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notesSlides/notesSlide18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  <p:sldMasterId id="2147484863" r:id="rId2"/>
    <p:sldMasterId id="2147485052" r:id="rId3"/>
    <p:sldMasterId id="2147485084" r:id="rId4"/>
  </p:sldMasterIdLst>
  <p:notesMasterIdLst>
    <p:notesMasterId r:id="rId43"/>
  </p:notesMasterIdLst>
  <p:handoutMasterIdLst>
    <p:handoutMasterId r:id="rId44"/>
  </p:handoutMasterIdLst>
  <p:sldIdLst>
    <p:sldId id="314" r:id="rId5"/>
    <p:sldId id="553" r:id="rId6"/>
    <p:sldId id="562" r:id="rId7"/>
    <p:sldId id="561" r:id="rId8"/>
    <p:sldId id="539" r:id="rId9"/>
    <p:sldId id="540" r:id="rId10"/>
    <p:sldId id="549" r:id="rId11"/>
    <p:sldId id="267" r:id="rId12"/>
    <p:sldId id="555" r:id="rId13"/>
    <p:sldId id="550" r:id="rId14"/>
    <p:sldId id="554" r:id="rId15"/>
    <p:sldId id="564" r:id="rId16"/>
    <p:sldId id="551" r:id="rId17"/>
    <p:sldId id="556" r:id="rId18"/>
    <p:sldId id="557" r:id="rId19"/>
    <p:sldId id="558" r:id="rId20"/>
    <p:sldId id="559" r:id="rId21"/>
    <p:sldId id="288" r:id="rId22"/>
    <p:sldId id="541" r:id="rId23"/>
    <p:sldId id="542" r:id="rId24"/>
    <p:sldId id="274" r:id="rId25"/>
    <p:sldId id="279" r:id="rId26"/>
    <p:sldId id="280" r:id="rId27"/>
    <p:sldId id="283" r:id="rId28"/>
    <p:sldId id="544" r:id="rId29"/>
    <p:sldId id="526" r:id="rId30"/>
    <p:sldId id="493" r:id="rId31"/>
    <p:sldId id="545" r:id="rId32"/>
    <p:sldId id="268" r:id="rId33"/>
    <p:sldId id="269" r:id="rId34"/>
    <p:sldId id="270" r:id="rId35"/>
    <p:sldId id="492" r:id="rId36"/>
    <p:sldId id="286" r:id="rId37"/>
    <p:sldId id="277" r:id="rId38"/>
    <p:sldId id="293" r:id="rId39"/>
    <p:sldId id="519" r:id="rId40"/>
    <p:sldId id="566" r:id="rId41"/>
    <p:sldId id="565" r:id="rId42"/>
  </p:sldIdLst>
  <p:sldSz cx="9144000" cy="6858000" type="screen4x3"/>
  <p:notesSz cx="7102475" cy="93884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3" autoAdjust="0"/>
    <p:restoredTop sz="86466" autoAdjust="0"/>
  </p:normalViewPr>
  <p:slideViewPr>
    <p:cSldViewPr snapToObjects="1">
      <p:cViewPr varScale="1">
        <p:scale>
          <a:sx n="98" d="100"/>
          <a:sy n="98" d="100"/>
        </p:scale>
        <p:origin x="157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0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38"/>
    </p:cViewPr>
  </p:sorterViewPr>
  <p:notesViewPr>
    <p:cSldViewPr snapToObjects="1">
      <p:cViewPr>
        <p:scale>
          <a:sx n="100" d="100"/>
          <a:sy n="100" d="100"/>
        </p:scale>
        <p:origin x="2323" y="-109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E197CC93-C75D-4F67-8C33-D08C449A1B9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3" tIns="47101" rIns="94203" bIns="4710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2AE491DB-30CC-40ED-95DD-774D1622E9A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3" tIns="47101" rIns="94203" bIns="471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>
            <a:extLst>
              <a:ext uri="{FF2B5EF4-FFF2-40B4-BE49-F238E27FC236}">
                <a16:creationId xmlns:a16="http://schemas.microsoft.com/office/drawing/2014/main" id="{BDF00BA1-B963-4750-A199-BC8FDAC55AC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3" tIns="47101" rIns="94203" bIns="4710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5" name="Rectangle 5">
            <a:extLst>
              <a:ext uri="{FF2B5EF4-FFF2-40B4-BE49-F238E27FC236}">
                <a16:creationId xmlns:a16="http://schemas.microsoft.com/office/drawing/2014/main" id="{ACF6071E-4422-40A9-9BCA-0474A06AD91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03" tIns="47101" rIns="94203" bIns="4710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54C984-7A01-4D9D-A992-A01DA9DCED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5:47.322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7634.94141"/>
      <inkml:brushProperty name="anchorY" value="-268.93967"/>
      <inkml:brushProperty name="scaleFactor" value="0.5"/>
    </inkml:brush>
  </inkml:definitions>
  <inkml:trace contextRef="#ctx0" brushRef="#br0">35501 19410,'0'0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6:28.505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12206.94141"/>
      <inkml:brushProperty name="anchorY" value="-4840.93994"/>
      <inkml:brushProperty name="scaleFactor" value="0.5"/>
    </inkml:brush>
  </inkml:definitions>
  <inkml:trace contextRef="#ctx0" brushRef="#br0">12126 22726,'0'0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1-05T14:06:12.6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1-07T17:01:38.79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0 844,'0'-4,"1"1,0-1,-1 0,1 1,1-1,-1 1,0-1,1 1,-1 0,1-1,0 1,1 0,31-39,-18 24,-7 7,1 0,0 1,1 1,0 0,1 0,0 1,0 0,1 1,3-1,26-21,-36 23,1 0,1 1,-1 0,8-3,-6 3,-1-1,0 0,0 0,-1-1,1 0,-1 0,-1 0,1-1,-1 0,34-36,-20 26,10-10,1 1,1 2,2 1,0 1,20-8,-6 3,-35 20,0 0,0 1,11-4,1 2,-8 4,0-1,0-1,-1-1,0 0,-1-1,1-1,-10 3,0 0,-1 0,1-1,-1 1,-1-1,0 0,0 0,0-1,0-2,14-28,8-3,-15 25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1-01T14:35:14.130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1-01T14:35:15.75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1-01T14:35:17.75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1-01T14:35:19.89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1-07T16:32:57.31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1-07T16:33:00.055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1-07T16:33:03.69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5:51.183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8142.94141"/>
      <inkml:brushProperty name="anchorY" value="-776.9397"/>
      <inkml:brushProperty name="scaleFactor" value="0.5"/>
    </inkml:brush>
  </inkml:definitions>
  <inkml:trace contextRef="#ctx0" brushRef="#br0">17549 24430,'0'0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1-07T16:33:05.96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1-07T16:33:08.30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1-07T16:33:17.3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  <inkml:trace contextRef="#ctx0" brushRef="#br0" timeOffset="800.48">30 29</inkml:trace>
  <inkml:trace contextRef="#ctx0" brushRef="#br0" timeOffset="1064.55">30 29</inkml:trace>
  <inkml:trace contextRef="#ctx0" brushRef="#br0" timeOffset="1893.46">30 29</inkml:trace>
  <inkml:trace contextRef="#ctx0" brushRef="#br0" timeOffset="2126.35">30 29</inkml:trace>
  <inkml:trace contextRef="#ctx0" brushRef="#br0" timeOffset="3525.36">30 29</inkml:trace>
  <inkml:trace contextRef="#ctx0" brushRef="#br0" timeOffset="3761.21">30 29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1-07T16:33:22.176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  <inkml:trace contextRef="#ctx0" brushRef="#br0" timeOffset="248.5">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1-07T16:33:23.66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  <inkml:trace contextRef="#ctx0" brushRef="#br0" timeOffset="244.69">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1-07T16:33:44.1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1-07T16:33:45.18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  <inkml:trace contextRef="#ctx0" brushRef="#br0" timeOffset="237.27">1 1</inkml:trace>
  <inkml:trace contextRef="#ctx0" brushRef="#br0" timeOffset="485.8">1 1</inkml:trace>
  <inkml:trace contextRef="#ctx0" brushRef="#br0" timeOffset="664.39">1 1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1-07T16:38:10.80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02T12:40:38.85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02T12:41:05.42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89,'578'0,"-572"0,0 0,-1 1,1-1,0 1,-1 0,1 1,-1 0,1-1,-1 2,0-1,0 0,0 1,0 0,0 0,1 2,1-1,1 1,0-1,0-1,0 1,1-2,-1 1,1-1,-1 0,1-1,8 1,16-1,1-1,9-2,7 0,971 0,-540 3,-452 1,-1 1,1 1,4 2,-1 0,-1-2,18 1,540-4,-284-3,446 2,-738 0,1 1,-1 0,0 1,0 0,0 1,0 1,0 0,0 1,10 5,-20-7,0 0,0 0,0 0,0 0,-1 1,1-1,-1 1,0 0,0 0,0-1,-1 1,1 1,-1-1,0 0,0 0,0 0,-1 1,0-1,1 3,-1 12,0 0,0 0,-4 14,4-31,0 0,0 0,-1 1,1-1,0 0,-1 0,0 0,1 0,-1 0,0 0,0 0,0 0,-1 0,1-1,0 1,-1 0,0 0,1-1,-1-1,1 1,-1-1,1 0,-1 1,1-1,-1 0,1 0,-1 0,1 0,-1 0,1 0,-1-1,1 1,-1-1,1 1,-1-1,1 1,-1-1,1 1,0-1,-1 0,1 0,0 0,-12-5,1 1,-1 0,0 1,0 1,0 0,0 0,-1 1,-7 1,-28-1,-37 4,18 1,11-5,35 1,-1 0,0 2,0 0,1 2,-5 1,17-1,1 1,-1 0,0 1,1 0,-2 1,-27 14,30-16,0 0,1 0,-1 0,1 1,0 0,1 1,-1 0,1 0,0 0,0 0,1 1,0 0,-2 4,5-7,-1-1,-1 1,1-1,0 0,-1 0,1 0,-1 0,0-1,0 1,0-1,-1 0,1 0,0-1,-1 1,1-1,-1 0,1 0,-1 0,1-1,-1 0,-2 0,-13-1,1-1,0 0,0-2,-15-4,-42-7,-80 10,-19 7,16 0,98-3,34-1,0 2,-1 1,1 1,0 1,-25 6,11-1,-2-1,1-3,0-1,-1-2,-41-5,-12 2,38 3,1 3,-48 8,-104 19,174-24,-20 5,-2-3,0-2,-32-1,-310-8,391 3,0-1,0 0,0-1,0 0,0 0,1-1,-1 0,0 0,1-1,0 1,-1-2,1 1,0-1,1 0,-1-1,1 1,-1-2,1 1,1 0,-2-3,-14-16,0 2,-1 0,-2 1,-12-8,26 22,0 0,-1 1,0 0,0 1,0 0,-1 1,1 0,-1 1,0 0,0 1,0 0,-12 0,5 1,-1 1,0 1,0 1,1 1,-1 0,1 1,0 1,0 1,-7 4,2-2,-1-1,0 0,-1-2,0-2,1 0,-1-1,0-2,0 0,0-2,-7-2,21 3,-1-1,0 0,1-1,0 0,0-1,0-1,0 0,0 0,1-1,0 0,0-1,1-1,0 0,0 0,1 0,0-2,-1 0,9 9,1 0,-1 1,0-1,0 0,1 0,-1 1,1-1,-1 0,1 0,-1 0,1 0,-1 1,1-1,0 0,-1 0,1 0,0 0,0 0,0 0,0 0,0 0,0 0,0 0,0 0,0 0,0 0,1 0,-1 0,0 0,1 0,-1 0,0 1,1-1,0 0,-1 0,1 0,-1 0,1 1,0-1,-1 0,1 1,0-1,0 1,0-1,-1 1,1-1,0 1,0-1,0 1,0 0,0-1,0 1,0 0,0 0,1 0,8-2,0 0,1 1,-1 0,11 1,-17 0,917 4,-960-4,-42 1,1-4,0-3,-38-9,111 13,8 0,17 0,32 1,1356 2,-1444-1,-571 17,472-7,-45-7,862-3,-299-1,-374 1,27 0,-33 0,1 1,-1-1,1 0,-1 0,1 0,-1 1,0-1,1 1,-1-1,0 1,1 0,-1-1,0 1,0 0,1 0,-1 0,0 0,0 0,-1-1,0 1,0-1,0 0,0 1,0-1,0 0,0 0,-1 1,1-1,0 0,0 1,0-1,0 0,-1 0,1 1,0-1,0 0,0 0,-1 1,1-1,0 0,0 0,-1 0,1 0,0 1,-1-1,1 0,0 0,0 0,-1 0,1 0,0 0,-1 0,1 0,0 0,-1 0,-13 4,-31 1,0-1,0-3,-28-3,8 1,-74 0,-26-1,-42 9,157 0,0 2,1 2,-9 5,-6 0,-23 3,4-13,53-5,28-2,13 0,66-9,17-1,71 0,-129 11,-8 1,1-1,0-1,-1-2,1-1,-1-1,27-9,47-14,-151 24,30 4,-56 0,-8-4,56 1,0-1,0-1,1-1,-25-9,-55-27,57 22,0 2,-1 1,-1 4,-24-4,2 10,0 3,-1 3,-8 4,77-3,-1 0,1-1,-1 1,1-1,0-1,-1 1,1-1,0 0,0 0,0 0,0-1,-1 0,-10-8,0 0,-12-13,-26-17,43 35,0 0,-1 0,0 2,0-1,0 2,0-1,0 2,-1 0,1 0,-1 1,0 0,249 8,-156 2,-1 3,66 20,-81-18,-25-5,195 40,-174-40,0-3,58-1,88-7,-318 6,-12 7,12-1,-21-5,99-5,-1 2,1 1,-32 8,28-5,1-1,0-2,-1-2,0-1,-22-4,49 2,0-1,1 0,-1 0,1-1,0 0,0-1,0-1,0 0,-3-1,-1 0,0 1,-9-3,-7 1,-1 2,0 1,0 1,0 2,0 1,-1 1,-30 5,59-5,-1 1,1 0,-1 1,1-1,0 0,0 1,-1 0,1 0,0 0,0 0,1 0,-1 1,0-1,1 1,-1-1,1 1,0 0,0 0,0 0,0 2,-14 16,16-21,-1 1,1-1,0 0,-1 1,1-1,-1 0,1 1,0-1,-1 1,1-1,0 1,0-1,-1 1,1-1,0 1,0-1,0 1,0-1,0 1,0-1,-1 1,1-1,0 1,0-1,1 1,-1-1,0 1,0-1,0 1,0-1,0 1,1-1,-1 1,0-1,0 1,1-1,-1 1,0-1,1 1,-1-1,0 0,1 1,-1-1,1 0,-1 1,0-1,1 0,-1 0,1 1,-1-1,1 0,-1 0,1 0,-1 0,1 1,0-1,-1 0,1 0,-1 0,1 0,-1 0,1-1,44 3,-35-2,1370-4,-1307 0,-1-3,1-3,40-13,-32 7,0 2,50 1,130 13,-116 2,-125-6,-34-3,-34-5,-6 6,-1 3,0 1,0 3,-3 3,-26 10,54-9,-1 0,-8-1,-113-4,81-2,-42 5,94 0,0 1,0 0,0 2,-14 6,12-5,0 0,-1-1,-5 0,10-2,41-4,-10-1,6 0,-1 1,1 1,-1 1,1 0,-1 2,0 0,15 5,11 7,1-3,1-1,-1-3,2-1,-1-3,34 0,871-8,-925 1,-1-2,1 0,-1-2,-1-1,1-1,-1-1,24-12,-1 1,19-3,-47 19,-1 0,1 1,0 1,-1 1,16 1,-58 0,-10 0,1-1,-1-2,-6-2,-41-6,-1 3,0 4,0 3,-11 5,-52-2,44-3,20-1,-53 6,124-2,0 0,0 0,0 1,0 0,1 1,-1 0,-4 3,3-2,1 0,-1-1,0 0,0-1,-10 2,-23 0,-1-2,1-2,-31-4,-10 1,77 2,0 0,-1-1,1 0,0 0,-7-2,8-2,14-1,18 0,65-1,1 3,66 7,-24-1,746-2,-851-1,-1-2,0-1,6-3,-4 2,1 0,18 1,-2 2,0-2,32-7,-37 4,-1 3,1 1,-1 2,1 2,10 2,-50-3,1 1,0-1,-1 1,1-1,0 1,-1 0,1 0,0 0,-1 0,0 1,2 0,-3-1,0-1,-1 1,1 0,0-1,0 1,-1 0,1 0,-1 0,1 0,-1 0,1 0,-1-1,1 1,-1 0,0 0,1 1,-1-1,0 0,0 0,0 0,0 2,-1-1,1 0,-1 0,0 0,0 0,0 0,0 0,0 0,0 0,-1 0,1 0,-1-1,1 1,-1-1,0 1,1-1,-1 1,0-1,0 0,0 0,0 0,0 0,0 0,-2 0,-25 9,-1-2,0-1,0-1,0-2,-18 0,-160 5,-66-11,67-1,-1340 3,1532 1,0 1,0 1,1 0,-1 0,1 2,0 0,-3 2,-4 0,1 0,-21 3,32-8,1-1,-1 1,1 1,0 0,0 0,0 0,0 1,0 0,1 1,0 0,0 0,0 0,-4 5,11-9,0-1,0 0,0 0,0 1,0-1,-1 0,1 0,0 1,0-1,0 0,0 1,1-1,-1 0,0 0,0 1,0-1,0 0,0 0,0 1,0-1,0 0,1 0,-1 0,0 1,0-1,0 0,0 0,1 0,-1 1,0-1,0 0,0 0,1 0,-1 0,0 0,0 1,1-1,-1 0,0 0,0 0,1 0,-1 0,0 0,0 0,1 0,-1 0,0 0,1 0,-1 0,0 0,0 0,1 0,-1 0,18 1,-17-1,254 0,-105-2,-124 7,-22 0,-14 3,-10-4,1 1,-1-2,0-1,0-1,0 0,1-1,-14-3,-15 2,-40 2,38 1,1-2,-1-3,-12-3,36 0,0-1,-18-7,18 5,1 1,-15-1,74 11,-1-1,1-2,-1-2,1-1,363-64,-230 46,0 7,57 7,986 11,-1202-3,49 3,-55-3,-1 0,1 0,0 0,0 1,0-1,-1 1,1-1,0 1,-1 0,1 0,0-1,-1 1,1 0,-1 0,1 1,-1-1,0 0,1 0,-1 1,0-1,0 1,0-1,0 1,0-1,0 1,0 0,-1-1,-1 0,1 0,0 0,0 0,-1 0,1 0,-1 0,1 0,-1 0,1 0,-1 0,0 0,1 0,-1 0,0 0,0-1,1 1,-1 0,0 0,0-1,0 1,0-1,0 1,0-1,0 1,0-1,0 0,0 1,0-1,-1 0,1 0,0 0,-1 0,-42 6,42-6,-32 1,1-2,0-2,1-1,-5-2,-69-7,42 11,0 3,0 2,-42 9,31-6,0-2,-1-4,-80 4,141-2,-1 0,0 2,-3 1,10-2,1-1,-1 1,1-2,-1 1,0-1,1-1,-1 1,0-2,0 1,0-1,0-1,8 3,1-1,0 0,-1 0,1 0,-1 0,1 0,0 0,-1 0,1 0,0-1,-1 1,1 0,0 0,-1 0,1 0,0 0,-1-1,1 1,0 0,-1 0,1 0,0-1,-1 1,1 0,0 0,0-1,-1 1,1 0,0-1,0 1,0 0,0-1,-1 1,1 0,0-1,0 1,0-1,0 1,0 0,0-1,0 1,0 0,0-1,18-6,43 0,0 3,1 3,17 3,10-1,646 0,-727-1,-5 1,1-1,-1 0,1 1,-1-2,1 1,-1 0,1-1,-1 0,1 1,-1-2,0 1,1 0,-1 0,0-1,3-1,-6 2,0 1,0-1,0 1,0-1,0 1,0-1,0 1,-1-1,1 1,0 0,0-1,0 1,0-1,-1 1,1 0,0-1,0 1,-1 0,1-1,0 1,-1 0,1-1,0 1,-1 0,1-1,-1 1,1 0,0 0,-1 0,1 0,-1-1,1 1,-1 0,1 0,0 0,-1 0,-21-8,21 7,-55-21,1-2,-30-19,38 18,0 2,-2 2,-36-10,43 20,-1 1,0 2,0 2,-21 1,41 4,1 1,-1 2,1 0,0 1,0 1,0 1,0 1,1 1,-13 7,-86 49,83-41,-2-2,0-2,-33 11,55-25,-1 0,0-1,0-2,0 1,-7-2,1 0,-1 2,-10 2,26-2,1 0,0 0,0 1,0 0,0 0,0 1,1 0,0 0,-2 1,-5 6,-16 10,-29 15,48-30,0-1,0 0,-1 0,0-2,0 1,0-1,-8 0,5-1,0 0,0 1,0 0,0 1,1 1,0 1,0 0,0 0,0 2,-3 2,-19 15,22-15,0 0,0-1,-1 0,-1-2,1 1,-3-1,13-6,1 0,0 0,-1 0,1 0,0-1,-1 0,1 0,-1 0,1 0,-1-1,1 1,0-1,-1-1,1 1,0 0,0-1,0 0,0 0,0 0,0-1,0 1,1-1,-1 0,1 0,-2-2,-16-17,17 17,-1-1,0 1,0 0,0 0,-1 0,1 1,-1 0,-1 0,1 0,0 1,-1 0,0 0,1 1,-1 0,-3-1,0 1,0-1,1-1,-1 1,1-2,0 1,-8-6,-7-1,21 10,0 0,0 0,0 0,0-1,1 1,-1-1,0 1,0-1,1 0,-1 0,1 0,0-1,0 1,-1-1,3 3,0-1,0 1,0 0,-1-1,1 1,0 0,0 0,0-1,0 1,0 0,1-1,-1 1,0 0,0 0,0-1,0 1,0 0,0 0,0-1,0 1,1 0,-1 0,0-1,0 1,0 0,1 0,-1 0,0-1,0 1,0 0,1 0,-1 0,0 0,0-1,1 1,-1 0,0 0,1 0,-1 0,0 0,17-4,-13 3,83-13,0 4,46 2,181 7,-241 1,-71 0,13 0,0 1,0 0,0 0,0 2,1 0,-13-2,1 0,-1 0,0 0,0 1,0-1,0 1,0-1,0 1,0 0,0 0,-1 1,1-1,-1 0,0 1,1 0,-1-1,0 1,-1 0,1 0,0 0,-1 0,0 0,0 1,1 1,1 6,-1 0,-1 0,0 1,0-1,-1 0,0 1,-2 9,1-18,1 0,0 0,-1 0,0 0,0 0,0 0,0 0,0 0,-1 0,1-1,-1 1,0-1,1 1,-1-1,-1 1,1-1,0 0,0 0,-1 0,1-1,-1 1,0 0,1-1,-1 0,0 1,0-1,0 0,0-1,0 1,0 0,-2-1,-12 1,1-1,0-1,-1 0,1-2,-9-2,-85-23,54 12,-372-90,413 102,-1-1,1-1,0 0,0 0,1-2,-5-2,12 5,0 0,1 0,0-1,-1 1,2-1,-1-1,1 1,0-1,0 0,1 0,-1 0,-2-8,-1-8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5:52.399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8650.94141"/>
      <inkml:brushProperty name="anchorY" value="-1284.9397"/>
      <inkml:brushProperty name="scaleFactor" value="0.5"/>
    </inkml:brush>
  </inkml:definitions>
  <inkml:trace contextRef="#ctx0" brushRef="#br0">12573 25192,'0'0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02T12:41:07.344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49:37.4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3782 0 0,'-37'0'32,"-1"0"14,0 0-30,0 0 31,-1 0-31,-36 0-1,36 0 32,3 0-16,-2 0 16,-1 0-31,-74 0 281,36 0-282,-37 0-15,78 38 16,-41-38 0,1 0-1,-38 0 1,39 0-1,-1 0-15,38 0 16,-37 0 0,36 0-1,2 0 1,-1 0-16,-1 0 31,2 0 16,-2 0-31,-111 0 234,112 0-235,38 38 1,-76-38 0,38 0-1,-1 0-15,-37 0 16,38 0-1,1 0 1,-1 0 0,1 0-1,-1 0-15,-1 0 16,2 0 15,-2 0-15,1 0 15,1 0 0,-2 0-15,2 0 31,-1 0-32,0 0 17,1 0-1,-2 0 0,1 0-15,1 0 15,-2 0-15,1 0 31,1 0-16,-2 0 0,2 0 0,-1 0 16,0 0-16,1 0 1,-2 0-1,1 0 0,1 0 0,-2 0-15,1 0 31,38 38 47,-37-38-16,-39 0 94,37 38-157,2-38 1,0 0 15,-2 38-15,1-1-1,-38 1 1,39 0 0,-2-38-16,1 38 15,1-38 17,-2 38-17,39 0-15,0 0 31,-38-38-15,38 38 0,0 0 15,0 0 0,0 0 0,0-1-15,0 1 15,0 0 1,0 0-17,0 0 1,0 38-1,0 0-15,0 0 16,0-1 0,0 1-1,0 0 1,0 38 0,0-38-16,0-1 15,0-37 1,0 38-1,0-38 1,0 0 0,0 0 15,0 0 0,0 0-15,0 0-1,0 37 1,38-75 281,-38 38-266,39-38-15,-2 38-1,1 0 1,1 0 0,37 0 15,-76 0-31,75 0 16,-75 0-1,39-38 1,-2 75-1,0-37 1,-37 0-16,39 0 16,-2 0-1,2-38 282,-2 0-281,1 0-1,38 0 1,38 38 0,-38-38-1,37 38-15,-36-38 16,-40 38 0,1-38-1,38 0 1,-38 0-16,0 0 15,38 0 1,75 0 0,-112 0 218,36 0-218,0 0 15,39 0-15,39 0-16,-3 0 15,41 38 1,-40-38-1,-37 0 1,38 0-16,0 0 16,-39 0-1,-38 0 1,-36 0 0,-1 0-1,-1 0 251,2 0-235,75 0-15,36 0-1,40 0 1,0 0-16,37 0 16,-75 0-1,-38 0 1,0 0-1,0 0-15,-39 0 16,-37 0 0,38 0-1,-39 0 1,40 0 0,-40 0 234,2 0-235,-1 0-15,75 0 16,-37 0-1,0 0 1,-38 0 0,38 0-16,37 0 15,1 0 1,0-38 0,38 38-1,-78 0 1,3 0-1,-39-38 235,-38 0-250,76 38 16,-38-76 0,76-38-1,-39 39 1,-37-1 0,0 38-1,-38 0 1,38 38 31,-38-38-32,38 38 1,0-38 0,-38 0-16,76 0 15,-76 0 1,38 1-1,-38-1 1,0 0 31,0 0-31,0 0 30,0-38 236,38 38-267,-1-76 1,1-37-16,-38-1 16,0 1-1,38 37 1,-38 38-1,0 0 1,0 38 31,0 0 0,-76 38 250,39 0-250,-1 0-32,0 0 1,-38 0-16,38-38 15,0 38 1,0-37 0,0 37-1,0 0-15,0 0 32,38-38-17,-37 38 1,-1-38 15,0 38 0,114 76-15,-114-76 234,0 0-234,-38-38-1,38 0 1,0 0-1,-38 0 1,37 38 15,39-38-15,-37 38 15,37-38-15,-37 38 15,37-38 0,-38 38-15,38-38 203,-38 38-188,0 0-15,38-38-1,-38 38 1,0 0-1,38-38-15,-38 38 16,0 0 0,0 0 31,-1 0-16,2 0 0,0 0-31,-1 0 313,0 0-298,-38 0 1,38-37-1,-1 37 1,2 0 0,-1 0-1,0 0 1,38-38 46,-38 38-46,-37 0 297,37 0-313,-38 0 31,-1 0-16,40 0 17,-1 0-17,0 0 32,0 0-47,0 0 47,1 0 0,-1 0 0,-1 0-47,2 0 31,-1 0 0,-1 0 1,2 0-17,-1 0 16,0 0-15,0 0 31,-1 0-16,3 0-15,-2 0 15,-1 0 32,2 0-32,-1 0-16,0 0 17,0 0 15,-1 0-16,2 0-16,-1-38 32,38 0 31,0 0-15,0 0 46,-39 38-15,3 0 94,36 38-126,0 0 172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49:47.3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229 0 0,'0'38'110,"0"-1"-79,0 1 16,0 0-31,0 0-1,0 0 16,0 0 1,0 0-17,0 0 17,0 0-1,0 0 16,0 0-32,0-1 1,0 1 15,0 0 0,0 0-15,0 0 31,0 0-16,0 0 0,0 0-15,-37-38 0,37 38-1,0 0 17,-38-38-17,38 38 1,0-1-1,0 1 1,-38-38 0,38 38 15,-38 0-15,0 0 15,38 0 16,0 0 0,-38-38-16,38 38 156,0 0-93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49:51.1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0,'0'38'63,"0"0"-17,0 0 1,0 0-15,0 0-32,0 0 46,0 0-14,0 0-17,0 0 1,38-38 15,-38 37-31,0 1 47,0 0-16,38 0 16,-38 0-31,38-38 15,0 0 0,0 38 16,0 0 0,0-38-16,-38 38 16,37 0-16,-37 0 1,0 0-1,0-1 0,0 1-15,0 0 15,0 0 16,0 0-31,0 0 62,0 0 156,0-76-78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49:52.7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0,'76'0'141,"-38"0"-78,0 0-32,0 0 0,0 0-15,0 0 31,0 0-16,0 0 0,-1 0 32,1 0-17,0 0 95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49:56.42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0,'0'38'94,"0"0"-63,0 0 0,0 0-31,0 0 32,0 0 15,0 0-16,0 0-16,0-1 17,0 1 15,0 0-32,0 0 1,0 0 15,0 0 32,0 0-48,0 0 1,0 0 31,0 0-16,0 0 16,0-1-47,0 1 47,0 0 46,0 0-77,0 0 15,0 0 63,0 0-31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49:59.27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39 305 0,'0'-38'78,"0"0"31,0 0-15,0 1-78,0-1 31,-38 0 281,38 0-141,0 0-140,0 76 187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00.3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7 0 0,'0'38'62,"0"0"-15,0-1-31,0 1 31,0 0-16,0 0 0,0 0 16,0 0 0,38-38 141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02.44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0,'0'38'78,"0"37"-62,0-37 0,0 0-1,0 0 1,0 38 0,0-38 15,0 0-16,0 38 1,0-38 15,0-1-15,0 1 0,0 38-1,0-38-15,0 0 16,0 0-1,0 0 1,0 0 0,0 0-16,0 37 15,0-37 1,0 0 0,0 0-1,0 0-15,0 0 16,0 0 15,0 0 0,0 0-15,0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05.9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0 190 0,'0'-38'46,"0"0"-14,0 0-1,38 38 16,-38-38-16,38 38-31,0 0 31,0 0 1,0 0 14,-38-38-14,38 38-32,0 0 15,0 0 32,-1 0-16,1 0 16,0 0-15,0 0-1,0 0 31,0 0-30,0 0-1,-38 38 47,0 0-47,0 0 0,0 0 16,0 0-31,0-1 15,-38 1 47,0 0 16,0-38 15,0 38-62,0-38 0,0 0 16,1 0-32,-1 0 0,38 38 16,-38-38-16,0 38 47,0-38 47,38-38 94,0 0-203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5:54.166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9158.94141"/>
      <inkml:brushProperty name="anchorY" value="-1792.9397"/>
      <inkml:brushProperty name="scaleFactor" value="0.5"/>
    </inkml:brush>
  </inkml:definitions>
  <inkml:trace contextRef="#ctx0" brushRef="#br0">11610 23129,'0'0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10.19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0,'0'38'78,"0"0"-46,0 0-17,0 0 16,0 0 1,0 0-17,0-1 32,0 1-31,0 0-1,0 0 17,0 0-1,0 0-15,0 0 15,0 38 0,0-38-31,0 0 16,0-1-1,0 1 1,0 0 0,0 0-1,0 0 16,0 0 16,0 0 0,0 0-47,0 0 47,0 0-16,0 0 16,0-1-31,0 1 31,0 38 0,0-38-1,0 0 1,0 0 375,0 0-359,0 0 15,0-76 141,0 0-173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12.5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87 0,'38'0'94,"0"0"-31,0 0-48,0-38 1,-1 38-1,1-38 1,0 38 0,0 0 46,0 0 94,0 0-124,0 0 15,0 0-16,0 0-31,0 0 47,0 0-16,-1 0 16,1 0-32,0 38 64,-38 0-1,38 37 0,-38-37-47,0 0 0,0 0 1,0 0-17,0 0 48,0 0-1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18.2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341 41 0,'0'-38'63,"-38"38"-1,0 0 16,0 0-62,1 0 0,-1 0 31,0 0-16,0 0 0,0 0 0,0 0 32,38 38 46,0 0-15,0 0 15,0 0-46,0-1 31,0 1-16,0 0-47,0 0-15,0 0 46,0 0-15,0 0-31,0 0 46,0 0-15,0 0-16,0 0-15,0-1 93,38-37 63,0 0-141,0 0 1,0 0 14,0 0 33,-1 0-48,1 0 0,0 0 32,0 0-17,0 0 1,0 0 0,-38-37-31,0-1-1,0 0 32,0 0-15,0 0-1,0 0-16,0 0 32,0 0 16,0 0 140,0 0-187,0 0 30,0 1 17,0-1-32,0 0 94,0 76 110,0 0-204,0-1 16,0 1-16,0 0-15,0 0 30,0 0-14,0 0 61,0 0-61,38-38 15,-38 38-1,38 0 1,0 0 0,0-38 0,0 0 16,-1 0-32,-37 38-16,38-1 17,0-37 30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27.39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24 0,'38'0'140,"0"0"-124,0 0 15,0 0-15,0 0-1,0 0 1,0 0 15,1 0-15,-1 0 31,0 0-32,0 0 1,0 0 15,1 0 0,-2 0-15,1 0 15,0 0 1,0 0-1,0 0-16,1 38 1,-39 0 62,38-38-62,-38 37 15,0 2-31,0-1 47,0-1-16,0 1-15,38-38-1,-38 38 1,38 0 0,-38 0-1,0-1 1,38 2 0,-38 37 15,39-38-16,-39 0 17,0-1-17,38-37 1,-1 0 0,-37 37-1,0 1 16,38 0-15,-38 1 31,0-1 250,0 0-282,38 37 1,1 77 0,-1 37-16,38 0 15,-76-75 1,38 1 0,1 36-1,-1-38-15,0-37 16,-38-38-1,0 38 1,0 0 0,0-38-1,0 0-15,0-1 16,0 1 15,0 0 0,0 0 1,0 0 327,0 0-343,0-1-16,0 2 15,0-1 1,0 0 0,0 37-1,0 0-15,0 2 16,0-1-1,0 37 1,0-38 0,0 2-1,0-1-15,0 37 16,0-36 0,0-39-1,0-1 1,0 0-16,0 1 203,0 0-187,0 77-1,0 36 1,0 1-1,0 37-15,0-75 16,0-1 0,0-75-1,0 0 1,0 0-16,0 0 16,0 0-1,0 0 1,-38 38-1,0-39 1,38 1 15,0 0 204,-39-38-204,39 37 0,0 2-15,0-1 31,0 0-32,0 0 17,0 0-17,0 0 16,0-1-15,0 39 15,0 38-15,0-39-16,0-37 16,0 0-1,0 1 1,0-1-1,0-1 1,0 1 0,0-1 15,0 1-15,0 0-16,0 0 46,0 1-30,0-1 0,0 0-16,0-1 15,0 1 1,0 37 0,0-37-1,0 1-15,0-1 16,0 0 15,-38-38 47,38 37 172,0 1-234,0 0-1,0 0 1,0 0 0,0 0 15,0 0-31,0 37 31,0-37 0,0 0-15,0 0-16,0 0 31,0 1-15,0 36 0,0-38 30,0 1 17,0 0-1,0 0 1,0 0-16,0 0 0,0 0-16,0 0 16,0 0 62,-38-38 172,38-38-77,-38 38-173,38-38 31,-38 0-30,-1 38-1,1 0-16,0 0 48,1-38-32,37 0-15,-77 0-1,39 38 1,38-38 0,-38 38 31,38-38-32,-38 1 1,0-1-1,-1-38 1,1 38 15,38 0 32,0 0-48,0 0 17,-38 38-1,38 38 188,0 0-188,38-38 63,-38 38-47,38 0 62,1-38-93,-39 39 30,38-39-30,0 37 31,-38 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53.35938" units="1/cm"/>
          <inkml:channelProperty channel="Y" name="resolution" value="53.33333" units="1/cm"/>
          <inkml:channelProperty channel="T" name="resolution" value="1" units="1/dev"/>
        </inkml:channelProperties>
      </inkml:inkSource>
      <inkml:timestamp xml:id="ts0" timeString="2014-10-01T16:50:30.9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0 450 0,'38'0'93,"-1"0"-77,1 0 31,0 0 93,0 0-108,-38-38-17,38 38-15,0-38 32,-38 0-17,38 38 16,-38-38 1,0 0 93,38 0-16,-38 0-78,38 38 1,-38-37 46,0-1 62,38 38 157,-38-38-266,38 38-31,-38-38 32,0 0 15,0 76 374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5:55.242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9666.94141"/>
      <inkml:brushProperty name="anchorY" value="-2300.9397"/>
      <inkml:brushProperty name="scaleFactor" value="0.5"/>
    </inkml:brush>
  </inkml:definitions>
  <inkml:trace contextRef="#ctx0" brushRef="#br0">12036 22950,'0'0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6:10.855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10174.94141"/>
      <inkml:brushProperty name="anchorY" value="-2808.9397"/>
      <inkml:brushProperty name="scaleFactor" value="0.5"/>
    </inkml:brush>
  </inkml:definitions>
  <inkml:trace contextRef="#ctx0" brushRef="#br0">41709 17997,'0'0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6:13.497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10682.94141"/>
      <inkml:brushProperty name="anchorY" value="-3316.93994"/>
      <inkml:brushProperty name="scaleFactor" value="0.5"/>
    </inkml:brush>
  </inkml:definitions>
  <inkml:trace contextRef="#ctx0" brushRef="#br0">11879 22815,'0'0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6:14.431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11190.94141"/>
      <inkml:brushProperty name="anchorY" value="-3824.93994"/>
      <inkml:brushProperty name="scaleFactor" value="0.5"/>
    </inkml:brush>
  </inkml:definitions>
  <inkml:trace contextRef="#ctx0" brushRef="#br0">11924 22950,'0'0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13T20:46:25.463"/>
    </inkml:context>
    <inkml:brush xml:id="br0">
      <inkml:brushProperty name="width" value="0.04" units="cm"/>
      <inkml:brushProperty name="height" value="0.04" units="cm"/>
      <inkml:brushProperty name="color" value="#AE198D"/>
      <inkml:brushProperty name="ignorePressure" value="1"/>
      <inkml:brushProperty name="inkEffects" value="galaxy"/>
      <inkml:brushProperty name="anchorX" value="-11698.94141"/>
      <inkml:brushProperty name="anchorY" value="-4332.93994"/>
      <inkml:brushProperty name="scaleFactor" value="0.5"/>
    </inkml:brush>
  </inkml:definitions>
  <inkml:trace contextRef="#ctx0" brushRef="#br0">23220 23242,'0'0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026">
            <a:extLst>
              <a:ext uri="{FF2B5EF4-FFF2-40B4-BE49-F238E27FC236}">
                <a16:creationId xmlns:a16="http://schemas.microsoft.com/office/drawing/2014/main" id="{920F766C-04F6-48F1-B1A2-3110A47378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203" tIns="47101" rIns="94203" bIns="4710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47" name="Rectangle 1027">
            <a:extLst>
              <a:ext uri="{FF2B5EF4-FFF2-40B4-BE49-F238E27FC236}">
                <a16:creationId xmlns:a16="http://schemas.microsoft.com/office/drawing/2014/main" id="{BF7AB8CF-9CCB-4497-BFD7-B0B48ED8C9C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203" tIns="47101" rIns="94203" bIns="471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1028">
            <a:extLst>
              <a:ext uri="{FF2B5EF4-FFF2-40B4-BE49-F238E27FC236}">
                <a16:creationId xmlns:a16="http://schemas.microsoft.com/office/drawing/2014/main" id="{FDD52C48-F33F-4EAE-9607-E947D224D00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703263"/>
            <a:ext cx="4695825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9" name="Rectangle 1029">
            <a:extLst>
              <a:ext uri="{FF2B5EF4-FFF2-40B4-BE49-F238E27FC236}">
                <a16:creationId xmlns:a16="http://schemas.microsoft.com/office/drawing/2014/main" id="{76E66769-2FC0-4161-8E7B-2838DC2C0D0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459288"/>
            <a:ext cx="5210175" cy="4225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203" tIns="47101" rIns="94203" bIns="471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8550" name="Rectangle 1030">
            <a:extLst>
              <a:ext uri="{FF2B5EF4-FFF2-40B4-BE49-F238E27FC236}">
                <a16:creationId xmlns:a16="http://schemas.microsoft.com/office/drawing/2014/main" id="{6508BFBC-1F66-45EB-AADE-B684EE2104D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203" tIns="47101" rIns="94203" bIns="4710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8551" name="Rectangle 1031">
            <a:extLst>
              <a:ext uri="{FF2B5EF4-FFF2-40B4-BE49-F238E27FC236}">
                <a16:creationId xmlns:a16="http://schemas.microsoft.com/office/drawing/2014/main" id="{E00CD30E-102A-4A3A-977E-4B50B004EC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203" tIns="47101" rIns="94203" bIns="4710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12C912C-E19A-4401-9E8B-68BD7342B1C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31">
            <a:extLst>
              <a:ext uri="{FF2B5EF4-FFF2-40B4-BE49-F238E27FC236}">
                <a16:creationId xmlns:a16="http://schemas.microsoft.com/office/drawing/2014/main" id="{145FAE32-A287-4EF6-BF62-E1C436CAFE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57238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65225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3195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9708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5428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1148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6868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25888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828940-B057-47EC-98BA-A17CC4557FA1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0D0237C-BC40-4058-85F8-19D43844D4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8088" y="706438"/>
            <a:ext cx="4689475" cy="3516312"/>
          </a:xfrm>
          <a:ln w="12700" cap="flat">
            <a:solidFill>
              <a:schemeClr val="tx1"/>
            </a:solidFill>
          </a:ln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0D77355-3BD0-411A-BC90-8629485C0E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4563" y="4459288"/>
            <a:ext cx="5213350" cy="4225925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484" tIns="46743" rIns="93484" bIns="46743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62F7001D-3238-446A-9F67-FFAECCD597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22D61331-F474-43A6-8633-DA1B5394DF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8163C6B1-A2E4-4C6B-8C5A-EE7EFFB456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46BD3085-CD2F-4D62-B222-835FA0219475}" type="slidenum">
              <a:rPr lang="en-US" altLang="en-US" sz="1200"/>
              <a:pPr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62F7001D-3238-446A-9F67-FFAECCD597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22D61331-F474-43A6-8633-DA1B5394DF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8163C6B1-A2E4-4C6B-8C5A-EE7EFFB456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46BD3085-CD2F-4D62-B222-835FA0219475}" type="slidenum">
              <a:rPr lang="en-US" altLang="en-US" sz="1200"/>
              <a:pPr/>
              <a:t>14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90557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62F7001D-3238-446A-9F67-FFAECCD597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22D61331-F474-43A6-8633-DA1B5394DF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8163C6B1-A2E4-4C6B-8C5A-EE7EFFB456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46BD3085-CD2F-4D62-B222-835FA0219475}" type="slidenum">
              <a:rPr lang="en-US" altLang="en-US" sz="1200"/>
              <a:pPr/>
              <a:t>15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0842841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62F7001D-3238-446A-9F67-FFAECCD597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22D61331-F474-43A6-8633-DA1B5394DF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8163C6B1-A2E4-4C6B-8C5A-EE7EFFB456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46BD3085-CD2F-4D62-B222-835FA0219475}" type="slidenum">
              <a:rPr lang="en-US" altLang="en-US" sz="1200"/>
              <a:pPr/>
              <a:t>16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536955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62F7001D-3238-446A-9F67-FFAECCD5975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22D61331-F474-43A6-8633-DA1B5394DF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8163C6B1-A2E4-4C6B-8C5A-EE7EFFB456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46BD3085-CD2F-4D62-B222-835FA0219475}" type="slidenum">
              <a:rPr lang="en-US" altLang="en-US" sz="1200"/>
              <a:pPr/>
              <a:t>17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95473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FE4A10A0-AF71-4204-9620-D85FB1B9CF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8901A61A-4232-419C-AAF6-0A62CD7112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ACEF65D0-76D2-4BEB-8500-A34F7BE16C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91F1490-D227-4F7E-8BB1-D972B094DFC3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46CD3EE8-3F0D-407D-A3E4-F1EADEEF21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D8BF8DCA-F154-4A41-9F22-2543E4CA8F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0C76A831-67E9-4E1B-ADFB-6A8D7AEEF2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2B499F94-A6DB-4046-89C1-AD9374ECA559}" type="slidenum">
              <a:rPr lang="en-US" altLang="en-US" sz="1200"/>
              <a:pPr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5DBEC4C5-2B62-423E-BFE5-0E20BFBC13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D9A09773-C739-4049-AA48-C3296A290A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6240A50E-5488-461D-A7D0-EBD6418154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350E7789-3A16-4849-A716-B4442FA48F14}" type="slidenum">
              <a:rPr lang="en-US" altLang="en-US" sz="1200"/>
              <a:pPr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5A9EC23C-831A-44B4-A18D-29AA35750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A76F0056-47E1-46AB-9FE8-D30C68B051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0E433C92-5EAE-4549-969B-2D154DD25C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A799E253-D970-48FF-9CEC-9058AB2910DC}" type="slidenum">
              <a:rPr lang="en-US" altLang="en-US" sz="1200"/>
              <a:pPr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E8D68A78-4365-40F9-B97A-8D00608972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B0181DA7-CFC5-40AE-955E-0198F1EACE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B08C3EBC-30B2-472F-9E47-C0CFDED14D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A0BB88B-18A1-475B-BFFE-7DB6151F0EDE}" type="slidenum">
              <a:rPr lang="en-US" altLang="en-US" sz="1200"/>
              <a:pPr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1A7979F8-F9D3-43C1-927E-978451EE47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F975C08D-F7D9-4E13-B5FE-DC697CEA5C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ED9FEBA9-B7C6-4EB1-BDDA-C5BA72247C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DBEE132-EF6C-4483-A06C-A99FA713E391}" type="slidenum">
              <a:rPr lang="en-US" altLang="en-US" sz="1200"/>
              <a:pPr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A6BEC7B2-0CB8-45CD-BE87-AC8542496E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9876BFE0-8354-4225-89BB-DB947C807A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FAD3A1AD-7F14-4469-BACD-BCD6EE3FC3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EACB62E8-0313-48A8-A62E-7B48EA3E3290}" type="slidenum">
              <a:rPr lang="en-US" altLang="en-US" sz="1200"/>
              <a:pPr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689D638B-7A4E-4667-81D6-F868948F9A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4E22FC75-769C-47E0-A7A5-9E347D03A2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D78EBE2D-4174-41E8-9ED3-AC3BD8471B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43AE3B04-FBD3-423A-8388-ABBC580CFB28}" type="slidenum">
              <a:rPr lang="en-US" altLang="en-US" sz="1200"/>
              <a:pPr/>
              <a:t>24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BB10FC80-EFC6-4E85-B181-8FAD1CCCA1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519DBC23-2C67-4A90-A098-D4A2212C5F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8419F647-C15C-45F0-A4F6-44FDA88D46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46E7B14D-EB04-4334-AEC4-0030DF3FE2B8}" type="slidenum">
              <a:rPr lang="en-US" altLang="en-US" sz="1200"/>
              <a:pPr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3F96D455-BE0F-4E28-9457-1905BD6E6B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FAC2FEAE-3875-4C7E-9ACC-C41C9CE12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0D95E431-7BBC-4F42-BE26-C8DC74C301DE}"/>
              </a:ext>
            </a:extLst>
          </p:cNvPr>
          <p:cNvSpPr txBox="1">
            <a:spLocks noGrp="1"/>
          </p:cNvSpPr>
          <p:nvPr/>
        </p:nvSpPr>
        <p:spPr bwMode="auto">
          <a:xfrm>
            <a:off x="3898900" y="8853488"/>
            <a:ext cx="298291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74" tIns="46286" rIns="92574" bIns="46286" anchor="b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/>
            <a:fld id="{23447C93-069D-42F1-A6A8-F4B92678CAEE}" type="slidenum">
              <a:rPr lang="en-US" altLang="en-US" sz="1200">
                <a:latin typeface="Arial" panose="020B0604020202020204" pitchFamily="34" charset="0"/>
              </a:rPr>
              <a:pPr algn="r"/>
              <a:t>26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7B4877CC-12CB-4A8D-BEA0-1056425E5B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322DAF49-9285-4D3A-BAE5-5E1D46BA52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1C939DA3-4DE5-4141-BC54-E219337E8E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7F5D89A-778B-43B2-9629-C8932E4FA48D}" type="slidenum">
              <a:rPr lang="en-US" altLang="en-US" sz="1200"/>
              <a:pPr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958D56F7-5610-409C-8A60-2BC345FF2E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C92F2830-9A4F-4237-8A58-BD6CCBAD84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B58AB472-E8A0-4544-9F56-418BF82A65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690103E0-A59D-4C90-B75F-54554F3ECFAB}" type="slidenum">
              <a:rPr lang="en-US" altLang="en-US" sz="1200"/>
              <a:pPr/>
              <a:t>28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>
            <a:extLst>
              <a:ext uri="{FF2B5EF4-FFF2-40B4-BE49-F238E27FC236}">
                <a16:creationId xmlns:a16="http://schemas.microsoft.com/office/drawing/2014/main" id="{5B35E372-988A-487F-83F3-648B4BC1BC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>
            <a:extLst>
              <a:ext uri="{FF2B5EF4-FFF2-40B4-BE49-F238E27FC236}">
                <a16:creationId xmlns:a16="http://schemas.microsoft.com/office/drawing/2014/main" id="{E987B3FF-1B0A-452D-9E9F-5313FB0AE1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EC0A6777-4BB9-4346-A0A4-D1F9FBCCC8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9D872D5-22F3-44DA-8FC2-D97116C898ED}" type="slidenum">
              <a:rPr lang="en-US" altLang="en-US" sz="1200"/>
              <a:pPr/>
              <a:t>29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>
            <a:extLst>
              <a:ext uri="{FF2B5EF4-FFF2-40B4-BE49-F238E27FC236}">
                <a16:creationId xmlns:a16="http://schemas.microsoft.com/office/drawing/2014/main" id="{3F849EF6-CAA7-438D-AC96-48083B8928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>
            <a:extLst>
              <a:ext uri="{FF2B5EF4-FFF2-40B4-BE49-F238E27FC236}">
                <a16:creationId xmlns:a16="http://schemas.microsoft.com/office/drawing/2014/main" id="{C3D40CD3-9B74-4572-AB45-D3617ED818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9156" name="Slide Number Placeholder 3">
            <a:extLst>
              <a:ext uri="{FF2B5EF4-FFF2-40B4-BE49-F238E27FC236}">
                <a16:creationId xmlns:a16="http://schemas.microsoft.com/office/drawing/2014/main" id="{8B9EFF37-CAC0-4B2F-8718-1E85BAB66D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1004A4FE-5BC3-42D9-9C9C-9A9D80A68574}" type="slidenum">
              <a:rPr lang="en-US" altLang="en-US" sz="1200"/>
              <a:pPr/>
              <a:t>30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>
            <a:extLst>
              <a:ext uri="{FF2B5EF4-FFF2-40B4-BE49-F238E27FC236}">
                <a16:creationId xmlns:a16="http://schemas.microsoft.com/office/drawing/2014/main" id="{C2E7435C-3F0C-4A01-B14C-2759519809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>
            <a:extLst>
              <a:ext uri="{FF2B5EF4-FFF2-40B4-BE49-F238E27FC236}">
                <a16:creationId xmlns:a16="http://schemas.microsoft.com/office/drawing/2014/main" id="{7C6D7A0D-8AB5-495F-AF1C-C04BE2EDFF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701C6E57-01B1-4935-96C1-D130A0532A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B1652733-4D7D-418B-B231-141D0799D490}" type="slidenum">
              <a:rPr lang="en-US" altLang="en-US" sz="1200"/>
              <a:pPr/>
              <a:t>31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53CF6C7E-3304-44F1-AFC8-A07CBBB91B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CF322205-D83B-4564-B32E-8A09F78BFE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4B9A9ED3-8A31-4D83-849F-2000A442E1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B617756-4152-41AD-AAA9-5FAABBED9F4C}" type="slidenum">
              <a:rPr lang="en-US" altLang="en-US" sz="1200"/>
              <a:pPr/>
              <a:t>32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1520D56-FC70-4E34-B0EF-962D303041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5454BFEC-9D58-4EDF-AC26-A31A120CEE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4B92EA9-F1B3-4ED6-906B-1C6CEC8BA1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94C9FE5-2983-4D7A-97E5-515E3D04F37A}" type="slidenum">
              <a:rPr lang="en-US" altLang="en-US" sz="1200"/>
              <a:pPr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AAF31AF7-3F47-408D-9A83-1D5D8265F1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26BD79-3B1C-439C-9FBC-E26A7FBF83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>
              <a:latin typeface="+mn-lt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31AD63B9-74B5-4615-AAB4-B21C9877F5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0809DCC9-AFF4-4A79-9FCC-04E146614994}" type="slidenum">
              <a:rPr lang="en-US" altLang="en-US" sz="1200"/>
              <a:pPr/>
              <a:t>33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35B722E0-FDDE-48A2-8D7B-AB949B3A53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59D9DD16-FBCA-4F26-8446-CB50BA1FFC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/>
              <a:t>For doctor choice we can use </a:t>
            </a:r>
          </a:p>
          <a:p>
            <a:endParaRPr lang="en-US" altLang="en-US"/>
          </a:p>
          <a:p>
            <a:r>
              <a:rPr lang="en-US" altLang="en-US"/>
              <a:t>5-1/5=4/5=0.80 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56BD1624-35B9-4530-B7EA-96A12B8DA8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9CE8D8BA-C720-4568-90CA-D61EBA8F979F}" type="slidenum">
              <a:rPr lang="en-US" altLang="en-US" sz="1200"/>
              <a:pPr/>
              <a:t>34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>
            <a:extLst>
              <a:ext uri="{FF2B5EF4-FFF2-40B4-BE49-F238E27FC236}">
                <a16:creationId xmlns:a16="http://schemas.microsoft.com/office/drawing/2014/main" id="{4AEA00BB-63B4-4AA0-BAD3-B9BACA546E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>
            <a:extLst>
              <a:ext uri="{FF2B5EF4-FFF2-40B4-BE49-F238E27FC236}">
                <a16:creationId xmlns:a16="http://schemas.microsoft.com/office/drawing/2014/main" id="{44AAF290-1C76-410F-95BF-2195AAB3F3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5540" name="Slide Number Placeholder 3">
            <a:extLst>
              <a:ext uri="{FF2B5EF4-FFF2-40B4-BE49-F238E27FC236}">
                <a16:creationId xmlns:a16="http://schemas.microsoft.com/office/drawing/2014/main" id="{73C93CCB-CEB2-48C6-B4C8-E1C64D61FB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52328A15-6DC3-4465-B541-9AD81040E0A3}" type="slidenum">
              <a:rPr lang="en-US" altLang="en-US" sz="1200"/>
              <a:pPr/>
              <a:t>35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>
            <a:extLst>
              <a:ext uri="{FF2B5EF4-FFF2-40B4-BE49-F238E27FC236}">
                <a16:creationId xmlns:a16="http://schemas.microsoft.com/office/drawing/2014/main" id="{70CC5D96-FADD-413E-B1E3-97C3B9BCCF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>
            <a:extLst>
              <a:ext uri="{FF2B5EF4-FFF2-40B4-BE49-F238E27FC236}">
                <a16:creationId xmlns:a16="http://schemas.microsoft.com/office/drawing/2014/main" id="{54AE05B7-8D49-464C-95F5-B09662A97B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67588" name="Slide Number Placeholder 3">
            <a:extLst>
              <a:ext uri="{FF2B5EF4-FFF2-40B4-BE49-F238E27FC236}">
                <a16:creationId xmlns:a16="http://schemas.microsoft.com/office/drawing/2014/main" id="{F4568703-E8BC-416B-B176-007789DAB5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66F11BF6-3452-486E-8AAA-E626E618508B}" type="slidenum">
              <a:rPr lang="en-US" altLang="en-US" sz="1200"/>
              <a:pPr/>
              <a:t>36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2EC166FC-CA97-4C95-8A7E-CB16224E9C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256663B3-E448-42EA-B970-FC6820EA2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66564" name="Slide Number Placeholder 3">
            <a:extLst>
              <a:ext uri="{FF2B5EF4-FFF2-40B4-BE49-F238E27FC236}">
                <a16:creationId xmlns:a16="http://schemas.microsoft.com/office/drawing/2014/main" id="{DAA54D06-C854-4979-87C4-467FC216A608}"/>
              </a:ext>
            </a:extLst>
          </p:cNvPr>
          <p:cNvSpPr txBox="1">
            <a:spLocks noGrp="1"/>
          </p:cNvSpPr>
          <p:nvPr/>
        </p:nvSpPr>
        <p:spPr bwMode="auto">
          <a:xfrm>
            <a:off x="4122738" y="8956675"/>
            <a:ext cx="315277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559" tIns="47779" rIns="95559" bIns="47779" anchor="b"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79D30C7-D086-4677-8EFE-EC58D50ADBAD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38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7918B178-1B85-4E23-B17D-FB4A676AA5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B96166B4-902F-4DA8-8EB0-9DD6ABB7D6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81DEBEDC-9CFD-4F68-8AFE-15667B130B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D455C2C4-CB59-45EE-AA27-614EB80A3F5E}" type="slidenum">
              <a:rPr lang="en-US" altLang="en-US" sz="1200"/>
              <a:pPr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2D61CBBE-2D2C-4DEF-9191-0C0B926FAF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E3E9776A-4179-405C-A51C-6B9BA8F8F7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C1CA5449-70E3-44A0-9E18-142239B5E0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1CBF7A4-DFF1-4112-B17D-497A3A31E9E6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2D61CBBE-2D2C-4DEF-9191-0C0B926FAF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E3E9776A-4179-405C-A51C-6B9BA8F8F7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C1CA5449-70E3-44A0-9E18-142239B5E0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C1CBF7A4-DFF1-4112-B17D-497A3A31E9E6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45150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28EA3B8A-8CC4-436C-B694-9431472045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FAD7AADD-31EF-4EEF-9767-D8EAD46C5F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F5B1AC98-1763-46E2-8C9B-B0CD93CA64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97ECBD92-4595-40E1-BADD-83C90B2B1186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28EA3B8A-8CC4-436C-B694-9431472045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FAD7AADD-31EF-4EEF-9767-D8EAD46C5F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F5B1AC98-1763-46E2-8C9B-B0CD93CA64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97ECBD92-4595-40E1-BADD-83C90B2B1186}" type="slidenum">
              <a:rPr lang="en-US" altLang="en-US" sz="1200"/>
              <a:pPr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60649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28EA3B8A-8CC4-436C-B694-9431472045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FAD7AADD-31EF-4EEF-9767-D8EAD46C5F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F5B1AC98-1763-46E2-8C9B-B0CD93CA64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97ECBD92-4595-40E1-BADD-83C90B2B1186}" type="slidenum">
              <a:rPr lang="en-US" altLang="en-US" sz="1200"/>
              <a:pPr/>
              <a:t>12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220674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638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EACE02-8841-4E00-AE01-04F73379FE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BE06F-68FB-4EC7-BCAE-2DA444E4FF15}" type="datetime4">
              <a:rPr lang="en-US"/>
              <a:pPr>
                <a:defRPr/>
              </a:pPr>
              <a:t>February 1, 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6DEB4F-F8B0-43EA-8A67-B8394FB2E1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60EB63-9C74-47EC-A9A6-D8D465C537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7F9CC9-6CE9-49D0-B500-033639C81A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74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F21BBE-15C8-4F54-9FB8-83C2D09292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7808D-85EB-463C-B69D-B3056AF00CCA}" type="datetime4">
              <a:rPr lang="en-US"/>
              <a:pPr>
                <a:defRPr/>
              </a:pPr>
              <a:t>February 1, 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A54F13-B869-4C24-B7A2-674D7D389A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AA51F6-0CFE-4183-8950-3D3104E425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C7F7F1-A633-47BF-A808-153E8FAFB7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68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58075" y="274851"/>
            <a:ext cx="2314575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74851"/>
            <a:ext cx="677227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2982C80-19EE-472E-83C0-A4B6D76543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E5D7B-6250-4C35-B845-6A6B7EEDC8C6}" type="datetime4">
              <a:rPr lang="en-US"/>
              <a:pPr>
                <a:defRPr/>
              </a:pPr>
              <a:t>February 1, 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41F8CD-A214-4752-8CEA-85A5DA17D8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026AB1-58E8-41F3-85E0-F393BDC779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BD1C8A-BA01-48BE-8832-E400BCCF82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695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070F44E-7909-45A0-A79F-339AF613AF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C8F0D-4F47-44BA-987B-265485C5181D}" type="datetime4">
              <a:rPr lang="en-US"/>
              <a:pPr>
                <a:defRPr/>
              </a:pPr>
              <a:t>February 1, 2021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1077561-817C-4E56-992F-2698DD8BAF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A3E92C-4963-4F15-A63F-7DF73AF224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F7AFC-A70F-4203-A883-778C726721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228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6B5B705-8B94-4E12-881F-99865B0FF7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29D44-6C2F-4AD3-B7C6-2FCC18DC1F50}" type="datetime4">
              <a:rPr lang="en-US"/>
              <a:pPr>
                <a:defRPr/>
              </a:pPr>
              <a:t>February 1, 2021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FE9B0D1-D4DF-40C7-8004-EDF6C689F2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96B9D1E-F8E0-43E8-8917-7267ACA20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6F4C0-1BA9-4EE0-963F-80D5018632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374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8023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9758E0D-083C-40D6-B955-13671B2C11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16825-BB37-4F9A-AE12-687F3E505E74}" type="datetime4">
              <a:rPr lang="en-US"/>
              <a:pPr>
                <a:defRPr/>
              </a:pPr>
              <a:t>February 1, 2021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B8DA228-CF6C-4CAB-BB87-5D9AA1AF6C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5F89319-8495-430D-9C23-8BF1623F05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319A4-58B3-44ED-A55F-21E43AFE0D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330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3468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602" y="4407113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602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8072A3-B0D9-469B-862A-A2DDA4292B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582B6-DFB7-4E2C-B838-09F1C8C36550}" type="datetime4">
              <a:rPr lang="en-US"/>
              <a:pPr>
                <a:defRPr/>
              </a:pPr>
              <a:t>February 1, 2021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D2948A-11BF-4CDF-B1D4-8F0938BEC0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E57BAA-3DF8-4FD4-B274-8987B9149A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8CFE06-4FA9-45C1-A9C6-035DD59362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484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600206"/>
            <a:ext cx="45434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FB77FC-9176-4A48-A0C4-014FA6312D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F3D26-261C-4D98-BD91-895EB9B89215}" type="datetime4">
              <a:rPr lang="en-US"/>
              <a:pPr>
                <a:defRPr/>
              </a:pPr>
              <a:t>February 1, 2021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73A112-238B-4396-96F0-E8D4AEA958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BDF902-6620-4A8B-8B9B-35325DB6D6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13126A-2088-40E2-B6C1-B664D07799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32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2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773" y="1535113"/>
            <a:ext cx="45469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773" y="2174875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0B8B307-BCFD-46F5-BF1B-DCEBFD6D9C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EDD87-890D-4D76-968B-04D2120ED883}" type="datetime4">
              <a:rPr lang="en-US"/>
              <a:pPr>
                <a:defRPr/>
              </a:pPr>
              <a:t>February 1, 2021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BC1C0F3-E376-412C-9B05-1DBEDF2175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A13EB90-2E7A-464B-A826-8D58ACB1AA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8476DA-9845-4AFA-8BC2-2D829814FC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441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F2C72F5-F983-4E7A-8900-BC6C55EB61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0DC48-D303-43E4-A4E3-5FE72B51CE50}" type="datetime4">
              <a:rPr lang="en-US"/>
              <a:pPr>
                <a:defRPr/>
              </a:pPr>
              <a:t>February 1, 2021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4D1DFAB-7EB5-4B00-B487-9DDB6FE4B3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28FE8F0-59F8-4437-B324-E4AD9BF80E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C35224-093B-4A49-BCE3-E048CDC48F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96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DC98532-482F-4299-BE92-5CA6C793AF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8BD6F-414D-46D8-B9D2-AA04B3E67D76}" type="datetime4">
              <a:rPr lang="en-US"/>
              <a:pPr>
                <a:defRPr/>
              </a:pPr>
              <a:t>February 1, 2021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4CB29FE-0811-4B13-BC04-C422F72CCB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4DAF833-66EB-4145-921F-FDBE5A5BCE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BF55E9-9346-445E-8AFC-108091F87B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993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5" y="273050"/>
            <a:ext cx="338435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931" y="273263"/>
            <a:ext cx="575071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5" y="1435103"/>
            <a:ext cx="338435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E08C19-3CA5-47E5-AF69-C1566B1C49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0F56A-492D-4892-8B4D-9566EB8DFDB0}" type="datetime4">
              <a:rPr lang="en-US"/>
              <a:pPr>
                <a:defRPr/>
              </a:pPr>
              <a:t>February 1, 2021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B05801-3504-4FE9-9C58-BE8F9B3E62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1B98B4-B4EF-4607-AEDD-1DC5F79B7F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7FBBD8-8AD4-43C3-A2B4-9C1B47DF41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333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324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324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324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FE53C1-8957-4882-805E-1F81573DB1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FE9A9-C9CE-40A9-B71B-31822BBC9D8C}" type="datetime4">
              <a:rPr lang="en-US"/>
              <a:pPr>
                <a:defRPr/>
              </a:pPr>
              <a:t>February 1, 2021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D89586-FDAB-4FA9-A3F1-7B0209847D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0D859F-FABE-4568-BFB2-B477C15722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88B0D8-DA09-4412-A721-ACF878C1A4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095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CF52B98-F4CF-4DB2-9DBB-1224020679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C3399A4-0339-443A-8E97-F7228D5D85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>
            <a:extLst>
              <a:ext uri="{FF2B5EF4-FFF2-40B4-BE49-F238E27FC236}">
                <a16:creationId xmlns:a16="http://schemas.microsoft.com/office/drawing/2014/main" id="{8DF705A2-49CE-4F1A-A4C0-111C35A5805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F343CEA2-9205-4695-A165-DDAA9E16695E}" type="datetime4">
              <a:rPr lang="en-US"/>
              <a:pPr>
                <a:defRPr/>
              </a:pPr>
              <a:t>February 1, 2021</a:t>
            </a:fld>
            <a:endParaRPr lang="en-US"/>
          </a:p>
        </p:txBody>
      </p:sp>
      <p:sp>
        <p:nvSpPr>
          <p:cNvPr id="168965" name="Rectangle 5">
            <a:extLst>
              <a:ext uri="{FF2B5EF4-FFF2-40B4-BE49-F238E27FC236}">
                <a16:creationId xmlns:a16="http://schemas.microsoft.com/office/drawing/2014/main" id="{0B08BB71-53FD-41C2-B5A4-CB8640E864D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>
            <a:extLst>
              <a:ext uri="{FF2B5EF4-FFF2-40B4-BE49-F238E27FC236}">
                <a16:creationId xmlns:a16="http://schemas.microsoft.com/office/drawing/2014/main" id="{DD90F849-713B-46F0-A0CF-3742B939543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E008CD5D-71F6-4803-ABF6-43E4DE7F990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2" r:id="rId1"/>
    <p:sldLayoutId id="2147484862" r:id="rId2"/>
    <p:sldLayoutId id="2147484853" r:id="rId3"/>
    <p:sldLayoutId id="2147484854" r:id="rId4"/>
    <p:sldLayoutId id="2147484855" r:id="rId5"/>
    <p:sldLayoutId id="2147484856" r:id="rId6"/>
    <p:sldLayoutId id="2147484857" r:id="rId7"/>
    <p:sldLayoutId id="2147484858" r:id="rId8"/>
    <p:sldLayoutId id="2147484859" r:id="rId9"/>
    <p:sldLayoutId id="2147484860" r:id="rId10"/>
    <p:sldLayoutId id="214748486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E3A80E7-C0C8-4362-BAE8-620BCCF056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A19575F-96F8-4816-9986-5DC20B763D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>
            <a:extLst>
              <a:ext uri="{FF2B5EF4-FFF2-40B4-BE49-F238E27FC236}">
                <a16:creationId xmlns:a16="http://schemas.microsoft.com/office/drawing/2014/main" id="{C61EB7BA-DC42-4B64-9C4A-CDF720E1E87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F9F53867-A156-4D76-8B72-1E4902389D56}" type="datetime4">
              <a:rPr lang="en-US"/>
              <a:pPr>
                <a:defRPr/>
              </a:pPr>
              <a:t>February 1, 2021</a:t>
            </a:fld>
            <a:endParaRPr lang="en-US"/>
          </a:p>
        </p:txBody>
      </p:sp>
      <p:sp>
        <p:nvSpPr>
          <p:cNvPr id="168965" name="Rectangle 5">
            <a:extLst>
              <a:ext uri="{FF2B5EF4-FFF2-40B4-BE49-F238E27FC236}">
                <a16:creationId xmlns:a16="http://schemas.microsoft.com/office/drawing/2014/main" id="{52C41856-AEDE-491C-8947-F090A9B6A55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>
            <a:extLst>
              <a:ext uri="{FF2B5EF4-FFF2-40B4-BE49-F238E27FC236}">
                <a16:creationId xmlns:a16="http://schemas.microsoft.com/office/drawing/2014/main" id="{E87DAAFA-44C6-4A3E-99CF-F906E5F5CEB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1F112E49-DC63-4E40-A068-460D47A1D9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7DD5F2F-7BB2-4FD0-BACF-02C5F3DA16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72B6E66-345A-4E12-84FF-E62429DFED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>
            <a:extLst>
              <a:ext uri="{FF2B5EF4-FFF2-40B4-BE49-F238E27FC236}">
                <a16:creationId xmlns:a16="http://schemas.microsoft.com/office/drawing/2014/main" id="{7ED27E4D-61D7-47E3-9F93-11C96A319C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6E30E6BC-08B6-40F5-B837-CBB3845619D2}" type="datetime4">
              <a:rPr lang="en-US"/>
              <a:pPr>
                <a:defRPr/>
              </a:pPr>
              <a:t>February 1, 2021</a:t>
            </a:fld>
            <a:endParaRPr lang="en-US"/>
          </a:p>
        </p:txBody>
      </p:sp>
      <p:sp>
        <p:nvSpPr>
          <p:cNvPr id="168965" name="Rectangle 5">
            <a:extLst>
              <a:ext uri="{FF2B5EF4-FFF2-40B4-BE49-F238E27FC236}">
                <a16:creationId xmlns:a16="http://schemas.microsoft.com/office/drawing/2014/main" id="{8664DD5A-1426-4C57-A824-3ADF71B88A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>
            <a:extLst>
              <a:ext uri="{FF2B5EF4-FFF2-40B4-BE49-F238E27FC236}">
                <a16:creationId xmlns:a16="http://schemas.microsoft.com/office/drawing/2014/main" id="{AABE9951-E0B6-4DF5-8A8B-6C18988C32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836B39AC-2EF8-44AE-BA5D-0D90992CE6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9CE5443-0F7F-42AD-8229-932A174D04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274638"/>
            <a:ext cx="9258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26DD1EB-3147-432C-883C-C61A8164F0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600200"/>
            <a:ext cx="92583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8964" name="Rectangle 4">
            <a:extLst>
              <a:ext uri="{FF2B5EF4-FFF2-40B4-BE49-F238E27FC236}">
                <a16:creationId xmlns:a16="http://schemas.microsoft.com/office/drawing/2014/main" id="{0857972B-643A-40BD-B85D-0D47EBDC932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fld id="{986A1FF5-05B2-4E4C-865B-091E47C7CB17}" type="datetime4">
              <a:rPr lang="en-US"/>
              <a:pPr>
                <a:defRPr/>
              </a:pPr>
              <a:t>February 1, 2021</a:t>
            </a:fld>
            <a:endParaRPr lang="en-US"/>
          </a:p>
        </p:txBody>
      </p:sp>
      <p:sp>
        <p:nvSpPr>
          <p:cNvPr id="168965" name="Rectangle 5">
            <a:extLst>
              <a:ext uri="{FF2B5EF4-FFF2-40B4-BE49-F238E27FC236}">
                <a16:creationId xmlns:a16="http://schemas.microsoft.com/office/drawing/2014/main" id="{56B5585D-DA68-4873-B46A-776B552137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5225"/>
            <a:ext cx="32575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8966" name="Rectangle 6">
            <a:extLst>
              <a:ext uri="{FF2B5EF4-FFF2-40B4-BE49-F238E27FC236}">
                <a16:creationId xmlns:a16="http://schemas.microsoft.com/office/drawing/2014/main" id="{7019BCD2-993A-4A71-80DE-643D9A6C7C7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5225"/>
            <a:ext cx="2400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A5395E91-1CC6-4AB5-B1D6-658ACC258A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4" r:id="rId1"/>
    <p:sldLayoutId id="2147485085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customXml" Target="../ink/ink5.xml"/><Relationship Id="rId18" Type="http://schemas.openxmlformats.org/officeDocument/2006/relationships/image" Target="../media/image8.png"/><Relationship Id="rId3" Type="http://schemas.openxmlformats.org/officeDocument/2006/relationships/image" Target="../media/image1.jpeg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5.png"/><Relationship Id="rId17" Type="http://schemas.openxmlformats.org/officeDocument/2006/relationships/customXml" Target="../ink/ink7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24" Type="http://schemas.openxmlformats.org/officeDocument/2006/relationships/image" Target="../media/image11.png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10" Type="http://schemas.openxmlformats.org/officeDocument/2006/relationships/image" Target="../media/image4.png"/><Relationship Id="rId19" Type="http://schemas.openxmlformats.org/officeDocument/2006/relationships/customXml" Target="../ink/ink8.xml"/><Relationship Id="rId4" Type="http://schemas.openxmlformats.org/officeDocument/2006/relationships/customXml" Target="../ink/ink1.xml"/><Relationship Id="rId9" Type="http://schemas.openxmlformats.org/officeDocument/2006/relationships/customXml" Target="../ink/ink3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ltarum.org/our-work/ace-measure%E2%84%A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ltarum.org/our-work/ace-measure%E2%84%A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ltarum.org/our-work/ace-measure%E2%84%A2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ltarum.org/our-work/ace-measure%E2%84%A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ltarum.org/our-work/ace-measure%E2%84%A2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ltarum.org/our-work/ace-measure%E2%84%A2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ltarum.org/our-work/ace-measure%E2%84%A2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ltarum.org/our-work/ace-measure%E2%84%A2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ltarum.org/publications/right-place-right-tim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5" Type="http://schemas.openxmlformats.org/officeDocument/2006/relationships/image" Target="../media/image36.png"/><Relationship Id="rId4" Type="http://schemas.openxmlformats.org/officeDocument/2006/relationships/customXml" Target="../ink/ink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customXml" Target="../ink/ink21.xml"/><Relationship Id="rId18" Type="http://schemas.openxmlformats.org/officeDocument/2006/relationships/customXml" Target="../ink/ink25.xml"/><Relationship Id="rId3" Type="http://schemas.openxmlformats.org/officeDocument/2006/relationships/image" Target="../media/image4.emf"/><Relationship Id="rId21" Type="http://schemas.openxmlformats.org/officeDocument/2006/relationships/image" Target="../media/image12.png"/><Relationship Id="rId7" Type="http://schemas.openxmlformats.org/officeDocument/2006/relationships/customXml" Target="../ink/ink15.xml"/><Relationship Id="rId12" Type="http://schemas.openxmlformats.org/officeDocument/2006/relationships/customXml" Target="../ink/ink20.xml"/><Relationship Id="rId17" Type="http://schemas.openxmlformats.org/officeDocument/2006/relationships/customXml" Target="../ink/ink24.xml"/><Relationship Id="rId25" Type="http://schemas.openxmlformats.org/officeDocument/2006/relationships/customXml" Target="../ink/ink30.xml"/><Relationship Id="rId2" Type="http://schemas.openxmlformats.org/officeDocument/2006/relationships/notesSlide" Target="../notesSlides/notesSlide18.xml"/><Relationship Id="rId16" Type="http://schemas.openxmlformats.org/officeDocument/2006/relationships/customXml" Target="../ink/ink23.xml"/><Relationship Id="rId20" Type="http://schemas.openxmlformats.org/officeDocument/2006/relationships/customXml" Target="../ink/ink27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4.xml"/><Relationship Id="rId11" Type="http://schemas.openxmlformats.org/officeDocument/2006/relationships/customXml" Target="../ink/ink19.xml"/><Relationship Id="rId24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0.png"/><Relationship Id="rId23" Type="http://schemas.openxmlformats.org/officeDocument/2006/relationships/customXml" Target="../ink/ink29.xml"/><Relationship Id="rId10" Type="http://schemas.openxmlformats.org/officeDocument/2006/relationships/customXml" Target="../ink/ink18.xml"/><Relationship Id="rId19" Type="http://schemas.openxmlformats.org/officeDocument/2006/relationships/customXml" Target="../ink/ink26.xml"/><Relationship Id="rId4" Type="http://schemas.openxmlformats.org/officeDocument/2006/relationships/customXml" Target="../ink/ink13.xml"/><Relationship Id="rId9" Type="http://schemas.openxmlformats.org/officeDocument/2006/relationships/customXml" Target="../ink/ink17.xml"/><Relationship Id="rId14" Type="http://schemas.openxmlformats.org/officeDocument/2006/relationships/customXml" Target="../ink/ink22.xml"/><Relationship Id="rId22" Type="http://schemas.openxmlformats.org/officeDocument/2006/relationships/customXml" Target="../ink/ink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.docx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igniahealth.com/pam-license/research-pam-license" TargetMode="External"/><Relationship Id="rId2" Type="http://schemas.openxmlformats.org/officeDocument/2006/relationships/hyperlink" Target="https://www.insigniahealth.com/products/pam-surve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signiahealth.com/research/research-licenses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support.sas.com/resources/papers/proceedings14/2042-2014.pdf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drhays.dgsom.ucla.edu/pages/programs_utilities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drhays@ucla.edu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2bejammed.org/2011/12/12/verlanglijstje-van-marcelke-durfteantwoorden/" TargetMode="External"/><Relationship Id="rId5" Type="http://schemas.openxmlformats.org/officeDocument/2006/relationships/image" Target="../media/image22.png"/><Relationship Id="rId4" Type="http://schemas.openxmlformats.org/officeDocument/2006/relationships/hyperlink" Target="https://drhays.dgsom.ucla.edu/pages/presentations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youtube.com/watch?v=4ff-YjBYQy8&amp;feature=youtu.be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openclipart.org/detail/88075/funny-kitty-face" TargetMode="Externa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wmf"/><Relationship Id="rId18" Type="http://schemas.openxmlformats.org/officeDocument/2006/relationships/customXml" Target="../ink/ink32.xml"/><Relationship Id="rId26" Type="http://schemas.openxmlformats.org/officeDocument/2006/relationships/customXml" Target="../ink/ink36.xml"/><Relationship Id="rId39" Type="http://schemas.openxmlformats.org/officeDocument/2006/relationships/image" Target="../media/image45.png"/><Relationship Id="rId21" Type="http://schemas.openxmlformats.org/officeDocument/2006/relationships/image" Target="../media/image32.png"/><Relationship Id="rId34" Type="http://schemas.openxmlformats.org/officeDocument/2006/relationships/customXml" Target="../ink/ink40.xml"/><Relationship Id="rId42" Type="http://schemas.openxmlformats.org/officeDocument/2006/relationships/customXml" Target="../ink/ink44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5.xml"/><Relationship Id="rId16" Type="http://schemas.openxmlformats.org/officeDocument/2006/relationships/customXml" Target="../ink/ink31.xml"/><Relationship Id="rId20" Type="http://schemas.openxmlformats.org/officeDocument/2006/relationships/customXml" Target="../ink/ink33.xml"/><Relationship Id="rId29" Type="http://schemas.openxmlformats.org/officeDocument/2006/relationships/image" Target="../media/image37.png"/><Relationship Id="rId41" Type="http://schemas.openxmlformats.org/officeDocument/2006/relationships/image" Target="../media/image46.png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7.wmf"/><Relationship Id="rId24" Type="http://schemas.openxmlformats.org/officeDocument/2006/relationships/customXml" Target="../ink/ink35.xml"/><Relationship Id="rId32" Type="http://schemas.openxmlformats.org/officeDocument/2006/relationships/customXml" Target="../ink/ink39.xml"/><Relationship Id="rId37" Type="http://schemas.openxmlformats.org/officeDocument/2006/relationships/image" Target="../media/image44.png"/><Relationship Id="rId40" Type="http://schemas.openxmlformats.org/officeDocument/2006/relationships/customXml" Target="../ink/ink43.xml"/><Relationship Id="rId5" Type="http://schemas.openxmlformats.org/officeDocument/2006/relationships/image" Target="../media/image24.wmf"/><Relationship Id="rId15" Type="http://schemas.openxmlformats.org/officeDocument/2006/relationships/image" Target="../media/image29.wmf"/><Relationship Id="rId23" Type="http://schemas.openxmlformats.org/officeDocument/2006/relationships/image" Target="../media/image33.png"/><Relationship Id="rId28" Type="http://schemas.openxmlformats.org/officeDocument/2006/relationships/customXml" Target="../ink/ink37.xml"/><Relationship Id="rId36" Type="http://schemas.openxmlformats.org/officeDocument/2006/relationships/customXml" Target="../ink/ink41.xml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31.png"/><Relationship Id="rId31" Type="http://schemas.openxmlformats.org/officeDocument/2006/relationships/image" Target="../media/image39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8.bin"/><Relationship Id="rId22" Type="http://schemas.openxmlformats.org/officeDocument/2006/relationships/customXml" Target="../ink/ink34.xml"/><Relationship Id="rId27" Type="http://schemas.openxmlformats.org/officeDocument/2006/relationships/image" Target="../media/image35.png"/><Relationship Id="rId30" Type="http://schemas.openxmlformats.org/officeDocument/2006/relationships/customXml" Target="../ink/ink38.xml"/><Relationship Id="rId35" Type="http://schemas.openxmlformats.org/officeDocument/2006/relationships/image" Target="../media/image43.png"/><Relationship Id="rId43" Type="http://schemas.openxmlformats.org/officeDocument/2006/relationships/image" Target="../media/image47.png"/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4.xml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30.png"/><Relationship Id="rId25" Type="http://schemas.openxmlformats.org/officeDocument/2006/relationships/image" Target="../media/image34.png"/><Relationship Id="rId33" Type="http://schemas.openxmlformats.org/officeDocument/2006/relationships/image" Target="../media/image41.png"/><Relationship Id="rId38" Type="http://schemas.openxmlformats.org/officeDocument/2006/relationships/customXml" Target="../ink/ink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signiahealth.com/products/pam-surve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igniahealth.com/products/pam-surve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ltarum.org/our-work/ace-measure%E2%84%A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ltarum.org/our-work/ace-measure%E2%84%A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ltarum.org/our-work/ace-measure%E2%84%A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1D40A5A-62C2-44DF-AA20-B69C0AF81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6913" y="5029200"/>
            <a:ext cx="381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C4E3558D-B4DB-4713-AD16-811DC13B3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175375"/>
            <a:ext cx="185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E77B0C53-F717-4D3F-A13D-3A868130BF84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73025"/>
            <a:ext cx="9144000" cy="1600200"/>
          </a:xfrm>
        </p:spPr>
        <p:txBody>
          <a:bodyPr/>
          <a:lstStyle/>
          <a:p>
            <a:pPr eaLnBrk="1" hangingPunct="1"/>
            <a:r>
              <a:rPr lang="en-US" altLang="en-US" sz="4600" dirty="0"/>
              <a:t> </a:t>
            </a:r>
            <a:r>
              <a:rPr lang="en-US" altLang="en-US" sz="4200" dirty="0">
                <a:latin typeface="Comic Sans MS" panose="030F0702030302020204" pitchFamily="66" charset="0"/>
              </a:rPr>
              <a:t> </a:t>
            </a:r>
            <a:br>
              <a:rPr lang="en-US" altLang="en-US" sz="4200" dirty="0">
                <a:latin typeface="Comic Sans MS" panose="030F0702030302020204" pitchFamily="66" charset="0"/>
              </a:rPr>
            </a:br>
            <a:r>
              <a:rPr lang="en-US" altLang="en-US" dirty="0"/>
              <a:t>Psychometric evaluation </a:t>
            </a:r>
            <a:br>
              <a:rPr lang="en-US" altLang="en-US" dirty="0"/>
            </a:br>
            <a:r>
              <a:rPr lang="en-US" altLang="en-US" dirty="0"/>
              <a:t>of measures </a:t>
            </a:r>
            <a:br>
              <a:rPr lang="en-US" altLang="en-US" dirty="0"/>
            </a:br>
            <a:endParaRPr lang="en-US" altLang="en-US" sz="4200" dirty="0">
              <a:latin typeface="Comic Sans MS" panose="030F0702030302020204" pitchFamily="66" charset="0"/>
            </a:endParaRPr>
          </a:p>
        </p:txBody>
      </p:sp>
      <p:sp>
        <p:nvSpPr>
          <p:cNvPr id="5125" name="Text Box 5">
            <a:extLst>
              <a:ext uri="{FF2B5EF4-FFF2-40B4-BE49-F238E27FC236}">
                <a16:creationId xmlns:a16="http://schemas.microsoft.com/office/drawing/2014/main" id="{D356FA0A-67BB-41D2-9993-6DBC3F7F99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76363"/>
            <a:ext cx="8839200" cy="68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/>
              <a:t>             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/>
              <a:t>Ron D. Hays, Ph.D.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/>
              <a:t>                        </a:t>
            </a:r>
            <a:endParaRPr lang="en-US" altLang="en-US" sz="3600" b="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b="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b="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b="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 dirty="0"/>
              <a:t>February 1, 2021 (3:00-4:30 pm)</a:t>
            </a:r>
            <a:endParaRPr lang="en-US" altLang="en-US" sz="3000" b="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600" b="0" dirty="0"/>
              <a:t>Questionnaire Design and Testing Workshop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3000" b="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3000" b="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0" dirty="0"/>
          </a:p>
          <a:p>
            <a:pPr algn="ctr">
              <a:spcBef>
                <a:spcPct val="50000"/>
              </a:spcBef>
              <a:buFontTx/>
              <a:buNone/>
            </a:pPr>
            <a:endParaRPr lang="en-US" altLang="en-US" sz="2800" b="0" dirty="0"/>
          </a:p>
        </p:txBody>
      </p:sp>
      <p:pic>
        <p:nvPicPr>
          <p:cNvPr id="5126" name="Picture 5" descr="A drawing of a face&#10;&#10;Description generated with high confidence">
            <a:extLst>
              <a:ext uri="{FF2B5EF4-FFF2-40B4-BE49-F238E27FC236}">
                <a16:creationId xmlns:a16="http://schemas.microsoft.com/office/drawing/2014/main" id="{794A3C0E-2175-466D-ADE0-27DADC1494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00" y="1820863"/>
            <a:ext cx="38862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C93A1C5-1FEB-45EB-A3BD-0E1293200C62}"/>
                  </a:ext>
                </a:extLst>
              </p14:cNvPr>
              <p14:cNvContentPartPr/>
              <p14:nvPr/>
            </p14:nvContentPartPr>
            <p14:xfrm>
              <a:off x="6094199" y="4609559"/>
              <a:ext cx="144" cy="144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C93A1C5-1FEB-45EB-A3BD-0E1293200C6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91319" y="4606679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842E891-A3A8-4220-9BC8-AA7905CF895D}"/>
                  </a:ext>
                </a:extLst>
              </p14:cNvPr>
              <p14:cNvContentPartPr/>
              <p14:nvPr/>
            </p14:nvContentPartPr>
            <p14:xfrm>
              <a:off x="1785719" y="5814407"/>
              <a:ext cx="144" cy="144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842E891-A3A8-4220-9BC8-AA7905CF895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82839" y="5811527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CC6EA27-75AC-479C-BEB9-827A5B318546}"/>
                  </a:ext>
                </a:extLst>
              </p14:cNvPr>
              <p14:cNvContentPartPr/>
              <p14:nvPr/>
            </p14:nvContentPartPr>
            <p14:xfrm>
              <a:off x="591671" y="5997287"/>
              <a:ext cx="144" cy="144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CC6EA27-75AC-479C-BEB9-827A5B31854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8791" y="5994407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889B49C-E155-43C8-A894-F2F1E9646F64}"/>
                  </a:ext>
                </a:extLst>
              </p14:cNvPr>
              <p14:cNvContentPartPr/>
              <p14:nvPr/>
            </p14:nvContentPartPr>
            <p14:xfrm>
              <a:off x="360263" y="5502503"/>
              <a:ext cx="144" cy="144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889B49C-E155-43C8-A894-F2F1E9646F6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7383" y="5499623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7CC534B-52EE-42D0-B04F-D2234FD356BD}"/>
                  </a:ext>
                </a:extLst>
              </p14:cNvPr>
              <p14:cNvContentPartPr/>
              <p14:nvPr/>
            </p14:nvContentPartPr>
            <p14:xfrm>
              <a:off x="462503" y="5459447"/>
              <a:ext cx="144" cy="144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7CC534B-52EE-42D0-B04F-D2234FD356B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9623" y="5456567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3E4C601-5890-485C-AF85-172B83A3F6C2}"/>
                  </a:ext>
                </a:extLst>
              </p14:cNvPr>
              <p14:cNvContentPartPr/>
              <p14:nvPr/>
            </p14:nvContentPartPr>
            <p14:xfrm>
              <a:off x="7584023" y="4270727"/>
              <a:ext cx="144" cy="144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3E4C601-5890-485C-AF85-172B83A3F6C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581143" y="4267847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B6188834-9B5E-429B-866A-5DD197A14365}"/>
                  </a:ext>
                </a:extLst>
              </p14:cNvPr>
              <p14:cNvContentPartPr/>
              <p14:nvPr/>
            </p14:nvContentPartPr>
            <p14:xfrm>
              <a:off x="424919" y="5427191"/>
              <a:ext cx="144" cy="144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B6188834-9B5E-429B-866A-5DD197A1436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2039" y="5424311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126BFC8-A41B-4D86-8E89-F7D3918A4F1F}"/>
                  </a:ext>
                </a:extLst>
              </p14:cNvPr>
              <p14:cNvContentPartPr/>
              <p14:nvPr/>
            </p14:nvContentPartPr>
            <p14:xfrm>
              <a:off x="435575" y="5459447"/>
              <a:ext cx="144" cy="144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126BFC8-A41B-4D86-8E89-F7D3918A4F1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32695" y="5456567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9A643F8-4745-47EF-BB88-9EB942DDBDCC}"/>
                  </a:ext>
                </a:extLst>
              </p14:cNvPr>
              <p14:cNvContentPartPr/>
              <p14:nvPr/>
            </p14:nvContentPartPr>
            <p14:xfrm>
              <a:off x="3146519" y="5529287"/>
              <a:ext cx="144" cy="144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9A643F8-4745-47EF-BB88-9EB942DDBDC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143639" y="5526407"/>
                <a:ext cx="5760" cy="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927BE26-D9CE-445D-A4EA-B520CA9A5934}"/>
                  </a:ext>
                </a:extLst>
              </p14:cNvPr>
              <p14:cNvContentPartPr/>
              <p14:nvPr/>
            </p14:nvContentPartPr>
            <p14:xfrm>
              <a:off x="483959" y="5405591"/>
              <a:ext cx="144" cy="144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927BE26-D9CE-445D-A4EA-B520CA9A593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1079" y="5402711"/>
                <a:ext cx="5760" cy="5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0B4CBB5A-0F76-48FC-BC3C-4B5CF5F811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7675" y="0"/>
            <a:ext cx="8229600" cy="1143000"/>
          </a:xfrm>
        </p:spPr>
        <p:txBody>
          <a:bodyPr/>
          <a:lstStyle/>
          <a:p>
            <a:r>
              <a:rPr lang="en-US" altLang="en-US">
                <a:latin typeface="Comic Sans MS" panose="030F0702030302020204" pitchFamily="66" charset="0"/>
              </a:rPr>
              <a:t>Informed Choice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4CED6-657E-4EB7-9C65-09423906F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287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sz="2000" i="1" dirty="0"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 q1)   I spend a lot of time learning about health.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 q6)  When choosing a new doctor, I look for information online.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 q8)  I compare doctors using official ratings about how well their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        patients are doing.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q10) When choosing a new doctor, I look for official ratings based on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        patient health. </a:t>
            </a:r>
          </a:p>
          <a:p>
            <a:pPr marL="0" indent="0">
              <a:buFontTx/>
              <a:buNone/>
              <a:defRPr/>
            </a:pPr>
            <a:endParaRPr lang="en-US" sz="2000" i="1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000" i="1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600" i="1" dirty="0"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en-US" sz="2400" i="1" dirty="0">
              <a:latin typeface="Comic Sans MS" panose="030F0702030302020204" pitchFamily="66" charset="0"/>
              <a:hlinkClick r:id="rId3"/>
            </a:endParaRPr>
          </a:p>
          <a:p>
            <a:pPr marL="0" indent="0">
              <a:buFontTx/>
              <a:buNone/>
              <a:defRPr/>
            </a:pPr>
            <a:endParaRPr lang="en-US" sz="2400" i="1" dirty="0">
              <a:latin typeface="Comic Sans MS" panose="030F0702030302020204" pitchFamily="66" charset="0"/>
              <a:hlinkClick r:id="rId3"/>
            </a:endParaRPr>
          </a:p>
          <a:p>
            <a:pPr marL="0" indent="0">
              <a:buFontTx/>
              <a:buNone/>
              <a:defRPr/>
            </a:pPr>
            <a:endParaRPr lang="en-US" sz="2400" i="1" dirty="0">
              <a:latin typeface="Comic Sans MS" panose="030F0702030302020204" pitchFamily="66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48D6CE33-350F-4D0E-B9F8-B421B6E791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0"/>
            <a:ext cx="0" cy="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DB7BF9CA-058F-4973-BC44-DF358AF34B0A}" type="slidenum">
              <a:rPr lang="en-US" altLang="en-US" b="1">
                <a:latin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0B4CBB5A-0F76-48FC-BC3C-4B5CF5F811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7675" y="0"/>
            <a:ext cx="8229600" cy="1143000"/>
          </a:xfrm>
        </p:spPr>
        <p:txBody>
          <a:bodyPr/>
          <a:lstStyle/>
          <a:p>
            <a:r>
              <a:rPr lang="en-US" altLang="en-US">
                <a:latin typeface="Comic Sans MS" panose="030F0702030302020204" pitchFamily="66" charset="0"/>
              </a:rPr>
              <a:t>Informed Choice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4CED6-657E-4EB7-9C65-09423906F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287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sz="2000" i="1" dirty="0"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 q1)   I spend a lot of time learning about health.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 q6)  When choosing a new doctor, I look for information online.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 q8)  </a:t>
            </a:r>
            <a:r>
              <a:rPr lang="en-US" sz="2000" i="1" dirty="0">
                <a:highlight>
                  <a:srgbClr val="FFFF00"/>
                </a:highlight>
                <a:latin typeface="Comic Sans MS" panose="030F0702030302020204" pitchFamily="66" charset="0"/>
              </a:rPr>
              <a:t>I compare doctors using official ratings about how well their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highlight>
                  <a:srgbClr val="FFFF00"/>
                </a:highlight>
                <a:latin typeface="Comic Sans MS" panose="030F0702030302020204" pitchFamily="66" charset="0"/>
              </a:rPr>
              <a:t>        patients are doing.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q10) When choosing a new doctor, I look for official ratings based on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        patient health. </a:t>
            </a:r>
          </a:p>
          <a:p>
            <a:pPr marL="0" indent="0">
              <a:buFontTx/>
              <a:buNone/>
              <a:defRPr/>
            </a:pPr>
            <a:endParaRPr lang="en-US" sz="2000" i="1" dirty="0"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US" sz="3000" i="1" dirty="0">
                <a:latin typeface="Comic Sans MS" panose="030F0702030302020204" pitchFamily="66" charset="0"/>
              </a:rPr>
              <a:t>What are “official” ratings?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000" i="1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600" i="1" dirty="0"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en-US" sz="2400" i="1" dirty="0">
              <a:latin typeface="Comic Sans MS" panose="030F0702030302020204" pitchFamily="66" charset="0"/>
              <a:hlinkClick r:id="rId3"/>
            </a:endParaRPr>
          </a:p>
          <a:p>
            <a:pPr marL="0" indent="0">
              <a:buFontTx/>
              <a:buNone/>
              <a:defRPr/>
            </a:pPr>
            <a:endParaRPr lang="en-US" sz="2400" i="1" dirty="0">
              <a:latin typeface="Comic Sans MS" panose="030F0702030302020204" pitchFamily="66" charset="0"/>
              <a:hlinkClick r:id="rId3"/>
            </a:endParaRPr>
          </a:p>
          <a:p>
            <a:pPr marL="0" indent="0">
              <a:buFontTx/>
              <a:buNone/>
              <a:defRPr/>
            </a:pPr>
            <a:endParaRPr lang="en-US" sz="2400" i="1" dirty="0">
              <a:latin typeface="Comic Sans MS" panose="030F0702030302020204" pitchFamily="66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48D6CE33-350F-4D0E-B9F8-B421B6E791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0"/>
            <a:ext cx="0" cy="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DB7BF9CA-058F-4973-BC44-DF358AF34B0A}" type="slidenum">
              <a:rPr lang="en-US" altLang="en-US" b="1">
                <a:latin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98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0B4CBB5A-0F76-48FC-BC3C-4B5CF5F811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7675" y="0"/>
            <a:ext cx="8229600" cy="1143000"/>
          </a:xfrm>
        </p:spPr>
        <p:txBody>
          <a:bodyPr/>
          <a:lstStyle/>
          <a:p>
            <a:r>
              <a:rPr lang="en-US" altLang="en-US">
                <a:latin typeface="Comic Sans MS" panose="030F0702030302020204" pitchFamily="66" charset="0"/>
              </a:rPr>
              <a:t>Informed Choice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4CED6-657E-4EB7-9C65-09423906F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287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sz="2000" i="1" dirty="0"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 q1)   I spend a lot of time learning about health.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 q6)  When choosing a new doctor, I look for information online.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 q8)  I compare doctors using official ratings about how well their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        patients are doing.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q10) </a:t>
            </a:r>
            <a:r>
              <a:rPr lang="en-US" sz="2000" i="1" dirty="0">
                <a:highlight>
                  <a:srgbClr val="FFFF00"/>
                </a:highlight>
                <a:latin typeface="Comic Sans MS" panose="030F0702030302020204" pitchFamily="66" charset="0"/>
              </a:rPr>
              <a:t>When choosing a new doctor, I look for official ratings based on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highlight>
                  <a:srgbClr val="FFFF00"/>
                </a:highlight>
                <a:latin typeface="Comic Sans MS" panose="030F0702030302020204" pitchFamily="66" charset="0"/>
              </a:rPr>
              <a:t>        patient health</a:t>
            </a:r>
            <a:r>
              <a:rPr lang="en-US" sz="2000" i="1" dirty="0">
                <a:latin typeface="Comic Sans MS" panose="030F0702030302020204" pitchFamily="66" charset="0"/>
              </a:rPr>
              <a:t>. </a:t>
            </a:r>
          </a:p>
          <a:p>
            <a:pPr marL="0" indent="0">
              <a:buFontTx/>
              <a:buNone/>
              <a:defRPr/>
            </a:pPr>
            <a:endParaRPr lang="en-US" sz="2000" i="1" dirty="0"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US" sz="3000" i="1" dirty="0">
                <a:latin typeface="Comic Sans MS" panose="030F0702030302020204" pitchFamily="66" charset="0"/>
              </a:rPr>
              <a:t>What are “official ratings based on patient health”?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000" i="1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600" i="1" dirty="0"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en-US" sz="2400" i="1" dirty="0">
              <a:latin typeface="Comic Sans MS" panose="030F0702030302020204" pitchFamily="66" charset="0"/>
              <a:hlinkClick r:id="rId3"/>
            </a:endParaRPr>
          </a:p>
          <a:p>
            <a:pPr marL="0" indent="0">
              <a:buFontTx/>
              <a:buNone/>
              <a:defRPr/>
            </a:pPr>
            <a:endParaRPr lang="en-US" sz="2400" i="1" dirty="0">
              <a:latin typeface="Comic Sans MS" panose="030F0702030302020204" pitchFamily="66" charset="0"/>
              <a:hlinkClick r:id="rId3"/>
            </a:endParaRPr>
          </a:p>
          <a:p>
            <a:pPr marL="0" indent="0">
              <a:buFontTx/>
              <a:buNone/>
              <a:defRPr/>
            </a:pPr>
            <a:endParaRPr lang="en-US" sz="2400" i="1" dirty="0">
              <a:latin typeface="Comic Sans MS" panose="030F0702030302020204" pitchFamily="66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48D6CE33-350F-4D0E-B9F8-B421B6E791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0"/>
            <a:ext cx="0" cy="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DB7BF9CA-058F-4973-BC44-DF358AF34B0A}" type="slidenum">
              <a:rPr lang="en-US" altLang="en-US" b="1">
                <a:latin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42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0F751105-3602-4882-AEFA-64FC54E06F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7675" y="0"/>
            <a:ext cx="8229600" cy="1143000"/>
          </a:xfrm>
        </p:spPr>
        <p:txBody>
          <a:bodyPr/>
          <a:lstStyle/>
          <a:p>
            <a:r>
              <a:rPr lang="en-US" altLang="en-US">
                <a:latin typeface="Comic Sans MS" panose="030F0702030302020204" pitchFamily="66" charset="0"/>
              </a:rPr>
              <a:t>Navigation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E3F32-2F20-4B68-AE36-C291A5263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287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sz="2000" i="1" dirty="0"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 q3) I feel comfortable talking to my doctor about my health.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 q5) I have brought my own information about my health to show my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       doctor.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 q9) I have lots of experience using the health care system.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q11) Different doctors give different advice; its up to me to choose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      what’s right for me.</a:t>
            </a:r>
          </a:p>
          <a:p>
            <a:pPr marL="0" indent="0">
              <a:buFontTx/>
              <a:buNone/>
              <a:defRPr/>
            </a:pPr>
            <a:endParaRPr lang="en-US" sz="2000" i="1" dirty="0">
              <a:highlight>
                <a:srgbClr val="FFFF00"/>
              </a:highlight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000" i="1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600" i="1" dirty="0"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en-US" sz="2400" i="1" dirty="0">
              <a:latin typeface="Comic Sans MS" panose="030F0702030302020204" pitchFamily="66" charset="0"/>
              <a:hlinkClick r:id="rId3"/>
            </a:endParaRPr>
          </a:p>
          <a:p>
            <a:pPr marL="0" indent="0">
              <a:buFontTx/>
              <a:buNone/>
              <a:defRPr/>
            </a:pPr>
            <a:endParaRPr lang="en-US" sz="2400" i="1" dirty="0">
              <a:latin typeface="Comic Sans MS" panose="030F0702030302020204" pitchFamily="66" charset="0"/>
              <a:hlinkClick r:id="rId3"/>
            </a:endParaRPr>
          </a:p>
          <a:p>
            <a:pPr marL="0" indent="0">
              <a:buFontTx/>
              <a:buNone/>
              <a:defRPr/>
            </a:pPr>
            <a:endParaRPr lang="en-US" sz="2400" i="1" dirty="0">
              <a:latin typeface="Comic Sans MS" panose="030F0702030302020204" pitchFamily="66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7454D811-4B1A-4381-A0BE-E439E6943E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0"/>
            <a:ext cx="0" cy="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1E44C32C-307E-44B3-A7BA-08463157FEC7}" type="slidenum">
              <a:rPr lang="en-US" altLang="en-US" b="1">
                <a:latin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0F751105-3602-4882-AEFA-64FC54E06F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7675" y="0"/>
            <a:ext cx="8229600" cy="1143000"/>
          </a:xfrm>
        </p:spPr>
        <p:txBody>
          <a:bodyPr/>
          <a:lstStyle/>
          <a:p>
            <a:r>
              <a:rPr lang="en-US" altLang="en-US">
                <a:latin typeface="Comic Sans MS" panose="030F0702030302020204" pitchFamily="66" charset="0"/>
              </a:rPr>
              <a:t>Navigation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E3F32-2F20-4B68-AE36-C291A5263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287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sz="2000" i="1" dirty="0"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 q3) </a:t>
            </a:r>
            <a:r>
              <a:rPr lang="en-US" sz="2000" i="1" dirty="0">
                <a:highlight>
                  <a:srgbClr val="FFFF00"/>
                </a:highlight>
                <a:latin typeface="Comic Sans MS" panose="030F0702030302020204" pitchFamily="66" charset="0"/>
              </a:rPr>
              <a:t>I feel comfortable talking to my doctor about my health.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 q5) I have brought my own information about my health to show my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       doctor.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 q9) I have lots of experience using the health care system.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q11) Different doctors give different advice; its up to me to choose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      what’s right for me.</a:t>
            </a:r>
          </a:p>
          <a:p>
            <a:pPr marL="0" indent="0">
              <a:buFontTx/>
              <a:buNone/>
              <a:defRPr/>
            </a:pPr>
            <a:endParaRPr lang="en-US" sz="2000" i="1" dirty="0">
              <a:highlight>
                <a:srgbClr val="FFFF00"/>
              </a:highlight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US" sz="3000" i="1" dirty="0">
                <a:latin typeface="Comic Sans MS" panose="030F0702030302020204" pitchFamily="66" charset="0"/>
              </a:rPr>
              <a:t>Comfort isn’t navigation.</a:t>
            </a:r>
          </a:p>
          <a:p>
            <a:pPr marL="0" indent="0">
              <a:buNone/>
              <a:defRPr/>
            </a:pPr>
            <a:endParaRPr lang="en-US" sz="2000" i="1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600" i="1" dirty="0"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en-US" sz="2400" i="1" dirty="0">
              <a:latin typeface="Comic Sans MS" panose="030F0702030302020204" pitchFamily="66" charset="0"/>
              <a:hlinkClick r:id="rId3"/>
            </a:endParaRPr>
          </a:p>
          <a:p>
            <a:pPr marL="0" indent="0">
              <a:buFontTx/>
              <a:buNone/>
              <a:defRPr/>
            </a:pPr>
            <a:endParaRPr lang="en-US" sz="2400" i="1" dirty="0">
              <a:latin typeface="Comic Sans MS" panose="030F0702030302020204" pitchFamily="66" charset="0"/>
              <a:hlinkClick r:id="rId3"/>
            </a:endParaRPr>
          </a:p>
          <a:p>
            <a:pPr marL="0" indent="0">
              <a:buFontTx/>
              <a:buNone/>
              <a:defRPr/>
            </a:pPr>
            <a:endParaRPr lang="en-US" sz="2400" i="1" dirty="0">
              <a:latin typeface="Comic Sans MS" panose="030F0702030302020204" pitchFamily="66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7454D811-4B1A-4381-A0BE-E439E6943E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0"/>
            <a:ext cx="0" cy="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1E44C32C-307E-44B3-A7BA-08463157FEC7}" type="slidenum">
              <a:rPr lang="en-US" altLang="en-US" b="1">
                <a:latin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97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0F751105-3602-4882-AEFA-64FC54E06F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7675" y="0"/>
            <a:ext cx="8229600" cy="1143000"/>
          </a:xfrm>
        </p:spPr>
        <p:txBody>
          <a:bodyPr/>
          <a:lstStyle/>
          <a:p>
            <a:r>
              <a:rPr lang="en-US" altLang="en-US">
                <a:latin typeface="Comic Sans MS" panose="030F0702030302020204" pitchFamily="66" charset="0"/>
              </a:rPr>
              <a:t>Navigation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E3F32-2F20-4B68-AE36-C291A5263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287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sz="2000" i="1" dirty="0"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 q3) I feel comfortable talking to my doctor about my health.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 q5) </a:t>
            </a:r>
            <a:r>
              <a:rPr lang="en-US" sz="2000" i="1" dirty="0">
                <a:highlight>
                  <a:srgbClr val="FFFF00"/>
                </a:highlight>
                <a:latin typeface="Comic Sans MS" panose="030F0702030302020204" pitchFamily="66" charset="0"/>
              </a:rPr>
              <a:t>I have brought my own information about my health to show my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highlight>
                  <a:srgbClr val="FFFF00"/>
                </a:highlight>
                <a:latin typeface="Comic Sans MS" panose="030F0702030302020204" pitchFamily="66" charset="0"/>
              </a:rPr>
              <a:t>       doctor.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 q9) I have lots of experience using the health care system.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q11) Different doctors give different advice; its up to me to choose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      what’s right for me.</a:t>
            </a:r>
          </a:p>
          <a:p>
            <a:pPr marL="0" indent="0">
              <a:buFontTx/>
              <a:buNone/>
              <a:defRPr/>
            </a:pPr>
            <a:endParaRPr lang="en-US" sz="2000" i="1" dirty="0">
              <a:highlight>
                <a:srgbClr val="FFFF00"/>
              </a:highlight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US" sz="3000" i="1" dirty="0">
                <a:latin typeface="Comic Sans MS" panose="030F0702030302020204" pitchFamily="66" charset="0"/>
              </a:rPr>
              <a:t>What information?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000" i="1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600" i="1" dirty="0"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en-US" sz="2400" i="1" dirty="0">
              <a:latin typeface="Comic Sans MS" panose="030F0702030302020204" pitchFamily="66" charset="0"/>
              <a:hlinkClick r:id="rId3"/>
            </a:endParaRPr>
          </a:p>
          <a:p>
            <a:pPr marL="0" indent="0">
              <a:buFontTx/>
              <a:buNone/>
              <a:defRPr/>
            </a:pPr>
            <a:endParaRPr lang="en-US" sz="2400" i="1" dirty="0">
              <a:latin typeface="Comic Sans MS" panose="030F0702030302020204" pitchFamily="66" charset="0"/>
              <a:hlinkClick r:id="rId3"/>
            </a:endParaRPr>
          </a:p>
          <a:p>
            <a:pPr marL="0" indent="0">
              <a:buFontTx/>
              <a:buNone/>
              <a:defRPr/>
            </a:pPr>
            <a:endParaRPr lang="en-US" sz="2400" i="1" dirty="0">
              <a:latin typeface="Comic Sans MS" panose="030F0702030302020204" pitchFamily="66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7454D811-4B1A-4381-A0BE-E439E6943E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0"/>
            <a:ext cx="0" cy="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1E44C32C-307E-44B3-A7BA-08463157FEC7}" type="slidenum">
              <a:rPr lang="en-US" altLang="en-US" b="1">
                <a:latin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49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0F751105-3602-4882-AEFA-64FC54E06F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7675" y="0"/>
            <a:ext cx="8229600" cy="1143000"/>
          </a:xfrm>
        </p:spPr>
        <p:txBody>
          <a:bodyPr/>
          <a:lstStyle/>
          <a:p>
            <a:r>
              <a:rPr lang="en-US" altLang="en-US">
                <a:latin typeface="Comic Sans MS" panose="030F0702030302020204" pitchFamily="66" charset="0"/>
              </a:rPr>
              <a:t>Navigation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E3F32-2F20-4B68-AE36-C291A5263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287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sz="2000" i="1" dirty="0"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 q3) I feel comfortable talking to my doctor about my health.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 q5) I have brought my own information about my health to show my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       doctor.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 q9) </a:t>
            </a:r>
            <a:r>
              <a:rPr lang="en-US" sz="2000" i="1" dirty="0">
                <a:highlight>
                  <a:srgbClr val="FFFF00"/>
                </a:highlight>
                <a:latin typeface="Comic Sans MS" panose="030F0702030302020204" pitchFamily="66" charset="0"/>
              </a:rPr>
              <a:t>I have lots of experience using the health care system.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q11) Different doctors give different advice; its up to me to choose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      what’s right for me.</a:t>
            </a:r>
          </a:p>
          <a:p>
            <a:pPr marL="0" indent="0">
              <a:buFontTx/>
              <a:buNone/>
              <a:defRPr/>
            </a:pPr>
            <a:endParaRPr lang="en-US" sz="2000" i="1" dirty="0">
              <a:highlight>
                <a:srgbClr val="FFFF00"/>
              </a:highlight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US" sz="3000" i="1" dirty="0">
                <a:latin typeface="Comic Sans MS" panose="030F0702030302020204" pitchFamily="66" charset="0"/>
              </a:rPr>
              <a:t>Utilization is correlated with but isn’t navigation.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000" i="1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600" i="1" dirty="0"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en-US" sz="2400" i="1" dirty="0">
              <a:latin typeface="Comic Sans MS" panose="030F0702030302020204" pitchFamily="66" charset="0"/>
              <a:hlinkClick r:id="rId3"/>
            </a:endParaRPr>
          </a:p>
          <a:p>
            <a:pPr marL="0" indent="0">
              <a:buFontTx/>
              <a:buNone/>
              <a:defRPr/>
            </a:pPr>
            <a:endParaRPr lang="en-US" sz="2400" i="1" dirty="0">
              <a:latin typeface="Comic Sans MS" panose="030F0702030302020204" pitchFamily="66" charset="0"/>
              <a:hlinkClick r:id="rId3"/>
            </a:endParaRPr>
          </a:p>
          <a:p>
            <a:pPr marL="0" indent="0">
              <a:buFontTx/>
              <a:buNone/>
              <a:defRPr/>
            </a:pPr>
            <a:endParaRPr lang="en-US" sz="2400" i="1" dirty="0">
              <a:latin typeface="Comic Sans MS" panose="030F0702030302020204" pitchFamily="66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7454D811-4B1A-4381-A0BE-E439E6943E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0"/>
            <a:ext cx="0" cy="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1E44C32C-307E-44B3-A7BA-08463157FEC7}" type="slidenum">
              <a:rPr lang="en-US" altLang="en-US" b="1">
                <a:latin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26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0F751105-3602-4882-AEFA-64FC54E06F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7675" y="0"/>
            <a:ext cx="8229600" cy="1143000"/>
          </a:xfrm>
        </p:spPr>
        <p:txBody>
          <a:bodyPr/>
          <a:lstStyle/>
          <a:p>
            <a:r>
              <a:rPr lang="en-US" altLang="en-US">
                <a:latin typeface="Comic Sans MS" panose="030F0702030302020204" pitchFamily="66" charset="0"/>
              </a:rPr>
              <a:t>Navigation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E3F32-2F20-4B68-AE36-C291A52635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287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sz="2000" i="1" dirty="0"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 q3) I feel comfortable talking to my doctor about my health.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 q5) I have brought my own information about my health to show my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       doctor.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 q9) I have lots of experience using the health care system.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q11) </a:t>
            </a:r>
            <a:r>
              <a:rPr lang="en-US" sz="2000" i="1" dirty="0">
                <a:highlight>
                  <a:srgbClr val="FFFF00"/>
                </a:highlight>
                <a:latin typeface="Comic Sans MS" panose="030F0702030302020204" pitchFamily="66" charset="0"/>
              </a:rPr>
              <a:t>Different doctors give different advice; its up to me to choose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highlight>
                  <a:srgbClr val="FFFF00"/>
                </a:highlight>
                <a:latin typeface="Comic Sans MS" panose="030F0702030302020204" pitchFamily="66" charset="0"/>
              </a:rPr>
              <a:t>      what’s right for me.</a:t>
            </a:r>
          </a:p>
          <a:p>
            <a:pPr marL="0" indent="0">
              <a:buFontTx/>
              <a:buNone/>
              <a:defRPr/>
            </a:pPr>
            <a:endParaRPr lang="en-US" sz="2000" i="1" dirty="0">
              <a:highlight>
                <a:srgbClr val="FFFF00"/>
              </a:highlight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US" sz="3000" i="1" dirty="0">
                <a:latin typeface="Comic Sans MS" panose="030F0702030302020204" pitchFamily="66" charset="0"/>
              </a:rPr>
              <a:t>What if different doctors give consistent advice?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000" i="1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600" i="1" dirty="0"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en-US" sz="2400" i="1" dirty="0">
              <a:latin typeface="Comic Sans MS" panose="030F0702030302020204" pitchFamily="66" charset="0"/>
              <a:hlinkClick r:id="rId3"/>
            </a:endParaRPr>
          </a:p>
          <a:p>
            <a:pPr marL="0" indent="0">
              <a:buFontTx/>
              <a:buNone/>
              <a:defRPr/>
            </a:pPr>
            <a:endParaRPr lang="en-US" sz="2400" i="1" dirty="0">
              <a:latin typeface="Comic Sans MS" panose="030F0702030302020204" pitchFamily="66" charset="0"/>
              <a:hlinkClick r:id="rId3"/>
            </a:endParaRPr>
          </a:p>
          <a:p>
            <a:pPr marL="0" indent="0">
              <a:buFontTx/>
              <a:buNone/>
              <a:defRPr/>
            </a:pPr>
            <a:endParaRPr lang="en-US" sz="2400" i="1" dirty="0">
              <a:latin typeface="Comic Sans MS" panose="030F0702030302020204" pitchFamily="66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7454D811-4B1A-4381-A0BE-E439E6943E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0"/>
            <a:ext cx="0" cy="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1E44C32C-307E-44B3-A7BA-08463157FEC7}" type="slidenum">
              <a:rPr lang="en-US" altLang="en-US" b="1">
                <a:latin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11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B5CA1-42A9-4A5D-BB48-CB5766725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098246"/>
            <a:ext cx="8915400" cy="4525962"/>
          </a:xfrm>
        </p:spPr>
        <p:txBody>
          <a:bodyPr/>
          <a:lstStyle/>
          <a:p>
            <a:pPr>
              <a:defRPr/>
            </a:pPr>
            <a:r>
              <a:rPr lang="en-US" dirty="0"/>
              <a:t>Evaluate the dimensionality of 12 of the ACE items in a sample of 515 pre-diabetics.</a:t>
            </a:r>
          </a:p>
          <a:p>
            <a:pPr lvl="1">
              <a:defRPr/>
            </a:pPr>
            <a:r>
              <a:rPr lang="en-US" dirty="0"/>
              <a:t>56 years old (mean); 56% female; 17% Hispanic; 46% white, 19% Asian/Pacific Islander, 15% AA, 1% Native American, and 19% other</a:t>
            </a:r>
          </a:p>
          <a:p>
            <a:pPr lvl="1">
              <a:defRPr/>
            </a:pPr>
            <a:r>
              <a:rPr lang="en-US" dirty="0"/>
              <a:t>Cross-validate factor analyses on “nationally representative” mail and web survey of &gt; 4000</a:t>
            </a:r>
          </a:p>
          <a:p>
            <a:pPr lvl="2">
              <a:defRPr/>
            </a:pPr>
            <a:r>
              <a:rPr lang="en-US" sz="2200" dirty="0">
                <a:hlinkClick r:id="rId3"/>
              </a:rPr>
              <a:t>https://altarum.org/publications/right-place-right-time</a:t>
            </a:r>
            <a:endParaRPr lang="en-US" sz="2200" dirty="0"/>
          </a:p>
          <a:p>
            <a:pPr>
              <a:defRPr/>
            </a:pPr>
            <a:r>
              <a:rPr lang="en-US" dirty="0"/>
              <a:t>Examine item category response curves.</a:t>
            </a:r>
          </a:p>
          <a:p>
            <a:pPr>
              <a:defRPr/>
            </a:pPr>
            <a:r>
              <a:rPr lang="en-US" dirty="0"/>
              <a:t>Estimate reliability (scale information).</a:t>
            </a:r>
          </a:p>
          <a:p>
            <a:pPr>
              <a:defRPr/>
            </a:pPr>
            <a:r>
              <a:rPr lang="en-US" dirty="0"/>
              <a:t>Assess construct validity of ACE scale scores.</a:t>
            </a:r>
          </a:p>
          <a:p>
            <a:pPr marL="0" indent="0">
              <a:buFontTx/>
              <a:buNone/>
              <a:defRPr/>
            </a:pPr>
            <a:endParaRPr lang="en-US" b="1" dirty="0"/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8D23B7E1-2035-4EC2-84B9-6FDF3C24C3F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0"/>
            <a:ext cx="0" cy="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D4D2E1BE-9F23-4572-B19D-F148E0467BB7}" type="slidenum">
              <a:rPr lang="en-US" altLang="en-US" b="1">
                <a:latin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21508" name="Title 4">
            <a:extLst>
              <a:ext uri="{FF2B5EF4-FFF2-40B4-BE49-F238E27FC236}">
                <a16:creationId xmlns:a16="http://schemas.microsoft.com/office/drawing/2014/main" id="{3180D56D-5CEE-4E9E-A063-F10A5A6F64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-44754"/>
            <a:ext cx="8990384" cy="1143000"/>
          </a:xfrm>
        </p:spPr>
        <p:txBody>
          <a:bodyPr/>
          <a:lstStyle/>
          <a:p>
            <a:r>
              <a:rPr lang="en-US" altLang="en-US" dirty="0"/>
              <a:t>Analysis Plan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84C1A391-EACE-4659-B424-55120FD9C7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-304800"/>
            <a:ext cx="8620125" cy="1143000"/>
          </a:xfrm>
        </p:spPr>
        <p:txBody>
          <a:bodyPr/>
          <a:lstStyle/>
          <a:p>
            <a:r>
              <a:rPr lang="en-US" altLang="en-US"/>
              <a:t>Item-Level Statistics</a:t>
            </a:r>
          </a:p>
        </p:txBody>
      </p:sp>
      <p:graphicFrame>
        <p:nvGraphicFramePr>
          <p:cNvPr id="23555" name="Object 3">
            <a:extLst>
              <a:ext uri="{FF2B5EF4-FFF2-40B4-BE49-F238E27FC236}">
                <a16:creationId xmlns:a16="http://schemas.microsoft.com/office/drawing/2014/main" id="{DA33E805-0694-4EFA-9CC8-013C1AF5C4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533400"/>
          <a:ext cx="8315325" cy="681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3" name="Document" r:id="rId4" imgW="5942845" imgH="4878884" progId="Word.Document.12">
                  <p:embed/>
                </p:oleObj>
              </mc:Choice>
              <mc:Fallback>
                <p:oleObj name="Document" r:id="rId4" imgW="5942845" imgH="4878884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33400"/>
                        <a:ext cx="8315325" cy="681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61BCC-3C77-40CD-9D0F-2DFFA43F9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/>
              <a:t>Patient Activation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C238E-DA31-4CF4-963A-1AADCFC3D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r>
              <a:rPr lang="en-US" dirty="0"/>
              <a:t>Patient activation</a:t>
            </a:r>
          </a:p>
          <a:p>
            <a:pPr lvl="1"/>
            <a:r>
              <a:rPr lang="en-US" dirty="0"/>
              <a:t>self-efficacy for chronic care self-management.</a:t>
            </a:r>
          </a:p>
          <a:p>
            <a:pPr lvl="1"/>
            <a:r>
              <a:rPr lang="en-US" dirty="0"/>
              <a:t>indicates readiness for engagement in care.</a:t>
            </a:r>
          </a:p>
          <a:p>
            <a:pPr lvl="1"/>
            <a:endParaRPr lang="en-US" dirty="0"/>
          </a:p>
          <a:p>
            <a:r>
              <a:rPr lang="en-US" dirty="0"/>
              <a:t>Patient activation is associated with better: </a:t>
            </a:r>
          </a:p>
          <a:p>
            <a:pPr lvl="1"/>
            <a:r>
              <a:rPr lang="en-US" dirty="0"/>
              <a:t>self-care and self-management, and</a:t>
            </a:r>
          </a:p>
          <a:p>
            <a:pPr lvl="1"/>
            <a:r>
              <a:rPr lang="en-US" dirty="0"/>
              <a:t>health outcomes.</a:t>
            </a:r>
          </a:p>
        </p:txBody>
      </p:sp>
    </p:spTree>
    <p:extLst>
      <p:ext uri="{BB962C8B-B14F-4D97-AF65-F5344CB8AC3E}">
        <p14:creationId xmlns:p14="http://schemas.microsoft.com/office/powerpoint/2010/main" val="2054230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6AC1F610-5202-4905-AD1F-EFDCF910BC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1143000"/>
          </a:xfrm>
        </p:spPr>
        <p:txBody>
          <a:bodyPr/>
          <a:lstStyle/>
          <a:p>
            <a:r>
              <a:rPr lang="en-US" altLang="en-US"/>
              <a:t>Exploratory Factor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EFB60-E2C3-4F2F-8778-C3C60D528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965200"/>
            <a:ext cx="8839200" cy="4525963"/>
          </a:xfrm>
        </p:spPr>
        <p:txBody>
          <a:bodyPr/>
          <a:lstStyle/>
          <a:p>
            <a:pPr>
              <a:defRPr/>
            </a:pPr>
            <a:r>
              <a:rPr lang="en-US" altLang="en-US" sz="3000" dirty="0" err="1">
                <a:latin typeface="Times New Roman" panose="02020603050405020304" pitchFamily="18" charset="0"/>
              </a:rPr>
              <a:t>Polychoric</a:t>
            </a:r>
            <a:r>
              <a:rPr lang="en-US" altLang="en-US" sz="3000" dirty="0">
                <a:latin typeface="Times New Roman" panose="02020603050405020304" pitchFamily="18" charset="0"/>
              </a:rPr>
              <a:t> correlations </a:t>
            </a:r>
          </a:p>
          <a:p>
            <a:pPr lvl="1">
              <a:defRPr/>
            </a:pPr>
            <a:r>
              <a:rPr lang="en-US" altLang="en-US" sz="2600" dirty="0">
                <a:latin typeface="Times New Roman" panose="02020603050405020304" pitchFamily="18" charset="0"/>
              </a:rPr>
              <a:t>Correlation between two underlying normally distributed continuous variables.</a:t>
            </a:r>
          </a:p>
          <a:p>
            <a:pPr>
              <a:defRPr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factors suggested by scree plot and</a:t>
            </a:r>
          </a:p>
          <a:p>
            <a:pPr lvl="1">
              <a:defRPr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Tucker and Lewis                                         reliability coefficient = 0.95</a:t>
            </a:r>
          </a:p>
          <a:p>
            <a:pPr marL="457200" lvl="1" indent="0">
              <a:buFontTx/>
              <a:buNone/>
              <a:defRPr/>
            </a:pP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FontTx/>
              <a:buNone/>
              <a:defRPr/>
            </a:pPr>
            <a:endParaRPr lang="en-US" dirty="0"/>
          </a:p>
        </p:txBody>
      </p:sp>
      <p:pic>
        <p:nvPicPr>
          <p:cNvPr id="27652" name="Picture 3">
            <a:extLst>
              <a:ext uri="{FF2B5EF4-FFF2-40B4-BE49-F238E27FC236}">
                <a16:creationId xmlns:a16="http://schemas.microsoft.com/office/drawing/2014/main" id="{BC29A888-E6E8-4062-AA97-3FF055C15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3806825"/>
            <a:ext cx="9448800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AB86219-526C-4651-9B04-7F9C597A2795}"/>
                  </a:ext>
                </a:extLst>
              </p14:cNvPr>
              <p14:cNvContentPartPr/>
              <p14:nvPr/>
            </p14:nvContentPartPr>
            <p14:xfrm>
              <a:off x="10182665" y="4353496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AB86219-526C-4651-9B04-7F9C597A279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73665" y="434449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2FE69DE-FE9A-4AEE-B54D-261A21E357A7}"/>
                  </a:ext>
                </a:extLst>
              </p14:cNvPr>
              <p14:cNvContentPartPr/>
              <p14:nvPr/>
            </p14:nvContentPartPr>
            <p14:xfrm>
              <a:off x="5791200" y="5322598"/>
              <a:ext cx="349560" cy="303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2FE69DE-FE9A-4AEE-B54D-261A21E357A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82200" y="5313598"/>
                <a:ext cx="367200" cy="321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>
            <a:extLst>
              <a:ext uri="{FF2B5EF4-FFF2-40B4-BE49-F238E27FC236}">
                <a16:creationId xmlns:a16="http://schemas.microsoft.com/office/drawing/2014/main" id="{27A8A474-0DA5-4C53-9A20-F63A548FBE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907EE8-A253-4AC7-9421-C26C7A2FEA10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9699" name="Picture 5">
            <a:extLst>
              <a:ext uri="{FF2B5EF4-FFF2-40B4-BE49-F238E27FC236}">
                <a16:creationId xmlns:a16="http://schemas.microsoft.com/office/drawing/2014/main" id="{D878B10D-2AEE-4027-A461-C944BB5AA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2" y="287367"/>
            <a:ext cx="8077200" cy="696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1">
            <a:extLst>
              <a:ext uri="{FF2B5EF4-FFF2-40B4-BE49-F238E27FC236}">
                <a16:creationId xmlns:a16="http://schemas.microsoft.com/office/drawing/2014/main" id="{11CD2C78-3DDE-4BE1-BF0B-69EEEA3BB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8" y="150813"/>
            <a:ext cx="74453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Exploratory Factor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Analysis (Promax Rotation)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D00648F-59FC-4873-8E38-C767472259CB}"/>
                  </a:ext>
                </a:extLst>
              </p14:cNvPr>
              <p14:cNvContentPartPr/>
              <p14:nvPr/>
            </p14:nvContentPartPr>
            <p14:xfrm>
              <a:off x="363305" y="841402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D00648F-59FC-4873-8E38-C767472259C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4305" y="83240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70CC815-B7D5-40BB-B93E-416330607D84}"/>
                  </a:ext>
                </a:extLst>
              </p14:cNvPr>
              <p14:cNvContentPartPr/>
              <p14:nvPr/>
            </p14:nvContentPartPr>
            <p14:xfrm>
              <a:off x="446465" y="892882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70CC815-B7D5-40BB-B93E-416330607D8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7465" y="88388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DCD2F40-3538-4694-B616-01C66C41F0B7}"/>
                  </a:ext>
                </a:extLst>
              </p14:cNvPr>
              <p14:cNvContentPartPr/>
              <p14:nvPr/>
            </p14:nvContentPartPr>
            <p14:xfrm>
              <a:off x="1080065" y="3199762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DCD2F40-3538-4694-B616-01C66C41F0B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1065" y="319076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0F86115-8D69-4F3D-AF51-85825E99240F}"/>
                  </a:ext>
                </a:extLst>
              </p14:cNvPr>
              <p14:cNvContentPartPr/>
              <p14:nvPr/>
            </p14:nvContentPartPr>
            <p14:xfrm>
              <a:off x="1828145" y="924562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0F86115-8D69-4F3D-AF51-85825E99240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19145" y="91556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9705" name="TextBox 1">
            <a:extLst>
              <a:ext uri="{FF2B5EF4-FFF2-40B4-BE49-F238E27FC236}">
                <a16:creationId xmlns:a16="http://schemas.microsoft.com/office/drawing/2014/main" id="{539869F5-946D-4444-8BA4-6CE69F2D8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0" y="1670050"/>
            <a:ext cx="4129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Commitment </a:t>
            </a:r>
          </a:p>
        </p:txBody>
      </p:sp>
      <p:sp>
        <p:nvSpPr>
          <p:cNvPr id="29706" name="TextBox 2">
            <a:extLst>
              <a:ext uri="{FF2B5EF4-FFF2-40B4-BE49-F238E27FC236}">
                <a16:creationId xmlns:a16="http://schemas.microsoft.com/office/drawing/2014/main" id="{BB979922-5630-4D14-A530-BC287EDCF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60" y="3568700"/>
            <a:ext cx="20538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Informed Choice</a:t>
            </a:r>
          </a:p>
        </p:txBody>
      </p:sp>
      <p:sp>
        <p:nvSpPr>
          <p:cNvPr id="29707" name="TextBox 3">
            <a:extLst>
              <a:ext uri="{FF2B5EF4-FFF2-40B4-BE49-F238E27FC236}">
                <a16:creationId xmlns:a16="http://schemas.microsoft.com/office/drawing/2014/main" id="{DDAD6C7D-7E23-4DB4-B6BD-BAA20C9B7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534025"/>
            <a:ext cx="5491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Navigation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7201A3C-04C8-4FB6-ABE8-BA9DEE0E0D1B}"/>
                  </a:ext>
                </a:extLst>
              </p14:cNvPr>
              <p14:cNvContentPartPr/>
              <p14:nvPr/>
            </p14:nvContentPartPr>
            <p14:xfrm>
              <a:off x="1766307" y="3677809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7201A3C-04C8-4FB6-ABE8-BA9DEE0E0D1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57307" y="366880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A64F69B-4482-4E08-9F27-61F773AEACC3}"/>
                  </a:ext>
                </a:extLst>
              </p14:cNvPr>
              <p14:cNvContentPartPr/>
              <p14:nvPr/>
            </p14:nvContentPartPr>
            <p14:xfrm>
              <a:off x="4560987" y="1402609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A64F69B-4482-4E08-9F27-61F773AEACC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51987" y="139360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3007798-47E5-40A8-80FC-3BBDBE762573}"/>
                  </a:ext>
                </a:extLst>
              </p14:cNvPr>
              <p14:cNvContentPartPr/>
              <p14:nvPr/>
            </p14:nvContentPartPr>
            <p14:xfrm>
              <a:off x="5122227" y="1994449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3007798-47E5-40A8-80FC-3BBDBE76257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13227" y="198544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A688DCA-AD90-4123-B82A-E970208E7AFB}"/>
                  </a:ext>
                </a:extLst>
              </p14:cNvPr>
              <p14:cNvContentPartPr/>
              <p14:nvPr/>
            </p14:nvContentPartPr>
            <p14:xfrm>
              <a:off x="2452107" y="2410249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A688DCA-AD90-4123-B82A-E970208E7AF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43107" y="240124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AEF1C09-2B0C-433A-AB22-E02C7FB3CC5E}"/>
                  </a:ext>
                </a:extLst>
              </p14:cNvPr>
              <p14:cNvContentPartPr/>
              <p14:nvPr/>
            </p14:nvContentPartPr>
            <p14:xfrm>
              <a:off x="72147" y="1028209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AEF1C09-2B0C-433A-AB22-E02C7FB3CC5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147" y="101920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363E7F5-2427-4183-82A8-C6975C331DB7}"/>
                  </a:ext>
                </a:extLst>
              </p14:cNvPr>
              <p14:cNvContentPartPr/>
              <p14:nvPr/>
            </p14:nvContentPartPr>
            <p14:xfrm>
              <a:off x="5008107" y="529609"/>
              <a:ext cx="10800" cy="108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363E7F5-2427-4183-82A8-C6975C331DB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99107" y="520609"/>
                <a:ext cx="284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1F2A569-33A1-435B-A46A-ADBA1DBCC84F}"/>
                  </a:ext>
                </a:extLst>
              </p14:cNvPr>
              <p14:cNvContentPartPr/>
              <p14:nvPr/>
            </p14:nvContentPartPr>
            <p14:xfrm>
              <a:off x="5839347" y="425569"/>
              <a:ext cx="360" cy="36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1F2A569-33A1-435B-A46A-ADBA1DBCC84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30347" y="41656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557" name="Ink 23556">
                <a:extLst>
                  <a:ext uri="{FF2B5EF4-FFF2-40B4-BE49-F238E27FC236}">
                    <a16:creationId xmlns:a16="http://schemas.microsoft.com/office/drawing/2014/main" id="{D9C25A8F-DF3E-4010-BEA8-5FFABD949010}"/>
                  </a:ext>
                </a:extLst>
              </p14:cNvPr>
              <p14:cNvContentPartPr/>
              <p14:nvPr/>
            </p14:nvContentPartPr>
            <p14:xfrm>
              <a:off x="1942347" y="664609"/>
              <a:ext cx="360" cy="360"/>
            </p14:xfrm>
          </p:contentPart>
        </mc:Choice>
        <mc:Fallback xmlns="">
          <p:pic>
            <p:nvPicPr>
              <p:cNvPr id="23557" name="Ink 23556">
                <a:extLst>
                  <a:ext uri="{FF2B5EF4-FFF2-40B4-BE49-F238E27FC236}">
                    <a16:creationId xmlns:a16="http://schemas.microsoft.com/office/drawing/2014/main" id="{D9C25A8F-DF3E-4010-BEA8-5FFABD94901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33347" y="65560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558" name="Ink 23557">
                <a:extLst>
                  <a:ext uri="{FF2B5EF4-FFF2-40B4-BE49-F238E27FC236}">
                    <a16:creationId xmlns:a16="http://schemas.microsoft.com/office/drawing/2014/main" id="{5BFDAF60-918E-4314-816A-02FE0CD1D05E}"/>
                  </a:ext>
                </a:extLst>
              </p14:cNvPr>
              <p14:cNvContentPartPr/>
              <p14:nvPr/>
            </p14:nvContentPartPr>
            <p14:xfrm>
              <a:off x="3563427" y="415129"/>
              <a:ext cx="360" cy="360"/>
            </p14:xfrm>
          </p:contentPart>
        </mc:Choice>
        <mc:Fallback xmlns="">
          <p:pic>
            <p:nvPicPr>
              <p:cNvPr id="23558" name="Ink 23557">
                <a:extLst>
                  <a:ext uri="{FF2B5EF4-FFF2-40B4-BE49-F238E27FC236}">
                    <a16:creationId xmlns:a16="http://schemas.microsoft.com/office/drawing/2014/main" id="{5BFDAF60-918E-4314-816A-02FE0CD1D05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54427" y="40612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" name="Ink 23562">
                <a:extLst>
                  <a:ext uri="{FF2B5EF4-FFF2-40B4-BE49-F238E27FC236}">
                    <a16:creationId xmlns:a16="http://schemas.microsoft.com/office/drawing/2014/main" id="{76FEA3C8-2949-453A-89FB-F61D908B3B37}"/>
                  </a:ext>
                </a:extLst>
              </p14:cNvPr>
              <p14:cNvContentPartPr/>
              <p14:nvPr/>
            </p14:nvContentPartPr>
            <p14:xfrm>
              <a:off x="1568307" y="1319449"/>
              <a:ext cx="360" cy="360"/>
            </p14:xfrm>
          </p:contentPart>
        </mc:Choice>
        <mc:Fallback xmlns="">
          <p:pic>
            <p:nvPicPr>
              <p:cNvPr id="2" name="Ink 23562">
                <a:extLst>
                  <a:ext uri="{FF2B5EF4-FFF2-40B4-BE49-F238E27FC236}">
                    <a16:creationId xmlns:a16="http://schemas.microsoft.com/office/drawing/2014/main" id="{76FEA3C8-2949-453A-89FB-F61D908B3B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9307" y="1310449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3FCBE826-8329-41BD-9573-094116FB5E11}"/>
                  </a:ext>
                </a:extLst>
              </p14:cNvPr>
              <p14:cNvContentPartPr/>
              <p14:nvPr/>
            </p14:nvContentPartPr>
            <p14:xfrm>
              <a:off x="4436345" y="8239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3FCBE826-8329-41BD-9573-094116FB5E1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27345" y="73391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9719" name="Ink 23">
            <a:extLst>
              <a:ext uri="{FF2B5EF4-FFF2-40B4-BE49-F238E27FC236}">
                <a16:creationId xmlns:a16="http://schemas.microsoft.com/office/drawing/2014/main" id="{408658BB-A9B7-48D9-A57E-21FF83DC1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800" y="55563"/>
            <a:ext cx="15748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36BA470-4502-46D4-BE3B-23136A88DD51}"/>
                  </a:ext>
                </a:extLst>
              </p14:cNvPr>
              <p14:cNvContentPartPr/>
              <p14:nvPr/>
            </p14:nvContentPartPr>
            <p14:xfrm>
              <a:off x="3657305" y="456922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36BA470-4502-46D4-BE3B-23136A88DD5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48305" y="44792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51BB694-8850-40A6-B154-803289200F41}"/>
                  </a:ext>
                </a:extLst>
              </p14:cNvPr>
              <p14:cNvContentPartPr/>
              <p14:nvPr/>
            </p14:nvContentPartPr>
            <p14:xfrm>
              <a:off x="3646865" y="393922"/>
              <a:ext cx="1612800" cy="230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51BB694-8850-40A6-B154-803289200F4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37865" y="384922"/>
                <a:ext cx="163044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7FEBB5C-248B-438F-B873-E788C1A3EFE4}"/>
                  </a:ext>
                </a:extLst>
              </p14:cNvPr>
              <p14:cNvContentPartPr/>
              <p14:nvPr/>
            </p14:nvContentPartPr>
            <p14:xfrm>
              <a:off x="8738345" y="10162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7FEBB5C-248B-438F-B873-E788C1A3EFE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29345" y="116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9723" name="TextBox 5">
            <a:extLst>
              <a:ext uri="{FF2B5EF4-FFF2-40B4-BE49-F238E27FC236}">
                <a16:creationId xmlns:a16="http://schemas.microsoft.com/office/drawing/2014/main" id="{05442C81-BE30-417B-8D1E-8CEF087B5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6415725"/>
            <a:ext cx="4645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u="sng" dirty="0">
                <a:latin typeface="Times New Roman" panose="02020603050405020304" pitchFamily="18" charset="0"/>
              </a:rPr>
              <a:t>Q5 not shown because all loadings &lt;0.30.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>
            <a:extLst>
              <a:ext uri="{FF2B5EF4-FFF2-40B4-BE49-F238E27FC236}">
                <a16:creationId xmlns:a16="http://schemas.microsoft.com/office/drawing/2014/main" id="{A37B0463-8671-45D1-9745-AA9BE6D5AC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/>
          <a:lstStyle/>
          <a:p>
            <a:r>
              <a:rPr lang="en-US" altLang="en-US" dirty="0"/>
              <a:t>Factor 1: Commitment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6AA777-8CCA-48DD-A520-1B723CBD0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i="1" dirty="0">
                <a:latin typeface="Comic Sans MS" panose="030F0702030302020204" pitchFamily="66" charset="0"/>
              </a:rPr>
              <a:t>q2) Even when life is stressful, I know I can continue to do the things that keep me healthy. </a:t>
            </a:r>
          </a:p>
          <a:p>
            <a:pPr marL="0" indent="0">
              <a:buFontTx/>
              <a:buNone/>
              <a:defRPr/>
            </a:pPr>
            <a:r>
              <a:rPr lang="en-US" i="1" dirty="0">
                <a:latin typeface="Comic Sans MS" panose="030F0702030302020204" pitchFamily="66" charset="0"/>
              </a:rPr>
              <a:t>q4) When I work to improve my health, I succeed. </a:t>
            </a:r>
          </a:p>
          <a:p>
            <a:pPr marL="0" indent="0">
              <a:buFontTx/>
              <a:buNone/>
              <a:defRPr/>
            </a:pPr>
            <a:r>
              <a:rPr lang="en-US" i="1" dirty="0">
                <a:latin typeface="Comic Sans MS" panose="030F0702030302020204" pitchFamily="66" charset="0"/>
              </a:rPr>
              <a:t>q7) I can stick with plans to exercise and eat a healthy diet.</a:t>
            </a:r>
          </a:p>
          <a:p>
            <a:pPr marL="0" indent="0">
              <a:buFontTx/>
              <a:buNone/>
              <a:defRPr/>
            </a:pPr>
            <a:r>
              <a:rPr lang="en-US" i="1" dirty="0">
                <a:latin typeface="Comic Sans MS" panose="030F0702030302020204" pitchFamily="66" charset="0"/>
              </a:rPr>
              <a:t>q12) I handle my health well.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1748" name="TextBox 1">
            <a:extLst>
              <a:ext uri="{FF2B5EF4-FFF2-40B4-BE49-F238E27FC236}">
                <a16:creationId xmlns:a16="http://schemas.microsoft.com/office/drawing/2014/main" id="{84FB076D-80BC-45E6-82E5-EC7A34F9A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8" y="6324600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Times New Roman" panose="02020603050405020304" pitchFamily="18" charset="0"/>
              </a:rPr>
              <a:t>These are the 4 items in the 4-item ACE-12 commitment scale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3">
            <a:extLst>
              <a:ext uri="{FF2B5EF4-FFF2-40B4-BE49-F238E27FC236}">
                <a16:creationId xmlns:a16="http://schemas.microsoft.com/office/drawing/2014/main" id="{B4E1B841-3E32-41AE-B28F-594408F91D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/>
          <a:lstStyle/>
          <a:p>
            <a:r>
              <a:rPr lang="en-US" altLang="en-US" dirty="0"/>
              <a:t>Factor 2: Informed Choice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3C6ABD-ACCF-4709-8907-2ECF24F26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i="1" dirty="0">
                <a:latin typeface="Comic Sans MS" panose="030F0702030302020204" pitchFamily="66" charset="0"/>
              </a:rPr>
              <a:t>q6) When choosing a new doctor, I look for information online. </a:t>
            </a:r>
          </a:p>
          <a:p>
            <a:pPr marL="0" indent="0">
              <a:buFontTx/>
              <a:buNone/>
              <a:defRPr/>
            </a:pPr>
            <a:r>
              <a:rPr lang="en-US" i="1" dirty="0">
                <a:latin typeface="Comic Sans MS" panose="030F0702030302020204" pitchFamily="66" charset="0"/>
              </a:rPr>
              <a:t>q8) I compare doctors using official rating about how well their patients are doing. </a:t>
            </a:r>
          </a:p>
          <a:p>
            <a:pPr marL="0" indent="0">
              <a:buFontTx/>
              <a:buNone/>
              <a:defRPr/>
            </a:pPr>
            <a:r>
              <a:rPr lang="en-US" i="1" dirty="0">
                <a:latin typeface="Comic Sans MS" panose="030F0702030302020204" pitchFamily="66" charset="0"/>
              </a:rPr>
              <a:t>q10) When choosing a new doctor, I look for official ratings based on patient health. </a:t>
            </a:r>
          </a:p>
          <a:p>
            <a:pPr marL="0" indent="0">
              <a:buFontTx/>
              <a:buNone/>
              <a:defRPr/>
            </a:pPr>
            <a:endParaRPr lang="en-US" i="1" dirty="0">
              <a:latin typeface="Comic Sans MS" panose="030F0702030302020204" pitchFamily="66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3796" name="TextBox 1">
            <a:extLst>
              <a:ext uri="{FF2B5EF4-FFF2-40B4-BE49-F238E27FC236}">
                <a16:creationId xmlns:a16="http://schemas.microsoft.com/office/drawing/2014/main" id="{A749B035-2184-4B60-BA8C-0A59EE605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562600"/>
            <a:ext cx="8631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Times New Roman" panose="02020603050405020304" pitchFamily="18" charset="0"/>
              </a:rPr>
              <a:t>These are 3 of the 4 items in the ACE-12 informed choice scale.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3">
            <a:extLst>
              <a:ext uri="{FF2B5EF4-FFF2-40B4-BE49-F238E27FC236}">
                <a16:creationId xmlns:a16="http://schemas.microsoft.com/office/drawing/2014/main" id="{8EB33360-61FF-42E7-96D0-3B0947963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4350" y="274638"/>
            <a:ext cx="8553450" cy="1143000"/>
          </a:xfrm>
        </p:spPr>
        <p:txBody>
          <a:bodyPr/>
          <a:lstStyle/>
          <a:p>
            <a:r>
              <a:rPr lang="en-US" altLang="en-US" dirty="0"/>
              <a:t>Factor 3: Navigation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AB3A4AC-DFFC-4D18-9B96-D0BB63729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17638"/>
            <a:ext cx="8610600" cy="4525962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3000" i="1" u="sng" dirty="0">
                <a:latin typeface="Comic Sans MS" panose="030F0702030302020204" pitchFamily="66" charset="0"/>
              </a:rPr>
              <a:t>q1) I spend a lot of time learning about health. </a:t>
            </a:r>
          </a:p>
          <a:p>
            <a:pPr marL="0" indent="0">
              <a:buFontTx/>
              <a:buNone/>
              <a:defRPr/>
            </a:pPr>
            <a:r>
              <a:rPr lang="en-US" sz="3000" i="1" dirty="0">
                <a:latin typeface="Comic Sans MS" panose="030F0702030302020204" pitchFamily="66" charset="0"/>
              </a:rPr>
              <a:t>q3) I feel comfortable talking to my doctor about my health.</a:t>
            </a:r>
          </a:p>
          <a:p>
            <a:pPr marL="0" indent="0">
              <a:buFontTx/>
              <a:buNone/>
              <a:defRPr/>
            </a:pPr>
            <a:r>
              <a:rPr lang="en-US" sz="3000" i="1" dirty="0">
                <a:latin typeface="Comic Sans MS" panose="030F0702030302020204" pitchFamily="66" charset="0"/>
              </a:rPr>
              <a:t>q5) I have brought my own information about my health to show my doctor.</a:t>
            </a:r>
          </a:p>
          <a:p>
            <a:pPr marL="0" indent="0">
              <a:buFontTx/>
              <a:buNone/>
              <a:defRPr/>
            </a:pPr>
            <a:r>
              <a:rPr lang="en-US" sz="3000" i="1" dirty="0">
                <a:latin typeface="Comic Sans MS" panose="030F0702030302020204" pitchFamily="66" charset="0"/>
              </a:rPr>
              <a:t>q9) I have lots of experience using the health care system.</a:t>
            </a:r>
          </a:p>
          <a:p>
            <a:pPr marL="0" indent="0">
              <a:buFontTx/>
              <a:buNone/>
              <a:defRPr/>
            </a:pPr>
            <a:r>
              <a:rPr lang="en-US" sz="3000" i="1" dirty="0">
                <a:latin typeface="Comic Sans MS" panose="030F0702030302020204" pitchFamily="66" charset="0"/>
              </a:rPr>
              <a:t>q11) Different doctors give different advice; its up to me to choose what's right for me. </a:t>
            </a:r>
          </a:p>
          <a:p>
            <a:pPr>
              <a:defRPr/>
            </a:pPr>
            <a:endParaRPr lang="en-US" sz="3000" dirty="0"/>
          </a:p>
        </p:txBody>
      </p:sp>
      <p:sp>
        <p:nvSpPr>
          <p:cNvPr id="35844" name="TextBox 1">
            <a:extLst>
              <a:ext uri="{FF2B5EF4-FFF2-40B4-BE49-F238E27FC236}">
                <a16:creationId xmlns:a16="http://schemas.microsoft.com/office/drawing/2014/main" id="{D213CAD0-4DD8-4E08-9A1B-3B16C589E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26163"/>
            <a:ext cx="9144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dirty="0">
                <a:latin typeface="Times New Roman" panose="02020603050405020304" pitchFamily="18" charset="0"/>
              </a:rPr>
              <a:t>Four of these items are in the 4-item ACE-12 navigation scale.  Q1 is in the ACE-12 informed choice scale.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>
            <a:extLst>
              <a:ext uri="{FF2B5EF4-FFF2-40B4-BE49-F238E27FC236}">
                <a16:creationId xmlns:a16="http://schemas.microsoft.com/office/drawing/2014/main" id="{A44D42DA-0A99-48E9-9373-6D645D4E5A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altLang="en-US" sz="4000"/>
              <a:t>Multi-trait Scaling (n = 483, SE = 0.05)</a:t>
            </a:r>
          </a:p>
        </p:txBody>
      </p:sp>
      <p:graphicFrame>
        <p:nvGraphicFramePr>
          <p:cNvPr id="37891" name="Object 5">
            <a:extLst>
              <a:ext uri="{FF2B5EF4-FFF2-40B4-BE49-F238E27FC236}">
                <a16:creationId xmlns:a16="http://schemas.microsoft.com/office/drawing/2014/main" id="{B66C68F6-E8F1-4F2B-BC5C-0EAE19F2DF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245188"/>
              </p:ext>
            </p:extLst>
          </p:nvPr>
        </p:nvGraphicFramePr>
        <p:xfrm>
          <a:off x="225425" y="1293813"/>
          <a:ext cx="9998075" cy="496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39" name="Document" r:id="rId4" imgW="5942845" imgH="2954594" progId="Word.Document.12">
                  <p:embed/>
                </p:oleObj>
              </mc:Choice>
              <mc:Fallback>
                <p:oleObj name="Document" r:id="rId4" imgW="5942845" imgH="2954594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" y="1293813"/>
                        <a:ext cx="9998075" cy="496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16B15C32-A5F7-4F47-9E5F-5436E949E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85738"/>
            <a:ext cx="77724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Comic Sans MS" panose="030F0702030302020204" pitchFamily="66" charset="0"/>
              </a:rPr>
              <a:t>CFA Fit Indices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6A8C2D1A-6945-4479-8DAD-012EA1560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76400"/>
            <a:ext cx="7772400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715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1500" indent="-228600" defTabSz="9715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15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15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15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15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2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en-US"/>
              <a:t>Normed fit index:</a:t>
            </a:r>
            <a:r>
              <a:rPr lang="en-US" altLang="en-US" sz="3200"/>
              <a:t> 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endParaRPr lang="en-US" altLang="en-US" sz="3200"/>
          </a:p>
          <a:p>
            <a:pPr lvl="1">
              <a:lnSpc>
                <a:spcPct val="12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en-US" sz="3200"/>
              <a:t>Non-normed fit index:</a:t>
            </a:r>
          </a:p>
          <a:p>
            <a:pPr lvl="1">
              <a:lnSpc>
                <a:spcPct val="12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endParaRPr lang="en-US" altLang="en-US" sz="3200">
              <a:solidFill>
                <a:schemeClr val="tx2"/>
              </a:solidFill>
            </a:endParaRPr>
          </a:p>
          <a:p>
            <a:pPr lvl="1">
              <a:lnSpc>
                <a:spcPct val="12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endParaRPr lang="en-US" altLang="en-US" sz="3200"/>
          </a:p>
          <a:p>
            <a:pPr lvl="1">
              <a:lnSpc>
                <a:spcPct val="125000"/>
              </a:lnSpc>
              <a:spcBef>
                <a:spcPct val="0"/>
              </a:spcBef>
              <a:buClr>
                <a:schemeClr val="tx1"/>
              </a:buClr>
              <a:buFontTx/>
              <a:buChar char="•"/>
            </a:pPr>
            <a:r>
              <a:rPr lang="en-US" altLang="en-US"/>
              <a:t>Comparative fit index:</a:t>
            </a:r>
          </a:p>
        </p:txBody>
      </p:sp>
      <p:sp>
        <p:nvSpPr>
          <p:cNvPr id="39940" name="Line 4">
            <a:extLst>
              <a:ext uri="{FF2B5EF4-FFF2-40B4-BE49-F238E27FC236}">
                <a16:creationId xmlns:a16="http://schemas.microsoft.com/office/drawing/2014/main" id="{431B7ADD-CA6B-4FF5-8AE7-D25CE90FF4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68400" y="1295400"/>
            <a:ext cx="690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Line 5">
            <a:extLst>
              <a:ext uri="{FF2B5EF4-FFF2-40B4-BE49-F238E27FC236}">
                <a16:creationId xmlns:a16="http://schemas.microsoft.com/office/drawing/2014/main" id="{416D074B-DC9D-4883-ACE6-E59C6DFD792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2103438"/>
            <a:ext cx="1905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2" name="Text Box 6">
            <a:extLst>
              <a:ext uri="{FF2B5EF4-FFF2-40B4-BE49-F238E27FC236}">
                <a16:creationId xmlns:a16="http://schemas.microsoft.com/office/drawing/2014/main" id="{1A67CDA7-FE8D-4025-86D6-F60805D555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6525" y="1492250"/>
            <a:ext cx="112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ym typeface="Symbol" panose="05050102010706020507" pitchFamily="18" charset="2"/>
              </a:rPr>
              <a:t></a:t>
            </a:r>
            <a:r>
              <a:rPr lang="en-US" altLang="en-US" sz="2400"/>
              <a:t>    - </a:t>
            </a:r>
            <a:r>
              <a:rPr lang="en-US" altLang="en-US" sz="2400">
                <a:sym typeface="Symbol" panose="05050102010706020507" pitchFamily="18" charset="2"/>
              </a:rPr>
              <a:t></a:t>
            </a:r>
            <a:r>
              <a:rPr lang="en-US" altLang="en-US" sz="2400"/>
              <a:t> </a:t>
            </a:r>
            <a:endParaRPr lang="en-US" altLang="en-US" sz="2400">
              <a:cs typeface="Times New Roman" panose="02020603050405020304" pitchFamily="18" charset="0"/>
            </a:endParaRPr>
          </a:p>
        </p:txBody>
      </p:sp>
      <p:sp>
        <p:nvSpPr>
          <p:cNvPr id="39943" name="Text Box 7">
            <a:extLst>
              <a:ext uri="{FF2B5EF4-FFF2-40B4-BE49-F238E27FC236}">
                <a16:creationId xmlns:a16="http://schemas.microsoft.com/office/drawing/2014/main" id="{EF66D5DD-6682-4141-BBAB-4350DE1AC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13716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2</a:t>
            </a:r>
          </a:p>
        </p:txBody>
      </p:sp>
      <p:sp>
        <p:nvSpPr>
          <p:cNvPr id="39944" name="Text Box 8">
            <a:extLst>
              <a:ext uri="{FF2B5EF4-FFF2-40B4-BE49-F238E27FC236}">
                <a16:creationId xmlns:a16="http://schemas.microsoft.com/office/drawing/2014/main" id="{756C8E8F-097D-4798-9A1F-FE61A2828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795463"/>
            <a:ext cx="422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/>
              <a:t>null</a:t>
            </a:r>
          </a:p>
        </p:txBody>
      </p:sp>
      <p:sp>
        <p:nvSpPr>
          <p:cNvPr id="39945" name="Text Box 9">
            <a:extLst>
              <a:ext uri="{FF2B5EF4-FFF2-40B4-BE49-F238E27FC236}">
                <a16:creationId xmlns:a16="http://schemas.microsoft.com/office/drawing/2014/main" id="{4AC6E42F-AF6D-49E9-820D-EF9DC9E22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2988" y="1798638"/>
            <a:ext cx="601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/>
              <a:t>model</a:t>
            </a:r>
          </a:p>
        </p:txBody>
      </p:sp>
      <p:sp>
        <p:nvSpPr>
          <p:cNvPr id="39946" name="Text Box 10">
            <a:extLst>
              <a:ext uri="{FF2B5EF4-FFF2-40B4-BE49-F238E27FC236}">
                <a16:creationId xmlns:a16="http://schemas.microsoft.com/office/drawing/2014/main" id="{B8813C89-795F-4248-817A-760DE1778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4478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2</a:t>
            </a:r>
          </a:p>
        </p:txBody>
      </p:sp>
      <p:sp>
        <p:nvSpPr>
          <p:cNvPr id="39947" name="Text Box 11">
            <a:extLst>
              <a:ext uri="{FF2B5EF4-FFF2-40B4-BE49-F238E27FC236}">
                <a16:creationId xmlns:a16="http://schemas.microsoft.com/office/drawing/2014/main" id="{59269729-4B36-4B3E-961F-2BDBC3A99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098675"/>
            <a:ext cx="35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ym typeface="Symbol" panose="05050102010706020507" pitchFamily="18" charset="2"/>
              </a:rPr>
              <a:t></a:t>
            </a:r>
          </a:p>
        </p:txBody>
      </p:sp>
      <p:sp>
        <p:nvSpPr>
          <p:cNvPr id="39948" name="Text Box 12">
            <a:extLst>
              <a:ext uri="{FF2B5EF4-FFF2-40B4-BE49-F238E27FC236}">
                <a16:creationId xmlns:a16="http://schemas.microsoft.com/office/drawing/2014/main" id="{B834626E-AB8F-4617-9C5D-9381E907F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057400"/>
            <a:ext cx="268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2</a:t>
            </a:r>
          </a:p>
        </p:txBody>
      </p:sp>
      <p:sp>
        <p:nvSpPr>
          <p:cNvPr id="39949" name="Text Box 13">
            <a:extLst>
              <a:ext uri="{FF2B5EF4-FFF2-40B4-BE49-F238E27FC236}">
                <a16:creationId xmlns:a16="http://schemas.microsoft.com/office/drawing/2014/main" id="{33D89089-956D-463E-B219-B675B41B6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362200"/>
            <a:ext cx="422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/>
              <a:t>null</a:t>
            </a:r>
          </a:p>
        </p:txBody>
      </p:sp>
      <p:sp>
        <p:nvSpPr>
          <p:cNvPr id="39950" name="Line 14">
            <a:extLst>
              <a:ext uri="{FF2B5EF4-FFF2-40B4-BE49-F238E27FC236}">
                <a16:creationId xmlns:a16="http://schemas.microsoft.com/office/drawing/2014/main" id="{B82BB1C5-A18A-4B44-99F8-AD9B0CC6B5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306763"/>
            <a:ext cx="2514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1" name="Text Box 15">
            <a:extLst>
              <a:ext uri="{FF2B5EF4-FFF2-40B4-BE49-F238E27FC236}">
                <a16:creationId xmlns:a16="http://schemas.microsoft.com/office/drawing/2014/main" id="{B53F898B-3536-42A1-9321-09D03BA95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925" y="2168525"/>
            <a:ext cx="1362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ym typeface="Symbol" panose="05050102010706020507" pitchFamily="18" charset="2"/>
              </a:rPr>
              <a:t></a:t>
            </a:r>
            <a:r>
              <a:rPr lang="en-US" altLang="en-US" sz="2400">
                <a:solidFill>
                  <a:schemeClr val="tx2"/>
                </a:solidFill>
                <a:cs typeface="Times New Roman" panose="02020603050405020304" pitchFamily="18" charset="0"/>
              </a:rPr>
              <a:t> 	 </a:t>
            </a:r>
            <a:r>
              <a:rPr lang="en-US" altLang="en-US" sz="2400">
                <a:sym typeface="Symbol" panose="05050102010706020507" pitchFamily="18" charset="2"/>
              </a:rPr>
              <a:t></a:t>
            </a:r>
            <a:endParaRPr lang="en-US" altLang="en-US" sz="240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2"/>
              </a:solidFill>
            </a:endParaRPr>
          </a:p>
        </p:txBody>
      </p:sp>
      <p:sp>
        <p:nvSpPr>
          <p:cNvPr id="39952" name="Text Box 16">
            <a:extLst>
              <a:ext uri="{FF2B5EF4-FFF2-40B4-BE49-F238E27FC236}">
                <a16:creationId xmlns:a16="http://schemas.microsoft.com/office/drawing/2014/main" id="{C324A730-FD46-4AB5-A070-99F20220F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08756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2</a:t>
            </a:r>
          </a:p>
        </p:txBody>
      </p:sp>
      <p:sp>
        <p:nvSpPr>
          <p:cNvPr id="39953" name="Text Box 17">
            <a:extLst>
              <a:ext uri="{FF2B5EF4-FFF2-40B4-BE49-F238E27FC236}">
                <a16:creationId xmlns:a16="http://schemas.microsoft.com/office/drawing/2014/main" id="{72D9E004-DE86-4CEA-B905-4A59670BB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471738"/>
            <a:ext cx="422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/>
              <a:t>null</a:t>
            </a:r>
          </a:p>
        </p:txBody>
      </p:sp>
      <p:sp>
        <p:nvSpPr>
          <p:cNvPr id="39954" name="Text Box 18">
            <a:extLst>
              <a:ext uri="{FF2B5EF4-FFF2-40B4-BE49-F238E27FC236}">
                <a16:creationId xmlns:a16="http://schemas.microsoft.com/office/drawing/2014/main" id="{BCDA8B0F-06FD-436E-85EC-4B4F44492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2788" y="2468563"/>
            <a:ext cx="644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chemeClr val="tx2"/>
                </a:solidFill>
              </a:rPr>
              <a:t> </a:t>
            </a:r>
            <a:r>
              <a:rPr lang="en-US" altLang="en-US" sz="1200" i="1"/>
              <a:t>model</a:t>
            </a:r>
          </a:p>
        </p:txBody>
      </p:sp>
      <p:sp>
        <p:nvSpPr>
          <p:cNvPr id="39955" name="Text Box 19">
            <a:extLst>
              <a:ext uri="{FF2B5EF4-FFF2-40B4-BE49-F238E27FC236}">
                <a16:creationId xmlns:a16="http://schemas.microsoft.com/office/drawing/2014/main" id="{AF4B4798-F8D1-4690-B17F-4BCCAEFFB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3113" y="208756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2</a:t>
            </a:r>
          </a:p>
        </p:txBody>
      </p:sp>
      <p:sp>
        <p:nvSpPr>
          <p:cNvPr id="39956" name="Line 20">
            <a:extLst>
              <a:ext uri="{FF2B5EF4-FFF2-40B4-BE49-F238E27FC236}">
                <a16:creationId xmlns:a16="http://schemas.microsoft.com/office/drawing/2014/main" id="{9EDC9287-D1A7-4699-AA24-54B2876F908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743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7" name="Line 21">
            <a:extLst>
              <a:ext uri="{FF2B5EF4-FFF2-40B4-BE49-F238E27FC236}">
                <a16:creationId xmlns:a16="http://schemas.microsoft.com/office/drawing/2014/main" id="{A383E787-1C80-4859-BB9D-9791C2EEBDF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743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58" name="Text Box 22">
            <a:extLst>
              <a:ext uri="{FF2B5EF4-FFF2-40B4-BE49-F238E27FC236}">
                <a16:creationId xmlns:a16="http://schemas.microsoft.com/office/drawing/2014/main" id="{CB6A7838-A415-4C0A-AE19-AB13FABFC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438400"/>
            <a:ext cx="287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-</a:t>
            </a:r>
          </a:p>
        </p:txBody>
      </p:sp>
      <p:sp>
        <p:nvSpPr>
          <p:cNvPr id="39959" name="Text Box 23">
            <a:extLst>
              <a:ext uri="{FF2B5EF4-FFF2-40B4-BE49-F238E27FC236}">
                <a16:creationId xmlns:a16="http://schemas.microsoft.com/office/drawing/2014/main" id="{2CA91940-754E-48B6-B422-2505BA987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743200"/>
            <a:ext cx="1377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df        df</a:t>
            </a:r>
          </a:p>
        </p:txBody>
      </p:sp>
      <p:sp>
        <p:nvSpPr>
          <p:cNvPr id="39960" name="Text Box 24">
            <a:extLst>
              <a:ext uri="{FF2B5EF4-FFF2-40B4-BE49-F238E27FC236}">
                <a16:creationId xmlns:a16="http://schemas.microsoft.com/office/drawing/2014/main" id="{9BF511C3-59EB-40FA-AA98-BDBE7A83E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2971800"/>
            <a:ext cx="465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chemeClr val="tx2"/>
                </a:solidFill>
              </a:rPr>
              <a:t> </a:t>
            </a:r>
            <a:r>
              <a:rPr lang="en-US" altLang="en-US" sz="1200" i="1"/>
              <a:t>null</a:t>
            </a:r>
          </a:p>
        </p:txBody>
      </p:sp>
      <p:sp>
        <p:nvSpPr>
          <p:cNvPr id="39961" name="Text Box 25">
            <a:extLst>
              <a:ext uri="{FF2B5EF4-FFF2-40B4-BE49-F238E27FC236}">
                <a16:creationId xmlns:a16="http://schemas.microsoft.com/office/drawing/2014/main" id="{B462D8A1-3374-4274-B45C-59DA9B13E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8988" y="2971800"/>
            <a:ext cx="6016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/>
              <a:t>model</a:t>
            </a:r>
          </a:p>
        </p:txBody>
      </p:sp>
      <p:sp>
        <p:nvSpPr>
          <p:cNvPr id="39962" name="Text Box 26">
            <a:extLst>
              <a:ext uri="{FF2B5EF4-FFF2-40B4-BE49-F238E27FC236}">
                <a16:creationId xmlns:a16="http://schemas.microsoft.com/office/drawing/2014/main" id="{46D319DD-F029-44FF-8F5F-48FC09005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336925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2</a:t>
            </a:r>
          </a:p>
        </p:txBody>
      </p:sp>
      <p:sp>
        <p:nvSpPr>
          <p:cNvPr id="39963" name="Text Box 27">
            <a:extLst>
              <a:ext uri="{FF2B5EF4-FFF2-40B4-BE49-F238E27FC236}">
                <a16:creationId xmlns:a16="http://schemas.microsoft.com/office/drawing/2014/main" id="{D1577959-827B-41F6-9FD7-60BEA2534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3581400"/>
            <a:ext cx="422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/>
              <a:t>null</a:t>
            </a:r>
          </a:p>
        </p:txBody>
      </p:sp>
      <p:sp>
        <p:nvSpPr>
          <p:cNvPr id="39964" name="Text Box 28">
            <a:extLst>
              <a:ext uri="{FF2B5EF4-FFF2-40B4-BE49-F238E27FC236}">
                <a16:creationId xmlns:a16="http://schemas.microsoft.com/office/drawing/2014/main" id="{680DC656-ECEB-4A91-A96A-3ACECB5C1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144963"/>
            <a:ext cx="4651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chemeClr val="tx2"/>
                </a:solidFill>
              </a:rPr>
              <a:t> </a:t>
            </a:r>
            <a:r>
              <a:rPr lang="en-US" altLang="en-US" sz="1200" i="1"/>
              <a:t>null</a:t>
            </a:r>
          </a:p>
        </p:txBody>
      </p:sp>
      <p:sp>
        <p:nvSpPr>
          <p:cNvPr id="39965" name="Text Box 29">
            <a:extLst>
              <a:ext uri="{FF2B5EF4-FFF2-40B4-BE49-F238E27FC236}">
                <a16:creationId xmlns:a16="http://schemas.microsoft.com/office/drawing/2014/main" id="{D76E3516-535A-4042-B072-6744AF633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3528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ym typeface="Symbol" panose="05050102010706020507" pitchFamily="18" charset="2"/>
              </a:rPr>
              <a:t></a:t>
            </a:r>
            <a:r>
              <a:rPr lang="en-US" altLang="en-US" sz="2400">
                <a:solidFill>
                  <a:schemeClr val="tx2"/>
                </a:solidFill>
              </a:rPr>
              <a:t> </a:t>
            </a:r>
            <a:endParaRPr lang="en-US" altLang="en-US" sz="2400"/>
          </a:p>
        </p:txBody>
      </p:sp>
      <p:sp>
        <p:nvSpPr>
          <p:cNvPr id="39966" name="Text Box 30">
            <a:extLst>
              <a:ext uri="{FF2B5EF4-FFF2-40B4-BE49-F238E27FC236}">
                <a16:creationId xmlns:a16="http://schemas.microsoft.com/office/drawing/2014/main" id="{57DB114F-1860-4B50-A5DA-EEA695A408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2975" y="3886200"/>
            <a:ext cx="611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df  </a:t>
            </a:r>
          </a:p>
        </p:txBody>
      </p:sp>
      <p:sp>
        <p:nvSpPr>
          <p:cNvPr id="39967" name="Line 31">
            <a:extLst>
              <a:ext uri="{FF2B5EF4-FFF2-40B4-BE49-F238E27FC236}">
                <a16:creationId xmlns:a16="http://schemas.microsoft.com/office/drawing/2014/main" id="{A0EBF5AF-DC1B-411A-8C2B-DA919D06B15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886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68" name="Text Box 32">
            <a:extLst>
              <a:ext uri="{FF2B5EF4-FFF2-40B4-BE49-F238E27FC236}">
                <a16:creationId xmlns:a16="http://schemas.microsoft.com/office/drawing/2014/main" id="{8172AE34-B61A-4DEB-9655-59DB73EED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250" y="3611563"/>
            <a:ext cx="287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-</a:t>
            </a:r>
          </a:p>
        </p:txBody>
      </p:sp>
      <p:sp>
        <p:nvSpPr>
          <p:cNvPr id="39969" name="Text Box 33">
            <a:extLst>
              <a:ext uri="{FF2B5EF4-FFF2-40B4-BE49-F238E27FC236}">
                <a16:creationId xmlns:a16="http://schemas.microsoft.com/office/drawing/2014/main" id="{59CC8A47-E5E7-490F-9245-5D065A603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25" y="3611563"/>
            <a:ext cx="357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39970" name="Line 34">
            <a:extLst>
              <a:ext uri="{FF2B5EF4-FFF2-40B4-BE49-F238E27FC236}">
                <a16:creationId xmlns:a16="http://schemas.microsoft.com/office/drawing/2014/main" id="{2D50F6C5-ABCD-46B2-AA3F-84D4160133C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5410200"/>
            <a:ext cx="2057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1" name="Text Box 35">
            <a:extLst>
              <a:ext uri="{FF2B5EF4-FFF2-40B4-BE49-F238E27FC236}">
                <a16:creationId xmlns:a16="http://schemas.microsoft.com/office/drawing/2014/main" id="{007509FD-3284-4DAD-8C46-D15EE606D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2925" y="4799013"/>
            <a:ext cx="1768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ym typeface="Symbol" panose="05050102010706020507" pitchFamily="18" charset="2"/>
              </a:rPr>
              <a:t></a:t>
            </a:r>
            <a:r>
              <a:rPr lang="en-US" altLang="en-US" sz="2400">
                <a:solidFill>
                  <a:schemeClr val="accent1"/>
                </a:solidFill>
              </a:rPr>
              <a:t>      </a:t>
            </a:r>
            <a:r>
              <a:rPr lang="en-US" altLang="en-US" sz="2400"/>
              <a:t>-</a:t>
            </a:r>
            <a:r>
              <a:rPr lang="en-US" altLang="en-US" sz="2400">
                <a:solidFill>
                  <a:schemeClr val="accent1"/>
                </a:solidFill>
              </a:rPr>
              <a:t>   </a:t>
            </a:r>
            <a:r>
              <a:rPr lang="en-US" altLang="en-US" sz="2400"/>
              <a:t>df</a:t>
            </a:r>
          </a:p>
        </p:txBody>
      </p:sp>
      <p:sp>
        <p:nvSpPr>
          <p:cNvPr id="39972" name="Text Box 36">
            <a:extLst>
              <a:ext uri="{FF2B5EF4-FFF2-40B4-BE49-F238E27FC236}">
                <a16:creationId xmlns:a16="http://schemas.microsoft.com/office/drawing/2014/main" id="{D793FC88-6E8C-420F-8019-F0EB8D753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67836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2</a:t>
            </a:r>
          </a:p>
        </p:txBody>
      </p:sp>
      <p:sp>
        <p:nvSpPr>
          <p:cNvPr id="39973" name="Text Box 37">
            <a:extLst>
              <a:ext uri="{FF2B5EF4-FFF2-40B4-BE49-F238E27FC236}">
                <a16:creationId xmlns:a16="http://schemas.microsoft.com/office/drawing/2014/main" id="{9F8F45A2-C32A-48D1-9C9C-095F87FB1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102225"/>
            <a:ext cx="6016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/>
              <a:t>model</a:t>
            </a:r>
          </a:p>
        </p:txBody>
      </p:sp>
      <p:sp>
        <p:nvSpPr>
          <p:cNvPr id="39974" name="Text Box 38">
            <a:extLst>
              <a:ext uri="{FF2B5EF4-FFF2-40B4-BE49-F238E27FC236}">
                <a16:creationId xmlns:a16="http://schemas.microsoft.com/office/drawing/2014/main" id="{B5FA566D-7EE7-4769-A585-A893646F7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9388" y="5105400"/>
            <a:ext cx="990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chemeClr val="accent1"/>
                </a:solidFill>
              </a:rPr>
              <a:t>         </a:t>
            </a:r>
            <a:r>
              <a:rPr lang="en-US" altLang="en-US" sz="1200" i="1"/>
              <a:t>model</a:t>
            </a:r>
          </a:p>
        </p:txBody>
      </p:sp>
      <p:sp>
        <p:nvSpPr>
          <p:cNvPr id="39975" name="Text Box 39">
            <a:extLst>
              <a:ext uri="{FF2B5EF4-FFF2-40B4-BE49-F238E27FC236}">
                <a16:creationId xmlns:a16="http://schemas.microsoft.com/office/drawing/2014/main" id="{A87DA9DF-8FF7-4D6F-809C-1C227A704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405438"/>
            <a:ext cx="8810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ym typeface="Symbol" panose="05050102010706020507" pitchFamily="18" charset="2"/>
              </a:rPr>
              <a:t>    </a:t>
            </a:r>
            <a:r>
              <a:rPr lang="en-US" altLang="en-US" sz="2400">
                <a:solidFill>
                  <a:schemeClr val="accent1"/>
                </a:solidFill>
              </a:rPr>
              <a:t> </a:t>
            </a:r>
            <a:r>
              <a:rPr lang="en-US" altLang="en-US" sz="2400"/>
              <a:t>-</a:t>
            </a:r>
          </a:p>
        </p:txBody>
      </p:sp>
      <p:sp>
        <p:nvSpPr>
          <p:cNvPr id="39976" name="Text Box 40">
            <a:extLst>
              <a:ext uri="{FF2B5EF4-FFF2-40B4-BE49-F238E27FC236}">
                <a16:creationId xmlns:a16="http://schemas.microsoft.com/office/drawing/2014/main" id="{A0F8FEB5-DE0B-45EA-88C3-4352D95E0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364163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/>
              <a:t>2</a:t>
            </a:r>
          </a:p>
        </p:txBody>
      </p:sp>
      <p:sp>
        <p:nvSpPr>
          <p:cNvPr id="39977" name="Text Box 41">
            <a:extLst>
              <a:ext uri="{FF2B5EF4-FFF2-40B4-BE49-F238E27FC236}">
                <a16:creationId xmlns:a16="http://schemas.microsoft.com/office/drawing/2014/main" id="{123E88A6-3BDD-42C6-9D3E-73219EA00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668963"/>
            <a:ext cx="422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/>
              <a:t>null</a:t>
            </a:r>
          </a:p>
        </p:txBody>
      </p:sp>
      <p:sp>
        <p:nvSpPr>
          <p:cNvPr id="39978" name="Text Box 42">
            <a:extLst>
              <a:ext uri="{FF2B5EF4-FFF2-40B4-BE49-F238E27FC236}">
                <a16:creationId xmlns:a16="http://schemas.microsoft.com/office/drawing/2014/main" id="{65918A1A-84A6-41EB-B650-B54D0B09E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5410200"/>
            <a:ext cx="44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df</a:t>
            </a:r>
          </a:p>
        </p:txBody>
      </p:sp>
      <p:sp>
        <p:nvSpPr>
          <p:cNvPr id="39979" name="Text Box 43">
            <a:extLst>
              <a:ext uri="{FF2B5EF4-FFF2-40B4-BE49-F238E27FC236}">
                <a16:creationId xmlns:a16="http://schemas.microsoft.com/office/drawing/2014/main" id="{6BE24C02-8C97-4113-88B8-6BBF0116A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5668963"/>
            <a:ext cx="422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i="1"/>
              <a:t>null</a:t>
            </a:r>
          </a:p>
        </p:txBody>
      </p:sp>
      <p:sp>
        <p:nvSpPr>
          <p:cNvPr id="39980" name="Text Box 44">
            <a:extLst>
              <a:ext uri="{FF2B5EF4-FFF2-40B4-BE49-F238E27FC236}">
                <a16:creationId xmlns:a16="http://schemas.microsoft.com/office/drawing/2014/main" id="{91833133-28CB-4441-A381-EEBAB65A9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825" y="5029200"/>
            <a:ext cx="6953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400"/>
              <a:t>1 -</a:t>
            </a:r>
          </a:p>
        </p:txBody>
      </p:sp>
      <p:sp>
        <p:nvSpPr>
          <p:cNvPr id="39981" name="AutoShape 45">
            <a:extLst>
              <a:ext uri="{FF2B5EF4-FFF2-40B4-BE49-F238E27FC236}">
                <a16:creationId xmlns:a16="http://schemas.microsoft.com/office/drawing/2014/main" id="{4074158A-73B9-487E-ACFC-10CC2DC78746}"/>
              </a:ext>
            </a:extLst>
          </p:cNvPr>
          <p:cNvSpPr>
            <a:spLocks/>
          </p:cNvSpPr>
          <p:nvPr/>
        </p:nvSpPr>
        <p:spPr bwMode="auto">
          <a:xfrm>
            <a:off x="7467600" y="4800600"/>
            <a:ext cx="76200" cy="1219200"/>
          </a:xfrm>
          <a:prstGeom prst="rightBracket">
            <a:avLst>
              <a:gd name="adj" fmla="val 11851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 </a:t>
            </a:r>
          </a:p>
        </p:txBody>
      </p:sp>
      <p:sp>
        <p:nvSpPr>
          <p:cNvPr id="39982" name="AutoShape 46">
            <a:extLst>
              <a:ext uri="{FF2B5EF4-FFF2-40B4-BE49-F238E27FC236}">
                <a16:creationId xmlns:a16="http://schemas.microsoft.com/office/drawing/2014/main" id="{20B446BF-3E46-40DE-B91A-E0BB4BCD89C2}"/>
              </a:ext>
            </a:extLst>
          </p:cNvPr>
          <p:cNvSpPr>
            <a:spLocks/>
          </p:cNvSpPr>
          <p:nvPr/>
        </p:nvSpPr>
        <p:spPr bwMode="auto">
          <a:xfrm rot="10800000">
            <a:off x="5264150" y="4800600"/>
            <a:ext cx="76200" cy="1219200"/>
          </a:xfrm>
          <a:prstGeom prst="rightBracket">
            <a:avLst>
              <a:gd name="adj" fmla="val 11851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83" name="AutoShape 47">
            <a:extLst>
              <a:ext uri="{FF2B5EF4-FFF2-40B4-BE49-F238E27FC236}">
                <a16:creationId xmlns:a16="http://schemas.microsoft.com/office/drawing/2014/main" id="{D6F473A4-16ED-4D33-A1E8-0C1C2062DB6E}"/>
              </a:ext>
            </a:extLst>
          </p:cNvPr>
          <p:cNvSpPr>
            <a:spLocks/>
          </p:cNvSpPr>
          <p:nvPr/>
        </p:nvSpPr>
        <p:spPr bwMode="auto">
          <a:xfrm>
            <a:off x="7543800" y="3505200"/>
            <a:ext cx="76200" cy="838200"/>
          </a:xfrm>
          <a:prstGeom prst="rightBracket">
            <a:avLst>
              <a:gd name="adj" fmla="val 81481"/>
            </a:avLst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84" name="AutoShape 48">
            <a:extLst>
              <a:ext uri="{FF2B5EF4-FFF2-40B4-BE49-F238E27FC236}">
                <a16:creationId xmlns:a16="http://schemas.microsoft.com/office/drawing/2014/main" id="{92F66B03-A558-47DF-9AC7-AB4C6FE3082F}"/>
              </a:ext>
            </a:extLst>
          </p:cNvPr>
          <p:cNvSpPr>
            <a:spLocks/>
          </p:cNvSpPr>
          <p:nvPr/>
        </p:nvSpPr>
        <p:spPr bwMode="auto">
          <a:xfrm rot="10800000">
            <a:off x="5791200" y="3505200"/>
            <a:ext cx="76200" cy="838200"/>
          </a:xfrm>
          <a:prstGeom prst="rightBracket">
            <a:avLst>
              <a:gd name="adj" fmla="val 81481"/>
            </a:avLst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85" name="TextBox 1">
            <a:extLst>
              <a:ext uri="{FF2B5EF4-FFF2-40B4-BE49-F238E27FC236}">
                <a16:creationId xmlns:a16="http://schemas.microsoft.com/office/drawing/2014/main" id="{8DDA0E91-AC8C-40FC-ACDA-2BD17DA15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5807075"/>
            <a:ext cx="4713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RMSEA = SQRT (</a:t>
            </a:r>
            <a:r>
              <a:rPr lang="el-GR" altLang="en-US" sz="1800"/>
              <a:t>λ</a:t>
            </a:r>
            <a:r>
              <a:rPr lang="en-US" altLang="en-US" sz="1800" baseline="30000"/>
              <a:t>2</a:t>
            </a:r>
            <a:r>
              <a:rPr lang="en-US" altLang="en-US" sz="1800"/>
              <a:t> – df)/SQRT (df (N – 1))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86" name="TextBox 2">
            <a:extLst>
              <a:ext uri="{FF2B5EF4-FFF2-40B4-BE49-F238E27FC236}">
                <a16:creationId xmlns:a16="http://schemas.microsoft.com/office/drawing/2014/main" id="{3C6625C1-2B57-4B0C-A01E-B3606AFEAE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361113"/>
            <a:ext cx="541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CFI &gt;=0.95 and RMSEA &lt;=0.06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3">
            <a:extLst>
              <a:ext uri="{FF2B5EF4-FFF2-40B4-BE49-F238E27FC236}">
                <a16:creationId xmlns:a16="http://schemas.microsoft.com/office/drawing/2014/main" id="{8D94E2EF-FB7D-4599-AB52-C5D6B56A14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28600" y="274638"/>
            <a:ext cx="9258300" cy="1143000"/>
          </a:xfrm>
        </p:spPr>
        <p:txBody>
          <a:bodyPr/>
          <a:lstStyle/>
          <a:p>
            <a:r>
              <a:rPr lang="en-US" altLang="en-US">
                <a:latin typeface="Comic Sans MS" panose="030F0702030302020204" pitchFamily="66" charset="0"/>
              </a:rPr>
              <a:t>Confirmatory Factor Analysis (Polychoric* Correlations)</a:t>
            </a:r>
          </a:p>
        </p:txBody>
      </p:sp>
      <p:sp>
        <p:nvSpPr>
          <p:cNvPr id="41987" name="TextBox 1">
            <a:extLst>
              <a:ext uri="{FF2B5EF4-FFF2-40B4-BE49-F238E27FC236}">
                <a16:creationId xmlns:a16="http://schemas.microsoft.com/office/drawing/2014/main" id="{6C1D040D-C478-492B-B72B-943C3A6AA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0813"/>
            <a:ext cx="9043988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700">
              <a:latin typeface="Times New Roman" panose="02020603050405020304" pitchFamily="18" charset="0"/>
            </a:endParaRPr>
          </a:p>
        </p:txBody>
      </p:sp>
      <p:graphicFrame>
        <p:nvGraphicFramePr>
          <p:cNvPr id="41988" name="Object 2">
            <a:extLst>
              <a:ext uri="{FF2B5EF4-FFF2-40B4-BE49-F238E27FC236}">
                <a16:creationId xmlns:a16="http://schemas.microsoft.com/office/drawing/2014/main" id="{BA37F29A-6AD2-44A4-9918-17B8D4BA4A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2473325"/>
          <a:ext cx="79248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0" name="Document" r:id="rId4" imgW="5942845" imgH="6867006" progId="Word.Document.12">
                  <p:embed/>
                </p:oleObj>
              </mc:Choice>
              <mc:Fallback>
                <p:oleObj name="Document" r:id="rId4" imgW="5942845" imgH="6867006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473325"/>
                        <a:ext cx="79248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9" name="TextBox 3">
            <a:extLst>
              <a:ext uri="{FF2B5EF4-FFF2-40B4-BE49-F238E27FC236}">
                <a16:creationId xmlns:a16="http://schemas.microsoft.com/office/drawing/2014/main" id="{214F09E8-EC4A-4DFC-8E46-504A517DB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852613"/>
            <a:ext cx="6553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</a:rPr>
              <a:t>CFI = 0.961, RMSEA = 0.062                            </a:t>
            </a:r>
          </a:p>
        </p:txBody>
      </p:sp>
      <p:sp>
        <p:nvSpPr>
          <p:cNvPr id="41990" name="TextBox 2">
            <a:extLst>
              <a:ext uri="{FF2B5EF4-FFF2-40B4-BE49-F238E27FC236}">
                <a16:creationId xmlns:a16="http://schemas.microsoft.com/office/drawing/2014/main" id="{4CB8F738-1713-45F2-8E1C-FC0523F762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219450"/>
            <a:ext cx="15504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Commitment </a:t>
            </a:r>
          </a:p>
        </p:txBody>
      </p:sp>
      <p:sp>
        <p:nvSpPr>
          <p:cNvPr id="41991" name="TextBox 3">
            <a:extLst>
              <a:ext uri="{FF2B5EF4-FFF2-40B4-BE49-F238E27FC236}">
                <a16:creationId xmlns:a16="http://schemas.microsoft.com/office/drawing/2014/main" id="{CFA06F7C-D949-454E-A069-F94F15092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102100"/>
            <a:ext cx="4524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Informed Choice</a:t>
            </a:r>
          </a:p>
        </p:txBody>
      </p:sp>
      <p:sp>
        <p:nvSpPr>
          <p:cNvPr id="41992" name="TextBox 4">
            <a:extLst>
              <a:ext uri="{FF2B5EF4-FFF2-40B4-BE49-F238E27FC236}">
                <a16:creationId xmlns:a16="http://schemas.microsoft.com/office/drawing/2014/main" id="{C5945D73-8E6A-4011-9C68-2CB745CBB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437188"/>
            <a:ext cx="2670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Navigation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2">
            <a:extLst>
              <a:ext uri="{FF2B5EF4-FFF2-40B4-BE49-F238E27FC236}">
                <a16:creationId xmlns:a16="http://schemas.microsoft.com/office/drawing/2014/main" id="{963F52C9-CE1A-4A76-A9D3-EB35369EB9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/>
              <a:t>Item Characteristic Curve</a:t>
            </a:r>
          </a:p>
        </p:txBody>
      </p:sp>
      <p:sp>
        <p:nvSpPr>
          <p:cNvPr id="44035" name="Slide Number Placeholder 1">
            <a:extLst>
              <a:ext uri="{FF2B5EF4-FFF2-40B4-BE49-F238E27FC236}">
                <a16:creationId xmlns:a16="http://schemas.microsoft.com/office/drawing/2014/main" id="{99856DE5-42D9-4C33-8C48-7D2E28774C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8E842A-F13B-4559-9444-B979E08E45C8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44036" name="Picture 3">
            <a:extLst>
              <a:ext uri="{FF2B5EF4-FFF2-40B4-BE49-F238E27FC236}">
                <a16:creationId xmlns:a16="http://schemas.microsoft.com/office/drawing/2014/main" id="{864A19A6-8560-4297-B8F9-BBAB9633A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6106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4">
            <a:extLst>
              <a:ext uri="{FF2B5EF4-FFF2-40B4-BE49-F238E27FC236}">
                <a16:creationId xmlns:a16="http://schemas.microsoft.com/office/drawing/2014/main" id="{9F1CA983-AFEA-4AD9-8EA0-9292E07E1D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-185737"/>
            <a:ext cx="9067800" cy="1143000"/>
          </a:xfrm>
        </p:spPr>
        <p:txBody>
          <a:bodyPr/>
          <a:lstStyle/>
          <a:p>
            <a:r>
              <a:rPr lang="en-US" altLang="en-US" dirty="0"/>
              <a:t>Commitment </a:t>
            </a:r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3DF7CD33-4077-4C9F-A48D-BBFE99E3F7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866052-365C-4FC5-AB2B-21E3A61A0A72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46084" name="Picture 5">
            <a:extLst>
              <a:ext uri="{FF2B5EF4-FFF2-40B4-BE49-F238E27FC236}">
                <a16:creationId xmlns:a16="http://schemas.microsoft.com/office/drawing/2014/main" id="{B288CD6C-C6F8-469D-9983-3F94C0BB6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305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Box 1">
            <a:extLst>
              <a:ext uri="{FF2B5EF4-FFF2-40B4-BE49-F238E27FC236}">
                <a16:creationId xmlns:a16="http://schemas.microsoft.com/office/drawing/2014/main" id="{7A132B29-AB25-4700-9A5D-E762C25B0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6297613"/>
            <a:ext cx="8991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0 =Strongly disagree; 1 = disagree; 2 = neither agree nor disagree; 3 = agree; 4 = strongly agree</a:t>
            </a:r>
          </a:p>
        </p:txBody>
      </p:sp>
      <p:sp>
        <p:nvSpPr>
          <p:cNvPr id="46086" name="TextBox 1">
            <a:extLst>
              <a:ext uri="{FF2B5EF4-FFF2-40B4-BE49-F238E27FC236}">
                <a16:creationId xmlns:a16="http://schemas.microsoft.com/office/drawing/2014/main" id="{2F13B81D-F1AC-4ECC-B73B-4B2F3D82E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209800"/>
            <a:ext cx="38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6087" name="TextBox 3">
            <a:extLst>
              <a:ext uri="{FF2B5EF4-FFF2-40B4-BE49-F238E27FC236}">
                <a16:creationId xmlns:a16="http://schemas.microsoft.com/office/drawing/2014/main" id="{57AAA6D6-CBA2-4B27-9448-342B8CFC7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2325" y="2360613"/>
            <a:ext cx="338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6088" name="TextBox 4">
            <a:extLst>
              <a:ext uri="{FF2B5EF4-FFF2-40B4-BE49-F238E27FC236}">
                <a16:creationId xmlns:a16="http://schemas.microsoft.com/office/drawing/2014/main" id="{2ADF8CED-D6B6-4BDA-9D67-1DED3BCC1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979613"/>
            <a:ext cx="338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6089" name="TextBox 5">
            <a:extLst>
              <a:ext uri="{FF2B5EF4-FFF2-40B4-BE49-F238E27FC236}">
                <a16:creationId xmlns:a16="http://schemas.microsoft.com/office/drawing/2014/main" id="{150E5D4F-3E0E-4C18-8374-BFE829A88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990725"/>
            <a:ext cx="525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6090" name="TextBox 6">
            <a:extLst>
              <a:ext uri="{FF2B5EF4-FFF2-40B4-BE49-F238E27FC236}">
                <a16:creationId xmlns:a16="http://schemas.microsoft.com/office/drawing/2014/main" id="{01DD6FF6-BF64-43AD-9972-F99AC9A84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960813"/>
            <a:ext cx="338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6091" name="TextBox 7">
            <a:extLst>
              <a:ext uri="{FF2B5EF4-FFF2-40B4-BE49-F238E27FC236}">
                <a16:creationId xmlns:a16="http://schemas.microsoft.com/office/drawing/2014/main" id="{45520F32-935D-4941-9908-D93775327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343400"/>
            <a:ext cx="414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6092" name="TextBox 8">
            <a:extLst>
              <a:ext uri="{FF2B5EF4-FFF2-40B4-BE49-F238E27FC236}">
                <a16:creationId xmlns:a16="http://schemas.microsoft.com/office/drawing/2014/main" id="{417591A5-A7C2-4D1C-817E-E8F7843D9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00208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6093" name="TextBox 9">
            <a:extLst>
              <a:ext uri="{FF2B5EF4-FFF2-40B4-BE49-F238E27FC236}">
                <a16:creationId xmlns:a16="http://schemas.microsoft.com/office/drawing/2014/main" id="{50C3DD65-EEAE-4B3C-BF1C-919CFAE4F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3889375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A62A49-15FE-47E9-A18F-13392CED733F}"/>
              </a:ext>
            </a:extLst>
          </p:cNvPr>
          <p:cNvSpPr txBox="1"/>
          <p:nvPr/>
        </p:nvSpPr>
        <p:spPr>
          <a:xfrm>
            <a:off x="2557462" y="2820955"/>
            <a:ext cx="338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i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DD8959-D266-43C6-B60C-973A44B53169}"/>
              </a:ext>
            </a:extLst>
          </p:cNvPr>
          <p:cNvSpPr txBox="1"/>
          <p:nvPr/>
        </p:nvSpPr>
        <p:spPr>
          <a:xfrm>
            <a:off x="5110669" y="479836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1" dirty="0"/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E41C95-61A1-4027-BA33-0D59E967C5BF}"/>
              </a:ext>
            </a:extLst>
          </p:cNvPr>
          <p:cNvSpPr txBox="1"/>
          <p:nvPr/>
        </p:nvSpPr>
        <p:spPr>
          <a:xfrm>
            <a:off x="837985" y="1053491"/>
            <a:ext cx="43556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cs typeface="Times New Roman" panose="02020603050405020304" pitchFamily="18" charset="0"/>
              </a:rPr>
              <a:t>Q2: Even when life is stressful, I know I can continue to</a:t>
            </a:r>
          </a:p>
          <a:p>
            <a:r>
              <a:rPr lang="en-US" sz="1400" b="0" dirty="0">
                <a:cs typeface="Times New Roman" panose="02020603050405020304" pitchFamily="18" charset="0"/>
              </a:rPr>
              <a:t>do the things that keep me healthy.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783B52-2125-4F3C-9A87-1FF39D66944E}"/>
              </a:ext>
            </a:extLst>
          </p:cNvPr>
          <p:cNvSpPr txBox="1"/>
          <p:nvPr/>
        </p:nvSpPr>
        <p:spPr>
          <a:xfrm>
            <a:off x="6027906" y="1179394"/>
            <a:ext cx="237436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cs typeface="Times New Roman" panose="02020603050405020304" pitchFamily="18" charset="0"/>
              </a:rPr>
              <a:t>Q12: I handle my health well.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A81C4-CC3A-4924-A72B-FF2EF4533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337"/>
            <a:ext cx="9144000" cy="1143000"/>
          </a:xfrm>
        </p:spPr>
        <p:txBody>
          <a:bodyPr/>
          <a:lstStyle/>
          <a:p>
            <a:r>
              <a:rPr lang="en-US" altLang="en-US" dirty="0"/>
              <a:t>Patient Activation Measure (PAM)</a:t>
            </a:r>
            <a:br>
              <a:rPr lang="en-US" altLang="en-US" dirty="0"/>
            </a:br>
            <a:r>
              <a:rPr lang="en-US" sz="3000" dirty="0">
                <a:hlinkClick r:id="rId2"/>
              </a:rPr>
              <a:t>https://www.insigniahealth.com/products/pam-survey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A5761-C141-4AB8-AA2C-BB9F51C79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157" y="1371600"/>
            <a:ext cx="89916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 dirty="0">
                <a:latin typeface="Comic Sans MS" panose="030F0702030302020204" pitchFamily="66" charset="0"/>
              </a:rPr>
              <a:t>Insignia Health offers a special research license to healthcare researchers for PAM or a related activation survey (Parent-PAM, Caregiver PAM or CS-PAM*).  To qualify for one these licenses, the researcher and the study must meet certain minimum requirements:</a:t>
            </a:r>
          </a:p>
          <a:p>
            <a:pPr marL="0" indent="0">
              <a:buNone/>
              <a:defRPr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indent="0">
              <a:buNone/>
              <a:defRPr/>
            </a:pPr>
            <a:r>
              <a:rPr lang="en-US" sz="2000" dirty="0">
                <a:latin typeface="Comic Sans MS" panose="030F0702030302020204" pitchFamily="66" charset="0"/>
              </a:rPr>
              <a:t>- The study will have at least 75 unique participants.</a:t>
            </a:r>
          </a:p>
          <a:p>
            <a:pPr marL="0" indent="0">
              <a:buNone/>
              <a:defRPr/>
            </a:pPr>
            <a:r>
              <a:rPr lang="en-US" sz="2000" dirty="0">
                <a:latin typeface="Comic Sans MS" panose="030F0702030302020204" pitchFamily="66" charset="0"/>
              </a:rPr>
              <a:t>- The researcher or institution intends to publish the study results in an academic journal or professional publication….</a:t>
            </a:r>
          </a:p>
          <a:p>
            <a:pPr marL="0" indent="0">
              <a:buNone/>
              <a:defRPr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indent="0">
              <a:buNone/>
              <a:defRPr/>
            </a:pPr>
            <a:r>
              <a:rPr lang="en-US" sz="2000" dirty="0">
                <a:latin typeface="Comic Sans MS" panose="030F0702030302020204" pitchFamily="66" charset="0"/>
              </a:rPr>
              <a:t>If your study meets these parameters, please proceed to our </a:t>
            </a:r>
            <a:r>
              <a:rPr lang="en-US" sz="2000" dirty="0">
                <a:latin typeface="Comic Sans MS" panose="030F0702030302020204" pitchFamily="66" charset="0"/>
                <a:hlinkClick r:id="rId3"/>
              </a:rPr>
              <a:t>Research License service center</a:t>
            </a:r>
            <a:r>
              <a:rPr lang="en-US" sz="2000" i="1" dirty="0">
                <a:latin typeface="Comic Sans MS" panose="030F0702030302020204" pitchFamily="66" charset="0"/>
              </a:rPr>
              <a:t> </a:t>
            </a:r>
            <a:r>
              <a:rPr lang="en-US" sz="2000" dirty="0">
                <a:latin typeface="Comic Sans MS" panose="030F0702030302020204" pitchFamily="66" charset="0"/>
              </a:rPr>
              <a:t>for more information and to apply for a PAM-only research license. A $75 non-refundable application fee is required, payable by credit card only.</a:t>
            </a:r>
          </a:p>
          <a:p>
            <a:pPr marL="0" indent="0">
              <a:buNone/>
              <a:defRPr/>
            </a:pPr>
            <a:endParaRPr lang="en-US" sz="2000" dirty="0">
              <a:latin typeface="Comic Sans MS" panose="030F0702030302020204" pitchFamily="66" charset="0"/>
            </a:endParaRPr>
          </a:p>
          <a:p>
            <a:pPr marL="0" indent="0">
              <a:buNone/>
              <a:defRPr/>
            </a:pPr>
            <a:r>
              <a:rPr lang="en-US" sz="2000" dirty="0">
                <a:latin typeface="Comic Sans MS" panose="030F0702030302020204" pitchFamily="66" charset="0"/>
                <a:hlinkClick r:id="rId4"/>
              </a:rPr>
              <a:t>https://www.insigniahealth.com/research/research-licenses</a:t>
            </a:r>
            <a:endParaRPr lang="en-US" sz="2000" dirty="0">
              <a:latin typeface="Comic Sans MS" panose="030F0702030302020204" pitchFamily="66" charset="0"/>
            </a:endParaRPr>
          </a:p>
          <a:p>
            <a:pPr>
              <a:buFontTx/>
              <a:buChar char="-"/>
              <a:defRPr/>
            </a:pPr>
            <a:endParaRPr lang="en-US" sz="2000" dirty="0">
              <a:latin typeface="Comic Sans MS" panose="030F0702030302020204" pitchFamily="66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7551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00AA10B9-AD4A-46D6-882A-A933D3FB5C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01600"/>
            <a:ext cx="9067800" cy="1143000"/>
          </a:xfrm>
        </p:spPr>
        <p:txBody>
          <a:bodyPr/>
          <a:lstStyle/>
          <a:p>
            <a:r>
              <a:rPr lang="en-US" altLang="en-US" dirty="0"/>
              <a:t>Informed Choice</a:t>
            </a:r>
          </a:p>
        </p:txBody>
      </p:sp>
      <p:sp>
        <p:nvSpPr>
          <p:cNvPr id="48131" name="Slide Number Placeholder 2">
            <a:extLst>
              <a:ext uri="{FF2B5EF4-FFF2-40B4-BE49-F238E27FC236}">
                <a16:creationId xmlns:a16="http://schemas.microsoft.com/office/drawing/2014/main" id="{744B3115-0778-4590-BF5E-4B5120F822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75D4D6-AC91-41BB-B416-96F503B27785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48132" name="TextBox 5">
            <a:extLst>
              <a:ext uri="{FF2B5EF4-FFF2-40B4-BE49-F238E27FC236}">
                <a16:creationId xmlns:a16="http://schemas.microsoft.com/office/drawing/2014/main" id="{7BFD63E6-64DA-4EAD-B08E-1218800D4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56350"/>
            <a:ext cx="90678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0 =Strongly disagree; 1 = disagree; 2 = neither agree nor disagree; 3 = agree; 4 = strongly agree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48133" name="Picture 1">
            <a:extLst>
              <a:ext uri="{FF2B5EF4-FFF2-40B4-BE49-F238E27FC236}">
                <a16:creationId xmlns:a16="http://schemas.microsoft.com/office/drawing/2014/main" id="{6B4C5BD4-B3CD-4F98-BD7F-EB8E21BDC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350" y="1484312"/>
            <a:ext cx="6769100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TextBox 1">
            <a:extLst>
              <a:ext uri="{FF2B5EF4-FFF2-40B4-BE49-F238E27FC236}">
                <a16:creationId xmlns:a16="http://schemas.microsoft.com/office/drawing/2014/main" id="{7E5192C8-C6F8-4B36-B72F-C80934078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465" y="21034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8135" name="TextBox 2">
            <a:extLst>
              <a:ext uri="{FF2B5EF4-FFF2-40B4-BE49-F238E27FC236}">
                <a16:creationId xmlns:a16="http://schemas.microsoft.com/office/drawing/2014/main" id="{A494E191-AA1A-4449-805E-C5AD443BE5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4150" y="2334418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48136" name="TextBox 3">
            <a:extLst>
              <a:ext uri="{FF2B5EF4-FFF2-40B4-BE49-F238E27FC236}">
                <a16:creationId xmlns:a16="http://schemas.microsoft.com/office/drawing/2014/main" id="{831520E0-8190-4170-9B76-B3D76E7A8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6493" y="208879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8137" name="TextBox 4">
            <a:extLst>
              <a:ext uri="{FF2B5EF4-FFF2-40B4-BE49-F238E27FC236}">
                <a16:creationId xmlns:a16="http://schemas.microsoft.com/office/drawing/2014/main" id="{7D87CE23-F413-421F-BB20-097DA716F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1556" y="2013440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48138" name="TextBox 5">
            <a:extLst>
              <a:ext uri="{FF2B5EF4-FFF2-40B4-BE49-F238E27FC236}">
                <a16:creationId xmlns:a16="http://schemas.microsoft.com/office/drawing/2014/main" id="{64D8D4E5-F309-4CC7-8ABC-C0ADC5052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8107" y="1782458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48139" name="TextBox 6">
            <a:extLst>
              <a:ext uri="{FF2B5EF4-FFF2-40B4-BE49-F238E27FC236}">
                <a16:creationId xmlns:a16="http://schemas.microsoft.com/office/drawing/2014/main" id="{23961E6D-CEEE-413B-923F-C667AAFCF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700" y="2035191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48140" name="TextBox 7">
            <a:extLst>
              <a:ext uri="{FF2B5EF4-FFF2-40B4-BE49-F238E27FC236}">
                <a16:creationId xmlns:a16="http://schemas.microsoft.com/office/drawing/2014/main" id="{E5696682-2A9B-43EA-A183-90DFD31B8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975" y="2071638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48141" name="TextBox 8">
            <a:extLst>
              <a:ext uri="{FF2B5EF4-FFF2-40B4-BE49-F238E27FC236}">
                <a16:creationId xmlns:a16="http://schemas.microsoft.com/office/drawing/2014/main" id="{93261BA7-09AF-462D-AA84-27B23F707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0" y="160967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1B1001-00B3-409E-BF8E-82676FA43452}"/>
              </a:ext>
            </a:extLst>
          </p:cNvPr>
          <p:cNvSpPr txBox="1"/>
          <p:nvPr/>
        </p:nvSpPr>
        <p:spPr>
          <a:xfrm>
            <a:off x="2481640" y="300687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1" dirty="0"/>
              <a:t>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6C9849-3D0D-412E-9321-ACC38FFD0611}"/>
              </a:ext>
            </a:extLst>
          </p:cNvPr>
          <p:cNvSpPr txBox="1"/>
          <p:nvPr/>
        </p:nvSpPr>
        <p:spPr>
          <a:xfrm>
            <a:off x="5872923" y="247540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1" dirty="0"/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CC72CF-D102-4FEC-9CB7-6555E251AF71}"/>
              </a:ext>
            </a:extLst>
          </p:cNvPr>
          <p:cNvSpPr/>
          <p:nvPr/>
        </p:nvSpPr>
        <p:spPr>
          <a:xfrm>
            <a:off x="1149351" y="1008087"/>
            <a:ext cx="34226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cs typeface="Times New Roman" panose="02020603050405020304" pitchFamily="18" charset="0"/>
              </a:rPr>
              <a:t>Q1: I spend a lot of time learning about health..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AFC28D-8EBC-4F4E-98FE-6FDAA5F33E77}"/>
              </a:ext>
            </a:extLst>
          </p:cNvPr>
          <p:cNvSpPr txBox="1"/>
          <p:nvPr/>
        </p:nvSpPr>
        <p:spPr>
          <a:xfrm>
            <a:off x="4710113" y="1021169"/>
            <a:ext cx="41131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/>
              <a:t>Q6: When choosing a new doctor, I look for information online.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E484E318-5380-4631-9BF6-81B09BC188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63" y="38100"/>
            <a:ext cx="9113837" cy="1143000"/>
          </a:xfrm>
        </p:spPr>
        <p:txBody>
          <a:bodyPr/>
          <a:lstStyle/>
          <a:p>
            <a:r>
              <a:rPr lang="en-US" altLang="en-US"/>
              <a:t>Navigation</a:t>
            </a:r>
          </a:p>
        </p:txBody>
      </p:sp>
      <p:sp>
        <p:nvSpPr>
          <p:cNvPr id="50179" name="Slide Number Placeholder 2">
            <a:extLst>
              <a:ext uri="{FF2B5EF4-FFF2-40B4-BE49-F238E27FC236}">
                <a16:creationId xmlns:a16="http://schemas.microsoft.com/office/drawing/2014/main" id="{35C02252-555F-4712-980C-0E8216CE79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9231D3-0362-4184-866E-28C94948E53B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50180" name="TextBox 4">
            <a:extLst>
              <a:ext uri="{FF2B5EF4-FFF2-40B4-BE49-F238E27FC236}">
                <a16:creationId xmlns:a16="http://schemas.microsoft.com/office/drawing/2014/main" id="{692D3C2A-8CB3-40D0-8EC6-28C124514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3" y="6305550"/>
            <a:ext cx="89471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0 =Strongly disagree; 1 = disagree; 2 = neither agree nor disagree; 3 = agree; 4 = strongly agree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50181" name="Picture 1">
            <a:extLst>
              <a:ext uri="{FF2B5EF4-FFF2-40B4-BE49-F238E27FC236}">
                <a16:creationId xmlns:a16="http://schemas.microsoft.com/office/drawing/2014/main" id="{1903A7ED-9289-48C1-A40D-8E879473F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563" y="1039813"/>
            <a:ext cx="6746875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Box 1">
            <a:extLst>
              <a:ext uri="{FF2B5EF4-FFF2-40B4-BE49-F238E27FC236}">
                <a16:creationId xmlns:a16="http://schemas.microsoft.com/office/drawing/2014/main" id="{0B0DDEA4-8D16-4603-A330-F7954D49F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38" y="1827213"/>
            <a:ext cx="339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0183" name="TextBox 2">
            <a:extLst>
              <a:ext uri="{FF2B5EF4-FFF2-40B4-BE49-F238E27FC236}">
                <a16:creationId xmlns:a16="http://schemas.microsoft.com/office/drawing/2014/main" id="{941978C1-48D2-4363-9AF4-99F03D42D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38" y="2309813"/>
            <a:ext cx="504824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i="1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0184" name="TextBox 3">
            <a:extLst>
              <a:ext uri="{FF2B5EF4-FFF2-40B4-BE49-F238E27FC236}">
                <a16:creationId xmlns:a16="http://schemas.microsoft.com/office/drawing/2014/main" id="{18224A20-BB98-4C21-A90B-B66ECF8B9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9688" y="1365250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0185" name="TextBox 4">
            <a:extLst>
              <a:ext uri="{FF2B5EF4-FFF2-40B4-BE49-F238E27FC236}">
                <a16:creationId xmlns:a16="http://schemas.microsoft.com/office/drawing/2014/main" id="{9317EEF0-B0AE-40F2-A8F9-5DEF0BDCB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7738" y="1300163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0186" name="TextBox 5">
            <a:extLst>
              <a:ext uri="{FF2B5EF4-FFF2-40B4-BE49-F238E27FC236}">
                <a16:creationId xmlns:a16="http://schemas.microsoft.com/office/drawing/2014/main" id="{14E1B5B4-67E5-4FC3-BDF2-32127C0ED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0938" y="2079625"/>
            <a:ext cx="339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 i="1" dirty="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50187" name="TextBox 6">
            <a:extLst>
              <a:ext uri="{FF2B5EF4-FFF2-40B4-BE49-F238E27FC236}">
                <a16:creationId xmlns:a16="http://schemas.microsoft.com/office/drawing/2014/main" id="{E743B0DD-0F9D-4E2E-B72B-16D9386D1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0663" y="1668463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0188" name="TextBox 7">
            <a:extLst>
              <a:ext uri="{FF2B5EF4-FFF2-40B4-BE49-F238E27FC236}">
                <a16:creationId xmlns:a16="http://schemas.microsoft.com/office/drawing/2014/main" id="{5B85AEA0-0A06-4785-B3C8-00602BF2D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952625"/>
            <a:ext cx="3381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0189" name="TextBox 8">
            <a:extLst>
              <a:ext uri="{FF2B5EF4-FFF2-40B4-BE49-F238E27FC236}">
                <a16:creationId xmlns:a16="http://schemas.microsoft.com/office/drawing/2014/main" id="{A39D2F9A-766F-4FD5-9D11-334DC822C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2275" y="1792288"/>
            <a:ext cx="33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0190" name="TextBox 9">
            <a:extLst>
              <a:ext uri="{FF2B5EF4-FFF2-40B4-BE49-F238E27FC236}">
                <a16:creationId xmlns:a16="http://schemas.microsoft.com/office/drawing/2014/main" id="{F10F4712-FB84-45B7-A155-C343896CA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1608138"/>
            <a:ext cx="33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id="{9701E7A1-BEF5-49BC-BC7E-B4B321875A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2498" y="160337"/>
            <a:ext cx="9258301" cy="1143000"/>
          </a:xfrm>
        </p:spPr>
        <p:txBody>
          <a:bodyPr/>
          <a:lstStyle/>
          <a:p>
            <a:r>
              <a:rPr lang="en-US" altLang="en-US" sz="4000" dirty="0">
                <a:latin typeface="Comic Sans MS" panose="030F0702030302020204" pitchFamily="66" charset="0"/>
              </a:rPr>
              <a:t>Internal Consistency Reliability (Coefficient Alpha)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8B328-37B9-4E42-9847-15B8493DC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676400"/>
            <a:ext cx="8915400" cy="4221163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Comic Sans MS" panose="030F0702030302020204" pitchFamily="66" charset="0"/>
              </a:rPr>
              <a:t>Coefficient alpha =  0.74 (12 items) </a:t>
            </a:r>
            <a:endParaRPr lang="en-US" u="sng" dirty="0">
              <a:latin typeface="Comic Sans MS" panose="030F0702030302020204" pitchFamily="66" charset="0"/>
            </a:endParaRPr>
          </a:p>
          <a:p>
            <a:pPr marL="457200" lvl="1" indent="0">
              <a:buFontTx/>
              <a:buNone/>
              <a:defRPr/>
            </a:pPr>
            <a:r>
              <a:rPr lang="en-US" dirty="0">
                <a:latin typeface="Comic Sans MS" panose="030F0702030302020204" pitchFamily="66" charset="0"/>
              </a:rPr>
              <a:t>(</a:t>
            </a:r>
            <a:r>
              <a:rPr lang="en-US" dirty="0" err="1">
                <a:latin typeface="Comic Sans MS" panose="030F0702030302020204" pitchFamily="66" charset="0"/>
              </a:rPr>
              <a:t>MS</a:t>
            </a:r>
            <a:r>
              <a:rPr lang="en-US" baseline="-25000" dirty="0" err="1">
                <a:latin typeface="Comic Sans MS" panose="030F0702030302020204" pitchFamily="66" charset="0"/>
              </a:rPr>
              <a:t>bms</a:t>
            </a:r>
            <a:r>
              <a:rPr lang="en-US" dirty="0">
                <a:latin typeface="Comic Sans MS" panose="030F0702030302020204" pitchFamily="66" charset="0"/>
              </a:rPr>
              <a:t> – </a:t>
            </a:r>
            <a:r>
              <a:rPr lang="en-US" dirty="0" err="1">
                <a:latin typeface="Comic Sans MS" panose="030F0702030302020204" pitchFamily="66" charset="0"/>
              </a:rPr>
              <a:t>MS</a:t>
            </a:r>
            <a:r>
              <a:rPr lang="en-US" baseline="-25000" dirty="0" err="1">
                <a:latin typeface="Comic Sans MS" panose="030F0702030302020204" pitchFamily="66" charset="0"/>
              </a:rPr>
              <a:t>ems</a:t>
            </a:r>
            <a:r>
              <a:rPr lang="en-US" dirty="0">
                <a:latin typeface="Comic Sans MS" panose="030F0702030302020204" pitchFamily="66" charset="0"/>
              </a:rPr>
              <a:t>)/</a:t>
            </a:r>
            <a:r>
              <a:rPr lang="en-US" dirty="0" err="1">
                <a:latin typeface="Comic Sans MS" panose="030F0702030302020204" pitchFamily="66" charset="0"/>
              </a:rPr>
              <a:t>MS</a:t>
            </a:r>
            <a:r>
              <a:rPr lang="en-US" baseline="-25000" dirty="0" err="1">
                <a:latin typeface="Comic Sans MS" panose="030F0702030302020204" pitchFamily="66" charset="0"/>
              </a:rPr>
              <a:t>bms</a:t>
            </a:r>
            <a:endParaRPr lang="en-US" baseline="-25000" dirty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US" dirty="0">
                <a:latin typeface="Comic Sans MS" panose="030F0702030302020204" pitchFamily="66" charset="0"/>
              </a:rPr>
              <a:t>Ordinal alpha </a:t>
            </a:r>
          </a:p>
          <a:p>
            <a:pPr lvl="1">
              <a:defRPr/>
            </a:pPr>
            <a:r>
              <a:rPr lang="en-US" dirty="0">
                <a:latin typeface="Comic Sans MS" panose="030F0702030302020204" pitchFamily="66" charset="0"/>
              </a:rPr>
              <a:t>Commitment (0.75)</a:t>
            </a:r>
          </a:p>
          <a:p>
            <a:pPr lvl="1">
              <a:defRPr/>
            </a:pPr>
            <a:r>
              <a:rPr lang="en-US" dirty="0">
                <a:latin typeface="Comic Sans MS" panose="030F0702030302020204" pitchFamily="66" charset="0"/>
              </a:rPr>
              <a:t>Informed choice (0.78)</a:t>
            </a:r>
          </a:p>
          <a:p>
            <a:pPr lvl="1">
              <a:defRPr/>
            </a:pPr>
            <a:r>
              <a:rPr lang="en-US" dirty="0">
                <a:latin typeface="Comic Sans MS" panose="030F0702030302020204" pitchFamily="66" charset="0"/>
              </a:rPr>
              <a:t>Navigation (0.62)</a:t>
            </a:r>
          </a:p>
          <a:p>
            <a:pPr marL="457200" lvl="1" indent="0">
              <a:buFontTx/>
              <a:buNone/>
              <a:defRPr/>
            </a:pPr>
            <a:endParaRPr lang="en-US" sz="2400" dirty="0">
              <a:latin typeface="Comic Sans MS" panose="030F0702030302020204" pitchFamily="66" charset="0"/>
              <a:cs typeface="Times New Roman" panose="02020603050405020304" pitchFamily="18" charset="0"/>
              <a:hlinkClick r:id="rId3"/>
            </a:endParaRPr>
          </a:p>
          <a:p>
            <a:pPr marL="0" lvl="1" indent="0">
              <a:buFontTx/>
              <a:buNone/>
              <a:defRPr/>
            </a:pPr>
            <a:r>
              <a:rPr lang="en-US" sz="2000" dirty="0">
                <a:latin typeface="Comic Sans MS" panose="030F0702030302020204" pitchFamily="66" charset="0"/>
                <a:cs typeface="Times New Roman" panose="02020603050405020304" pitchFamily="18" charset="0"/>
                <a:hlinkClick r:id="rId3"/>
              </a:rPr>
              <a:t>http://support.sas.com/resources/papers/proceedings14/2042-2014.pdf</a:t>
            </a:r>
            <a:endParaRPr lang="en-US" sz="20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lvl="1" indent="0">
              <a:buFontTx/>
              <a:buNone/>
              <a:defRPr/>
            </a:pPr>
            <a:r>
              <a:rPr lang="en-US" sz="2400" dirty="0">
                <a:latin typeface="Comic Sans MS" panose="030F0702030302020204" pitchFamily="66" charset="0"/>
                <a:cs typeface="Times New Roman" panose="02020603050405020304" pitchFamily="18" charset="0"/>
                <a:hlinkClick r:id="rId4"/>
              </a:rPr>
              <a:t>https://drhays.dgsom.ucla.edu/pages/programs_utilities</a:t>
            </a:r>
            <a:endParaRPr lang="en-US" sz="24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lvl="1">
              <a:defRPr/>
            </a:pPr>
            <a:endParaRPr lang="en-US" sz="24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457200" lvl="1" indent="0">
              <a:buFontTx/>
              <a:buNone/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</p:txBody>
      </p:sp>
      <p:pic>
        <p:nvPicPr>
          <p:cNvPr id="4" name="Picture 22">
            <a:extLst>
              <a:ext uri="{FF2B5EF4-FFF2-40B4-BE49-F238E27FC236}">
                <a16:creationId xmlns:a16="http://schemas.microsoft.com/office/drawing/2014/main" id="{A8F3EACD-7D54-46C3-8BF5-3D38D47CE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584" y="2424112"/>
            <a:ext cx="28098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>
            <a:extLst>
              <a:ext uri="{FF2B5EF4-FFF2-40B4-BE49-F238E27FC236}">
                <a16:creationId xmlns:a16="http://schemas.microsoft.com/office/drawing/2014/main" id="{C4F330C3-1DCE-4DBE-9CB4-05A4FCD81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77724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itle 4">
            <a:extLst>
              <a:ext uri="{FF2B5EF4-FFF2-40B4-BE49-F238E27FC236}">
                <a16:creationId xmlns:a16="http://schemas.microsoft.com/office/drawing/2014/main" id="{DC388A7E-7B55-4084-94D6-5F628AD92A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en-US">
                <a:latin typeface="Comic Sans MS" panose="030F0702030302020204" pitchFamily="66" charset="0"/>
              </a:rPr>
            </a:br>
            <a:r>
              <a:rPr lang="en-US" altLang="en-US">
                <a:latin typeface="Comic Sans MS" panose="030F0702030302020204" pitchFamily="66" charset="0"/>
              </a:rPr>
              <a:t>Reliability = (Info – 1) / Info </a:t>
            </a:r>
            <a:br>
              <a:rPr lang="en-US" altLang="en-US">
                <a:latin typeface="Comic Sans MS" panose="030F0702030302020204" pitchFamily="66" charset="0"/>
              </a:rPr>
            </a:br>
            <a:endParaRPr lang="en-US" alt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054FFB-C3B8-4A22-BEEF-772133A8C558}"/>
              </a:ext>
            </a:extLst>
          </p:cNvPr>
          <p:cNvCxnSpPr/>
          <p:nvPr/>
        </p:nvCxnSpPr>
        <p:spPr>
          <a:xfrm>
            <a:off x="1600200" y="4191000"/>
            <a:ext cx="510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5" name="TextBox 8">
            <a:extLst>
              <a:ext uri="{FF2B5EF4-FFF2-40B4-BE49-F238E27FC236}">
                <a16:creationId xmlns:a16="http://schemas.microsoft.com/office/drawing/2014/main" id="{506F55F7-2A69-4EB8-9968-00FD4D43D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4114800"/>
            <a:ext cx="2286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Reliability = 0.90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5A259C-787F-47D3-BC8A-CEA3682FC3F8}"/>
              </a:ext>
            </a:extLst>
          </p:cNvPr>
          <p:cNvCxnSpPr/>
          <p:nvPr/>
        </p:nvCxnSpPr>
        <p:spPr>
          <a:xfrm flipV="1">
            <a:off x="2667000" y="4114800"/>
            <a:ext cx="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>
            <a:extLst>
              <a:ext uri="{FF2B5EF4-FFF2-40B4-BE49-F238E27FC236}">
                <a16:creationId xmlns:a16="http://schemas.microsoft.com/office/drawing/2014/main" id="{194F4320-8B6B-4ABE-AEE8-1C7F82913B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274638"/>
            <a:ext cx="9067800" cy="1143000"/>
          </a:xfrm>
        </p:spPr>
        <p:txBody>
          <a:bodyPr/>
          <a:lstStyle/>
          <a:p>
            <a:r>
              <a:rPr lang="en-US" altLang="en-US" dirty="0"/>
              <a:t>Informed Choice </a:t>
            </a:r>
          </a:p>
        </p:txBody>
      </p:sp>
      <p:sp>
        <p:nvSpPr>
          <p:cNvPr id="60419" name="Slide Number Placeholder 3">
            <a:extLst>
              <a:ext uri="{FF2B5EF4-FFF2-40B4-BE49-F238E27FC236}">
                <a16:creationId xmlns:a16="http://schemas.microsoft.com/office/drawing/2014/main" id="{16EDA8E7-3E06-4C7F-A4C0-626ACB5E8F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ADDDBC-56E2-4FF1-A9F0-06EC0679BAED}" type="slidenum">
              <a:rPr lang="en-US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0420" name="Picture 5">
            <a:extLst>
              <a:ext uri="{FF2B5EF4-FFF2-40B4-BE49-F238E27FC236}">
                <a16:creationId xmlns:a16="http://schemas.microsoft.com/office/drawing/2014/main" id="{7E005898-2546-473B-A090-5BB53620F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17638"/>
            <a:ext cx="7924800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TextBox 1">
            <a:extLst>
              <a:ext uri="{FF2B5EF4-FFF2-40B4-BE49-F238E27FC236}">
                <a16:creationId xmlns:a16="http://schemas.microsoft.com/office/drawing/2014/main" id="{E05660A0-E370-4F9C-A260-B96492976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905000"/>
            <a:ext cx="9969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>
                <a:latin typeface="Times New Roman" panose="02020603050405020304" pitchFamily="18" charset="0"/>
              </a:rPr>
              <a:t>0.80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>
            <a:extLst>
              <a:ext uri="{FF2B5EF4-FFF2-40B4-BE49-F238E27FC236}">
                <a16:creationId xmlns:a16="http://schemas.microsoft.com/office/drawing/2014/main" id="{7AE4B250-1774-4EE1-B5DB-4D987729B5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450" y="5785604"/>
            <a:ext cx="9099550" cy="88423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en-US" sz="3000" dirty="0">
                <a:latin typeface="+mn-lt"/>
              </a:rPr>
              <a:t>                                 </a:t>
            </a:r>
            <a:br>
              <a:rPr lang="en-US" altLang="en-US" sz="2400" dirty="0">
                <a:latin typeface="+mn-lt"/>
              </a:rPr>
            </a:br>
            <a:r>
              <a:rPr lang="en-US" altLang="en-US" sz="2000" dirty="0">
                <a:latin typeface="Abadi" panose="020B0604020202020204" pitchFamily="34" charset="0"/>
              </a:rPr>
              <a:t>Cohen’s effect size rules of thumb (d = 0.2, 0.5, and 0.8):</a:t>
            </a:r>
            <a:br>
              <a:rPr lang="en-US" altLang="en-US" sz="2000" dirty="0">
                <a:latin typeface="Abadi" panose="020B0604020202020204" pitchFamily="34" charset="0"/>
              </a:rPr>
            </a:br>
            <a:r>
              <a:rPr lang="en-US" altLang="en-US" sz="2000" dirty="0">
                <a:latin typeface="Abadi" panose="020B0604020202020204" pitchFamily="34" charset="0"/>
              </a:rPr>
              <a:t>small = 0.100; medium = 0.243, and large = 0.371</a:t>
            </a:r>
            <a:br>
              <a:rPr lang="en-US" altLang="en-US" sz="2000" dirty="0">
                <a:latin typeface="Abadi" panose="020B0604020202020204" pitchFamily="34" charset="0"/>
              </a:rPr>
            </a:br>
            <a:r>
              <a:rPr lang="pt-BR" altLang="en-US" sz="1600" u="sng" dirty="0">
                <a:latin typeface="+mn-lt"/>
              </a:rPr>
              <a:t>r</a:t>
            </a:r>
            <a:r>
              <a:rPr lang="pt-BR" altLang="en-US" sz="1600" dirty="0">
                <a:latin typeface="+mn-lt"/>
              </a:rPr>
              <a:t> = </a:t>
            </a:r>
            <a:r>
              <a:rPr lang="pt-BR" altLang="en-US" sz="1600" u="sng" dirty="0">
                <a:latin typeface="+mn-lt"/>
              </a:rPr>
              <a:t>d</a:t>
            </a:r>
            <a:r>
              <a:rPr lang="pt-BR" altLang="en-US" sz="1600" dirty="0">
                <a:latin typeface="+mn-lt"/>
              </a:rPr>
              <a:t> / [(</a:t>
            </a:r>
            <a:r>
              <a:rPr lang="pt-BR" altLang="en-US" sz="1600" u="sng" dirty="0">
                <a:latin typeface="+mn-lt"/>
              </a:rPr>
              <a:t>d</a:t>
            </a:r>
            <a:r>
              <a:rPr lang="pt-BR" altLang="en-US" sz="1600" baseline="30000" dirty="0">
                <a:latin typeface="+mn-lt"/>
              </a:rPr>
              <a:t>2</a:t>
            </a:r>
            <a:r>
              <a:rPr lang="pt-BR" altLang="en-US" sz="1600" dirty="0">
                <a:latin typeface="+mn-lt"/>
              </a:rPr>
              <a:t> + 4)</a:t>
            </a:r>
            <a:r>
              <a:rPr lang="pt-BR" altLang="en-US" sz="1600" baseline="30000" dirty="0">
                <a:latin typeface="+mn-lt"/>
              </a:rPr>
              <a:t>.5</a:t>
            </a:r>
            <a:r>
              <a:rPr lang="pt-BR" altLang="en-US" sz="1600" dirty="0">
                <a:latin typeface="+mn-lt"/>
              </a:rPr>
              <a:t>]  = </a:t>
            </a:r>
            <a:r>
              <a:rPr lang="pt-BR" altLang="en-US" sz="1600" u="sng" dirty="0">
                <a:latin typeface="+mn-lt"/>
              </a:rPr>
              <a:t>0.8 </a:t>
            </a:r>
            <a:r>
              <a:rPr lang="pt-BR" altLang="en-US" sz="1600" dirty="0">
                <a:latin typeface="+mn-lt"/>
              </a:rPr>
              <a:t>/ [(0.8</a:t>
            </a:r>
            <a:r>
              <a:rPr lang="pt-BR" altLang="en-US" sz="1600" baseline="30000" dirty="0">
                <a:latin typeface="+mn-lt"/>
              </a:rPr>
              <a:t>2</a:t>
            </a:r>
            <a:r>
              <a:rPr lang="pt-BR" altLang="en-US" sz="1600" dirty="0">
                <a:latin typeface="+mn-lt"/>
              </a:rPr>
              <a:t> + 4)</a:t>
            </a:r>
            <a:r>
              <a:rPr lang="pt-BR" altLang="en-US" sz="1600" baseline="30000" dirty="0">
                <a:latin typeface="+mn-lt"/>
              </a:rPr>
              <a:t>.5</a:t>
            </a:r>
            <a:r>
              <a:rPr lang="pt-BR" altLang="en-US" sz="1600" dirty="0">
                <a:latin typeface="+mn-lt"/>
              </a:rPr>
              <a:t>] = 0.8 / [(0.64 + 4)</a:t>
            </a:r>
            <a:r>
              <a:rPr lang="pt-BR" altLang="en-US" sz="1600" baseline="30000" dirty="0">
                <a:latin typeface="+mn-lt"/>
              </a:rPr>
              <a:t>.5</a:t>
            </a:r>
            <a:r>
              <a:rPr lang="pt-BR" altLang="en-US" sz="1600" dirty="0">
                <a:latin typeface="+mn-lt"/>
              </a:rPr>
              <a:t>] = 0.8 / [( 4.64)</a:t>
            </a:r>
            <a:r>
              <a:rPr lang="pt-BR" altLang="en-US" sz="1600" baseline="30000" dirty="0">
                <a:latin typeface="+mn-lt"/>
              </a:rPr>
              <a:t>.5</a:t>
            </a:r>
            <a:r>
              <a:rPr lang="pt-BR" altLang="en-US" sz="1600" dirty="0">
                <a:latin typeface="+mn-lt"/>
              </a:rPr>
              <a:t>] =      0.8 / 2.154 = </a:t>
            </a:r>
            <a:r>
              <a:rPr lang="pt-BR" altLang="en-US" sz="1600" u="sng" dirty="0">
                <a:latin typeface="+mn-lt"/>
              </a:rPr>
              <a:t>0.371 </a:t>
            </a:r>
            <a:br>
              <a:rPr lang="en-US" altLang="en-US" sz="1600" dirty="0">
                <a:latin typeface="+mn-lt"/>
              </a:rPr>
            </a:br>
            <a:r>
              <a:rPr lang="en-US" altLang="en-US" dirty="0"/>
              <a:t> 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3CECC6E-8D41-4BAC-8BC8-7F9AA2AABB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9570994"/>
              </p:ext>
            </p:extLst>
          </p:nvPr>
        </p:nvGraphicFramePr>
        <p:xfrm>
          <a:off x="152400" y="1981200"/>
          <a:ext cx="8381999" cy="3540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8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3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50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50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72769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&gt; High School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PHQ-5 &gt;4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Excellent or Very Good Health</a:t>
                      </a:r>
                      <a:endParaRPr lang="en-US" sz="1800" dirty="0"/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931">
                <a:tc>
                  <a:txBody>
                    <a:bodyPr/>
                    <a:lstStyle/>
                    <a:p>
                      <a:r>
                        <a:rPr lang="en-US" sz="1800"/>
                        <a:t>Commitment 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0.14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-0.27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0.20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5871">
                <a:tc>
                  <a:txBody>
                    <a:bodyPr/>
                    <a:lstStyle/>
                    <a:p>
                      <a:r>
                        <a:rPr lang="en-US" sz="1800"/>
                        <a:t>Informed Choice 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0.09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NS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NS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0931">
                <a:tc>
                  <a:txBody>
                    <a:bodyPr/>
                    <a:lstStyle/>
                    <a:p>
                      <a:r>
                        <a:rPr lang="en-US" sz="1800"/>
                        <a:t>Navigation</a:t>
                      </a:r>
                      <a:endParaRPr lang="en-US" sz="18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NS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NS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0.14</a:t>
                      </a:r>
                    </a:p>
                  </a:txBody>
                  <a:tcPr marT="45716" marB="4571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4565" name="TextBox 6">
            <a:extLst>
              <a:ext uri="{FF2B5EF4-FFF2-40B4-BE49-F238E27FC236}">
                <a16:creationId xmlns:a16="http://schemas.microsoft.com/office/drawing/2014/main" id="{8BB8A5C4-0775-4C63-9BBD-09CDD36B9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7638"/>
            <a:ext cx="8915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 Product-Moment Correlations Between ACE Scales and Other Variables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1">
            <a:extLst>
              <a:ext uri="{FF2B5EF4-FFF2-40B4-BE49-F238E27FC236}">
                <a16:creationId xmlns:a16="http://schemas.microsoft.com/office/drawing/2014/main" id="{7BCBBB7F-39D3-49F6-84C8-AFE6D68D4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3182938"/>
            <a:ext cx="51816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Times New Roman" panose="02020603050405020304" pitchFamily="18" charset="0"/>
                <a:hlinkClick r:id="rId3"/>
              </a:rPr>
              <a:t>drhays@ucla.edu</a:t>
            </a:r>
            <a:endParaRPr lang="en-US" altLang="en-US" sz="260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hlinkClick r:id="rId4"/>
              </a:rPr>
              <a:t>https://drhays.dgsom.ucla.edu/pages/presentations</a:t>
            </a:r>
            <a:endParaRPr lang="en-US" altLang="en-US" sz="180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600" dirty="0">
              <a:latin typeface="Times New Roman" panose="02020603050405020304" pitchFamily="18" charset="0"/>
            </a:endParaRPr>
          </a:p>
        </p:txBody>
      </p:sp>
      <p:sp>
        <p:nvSpPr>
          <p:cNvPr id="66563" name="Rectangle 1">
            <a:extLst>
              <a:ext uri="{FF2B5EF4-FFF2-40B4-BE49-F238E27FC236}">
                <a16:creationId xmlns:a16="http://schemas.microsoft.com/office/drawing/2014/main" id="{72CA12ED-23E6-4824-996E-D6C05FAD8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84163"/>
            <a:ext cx="883920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0" dirty="0">
                <a:latin typeface="Comic Sans MS" panose="030F0702030302020204" pitchFamily="66" charset="0"/>
              </a:rPr>
              <a:t>Questions?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3000" b="0" dirty="0">
              <a:latin typeface="Times New Roman" panose="02020603050405020304" pitchFamily="18" charset="0"/>
            </a:endParaRPr>
          </a:p>
        </p:txBody>
      </p:sp>
      <p:pic>
        <p:nvPicPr>
          <p:cNvPr id="3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3FB37F9D-D16E-4336-AA17-6F8CAD63A5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57264" y="1447800"/>
            <a:ext cx="3902415" cy="2666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EA5B8B-CFA2-4B01-8C04-845B693793EF}"/>
              </a:ext>
            </a:extLst>
          </p:cNvPr>
          <p:cNvSpPr txBox="1"/>
          <p:nvPr/>
        </p:nvSpPr>
        <p:spPr>
          <a:xfrm>
            <a:off x="152400" y="4953000"/>
            <a:ext cx="88392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Cappelleri</a:t>
            </a:r>
            <a:r>
              <a:rPr lang="en-US" sz="1400" dirty="0"/>
              <a:t>, J. C., Lundy, J.J., &amp; Hays, R. D.  (2014). Overview of classical test theory and item response theory </a:t>
            </a:r>
          </a:p>
          <a:p>
            <a:r>
              <a:rPr lang="en-US" sz="1400" dirty="0"/>
              <a:t>for quantitative assessment of items in developing patient-reported outcome measures.  </a:t>
            </a:r>
            <a:r>
              <a:rPr lang="en-US" sz="1400" u="sng" dirty="0"/>
              <a:t>Clinical Therapeutics</a:t>
            </a:r>
            <a:r>
              <a:rPr lang="en-US" sz="1400" dirty="0"/>
              <a:t>., </a:t>
            </a:r>
          </a:p>
          <a:p>
            <a:r>
              <a:rPr lang="en-US" sz="1400" u="sng" dirty="0"/>
              <a:t>36</a:t>
            </a:r>
            <a:r>
              <a:rPr lang="en-US" sz="1400" dirty="0"/>
              <a:t> (5), 648-662. PMCID: PMC4096146.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E2FBF-2106-4279-B97B-FD5DE4BC8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i="1" dirty="0"/>
              <a:t>Example CAT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63BB5-8D09-4EB1-B813-8A4B535D1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https://www.youtube.com/watch?v=4ff-YjBYQy8&amp;feature=youtu.be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EC8351D-79B6-460D-89F0-F7121EC70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81400" y="3124200"/>
            <a:ext cx="3652042" cy="288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724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D9885C49-6D40-4B92-905E-6734B4484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57200"/>
            <a:ext cx="830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Comic Sans MS" panose="030F0702030302020204" pitchFamily="66" charset="0"/>
                <a:ea typeface="MS PGothic" panose="020B0600070205080204" pitchFamily="34" charset="-128"/>
              </a:rPr>
              <a:t>Reliability Formulas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B4CAAAAD-97C4-42CF-A1A7-7188BA1E1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77800" y="1295400"/>
            <a:ext cx="91440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100000"/>
              </a:spcBef>
              <a:buFontTx/>
              <a:buNone/>
            </a:pPr>
            <a:endParaRPr lang="en-US" altLang="en-US" sz="1400">
              <a:latin typeface="Comic Sans MS" panose="030F0702030302020204" pitchFamily="66" charset="0"/>
              <a:ea typeface="MS PGothic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spcBef>
                <a:spcPct val="100000"/>
              </a:spcBef>
              <a:buFontTx/>
              <a:buNone/>
            </a:pPr>
            <a:br>
              <a:rPr lang="en-US" altLang="en-US" sz="1400">
                <a:latin typeface="Comic Sans MS" panose="030F0702030302020204" pitchFamily="66" charset="0"/>
                <a:ea typeface="MS PGothic" panose="020B0600070205080204" pitchFamily="34" charset="-128"/>
              </a:rPr>
            </a:br>
            <a:endParaRPr lang="en-US" altLang="en-US" sz="1400"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FAA6EDDA-C8AA-4792-B39F-398B16EA9B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8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5541" name="Rectangle 5">
            <a:extLst>
              <a:ext uri="{FF2B5EF4-FFF2-40B4-BE49-F238E27FC236}">
                <a16:creationId xmlns:a16="http://schemas.microsoft.com/office/drawing/2014/main" id="{6536DE03-B360-4806-BC6E-77A0ADA80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388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5542" name="Rectangle 6">
            <a:extLst>
              <a:ext uri="{FF2B5EF4-FFF2-40B4-BE49-F238E27FC236}">
                <a16:creationId xmlns:a16="http://schemas.microsoft.com/office/drawing/2014/main" id="{79507095-C784-44B0-B411-BE3B48AAA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715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</a:endParaRPr>
          </a:p>
        </p:txBody>
      </p:sp>
      <p:graphicFrame>
        <p:nvGraphicFramePr>
          <p:cNvPr id="65543" name="Object 7">
            <a:extLst>
              <a:ext uri="{FF2B5EF4-FFF2-40B4-BE49-F238E27FC236}">
                <a16:creationId xmlns:a16="http://schemas.microsoft.com/office/drawing/2014/main" id="{29F92855-F155-4556-9626-18727F6266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7400" y="4287838"/>
          <a:ext cx="1981200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5" name="Equation" r:id="rId4" imgW="1040948" imgH="431613" progId="Equation.3">
                  <p:embed/>
                </p:oleObj>
              </mc:Choice>
              <mc:Fallback>
                <p:oleObj name="Equation" r:id="rId4" imgW="1040948" imgH="431613" progId="Equation.3">
                  <p:embed/>
                  <p:pic>
                    <p:nvPicPr>
                      <p:cNvPr id="65543" name="Object 7">
                        <a:extLst>
                          <a:ext uri="{FF2B5EF4-FFF2-40B4-BE49-F238E27FC236}">
                            <a16:creationId xmlns:a16="http://schemas.microsoft.com/office/drawing/2014/main" id="{29F92855-F155-4556-9626-18727F62666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287838"/>
                        <a:ext cx="1981200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4" name="Object 8">
            <a:extLst>
              <a:ext uri="{FF2B5EF4-FFF2-40B4-BE49-F238E27FC236}">
                <a16:creationId xmlns:a16="http://schemas.microsoft.com/office/drawing/2014/main" id="{AB6D4AD3-9FEC-40A4-9E2A-C1CEEF406F9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4287838"/>
          <a:ext cx="2362200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6" name="Equation" r:id="rId6" imgW="1422400" imgH="431800" progId="Equation.3">
                  <p:embed/>
                </p:oleObj>
              </mc:Choice>
              <mc:Fallback>
                <p:oleObj name="Equation" r:id="rId6" imgW="1422400" imgH="431800" progId="Equation.3">
                  <p:embed/>
                  <p:pic>
                    <p:nvPicPr>
                      <p:cNvPr id="65544" name="Object 8">
                        <a:extLst>
                          <a:ext uri="{FF2B5EF4-FFF2-40B4-BE49-F238E27FC236}">
                            <a16:creationId xmlns:a16="http://schemas.microsoft.com/office/drawing/2014/main" id="{AB6D4AD3-9FEC-40A4-9E2A-C1CEEF406F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287838"/>
                        <a:ext cx="2362200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5" name="Object 9">
            <a:extLst>
              <a:ext uri="{FF2B5EF4-FFF2-40B4-BE49-F238E27FC236}">
                <a16:creationId xmlns:a16="http://schemas.microsoft.com/office/drawing/2014/main" id="{9239B6C0-1945-45DB-A89D-7AB9ED0939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6800" y="3190875"/>
          <a:ext cx="22860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7" name="Equation" r:id="rId8" imgW="1409088" imgH="431613" progId="Equation.3">
                  <p:embed/>
                </p:oleObj>
              </mc:Choice>
              <mc:Fallback>
                <p:oleObj name="Equation" r:id="rId8" imgW="1409088" imgH="431613" progId="Equation.3">
                  <p:embed/>
                  <p:pic>
                    <p:nvPicPr>
                      <p:cNvPr id="65545" name="Object 9">
                        <a:extLst>
                          <a:ext uri="{FF2B5EF4-FFF2-40B4-BE49-F238E27FC236}">
                            <a16:creationId xmlns:a16="http://schemas.microsoft.com/office/drawing/2014/main" id="{9239B6C0-1945-45DB-A89D-7AB9ED0939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190875"/>
                        <a:ext cx="228600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6" name="Object 10">
            <a:extLst>
              <a:ext uri="{FF2B5EF4-FFF2-40B4-BE49-F238E27FC236}">
                <a16:creationId xmlns:a16="http://schemas.microsoft.com/office/drawing/2014/main" id="{90059123-6DED-4831-8401-EE5FB6B84A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28813" y="3144838"/>
          <a:ext cx="195738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8" name="Equation" r:id="rId10" imgW="1028254" imgH="431613" progId="Equation.3">
                  <p:embed/>
                </p:oleObj>
              </mc:Choice>
              <mc:Fallback>
                <p:oleObj name="Equation" r:id="rId10" imgW="1028254" imgH="431613" progId="Equation.3">
                  <p:embed/>
                  <p:pic>
                    <p:nvPicPr>
                      <p:cNvPr id="65546" name="Object 10">
                        <a:extLst>
                          <a:ext uri="{FF2B5EF4-FFF2-40B4-BE49-F238E27FC236}">
                            <a16:creationId xmlns:a16="http://schemas.microsoft.com/office/drawing/2014/main" id="{90059123-6DED-4831-8401-EE5FB6B84A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3144838"/>
                        <a:ext cx="1957387" cy="81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7" name="Object 11">
            <a:extLst>
              <a:ext uri="{FF2B5EF4-FFF2-40B4-BE49-F238E27FC236}">
                <a16:creationId xmlns:a16="http://schemas.microsoft.com/office/drawing/2014/main" id="{FDDBC180-2C45-4130-AAE2-710FD2A0FE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2154238"/>
          <a:ext cx="289560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9" name="Equation" r:id="rId12" imgW="1676400" imgH="431800" progId="Equation.3">
                  <p:embed/>
                </p:oleObj>
              </mc:Choice>
              <mc:Fallback>
                <p:oleObj name="Equation" r:id="rId12" imgW="1676400" imgH="431800" progId="Equation.3">
                  <p:embed/>
                  <p:pic>
                    <p:nvPicPr>
                      <p:cNvPr id="65547" name="Object 11">
                        <a:extLst>
                          <a:ext uri="{FF2B5EF4-FFF2-40B4-BE49-F238E27FC236}">
                            <a16:creationId xmlns:a16="http://schemas.microsoft.com/office/drawing/2014/main" id="{FDDBC180-2C45-4130-AAE2-710FD2A0FE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154238"/>
                        <a:ext cx="2895600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8" name="Object 12">
            <a:extLst>
              <a:ext uri="{FF2B5EF4-FFF2-40B4-BE49-F238E27FC236}">
                <a16:creationId xmlns:a16="http://schemas.microsoft.com/office/drawing/2014/main" id="{47F3CF38-78C8-4A0B-A316-17587D28FB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00600" y="2217738"/>
          <a:ext cx="4114800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0" name="Equation" r:id="rId14" imgW="2882900" imgH="431800" progId="Equation.3">
                  <p:embed/>
                </p:oleObj>
              </mc:Choice>
              <mc:Fallback>
                <p:oleObj name="Equation" r:id="rId14" imgW="2882900" imgH="431800" progId="Equation.3">
                  <p:embed/>
                  <p:pic>
                    <p:nvPicPr>
                      <p:cNvPr id="65548" name="Object 12">
                        <a:extLst>
                          <a:ext uri="{FF2B5EF4-FFF2-40B4-BE49-F238E27FC236}">
                            <a16:creationId xmlns:a16="http://schemas.microsoft.com/office/drawing/2014/main" id="{47F3CF38-78C8-4A0B-A316-17587D28FB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217738"/>
                        <a:ext cx="4114800" cy="61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9" name="Text Box 13">
            <a:extLst>
              <a:ext uri="{FF2B5EF4-FFF2-40B4-BE49-F238E27FC236}">
                <a16:creationId xmlns:a16="http://schemas.microsoft.com/office/drawing/2014/main" id="{35BD1955-A841-48F5-9A99-749233CB9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716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Model</a:t>
            </a:r>
          </a:p>
        </p:txBody>
      </p:sp>
      <p:sp>
        <p:nvSpPr>
          <p:cNvPr id="65550" name="Text Box 14">
            <a:extLst>
              <a:ext uri="{FF2B5EF4-FFF2-40B4-BE49-F238E27FC236}">
                <a16:creationId xmlns:a16="http://schemas.microsoft.com/office/drawing/2014/main" id="{28CA1417-42B1-4FAC-9B33-73DF5FE35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371600"/>
            <a:ext cx="304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Intraclass Correlation</a:t>
            </a:r>
          </a:p>
        </p:txBody>
      </p:sp>
      <p:sp>
        <p:nvSpPr>
          <p:cNvPr id="65551" name="Text Box 15">
            <a:extLst>
              <a:ext uri="{FF2B5EF4-FFF2-40B4-BE49-F238E27FC236}">
                <a16:creationId xmlns:a16="http://schemas.microsoft.com/office/drawing/2014/main" id="{6170715A-93CF-4B0D-B29C-55A08AACB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37160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Reliability</a:t>
            </a:r>
          </a:p>
        </p:txBody>
      </p:sp>
      <p:sp>
        <p:nvSpPr>
          <p:cNvPr id="65552" name="Text Box 16">
            <a:extLst>
              <a:ext uri="{FF2B5EF4-FFF2-40B4-BE49-F238E27FC236}">
                <a16:creationId xmlns:a16="http://schemas.microsoft.com/office/drawing/2014/main" id="{0BE1F79B-85B3-49E2-A726-D0DA20F42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267200"/>
            <a:ext cx="1066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One-way</a:t>
            </a:r>
          </a:p>
        </p:txBody>
      </p:sp>
      <p:sp>
        <p:nvSpPr>
          <p:cNvPr id="65553" name="Text Box 17">
            <a:extLst>
              <a:ext uri="{FF2B5EF4-FFF2-40B4-BE49-F238E27FC236}">
                <a16:creationId xmlns:a16="http://schemas.microsoft.com/office/drawing/2014/main" id="{9EA36FC8-4C73-46E1-B6D0-FF2051951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32125"/>
            <a:ext cx="10668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Two-way mixed</a:t>
            </a:r>
          </a:p>
        </p:txBody>
      </p:sp>
      <p:sp>
        <p:nvSpPr>
          <p:cNvPr id="65554" name="Text Box 18">
            <a:extLst>
              <a:ext uri="{FF2B5EF4-FFF2-40B4-BE49-F238E27FC236}">
                <a16:creationId xmlns:a16="http://schemas.microsoft.com/office/drawing/2014/main" id="{35FAC415-EBBD-4854-B0E6-6DEE878D1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041525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Two-way random</a:t>
            </a:r>
          </a:p>
        </p:txBody>
      </p:sp>
      <p:sp>
        <p:nvSpPr>
          <p:cNvPr id="65555" name="Line 19">
            <a:extLst>
              <a:ext uri="{FF2B5EF4-FFF2-40B4-BE49-F238E27FC236}">
                <a16:creationId xmlns:a16="http://schemas.microsoft.com/office/drawing/2014/main" id="{240B04D4-BF3F-4CCA-ABBE-E7699FF451D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19050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6" name="Line 20">
            <a:extLst>
              <a:ext uri="{FF2B5EF4-FFF2-40B4-BE49-F238E27FC236}">
                <a16:creationId xmlns:a16="http://schemas.microsoft.com/office/drawing/2014/main" id="{587E6721-677B-4158-8554-4BD97B0BAA4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9718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7" name="Line 21">
            <a:extLst>
              <a:ext uri="{FF2B5EF4-FFF2-40B4-BE49-F238E27FC236}">
                <a16:creationId xmlns:a16="http://schemas.microsoft.com/office/drawing/2014/main" id="{716D1F42-E166-4CF8-BA8A-22E580C866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4191000"/>
            <a:ext cx="845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8" name="Line 22">
            <a:extLst>
              <a:ext uri="{FF2B5EF4-FFF2-40B4-BE49-F238E27FC236}">
                <a16:creationId xmlns:a16="http://schemas.microsoft.com/office/drawing/2014/main" id="{DDB64347-6610-43C7-9284-54CC25C398B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447800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9" name="Line 23">
            <a:extLst>
              <a:ext uri="{FF2B5EF4-FFF2-40B4-BE49-F238E27FC236}">
                <a16:creationId xmlns:a16="http://schemas.microsoft.com/office/drawing/2014/main" id="{FBB54577-C37D-4E63-A230-A1AD2D1B817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1371600"/>
            <a:ext cx="0" cy="388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60" name="Text Box 24">
            <a:extLst>
              <a:ext uri="{FF2B5EF4-FFF2-40B4-BE49-F238E27FC236}">
                <a16:creationId xmlns:a16="http://schemas.microsoft.com/office/drawing/2014/main" id="{F1D97EC3-3D48-41A2-A238-98B16E3BC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257800"/>
            <a:ext cx="79390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BMS =  Between Ratee Mean Square     N = n of ratees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WMS = Within Mean Square                    k =  n of items or raters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JMS   = Item or Rater Mean Square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ea typeface="MS PGothic" panose="020B0600070205080204" pitchFamily="34" charset="-128"/>
              </a:rPr>
              <a:t>EMS  = Ratee x Item (Rater) Mean Square</a:t>
            </a:r>
          </a:p>
        </p:txBody>
      </p:sp>
      <p:sp>
        <p:nvSpPr>
          <p:cNvPr id="65561" name="Slide Number Placeholder 26">
            <a:extLst>
              <a:ext uri="{FF2B5EF4-FFF2-40B4-BE49-F238E27FC236}">
                <a16:creationId xmlns:a16="http://schemas.microsoft.com/office/drawing/2014/main" id="{BAEE8A9A-53B4-4F84-8FFB-73CD269E6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19975" y="6105525"/>
            <a:ext cx="146685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CC1605-DFB0-418C-910A-6D856A68E762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345A7E0-9DEB-4BE8-9FF0-18DA536292D7}"/>
                  </a:ext>
                </a:extLst>
              </p14:cNvPr>
              <p14:cNvContentPartPr/>
              <p14:nvPr/>
            </p14:nvContentPartPr>
            <p14:xfrm>
              <a:off x="1763559" y="3043467"/>
              <a:ext cx="2494800" cy="9446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345A7E0-9DEB-4BE8-9FF0-18DA536292D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51681" y="3031587"/>
                <a:ext cx="2518557" cy="9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DD7A6CE-D72E-4557-916A-72C18DB82143}"/>
                  </a:ext>
                </a:extLst>
              </p14:cNvPr>
              <p14:cNvContentPartPr/>
              <p14:nvPr/>
            </p14:nvContentPartPr>
            <p14:xfrm>
              <a:off x="190359" y="354987"/>
              <a:ext cx="82800" cy="4370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DD7A6CE-D72E-4557-916A-72C18DB8214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8479" y="343107"/>
                <a:ext cx="10656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86AAE0C-BB95-4044-9087-815C2694FD76}"/>
                  </a:ext>
                </a:extLst>
              </p14:cNvPr>
              <p14:cNvContentPartPr/>
              <p14:nvPr/>
            </p14:nvContentPartPr>
            <p14:xfrm>
              <a:off x="313839" y="395667"/>
              <a:ext cx="109440" cy="359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86AAE0C-BB95-4044-9087-815C2694FD7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01959" y="383787"/>
                <a:ext cx="133200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6A2571A-5E80-4556-A8F8-3740067E0B3C}"/>
                  </a:ext>
                </a:extLst>
              </p14:cNvPr>
              <p14:cNvContentPartPr/>
              <p14:nvPr/>
            </p14:nvContentPartPr>
            <p14:xfrm>
              <a:off x="286479" y="668907"/>
              <a:ext cx="164160" cy="36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6A2571A-5E80-4556-A8F8-3740067E0B3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74599" y="657027"/>
                <a:ext cx="1879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3DCFFAD-5BCC-48C2-A2ED-B4D6FED06032}"/>
                  </a:ext>
                </a:extLst>
              </p14:cNvPr>
              <p14:cNvContentPartPr/>
              <p14:nvPr/>
            </p14:nvContentPartPr>
            <p14:xfrm>
              <a:off x="559719" y="409347"/>
              <a:ext cx="360" cy="3553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3DCFFAD-5BCC-48C2-A2ED-B4D6FED0603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7839" y="397467"/>
                <a:ext cx="2412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6480EEF-347C-4845-820C-FAE23E907643}"/>
                  </a:ext>
                </a:extLst>
              </p14:cNvPr>
              <p14:cNvContentPartPr/>
              <p14:nvPr/>
            </p14:nvContentPartPr>
            <p14:xfrm>
              <a:off x="572679" y="313227"/>
              <a:ext cx="14400" cy="1101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6480EEF-347C-4845-820C-FAE23E90764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0799" y="301347"/>
                <a:ext cx="381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FF0694A-3FCF-442C-98DA-CB921BF78294}"/>
                  </a:ext>
                </a:extLst>
              </p14:cNvPr>
              <p14:cNvContentPartPr/>
              <p14:nvPr/>
            </p14:nvContentPartPr>
            <p14:xfrm>
              <a:off x="570519" y="341307"/>
              <a:ext cx="16560" cy="109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FF0694A-3FCF-442C-98DA-CB921BF7829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58639" y="329427"/>
                <a:ext cx="403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E452407-813B-400E-8B5D-FEC5F5C0AEA2}"/>
                  </a:ext>
                </a:extLst>
              </p14:cNvPr>
              <p14:cNvContentPartPr/>
              <p14:nvPr/>
            </p14:nvContentPartPr>
            <p14:xfrm>
              <a:off x="750519" y="641547"/>
              <a:ext cx="360" cy="4644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E452407-813B-400E-8B5D-FEC5F5C0AEA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38639" y="629667"/>
                <a:ext cx="24120" cy="4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44E4F0B-D417-4B13-A3C8-BBB3078F33FF}"/>
                  </a:ext>
                </a:extLst>
              </p14:cNvPr>
              <p14:cNvContentPartPr/>
              <p14:nvPr/>
            </p14:nvContentPartPr>
            <p14:xfrm>
              <a:off x="750519" y="600507"/>
              <a:ext cx="206640" cy="1504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44E4F0B-D417-4B13-A3C8-BBB3078F33F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38639" y="588627"/>
                <a:ext cx="2304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5545771-9928-4154-9CA3-F2E299B434E3}"/>
                  </a:ext>
                </a:extLst>
              </p14:cNvPr>
              <p14:cNvContentPartPr/>
              <p14:nvPr/>
            </p14:nvContentPartPr>
            <p14:xfrm>
              <a:off x="1105479" y="286587"/>
              <a:ext cx="360" cy="50544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5545771-9928-4154-9CA3-F2E299B434E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93599" y="274707"/>
                <a:ext cx="24120" cy="5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9839298-5198-4F22-A9E0-E3544B904C5B}"/>
                  </a:ext>
                </a:extLst>
              </p14:cNvPr>
              <p14:cNvContentPartPr/>
              <p14:nvPr/>
            </p14:nvContentPartPr>
            <p14:xfrm>
              <a:off x="1119159" y="637587"/>
              <a:ext cx="259560" cy="1407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9839298-5198-4F22-A9E0-E3544B904C5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07279" y="625707"/>
                <a:ext cx="28332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8D29398-D7DE-413F-9B8B-3B33E78DCCA4}"/>
                  </a:ext>
                </a:extLst>
              </p14:cNvPr>
              <p14:cNvContentPartPr/>
              <p14:nvPr/>
            </p14:nvContentPartPr>
            <p14:xfrm>
              <a:off x="1555839" y="613107"/>
              <a:ext cx="259560" cy="2196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8D29398-D7DE-413F-9B8B-3B33E78DCCA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543959" y="601227"/>
                <a:ext cx="28332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027209A-3A13-4356-9429-61420FE046C3}"/>
                  </a:ext>
                </a:extLst>
              </p14:cNvPr>
              <p14:cNvContentPartPr/>
              <p14:nvPr/>
            </p14:nvContentPartPr>
            <p14:xfrm>
              <a:off x="1596879" y="441747"/>
              <a:ext cx="533160" cy="26294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027209A-3A13-4356-9429-61420FE046C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85055" y="429862"/>
                <a:ext cx="556808" cy="2653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B48C6C6-0D68-4449-B702-20694B53FBC4}"/>
                  </a:ext>
                </a:extLst>
              </p14:cNvPr>
              <p14:cNvContentPartPr/>
              <p14:nvPr/>
            </p14:nvContentPartPr>
            <p14:xfrm>
              <a:off x="2074599" y="2895147"/>
              <a:ext cx="164160" cy="162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B48C6C6-0D68-4449-B702-20694B53FBC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062719" y="2883267"/>
                <a:ext cx="187920" cy="18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9521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A81C4-CC3A-4924-A72B-FF2EF4533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337"/>
            <a:ext cx="9144000" cy="1143000"/>
          </a:xfrm>
        </p:spPr>
        <p:txBody>
          <a:bodyPr/>
          <a:lstStyle/>
          <a:p>
            <a:r>
              <a:rPr lang="en-US" altLang="en-US" dirty="0"/>
              <a:t>Patient Activation Measure (PAM)</a:t>
            </a:r>
            <a:br>
              <a:rPr lang="en-US" altLang="en-US" dirty="0"/>
            </a:br>
            <a:r>
              <a:rPr lang="en-US" sz="3000" dirty="0">
                <a:hlinkClick r:id="rId2"/>
              </a:rPr>
              <a:t>https://www.insigniahealth.com/products/pam-survey</a:t>
            </a:r>
            <a:br>
              <a:rPr lang="en-US" sz="3000" dirty="0"/>
            </a:b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A5761-C141-4AB8-AA2C-BB9F51C79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553" y="1905000"/>
            <a:ext cx="89916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 dirty="0">
                <a:highlight>
                  <a:srgbClr val="00FFFF"/>
                </a:highlight>
                <a:latin typeface="Comic Sans MS" panose="030F0702030302020204" pitchFamily="66" charset="0"/>
              </a:rPr>
              <a:t>The principal researcher(s) or the sponsoring institution will share the entire de-identified data set and any related materials with Insignia Health at the conclusion of the study, whether or not the results are published.</a:t>
            </a:r>
          </a:p>
          <a:p>
            <a:pPr marL="0" indent="0">
              <a:buNone/>
              <a:defRPr/>
            </a:pPr>
            <a:endParaRPr lang="en-US" sz="2000" dirty="0">
              <a:highlight>
                <a:srgbClr val="00FFFF"/>
              </a:highlight>
              <a:latin typeface="Comic Sans MS" panose="030F0702030302020204" pitchFamily="66" charset="0"/>
            </a:endParaRPr>
          </a:p>
          <a:p>
            <a:pPr marL="0" indent="0">
              <a:buNone/>
              <a:defRPr/>
            </a:pPr>
            <a:r>
              <a:rPr lang="en-US" sz="2000" dirty="0">
                <a:highlight>
                  <a:srgbClr val="00FFFF"/>
                </a:highlight>
                <a:latin typeface="Comic Sans MS" panose="030F0702030302020204" pitchFamily="66" charset="0"/>
              </a:rPr>
              <a:t>The study is sufficiently funded, but not by a pharmaceutical company, health plan or other entity intending to develop or validate another measurement of activation, engagement or self-management.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sz="2000" dirty="0">
              <a:highlight>
                <a:srgbClr val="00FFFF"/>
              </a:highlight>
              <a:latin typeface="Comic Sans MS" panose="030F0702030302020204" pitchFamily="66" charset="0"/>
            </a:endParaRPr>
          </a:p>
          <a:p>
            <a:pPr marL="0" indent="0">
              <a:buNone/>
              <a:defRPr/>
            </a:pPr>
            <a:r>
              <a:rPr lang="en-US" sz="2000" dirty="0">
                <a:highlight>
                  <a:srgbClr val="00FFFF"/>
                </a:highlight>
                <a:latin typeface="Comic Sans MS" panose="030F0702030302020204" pitchFamily="66" charset="0"/>
              </a:rPr>
              <a:t>The study will not use PAM or related survey to validate another measurement of activation, engagement, self-management or similar construct, or to validate another commercial/proprietary health intervention. </a:t>
            </a:r>
          </a:p>
          <a:p>
            <a:pPr>
              <a:defRPr/>
            </a:pPr>
            <a:endParaRPr lang="en-US" sz="2000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90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8F00ED2-9705-4BBE-B131-927B471285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30175" y="274638"/>
            <a:ext cx="9258300" cy="1143000"/>
          </a:xfrm>
        </p:spPr>
        <p:txBody>
          <a:bodyPr/>
          <a:lstStyle/>
          <a:p>
            <a:r>
              <a:rPr lang="en-US" altLang="en-US" dirty="0"/>
              <a:t>Patient Activation Measure (PAM)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B31F4-0B00-4127-9CAD-078CB6376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0"/>
            <a:ext cx="88773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600" dirty="0">
                <a:hlinkClick r:id="rId3"/>
              </a:rPr>
              <a:t>https://www.insigniahealth.com/products/pam-survey</a:t>
            </a:r>
            <a:endParaRPr lang="en-US" sz="2600" dirty="0"/>
          </a:p>
          <a:p>
            <a:pPr marL="0" indent="0">
              <a:buFontTx/>
              <a:buNone/>
              <a:defRPr/>
            </a:pPr>
            <a:endParaRPr lang="en-US" sz="2600" dirty="0"/>
          </a:p>
          <a:p>
            <a:pPr marL="0" indent="0">
              <a:buFontTx/>
              <a:buNone/>
              <a:defRPr/>
            </a:pPr>
            <a:r>
              <a:rPr lang="en-US" sz="2400" dirty="0"/>
              <a:t>“use of the </a:t>
            </a:r>
            <a:r>
              <a:rPr lang="en-US" sz="2400" dirty="0">
                <a:highlight>
                  <a:srgbClr val="FFFF00"/>
                </a:highlight>
              </a:rPr>
              <a:t>Patient Activation Measure (PAM)</a:t>
            </a:r>
            <a:r>
              <a:rPr lang="en-US" sz="2400" dirty="0"/>
              <a:t> …requires a licensing fee…. researchers are looking for other alternatives such as the </a:t>
            </a:r>
            <a:r>
              <a:rPr lang="en-US" sz="2400" dirty="0" err="1">
                <a:highlight>
                  <a:srgbClr val="FFFF00"/>
                </a:highlight>
              </a:rPr>
              <a:t>Altarium</a:t>
            </a:r>
            <a:r>
              <a:rPr lang="en-US" sz="2400" dirty="0">
                <a:highlight>
                  <a:srgbClr val="FFFF00"/>
                </a:highlight>
              </a:rPr>
              <a:t> Consumer Engagement (ACE) Measure</a:t>
            </a:r>
            <a:r>
              <a:rPr lang="en-US" sz="2400" dirty="0"/>
              <a:t>” (p. 108).</a:t>
            </a:r>
          </a:p>
          <a:p>
            <a:pPr marL="0" indent="0">
              <a:buFontTx/>
              <a:buNone/>
              <a:defRPr/>
            </a:pPr>
            <a:endParaRPr lang="en-US" sz="2200" dirty="0"/>
          </a:p>
          <a:p>
            <a:pPr marL="0" indent="0">
              <a:buFontTx/>
              <a:buNone/>
              <a:defRPr/>
            </a:pPr>
            <a:endParaRPr lang="en-US" sz="2200" dirty="0"/>
          </a:p>
          <a:p>
            <a:pPr marL="0" indent="0">
              <a:buFontTx/>
              <a:buNone/>
              <a:defRPr/>
            </a:pPr>
            <a:r>
              <a:rPr lang="en-US" sz="2000" dirty="0"/>
              <a:t>Hays, R. D., </a:t>
            </a:r>
            <a:r>
              <a:rPr lang="en-US" sz="2000" dirty="0" err="1"/>
              <a:t>Weech</a:t>
            </a:r>
            <a:r>
              <a:rPr lang="en-US" sz="2000" dirty="0"/>
              <a:t>-Maldonado, R., </a:t>
            </a:r>
            <a:r>
              <a:rPr lang="en-US" sz="2000" dirty="0" err="1"/>
              <a:t>Teresi</a:t>
            </a:r>
            <a:r>
              <a:rPr lang="en-US" sz="2000" dirty="0"/>
              <a:t>, J. A., Wallace, S. P., &amp; Stewart, A. L. (2018). Copyright restrictions versus open access to survey instruments.  </a:t>
            </a:r>
            <a:r>
              <a:rPr lang="en-US" sz="2000" u="sng" dirty="0"/>
              <a:t>Medical Care</a:t>
            </a:r>
            <a:r>
              <a:rPr lang="en-US" sz="2000" dirty="0"/>
              <a:t>, 56 (2), 107-110.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4E7F1239-3208-4DAE-9926-02201664AD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1143000"/>
          </a:xfrm>
        </p:spPr>
        <p:txBody>
          <a:bodyPr/>
          <a:lstStyle/>
          <a:p>
            <a:r>
              <a:rPr lang="en-US" altLang="en-US"/>
              <a:t>Altarum Consumer Engagement (ACE) Questionnaire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C166F-629D-4C7A-B1F9-57CD2C825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447800"/>
            <a:ext cx="8915400" cy="4449763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21 items/4 multi-item scales</a:t>
            </a:r>
          </a:p>
          <a:p>
            <a:pPr lvl="1">
              <a:defRPr/>
            </a:pPr>
            <a:r>
              <a:rPr lang="en-US" sz="2400" dirty="0"/>
              <a:t>Commitment (6 items)</a:t>
            </a:r>
          </a:p>
          <a:p>
            <a:pPr lvl="1">
              <a:defRPr/>
            </a:pPr>
            <a:r>
              <a:rPr lang="en-US" sz="2400" dirty="0"/>
              <a:t>Informed choice (5 items)</a:t>
            </a:r>
          </a:p>
          <a:p>
            <a:pPr lvl="1">
              <a:defRPr/>
            </a:pPr>
            <a:r>
              <a:rPr lang="en-US" sz="2400" dirty="0"/>
              <a:t>Navigation (5 items)</a:t>
            </a:r>
          </a:p>
          <a:p>
            <a:pPr lvl="1">
              <a:defRPr/>
            </a:pPr>
            <a:r>
              <a:rPr lang="en-US" sz="2400" dirty="0"/>
              <a:t>Ownership (5 items)</a:t>
            </a:r>
          </a:p>
          <a:p>
            <a:pPr>
              <a:defRPr/>
            </a:pPr>
            <a:r>
              <a:rPr lang="en-US" sz="2400" dirty="0"/>
              <a:t>Likert response scale</a:t>
            </a:r>
          </a:p>
          <a:p>
            <a:pPr lvl="1">
              <a:defRPr/>
            </a:pPr>
            <a:r>
              <a:rPr lang="en-US" sz="2400" i="1" dirty="0"/>
              <a:t>Strongly disagree, Disagree, Neither agree nor disagree, Agree, Strongly agree</a:t>
            </a:r>
          </a:p>
          <a:p>
            <a:pPr marL="457200" lvl="1" indent="0">
              <a:buFontTx/>
              <a:buNone/>
              <a:defRPr/>
            </a:pPr>
            <a:r>
              <a:rPr lang="en-US" sz="2400" i="1" dirty="0"/>
              <a:t>--&gt; Duke, C. C. et al. (2015).  </a:t>
            </a:r>
            <a:r>
              <a:rPr lang="en-US" sz="2400" i="1" u="sng" dirty="0"/>
              <a:t>Patient</a:t>
            </a:r>
            <a:r>
              <a:rPr lang="en-US" sz="2400" i="1" dirty="0"/>
              <a:t>, 8, 559-568.  (Data from online survey of 2079 general population adults.)</a:t>
            </a:r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136B75A6-46E8-4590-ACD7-16F33076F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7675" y="0"/>
            <a:ext cx="8229600" cy="1143000"/>
          </a:xfrm>
        </p:spPr>
        <p:txBody>
          <a:bodyPr/>
          <a:lstStyle/>
          <a:p>
            <a:r>
              <a:rPr lang="en-US" altLang="en-US">
                <a:latin typeface="Comic Sans MS" panose="030F0702030302020204" pitchFamily="66" charset="0"/>
              </a:rPr>
              <a:t>12 ACE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17251-B56E-4DE5-A47A-2E3C5D323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287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q1) I spend a lot of time learning about health.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q2) Even when life is stressful, I know I can continue to do the things that keep me healthy. 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q3) I feel comfortable talking to my doctor about my health.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q4) When I work to improve my health, I succeed.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q5) I have brought my own information about my health to show my doctor.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q6) When choosing a new doctor, I look for information online.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q7) I can stick with plans to exercise and eat a healthy diet.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q8) I compare doctors using official ratings about how well their patients are doing.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q9) I have lots of experience using the health care system.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q10) When choosing a new doctor, I look for official ratings based on patient health. 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q11) Different doctors give different advice; its up to me to choose what’s right for me.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q12) I handle my health well.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000" i="1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600" i="1" dirty="0"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en-US" sz="2400" i="1" dirty="0">
              <a:latin typeface="Comic Sans MS" panose="030F0702030302020204" pitchFamily="66" charset="0"/>
              <a:hlinkClick r:id="rId3"/>
            </a:endParaRPr>
          </a:p>
          <a:p>
            <a:pPr marL="0" indent="0">
              <a:buFontTx/>
              <a:buNone/>
              <a:defRPr/>
            </a:pPr>
            <a:endParaRPr lang="en-US" sz="2400" i="1" dirty="0">
              <a:latin typeface="Comic Sans MS" panose="030F0702030302020204" pitchFamily="66" charset="0"/>
              <a:hlinkClick r:id="rId3"/>
            </a:endParaRPr>
          </a:p>
          <a:p>
            <a:pPr marL="0" indent="0">
              <a:buFontTx/>
              <a:buNone/>
              <a:defRPr/>
            </a:pPr>
            <a:endParaRPr lang="en-US" sz="2400" i="1" dirty="0">
              <a:latin typeface="Comic Sans MS" panose="030F0702030302020204" pitchFamily="66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D1272B15-1083-407F-972D-650519351FE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0"/>
            <a:ext cx="0" cy="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915AC7E9-B228-466F-BEBE-F4EDF20C8CE1}" type="slidenum">
              <a:rPr lang="en-US" altLang="en-US" b="1">
                <a:latin typeface="Times New Roman" panose="02020603050405020304" pitchFamily="18" charset="0"/>
              </a:rPr>
              <a:pPr algn="l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2811B365-60E7-4D5C-9F7D-38782FD70D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7675" y="0"/>
            <a:ext cx="8229600" cy="1143000"/>
          </a:xfrm>
        </p:spPr>
        <p:txBody>
          <a:bodyPr/>
          <a:lstStyle/>
          <a:p>
            <a:r>
              <a:rPr lang="en-US" altLang="en-US">
                <a:latin typeface="Comic Sans MS" panose="030F0702030302020204" pitchFamily="66" charset="0"/>
              </a:rPr>
              <a:t>Commitment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F6926-F9F9-4C8A-AFCB-E921B0B4C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287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sz="2000" i="1" dirty="0"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 q2)  Even when life is stressful, I know I can continue to do the things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        that keep me healthy. 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 q4)  When I work to improve my health, I succeed.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 q7)  I can stick with plans to exercise and eat a healthy diet.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q12) I handle my health well.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000" i="1" dirty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600" i="1" dirty="0"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en-US" sz="2400" i="1" dirty="0">
              <a:latin typeface="Comic Sans MS" panose="030F0702030302020204" pitchFamily="66" charset="0"/>
              <a:hlinkClick r:id="rId3"/>
            </a:endParaRPr>
          </a:p>
          <a:p>
            <a:pPr marL="0" indent="0">
              <a:buFontTx/>
              <a:buNone/>
              <a:defRPr/>
            </a:pPr>
            <a:endParaRPr lang="en-US" sz="2400" i="1" dirty="0">
              <a:latin typeface="Comic Sans MS" panose="030F0702030302020204" pitchFamily="66" charset="0"/>
              <a:hlinkClick r:id="rId3"/>
            </a:endParaRPr>
          </a:p>
          <a:p>
            <a:pPr marL="0" indent="0">
              <a:buFontTx/>
              <a:buNone/>
              <a:defRPr/>
            </a:pPr>
            <a:endParaRPr lang="en-US" sz="2400" i="1" dirty="0">
              <a:latin typeface="Comic Sans MS" panose="030F0702030302020204" pitchFamily="66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2811B365-60E7-4D5C-9F7D-38782FD70D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7675" y="0"/>
            <a:ext cx="8229600" cy="1143000"/>
          </a:xfrm>
        </p:spPr>
        <p:txBody>
          <a:bodyPr/>
          <a:lstStyle/>
          <a:p>
            <a:r>
              <a:rPr lang="en-US" altLang="en-US">
                <a:latin typeface="Comic Sans MS" panose="030F0702030302020204" pitchFamily="66" charset="0"/>
              </a:rPr>
              <a:t>Commitment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F6926-F9F9-4C8A-AFCB-E921B0B4C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287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endParaRPr lang="en-US" sz="2000" i="1" dirty="0"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 q2)  Even when life is stressful, I know I can continue to do the things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        that keep me healthy. 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 q4)  When I work to improve my health, I succeed.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 q7)  I can stick with plans to exercise and eat a healthy diet.</a:t>
            </a:r>
          </a:p>
          <a:p>
            <a:pPr marL="0" indent="0">
              <a:buFontTx/>
              <a:buNone/>
              <a:defRPr/>
            </a:pPr>
            <a:r>
              <a:rPr lang="en-US" sz="2000" i="1" dirty="0">
                <a:latin typeface="Comic Sans MS" panose="030F0702030302020204" pitchFamily="66" charset="0"/>
              </a:rPr>
              <a:t>q12) </a:t>
            </a:r>
            <a:r>
              <a:rPr lang="en-US" sz="2000" i="1" dirty="0">
                <a:highlight>
                  <a:srgbClr val="FFFF00"/>
                </a:highlight>
                <a:latin typeface="Comic Sans MS" panose="030F0702030302020204" pitchFamily="66" charset="0"/>
              </a:rPr>
              <a:t>I handle my health well.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000" i="1" dirty="0">
              <a:latin typeface="Comic Sans MS" panose="030F0702030302020204" pitchFamily="66" charset="0"/>
            </a:endParaRPr>
          </a:p>
          <a:p>
            <a:pPr marL="0" indent="0">
              <a:buNone/>
              <a:defRPr/>
            </a:pPr>
            <a:r>
              <a:rPr lang="en-US" sz="2800" i="1" dirty="0">
                <a:latin typeface="Comic Sans MS" panose="030F0702030302020204" pitchFamily="66" charset="0"/>
              </a:rPr>
              <a:t> Is “handle my health well” commitment, or coping?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600" i="1" dirty="0">
              <a:latin typeface="Comic Sans MS" panose="030F0702030302020204" pitchFamily="66" charset="0"/>
            </a:endParaRPr>
          </a:p>
          <a:p>
            <a:pPr marL="0" indent="0">
              <a:buFontTx/>
              <a:buNone/>
              <a:defRPr/>
            </a:pPr>
            <a:endParaRPr lang="en-US" sz="2400" i="1" dirty="0">
              <a:latin typeface="Comic Sans MS" panose="030F0702030302020204" pitchFamily="66" charset="0"/>
              <a:hlinkClick r:id="rId3"/>
            </a:endParaRPr>
          </a:p>
          <a:p>
            <a:pPr marL="0" indent="0">
              <a:buFontTx/>
              <a:buNone/>
              <a:defRPr/>
            </a:pPr>
            <a:endParaRPr lang="en-US" sz="2400" i="1" dirty="0">
              <a:latin typeface="Comic Sans MS" panose="030F0702030302020204" pitchFamily="66" charset="0"/>
              <a:hlinkClick r:id="rId3"/>
            </a:endParaRPr>
          </a:p>
          <a:p>
            <a:pPr marL="0" indent="0">
              <a:buFontTx/>
              <a:buNone/>
              <a:defRPr/>
            </a:pPr>
            <a:endParaRPr lang="en-US" sz="2400" i="1" dirty="0">
              <a:latin typeface="Comic Sans MS" panose="030F0702030302020204" pitchFamily="66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14768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2"/>
          </a:solidFill>
          <a:prstDash val="sysDot"/>
          <a:round/>
          <a:headEnd type="none" w="sm" len="sm"/>
          <a:tailEnd type="triangl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6627</TotalTime>
  <Words>2488</Words>
  <Application>Microsoft Office PowerPoint</Application>
  <PresentationFormat>On-screen Show (4:3)</PresentationFormat>
  <Paragraphs>439</Paragraphs>
  <Slides>38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Abadi</vt:lpstr>
      <vt:lpstr>Arial</vt:lpstr>
      <vt:lpstr>Calibri</vt:lpstr>
      <vt:lpstr>Comic Sans MS</vt:lpstr>
      <vt:lpstr>Times New Roman</vt:lpstr>
      <vt:lpstr>Wingdings</vt:lpstr>
      <vt:lpstr>Custom Design</vt:lpstr>
      <vt:lpstr>Custom Design</vt:lpstr>
      <vt:lpstr>Custom Design</vt:lpstr>
      <vt:lpstr>Custom Design</vt:lpstr>
      <vt:lpstr>Document</vt:lpstr>
      <vt:lpstr>Equation</vt:lpstr>
      <vt:lpstr>   Psychometric evaluation  of measures  </vt:lpstr>
      <vt:lpstr>Patient Activation</vt:lpstr>
      <vt:lpstr>Patient Activation Measure (PAM) https://www.insigniahealth.com/products/pam-survey </vt:lpstr>
      <vt:lpstr>Patient Activation Measure (PAM) https://www.insigniahealth.com/products/pam-survey </vt:lpstr>
      <vt:lpstr>Patient Activation Measure (PAM)</vt:lpstr>
      <vt:lpstr>Altarum Consumer Engagement (ACE) Questionnaire</vt:lpstr>
      <vt:lpstr>12 ACE items</vt:lpstr>
      <vt:lpstr>Commitment</vt:lpstr>
      <vt:lpstr>Commitment</vt:lpstr>
      <vt:lpstr>Informed Choice</vt:lpstr>
      <vt:lpstr>Informed Choice</vt:lpstr>
      <vt:lpstr>Informed Choice</vt:lpstr>
      <vt:lpstr>Navigation</vt:lpstr>
      <vt:lpstr>Navigation</vt:lpstr>
      <vt:lpstr>Navigation</vt:lpstr>
      <vt:lpstr>Navigation</vt:lpstr>
      <vt:lpstr>Navigation</vt:lpstr>
      <vt:lpstr>Analysis Plan</vt:lpstr>
      <vt:lpstr>Item-Level Statistics</vt:lpstr>
      <vt:lpstr>Exploratory Factor Analysis</vt:lpstr>
      <vt:lpstr>PowerPoint Presentation</vt:lpstr>
      <vt:lpstr>Factor 1: Commitment </vt:lpstr>
      <vt:lpstr>Factor 2: Informed Choice</vt:lpstr>
      <vt:lpstr>Factor 3: Navigation</vt:lpstr>
      <vt:lpstr>Multi-trait Scaling (n = 483, SE = 0.05)</vt:lpstr>
      <vt:lpstr>PowerPoint Presentation</vt:lpstr>
      <vt:lpstr>Confirmatory Factor Analysis (Polychoric* Correlations)</vt:lpstr>
      <vt:lpstr>Item Characteristic Curve</vt:lpstr>
      <vt:lpstr>Commitment </vt:lpstr>
      <vt:lpstr>Informed Choice</vt:lpstr>
      <vt:lpstr>Navigation</vt:lpstr>
      <vt:lpstr>Internal Consistency Reliability (Coefficient Alpha) </vt:lpstr>
      <vt:lpstr> Reliability = (Info – 1) / Info  </vt:lpstr>
      <vt:lpstr>Informed Choice </vt:lpstr>
      <vt:lpstr>                                  Cohen’s effect size rules of thumb (d = 0.2, 0.5, and 0.8): small = 0.100; medium = 0.243, and large = 0.371 r = d / [(d2 + 4).5]  = 0.8 / [(0.82 + 4).5] = 0.8 / [(0.64 + 4).5] = 0.8 / [( 4.64).5] =      0.8 / 2.154 = 0.371   </vt:lpstr>
      <vt:lpstr>PowerPoint Presentation</vt:lpstr>
      <vt:lpstr>Example CAT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Overview</dc:title>
  <dc:creator>Dept of Medicine</dc:creator>
  <cp:lastModifiedBy>Ron D Hays</cp:lastModifiedBy>
  <cp:revision>555</cp:revision>
  <cp:lastPrinted>2021-02-01T22:22:59Z</cp:lastPrinted>
  <dcterms:created xsi:type="dcterms:W3CDTF">2001-01-03T19:26:53Z</dcterms:created>
  <dcterms:modified xsi:type="dcterms:W3CDTF">2021-02-01T22:35:59Z</dcterms:modified>
</cp:coreProperties>
</file>