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3"/>
  </p:notesMasterIdLst>
  <p:sldIdLst>
    <p:sldId id="598" r:id="rId5"/>
    <p:sldId id="772" r:id="rId6"/>
    <p:sldId id="766" r:id="rId7"/>
    <p:sldId id="759" r:id="rId8"/>
    <p:sldId id="757" r:id="rId9"/>
    <p:sldId id="751" r:id="rId10"/>
    <p:sldId id="755" r:id="rId11"/>
    <p:sldId id="758" r:id="rId12"/>
    <p:sldId id="761" r:id="rId13"/>
    <p:sldId id="602" r:id="rId14"/>
    <p:sldId id="765" r:id="rId15"/>
    <p:sldId id="775" r:id="rId16"/>
    <p:sldId id="754" r:id="rId17"/>
    <p:sldId id="762" r:id="rId18"/>
    <p:sldId id="373" r:id="rId19"/>
    <p:sldId id="366" r:id="rId20"/>
    <p:sldId id="316" r:id="rId21"/>
    <p:sldId id="770" r:id="rId22"/>
    <p:sldId id="767" r:id="rId23"/>
    <p:sldId id="670" r:id="rId24"/>
    <p:sldId id="768" r:id="rId25"/>
    <p:sldId id="774" r:id="rId26"/>
    <p:sldId id="769" r:id="rId27"/>
    <p:sldId id="665" r:id="rId28"/>
    <p:sldId id="771" r:id="rId29"/>
    <p:sldId id="763" r:id="rId30"/>
    <p:sldId id="719" r:id="rId31"/>
    <p:sldId id="77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799" autoAdjust="0"/>
    <p:restoredTop sz="75716" autoAdjust="0"/>
  </p:normalViewPr>
  <p:slideViewPr>
    <p:cSldViewPr snapToGrid="0">
      <p:cViewPr varScale="1">
        <p:scale>
          <a:sx n="56" d="100"/>
          <a:sy n="56" d="100"/>
        </p:scale>
        <p:origin x="1376" y="44"/>
      </p:cViewPr>
      <p:guideLst/>
    </p:cSldViewPr>
  </p:slideViewPr>
  <p:notesTextViewPr>
    <p:cViewPr>
      <p:scale>
        <a:sx n="3" d="2"/>
        <a:sy n="3" d="2"/>
      </p:scale>
      <p:origin x="0" y="0"/>
    </p:cViewPr>
  </p:notesTextViewPr>
  <p:sorterViewPr>
    <p:cViewPr>
      <p:scale>
        <a:sx n="100" d="100"/>
        <a:sy n="100" d="100"/>
      </p:scale>
      <p:origin x="0" y="-63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A73F8A-2E73-6F42-9AD6-60A2A4B5C058}" type="datetimeFigureOut">
              <a:rPr lang="en-US" smtClean="0"/>
              <a:t>10/15/2022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6390E7-E2A7-A842-AEA0-F445E5AE13A7}" type="slidenum">
              <a:rPr lang="en-US" smtClean="0"/>
              <a:t>‹#›</a:t>
            </a:fld>
            <a:endParaRPr lang="en-US"/>
          </a:p>
        </p:txBody>
      </p:sp>
    </p:spTree>
    <p:extLst>
      <p:ext uri="{BB962C8B-B14F-4D97-AF65-F5344CB8AC3E}">
        <p14:creationId xmlns:p14="http://schemas.microsoft.com/office/powerpoint/2010/main" val="1976570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60BD1C5-117E-4168-A7B7-3C97EA08B6E1}" type="slidenum">
              <a:rPr lang="en-US" smtClean="0"/>
              <a:pPr>
                <a:defRPr/>
              </a:pPr>
              <a:t>1</a:t>
            </a:fld>
            <a:endParaRPr lang="en-US"/>
          </a:p>
        </p:txBody>
      </p:sp>
    </p:spTree>
    <p:extLst>
      <p:ext uri="{BB962C8B-B14F-4D97-AF65-F5344CB8AC3E}">
        <p14:creationId xmlns:p14="http://schemas.microsoft.com/office/powerpoint/2010/main" val="4155374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there has been extensive progress in standardizing how measures are developed and evaluated, such as FDA guidance and COSMIN.</a:t>
            </a:r>
          </a:p>
        </p:txBody>
      </p:sp>
      <p:sp>
        <p:nvSpPr>
          <p:cNvPr id="4" name="Slide Number Placeholder 3"/>
          <p:cNvSpPr>
            <a:spLocks noGrp="1"/>
          </p:cNvSpPr>
          <p:nvPr>
            <p:ph type="sldNum" sz="quarter" idx="5"/>
          </p:nvPr>
        </p:nvSpPr>
        <p:spPr/>
        <p:txBody>
          <a:bodyPr/>
          <a:lstStyle/>
          <a:p>
            <a:fld id="{086390E7-E2A7-A842-AEA0-F445E5AE13A7}" type="slidenum">
              <a:rPr lang="en-US" smtClean="0"/>
              <a:t>10</a:t>
            </a:fld>
            <a:endParaRPr lang="en-US"/>
          </a:p>
        </p:txBody>
      </p:sp>
    </p:spTree>
    <p:extLst>
      <p:ext uri="{BB962C8B-B14F-4D97-AF65-F5344CB8AC3E}">
        <p14:creationId xmlns:p14="http://schemas.microsoft.com/office/powerpoint/2010/main" val="243620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Getting patient and other stakeholder input throughout is now routine. Focus groups are used to see what is important to patients, and cognitive interviews are used to evaluate the clarify of questions and revise them as needed. </a:t>
            </a:r>
          </a:p>
        </p:txBody>
      </p:sp>
      <p:sp>
        <p:nvSpPr>
          <p:cNvPr id="4" name="Slide Number Placeholder 3"/>
          <p:cNvSpPr>
            <a:spLocks noGrp="1"/>
          </p:cNvSpPr>
          <p:nvPr>
            <p:ph type="sldNum" sz="quarter" idx="5"/>
          </p:nvPr>
        </p:nvSpPr>
        <p:spPr/>
        <p:txBody>
          <a:bodyPr/>
          <a:lstStyle/>
          <a:p>
            <a:fld id="{086390E7-E2A7-A842-AEA0-F445E5AE13A7}" type="slidenum">
              <a:rPr lang="en-US" smtClean="0"/>
              <a:t>11</a:t>
            </a:fld>
            <a:endParaRPr lang="en-US"/>
          </a:p>
        </p:txBody>
      </p:sp>
    </p:spTree>
    <p:extLst>
      <p:ext uri="{BB962C8B-B14F-4D97-AF65-F5344CB8AC3E}">
        <p14:creationId xmlns:p14="http://schemas.microsoft.com/office/powerpoint/2010/main" val="677151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of item response theory methods to assess patient-reported questions is increasingly used in measurement development. Shown here are item characteristic curves from a graded response model that support the monotonicity assumption for 6 physical functioning items with 3 response options administered to Medicare beneficiaries in the U.S.</a:t>
            </a:r>
          </a:p>
        </p:txBody>
      </p:sp>
      <p:sp>
        <p:nvSpPr>
          <p:cNvPr id="4" name="Slide Number Placeholder 3"/>
          <p:cNvSpPr>
            <a:spLocks noGrp="1"/>
          </p:cNvSpPr>
          <p:nvPr>
            <p:ph type="sldNum" sz="quarter" idx="5"/>
          </p:nvPr>
        </p:nvSpPr>
        <p:spPr/>
        <p:txBody>
          <a:bodyPr/>
          <a:lstStyle/>
          <a:p>
            <a:fld id="{086390E7-E2A7-A842-AEA0-F445E5AE13A7}" type="slidenum">
              <a:rPr lang="en-US" smtClean="0"/>
              <a:t>12</a:t>
            </a:fld>
            <a:endParaRPr lang="en-US"/>
          </a:p>
        </p:txBody>
      </p:sp>
    </p:spTree>
    <p:extLst>
      <p:ext uri="{BB962C8B-B14F-4D97-AF65-F5344CB8AC3E}">
        <p14:creationId xmlns:p14="http://schemas.microsoft.com/office/powerpoint/2010/main" val="4139824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JansonTextLTStd-Roman"/>
              </a:rPr>
              <a:t>There has been an exponential growth of quality-of-life papers during the last 50 years--more than 17,000 articles were published in 2018.</a:t>
            </a:r>
            <a:endParaRPr lang="en-US" dirty="0"/>
          </a:p>
        </p:txBody>
      </p:sp>
      <p:sp>
        <p:nvSpPr>
          <p:cNvPr id="4" name="Slide Number Placeholder 3"/>
          <p:cNvSpPr>
            <a:spLocks noGrp="1"/>
          </p:cNvSpPr>
          <p:nvPr>
            <p:ph type="sldNum" sz="quarter" idx="5"/>
          </p:nvPr>
        </p:nvSpPr>
        <p:spPr/>
        <p:txBody>
          <a:bodyPr/>
          <a:lstStyle/>
          <a:p>
            <a:fld id="{086390E7-E2A7-A842-AEA0-F445E5AE13A7}" type="slidenum">
              <a:rPr lang="en-US" smtClean="0"/>
              <a:t>13</a:t>
            </a:fld>
            <a:endParaRPr lang="en-US"/>
          </a:p>
        </p:txBody>
      </p:sp>
    </p:spTree>
    <p:extLst>
      <p:ext uri="{BB962C8B-B14F-4D97-AF65-F5344CB8AC3E}">
        <p14:creationId xmlns:p14="http://schemas.microsoft.com/office/powerpoint/2010/main" val="180065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has also been an increase in clinical use of patient-reported measures, such as these 3 measurement systems.</a:t>
            </a:r>
          </a:p>
          <a:p>
            <a:endParaRPr lang="en-US" dirty="0"/>
          </a:p>
        </p:txBody>
      </p:sp>
      <p:sp>
        <p:nvSpPr>
          <p:cNvPr id="4" name="Slide Number Placeholder 3"/>
          <p:cNvSpPr>
            <a:spLocks noGrp="1"/>
          </p:cNvSpPr>
          <p:nvPr>
            <p:ph type="sldNum" sz="quarter" idx="5"/>
          </p:nvPr>
        </p:nvSpPr>
        <p:spPr/>
        <p:txBody>
          <a:bodyPr/>
          <a:lstStyle/>
          <a:p>
            <a:fld id="{086390E7-E2A7-A842-AEA0-F445E5AE13A7}" type="slidenum">
              <a:rPr lang="en-US" smtClean="0"/>
              <a:t>14</a:t>
            </a:fld>
            <a:endParaRPr lang="en-US"/>
          </a:p>
        </p:txBody>
      </p:sp>
    </p:spTree>
    <p:extLst>
      <p:ext uri="{BB962C8B-B14F-4D97-AF65-F5344CB8AC3E}">
        <p14:creationId xmlns:p14="http://schemas.microsoft.com/office/powerpoint/2010/main" val="1857231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CAHPS team developed an ambulatory care improvement guide and other materials to support survey users.  A safety net provider in Los Angeles implemented shadow coaching of ambulatory care providers who scored in the middle of the score range on the CAHPS clinician and group survey.   The coaching was directed at improving interpersonal care provided to patients.  </a:t>
            </a:r>
          </a:p>
        </p:txBody>
      </p:sp>
      <p:sp>
        <p:nvSpPr>
          <p:cNvPr id="4" name="Slide Number Placeholder 3"/>
          <p:cNvSpPr>
            <a:spLocks noGrp="1"/>
          </p:cNvSpPr>
          <p:nvPr>
            <p:ph type="sldNum" sz="quarter" idx="5"/>
          </p:nvPr>
        </p:nvSpPr>
        <p:spPr/>
        <p:txBody>
          <a:bodyPr/>
          <a:lstStyle/>
          <a:p>
            <a:fld id="{BFBCC83B-523F-DB4E-99F1-CA7D17A525C5}" type="slidenum">
              <a:rPr lang="en-US" smtClean="0"/>
              <a:t>15</a:t>
            </a:fld>
            <a:endParaRPr lang="en-US" dirty="0"/>
          </a:p>
        </p:txBody>
      </p:sp>
    </p:spTree>
    <p:extLst>
      <p:ext uri="{BB962C8B-B14F-4D97-AF65-F5344CB8AC3E}">
        <p14:creationId xmlns:p14="http://schemas.microsoft.com/office/powerpoint/2010/main" val="3898162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There were significant improvements in the CAHPS communication and overall provider rating for shadow coached providers, but these gains disappeared after 2.5 years.</a:t>
            </a:r>
          </a:p>
          <a:p>
            <a:endParaRPr lang="en-US" dirty="0"/>
          </a:p>
          <a:p>
            <a:r>
              <a:rPr lang="en-US" dirty="0"/>
              <a:t>There were also significant improvements in CAHPS scores for providers who were re-coached and these benefits faded after about a year.</a:t>
            </a:r>
          </a:p>
          <a:p>
            <a:endParaRPr lang="en-US" dirty="0"/>
          </a:p>
          <a:p>
            <a:r>
              <a:rPr lang="en-US" dirty="0"/>
              <a:t>This work emphasized the important of continuous quality improvement efforts and the need for boosters.</a:t>
            </a:r>
          </a:p>
          <a:p>
            <a:endParaRPr lang="en-US" dirty="0"/>
          </a:p>
        </p:txBody>
      </p:sp>
      <p:sp>
        <p:nvSpPr>
          <p:cNvPr id="4" name="Slide Number Placeholder 3"/>
          <p:cNvSpPr>
            <a:spLocks noGrp="1"/>
          </p:cNvSpPr>
          <p:nvPr>
            <p:ph type="sldNum" sz="quarter" idx="5"/>
          </p:nvPr>
        </p:nvSpPr>
        <p:spPr/>
        <p:txBody>
          <a:bodyPr/>
          <a:lstStyle/>
          <a:p>
            <a:fld id="{BFBCC83B-523F-DB4E-99F1-CA7D17A525C5}" type="slidenum">
              <a:rPr lang="en-US" smtClean="0"/>
              <a:t>16</a:t>
            </a:fld>
            <a:endParaRPr lang="en-US" dirty="0"/>
          </a:p>
        </p:txBody>
      </p:sp>
    </p:spTree>
    <p:extLst>
      <p:ext uri="{BB962C8B-B14F-4D97-AF65-F5344CB8AC3E}">
        <p14:creationId xmlns:p14="http://schemas.microsoft.com/office/powerpoint/2010/main" val="630540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guidance available for PROMIS scores with thresholds given for the 20% of the general population that fall within normal limits, and mild, moderate or severe problems based on means of 50 and SD of 10 in the general population.  Those who are 2 SDs worse than the general population fall into the severe category.</a:t>
            </a:r>
          </a:p>
        </p:txBody>
      </p:sp>
      <p:sp>
        <p:nvSpPr>
          <p:cNvPr id="4" name="Slide Number Placeholder 3"/>
          <p:cNvSpPr>
            <a:spLocks noGrp="1"/>
          </p:cNvSpPr>
          <p:nvPr>
            <p:ph type="sldNum" sz="quarter" idx="5"/>
          </p:nvPr>
        </p:nvSpPr>
        <p:spPr/>
        <p:txBody>
          <a:bodyPr/>
          <a:lstStyle/>
          <a:p>
            <a:fld id="{086390E7-E2A7-A842-AEA0-F445E5AE13A7}" type="slidenum">
              <a:rPr lang="en-US" smtClean="0"/>
              <a:t>17</a:t>
            </a:fld>
            <a:endParaRPr lang="en-US"/>
          </a:p>
        </p:txBody>
      </p:sp>
    </p:spTree>
    <p:extLst>
      <p:ext uri="{BB962C8B-B14F-4D97-AF65-F5344CB8AC3E}">
        <p14:creationId xmlns:p14="http://schemas.microsoft.com/office/powerpoint/2010/main" val="1363898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quarter of a century ago, John Wasson conducted a randomized trial that showed improvements for patients 70 years and older when COOP chart assessments were linked to patient education materials and explicit directives to clinicians. </a:t>
            </a:r>
          </a:p>
          <a:p>
            <a:endParaRPr lang="en-US" dirty="0"/>
          </a:p>
          <a:p>
            <a:r>
              <a:rPr lang="en-US" dirty="0"/>
              <a:t>More recently, he examined the use of the What Matters Index (WMI) in a sample of 9,068 patients 65 and older.    Based on this study, John documented improved quality of life by asking the WMI questions and asking about overall quality of life. </a:t>
            </a:r>
          </a:p>
        </p:txBody>
      </p:sp>
      <p:sp>
        <p:nvSpPr>
          <p:cNvPr id="4" name="Slide Number Placeholder 3"/>
          <p:cNvSpPr>
            <a:spLocks noGrp="1"/>
          </p:cNvSpPr>
          <p:nvPr>
            <p:ph type="sldNum" sz="quarter" idx="5"/>
          </p:nvPr>
        </p:nvSpPr>
        <p:spPr/>
        <p:txBody>
          <a:bodyPr/>
          <a:lstStyle/>
          <a:p>
            <a:fld id="{086390E7-E2A7-A842-AEA0-F445E5AE13A7}" type="slidenum">
              <a:rPr lang="en-US" smtClean="0"/>
              <a:t>18</a:t>
            </a:fld>
            <a:endParaRPr lang="en-US"/>
          </a:p>
        </p:txBody>
      </p:sp>
    </p:spTree>
    <p:extLst>
      <p:ext uri="{BB962C8B-B14F-4D97-AF65-F5344CB8AC3E}">
        <p14:creationId xmlns:p14="http://schemas.microsoft.com/office/powerpoint/2010/main" val="24475073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Inaccurate beliefs about patient-reported measures exist.   Four examples are listed here.</a:t>
            </a:r>
          </a:p>
        </p:txBody>
      </p:sp>
      <p:sp>
        <p:nvSpPr>
          <p:cNvPr id="4" name="Slide Number Placeholder 3"/>
          <p:cNvSpPr>
            <a:spLocks noGrp="1"/>
          </p:cNvSpPr>
          <p:nvPr>
            <p:ph type="sldNum" sz="quarter" idx="5"/>
          </p:nvPr>
        </p:nvSpPr>
        <p:spPr/>
        <p:txBody>
          <a:bodyPr/>
          <a:lstStyle/>
          <a:p>
            <a:fld id="{086390E7-E2A7-A842-AEA0-F445E5AE13A7}" type="slidenum">
              <a:rPr lang="en-US" smtClean="0"/>
              <a:t>19</a:t>
            </a:fld>
            <a:endParaRPr lang="en-US"/>
          </a:p>
        </p:txBody>
      </p:sp>
    </p:spTree>
    <p:extLst>
      <p:ext uri="{BB962C8B-B14F-4D97-AF65-F5344CB8AC3E}">
        <p14:creationId xmlns:p14="http://schemas.microsoft.com/office/powerpoint/2010/main" val="3792854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my wife, Pam, at Bryce Canyon 5 months ago. I was driving to Zion and Bryce when Gene Nelson called to give me the news about the career achievement award. It is an honor to be included with the 8 prior recipients (Nick Black, David </a:t>
            </a:r>
            <a:r>
              <a:rPr lang="en-US" dirty="0" err="1"/>
              <a:t>Cella</a:t>
            </a:r>
            <a:r>
              <a:rPr lang="en-US" dirty="0"/>
              <a:t>, Bryce Reeve, Arthur Stone, Ethan </a:t>
            </a:r>
            <a:r>
              <a:rPr lang="en-US" dirty="0" err="1"/>
              <a:t>Basch</a:t>
            </a:r>
            <a:r>
              <a:rPr lang="en-US" dirty="0"/>
              <a:t>, Madeline King, Albert Wu, and Melanie Calvert) and I am pleased to have the opportunity to speak with you this morning.</a:t>
            </a:r>
          </a:p>
          <a:p>
            <a:endParaRPr lang="en-US" dirty="0"/>
          </a:p>
        </p:txBody>
      </p:sp>
      <p:sp>
        <p:nvSpPr>
          <p:cNvPr id="4" name="Slide Number Placeholder 3"/>
          <p:cNvSpPr>
            <a:spLocks noGrp="1"/>
          </p:cNvSpPr>
          <p:nvPr>
            <p:ph type="sldNum" sz="quarter" idx="5"/>
          </p:nvPr>
        </p:nvSpPr>
        <p:spPr/>
        <p:txBody>
          <a:bodyPr/>
          <a:lstStyle/>
          <a:p>
            <a:fld id="{086390E7-E2A7-A842-AEA0-F445E5AE13A7}" type="slidenum">
              <a:rPr lang="en-US" smtClean="0"/>
              <a:t>2</a:t>
            </a:fld>
            <a:endParaRPr lang="en-US"/>
          </a:p>
        </p:txBody>
      </p:sp>
    </p:spTree>
    <p:extLst>
      <p:ext uri="{BB962C8B-B14F-4D97-AF65-F5344CB8AC3E}">
        <p14:creationId xmlns:p14="http://schemas.microsoft.com/office/powerpoint/2010/main" val="2808029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believe that assessing patient satisfaction leads to worse healthcare because providers need to fulfill inappropriate requests for opiates and unnecessary care.</a:t>
            </a:r>
          </a:p>
        </p:txBody>
      </p:sp>
      <p:sp>
        <p:nvSpPr>
          <p:cNvPr id="4" name="Slide Number Placeholder 3"/>
          <p:cNvSpPr>
            <a:spLocks noGrp="1"/>
          </p:cNvSpPr>
          <p:nvPr>
            <p:ph type="sldNum" sz="quarter" idx="10"/>
          </p:nvPr>
        </p:nvSpPr>
        <p:spPr/>
        <p:txBody>
          <a:bodyPr/>
          <a:lstStyle/>
          <a:p>
            <a:pPr>
              <a:defRPr/>
            </a:pPr>
            <a:fld id="{560BD1C5-117E-4168-A7B7-3C97EA08B6E1}" type="slidenum">
              <a:rPr lang="en-US" smtClean="0"/>
              <a:pPr>
                <a:defRPr/>
              </a:pPr>
              <a:t>20</a:t>
            </a:fld>
            <a:endParaRPr lang="en-US"/>
          </a:p>
        </p:txBody>
      </p:sp>
    </p:spTree>
    <p:extLst>
      <p:ext uri="{BB962C8B-B14F-4D97-AF65-F5344CB8AC3E}">
        <p14:creationId xmlns:p14="http://schemas.microsoft.com/office/powerpoint/2010/main" val="23780923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CAHPS team has published several articles to counter this and related perceptions.  For example, the second article noted here was a re-analysis of Medical Expenditure Panel data that showed that doctors spent more time with patients who ended up dying but no other aspects of patient experience differed for those who lived or died.  That is, satisfying patients did not cause them to be more likely to die.</a:t>
            </a:r>
          </a:p>
        </p:txBody>
      </p:sp>
      <p:sp>
        <p:nvSpPr>
          <p:cNvPr id="4" name="Slide Number Placeholder 3"/>
          <p:cNvSpPr>
            <a:spLocks noGrp="1"/>
          </p:cNvSpPr>
          <p:nvPr>
            <p:ph type="sldNum" sz="quarter" idx="5"/>
          </p:nvPr>
        </p:nvSpPr>
        <p:spPr/>
        <p:txBody>
          <a:bodyPr/>
          <a:lstStyle/>
          <a:p>
            <a:fld id="{086390E7-E2A7-A842-AEA0-F445E5AE13A7}" type="slidenum">
              <a:rPr lang="en-US" smtClean="0"/>
              <a:t>21</a:t>
            </a:fld>
            <a:endParaRPr lang="en-US"/>
          </a:p>
        </p:txBody>
      </p:sp>
    </p:spTree>
    <p:extLst>
      <p:ext uri="{BB962C8B-B14F-4D97-AF65-F5344CB8AC3E}">
        <p14:creationId xmlns:p14="http://schemas.microsoft.com/office/powerpoint/2010/main" val="5875235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standard error of measurement and a half SD are frequently reported to be estimates of the minimally important amount of change in patient-reported health that is important.  But the SD and reliability of a measure are insufficient for identifying the amount of change that is important to patients.</a:t>
            </a:r>
          </a:p>
        </p:txBody>
      </p:sp>
      <p:sp>
        <p:nvSpPr>
          <p:cNvPr id="4" name="Slide Number Placeholder 3"/>
          <p:cNvSpPr>
            <a:spLocks noGrp="1"/>
          </p:cNvSpPr>
          <p:nvPr>
            <p:ph type="sldNum" sz="quarter" idx="5"/>
          </p:nvPr>
        </p:nvSpPr>
        <p:spPr/>
        <p:txBody>
          <a:bodyPr/>
          <a:lstStyle/>
          <a:p>
            <a:fld id="{086390E7-E2A7-A842-AEA0-F445E5AE13A7}" type="slidenum">
              <a:rPr lang="en-US" smtClean="0"/>
              <a:t>22</a:t>
            </a:fld>
            <a:endParaRPr lang="en-US"/>
          </a:p>
        </p:txBody>
      </p:sp>
    </p:spTree>
    <p:extLst>
      <p:ext uri="{BB962C8B-B14F-4D97-AF65-F5344CB8AC3E}">
        <p14:creationId xmlns:p14="http://schemas.microsoft.com/office/powerpoint/2010/main" val="10443033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MID estimates are for group-level change.  They are not appropriate for identifying if an Individual has responded to treatment. </a:t>
            </a:r>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23</a:t>
            </a:fld>
            <a:endParaRPr lang="en-US"/>
          </a:p>
        </p:txBody>
      </p:sp>
    </p:spTree>
    <p:extLst>
      <p:ext uri="{BB962C8B-B14F-4D97-AF65-F5344CB8AC3E}">
        <p14:creationId xmlns:p14="http://schemas.microsoft.com/office/powerpoint/2010/main" val="16636000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26">
            <a:extLst>
              <a:ext uri="{FF2B5EF4-FFF2-40B4-BE49-F238E27FC236}">
                <a16:creationId xmlns:a16="http://schemas.microsoft.com/office/drawing/2014/main" id="{60870CBE-F09A-4D2B-B496-F02FD72A6C34}"/>
              </a:ext>
            </a:extLst>
          </p:cNvPr>
          <p:cNvSpPr>
            <a:spLocks noGrp="1" noRot="1" noChangeAspect="1" noChangeArrowheads="1" noTextEdit="1"/>
          </p:cNvSpPr>
          <p:nvPr>
            <p:ph type="sldImg"/>
          </p:nvPr>
        </p:nvSpPr>
        <p:spPr>
          <a:ln/>
        </p:spPr>
      </p:sp>
      <p:sp>
        <p:nvSpPr>
          <p:cNvPr id="39939" name="Rectangle 1027">
            <a:extLst>
              <a:ext uri="{FF2B5EF4-FFF2-40B4-BE49-F238E27FC236}">
                <a16:creationId xmlns:a16="http://schemas.microsoft.com/office/drawing/2014/main" id="{A7C176C4-1739-49F4-AA71-7CDB9049088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marL="0" marR="0">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The coefficient of repeatability indicates the amount of change needed for significant individual change.  Shown here is the formula for probability of 0.05—it is equal to 2.77 times the SEM.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This coefficient is also known as the minimally detectable change, smallest detectable change, and smallest real difference.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altLang="en-US" dirty="0"/>
          </a:p>
        </p:txBody>
      </p:sp>
    </p:spTree>
    <p:extLst>
      <p:ext uri="{BB962C8B-B14F-4D97-AF65-F5344CB8AC3E}">
        <p14:creationId xmlns:p14="http://schemas.microsoft.com/office/powerpoint/2010/main" val="36753464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Item response theory provides estimates of item difficulty and person location on the same metric and facilitates evaluation of response options using item characteristic curves.  But claims about the superiority of IRT estimated scores are greatly exaggerated.  The correlations between simple-summated scores and IRT estimated scores is usually 0.95 or higher.</a:t>
            </a:r>
          </a:p>
        </p:txBody>
      </p:sp>
      <p:sp>
        <p:nvSpPr>
          <p:cNvPr id="4" name="Slide Number Placeholder 3"/>
          <p:cNvSpPr>
            <a:spLocks noGrp="1"/>
          </p:cNvSpPr>
          <p:nvPr>
            <p:ph type="sldNum" sz="quarter" idx="5"/>
          </p:nvPr>
        </p:nvSpPr>
        <p:spPr/>
        <p:txBody>
          <a:bodyPr/>
          <a:lstStyle/>
          <a:p>
            <a:fld id="{086390E7-E2A7-A842-AEA0-F445E5AE13A7}" type="slidenum">
              <a:rPr lang="en-US" smtClean="0"/>
              <a:t>25</a:t>
            </a:fld>
            <a:endParaRPr lang="en-US"/>
          </a:p>
        </p:txBody>
      </p:sp>
    </p:spTree>
    <p:extLst>
      <p:ext uri="{BB962C8B-B14F-4D97-AF65-F5344CB8AC3E}">
        <p14:creationId xmlns:p14="http://schemas.microsoft.com/office/powerpoint/2010/main" val="8573200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I close </a:t>
            </a:r>
            <a:r>
              <a:rPr lang="en-US"/>
              <a:t>by noting </a:t>
            </a:r>
            <a:r>
              <a:rPr lang="en-US" dirty="0"/>
              <a:t>5 future directions.</a:t>
            </a:r>
          </a:p>
          <a:p>
            <a:pPr marL="228600" indent="-228600">
              <a:buAutoNum type="arabicParenR"/>
            </a:pPr>
            <a:r>
              <a:rPr lang="en-US" dirty="0"/>
              <a:t>There is ongoing need to facilitate use of patient-reported measures in clinical settings.</a:t>
            </a:r>
          </a:p>
          <a:p>
            <a:pPr marL="228600" indent="-228600">
              <a:buAutoNum type="arabicParenR"/>
            </a:pPr>
            <a:r>
              <a:rPr lang="en-US" dirty="0"/>
              <a:t>Survey response rates have been declining for several years and efforts to maximize participation such as the use of multiple modes of administration including web administration are needed.</a:t>
            </a:r>
          </a:p>
          <a:p>
            <a:pPr marL="228600" indent="-228600">
              <a:buAutoNum type="arabicParenR"/>
            </a:pPr>
            <a:r>
              <a:rPr lang="en-US" dirty="0"/>
              <a:t>When patient-reported measures are used to assess healthcare providers, then reliability at the appropriate unit of assessment such as provider or plan needs to be evaluated.</a:t>
            </a:r>
          </a:p>
          <a:p>
            <a:pPr marL="228600" indent="-228600">
              <a:buAutoNum type="arabicParenR"/>
            </a:pPr>
            <a:r>
              <a:rPr lang="en-US" dirty="0"/>
              <a:t>In addition to looking at average changes, how many patients and which ones have significant improvements or declines should be examined.</a:t>
            </a:r>
          </a:p>
          <a:p>
            <a:pPr marL="228600" indent="-228600">
              <a:buAutoNum type="arabicParenR"/>
            </a:pPr>
            <a:r>
              <a:rPr lang="en-US" dirty="0"/>
              <a:t>Finally, there are international societies with many overlapping interests such as ISOQOL and ISQLS that could benefit from more cross-collaboration.</a:t>
            </a:r>
          </a:p>
        </p:txBody>
      </p:sp>
      <p:sp>
        <p:nvSpPr>
          <p:cNvPr id="4" name="Slide Number Placeholder 3"/>
          <p:cNvSpPr>
            <a:spLocks noGrp="1"/>
          </p:cNvSpPr>
          <p:nvPr>
            <p:ph type="sldNum" sz="quarter" idx="5"/>
          </p:nvPr>
        </p:nvSpPr>
        <p:spPr/>
        <p:txBody>
          <a:bodyPr/>
          <a:lstStyle/>
          <a:p>
            <a:fld id="{086390E7-E2A7-A842-AEA0-F445E5AE13A7}" type="slidenum">
              <a:rPr lang="en-US" smtClean="0"/>
              <a:t>26</a:t>
            </a:fld>
            <a:endParaRPr lang="en-US"/>
          </a:p>
        </p:txBody>
      </p:sp>
    </p:spTree>
    <p:extLst>
      <p:ext uri="{BB962C8B-B14F-4D97-AF65-F5344CB8AC3E}">
        <p14:creationId xmlns:p14="http://schemas.microsoft.com/office/powerpoint/2010/main" val="20333222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a:t>
            </a:r>
          </a:p>
        </p:txBody>
      </p:sp>
      <p:sp>
        <p:nvSpPr>
          <p:cNvPr id="4" name="Slide Number Placeholder 3"/>
          <p:cNvSpPr>
            <a:spLocks noGrp="1"/>
          </p:cNvSpPr>
          <p:nvPr>
            <p:ph type="sldNum" sz="quarter" idx="5"/>
          </p:nvPr>
        </p:nvSpPr>
        <p:spPr/>
        <p:txBody>
          <a:bodyPr/>
          <a:lstStyle/>
          <a:p>
            <a:fld id="{086390E7-E2A7-A842-AEA0-F445E5AE13A7}" type="slidenum">
              <a:rPr lang="en-US" smtClean="0"/>
              <a:t>27</a:t>
            </a:fld>
            <a:endParaRPr lang="en-US"/>
          </a:p>
        </p:txBody>
      </p:sp>
    </p:spTree>
    <p:extLst>
      <p:ext uri="{BB962C8B-B14F-4D97-AF65-F5344CB8AC3E}">
        <p14:creationId xmlns:p14="http://schemas.microsoft.com/office/powerpoint/2010/main" val="3894213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Patient reports can be about demographic characteristics and behaviors, but my focus today is patient reports about health and their healthcare.  I draw upon my experience in the United States, so I apologize in advance for being </a:t>
            </a:r>
            <a:r>
              <a:rPr lang="en-US" b="1" dirty="0"/>
              <a:t>Americentric.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will touch upon the 4 issues listed here.   </a:t>
            </a:r>
          </a:p>
        </p:txBody>
      </p:sp>
      <p:sp>
        <p:nvSpPr>
          <p:cNvPr id="4" name="Slide Number Placeholder 3"/>
          <p:cNvSpPr>
            <a:spLocks noGrp="1"/>
          </p:cNvSpPr>
          <p:nvPr>
            <p:ph type="sldNum" sz="quarter" idx="5"/>
          </p:nvPr>
        </p:nvSpPr>
        <p:spPr/>
        <p:txBody>
          <a:bodyPr/>
          <a:lstStyle/>
          <a:p>
            <a:fld id="{086390E7-E2A7-A842-AEA0-F445E5AE13A7}" type="slidenum">
              <a:rPr lang="en-US" smtClean="0"/>
              <a:t>3</a:t>
            </a:fld>
            <a:endParaRPr lang="en-US"/>
          </a:p>
        </p:txBody>
      </p:sp>
    </p:spTree>
    <p:extLst>
      <p:ext uri="{BB962C8B-B14F-4D97-AF65-F5344CB8AC3E}">
        <p14:creationId xmlns:p14="http://schemas.microsoft.com/office/powerpoint/2010/main" val="3247289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 was a graduate student 40 years ago, Gene Nelson, John Wasson, and Michael </a:t>
            </a:r>
            <a:r>
              <a:rPr lang="en-US" dirty="0" err="1"/>
              <a:t>Zubkoff</a:t>
            </a:r>
            <a:r>
              <a:rPr lang="en-US" dirty="0"/>
              <a:t> were creating patient-reported measures that were easy to administer and use clinically. The Dartmouth COOP/WONCA charts are a landmark in assessing functional status within busy office practices. </a:t>
            </a:r>
          </a:p>
        </p:txBody>
      </p:sp>
      <p:sp>
        <p:nvSpPr>
          <p:cNvPr id="4" name="Slide Number Placeholder 3"/>
          <p:cNvSpPr>
            <a:spLocks noGrp="1"/>
          </p:cNvSpPr>
          <p:nvPr>
            <p:ph type="sldNum" sz="quarter" idx="5"/>
          </p:nvPr>
        </p:nvSpPr>
        <p:spPr/>
        <p:txBody>
          <a:bodyPr/>
          <a:lstStyle/>
          <a:p>
            <a:fld id="{086390E7-E2A7-A842-AEA0-F445E5AE13A7}" type="slidenum">
              <a:rPr lang="en-US" smtClean="0"/>
              <a:t>4</a:t>
            </a:fld>
            <a:endParaRPr lang="en-US"/>
          </a:p>
        </p:txBody>
      </p:sp>
    </p:spTree>
    <p:extLst>
      <p:ext uri="{BB962C8B-B14F-4D97-AF65-F5344CB8AC3E}">
        <p14:creationId xmlns:p14="http://schemas.microsoft.com/office/powerpoint/2010/main" val="2989217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landmark is the RAND Corporation Medical Outcomes Study initiated about the same time as the COOP Charts. The study had an all-star cast of investigators including Gene Nelson and Michael </a:t>
            </a:r>
            <a:r>
              <a:rPr lang="en-US" dirty="0" err="1"/>
              <a:t>Zubkoff</a:t>
            </a:r>
            <a:r>
              <a:rPr lang="en-US" dirty="0"/>
              <a:t>.  The MOS produced an extensive battery of practical tools for routine monitoring of patient outcomes in medical practice, including the SF-36.    </a:t>
            </a:r>
          </a:p>
          <a:p>
            <a:endParaRPr lang="en-US" dirty="0"/>
          </a:p>
          <a:p>
            <a:r>
              <a:rPr lang="en-US" dirty="0"/>
              <a:t>It was the first project I worked on in 1984 after getting my Ph.D..</a:t>
            </a:r>
          </a:p>
        </p:txBody>
      </p:sp>
      <p:sp>
        <p:nvSpPr>
          <p:cNvPr id="4" name="Slide Number Placeholder 3"/>
          <p:cNvSpPr>
            <a:spLocks noGrp="1"/>
          </p:cNvSpPr>
          <p:nvPr>
            <p:ph type="sldNum" sz="quarter" idx="5"/>
          </p:nvPr>
        </p:nvSpPr>
        <p:spPr/>
        <p:txBody>
          <a:bodyPr/>
          <a:lstStyle/>
          <a:p>
            <a:fld id="{086390E7-E2A7-A842-AEA0-F445E5AE13A7}" type="slidenum">
              <a:rPr lang="en-US" smtClean="0"/>
              <a:t>5</a:t>
            </a:fld>
            <a:endParaRPr lang="en-US"/>
          </a:p>
        </p:txBody>
      </p:sp>
    </p:spTree>
    <p:extLst>
      <p:ext uri="{BB962C8B-B14F-4D97-AF65-F5344CB8AC3E}">
        <p14:creationId xmlns:p14="http://schemas.microsoft.com/office/powerpoint/2010/main" val="2138003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Alvin </a:t>
            </a:r>
            <a:r>
              <a:rPr lang="en-US" dirty="0" err="1"/>
              <a:t>Tarlov</a:t>
            </a:r>
            <a:r>
              <a:rPr lang="en-US" dirty="0"/>
              <a:t> and John Ware were most responsible for the success of the MOS.  </a:t>
            </a:r>
            <a:r>
              <a:rPr lang="en-US" dirty="0" err="1"/>
              <a:t>Tarlov’s</a:t>
            </a:r>
            <a:r>
              <a:rPr lang="en-US" dirty="0"/>
              <a:t> focus </a:t>
            </a:r>
            <a:r>
              <a:rPr lang="en-US" sz="1800" b="0" i="0" u="none" strike="noStrike" baseline="0" dirty="0">
                <a:solidFill>
                  <a:srgbClr val="000000"/>
                </a:solidFill>
                <a:latin typeface="Times New Roman" panose="02020603050405020304" pitchFamily="18" charset="0"/>
              </a:rPr>
              <a:t>on patient-reported outcomes as the primary indicator of the effectiveness of medical services brought about fundamental change in the practice of medicine.  John Ware </a:t>
            </a:r>
            <a:r>
              <a:rPr lang="en-US" dirty="0"/>
              <a:t>was a senior research psychologist at RAND and led the development of patient-reported measures in the RAND Health Insurance Experiment prior to being the principal investigator of the MOS. John hired me to work on the Medical Outcomes Study.</a:t>
            </a:r>
          </a:p>
        </p:txBody>
      </p:sp>
      <p:sp>
        <p:nvSpPr>
          <p:cNvPr id="4" name="Slide Number Placeholder 3"/>
          <p:cNvSpPr>
            <a:spLocks noGrp="1"/>
          </p:cNvSpPr>
          <p:nvPr>
            <p:ph type="sldNum" sz="quarter" idx="5"/>
          </p:nvPr>
        </p:nvSpPr>
        <p:spPr/>
        <p:txBody>
          <a:bodyPr/>
          <a:lstStyle/>
          <a:p>
            <a:fld id="{086390E7-E2A7-A842-AEA0-F445E5AE13A7}" type="slidenum">
              <a:rPr lang="en-US" smtClean="0"/>
              <a:t>6</a:t>
            </a:fld>
            <a:endParaRPr lang="en-US"/>
          </a:p>
        </p:txBody>
      </p:sp>
    </p:spTree>
    <p:extLst>
      <p:ext uri="{BB962C8B-B14F-4D97-AF65-F5344CB8AC3E}">
        <p14:creationId xmlns:p14="http://schemas.microsoft.com/office/powerpoint/2010/main" val="2273073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2014 HAL career achievement awardee, Dave </a:t>
            </a:r>
            <a:r>
              <a:rPr lang="en-US" dirty="0" err="1"/>
              <a:t>Cella</a:t>
            </a:r>
            <a:r>
              <a:rPr lang="en-US" dirty="0"/>
              <a:t>, lead the PROMIS Statistical Coordinating Center. PROMIS was motivated by concerns that </a:t>
            </a:r>
            <a:r>
              <a:rPr lang="en-US" sz="1200" b="0" i="0" u="none" strike="noStrike" baseline="0" dirty="0">
                <a:solidFill>
                  <a:srgbClr val="000000"/>
                </a:solidFill>
                <a:latin typeface="Times New Roman PSMT"/>
              </a:rPr>
              <a:t>“letting a thousand flowers bloom” in measurement resulted in a “Tower of Babel” with different concepts being measured using the same terms and similar concepts measured using different terms. </a:t>
            </a:r>
            <a:r>
              <a:rPr lang="en-US" dirty="0"/>
              <a:t>PROMIS applied state-of-the-science methods and developed measures that allow flexibility in choice of computer-adaptive administration of item banks, long- and short-form instruments, and customized item sets.  </a:t>
            </a:r>
          </a:p>
        </p:txBody>
      </p:sp>
      <p:sp>
        <p:nvSpPr>
          <p:cNvPr id="4" name="Slide Number Placeholder 3"/>
          <p:cNvSpPr>
            <a:spLocks noGrp="1"/>
          </p:cNvSpPr>
          <p:nvPr>
            <p:ph type="sldNum" sz="quarter" idx="5"/>
          </p:nvPr>
        </p:nvSpPr>
        <p:spPr/>
        <p:txBody>
          <a:bodyPr/>
          <a:lstStyle/>
          <a:p>
            <a:fld id="{086390E7-E2A7-A842-AEA0-F445E5AE13A7}" type="slidenum">
              <a:rPr lang="en-US" smtClean="0"/>
              <a:t>7</a:t>
            </a:fld>
            <a:endParaRPr lang="en-US"/>
          </a:p>
        </p:txBody>
      </p:sp>
    </p:spTree>
    <p:extLst>
      <p:ext uri="{BB962C8B-B14F-4D97-AF65-F5344CB8AC3E}">
        <p14:creationId xmlns:p14="http://schemas.microsoft.com/office/powerpoint/2010/main" val="2350499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Twenty-seven years ago, public and private organizations assessed patient satisfaction, but the surveys varied by sponsor, changed from year to year, and did not provide actionable information about the delivery of care. The U.S. Agency for Healthcare Research and Quality launched the CAHPS project to help address the lack of standardized information about the quality of health plans. CAHPS advanced patient experience with care measurement.  </a:t>
            </a:r>
          </a:p>
        </p:txBody>
      </p:sp>
      <p:sp>
        <p:nvSpPr>
          <p:cNvPr id="4" name="Slide Number Placeholder 3"/>
          <p:cNvSpPr>
            <a:spLocks noGrp="1"/>
          </p:cNvSpPr>
          <p:nvPr>
            <p:ph type="sldNum" sz="quarter" idx="5"/>
          </p:nvPr>
        </p:nvSpPr>
        <p:spPr/>
        <p:txBody>
          <a:bodyPr/>
          <a:lstStyle/>
          <a:p>
            <a:fld id="{086390E7-E2A7-A842-AEA0-F445E5AE13A7}" type="slidenum">
              <a:rPr lang="en-US" smtClean="0"/>
              <a:t>8</a:t>
            </a:fld>
            <a:endParaRPr lang="en-US"/>
          </a:p>
        </p:txBody>
      </p:sp>
    </p:spTree>
    <p:extLst>
      <p:ext uri="{BB962C8B-B14F-4D97-AF65-F5344CB8AC3E}">
        <p14:creationId xmlns:p14="http://schemas.microsoft.com/office/powerpoint/2010/main" val="2383325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Several major advancements in methods and the use of patient reported measures in research and clinical applications have been made.</a:t>
            </a:r>
          </a:p>
          <a:p>
            <a:endParaRPr lang="en-US" dirty="0"/>
          </a:p>
        </p:txBody>
      </p:sp>
      <p:sp>
        <p:nvSpPr>
          <p:cNvPr id="4" name="Slide Number Placeholder 3"/>
          <p:cNvSpPr>
            <a:spLocks noGrp="1"/>
          </p:cNvSpPr>
          <p:nvPr>
            <p:ph type="sldNum" sz="quarter" idx="5"/>
          </p:nvPr>
        </p:nvSpPr>
        <p:spPr/>
        <p:txBody>
          <a:bodyPr/>
          <a:lstStyle/>
          <a:p>
            <a:fld id="{086390E7-E2A7-A842-AEA0-F445E5AE13A7}" type="slidenum">
              <a:rPr lang="en-US" smtClean="0"/>
              <a:t>9</a:t>
            </a:fld>
            <a:endParaRPr lang="en-US"/>
          </a:p>
        </p:txBody>
      </p:sp>
    </p:spTree>
    <p:extLst>
      <p:ext uri="{BB962C8B-B14F-4D97-AF65-F5344CB8AC3E}">
        <p14:creationId xmlns:p14="http://schemas.microsoft.com/office/powerpoint/2010/main" val="8368909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27" name="Picture 3">
            <a:extLst>
              <a:ext uri="{FF2B5EF4-FFF2-40B4-BE49-F238E27FC236}">
                <a16:creationId xmlns:a16="http://schemas.microsoft.com/office/drawing/2014/main" id="{D9FBE235-DE87-4391-B58C-C92433424EC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2228" y="6090361"/>
            <a:ext cx="2751838" cy="6517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1FC5C73-0A7C-52A9-E100-DC86A85CEE9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658905" y="5735637"/>
            <a:ext cx="2360867" cy="10064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ogo&#10;&#10;Description automatically generated">
            <a:extLst>
              <a:ext uri="{FF2B5EF4-FFF2-40B4-BE49-F238E27FC236}">
                <a16:creationId xmlns:a16="http://schemas.microsoft.com/office/drawing/2014/main" id="{98FBD698-25D0-E8AF-B584-E62E8E6270B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08281" y="6305493"/>
            <a:ext cx="3175438" cy="415982"/>
          </a:xfrm>
          <a:prstGeom prst="rect">
            <a:avLst/>
          </a:prstGeom>
        </p:spPr>
      </p:pic>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0365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3">
            <a:extLst>
              <a:ext uri="{FF2B5EF4-FFF2-40B4-BE49-F238E27FC236}">
                <a16:creationId xmlns:a16="http://schemas.microsoft.com/office/drawing/2014/main" id="{C1850934-853C-55EA-C885-18FF998FB6E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2228" y="6069724"/>
            <a:ext cx="2751838" cy="6517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E6CABD39-FDF9-9AD0-F597-E0DBFB625DA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658905" y="5735637"/>
            <a:ext cx="2360867" cy="10064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Logo&#10;&#10;Description automatically generated">
            <a:extLst>
              <a:ext uri="{FF2B5EF4-FFF2-40B4-BE49-F238E27FC236}">
                <a16:creationId xmlns:a16="http://schemas.microsoft.com/office/drawing/2014/main" id="{5C95EF9B-278F-BB22-F6D5-62DA6C834EE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08281" y="6305493"/>
            <a:ext cx="3175438" cy="415982"/>
          </a:xfrm>
          <a:prstGeom prst="rect">
            <a:avLst/>
          </a:prstGeom>
        </p:spPr>
      </p:pic>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3">
            <a:extLst>
              <a:ext uri="{FF2B5EF4-FFF2-40B4-BE49-F238E27FC236}">
                <a16:creationId xmlns:a16="http://schemas.microsoft.com/office/drawing/2014/main" id="{22D86D4F-F447-FD63-D8DC-3302830ED43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2228" y="6069724"/>
            <a:ext cx="2751838" cy="6517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E74ABADE-DA8B-5821-44A2-AB6C4F47BDC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658905" y="5735637"/>
            <a:ext cx="2360867" cy="10064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Logo&#10;&#10;Description automatically generated">
            <a:extLst>
              <a:ext uri="{FF2B5EF4-FFF2-40B4-BE49-F238E27FC236}">
                <a16:creationId xmlns:a16="http://schemas.microsoft.com/office/drawing/2014/main" id="{BC4971DF-521F-30DF-A9A3-34E8126D2E8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08281" y="6305493"/>
            <a:ext cx="3175438" cy="415982"/>
          </a:xfrm>
          <a:prstGeom prst="rect">
            <a:avLst/>
          </a:prstGeom>
        </p:spPr>
      </p:pic>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3">
            <a:extLst>
              <a:ext uri="{FF2B5EF4-FFF2-40B4-BE49-F238E27FC236}">
                <a16:creationId xmlns:a16="http://schemas.microsoft.com/office/drawing/2014/main" id="{9C6FE47A-7A6A-1CD7-680C-C6CF9DB018E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2228" y="6069724"/>
            <a:ext cx="2751838" cy="6517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BF71FEE0-DA48-A4A2-0DD4-FAB11D5B209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658905" y="5735637"/>
            <a:ext cx="2360867" cy="10064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Logo&#10;&#10;Description automatically generated">
            <a:extLst>
              <a:ext uri="{FF2B5EF4-FFF2-40B4-BE49-F238E27FC236}">
                <a16:creationId xmlns:a16="http://schemas.microsoft.com/office/drawing/2014/main" id="{CD20A2F6-E24C-F4FD-5D33-70FE3644B28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08281" y="6305493"/>
            <a:ext cx="3175438" cy="415982"/>
          </a:xfrm>
          <a:prstGeom prst="rect">
            <a:avLst/>
          </a:prstGeom>
        </p:spPr>
      </p:pic>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3">
            <a:extLst>
              <a:ext uri="{FF2B5EF4-FFF2-40B4-BE49-F238E27FC236}">
                <a16:creationId xmlns:a16="http://schemas.microsoft.com/office/drawing/2014/main" id="{36EEF2F4-5E57-B36D-E02E-6679D8368CB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2228" y="6069724"/>
            <a:ext cx="2751838" cy="65175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1E170F61-7D1D-9C0A-4008-FCE6915CD6D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658905" y="5735637"/>
            <a:ext cx="2360867" cy="10064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Logo&#10;&#10;Description automatically generated">
            <a:extLst>
              <a:ext uri="{FF2B5EF4-FFF2-40B4-BE49-F238E27FC236}">
                <a16:creationId xmlns:a16="http://schemas.microsoft.com/office/drawing/2014/main" id="{144D1DB3-0A0D-8615-50EF-4FBFCC8FF1E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08281" y="6305493"/>
            <a:ext cx="3175438" cy="415982"/>
          </a:xfrm>
          <a:prstGeom prst="rect">
            <a:avLst/>
          </a:prstGeom>
        </p:spPr>
      </p:pic>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pic>
        <p:nvPicPr>
          <p:cNvPr id="7" name="Picture 3">
            <a:extLst>
              <a:ext uri="{FF2B5EF4-FFF2-40B4-BE49-F238E27FC236}">
                <a16:creationId xmlns:a16="http://schemas.microsoft.com/office/drawing/2014/main" id="{B4F7DC61-C392-BF8C-DE8A-A8942A21986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2228" y="6069724"/>
            <a:ext cx="2751838" cy="6517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A715B6AC-34D0-C281-B1B8-E1685A69F02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658905" y="5735637"/>
            <a:ext cx="2360867" cy="10064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Logo&#10;&#10;Description automatically generated">
            <a:extLst>
              <a:ext uri="{FF2B5EF4-FFF2-40B4-BE49-F238E27FC236}">
                <a16:creationId xmlns:a16="http://schemas.microsoft.com/office/drawing/2014/main" id="{4BFF935D-1E5E-6762-1C0F-B27D7159886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08281" y="6305493"/>
            <a:ext cx="3175438" cy="415982"/>
          </a:xfrm>
          <a:prstGeom prst="rect">
            <a:avLst/>
          </a:prstGeom>
        </p:spPr>
      </p:pic>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E6C1A514-5A0E-8C34-EC7B-7B00ABBFA83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2228" y="6069724"/>
            <a:ext cx="2751838" cy="6517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A97F468E-BD1D-94E0-651A-4493BCBE9C3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658905" y="5735637"/>
            <a:ext cx="2360867" cy="10064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ogo&#10;&#10;Description automatically generated">
            <a:extLst>
              <a:ext uri="{FF2B5EF4-FFF2-40B4-BE49-F238E27FC236}">
                <a16:creationId xmlns:a16="http://schemas.microsoft.com/office/drawing/2014/main" id="{7EC8163E-DFAD-1611-2590-1BF469E7FB9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08281" y="6305493"/>
            <a:ext cx="3175438" cy="415982"/>
          </a:xfrm>
          <a:prstGeom prst="rect">
            <a:avLst/>
          </a:prstGeom>
        </p:spPr>
      </p:pic>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3">
            <a:extLst>
              <a:ext uri="{FF2B5EF4-FFF2-40B4-BE49-F238E27FC236}">
                <a16:creationId xmlns:a16="http://schemas.microsoft.com/office/drawing/2014/main" id="{83C224F4-4205-FF12-F7AA-AFE73878135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2228" y="6069724"/>
            <a:ext cx="2751838" cy="6517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CF496B8B-E98F-4764-6F09-2B803C56487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658905" y="5735637"/>
            <a:ext cx="2360867" cy="10064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Logo&#10;&#10;Description automatically generated">
            <a:extLst>
              <a:ext uri="{FF2B5EF4-FFF2-40B4-BE49-F238E27FC236}">
                <a16:creationId xmlns:a16="http://schemas.microsoft.com/office/drawing/2014/main" id="{29792415-A8E5-B1A8-FFD2-D4AA4549433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08281" y="6305493"/>
            <a:ext cx="3175438" cy="415982"/>
          </a:xfrm>
          <a:prstGeom prst="rect">
            <a:avLst/>
          </a:prstGeom>
        </p:spPr>
      </p:pic>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3">
            <a:extLst>
              <a:ext uri="{FF2B5EF4-FFF2-40B4-BE49-F238E27FC236}">
                <a16:creationId xmlns:a16="http://schemas.microsoft.com/office/drawing/2014/main" id="{1FECC475-1BF0-DADF-FFC9-4D168C01133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2228" y="6069724"/>
            <a:ext cx="2751838" cy="6517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AECA0353-0044-F9C5-2412-9EE9AF45523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658905" y="5735637"/>
            <a:ext cx="2360867" cy="10064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Logo&#10;&#10;Description automatically generated">
            <a:extLst>
              <a:ext uri="{FF2B5EF4-FFF2-40B4-BE49-F238E27FC236}">
                <a16:creationId xmlns:a16="http://schemas.microsoft.com/office/drawing/2014/main" id="{8B0387D7-4469-F84D-74B1-1CFE95BA818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08281" y="6305493"/>
            <a:ext cx="3175438" cy="415982"/>
          </a:xfrm>
          <a:prstGeom prst="rect">
            <a:avLst/>
          </a:prstGeom>
        </p:spPr>
      </p:pic>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10/15/2022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abs.dgsom.ucla.edu/hays/pages/presentation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www.cosmin.n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7.w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isoqol.or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isqols.or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wallpaperflare.com/photo-illustration-of-a-person-filling-out-a-customer-satisfaction-survey-wallpaper-aayt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newgrounds.com/art/view/gfrusty/allstars-logo"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466461" y="210454"/>
            <a:ext cx="9144000" cy="1143000"/>
          </a:xfrm>
        </p:spPr>
        <p:txBody>
          <a:bodyPr>
            <a:noAutofit/>
          </a:bodyPr>
          <a:lstStyle/>
          <a:p>
            <a:pPr algn="ctr"/>
            <a:br>
              <a:rPr lang="en-US" altLang="en-US" sz="4000" dirty="0">
                <a:latin typeface="Comic Sans MS" pitchFamily="66" charset="0"/>
              </a:rPr>
            </a:br>
            <a:r>
              <a:rPr lang="en-US" altLang="en-US" sz="4000" b="1" dirty="0">
                <a:latin typeface="Comic Sans MS" pitchFamily="66" charset="0"/>
              </a:rPr>
              <a:t>Patient Reports about </a:t>
            </a:r>
            <a:br>
              <a:rPr lang="en-US" altLang="en-US" sz="4000" b="1" dirty="0">
                <a:latin typeface="Comic Sans MS" pitchFamily="66" charset="0"/>
              </a:rPr>
            </a:br>
            <a:r>
              <a:rPr lang="en-US" altLang="en-US" sz="4000" b="1" dirty="0">
                <a:latin typeface="Comic Sans MS" pitchFamily="66" charset="0"/>
              </a:rPr>
              <a:t> Health and Health Care</a:t>
            </a:r>
            <a:r>
              <a:rPr lang="en-US" sz="4000" b="1" dirty="0">
                <a:latin typeface="Comic Sans MS" panose="030F0702030302020204" pitchFamily="66" charset="0"/>
              </a:rPr>
              <a:t> </a:t>
            </a:r>
            <a:r>
              <a:rPr lang="en-US" sz="2400" dirty="0">
                <a:solidFill>
                  <a:srgbClr val="222222"/>
                </a:solidFill>
                <a:latin typeface="Arial" panose="020B0604020202020204" pitchFamily="34" charset="0"/>
              </a:rPr>
              <a:t>.</a:t>
            </a:r>
            <a:endParaRPr lang="en-US" altLang="en-US" sz="4000" b="1" dirty="0">
              <a:latin typeface="Comic Sans MS" panose="030F0702030302020204" pitchFamily="66" charset="0"/>
            </a:endParaRPr>
          </a:p>
        </p:txBody>
      </p:sp>
      <p:sp>
        <p:nvSpPr>
          <p:cNvPr id="3076" name="Text Placeholder 6"/>
          <p:cNvSpPr>
            <a:spLocks noGrp="1"/>
          </p:cNvSpPr>
          <p:nvPr>
            <p:ph type="body" sz="half" idx="4294967295"/>
          </p:nvPr>
        </p:nvSpPr>
        <p:spPr>
          <a:xfrm>
            <a:off x="1542661" y="1882433"/>
            <a:ext cx="8991600" cy="846479"/>
          </a:xfrm>
        </p:spPr>
        <p:txBody>
          <a:bodyPr/>
          <a:lstStyle/>
          <a:p>
            <a:pPr marL="0" indent="0" algn="ctr">
              <a:buNone/>
            </a:pPr>
            <a:endParaRPr lang="en-US" altLang="en-US" dirty="0">
              <a:highlight>
                <a:srgbClr val="FFFF00"/>
              </a:highlight>
              <a:latin typeface="Comic Sans MS" pitchFamily="66" charset="0"/>
            </a:endParaRPr>
          </a:p>
          <a:p>
            <a:pPr marL="0" indent="0" algn="ctr">
              <a:buNone/>
            </a:pPr>
            <a:endParaRPr lang="en-US" altLang="en-US" sz="3000" dirty="0">
              <a:latin typeface="Comic Sans MS" pitchFamily="66" charset="0"/>
            </a:endParaRPr>
          </a:p>
          <a:p>
            <a:pPr marL="0" indent="0" algn="ctr">
              <a:buNone/>
            </a:pPr>
            <a:endParaRPr lang="en-US" altLang="en-US" sz="3000" dirty="0">
              <a:latin typeface="Comic Sans MS" pitchFamily="66" charset="0"/>
            </a:endParaRPr>
          </a:p>
          <a:p>
            <a:pPr marL="0" indent="0" algn="ctr">
              <a:buNone/>
            </a:pPr>
            <a:endParaRPr lang="en-US" altLang="en-US" sz="3000" dirty="0">
              <a:latin typeface="Comic Sans MS" pitchFamily="66" charset="0"/>
            </a:endParaRPr>
          </a:p>
          <a:p>
            <a:pPr marL="0" indent="0" algn="ctr">
              <a:buNone/>
            </a:pPr>
            <a:endParaRPr lang="en-US" sz="2400" dirty="0">
              <a:latin typeface="Comic Sans MS" panose="030F0702030302020204" pitchFamily="66" charset="0"/>
            </a:endParaRPr>
          </a:p>
          <a:p>
            <a:endParaRPr lang="en-US" altLang="en-US" sz="2400" dirty="0">
              <a:latin typeface="Comic Sans MS" pitchFamily="66" charset="0"/>
            </a:endParaRPr>
          </a:p>
        </p:txBody>
      </p:sp>
      <p:sp>
        <p:nvSpPr>
          <p:cNvPr id="3" name="Rectangle 2">
            <a:extLst>
              <a:ext uri="{FF2B5EF4-FFF2-40B4-BE49-F238E27FC236}">
                <a16:creationId xmlns:a16="http://schemas.microsoft.com/office/drawing/2014/main" id="{BF62C339-1450-4B03-91C2-865B2E9CFA7A}"/>
              </a:ext>
            </a:extLst>
          </p:cNvPr>
          <p:cNvSpPr/>
          <p:nvPr/>
        </p:nvSpPr>
        <p:spPr>
          <a:xfrm>
            <a:off x="1905000" y="2223015"/>
            <a:ext cx="8839200" cy="1046440"/>
          </a:xfrm>
          <a:prstGeom prst="rect">
            <a:avLst/>
          </a:prstGeom>
        </p:spPr>
        <p:txBody>
          <a:bodyPr wrap="square">
            <a:spAutoFit/>
          </a:bodyPr>
          <a:lstStyle/>
          <a:p>
            <a:pPr>
              <a:spcAft>
                <a:spcPts val="600"/>
              </a:spcAft>
            </a:pPr>
            <a:r>
              <a:rPr lang="en-US" dirty="0">
                <a:latin typeface="Times" panose="02020603050405020304" pitchFamily="18" charset="0"/>
                <a:ea typeface="Times New Roman" panose="02020603050405020304" pitchFamily="18" charset="0"/>
                <a:cs typeface="Times New Roman" panose="02020603050405020304" pitchFamily="18" charset="0"/>
              </a:rPr>
              <a:t>	 </a:t>
            </a:r>
          </a:p>
          <a:p>
            <a:pPr>
              <a:spcAft>
                <a:spcPts val="600"/>
              </a:spcAft>
            </a:pPr>
            <a:r>
              <a:rPr lang="en-US" dirty="0">
                <a:latin typeface="Times" panose="02020603050405020304" pitchFamily="18" charset="0"/>
                <a:ea typeface="Times New Roman" panose="02020603050405020304" pitchFamily="18" charset="0"/>
                <a:cs typeface="Times New Roman" panose="02020603050405020304" pitchFamily="18" charset="0"/>
              </a:rPr>
              <a:t> </a:t>
            </a:r>
          </a:p>
          <a:p>
            <a:pPr>
              <a:spcAft>
                <a:spcPts val="600"/>
              </a:spcAft>
            </a:pPr>
            <a:endParaRPr lang="en-US" sz="1600" i="1" dirty="0">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F03B0C33-5F66-4CB8-A908-4F191C2D83FB}"/>
              </a:ext>
            </a:extLst>
          </p:cNvPr>
          <p:cNvSpPr>
            <a:spLocks noGrp="1"/>
          </p:cNvSpPr>
          <p:nvPr>
            <p:ph idx="1"/>
          </p:nvPr>
        </p:nvSpPr>
        <p:spPr>
          <a:xfrm>
            <a:off x="1721052" y="1353454"/>
            <a:ext cx="8889409" cy="4525963"/>
          </a:xfrm>
        </p:spPr>
        <p:txBody>
          <a:bodyPr/>
          <a:lstStyle/>
          <a:p>
            <a:pPr marL="0" indent="0" algn="ctr">
              <a:buNone/>
            </a:pPr>
            <a:endParaRPr lang="en-US" dirty="0"/>
          </a:p>
          <a:p>
            <a:pPr marL="0" indent="0" algn="ctr">
              <a:buNone/>
            </a:pPr>
            <a:r>
              <a:rPr lang="en-US" sz="3600" i="1" dirty="0"/>
              <a:t>Ron D. Hays</a:t>
            </a:r>
          </a:p>
          <a:p>
            <a:pPr marL="0" indent="0" algn="ctr">
              <a:buNone/>
            </a:pPr>
            <a:r>
              <a:rPr lang="en-US" sz="3600" dirty="0"/>
              <a:t>International Society for Quality in Health Care</a:t>
            </a:r>
          </a:p>
          <a:p>
            <a:pPr marL="0" indent="0" algn="ctr">
              <a:buNone/>
            </a:pPr>
            <a:r>
              <a:rPr lang="en-US" sz="3600" dirty="0"/>
              <a:t> 2022 Conference (Brisbane, Australia)</a:t>
            </a:r>
          </a:p>
          <a:p>
            <a:pPr marL="0" indent="0" algn="ctr">
              <a:buNone/>
            </a:pPr>
            <a:r>
              <a:rPr lang="en-US" sz="2400" dirty="0">
                <a:hlinkClick r:id="rId3"/>
              </a:rPr>
              <a:t>https://labs.dgsom.ucla.edu/hays/pages/presentations</a:t>
            </a:r>
            <a:endParaRPr lang="en-US" sz="2400" dirty="0"/>
          </a:p>
          <a:p>
            <a:pPr marL="0" indent="0" algn="ctr">
              <a:buNone/>
            </a:pPr>
            <a:endParaRPr lang="en-US" dirty="0"/>
          </a:p>
          <a:p>
            <a:pPr marL="0" indent="0">
              <a:buNone/>
            </a:pPr>
            <a:r>
              <a:rPr lang="en-US" dirty="0"/>
              <a:t>October 18, 2022 </a:t>
            </a:r>
          </a:p>
          <a:p>
            <a:pPr marL="0" indent="0">
              <a:buNone/>
            </a:pPr>
            <a:r>
              <a:rPr lang="en-US" dirty="0"/>
              <a:t>~ 09:20 am-10:15 pm PT </a:t>
            </a:r>
          </a:p>
          <a:p>
            <a:pPr marL="0" indent="0" algn="ctr">
              <a:buNone/>
            </a:pPr>
            <a:endParaRPr lang="en-US" dirty="0"/>
          </a:p>
          <a:p>
            <a:pPr marL="0" indent="0">
              <a:buNone/>
            </a:pPr>
            <a:endParaRPr lang="en-US" dirty="0"/>
          </a:p>
        </p:txBody>
      </p:sp>
      <p:pic>
        <p:nvPicPr>
          <p:cNvPr id="2" name="Camera 1">
            <a:extLst>
              <a:ext uri="{FF2B5EF4-FFF2-40B4-BE49-F238E27FC236}">
                <a16:creationId xmlns:a16="http://schemas.microsoft.com/office/drawing/2014/main" id="{7E3CA9AF-1E40-8C67-C823-7807719D1F68}"/>
              </a:ext>
            </a:extLst>
          </p:cNvPr>
          <p:cNvPicPr>
            <a:picLocks noChangeAspect="1"/>
            <a:extLst>
              <a:ext uri="{51228E76-BA90-4043-B771-695A4F85340A}">
                <alf:liveFeedProps xmlns:alf="http://schemas.microsoft.com/office/drawing/2021/livefeed"/>
              </a:ext>
            </a:extLst>
          </p:cNvPicPr>
          <p:nvPr/>
        </p:nvPicPr>
        <p:blipFill>
          <a:blip r:embed="rId4">
            <a:extLst>
              <a:ext uri="{96DAC541-7B7A-43D3-8B79-37D633B846F1}">
                <asvg:svgBlip xmlns:asvg="http://schemas.microsoft.com/office/drawing/2016/SVG/main" r:embed="rId5"/>
              </a:ext>
            </a:extLst>
          </a:blip>
          <a:stretch>
            <a:fillRect/>
          </a:stretch>
        </p:blipFill>
        <p:spPr>
          <a:xfrm>
            <a:off x="6400801" y="4243446"/>
            <a:ext cx="1288991" cy="1288991"/>
          </a:xfrm>
          <a:prstGeom prst="ellipse">
            <a:avLst/>
          </a:prstGeom>
          <a:ln w="19050" cap="rnd">
            <a:solidFill>
              <a:srgbClr val="404040"/>
            </a:solidFill>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A5B0F-0E25-C75B-0CD8-5C4EF8170F36}"/>
              </a:ext>
            </a:extLst>
          </p:cNvPr>
          <p:cNvSpPr>
            <a:spLocks noGrp="1"/>
          </p:cNvSpPr>
          <p:nvPr>
            <p:ph type="title"/>
          </p:nvPr>
        </p:nvSpPr>
        <p:spPr>
          <a:xfrm>
            <a:off x="0" y="274638"/>
            <a:ext cx="12191999" cy="1143000"/>
          </a:xfrm>
        </p:spPr>
        <p:txBody>
          <a:bodyPr>
            <a:normAutofit fontScale="90000"/>
          </a:bodyPr>
          <a:lstStyle/>
          <a:p>
            <a:pPr algn="ctr"/>
            <a:r>
              <a:rPr lang="en-US" sz="4000" b="1" dirty="0"/>
              <a:t>Uniformity in Developing, Evaluating, and Selecting PR Measures</a:t>
            </a:r>
          </a:p>
        </p:txBody>
      </p:sp>
      <p:sp>
        <p:nvSpPr>
          <p:cNvPr id="3" name="Content Placeholder 2">
            <a:extLst>
              <a:ext uri="{FF2B5EF4-FFF2-40B4-BE49-F238E27FC236}">
                <a16:creationId xmlns:a16="http://schemas.microsoft.com/office/drawing/2014/main" id="{3BFFD6E9-D73C-BC1A-1416-3C2D7060A4EA}"/>
              </a:ext>
            </a:extLst>
          </p:cNvPr>
          <p:cNvSpPr>
            <a:spLocks noGrp="1"/>
          </p:cNvSpPr>
          <p:nvPr>
            <p:ph idx="1"/>
          </p:nvPr>
        </p:nvSpPr>
        <p:spPr>
          <a:xfrm>
            <a:off x="596900" y="1719262"/>
            <a:ext cx="11391900" cy="4525963"/>
          </a:xfrm>
        </p:spPr>
        <p:txBody>
          <a:bodyPr>
            <a:normAutofit/>
          </a:bodyPr>
          <a:lstStyle/>
          <a:p>
            <a:r>
              <a:rPr lang="en-US" b="1" dirty="0"/>
              <a:t>U.S. FDA Guidance Documents</a:t>
            </a:r>
          </a:p>
          <a:p>
            <a:pPr marL="457200" lvl="1" indent="0">
              <a:buNone/>
            </a:pPr>
            <a:r>
              <a:rPr lang="en-US" dirty="0"/>
              <a:t>1) Conceptual framework</a:t>
            </a:r>
          </a:p>
          <a:p>
            <a:pPr marL="457200" lvl="1" indent="0">
              <a:buNone/>
            </a:pPr>
            <a:r>
              <a:rPr lang="en-US" dirty="0"/>
              <a:t>2) Adjust framework as needed and draft items</a:t>
            </a:r>
          </a:p>
          <a:p>
            <a:pPr marL="457200" lvl="1" indent="0">
              <a:buNone/>
            </a:pPr>
            <a:r>
              <a:rPr lang="en-US" dirty="0"/>
              <a:t>3) Confirm revised framework and draft instrument</a:t>
            </a:r>
          </a:p>
          <a:p>
            <a:pPr marL="457200" lvl="1" indent="0">
              <a:buNone/>
            </a:pPr>
            <a:endParaRPr lang="en-US" dirty="0"/>
          </a:p>
          <a:p>
            <a:pPr marL="457200" lvl="1" indent="0">
              <a:buNone/>
            </a:pPr>
            <a:r>
              <a:rPr lang="en-US" dirty="0"/>
              <a:t>4) Collect, analyze and interpret data</a:t>
            </a:r>
          </a:p>
          <a:p>
            <a:pPr marL="457200" lvl="1" indent="0">
              <a:buNone/>
            </a:pPr>
            <a:r>
              <a:rPr lang="en-US" dirty="0"/>
              <a:t>5) Modify instrument</a:t>
            </a:r>
          </a:p>
          <a:p>
            <a:pPr marL="457200" lvl="1" indent="0" algn="ctr">
              <a:buNone/>
            </a:pPr>
            <a:r>
              <a:rPr lang="en-US" dirty="0"/>
              <a:t>Rinse and repeat as necessary</a:t>
            </a:r>
          </a:p>
          <a:p>
            <a:r>
              <a:rPr lang="en-US" dirty="0">
                <a:hlinkClick r:id="rId3"/>
              </a:rPr>
              <a:t>https://www.cosmin.nl/</a:t>
            </a:r>
            <a:endParaRPr lang="en-US" dirty="0"/>
          </a:p>
          <a:p>
            <a:pPr lvl="1"/>
            <a:r>
              <a:rPr lang="en-US" dirty="0" err="1">
                <a:effectLst/>
              </a:rPr>
              <a:t>COnsensus</a:t>
            </a:r>
            <a:r>
              <a:rPr lang="en-US" dirty="0">
                <a:effectLst/>
              </a:rPr>
              <a:t>-based Standards for the selection of health Measurement </a:t>
            </a:r>
            <a:r>
              <a:rPr lang="en-US" dirty="0" err="1">
                <a:effectLst/>
              </a:rPr>
              <a:t>INstruments</a:t>
            </a:r>
            <a:endParaRPr lang="en-US" dirty="0">
              <a:effectLst/>
            </a:endParaRPr>
          </a:p>
          <a:p>
            <a:pPr marL="457200" lvl="1" indent="0" algn="ctr">
              <a:buNone/>
            </a:pPr>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F8372AA3-1D90-4826-F483-63C515556FB4}"/>
              </a:ext>
            </a:extLst>
          </p:cNvPr>
          <p:cNvSpPr>
            <a:spLocks noGrp="1"/>
          </p:cNvSpPr>
          <p:nvPr>
            <p:ph type="sldNum" sz="quarter" idx="12"/>
          </p:nvPr>
        </p:nvSpPr>
        <p:spPr bwMode="auto">
          <a:xfrm>
            <a:off x="9829800" y="6245225"/>
            <a:ext cx="2159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kern="1200">
                <a:solidFill>
                  <a:schemeClr val="tx1"/>
                </a:solidFill>
                <a:latin typeface="Times New Roman" pitchFamily="18" charset="0"/>
                <a:ea typeface="+mn-ea"/>
                <a:cs typeface="+mn-cs"/>
              </a:defRPr>
            </a:lvl1pPr>
            <a:lvl2pPr marL="457200" algn="l" rtl="0" fontAlgn="base">
              <a:spcBef>
                <a:spcPct val="0"/>
              </a:spcBef>
              <a:spcAft>
                <a:spcPct val="0"/>
              </a:spcAft>
              <a:defRPr sz="3200" b="1"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3200" b="1"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3200" b="1"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3200" b="1" kern="1200">
                <a:solidFill>
                  <a:schemeClr val="tx1"/>
                </a:solidFill>
                <a:latin typeface="Times New Roman" pitchFamily="18" charset="0"/>
                <a:ea typeface="+mn-ea"/>
                <a:cs typeface="Arial" pitchFamily="34" charset="0"/>
              </a:defRPr>
            </a:lvl5pPr>
            <a:lvl6pPr marL="2286000" algn="l" defTabSz="914400" rtl="0" eaLnBrk="1" latinLnBrk="0" hangingPunct="1">
              <a:defRPr sz="3200" b="1" kern="1200">
                <a:solidFill>
                  <a:schemeClr val="tx1"/>
                </a:solidFill>
                <a:latin typeface="Times New Roman" pitchFamily="18" charset="0"/>
                <a:ea typeface="+mn-ea"/>
                <a:cs typeface="Arial" pitchFamily="34" charset="0"/>
              </a:defRPr>
            </a:lvl6pPr>
            <a:lvl7pPr marL="2743200" algn="l" defTabSz="914400" rtl="0" eaLnBrk="1" latinLnBrk="0" hangingPunct="1">
              <a:defRPr sz="3200" b="1" kern="1200">
                <a:solidFill>
                  <a:schemeClr val="tx1"/>
                </a:solidFill>
                <a:latin typeface="Times New Roman" pitchFamily="18" charset="0"/>
                <a:ea typeface="+mn-ea"/>
                <a:cs typeface="Arial" pitchFamily="34" charset="0"/>
              </a:defRPr>
            </a:lvl7pPr>
            <a:lvl8pPr marL="3200400" algn="l" defTabSz="914400" rtl="0" eaLnBrk="1" latinLnBrk="0" hangingPunct="1">
              <a:defRPr sz="3200" b="1" kern="1200">
                <a:solidFill>
                  <a:schemeClr val="tx1"/>
                </a:solidFill>
                <a:latin typeface="Times New Roman" pitchFamily="18" charset="0"/>
                <a:ea typeface="+mn-ea"/>
                <a:cs typeface="Arial" pitchFamily="34" charset="0"/>
              </a:defRPr>
            </a:lvl8pPr>
            <a:lvl9pPr marL="3657600" algn="l" defTabSz="914400" rtl="0" eaLnBrk="1" latinLnBrk="0" hangingPunct="1">
              <a:defRPr sz="3200" b="1" kern="1200">
                <a:solidFill>
                  <a:schemeClr val="tx1"/>
                </a:solidFill>
                <a:latin typeface="Times New Roman" pitchFamily="18" charset="0"/>
                <a:ea typeface="+mn-ea"/>
                <a:cs typeface="Arial" pitchFamily="34" charset="0"/>
              </a:defRPr>
            </a:lvl9pPr>
          </a:lstStyle>
          <a:p>
            <a:pPr>
              <a:defRPr/>
            </a:pPr>
            <a:fld id="{0C5144EA-161E-419D-B606-46724030BA3B}" type="slidenum">
              <a:rPr lang="en-US" smtClean="0"/>
              <a:pPr>
                <a:defRPr/>
              </a:pPr>
              <a:t>10</a:t>
            </a:fld>
            <a:endParaRPr lang="en-US"/>
          </a:p>
        </p:txBody>
      </p:sp>
      <p:pic>
        <p:nvPicPr>
          <p:cNvPr id="12" name="Picture 11" descr="Zombie Taffy Cat">
            <a:extLst>
              <a:ext uri="{FF2B5EF4-FFF2-40B4-BE49-F238E27FC236}">
                <a16:creationId xmlns:a16="http://schemas.microsoft.com/office/drawing/2014/main" id="{E8D193E1-D8DB-9433-30E5-B2A4EDE8CE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8600" y="1302861"/>
            <a:ext cx="2560320" cy="2560320"/>
          </a:xfrm>
          <a:prstGeom prst="rect">
            <a:avLst/>
          </a:prstGeom>
        </p:spPr>
      </p:pic>
    </p:spTree>
    <p:extLst>
      <p:ext uri="{BB962C8B-B14F-4D97-AF65-F5344CB8AC3E}">
        <p14:creationId xmlns:p14="http://schemas.microsoft.com/office/powerpoint/2010/main" val="1477132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3FEDA-74CB-A7CE-064B-57C8E34E58EA}"/>
              </a:ext>
            </a:extLst>
          </p:cNvPr>
          <p:cNvSpPr>
            <a:spLocks noGrp="1"/>
          </p:cNvSpPr>
          <p:nvPr>
            <p:ph type="title"/>
          </p:nvPr>
        </p:nvSpPr>
        <p:spPr>
          <a:xfrm>
            <a:off x="838200" y="365125"/>
            <a:ext cx="10515600" cy="1325563"/>
          </a:xfrm>
        </p:spPr>
        <p:txBody>
          <a:bodyPr anchor="ctr">
            <a:normAutofit/>
          </a:bodyPr>
          <a:lstStyle/>
          <a:p>
            <a:pPr algn="ctr"/>
            <a:r>
              <a:rPr lang="en-US" sz="4600" b="1" dirty="0"/>
              <a:t>Qualitative Methods</a:t>
            </a:r>
          </a:p>
        </p:txBody>
      </p:sp>
      <p:sp>
        <p:nvSpPr>
          <p:cNvPr id="3" name="Content Placeholder 2">
            <a:extLst>
              <a:ext uri="{FF2B5EF4-FFF2-40B4-BE49-F238E27FC236}">
                <a16:creationId xmlns:a16="http://schemas.microsoft.com/office/drawing/2014/main" id="{F3E2EA1A-FB01-5129-21BF-7B20DA8026FE}"/>
              </a:ext>
            </a:extLst>
          </p:cNvPr>
          <p:cNvSpPr>
            <a:spLocks noGrp="1"/>
          </p:cNvSpPr>
          <p:nvPr>
            <p:ph sz="half" idx="1"/>
          </p:nvPr>
        </p:nvSpPr>
        <p:spPr>
          <a:xfrm>
            <a:off x="838200" y="1825625"/>
            <a:ext cx="5181600" cy="4351338"/>
          </a:xfrm>
        </p:spPr>
        <p:txBody>
          <a:bodyPr>
            <a:normAutofit/>
          </a:bodyPr>
          <a:lstStyle/>
          <a:p>
            <a:r>
              <a:rPr lang="en-US" sz="3600" dirty="0"/>
              <a:t>Patient/stakeholder input</a:t>
            </a:r>
          </a:p>
          <a:p>
            <a:pPr marL="0" indent="0">
              <a:buNone/>
            </a:pPr>
            <a:endParaRPr lang="en-US" sz="3600" dirty="0"/>
          </a:p>
          <a:p>
            <a:pPr lvl="1"/>
            <a:r>
              <a:rPr lang="en-US" sz="3000" dirty="0"/>
              <a:t>Focus groups</a:t>
            </a:r>
          </a:p>
          <a:p>
            <a:pPr lvl="1"/>
            <a:endParaRPr lang="en-US" sz="3000" dirty="0"/>
          </a:p>
          <a:p>
            <a:pPr lvl="1"/>
            <a:r>
              <a:rPr lang="en-US" sz="3000" dirty="0"/>
              <a:t>Cognitive interviews</a:t>
            </a:r>
          </a:p>
        </p:txBody>
      </p:sp>
      <p:pic>
        <p:nvPicPr>
          <p:cNvPr id="6" name="Picture 5" descr="Logo&#10;&#10;Description automatically generated">
            <a:extLst>
              <a:ext uri="{FF2B5EF4-FFF2-40B4-BE49-F238E27FC236}">
                <a16:creationId xmlns:a16="http://schemas.microsoft.com/office/drawing/2014/main" id="{D4BA5466-EB5F-69B9-4AD7-5EF0899FDC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2058194"/>
            <a:ext cx="5181600" cy="3886200"/>
          </a:xfrm>
          <a:prstGeom prst="rect">
            <a:avLst/>
          </a:prstGeom>
          <a:noFill/>
        </p:spPr>
      </p:pic>
      <p:sp>
        <p:nvSpPr>
          <p:cNvPr id="4" name="Slide Number Placeholder 3" hidden="1">
            <a:extLst>
              <a:ext uri="{FF2B5EF4-FFF2-40B4-BE49-F238E27FC236}">
                <a16:creationId xmlns:a16="http://schemas.microsoft.com/office/drawing/2014/main" id="{CE0466CB-A45A-F1DF-B393-D7E18E9BAB9B}"/>
              </a:ext>
            </a:extLst>
          </p:cNvPr>
          <p:cNvSpPr>
            <a:spLocks noGrp="1"/>
          </p:cNvSpPr>
          <p:nvPr>
            <p:ph type="sldNum" sz="quarter" idx="4294967295"/>
          </p:nvPr>
        </p:nvSpPr>
        <p:spPr bwMode="auto">
          <a:xfrm>
            <a:off x="7372350" y="6245225"/>
            <a:ext cx="16192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kern="1200">
                <a:solidFill>
                  <a:schemeClr val="tx1"/>
                </a:solidFill>
                <a:latin typeface="Times New Roman" pitchFamily="18" charset="0"/>
                <a:ea typeface="+mn-ea"/>
                <a:cs typeface="+mn-cs"/>
              </a:defRPr>
            </a:lvl1pPr>
            <a:lvl2pPr marL="457200" algn="l" rtl="0" fontAlgn="base">
              <a:spcBef>
                <a:spcPct val="0"/>
              </a:spcBef>
              <a:spcAft>
                <a:spcPct val="0"/>
              </a:spcAft>
              <a:defRPr sz="3200" b="1"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3200" b="1"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3200" b="1"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3200" b="1" kern="1200">
                <a:solidFill>
                  <a:schemeClr val="tx1"/>
                </a:solidFill>
                <a:latin typeface="Times New Roman" pitchFamily="18" charset="0"/>
                <a:ea typeface="+mn-ea"/>
                <a:cs typeface="Arial" pitchFamily="34" charset="0"/>
              </a:defRPr>
            </a:lvl5pPr>
            <a:lvl6pPr marL="2286000" algn="l" defTabSz="914400" rtl="0" eaLnBrk="1" latinLnBrk="0" hangingPunct="1">
              <a:defRPr sz="3200" b="1" kern="1200">
                <a:solidFill>
                  <a:schemeClr val="tx1"/>
                </a:solidFill>
                <a:latin typeface="Times New Roman" pitchFamily="18" charset="0"/>
                <a:ea typeface="+mn-ea"/>
                <a:cs typeface="Arial" pitchFamily="34" charset="0"/>
              </a:defRPr>
            </a:lvl6pPr>
            <a:lvl7pPr marL="2743200" algn="l" defTabSz="914400" rtl="0" eaLnBrk="1" latinLnBrk="0" hangingPunct="1">
              <a:defRPr sz="3200" b="1" kern="1200">
                <a:solidFill>
                  <a:schemeClr val="tx1"/>
                </a:solidFill>
                <a:latin typeface="Times New Roman" pitchFamily="18" charset="0"/>
                <a:ea typeface="+mn-ea"/>
                <a:cs typeface="Arial" pitchFamily="34" charset="0"/>
              </a:defRPr>
            </a:lvl7pPr>
            <a:lvl8pPr marL="3200400" algn="l" defTabSz="914400" rtl="0" eaLnBrk="1" latinLnBrk="0" hangingPunct="1">
              <a:defRPr sz="3200" b="1" kern="1200">
                <a:solidFill>
                  <a:schemeClr val="tx1"/>
                </a:solidFill>
                <a:latin typeface="Times New Roman" pitchFamily="18" charset="0"/>
                <a:ea typeface="+mn-ea"/>
                <a:cs typeface="Arial" pitchFamily="34" charset="0"/>
              </a:defRPr>
            </a:lvl8pPr>
            <a:lvl9pPr marL="3657600" algn="l" defTabSz="914400" rtl="0" eaLnBrk="1" latinLnBrk="0" hangingPunct="1">
              <a:defRPr sz="3200" b="1" kern="1200">
                <a:solidFill>
                  <a:schemeClr val="tx1"/>
                </a:solidFill>
                <a:latin typeface="Times New Roman" pitchFamily="18" charset="0"/>
                <a:ea typeface="+mn-ea"/>
                <a:cs typeface="Arial" pitchFamily="34" charset="0"/>
              </a:defRPr>
            </a:lvl9pPr>
          </a:lstStyle>
          <a:p>
            <a:pPr>
              <a:spcAft>
                <a:spcPts val="600"/>
              </a:spcAft>
              <a:defRPr/>
            </a:pPr>
            <a:fld id="{0C5144EA-161E-419D-B606-46724030BA3B}" type="slidenum">
              <a:rPr lang="en-US" smtClean="0"/>
              <a:pPr>
                <a:spcAft>
                  <a:spcPts val="600"/>
                </a:spcAft>
                <a:defRPr/>
              </a:pPr>
              <a:t>11</a:t>
            </a:fld>
            <a:endParaRPr lang="en-US"/>
          </a:p>
        </p:txBody>
      </p:sp>
    </p:spTree>
    <p:extLst>
      <p:ext uri="{BB962C8B-B14F-4D97-AF65-F5344CB8AC3E}">
        <p14:creationId xmlns:p14="http://schemas.microsoft.com/office/powerpoint/2010/main" val="2365850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3FEDA-74CB-A7CE-064B-57C8E34E58EA}"/>
              </a:ext>
            </a:extLst>
          </p:cNvPr>
          <p:cNvSpPr>
            <a:spLocks noGrp="1"/>
          </p:cNvSpPr>
          <p:nvPr>
            <p:ph type="title"/>
          </p:nvPr>
        </p:nvSpPr>
        <p:spPr>
          <a:xfrm>
            <a:off x="0" y="-277813"/>
            <a:ext cx="12192000" cy="1281113"/>
          </a:xfrm>
        </p:spPr>
        <p:txBody>
          <a:bodyPr>
            <a:normAutofit/>
          </a:bodyPr>
          <a:lstStyle/>
          <a:p>
            <a:pPr algn="ctr"/>
            <a:r>
              <a:rPr lang="en-US" b="1" dirty="0">
                <a:latin typeface="+mn-lt"/>
              </a:rPr>
              <a:t>Quantitative Methods (item characteristic curves)</a:t>
            </a:r>
          </a:p>
        </p:txBody>
      </p:sp>
      <p:sp>
        <p:nvSpPr>
          <p:cNvPr id="4" name="Slide Number Placeholder 3">
            <a:extLst>
              <a:ext uri="{FF2B5EF4-FFF2-40B4-BE49-F238E27FC236}">
                <a16:creationId xmlns:a16="http://schemas.microsoft.com/office/drawing/2014/main" id="{CE0466CB-A45A-F1DF-B393-D7E18E9BAB9B}"/>
              </a:ext>
            </a:extLst>
          </p:cNvPr>
          <p:cNvSpPr>
            <a:spLocks noGrp="1"/>
          </p:cNvSpPr>
          <p:nvPr>
            <p:ph type="sldNum" sz="quarter" idx="12"/>
          </p:nvPr>
        </p:nvSpPr>
        <p:spPr bwMode="auto">
          <a:xfrm>
            <a:off x="7372350" y="6245225"/>
            <a:ext cx="16192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kern="1200">
                <a:solidFill>
                  <a:schemeClr val="tx1"/>
                </a:solidFill>
                <a:latin typeface="Times New Roman" pitchFamily="18" charset="0"/>
                <a:ea typeface="+mn-ea"/>
                <a:cs typeface="+mn-cs"/>
              </a:defRPr>
            </a:lvl1pPr>
            <a:lvl2pPr marL="457200" algn="l" rtl="0" fontAlgn="base">
              <a:spcBef>
                <a:spcPct val="0"/>
              </a:spcBef>
              <a:spcAft>
                <a:spcPct val="0"/>
              </a:spcAft>
              <a:defRPr sz="3200" b="1"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3200" b="1"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3200" b="1"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3200" b="1" kern="1200">
                <a:solidFill>
                  <a:schemeClr val="tx1"/>
                </a:solidFill>
                <a:latin typeface="Times New Roman" pitchFamily="18" charset="0"/>
                <a:ea typeface="+mn-ea"/>
                <a:cs typeface="Arial" pitchFamily="34" charset="0"/>
              </a:defRPr>
            </a:lvl5pPr>
            <a:lvl6pPr marL="2286000" algn="l" defTabSz="914400" rtl="0" eaLnBrk="1" latinLnBrk="0" hangingPunct="1">
              <a:defRPr sz="3200" b="1" kern="1200">
                <a:solidFill>
                  <a:schemeClr val="tx1"/>
                </a:solidFill>
                <a:latin typeface="Times New Roman" pitchFamily="18" charset="0"/>
                <a:ea typeface="+mn-ea"/>
                <a:cs typeface="Arial" pitchFamily="34" charset="0"/>
              </a:defRPr>
            </a:lvl6pPr>
            <a:lvl7pPr marL="2743200" algn="l" defTabSz="914400" rtl="0" eaLnBrk="1" latinLnBrk="0" hangingPunct="1">
              <a:defRPr sz="3200" b="1" kern="1200">
                <a:solidFill>
                  <a:schemeClr val="tx1"/>
                </a:solidFill>
                <a:latin typeface="Times New Roman" pitchFamily="18" charset="0"/>
                <a:ea typeface="+mn-ea"/>
                <a:cs typeface="Arial" pitchFamily="34" charset="0"/>
              </a:defRPr>
            </a:lvl7pPr>
            <a:lvl8pPr marL="3200400" algn="l" defTabSz="914400" rtl="0" eaLnBrk="1" latinLnBrk="0" hangingPunct="1">
              <a:defRPr sz="3200" b="1" kern="1200">
                <a:solidFill>
                  <a:schemeClr val="tx1"/>
                </a:solidFill>
                <a:latin typeface="Times New Roman" pitchFamily="18" charset="0"/>
                <a:ea typeface="+mn-ea"/>
                <a:cs typeface="Arial" pitchFamily="34" charset="0"/>
              </a:defRPr>
            </a:lvl8pPr>
            <a:lvl9pPr marL="3657600" algn="l" defTabSz="914400" rtl="0" eaLnBrk="1" latinLnBrk="0" hangingPunct="1">
              <a:defRPr sz="3200" b="1" kern="1200">
                <a:solidFill>
                  <a:schemeClr val="tx1"/>
                </a:solidFill>
                <a:latin typeface="Times New Roman" pitchFamily="18" charset="0"/>
                <a:ea typeface="+mn-ea"/>
                <a:cs typeface="Arial" pitchFamily="34" charset="0"/>
              </a:defRPr>
            </a:lvl9pPr>
          </a:lstStyle>
          <a:p>
            <a:pPr>
              <a:defRPr/>
            </a:pPr>
            <a:fld id="{0C5144EA-161E-419D-B606-46724030BA3B}" type="slidenum">
              <a:rPr lang="en-US" smtClean="0"/>
              <a:pPr>
                <a:defRPr/>
              </a:pPr>
              <a:t>12</a:t>
            </a:fld>
            <a:endParaRPr lang="en-US"/>
          </a:p>
        </p:txBody>
      </p:sp>
      <p:graphicFrame>
        <p:nvGraphicFramePr>
          <p:cNvPr id="7" name="Object 1">
            <a:extLst>
              <a:ext uri="{FF2B5EF4-FFF2-40B4-BE49-F238E27FC236}">
                <a16:creationId xmlns:a16="http://schemas.microsoft.com/office/drawing/2014/main" id="{9A0D8AD2-4D81-0386-4A4D-F2E5EA6F0532}"/>
              </a:ext>
            </a:extLst>
          </p:cNvPr>
          <p:cNvGraphicFramePr>
            <a:graphicFrameLocks noChangeAspect="1"/>
          </p:cNvGraphicFramePr>
          <p:nvPr>
            <p:extLst>
              <p:ext uri="{D42A27DB-BD31-4B8C-83A1-F6EECF244321}">
                <p14:modId xmlns:p14="http://schemas.microsoft.com/office/powerpoint/2010/main" val="3660904459"/>
              </p:ext>
            </p:extLst>
          </p:nvPr>
        </p:nvGraphicFramePr>
        <p:xfrm>
          <a:off x="520700" y="482600"/>
          <a:ext cx="11150600" cy="5486400"/>
        </p:xfrm>
        <a:graphic>
          <a:graphicData uri="http://schemas.openxmlformats.org/presentationml/2006/ole">
            <mc:AlternateContent xmlns:mc="http://schemas.openxmlformats.org/markup-compatibility/2006">
              <mc:Choice xmlns:v="urn:schemas-microsoft-com:vml" Requires="v">
                <p:oleObj name="Document" r:id="rId3" imgW="6959282" imgH="9249763" progId="Word.Document.12">
                  <p:embed/>
                </p:oleObj>
              </mc:Choice>
              <mc:Fallback>
                <p:oleObj name="Document" r:id="rId3" imgW="6959282" imgH="9249763" progId="Word.Document.12">
                  <p:embed/>
                  <p:pic>
                    <p:nvPicPr>
                      <p:cNvPr id="69634" name="Object 1">
                        <a:extLst>
                          <a:ext uri="{FF2B5EF4-FFF2-40B4-BE49-F238E27FC236}">
                            <a16:creationId xmlns:a16="http://schemas.microsoft.com/office/drawing/2014/main" id="{5C634526-047D-4AB7-86AC-87049018C3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700" y="482600"/>
                        <a:ext cx="11150600" cy="54864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643783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66753E-B3E8-7210-DEBB-1BFE37F6B815}"/>
              </a:ext>
            </a:extLst>
          </p:cNvPr>
          <p:cNvSpPr>
            <a:spLocks noGrp="1"/>
          </p:cNvSpPr>
          <p:nvPr>
            <p:ph type="sldNum" sz="quarter" idx="12"/>
          </p:nvPr>
        </p:nvSpPr>
        <p:spPr bwMode="auto">
          <a:xfrm>
            <a:off x="7372350" y="6245225"/>
            <a:ext cx="16192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kern="1200">
                <a:solidFill>
                  <a:schemeClr val="tx1"/>
                </a:solidFill>
                <a:latin typeface="Times New Roman" pitchFamily="18" charset="0"/>
                <a:ea typeface="+mn-ea"/>
                <a:cs typeface="+mn-cs"/>
              </a:defRPr>
            </a:lvl1pPr>
            <a:lvl2pPr marL="457200" algn="l" rtl="0" fontAlgn="base">
              <a:spcBef>
                <a:spcPct val="0"/>
              </a:spcBef>
              <a:spcAft>
                <a:spcPct val="0"/>
              </a:spcAft>
              <a:defRPr sz="3200" b="1"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3200" b="1"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3200" b="1"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3200" b="1" kern="1200">
                <a:solidFill>
                  <a:schemeClr val="tx1"/>
                </a:solidFill>
                <a:latin typeface="Times New Roman" pitchFamily="18" charset="0"/>
                <a:ea typeface="+mn-ea"/>
                <a:cs typeface="Arial" pitchFamily="34" charset="0"/>
              </a:defRPr>
            </a:lvl5pPr>
            <a:lvl6pPr marL="2286000" algn="l" defTabSz="914400" rtl="0" eaLnBrk="1" latinLnBrk="0" hangingPunct="1">
              <a:defRPr sz="3200" b="1" kern="1200">
                <a:solidFill>
                  <a:schemeClr val="tx1"/>
                </a:solidFill>
                <a:latin typeface="Times New Roman" pitchFamily="18" charset="0"/>
                <a:ea typeface="+mn-ea"/>
                <a:cs typeface="Arial" pitchFamily="34" charset="0"/>
              </a:defRPr>
            </a:lvl6pPr>
            <a:lvl7pPr marL="2743200" algn="l" defTabSz="914400" rtl="0" eaLnBrk="1" latinLnBrk="0" hangingPunct="1">
              <a:defRPr sz="3200" b="1" kern="1200">
                <a:solidFill>
                  <a:schemeClr val="tx1"/>
                </a:solidFill>
                <a:latin typeface="Times New Roman" pitchFamily="18" charset="0"/>
                <a:ea typeface="+mn-ea"/>
                <a:cs typeface="Arial" pitchFamily="34" charset="0"/>
              </a:defRPr>
            </a:lvl7pPr>
            <a:lvl8pPr marL="3200400" algn="l" defTabSz="914400" rtl="0" eaLnBrk="1" latinLnBrk="0" hangingPunct="1">
              <a:defRPr sz="3200" b="1" kern="1200">
                <a:solidFill>
                  <a:schemeClr val="tx1"/>
                </a:solidFill>
                <a:latin typeface="Times New Roman" pitchFamily="18" charset="0"/>
                <a:ea typeface="+mn-ea"/>
                <a:cs typeface="Arial" pitchFamily="34" charset="0"/>
              </a:defRPr>
            </a:lvl8pPr>
            <a:lvl9pPr marL="3657600" algn="l" defTabSz="914400" rtl="0" eaLnBrk="1" latinLnBrk="0" hangingPunct="1">
              <a:defRPr sz="3200" b="1" kern="1200">
                <a:solidFill>
                  <a:schemeClr val="tx1"/>
                </a:solidFill>
                <a:latin typeface="Times New Roman" pitchFamily="18" charset="0"/>
                <a:ea typeface="+mn-ea"/>
                <a:cs typeface="Arial" pitchFamily="34" charset="0"/>
              </a:defRPr>
            </a:lvl9pPr>
          </a:lstStyle>
          <a:p>
            <a:pPr>
              <a:defRPr/>
            </a:pPr>
            <a:fld id="{0C5144EA-161E-419D-B606-46724030BA3B}" type="slidenum">
              <a:rPr lang="en-US" smtClean="0"/>
              <a:pPr>
                <a:defRPr/>
              </a:pPr>
              <a:t>13</a:t>
            </a:fld>
            <a:endParaRPr lang="en-US"/>
          </a:p>
        </p:txBody>
      </p:sp>
      <p:pic>
        <p:nvPicPr>
          <p:cNvPr id="6" name="Picture 5">
            <a:extLst>
              <a:ext uri="{FF2B5EF4-FFF2-40B4-BE49-F238E27FC236}">
                <a16:creationId xmlns:a16="http://schemas.microsoft.com/office/drawing/2014/main" id="{D5D10854-F37B-08D7-88F5-F6FC4491CBFD}"/>
              </a:ext>
            </a:extLst>
          </p:cNvPr>
          <p:cNvPicPr>
            <a:picLocks noChangeAspect="1"/>
          </p:cNvPicPr>
          <p:nvPr/>
        </p:nvPicPr>
        <p:blipFill rotWithShape="1">
          <a:blip r:embed="rId3"/>
          <a:srcRect l="14870" r="8674" b="15039"/>
          <a:stretch/>
        </p:blipFill>
        <p:spPr>
          <a:xfrm>
            <a:off x="1752599" y="630881"/>
            <a:ext cx="8377239" cy="5614344"/>
          </a:xfrm>
          <a:prstGeom prst="rect">
            <a:avLst/>
          </a:prstGeom>
        </p:spPr>
      </p:pic>
      <p:sp>
        <p:nvSpPr>
          <p:cNvPr id="2" name="Title 1">
            <a:extLst>
              <a:ext uri="{FF2B5EF4-FFF2-40B4-BE49-F238E27FC236}">
                <a16:creationId xmlns:a16="http://schemas.microsoft.com/office/drawing/2014/main" id="{2CEF711E-D349-C723-E31F-3A03DA5D6F59}"/>
              </a:ext>
            </a:extLst>
          </p:cNvPr>
          <p:cNvSpPr>
            <a:spLocks noGrp="1"/>
          </p:cNvSpPr>
          <p:nvPr>
            <p:ph type="title"/>
          </p:nvPr>
        </p:nvSpPr>
        <p:spPr>
          <a:xfrm>
            <a:off x="1524001" y="41276"/>
            <a:ext cx="9144000" cy="1143000"/>
          </a:xfrm>
        </p:spPr>
        <p:txBody>
          <a:bodyPr/>
          <a:lstStyle/>
          <a:p>
            <a:pPr algn="ctr"/>
            <a:r>
              <a:rPr lang="en-US" b="1" dirty="0">
                <a:latin typeface="+mn-lt"/>
              </a:rPr>
              <a:t>Steep Increase in Use of PR </a:t>
            </a:r>
          </a:p>
        </p:txBody>
      </p:sp>
    </p:spTree>
    <p:extLst>
      <p:ext uri="{BB962C8B-B14F-4D97-AF65-F5344CB8AC3E}">
        <p14:creationId xmlns:p14="http://schemas.microsoft.com/office/powerpoint/2010/main" val="859955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468C0-7E5C-DA01-C72B-A8DB7210C7F8}"/>
              </a:ext>
            </a:extLst>
          </p:cNvPr>
          <p:cNvSpPr>
            <a:spLocks noGrp="1"/>
          </p:cNvSpPr>
          <p:nvPr>
            <p:ph type="title"/>
          </p:nvPr>
        </p:nvSpPr>
        <p:spPr>
          <a:xfrm>
            <a:off x="1524000" y="274638"/>
            <a:ext cx="9144000" cy="1143000"/>
          </a:xfrm>
        </p:spPr>
        <p:txBody>
          <a:bodyPr>
            <a:normAutofit/>
          </a:bodyPr>
          <a:lstStyle/>
          <a:p>
            <a:pPr algn="ctr"/>
            <a:r>
              <a:rPr lang="en-US" b="1" dirty="0">
                <a:latin typeface="+mn-lt"/>
              </a:rPr>
              <a:t>Clinical Use of PR Measures  </a:t>
            </a:r>
          </a:p>
        </p:txBody>
      </p:sp>
      <p:sp>
        <p:nvSpPr>
          <p:cNvPr id="3" name="Content Placeholder 2">
            <a:extLst>
              <a:ext uri="{FF2B5EF4-FFF2-40B4-BE49-F238E27FC236}">
                <a16:creationId xmlns:a16="http://schemas.microsoft.com/office/drawing/2014/main" id="{B197549E-4A5B-4DE7-883F-DCF9A3BEAAF3}"/>
              </a:ext>
            </a:extLst>
          </p:cNvPr>
          <p:cNvSpPr>
            <a:spLocks noGrp="1"/>
          </p:cNvSpPr>
          <p:nvPr>
            <p:ph idx="1"/>
          </p:nvPr>
        </p:nvSpPr>
        <p:spPr>
          <a:xfrm>
            <a:off x="1041400" y="1600201"/>
            <a:ext cx="10147300" cy="4525963"/>
          </a:xfrm>
        </p:spPr>
        <p:txBody>
          <a:bodyPr>
            <a:normAutofit/>
          </a:bodyPr>
          <a:lstStyle/>
          <a:p>
            <a:r>
              <a:rPr lang="en-US" sz="3600" dirty="0"/>
              <a:t>CAHPS®</a:t>
            </a:r>
          </a:p>
          <a:p>
            <a:endParaRPr lang="en-US" sz="3200" dirty="0"/>
          </a:p>
          <a:p>
            <a:r>
              <a:rPr lang="en-US" sz="3600" dirty="0"/>
              <a:t>.</a:t>
            </a:r>
          </a:p>
          <a:p>
            <a:endParaRPr lang="en-US" sz="3600" dirty="0"/>
          </a:p>
          <a:p>
            <a:r>
              <a:rPr lang="en-US" sz="3600" dirty="0"/>
              <a:t>.</a:t>
            </a:r>
          </a:p>
          <a:p>
            <a:endParaRPr lang="en-US" sz="3600" dirty="0"/>
          </a:p>
          <a:p>
            <a:pPr marL="0" indent="0">
              <a:buNone/>
            </a:pPr>
            <a:endParaRPr lang="en-US" sz="3600" dirty="0"/>
          </a:p>
          <a:p>
            <a:pPr marL="457200" lvl="1" indent="0">
              <a:buNone/>
            </a:pPr>
            <a:endParaRPr lang="en-US" sz="3200" dirty="0"/>
          </a:p>
          <a:p>
            <a:pPr lvl="1"/>
            <a:endParaRPr lang="en-US" sz="3200" dirty="0"/>
          </a:p>
          <a:p>
            <a:pPr lvl="1"/>
            <a:endParaRPr lang="en-US" sz="3200" dirty="0"/>
          </a:p>
        </p:txBody>
      </p:sp>
      <p:sp>
        <p:nvSpPr>
          <p:cNvPr id="4" name="Slide Number Placeholder 3">
            <a:extLst>
              <a:ext uri="{FF2B5EF4-FFF2-40B4-BE49-F238E27FC236}">
                <a16:creationId xmlns:a16="http://schemas.microsoft.com/office/drawing/2014/main" id="{BDAC4CC3-8E08-52BD-9B2C-F0E514429B46}"/>
              </a:ext>
            </a:extLst>
          </p:cNvPr>
          <p:cNvSpPr>
            <a:spLocks noGrp="1"/>
          </p:cNvSpPr>
          <p:nvPr>
            <p:ph type="sldNum" sz="quarter" idx="12"/>
          </p:nvPr>
        </p:nvSpPr>
        <p:spPr bwMode="auto">
          <a:xfrm>
            <a:off x="7372350" y="6245225"/>
            <a:ext cx="16192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kern="1200">
                <a:solidFill>
                  <a:schemeClr val="tx1"/>
                </a:solidFill>
                <a:latin typeface="Times New Roman" pitchFamily="18" charset="0"/>
                <a:ea typeface="+mn-ea"/>
                <a:cs typeface="+mn-cs"/>
              </a:defRPr>
            </a:lvl1pPr>
            <a:lvl2pPr marL="457200" algn="l" rtl="0" fontAlgn="base">
              <a:spcBef>
                <a:spcPct val="0"/>
              </a:spcBef>
              <a:spcAft>
                <a:spcPct val="0"/>
              </a:spcAft>
              <a:defRPr sz="3200" b="1"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3200" b="1"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3200" b="1"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3200" b="1" kern="1200">
                <a:solidFill>
                  <a:schemeClr val="tx1"/>
                </a:solidFill>
                <a:latin typeface="Times New Roman" pitchFamily="18" charset="0"/>
                <a:ea typeface="+mn-ea"/>
                <a:cs typeface="Arial" pitchFamily="34" charset="0"/>
              </a:defRPr>
            </a:lvl5pPr>
            <a:lvl6pPr marL="2286000" algn="l" defTabSz="914400" rtl="0" eaLnBrk="1" latinLnBrk="0" hangingPunct="1">
              <a:defRPr sz="3200" b="1" kern="1200">
                <a:solidFill>
                  <a:schemeClr val="tx1"/>
                </a:solidFill>
                <a:latin typeface="Times New Roman" pitchFamily="18" charset="0"/>
                <a:ea typeface="+mn-ea"/>
                <a:cs typeface="Arial" pitchFamily="34" charset="0"/>
              </a:defRPr>
            </a:lvl6pPr>
            <a:lvl7pPr marL="2743200" algn="l" defTabSz="914400" rtl="0" eaLnBrk="1" latinLnBrk="0" hangingPunct="1">
              <a:defRPr sz="3200" b="1" kern="1200">
                <a:solidFill>
                  <a:schemeClr val="tx1"/>
                </a:solidFill>
                <a:latin typeface="Times New Roman" pitchFamily="18" charset="0"/>
                <a:ea typeface="+mn-ea"/>
                <a:cs typeface="Arial" pitchFamily="34" charset="0"/>
              </a:defRPr>
            </a:lvl7pPr>
            <a:lvl8pPr marL="3200400" algn="l" defTabSz="914400" rtl="0" eaLnBrk="1" latinLnBrk="0" hangingPunct="1">
              <a:defRPr sz="3200" b="1" kern="1200">
                <a:solidFill>
                  <a:schemeClr val="tx1"/>
                </a:solidFill>
                <a:latin typeface="Times New Roman" pitchFamily="18" charset="0"/>
                <a:ea typeface="+mn-ea"/>
                <a:cs typeface="Arial" pitchFamily="34" charset="0"/>
              </a:defRPr>
            </a:lvl8pPr>
            <a:lvl9pPr marL="3657600" algn="l" defTabSz="914400" rtl="0" eaLnBrk="1" latinLnBrk="0" hangingPunct="1">
              <a:defRPr sz="3200" b="1" kern="1200">
                <a:solidFill>
                  <a:schemeClr val="tx1"/>
                </a:solidFill>
                <a:latin typeface="Times New Roman" pitchFamily="18" charset="0"/>
                <a:ea typeface="+mn-ea"/>
                <a:cs typeface="Arial" pitchFamily="34" charset="0"/>
              </a:defRPr>
            </a:lvl9pPr>
          </a:lstStyle>
          <a:p>
            <a:pPr>
              <a:defRPr/>
            </a:pPr>
            <a:fld id="{0C5144EA-161E-419D-B606-46724030BA3B}" type="slidenum">
              <a:rPr lang="en-US" smtClean="0"/>
              <a:pPr>
                <a:defRPr/>
              </a:pPr>
              <a:t>14</a:t>
            </a:fld>
            <a:endParaRPr lang="en-US"/>
          </a:p>
        </p:txBody>
      </p:sp>
      <p:pic>
        <p:nvPicPr>
          <p:cNvPr id="6" name="Picture 5" descr="Diagram&#10;&#10;Description automatically generated with low confidence">
            <a:extLst>
              <a:ext uri="{FF2B5EF4-FFF2-40B4-BE49-F238E27FC236}">
                <a16:creationId xmlns:a16="http://schemas.microsoft.com/office/drawing/2014/main" id="{FB3B1A50-4367-3E81-EFD0-0F9BE2B74A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0962" y="4057649"/>
            <a:ext cx="2505075" cy="1352550"/>
          </a:xfrm>
          <a:prstGeom prst="rect">
            <a:avLst/>
          </a:prstGeom>
        </p:spPr>
      </p:pic>
      <p:pic>
        <p:nvPicPr>
          <p:cNvPr id="8" name="Picture 7" descr="Graphical user interface&#10;&#10;Description automatically generated">
            <a:extLst>
              <a:ext uri="{FF2B5EF4-FFF2-40B4-BE49-F238E27FC236}">
                <a16:creationId xmlns:a16="http://schemas.microsoft.com/office/drawing/2014/main" id="{075D1883-3FC5-6B3C-F5D1-4764844F2C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0962" y="2463800"/>
            <a:ext cx="2466975" cy="1244600"/>
          </a:xfrm>
          <a:prstGeom prst="rect">
            <a:avLst/>
          </a:prstGeom>
        </p:spPr>
      </p:pic>
    </p:spTree>
    <p:extLst>
      <p:ext uri="{BB962C8B-B14F-4D97-AF65-F5344CB8AC3E}">
        <p14:creationId xmlns:p14="http://schemas.microsoft.com/office/powerpoint/2010/main" val="788715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8B375-0997-2F40-4487-EF4F15351B9A}"/>
              </a:ext>
            </a:extLst>
          </p:cNvPr>
          <p:cNvSpPr>
            <a:spLocks noGrp="1"/>
          </p:cNvSpPr>
          <p:nvPr>
            <p:ph type="title"/>
          </p:nvPr>
        </p:nvSpPr>
        <p:spPr>
          <a:xfrm>
            <a:off x="457200" y="365127"/>
            <a:ext cx="10801350" cy="1325563"/>
          </a:xfrm>
        </p:spPr>
        <p:txBody>
          <a:bodyPr>
            <a:normAutofit/>
          </a:bodyPr>
          <a:lstStyle/>
          <a:p>
            <a:pPr algn="ctr"/>
            <a:r>
              <a:rPr lang="en-US" dirty="0">
                <a:latin typeface="Franklin Gothic Medium" panose="020B0603020102020204" pitchFamily="34" charset="0"/>
              </a:rPr>
              <a:t>Effects of Shadow Coaching on </a:t>
            </a:r>
            <a:br>
              <a:rPr lang="en-US" dirty="0">
                <a:latin typeface="Franklin Gothic Medium" panose="020B0603020102020204" pitchFamily="34" charset="0"/>
              </a:rPr>
            </a:br>
            <a:r>
              <a:rPr lang="en-US" dirty="0">
                <a:latin typeface="Franklin Gothic Medium" panose="020B0603020102020204" pitchFamily="34" charset="0"/>
              </a:rPr>
              <a:t>CAHPS® Patient Experience Scores</a:t>
            </a:r>
            <a:endParaRPr lang="en-US" dirty="0"/>
          </a:p>
        </p:txBody>
      </p:sp>
      <p:sp>
        <p:nvSpPr>
          <p:cNvPr id="3" name="Content Placeholder 2">
            <a:extLst>
              <a:ext uri="{FF2B5EF4-FFF2-40B4-BE49-F238E27FC236}">
                <a16:creationId xmlns:a16="http://schemas.microsoft.com/office/drawing/2014/main" id="{34C5F1FF-57F0-B266-A4EF-8C33956B30FC}"/>
              </a:ext>
            </a:extLst>
          </p:cNvPr>
          <p:cNvSpPr>
            <a:spLocks noGrp="1"/>
          </p:cNvSpPr>
          <p:nvPr>
            <p:ph idx="1"/>
          </p:nvPr>
        </p:nvSpPr>
        <p:spPr>
          <a:xfrm>
            <a:off x="317500" y="1800225"/>
            <a:ext cx="11498263" cy="4440239"/>
          </a:xfrm>
        </p:spPr>
        <p:txBody>
          <a:bodyPr>
            <a:noAutofit/>
          </a:bodyPr>
          <a:lstStyle/>
          <a:p>
            <a:r>
              <a:rPr lang="en-US" dirty="0">
                <a:latin typeface="Franklin Gothic Book" panose="020B0503020102020204" pitchFamily="34" charset="0"/>
              </a:rPr>
              <a:t>6-month average overall provider rating (OPR) on CG-CAHPS Survey  </a:t>
            </a:r>
          </a:p>
          <a:p>
            <a:pPr lvl="1"/>
            <a:r>
              <a:rPr lang="en-US" dirty="0">
                <a:latin typeface="Franklin Gothic Book" panose="020B0503020102020204" pitchFamily="34" charset="0"/>
              </a:rPr>
              <a:t>Coached “medium performers” (OPRs 45-89 on 0-100 score)</a:t>
            </a:r>
          </a:p>
          <a:p>
            <a:pPr lvl="2"/>
            <a:r>
              <a:rPr lang="en-US" dirty="0">
                <a:latin typeface="Franklin Gothic Book" panose="020B0503020102020204" pitchFamily="34" charset="0"/>
              </a:rPr>
              <a:t>74 providers (of 320 total) from 2016-2018</a:t>
            </a:r>
          </a:p>
          <a:p>
            <a:r>
              <a:rPr lang="en-US" dirty="0">
                <a:latin typeface="Franklin Gothic Book" panose="020B0503020102020204" pitchFamily="34" charset="0"/>
              </a:rPr>
              <a:t>CG-CAHPS provider communication scale and OPR item</a:t>
            </a:r>
          </a:p>
          <a:p>
            <a:r>
              <a:rPr lang="en-US" dirty="0">
                <a:latin typeface="Franklin Gothic Book" panose="020B0503020102020204" pitchFamily="34" charset="0"/>
              </a:rPr>
              <a:t>Used 2012 to 2019 CG-CAHPS data </a:t>
            </a:r>
          </a:p>
          <a:p>
            <a:pPr lvl="1"/>
            <a:r>
              <a:rPr lang="en-US" dirty="0">
                <a:latin typeface="Franklin Gothic Book" panose="020B0503020102020204" pitchFamily="34" charset="0"/>
              </a:rPr>
              <a:t>69% Hispanic, 12% Non-Hispanic White patients</a:t>
            </a:r>
          </a:p>
          <a:p>
            <a:pPr lvl="1"/>
            <a:r>
              <a:rPr lang="en-US" dirty="0">
                <a:latin typeface="Franklin Gothic Book" panose="020B0503020102020204" pitchFamily="34" charset="0"/>
              </a:rPr>
              <a:t>68% English-preferring, 32% Spanish-preferring patients</a:t>
            </a:r>
          </a:p>
        </p:txBody>
      </p:sp>
    </p:spTree>
    <p:extLst>
      <p:ext uri="{BB962C8B-B14F-4D97-AF65-F5344CB8AC3E}">
        <p14:creationId xmlns:p14="http://schemas.microsoft.com/office/powerpoint/2010/main" val="1221055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D5A55-7D8B-F64A-869A-EDE10BB3651A}"/>
              </a:ext>
            </a:extLst>
          </p:cNvPr>
          <p:cNvSpPr>
            <a:spLocks noGrp="1"/>
          </p:cNvSpPr>
          <p:nvPr>
            <p:ph type="title"/>
          </p:nvPr>
        </p:nvSpPr>
        <p:spPr>
          <a:xfrm>
            <a:off x="838200" y="365125"/>
            <a:ext cx="10515600" cy="1325563"/>
          </a:xfrm>
        </p:spPr>
        <p:txBody>
          <a:bodyPr anchor="ctr">
            <a:normAutofit/>
          </a:bodyPr>
          <a:lstStyle/>
          <a:p>
            <a:pPr algn="ctr"/>
            <a:r>
              <a:rPr lang="en-US" b="1" dirty="0"/>
              <a:t>Positive Effects of Shadow Coaching </a:t>
            </a:r>
          </a:p>
        </p:txBody>
      </p:sp>
      <p:pic>
        <p:nvPicPr>
          <p:cNvPr id="4" name="Picture 3" descr="Espero que os sirvan para descubrir nuevos conceptos a la vez que os ...">
            <a:extLst>
              <a:ext uri="{FF2B5EF4-FFF2-40B4-BE49-F238E27FC236}">
                <a16:creationId xmlns:a16="http://schemas.microsoft.com/office/drawing/2014/main" id="{B582657D-71FB-C9C3-C2D0-22B1419DF2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825625"/>
            <a:ext cx="4073594" cy="3648075"/>
          </a:xfrm>
          <a:prstGeom prst="rect">
            <a:avLst/>
          </a:prstGeom>
          <a:noFill/>
        </p:spPr>
      </p:pic>
      <p:sp>
        <p:nvSpPr>
          <p:cNvPr id="3" name="Content Placeholder 2">
            <a:extLst>
              <a:ext uri="{FF2B5EF4-FFF2-40B4-BE49-F238E27FC236}">
                <a16:creationId xmlns:a16="http://schemas.microsoft.com/office/drawing/2014/main" id="{D11FE939-6901-9D43-9C3D-42E27F4C65E0}"/>
              </a:ext>
            </a:extLst>
          </p:cNvPr>
          <p:cNvSpPr>
            <a:spLocks noGrp="1"/>
          </p:cNvSpPr>
          <p:nvPr>
            <p:ph sz="half" idx="2"/>
          </p:nvPr>
        </p:nvSpPr>
        <p:spPr>
          <a:xfrm>
            <a:off x="4445000" y="1825625"/>
            <a:ext cx="7645400" cy="4351338"/>
          </a:xfrm>
        </p:spPr>
        <p:txBody>
          <a:bodyPr>
            <a:normAutofit/>
          </a:bodyPr>
          <a:lstStyle/>
          <a:p>
            <a:pPr>
              <a:spcAft>
                <a:spcPts val="600"/>
              </a:spcAft>
            </a:pPr>
            <a:endParaRPr lang="en-US" sz="2600" dirty="0"/>
          </a:p>
          <a:p>
            <a:r>
              <a:rPr lang="en-US" sz="2600" dirty="0"/>
              <a:t>2-point (0-100 scoring) improvement in CAHPS scores</a:t>
            </a:r>
          </a:p>
          <a:p>
            <a:pPr lvl="1"/>
            <a:r>
              <a:rPr lang="en-US" sz="2600" dirty="0"/>
              <a:t>Faded over time (Quigley et al., 2021)</a:t>
            </a:r>
          </a:p>
          <a:p>
            <a:endParaRPr lang="en-US" sz="2600" dirty="0"/>
          </a:p>
          <a:p>
            <a:r>
              <a:rPr lang="en-US" sz="2600" dirty="0"/>
              <a:t>3.5-point improvement from re-coaching</a:t>
            </a:r>
          </a:p>
          <a:p>
            <a:pPr lvl="1"/>
            <a:r>
              <a:rPr lang="en-US" sz="2600" dirty="0"/>
              <a:t>Gains maintained for about a year  </a:t>
            </a:r>
          </a:p>
        </p:txBody>
      </p:sp>
    </p:spTree>
    <p:extLst>
      <p:ext uri="{BB962C8B-B14F-4D97-AF65-F5344CB8AC3E}">
        <p14:creationId xmlns:p14="http://schemas.microsoft.com/office/powerpoint/2010/main" val="3604477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58312"/>
            <a:ext cx="10528300" cy="6128187"/>
          </a:xfrm>
          <a:prstGeom prst="rect">
            <a:avLst/>
          </a:prstGeom>
        </p:spPr>
      </p:pic>
    </p:spTree>
    <p:extLst>
      <p:ext uri="{BB962C8B-B14F-4D97-AF65-F5344CB8AC3E}">
        <p14:creationId xmlns:p14="http://schemas.microsoft.com/office/powerpoint/2010/main" val="1128779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6B22E-C33A-6695-58BD-FF964963F254}"/>
              </a:ext>
            </a:extLst>
          </p:cNvPr>
          <p:cNvSpPr>
            <a:spLocks noGrp="1"/>
          </p:cNvSpPr>
          <p:nvPr>
            <p:ph type="title"/>
          </p:nvPr>
        </p:nvSpPr>
        <p:spPr>
          <a:xfrm>
            <a:off x="-812800" y="48418"/>
            <a:ext cx="10515600" cy="1325563"/>
          </a:xfrm>
        </p:spPr>
        <p:txBody>
          <a:bodyPr/>
          <a:lstStyle/>
          <a:p>
            <a:r>
              <a:rPr lang="en-US" b="1" dirty="0"/>
              <a:t>			</a:t>
            </a:r>
            <a:r>
              <a:rPr lang="en-US" b="1" i="1" dirty="0" err="1"/>
              <a:t>HowsYourHealth</a:t>
            </a:r>
            <a:br>
              <a:rPr lang="en-US" b="1" dirty="0"/>
            </a:br>
            <a:endParaRPr lang="en-US" dirty="0"/>
          </a:p>
        </p:txBody>
      </p:sp>
      <p:sp>
        <p:nvSpPr>
          <p:cNvPr id="3" name="Content Placeholder 2">
            <a:extLst>
              <a:ext uri="{FF2B5EF4-FFF2-40B4-BE49-F238E27FC236}">
                <a16:creationId xmlns:a16="http://schemas.microsoft.com/office/drawing/2014/main" id="{CCFF108C-67EA-C062-902D-3ADDD2A86BE6}"/>
              </a:ext>
            </a:extLst>
          </p:cNvPr>
          <p:cNvSpPr>
            <a:spLocks noGrp="1"/>
          </p:cNvSpPr>
          <p:nvPr>
            <p:ph idx="1"/>
          </p:nvPr>
        </p:nvSpPr>
        <p:spPr>
          <a:xfrm>
            <a:off x="139700" y="946150"/>
            <a:ext cx="11582400" cy="4965700"/>
          </a:xfrm>
        </p:spPr>
        <p:txBody>
          <a:bodyPr>
            <a:normAutofit fontScale="55000" lnSpcReduction="20000"/>
          </a:bodyPr>
          <a:lstStyle/>
          <a:p>
            <a:r>
              <a:rPr lang="en-US" sz="3700" u="sng" dirty="0"/>
              <a:t>What Matters Index (WMI)</a:t>
            </a:r>
          </a:p>
          <a:p>
            <a:pPr lvl="1"/>
            <a:r>
              <a:rPr lang="en-US" sz="3600" dirty="0"/>
              <a:t>Bodily pain</a:t>
            </a:r>
          </a:p>
          <a:p>
            <a:pPr lvl="1"/>
            <a:r>
              <a:rPr lang="en-US" sz="3600" dirty="0"/>
              <a:t>Bothered by emotional problems</a:t>
            </a:r>
          </a:p>
          <a:p>
            <a:pPr lvl="1"/>
            <a:r>
              <a:rPr lang="en-US" sz="3600" dirty="0"/>
              <a:t>Number of meds taken 4-7 days/week</a:t>
            </a:r>
          </a:p>
          <a:p>
            <a:pPr lvl="1"/>
            <a:r>
              <a:rPr lang="en-US" sz="3600" dirty="0"/>
              <a:t>Any pills making you sick</a:t>
            </a:r>
          </a:p>
          <a:p>
            <a:endParaRPr lang="en-US" dirty="0"/>
          </a:p>
          <a:p>
            <a:r>
              <a:rPr lang="en-US" sz="3700" dirty="0"/>
              <a:t>How have things been going for you in the past 4 weeks?</a:t>
            </a:r>
          </a:p>
          <a:p>
            <a:pPr lvl="1"/>
            <a:r>
              <a:rPr lang="en-US" sz="3600" dirty="0"/>
              <a:t>Very well (could hardly be better)</a:t>
            </a:r>
          </a:p>
          <a:p>
            <a:pPr lvl="1"/>
            <a:r>
              <a:rPr lang="en-US" sz="3600" dirty="0"/>
              <a:t>Pretty good</a:t>
            </a:r>
          </a:p>
          <a:p>
            <a:pPr lvl="1"/>
            <a:r>
              <a:rPr lang="en-US" sz="3600" dirty="0"/>
              <a:t>Good and bad parts about equal</a:t>
            </a:r>
          </a:p>
          <a:p>
            <a:pPr lvl="1"/>
            <a:r>
              <a:rPr lang="en-US" sz="3600" dirty="0"/>
              <a:t>Pretty bad</a:t>
            </a:r>
          </a:p>
          <a:p>
            <a:pPr lvl="1"/>
            <a:r>
              <a:rPr lang="en-US" sz="3600" dirty="0"/>
              <a:t>Very bad (could hardly be worse)</a:t>
            </a:r>
          </a:p>
          <a:p>
            <a:r>
              <a:rPr lang="en-US" sz="3700" dirty="0"/>
              <a:t>What do you need to maintain or improve it?</a:t>
            </a:r>
          </a:p>
          <a:p>
            <a:endParaRPr lang="en-US" dirty="0"/>
          </a:p>
          <a:p>
            <a:pPr marL="0" indent="0">
              <a:buNone/>
            </a:pPr>
            <a:endParaRPr lang="en-US" dirty="0"/>
          </a:p>
          <a:p>
            <a:pPr marL="0" indent="0">
              <a:buNone/>
            </a:pPr>
            <a:r>
              <a:rPr lang="en-US" sz="2600" dirty="0"/>
              <a:t>Wasson, J. H.  (2019)</a:t>
            </a:r>
          </a:p>
        </p:txBody>
      </p:sp>
      <p:pic>
        <p:nvPicPr>
          <p:cNvPr id="5" name="Picture 4" descr="Diagram&#10;&#10;Description automatically generated">
            <a:extLst>
              <a:ext uri="{FF2B5EF4-FFF2-40B4-BE49-F238E27FC236}">
                <a16:creationId xmlns:a16="http://schemas.microsoft.com/office/drawing/2014/main" id="{B0CB9292-0770-BFCA-047D-ADCCBBFB96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2100" y="-711200"/>
            <a:ext cx="5651500" cy="6858000"/>
          </a:xfrm>
          <a:prstGeom prst="rect">
            <a:avLst/>
          </a:prstGeom>
        </p:spPr>
      </p:pic>
    </p:spTree>
    <p:extLst>
      <p:ext uri="{BB962C8B-B14F-4D97-AF65-F5344CB8AC3E}">
        <p14:creationId xmlns:p14="http://schemas.microsoft.com/office/powerpoint/2010/main" val="1653737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84AD7-B9B3-AA73-BC7B-7E90F56AE7CA}"/>
              </a:ext>
            </a:extLst>
          </p:cNvPr>
          <p:cNvSpPr>
            <a:spLocks noGrp="1"/>
          </p:cNvSpPr>
          <p:nvPr>
            <p:ph type="title"/>
          </p:nvPr>
        </p:nvSpPr>
        <p:spPr/>
        <p:txBody>
          <a:bodyPr/>
          <a:lstStyle/>
          <a:p>
            <a:pPr algn="ctr"/>
            <a:r>
              <a:rPr lang="en-US" b="1" dirty="0"/>
              <a:t>3) Fallacies (questionable beliefs)</a:t>
            </a:r>
          </a:p>
        </p:txBody>
      </p:sp>
      <p:sp>
        <p:nvSpPr>
          <p:cNvPr id="3" name="Content Placeholder 2">
            <a:extLst>
              <a:ext uri="{FF2B5EF4-FFF2-40B4-BE49-F238E27FC236}">
                <a16:creationId xmlns:a16="http://schemas.microsoft.com/office/drawing/2014/main" id="{47CBF2A7-5D59-1CA9-D611-37FC1A3F9A75}"/>
              </a:ext>
            </a:extLst>
          </p:cNvPr>
          <p:cNvSpPr>
            <a:spLocks noGrp="1"/>
          </p:cNvSpPr>
          <p:nvPr>
            <p:ph idx="1"/>
          </p:nvPr>
        </p:nvSpPr>
        <p:spPr>
          <a:xfrm>
            <a:off x="139700" y="1825625"/>
            <a:ext cx="11938000" cy="4351338"/>
          </a:xfrm>
        </p:spPr>
        <p:txBody>
          <a:bodyPr/>
          <a:lstStyle/>
          <a:p>
            <a:pPr marL="0" indent="0">
              <a:buNone/>
            </a:pPr>
            <a:r>
              <a:rPr lang="en-US" dirty="0"/>
              <a:t>1) Assessing “patient satisfaction” leads to worse medical care</a:t>
            </a:r>
          </a:p>
          <a:p>
            <a:pPr marL="514350" indent="-514350">
              <a:buAutoNum type="arabicParenR"/>
            </a:pPr>
            <a:endParaRPr lang="en-US" dirty="0"/>
          </a:p>
          <a:p>
            <a:pPr marL="0" indent="0">
              <a:buNone/>
            </a:pPr>
            <a:r>
              <a:rPr lang="en-US" dirty="0"/>
              <a:t>2) SEM and 0.50 SD estimate the minimally important difference (MID)</a:t>
            </a:r>
          </a:p>
          <a:p>
            <a:pPr marL="0" indent="0">
              <a:buNone/>
            </a:pPr>
            <a:endParaRPr lang="en-US" dirty="0"/>
          </a:p>
          <a:p>
            <a:pPr marL="0" indent="0">
              <a:buNone/>
            </a:pPr>
            <a:r>
              <a:rPr lang="en-US" dirty="0"/>
              <a:t>3) “Responders to treatment” are defined by change &gt; MID</a:t>
            </a:r>
          </a:p>
          <a:p>
            <a:pPr marL="0" indent="0">
              <a:buNone/>
            </a:pPr>
            <a:endParaRPr lang="en-US" dirty="0"/>
          </a:p>
          <a:p>
            <a:pPr marL="0" indent="0">
              <a:buNone/>
            </a:pPr>
            <a:r>
              <a:rPr lang="en-US" dirty="0"/>
              <a:t>4) Item response theory (e.g., Rasch) is better than  simple-summated scoring.</a:t>
            </a:r>
          </a:p>
          <a:p>
            <a:endParaRPr lang="en-US" dirty="0"/>
          </a:p>
        </p:txBody>
      </p:sp>
    </p:spTree>
    <p:extLst>
      <p:ext uri="{BB962C8B-B14F-4D97-AF65-F5344CB8AC3E}">
        <p14:creationId xmlns:p14="http://schemas.microsoft.com/office/powerpoint/2010/main" val="1855821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sky, building&#10;&#10;Description automatically generated">
            <a:extLst>
              <a:ext uri="{FF2B5EF4-FFF2-40B4-BE49-F238E27FC236}">
                <a16:creationId xmlns:a16="http://schemas.microsoft.com/office/drawing/2014/main" id="{72AC89D5-C7AF-8952-49B2-741E07265D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0900" y="0"/>
            <a:ext cx="4686300" cy="5918200"/>
          </a:xfrm>
          <a:prstGeom prst="rect">
            <a:avLst/>
          </a:prstGeom>
        </p:spPr>
      </p:pic>
    </p:spTree>
    <p:extLst>
      <p:ext uri="{BB962C8B-B14F-4D97-AF65-F5344CB8AC3E}">
        <p14:creationId xmlns:p14="http://schemas.microsoft.com/office/powerpoint/2010/main" val="2344139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bwMode="auto">
          <a:xfrm>
            <a:off x="7372350" y="6245225"/>
            <a:ext cx="14668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kern="1200">
                <a:solidFill>
                  <a:schemeClr val="tx1"/>
                </a:solidFill>
                <a:latin typeface="Times New Roman" pitchFamily="18" charset="0"/>
                <a:ea typeface="+mn-ea"/>
                <a:cs typeface="+mn-cs"/>
              </a:defRPr>
            </a:lvl1pPr>
            <a:lvl2pPr marL="457200" algn="l" rtl="0" fontAlgn="base">
              <a:spcBef>
                <a:spcPct val="0"/>
              </a:spcBef>
              <a:spcAft>
                <a:spcPct val="0"/>
              </a:spcAft>
              <a:defRPr sz="3200" b="1"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3200" b="1"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3200" b="1"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3200" b="1" kern="1200">
                <a:solidFill>
                  <a:schemeClr val="tx1"/>
                </a:solidFill>
                <a:latin typeface="Times New Roman" pitchFamily="18" charset="0"/>
                <a:ea typeface="+mn-ea"/>
                <a:cs typeface="Arial" pitchFamily="34" charset="0"/>
              </a:defRPr>
            </a:lvl5pPr>
            <a:lvl6pPr marL="2286000" algn="l" defTabSz="914400" rtl="0" eaLnBrk="1" latinLnBrk="0" hangingPunct="1">
              <a:defRPr sz="3200" b="1" kern="1200">
                <a:solidFill>
                  <a:schemeClr val="tx1"/>
                </a:solidFill>
                <a:latin typeface="Times New Roman" pitchFamily="18" charset="0"/>
                <a:ea typeface="+mn-ea"/>
                <a:cs typeface="Arial" pitchFamily="34" charset="0"/>
              </a:defRPr>
            </a:lvl6pPr>
            <a:lvl7pPr marL="2743200" algn="l" defTabSz="914400" rtl="0" eaLnBrk="1" latinLnBrk="0" hangingPunct="1">
              <a:defRPr sz="3200" b="1" kern="1200">
                <a:solidFill>
                  <a:schemeClr val="tx1"/>
                </a:solidFill>
                <a:latin typeface="Times New Roman" pitchFamily="18" charset="0"/>
                <a:ea typeface="+mn-ea"/>
                <a:cs typeface="Arial" pitchFamily="34" charset="0"/>
              </a:defRPr>
            </a:lvl7pPr>
            <a:lvl8pPr marL="3200400" algn="l" defTabSz="914400" rtl="0" eaLnBrk="1" latinLnBrk="0" hangingPunct="1">
              <a:defRPr sz="3200" b="1" kern="1200">
                <a:solidFill>
                  <a:schemeClr val="tx1"/>
                </a:solidFill>
                <a:latin typeface="Times New Roman" pitchFamily="18" charset="0"/>
                <a:ea typeface="+mn-ea"/>
                <a:cs typeface="Arial" pitchFamily="34" charset="0"/>
              </a:defRPr>
            </a:lvl8pPr>
            <a:lvl9pPr marL="3657600" algn="l" defTabSz="914400" rtl="0" eaLnBrk="1" latinLnBrk="0" hangingPunct="1">
              <a:defRPr sz="3200" b="1" kern="1200">
                <a:solidFill>
                  <a:schemeClr val="tx1"/>
                </a:solidFill>
                <a:latin typeface="Times New Roman" pitchFamily="18" charset="0"/>
                <a:ea typeface="+mn-ea"/>
                <a:cs typeface="Arial" pitchFamily="34" charset="0"/>
              </a:defRPr>
            </a:lvl9pPr>
          </a:lstStyle>
          <a:p>
            <a:pPr>
              <a:defRPr/>
            </a:pPr>
            <a:fld id="{FC104A63-7622-4A0E-8213-283EA964E1B0}" type="slidenum">
              <a:rPr lang="en-US" smtClean="0"/>
              <a:pPr>
                <a:defRPr/>
              </a:pPr>
              <a:t>20</a:t>
            </a:fld>
            <a:endParaRPr lang="en-US"/>
          </a:p>
        </p:txBody>
      </p:sp>
      <p:pic>
        <p:nvPicPr>
          <p:cNvPr id="6" name="Picture 5"/>
          <p:cNvPicPr>
            <a:picLocks noChangeAspect="1"/>
          </p:cNvPicPr>
          <p:nvPr/>
        </p:nvPicPr>
        <p:blipFill>
          <a:blip r:embed="rId3"/>
          <a:stretch>
            <a:fillRect/>
          </a:stretch>
        </p:blipFill>
        <p:spPr>
          <a:xfrm>
            <a:off x="1346200" y="-942975"/>
            <a:ext cx="9829800" cy="6988175"/>
          </a:xfrm>
          <a:prstGeom prst="rect">
            <a:avLst/>
          </a:prstGeom>
        </p:spPr>
      </p:pic>
    </p:spTree>
    <p:extLst>
      <p:ext uri="{BB962C8B-B14F-4D97-AF65-F5344CB8AC3E}">
        <p14:creationId xmlns:p14="http://schemas.microsoft.com/office/powerpoint/2010/main" val="2708155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A556D-7241-BC77-7767-D2DC873D9407}"/>
              </a:ext>
            </a:extLst>
          </p:cNvPr>
          <p:cNvSpPr>
            <a:spLocks noGrp="1"/>
          </p:cNvSpPr>
          <p:nvPr>
            <p:ph type="title"/>
          </p:nvPr>
        </p:nvSpPr>
        <p:spPr>
          <a:xfrm>
            <a:off x="838200" y="149225"/>
            <a:ext cx="10515600" cy="1325563"/>
          </a:xfrm>
        </p:spPr>
        <p:txBody>
          <a:bodyPr/>
          <a:lstStyle/>
          <a:p>
            <a:pPr algn="ctr"/>
            <a:r>
              <a:rPr lang="en-US" dirty="0"/>
              <a:t>  </a:t>
            </a:r>
            <a:r>
              <a:rPr lang="en-US" b="1" dirty="0"/>
              <a:t>CAHPS Team Responses </a:t>
            </a:r>
          </a:p>
        </p:txBody>
      </p:sp>
      <p:sp>
        <p:nvSpPr>
          <p:cNvPr id="3" name="Content Placeholder 2">
            <a:extLst>
              <a:ext uri="{FF2B5EF4-FFF2-40B4-BE49-F238E27FC236}">
                <a16:creationId xmlns:a16="http://schemas.microsoft.com/office/drawing/2014/main" id="{85372F4D-A5CE-4AEA-D6C6-53CAB0A629AF}"/>
              </a:ext>
            </a:extLst>
          </p:cNvPr>
          <p:cNvSpPr>
            <a:spLocks noGrp="1"/>
          </p:cNvSpPr>
          <p:nvPr>
            <p:ph idx="1"/>
          </p:nvPr>
        </p:nvSpPr>
        <p:spPr>
          <a:xfrm>
            <a:off x="520700" y="1825625"/>
            <a:ext cx="11303000" cy="4351338"/>
          </a:xfrm>
        </p:spPr>
        <p:txBody>
          <a:bodyPr>
            <a:normAutofit lnSpcReduction="10000"/>
          </a:bodyPr>
          <a:lstStyle/>
          <a:p>
            <a:pPr marL="0" indent="0">
              <a:buNone/>
            </a:pPr>
            <a:r>
              <a:rPr lang="en-US" sz="2400" dirty="0">
                <a:latin typeface="Comic Sans MS" panose="030F0702030302020204" pitchFamily="66" charset="0"/>
              </a:rPr>
              <a:t>  Price, R. A. et al.  (2014). Examining the role of patient experience surveys in measuring health care quality.  </a:t>
            </a:r>
            <a:r>
              <a:rPr lang="en-US" sz="2400" u="sng" dirty="0">
                <a:latin typeface="Comic Sans MS" panose="030F0702030302020204" pitchFamily="66" charset="0"/>
              </a:rPr>
              <a:t>Medical Care Research and Review</a:t>
            </a:r>
            <a:r>
              <a:rPr lang="en-US" sz="2400" dirty="0">
                <a:latin typeface="Comic Sans MS" panose="030F0702030302020204" pitchFamily="66" charset="0"/>
              </a:rPr>
              <a:t>, </a:t>
            </a:r>
            <a:r>
              <a:rPr lang="en-US" sz="2400" u="sng" dirty="0">
                <a:latin typeface="Comic Sans MS" panose="030F0702030302020204" pitchFamily="66" charset="0"/>
              </a:rPr>
              <a:t>71</a:t>
            </a:r>
            <a:r>
              <a:rPr lang="en-US" sz="2400" dirty="0">
                <a:latin typeface="Comic Sans MS" panose="030F0702030302020204" pitchFamily="66" charset="0"/>
              </a:rPr>
              <a:t>, 522-554.</a:t>
            </a:r>
          </a:p>
          <a:p>
            <a:pPr marL="0" indent="0">
              <a:buNone/>
            </a:pPr>
            <a:r>
              <a:rPr lang="en-US" sz="2400" dirty="0">
                <a:latin typeface="Comic Sans MS" panose="030F0702030302020204" pitchFamily="66" charset="0"/>
              </a:rPr>
              <a:t>  Xu, X., et al. (2014).  Methodological considerations when studying the association between patient-reported care experiences and mortality. </a:t>
            </a:r>
            <a:r>
              <a:rPr lang="en-US" sz="2400" u="sng" dirty="0">
                <a:latin typeface="Comic Sans MS" panose="030F0702030302020204" pitchFamily="66" charset="0"/>
              </a:rPr>
              <a:t>Health Services Research</a:t>
            </a:r>
            <a:r>
              <a:rPr lang="en-US" sz="2400" dirty="0">
                <a:latin typeface="Comic Sans MS" panose="030F0702030302020204" pitchFamily="66" charset="0"/>
              </a:rPr>
              <a:t>. 50(4), 1146-61.</a:t>
            </a:r>
          </a:p>
          <a:p>
            <a:pPr marL="0" indent="0">
              <a:buNone/>
            </a:pPr>
            <a:r>
              <a:rPr lang="en-US" sz="2400" dirty="0">
                <a:latin typeface="Comic Sans MS" panose="030F0702030302020204" pitchFamily="66" charset="0"/>
              </a:rPr>
              <a:t>  Price, R. A. et al.  (2015). Should health care providers be accountable for patients’ care experiences?  </a:t>
            </a:r>
            <a:r>
              <a:rPr lang="en-US" sz="2400" u="sng" dirty="0">
                <a:latin typeface="Comic Sans MS" panose="030F0702030302020204" pitchFamily="66" charset="0"/>
              </a:rPr>
              <a:t>JGIM</a:t>
            </a:r>
            <a:r>
              <a:rPr lang="en-US" sz="2400" dirty="0">
                <a:latin typeface="Comic Sans MS" panose="030F0702030302020204" pitchFamily="66" charset="0"/>
              </a:rPr>
              <a:t>, </a:t>
            </a:r>
            <a:r>
              <a:rPr lang="en-US" sz="2400" u="sng" dirty="0">
                <a:latin typeface="Comic Sans MS" panose="030F0702030302020204" pitchFamily="66" charset="0"/>
              </a:rPr>
              <a:t>30</a:t>
            </a:r>
            <a:r>
              <a:rPr lang="en-US" sz="2400" dirty="0">
                <a:latin typeface="Comic Sans MS" panose="030F0702030302020204" pitchFamily="66" charset="0"/>
              </a:rPr>
              <a:t>, 253-256.</a:t>
            </a:r>
          </a:p>
          <a:p>
            <a:pPr marL="0" indent="0">
              <a:buNone/>
            </a:pPr>
            <a:r>
              <a:rPr lang="en-US" sz="2200" dirty="0">
                <a:effectLst/>
                <a:latin typeface="Comic Sans MS" panose="030F0702030302020204" pitchFamily="66" charset="0"/>
                <a:ea typeface="Times New Roman" panose="02020603050405020304" pitchFamily="18" charset="0"/>
              </a:rPr>
              <a:t>  </a:t>
            </a:r>
            <a:r>
              <a:rPr lang="en-US" sz="2200" dirty="0" err="1">
                <a:effectLst/>
                <a:latin typeface="Comic Sans MS" panose="030F0702030302020204" pitchFamily="66" charset="0"/>
                <a:ea typeface="Times New Roman" panose="02020603050405020304" pitchFamily="18" charset="0"/>
              </a:rPr>
              <a:t>Cefalu</a:t>
            </a:r>
            <a:r>
              <a:rPr lang="en-US" sz="2200" dirty="0">
                <a:effectLst/>
                <a:latin typeface="Comic Sans MS" panose="030F0702030302020204" pitchFamily="66" charset="0"/>
                <a:ea typeface="Times New Roman" panose="02020603050405020304" pitchFamily="18" charset="0"/>
              </a:rPr>
              <a:t> M.S., et al. (2019). Hospital quality indicators are not unidimensional: A reanalysis of </a:t>
            </a:r>
            <a:r>
              <a:rPr lang="en-US" sz="2200" dirty="0" err="1">
                <a:effectLst/>
                <a:latin typeface="Comic Sans MS" panose="030F0702030302020204" pitchFamily="66" charset="0"/>
                <a:ea typeface="Times New Roman" panose="02020603050405020304" pitchFamily="18" charset="0"/>
              </a:rPr>
              <a:t>Lieberthal</a:t>
            </a:r>
            <a:r>
              <a:rPr lang="en-US" sz="2200" dirty="0">
                <a:effectLst/>
                <a:latin typeface="Comic Sans MS" panose="030F0702030302020204" pitchFamily="66" charset="0"/>
                <a:ea typeface="Times New Roman" panose="02020603050405020304" pitchFamily="18" charset="0"/>
              </a:rPr>
              <a:t> and Comer.  </a:t>
            </a:r>
            <a:r>
              <a:rPr lang="en-US" sz="2200" u="sng" dirty="0">
                <a:effectLst/>
                <a:latin typeface="Comic Sans MS" panose="030F0702030302020204" pitchFamily="66" charset="0"/>
                <a:ea typeface="Times New Roman" panose="02020603050405020304" pitchFamily="18" charset="0"/>
              </a:rPr>
              <a:t>Health Services Research</a:t>
            </a:r>
            <a:r>
              <a:rPr lang="en-US" sz="2200" dirty="0">
                <a:effectLst/>
                <a:latin typeface="Comic Sans MS" panose="030F0702030302020204" pitchFamily="66" charset="0"/>
                <a:ea typeface="Times New Roman" panose="02020603050405020304" pitchFamily="18" charset="0"/>
              </a:rPr>
              <a:t>, </a:t>
            </a:r>
            <a:r>
              <a:rPr lang="en-US" sz="2200" u="sng" dirty="0">
                <a:effectLst/>
                <a:latin typeface="Comic Sans MS" panose="030F0702030302020204" pitchFamily="66" charset="0"/>
                <a:ea typeface="Times New Roman" panose="02020603050405020304" pitchFamily="18" charset="0"/>
              </a:rPr>
              <a:t>54</a:t>
            </a:r>
            <a:r>
              <a:rPr lang="en-US" sz="2200" dirty="0">
                <a:effectLst/>
                <a:latin typeface="Comic Sans MS" panose="030F0702030302020204" pitchFamily="66" charset="0"/>
                <a:ea typeface="Times New Roman" panose="02020603050405020304" pitchFamily="18" charset="0"/>
              </a:rPr>
              <a:t>(2), 502-508.</a:t>
            </a:r>
          </a:p>
          <a:p>
            <a:pPr marL="0" indent="0">
              <a:buNone/>
            </a:pPr>
            <a:endParaRPr lang="en-US" sz="2400" dirty="0">
              <a:latin typeface="Comic Sans MS" panose="030F0702030302020204" pitchFamily="66" charset="0"/>
            </a:endParaRPr>
          </a:p>
          <a:p>
            <a:pPr marL="0" indent="0">
              <a:buNone/>
            </a:pPr>
            <a:r>
              <a:rPr lang="en-US" sz="2400" dirty="0">
                <a:latin typeface="Comic Sans MS" panose="030F0702030302020204" pitchFamily="66" charset="0"/>
              </a:rPr>
              <a:t>	</a:t>
            </a:r>
            <a:endParaRPr lang="en-US" dirty="0"/>
          </a:p>
        </p:txBody>
      </p:sp>
    </p:spTree>
    <p:extLst>
      <p:ext uri="{BB962C8B-B14F-4D97-AF65-F5344CB8AC3E}">
        <p14:creationId xmlns:p14="http://schemas.microsoft.com/office/powerpoint/2010/main" val="1828141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64813-76E4-CB39-F91B-26DF6D20CDCB}"/>
              </a:ext>
            </a:extLst>
          </p:cNvPr>
          <p:cNvSpPr>
            <a:spLocks noGrp="1"/>
          </p:cNvSpPr>
          <p:nvPr>
            <p:ph type="title"/>
          </p:nvPr>
        </p:nvSpPr>
        <p:spPr>
          <a:xfrm>
            <a:off x="927100" y="0"/>
            <a:ext cx="10515600" cy="1325563"/>
          </a:xfrm>
        </p:spPr>
        <p:txBody>
          <a:bodyPr/>
          <a:lstStyle/>
          <a:p>
            <a:pPr algn="ctr"/>
            <a:r>
              <a:rPr lang="en-US" b="1" dirty="0"/>
              <a:t>SEM and 0.50 SD are not estimates</a:t>
            </a:r>
          </a:p>
        </p:txBody>
      </p:sp>
      <p:sp>
        <p:nvSpPr>
          <p:cNvPr id="3" name="Content Placeholder 2">
            <a:extLst>
              <a:ext uri="{FF2B5EF4-FFF2-40B4-BE49-F238E27FC236}">
                <a16:creationId xmlns:a16="http://schemas.microsoft.com/office/drawing/2014/main" id="{B59620B7-529D-83F0-75B9-53C7928519C3}"/>
              </a:ext>
            </a:extLst>
          </p:cNvPr>
          <p:cNvSpPr>
            <a:spLocks noGrp="1"/>
          </p:cNvSpPr>
          <p:nvPr>
            <p:ph idx="1"/>
          </p:nvPr>
        </p:nvSpPr>
        <p:spPr>
          <a:xfrm>
            <a:off x="139700" y="1825625"/>
            <a:ext cx="11963400" cy="4351338"/>
          </a:xfrm>
        </p:spPr>
        <p:txBody>
          <a:bodyPr>
            <a:normAutofit/>
          </a:bodyPr>
          <a:lstStyle/>
          <a:p>
            <a:pPr eaLnBrk="1" hangingPunct="1"/>
            <a:r>
              <a:rPr lang="en-US" altLang="en-US" sz="3200" dirty="0"/>
              <a:t>PR measures need to be responsive to change</a:t>
            </a:r>
          </a:p>
          <a:p>
            <a:pPr lvl="1"/>
            <a:r>
              <a:rPr lang="en-US" altLang="en-US" sz="2800" dirty="0"/>
              <a:t>Need external indicators of change (Anchors)</a:t>
            </a:r>
          </a:p>
          <a:p>
            <a:r>
              <a:rPr lang="en-US" altLang="en-US" sz="3200" dirty="0"/>
              <a:t>Minimally important difference is subset of responsiveness to change</a:t>
            </a:r>
          </a:p>
          <a:p>
            <a:endParaRPr lang="en-US" altLang="en-US" sz="3200" dirty="0"/>
          </a:p>
          <a:p>
            <a:r>
              <a:rPr lang="en-US" sz="3200" dirty="0"/>
              <a:t>SEM = SD x SQRT (1-reliability)</a:t>
            </a:r>
          </a:p>
          <a:p>
            <a:r>
              <a:rPr lang="en-US" sz="3200" dirty="0"/>
              <a:t>0.50 SD is half of the SD</a:t>
            </a:r>
          </a:p>
        </p:txBody>
      </p:sp>
    </p:spTree>
    <p:extLst>
      <p:ext uri="{BB962C8B-B14F-4D97-AF65-F5344CB8AC3E}">
        <p14:creationId xmlns:p14="http://schemas.microsoft.com/office/powerpoint/2010/main" val="27663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436136C-A9F7-4AF5-94F8-E2AC8BA909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1" y="228600"/>
            <a:ext cx="9157447"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0044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6">
            <a:extLst>
              <a:ext uri="{FF2B5EF4-FFF2-40B4-BE49-F238E27FC236}">
                <a16:creationId xmlns:a16="http://schemas.microsoft.com/office/drawing/2014/main" id="{2581A4A5-B8D3-4B6C-8AEB-DC6E86EF5DCE}"/>
              </a:ext>
            </a:extLst>
          </p:cNvPr>
          <p:cNvSpPr>
            <a:spLocks noGrp="1" noChangeArrowheads="1"/>
          </p:cNvSpPr>
          <p:nvPr>
            <p:ph type="sldNum" sz="quarter" idx="12"/>
          </p:nvPr>
        </p:nvSpPr>
        <p:spPr bwMode="auto">
          <a:xfrm>
            <a:off x="7372350" y="6245225"/>
            <a:ext cx="24003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3200" b="1"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3200" b="1"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3200" b="1"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3200" b="1"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3200" b="1"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3200" b="1"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3200" b="1"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3200" b="1" kern="1200">
                <a:solidFill>
                  <a:schemeClr val="tx1"/>
                </a:solidFill>
                <a:latin typeface="Times New Roman" panose="02020603050405020304" pitchFamily="18" charset="0"/>
                <a:ea typeface="+mn-ea"/>
                <a:cs typeface="Arial" panose="020B0604020202020204" pitchFamily="34" charset="0"/>
              </a:defRPr>
            </a:lvl9pPr>
          </a:lstStyle>
          <a:p>
            <a:pPr>
              <a:spcBef>
                <a:spcPct val="0"/>
              </a:spcBef>
              <a:buFontTx/>
              <a:buNone/>
              <a:defRPr/>
            </a:pPr>
            <a:fld id="{54C7639B-418A-4E78-A1C0-699FE5DF7233}" type="slidenum">
              <a:rPr lang="en-US" altLang="en-US" smtClean="0"/>
              <a:pPr>
                <a:spcBef>
                  <a:spcPct val="0"/>
                </a:spcBef>
                <a:buFontTx/>
                <a:buNone/>
                <a:defRPr/>
              </a:pPr>
              <a:t>24</a:t>
            </a:fld>
            <a:endParaRPr lang="en-US" altLang="en-US" sz="1400">
              <a:latin typeface="Times New Roman" panose="02020603050405020304" pitchFamily="18" charset="0"/>
            </a:endParaRPr>
          </a:p>
        </p:txBody>
      </p:sp>
      <p:sp>
        <p:nvSpPr>
          <p:cNvPr id="38915" name="Rectangle 2">
            <a:extLst>
              <a:ext uri="{FF2B5EF4-FFF2-40B4-BE49-F238E27FC236}">
                <a16:creationId xmlns:a16="http://schemas.microsoft.com/office/drawing/2014/main" id="{9B17A8A0-7FF8-41BF-A9DF-B9B61AF68F9F}"/>
              </a:ext>
            </a:extLst>
          </p:cNvPr>
          <p:cNvSpPr>
            <a:spLocks noGrp="1" noChangeArrowheads="1"/>
          </p:cNvSpPr>
          <p:nvPr>
            <p:ph type="title" idx="4294967295"/>
          </p:nvPr>
        </p:nvSpPr>
        <p:spPr>
          <a:xfrm>
            <a:off x="393700" y="609600"/>
            <a:ext cx="11557000" cy="1143000"/>
          </a:xfrm>
        </p:spPr>
        <p:txBody>
          <a:bodyPr>
            <a:normAutofit fontScale="90000"/>
          </a:bodyPr>
          <a:lstStyle/>
          <a:p>
            <a:pPr algn="ctr" eaLnBrk="1" hangingPunct="1">
              <a:defRPr/>
            </a:pPr>
            <a:r>
              <a:rPr lang="en-US" altLang="en-US" dirty="0">
                <a:latin typeface="Comic Sans MS" pitchFamily="66" charset="0"/>
              </a:rPr>
              <a:t>Amount of Change in Observed Score Needed To be Statistically Significant </a:t>
            </a:r>
          </a:p>
        </p:txBody>
      </p:sp>
      <p:graphicFrame>
        <p:nvGraphicFramePr>
          <p:cNvPr id="38916" name="Object 6">
            <a:extLst>
              <a:ext uri="{FF2B5EF4-FFF2-40B4-BE49-F238E27FC236}">
                <a16:creationId xmlns:a16="http://schemas.microsoft.com/office/drawing/2014/main" id="{BF726C0E-7C5E-4FE6-88D2-BEA4ECCF13AD}"/>
              </a:ext>
            </a:extLst>
          </p:cNvPr>
          <p:cNvGraphicFramePr>
            <a:graphicFrameLocks noChangeAspect="1"/>
          </p:cNvGraphicFramePr>
          <p:nvPr>
            <p:extLst>
              <p:ext uri="{D42A27DB-BD31-4B8C-83A1-F6EECF244321}">
                <p14:modId xmlns:p14="http://schemas.microsoft.com/office/powerpoint/2010/main" val="3939362623"/>
              </p:ext>
            </p:extLst>
          </p:nvPr>
        </p:nvGraphicFramePr>
        <p:xfrm>
          <a:off x="1734710" y="1323181"/>
          <a:ext cx="8347075" cy="2300287"/>
        </p:xfrm>
        <a:graphic>
          <a:graphicData uri="http://schemas.openxmlformats.org/presentationml/2006/ole">
            <mc:AlternateContent xmlns:mc="http://schemas.openxmlformats.org/markup-compatibility/2006">
              <mc:Choice xmlns:v="urn:schemas-microsoft-com:vml" Requires="v">
                <p:oleObj name="Equation" r:id="rId3" imgW="1612900" imgH="444500" progId="Equation.3">
                  <p:embed/>
                </p:oleObj>
              </mc:Choice>
              <mc:Fallback>
                <p:oleObj name="Equation" r:id="rId3" imgW="1612900" imgH="444500" progId="Equation.3">
                  <p:embed/>
                  <p:pic>
                    <p:nvPicPr>
                      <p:cNvPr id="38916" name="Object 6">
                        <a:extLst>
                          <a:ext uri="{FF2B5EF4-FFF2-40B4-BE49-F238E27FC236}">
                            <a16:creationId xmlns:a16="http://schemas.microsoft.com/office/drawing/2014/main" id="{BF726C0E-7C5E-4FE6-88D2-BEA4ECCF13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4710" y="1323181"/>
                        <a:ext cx="8347075"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17" name="TextBox 4">
            <a:extLst>
              <a:ext uri="{FF2B5EF4-FFF2-40B4-BE49-F238E27FC236}">
                <a16:creationId xmlns:a16="http://schemas.microsoft.com/office/drawing/2014/main" id="{6D0865D7-C7E6-4E8D-B059-65BD54E7CF98}"/>
              </a:ext>
            </a:extLst>
          </p:cNvPr>
          <p:cNvSpPr txBox="1">
            <a:spLocks noChangeArrowheads="1"/>
          </p:cNvSpPr>
          <p:nvPr/>
        </p:nvSpPr>
        <p:spPr bwMode="auto">
          <a:xfrm>
            <a:off x="2123212" y="5903552"/>
            <a:ext cx="70866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i="1">
                <a:ea typeface="ＭＳ Ｐゴシック" panose="020B0600070205080204" pitchFamily="34" charset="-128"/>
              </a:rPr>
              <a:t>Note: SD</a:t>
            </a:r>
            <a:r>
              <a:rPr lang="en-US" altLang="en-US" sz="1800" baseline="-25000">
                <a:ea typeface="ＭＳ Ｐゴシック" panose="020B0600070205080204" pitchFamily="34" charset="-128"/>
              </a:rPr>
              <a:t> </a:t>
            </a:r>
            <a:r>
              <a:rPr lang="en-US" altLang="en-US" sz="1800">
                <a:ea typeface="ＭＳ Ｐゴシック" panose="020B0600070205080204" pitchFamily="34" charset="-128"/>
              </a:rPr>
              <a:t> = standard deviation and </a:t>
            </a:r>
            <a:r>
              <a:rPr lang="en-US" altLang="en-US" sz="1800" i="1">
                <a:ea typeface="ＭＳ Ｐゴシック" panose="020B0600070205080204" pitchFamily="34" charset="-128"/>
              </a:rPr>
              <a:t> r</a:t>
            </a:r>
            <a:r>
              <a:rPr lang="en-US" altLang="en-US" sz="1800" i="1" baseline="-25000">
                <a:ea typeface="ＭＳ Ｐゴシック" panose="020B0600070205080204" pitchFamily="34" charset="-128"/>
              </a:rPr>
              <a:t>xx</a:t>
            </a:r>
            <a:r>
              <a:rPr lang="en-US" altLang="en-US" sz="1800">
                <a:ea typeface="ＭＳ Ｐゴシック" panose="020B0600070205080204" pitchFamily="34" charset="-128"/>
              </a:rPr>
              <a:t> = reliability</a:t>
            </a:r>
          </a:p>
          <a:p>
            <a:pPr>
              <a:spcBef>
                <a:spcPct val="0"/>
              </a:spcBef>
              <a:buFontTx/>
              <a:buNone/>
            </a:pPr>
            <a:r>
              <a:rPr lang="en-US" altLang="en-US" sz="1200" i="1">
                <a:ea typeface="ＭＳ Ｐゴシック" panose="020B0600070205080204" pitchFamily="34" charset="-128"/>
              </a:rPr>
              <a:t>          </a:t>
            </a:r>
          </a:p>
        </p:txBody>
      </p:sp>
      <p:sp>
        <p:nvSpPr>
          <p:cNvPr id="38918" name="TextBox 1">
            <a:extLst>
              <a:ext uri="{FF2B5EF4-FFF2-40B4-BE49-F238E27FC236}">
                <a16:creationId xmlns:a16="http://schemas.microsoft.com/office/drawing/2014/main" id="{0E1D946E-8373-4CDF-AA63-99688A4C4021}"/>
              </a:ext>
            </a:extLst>
          </p:cNvPr>
          <p:cNvSpPr txBox="1">
            <a:spLocks noChangeArrowheads="1"/>
          </p:cNvSpPr>
          <p:nvPr/>
        </p:nvSpPr>
        <p:spPr bwMode="auto">
          <a:xfrm>
            <a:off x="2055814" y="4425950"/>
            <a:ext cx="16017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dirty="0">
                <a:latin typeface="Times New Roman" panose="02020603050405020304" pitchFamily="18" charset="0"/>
              </a:rPr>
              <a:t>= 2.77 *</a:t>
            </a:r>
          </a:p>
        </p:txBody>
      </p:sp>
      <p:sp>
        <p:nvSpPr>
          <p:cNvPr id="38919" name="TextBox 3">
            <a:extLst>
              <a:ext uri="{FF2B5EF4-FFF2-40B4-BE49-F238E27FC236}">
                <a16:creationId xmlns:a16="http://schemas.microsoft.com/office/drawing/2014/main" id="{D56803AB-4C44-4D7D-9F44-93EABA7936F2}"/>
              </a:ext>
            </a:extLst>
          </p:cNvPr>
          <p:cNvSpPr txBox="1">
            <a:spLocks noChangeArrowheads="1"/>
          </p:cNvSpPr>
          <p:nvPr/>
        </p:nvSpPr>
        <p:spPr bwMode="auto">
          <a:xfrm>
            <a:off x="1789115" y="5049839"/>
            <a:ext cx="880235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dirty="0">
                <a:latin typeface="Times New Roman" panose="02020603050405020304" pitchFamily="18" charset="0"/>
              </a:rPr>
              <a:t>“Coefficient of repeatability” (aka “minimally detectable change,” “smallest real difference,” and “smallest detectable change”).</a:t>
            </a:r>
          </a:p>
        </p:txBody>
      </p:sp>
      <p:grpSp>
        <p:nvGrpSpPr>
          <p:cNvPr id="38920" name="Canvas 15">
            <a:extLst>
              <a:ext uri="{FF2B5EF4-FFF2-40B4-BE49-F238E27FC236}">
                <a16:creationId xmlns:a16="http://schemas.microsoft.com/office/drawing/2014/main" id="{29AF721D-EAB1-494E-AD12-E47A67E3D047}"/>
              </a:ext>
            </a:extLst>
          </p:cNvPr>
          <p:cNvGrpSpPr>
            <a:grpSpLocks/>
          </p:cNvGrpSpPr>
          <p:nvPr/>
        </p:nvGrpSpPr>
        <p:grpSpPr bwMode="auto">
          <a:xfrm>
            <a:off x="3670300" y="4384675"/>
            <a:ext cx="3797300" cy="781050"/>
            <a:chOff x="154898" y="28575"/>
            <a:chExt cx="3521117" cy="781685"/>
          </a:xfrm>
        </p:grpSpPr>
        <p:sp>
          <p:nvSpPr>
            <p:cNvPr id="38922" name="Rectangle 23">
              <a:extLst>
                <a:ext uri="{FF2B5EF4-FFF2-40B4-BE49-F238E27FC236}">
                  <a16:creationId xmlns:a16="http://schemas.microsoft.com/office/drawing/2014/main" id="{6AF72F1E-AED8-4793-B9A4-2C76E61B0876}"/>
                </a:ext>
              </a:extLst>
            </p:cNvPr>
            <p:cNvSpPr>
              <a:spLocks noChangeArrowheads="1"/>
            </p:cNvSpPr>
            <p:nvPr/>
          </p:nvSpPr>
          <p:spPr bwMode="auto">
            <a:xfrm>
              <a:off x="1190625" y="28575"/>
              <a:ext cx="2485390" cy="781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New Roman" panose="02020603050405020304" pitchFamily="18" charset="0"/>
              </a:endParaRPr>
            </a:p>
          </p:txBody>
        </p:sp>
        <p:cxnSp>
          <p:nvCxnSpPr>
            <p:cNvPr id="38923" name="Line 5">
              <a:extLst>
                <a:ext uri="{FF2B5EF4-FFF2-40B4-BE49-F238E27FC236}">
                  <a16:creationId xmlns:a16="http://schemas.microsoft.com/office/drawing/2014/main" id="{DF57A4C2-D1FA-4443-94B0-4F6EC6D65EF7}"/>
                </a:ext>
              </a:extLst>
            </p:cNvPr>
            <p:cNvCxnSpPr>
              <a:cxnSpLocks noChangeShapeType="1"/>
            </p:cNvCxnSpPr>
            <p:nvPr/>
          </p:nvCxnSpPr>
          <p:spPr bwMode="auto">
            <a:xfrm flipV="1">
              <a:off x="1234398" y="382074"/>
              <a:ext cx="52070" cy="29845"/>
            </a:xfrm>
            <a:prstGeom prst="line">
              <a:avLst/>
            </a:prstGeom>
            <a:noFill/>
            <a:ln w="17145">
              <a:solidFill>
                <a:srgbClr val="000000"/>
              </a:solidFill>
              <a:round/>
              <a:headEnd/>
              <a:tailEnd/>
            </a:ln>
            <a:extLst>
              <a:ext uri="{909E8E84-426E-40DD-AFC4-6F175D3DCCD1}">
                <a14:hiddenFill xmlns:a14="http://schemas.microsoft.com/office/drawing/2010/main">
                  <a:noFill/>
                </a14:hiddenFill>
              </a:ext>
            </a:extLst>
          </p:spPr>
        </p:cxnSp>
        <p:cxnSp>
          <p:nvCxnSpPr>
            <p:cNvPr id="38924" name="Line 6">
              <a:extLst>
                <a:ext uri="{FF2B5EF4-FFF2-40B4-BE49-F238E27FC236}">
                  <a16:creationId xmlns:a16="http://schemas.microsoft.com/office/drawing/2014/main" id="{83C5834C-3FF6-4A6F-93A6-00DAA194A7B2}"/>
                </a:ext>
              </a:extLst>
            </p:cNvPr>
            <p:cNvCxnSpPr>
              <a:cxnSpLocks noChangeShapeType="1"/>
            </p:cNvCxnSpPr>
            <p:nvPr/>
          </p:nvCxnSpPr>
          <p:spPr bwMode="auto">
            <a:xfrm>
              <a:off x="1286468" y="390964"/>
              <a:ext cx="74930" cy="176530"/>
            </a:xfrm>
            <a:prstGeom prst="line">
              <a:avLst/>
            </a:prstGeom>
            <a:noFill/>
            <a:ln w="33655">
              <a:solidFill>
                <a:srgbClr val="000000"/>
              </a:solidFill>
              <a:round/>
              <a:headEnd/>
              <a:tailEnd/>
            </a:ln>
            <a:extLst>
              <a:ext uri="{909E8E84-426E-40DD-AFC4-6F175D3DCCD1}">
                <a14:hiddenFill xmlns:a14="http://schemas.microsoft.com/office/drawing/2010/main">
                  <a:noFill/>
                </a14:hiddenFill>
              </a:ext>
            </a:extLst>
          </p:spPr>
        </p:cxnSp>
        <p:cxnSp>
          <p:nvCxnSpPr>
            <p:cNvPr id="38925" name="Line 7">
              <a:extLst>
                <a:ext uri="{FF2B5EF4-FFF2-40B4-BE49-F238E27FC236}">
                  <a16:creationId xmlns:a16="http://schemas.microsoft.com/office/drawing/2014/main" id="{C734C1A2-C981-4016-8CDC-E2D0F461150F}"/>
                </a:ext>
              </a:extLst>
            </p:cNvPr>
            <p:cNvCxnSpPr>
              <a:cxnSpLocks noChangeShapeType="1"/>
            </p:cNvCxnSpPr>
            <p:nvPr/>
          </p:nvCxnSpPr>
          <p:spPr bwMode="auto">
            <a:xfrm flipV="1">
              <a:off x="1369653" y="58224"/>
              <a:ext cx="99695" cy="509270"/>
            </a:xfrm>
            <a:prstGeom prst="line">
              <a:avLst/>
            </a:prstGeom>
            <a:noFill/>
            <a:ln w="17145">
              <a:solidFill>
                <a:srgbClr val="000000"/>
              </a:solidFill>
              <a:round/>
              <a:headEnd/>
              <a:tailEnd/>
            </a:ln>
            <a:extLst>
              <a:ext uri="{909E8E84-426E-40DD-AFC4-6F175D3DCCD1}">
                <a14:hiddenFill xmlns:a14="http://schemas.microsoft.com/office/drawing/2010/main">
                  <a:noFill/>
                </a14:hiddenFill>
              </a:ext>
            </a:extLst>
          </p:spPr>
        </p:cxnSp>
        <p:cxnSp>
          <p:nvCxnSpPr>
            <p:cNvPr id="38926" name="Line 8">
              <a:extLst>
                <a:ext uri="{FF2B5EF4-FFF2-40B4-BE49-F238E27FC236}">
                  <a16:creationId xmlns:a16="http://schemas.microsoft.com/office/drawing/2014/main" id="{ADB72A1A-FD8C-42BC-935F-2357BE558F4E}"/>
                </a:ext>
              </a:extLst>
            </p:cNvPr>
            <p:cNvCxnSpPr>
              <a:cxnSpLocks noChangeShapeType="1"/>
            </p:cNvCxnSpPr>
            <p:nvPr/>
          </p:nvCxnSpPr>
          <p:spPr bwMode="auto">
            <a:xfrm>
              <a:off x="1469348" y="58224"/>
              <a:ext cx="935990" cy="0"/>
            </a:xfrm>
            <a:prstGeom prst="line">
              <a:avLst/>
            </a:prstGeom>
            <a:noFill/>
            <a:ln w="17145">
              <a:solidFill>
                <a:srgbClr val="000000"/>
              </a:solidFill>
              <a:round/>
              <a:headEnd/>
              <a:tailEnd/>
            </a:ln>
            <a:extLst>
              <a:ext uri="{909E8E84-426E-40DD-AFC4-6F175D3DCCD1}">
                <a14:hiddenFill xmlns:a14="http://schemas.microsoft.com/office/drawing/2010/main">
                  <a:noFill/>
                </a14:hiddenFill>
              </a:ext>
            </a:extLst>
          </p:spPr>
        </p:cxnSp>
        <p:sp>
          <p:nvSpPr>
            <p:cNvPr id="38927" name="Rectangle 28">
              <a:extLst>
                <a:ext uri="{FF2B5EF4-FFF2-40B4-BE49-F238E27FC236}">
                  <a16:creationId xmlns:a16="http://schemas.microsoft.com/office/drawing/2014/main" id="{653229E3-5998-4BC0-868A-985712A622C4}"/>
                </a:ext>
              </a:extLst>
            </p:cNvPr>
            <p:cNvSpPr>
              <a:spLocks noChangeArrowheads="1"/>
            </p:cNvSpPr>
            <p:nvPr/>
          </p:nvSpPr>
          <p:spPr bwMode="auto">
            <a:xfrm>
              <a:off x="2130487" y="335719"/>
              <a:ext cx="199179" cy="315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5000"/>
                </a:lnSpc>
                <a:spcBef>
                  <a:spcPct val="0"/>
                </a:spcBef>
                <a:spcAft>
                  <a:spcPts val="1000"/>
                </a:spcAft>
                <a:buNone/>
              </a:pPr>
              <a:r>
                <a:rPr lang="en-US" altLang="en-US" sz="19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xx</a:t>
              </a:r>
              <a:endParaRPr lang="en-US" altLang="en-US" sz="1100">
                <a:latin typeface="Calibri" panose="020F0502020204030204" pitchFamily="34" charset="0"/>
                <a:ea typeface="Calibri" panose="020F0502020204030204" pitchFamily="34" charset="0"/>
                <a:cs typeface="Times New Roman" panose="02020603050405020304" pitchFamily="18" charset="0"/>
              </a:endParaRPr>
            </a:p>
          </p:txBody>
        </p:sp>
        <p:sp>
          <p:nvSpPr>
            <p:cNvPr id="38928" name="Rectangle 29">
              <a:extLst>
                <a:ext uri="{FF2B5EF4-FFF2-40B4-BE49-F238E27FC236}">
                  <a16:creationId xmlns:a16="http://schemas.microsoft.com/office/drawing/2014/main" id="{36C084A8-78AF-49B9-AAED-24D079355020}"/>
                </a:ext>
              </a:extLst>
            </p:cNvPr>
            <p:cNvSpPr>
              <a:spLocks noChangeArrowheads="1"/>
            </p:cNvSpPr>
            <p:nvPr/>
          </p:nvSpPr>
          <p:spPr bwMode="auto">
            <a:xfrm>
              <a:off x="637498" y="335531"/>
              <a:ext cx="60" cy="183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5000"/>
                </a:lnSpc>
                <a:spcBef>
                  <a:spcPct val="0"/>
                </a:spcBef>
                <a:spcAft>
                  <a:spcPts val="1000"/>
                </a:spcAft>
                <a:buNone/>
              </a:pPr>
              <a:endParaRPr lang="en-US" altLang="en-US" sz="1100">
                <a:latin typeface="Calibri" panose="020F0502020204030204" pitchFamily="34" charset="0"/>
                <a:ea typeface="Calibri" panose="020F0502020204030204" pitchFamily="34" charset="0"/>
                <a:cs typeface="Times New Roman" panose="02020603050405020304" pitchFamily="18" charset="0"/>
              </a:endParaRPr>
            </a:p>
          </p:txBody>
        </p:sp>
        <p:sp>
          <p:nvSpPr>
            <p:cNvPr id="38929" name="Rectangle 30">
              <a:extLst>
                <a:ext uri="{FF2B5EF4-FFF2-40B4-BE49-F238E27FC236}">
                  <a16:creationId xmlns:a16="http://schemas.microsoft.com/office/drawing/2014/main" id="{973C16F2-E781-47E5-8B1F-78AB9CB33BD3}"/>
                </a:ext>
              </a:extLst>
            </p:cNvPr>
            <p:cNvSpPr>
              <a:spLocks noChangeArrowheads="1"/>
            </p:cNvSpPr>
            <p:nvPr/>
          </p:nvSpPr>
          <p:spPr bwMode="auto">
            <a:xfrm>
              <a:off x="2005923" y="82962"/>
              <a:ext cx="148641" cy="53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5000"/>
                </a:lnSpc>
                <a:spcBef>
                  <a:spcPct val="0"/>
                </a:spcBef>
                <a:spcAft>
                  <a:spcPts val="1000"/>
                </a:spcAft>
                <a:buNone/>
              </a:pPr>
              <a:r>
                <a:rPr lang="en-US" altLang="en-US"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t>
              </a:r>
              <a:endParaRPr lang="en-US" altLang="en-US" sz="1100">
                <a:latin typeface="Calibri" panose="020F0502020204030204" pitchFamily="34" charset="0"/>
                <a:ea typeface="Calibri" panose="020F0502020204030204" pitchFamily="34" charset="0"/>
                <a:cs typeface="Times New Roman" panose="02020603050405020304" pitchFamily="18" charset="0"/>
              </a:endParaRPr>
            </a:p>
          </p:txBody>
        </p:sp>
        <p:sp>
          <p:nvSpPr>
            <p:cNvPr id="38930" name="Rectangle 31">
              <a:extLst>
                <a:ext uri="{FF2B5EF4-FFF2-40B4-BE49-F238E27FC236}">
                  <a16:creationId xmlns:a16="http://schemas.microsoft.com/office/drawing/2014/main" id="{05A86025-237E-4AFE-900A-CA62B46C6476}"/>
                </a:ext>
              </a:extLst>
            </p:cNvPr>
            <p:cNvSpPr>
              <a:spLocks noChangeArrowheads="1"/>
            </p:cNvSpPr>
            <p:nvPr/>
          </p:nvSpPr>
          <p:spPr bwMode="auto">
            <a:xfrm>
              <a:off x="154898" y="82962"/>
              <a:ext cx="465248" cy="53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5000"/>
                </a:lnSpc>
                <a:spcBef>
                  <a:spcPct val="0"/>
                </a:spcBef>
                <a:spcAft>
                  <a:spcPts val="1000"/>
                </a:spcAft>
                <a:buNone/>
              </a:pPr>
              <a:r>
                <a:rPr lang="en-US" altLang="en-US"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SD</a:t>
              </a:r>
              <a:endParaRPr lang="en-US" altLang="en-US" sz="1100">
                <a:latin typeface="Calibri" panose="020F0502020204030204" pitchFamily="34" charset="0"/>
                <a:ea typeface="Calibri" panose="020F0502020204030204" pitchFamily="34" charset="0"/>
                <a:cs typeface="Times New Roman" panose="02020603050405020304" pitchFamily="18" charset="0"/>
              </a:endParaRPr>
            </a:p>
          </p:txBody>
        </p:sp>
        <p:sp>
          <p:nvSpPr>
            <p:cNvPr id="38931" name="Rectangle 32">
              <a:extLst>
                <a:ext uri="{FF2B5EF4-FFF2-40B4-BE49-F238E27FC236}">
                  <a16:creationId xmlns:a16="http://schemas.microsoft.com/office/drawing/2014/main" id="{DD453E7B-60E9-45C7-8413-0B7094CB7393}"/>
                </a:ext>
              </a:extLst>
            </p:cNvPr>
            <p:cNvSpPr>
              <a:spLocks noChangeArrowheads="1"/>
            </p:cNvSpPr>
            <p:nvPr/>
          </p:nvSpPr>
          <p:spPr bwMode="auto">
            <a:xfrm>
              <a:off x="1703028" y="35999"/>
              <a:ext cx="209585" cy="529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5000"/>
                </a:lnSpc>
                <a:spcBef>
                  <a:spcPct val="0"/>
                </a:spcBef>
                <a:spcAft>
                  <a:spcPts val="1000"/>
                </a:spcAft>
                <a:buNone/>
              </a:pPr>
              <a:r>
                <a:rPr lang="en-US" altLang="en-US">
                  <a:solidFill>
                    <a:srgbClr val="000000"/>
                  </a:solidFill>
                  <a:latin typeface="Symbol" panose="05050102010706020507" pitchFamily="18" charset="2"/>
                  <a:ea typeface="Calibri" panose="020F0502020204030204" pitchFamily="34" charset="0"/>
                  <a:cs typeface="Symbol" panose="05050102010706020507" pitchFamily="18" charset="2"/>
                </a:rPr>
                <a:t>-</a:t>
              </a:r>
              <a:endParaRPr lang="en-US" altLang="en-US" sz="1100">
                <a:latin typeface="Calibri" panose="020F0502020204030204" pitchFamily="34" charset="0"/>
                <a:ea typeface="Calibri" panose="020F0502020204030204" pitchFamily="34" charset="0"/>
                <a:cs typeface="Times New Roman" panose="02020603050405020304" pitchFamily="18" charset="0"/>
              </a:endParaRPr>
            </a:p>
          </p:txBody>
        </p:sp>
        <p:sp>
          <p:nvSpPr>
            <p:cNvPr id="38932" name="Rectangle 33">
              <a:extLst>
                <a:ext uri="{FF2B5EF4-FFF2-40B4-BE49-F238E27FC236}">
                  <a16:creationId xmlns:a16="http://schemas.microsoft.com/office/drawing/2014/main" id="{0B6DB5DD-B470-4BB5-A193-6C3DDB177C40}"/>
                </a:ext>
              </a:extLst>
            </p:cNvPr>
            <p:cNvSpPr>
              <a:spLocks noChangeArrowheads="1"/>
            </p:cNvSpPr>
            <p:nvPr/>
          </p:nvSpPr>
          <p:spPr bwMode="auto">
            <a:xfrm>
              <a:off x="933087" y="35987"/>
              <a:ext cx="190261" cy="529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5000"/>
                </a:lnSpc>
                <a:spcBef>
                  <a:spcPct val="0"/>
                </a:spcBef>
                <a:spcAft>
                  <a:spcPts val="1000"/>
                </a:spcAft>
                <a:buNone/>
              </a:pPr>
              <a:r>
                <a:rPr lang="en-US" altLang="en-US">
                  <a:solidFill>
                    <a:srgbClr val="000000"/>
                  </a:solidFill>
                  <a:latin typeface="Symbol" panose="05050102010706020507" pitchFamily="18" charset="2"/>
                  <a:ea typeface="Calibri" panose="020F0502020204030204" pitchFamily="34" charset="0"/>
                  <a:cs typeface="Symbol" panose="05050102010706020507" pitchFamily="18" charset="2"/>
                </a:rPr>
                <a:t>*</a:t>
              </a:r>
              <a:endParaRPr lang="en-US" altLang="en-US" sz="1100">
                <a:latin typeface="Calibri" panose="020F0502020204030204" pitchFamily="34" charset="0"/>
                <a:ea typeface="Calibri" panose="020F0502020204030204" pitchFamily="34" charset="0"/>
                <a:cs typeface="Times New Roman" panose="02020603050405020304" pitchFamily="18" charset="0"/>
              </a:endParaRPr>
            </a:p>
          </p:txBody>
        </p:sp>
        <p:sp>
          <p:nvSpPr>
            <p:cNvPr id="38933" name="Rectangle 34">
              <a:extLst>
                <a:ext uri="{FF2B5EF4-FFF2-40B4-BE49-F238E27FC236}">
                  <a16:creationId xmlns:a16="http://schemas.microsoft.com/office/drawing/2014/main" id="{6542D662-B322-49A7-B9BD-63F7345FFA8C}"/>
                </a:ext>
              </a:extLst>
            </p:cNvPr>
            <p:cNvSpPr>
              <a:spLocks noChangeArrowheads="1"/>
            </p:cNvSpPr>
            <p:nvPr/>
          </p:nvSpPr>
          <p:spPr bwMode="auto">
            <a:xfrm>
              <a:off x="1455378" y="82989"/>
              <a:ext cx="190261" cy="53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5000"/>
                </a:lnSpc>
                <a:spcBef>
                  <a:spcPct val="0"/>
                </a:spcBef>
                <a:spcAft>
                  <a:spcPts val="1000"/>
                </a:spcAft>
                <a:buNone/>
              </a:pPr>
              <a:r>
                <a:rPr lang="en-US" alt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1</a:t>
              </a:r>
              <a:endParaRPr lang="en-US" altLang="en-US" sz="1100">
                <a:latin typeface="Calibri" panose="020F0502020204030204" pitchFamily="34" charset="0"/>
                <a:ea typeface="Calibri" panose="020F0502020204030204" pitchFamily="34" charset="0"/>
                <a:cs typeface="Times New Roman" panose="02020603050405020304" pitchFamily="18" charset="0"/>
              </a:endParaRPr>
            </a:p>
          </p:txBody>
        </p:sp>
      </p:grpSp>
      <p:sp>
        <p:nvSpPr>
          <p:cNvPr id="2" name="Rectangle 1">
            <a:extLst>
              <a:ext uri="{FF2B5EF4-FFF2-40B4-BE49-F238E27FC236}">
                <a16:creationId xmlns:a16="http://schemas.microsoft.com/office/drawing/2014/main" id="{5D07EA05-2CAD-45A0-85CF-289167EBC40D}"/>
              </a:ext>
            </a:extLst>
          </p:cNvPr>
          <p:cNvSpPr/>
          <p:nvPr/>
        </p:nvSpPr>
        <p:spPr>
          <a:xfrm>
            <a:off x="6390932" y="4392081"/>
            <a:ext cx="1398140" cy="369332"/>
          </a:xfrm>
          <a:prstGeom prst="rect">
            <a:avLst/>
          </a:prstGeom>
        </p:spPr>
        <p:txBody>
          <a:bodyPr wrap="none">
            <a:spAutoFit/>
          </a:bodyPr>
          <a:lstStyle/>
          <a:p>
            <a:pPr>
              <a:defRPr/>
            </a:pPr>
            <a:r>
              <a:rPr lang="en-US" dirty="0">
                <a:highlight>
                  <a:srgbClr val="FFFF00"/>
                </a:highlight>
              </a:rPr>
              <a:t>= 2.77 * SEM</a:t>
            </a:r>
          </a:p>
        </p:txBody>
      </p:sp>
    </p:spTree>
    <p:extLst>
      <p:ext uri="{BB962C8B-B14F-4D97-AF65-F5344CB8AC3E}">
        <p14:creationId xmlns:p14="http://schemas.microsoft.com/office/powerpoint/2010/main" val="1550943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9CEB9-9DD0-E2CF-5C95-C105E77198B7}"/>
              </a:ext>
            </a:extLst>
          </p:cNvPr>
          <p:cNvSpPr>
            <a:spLocks noGrp="1"/>
          </p:cNvSpPr>
          <p:nvPr>
            <p:ph type="title"/>
          </p:nvPr>
        </p:nvSpPr>
        <p:spPr>
          <a:xfrm>
            <a:off x="127000" y="365125"/>
            <a:ext cx="12065000" cy="1325563"/>
          </a:xfrm>
        </p:spPr>
        <p:txBody>
          <a:bodyPr/>
          <a:lstStyle/>
          <a:p>
            <a:pPr algn="ctr"/>
            <a:r>
              <a:rPr lang="en-US" b="1" dirty="0"/>
              <a:t>Simple-Sum and Item Response Theory (IRT) Scores</a:t>
            </a:r>
          </a:p>
        </p:txBody>
      </p:sp>
      <p:sp>
        <p:nvSpPr>
          <p:cNvPr id="3" name="Content Placeholder 2">
            <a:extLst>
              <a:ext uri="{FF2B5EF4-FFF2-40B4-BE49-F238E27FC236}">
                <a16:creationId xmlns:a16="http://schemas.microsoft.com/office/drawing/2014/main" id="{E337346C-5F1A-499B-F1A2-03EFD4BB20F4}"/>
              </a:ext>
            </a:extLst>
          </p:cNvPr>
          <p:cNvSpPr>
            <a:spLocks noGrp="1"/>
          </p:cNvSpPr>
          <p:nvPr>
            <p:ph idx="1"/>
          </p:nvPr>
        </p:nvSpPr>
        <p:spPr>
          <a:xfrm>
            <a:off x="444500" y="1825624"/>
            <a:ext cx="11747500" cy="4575175"/>
          </a:xfrm>
        </p:spPr>
        <p:txBody>
          <a:bodyPr>
            <a:normAutofit/>
          </a:bodyPr>
          <a:lstStyle/>
          <a:p>
            <a:pPr>
              <a:buFont typeface="Arial" panose="020B0604020202020204" pitchFamily="34" charset="0"/>
              <a:buChar char="•"/>
            </a:pPr>
            <a:r>
              <a:rPr lang="en-US" sz="3400" dirty="0"/>
              <a:t>IRT latent trait metric is a rescaling of the “optimally weighted” summed score metric to maximize internal consistency.</a:t>
            </a:r>
          </a:p>
          <a:p>
            <a:pPr>
              <a:buFont typeface="Arial" panose="020B0604020202020204" pitchFamily="34" charset="0"/>
              <a:buChar char="•"/>
            </a:pPr>
            <a:r>
              <a:rPr lang="en-US" sz="3400" dirty="0"/>
              <a:t>Different weighted combination of items (including simple-summated) are very highly correlated; associations with other variables tend to be robust.</a:t>
            </a:r>
            <a:endParaRPr lang="en-US" sz="3400" dirty="0">
              <a:ea typeface="Calibri" panose="020F0502020204030204" pitchFamily="34" charset="0"/>
              <a:cs typeface="Times New Roman" panose="02020603050405020304" pitchFamily="18" charset="0"/>
            </a:endParaRPr>
          </a:p>
          <a:p>
            <a:r>
              <a:rPr lang="en-US" sz="3400" dirty="0">
                <a:ea typeface="Calibri" panose="020F0502020204030204" pitchFamily="34" charset="0"/>
                <a:cs typeface="Times New Roman" panose="02020603050405020304" pitchFamily="18" charset="0"/>
              </a:rPr>
              <a:t>e.g., 5-item self-rated vision scale (US FDA, AAO, pharma)</a:t>
            </a:r>
          </a:p>
          <a:p>
            <a:pPr lvl="1"/>
            <a:r>
              <a:rPr lang="en-US" sz="3000" dirty="0">
                <a:ea typeface="Calibri" panose="020F0502020204030204" pitchFamily="34" charset="0"/>
                <a:cs typeface="Times New Roman" panose="02020603050405020304" pitchFamily="18" charset="0"/>
              </a:rPr>
              <a:t>r’s range: </a:t>
            </a:r>
            <a:r>
              <a:rPr lang="en-US" sz="3000" u="sng" dirty="0">
                <a:effectLst/>
                <a:ea typeface="Calibri" panose="020F0502020204030204" pitchFamily="34" charset="0"/>
                <a:cs typeface="Times New Roman" panose="02020603050405020304" pitchFamily="18" charset="0"/>
              </a:rPr>
              <a:t>0.95-0.97</a:t>
            </a:r>
            <a:r>
              <a:rPr lang="en-US" sz="3000" dirty="0">
                <a:effectLst/>
                <a:ea typeface="Calibri" panose="020F0502020204030204" pitchFamily="34" charset="0"/>
                <a:cs typeface="Times New Roman" panose="02020603050405020304" pitchFamily="18" charset="0"/>
              </a:rPr>
              <a:t> (Rasch and graded response models)</a:t>
            </a:r>
          </a:p>
          <a:p>
            <a:pPr marL="457200" lvl="1" indent="0">
              <a:buNone/>
            </a:pPr>
            <a:endParaRPr lang="en-US" sz="3000" dirty="0">
              <a:ea typeface="Calibri" panose="020F0502020204030204" pitchFamily="34" charset="0"/>
              <a:cs typeface="Times New Roman" panose="02020603050405020304" pitchFamily="18" charset="0"/>
            </a:endParaRPr>
          </a:p>
          <a:p>
            <a:endParaRPr lang="en-US" sz="3000" dirty="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0771573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28B4F-79C4-40A9-0D5C-2431276E1304}"/>
              </a:ext>
            </a:extLst>
          </p:cNvPr>
          <p:cNvSpPr>
            <a:spLocks noGrp="1"/>
          </p:cNvSpPr>
          <p:nvPr>
            <p:ph type="title"/>
          </p:nvPr>
        </p:nvSpPr>
        <p:spPr>
          <a:xfrm>
            <a:off x="1522378" y="0"/>
            <a:ext cx="9144000" cy="1143000"/>
          </a:xfrm>
        </p:spPr>
        <p:txBody>
          <a:bodyPr/>
          <a:lstStyle/>
          <a:p>
            <a:pPr algn="ctr"/>
            <a:r>
              <a:rPr lang="en-US" b="1" dirty="0">
                <a:latin typeface="+mn-lt"/>
              </a:rPr>
              <a:t>Future Directions for PR</a:t>
            </a:r>
          </a:p>
        </p:txBody>
      </p:sp>
      <p:sp>
        <p:nvSpPr>
          <p:cNvPr id="3" name="Content Placeholder 2">
            <a:extLst>
              <a:ext uri="{FF2B5EF4-FFF2-40B4-BE49-F238E27FC236}">
                <a16:creationId xmlns:a16="http://schemas.microsoft.com/office/drawing/2014/main" id="{FDFC56D1-625D-0701-78C9-15E1496F3828}"/>
              </a:ext>
            </a:extLst>
          </p:cNvPr>
          <p:cNvSpPr>
            <a:spLocks noGrp="1"/>
          </p:cNvSpPr>
          <p:nvPr>
            <p:ph idx="1"/>
          </p:nvPr>
        </p:nvSpPr>
        <p:spPr>
          <a:xfrm>
            <a:off x="311284" y="1240277"/>
            <a:ext cx="11566187" cy="4525963"/>
          </a:xfrm>
        </p:spPr>
        <p:txBody>
          <a:bodyPr>
            <a:normAutofit fontScale="62500" lnSpcReduction="20000"/>
          </a:bodyPr>
          <a:lstStyle/>
          <a:p>
            <a:r>
              <a:rPr lang="en-US" sz="4500" dirty="0"/>
              <a:t>Continue to enhance their clinical usefulness </a:t>
            </a:r>
          </a:p>
          <a:p>
            <a:r>
              <a:rPr lang="en-US" sz="4500" dirty="0"/>
              <a:t>Improve survey participation rates</a:t>
            </a:r>
          </a:p>
          <a:p>
            <a:r>
              <a:rPr lang="en-US" sz="4500" dirty="0"/>
              <a:t>Evaluate reliability at appropriate unit (e.g., plan, group, provider)</a:t>
            </a:r>
          </a:p>
          <a:p>
            <a:r>
              <a:rPr lang="en-US" sz="4500" dirty="0"/>
              <a:t>Evaluate individual patient change as well as group change</a:t>
            </a:r>
          </a:p>
          <a:p>
            <a:r>
              <a:rPr lang="en-US" sz="4500" dirty="0"/>
              <a:t>Enhance collaboration between international societies</a:t>
            </a:r>
          </a:p>
          <a:p>
            <a:pPr lvl="1"/>
            <a:r>
              <a:rPr lang="en-US" sz="3200" dirty="0"/>
              <a:t>ISOQOL: </a:t>
            </a:r>
            <a:r>
              <a:rPr lang="en-US" altLang="en-US" sz="3200" dirty="0">
                <a:latin typeface="Comic Sans MS" panose="030F0702030302020204" pitchFamily="66" charset="0"/>
                <a:hlinkClick r:id="rId3"/>
              </a:rPr>
              <a:t>https://www.isoqol.org/</a:t>
            </a:r>
            <a:endParaRPr lang="en-US" altLang="en-US" sz="3200" dirty="0">
              <a:latin typeface="Comic Sans MS" panose="030F0702030302020204" pitchFamily="66" charset="0"/>
            </a:endParaRPr>
          </a:p>
          <a:p>
            <a:pPr lvl="2"/>
            <a:r>
              <a:rPr lang="en-US" altLang="en-US" sz="2400" i="1" dirty="0">
                <a:latin typeface="Comic Sans MS" panose="030F0702030302020204" pitchFamily="66" charset="0"/>
              </a:rPr>
              <a:t>Maurice </a:t>
            </a:r>
            <a:r>
              <a:rPr lang="en-US" altLang="en-US" sz="2400" i="1" dirty="0" err="1">
                <a:latin typeface="Comic Sans MS" panose="030F0702030302020204" pitchFamily="66" charset="0"/>
              </a:rPr>
              <a:t>Staquet</a:t>
            </a:r>
            <a:r>
              <a:rPr lang="en-US" altLang="en-US" sz="2400" i="1" dirty="0">
                <a:latin typeface="Comic Sans MS" panose="030F0702030302020204" pitchFamily="66" charset="0"/>
              </a:rPr>
              <a:t>, M.D. </a:t>
            </a:r>
          </a:p>
          <a:p>
            <a:pPr lvl="3"/>
            <a:r>
              <a:rPr lang="en-US" altLang="en-US" sz="2200" i="1" dirty="0">
                <a:latin typeface="Comic Sans MS" panose="030F0702030302020204" pitchFamily="66" charset="0"/>
              </a:rPr>
              <a:t>Founder and host of 1</a:t>
            </a:r>
            <a:r>
              <a:rPr lang="en-US" altLang="en-US" sz="2200" i="1" baseline="30000" dirty="0">
                <a:latin typeface="Comic Sans MS" panose="030F0702030302020204" pitchFamily="66" charset="0"/>
              </a:rPr>
              <a:t>st</a:t>
            </a:r>
            <a:r>
              <a:rPr lang="en-US" altLang="en-US" sz="2200" i="1" dirty="0">
                <a:latin typeface="Comic Sans MS" panose="030F0702030302020204" pitchFamily="66" charset="0"/>
              </a:rPr>
              <a:t> conference, Brussels, Feb. 2, 1994</a:t>
            </a:r>
          </a:p>
          <a:p>
            <a:pPr lvl="2"/>
            <a:r>
              <a:rPr lang="en-US" altLang="en-US" sz="2400" i="1" dirty="0">
                <a:latin typeface="Comic Sans MS" panose="030F0702030302020204" pitchFamily="66" charset="0"/>
              </a:rPr>
              <a:t>Quality of Life Research; Journal of Patient-Reported Outcomes</a:t>
            </a:r>
          </a:p>
          <a:p>
            <a:pPr lvl="2"/>
            <a:endParaRPr lang="en-US" sz="2800" dirty="0"/>
          </a:p>
          <a:p>
            <a:pPr lvl="1"/>
            <a:r>
              <a:rPr lang="en-US" sz="3200" dirty="0"/>
              <a:t>ISQOLS: </a:t>
            </a:r>
            <a:r>
              <a:rPr lang="en-US" sz="3200" dirty="0">
                <a:hlinkClick r:id="rId4"/>
              </a:rPr>
              <a:t>https://www.isqols.org/</a:t>
            </a:r>
            <a:endParaRPr lang="en-US" sz="3200" dirty="0"/>
          </a:p>
          <a:p>
            <a:pPr lvl="2"/>
            <a:r>
              <a:rPr lang="en-US" sz="2600" dirty="0"/>
              <a:t>Established 1995 to promote research on QOL, happiness, and well-being</a:t>
            </a:r>
          </a:p>
          <a:p>
            <a:pPr lvl="2"/>
            <a:r>
              <a:rPr lang="en-US" sz="2800" i="1" dirty="0"/>
              <a:t>Applied Research in Quality of Life</a:t>
            </a:r>
          </a:p>
          <a:p>
            <a:pPr lvl="3"/>
            <a:r>
              <a:rPr lang="en-US" sz="2600" i="1" dirty="0"/>
              <a:t>Australian Centre on Quality of Life</a:t>
            </a:r>
          </a:p>
          <a:p>
            <a:pPr lvl="3"/>
            <a:r>
              <a:rPr lang="en-US" sz="1600" dirty="0">
                <a:solidFill>
                  <a:srgbClr val="000000"/>
                </a:solidFill>
                <a:effectLst/>
                <a:latin typeface="Times New Roman" panose="02020603050405020304" pitchFamily="18" charset="0"/>
                <a:ea typeface="Times New Roman" panose="02020603050405020304" pitchFamily="18" charset="0"/>
              </a:rPr>
              <a:t>Physical functioning among Medicare beneficiaries. ISQOLS annual meeting, Phoenix, AZ, October 2015.</a:t>
            </a:r>
            <a:endParaRPr lang="en-US" sz="1600" dirty="0">
              <a:effectLst/>
              <a:latin typeface="Times New Roman" panose="02020603050405020304" pitchFamily="18" charset="0"/>
              <a:ea typeface="Times New Roman" panose="02020603050405020304" pitchFamily="18" charset="0"/>
            </a:endParaRPr>
          </a:p>
          <a:p>
            <a:endParaRPr lang="en-US" sz="3200" dirty="0"/>
          </a:p>
          <a:p>
            <a:pPr marL="457200" lvl="1" indent="0">
              <a:buNone/>
            </a:pPr>
            <a:endParaRPr lang="en-US" sz="3200" dirty="0"/>
          </a:p>
        </p:txBody>
      </p:sp>
      <p:sp>
        <p:nvSpPr>
          <p:cNvPr id="4" name="Slide Number Placeholder 3">
            <a:extLst>
              <a:ext uri="{FF2B5EF4-FFF2-40B4-BE49-F238E27FC236}">
                <a16:creationId xmlns:a16="http://schemas.microsoft.com/office/drawing/2014/main" id="{80496570-B1D6-67FF-4C27-D7A924D66281}"/>
              </a:ext>
            </a:extLst>
          </p:cNvPr>
          <p:cNvSpPr>
            <a:spLocks noGrp="1"/>
          </p:cNvSpPr>
          <p:nvPr>
            <p:ph type="sldNum" sz="quarter" idx="12"/>
          </p:nvPr>
        </p:nvSpPr>
        <p:spPr bwMode="auto">
          <a:xfrm>
            <a:off x="7372350" y="6245225"/>
            <a:ext cx="16192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kern="1200">
                <a:solidFill>
                  <a:schemeClr val="tx1"/>
                </a:solidFill>
                <a:latin typeface="Times New Roman" pitchFamily="18" charset="0"/>
                <a:ea typeface="+mn-ea"/>
                <a:cs typeface="+mn-cs"/>
              </a:defRPr>
            </a:lvl1pPr>
            <a:lvl2pPr marL="457200" algn="l" rtl="0" fontAlgn="base">
              <a:spcBef>
                <a:spcPct val="0"/>
              </a:spcBef>
              <a:spcAft>
                <a:spcPct val="0"/>
              </a:spcAft>
              <a:defRPr sz="3200" b="1"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3200" b="1"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3200" b="1"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3200" b="1" kern="1200">
                <a:solidFill>
                  <a:schemeClr val="tx1"/>
                </a:solidFill>
                <a:latin typeface="Times New Roman" pitchFamily="18" charset="0"/>
                <a:ea typeface="+mn-ea"/>
                <a:cs typeface="Arial" pitchFamily="34" charset="0"/>
              </a:defRPr>
            </a:lvl5pPr>
            <a:lvl6pPr marL="2286000" algn="l" defTabSz="914400" rtl="0" eaLnBrk="1" latinLnBrk="0" hangingPunct="1">
              <a:defRPr sz="3200" b="1" kern="1200">
                <a:solidFill>
                  <a:schemeClr val="tx1"/>
                </a:solidFill>
                <a:latin typeface="Times New Roman" pitchFamily="18" charset="0"/>
                <a:ea typeface="+mn-ea"/>
                <a:cs typeface="Arial" pitchFamily="34" charset="0"/>
              </a:defRPr>
            </a:lvl6pPr>
            <a:lvl7pPr marL="2743200" algn="l" defTabSz="914400" rtl="0" eaLnBrk="1" latinLnBrk="0" hangingPunct="1">
              <a:defRPr sz="3200" b="1" kern="1200">
                <a:solidFill>
                  <a:schemeClr val="tx1"/>
                </a:solidFill>
                <a:latin typeface="Times New Roman" pitchFamily="18" charset="0"/>
                <a:ea typeface="+mn-ea"/>
                <a:cs typeface="Arial" pitchFamily="34" charset="0"/>
              </a:defRPr>
            </a:lvl7pPr>
            <a:lvl8pPr marL="3200400" algn="l" defTabSz="914400" rtl="0" eaLnBrk="1" latinLnBrk="0" hangingPunct="1">
              <a:defRPr sz="3200" b="1" kern="1200">
                <a:solidFill>
                  <a:schemeClr val="tx1"/>
                </a:solidFill>
                <a:latin typeface="Times New Roman" pitchFamily="18" charset="0"/>
                <a:ea typeface="+mn-ea"/>
                <a:cs typeface="Arial" pitchFamily="34" charset="0"/>
              </a:defRPr>
            </a:lvl8pPr>
            <a:lvl9pPr marL="3657600" algn="l" defTabSz="914400" rtl="0" eaLnBrk="1" latinLnBrk="0" hangingPunct="1">
              <a:defRPr sz="3200" b="1" kern="1200">
                <a:solidFill>
                  <a:schemeClr val="tx1"/>
                </a:solidFill>
                <a:latin typeface="Times New Roman" pitchFamily="18" charset="0"/>
                <a:ea typeface="+mn-ea"/>
                <a:cs typeface="Arial" pitchFamily="34" charset="0"/>
              </a:defRPr>
            </a:lvl9pPr>
          </a:lstStyle>
          <a:p>
            <a:pPr>
              <a:defRPr/>
            </a:pPr>
            <a:fld id="{0C5144EA-161E-419D-B606-46724030BA3B}" type="slidenum">
              <a:rPr lang="en-US" smtClean="0"/>
              <a:pPr>
                <a:defRPr/>
              </a:pPr>
              <a:t>26</a:t>
            </a:fld>
            <a:endParaRPr lang="en-US"/>
          </a:p>
        </p:txBody>
      </p:sp>
    </p:spTree>
    <p:extLst>
      <p:ext uri="{BB962C8B-B14F-4D97-AF65-F5344CB8AC3E}">
        <p14:creationId xmlns:p14="http://schemas.microsoft.com/office/powerpoint/2010/main" val="4074976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ticky notes with question marks">
            <a:extLst>
              <a:ext uri="{FF2B5EF4-FFF2-40B4-BE49-F238E27FC236}">
                <a16:creationId xmlns:a16="http://schemas.microsoft.com/office/drawing/2014/main" id="{352D965F-6264-4823-B9D6-A67933E05B2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094162" y="593725"/>
            <a:ext cx="7924800" cy="3999699"/>
          </a:xfrm>
        </p:spPr>
      </p:pic>
      <p:sp>
        <p:nvSpPr>
          <p:cNvPr id="4" name="Slide Number Placeholder 3">
            <a:extLst>
              <a:ext uri="{FF2B5EF4-FFF2-40B4-BE49-F238E27FC236}">
                <a16:creationId xmlns:a16="http://schemas.microsoft.com/office/drawing/2014/main" id="{EFFBCBFF-E4D0-407C-A72A-100BF31EBFC5}"/>
              </a:ext>
            </a:extLst>
          </p:cNvPr>
          <p:cNvSpPr>
            <a:spLocks noGrp="1"/>
          </p:cNvSpPr>
          <p:nvPr>
            <p:ph type="sldNum" sz="quarter" idx="12"/>
          </p:nvPr>
        </p:nvSpPr>
        <p:spPr bwMode="auto">
          <a:xfrm>
            <a:off x="7372350" y="6245225"/>
            <a:ext cx="16192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kern="1200">
                <a:solidFill>
                  <a:schemeClr val="tx1"/>
                </a:solidFill>
                <a:latin typeface="Times New Roman" pitchFamily="18" charset="0"/>
                <a:ea typeface="+mn-ea"/>
                <a:cs typeface="+mn-cs"/>
              </a:defRPr>
            </a:lvl1pPr>
            <a:lvl2pPr marL="457200" algn="l" rtl="0" fontAlgn="base">
              <a:spcBef>
                <a:spcPct val="0"/>
              </a:spcBef>
              <a:spcAft>
                <a:spcPct val="0"/>
              </a:spcAft>
              <a:defRPr sz="3200" b="1"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3200" b="1"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3200" b="1"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3200" b="1" kern="1200">
                <a:solidFill>
                  <a:schemeClr val="tx1"/>
                </a:solidFill>
                <a:latin typeface="Times New Roman" pitchFamily="18" charset="0"/>
                <a:ea typeface="+mn-ea"/>
                <a:cs typeface="Arial" pitchFamily="34" charset="0"/>
              </a:defRPr>
            </a:lvl5pPr>
            <a:lvl6pPr marL="2286000" algn="l" defTabSz="914400" rtl="0" eaLnBrk="1" latinLnBrk="0" hangingPunct="1">
              <a:defRPr sz="3200" b="1" kern="1200">
                <a:solidFill>
                  <a:schemeClr val="tx1"/>
                </a:solidFill>
                <a:latin typeface="Times New Roman" pitchFamily="18" charset="0"/>
                <a:ea typeface="+mn-ea"/>
                <a:cs typeface="Arial" pitchFamily="34" charset="0"/>
              </a:defRPr>
            </a:lvl6pPr>
            <a:lvl7pPr marL="2743200" algn="l" defTabSz="914400" rtl="0" eaLnBrk="1" latinLnBrk="0" hangingPunct="1">
              <a:defRPr sz="3200" b="1" kern="1200">
                <a:solidFill>
                  <a:schemeClr val="tx1"/>
                </a:solidFill>
                <a:latin typeface="Times New Roman" pitchFamily="18" charset="0"/>
                <a:ea typeface="+mn-ea"/>
                <a:cs typeface="Arial" pitchFamily="34" charset="0"/>
              </a:defRPr>
            </a:lvl7pPr>
            <a:lvl8pPr marL="3200400" algn="l" defTabSz="914400" rtl="0" eaLnBrk="1" latinLnBrk="0" hangingPunct="1">
              <a:defRPr sz="3200" b="1" kern="1200">
                <a:solidFill>
                  <a:schemeClr val="tx1"/>
                </a:solidFill>
                <a:latin typeface="Times New Roman" pitchFamily="18" charset="0"/>
                <a:ea typeface="+mn-ea"/>
                <a:cs typeface="Arial" pitchFamily="34" charset="0"/>
              </a:defRPr>
            </a:lvl8pPr>
            <a:lvl9pPr marL="3657600" algn="l" defTabSz="914400" rtl="0" eaLnBrk="1" latinLnBrk="0" hangingPunct="1">
              <a:defRPr sz="3200" b="1" kern="1200">
                <a:solidFill>
                  <a:schemeClr val="tx1"/>
                </a:solidFill>
                <a:latin typeface="Times New Roman" pitchFamily="18" charset="0"/>
                <a:ea typeface="+mn-ea"/>
                <a:cs typeface="Arial" pitchFamily="34" charset="0"/>
              </a:defRPr>
            </a:lvl9pPr>
          </a:lstStyle>
          <a:p>
            <a:pPr>
              <a:defRPr/>
            </a:pPr>
            <a:fld id="{0C5144EA-161E-419D-B606-46724030BA3B}" type="slidenum">
              <a:rPr lang="en-US" smtClean="0"/>
              <a:pPr>
                <a:defRPr/>
              </a:pPr>
              <a:t>27</a:t>
            </a:fld>
            <a:endParaRPr lang="en-US"/>
          </a:p>
        </p:txBody>
      </p:sp>
      <p:sp>
        <p:nvSpPr>
          <p:cNvPr id="7" name="TextBox 6">
            <a:extLst>
              <a:ext uri="{FF2B5EF4-FFF2-40B4-BE49-F238E27FC236}">
                <a16:creationId xmlns:a16="http://schemas.microsoft.com/office/drawing/2014/main" id="{64738CA7-043D-4444-8CEE-105803047EB9}"/>
              </a:ext>
            </a:extLst>
          </p:cNvPr>
          <p:cNvSpPr txBox="1"/>
          <p:nvPr/>
        </p:nvSpPr>
        <p:spPr>
          <a:xfrm>
            <a:off x="2777728" y="5602184"/>
            <a:ext cx="6636544" cy="523220"/>
          </a:xfrm>
          <a:prstGeom prst="rect">
            <a:avLst/>
          </a:prstGeom>
          <a:noFill/>
        </p:spPr>
        <p:txBody>
          <a:bodyPr wrap="square" rtlCol="0">
            <a:spAutoFit/>
          </a:bodyPr>
          <a:lstStyle/>
          <a:p>
            <a:pPr algn="ctr"/>
            <a:r>
              <a:rPr lang="en-US" sz="2800" b="1" dirty="0"/>
              <a:t>Ron D. Hays (drhays@ucla.edu)</a:t>
            </a:r>
          </a:p>
        </p:txBody>
      </p:sp>
      <p:pic>
        <p:nvPicPr>
          <p:cNvPr id="2" name="Picture 4">
            <a:extLst>
              <a:ext uri="{FF2B5EF4-FFF2-40B4-BE49-F238E27FC236}">
                <a16:creationId xmlns:a16="http://schemas.microsoft.com/office/drawing/2014/main" id="{F541913B-2634-C329-69E2-15942374F6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162" y="593725"/>
            <a:ext cx="34290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60051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9F4ED-59D0-06FA-CBBB-D620BF1158DF}"/>
              </a:ext>
            </a:extLst>
          </p:cNvPr>
          <p:cNvSpPr>
            <a:spLocks noGrp="1"/>
          </p:cNvSpPr>
          <p:nvPr>
            <p:ph type="title"/>
          </p:nvPr>
        </p:nvSpPr>
        <p:spPr>
          <a:xfrm>
            <a:off x="0" y="-146845"/>
            <a:ext cx="12192000" cy="1325563"/>
          </a:xfrm>
        </p:spPr>
        <p:txBody>
          <a:bodyPr/>
          <a:lstStyle/>
          <a:p>
            <a:pPr algn="ctr"/>
            <a:r>
              <a:rPr lang="en-US" b="1" dirty="0"/>
              <a:t>References</a:t>
            </a:r>
          </a:p>
        </p:txBody>
      </p:sp>
      <p:sp>
        <p:nvSpPr>
          <p:cNvPr id="3" name="Content Placeholder 2">
            <a:extLst>
              <a:ext uri="{FF2B5EF4-FFF2-40B4-BE49-F238E27FC236}">
                <a16:creationId xmlns:a16="http://schemas.microsoft.com/office/drawing/2014/main" id="{E1EAAA98-CED5-291F-9F69-E6BD68A92DCA}"/>
              </a:ext>
            </a:extLst>
          </p:cNvPr>
          <p:cNvSpPr>
            <a:spLocks noGrp="1"/>
          </p:cNvSpPr>
          <p:nvPr>
            <p:ph idx="1"/>
          </p:nvPr>
        </p:nvSpPr>
        <p:spPr>
          <a:xfrm>
            <a:off x="520700" y="976708"/>
            <a:ext cx="10922000" cy="5241212"/>
          </a:xfrm>
        </p:spPr>
        <p:txBody>
          <a:bodyPr>
            <a:normAutofit fontScale="77500" lnSpcReduction="20000"/>
          </a:bodyPr>
          <a:lstStyle/>
          <a:p>
            <a:pPr marL="0" indent="0">
              <a:buNone/>
            </a:pPr>
            <a:r>
              <a:rPr lang="en-U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cs typeface="Times New Roman" panose="02020603050405020304" pitchFamily="18" charset="0"/>
              </a:rPr>
              <a:t>Cella</a:t>
            </a:r>
            <a:r>
              <a:rPr lang="en-US" sz="2100" dirty="0">
                <a:effectLst/>
                <a:latin typeface="Times New Roman" panose="02020603050405020304" pitchFamily="18" charset="0"/>
                <a:ea typeface="Times New Roman" panose="02020603050405020304" pitchFamily="18" charset="0"/>
                <a:cs typeface="Times New Roman" panose="02020603050405020304" pitchFamily="18" charset="0"/>
              </a:rPr>
              <a:t>, D., Riley, W., Stone, A., Rothrock, N., Reeve, B., Young, S., </a:t>
            </a:r>
            <a:r>
              <a:rPr lang="en-US" sz="2100" dirty="0" err="1">
                <a:effectLst/>
                <a:latin typeface="Times New Roman" panose="02020603050405020304" pitchFamily="18" charset="0"/>
                <a:ea typeface="Times New Roman" panose="02020603050405020304" pitchFamily="18" charset="0"/>
                <a:cs typeface="Times New Roman" panose="02020603050405020304" pitchFamily="18" charset="0"/>
              </a:rPr>
              <a:t>Amtmann</a:t>
            </a:r>
            <a:r>
              <a:rPr lang="en-US" sz="2100" dirty="0">
                <a:effectLst/>
                <a:latin typeface="Times New Roman" panose="02020603050405020304" pitchFamily="18" charset="0"/>
                <a:ea typeface="Times New Roman" panose="02020603050405020304" pitchFamily="18" charset="0"/>
                <a:cs typeface="Times New Roman" panose="02020603050405020304" pitchFamily="18" charset="0"/>
              </a:rPr>
              <a:t>, D., Bode, R., </a:t>
            </a:r>
            <a:r>
              <a:rPr lang="en-US" sz="2100" dirty="0" err="1">
                <a:effectLst/>
                <a:latin typeface="Times New Roman" panose="02020603050405020304" pitchFamily="18" charset="0"/>
                <a:ea typeface="Times New Roman" panose="02020603050405020304" pitchFamily="18" charset="0"/>
                <a:cs typeface="Times New Roman" panose="02020603050405020304" pitchFamily="18" charset="0"/>
              </a:rPr>
              <a:t>Buysse</a:t>
            </a:r>
            <a:r>
              <a:rPr lang="en-US" sz="2100" dirty="0">
                <a:effectLst/>
                <a:latin typeface="Times New Roman" panose="02020603050405020304" pitchFamily="18" charset="0"/>
                <a:ea typeface="Times New Roman" panose="02020603050405020304" pitchFamily="18" charset="0"/>
                <a:cs typeface="Times New Roman" panose="02020603050405020304" pitchFamily="18" charset="0"/>
              </a:rPr>
              <a:t>, D., Choi, S., Cook, K., </a:t>
            </a:r>
            <a:r>
              <a:rPr lang="en-US" sz="2100" dirty="0" err="1">
                <a:effectLst/>
                <a:latin typeface="Times New Roman" panose="02020603050405020304" pitchFamily="18" charset="0"/>
                <a:ea typeface="Times New Roman" panose="02020603050405020304" pitchFamily="18" charset="0"/>
                <a:cs typeface="Times New Roman" panose="02020603050405020304" pitchFamily="18" charset="0"/>
              </a:rPr>
              <a:t>DeVellis</a:t>
            </a:r>
            <a:r>
              <a:rPr lang="en-US" sz="2100" dirty="0">
                <a:effectLst/>
                <a:latin typeface="Times New Roman" panose="02020603050405020304" pitchFamily="18" charset="0"/>
                <a:ea typeface="Times New Roman" panose="02020603050405020304" pitchFamily="18" charset="0"/>
                <a:cs typeface="Times New Roman" panose="02020603050405020304" pitchFamily="18" charset="0"/>
              </a:rPr>
              <a:t>, R., DeWalt, D., Fries, J. F., Gershon, R., Hahn, E. A., </a:t>
            </a:r>
            <a:r>
              <a:rPr lang="en-US" sz="2100" dirty="0" err="1">
                <a:effectLst/>
                <a:latin typeface="Times New Roman" panose="02020603050405020304" pitchFamily="18" charset="0"/>
                <a:ea typeface="Times New Roman" panose="02020603050405020304" pitchFamily="18" charset="0"/>
                <a:cs typeface="Times New Roman" panose="02020603050405020304" pitchFamily="18" charset="0"/>
              </a:rPr>
              <a:t>Pilkonis</a:t>
            </a:r>
            <a:r>
              <a:rPr lang="en-US" sz="2100" dirty="0">
                <a:effectLst/>
                <a:latin typeface="Times New Roman" panose="02020603050405020304" pitchFamily="18" charset="0"/>
                <a:ea typeface="Times New Roman" panose="02020603050405020304" pitchFamily="18" charset="0"/>
                <a:cs typeface="Times New Roman" panose="02020603050405020304" pitchFamily="18" charset="0"/>
              </a:rPr>
              <a:t>, P., </a:t>
            </a:r>
            <a:r>
              <a:rPr lang="en-US" sz="2100" dirty="0" err="1">
                <a:effectLst/>
                <a:latin typeface="Times New Roman" panose="02020603050405020304" pitchFamily="18" charset="0"/>
                <a:ea typeface="Times New Roman" panose="02020603050405020304" pitchFamily="18" charset="0"/>
                <a:cs typeface="Times New Roman" panose="02020603050405020304" pitchFamily="18" charset="0"/>
              </a:rPr>
              <a:t>Revicki</a:t>
            </a:r>
            <a:r>
              <a:rPr lang="en-US" sz="2100" dirty="0">
                <a:effectLst/>
                <a:latin typeface="Times New Roman" panose="02020603050405020304" pitchFamily="18" charset="0"/>
                <a:ea typeface="Times New Roman" panose="02020603050405020304" pitchFamily="18" charset="0"/>
                <a:cs typeface="Times New Roman" panose="02020603050405020304" pitchFamily="18" charset="0"/>
              </a:rPr>
              <a:t>, D., Rose, M., </a:t>
            </a:r>
            <a:r>
              <a:rPr lang="en-US" sz="2100" dirty="0" err="1">
                <a:effectLst/>
                <a:latin typeface="Times New Roman" panose="02020603050405020304" pitchFamily="18" charset="0"/>
                <a:ea typeface="Times New Roman" panose="02020603050405020304" pitchFamily="18" charset="0"/>
                <a:cs typeface="Times New Roman" panose="02020603050405020304" pitchFamily="18" charset="0"/>
              </a:rPr>
              <a:t>Weinfurt</a:t>
            </a:r>
            <a:r>
              <a:rPr lang="en-US" sz="2100" dirty="0">
                <a:effectLst/>
                <a:latin typeface="Times New Roman" panose="02020603050405020304" pitchFamily="18" charset="0"/>
                <a:ea typeface="Times New Roman" panose="02020603050405020304" pitchFamily="18" charset="0"/>
                <a:cs typeface="Times New Roman" panose="02020603050405020304" pitchFamily="18" charset="0"/>
              </a:rPr>
              <a:t>, K., Lai, J., &amp; </a:t>
            </a:r>
            <a:r>
              <a:rPr lang="en-US" sz="2100" b="1" dirty="0">
                <a:effectLst/>
                <a:latin typeface="Times New Roman" panose="02020603050405020304" pitchFamily="18" charset="0"/>
                <a:ea typeface="Times New Roman" panose="02020603050405020304" pitchFamily="18" charset="0"/>
                <a:cs typeface="Times New Roman" panose="02020603050405020304" pitchFamily="18" charset="0"/>
              </a:rPr>
              <a:t>Hays, R. D</a:t>
            </a:r>
            <a:r>
              <a:rPr lang="en-US" sz="2100" dirty="0">
                <a:effectLst/>
                <a:latin typeface="Times New Roman" panose="02020603050405020304" pitchFamily="18" charset="0"/>
                <a:ea typeface="Times New Roman" panose="02020603050405020304" pitchFamily="18" charset="0"/>
                <a:cs typeface="Times New Roman" panose="02020603050405020304" pitchFamily="18" charset="0"/>
              </a:rPr>
              <a:t>.  (2010). Initial item banks and first wave testing of the Patient-Reported Outcomes Measurement Information System (PROMIS) network: 2005-2008.  </a:t>
            </a:r>
            <a:r>
              <a:rPr lang="en-US" sz="2100" u="sng" dirty="0">
                <a:effectLst/>
                <a:latin typeface="Times New Roman" panose="02020603050405020304" pitchFamily="18" charset="0"/>
                <a:ea typeface="Times New Roman" panose="02020603050405020304" pitchFamily="18" charset="0"/>
                <a:cs typeface="Times New Roman" panose="02020603050405020304" pitchFamily="18" charset="0"/>
              </a:rPr>
              <a:t>Journal of Clinical Epidemiology</a:t>
            </a:r>
            <a:r>
              <a:rPr lang="en-US" sz="2100" dirty="0">
                <a:effectLst/>
                <a:latin typeface="Times New Roman" panose="02020603050405020304" pitchFamily="18" charset="0"/>
                <a:ea typeface="Times New Roman" panose="02020603050405020304" pitchFamily="18" charset="0"/>
                <a:cs typeface="Times New Roman" panose="02020603050405020304" pitchFamily="18" charset="0"/>
              </a:rPr>
              <a:t>, 63 (11), 1179-1194</a:t>
            </a:r>
          </a:p>
          <a:p>
            <a:pPr marL="0" indent="0">
              <a:buNone/>
            </a:pPr>
            <a:r>
              <a:rPr lang="en-US" sz="2100" dirty="0">
                <a:effectLst/>
                <a:latin typeface="Times New Roman" panose="02020603050405020304" pitchFamily="18" charset="0"/>
                <a:ea typeface="Times New Roman" panose="02020603050405020304" pitchFamily="18" charset="0"/>
                <a:cs typeface="Times New Roman" panose="02020603050405020304" pitchFamily="18" charset="0"/>
              </a:rPr>
              <a:t>  Hays, R. D</a:t>
            </a:r>
            <a:r>
              <a:rPr lang="en-US" sz="21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100" dirty="0">
                <a:effectLst/>
                <a:latin typeface="Times New Roman" panose="02020603050405020304" pitchFamily="18" charset="0"/>
                <a:ea typeface="Times New Roman" panose="02020603050405020304" pitchFamily="18" charset="0"/>
                <a:cs typeface="Times New Roman" panose="02020603050405020304" pitchFamily="18" charset="0"/>
              </a:rPr>
              <a:t>, Mallett, J. S., </a:t>
            </a:r>
            <a:r>
              <a:rPr lang="en-US" sz="2100" dirty="0" err="1">
                <a:effectLst/>
                <a:latin typeface="Times New Roman" panose="02020603050405020304" pitchFamily="18" charset="0"/>
                <a:ea typeface="Times New Roman" panose="02020603050405020304" pitchFamily="18" charset="0"/>
                <a:cs typeface="Times New Roman" panose="02020603050405020304" pitchFamily="18" charset="0"/>
              </a:rPr>
              <a:t>Gaillot</a:t>
            </a:r>
            <a:r>
              <a:rPr lang="en-US" sz="2100" dirty="0">
                <a:effectLst/>
                <a:latin typeface="Times New Roman" panose="02020603050405020304" pitchFamily="18" charset="0"/>
                <a:ea typeface="Times New Roman" panose="02020603050405020304" pitchFamily="18" charset="0"/>
                <a:cs typeface="Times New Roman" panose="02020603050405020304" pitchFamily="18" charset="0"/>
              </a:rPr>
              <a:t>, S., &amp; Elliott, M. N.  (2016). Performance of the Medicare Consumer Assessment of Healthcare Providers and Systems (CAHPS®) Physical Functioning Items. </a:t>
            </a:r>
            <a:r>
              <a:rPr lang="en-US" sz="2100" u="sng" dirty="0">
                <a:effectLst/>
                <a:latin typeface="Times New Roman" panose="02020603050405020304" pitchFamily="18" charset="0"/>
                <a:ea typeface="Times New Roman" panose="02020603050405020304" pitchFamily="18" charset="0"/>
                <a:cs typeface="Times New Roman" panose="02020603050405020304" pitchFamily="18" charset="0"/>
              </a:rPr>
              <a:t>Medical Care</a:t>
            </a:r>
            <a:r>
              <a:rPr lang="en-US" sz="2100" dirty="0">
                <a:effectLst/>
                <a:latin typeface="Times New Roman" panose="02020603050405020304" pitchFamily="18" charset="0"/>
                <a:ea typeface="Times New Roman" panose="02020603050405020304" pitchFamily="18" charset="0"/>
                <a:cs typeface="Times New Roman" panose="02020603050405020304" pitchFamily="18" charset="0"/>
              </a:rPr>
              <a:t>, 54, 205-259. PMCID: PMC4713233.</a:t>
            </a:r>
          </a:p>
          <a:p>
            <a:pPr marL="0" indent="0">
              <a:buNone/>
            </a:pPr>
            <a:r>
              <a:rPr lang="en-US" sz="2100" dirty="0">
                <a:effectLst/>
                <a:latin typeface="Times New Roman" panose="02020603050405020304" pitchFamily="18" charset="0"/>
                <a:ea typeface="Times New Roman" panose="02020603050405020304" pitchFamily="18" charset="0"/>
              </a:rPr>
              <a:t>  Hays, R. D., &amp; </a:t>
            </a:r>
            <a:r>
              <a:rPr lang="en-US" sz="2100" dirty="0" err="1">
                <a:effectLst/>
                <a:latin typeface="Times New Roman" panose="02020603050405020304" pitchFamily="18" charset="0"/>
                <a:ea typeface="Times New Roman" panose="02020603050405020304" pitchFamily="18" charset="0"/>
              </a:rPr>
              <a:t>Peipert</a:t>
            </a:r>
            <a:r>
              <a:rPr lang="en-US" sz="2100" dirty="0">
                <a:effectLst/>
                <a:latin typeface="Times New Roman" panose="02020603050405020304" pitchFamily="18" charset="0"/>
                <a:ea typeface="Times New Roman" panose="02020603050405020304" pitchFamily="18" charset="0"/>
              </a:rPr>
              <a:t>, J. (2021).  Between-group minimally important change versus individual treatment responders.  </a:t>
            </a:r>
            <a:r>
              <a:rPr lang="en-US" sz="2100" u="sng" dirty="0">
                <a:effectLst/>
                <a:latin typeface="Times New Roman" panose="02020603050405020304" pitchFamily="18" charset="0"/>
                <a:ea typeface="Times New Roman" panose="02020603050405020304" pitchFamily="18" charset="0"/>
              </a:rPr>
              <a:t>Quality of Life Research</a:t>
            </a:r>
            <a:r>
              <a:rPr lang="en-US" sz="2100" dirty="0">
                <a:effectLst/>
                <a:latin typeface="Times New Roman" panose="02020603050405020304" pitchFamily="18" charset="0"/>
                <a:ea typeface="Times New Roman" panose="02020603050405020304" pitchFamily="18" charset="0"/>
              </a:rPr>
              <a:t>, 30, 2765-2772. </a:t>
            </a:r>
          </a:p>
          <a:p>
            <a:pPr marL="0" indent="0">
              <a:buNone/>
            </a:pPr>
            <a:r>
              <a:rPr lang="en-US" sz="2100" dirty="0">
                <a:effectLst/>
                <a:latin typeface="Times New Roman" panose="02020603050405020304" pitchFamily="18" charset="0"/>
                <a:ea typeface="Times New Roman" panose="02020603050405020304" pitchFamily="18" charset="0"/>
              </a:rPr>
              <a:t>  Nelson, E., Kirk, J., Bise, B., Chapman, R., Hale, F. A., Stamps, P., et al. (1981).  The cooperative information project part 1: A sentinel practice network for service and research in primary care  </a:t>
            </a:r>
            <a:r>
              <a:rPr lang="en-US" sz="2100" u="sng" dirty="0">
                <a:effectLst/>
                <a:latin typeface="Times New Roman" panose="02020603050405020304" pitchFamily="18" charset="0"/>
                <a:ea typeface="Times New Roman" panose="02020603050405020304" pitchFamily="18" charset="0"/>
              </a:rPr>
              <a:t>Journal of Family Practice</a:t>
            </a:r>
            <a:r>
              <a:rPr lang="en-US" sz="2100" dirty="0">
                <a:effectLst/>
                <a:latin typeface="Times New Roman" panose="02020603050405020304" pitchFamily="18" charset="0"/>
                <a:ea typeface="Times New Roman" panose="02020603050405020304" pitchFamily="18" charset="0"/>
              </a:rPr>
              <a:t>, 13(5), 641-649.</a:t>
            </a:r>
          </a:p>
          <a:p>
            <a:pPr marL="0" indent="0">
              <a:buNone/>
            </a:pPr>
            <a:r>
              <a:rPr lang="en-US" sz="2100" dirty="0">
                <a:latin typeface="Times New Roman" panose="02020603050405020304" pitchFamily="18" charset="0"/>
                <a:cs typeface="Times New Roman" panose="02020603050405020304" pitchFamily="18" charset="0"/>
              </a:rPr>
              <a:t>  Nelson E, Wasson J, Kirk J, Keller A, Clark D, Dietrich A, Stewart A, </a:t>
            </a:r>
            <a:r>
              <a:rPr lang="en-US" sz="2100" dirty="0" err="1">
                <a:latin typeface="Times New Roman" panose="02020603050405020304" pitchFamily="18" charset="0"/>
                <a:cs typeface="Times New Roman" panose="02020603050405020304" pitchFamily="18" charset="0"/>
              </a:rPr>
              <a:t>Zubkoff</a:t>
            </a:r>
            <a:r>
              <a:rPr lang="en-US" sz="2100" dirty="0">
                <a:latin typeface="Times New Roman" panose="02020603050405020304" pitchFamily="18" charset="0"/>
                <a:cs typeface="Times New Roman" panose="02020603050405020304" pitchFamily="18" charset="0"/>
              </a:rPr>
              <a:t> M. (1987). Assessment of function in routine clinical practice: description of the COOP Chart method and preliminary findings. </a:t>
            </a:r>
            <a:r>
              <a:rPr lang="en-US" sz="2100" u="sng" dirty="0">
                <a:latin typeface="Times New Roman" panose="02020603050405020304" pitchFamily="18" charset="0"/>
                <a:cs typeface="Times New Roman" panose="02020603050405020304" pitchFamily="18" charset="0"/>
              </a:rPr>
              <a:t>J Chronic Dis. </a:t>
            </a:r>
            <a:r>
              <a:rPr lang="en-US" sz="2100" dirty="0">
                <a:latin typeface="Times New Roman" panose="02020603050405020304" pitchFamily="18" charset="0"/>
                <a:cs typeface="Times New Roman" panose="02020603050405020304" pitchFamily="18" charset="0"/>
              </a:rPr>
              <a:t>, 40, Suppl 1:55S-69S</a:t>
            </a:r>
          </a:p>
          <a:p>
            <a:pPr marL="0" indent="0">
              <a:buNone/>
            </a:pPr>
            <a:r>
              <a:rPr lang="en-US" sz="2100" dirty="0">
                <a:effectLst/>
                <a:latin typeface="Times New Roman" panose="02020603050405020304" pitchFamily="18" charset="0"/>
                <a:ea typeface="Times New Roman" panose="02020603050405020304" pitchFamily="18" charset="0"/>
                <a:cs typeface="Times New Roman" panose="02020603050405020304" pitchFamily="18" charset="0"/>
              </a:rPr>
              <a:t>  Quigley, D. D., Elliott, M. N., Slaughter, M. E., Burkhart, Q., Chen, A. Y., </a:t>
            </a:r>
            <a:r>
              <a:rPr lang="en-US" sz="2100" dirty="0" err="1">
                <a:effectLst/>
                <a:latin typeface="Times New Roman" panose="02020603050405020304" pitchFamily="18" charset="0"/>
                <a:ea typeface="Times New Roman" panose="02020603050405020304" pitchFamily="18" charset="0"/>
                <a:cs typeface="Times New Roman" panose="02020603050405020304" pitchFamily="18" charset="0"/>
              </a:rPr>
              <a:t>Talamentes</a:t>
            </a:r>
            <a:r>
              <a:rPr lang="en-US" sz="2100" dirty="0">
                <a:effectLst/>
                <a:latin typeface="Times New Roman" panose="02020603050405020304" pitchFamily="18" charset="0"/>
                <a:ea typeface="Times New Roman" panose="02020603050405020304" pitchFamily="18" charset="0"/>
                <a:cs typeface="Times New Roman" panose="02020603050405020304" pitchFamily="18" charset="0"/>
              </a:rPr>
              <a:t>, E., &amp; Hays, R. D.  (2021).  Shadow coaching improves patient experience with care, but gains erode later.  </a:t>
            </a:r>
            <a:r>
              <a:rPr lang="en-US" sz="2100" u="sng" dirty="0">
                <a:effectLst/>
                <a:latin typeface="Times New Roman" panose="02020603050405020304" pitchFamily="18" charset="0"/>
                <a:ea typeface="Times New Roman" panose="02020603050405020304" pitchFamily="18" charset="0"/>
                <a:cs typeface="Times New Roman" panose="02020603050405020304" pitchFamily="18" charset="0"/>
              </a:rPr>
              <a:t>Medical Care</a:t>
            </a:r>
            <a:r>
              <a:rPr lang="en-US" sz="2100" dirty="0">
                <a:effectLst/>
                <a:latin typeface="Times New Roman" panose="02020603050405020304" pitchFamily="18" charset="0"/>
                <a:ea typeface="Times New Roman" panose="02020603050405020304" pitchFamily="18" charset="0"/>
                <a:cs typeface="Times New Roman" panose="02020603050405020304" pitchFamily="18" charset="0"/>
              </a:rPr>
              <a:t>, 59(11), 950-960</a:t>
            </a:r>
          </a:p>
          <a:p>
            <a:pPr marL="0" indent="0">
              <a:buNone/>
            </a:pP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Tarlov</a:t>
            </a:r>
            <a:r>
              <a:rPr lang="en-US" sz="2100" dirty="0">
                <a:latin typeface="Times New Roman" panose="02020603050405020304" pitchFamily="18" charset="0"/>
                <a:cs typeface="Times New Roman" panose="02020603050405020304" pitchFamily="18" charset="0"/>
              </a:rPr>
              <a:t> AR, Ware JE Jr, Greenfield S, Nelson EC, Perrin E, </a:t>
            </a:r>
            <a:r>
              <a:rPr lang="en-US" sz="2100" dirty="0" err="1">
                <a:latin typeface="Times New Roman" panose="02020603050405020304" pitchFamily="18" charset="0"/>
                <a:cs typeface="Times New Roman" panose="02020603050405020304" pitchFamily="18" charset="0"/>
              </a:rPr>
              <a:t>Zubkoff</a:t>
            </a:r>
            <a:r>
              <a:rPr lang="en-US" sz="2100" dirty="0">
                <a:latin typeface="Times New Roman" panose="02020603050405020304" pitchFamily="18" charset="0"/>
                <a:cs typeface="Times New Roman" panose="02020603050405020304" pitchFamily="18" charset="0"/>
              </a:rPr>
              <a:t> M. (1989). The Medical Outcomes Study. An application of methods for monitoring the results of medical care. </a:t>
            </a:r>
            <a:r>
              <a:rPr lang="en-US" sz="2100" u="sng" dirty="0">
                <a:latin typeface="Times New Roman" panose="02020603050405020304" pitchFamily="18" charset="0"/>
                <a:cs typeface="Times New Roman" panose="02020603050405020304" pitchFamily="18" charset="0"/>
              </a:rPr>
              <a:t>JAMA</a:t>
            </a:r>
            <a:r>
              <a:rPr lang="en-US" sz="2100" dirty="0">
                <a:latin typeface="Times New Roman" panose="02020603050405020304" pitchFamily="18" charset="0"/>
                <a:cs typeface="Times New Roman" panose="02020603050405020304" pitchFamily="18" charset="0"/>
              </a:rPr>
              <a:t>, 18, 262(7), 925-30</a:t>
            </a:r>
          </a:p>
          <a:p>
            <a:pPr marL="0" indent="0">
              <a:buNone/>
            </a:pPr>
            <a:r>
              <a:rPr lang="en-US" sz="2100" dirty="0">
                <a:latin typeface="Times New Roman" panose="02020603050405020304" pitchFamily="18" charset="0"/>
                <a:cs typeface="Times New Roman" panose="02020603050405020304" pitchFamily="18" charset="0"/>
              </a:rPr>
              <a:t>  Wasson, J. H. (2019). A brief review of single-item and multi-item quality of life measures for Medicare patients. </a:t>
            </a:r>
            <a:r>
              <a:rPr lang="en-US" sz="2100" u="sng" dirty="0">
                <a:latin typeface="Times New Roman" panose="02020603050405020304" pitchFamily="18" charset="0"/>
                <a:cs typeface="Times New Roman" panose="02020603050405020304" pitchFamily="18" charset="0"/>
              </a:rPr>
              <a:t>Journal of Ambulatory Care Management</a:t>
            </a:r>
            <a:r>
              <a:rPr lang="en-US" sz="2100" i="1" dirty="0">
                <a:latin typeface="Times New Roman" panose="02020603050405020304" pitchFamily="18" charset="0"/>
                <a:cs typeface="Times New Roman" panose="02020603050405020304" pitchFamily="18" charset="0"/>
              </a:rPr>
              <a:t>,</a:t>
            </a:r>
            <a:r>
              <a:rPr lang="en-US" sz="2100" dirty="0">
                <a:latin typeface="Times New Roman" panose="02020603050405020304" pitchFamily="18" charset="0"/>
                <a:cs typeface="Times New Roman" panose="02020603050405020304" pitchFamily="18" charset="0"/>
              </a:rPr>
              <a:t> </a:t>
            </a:r>
            <a:r>
              <a:rPr lang="en-US" sz="2100" i="1" dirty="0">
                <a:latin typeface="Times New Roman" panose="02020603050405020304" pitchFamily="18" charset="0"/>
                <a:cs typeface="Times New Roman" panose="02020603050405020304" pitchFamily="18" charset="0"/>
              </a:rPr>
              <a:t>42</a:t>
            </a:r>
            <a:r>
              <a:rPr lang="en-US" sz="2100" dirty="0">
                <a:latin typeface="Times New Roman" panose="02020603050405020304" pitchFamily="18" charset="0"/>
                <a:cs typeface="Times New Roman" panose="02020603050405020304" pitchFamily="18" charset="0"/>
              </a:rPr>
              <a:t>, 21–26.</a:t>
            </a:r>
          </a:p>
          <a:p>
            <a:pPr marL="0" indent="0">
              <a:buNone/>
            </a:pPr>
            <a:r>
              <a:rPr lang="en-US" sz="2100" dirty="0">
                <a:effectLst/>
                <a:latin typeface="Times New Roman" panose="02020603050405020304" pitchFamily="18" charset="0"/>
                <a:ea typeface="Times New Roman" panose="02020603050405020304" pitchFamily="18" charset="0"/>
                <a:cs typeface="Times New Roman" panose="02020603050405020304" pitchFamily="18" charset="0"/>
              </a:rPr>
              <a:t>  Wasson, J. H.  (2021).  Standardized assessment, information, and networking technologies (SAINTs): lessons from three decades of development and testing.  </a:t>
            </a:r>
            <a:r>
              <a:rPr lang="en-US" sz="2100" u="sng" dirty="0">
                <a:effectLst/>
                <a:latin typeface="Times New Roman" panose="02020603050405020304" pitchFamily="18" charset="0"/>
                <a:ea typeface="Times New Roman" panose="02020603050405020304" pitchFamily="18" charset="0"/>
                <a:cs typeface="Times New Roman" panose="02020603050405020304" pitchFamily="18" charset="0"/>
              </a:rPr>
              <a:t>Quality of Life Research</a:t>
            </a:r>
            <a:r>
              <a:rPr lang="en-US" sz="2100" dirty="0">
                <a:effectLst/>
                <a:latin typeface="Times New Roman" panose="02020603050405020304" pitchFamily="18" charset="0"/>
                <a:ea typeface="Times New Roman" panose="02020603050405020304" pitchFamily="18" charset="0"/>
                <a:cs typeface="Times New Roman" panose="02020603050405020304" pitchFamily="18" charset="0"/>
              </a:rPr>
              <a:t>, 30, 3145-3155.</a:t>
            </a:r>
          </a:p>
          <a:p>
            <a:endParaRPr lang="en-US" dirty="0"/>
          </a:p>
        </p:txBody>
      </p:sp>
    </p:spTree>
    <p:extLst>
      <p:ext uri="{BB962C8B-B14F-4D97-AF65-F5344CB8AC3E}">
        <p14:creationId xmlns:p14="http://schemas.microsoft.com/office/powerpoint/2010/main" val="3775828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5501D-25C8-85E5-078E-75492DC4CA0B}"/>
              </a:ext>
            </a:extLst>
          </p:cNvPr>
          <p:cNvSpPr>
            <a:spLocks noGrp="1"/>
          </p:cNvSpPr>
          <p:nvPr>
            <p:ph type="title"/>
          </p:nvPr>
        </p:nvSpPr>
        <p:spPr>
          <a:xfrm>
            <a:off x="2038350" y="274638"/>
            <a:ext cx="9258300" cy="1143000"/>
          </a:xfrm>
        </p:spPr>
        <p:txBody>
          <a:bodyPr wrap="square" anchor="ctr">
            <a:normAutofit/>
          </a:bodyPr>
          <a:lstStyle/>
          <a:p>
            <a:pPr algn="ctr"/>
            <a:r>
              <a:rPr lang="en-US" b="1" dirty="0">
                <a:latin typeface="+mn-lt"/>
              </a:rPr>
              <a:t>Patient Reports (PR) Outline</a:t>
            </a:r>
          </a:p>
        </p:txBody>
      </p:sp>
      <p:sp>
        <p:nvSpPr>
          <p:cNvPr id="3" name="Content Placeholder 2">
            <a:extLst>
              <a:ext uri="{FF2B5EF4-FFF2-40B4-BE49-F238E27FC236}">
                <a16:creationId xmlns:a16="http://schemas.microsoft.com/office/drawing/2014/main" id="{87766F9C-8A5C-7A53-A459-5871E1F0FA5E}"/>
              </a:ext>
            </a:extLst>
          </p:cNvPr>
          <p:cNvSpPr>
            <a:spLocks noGrp="1"/>
          </p:cNvSpPr>
          <p:nvPr>
            <p:ph sz="half" idx="1"/>
          </p:nvPr>
        </p:nvSpPr>
        <p:spPr>
          <a:xfrm>
            <a:off x="342900" y="1600207"/>
            <a:ext cx="5753101" cy="4525963"/>
          </a:xfrm>
        </p:spPr>
        <p:txBody>
          <a:bodyPr wrap="square" anchor="t">
            <a:normAutofit fontScale="92500" lnSpcReduction="10000"/>
          </a:bodyPr>
          <a:lstStyle/>
          <a:p>
            <a:pPr marL="0" indent="0">
              <a:buNone/>
            </a:pPr>
            <a:r>
              <a:rPr lang="en-US" sz="3200" i="1" dirty="0"/>
              <a:t>PR: self-reported health and patient reports about their healthcare.</a:t>
            </a:r>
          </a:p>
          <a:p>
            <a:pPr marL="0" indent="0">
              <a:buNone/>
            </a:pPr>
            <a:endParaRPr lang="en-US" sz="3200" dirty="0"/>
          </a:p>
          <a:p>
            <a:pPr marL="0" indent="0">
              <a:buNone/>
            </a:pPr>
            <a:r>
              <a:rPr lang="en-US" sz="3200" dirty="0"/>
              <a:t>1) Landmarks</a:t>
            </a:r>
          </a:p>
          <a:p>
            <a:pPr marL="0" indent="0">
              <a:buNone/>
            </a:pPr>
            <a:r>
              <a:rPr lang="en-US" sz="3200" dirty="0"/>
              <a:t>2) Advancements</a:t>
            </a:r>
          </a:p>
          <a:p>
            <a:pPr marL="0" indent="0">
              <a:buNone/>
            </a:pPr>
            <a:r>
              <a:rPr lang="en-US" sz="3200" dirty="0"/>
              <a:t>3) Fallacies</a:t>
            </a:r>
          </a:p>
          <a:p>
            <a:pPr marL="0" indent="0">
              <a:buNone/>
            </a:pPr>
            <a:r>
              <a:rPr lang="en-US" sz="3200" dirty="0"/>
              <a:t>4) Future directions</a:t>
            </a:r>
          </a:p>
          <a:p>
            <a:pPr marL="0" indent="0">
              <a:buNone/>
            </a:pPr>
            <a:endParaRPr lang="en-US" dirty="0"/>
          </a:p>
          <a:p>
            <a:pPr marL="0" indent="0">
              <a:buNone/>
            </a:pPr>
            <a:r>
              <a:rPr lang="en-US" dirty="0"/>
              <a:t>Q&amp;A</a:t>
            </a:r>
          </a:p>
        </p:txBody>
      </p:sp>
      <p:pic>
        <p:nvPicPr>
          <p:cNvPr id="8" name="Picture 7" descr="A picture containing text, stationary, pen&#10;&#10;Description automatically generated">
            <a:extLst>
              <a:ext uri="{FF2B5EF4-FFF2-40B4-BE49-F238E27FC236}">
                <a16:creationId xmlns:a16="http://schemas.microsoft.com/office/drawing/2014/main" id="{48BFED46-96E6-5B11-0667-DB1BD91A212F}"/>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2741"/>
          <a:stretch/>
        </p:blipFill>
        <p:spPr>
          <a:xfrm>
            <a:off x="6324602" y="1600207"/>
            <a:ext cx="4343399" cy="4525963"/>
          </a:xfrm>
          <a:prstGeom prst="rect">
            <a:avLst/>
          </a:prstGeom>
          <a:noFill/>
        </p:spPr>
      </p:pic>
      <p:sp>
        <p:nvSpPr>
          <p:cNvPr id="4" name="Slide Number Placeholder 3">
            <a:extLst>
              <a:ext uri="{FF2B5EF4-FFF2-40B4-BE49-F238E27FC236}">
                <a16:creationId xmlns:a16="http://schemas.microsoft.com/office/drawing/2014/main" id="{F4BFCCDC-C250-C6C1-BB0C-988337C661D9}"/>
              </a:ext>
            </a:extLst>
          </p:cNvPr>
          <p:cNvSpPr>
            <a:spLocks noGrp="1"/>
          </p:cNvSpPr>
          <p:nvPr>
            <p:ph type="sldNum" sz="quarter" idx="12"/>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defPPr>
              <a:defRPr lang="en-US"/>
            </a:defPPr>
            <a:lvl1pPr algn="r" rtl="0" eaLnBrk="0" fontAlgn="base" hangingPunct="0">
              <a:spcBef>
                <a:spcPct val="0"/>
              </a:spcBef>
              <a:spcAft>
                <a:spcPct val="0"/>
              </a:spcAft>
              <a:defRPr sz="1400" b="0" kern="1200">
                <a:solidFill>
                  <a:schemeClr val="tx1"/>
                </a:solidFill>
                <a:latin typeface="Times New Roman" pitchFamily="18" charset="0"/>
                <a:ea typeface="+mn-ea"/>
                <a:cs typeface="+mn-cs"/>
              </a:defRPr>
            </a:lvl1pPr>
            <a:lvl2pPr marL="457200" algn="l" rtl="0" fontAlgn="base">
              <a:spcBef>
                <a:spcPct val="0"/>
              </a:spcBef>
              <a:spcAft>
                <a:spcPct val="0"/>
              </a:spcAft>
              <a:defRPr sz="3200" b="1"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3200" b="1"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3200" b="1"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3200" b="1" kern="1200">
                <a:solidFill>
                  <a:schemeClr val="tx1"/>
                </a:solidFill>
                <a:latin typeface="Times New Roman" pitchFamily="18" charset="0"/>
                <a:ea typeface="+mn-ea"/>
                <a:cs typeface="Arial" pitchFamily="34" charset="0"/>
              </a:defRPr>
            </a:lvl5pPr>
            <a:lvl6pPr marL="2286000" algn="l" defTabSz="914400" rtl="0" eaLnBrk="1" latinLnBrk="0" hangingPunct="1">
              <a:defRPr sz="3200" b="1" kern="1200">
                <a:solidFill>
                  <a:schemeClr val="tx1"/>
                </a:solidFill>
                <a:latin typeface="Times New Roman" pitchFamily="18" charset="0"/>
                <a:ea typeface="+mn-ea"/>
                <a:cs typeface="Arial" pitchFamily="34" charset="0"/>
              </a:defRPr>
            </a:lvl6pPr>
            <a:lvl7pPr marL="2743200" algn="l" defTabSz="914400" rtl="0" eaLnBrk="1" latinLnBrk="0" hangingPunct="1">
              <a:defRPr sz="3200" b="1" kern="1200">
                <a:solidFill>
                  <a:schemeClr val="tx1"/>
                </a:solidFill>
                <a:latin typeface="Times New Roman" pitchFamily="18" charset="0"/>
                <a:ea typeface="+mn-ea"/>
                <a:cs typeface="Arial" pitchFamily="34" charset="0"/>
              </a:defRPr>
            </a:lvl7pPr>
            <a:lvl8pPr marL="3200400" algn="l" defTabSz="914400" rtl="0" eaLnBrk="1" latinLnBrk="0" hangingPunct="1">
              <a:defRPr sz="3200" b="1" kern="1200">
                <a:solidFill>
                  <a:schemeClr val="tx1"/>
                </a:solidFill>
                <a:latin typeface="Times New Roman" pitchFamily="18" charset="0"/>
                <a:ea typeface="+mn-ea"/>
                <a:cs typeface="Arial" pitchFamily="34" charset="0"/>
              </a:defRPr>
            </a:lvl8pPr>
            <a:lvl9pPr marL="3657600" algn="l" defTabSz="914400" rtl="0" eaLnBrk="1" latinLnBrk="0" hangingPunct="1">
              <a:defRPr sz="3200" b="1" kern="1200">
                <a:solidFill>
                  <a:schemeClr val="tx1"/>
                </a:solidFill>
                <a:latin typeface="Times New Roman" pitchFamily="18" charset="0"/>
                <a:ea typeface="+mn-ea"/>
                <a:cs typeface="Arial" pitchFamily="34" charset="0"/>
              </a:defRPr>
            </a:lvl9pPr>
          </a:lstStyle>
          <a:p>
            <a:pPr>
              <a:spcAft>
                <a:spcPts val="600"/>
              </a:spcAft>
              <a:defRPr/>
            </a:pPr>
            <a:fld id="{E7719EFA-3A8A-4C18-A720-9C0EC50ECD95}" type="slidenum">
              <a:rPr lang="en-US" smtClean="0"/>
              <a:pPr>
                <a:spcAft>
                  <a:spcPts val="600"/>
                </a:spcAft>
                <a:defRPr/>
              </a:pPr>
              <a:t>3</a:t>
            </a:fld>
            <a:endParaRPr lang="en-US"/>
          </a:p>
        </p:txBody>
      </p:sp>
    </p:spTree>
    <p:extLst>
      <p:ext uri="{BB962C8B-B14F-4D97-AF65-F5344CB8AC3E}">
        <p14:creationId xmlns:p14="http://schemas.microsoft.com/office/powerpoint/2010/main" val="710040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140C4-42BA-A7EE-0E51-B755BB16BB4F}"/>
              </a:ext>
            </a:extLst>
          </p:cNvPr>
          <p:cNvSpPr>
            <a:spLocks noGrp="1"/>
          </p:cNvSpPr>
          <p:nvPr>
            <p:ph type="title"/>
          </p:nvPr>
        </p:nvSpPr>
        <p:spPr>
          <a:xfrm>
            <a:off x="1524000" y="5576"/>
            <a:ext cx="9772650" cy="1143000"/>
          </a:xfrm>
        </p:spPr>
        <p:txBody>
          <a:bodyPr/>
          <a:lstStyle/>
          <a:p>
            <a:pPr algn="ctr"/>
            <a:r>
              <a:rPr lang="en-US" b="1" dirty="0">
                <a:latin typeface="+mn-lt"/>
              </a:rPr>
              <a:t>1) PR Landmark # 1</a:t>
            </a:r>
          </a:p>
        </p:txBody>
      </p:sp>
      <p:sp>
        <p:nvSpPr>
          <p:cNvPr id="4" name="Slide Number Placeholder 3">
            <a:extLst>
              <a:ext uri="{FF2B5EF4-FFF2-40B4-BE49-F238E27FC236}">
                <a16:creationId xmlns:a16="http://schemas.microsoft.com/office/drawing/2014/main" id="{3758B341-5614-C20C-0FBC-851B829C347D}"/>
              </a:ext>
            </a:extLst>
          </p:cNvPr>
          <p:cNvSpPr>
            <a:spLocks noGrp="1"/>
          </p:cNvSpPr>
          <p:nvPr>
            <p:ph type="sldNum" sz="quarter" idx="12"/>
          </p:nvPr>
        </p:nvSpPr>
        <p:spPr bwMode="auto">
          <a:xfrm>
            <a:off x="7372350" y="6245225"/>
            <a:ext cx="16192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kern="1200">
                <a:solidFill>
                  <a:schemeClr val="tx1"/>
                </a:solidFill>
                <a:latin typeface="Times New Roman" pitchFamily="18" charset="0"/>
                <a:ea typeface="+mn-ea"/>
                <a:cs typeface="+mn-cs"/>
              </a:defRPr>
            </a:lvl1pPr>
            <a:lvl2pPr marL="457200" algn="l" rtl="0" fontAlgn="base">
              <a:spcBef>
                <a:spcPct val="0"/>
              </a:spcBef>
              <a:spcAft>
                <a:spcPct val="0"/>
              </a:spcAft>
              <a:defRPr sz="3200" b="1"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3200" b="1"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3200" b="1"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3200" b="1" kern="1200">
                <a:solidFill>
                  <a:schemeClr val="tx1"/>
                </a:solidFill>
                <a:latin typeface="Times New Roman" pitchFamily="18" charset="0"/>
                <a:ea typeface="+mn-ea"/>
                <a:cs typeface="Arial" pitchFamily="34" charset="0"/>
              </a:defRPr>
            </a:lvl5pPr>
            <a:lvl6pPr marL="2286000" algn="l" defTabSz="914400" rtl="0" eaLnBrk="1" latinLnBrk="0" hangingPunct="1">
              <a:defRPr sz="3200" b="1" kern="1200">
                <a:solidFill>
                  <a:schemeClr val="tx1"/>
                </a:solidFill>
                <a:latin typeface="Times New Roman" pitchFamily="18" charset="0"/>
                <a:ea typeface="+mn-ea"/>
                <a:cs typeface="Arial" pitchFamily="34" charset="0"/>
              </a:defRPr>
            </a:lvl6pPr>
            <a:lvl7pPr marL="2743200" algn="l" defTabSz="914400" rtl="0" eaLnBrk="1" latinLnBrk="0" hangingPunct="1">
              <a:defRPr sz="3200" b="1" kern="1200">
                <a:solidFill>
                  <a:schemeClr val="tx1"/>
                </a:solidFill>
                <a:latin typeface="Times New Roman" pitchFamily="18" charset="0"/>
                <a:ea typeface="+mn-ea"/>
                <a:cs typeface="Arial" pitchFamily="34" charset="0"/>
              </a:defRPr>
            </a:lvl7pPr>
            <a:lvl8pPr marL="3200400" algn="l" defTabSz="914400" rtl="0" eaLnBrk="1" latinLnBrk="0" hangingPunct="1">
              <a:defRPr sz="3200" b="1" kern="1200">
                <a:solidFill>
                  <a:schemeClr val="tx1"/>
                </a:solidFill>
                <a:latin typeface="Times New Roman" pitchFamily="18" charset="0"/>
                <a:ea typeface="+mn-ea"/>
                <a:cs typeface="Arial" pitchFamily="34" charset="0"/>
              </a:defRPr>
            </a:lvl8pPr>
            <a:lvl9pPr marL="3657600" algn="l" defTabSz="914400" rtl="0" eaLnBrk="1" latinLnBrk="0" hangingPunct="1">
              <a:defRPr sz="3200" b="1" kern="1200">
                <a:solidFill>
                  <a:schemeClr val="tx1"/>
                </a:solidFill>
                <a:latin typeface="Times New Roman" pitchFamily="18" charset="0"/>
                <a:ea typeface="+mn-ea"/>
                <a:cs typeface="Arial" pitchFamily="34" charset="0"/>
              </a:defRPr>
            </a:lvl9pPr>
          </a:lstStyle>
          <a:p>
            <a:pPr>
              <a:defRPr/>
            </a:pPr>
            <a:fld id="{0C5144EA-161E-419D-B606-46724030BA3B}" type="slidenum">
              <a:rPr lang="en-US" smtClean="0"/>
              <a:pPr>
                <a:defRPr/>
              </a:pPr>
              <a:t>4</a:t>
            </a:fld>
            <a:endParaRPr lang="en-US"/>
          </a:p>
        </p:txBody>
      </p:sp>
      <p:pic>
        <p:nvPicPr>
          <p:cNvPr id="5" name="Picture 4" descr="A picture containing outdoor, person, grass&#10;&#10;Description automatically generated">
            <a:extLst>
              <a:ext uri="{FF2B5EF4-FFF2-40B4-BE49-F238E27FC236}">
                <a16:creationId xmlns:a16="http://schemas.microsoft.com/office/drawing/2014/main" id="{92B014FC-3BEE-21B6-E0B0-CC12544D42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973401"/>
            <a:ext cx="3886199" cy="4114800"/>
          </a:xfrm>
          <a:prstGeom prst="rect">
            <a:avLst/>
          </a:prstGeom>
        </p:spPr>
      </p:pic>
      <p:pic>
        <p:nvPicPr>
          <p:cNvPr id="6" name="Picture 5" descr="A person smiling for the camera">
            <a:extLst>
              <a:ext uri="{FF2B5EF4-FFF2-40B4-BE49-F238E27FC236}">
                <a16:creationId xmlns:a16="http://schemas.microsoft.com/office/drawing/2014/main" id="{66F2B793-45EC-BB24-55A3-862D8C8DC0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6" y="1935301"/>
            <a:ext cx="5257798" cy="4191000"/>
          </a:xfrm>
          <a:prstGeom prst="rect">
            <a:avLst/>
          </a:prstGeom>
        </p:spPr>
      </p:pic>
      <p:sp>
        <p:nvSpPr>
          <p:cNvPr id="8" name="Content Placeholder 7">
            <a:extLst>
              <a:ext uri="{FF2B5EF4-FFF2-40B4-BE49-F238E27FC236}">
                <a16:creationId xmlns:a16="http://schemas.microsoft.com/office/drawing/2014/main" id="{DF2B1CA9-1060-A5F3-11CE-2E1F5A9CF0DB}"/>
              </a:ext>
            </a:extLst>
          </p:cNvPr>
          <p:cNvSpPr>
            <a:spLocks noGrp="1"/>
          </p:cNvSpPr>
          <p:nvPr>
            <p:ph idx="1"/>
          </p:nvPr>
        </p:nvSpPr>
        <p:spPr>
          <a:xfrm>
            <a:off x="182880" y="918389"/>
            <a:ext cx="12100560" cy="4525963"/>
          </a:xfrm>
        </p:spPr>
        <p:txBody>
          <a:bodyPr/>
          <a:lstStyle/>
          <a:p>
            <a:pPr marL="0" indent="0" algn="ctr">
              <a:buNone/>
            </a:pPr>
            <a:r>
              <a:rPr lang="en-US" i="1" dirty="0"/>
              <a:t>Dartmouth COOP Project </a:t>
            </a:r>
          </a:p>
          <a:p>
            <a:pPr marL="0" indent="0" algn="ctr">
              <a:buNone/>
            </a:pPr>
            <a:r>
              <a:rPr lang="en-US" dirty="0"/>
              <a:t>(Nelson, Kirk et al., 1981; Nelson, Wasson …&amp; </a:t>
            </a:r>
            <a:r>
              <a:rPr lang="en-US" dirty="0" err="1"/>
              <a:t>Zubkoff</a:t>
            </a:r>
            <a:r>
              <a:rPr lang="en-US" dirty="0"/>
              <a:t>, 1987, J Chron Dis)</a:t>
            </a:r>
          </a:p>
          <a:p>
            <a:endParaRPr lang="en-US" dirty="0"/>
          </a:p>
        </p:txBody>
      </p:sp>
    </p:spTree>
    <p:extLst>
      <p:ext uri="{BB962C8B-B14F-4D97-AF65-F5344CB8AC3E}">
        <p14:creationId xmlns:p14="http://schemas.microsoft.com/office/powerpoint/2010/main" val="2388257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140C4-42BA-A7EE-0E51-B755BB16BB4F}"/>
              </a:ext>
            </a:extLst>
          </p:cNvPr>
          <p:cNvSpPr>
            <a:spLocks noGrp="1"/>
          </p:cNvSpPr>
          <p:nvPr>
            <p:ph type="title"/>
          </p:nvPr>
        </p:nvSpPr>
        <p:spPr>
          <a:xfrm>
            <a:off x="1645228" y="-6927"/>
            <a:ext cx="8901545" cy="1143000"/>
          </a:xfrm>
        </p:spPr>
        <p:txBody>
          <a:bodyPr/>
          <a:lstStyle/>
          <a:p>
            <a:pPr algn="ctr"/>
            <a:r>
              <a:rPr lang="en-US" b="1" dirty="0">
                <a:latin typeface="+mn-lt"/>
              </a:rPr>
              <a:t>1) PR Landmark #2</a:t>
            </a:r>
          </a:p>
        </p:txBody>
      </p:sp>
      <p:sp>
        <p:nvSpPr>
          <p:cNvPr id="3" name="Content Placeholder 2">
            <a:extLst>
              <a:ext uri="{FF2B5EF4-FFF2-40B4-BE49-F238E27FC236}">
                <a16:creationId xmlns:a16="http://schemas.microsoft.com/office/drawing/2014/main" id="{763CAC4A-3E8C-B7E1-8060-E2FCB38D4DAE}"/>
              </a:ext>
            </a:extLst>
          </p:cNvPr>
          <p:cNvSpPr>
            <a:spLocks noGrp="1"/>
          </p:cNvSpPr>
          <p:nvPr>
            <p:ph idx="1"/>
          </p:nvPr>
        </p:nvSpPr>
        <p:spPr>
          <a:xfrm>
            <a:off x="1016000" y="1276062"/>
            <a:ext cx="9665855" cy="4525963"/>
          </a:xfrm>
        </p:spPr>
        <p:txBody>
          <a:bodyPr>
            <a:normAutofit lnSpcReduction="10000"/>
          </a:bodyPr>
          <a:lstStyle/>
          <a:p>
            <a:pPr marL="0" indent="0" algn="ctr">
              <a:buNone/>
            </a:pPr>
            <a:r>
              <a:rPr lang="en-US" i="1" dirty="0"/>
              <a:t>Medical Outcomes Study (MOS)</a:t>
            </a:r>
          </a:p>
          <a:p>
            <a:pPr marL="0" indent="0">
              <a:buNone/>
            </a:pPr>
            <a:r>
              <a:rPr lang="en-US" dirty="0"/>
              <a:t>(</a:t>
            </a:r>
            <a:r>
              <a:rPr lang="en-US" dirty="0" err="1"/>
              <a:t>Tarlov</a:t>
            </a:r>
            <a:r>
              <a:rPr lang="en-US" dirty="0"/>
              <a:t> et al., 1989)</a:t>
            </a:r>
          </a:p>
          <a:p>
            <a:pPr lvl="1"/>
            <a:r>
              <a:rPr lang="en-US" dirty="0"/>
              <a:t>Sandy Berry</a:t>
            </a:r>
          </a:p>
          <a:p>
            <a:pPr lvl="1"/>
            <a:r>
              <a:rPr lang="en-US" dirty="0"/>
              <a:t>Shelly Greenfield</a:t>
            </a:r>
          </a:p>
          <a:p>
            <a:pPr lvl="1"/>
            <a:r>
              <a:rPr lang="en-US" dirty="0"/>
              <a:t>Beth McGlynn</a:t>
            </a:r>
          </a:p>
          <a:p>
            <a:pPr lvl="1"/>
            <a:r>
              <a:rPr lang="en-US" dirty="0">
                <a:highlight>
                  <a:srgbClr val="FFFF00"/>
                </a:highlight>
              </a:rPr>
              <a:t>Gene Nelson</a:t>
            </a:r>
          </a:p>
          <a:p>
            <a:pPr lvl="1"/>
            <a:r>
              <a:rPr lang="en-US" dirty="0"/>
              <a:t>Bill Rogers</a:t>
            </a:r>
          </a:p>
          <a:p>
            <a:pPr lvl="1"/>
            <a:r>
              <a:rPr lang="en-US" dirty="0"/>
              <a:t>Cathy </a:t>
            </a:r>
            <a:r>
              <a:rPr lang="en-US" dirty="0" err="1"/>
              <a:t>Sherbourne</a:t>
            </a:r>
            <a:endParaRPr lang="en-US" dirty="0"/>
          </a:p>
          <a:p>
            <a:pPr lvl="1"/>
            <a:r>
              <a:rPr lang="en-US" dirty="0"/>
              <a:t>Anita Stewart</a:t>
            </a:r>
          </a:p>
          <a:p>
            <a:pPr lvl="1"/>
            <a:r>
              <a:rPr lang="en-US" dirty="0"/>
              <a:t>John E. Ware</a:t>
            </a:r>
          </a:p>
          <a:p>
            <a:pPr lvl="1"/>
            <a:r>
              <a:rPr lang="en-US" dirty="0"/>
              <a:t>Ken Wells</a:t>
            </a:r>
          </a:p>
          <a:p>
            <a:pPr lvl="1"/>
            <a:r>
              <a:rPr lang="en-US" dirty="0">
                <a:highlight>
                  <a:srgbClr val="FFFF00"/>
                </a:highlight>
              </a:rPr>
              <a:t>Michael </a:t>
            </a:r>
            <a:r>
              <a:rPr lang="en-US" dirty="0" err="1">
                <a:highlight>
                  <a:srgbClr val="FFFF00"/>
                </a:highlight>
              </a:rPr>
              <a:t>Zubkoff</a:t>
            </a:r>
            <a:endParaRPr lang="en-US" dirty="0">
              <a:highlight>
                <a:srgbClr val="FFFF00"/>
              </a:highlight>
            </a:endParaRPr>
          </a:p>
          <a:p>
            <a:pPr lvl="1"/>
            <a:endParaRPr lang="en-US" dirty="0"/>
          </a:p>
          <a:p>
            <a:pPr lvl="1"/>
            <a:endParaRPr lang="en-US" sz="2000" dirty="0"/>
          </a:p>
        </p:txBody>
      </p:sp>
      <p:sp>
        <p:nvSpPr>
          <p:cNvPr id="4" name="Slide Number Placeholder 3">
            <a:extLst>
              <a:ext uri="{FF2B5EF4-FFF2-40B4-BE49-F238E27FC236}">
                <a16:creationId xmlns:a16="http://schemas.microsoft.com/office/drawing/2014/main" id="{3758B341-5614-C20C-0FBC-851B829C347D}"/>
              </a:ext>
            </a:extLst>
          </p:cNvPr>
          <p:cNvSpPr>
            <a:spLocks noGrp="1"/>
          </p:cNvSpPr>
          <p:nvPr>
            <p:ph type="sldNum" sz="quarter" idx="12"/>
          </p:nvPr>
        </p:nvSpPr>
        <p:spPr bwMode="auto">
          <a:xfrm>
            <a:off x="7372350" y="6245225"/>
            <a:ext cx="16192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kern="1200">
                <a:solidFill>
                  <a:schemeClr val="tx1"/>
                </a:solidFill>
                <a:latin typeface="Times New Roman" pitchFamily="18" charset="0"/>
                <a:ea typeface="+mn-ea"/>
                <a:cs typeface="+mn-cs"/>
              </a:defRPr>
            </a:lvl1pPr>
            <a:lvl2pPr marL="457200" algn="l" rtl="0" fontAlgn="base">
              <a:spcBef>
                <a:spcPct val="0"/>
              </a:spcBef>
              <a:spcAft>
                <a:spcPct val="0"/>
              </a:spcAft>
              <a:defRPr sz="3200" b="1"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3200" b="1"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3200" b="1"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3200" b="1" kern="1200">
                <a:solidFill>
                  <a:schemeClr val="tx1"/>
                </a:solidFill>
                <a:latin typeface="Times New Roman" pitchFamily="18" charset="0"/>
                <a:ea typeface="+mn-ea"/>
                <a:cs typeface="Arial" pitchFamily="34" charset="0"/>
              </a:defRPr>
            </a:lvl5pPr>
            <a:lvl6pPr marL="2286000" algn="l" defTabSz="914400" rtl="0" eaLnBrk="1" latinLnBrk="0" hangingPunct="1">
              <a:defRPr sz="3200" b="1" kern="1200">
                <a:solidFill>
                  <a:schemeClr val="tx1"/>
                </a:solidFill>
                <a:latin typeface="Times New Roman" pitchFamily="18" charset="0"/>
                <a:ea typeface="+mn-ea"/>
                <a:cs typeface="Arial" pitchFamily="34" charset="0"/>
              </a:defRPr>
            </a:lvl6pPr>
            <a:lvl7pPr marL="2743200" algn="l" defTabSz="914400" rtl="0" eaLnBrk="1" latinLnBrk="0" hangingPunct="1">
              <a:defRPr sz="3200" b="1" kern="1200">
                <a:solidFill>
                  <a:schemeClr val="tx1"/>
                </a:solidFill>
                <a:latin typeface="Times New Roman" pitchFamily="18" charset="0"/>
                <a:ea typeface="+mn-ea"/>
                <a:cs typeface="Arial" pitchFamily="34" charset="0"/>
              </a:defRPr>
            </a:lvl7pPr>
            <a:lvl8pPr marL="3200400" algn="l" defTabSz="914400" rtl="0" eaLnBrk="1" latinLnBrk="0" hangingPunct="1">
              <a:defRPr sz="3200" b="1" kern="1200">
                <a:solidFill>
                  <a:schemeClr val="tx1"/>
                </a:solidFill>
                <a:latin typeface="Times New Roman" pitchFamily="18" charset="0"/>
                <a:ea typeface="+mn-ea"/>
                <a:cs typeface="Arial" pitchFamily="34" charset="0"/>
              </a:defRPr>
            </a:lvl8pPr>
            <a:lvl9pPr marL="3657600" algn="l" defTabSz="914400" rtl="0" eaLnBrk="1" latinLnBrk="0" hangingPunct="1">
              <a:defRPr sz="3200" b="1" kern="1200">
                <a:solidFill>
                  <a:schemeClr val="tx1"/>
                </a:solidFill>
                <a:latin typeface="Times New Roman" pitchFamily="18" charset="0"/>
                <a:ea typeface="+mn-ea"/>
                <a:cs typeface="Arial" pitchFamily="34" charset="0"/>
              </a:defRPr>
            </a:lvl9pPr>
          </a:lstStyle>
          <a:p>
            <a:pPr>
              <a:defRPr/>
            </a:pPr>
            <a:fld id="{0C5144EA-161E-419D-B606-46724030BA3B}" type="slidenum">
              <a:rPr lang="en-US" smtClean="0"/>
              <a:pPr>
                <a:defRPr/>
              </a:pPr>
              <a:t>5</a:t>
            </a:fld>
            <a:endParaRPr lang="en-US"/>
          </a:p>
        </p:txBody>
      </p:sp>
      <p:pic>
        <p:nvPicPr>
          <p:cNvPr id="5" name="Picture 4" descr="A picture containing text&#10;&#10;Description automatically generated">
            <a:extLst>
              <a:ext uri="{FF2B5EF4-FFF2-40B4-BE49-F238E27FC236}">
                <a16:creationId xmlns:a16="http://schemas.microsoft.com/office/drawing/2014/main" id="{E7A75309-E7C2-4236-69EB-76513A39F92D}"/>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154930" y="1817385"/>
            <a:ext cx="5152506" cy="4124629"/>
          </a:xfrm>
          <a:prstGeom prst="rect">
            <a:avLst/>
          </a:prstGeom>
        </p:spPr>
      </p:pic>
    </p:spTree>
    <p:extLst>
      <p:ext uri="{BB962C8B-B14F-4D97-AF65-F5344CB8AC3E}">
        <p14:creationId xmlns:p14="http://schemas.microsoft.com/office/powerpoint/2010/main" val="1249073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1FD987-4256-7D40-0784-7B32C32E281C}"/>
              </a:ext>
            </a:extLst>
          </p:cNvPr>
          <p:cNvSpPr>
            <a:spLocks noGrp="1"/>
          </p:cNvSpPr>
          <p:nvPr>
            <p:ph idx="1"/>
          </p:nvPr>
        </p:nvSpPr>
        <p:spPr>
          <a:xfrm>
            <a:off x="3048000" y="84140"/>
            <a:ext cx="8567738" cy="1658936"/>
          </a:xfrm>
        </p:spPr>
        <p:txBody>
          <a:bodyPr/>
          <a:lstStyle/>
          <a:p>
            <a:pPr marL="0" indent="0">
              <a:buNone/>
            </a:pPr>
            <a:r>
              <a:rPr lang="en-US" dirty="0"/>
              <a:t>“</a:t>
            </a:r>
            <a:r>
              <a:rPr lang="en-US" dirty="0" err="1"/>
              <a:t>Tarlov</a:t>
            </a:r>
            <a:r>
              <a:rPr lang="en-US" dirty="0"/>
              <a:t> was confident in his belief that doctors need to view their patients as whole individuals — not merely organs or appendages.”</a:t>
            </a:r>
          </a:p>
          <a:p>
            <a:pPr marL="0" indent="0">
              <a:buNone/>
            </a:pPr>
            <a:endParaRPr lang="en-US" dirty="0"/>
          </a:p>
        </p:txBody>
      </p:sp>
      <p:sp>
        <p:nvSpPr>
          <p:cNvPr id="4" name="Slide Number Placeholder 3">
            <a:extLst>
              <a:ext uri="{FF2B5EF4-FFF2-40B4-BE49-F238E27FC236}">
                <a16:creationId xmlns:a16="http://schemas.microsoft.com/office/drawing/2014/main" id="{097586F6-05D2-0941-6A98-620B2C018A2C}"/>
              </a:ext>
            </a:extLst>
          </p:cNvPr>
          <p:cNvSpPr>
            <a:spLocks noGrp="1"/>
          </p:cNvSpPr>
          <p:nvPr>
            <p:ph type="sldNum" sz="quarter" idx="12"/>
          </p:nvPr>
        </p:nvSpPr>
        <p:spPr bwMode="auto">
          <a:xfrm>
            <a:off x="7372350" y="6245225"/>
            <a:ext cx="16192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kern="1200">
                <a:solidFill>
                  <a:schemeClr val="tx1"/>
                </a:solidFill>
                <a:latin typeface="Times New Roman" pitchFamily="18" charset="0"/>
                <a:ea typeface="+mn-ea"/>
                <a:cs typeface="+mn-cs"/>
              </a:defRPr>
            </a:lvl1pPr>
            <a:lvl2pPr marL="457200" algn="l" rtl="0" fontAlgn="base">
              <a:spcBef>
                <a:spcPct val="0"/>
              </a:spcBef>
              <a:spcAft>
                <a:spcPct val="0"/>
              </a:spcAft>
              <a:defRPr sz="3200" b="1"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3200" b="1"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3200" b="1"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3200" b="1" kern="1200">
                <a:solidFill>
                  <a:schemeClr val="tx1"/>
                </a:solidFill>
                <a:latin typeface="Times New Roman" pitchFamily="18" charset="0"/>
                <a:ea typeface="+mn-ea"/>
                <a:cs typeface="Arial" pitchFamily="34" charset="0"/>
              </a:defRPr>
            </a:lvl5pPr>
            <a:lvl6pPr marL="2286000" algn="l" defTabSz="914400" rtl="0" eaLnBrk="1" latinLnBrk="0" hangingPunct="1">
              <a:defRPr sz="3200" b="1" kern="1200">
                <a:solidFill>
                  <a:schemeClr val="tx1"/>
                </a:solidFill>
                <a:latin typeface="Times New Roman" pitchFamily="18" charset="0"/>
                <a:ea typeface="+mn-ea"/>
                <a:cs typeface="Arial" pitchFamily="34" charset="0"/>
              </a:defRPr>
            </a:lvl6pPr>
            <a:lvl7pPr marL="2743200" algn="l" defTabSz="914400" rtl="0" eaLnBrk="1" latinLnBrk="0" hangingPunct="1">
              <a:defRPr sz="3200" b="1" kern="1200">
                <a:solidFill>
                  <a:schemeClr val="tx1"/>
                </a:solidFill>
                <a:latin typeface="Times New Roman" pitchFamily="18" charset="0"/>
                <a:ea typeface="+mn-ea"/>
                <a:cs typeface="Arial" pitchFamily="34" charset="0"/>
              </a:defRPr>
            </a:lvl7pPr>
            <a:lvl8pPr marL="3200400" algn="l" defTabSz="914400" rtl="0" eaLnBrk="1" latinLnBrk="0" hangingPunct="1">
              <a:defRPr sz="3200" b="1" kern="1200">
                <a:solidFill>
                  <a:schemeClr val="tx1"/>
                </a:solidFill>
                <a:latin typeface="Times New Roman" pitchFamily="18" charset="0"/>
                <a:ea typeface="+mn-ea"/>
                <a:cs typeface="Arial" pitchFamily="34" charset="0"/>
              </a:defRPr>
            </a:lvl8pPr>
            <a:lvl9pPr marL="3657600" algn="l" defTabSz="914400" rtl="0" eaLnBrk="1" latinLnBrk="0" hangingPunct="1">
              <a:defRPr sz="3200" b="1" kern="1200">
                <a:solidFill>
                  <a:schemeClr val="tx1"/>
                </a:solidFill>
                <a:latin typeface="Times New Roman" pitchFamily="18" charset="0"/>
                <a:ea typeface="+mn-ea"/>
                <a:cs typeface="Arial" pitchFamily="34" charset="0"/>
              </a:defRPr>
            </a:lvl9pPr>
          </a:lstStyle>
          <a:p>
            <a:pPr>
              <a:defRPr/>
            </a:pPr>
            <a:fld id="{0C5144EA-161E-419D-B606-46724030BA3B}" type="slidenum">
              <a:rPr lang="en-US" smtClean="0"/>
              <a:pPr>
                <a:defRPr/>
              </a:pPr>
              <a:t>6</a:t>
            </a:fld>
            <a:endParaRPr lang="en-US"/>
          </a:p>
        </p:txBody>
      </p:sp>
      <p:pic>
        <p:nvPicPr>
          <p:cNvPr id="6" name="Picture 5" descr="A person in a suit&#10;&#10;Description automatically generated with medium confidence">
            <a:extLst>
              <a:ext uri="{FF2B5EF4-FFF2-40B4-BE49-F238E27FC236}">
                <a16:creationId xmlns:a16="http://schemas.microsoft.com/office/drawing/2014/main" id="{C5EDCA85-9D8E-2039-FDA4-A35449B084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228600"/>
            <a:ext cx="1271016" cy="1828800"/>
          </a:xfrm>
          <a:prstGeom prst="rect">
            <a:avLst/>
          </a:prstGeom>
        </p:spPr>
      </p:pic>
      <p:pic>
        <p:nvPicPr>
          <p:cNvPr id="7" name="Content Placeholder 5" descr="A person wearing glasses">
            <a:extLst>
              <a:ext uri="{FF2B5EF4-FFF2-40B4-BE49-F238E27FC236}">
                <a16:creationId xmlns:a16="http://schemas.microsoft.com/office/drawing/2014/main" id="{317CC636-7CBE-2053-17E8-7908EC5673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062788" y="2801437"/>
            <a:ext cx="3605212" cy="3200400"/>
          </a:xfrm>
          <a:prstGeom prst="rect">
            <a:avLst/>
          </a:prstGeom>
          <a:noFill/>
          <a:ln w="9525">
            <a:noFill/>
            <a:miter lim="800000"/>
            <a:headEnd/>
            <a:tailEnd/>
          </a:ln>
        </p:spPr>
      </p:pic>
      <p:sp>
        <p:nvSpPr>
          <p:cNvPr id="9" name="TextBox 8">
            <a:extLst>
              <a:ext uri="{FF2B5EF4-FFF2-40B4-BE49-F238E27FC236}">
                <a16:creationId xmlns:a16="http://schemas.microsoft.com/office/drawing/2014/main" id="{07503149-19BE-9DAC-733A-C0A47F317F77}"/>
              </a:ext>
            </a:extLst>
          </p:cNvPr>
          <p:cNvSpPr txBox="1"/>
          <p:nvPr/>
        </p:nvSpPr>
        <p:spPr>
          <a:xfrm>
            <a:off x="1524001" y="2625318"/>
            <a:ext cx="8181975" cy="3170099"/>
          </a:xfrm>
          <a:prstGeom prst="rect">
            <a:avLst/>
          </a:prstGeom>
          <a:noFill/>
        </p:spPr>
        <p:txBody>
          <a:bodyPr wrap="square">
            <a:spAutoFit/>
          </a:bodyPr>
          <a:lstStyle/>
          <a:p>
            <a:r>
              <a:rPr lang="en-US" sz="2800" dirty="0"/>
              <a:t>“</a:t>
            </a:r>
            <a:r>
              <a:rPr lang="en-US" sz="2800" dirty="0">
                <a:latin typeface="Arial" panose="020B0604020202020204" pitchFamily="34" charset="0"/>
              </a:rPr>
              <a:t>Someday, all tools used to </a:t>
            </a:r>
          </a:p>
          <a:p>
            <a:r>
              <a:rPr lang="en-US" sz="2800" dirty="0">
                <a:latin typeface="Arial" panose="020B0604020202020204" pitchFamily="34" charset="0"/>
              </a:rPr>
              <a:t>measure each functional health </a:t>
            </a:r>
          </a:p>
          <a:p>
            <a:r>
              <a:rPr lang="en-US" sz="2800" dirty="0">
                <a:latin typeface="Arial" panose="020B0604020202020204" pitchFamily="34" charset="0"/>
              </a:rPr>
              <a:t>concept, including the best </a:t>
            </a:r>
          </a:p>
          <a:p>
            <a:r>
              <a:rPr lang="en-US" sz="2800" dirty="0">
                <a:latin typeface="Arial" panose="020B0604020202020204" pitchFamily="34" charset="0"/>
              </a:rPr>
              <a:t>single-item measure will be </a:t>
            </a:r>
          </a:p>
          <a:p>
            <a:r>
              <a:rPr lang="en-US" sz="2800" dirty="0">
                <a:latin typeface="Arial" panose="020B0604020202020204" pitchFamily="34" charset="0"/>
              </a:rPr>
              <a:t>scored on the same metric and </a:t>
            </a:r>
          </a:p>
          <a:p>
            <a:r>
              <a:rPr lang="en-US" sz="2800" dirty="0">
                <a:latin typeface="Arial" panose="020B0604020202020204" pitchFamily="34" charset="0"/>
              </a:rPr>
              <a:t>their results will be directly </a:t>
            </a:r>
          </a:p>
          <a:p>
            <a:r>
              <a:rPr lang="en-US" sz="2800" dirty="0">
                <a:latin typeface="Arial" panose="020B0604020202020204" pitchFamily="34" charset="0"/>
              </a:rPr>
              <a:t>comparable.” (2003)</a:t>
            </a:r>
          </a:p>
        </p:txBody>
      </p:sp>
    </p:spTree>
    <p:extLst>
      <p:ext uri="{BB962C8B-B14F-4D97-AF65-F5344CB8AC3E}">
        <p14:creationId xmlns:p14="http://schemas.microsoft.com/office/powerpoint/2010/main" val="1157881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140C4-42BA-A7EE-0E51-B755BB16BB4F}"/>
              </a:ext>
            </a:extLst>
          </p:cNvPr>
          <p:cNvSpPr>
            <a:spLocks noGrp="1"/>
          </p:cNvSpPr>
          <p:nvPr>
            <p:ph type="title"/>
          </p:nvPr>
        </p:nvSpPr>
        <p:spPr>
          <a:xfrm>
            <a:off x="1645228" y="-6927"/>
            <a:ext cx="8901545" cy="1143000"/>
          </a:xfrm>
        </p:spPr>
        <p:txBody>
          <a:bodyPr/>
          <a:lstStyle/>
          <a:p>
            <a:pPr algn="ctr"/>
            <a:r>
              <a:rPr lang="en-US" b="1" dirty="0">
                <a:latin typeface="+mn-lt"/>
              </a:rPr>
              <a:t>1) PR Landmark #3</a:t>
            </a:r>
          </a:p>
        </p:txBody>
      </p:sp>
      <p:sp>
        <p:nvSpPr>
          <p:cNvPr id="3" name="Content Placeholder 2">
            <a:extLst>
              <a:ext uri="{FF2B5EF4-FFF2-40B4-BE49-F238E27FC236}">
                <a16:creationId xmlns:a16="http://schemas.microsoft.com/office/drawing/2014/main" id="{763CAC4A-3E8C-B7E1-8060-E2FCB38D4DAE}"/>
              </a:ext>
            </a:extLst>
          </p:cNvPr>
          <p:cNvSpPr>
            <a:spLocks noGrp="1"/>
          </p:cNvSpPr>
          <p:nvPr>
            <p:ph idx="1"/>
          </p:nvPr>
        </p:nvSpPr>
        <p:spPr>
          <a:xfrm>
            <a:off x="355600" y="990601"/>
            <a:ext cx="11163299" cy="4811424"/>
          </a:xfrm>
        </p:spPr>
        <p:txBody>
          <a:bodyPr/>
          <a:lstStyle/>
          <a:p>
            <a:pPr marL="0" indent="0" algn="ctr">
              <a:buNone/>
            </a:pPr>
            <a:r>
              <a:rPr lang="en-US" i="1" dirty="0"/>
              <a:t>Patient-Reported Outcomes Measurement Information System (PROMIS®)</a:t>
            </a:r>
          </a:p>
          <a:p>
            <a:pPr lvl="1"/>
            <a:endParaRPr lang="en-US" dirty="0"/>
          </a:p>
          <a:p>
            <a:pPr marL="457200" lvl="1" indent="0">
              <a:buNone/>
            </a:pPr>
            <a:r>
              <a:rPr lang="en-US" dirty="0"/>
              <a:t>Used in clinical, observational, comparative effectiveness, health services and health policy research with adults and children.</a:t>
            </a:r>
          </a:p>
          <a:p>
            <a:endParaRPr lang="en-US" dirty="0"/>
          </a:p>
          <a:p>
            <a:endParaRPr lang="en-US" dirty="0"/>
          </a:p>
          <a:p>
            <a:pPr lvl="1"/>
            <a:endParaRPr lang="en-US" sz="2000" dirty="0"/>
          </a:p>
        </p:txBody>
      </p:sp>
      <p:sp>
        <p:nvSpPr>
          <p:cNvPr id="4" name="Slide Number Placeholder 3">
            <a:extLst>
              <a:ext uri="{FF2B5EF4-FFF2-40B4-BE49-F238E27FC236}">
                <a16:creationId xmlns:a16="http://schemas.microsoft.com/office/drawing/2014/main" id="{3758B341-5614-C20C-0FBC-851B829C347D}"/>
              </a:ext>
            </a:extLst>
          </p:cNvPr>
          <p:cNvSpPr>
            <a:spLocks noGrp="1"/>
          </p:cNvSpPr>
          <p:nvPr>
            <p:ph type="sldNum" sz="quarter" idx="12"/>
          </p:nvPr>
        </p:nvSpPr>
        <p:spPr bwMode="auto">
          <a:xfrm>
            <a:off x="7372350" y="6245225"/>
            <a:ext cx="16192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kern="1200">
                <a:solidFill>
                  <a:schemeClr val="tx1"/>
                </a:solidFill>
                <a:latin typeface="Times New Roman" pitchFamily="18" charset="0"/>
                <a:ea typeface="+mn-ea"/>
                <a:cs typeface="+mn-cs"/>
              </a:defRPr>
            </a:lvl1pPr>
            <a:lvl2pPr marL="457200" algn="l" rtl="0" fontAlgn="base">
              <a:spcBef>
                <a:spcPct val="0"/>
              </a:spcBef>
              <a:spcAft>
                <a:spcPct val="0"/>
              </a:spcAft>
              <a:defRPr sz="3200" b="1"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3200" b="1"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3200" b="1"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3200" b="1" kern="1200">
                <a:solidFill>
                  <a:schemeClr val="tx1"/>
                </a:solidFill>
                <a:latin typeface="Times New Roman" pitchFamily="18" charset="0"/>
                <a:ea typeface="+mn-ea"/>
                <a:cs typeface="Arial" pitchFamily="34" charset="0"/>
              </a:defRPr>
            </a:lvl5pPr>
            <a:lvl6pPr marL="2286000" algn="l" defTabSz="914400" rtl="0" eaLnBrk="1" latinLnBrk="0" hangingPunct="1">
              <a:defRPr sz="3200" b="1" kern="1200">
                <a:solidFill>
                  <a:schemeClr val="tx1"/>
                </a:solidFill>
                <a:latin typeface="Times New Roman" pitchFamily="18" charset="0"/>
                <a:ea typeface="+mn-ea"/>
                <a:cs typeface="Arial" pitchFamily="34" charset="0"/>
              </a:defRPr>
            </a:lvl6pPr>
            <a:lvl7pPr marL="2743200" algn="l" defTabSz="914400" rtl="0" eaLnBrk="1" latinLnBrk="0" hangingPunct="1">
              <a:defRPr sz="3200" b="1" kern="1200">
                <a:solidFill>
                  <a:schemeClr val="tx1"/>
                </a:solidFill>
                <a:latin typeface="Times New Roman" pitchFamily="18" charset="0"/>
                <a:ea typeface="+mn-ea"/>
                <a:cs typeface="Arial" pitchFamily="34" charset="0"/>
              </a:defRPr>
            </a:lvl7pPr>
            <a:lvl8pPr marL="3200400" algn="l" defTabSz="914400" rtl="0" eaLnBrk="1" latinLnBrk="0" hangingPunct="1">
              <a:defRPr sz="3200" b="1" kern="1200">
                <a:solidFill>
                  <a:schemeClr val="tx1"/>
                </a:solidFill>
                <a:latin typeface="Times New Roman" pitchFamily="18" charset="0"/>
                <a:ea typeface="+mn-ea"/>
                <a:cs typeface="Arial" pitchFamily="34" charset="0"/>
              </a:defRPr>
            </a:lvl8pPr>
            <a:lvl9pPr marL="3657600" algn="l" defTabSz="914400" rtl="0" eaLnBrk="1" latinLnBrk="0" hangingPunct="1">
              <a:defRPr sz="3200" b="1" kern="1200">
                <a:solidFill>
                  <a:schemeClr val="tx1"/>
                </a:solidFill>
                <a:latin typeface="Times New Roman" pitchFamily="18" charset="0"/>
                <a:ea typeface="+mn-ea"/>
                <a:cs typeface="Arial" pitchFamily="34" charset="0"/>
              </a:defRPr>
            </a:lvl9pPr>
          </a:lstStyle>
          <a:p>
            <a:pPr>
              <a:defRPr/>
            </a:pPr>
            <a:fld id="{0C5144EA-161E-419D-B606-46724030BA3B}" type="slidenum">
              <a:rPr lang="en-US" smtClean="0"/>
              <a:pPr>
                <a:defRPr/>
              </a:pPr>
              <a:t>7</a:t>
            </a:fld>
            <a:endParaRPr lang="en-US"/>
          </a:p>
        </p:txBody>
      </p:sp>
      <p:pic>
        <p:nvPicPr>
          <p:cNvPr id="7" name="Picture 6" descr="A person smiling for the camera">
            <a:extLst>
              <a:ext uri="{FF2B5EF4-FFF2-40B4-BE49-F238E27FC236}">
                <a16:creationId xmlns:a16="http://schemas.microsoft.com/office/drawing/2014/main" id="{F8D65770-7F09-D48A-32C5-9813C6F888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2594625"/>
            <a:ext cx="5486400" cy="3429000"/>
          </a:xfrm>
          <a:prstGeom prst="rect">
            <a:avLst/>
          </a:prstGeom>
        </p:spPr>
      </p:pic>
    </p:spTree>
    <p:extLst>
      <p:ext uri="{BB962C8B-B14F-4D97-AF65-F5344CB8AC3E}">
        <p14:creationId xmlns:p14="http://schemas.microsoft.com/office/powerpoint/2010/main" val="289247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140C4-42BA-A7EE-0E51-B755BB16BB4F}"/>
              </a:ext>
            </a:extLst>
          </p:cNvPr>
          <p:cNvSpPr>
            <a:spLocks noGrp="1"/>
          </p:cNvSpPr>
          <p:nvPr>
            <p:ph type="title"/>
          </p:nvPr>
        </p:nvSpPr>
        <p:spPr>
          <a:xfrm>
            <a:off x="1645228" y="-6927"/>
            <a:ext cx="8901545" cy="1143000"/>
          </a:xfrm>
        </p:spPr>
        <p:txBody>
          <a:bodyPr/>
          <a:lstStyle/>
          <a:p>
            <a:pPr algn="ctr"/>
            <a:r>
              <a:rPr lang="en-US" b="1" dirty="0">
                <a:latin typeface="+mn-lt"/>
              </a:rPr>
              <a:t>1) PR Landmark #4</a:t>
            </a:r>
          </a:p>
        </p:txBody>
      </p:sp>
      <p:sp>
        <p:nvSpPr>
          <p:cNvPr id="3" name="Content Placeholder 2">
            <a:extLst>
              <a:ext uri="{FF2B5EF4-FFF2-40B4-BE49-F238E27FC236}">
                <a16:creationId xmlns:a16="http://schemas.microsoft.com/office/drawing/2014/main" id="{763CAC4A-3E8C-B7E1-8060-E2FCB38D4DAE}"/>
              </a:ext>
            </a:extLst>
          </p:cNvPr>
          <p:cNvSpPr>
            <a:spLocks noGrp="1"/>
          </p:cNvSpPr>
          <p:nvPr>
            <p:ph idx="1"/>
          </p:nvPr>
        </p:nvSpPr>
        <p:spPr>
          <a:xfrm>
            <a:off x="0" y="1276062"/>
            <a:ext cx="12014200" cy="4525963"/>
          </a:xfrm>
        </p:spPr>
        <p:txBody>
          <a:bodyPr/>
          <a:lstStyle/>
          <a:p>
            <a:pPr marL="0" indent="0" algn="ctr">
              <a:buNone/>
            </a:pPr>
            <a:r>
              <a:rPr lang="en-US" sz="3200" i="1" dirty="0"/>
              <a:t>Consumer Assessment of Healthcare Providers and Systems (1995-)</a:t>
            </a:r>
          </a:p>
          <a:p>
            <a:endParaRPr lang="en-US" dirty="0"/>
          </a:p>
          <a:p>
            <a:pPr lvl="1"/>
            <a:endParaRPr lang="en-US" sz="2000" dirty="0"/>
          </a:p>
        </p:txBody>
      </p:sp>
      <p:sp>
        <p:nvSpPr>
          <p:cNvPr id="4" name="Slide Number Placeholder 3">
            <a:extLst>
              <a:ext uri="{FF2B5EF4-FFF2-40B4-BE49-F238E27FC236}">
                <a16:creationId xmlns:a16="http://schemas.microsoft.com/office/drawing/2014/main" id="{3758B341-5614-C20C-0FBC-851B829C347D}"/>
              </a:ext>
            </a:extLst>
          </p:cNvPr>
          <p:cNvSpPr>
            <a:spLocks noGrp="1"/>
          </p:cNvSpPr>
          <p:nvPr>
            <p:ph type="sldNum" sz="quarter" idx="12"/>
          </p:nvPr>
        </p:nvSpPr>
        <p:spPr bwMode="auto">
          <a:xfrm>
            <a:off x="7372350" y="6245225"/>
            <a:ext cx="16192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kern="1200">
                <a:solidFill>
                  <a:schemeClr val="tx1"/>
                </a:solidFill>
                <a:latin typeface="Times New Roman" pitchFamily="18" charset="0"/>
                <a:ea typeface="+mn-ea"/>
                <a:cs typeface="+mn-cs"/>
              </a:defRPr>
            </a:lvl1pPr>
            <a:lvl2pPr marL="457200" algn="l" rtl="0" fontAlgn="base">
              <a:spcBef>
                <a:spcPct val="0"/>
              </a:spcBef>
              <a:spcAft>
                <a:spcPct val="0"/>
              </a:spcAft>
              <a:defRPr sz="3200" b="1"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3200" b="1"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3200" b="1"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3200" b="1" kern="1200">
                <a:solidFill>
                  <a:schemeClr val="tx1"/>
                </a:solidFill>
                <a:latin typeface="Times New Roman" pitchFamily="18" charset="0"/>
                <a:ea typeface="+mn-ea"/>
                <a:cs typeface="Arial" pitchFamily="34" charset="0"/>
              </a:defRPr>
            </a:lvl5pPr>
            <a:lvl6pPr marL="2286000" algn="l" defTabSz="914400" rtl="0" eaLnBrk="1" latinLnBrk="0" hangingPunct="1">
              <a:defRPr sz="3200" b="1" kern="1200">
                <a:solidFill>
                  <a:schemeClr val="tx1"/>
                </a:solidFill>
                <a:latin typeface="Times New Roman" pitchFamily="18" charset="0"/>
                <a:ea typeface="+mn-ea"/>
                <a:cs typeface="Arial" pitchFamily="34" charset="0"/>
              </a:defRPr>
            </a:lvl6pPr>
            <a:lvl7pPr marL="2743200" algn="l" defTabSz="914400" rtl="0" eaLnBrk="1" latinLnBrk="0" hangingPunct="1">
              <a:defRPr sz="3200" b="1" kern="1200">
                <a:solidFill>
                  <a:schemeClr val="tx1"/>
                </a:solidFill>
                <a:latin typeface="Times New Roman" pitchFamily="18" charset="0"/>
                <a:ea typeface="+mn-ea"/>
                <a:cs typeface="Arial" pitchFamily="34" charset="0"/>
              </a:defRPr>
            </a:lvl7pPr>
            <a:lvl8pPr marL="3200400" algn="l" defTabSz="914400" rtl="0" eaLnBrk="1" latinLnBrk="0" hangingPunct="1">
              <a:defRPr sz="3200" b="1" kern="1200">
                <a:solidFill>
                  <a:schemeClr val="tx1"/>
                </a:solidFill>
                <a:latin typeface="Times New Roman" pitchFamily="18" charset="0"/>
                <a:ea typeface="+mn-ea"/>
                <a:cs typeface="Arial" pitchFamily="34" charset="0"/>
              </a:defRPr>
            </a:lvl8pPr>
            <a:lvl9pPr marL="3657600" algn="l" defTabSz="914400" rtl="0" eaLnBrk="1" latinLnBrk="0" hangingPunct="1">
              <a:defRPr sz="3200" b="1" kern="1200">
                <a:solidFill>
                  <a:schemeClr val="tx1"/>
                </a:solidFill>
                <a:latin typeface="Times New Roman" pitchFamily="18" charset="0"/>
                <a:ea typeface="+mn-ea"/>
                <a:cs typeface="Arial" pitchFamily="34" charset="0"/>
              </a:defRPr>
            </a:lvl9pPr>
          </a:lstStyle>
          <a:p>
            <a:pPr>
              <a:defRPr/>
            </a:pPr>
            <a:fld id="{0C5144EA-161E-419D-B606-46724030BA3B}" type="slidenum">
              <a:rPr lang="en-US" smtClean="0"/>
              <a:pPr>
                <a:defRPr/>
              </a:pPr>
              <a:t>8</a:t>
            </a:fld>
            <a:endParaRPr lang="en-US"/>
          </a:p>
        </p:txBody>
      </p:sp>
      <p:pic>
        <p:nvPicPr>
          <p:cNvPr id="6" name="Picture 5" descr="Text">
            <a:extLst>
              <a:ext uri="{FF2B5EF4-FFF2-40B4-BE49-F238E27FC236}">
                <a16:creationId xmlns:a16="http://schemas.microsoft.com/office/drawing/2014/main" id="{CA6BB6BA-ADE4-A5B9-4100-D76A2A32C9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1" y="3100388"/>
            <a:ext cx="6324599" cy="2309813"/>
          </a:xfrm>
          <a:prstGeom prst="rect">
            <a:avLst/>
          </a:prstGeom>
        </p:spPr>
      </p:pic>
    </p:spTree>
    <p:extLst>
      <p:ext uri="{BB962C8B-B14F-4D97-AF65-F5344CB8AC3E}">
        <p14:creationId xmlns:p14="http://schemas.microsoft.com/office/powerpoint/2010/main" val="688931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F9B13-6978-C8BF-0C32-2163D8CD3279}"/>
              </a:ext>
            </a:extLst>
          </p:cNvPr>
          <p:cNvSpPr>
            <a:spLocks noGrp="1"/>
          </p:cNvSpPr>
          <p:nvPr>
            <p:ph type="title"/>
          </p:nvPr>
        </p:nvSpPr>
        <p:spPr>
          <a:xfrm>
            <a:off x="723900" y="274638"/>
            <a:ext cx="10680700" cy="1143000"/>
          </a:xfrm>
        </p:spPr>
        <p:txBody>
          <a:bodyPr/>
          <a:lstStyle/>
          <a:p>
            <a:pPr algn="ctr"/>
            <a:r>
              <a:rPr lang="en-US" b="1" dirty="0">
                <a:latin typeface="+mn-lt"/>
              </a:rPr>
              <a:t>         2) Advancements</a:t>
            </a:r>
          </a:p>
        </p:txBody>
      </p:sp>
      <p:pic>
        <p:nvPicPr>
          <p:cNvPr id="7" name="Content Placeholder 6" descr="Athletic woman presenting">
            <a:extLst>
              <a:ext uri="{FF2B5EF4-FFF2-40B4-BE49-F238E27FC236}">
                <a16:creationId xmlns:a16="http://schemas.microsoft.com/office/drawing/2014/main" id="{A8F0D999-8BC6-0735-A364-E1AD95B1D40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188943" y="1054607"/>
            <a:ext cx="2667000" cy="4983162"/>
          </a:xfrm>
        </p:spPr>
      </p:pic>
      <p:sp>
        <p:nvSpPr>
          <p:cNvPr id="4" name="Slide Number Placeholder 3">
            <a:extLst>
              <a:ext uri="{FF2B5EF4-FFF2-40B4-BE49-F238E27FC236}">
                <a16:creationId xmlns:a16="http://schemas.microsoft.com/office/drawing/2014/main" id="{9C0F7585-B9DC-CC06-3DDF-AE3925B4D268}"/>
              </a:ext>
            </a:extLst>
          </p:cNvPr>
          <p:cNvSpPr>
            <a:spLocks noGrp="1"/>
          </p:cNvSpPr>
          <p:nvPr>
            <p:ph type="sldNum" sz="quarter" idx="12"/>
          </p:nvPr>
        </p:nvSpPr>
        <p:spPr bwMode="auto">
          <a:xfrm>
            <a:off x="7372350" y="6245225"/>
            <a:ext cx="16192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b="0" kern="1200">
                <a:solidFill>
                  <a:schemeClr val="tx1"/>
                </a:solidFill>
                <a:latin typeface="Times New Roman" pitchFamily="18" charset="0"/>
                <a:ea typeface="+mn-ea"/>
                <a:cs typeface="+mn-cs"/>
              </a:defRPr>
            </a:lvl1pPr>
            <a:lvl2pPr marL="457200" algn="l" rtl="0" fontAlgn="base">
              <a:spcBef>
                <a:spcPct val="0"/>
              </a:spcBef>
              <a:spcAft>
                <a:spcPct val="0"/>
              </a:spcAft>
              <a:defRPr sz="3200" b="1"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3200" b="1"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3200" b="1"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3200" b="1" kern="1200">
                <a:solidFill>
                  <a:schemeClr val="tx1"/>
                </a:solidFill>
                <a:latin typeface="Times New Roman" pitchFamily="18" charset="0"/>
                <a:ea typeface="+mn-ea"/>
                <a:cs typeface="Arial" pitchFamily="34" charset="0"/>
              </a:defRPr>
            </a:lvl5pPr>
            <a:lvl6pPr marL="2286000" algn="l" defTabSz="914400" rtl="0" eaLnBrk="1" latinLnBrk="0" hangingPunct="1">
              <a:defRPr sz="3200" b="1" kern="1200">
                <a:solidFill>
                  <a:schemeClr val="tx1"/>
                </a:solidFill>
                <a:latin typeface="Times New Roman" pitchFamily="18" charset="0"/>
                <a:ea typeface="+mn-ea"/>
                <a:cs typeface="Arial" pitchFamily="34" charset="0"/>
              </a:defRPr>
            </a:lvl6pPr>
            <a:lvl7pPr marL="2743200" algn="l" defTabSz="914400" rtl="0" eaLnBrk="1" latinLnBrk="0" hangingPunct="1">
              <a:defRPr sz="3200" b="1" kern="1200">
                <a:solidFill>
                  <a:schemeClr val="tx1"/>
                </a:solidFill>
                <a:latin typeface="Times New Roman" pitchFamily="18" charset="0"/>
                <a:ea typeface="+mn-ea"/>
                <a:cs typeface="Arial" pitchFamily="34" charset="0"/>
              </a:defRPr>
            </a:lvl7pPr>
            <a:lvl8pPr marL="3200400" algn="l" defTabSz="914400" rtl="0" eaLnBrk="1" latinLnBrk="0" hangingPunct="1">
              <a:defRPr sz="3200" b="1" kern="1200">
                <a:solidFill>
                  <a:schemeClr val="tx1"/>
                </a:solidFill>
                <a:latin typeface="Times New Roman" pitchFamily="18" charset="0"/>
                <a:ea typeface="+mn-ea"/>
                <a:cs typeface="Arial" pitchFamily="34" charset="0"/>
              </a:defRPr>
            </a:lvl8pPr>
            <a:lvl9pPr marL="3657600" algn="l" defTabSz="914400" rtl="0" eaLnBrk="1" latinLnBrk="0" hangingPunct="1">
              <a:defRPr sz="3200" b="1" kern="1200">
                <a:solidFill>
                  <a:schemeClr val="tx1"/>
                </a:solidFill>
                <a:latin typeface="Times New Roman" pitchFamily="18" charset="0"/>
                <a:ea typeface="+mn-ea"/>
                <a:cs typeface="Arial" pitchFamily="34" charset="0"/>
              </a:defRPr>
            </a:lvl9pPr>
          </a:lstStyle>
          <a:p>
            <a:pPr>
              <a:defRPr/>
            </a:pPr>
            <a:fld id="{0C5144EA-161E-419D-B606-46724030BA3B}" type="slidenum">
              <a:rPr lang="en-US" smtClean="0"/>
              <a:pPr>
                <a:defRPr/>
              </a:pPr>
              <a:t>9</a:t>
            </a:fld>
            <a:endParaRPr lang="en-US"/>
          </a:p>
        </p:txBody>
      </p:sp>
      <p:sp>
        <p:nvSpPr>
          <p:cNvPr id="5" name="TextBox 4">
            <a:extLst>
              <a:ext uri="{FF2B5EF4-FFF2-40B4-BE49-F238E27FC236}">
                <a16:creationId xmlns:a16="http://schemas.microsoft.com/office/drawing/2014/main" id="{F5C2B342-5AF0-394C-B102-D96357D67697}"/>
              </a:ext>
            </a:extLst>
          </p:cNvPr>
          <p:cNvSpPr txBox="1"/>
          <p:nvPr/>
        </p:nvSpPr>
        <p:spPr>
          <a:xfrm>
            <a:off x="612843" y="1335088"/>
            <a:ext cx="7373566" cy="4339650"/>
          </a:xfrm>
          <a:prstGeom prst="rect">
            <a:avLst/>
          </a:prstGeom>
          <a:noFill/>
        </p:spPr>
        <p:txBody>
          <a:bodyPr wrap="square">
            <a:spAutoFit/>
          </a:bodyPr>
          <a:lstStyle/>
          <a:p>
            <a:r>
              <a:rPr lang="en-US" sz="2800" u="sng" dirty="0"/>
              <a:t>Methodological rigor</a:t>
            </a:r>
          </a:p>
          <a:p>
            <a:pPr marL="914400" lvl="1" indent="-457200">
              <a:buFontTx/>
              <a:buChar char="-"/>
            </a:pPr>
            <a:r>
              <a:rPr lang="en-US" sz="3600" dirty="0"/>
              <a:t>Qualitative methods</a:t>
            </a:r>
          </a:p>
          <a:p>
            <a:r>
              <a:rPr lang="en-US" sz="3600" dirty="0"/>
              <a:t>    - 	Quantitative methods </a:t>
            </a:r>
          </a:p>
          <a:p>
            <a:pPr marL="457200" indent="-457200">
              <a:buFontTx/>
              <a:buChar char="-"/>
            </a:pPr>
            <a:endParaRPr lang="en-US" sz="2400" dirty="0"/>
          </a:p>
          <a:p>
            <a:r>
              <a:rPr lang="en-US" sz="2800" u="sng" dirty="0"/>
              <a:t>Use of measures</a:t>
            </a:r>
          </a:p>
          <a:p>
            <a:pPr marL="571500" indent="-571500">
              <a:buFontTx/>
              <a:buChar char="-"/>
            </a:pPr>
            <a:r>
              <a:rPr lang="en-US" sz="3600" dirty="0"/>
              <a:t>Research</a:t>
            </a:r>
          </a:p>
          <a:p>
            <a:pPr marL="571500" indent="-571500">
              <a:buFontTx/>
              <a:buChar char="-"/>
            </a:pPr>
            <a:r>
              <a:rPr lang="en-US" sz="3600" dirty="0"/>
              <a:t>Clinically</a:t>
            </a:r>
          </a:p>
          <a:p>
            <a:endParaRPr lang="en-US" sz="2800" u="sng" dirty="0"/>
          </a:p>
          <a:p>
            <a:endParaRPr lang="en-US" sz="2400" dirty="0"/>
          </a:p>
        </p:txBody>
      </p:sp>
    </p:spTree>
    <p:extLst>
      <p:ext uri="{BB962C8B-B14F-4D97-AF65-F5344CB8AC3E}">
        <p14:creationId xmlns:p14="http://schemas.microsoft.com/office/powerpoint/2010/main" val="40791144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Slides for ISQua Brisbane 2022 Presentations" id="{115170F6-BE30-4001-9CFC-58F554FE99AD}" vid="{8CFD49AC-9F89-40D8-8A8F-F53149BA9E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3136CB21177804CB3B17B8975D87277" ma:contentTypeVersion="16" ma:contentTypeDescription="Create a new document." ma:contentTypeScope="" ma:versionID="2502a08bdc20afd98cf9240b1655f918">
  <xsd:schema xmlns:xsd="http://www.w3.org/2001/XMLSchema" xmlns:xs="http://www.w3.org/2001/XMLSchema" xmlns:p="http://schemas.microsoft.com/office/2006/metadata/properties" xmlns:ns2="33dd65ed-3da0-4b84-a78f-cbf250e4ee0e" xmlns:ns3="d7d119c0-f16c-4ffd-beaa-792eb56fc398" xmlns:ns4="f1159b60-d985-4598-80ed-b9710b067def" targetNamespace="http://schemas.microsoft.com/office/2006/metadata/properties" ma:root="true" ma:fieldsID="e649b17567f1e771355e671bb107c479" ns2:_="" ns3:_="" ns4:_="">
    <xsd:import namespace="33dd65ed-3da0-4b84-a78f-cbf250e4ee0e"/>
    <xsd:import namespace="d7d119c0-f16c-4ffd-beaa-792eb56fc398"/>
    <xsd:import namespace="f1159b60-d985-4598-80ed-b9710b067de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dd65ed-3da0-4b84-a78f-cbf250e4ee0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d119c0-f16c-4ffd-beaa-792eb56fc39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75f7905-01ee-4818-aae6-1296498a5c1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1159b60-d985-4598-80ed-b9710b067def"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4bd0f172-43c4-4f82-8d8e-0cc9c166a979}" ma:internalName="TaxCatchAll" ma:showField="CatchAllData" ma:web="f1159b60-d985-4598-80ed-b9710b067d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7d119c0-f16c-4ffd-beaa-792eb56fc398">
      <Terms xmlns="http://schemas.microsoft.com/office/infopath/2007/PartnerControls"/>
    </lcf76f155ced4ddcb4097134ff3c332f>
    <TaxCatchAll xmlns="f1159b60-d985-4598-80ed-b9710b067def"/>
  </documentManagement>
</p:properties>
</file>

<file path=customXml/itemProps1.xml><?xml version="1.0" encoding="utf-8"?>
<ds:datastoreItem xmlns:ds="http://schemas.openxmlformats.org/officeDocument/2006/customXml" ds:itemID="{CAF84822-F436-4287-93CF-3E7F6862E905}">
  <ds:schemaRefs>
    <ds:schemaRef ds:uri="http://schemas.microsoft.com/sharepoint/v3/contenttype/forms"/>
  </ds:schemaRefs>
</ds:datastoreItem>
</file>

<file path=customXml/itemProps2.xml><?xml version="1.0" encoding="utf-8"?>
<ds:datastoreItem xmlns:ds="http://schemas.openxmlformats.org/officeDocument/2006/customXml" ds:itemID="{41461EED-7D40-4CB5-A2D3-1B2613CB8D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dd65ed-3da0-4b84-a78f-cbf250e4ee0e"/>
    <ds:schemaRef ds:uri="d7d119c0-f16c-4ffd-beaa-792eb56fc398"/>
    <ds:schemaRef ds:uri="f1159b60-d985-4598-80ed-b9710b067d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A4CA115-AA50-4896-809E-E536A9607996}">
  <ds:schemaRef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f1159b60-d985-4598-80ed-b9710b067def"/>
    <ds:schemaRef ds:uri="33dd65ed-3da0-4b84-a78f-cbf250e4ee0e"/>
    <ds:schemaRef ds:uri="d7d119c0-f16c-4ffd-beaa-792eb56fc398"/>
    <ds:schemaRef ds:uri="http://www.w3.org/XML/1998/namespace"/>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983</TotalTime>
  <Words>3066</Words>
  <Application>Microsoft Office PowerPoint</Application>
  <PresentationFormat>Widescreen</PresentationFormat>
  <Paragraphs>278</Paragraphs>
  <Slides>28</Slides>
  <Notes>27</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28</vt:i4>
      </vt:variant>
    </vt:vector>
  </HeadingPairs>
  <TitlesOfParts>
    <vt:vector size="42" baseType="lpstr">
      <vt:lpstr>Arial</vt:lpstr>
      <vt:lpstr>Calibri</vt:lpstr>
      <vt:lpstr>Calibri Light</vt:lpstr>
      <vt:lpstr>Comic Sans MS</vt:lpstr>
      <vt:lpstr>Franklin Gothic Book</vt:lpstr>
      <vt:lpstr>Franklin Gothic Medium</vt:lpstr>
      <vt:lpstr>JansonTextLTStd-Roman</vt:lpstr>
      <vt:lpstr>Symbol</vt:lpstr>
      <vt:lpstr>Times</vt:lpstr>
      <vt:lpstr>Times New Roman</vt:lpstr>
      <vt:lpstr>Times New Roman PSMT</vt:lpstr>
      <vt:lpstr>office theme</vt:lpstr>
      <vt:lpstr>Document</vt:lpstr>
      <vt:lpstr>Equation</vt:lpstr>
      <vt:lpstr> Patient Reports about   Health and Health Care .</vt:lpstr>
      <vt:lpstr>PowerPoint Presentation</vt:lpstr>
      <vt:lpstr>Patient Reports (PR) Outline</vt:lpstr>
      <vt:lpstr>1) PR Landmark # 1</vt:lpstr>
      <vt:lpstr>1) PR Landmark #2</vt:lpstr>
      <vt:lpstr>PowerPoint Presentation</vt:lpstr>
      <vt:lpstr>1) PR Landmark #3</vt:lpstr>
      <vt:lpstr>1) PR Landmark #4</vt:lpstr>
      <vt:lpstr>         2) Advancements</vt:lpstr>
      <vt:lpstr>Uniformity in Developing, Evaluating, and Selecting PR Measures</vt:lpstr>
      <vt:lpstr>Qualitative Methods</vt:lpstr>
      <vt:lpstr>Quantitative Methods (item characteristic curves)</vt:lpstr>
      <vt:lpstr>Steep Increase in Use of PR </vt:lpstr>
      <vt:lpstr>Clinical Use of PR Measures  </vt:lpstr>
      <vt:lpstr>Effects of Shadow Coaching on  CAHPS® Patient Experience Scores</vt:lpstr>
      <vt:lpstr>Positive Effects of Shadow Coaching </vt:lpstr>
      <vt:lpstr>PowerPoint Presentation</vt:lpstr>
      <vt:lpstr>   HowsYourHealth </vt:lpstr>
      <vt:lpstr>3) Fallacies (questionable beliefs)</vt:lpstr>
      <vt:lpstr>PowerPoint Presentation</vt:lpstr>
      <vt:lpstr>  CAHPS Team Responses </vt:lpstr>
      <vt:lpstr>SEM and 0.50 SD are not estimates</vt:lpstr>
      <vt:lpstr>PowerPoint Presentation</vt:lpstr>
      <vt:lpstr>Amount of Change in Observed Score Needed To be Statistically Significant </vt:lpstr>
      <vt:lpstr>Simple-Sum and Item Response Theory (IRT) Scores</vt:lpstr>
      <vt:lpstr>Future Directions for PR</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Hays, Ronald D.</cp:lastModifiedBy>
  <cp:revision>258</cp:revision>
  <dcterms:created xsi:type="dcterms:W3CDTF">2022-08-17T15:31:38Z</dcterms:created>
  <dcterms:modified xsi:type="dcterms:W3CDTF">2022-10-15T20:34:35Z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0x010100D3136CB21177804CB3B17B8975D87277</vt:lpwstr>
  </property>
</Properties>
</file>