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theme/theme7.xml" ContentType="application/vnd.openxmlformats-officedocument.theme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0.xml" ContentType="application/vnd.openxmlformats-officedocument.theme+xml"/>
  <Override PartName="/ppt/slideLayouts/slideLayout26.xml" ContentType="application/vnd.openxmlformats-officedocument.presentationml.slideLayout+xml"/>
  <Override PartName="/ppt/theme/theme11.xml" ContentType="application/vnd.openxmlformats-officedocument.theme+xml"/>
  <Override PartName="/ppt/slideLayouts/slideLayout27.xml" ContentType="application/vnd.openxmlformats-officedocument.presentationml.slideLayout+xml"/>
  <Override PartName="/ppt/theme/theme12.xml" ContentType="application/vnd.openxmlformats-officedocument.theme+xml"/>
  <Override PartName="/ppt/slideLayouts/slideLayout28.xml" ContentType="application/vnd.openxmlformats-officedocument.presentationml.slideLayout+xml"/>
  <Override PartName="/ppt/theme/theme1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1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2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5109" r:id="rId2"/>
    <p:sldMasterId id="2147485110" r:id="rId3"/>
    <p:sldMasterId id="2147483952" r:id="rId4"/>
    <p:sldMasterId id="2147483934" r:id="rId5"/>
    <p:sldMasterId id="2147485111" r:id="rId6"/>
    <p:sldMasterId id="2147485112" r:id="rId7"/>
    <p:sldMasterId id="2147485117" r:id="rId8"/>
    <p:sldMasterId id="2147485118" r:id="rId9"/>
    <p:sldMasterId id="2147484920" r:id="rId10"/>
    <p:sldMasterId id="2147485121" r:id="rId11"/>
    <p:sldMasterId id="2147483648" r:id="rId12"/>
    <p:sldMasterId id="2147485127" r:id="rId13"/>
    <p:sldMasterId id="2147485128" r:id="rId14"/>
    <p:sldMasterId id="2147485141" r:id="rId15"/>
  </p:sldMasterIdLst>
  <p:notesMasterIdLst>
    <p:notesMasterId r:id="rId56"/>
  </p:notesMasterIdLst>
  <p:handoutMasterIdLst>
    <p:handoutMasterId r:id="rId57"/>
  </p:handoutMasterIdLst>
  <p:sldIdLst>
    <p:sldId id="537" r:id="rId16"/>
    <p:sldId id="828" r:id="rId17"/>
    <p:sldId id="801" r:id="rId18"/>
    <p:sldId id="810" r:id="rId19"/>
    <p:sldId id="811" r:id="rId20"/>
    <p:sldId id="423" r:id="rId21"/>
    <p:sldId id="809" r:id="rId22"/>
    <p:sldId id="806" r:id="rId23"/>
    <p:sldId id="325" r:id="rId24"/>
    <p:sldId id="326" r:id="rId25"/>
    <p:sldId id="759" r:id="rId26"/>
    <p:sldId id="818" r:id="rId27"/>
    <p:sldId id="821" r:id="rId28"/>
    <p:sldId id="822" r:id="rId29"/>
    <p:sldId id="793" r:id="rId30"/>
    <p:sldId id="665" r:id="rId31"/>
    <p:sldId id="812" r:id="rId32"/>
    <p:sldId id="328" r:id="rId33"/>
    <p:sldId id="816" r:id="rId34"/>
    <p:sldId id="333" r:id="rId35"/>
    <p:sldId id="825" r:id="rId36"/>
    <p:sldId id="789" r:id="rId37"/>
    <p:sldId id="826" r:id="rId38"/>
    <p:sldId id="827" r:id="rId39"/>
    <p:sldId id="805" r:id="rId40"/>
    <p:sldId id="808" r:id="rId41"/>
    <p:sldId id="410" r:id="rId42"/>
    <p:sldId id="421" r:id="rId43"/>
    <p:sldId id="815" r:id="rId44"/>
    <p:sldId id="804" r:id="rId45"/>
    <p:sldId id="813" r:id="rId46"/>
    <p:sldId id="755" r:id="rId47"/>
    <p:sldId id="819" r:id="rId48"/>
    <p:sldId id="829" r:id="rId49"/>
    <p:sldId id="823" r:id="rId50"/>
    <p:sldId id="820" r:id="rId51"/>
    <p:sldId id="792" r:id="rId52"/>
    <p:sldId id="824" r:id="rId53"/>
    <p:sldId id="814" r:id="rId54"/>
    <p:sldId id="803" r:id="rId55"/>
  </p:sldIdLst>
  <p:sldSz cx="12192000" cy="68580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014" autoAdjust="0"/>
  </p:normalViewPr>
  <p:slideViewPr>
    <p:cSldViewPr snapToObjects="1">
      <p:cViewPr varScale="1">
        <p:scale>
          <a:sx n="70" d="100"/>
          <a:sy n="70" d="100"/>
        </p:scale>
        <p:origin x="53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35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7320"/>
    </p:cViewPr>
  </p:sorterViewPr>
  <p:notesViewPr>
    <p:cSldViewPr snapToObjects="1">
      <p:cViewPr varScale="1">
        <p:scale>
          <a:sx n="55" d="100"/>
          <a:sy n="55" d="100"/>
        </p:scale>
        <p:origin x="256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viewProps" Target="viewProps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Sheet1!$A$1:$D$1</c:f>
              <c:strCache>
                <c:ptCount val="4"/>
                <c:pt idx="0">
                  <c:v>Most Desirable</c:v>
                </c:pt>
                <c:pt idx="3">
                  <c:v>Least Desirable</c:v>
                </c:pt>
              </c:strCache>
            </c:strRef>
          </c:cat>
          <c:val>
            <c:numRef>
              <c:f>Sheet1!$A$2:$D$2</c:f>
              <c:numCache>
                <c:formatCode>0%</c:formatCode>
                <c:ptCount val="4"/>
                <c:pt idx="0">
                  <c:v>0.33</c:v>
                </c:pt>
                <c:pt idx="1">
                  <c:v>0.04</c:v>
                </c:pt>
                <c:pt idx="2">
                  <c:v>0.26</c:v>
                </c:pt>
                <c:pt idx="3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11-C348-B8F3-EF63F6AB0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00761375"/>
        <c:axId val="1900624735"/>
      </c:barChart>
      <c:catAx>
        <c:axId val="1900761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624735"/>
        <c:crosses val="autoZero"/>
        <c:auto val="1"/>
        <c:lblAlgn val="ctr"/>
        <c:lblOffset val="100"/>
        <c:noMultiLvlLbl val="0"/>
      </c:catAx>
      <c:valAx>
        <c:axId val="19006247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00761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0.46583</cdr:x>
      <cdr:y>0.90334</cdr:y>
    </cdr:from>
    <cdr:to>
      <cdr:x>0.59965</cdr:x>
      <cdr:y>0.98615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139A7E6-D148-D54A-C6EB-C3E79B508CAF}"/>
            </a:ext>
          </a:extLst>
        </cdr:cNvPr>
        <cdr:cNvSpPr txBox="1"/>
      </cdr:nvSpPr>
      <cdr:spPr>
        <a:xfrm xmlns:a="http://schemas.openxmlformats.org/drawingml/2006/main">
          <a:off x="5181600" y="3552743"/>
          <a:ext cx="1488522" cy="325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dirty="0"/>
            <a:t>Intermediate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9026AB24-1C98-430F-951C-3B9399E6FF2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78058" cy="46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EDC2C722-6CD1-4B93-9AA7-FC2CF7F3F0E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417" y="2"/>
            <a:ext cx="3078058" cy="46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99CA342F-FE70-4481-96B7-ACB330FC3BF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893"/>
            <a:ext cx="3078058" cy="46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3" tIns="47096" rIns="94193" bIns="4709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638FDFB6-C405-46CF-B11C-09622A347E9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417" y="8918893"/>
            <a:ext cx="3078058" cy="46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93" tIns="47096" rIns="94193" bIns="4709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41AF2F1-3ADF-4D1B-A861-A1DB63CA0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1T12:37:08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1396 249 24575,'-9'0'0,"-52"0"0,1-2 0,-84-13 0,110 10 0,-37 0 0,40 3 0,-52-9 0,42 4 0,0 1 0,-49 0 0,-86 7 0,60 1 0,56-3 0,-71 3 0,125-2 0,1 1 0,-1 0 0,1 1 0,-1-1 0,1 1 0,-1 0 0,1 0 0,0 1 0,0-1 0,0 1 0,1 0 0,-1 1 0,1-1 0,-1 1 0,1 0 0,0 0 0,0 0 0,1 1 0,-1-1 0,1 1 0,0 0 0,0 0 0,-3 9 0,-3 9 0,2 0 0,0 1 0,2 0 0,-4 31 0,2-10 0,4-34 0,-30 200 0,8-36 0,12-106 0,-3 23 0,15-81 0,0 1 0,1 0 0,0-1 0,1 1 0,5 20 0,-4-24 0,1 0 0,0 0 0,0-1 0,1 0 0,0 0 0,0 0 0,0 0 0,1 0 0,1-1 0,-1 0 0,1 0 0,0 0 0,0-1 0,0 0 0,1 0 0,13 7 0,9 2 0,0 0 0,1-2 0,32 8 0,19 8 0,119 42 0,-167-61 0,1-2 0,0-1 0,0-2 0,41 0 0,198-5 0,-259 0 0,0 0 0,0-1 0,0 0 0,0-1 0,-1-1 0,14-5 0,77-38 0,-83 36 0,0 0 0,1 2 0,0 0 0,1 1 0,-1 2 0,43-8 0,170 12 0,-115 4 0,-35 3 0,0 3 0,90 21 0,-158-26 0,92 18 0,-36-5 0,0-4 0,110 5 0,-144-15 0,0 2 0,-1 2 0,65 18 0,-87-20 0,130 27 0,-117-26 0,48 1 0,-47-5 0,43 8 0,41 8 0,126 2 0,-203-17 0,546 5 0,-352-8 0,916 1 0,-1111-2 0,57-10 0,19-2 0,185 12 0,-153 4 0,-104-4 0,0-2 0,64-15 0,-53 9 0,53-4 0,479 6 0,-332 11 0,-119-2 0,144-3 0,-128-11 0,28-1 0,468 12 0,-334 4 0,81-2 0,-374 1 0,-1 0 0,1 2 0,22 5 0,-19-3 0,36 4 0,251-7 0,-157-4 0,4828 2 0,-4964 0 0,0-2 0,0 0 0,-1 0 0,1-1 0,0-1 0,-1 0 0,20-9 0,-8 0 0,-1 0 0,42-29 0,-58 35 0,1 0 0,-1-1 0,0 1 0,-1-2 0,0 1 0,0-1 0,-1 0 0,0 0 0,-1-1 0,1 1 0,-2-1 0,0 0 0,0-1 0,5-20 0,-4-2 0,-1-1 0,-1 0 0,-3-51 0,0-16 0,-2-72 0,0 156 0,-1 0 0,-1 0 0,-1 0 0,0 1 0,-1-1 0,0 1 0,-16-26 0,7 21 0,-2 0 0,0 1 0,-35-30 0,27 26 0,13 13 0,-1 1 0,0 1 0,-28-16 0,28 18 0,-1-1 0,2 0 0,-1-1 0,-21-21 0,17 14 0,-1 1 0,0 0 0,-1 2 0,-1 0 0,0 1 0,0 1 0,-23-9 0,12 3 0,-40-27 0,45 27 0,-1 0 0,-38-16 0,26 19 0,-2 1 0,-49-8 0,15 4 0,38 10 0,0 2 0,0 2 0,-66 1 0,57 2 0,-1113 2 0,929 11 0,-14 1 0,27-1 0,34 0 0,-24-13 0,-60 2 0,144 10 0,-24 2 0,8-14 0,-51 2 0,99 9 0,-18 2 0,-34-13 0,-34 2 0,80 11 0,-17 0 0,-47 2 0,-40 0 0,173-15 0,-192 9 0,19 6 0,-209-12 0,205-5 0,-650 2 0,817-2 0,-72-13 0,52 6 0,7 1 0,-8-2 0,-78-1 0,-147-10 0,225 15 0,-27-4 0,-93-6 0,-42 0 0,73 3 0,-163-20 0,182 17 0,38 10 0,-110 6 0,81 2 0,-1190-2 0,1278 1 0,-55 11 0,-11 0 0,69-8 0,0 1 0,0 1 0,0 2 0,1 0 0,-33 16 0,22-9 0,-62 16 0,74-27 0,0-1 0,-47 0 0,0-1 0,56 0 0,-31 8 0,32-5 0,0-2 0,-19 2 0,-277-2 0,161-5 0,-174 2 0,310 1 0,0 1 0,1 0 0,-1 1 0,1 1 0,-24 9 0,17-5 0,-36 6 0,-94 19 0,42-8 0,64-15 0,14-3 0,0-1 0,-55 3 0,-288-9 255,161-1-1875,186 1-5206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18:34:3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24575,'0'-3'0,"0"-4"0,0-1-8191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18:34:3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24575,'0'-9'0,"0"-15"0,0-5-8191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2:30:49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2518 795 24575,'0'-12'0,"0"-12"0,-5-49 0,3 65 0,0-1 0,0 1 0,0 0 0,-1 0 0,-1 0 0,1 0 0,-1 1 0,-1-1 0,-6-8 0,-72-84 0,72 88 0,-1 1 0,0 1 0,0 0 0,-1 1 0,0 0 0,-17-8 0,18 10 0,0 0 0,1-1 0,0 0 0,-16-16 0,18 16 0,-1-1 0,0 1 0,0 1 0,-1-1 0,-21-9 0,-41-21 0,51 25 0,0 2 0,-25-10 0,28 13 0,0 0 0,-21-15 0,27 15 0,0 1 0,0 0 0,0 1 0,-1 1 0,0 0 0,-19-5 0,7 6 0,0-1 0,1-2 0,0-1 0,-37-16 0,43 16 0,-1 1 0,1 1 0,-1 0 0,-38-4 0,4 0 0,27 4 0,-46-2 0,-68-7 0,87 8 0,-62 0 0,80 7 0,-65 8 0,84-4 0,1-1 0,-1 2 0,1 0 0,1 1 0,-1 1 0,-17 10 0,-293 177 0,312-185 0,1 1 0,0 1 0,0 0 0,1 1 0,-20 26 0,-23 20 0,42-46 0,-2 1 0,2 0 0,-1 0 0,2 1 0,-19 26 0,-11 33 0,21-36 0,-50 69 0,67-99 0,-1-1 0,1 0 0,1 1 0,-1 0 0,1 0 0,0 0 0,1 1 0,-1-1 0,2 0 0,-1 1 0,1 0 0,0-1 0,0 1 0,1 0 0,1 11 0,1-4 0,0 1 0,1-1 0,1 0 0,0 0 0,1 0 0,11 22 0,-6-15 0,100 186 0,-62-146 0,-32-43 0,24 37 0,3 14 0,84 104 0,-108-155 0,1 0 0,0-1 0,1-2 0,1 0 0,35 19 0,14 11 0,-40-24 0,1-2 0,1-2 0,40 18 0,-53-28 0,0-1 0,1-1 0,0-1 0,-1 0 0,2-2 0,-1-1 0,23 1 0,883-7 0,-894 2 0,-1-2 0,0-1 0,0-2 0,57-20 0,48-9 0,-124 32 0,0 1 0,0-2 0,0 0 0,-1 0 0,1-1 0,17-13 0,65-50 0,-87 63 0,-1-1 0,0 1 0,0-1 0,0-1 0,11-15 0,-15 18 0,0-1 0,0 0 0,-1 0 0,0 0 0,0 0 0,-1 0 0,1 0 0,-1 0 0,0-1 0,-1-8 0,1-12 0,-1 4 0,1-1 0,1 1 0,1 0 0,0 0 0,9-25 0,-4 22 0,-2-1 0,-1 0 0,4-53 0,-8-84 0,-3 78 0,1 68 111,0 0 0,-10-35 0,7 32-960,-4-32 0,7 30-5977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2:30:5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2085 249 24575,'-10'0'0,"-22"1"0,-31-5 0,51 2 0,0 0 0,0-1 0,1 0 0,0-1 0,-1 0 0,-10-7 0,1 1 0,-17-11 0,-1 2 0,-1 2 0,-56-16 0,68 24 0,0-1 0,1-2 0,-36-20 0,4 2 0,47 25 0,1 1 0,-1 0 0,0 1 0,0 0 0,0 1 0,-20-1 0,-77 4 0,56 0 0,-23-1 0,-71 2 0,114 3 0,0 1 0,-44 14 0,1 0 0,31-10 0,21-3 0,-1-2 0,-43 4 0,34-5 0,0 1 0,-61 18 0,73-15 0,0 1 0,0 1 0,1 1 0,0 1 0,1 1 0,-20 16 0,-25 15 0,53-38 0,1 0 0,-1-1 0,-18 6 0,18-8 0,0 1 0,0 1 0,-14 9 0,22-12 0,0 0 0,1 1 0,0-1 0,0 1 0,0 0 0,0 0 0,0 1 0,0-1 0,1 1 0,-1-1 0,1 1 0,0 0 0,0-1 0,-1 6 0,-1 8 0,1 1 0,0-1 0,1 1 0,1 0 0,1 0 0,0 0 0,4 21 0,-1 17 0,-3-11 0,0-26 0,0 0 0,0-1 0,2 1 0,0 0 0,2 0 0,5 19 0,2-9 0,2 0 0,0-1 0,2 0 0,1-1 0,35 44 0,-45-64 0,24 32 0,2-3 0,40 38 0,-36-41 0,-16-14 0,0-1 0,1 0 0,1-2 0,1 0 0,0-2 0,30 14 0,10-5 0,1-3 0,100 17 0,-101-28 0,1-4 0,0-2 0,72-6 0,-15 1 0,507 2 0,-615-1 0,0-1 0,0 0 0,0 0 0,0-2 0,0 0 0,18-8 0,-14 6 0,0 0 0,31-6 0,-32 9 0,0 0 0,-1 0 0,1-2 0,17-7 0,-26 9 0,-1 0 0,1-1 0,-1 0 0,0 0 0,0-1 0,-1 1 0,1-1 0,-1 0 0,0-1 0,0 1 0,6-11 0,-4 3 0,0-1 0,-1 1 0,0-1 0,-1 0 0,0-1 0,-2 1 0,0-1 0,3-27 0,-4-10 0,-4-63 0,-1 28 0,3 72 0,1 2 0,-1 1 0,-1 0 0,1 0 0,-2-1 0,0 1 0,0 0 0,-1 0 0,-9-21 0,5 15 0,0 0 0,2 0 0,0 0 0,1-1 0,1 1 0,-2-25 0,2 26 0,-1 0 0,-1 0 0,-13-31 0,4 10 0,8 26-151,1 0-1,-2 1 0,0 0 0,0 0 1,-1 0-1,0 1 0,-1 1 1,-11-11-1,4 5-6674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4:34:32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3034 92 24575,'-516'0'0,"501"-1"0,-1-1 0,1 0 0,-21-6 0,18 3 0,-35-3 0,-259 6 0,160 4 0,121-4 0,-32-5 0,-2 0 0,-31 1 0,0 4 0,-177 21 0,203-8 0,0 3 0,1 2 0,1 4 0,-103 45 0,66-15 0,2 5 0,-156 109 0,195-116 0,-112 109 0,83-58 0,90-95 0,0 0 0,0 0 0,0 0 0,1 0 0,0 0 0,0 0 0,0 1 0,0-1 0,1 1 0,-1 0 0,1-1 0,0 1 0,1 0 0,-1 0 0,1-1 0,0 1 0,0 0 0,1 0 0,0 4 0,0-1 0,1 0 0,0-1 0,1 0 0,-1 1 0,1-1 0,1 0 0,-1-1 0,1 1 0,0 0 0,11 11 0,55 69 0,-30-34 0,-32-41 0,1 0 0,0 0 0,17 16 0,-22-25 0,0-1 0,0 1 0,1 0 0,-1-1 0,1 0 0,-1 0 0,1 0 0,0-1 0,-1 0 0,1 0 0,10 1 0,5-1 0,34-1 0,-24-2 0,92 0 0,319 6 0,-404-3 0,0 3 0,-1 0 0,1 3 0,-1 1 0,-1 1 0,55 23 0,-73-24 0,1-1 0,0-1 0,0-1 0,34 5 0,-43-7 0,0-1 0,0 2 0,0-1 0,0 1 0,0 1 0,-1-1 0,0 2 0,0-1 0,0 1 0,-1 0 0,10 10 0,-7-6 0,0-1 0,1-1 0,0 0 0,1-1 0,15 9 0,12-1 0,2-1 0,41 8 0,86 11 0,-133-26 0,4 0 0,0-2 0,0-1 0,1-3 0,-1 0 0,1-3 0,51-8 0,52-5 0,-20 3 0,-103 9 0,1-2 0,-1 0 0,38-15 0,-32 9 0,0 0 0,1 2 0,0 2 0,0 0 0,1 1 0,49-2 0,391 5 0,-231 5 0,-157 0 0,90-4 0,-152-2 0,0 0 0,0-1 0,0 0 0,-1-1 0,0-2 0,29-16 0,-41 22 0,-1-1 0,0 0 0,0 0 0,-1 0 0,1-1 0,-1 1 0,0-1 0,1 0 0,-2 0 0,1 0 0,0 0 0,-1 0 0,0-1 0,0 1 0,0-1 0,0 1 0,-1-1 0,0 0 0,0 0 0,0-4 0,1-13 0,-1 0 0,0 1 0,-5-30 0,1 2 0,1 32 0,0 0 0,-1 1 0,-1-1 0,-8-23 0,-6-25 0,-22-194 0,27 152 0,-39-147 0,50 245 0,-1 1 0,0-1 0,0 1 0,-1 0 0,0 0 0,-8-10 0,10 15 0,-1 0 0,1 0 0,-1 0 0,0 0 0,0 1 0,0-1 0,-1 1 0,1-1 0,0 1 0,-1 1 0,0-1 0,1 0 0,-1 1 0,0 0 0,-8-2 0,-25-4 0,21 3 0,0 1 0,-1 1 0,-23-1 0,35 4 0,0-1 0,-1 1 0,1 0 0,-1 0 0,1 0 0,0 1 0,0 0 0,0 0 0,0 0 0,0 0 0,0 1 0,0 0 0,1 0 0,-6 5 0,1 0 0,0 0 0,-1-1 0,1 0 0,-1-1 0,0 0 0,-13 5 0,18-9 0,0 0 0,0-1 0,0 0 0,-1 0 0,1 0 0,0-1 0,-1 1 0,1-1 0,0 0 0,-1-1 0,1 0 0,0 1 0,0-2 0,0 1 0,-10-4 0,-3-3 0,-1 1 0,0 0 0,-1 2 0,0 0 0,-39-4 0,47 9 0,0-1 0,0 0 0,0-1 0,-11-4 0,19 5 0,1 0 0,-1-1 0,0 1 0,1-1 0,-1 0 0,1 0 0,0 0 0,0-1 0,0 1 0,0-1 0,0 0 0,1 0 0,-1 0 0,1 0 0,-5-6 0,-10-32 0,13 31 0,1 1 0,-2-1 0,-6-11 0,9 18 0,0 1 0,0-1 0,0 1 0,0-1 0,-1 1 0,1 0 0,-1 0 0,1 0 0,-1 0 0,0 1 0,1-1 0,-1 1 0,0-1 0,0 1 0,-4-1 0,-7-1 188,10 3-361,1-1 1,-1 0-1,0 0 1,0 0-1,1-1 1,-1 1-1,1-1 0,-5-2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4:34:4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2914 288 24575,'-34'0'0,"15"1"0,0-1 0,0-1 0,-25-4 0,38 4 0,0-1 0,1 1 0,-1-1 0,1-1 0,-1 1 0,1-1 0,0 0 0,0 0 0,0 0 0,0 0 0,1-1 0,-1 0 0,1 0 0,0-1 0,-4-4 0,5 5 0,-1 0 0,1 0 0,-1 1 0,1-1 0,-1 1 0,0 0 0,0 0 0,-1 1 0,1-1 0,0 1 0,-1 0 0,0 0 0,-7-2 0,-4 1 0,-1 0 0,-29-1 0,-7-1 0,-19-6 0,1-3 0,-104-35 0,153 39 0,-38-21 0,47 23 0,0 1 0,0 0 0,0 1 0,-1 0 0,0 1 0,0 1 0,-28-5 0,-22 4 0,0 4 0,0 3 0,0 2 0,-76 15 0,47 0 0,2 4 0,-107 41 0,111-27 0,-90 52 0,142-70 0,-22 8 0,-88 29 0,-10 4 0,-56 23 0,170-70 0,-18 8 0,-129 57 0,187-77 0,-1-1 0,0 1 0,0 0 0,1 0 0,-1 0 0,1 0 0,-1 0 0,1 0 0,-1 0 0,1 1 0,-1-1 0,1 1 0,0-1 0,0 1 0,0-1 0,0 1 0,0-1 0,0 1 0,0 0 0,1 0 0,-1-1 0,1 1 0,-1 0 0,1 0 0,0 0 0,-1 0 0,1 0 0,0-1 0,0 1 0,0 0 0,1 0 0,-1 0 0,0 0 0,1 0 0,-1-1 0,1 1 0,-1 0 0,1 0 0,0-1 0,1 3 0,1 1 0,0 0 0,0-1 0,0 1 0,1-1 0,0 1 0,0-1 0,0 0 0,0-1 0,1 1 0,-1-1 0,1 0 0,9 5 0,30 8 0,-31-11 0,1 0 0,-1 0 0,20 12 0,8 12 0,65 59 0,-97-80 0,-3-2 0,-1 0 0,1 1 0,-1 0 0,4 7 0,-7-10 0,1 0 0,-1 0 0,1 0 0,0 0 0,0-1 0,0 1 0,0-1 0,0 0 0,1 0 0,0 0 0,0 0 0,-1-1 0,1 1 0,1-1 0,7 3 0,2-2 0,0-1 0,18 1 0,-17-2 0,-1 1 0,19 3 0,7 6 0,73 16 0,-79-18 0,0 0 0,-1 3 0,0 0 0,39 23 0,-43-23 0,1-1 0,62 13 0,-56-16 0,55 21 0,-71-20 0,-1-1 0,1-1 0,1-1 0,-1 0 0,1-2 0,0 0 0,23 0 0,-31-4 0,-1-1 0,0 0 0,0-1 0,0 0 0,19-6 0,54-27 0,-77 31 0,57-24 0,1 2 0,1 4 0,109-22 0,-111 36 0,1 3 0,120 6 0,-62 1 0,-58-1 0,73-2 0,-134 0 0,1 1 0,-1-1 0,1 0 0,-1-1 0,0 1 0,0-1 0,1 0 0,-1-1 0,0 1 0,-1-1 0,1 0 0,0 0 0,-1 0 0,0-1 0,0 1 0,0-1 0,0 0 0,0 0 0,-1-1 0,4-5 0,-2 2 0,-1-1 0,0 0 0,-1-1 0,0 1 0,0 0 0,-1-1 0,0 0 0,0 1 0,-1-1 0,-1-14 0,0 0 0,-2 0 0,0 0 0,-12-45 0,8 34 0,2-1 0,1 0 0,2 0 0,3-43 0,0 3 0,-2-26-1365,0 80-5461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7T11:59:04.62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0,'0'4,"0"0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18:34:06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18:34:25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5T18:34:31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24575,'0'-3'0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>
            <a:extLst>
              <a:ext uri="{FF2B5EF4-FFF2-40B4-BE49-F238E27FC236}">
                <a16:creationId xmlns:a16="http://schemas.microsoft.com/office/drawing/2014/main" id="{4DB4C2D2-0668-495E-85D7-D8DD37E5830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78058" cy="46958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1027">
            <a:extLst>
              <a:ext uri="{FF2B5EF4-FFF2-40B4-BE49-F238E27FC236}">
                <a16:creationId xmlns:a16="http://schemas.microsoft.com/office/drawing/2014/main" id="{E6FF629C-B20C-4F9D-9325-98FC1720C48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417" y="2"/>
            <a:ext cx="3078058" cy="46958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id="{00C704A8-5304-4023-B0D5-7F923C3E903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2275" y="703263"/>
            <a:ext cx="62579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9" name="Rectangle 1029">
            <a:extLst>
              <a:ext uri="{FF2B5EF4-FFF2-40B4-BE49-F238E27FC236}">
                <a16:creationId xmlns:a16="http://schemas.microsoft.com/office/drawing/2014/main" id="{B3F27542-CED4-4904-81D2-45CAD6C9D4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360" y="4458651"/>
            <a:ext cx="5209756" cy="42262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8550" name="Rectangle 1030">
            <a:extLst>
              <a:ext uri="{FF2B5EF4-FFF2-40B4-BE49-F238E27FC236}">
                <a16:creationId xmlns:a16="http://schemas.microsoft.com/office/drawing/2014/main" id="{740E3660-3D69-442B-92AB-AA3F2C6A0F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893"/>
            <a:ext cx="3078058" cy="4695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1031">
            <a:extLst>
              <a:ext uri="{FF2B5EF4-FFF2-40B4-BE49-F238E27FC236}">
                <a16:creationId xmlns:a16="http://schemas.microsoft.com/office/drawing/2014/main" id="{3ADC1D95-D5C0-4E95-AB7F-417808B204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417" y="8918893"/>
            <a:ext cx="3078058" cy="46958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6" rIns="94193" bIns="4709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C3032C5-D448-4DFB-AD43-1F35B0BDD5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31">
            <a:extLst>
              <a:ext uri="{FF2B5EF4-FFF2-40B4-BE49-F238E27FC236}">
                <a16:creationId xmlns:a16="http://schemas.microsoft.com/office/drawing/2014/main" id="{AEA4203B-927E-442E-AAB9-0D83D0F72A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834" indent="-29135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409" indent="-23244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892" indent="-23244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8372" indent="-232444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6895" indent="-2324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5415" indent="-2324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73938" indent="-2324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32458" indent="-23244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A99D615-49A2-484E-AC40-90D533E255CA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3E253B1-C8D0-418B-987E-AFFD001358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8625" y="706438"/>
            <a:ext cx="6248400" cy="3516312"/>
          </a:xfrm>
          <a:ln w="12700" cap="flat">
            <a:solidFill>
              <a:schemeClr val="tx1"/>
            </a:solidFill>
          </a:ln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A590FEF-9D55-4C2D-9499-E03D0B4A38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768" y="4458651"/>
            <a:ext cx="5212943" cy="422624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474" tIns="46738" rIns="93474" bIns="46738"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1B872723-AFB3-44A8-9230-2A9DB7ADF1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03263"/>
            <a:ext cx="6257925" cy="3521075"/>
          </a:xfrm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EF327BF5-1546-4876-BAF9-9BF7E0D30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55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032C5-D448-4DFB-AD43-1F35B0BDD547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39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032C5-D448-4DFB-AD43-1F35B0BDD547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3345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032C5-D448-4DFB-AD43-1F35B0BDD547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412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>
            <a:extLst>
              <a:ext uri="{FF2B5EF4-FFF2-40B4-BE49-F238E27FC236}">
                <a16:creationId xmlns:a16="http://schemas.microsoft.com/office/drawing/2014/main" id="{308DA628-D999-4D09-B090-9BD601423F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03263"/>
            <a:ext cx="6257925" cy="3521075"/>
          </a:xfrm>
          <a:ln/>
        </p:spPr>
      </p:sp>
      <p:sp>
        <p:nvSpPr>
          <p:cNvPr id="37891" name="Rectangle 1027">
            <a:extLst>
              <a:ext uri="{FF2B5EF4-FFF2-40B4-BE49-F238E27FC236}">
                <a16:creationId xmlns:a16="http://schemas.microsoft.com/office/drawing/2014/main" id="{EB5EC1BA-0693-4ABF-9DBC-12D9271C0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z="1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>
            <a:extLst>
              <a:ext uri="{FF2B5EF4-FFF2-40B4-BE49-F238E27FC236}">
                <a16:creationId xmlns:a16="http://schemas.microsoft.com/office/drawing/2014/main" id="{60870CBE-F09A-4D2B-B496-F02FD72A6C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03263"/>
            <a:ext cx="6257925" cy="3521075"/>
          </a:xfrm>
          <a:ln/>
        </p:spPr>
      </p:sp>
      <p:sp>
        <p:nvSpPr>
          <p:cNvPr id="39939" name="Rectangle 1027">
            <a:extLst>
              <a:ext uri="{FF2B5EF4-FFF2-40B4-BE49-F238E27FC236}">
                <a16:creationId xmlns:a16="http://schemas.microsoft.com/office/drawing/2014/main" id="{A7C176C4-1739-49F4-AA71-7CDB904908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032C5-D448-4DFB-AD43-1F35B0BDD547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9385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F13FEB3-BC13-4F1A-B45D-C163A69F75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03263"/>
            <a:ext cx="6257925" cy="3521075"/>
          </a:xfrm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C341AB8-4383-4020-B80B-C6EB2DA5F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F13FEB3-BC13-4F1A-B45D-C163A69F75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03263"/>
            <a:ext cx="6257925" cy="3521075"/>
          </a:xfrm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C341AB8-4383-4020-B80B-C6EB2DA5F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0104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032C5-D448-4DFB-AD43-1F35B0BDD54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8093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050">
            <a:extLst>
              <a:ext uri="{FF2B5EF4-FFF2-40B4-BE49-F238E27FC236}">
                <a16:creationId xmlns:a16="http://schemas.microsoft.com/office/drawing/2014/main" id="{F6D7F122-4BED-42EA-8DE4-B99C3ACBEA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03263"/>
            <a:ext cx="6257925" cy="3521075"/>
          </a:xfrm>
          <a:ln/>
        </p:spPr>
      </p:sp>
      <p:sp>
        <p:nvSpPr>
          <p:cNvPr id="46083" name="Rectangle 2051">
            <a:extLst>
              <a:ext uri="{FF2B5EF4-FFF2-40B4-BE49-F238E27FC236}">
                <a16:creationId xmlns:a16="http://schemas.microsoft.com/office/drawing/2014/main" id="{4C6DD064-0921-4C2A-8CAA-504B7ED401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032C5-D448-4DFB-AD43-1F35B0BDD547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5660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032C5-D448-4DFB-AD43-1F35B0BDD547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9476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032C5-D448-4DFB-AD43-1F35B0BDD547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9317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032C5-D448-4DFB-AD43-1F35B0BDD547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386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032C5-D448-4DFB-AD43-1F35B0BDD547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2073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032C5-D448-4DFB-AD43-1F35B0BDD547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72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7E3382DF-F987-4CDC-8047-F67E8FC0D2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03263"/>
            <a:ext cx="6257925" cy="3521075"/>
          </a:xfrm>
          <a:ln/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EC3C92B9-C602-41A2-A3CF-3723D9B20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216525" indent="-216525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BD0DBA5A-BD3E-4FFD-BBCE-EC8EB22596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5098" indent="-286576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6304" indent="-229261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6418" indent="-229261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64939" indent="-229261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23461" indent="-22926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81982" indent="-22926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40504" indent="-22926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99025" indent="-22926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B84593C-26B5-418E-B33E-131E20F5E424}" type="slidenum">
              <a:rPr lang="en-US" altLang="en-US" sz="1200">
                <a:latin typeface="Arial" panose="020B0604020202020204" pitchFamily="34" charset="0"/>
              </a:rPr>
              <a:pPr/>
              <a:t>27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11D8F449-546A-42DA-B423-749ED66C0B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03263"/>
            <a:ext cx="6257925" cy="3521075"/>
          </a:xfrm>
          <a:ln/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5B00EEBE-77D6-4E6D-AA79-6D22A80D0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0900" name="Slide Number Placeholder 3">
            <a:extLst>
              <a:ext uri="{FF2B5EF4-FFF2-40B4-BE49-F238E27FC236}">
                <a16:creationId xmlns:a16="http://schemas.microsoft.com/office/drawing/2014/main" id="{DBDCE6AC-C4A6-4ACA-AF9D-80E22F030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5098" indent="-286576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6304" indent="-229261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4825" indent="-229261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63347" indent="-229261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21868" indent="-22926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80389" indent="-22926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8911" indent="-22926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97433" indent="-22926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F8E8EFFF-F584-441D-92CA-9CBE55C03E11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032C5-D448-4DFB-AD43-1F35B0BDD547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488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032C5-D448-4DFB-AD43-1F35B0BDD54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7564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032C5-D448-4DFB-AD43-1F35B0BDD547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0453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032C5-D448-4DFB-AD43-1F35B0BDD547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5436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032C5-D448-4DFB-AD43-1F35B0BDD547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7547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032C5-D448-4DFB-AD43-1F35B0BDD547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57912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032C5-D448-4DFB-AD43-1F35B0BDD547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5237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36637" y="4313237"/>
            <a:ext cx="5209756" cy="4226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032C5-D448-4DFB-AD43-1F35B0BDD547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6725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032C5-D448-4DFB-AD43-1F35B0BDD547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896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630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3263"/>
            <a:ext cx="62579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032C5-D448-4DFB-AD43-1F35B0BDD547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5598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032C5-D448-4DFB-AD43-1F35B0BDD547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613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032C5-D448-4DFB-AD43-1F35B0BDD547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76492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032C5-D448-4DFB-AD43-1F35B0BDD547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899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032C5-D448-4DFB-AD43-1F35B0BDD54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955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AB48B890-10F3-48E7-8A37-0CB677D723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03263"/>
            <a:ext cx="6257925" cy="3521075"/>
          </a:xfrm>
          <a:ln/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E58B49CD-4EBC-48A7-B320-DF190A07C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id="{7358E12B-621B-434B-9475-B6E0509ECB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5098" indent="-286576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6304" indent="-229261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4825" indent="-229261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63347" indent="-229261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21868" indent="-22926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80389" indent="-22926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38911" indent="-22926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97433" indent="-229261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A1CFFB2-6E29-4CC8-B13C-EBBD714C1B5A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1675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BD1C5-117E-4168-A7B7-3C97EA08B6E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85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3032C5-D448-4DFB-AD43-1F35B0BDD547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692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>
            <a:extLst>
              <a:ext uri="{FF2B5EF4-FFF2-40B4-BE49-F238E27FC236}">
                <a16:creationId xmlns:a16="http://schemas.microsoft.com/office/drawing/2014/main" id="{A732E371-9FD0-4463-81C9-57A9482C98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703263"/>
            <a:ext cx="6257925" cy="3521075"/>
          </a:xfrm>
          <a:ln/>
        </p:spPr>
      </p:sp>
      <p:sp>
        <p:nvSpPr>
          <p:cNvPr id="28675" name="Rectangle 1027">
            <a:extLst>
              <a:ext uri="{FF2B5EF4-FFF2-40B4-BE49-F238E27FC236}">
                <a16:creationId xmlns:a16="http://schemas.microsoft.com/office/drawing/2014/main" id="{F6C2793C-5AA1-4F8D-9E28-4A7EB328B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130639"/>
            <a:ext cx="116586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9601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347A00-A94B-4A43-A26C-471BBF095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B96BE-576A-469E-9DE5-DFBE3CBE5B0E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645B83-9709-4D05-9800-8310447253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647501-CDCA-4DCA-A7D1-9FCB24BEB3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D706A-7E4E-443F-8E9F-2BFD3C3676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73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6BACB13-C010-4EF5-88D9-71BF5DF2BB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1E352-9563-4024-A928-A46359AED351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AFF75C-379D-4338-9DA6-6B86F94D3F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EB6D8A-15B6-442F-8078-4C93C615D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06A49-39E4-4323-A9E3-A0C3497F58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57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1" y="274852"/>
            <a:ext cx="30861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274852"/>
            <a:ext cx="90297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82C424-C5FC-4F9C-B453-B128873E9E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C17AC-2E79-4BCE-BCA4-48A5274E7F4F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4008B4-05C8-433C-92A9-8A0A1CB482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FFF0A3-22DF-4BD2-AC9B-74B74F2259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2F700-914A-4BD6-9788-94F365AEDE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37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15037B-FCB1-4779-B8B6-30850C9EE1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3D93C-3C87-40CC-A003-FC232C7A5302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C35436-46D2-4444-BAC5-1F8658A6EC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15511C-C587-4FCE-BB5C-EC27A5A11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817EB-B8D3-49C3-B25A-2C49CB46A4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52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9869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600206"/>
            <a:ext cx="6057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1" y="1600206"/>
            <a:ext cx="6057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E4CB5D-04A2-46E2-AFB6-6AE06F14F8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6CA21-A0B9-4DB9-9E3F-75832E43BFB6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F4F689-16B9-4115-A492-5BD39C1F70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E381B3-4C72-4E70-A962-82A267BF9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07E25-0DAC-470E-B838-FFBE04EE71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363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07C3F-01AB-4FF6-9B9F-76225BF40B95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50230-15AA-424F-B88A-1AC60A43BD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4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A296B46-39B8-473B-AB38-C2C2200AF7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65B36-23DA-492A-8D68-62985DA75017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449A145-F5F0-4280-8B62-04881FFCAF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5CDE53-23A3-44EB-8D73-A8C02E9330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BD7A3A-9D20-4F75-885F-3DE7B53E1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025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E360E-EB38-4DBC-9C96-F00C75741A90}" type="datetime4">
              <a:rPr lang="en-US" smtClean="0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44EA-161E-419D-B606-46724030B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1A488-F133-44E0-BCE0-C7297E6E078D}" type="datetime4">
              <a:rPr lang="en-US" smtClean="0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829800" y="6245225"/>
            <a:ext cx="1955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04A63-7622-4A0E-8213-283EA964E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600206"/>
            <a:ext cx="6057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1" y="1600206"/>
            <a:ext cx="6057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4D67-F380-4D19-8DC2-D8D7A69C8563}" type="datetime4">
              <a:rPr lang="en-US" smtClean="0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19EFA-3A8A-4C18-A720-9C0EC50EC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4522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E360E-EB38-4DBC-9C96-F00C75741A90}" type="datetime4">
              <a:rPr lang="en-US" smtClean="0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829800" y="6245225"/>
            <a:ext cx="21590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144EA-161E-419D-B606-46724030B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600206"/>
            <a:ext cx="6057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1" y="1600206"/>
            <a:ext cx="6057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2DCED0-A787-4381-8CB9-36EECB2870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0E6F6-8D8E-4A24-A87B-6903EF5290FA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58E470-7DB8-4813-A5AE-2CC0A167D1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F8F982-2BE8-46C3-9429-C6279BF0A5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1C2EE-9E68-4AE6-886F-9B71EBD84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243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07C3F-01AB-4FF6-9B9F-76225BF40B95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50230-15AA-424F-B88A-1AC60A43BD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4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15037B-FCB1-4779-B8B6-30850C9EE1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3D93C-3C87-40CC-A003-FC232C7A5302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C35436-46D2-4444-BAC5-1F8658A6EC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15511C-C587-4FCE-BB5C-EC27A5A11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817EB-B8D3-49C3-B25A-2C49CB46A4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52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1600206"/>
            <a:ext cx="60579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2" y="1600206"/>
            <a:ext cx="60579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922E1C-B14A-4CE1-8E20-098862A539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43D64-C22F-477F-93A9-29B6B7DFB024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9EC5CC-55C1-4E42-B3E2-0DAFB1E60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8AF693-167D-46A1-BF9D-15271051C4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3B668-EC70-4FDB-ACA0-DE33D641D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229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464F004-70B3-40F4-964C-B310D4126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963CC-2385-41CC-9E16-102F94E4885B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DA870A-ED7A-4F73-899F-FC44A9BBD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4F9905-05EB-4F47-8F26-3DA7EB4D8C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639B-418A-4E78-A1C0-699FE5DF7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877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1A488-F133-44E0-BCE0-C7297E6E078D}" type="datetime4">
              <a:rPr lang="en-US" smtClean="0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829800" y="6245225"/>
            <a:ext cx="1955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04A63-7622-4A0E-8213-283EA964E1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41A-B17C-4A0E-995B-71429FC9E4ED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4534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69" y="4407114"/>
            <a:ext cx="116586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69" y="2906713"/>
            <a:ext cx="116586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1C8776-2140-411A-8476-222524C382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C4BC1-C610-4DF2-92B3-7B0878F7A570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B7FC92-2BB0-46F5-B2B0-980DC8EDDF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7B5FA5-BBE9-440E-B74D-A59222A520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73350-C9AA-4F68-BDBA-542EA8F68C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154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DE98-FFB0-4895-84D1-88E28C8935BB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343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41A-B17C-4A0E-995B-71429FC9E4ED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8790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41A-B17C-4A0E-995B-71429FC9E4ED}" type="datetime1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75621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41A-B17C-4A0E-995B-71429FC9E4ED}" type="datetime1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01822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41A-B17C-4A0E-995B-71429FC9E4ED}" type="datetime1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9620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41A-B17C-4A0E-995B-71429FC9E4ED}" type="datetime1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85879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41A-B17C-4A0E-995B-71429FC9E4ED}" type="datetime1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18766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41A-B17C-4A0E-995B-71429FC9E4ED}" type="datetime1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31792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41A-B17C-4A0E-995B-71429FC9E4ED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74151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41A-B17C-4A0E-995B-71429FC9E4ED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2540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600206"/>
            <a:ext cx="6057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1" y="1600206"/>
            <a:ext cx="60579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922E1C-B14A-4CE1-8E20-098862A539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43D64-C22F-477F-93A9-29B6B7DFB024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9EC5CC-55C1-4E42-B3E2-0DAFB1E60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8AF693-167D-46A1-BF9D-15271051C4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3B668-EC70-4FDB-ACA0-DE33D641DF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229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08" y="5936637"/>
            <a:ext cx="1053715" cy="8072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872" y="6212796"/>
            <a:ext cx="3182200" cy="5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93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41A-B17C-4A0E-995B-71429FC9E4ED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2292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5DE98-FFB0-4895-84D1-88E28C8935BB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26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41A-B17C-4A0E-995B-71429FC9E4ED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7808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41A-B17C-4A0E-995B-71429FC9E4ED}" type="datetime1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00667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41A-B17C-4A0E-995B-71429FC9E4ED}" type="datetime1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11985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41A-B17C-4A0E-995B-71429FC9E4ED}" type="datetime1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94807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41A-B17C-4A0E-995B-71429FC9E4ED}" type="datetime1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17190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41A-B17C-4A0E-995B-71429FC9E4ED}" type="datetime1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35616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41A-B17C-4A0E-995B-71429FC9E4ED}" type="datetime1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7720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60602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60602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698" y="1535113"/>
            <a:ext cx="60626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698" y="2174875"/>
            <a:ext cx="60626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C9A5F9-3375-4305-8860-DDDC0B5609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B6F8-6D74-4858-B67B-77970C2007ED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7539E0F-9688-4AA2-AB5C-6EF64FF013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89806B2-3353-40CC-8622-E7FD6E286A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61043-9799-4F02-8197-89031AB502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4286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41A-B17C-4A0E-995B-71429FC9E4ED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49529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4441A-B17C-4A0E-995B-71429FC9E4ED}" type="datetime1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6987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C133251-C213-4060-B090-1C761226A2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389D0-2AEE-43A3-8E2B-5961E0D7A154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655E17-9E4D-452D-A258-5B3800D966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CFE48EF-49D1-4F9A-B6C8-2D44F75B8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20AC9-C25A-4D9E-ABA3-EBE38E8FAF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508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464F004-70B3-40F4-964C-B310D4126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963CC-2385-41CC-9E16-102F94E4885B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DA870A-ED7A-4F73-899F-FC44A9BBD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4F9905-05EB-4F47-8F26-3DA7EB4D8C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639B-418A-4E78-A1C0-699FE5DF72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877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73050"/>
            <a:ext cx="451246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6" y="273264"/>
            <a:ext cx="76676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7" y="1435103"/>
            <a:ext cx="451246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B4B1CF-3C97-485A-81E5-1397C05A1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B6FC3-05B4-4925-8626-0BD7BD27134A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006935-9557-452C-8554-2DD984EC7A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73C38A-88AA-49E8-979E-05E272F03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61AC8-9605-4B2A-BB60-2C01EB2FE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446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4800600"/>
            <a:ext cx="8229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12775"/>
            <a:ext cx="8229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5367338"/>
            <a:ext cx="8229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F3065B-5610-4894-A1D8-6E3E752281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6FC60-D7FA-4C41-A458-87FBC64542E1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4AAE2-08A6-49E9-BE25-A67E6E889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0CEFD7-7F22-4E1D-B3B9-E000437F0F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FF562-B106-4555-88A0-B73AA911C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65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7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87084B-0C99-4BE0-BE35-CFE57BA7C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1234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BC9B9D-D803-4F29-9056-B79E90F64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1"/>
            <a:ext cx="12344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64E214A1-5CE5-4A17-8973-6FD7063989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5225"/>
            <a:ext cx="320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4D8E6758-F4BF-4BF1-82DE-EAD2F7AECCC6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05A4AD2E-32E3-424E-B2B4-4CA305E69F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6300" y="6245225"/>
            <a:ext cx="434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E978411C-B7B0-4A3A-82F0-62CB0B815C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29800" y="6245225"/>
            <a:ext cx="320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0F064C7D-D541-4EA8-891E-4E0F5D0903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9" r:id="rId1"/>
    <p:sldLayoutId id="2147484919" r:id="rId2"/>
    <p:sldLayoutId id="2147484910" r:id="rId3"/>
    <p:sldLayoutId id="2147484911" r:id="rId4"/>
    <p:sldLayoutId id="2147484912" r:id="rId5"/>
    <p:sldLayoutId id="2147484913" r:id="rId6"/>
    <p:sldLayoutId id="2147484914" r:id="rId7"/>
    <p:sldLayoutId id="2147484915" r:id="rId8"/>
    <p:sldLayoutId id="2147484916" r:id="rId9"/>
    <p:sldLayoutId id="2147484917" r:id="rId10"/>
    <p:sldLayoutId id="214748491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87084B-0C99-4BE0-BE35-CFE57BA7C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1234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4BC9B9D-D803-4F29-9056-B79E90F64F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3"/>
            <a:ext cx="12344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64E214A1-5CE5-4A17-8973-6FD7063989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5225"/>
            <a:ext cx="320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50" b="0">
                <a:cs typeface="+mn-cs"/>
              </a:defRPr>
            </a:lvl1pPr>
          </a:lstStyle>
          <a:p>
            <a:pPr>
              <a:defRPr/>
            </a:pPr>
            <a:fld id="{4D8E6758-F4BF-4BF1-82DE-EAD2F7AECCC6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05A4AD2E-32E3-424E-B2B4-4CA305E69F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6300" y="6245225"/>
            <a:ext cx="434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E978411C-B7B0-4A3A-82F0-62CB0B815C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29800" y="6245225"/>
            <a:ext cx="320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b="0" smtClean="0"/>
            </a:lvl1pPr>
          </a:lstStyle>
          <a:p>
            <a:pPr>
              <a:defRPr/>
            </a:pPr>
            <a:fld id="{0F064C7D-D541-4EA8-891E-4E0F5D0903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3" r:id="rId1"/>
    <p:sldLayoutId id="214748512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1234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3"/>
            <a:ext cx="12344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5225"/>
            <a:ext cx="320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50" b="0">
                <a:cs typeface="+mn-cs"/>
              </a:defRPr>
            </a:lvl1pPr>
          </a:lstStyle>
          <a:p>
            <a:pPr>
              <a:defRPr/>
            </a:pPr>
            <a:fld id="{B61280BB-8824-4F15-A934-5DD9C1B3420A}" type="datetime4">
              <a:rPr lang="en-US" smtClean="0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6300" y="6245225"/>
            <a:ext cx="434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29800" y="6245225"/>
            <a:ext cx="320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 b="0">
                <a:cs typeface="+mn-cs"/>
              </a:defRPr>
            </a:lvl1pPr>
          </a:lstStyle>
          <a:p>
            <a:pPr>
              <a:defRPr/>
            </a:pPr>
            <a:fld id="{122CADC7-F8D5-43F5-B6BB-578E5327D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2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8839200" cy="617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4624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5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8138" algn="l" defTabSz="914400" rtl="0" eaLnBrk="1" latinLnBrk="0" hangingPunct="1">
        <a:spcBef>
          <a:spcPct val="20000"/>
        </a:spcBef>
        <a:buClr>
          <a:srgbClr val="1F497D"/>
        </a:buClr>
        <a:buSzPct val="80000"/>
        <a:buFont typeface="Arial" pitchFamily="34" charset="0"/>
        <a:buChar char="►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284163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8839200" cy="617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4624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5B7A5-34A7-4AB0-A34F-A4DF2002FA9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15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8138" algn="l" defTabSz="914400" rtl="0" eaLnBrk="1" latinLnBrk="0" hangingPunct="1">
        <a:spcBef>
          <a:spcPct val="20000"/>
        </a:spcBef>
        <a:buClr>
          <a:srgbClr val="1F497D"/>
        </a:buClr>
        <a:buSzPct val="80000"/>
        <a:buFont typeface="Arial" pitchFamily="34" charset="0"/>
        <a:buChar char="►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284163" algn="l" defTabSz="914400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8E6758-F4BF-4BF1-82DE-EAD2F7AECCC6}" type="datetime4">
              <a:rPr lang="en-US" smtClean="0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064C7D-D541-4EA8-891E-4E0F5D0903B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62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9" r:id="rId1"/>
    <p:sldLayoutId id="2147485130" r:id="rId2"/>
    <p:sldLayoutId id="2147485131" r:id="rId3"/>
    <p:sldLayoutId id="2147485132" r:id="rId4"/>
    <p:sldLayoutId id="2147485133" r:id="rId5"/>
    <p:sldLayoutId id="2147485134" r:id="rId6"/>
    <p:sldLayoutId id="2147485135" r:id="rId7"/>
    <p:sldLayoutId id="2147485136" r:id="rId8"/>
    <p:sldLayoutId id="2147485137" r:id="rId9"/>
    <p:sldLayoutId id="2147485138" r:id="rId10"/>
    <p:sldLayoutId id="2147485139" r:id="rId11"/>
    <p:sldLayoutId id="214748514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8E6758-F4BF-4BF1-82DE-EAD2F7AECCC6}" type="datetime4">
              <a:rPr lang="en-US" smtClean="0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064C7D-D541-4EA8-891E-4E0F5D0903B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8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2" r:id="rId1"/>
    <p:sldLayoutId id="2147485143" r:id="rId2"/>
    <p:sldLayoutId id="2147485144" r:id="rId3"/>
    <p:sldLayoutId id="2147485145" r:id="rId4"/>
    <p:sldLayoutId id="2147485146" r:id="rId5"/>
    <p:sldLayoutId id="2147485147" r:id="rId6"/>
    <p:sldLayoutId id="2147485148" r:id="rId7"/>
    <p:sldLayoutId id="2147485149" r:id="rId8"/>
    <p:sldLayoutId id="2147485150" r:id="rId9"/>
    <p:sldLayoutId id="2147485151" r:id="rId10"/>
    <p:sldLayoutId id="214748515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1EA7A8C-81E0-4569-ADB9-A6DC32121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1234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95B4D65-3173-4D2B-A61C-5C4C3AE80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1"/>
            <a:ext cx="12344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81044BA7-CC57-4520-950D-0C78CF4339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5225"/>
            <a:ext cx="320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38463AC0-90C4-4E69-B78F-56529D14A938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DAC50586-BF8D-49A8-8BCF-3DAF15341B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6300" y="6245225"/>
            <a:ext cx="434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7B204A60-23A4-4F7B-8361-146D766172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29800" y="6245225"/>
            <a:ext cx="320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11B04ED0-5318-4B28-8A45-54F0F16AB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3A80E7-C0C8-4362-BAE8-620BCCF05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1234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A19575F-96F8-4816-9986-5DC20B763D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1"/>
            <a:ext cx="12344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C61EB7BA-DC42-4B64-9C4A-CDF720E1E8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5225"/>
            <a:ext cx="320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F9F53867-A156-4D76-8B72-1E4902389D56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52C41856-AEDE-491C-8947-F090A9B6A5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6300" y="6245225"/>
            <a:ext cx="434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E87DAAFA-44C6-4A3E-99CF-F906E5F5CE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29800" y="6245225"/>
            <a:ext cx="320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1F112E49-DC63-4E40-A068-460D47A1D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500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1234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1"/>
            <a:ext cx="12344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5225"/>
            <a:ext cx="320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B815DD9B-38F6-4F0A-9AD8-454E0E66BFED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6300" y="6245225"/>
            <a:ext cx="434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29800" y="6245225"/>
            <a:ext cx="320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smtClean="0"/>
            </a:lvl1pPr>
          </a:lstStyle>
          <a:p>
            <a:pPr>
              <a:defRPr/>
            </a:pPr>
            <a:fld id="{026F9B29-0F69-49E7-BB39-0EE1E8B92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175FE94-9D47-4EEA-BD71-31ECADDA87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1234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5E175FA-0F9A-4A73-9A52-F7740FF5C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1"/>
            <a:ext cx="12344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E6BE383B-02AA-413E-BB57-6DDCE849EC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5225"/>
            <a:ext cx="320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BCF33792-0EF5-4D7D-86CF-58ACC47184D4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B51DDFB5-9FFD-42C5-BE3A-18B530D0FB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6300" y="6245225"/>
            <a:ext cx="434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28648B5E-1737-4903-81AC-A686ED2F47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29800" y="6245225"/>
            <a:ext cx="320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6DF1E47-C4F3-4855-96E4-2E9FC7366B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1234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1"/>
            <a:ext cx="12344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5225"/>
            <a:ext cx="320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B61280BB-8824-4F15-A934-5DD9C1B3420A}" type="datetime4">
              <a:rPr lang="en-US" smtClean="0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6300" y="6245225"/>
            <a:ext cx="434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29800" y="6245225"/>
            <a:ext cx="320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122CADC7-F8D5-43F5-B6BB-578E5327D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3" r:id="rId1"/>
    <p:sldLayoutId id="2147483808" r:id="rId2"/>
    <p:sldLayoutId id="2147483801" r:id="rId3"/>
    <p:sldLayoutId id="2147483799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4B96A0-6E9C-4004-8263-2D51F85E9A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1234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32BC6FC-4ABB-4317-AEED-D279A3575C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1"/>
            <a:ext cx="12344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79274724-CA78-4E53-B3A3-541E90B4C5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5225"/>
            <a:ext cx="320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8DB6AD9A-DB8A-4342-A680-757799406409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03F64E0E-CC08-4F15-9F0B-97A430A2A3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6300" y="6245225"/>
            <a:ext cx="434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01DB636B-671E-4E61-A72A-519DBBB862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29800" y="6245225"/>
            <a:ext cx="320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B59ABD37-ECB4-4740-BCA6-BF95679B4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1234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3"/>
            <a:ext cx="12344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5225"/>
            <a:ext cx="320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50" b="0">
                <a:cs typeface="+mn-cs"/>
              </a:defRPr>
            </a:lvl1pPr>
          </a:lstStyle>
          <a:p>
            <a:pPr>
              <a:defRPr/>
            </a:pPr>
            <a:fld id="{B815DD9B-38F6-4F0A-9AD8-454E0E66BFED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6300" y="6245225"/>
            <a:ext cx="434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29800" y="6245225"/>
            <a:ext cx="320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50" b="0" smtClean="0"/>
            </a:lvl1pPr>
          </a:lstStyle>
          <a:p>
            <a:pPr>
              <a:defRPr/>
            </a:pPr>
            <a:fld id="{026F9B29-0F69-49E7-BB39-0EE1E8B92D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1EA7A8C-81E0-4569-ADB9-A6DC32121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74638"/>
            <a:ext cx="1234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95B4D65-3173-4D2B-A61C-5C4C3AE80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3"/>
            <a:ext cx="12344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81044BA7-CC57-4520-950D-0C78CF43391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5225"/>
            <a:ext cx="320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50" b="0">
                <a:cs typeface="+mn-cs"/>
              </a:defRPr>
            </a:lvl1pPr>
          </a:lstStyle>
          <a:p>
            <a:pPr>
              <a:defRPr/>
            </a:pPr>
            <a:fld id="{38463AC0-90C4-4E69-B78F-56529D14A938}" type="datetime4">
              <a:rPr lang="en-US"/>
              <a:pPr>
                <a:defRPr/>
              </a:pPr>
              <a:t>October 25, 2023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DAC50586-BF8D-49A8-8BCF-3DAF15341B0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6300" y="6245225"/>
            <a:ext cx="434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5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7B204A60-23A4-4F7B-8361-146D766172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29800" y="6245225"/>
            <a:ext cx="3200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b="0"/>
            </a:lvl1pPr>
          </a:lstStyle>
          <a:p>
            <a:pPr>
              <a:defRPr/>
            </a:pPr>
            <a:fld id="{11B04ED0-5318-4B28-8A45-54F0F16AB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1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package" Target="../embeddings/Microsoft_Word_Document1.docx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customXml" Target="../ink/ink2.x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package" Target="../embeddings/Microsoft_Word_Document2.docx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5" Type="http://schemas.openxmlformats.org/officeDocument/2006/relationships/customXml" Target="../ink/ink4.xml"/><Relationship Id="rId4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checklist-clipboard-questionnaire-1622517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pixabay.com/en/road-sign-arrow-advance-change-1076229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customXml" Target="../ink/ink6.xml"/><Relationship Id="rId7" Type="http://schemas.openxmlformats.org/officeDocument/2006/relationships/customXml" Target="../ink/ink9.xml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0.xml"/><Relationship Id="rId6" Type="http://schemas.openxmlformats.org/officeDocument/2006/relationships/customXml" Target="../ink/ink8.xml"/><Relationship Id="rId11" Type="http://schemas.openxmlformats.org/officeDocument/2006/relationships/image" Target="../media/image28.png"/><Relationship Id="rId5" Type="http://schemas.openxmlformats.org/officeDocument/2006/relationships/customXml" Target="../ink/ink7.xml"/><Relationship Id="rId10" Type="http://schemas.openxmlformats.org/officeDocument/2006/relationships/customXml" Target="../ink/ink11.xml"/><Relationship Id="rId4" Type="http://schemas.openxmlformats.org/officeDocument/2006/relationships/image" Target="../media/image26.png"/><Relationship Id="rId9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osf.io/3kth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2.xml"/><Relationship Id="rId4" Type="http://schemas.openxmlformats.org/officeDocument/2006/relationships/hyperlink" Target="https://courses.lumenlearning.com/wm-abnormalpsych/chapter/somatic-symptom-disorder-and-illness-anxiety-disorder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qsels.com/en/public-domain-photo-zwrqj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6616C5E-B567-45FF-83C0-F24955330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913" y="5029200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82DB9C30-A0C1-40AA-8A94-684DE6604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175376"/>
            <a:ext cx="185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A4D7127C-413F-478B-8D45-B24DEFF4B789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1219200"/>
            <a:ext cx="9144000" cy="1600200"/>
          </a:xfrm>
        </p:spPr>
        <p:txBody>
          <a:bodyPr/>
          <a:lstStyle/>
          <a:p>
            <a:pPr eaLnBrk="1" hangingPunct="1"/>
            <a:r>
              <a:rPr lang="en-US" altLang="en-US" sz="4600" i="1" dirty="0"/>
              <a:t>Guidance for Clinicians Wondering Whether HRQOL of an Individual Patient has Changed</a:t>
            </a:r>
            <a:br>
              <a:rPr lang="en-US" altLang="en-US" sz="4600" i="1" dirty="0"/>
            </a:br>
            <a:endParaRPr lang="en-US" altLang="en-US" sz="4000" i="1" dirty="0">
              <a:latin typeface="Comic Sans MS" panose="030F0702030302020204" pitchFamily="66" charset="0"/>
            </a:endParaRPr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id="{3BF66F08-CA76-4AAE-8C7E-0C0CA1B51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1" y="3343245"/>
            <a:ext cx="9525805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/>
              <a:t>Ron D. Hays, Ph.D.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0" dirty="0"/>
              <a:t>October 24, 2023 (9:00-10:00 am)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0" dirty="0"/>
              <a:t>PROMIS Health Organization Annual Meeting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0" dirty="0"/>
              <a:t>Banff, Canada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23713CDB-3F56-4271-A838-EC7E4AE0BF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7BD8C6-90D7-48F2-988B-FCC38549FF82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2F47796-BE84-4107-9EDA-380F8B25E60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12115795" cy="1371600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Significant Mean improvement 6-weeks later in all but 1 SF-36 Scale </a:t>
            </a:r>
          </a:p>
        </p:txBody>
      </p:sp>
      <p:grpSp>
        <p:nvGrpSpPr>
          <p:cNvPr id="29700" name="Group 69">
            <a:extLst>
              <a:ext uri="{FF2B5EF4-FFF2-40B4-BE49-F238E27FC236}">
                <a16:creationId xmlns:a16="http://schemas.microsoft.com/office/drawing/2014/main" id="{AFC9DC96-DCCC-4FC0-A42A-7B34344072DE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1814514" y="1581150"/>
            <a:ext cx="8472487" cy="4667250"/>
            <a:chOff x="183" y="833"/>
            <a:chExt cx="5337" cy="2940"/>
          </a:xfrm>
        </p:grpSpPr>
        <p:sp>
          <p:nvSpPr>
            <p:cNvPr id="29702" name="Rectangle 2053">
              <a:extLst>
                <a:ext uri="{FF2B5EF4-FFF2-40B4-BE49-F238E27FC236}">
                  <a16:creationId xmlns:a16="http://schemas.microsoft.com/office/drawing/2014/main" id="{74B7E863-0B15-46D4-BFBA-D0BC2F3B5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833"/>
              <a:ext cx="1334" cy="38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endParaRPr lang="en-US" altLang="en-US" sz="20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03" name="Rectangle 2054">
              <a:extLst>
                <a:ext uri="{FF2B5EF4-FFF2-40B4-BE49-F238E27FC236}">
                  <a16:creationId xmlns:a16="http://schemas.microsoft.com/office/drawing/2014/main" id="{DD910A1D-AA04-441D-BF8A-647368A5D8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" y="833"/>
              <a:ext cx="1335" cy="38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  <a:latin typeface="Times New Roman" panose="02020603050405020304" pitchFamily="18" charset="0"/>
                </a:rPr>
                <a:t>Change</a:t>
              </a:r>
            </a:p>
          </p:txBody>
        </p:sp>
        <p:sp>
          <p:nvSpPr>
            <p:cNvPr id="29704" name="Rectangle 2055">
              <a:extLst>
                <a:ext uri="{FF2B5EF4-FFF2-40B4-BE49-F238E27FC236}">
                  <a16:creationId xmlns:a16="http://schemas.microsoft.com/office/drawing/2014/main" id="{D9C3A4F8-CD40-4867-86B4-E0C75F5CE5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833"/>
              <a:ext cx="1334" cy="38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  <a:latin typeface="Times New Roman" panose="02020603050405020304" pitchFamily="18" charset="0"/>
                </a:rPr>
                <a:t>t-test</a:t>
              </a:r>
            </a:p>
          </p:txBody>
        </p:sp>
        <p:sp>
          <p:nvSpPr>
            <p:cNvPr id="29705" name="Rectangle 2056">
              <a:extLst>
                <a:ext uri="{FF2B5EF4-FFF2-40B4-BE49-F238E27FC236}">
                  <a16:creationId xmlns:a16="http://schemas.microsoft.com/office/drawing/2014/main" id="{0415410F-B128-4209-898A-71AC62B57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833"/>
              <a:ext cx="1334" cy="38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solidFill>
                    <a:schemeClr val="bg1"/>
                  </a:solidFill>
                  <a:latin typeface="Times New Roman" panose="02020603050405020304" pitchFamily="18" charset="0"/>
                </a:rPr>
                <a:t>prob.</a:t>
              </a:r>
            </a:p>
          </p:txBody>
        </p:sp>
        <p:sp>
          <p:nvSpPr>
            <p:cNvPr id="29706" name="Rectangle 2057">
              <a:extLst>
                <a:ext uri="{FF2B5EF4-FFF2-40B4-BE49-F238E27FC236}">
                  <a16:creationId xmlns:a16="http://schemas.microsoft.com/office/drawing/2014/main" id="{D6C1EE74-4CB5-4050-877E-3308797C0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1213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PF-10</a:t>
              </a:r>
            </a:p>
          </p:txBody>
        </p:sp>
        <p:sp>
          <p:nvSpPr>
            <p:cNvPr id="29707" name="Rectangle 2058">
              <a:extLst>
                <a:ext uri="{FF2B5EF4-FFF2-40B4-BE49-F238E27FC236}">
                  <a16:creationId xmlns:a16="http://schemas.microsoft.com/office/drawing/2014/main" id="{AA2EDA99-2D6C-4075-9989-B42986312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" y="1213"/>
              <a:ext cx="1335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1.7</a:t>
              </a:r>
            </a:p>
          </p:txBody>
        </p:sp>
        <p:sp>
          <p:nvSpPr>
            <p:cNvPr id="29708" name="Rectangle 2059">
              <a:extLst>
                <a:ext uri="{FF2B5EF4-FFF2-40B4-BE49-F238E27FC236}">
                  <a16:creationId xmlns:a16="http://schemas.microsoft.com/office/drawing/2014/main" id="{897A4E0F-D4BA-4DAC-AD30-12C2F616D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1213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2.38</a:t>
              </a:r>
            </a:p>
          </p:txBody>
        </p:sp>
        <p:sp>
          <p:nvSpPr>
            <p:cNvPr id="29709" name="Rectangle 2060">
              <a:extLst>
                <a:ext uri="{FF2B5EF4-FFF2-40B4-BE49-F238E27FC236}">
                  <a16:creationId xmlns:a16="http://schemas.microsoft.com/office/drawing/2014/main" id="{39716FAB-3211-4C99-9496-0F3E107E3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1213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.0208</a:t>
              </a:r>
            </a:p>
          </p:txBody>
        </p:sp>
        <p:sp>
          <p:nvSpPr>
            <p:cNvPr id="29710" name="Rectangle 2061">
              <a:extLst>
                <a:ext uri="{FF2B5EF4-FFF2-40B4-BE49-F238E27FC236}">
                  <a16:creationId xmlns:a16="http://schemas.microsoft.com/office/drawing/2014/main" id="{05A86699-4967-4B15-B21E-A231587986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1469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RP-4</a:t>
              </a:r>
            </a:p>
          </p:txBody>
        </p:sp>
        <p:sp>
          <p:nvSpPr>
            <p:cNvPr id="29711" name="Rectangle 2062">
              <a:extLst>
                <a:ext uri="{FF2B5EF4-FFF2-40B4-BE49-F238E27FC236}">
                  <a16:creationId xmlns:a16="http://schemas.microsoft.com/office/drawing/2014/main" id="{719EFC58-0894-429D-8597-63A889819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" y="1469"/>
              <a:ext cx="1335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4.1</a:t>
              </a:r>
            </a:p>
          </p:txBody>
        </p:sp>
        <p:sp>
          <p:nvSpPr>
            <p:cNvPr id="29712" name="Rectangle 2063">
              <a:extLst>
                <a:ext uri="{FF2B5EF4-FFF2-40B4-BE49-F238E27FC236}">
                  <a16:creationId xmlns:a16="http://schemas.microsoft.com/office/drawing/2014/main" id="{9D92AE26-0090-4A71-A7D3-134691AEE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1469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3.81</a:t>
              </a:r>
            </a:p>
          </p:txBody>
        </p:sp>
        <p:sp>
          <p:nvSpPr>
            <p:cNvPr id="29713" name="Rectangle 2064">
              <a:extLst>
                <a:ext uri="{FF2B5EF4-FFF2-40B4-BE49-F238E27FC236}">
                  <a16:creationId xmlns:a16="http://schemas.microsoft.com/office/drawing/2014/main" id="{E152F895-D72F-4DED-AD66-E3DC31D54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1469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.0004</a:t>
              </a:r>
            </a:p>
          </p:txBody>
        </p:sp>
        <p:sp>
          <p:nvSpPr>
            <p:cNvPr id="29714" name="Rectangle 2065">
              <a:extLst>
                <a:ext uri="{FF2B5EF4-FFF2-40B4-BE49-F238E27FC236}">
                  <a16:creationId xmlns:a16="http://schemas.microsoft.com/office/drawing/2014/main" id="{938F59C3-680A-4440-AFB2-725D57F8C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1725"/>
              <a:ext cx="1334" cy="257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BP-2</a:t>
              </a:r>
            </a:p>
          </p:txBody>
        </p:sp>
        <p:sp>
          <p:nvSpPr>
            <p:cNvPr id="29715" name="Rectangle 2066">
              <a:extLst>
                <a:ext uri="{FF2B5EF4-FFF2-40B4-BE49-F238E27FC236}">
                  <a16:creationId xmlns:a16="http://schemas.microsoft.com/office/drawing/2014/main" id="{32B46874-112E-41EF-8921-FE064C35C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" y="1725"/>
              <a:ext cx="1335" cy="257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3.6</a:t>
              </a:r>
            </a:p>
          </p:txBody>
        </p:sp>
        <p:sp>
          <p:nvSpPr>
            <p:cNvPr id="29716" name="Rectangle 2067">
              <a:extLst>
                <a:ext uri="{FF2B5EF4-FFF2-40B4-BE49-F238E27FC236}">
                  <a16:creationId xmlns:a16="http://schemas.microsoft.com/office/drawing/2014/main" id="{9B69E8A3-77B2-40F7-A4D8-77097847AF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1725"/>
              <a:ext cx="1334" cy="257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2.59</a:t>
              </a:r>
            </a:p>
          </p:txBody>
        </p:sp>
        <p:sp>
          <p:nvSpPr>
            <p:cNvPr id="29717" name="Rectangle 2068">
              <a:extLst>
                <a:ext uri="{FF2B5EF4-FFF2-40B4-BE49-F238E27FC236}">
                  <a16:creationId xmlns:a16="http://schemas.microsoft.com/office/drawing/2014/main" id="{DB53E6A7-F1D3-4CB3-87B6-AA8DB9D48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1725"/>
              <a:ext cx="1334" cy="257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.0125</a:t>
              </a:r>
            </a:p>
          </p:txBody>
        </p:sp>
        <p:sp>
          <p:nvSpPr>
            <p:cNvPr id="29718" name="Rectangle 2069">
              <a:extLst>
                <a:ext uri="{FF2B5EF4-FFF2-40B4-BE49-F238E27FC236}">
                  <a16:creationId xmlns:a16="http://schemas.microsoft.com/office/drawing/2014/main" id="{7AF292FD-FE74-49CD-A7E7-86158DFB1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1982"/>
              <a:ext cx="1334" cy="255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GH-5</a:t>
              </a:r>
            </a:p>
          </p:txBody>
        </p:sp>
        <p:sp>
          <p:nvSpPr>
            <p:cNvPr id="29719" name="Rectangle 2070">
              <a:extLst>
                <a:ext uri="{FF2B5EF4-FFF2-40B4-BE49-F238E27FC236}">
                  <a16:creationId xmlns:a16="http://schemas.microsoft.com/office/drawing/2014/main" id="{8FD26BA2-7977-4F50-B11F-58AD34CBF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" y="1982"/>
              <a:ext cx="1335" cy="255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2.4</a:t>
              </a:r>
            </a:p>
          </p:txBody>
        </p:sp>
        <p:sp>
          <p:nvSpPr>
            <p:cNvPr id="29720" name="Rectangle 2071">
              <a:extLst>
                <a:ext uri="{FF2B5EF4-FFF2-40B4-BE49-F238E27FC236}">
                  <a16:creationId xmlns:a16="http://schemas.microsoft.com/office/drawing/2014/main" id="{615AC89A-C76E-47DF-B954-68DA8D3C0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1982"/>
              <a:ext cx="1334" cy="255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2.86</a:t>
              </a:r>
            </a:p>
          </p:txBody>
        </p:sp>
        <p:sp>
          <p:nvSpPr>
            <p:cNvPr id="29721" name="Rectangle 2072">
              <a:extLst>
                <a:ext uri="{FF2B5EF4-FFF2-40B4-BE49-F238E27FC236}">
                  <a16:creationId xmlns:a16="http://schemas.microsoft.com/office/drawing/2014/main" id="{B4B4EECD-D857-4CCC-AB88-7D0C8AA33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1982"/>
              <a:ext cx="1334" cy="255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.0061</a:t>
              </a:r>
            </a:p>
          </p:txBody>
        </p:sp>
        <p:sp>
          <p:nvSpPr>
            <p:cNvPr id="29722" name="Rectangle 2073">
              <a:extLst>
                <a:ext uri="{FF2B5EF4-FFF2-40B4-BE49-F238E27FC236}">
                  <a16:creationId xmlns:a16="http://schemas.microsoft.com/office/drawing/2014/main" id="{7558260E-A1EF-4E80-9148-F91320A50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2237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EN-4</a:t>
              </a:r>
            </a:p>
          </p:txBody>
        </p:sp>
        <p:sp>
          <p:nvSpPr>
            <p:cNvPr id="29723" name="Rectangle 2074">
              <a:extLst>
                <a:ext uri="{FF2B5EF4-FFF2-40B4-BE49-F238E27FC236}">
                  <a16:creationId xmlns:a16="http://schemas.microsoft.com/office/drawing/2014/main" id="{4A5AAE5A-3551-43C1-BA33-011039130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" y="2237"/>
              <a:ext cx="1335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5.1</a:t>
              </a:r>
            </a:p>
          </p:txBody>
        </p:sp>
        <p:sp>
          <p:nvSpPr>
            <p:cNvPr id="29724" name="Rectangle 2075">
              <a:extLst>
                <a:ext uri="{FF2B5EF4-FFF2-40B4-BE49-F238E27FC236}">
                  <a16:creationId xmlns:a16="http://schemas.microsoft.com/office/drawing/2014/main" id="{DDC99DC0-7C01-4308-8F31-77A5E1CDB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237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4.33</a:t>
              </a:r>
            </a:p>
          </p:txBody>
        </p:sp>
        <p:sp>
          <p:nvSpPr>
            <p:cNvPr id="29725" name="Rectangle 2076">
              <a:extLst>
                <a:ext uri="{FF2B5EF4-FFF2-40B4-BE49-F238E27FC236}">
                  <a16:creationId xmlns:a16="http://schemas.microsoft.com/office/drawing/2014/main" id="{8E335944-8375-43E7-8AEA-94E9E2878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2237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.0001</a:t>
              </a:r>
            </a:p>
          </p:txBody>
        </p:sp>
        <p:sp>
          <p:nvSpPr>
            <p:cNvPr id="29726" name="Rectangle 2077">
              <a:extLst>
                <a:ext uri="{FF2B5EF4-FFF2-40B4-BE49-F238E27FC236}">
                  <a16:creationId xmlns:a16="http://schemas.microsoft.com/office/drawing/2014/main" id="{3728A80F-C35A-4BD7-BDED-859BFCC3A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2493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SF-2</a:t>
              </a:r>
            </a:p>
          </p:txBody>
        </p:sp>
        <p:sp>
          <p:nvSpPr>
            <p:cNvPr id="29727" name="Rectangle 2078">
              <a:extLst>
                <a:ext uri="{FF2B5EF4-FFF2-40B4-BE49-F238E27FC236}">
                  <a16:creationId xmlns:a16="http://schemas.microsoft.com/office/drawing/2014/main" id="{2B074257-F793-4ACA-9A58-723DD7F1E6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" y="2493"/>
              <a:ext cx="1335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4.7</a:t>
              </a:r>
            </a:p>
          </p:txBody>
        </p:sp>
        <p:sp>
          <p:nvSpPr>
            <p:cNvPr id="29728" name="Rectangle 2079">
              <a:extLst>
                <a:ext uri="{FF2B5EF4-FFF2-40B4-BE49-F238E27FC236}">
                  <a16:creationId xmlns:a16="http://schemas.microsoft.com/office/drawing/2014/main" id="{FE19F534-9394-4ED3-878E-A1A1B7FE9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493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3.51</a:t>
              </a:r>
            </a:p>
          </p:txBody>
        </p:sp>
        <p:sp>
          <p:nvSpPr>
            <p:cNvPr id="29729" name="Rectangle 2080">
              <a:extLst>
                <a:ext uri="{FF2B5EF4-FFF2-40B4-BE49-F238E27FC236}">
                  <a16:creationId xmlns:a16="http://schemas.microsoft.com/office/drawing/2014/main" id="{75E7E5BB-F955-46FA-8E71-39D2E311E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2493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.0009</a:t>
              </a:r>
            </a:p>
          </p:txBody>
        </p:sp>
        <p:sp>
          <p:nvSpPr>
            <p:cNvPr id="29730" name="Rectangle 2081">
              <a:extLst>
                <a:ext uri="{FF2B5EF4-FFF2-40B4-BE49-F238E27FC236}">
                  <a16:creationId xmlns:a16="http://schemas.microsoft.com/office/drawing/2014/main" id="{A96EF944-AA72-4A39-B25C-82EF8E765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2749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RE-3</a:t>
              </a:r>
            </a:p>
          </p:txBody>
        </p:sp>
        <p:sp>
          <p:nvSpPr>
            <p:cNvPr id="29731" name="Rectangle 2082">
              <a:extLst>
                <a:ext uri="{FF2B5EF4-FFF2-40B4-BE49-F238E27FC236}">
                  <a16:creationId xmlns:a16="http://schemas.microsoft.com/office/drawing/2014/main" id="{D3AE0C41-AFA1-4A98-8531-7D5BE70B7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" y="2749"/>
              <a:ext cx="1335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1.5</a:t>
              </a:r>
            </a:p>
          </p:txBody>
        </p:sp>
        <p:sp>
          <p:nvSpPr>
            <p:cNvPr id="29732" name="Rectangle 2083">
              <a:extLst>
                <a:ext uri="{FF2B5EF4-FFF2-40B4-BE49-F238E27FC236}">
                  <a16:creationId xmlns:a16="http://schemas.microsoft.com/office/drawing/2014/main" id="{034916CF-2FA0-4029-AEAF-18BA4170D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2749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0.96</a:t>
              </a:r>
            </a:p>
          </p:txBody>
        </p:sp>
        <p:sp>
          <p:nvSpPr>
            <p:cNvPr id="29733" name="Rectangle 2084">
              <a:extLst>
                <a:ext uri="{FF2B5EF4-FFF2-40B4-BE49-F238E27FC236}">
                  <a16:creationId xmlns:a16="http://schemas.microsoft.com/office/drawing/2014/main" id="{016C20B3-CF9A-42C5-97A9-64C2C1AE8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2749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.3400</a:t>
              </a:r>
            </a:p>
          </p:txBody>
        </p:sp>
        <p:sp>
          <p:nvSpPr>
            <p:cNvPr id="29734" name="Rectangle 2085">
              <a:extLst>
                <a:ext uri="{FF2B5EF4-FFF2-40B4-BE49-F238E27FC236}">
                  <a16:creationId xmlns:a16="http://schemas.microsoft.com/office/drawing/2014/main" id="{F7ECFD74-E8D3-418C-851A-E81A29ADB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3005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EWB-5</a:t>
              </a:r>
            </a:p>
          </p:txBody>
        </p:sp>
        <p:sp>
          <p:nvSpPr>
            <p:cNvPr id="29735" name="Rectangle 2086">
              <a:extLst>
                <a:ext uri="{FF2B5EF4-FFF2-40B4-BE49-F238E27FC236}">
                  <a16:creationId xmlns:a16="http://schemas.microsoft.com/office/drawing/2014/main" id="{4B340B6D-DC4D-4156-AB40-828FF4BC5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" y="3005"/>
              <a:ext cx="1335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4.3</a:t>
              </a:r>
            </a:p>
          </p:txBody>
        </p:sp>
        <p:sp>
          <p:nvSpPr>
            <p:cNvPr id="29736" name="Rectangle 2087">
              <a:extLst>
                <a:ext uri="{FF2B5EF4-FFF2-40B4-BE49-F238E27FC236}">
                  <a16:creationId xmlns:a16="http://schemas.microsoft.com/office/drawing/2014/main" id="{15ABACA8-32F6-48D7-B6B7-A18BBE4A2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3005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3.20</a:t>
              </a:r>
            </a:p>
          </p:txBody>
        </p:sp>
        <p:sp>
          <p:nvSpPr>
            <p:cNvPr id="29737" name="Rectangle 2088">
              <a:extLst>
                <a:ext uri="{FF2B5EF4-FFF2-40B4-BE49-F238E27FC236}">
                  <a16:creationId xmlns:a16="http://schemas.microsoft.com/office/drawing/2014/main" id="{EE67840C-7F89-4186-BA50-6F64D3ACC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3005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.0023</a:t>
              </a:r>
            </a:p>
          </p:txBody>
        </p:sp>
        <p:sp>
          <p:nvSpPr>
            <p:cNvPr id="29738" name="Rectangle 2089">
              <a:extLst>
                <a:ext uri="{FF2B5EF4-FFF2-40B4-BE49-F238E27FC236}">
                  <a16:creationId xmlns:a16="http://schemas.microsoft.com/office/drawing/2014/main" id="{8F3492EB-07D9-4913-BC5A-A285F234F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3261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PCS</a:t>
              </a:r>
            </a:p>
          </p:txBody>
        </p:sp>
        <p:sp>
          <p:nvSpPr>
            <p:cNvPr id="29739" name="Rectangle 2090">
              <a:extLst>
                <a:ext uri="{FF2B5EF4-FFF2-40B4-BE49-F238E27FC236}">
                  <a16:creationId xmlns:a16="http://schemas.microsoft.com/office/drawing/2014/main" id="{62C10B77-C710-4B74-8A52-3EA635F2A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" y="3261"/>
              <a:ext cx="1335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2.8</a:t>
              </a:r>
            </a:p>
          </p:txBody>
        </p:sp>
        <p:sp>
          <p:nvSpPr>
            <p:cNvPr id="29740" name="Rectangle 2091">
              <a:extLst>
                <a:ext uri="{FF2B5EF4-FFF2-40B4-BE49-F238E27FC236}">
                  <a16:creationId xmlns:a16="http://schemas.microsoft.com/office/drawing/2014/main" id="{6247F411-F55B-48ED-B5D7-E7E5F056E6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3261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3.23</a:t>
              </a:r>
            </a:p>
          </p:txBody>
        </p:sp>
        <p:sp>
          <p:nvSpPr>
            <p:cNvPr id="29741" name="Rectangle 2092">
              <a:extLst>
                <a:ext uri="{FF2B5EF4-FFF2-40B4-BE49-F238E27FC236}">
                  <a16:creationId xmlns:a16="http://schemas.microsoft.com/office/drawing/2014/main" id="{6650B81C-E610-4AE0-945B-422D44130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3261"/>
              <a:ext cx="1334" cy="256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.0021</a:t>
              </a:r>
            </a:p>
          </p:txBody>
        </p:sp>
        <p:sp>
          <p:nvSpPr>
            <p:cNvPr id="29742" name="Rectangle 2093">
              <a:extLst>
                <a:ext uri="{FF2B5EF4-FFF2-40B4-BE49-F238E27FC236}">
                  <a16:creationId xmlns:a16="http://schemas.microsoft.com/office/drawing/2014/main" id="{477A5FF4-4665-497E-AAA4-E7501D680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3517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MCS</a:t>
              </a:r>
            </a:p>
          </p:txBody>
        </p:sp>
        <p:sp>
          <p:nvSpPr>
            <p:cNvPr id="29743" name="Rectangle 2094">
              <a:extLst>
                <a:ext uri="{FF2B5EF4-FFF2-40B4-BE49-F238E27FC236}">
                  <a16:creationId xmlns:a16="http://schemas.microsoft.com/office/drawing/2014/main" id="{C089D0BE-2F83-43A3-A959-9C25FD0DE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" y="3517"/>
              <a:ext cx="1335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3.9</a:t>
              </a:r>
            </a:p>
          </p:txBody>
        </p:sp>
        <p:sp>
          <p:nvSpPr>
            <p:cNvPr id="29744" name="Rectangle 2095">
              <a:extLst>
                <a:ext uri="{FF2B5EF4-FFF2-40B4-BE49-F238E27FC236}">
                  <a16:creationId xmlns:a16="http://schemas.microsoft.com/office/drawing/2014/main" id="{8E717548-2E05-408A-8487-860AAFCB6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2" y="3517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2.82</a:t>
              </a:r>
            </a:p>
          </p:txBody>
        </p:sp>
        <p:sp>
          <p:nvSpPr>
            <p:cNvPr id="29745" name="Rectangle 2096">
              <a:extLst>
                <a:ext uri="{FF2B5EF4-FFF2-40B4-BE49-F238E27FC236}">
                  <a16:creationId xmlns:a16="http://schemas.microsoft.com/office/drawing/2014/main" id="{3BBE5C75-0391-4B38-BB6E-678C82D2E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" y="3517"/>
              <a:ext cx="1334" cy="256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.0067</a:t>
              </a:r>
            </a:p>
          </p:txBody>
        </p:sp>
        <p:sp>
          <p:nvSpPr>
            <p:cNvPr id="29746" name="Line 2097">
              <a:extLst>
                <a:ext uri="{FF2B5EF4-FFF2-40B4-BE49-F238E27FC236}">
                  <a16:creationId xmlns:a16="http://schemas.microsoft.com/office/drawing/2014/main" id="{CA1406DF-5A98-4486-8966-27E413C6C8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7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Line 2098">
              <a:extLst>
                <a:ext uri="{FF2B5EF4-FFF2-40B4-BE49-F238E27FC236}">
                  <a16:creationId xmlns:a16="http://schemas.microsoft.com/office/drawing/2014/main" id="{7FC6BD89-8D5E-4151-B626-B650C81DB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2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Line 2099">
              <a:extLst>
                <a:ext uri="{FF2B5EF4-FFF2-40B4-BE49-F238E27FC236}">
                  <a16:creationId xmlns:a16="http://schemas.microsoft.com/office/drawing/2014/main" id="{2875CF5F-209D-4D8C-B8DD-50F20CFE56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6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Line 2100">
              <a:extLst>
                <a:ext uri="{FF2B5EF4-FFF2-40B4-BE49-F238E27FC236}">
                  <a16:creationId xmlns:a16="http://schemas.microsoft.com/office/drawing/2014/main" id="{7595C7DC-4764-4E4F-9149-9B2D9D5B0A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121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Line 2101">
              <a:extLst>
                <a:ext uri="{FF2B5EF4-FFF2-40B4-BE49-F238E27FC236}">
                  <a16:creationId xmlns:a16="http://schemas.microsoft.com/office/drawing/2014/main" id="{2047280D-36BD-42FE-9F87-9563F8F1D8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1469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Line 2102">
              <a:extLst>
                <a:ext uri="{FF2B5EF4-FFF2-40B4-BE49-F238E27FC236}">
                  <a16:creationId xmlns:a16="http://schemas.microsoft.com/office/drawing/2014/main" id="{2DAF73F4-F66F-4A62-AB3F-709A759C19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1725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Line 2103">
              <a:extLst>
                <a:ext uri="{FF2B5EF4-FFF2-40B4-BE49-F238E27FC236}">
                  <a16:creationId xmlns:a16="http://schemas.microsoft.com/office/drawing/2014/main" id="{74122DD6-89D8-461E-865A-ED813A9B63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1982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3" name="Line 2104">
              <a:extLst>
                <a:ext uri="{FF2B5EF4-FFF2-40B4-BE49-F238E27FC236}">
                  <a16:creationId xmlns:a16="http://schemas.microsoft.com/office/drawing/2014/main" id="{873BB937-2888-49A3-8958-42C1DDDC9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2237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Line 2105">
              <a:extLst>
                <a:ext uri="{FF2B5EF4-FFF2-40B4-BE49-F238E27FC236}">
                  <a16:creationId xmlns:a16="http://schemas.microsoft.com/office/drawing/2014/main" id="{FC7EC213-EA85-4ACF-96E8-0721DDFBC6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249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Line 2106">
              <a:extLst>
                <a:ext uri="{FF2B5EF4-FFF2-40B4-BE49-F238E27FC236}">
                  <a16:creationId xmlns:a16="http://schemas.microsoft.com/office/drawing/2014/main" id="{7D354F84-389E-44CA-8EBC-A56FC26D1A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2749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Line 2107">
              <a:extLst>
                <a:ext uri="{FF2B5EF4-FFF2-40B4-BE49-F238E27FC236}">
                  <a16:creationId xmlns:a16="http://schemas.microsoft.com/office/drawing/2014/main" id="{87272F7B-D5FA-4464-886F-E3AB04B06D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3005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Line 2108">
              <a:extLst>
                <a:ext uri="{FF2B5EF4-FFF2-40B4-BE49-F238E27FC236}">
                  <a16:creationId xmlns:a16="http://schemas.microsoft.com/office/drawing/2014/main" id="{1E69DBDB-716F-41F7-A706-18D8F70C9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3261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Line 2109">
              <a:extLst>
                <a:ext uri="{FF2B5EF4-FFF2-40B4-BE49-F238E27FC236}">
                  <a16:creationId xmlns:a16="http://schemas.microsoft.com/office/drawing/2014/main" id="{E7FA118A-E1B5-41A0-9617-E2606B4CF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3517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Line 2110">
              <a:extLst>
                <a:ext uri="{FF2B5EF4-FFF2-40B4-BE49-F238E27FC236}">
                  <a16:creationId xmlns:a16="http://schemas.microsoft.com/office/drawing/2014/main" id="{D6C21261-FB02-4870-8F6D-FDB80C1D09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Line 2111">
              <a:extLst>
                <a:ext uri="{FF2B5EF4-FFF2-40B4-BE49-F238E27FC236}">
                  <a16:creationId xmlns:a16="http://schemas.microsoft.com/office/drawing/2014/main" id="{722F3E87-9DDD-4D6B-9B41-0AEB37FB0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0" y="833"/>
              <a:ext cx="0" cy="294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1" name="Line 2112">
              <a:extLst>
                <a:ext uri="{FF2B5EF4-FFF2-40B4-BE49-F238E27FC236}">
                  <a16:creationId xmlns:a16="http://schemas.microsoft.com/office/drawing/2014/main" id="{DDCD22CC-6260-4862-9FD4-F3B0B9981A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83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2" name="Line 2113">
              <a:extLst>
                <a:ext uri="{FF2B5EF4-FFF2-40B4-BE49-F238E27FC236}">
                  <a16:creationId xmlns:a16="http://schemas.microsoft.com/office/drawing/2014/main" id="{9CBF1498-2347-4BBC-A8EF-F6C285CB1B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3773"/>
              <a:ext cx="533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1" name="Line 68">
            <a:extLst>
              <a:ext uri="{FF2B5EF4-FFF2-40B4-BE49-F238E27FC236}">
                <a16:creationId xmlns:a16="http://schemas.microsoft.com/office/drawing/2014/main" id="{C0219F53-5FA7-401C-9E51-B7BDFC493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9620250" y="4826000"/>
            <a:ext cx="36195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47C3B7-18E6-9065-C6F4-A32FF957C4C9}"/>
              </a:ext>
            </a:extLst>
          </p:cNvPr>
          <p:cNvSpPr txBox="1"/>
          <p:nvPr/>
        </p:nvSpPr>
        <p:spPr>
          <a:xfrm>
            <a:off x="2286000" y="6278818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/>
              <a:t>Change is in T-score metric.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1C03F-686D-412D-941C-D35687A0F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600"/>
            <a:ext cx="10287000" cy="1143000"/>
          </a:xfrm>
        </p:spPr>
        <p:txBody>
          <a:bodyPr/>
          <a:lstStyle/>
          <a:p>
            <a:r>
              <a:rPr lang="en-US" sz="3600" u="sng" dirty="0"/>
              <a:t>Minimally</a:t>
            </a:r>
            <a:r>
              <a:rPr lang="en-US" sz="3600" dirty="0"/>
              <a:t> important change (MIC) should </a:t>
            </a:r>
            <a:r>
              <a:rPr lang="en-US" sz="3600" u="sng" dirty="0"/>
              <a:t>not</a:t>
            </a:r>
            <a:r>
              <a:rPr lang="en-US" sz="3600" dirty="0"/>
              <a:t> be used to identify responders to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CD0E4-7408-40DC-A827-D3E54A495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600201"/>
            <a:ext cx="8991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Underestimates the amount of change needed to be significant at the individual level due to larger measurement errors for individual change scores.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D66792-CEEA-FD6A-03F4-1B7BAD632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352800"/>
            <a:ext cx="8382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51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9F133B-FFAB-D6F0-7DC9-B359DE7D9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0"/>
            <a:ext cx="11734800" cy="42672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81D2847-3C4A-8DD8-EFEC-872ADC980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1" y="152400"/>
            <a:ext cx="12192000" cy="1143000"/>
          </a:xfrm>
        </p:spPr>
        <p:txBody>
          <a:bodyPr/>
          <a:lstStyle/>
          <a:p>
            <a:r>
              <a:rPr lang="en-US" sz="2500" b="0" i="0" u="none" strike="noStrike" baseline="0" dirty="0">
                <a:solidFill>
                  <a:srgbClr val="000000"/>
                </a:solidFill>
              </a:rPr>
              <a:t>Abu et al. (2020) used MIC threshold of </a:t>
            </a:r>
            <a:r>
              <a:rPr lang="en-US" sz="2500" b="1" i="0" u="none" strike="noStrike" baseline="0" dirty="0">
                <a:solidFill>
                  <a:srgbClr val="000000"/>
                </a:solidFill>
              </a:rPr>
              <a:t>5</a:t>
            </a:r>
            <a:r>
              <a:rPr lang="en-US" sz="2500" b="0" i="0" u="none" strike="noStrike" baseline="0" dirty="0">
                <a:solidFill>
                  <a:srgbClr val="000000"/>
                </a:solidFill>
              </a:rPr>
              <a:t> as cutoff to identify </a:t>
            </a:r>
            <a:r>
              <a:rPr lang="en-US" sz="2500" dirty="0">
                <a:solidFill>
                  <a:srgbClr val="000000"/>
                </a:solidFill>
              </a:rPr>
              <a:t>if</a:t>
            </a:r>
            <a:r>
              <a:rPr lang="en-US" sz="2500" b="0" i="0" u="none" strike="noStrike" baseline="0" dirty="0">
                <a:solidFill>
                  <a:srgbClr val="000000"/>
                </a:solidFill>
              </a:rPr>
              <a:t> patients changed on the Atrial Fibrillation Effect </a:t>
            </a:r>
            <a:r>
              <a:rPr lang="en-US" sz="2500" b="0" i="0" u="none" strike="noStrike" baseline="0" dirty="0" err="1">
                <a:solidFill>
                  <a:srgbClr val="000000"/>
                </a:solidFill>
              </a:rPr>
              <a:t>QualiTy</a:t>
            </a:r>
            <a:r>
              <a:rPr lang="en-US" sz="2500" b="0" i="0" u="none" strike="noStrike" baseline="0" dirty="0">
                <a:solidFill>
                  <a:srgbClr val="000000"/>
                </a:solidFill>
              </a:rPr>
              <a:t>-of-Life (AFEQT) Questionnaire</a:t>
            </a:r>
            <a:endParaRPr lang="en-US" sz="25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7E2871-D6DA-4B8E-DFEC-887BC64FC97A}"/>
                  </a:ext>
                </a:extLst>
              </p14:cNvPr>
              <p14:cNvContentPartPr/>
              <p14:nvPr/>
            </p14:nvContentPartPr>
            <p14:xfrm>
              <a:off x="5986502" y="4600668"/>
              <a:ext cx="5547600" cy="552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7E2871-D6DA-4B8E-DFEC-887BC64FC97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77862" y="4592028"/>
                <a:ext cx="5565240" cy="57024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E5135084-D524-2505-A7B1-8F4D4CF48178}"/>
              </a:ext>
            </a:extLst>
          </p:cNvPr>
          <p:cNvSpPr txBox="1"/>
          <p:nvPr/>
        </p:nvSpPr>
        <p:spPr>
          <a:xfrm>
            <a:off x="49162" y="6295330"/>
            <a:ext cx="12142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/>
              <a:t>Abu HO, </a:t>
            </a:r>
            <a:r>
              <a:rPr lang="en-US" sz="2000" b="0" dirty="0" err="1"/>
              <a:t>Saczynski</a:t>
            </a:r>
            <a:r>
              <a:rPr lang="en-US" sz="2000" b="0" dirty="0"/>
              <a:t> JS, </a:t>
            </a:r>
            <a:r>
              <a:rPr lang="en-US" sz="2000" b="0" dirty="0" err="1"/>
              <a:t>Mehawej</a:t>
            </a:r>
            <a:r>
              <a:rPr lang="en-US" sz="2000" b="0" dirty="0"/>
              <a:t> J, </a:t>
            </a:r>
            <a:r>
              <a:rPr lang="en-US" sz="2000" b="0" dirty="0" err="1"/>
              <a:t>Tisminetzky</a:t>
            </a:r>
            <a:r>
              <a:rPr lang="en-US" sz="2000" b="0" dirty="0"/>
              <a:t> M, </a:t>
            </a:r>
            <a:r>
              <a:rPr lang="en-US" sz="2000" b="0" dirty="0">
                <a:highlight>
                  <a:srgbClr val="FFFF00"/>
                </a:highlight>
              </a:rPr>
              <a:t>Kiefe CI</a:t>
            </a:r>
            <a:r>
              <a:rPr lang="en-US" sz="2000" b="0" dirty="0"/>
              <a:t>, et al. 2020. </a:t>
            </a:r>
            <a:r>
              <a:rPr lang="en-US" sz="2000" b="0" i="1" dirty="0"/>
              <a:t>J Am Heart Assoc. </a:t>
            </a:r>
            <a:r>
              <a:rPr lang="en-US" sz="2000" b="0" dirty="0"/>
              <a:t>9(18):e016651</a:t>
            </a:r>
          </a:p>
        </p:txBody>
      </p:sp>
    </p:spTree>
    <p:extLst>
      <p:ext uri="{BB962C8B-B14F-4D97-AF65-F5344CB8AC3E}">
        <p14:creationId xmlns:p14="http://schemas.microsoft.com/office/powerpoint/2010/main" val="2785842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AB288-7111-6946-4C86-EF900A02B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sz="3200" i="1" dirty="0"/>
              <a:t>What are the Minimum Clinically Important Differences in SF-36 Scores in Patients with </a:t>
            </a:r>
            <a:r>
              <a:rPr lang="en-US" sz="3200" i="1" dirty="0" err="1"/>
              <a:t>Orthopaedic</a:t>
            </a:r>
            <a:r>
              <a:rPr lang="en-US" sz="3200" i="1" dirty="0"/>
              <a:t> Oncological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ACA31-5332-B556-535F-97C094752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/>
          <a:lstStyle/>
          <a:p>
            <a:r>
              <a:rPr lang="en-US" sz="2800" dirty="0"/>
              <a:t>310 orthopedic oncology patients underwent musculoskeletal surgery</a:t>
            </a:r>
          </a:p>
          <a:p>
            <a:pPr lvl="1"/>
            <a:r>
              <a:rPr lang="en-US" sz="2400" dirty="0"/>
              <a:t>&lt; 6 months (time 1) and 1-2 years (time 2) after surgery</a:t>
            </a:r>
          </a:p>
          <a:p>
            <a:r>
              <a:rPr lang="en-US" sz="2800" dirty="0"/>
              <a:t>Distribution-based MIC “estimates” for PCS and MCS</a:t>
            </a:r>
          </a:p>
          <a:p>
            <a:pPr lvl="1"/>
            <a:r>
              <a:rPr lang="en-US" sz="2400" dirty="0"/>
              <a:t>Half SD (</a:t>
            </a:r>
            <a:r>
              <a:rPr lang="en-US" sz="2400" b="1" dirty="0"/>
              <a:t>5</a:t>
            </a:r>
            <a:r>
              <a:rPr lang="en-US" sz="2400" dirty="0"/>
              <a:t> for both)</a:t>
            </a:r>
          </a:p>
          <a:p>
            <a:pPr lvl="1"/>
            <a:r>
              <a:rPr lang="en-US" sz="2400" dirty="0"/>
              <a:t>Standard error of measurement (</a:t>
            </a:r>
            <a:r>
              <a:rPr lang="en-US" sz="2400" b="1" dirty="0"/>
              <a:t>6</a:t>
            </a:r>
            <a:r>
              <a:rPr lang="en-US" sz="2400" dirty="0"/>
              <a:t> for PCS and </a:t>
            </a:r>
            <a:r>
              <a:rPr lang="en-US" sz="2400" b="1" dirty="0"/>
              <a:t>5 </a:t>
            </a:r>
            <a:r>
              <a:rPr lang="en-US" sz="2400" dirty="0"/>
              <a:t>for MCS)</a:t>
            </a:r>
          </a:p>
          <a:p>
            <a:r>
              <a:rPr lang="en-US" sz="2800" dirty="0"/>
              <a:t>Anchor-based estimates for PCS and MCS</a:t>
            </a:r>
          </a:p>
          <a:p>
            <a:pPr lvl="1"/>
            <a:r>
              <a:rPr lang="en-US" sz="2400" dirty="0"/>
              <a:t>Compared to when you last completed the questionnaire, is your musculoskeletal condition </a:t>
            </a:r>
            <a:r>
              <a:rPr lang="en-US" sz="2400" i="1" u="sng" dirty="0"/>
              <a:t>much better</a:t>
            </a:r>
            <a:r>
              <a:rPr lang="en-US" sz="2400" u="sng" dirty="0"/>
              <a:t>, </a:t>
            </a:r>
            <a:r>
              <a:rPr lang="en-US" sz="2400" i="1" u="sng" dirty="0"/>
              <a:t>somewhat better</a:t>
            </a:r>
            <a:r>
              <a:rPr lang="en-US" sz="2400" dirty="0"/>
              <a:t>, </a:t>
            </a:r>
            <a:r>
              <a:rPr lang="en-US" sz="2400" i="1" dirty="0"/>
              <a:t>about the same</a:t>
            </a:r>
            <a:r>
              <a:rPr lang="en-US" sz="2400" dirty="0"/>
              <a:t>, </a:t>
            </a:r>
            <a:r>
              <a:rPr lang="en-US" sz="2400" i="1" u="sng" dirty="0"/>
              <a:t>somewhat worse</a:t>
            </a:r>
            <a:r>
              <a:rPr lang="en-US" sz="2400" dirty="0"/>
              <a:t>, or </a:t>
            </a:r>
            <a:r>
              <a:rPr lang="en-US" sz="2400" i="1" u="sng" dirty="0"/>
              <a:t>much worse</a:t>
            </a:r>
            <a:r>
              <a:rPr lang="en-US" sz="2400" dirty="0"/>
              <a:t>?</a:t>
            </a:r>
          </a:p>
          <a:p>
            <a:pPr lvl="1"/>
            <a:r>
              <a:rPr lang="en-US" sz="2400" b="1" dirty="0"/>
              <a:t>4</a:t>
            </a:r>
            <a:r>
              <a:rPr lang="en-US" sz="2400" dirty="0"/>
              <a:t> for improvement (PCS and MCS)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0B5BE-A9B0-D38D-EE13-7A1285ED0215}"/>
              </a:ext>
            </a:extLst>
          </p:cNvPr>
          <p:cNvSpPr txBox="1"/>
          <p:nvPr/>
        </p:nvSpPr>
        <p:spPr>
          <a:xfrm>
            <a:off x="0" y="6308727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0" dirty="0"/>
              <a:t>Ogura et al. (2020).  </a:t>
            </a:r>
            <a:r>
              <a:rPr lang="en-US" sz="2200" b="0" i="1" dirty="0"/>
              <a:t>Clinical </a:t>
            </a:r>
            <a:r>
              <a:rPr lang="en-US" sz="2200" b="0" i="1" dirty="0" err="1"/>
              <a:t>Orthopaedics</a:t>
            </a:r>
            <a:r>
              <a:rPr lang="en-US" sz="2200" b="0" i="1" dirty="0"/>
              <a:t> and Related Research</a:t>
            </a:r>
            <a:r>
              <a:rPr lang="en-US" sz="2200" b="0" dirty="0"/>
              <a:t>, 478: 2148-2158</a:t>
            </a:r>
            <a:r>
              <a:rPr lang="en-US" sz="2000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5585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7F7E6-4669-394F-54FC-5A6BD55C0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sz="4000" i="1" dirty="0"/>
              <a:t>What are the MCIDs for PROMIS, NDI, and ODI instruments among patients with spinal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2AEBD-F241-62DE-8BE7-2B0ED45F7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32" y="1828800"/>
            <a:ext cx="12039600" cy="4525963"/>
          </a:xfrm>
        </p:spPr>
        <p:txBody>
          <a:bodyPr/>
          <a:lstStyle/>
          <a:p>
            <a:r>
              <a:rPr lang="en-US" dirty="0"/>
              <a:t>Median estimated MCID was </a:t>
            </a:r>
            <a:r>
              <a:rPr lang="en-US" b="1" dirty="0"/>
              <a:t>8</a:t>
            </a:r>
            <a:r>
              <a:rPr lang="en-US" dirty="0"/>
              <a:t> for PROMIS physical function</a:t>
            </a:r>
          </a:p>
          <a:p>
            <a:pPr lvl="1"/>
            <a:r>
              <a:rPr lang="en-US" sz="2600" b="0" dirty="0"/>
              <a:t>Hung et al. (2018</a:t>
            </a:r>
            <a:r>
              <a:rPr lang="en-US" sz="2400" b="0" dirty="0"/>
              <a:t>,</a:t>
            </a:r>
            <a:r>
              <a:rPr lang="en-US" sz="2800" b="0" dirty="0"/>
              <a:t> </a:t>
            </a:r>
            <a:r>
              <a:rPr lang="en-US" sz="1600" b="0" dirty="0"/>
              <a:t>Clin </a:t>
            </a:r>
            <a:r>
              <a:rPr lang="en-US" sz="1600" b="0" dirty="0" err="1"/>
              <a:t>Orthop</a:t>
            </a:r>
            <a:r>
              <a:rPr lang="en-US" sz="1600" b="0" dirty="0"/>
              <a:t> </a:t>
            </a:r>
            <a:r>
              <a:rPr lang="en-US" sz="1600" b="0" dirty="0" err="1"/>
              <a:t>Relat</a:t>
            </a:r>
            <a:r>
              <a:rPr lang="en-US" sz="1600" b="0" dirty="0"/>
              <a:t> Res</a:t>
            </a:r>
            <a:r>
              <a:rPr lang="en-US" sz="2800" b="0" dirty="0"/>
              <a:t>) </a:t>
            </a:r>
            <a:r>
              <a:rPr lang="en-US" sz="2600" b="0" dirty="0"/>
              <a:t>estimated </a:t>
            </a:r>
            <a:r>
              <a:rPr lang="en-US" sz="2600" dirty="0"/>
              <a:t>minimum detectable change </a:t>
            </a:r>
          </a:p>
          <a:p>
            <a:r>
              <a:rPr lang="en-US" dirty="0"/>
              <a:t>Goldstein et al. (2015) also erroneously referred to significant individual change as the minimum clinically important change.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7389E8-D433-5565-3162-E83DD2419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495800"/>
            <a:ext cx="9538190" cy="185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450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>
            <a:extLst>
              <a:ext uri="{FF2B5EF4-FFF2-40B4-BE49-F238E27FC236}">
                <a16:creationId xmlns:a16="http://schemas.microsoft.com/office/drawing/2014/main" id="{FEB00B09-D3C0-4386-8820-12EEF357ED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6AE1B4-BD44-4956-A7EC-EF66C6125F53}" type="slidenum">
              <a:rPr lang="en-US" altLang="en-US" sz="105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50">
              <a:latin typeface="Times New Roman" panose="02020603050405020304" pitchFamily="18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7AE4972-446E-46F9-87D8-2610A48BC3F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11658600" cy="1265981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Identifying “Responders”: Reliable Change Index (RCI)</a:t>
            </a:r>
          </a:p>
        </p:txBody>
      </p:sp>
      <p:graphicFrame>
        <p:nvGraphicFramePr>
          <p:cNvPr id="36868" name="Object 6">
            <a:extLst>
              <a:ext uri="{FF2B5EF4-FFF2-40B4-BE49-F238E27FC236}">
                <a16:creationId xmlns:a16="http://schemas.microsoft.com/office/drawing/2014/main" id="{345C47F4-6B6E-4F32-A622-93BF1AAD8A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778636"/>
              </p:ext>
            </p:extLst>
          </p:nvPr>
        </p:nvGraphicFramePr>
        <p:xfrm>
          <a:off x="3276600" y="2333031"/>
          <a:ext cx="3252788" cy="1675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37836" imgH="431613" progId="Equation.3">
                  <p:embed/>
                </p:oleObj>
              </mc:Choice>
              <mc:Fallback>
                <p:oleObj name="Equation" r:id="rId3" imgW="837836" imgH="431613" progId="Equation.3">
                  <p:embed/>
                  <p:pic>
                    <p:nvPicPr>
                      <p:cNvPr id="36868" name="Object 6">
                        <a:extLst>
                          <a:ext uri="{FF2B5EF4-FFF2-40B4-BE49-F238E27FC236}">
                            <a16:creationId xmlns:a16="http://schemas.microsoft.com/office/drawing/2014/main" id="{345C47F4-6B6E-4F32-A622-93BF1AAD8A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333031"/>
                        <a:ext cx="3252788" cy="1675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81722674-7439-4A92-B11B-48F2F65D94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18504"/>
              </p:ext>
            </p:extLst>
          </p:nvPr>
        </p:nvGraphicFramePr>
        <p:xfrm>
          <a:off x="3657600" y="4209396"/>
          <a:ext cx="2756297" cy="532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83699" imgH="266584" progId="Equation.3">
                  <p:embed/>
                </p:oleObj>
              </mc:Choice>
              <mc:Fallback>
                <p:oleObj name="Equation" r:id="rId5" imgW="1383699" imgH="266584" progId="Equation.3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81722674-7439-4A92-B11B-48F2F65D94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209396"/>
                        <a:ext cx="2756297" cy="5322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TextBox 4">
            <a:extLst>
              <a:ext uri="{FF2B5EF4-FFF2-40B4-BE49-F238E27FC236}">
                <a16:creationId xmlns:a16="http://schemas.microsoft.com/office/drawing/2014/main" id="{B02D67BB-74BD-4D12-9EC4-0C42E4299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5" y="4992590"/>
            <a:ext cx="31480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i="1" dirty="0">
                <a:ea typeface="ＭＳ Ｐゴシック" panose="020B0600070205080204" pitchFamily="34" charset="-128"/>
              </a:rPr>
              <a:t>SEM</a:t>
            </a:r>
            <a:r>
              <a:rPr lang="en-US" altLang="en-US" sz="1100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sz="1100" dirty="0">
                <a:ea typeface="ＭＳ Ｐゴシック" panose="020B0600070205080204" pitchFamily="34" charset="-128"/>
              </a:rPr>
              <a:t> = standard error of measurement</a:t>
            </a:r>
            <a:endParaRPr lang="en-US" altLang="en-US" sz="1100" i="1" dirty="0">
              <a:ea typeface="ＭＳ Ｐゴシック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100" i="1" dirty="0" err="1">
                <a:ea typeface="ＭＳ Ｐゴシック" panose="020B0600070205080204" pitchFamily="34" charset="-128"/>
              </a:rPr>
              <a:t>SD</a:t>
            </a:r>
            <a:r>
              <a:rPr lang="en-US" altLang="en-US" sz="1100" i="1" baseline="-25000" dirty="0" err="1">
                <a:ea typeface="ＭＳ Ｐゴシック" panose="020B0600070205080204" pitchFamily="34" charset="-128"/>
              </a:rPr>
              <a:t>bl</a:t>
            </a:r>
            <a:r>
              <a:rPr lang="en-US" altLang="en-US" sz="1100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sz="1100" dirty="0">
                <a:ea typeface="ＭＳ Ｐゴシック" panose="020B0600070205080204" pitchFamily="34" charset="-128"/>
              </a:rPr>
              <a:t> = standard deviation at baseline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100" i="1" dirty="0" err="1">
                <a:ea typeface="ＭＳ Ｐゴシック" panose="020B0600070205080204" pitchFamily="34" charset="-128"/>
              </a:rPr>
              <a:t>r</a:t>
            </a:r>
            <a:r>
              <a:rPr lang="en-US" altLang="en-US" sz="1100" i="1" baseline="-25000" dirty="0" err="1">
                <a:ea typeface="ＭＳ Ｐゴシック" panose="020B0600070205080204" pitchFamily="34" charset="-128"/>
              </a:rPr>
              <a:t>xx</a:t>
            </a:r>
            <a:r>
              <a:rPr lang="en-US" altLang="en-US" sz="1100" dirty="0">
                <a:ea typeface="ＭＳ Ｐゴシック" panose="020B0600070205080204" pitchFamily="34" charset="-128"/>
              </a:rPr>
              <a:t> = reliability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100" i="1" dirty="0">
                <a:ea typeface="ＭＳ Ｐゴシック" panose="020B0600070205080204" pitchFamily="34" charset="-128"/>
              </a:rPr>
              <a:t>          </a:t>
            </a:r>
          </a:p>
        </p:txBody>
      </p:sp>
      <p:sp>
        <p:nvSpPr>
          <p:cNvPr id="36871" name="TextBox 1">
            <a:extLst>
              <a:ext uri="{FF2B5EF4-FFF2-40B4-BE49-F238E27FC236}">
                <a16:creationId xmlns:a16="http://schemas.microsoft.com/office/drawing/2014/main" id="{DE534DEF-5098-44E7-B952-DDD976F0F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5841" y="2917717"/>
            <a:ext cx="13513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&gt;= 1.96</a:t>
            </a:r>
          </a:p>
        </p:txBody>
      </p:sp>
      <p:pic>
        <p:nvPicPr>
          <p:cNvPr id="36872" name="Picture 11" descr="A close up of a person&#10;&#10;Description automatically generated">
            <a:extLst>
              <a:ext uri="{FF2B5EF4-FFF2-40B4-BE49-F238E27FC236}">
                <a16:creationId xmlns:a16="http://schemas.microsoft.com/office/drawing/2014/main" id="{EC609C60-3D29-4F48-8FAD-EE6A5FA03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4850" y="2618117"/>
            <a:ext cx="3028950" cy="24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844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>
            <a:extLst>
              <a:ext uri="{FF2B5EF4-FFF2-40B4-BE49-F238E27FC236}">
                <a16:creationId xmlns:a16="http://schemas.microsoft.com/office/drawing/2014/main" id="{2581A4A5-B8D3-4B6C-8AEB-DC6E86EF5D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2FC935-84F6-4DB2-91C0-78CAB78ABBEA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9B17A8A0-7FF8-41BF-A9DF-B9B61AF68F9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93174" y="212726"/>
            <a:ext cx="11049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dirty="0"/>
              <a:t>Amount of Change in Individual’s Score for  Statistical Significance (p &lt;.05) </a:t>
            </a:r>
          </a:p>
        </p:txBody>
      </p:sp>
      <p:graphicFrame>
        <p:nvGraphicFramePr>
          <p:cNvPr id="38916" name="Object 6">
            <a:extLst>
              <a:ext uri="{FF2B5EF4-FFF2-40B4-BE49-F238E27FC236}">
                <a16:creationId xmlns:a16="http://schemas.microsoft.com/office/drawing/2014/main" id="{BF726C0E-7C5E-4FE6-88D2-BEA4ECCF13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4176" y="1766889"/>
          <a:ext cx="8347075" cy="230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12900" imgH="444500" progId="Equation.3">
                  <p:embed/>
                </p:oleObj>
              </mc:Choice>
              <mc:Fallback>
                <p:oleObj name="Equation" r:id="rId3" imgW="1612900" imgH="444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4176" y="1766889"/>
                        <a:ext cx="8347075" cy="230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TextBox 4">
            <a:extLst>
              <a:ext uri="{FF2B5EF4-FFF2-40B4-BE49-F238E27FC236}">
                <a16:creationId xmlns:a16="http://schemas.microsoft.com/office/drawing/2014/main" id="{6D0865D7-C7E6-4E8D-B059-65BD54E7C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5" y="6216650"/>
            <a:ext cx="7086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 i="1" dirty="0">
                <a:ea typeface="ＭＳ Ｐゴシック" panose="020B0600070205080204" pitchFamily="34" charset="-128"/>
              </a:rPr>
              <a:t>Note: SD</a:t>
            </a:r>
            <a:r>
              <a:rPr lang="en-US" altLang="en-US" sz="1800" b="0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0" dirty="0">
                <a:ea typeface="ＭＳ Ｐゴシック" panose="020B0600070205080204" pitchFamily="34" charset="-128"/>
              </a:rPr>
              <a:t> = standard deviation and </a:t>
            </a:r>
            <a:r>
              <a:rPr lang="en-US" altLang="en-US" sz="1800" b="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1800" b="0" i="1" dirty="0" err="1">
                <a:ea typeface="ＭＳ Ｐゴシック" panose="020B0600070205080204" pitchFamily="34" charset="-128"/>
              </a:rPr>
              <a:t>r</a:t>
            </a:r>
            <a:r>
              <a:rPr lang="en-US" altLang="en-US" sz="1800" b="0" i="1" baseline="-25000" dirty="0" err="1">
                <a:ea typeface="ＭＳ Ｐゴシック" panose="020B0600070205080204" pitchFamily="34" charset="-128"/>
              </a:rPr>
              <a:t>xx</a:t>
            </a:r>
            <a:r>
              <a:rPr lang="en-US" altLang="en-US" sz="1800" b="0" dirty="0">
                <a:ea typeface="ＭＳ Ｐゴシック" panose="020B0600070205080204" pitchFamily="34" charset="-128"/>
              </a:rPr>
              <a:t> = reliability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 dirty="0">
                <a:ea typeface="ＭＳ Ｐゴシック" panose="020B0600070205080204" pitchFamily="34" charset="-128"/>
              </a:rPr>
              <a:t>          </a:t>
            </a:r>
          </a:p>
        </p:txBody>
      </p:sp>
      <p:sp>
        <p:nvSpPr>
          <p:cNvPr id="38918" name="TextBox 1">
            <a:extLst>
              <a:ext uri="{FF2B5EF4-FFF2-40B4-BE49-F238E27FC236}">
                <a16:creationId xmlns:a16="http://schemas.microsoft.com/office/drawing/2014/main" id="{0E1D946E-8373-4CDF-AA63-99688A4C4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5814" y="4425950"/>
            <a:ext cx="16017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= 2.77 *</a:t>
            </a:r>
          </a:p>
        </p:txBody>
      </p:sp>
      <p:sp>
        <p:nvSpPr>
          <p:cNvPr id="38919" name="TextBox 3">
            <a:extLst>
              <a:ext uri="{FF2B5EF4-FFF2-40B4-BE49-F238E27FC236}">
                <a16:creationId xmlns:a16="http://schemas.microsoft.com/office/drawing/2014/main" id="{D56803AB-4C44-4D7D-9F44-93EABA793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115" y="5049839"/>
            <a:ext cx="88023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Times New Roman" panose="02020603050405020304" pitchFamily="18" charset="0"/>
              </a:rPr>
              <a:t>“Coefficient of repeatability” (aka “minimally detectable change,” “smallest real difference,” and “smallest detectable change”).</a:t>
            </a:r>
          </a:p>
        </p:txBody>
      </p:sp>
      <p:grpSp>
        <p:nvGrpSpPr>
          <p:cNvPr id="38920" name="Canvas 15">
            <a:extLst>
              <a:ext uri="{FF2B5EF4-FFF2-40B4-BE49-F238E27FC236}">
                <a16:creationId xmlns:a16="http://schemas.microsoft.com/office/drawing/2014/main" id="{29AF721D-EAB1-494E-AD12-E47A67E3D047}"/>
              </a:ext>
            </a:extLst>
          </p:cNvPr>
          <p:cNvGrpSpPr>
            <a:grpSpLocks/>
          </p:cNvGrpSpPr>
          <p:nvPr/>
        </p:nvGrpSpPr>
        <p:grpSpPr bwMode="auto">
          <a:xfrm>
            <a:off x="3670300" y="4384675"/>
            <a:ext cx="3797300" cy="781050"/>
            <a:chOff x="154898" y="28575"/>
            <a:chExt cx="3521117" cy="781685"/>
          </a:xfrm>
        </p:grpSpPr>
        <p:sp>
          <p:nvSpPr>
            <p:cNvPr id="38922" name="Rectangle 23">
              <a:extLst>
                <a:ext uri="{FF2B5EF4-FFF2-40B4-BE49-F238E27FC236}">
                  <a16:creationId xmlns:a16="http://schemas.microsoft.com/office/drawing/2014/main" id="{6AF72F1E-AED8-4793-B9A4-2C76E61B0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0625" y="28575"/>
              <a:ext cx="2485390" cy="781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cxnSp>
          <p:nvCxnSpPr>
            <p:cNvPr id="38923" name="Line 5">
              <a:extLst>
                <a:ext uri="{FF2B5EF4-FFF2-40B4-BE49-F238E27FC236}">
                  <a16:creationId xmlns:a16="http://schemas.microsoft.com/office/drawing/2014/main" id="{DF57A4C2-D1FA-4443-94B0-4F6EC6D65E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234398" y="382074"/>
              <a:ext cx="52070" cy="29845"/>
            </a:xfrm>
            <a:prstGeom prst="line">
              <a:avLst/>
            </a:prstGeom>
            <a:noFill/>
            <a:ln w="171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4" name="Line 6">
              <a:extLst>
                <a:ext uri="{FF2B5EF4-FFF2-40B4-BE49-F238E27FC236}">
                  <a16:creationId xmlns:a16="http://schemas.microsoft.com/office/drawing/2014/main" id="{83C5834C-3FF6-4A6F-93A6-00DAA194A7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86468" y="390964"/>
              <a:ext cx="74930" cy="176530"/>
            </a:xfrm>
            <a:prstGeom prst="line">
              <a:avLst/>
            </a:prstGeom>
            <a:noFill/>
            <a:ln w="3365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5" name="Line 7">
              <a:extLst>
                <a:ext uri="{FF2B5EF4-FFF2-40B4-BE49-F238E27FC236}">
                  <a16:creationId xmlns:a16="http://schemas.microsoft.com/office/drawing/2014/main" id="{C734C1A2-C981-4016-8CDC-E2D0F461150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69653" y="58224"/>
              <a:ext cx="99695" cy="509270"/>
            </a:xfrm>
            <a:prstGeom prst="line">
              <a:avLst/>
            </a:prstGeom>
            <a:noFill/>
            <a:ln w="171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6" name="Line 8">
              <a:extLst>
                <a:ext uri="{FF2B5EF4-FFF2-40B4-BE49-F238E27FC236}">
                  <a16:creationId xmlns:a16="http://schemas.microsoft.com/office/drawing/2014/main" id="{ADB72A1A-FD8C-42BC-935F-2357BE558F4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69348" y="58224"/>
              <a:ext cx="935990" cy="0"/>
            </a:xfrm>
            <a:prstGeom prst="line">
              <a:avLst/>
            </a:prstGeom>
            <a:noFill/>
            <a:ln w="1714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27" name="Rectangle 28">
              <a:extLst>
                <a:ext uri="{FF2B5EF4-FFF2-40B4-BE49-F238E27FC236}">
                  <a16:creationId xmlns:a16="http://schemas.microsoft.com/office/drawing/2014/main" id="{653229E3-5998-4BC0-868A-985712A62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0487" y="335719"/>
              <a:ext cx="225935" cy="315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en-US" altLang="en-US" sz="1900" i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xx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928" name="Rectangle 29">
              <a:extLst>
                <a:ext uri="{FF2B5EF4-FFF2-40B4-BE49-F238E27FC236}">
                  <a16:creationId xmlns:a16="http://schemas.microsoft.com/office/drawing/2014/main" id="{36C084A8-78AF-49B9-AAED-24D079355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498" y="335531"/>
              <a:ext cx="60" cy="183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None/>
              </a:pP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929" name="Rectangle 30">
              <a:extLst>
                <a:ext uri="{FF2B5EF4-FFF2-40B4-BE49-F238E27FC236}">
                  <a16:creationId xmlns:a16="http://schemas.microsoft.com/office/drawing/2014/main" id="{973C16F2-E781-47E5-8B1F-78AB9CB33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923" y="82962"/>
              <a:ext cx="148641" cy="530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en-US" altLang="en-US" i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930" name="Rectangle 31">
              <a:extLst>
                <a:ext uri="{FF2B5EF4-FFF2-40B4-BE49-F238E27FC236}">
                  <a16:creationId xmlns:a16="http://schemas.microsoft.com/office/drawing/2014/main" id="{05A86025-237E-4AFE-900A-CA62B46C6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898" y="82962"/>
              <a:ext cx="486058" cy="530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en-US" altLang="en-US" i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SD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931" name="Rectangle 32">
              <a:extLst>
                <a:ext uri="{FF2B5EF4-FFF2-40B4-BE49-F238E27FC236}">
                  <a16:creationId xmlns:a16="http://schemas.microsoft.com/office/drawing/2014/main" id="{DD453E7B-60E9-45C7-8413-0B7094CB7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3028" y="35999"/>
              <a:ext cx="209585" cy="52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en-US" altLang="en-US">
                  <a:solidFill>
                    <a:srgbClr val="00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-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932" name="Rectangle 33">
              <a:extLst>
                <a:ext uri="{FF2B5EF4-FFF2-40B4-BE49-F238E27FC236}">
                  <a16:creationId xmlns:a16="http://schemas.microsoft.com/office/drawing/2014/main" id="{0B6DB5DD-B470-4BB5-A193-6C3DDB177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3087" y="35987"/>
              <a:ext cx="190261" cy="529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en-US" altLang="en-US">
                  <a:solidFill>
                    <a:srgbClr val="000000"/>
                  </a:solidFill>
                  <a:latin typeface="Symbol" panose="05050102010706020507" pitchFamily="18" charset="2"/>
                  <a:ea typeface="Calibri" panose="020F0502020204030204" pitchFamily="34" charset="0"/>
                  <a:cs typeface="Symbol" panose="05050102010706020507" pitchFamily="18" charset="2"/>
                </a:rPr>
                <a:t>*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933" name="Rectangle 34">
              <a:extLst>
                <a:ext uri="{FF2B5EF4-FFF2-40B4-BE49-F238E27FC236}">
                  <a16:creationId xmlns:a16="http://schemas.microsoft.com/office/drawing/2014/main" id="{6542D662-B322-49A7-B9BD-63F7345FF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5378" y="82989"/>
              <a:ext cx="190261" cy="530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None/>
              </a:pPr>
              <a:r>
                <a:rPr lang="en-US" altLang="en-US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D07EA05-2CAD-45A0-85CF-289167EBC40D}"/>
              </a:ext>
            </a:extLst>
          </p:cNvPr>
          <p:cNvSpPr/>
          <p:nvPr/>
        </p:nvSpPr>
        <p:spPr>
          <a:xfrm>
            <a:off x="6390932" y="4392082"/>
            <a:ext cx="2539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highlight>
                  <a:srgbClr val="FFFF00"/>
                </a:highlight>
              </a:rPr>
              <a:t>= 2.77 * SEM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3DA752-7A01-5E7F-7073-A135EF6F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12115800" cy="1143000"/>
          </a:xfrm>
        </p:spPr>
        <p:txBody>
          <a:bodyPr/>
          <a:lstStyle/>
          <a:p>
            <a:r>
              <a:rPr lang="en-US" sz="4000" dirty="0"/>
              <a:t>Individual T-Score Change Needed for p &lt; .05 Significance at .90 and .95 Reliability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4D937B-1905-7743-0AA5-84DFCB0D1FD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991600" y="6245225"/>
            <a:ext cx="3200400" cy="476250"/>
          </a:xfrm>
        </p:spPr>
        <p:txBody>
          <a:bodyPr/>
          <a:lstStyle/>
          <a:p>
            <a:pPr>
              <a:defRPr/>
            </a:pPr>
            <a:fld id="{54C7639B-418A-4E78-A1C0-699FE5DF723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F33BFF2-CB00-C8BE-AA0F-8A716CB8B83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988801"/>
              </p:ext>
            </p:extLst>
          </p:nvPr>
        </p:nvGraphicFramePr>
        <p:xfrm>
          <a:off x="323850" y="1658938"/>
          <a:ext cx="11618913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2845" imgH="2254983" progId="Word.Document.12">
                  <p:embed/>
                </p:oleObj>
              </mc:Choice>
              <mc:Fallback>
                <p:oleObj name="Document" r:id="rId3" imgW="5942845" imgH="2254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0" y="1658938"/>
                        <a:ext cx="11618913" cy="440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103CB79-8089-C2C2-A0F9-7F8E459D9453}"/>
              </a:ext>
            </a:extLst>
          </p:cNvPr>
          <p:cNvSpPr txBox="1"/>
          <p:nvPr/>
        </p:nvSpPr>
        <p:spPr>
          <a:xfrm>
            <a:off x="1143000" y="3962400"/>
            <a:ext cx="990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u="sng" dirty="0"/>
              <a:t>CR = Coefficient of Repeatability</a:t>
            </a:r>
            <a:r>
              <a:rPr lang="en-US" sz="2800" b="0" dirty="0"/>
              <a:t> (</a:t>
            </a:r>
            <a:r>
              <a:rPr lang="en-US" altLang="en-US" sz="2800" b="0" dirty="0">
                <a:latin typeface="Times New Roman" panose="02020603050405020304" pitchFamily="18" charset="0"/>
              </a:rPr>
              <a:t>minimally detectable change, smallest real difference, smallest detectable change)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28498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6C9495F7-22F6-44CC-A844-33F3A86388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8E8E3B-DF1C-46DC-81B9-8EA2C4599DD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2771" name="Title 16">
            <a:extLst>
              <a:ext uri="{FF2B5EF4-FFF2-40B4-BE49-F238E27FC236}">
                <a16:creationId xmlns:a16="http://schemas.microsoft.com/office/drawing/2014/main" id="{D75D38BB-CCD8-488C-8393-88BCE5DBB2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12039600" cy="1600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Effect Sizes for Mean SF-36 Score Changes </a:t>
            </a:r>
            <a:br>
              <a:rPr lang="en-US" altLang="en-US" sz="3600" b="1" dirty="0"/>
            </a:br>
            <a:endParaRPr lang="en-US" altLang="en-US" sz="3600" b="1" dirty="0"/>
          </a:p>
        </p:txBody>
      </p:sp>
      <p:graphicFrame>
        <p:nvGraphicFramePr>
          <p:cNvPr id="32772" name="Object 3">
            <a:extLst>
              <a:ext uri="{FF2B5EF4-FFF2-40B4-BE49-F238E27FC236}">
                <a16:creationId xmlns:a16="http://schemas.microsoft.com/office/drawing/2014/main" id="{4A8B298E-685C-4110-AC4E-1412025A91A9}"/>
              </a:ext>
            </a:extLst>
          </p:cNvPr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09182744"/>
              </p:ext>
            </p:extLst>
          </p:nvPr>
        </p:nvGraphicFramePr>
        <p:xfrm>
          <a:off x="2082800" y="1530350"/>
          <a:ext cx="8397875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743925" imgH="4298815" progId="Excel.Sheet.8">
                  <p:embed/>
                </p:oleObj>
              </mc:Choice>
              <mc:Fallback>
                <p:oleObj name="Worksheet" r:id="rId3" imgW="8743925" imgH="4298815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1530350"/>
                        <a:ext cx="8397875" cy="412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4">
            <a:extLst>
              <a:ext uri="{FF2B5EF4-FFF2-40B4-BE49-F238E27FC236}">
                <a16:creationId xmlns:a16="http://schemas.microsoft.com/office/drawing/2014/main" id="{3F722104-04D6-4AD2-AF9C-04B9795BD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788" y="191928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0.13</a:t>
            </a:r>
          </a:p>
        </p:txBody>
      </p:sp>
      <p:sp>
        <p:nvSpPr>
          <p:cNvPr id="32774" name="Text Box 5">
            <a:extLst>
              <a:ext uri="{FF2B5EF4-FFF2-40B4-BE49-F238E27FC236}">
                <a16:creationId xmlns:a16="http://schemas.microsoft.com/office/drawing/2014/main" id="{F01F6EC7-E5E2-4AFF-A2A4-2059C6553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63" y="191928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0.35</a:t>
            </a:r>
          </a:p>
        </p:txBody>
      </p:sp>
      <p:sp>
        <p:nvSpPr>
          <p:cNvPr id="32775" name="Text Box 6">
            <a:extLst>
              <a:ext uri="{FF2B5EF4-FFF2-40B4-BE49-F238E27FC236}">
                <a16:creationId xmlns:a16="http://schemas.microsoft.com/office/drawing/2014/main" id="{F1F54C12-5321-4353-84D3-C4820D70A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191928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0.35</a:t>
            </a:r>
          </a:p>
        </p:txBody>
      </p:sp>
      <p:sp>
        <p:nvSpPr>
          <p:cNvPr id="32776" name="Text Box 7">
            <a:extLst>
              <a:ext uri="{FF2B5EF4-FFF2-40B4-BE49-F238E27FC236}">
                <a16:creationId xmlns:a16="http://schemas.microsoft.com/office/drawing/2014/main" id="{9FF276CF-0C23-4421-AEB0-1E7153E0F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6" y="1919288"/>
            <a:ext cx="7794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0.21</a:t>
            </a:r>
          </a:p>
        </p:txBody>
      </p:sp>
      <p:sp>
        <p:nvSpPr>
          <p:cNvPr id="32777" name="Text Box 8">
            <a:extLst>
              <a:ext uri="{FF2B5EF4-FFF2-40B4-BE49-F238E27FC236}">
                <a16:creationId xmlns:a16="http://schemas.microsoft.com/office/drawing/2014/main" id="{627D55A4-995C-49BD-9F4C-771324062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844676"/>
            <a:ext cx="762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0.53</a:t>
            </a:r>
          </a:p>
        </p:txBody>
      </p:sp>
      <p:sp>
        <p:nvSpPr>
          <p:cNvPr id="32778" name="Text Box 9">
            <a:extLst>
              <a:ext uri="{FF2B5EF4-FFF2-40B4-BE49-F238E27FC236}">
                <a16:creationId xmlns:a16="http://schemas.microsoft.com/office/drawing/2014/main" id="{6705817E-5D6A-49DB-B7B2-78750BACB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890714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0.36</a:t>
            </a:r>
          </a:p>
        </p:txBody>
      </p:sp>
      <p:sp>
        <p:nvSpPr>
          <p:cNvPr id="32779" name="Text Box 10">
            <a:extLst>
              <a:ext uri="{FF2B5EF4-FFF2-40B4-BE49-F238E27FC236}">
                <a16:creationId xmlns:a16="http://schemas.microsoft.com/office/drawing/2014/main" id="{88D4F54D-874E-4A32-B473-CA9FC0C22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919288"/>
            <a:ext cx="495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 u="sng">
                <a:ea typeface="ＭＳ Ｐゴシック" panose="020B0600070205080204" pitchFamily="34" charset="-128"/>
              </a:rPr>
              <a:t>0.11</a:t>
            </a:r>
          </a:p>
        </p:txBody>
      </p:sp>
      <p:sp>
        <p:nvSpPr>
          <p:cNvPr id="32780" name="Text Box 11">
            <a:extLst>
              <a:ext uri="{FF2B5EF4-FFF2-40B4-BE49-F238E27FC236}">
                <a16:creationId xmlns:a16="http://schemas.microsoft.com/office/drawing/2014/main" id="{2B531B7D-3A83-482E-9D35-EC5477CEC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91928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0.41 </a:t>
            </a:r>
          </a:p>
        </p:txBody>
      </p:sp>
      <p:sp>
        <p:nvSpPr>
          <p:cNvPr id="32781" name="Text Box 12">
            <a:extLst>
              <a:ext uri="{FF2B5EF4-FFF2-40B4-BE49-F238E27FC236}">
                <a16:creationId xmlns:a16="http://schemas.microsoft.com/office/drawing/2014/main" id="{BF98DA94-C70D-4228-A1D2-1DA018A6F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919288"/>
            <a:ext cx="685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0.24</a:t>
            </a:r>
          </a:p>
        </p:txBody>
      </p:sp>
      <p:sp>
        <p:nvSpPr>
          <p:cNvPr id="32782" name="Text Box 13">
            <a:extLst>
              <a:ext uri="{FF2B5EF4-FFF2-40B4-BE49-F238E27FC236}">
                <a16:creationId xmlns:a16="http://schemas.microsoft.com/office/drawing/2014/main" id="{C68ACB6E-5560-40F0-8138-AFC82AC3D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813" y="191928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0.30</a:t>
            </a:r>
          </a:p>
        </p:txBody>
      </p:sp>
      <p:sp>
        <p:nvSpPr>
          <p:cNvPr id="32783" name="Text Box 14">
            <a:extLst>
              <a:ext uri="{FF2B5EF4-FFF2-40B4-BE49-F238E27FC236}">
                <a16:creationId xmlns:a16="http://schemas.microsoft.com/office/drawing/2014/main" id="{B1DD05CD-A203-40C4-94AB-934C3AC8C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4" y="1530351"/>
            <a:ext cx="2979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Effect Size</a:t>
            </a:r>
          </a:p>
        </p:txBody>
      </p:sp>
      <p:sp>
        <p:nvSpPr>
          <p:cNvPr id="95248" name="Rectangle 4">
            <a:extLst>
              <a:ext uri="{FF2B5EF4-FFF2-40B4-BE49-F238E27FC236}">
                <a16:creationId xmlns:a16="http://schemas.microsoft.com/office/drawing/2014/main" id="{62B8AE45-EE9E-488F-A0F1-15CB279DB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663" y="5870576"/>
            <a:ext cx="85979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altLang="en-US" sz="1050" b="0" dirty="0">
                <a:latin typeface="+mn-lt"/>
              </a:rPr>
              <a:t>PFI = Physical Functioning; Role-P = Role-Physical; Pain = Bodily Pain; Gen H=General Health; Energy = Energy/Fatigue; Social = Social Functioning; Role-E = Role-Emotional; EWB = Emotional Well-being; PCS = Physical Component Summary; MCS =Mental Component Summary.</a:t>
            </a:r>
          </a:p>
          <a:p>
            <a:pPr>
              <a:defRPr/>
            </a:pPr>
            <a:endParaRPr lang="en-US" altLang="en-US" sz="1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1312AE-7876-1B66-FE68-1C312E9BADF8}"/>
              </a:ext>
            </a:extLst>
          </p:cNvPr>
          <p:cNvSpPr txBox="1"/>
          <p:nvPr/>
        </p:nvSpPr>
        <p:spPr>
          <a:xfrm>
            <a:off x="9753601" y="1530351"/>
            <a:ext cx="2438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aseline="-25000" dirty="0"/>
              <a:t>ES = 0.20  Small</a:t>
            </a:r>
          </a:p>
          <a:p>
            <a:pPr>
              <a:defRPr/>
            </a:pPr>
            <a:r>
              <a:rPr lang="en-US" sz="2800" baseline="-25000" dirty="0"/>
              <a:t>ES = 0.50  Medium</a:t>
            </a:r>
          </a:p>
          <a:p>
            <a:pPr>
              <a:defRPr/>
            </a:pPr>
            <a:r>
              <a:rPr lang="en-US" sz="2800" baseline="-25000" dirty="0"/>
              <a:t>ES = 0.80  Large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6C9495F7-22F6-44CC-A844-33F3A86388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C8E8E3B-DF1C-46DC-81B9-8EA2C4599DDC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2771" name="Title 16">
            <a:extLst>
              <a:ext uri="{FF2B5EF4-FFF2-40B4-BE49-F238E27FC236}">
                <a16:creationId xmlns:a16="http://schemas.microsoft.com/office/drawing/2014/main" id="{D75D38BB-CCD8-488C-8393-88BCE5DBB2B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0"/>
            <a:ext cx="12039600" cy="16002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Effect Sizes for Mean SF-36 Score Changes </a:t>
            </a:r>
            <a:br>
              <a:rPr lang="en-US" altLang="en-US" sz="3600" b="1" dirty="0"/>
            </a:br>
            <a:endParaRPr lang="en-US" altLang="en-US" sz="3600" b="1" dirty="0"/>
          </a:p>
        </p:txBody>
      </p:sp>
      <p:graphicFrame>
        <p:nvGraphicFramePr>
          <p:cNvPr id="32772" name="Object 3">
            <a:extLst>
              <a:ext uri="{FF2B5EF4-FFF2-40B4-BE49-F238E27FC236}">
                <a16:creationId xmlns:a16="http://schemas.microsoft.com/office/drawing/2014/main" id="{4A8B298E-685C-4110-AC4E-1412025A91A9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2082800" y="1530350"/>
          <a:ext cx="8397875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743925" imgH="4298815" progId="Excel.Sheet.8">
                  <p:embed/>
                </p:oleObj>
              </mc:Choice>
              <mc:Fallback>
                <p:oleObj name="Worksheet" r:id="rId3" imgW="8743925" imgH="4298815" progId="Excel.Sheet.8">
                  <p:embed/>
                  <p:pic>
                    <p:nvPicPr>
                      <p:cNvPr id="32772" name="Object 3">
                        <a:extLst>
                          <a:ext uri="{FF2B5EF4-FFF2-40B4-BE49-F238E27FC236}">
                            <a16:creationId xmlns:a16="http://schemas.microsoft.com/office/drawing/2014/main" id="{4A8B298E-685C-4110-AC4E-1412025A91A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1530350"/>
                        <a:ext cx="8397875" cy="412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Text Box 4">
            <a:extLst>
              <a:ext uri="{FF2B5EF4-FFF2-40B4-BE49-F238E27FC236}">
                <a16:creationId xmlns:a16="http://schemas.microsoft.com/office/drawing/2014/main" id="{3F722104-04D6-4AD2-AF9C-04B9795BD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788" y="191928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0.13</a:t>
            </a:r>
          </a:p>
        </p:txBody>
      </p:sp>
      <p:sp>
        <p:nvSpPr>
          <p:cNvPr id="32774" name="Text Box 5">
            <a:extLst>
              <a:ext uri="{FF2B5EF4-FFF2-40B4-BE49-F238E27FC236}">
                <a16:creationId xmlns:a16="http://schemas.microsoft.com/office/drawing/2014/main" id="{F01F6EC7-E5E2-4AFF-A2A4-2059C6553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8963" y="191928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0.35</a:t>
            </a:r>
          </a:p>
        </p:txBody>
      </p:sp>
      <p:sp>
        <p:nvSpPr>
          <p:cNvPr id="32775" name="Text Box 6">
            <a:extLst>
              <a:ext uri="{FF2B5EF4-FFF2-40B4-BE49-F238E27FC236}">
                <a16:creationId xmlns:a16="http://schemas.microsoft.com/office/drawing/2014/main" id="{F1F54C12-5321-4353-84D3-C4820D70A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5550" y="191928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0.35</a:t>
            </a:r>
          </a:p>
        </p:txBody>
      </p:sp>
      <p:sp>
        <p:nvSpPr>
          <p:cNvPr id="32776" name="Text Box 7">
            <a:extLst>
              <a:ext uri="{FF2B5EF4-FFF2-40B4-BE49-F238E27FC236}">
                <a16:creationId xmlns:a16="http://schemas.microsoft.com/office/drawing/2014/main" id="{9FF276CF-0C23-4421-AEB0-1E7153E0F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3726" y="1919288"/>
            <a:ext cx="7794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0.21</a:t>
            </a:r>
          </a:p>
        </p:txBody>
      </p:sp>
      <p:sp>
        <p:nvSpPr>
          <p:cNvPr id="32777" name="Text Box 8">
            <a:extLst>
              <a:ext uri="{FF2B5EF4-FFF2-40B4-BE49-F238E27FC236}">
                <a16:creationId xmlns:a16="http://schemas.microsoft.com/office/drawing/2014/main" id="{627D55A4-995C-49BD-9F4C-771324062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844676"/>
            <a:ext cx="762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0.53</a:t>
            </a:r>
          </a:p>
        </p:txBody>
      </p:sp>
      <p:sp>
        <p:nvSpPr>
          <p:cNvPr id="32778" name="Text Box 9">
            <a:extLst>
              <a:ext uri="{FF2B5EF4-FFF2-40B4-BE49-F238E27FC236}">
                <a16:creationId xmlns:a16="http://schemas.microsoft.com/office/drawing/2014/main" id="{6705817E-5D6A-49DB-B7B2-78750BACB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890714"/>
            <a:ext cx="533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0.36</a:t>
            </a:r>
          </a:p>
        </p:txBody>
      </p:sp>
      <p:sp>
        <p:nvSpPr>
          <p:cNvPr id="32779" name="Text Box 10">
            <a:extLst>
              <a:ext uri="{FF2B5EF4-FFF2-40B4-BE49-F238E27FC236}">
                <a16:creationId xmlns:a16="http://schemas.microsoft.com/office/drawing/2014/main" id="{88D4F54D-874E-4A32-B473-CA9FC0C22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919288"/>
            <a:ext cx="4953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 u="sng">
                <a:ea typeface="ＭＳ Ｐゴシック" panose="020B0600070205080204" pitchFamily="34" charset="-128"/>
              </a:rPr>
              <a:t>0.11</a:t>
            </a:r>
          </a:p>
        </p:txBody>
      </p:sp>
      <p:sp>
        <p:nvSpPr>
          <p:cNvPr id="32780" name="Text Box 11">
            <a:extLst>
              <a:ext uri="{FF2B5EF4-FFF2-40B4-BE49-F238E27FC236}">
                <a16:creationId xmlns:a16="http://schemas.microsoft.com/office/drawing/2014/main" id="{2B531B7D-3A83-482E-9D35-EC5477CEC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91928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0.41 </a:t>
            </a:r>
          </a:p>
        </p:txBody>
      </p:sp>
      <p:sp>
        <p:nvSpPr>
          <p:cNvPr id="32781" name="Text Box 12">
            <a:extLst>
              <a:ext uri="{FF2B5EF4-FFF2-40B4-BE49-F238E27FC236}">
                <a16:creationId xmlns:a16="http://schemas.microsoft.com/office/drawing/2014/main" id="{BF98DA94-C70D-4228-A1D2-1DA018A6F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919288"/>
            <a:ext cx="685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0.24</a:t>
            </a:r>
          </a:p>
        </p:txBody>
      </p:sp>
      <p:sp>
        <p:nvSpPr>
          <p:cNvPr id="32782" name="Text Box 13">
            <a:extLst>
              <a:ext uri="{FF2B5EF4-FFF2-40B4-BE49-F238E27FC236}">
                <a16:creationId xmlns:a16="http://schemas.microsoft.com/office/drawing/2014/main" id="{C68ACB6E-5560-40F0-8138-AFC82AC3D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9813" y="1919288"/>
            <a:ext cx="609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200">
                <a:ea typeface="ＭＳ Ｐゴシック" panose="020B0600070205080204" pitchFamily="34" charset="-128"/>
              </a:rPr>
              <a:t>0.30</a:t>
            </a:r>
          </a:p>
        </p:txBody>
      </p:sp>
      <p:sp>
        <p:nvSpPr>
          <p:cNvPr id="32783" name="Text Box 14">
            <a:extLst>
              <a:ext uri="{FF2B5EF4-FFF2-40B4-BE49-F238E27FC236}">
                <a16:creationId xmlns:a16="http://schemas.microsoft.com/office/drawing/2014/main" id="{B1DD05CD-A203-40C4-94AB-934C3AC8C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4" y="1530351"/>
            <a:ext cx="29797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>
                <a:srgbClr val="FFDF00"/>
              </a:buClr>
              <a:buSzPct val="75000"/>
              <a:buFont typeface="Symbol" panose="05050102010706020507" pitchFamily="18" charset="2"/>
              <a:buNone/>
            </a:pPr>
            <a:r>
              <a:rPr lang="en-US" altLang="en-US" sz="1800">
                <a:ea typeface="ＭＳ Ｐゴシック" panose="020B0600070205080204" pitchFamily="34" charset="-128"/>
              </a:rPr>
              <a:t>Effect Size</a:t>
            </a:r>
          </a:p>
        </p:txBody>
      </p:sp>
      <p:sp>
        <p:nvSpPr>
          <p:cNvPr id="95248" name="Rectangle 4">
            <a:extLst>
              <a:ext uri="{FF2B5EF4-FFF2-40B4-BE49-F238E27FC236}">
                <a16:creationId xmlns:a16="http://schemas.microsoft.com/office/drawing/2014/main" id="{62B8AE45-EE9E-488F-A0F1-15CB279DB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663" y="5870576"/>
            <a:ext cx="85979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altLang="en-US" sz="1050" b="0" dirty="0">
                <a:latin typeface="+mn-lt"/>
              </a:rPr>
              <a:t>PFI = Physical Functioning; Role-P = Role-Physical; Pain = Bodily Pain; Gen H=General Health; Energy = Energy/Fatigue; Social = Social Functioning; Role-E = Role-Emotional; EWB = Emotional Well-being; PCS = Physical Component Summary; MCS =Mental Component Summary.</a:t>
            </a:r>
          </a:p>
          <a:p>
            <a:pPr>
              <a:defRPr/>
            </a:pPr>
            <a:endParaRPr lang="en-US" altLang="en-US" sz="1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9BEE97-0815-90A0-8C64-377A8F338CB9}"/>
              </a:ext>
            </a:extLst>
          </p:cNvPr>
          <p:cNvSpPr txBox="1"/>
          <p:nvPr/>
        </p:nvSpPr>
        <p:spPr>
          <a:xfrm>
            <a:off x="2590800" y="5365177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600" dirty="0"/>
              <a:t>.67      .72        1.01      1.13      1.33      1.07       0.71      1.26      .62       .73                                                      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1312AE-7876-1B66-FE68-1C312E9BADF8}"/>
              </a:ext>
            </a:extLst>
          </p:cNvPr>
          <p:cNvSpPr txBox="1"/>
          <p:nvPr/>
        </p:nvSpPr>
        <p:spPr>
          <a:xfrm>
            <a:off x="9753601" y="1530351"/>
            <a:ext cx="2438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aseline="-25000" dirty="0"/>
              <a:t>ES = 0.20  Small</a:t>
            </a:r>
          </a:p>
          <a:p>
            <a:pPr>
              <a:defRPr/>
            </a:pPr>
            <a:r>
              <a:rPr lang="en-US" sz="2800" baseline="-25000" dirty="0"/>
              <a:t>ES = 0.50  Medium</a:t>
            </a:r>
          </a:p>
          <a:p>
            <a:pPr>
              <a:defRPr/>
            </a:pPr>
            <a:r>
              <a:rPr lang="en-US" sz="2800" baseline="-25000" dirty="0"/>
              <a:t>ES = 0.80  Large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3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9C255E-DCB9-0419-7D72-053C1BE4F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67" y="-152400"/>
            <a:ext cx="12192000" cy="1143000"/>
          </a:xfrm>
        </p:spPr>
        <p:txBody>
          <a:bodyPr/>
          <a:lstStyle/>
          <a:p>
            <a:r>
              <a:rPr lang="en-US" dirty="0"/>
              <a:t>Basic Premises and Terminology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E23CC2-2462-1554-CD06-F4F6E9AFE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567" y="990600"/>
            <a:ext cx="12049433" cy="4525963"/>
          </a:xfrm>
        </p:spPr>
        <p:txBody>
          <a:bodyPr/>
          <a:lstStyle/>
          <a:p>
            <a:r>
              <a:rPr lang="en-US" dirty="0"/>
              <a:t>Statistically significant group mean difference </a:t>
            </a:r>
            <a:r>
              <a:rPr lang="en-US" u="sng" dirty="0"/>
              <a:t>may be trivial</a:t>
            </a:r>
          </a:p>
          <a:p>
            <a:pPr lvl="1"/>
            <a:r>
              <a:rPr lang="en-US" dirty="0"/>
              <a:t>MCID: Minimal or minimally clinically important difference</a:t>
            </a:r>
          </a:p>
          <a:p>
            <a:pPr lvl="2"/>
            <a:r>
              <a:rPr lang="en-US" dirty="0"/>
              <a:t>MID: Minimal or minimally important difference</a:t>
            </a:r>
          </a:p>
          <a:p>
            <a:pPr lvl="2"/>
            <a:r>
              <a:rPr lang="en-US" dirty="0"/>
              <a:t>MIC: Minimal or minimally important change</a:t>
            </a:r>
          </a:p>
          <a:p>
            <a:pPr lvl="1"/>
            <a:r>
              <a:rPr lang="en-US" dirty="0"/>
              <a:t>Meaningful change</a:t>
            </a:r>
          </a:p>
          <a:p>
            <a:pPr lvl="2"/>
            <a:r>
              <a:rPr lang="en-US" dirty="0"/>
              <a:t>An obviously important difference</a:t>
            </a:r>
          </a:p>
          <a:p>
            <a:r>
              <a:rPr lang="en-US" sz="3200" dirty="0"/>
              <a:t>Individual change significant at p &lt;.05 is </a:t>
            </a:r>
            <a:r>
              <a:rPr lang="en-US" sz="3200" u="sng" dirty="0"/>
              <a:t>always important</a:t>
            </a:r>
          </a:p>
          <a:p>
            <a:pPr lvl="1"/>
            <a:r>
              <a:rPr lang="en-US" dirty="0"/>
              <a:t>Coefficient of repeatability </a:t>
            </a:r>
          </a:p>
          <a:p>
            <a:pPr lvl="1"/>
            <a:r>
              <a:rPr lang="en-US" altLang="en-US" dirty="0"/>
              <a:t>Minimally detectable change</a:t>
            </a:r>
          </a:p>
          <a:p>
            <a:pPr lvl="1"/>
            <a:r>
              <a:rPr lang="en-US" altLang="en-US" dirty="0"/>
              <a:t>Smallest real difference</a:t>
            </a:r>
          </a:p>
          <a:p>
            <a:pPr lvl="1"/>
            <a:r>
              <a:rPr lang="en-US" altLang="en-US" dirty="0"/>
              <a:t>Smallest detectable change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F7EFE1-209F-F544-DD43-1925C36A17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991600" y="6245225"/>
            <a:ext cx="3200400" cy="476250"/>
          </a:xfrm>
        </p:spPr>
        <p:txBody>
          <a:bodyPr/>
          <a:lstStyle/>
          <a:p>
            <a:pPr>
              <a:defRPr/>
            </a:pPr>
            <a:fld id="{54C7639B-418A-4E78-A1C0-699FE5DF7233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651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>
            <a:extLst>
              <a:ext uri="{FF2B5EF4-FFF2-40B4-BE49-F238E27FC236}">
                <a16:creationId xmlns:a16="http://schemas.microsoft.com/office/drawing/2014/main" id="{BC0FBF1E-964B-4F03-8851-5DF4FA2760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1427AD-AB60-4C60-93AB-2B56FB923BA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37F16D8-3A60-4014-8AD8-E73C23A208D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11201399" cy="13716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7-31% of People in Sample Improved Significantly </a:t>
            </a:r>
          </a:p>
        </p:txBody>
      </p:sp>
      <p:grpSp>
        <p:nvGrpSpPr>
          <p:cNvPr id="45060" name="Group 65">
            <a:extLst>
              <a:ext uri="{FF2B5EF4-FFF2-40B4-BE49-F238E27FC236}">
                <a16:creationId xmlns:a16="http://schemas.microsoft.com/office/drawing/2014/main" id="{ACB193BF-7A0F-4C56-A714-D5A96CE2EA46}"/>
              </a:ext>
            </a:extLst>
          </p:cNvPr>
          <p:cNvGrpSpPr>
            <a:grpSpLocks noGrp="1"/>
          </p:cNvGrpSpPr>
          <p:nvPr/>
        </p:nvGrpSpPr>
        <p:grpSpPr bwMode="auto">
          <a:xfrm>
            <a:off x="1814513" y="1312863"/>
            <a:ext cx="8520112" cy="4818062"/>
            <a:chOff x="183" y="827"/>
            <a:chExt cx="5367" cy="3035"/>
          </a:xfrm>
        </p:grpSpPr>
        <p:sp>
          <p:nvSpPr>
            <p:cNvPr id="45061" name="Rectangle 5">
              <a:extLst>
                <a:ext uri="{FF2B5EF4-FFF2-40B4-BE49-F238E27FC236}">
                  <a16:creationId xmlns:a16="http://schemas.microsoft.com/office/drawing/2014/main" id="{2B649811-9AF0-4F6B-9AAB-8EFCC07602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827"/>
              <a:ext cx="1404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endParaRPr lang="en-US" altLang="en-US" sz="200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62" name="Rectangle 6">
              <a:extLst>
                <a:ext uri="{FF2B5EF4-FFF2-40B4-BE49-F238E27FC236}">
                  <a16:creationId xmlns:a16="http://schemas.microsoft.com/office/drawing/2014/main" id="{8347A91A-8347-4FF3-B911-A0AFC87A5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827"/>
              <a:ext cx="1270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% Improving</a:t>
              </a:r>
            </a:p>
          </p:txBody>
        </p:sp>
        <p:sp>
          <p:nvSpPr>
            <p:cNvPr id="45063" name="Rectangle 7">
              <a:extLst>
                <a:ext uri="{FF2B5EF4-FFF2-40B4-BE49-F238E27FC236}">
                  <a16:creationId xmlns:a16="http://schemas.microsoft.com/office/drawing/2014/main" id="{B10D1103-54FF-4FBA-85FD-CAB466B9B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827"/>
              <a:ext cx="1363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% Declining</a:t>
              </a:r>
            </a:p>
          </p:txBody>
        </p:sp>
        <p:sp>
          <p:nvSpPr>
            <p:cNvPr id="45064" name="Rectangle 8">
              <a:extLst>
                <a:ext uri="{FF2B5EF4-FFF2-40B4-BE49-F238E27FC236}">
                  <a16:creationId xmlns:a16="http://schemas.microsoft.com/office/drawing/2014/main" id="{7A136451-3228-441C-89C6-11EE5C115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827"/>
              <a:ext cx="1330" cy="420"/>
            </a:xfrm>
            <a:prstGeom prst="rect">
              <a:avLst/>
            </a:prstGeom>
            <a:solidFill>
              <a:srgbClr val="C11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</a:rPr>
                <a:t>Improving </a:t>
              </a:r>
              <a:r>
                <a:rPr lang="en-US" altLang="en-US" sz="2000">
                  <a:solidFill>
                    <a:srgbClr val="FFFFFF"/>
                  </a:solidFill>
                  <a:latin typeface="Times New Roman" panose="02020603050405020304" pitchFamily="18" charset="0"/>
                </a:rPr>
                <a:t>- Declining</a:t>
              </a:r>
              <a:endParaRPr lang="en-US" altLang="en-US" sz="2000" dirty="0">
                <a:solidFill>
                  <a:srgbClr val="FFFF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065" name="Rectangle 9">
              <a:extLst>
                <a:ext uri="{FF2B5EF4-FFF2-40B4-BE49-F238E27FC236}">
                  <a16:creationId xmlns:a16="http://schemas.microsoft.com/office/drawing/2014/main" id="{E7199059-F96E-49A9-903F-CD5678F98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1247"/>
              <a:ext cx="1404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PF-10</a:t>
              </a:r>
            </a:p>
          </p:txBody>
        </p:sp>
        <p:sp>
          <p:nvSpPr>
            <p:cNvPr id="45066" name="Rectangle 10">
              <a:extLst>
                <a:ext uri="{FF2B5EF4-FFF2-40B4-BE49-F238E27FC236}">
                  <a16:creationId xmlns:a16="http://schemas.microsoft.com/office/drawing/2014/main" id="{36A626E8-7B20-4E4A-A0AE-A353FD40C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1247"/>
              <a:ext cx="1270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13%</a:t>
              </a:r>
            </a:p>
          </p:txBody>
        </p:sp>
        <p:sp>
          <p:nvSpPr>
            <p:cNvPr id="45067" name="Rectangle 11">
              <a:extLst>
                <a:ext uri="{FF2B5EF4-FFF2-40B4-BE49-F238E27FC236}">
                  <a16:creationId xmlns:a16="http://schemas.microsoft.com/office/drawing/2014/main" id="{B05D1444-577E-46FD-B7DA-91EB34CEC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1247"/>
              <a:ext cx="1363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2%</a:t>
              </a:r>
            </a:p>
          </p:txBody>
        </p:sp>
        <p:sp>
          <p:nvSpPr>
            <p:cNvPr id="45068" name="Rectangle 12">
              <a:extLst>
                <a:ext uri="{FF2B5EF4-FFF2-40B4-BE49-F238E27FC236}">
                  <a16:creationId xmlns:a16="http://schemas.microsoft.com/office/drawing/2014/main" id="{F9CBD36F-E827-4A4F-9F8A-7A983A88A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247"/>
              <a:ext cx="1330" cy="260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+ 11%</a:t>
              </a:r>
            </a:p>
          </p:txBody>
        </p:sp>
        <p:sp>
          <p:nvSpPr>
            <p:cNvPr id="45069" name="Rectangle 13">
              <a:extLst>
                <a:ext uri="{FF2B5EF4-FFF2-40B4-BE49-F238E27FC236}">
                  <a16:creationId xmlns:a16="http://schemas.microsoft.com/office/drawing/2014/main" id="{109BFA87-2949-4089-957B-FDB7F3615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1507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RP-4</a:t>
              </a:r>
            </a:p>
          </p:txBody>
        </p:sp>
        <p:sp>
          <p:nvSpPr>
            <p:cNvPr id="45070" name="Rectangle 14">
              <a:extLst>
                <a:ext uri="{FF2B5EF4-FFF2-40B4-BE49-F238E27FC236}">
                  <a16:creationId xmlns:a16="http://schemas.microsoft.com/office/drawing/2014/main" id="{64E44167-2AC0-4452-A635-7C90999675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1507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31%</a:t>
              </a:r>
            </a:p>
          </p:txBody>
        </p:sp>
        <p:sp>
          <p:nvSpPr>
            <p:cNvPr id="45071" name="Rectangle 15">
              <a:extLst>
                <a:ext uri="{FF2B5EF4-FFF2-40B4-BE49-F238E27FC236}">
                  <a16:creationId xmlns:a16="http://schemas.microsoft.com/office/drawing/2014/main" id="{F3DEDC25-CA08-44EF-BF1C-F91AB6C70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1507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2%</a:t>
              </a:r>
            </a:p>
          </p:txBody>
        </p:sp>
        <p:sp>
          <p:nvSpPr>
            <p:cNvPr id="45072" name="Rectangle 16">
              <a:extLst>
                <a:ext uri="{FF2B5EF4-FFF2-40B4-BE49-F238E27FC236}">
                  <a16:creationId xmlns:a16="http://schemas.microsoft.com/office/drawing/2014/main" id="{FADD4746-8829-4E8C-B12F-E8D783760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507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+ 29%</a:t>
              </a:r>
            </a:p>
          </p:txBody>
        </p:sp>
        <p:sp>
          <p:nvSpPr>
            <p:cNvPr id="45073" name="Rectangle 17">
              <a:extLst>
                <a:ext uri="{FF2B5EF4-FFF2-40B4-BE49-F238E27FC236}">
                  <a16:creationId xmlns:a16="http://schemas.microsoft.com/office/drawing/2014/main" id="{45151F14-2DE3-4498-9C5D-2041B914D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1769"/>
              <a:ext cx="1404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BP-2</a:t>
              </a:r>
            </a:p>
          </p:txBody>
        </p:sp>
        <p:sp>
          <p:nvSpPr>
            <p:cNvPr id="45074" name="Rectangle 18">
              <a:extLst>
                <a:ext uri="{FF2B5EF4-FFF2-40B4-BE49-F238E27FC236}">
                  <a16:creationId xmlns:a16="http://schemas.microsoft.com/office/drawing/2014/main" id="{337D3E29-2A78-46F4-A84D-56F4A617E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1769"/>
              <a:ext cx="127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22%</a:t>
              </a:r>
            </a:p>
          </p:txBody>
        </p:sp>
        <p:sp>
          <p:nvSpPr>
            <p:cNvPr id="45075" name="Rectangle 19">
              <a:extLst>
                <a:ext uri="{FF2B5EF4-FFF2-40B4-BE49-F238E27FC236}">
                  <a16:creationId xmlns:a16="http://schemas.microsoft.com/office/drawing/2014/main" id="{63F9A094-FB45-4F41-8CC7-69A350259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1769"/>
              <a:ext cx="1363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7%</a:t>
              </a:r>
            </a:p>
          </p:txBody>
        </p:sp>
        <p:sp>
          <p:nvSpPr>
            <p:cNvPr id="45076" name="Rectangle 20">
              <a:extLst>
                <a:ext uri="{FF2B5EF4-FFF2-40B4-BE49-F238E27FC236}">
                  <a16:creationId xmlns:a16="http://schemas.microsoft.com/office/drawing/2014/main" id="{D9C28D7D-B753-456D-9263-01BD8C3A39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769"/>
              <a:ext cx="133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+ 15%</a:t>
              </a:r>
            </a:p>
          </p:txBody>
        </p:sp>
        <p:sp>
          <p:nvSpPr>
            <p:cNvPr id="45077" name="Rectangle 21">
              <a:extLst>
                <a:ext uri="{FF2B5EF4-FFF2-40B4-BE49-F238E27FC236}">
                  <a16:creationId xmlns:a16="http://schemas.microsoft.com/office/drawing/2014/main" id="{05320B71-AAC4-49FA-8F4C-C91C98026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2031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GH-5</a:t>
              </a:r>
            </a:p>
          </p:txBody>
        </p:sp>
        <p:sp>
          <p:nvSpPr>
            <p:cNvPr id="45078" name="Rectangle 22">
              <a:extLst>
                <a:ext uri="{FF2B5EF4-FFF2-40B4-BE49-F238E27FC236}">
                  <a16:creationId xmlns:a16="http://schemas.microsoft.com/office/drawing/2014/main" id="{9963280D-A9E0-4120-9E8D-3FB942C72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2031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7%</a:t>
              </a:r>
            </a:p>
          </p:txBody>
        </p:sp>
        <p:sp>
          <p:nvSpPr>
            <p:cNvPr id="45079" name="Rectangle 23">
              <a:extLst>
                <a:ext uri="{FF2B5EF4-FFF2-40B4-BE49-F238E27FC236}">
                  <a16:creationId xmlns:a16="http://schemas.microsoft.com/office/drawing/2014/main" id="{7163DB9F-519A-4336-902B-927D75063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2031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0%</a:t>
              </a:r>
            </a:p>
          </p:txBody>
        </p:sp>
        <p:sp>
          <p:nvSpPr>
            <p:cNvPr id="45080" name="Rectangle 24">
              <a:extLst>
                <a:ext uri="{FF2B5EF4-FFF2-40B4-BE49-F238E27FC236}">
                  <a16:creationId xmlns:a16="http://schemas.microsoft.com/office/drawing/2014/main" id="{DAA5A38E-6E2E-4B73-8402-3E5F0F83F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2031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+  7%</a:t>
              </a:r>
            </a:p>
          </p:txBody>
        </p:sp>
        <p:sp>
          <p:nvSpPr>
            <p:cNvPr id="45081" name="Rectangle 25">
              <a:extLst>
                <a:ext uri="{FF2B5EF4-FFF2-40B4-BE49-F238E27FC236}">
                  <a16:creationId xmlns:a16="http://schemas.microsoft.com/office/drawing/2014/main" id="{02FAACC7-4276-4A50-814B-B551ACD503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2293"/>
              <a:ext cx="1404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EN-4</a:t>
              </a:r>
            </a:p>
          </p:txBody>
        </p:sp>
        <p:sp>
          <p:nvSpPr>
            <p:cNvPr id="45082" name="Rectangle 26">
              <a:extLst>
                <a:ext uri="{FF2B5EF4-FFF2-40B4-BE49-F238E27FC236}">
                  <a16:creationId xmlns:a16="http://schemas.microsoft.com/office/drawing/2014/main" id="{C78D03BC-274F-4291-864C-3D174ADEA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2293"/>
              <a:ext cx="127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9%</a:t>
              </a:r>
            </a:p>
          </p:txBody>
        </p:sp>
        <p:sp>
          <p:nvSpPr>
            <p:cNvPr id="45083" name="Rectangle 27">
              <a:extLst>
                <a:ext uri="{FF2B5EF4-FFF2-40B4-BE49-F238E27FC236}">
                  <a16:creationId xmlns:a16="http://schemas.microsoft.com/office/drawing/2014/main" id="{D97E19F5-9C89-4BB5-B23E-462FB98E6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2293"/>
              <a:ext cx="1363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2%</a:t>
              </a:r>
            </a:p>
          </p:txBody>
        </p:sp>
        <p:sp>
          <p:nvSpPr>
            <p:cNvPr id="45084" name="Rectangle 28">
              <a:extLst>
                <a:ext uri="{FF2B5EF4-FFF2-40B4-BE49-F238E27FC236}">
                  <a16:creationId xmlns:a16="http://schemas.microsoft.com/office/drawing/2014/main" id="{2F837A1F-41F0-41AE-AC48-AE9498EFC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2293"/>
              <a:ext cx="133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+  7%</a:t>
              </a:r>
            </a:p>
          </p:txBody>
        </p:sp>
        <p:sp>
          <p:nvSpPr>
            <p:cNvPr id="45085" name="Rectangle 29">
              <a:extLst>
                <a:ext uri="{FF2B5EF4-FFF2-40B4-BE49-F238E27FC236}">
                  <a16:creationId xmlns:a16="http://schemas.microsoft.com/office/drawing/2014/main" id="{55B45577-28F2-4F97-8898-6F08C0C33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2554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SF-2</a:t>
              </a:r>
            </a:p>
          </p:txBody>
        </p:sp>
        <p:sp>
          <p:nvSpPr>
            <p:cNvPr id="45086" name="Rectangle 30">
              <a:extLst>
                <a:ext uri="{FF2B5EF4-FFF2-40B4-BE49-F238E27FC236}">
                  <a16:creationId xmlns:a16="http://schemas.microsoft.com/office/drawing/2014/main" id="{C492AD2D-D068-43B9-8AD8-2E2ED359E3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2554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17%</a:t>
              </a:r>
            </a:p>
          </p:txBody>
        </p:sp>
        <p:sp>
          <p:nvSpPr>
            <p:cNvPr id="45087" name="Rectangle 31">
              <a:extLst>
                <a:ext uri="{FF2B5EF4-FFF2-40B4-BE49-F238E27FC236}">
                  <a16:creationId xmlns:a16="http://schemas.microsoft.com/office/drawing/2014/main" id="{68DF43BA-B5B9-4D3C-8F13-C1803E5ED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2554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4%</a:t>
              </a:r>
            </a:p>
          </p:txBody>
        </p:sp>
        <p:sp>
          <p:nvSpPr>
            <p:cNvPr id="45088" name="Rectangle 32">
              <a:extLst>
                <a:ext uri="{FF2B5EF4-FFF2-40B4-BE49-F238E27FC236}">
                  <a16:creationId xmlns:a16="http://schemas.microsoft.com/office/drawing/2014/main" id="{1624EB87-B60B-430A-8558-144C69B46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2554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+ 13%</a:t>
              </a:r>
            </a:p>
          </p:txBody>
        </p:sp>
        <p:sp>
          <p:nvSpPr>
            <p:cNvPr id="45089" name="Rectangle 33">
              <a:extLst>
                <a:ext uri="{FF2B5EF4-FFF2-40B4-BE49-F238E27FC236}">
                  <a16:creationId xmlns:a16="http://schemas.microsoft.com/office/drawing/2014/main" id="{B09453B8-F0DE-4D16-A451-5FF61C954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2816"/>
              <a:ext cx="1404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 dirty="0">
                  <a:latin typeface="Times New Roman" panose="02020603050405020304" pitchFamily="18" charset="0"/>
                </a:rPr>
                <a:t>RE-3</a:t>
              </a:r>
            </a:p>
          </p:txBody>
        </p:sp>
        <p:sp>
          <p:nvSpPr>
            <p:cNvPr id="45090" name="Rectangle 34">
              <a:extLst>
                <a:ext uri="{FF2B5EF4-FFF2-40B4-BE49-F238E27FC236}">
                  <a16:creationId xmlns:a16="http://schemas.microsoft.com/office/drawing/2014/main" id="{734CCA6D-88A5-410B-ADEF-8F1EC50E6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2816"/>
              <a:ext cx="127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45091" name="Rectangle 35">
              <a:extLst>
                <a:ext uri="{FF2B5EF4-FFF2-40B4-BE49-F238E27FC236}">
                  <a16:creationId xmlns:a16="http://schemas.microsoft.com/office/drawing/2014/main" id="{EAD90132-86C2-45F0-88DC-BA219D35D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2816"/>
              <a:ext cx="1363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15%</a:t>
              </a:r>
            </a:p>
          </p:txBody>
        </p:sp>
        <p:sp>
          <p:nvSpPr>
            <p:cNvPr id="45092" name="Rectangle 36">
              <a:extLst>
                <a:ext uri="{FF2B5EF4-FFF2-40B4-BE49-F238E27FC236}">
                  <a16:creationId xmlns:a16="http://schemas.microsoft.com/office/drawing/2014/main" id="{CE01C62C-8DAF-41AC-AAB7-C7A755DB6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2816"/>
              <a:ext cx="1330" cy="261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 dirty="0">
                  <a:latin typeface="Times New Roman" panose="02020603050405020304" pitchFamily="18" charset="0"/>
                </a:rPr>
                <a:t>     </a:t>
              </a:r>
              <a:r>
                <a:rPr lang="en-US" altLang="en-US" sz="2000" dirty="0">
                  <a:highlight>
                    <a:srgbClr val="00FFFF"/>
                  </a:highlight>
                  <a:latin typeface="Times New Roman" panose="02020603050405020304" pitchFamily="18" charset="0"/>
                </a:rPr>
                <a:t>0%</a:t>
              </a:r>
            </a:p>
          </p:txBody>
        </p:sp>
        <p:sp>
          <p:nvSpPr>
            <p:cNvPr id="45093" name="Rectangle 37">
              <a:extLst>
                <a:ext uri="{FF2B5EF4-FFF2-40B4-BE49-F238E27FC236}">
                  <a16:creationId xmlns:a16="http://schemas.microsoft.com/office/drawing/2014/main" id="{CB62868F-724C-4DF5-B88E-21686CC5DD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3077"/>
              <a:ext cx="1404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EWB-5</a:t>
              </a:r>
            </a:p>
          </p:txBody>
        </p:sp>
        <p:sp>
          <p:nvSpPr>
            <p:cNvPr id="45094" name="Rectangle 38">
              <a:extLst>
                <a:ext uri="{FF2B5EF4-FFF2-40B4-BE49-F238E27FC236}">
                  <a16:creationId xmlns:a16="http://schemas.microsoft.com/office/drawing/2014/main" id="{B31F7AFD-3888-4857-9E49-2FDAAA042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3077"/>
              <a:ext cx="1270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19%</a:t>
              </a:r>
            </a:p>
          </p:txBody>
        </p:sp>
        <p:sp>
          <p:nvSpPr>
            <p:cNvPr id="45095" name="Rectangle 39">
              <a:extLst>
                <a:ext uri="{FF2B5EF4-FFF2-40B4-BE49-F238E27FC236}">
                  <a16:creationId xmlns:a16="http://schemas.microsoft.com/office/drawing/2014/main" id="{36FFF072-BC3A-48AE-81CE-B18895D90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3077"/>
              <a:ext cx="1363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4%</a:t>
              </a:r>
            </a:p>
          </p:txBody>
        </p:sp>
        <p:sp>
          <p:nvSpPr>
            <p:cNvPr id="45096" name="Rectangle 40">
              <a:extLst>
                <a:ext uri="{FF2B5EF4-FFF2-40B4-BE49-F238E27FC236}">
                  <a16:creationId xmlns:a16="http://schemas.microsoft.com/office/drawing/2014/main" id="{5C2E9B84-1ABD-4FB8-A81B-5572579DC6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3077"/>
              <a:ext cx="1330" cy="261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+ 15%</a:t>
              </a:r>
            </a:p>
          </p:txBody>
        </p:sp>
        <p:sp>
          <p:nvSpPr>
            <p:cNvPr id="45097" name="Rectangle 41">
              <a:extLst>
                <a:ext uri="{FF2B5EF4-FFF2-40B4-BE49-F238E27FC236}">
                  <a16:creationId xmlns:a16="http://schemas.microsoft.com/office/drawing/2014/main" id="{9DBDA782-269F-49A5-BC15-34F15B3FE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3338"/>
              <a:ext cx="1404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PCS</a:t>
              </a:r>
            </a:p>
          </p:txBody>
        </p:sp>
        <p:sp>
          <p:nvSpPr>
            <p:cNvPr id="45098" name="Rectangle 42">
              <a:extLst>
                <a:ext uri="{FF2B5EF4-FFF2-40B4-BE49-F238E27FC236}">
                  <a16:creationId xmlns:a16="http://schemas.microsoft.com/office/drawing/2014/main" id="{0B96C787-8C06-463E-A4E3-AF2E5FE7E7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3338"/>
              <a:ext cx="127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24%</a:t>
              </a:r>
            </a:p>
          </p:txBody>
        </p:sp>
        <p:sp>
          <p:nvSpPr>
            <p:cNvPr id="45099" name="Rectangle 43">
              <a:extLst>
                <a:ext uri="{FF2B5EF4-FFF2-40B4-BE49-F238E27FC236}">
                  <a16:creationId xmlns:a16="http://schemas.microsoft.com/office/drawing/2014/main" id="{66FE6969-3F5A-4521-83AC-8D9F9517F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3338"/>
              <a:ext cx="1363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 7%</a:t>
              </a:r>
            </a:p>
          </p:txBody>
        </p:sp>
        <p:sp>
          <p:nvSpPr>
            <p:cNvPr id="45100" name="Rectangle 44">
              <a:extLst>
                <a:ext uri="{FF2B5EF4-FFF2-40B4-BE49-F238E27FC236}">
                  <a16:creationId xmlns:a16="http://schemas.microsoft.com/office/drawing/2014/main" id="{0AA66906-7267-4618-AD0E-65AA7642A7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3338"/>
              <a:ext cx="1330" cy="262"/>
            </a:xfrm>
            <a:prstGeom prst="rect">
              <a:avLst/>
            </a:prstGeom>
            <a:solidFill>
              <a:srgbClr val="FFF2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+ 17%</a:t>
              </a:r>
            </a:p>
          </p:txBody>
        </p:sp>
        <p:sp>
          <p:nvSpPr>
            <p:cNvPr id="45101" name="Rectangle 45">
              <a:extLst>
                <a:ext uri="{FF2B5EF4-FFF2-40B4-BE49-F238E27FC236}">
                  <a16:creationId xmlns:a16="http://schemas.microsoft.com/office/drawing/2014/main" id="{97DEA13A-E539-40CF-B0CD-06DA14598F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3600"/>
              <a:ext cx="1404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MCS</a:t>
              </a:r>
            </a:p>
          </p:txBody>
        </p:sp>
        <p:sp>
          <p:nvSpPr>
            <p:cNvPr id="45102" name="Rectangle 46">
              <a:extLst>
                <a:ext uri="{FF2B5EF4-FFF2-40B4-BE49-F238E27FC236}">
                  <a16:creationId xmlns:a16="http://schemas.microsoft.com/office/drawing/2014/main" id="{0A603BB0-121D-4280-959F-2EB159571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7" y="3600"/>
              <a:ext cx="127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22%</a:t>
              </a:r>
            </a:p>
          </p:txBody>
        </p:sp>
        <p:sp>
          <p:nvSpPr>
            <p:cNvPr id="45103" name="Rectangle 47">
              <a:extLst>
                <a:ext uri="{FF2B5EF4-FFF2-40B4-BE49-F238E27FC236}">
                  <a16:creationId xmlns:a16="http://schemas.microsoft.com/office/drawing/2014/main" id="{03D6590A-C451-49A8-9659-D424A950EB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" y="3600"/>
              <a:ext cx="1363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11%</a:t>
              </a:r>
            </a:p>
          </p:txBody>
        </p:sp>
        <p:sp>
          <p:nvSpPr>
            <p:cNvPr id="45104" name="Rectangle 48">
              <a:extLst>
                <a:ext uri="{FF2B5EF4-FFF2-40B4-BE49-F238E27FC236}">
                  <a16:creationId xmlns:a16="http://schemas.microsoft.com/office/drawing/2014/main" id="{E3B8D12C-D26C-4F3A-9453-50842B9A8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3600"/>
              <a:ext cx="1330" cy="262"/>
            </a:xfrm>
            <a:prstGeom prst="rect">
              <a:avLst/>
            </a:prstGeom>
            <a:solidFill>
              <a:srgbClr val="F1DF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7155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715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7155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715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7155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7155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5000"/>
                </a:lnSpc>
                <a:spcBef>
                  <a:spcPct val="35000"/>
                </a:spcBef>
                <a:buClr>
                  <a:srgbClr val="275DA6"/>
                </a:buClr>
                <a:buFontTx/>
                <a:buNone/>
              </a:pPr>
              <a:r>
                <a:rPr lang="en-US" altLang="en-US" sz="2000">
                  <a:latin typeface="Times New Roman" panose="02020603050405020304" pitchFamily="18" charset="0"/>
                </a:rPr>
                <a:t>+ 11%</a:t>
              </a:r>
            </a:p>
          </p:txBody>
        </p:sp>
        <p:sp>
          <p:nvSpPr>
            <p:cNvPr id="45105" name="Line 49">
              <a:extLst>
                <a:ext uri="{FF2B5EF4-FFF2-40B4-BE49-F238E27FC236}">
                  <a16:creationId xmlns:a16="http://schemas.microsoft.com/office/drawing/2014/main" id="{3CB7F9F8-39DE-4E26-8B4B-720A553AC2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7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Line 50">
              <a:extLst>
                <a:ext uri="{FF2B5EF4-FFF2-40B4-BE49-F238E27FC236}">
                  <a16:creationId xmlns:a16="http://schemas.microsoft.com/office/drawing/2014/main" id="{B229CB16-7477-4743-8DA6-D155A2F66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7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7" name="Line 51">
              <a:extLst>
                <a:ext uri="{FF2B5EF4-FFF2-40B4-BE49-F238E27FC236}">
                  <a16:creationId xmlns:a16="http://schemas.microsoft.com/office/drawing/2014/main" id="{FEB01F62-2F4C-436D-A2F1-1B2B21CA0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0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8" name="Line 52">
              <a:extLst>
                <a:ext uri="{FF2B5EF4-FFF2-40B4-BE49-F238E27FC236}">
                  <a16:creationId xmlns:a16="http://schemas.microsoft.com/office/drawing/2014/main" id="{1C7E21ED-709A-4C97-A21D-3B4B5B8BAA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124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9" name="Line 53">
              <a:extLst>
                <a:ext uri="{FF2B5EF4-FFF2-40B4-BE49-F238E27FC236}">
                  <a16:creationId xmlns:a16="http://schemas.microsoft.com/office/drawing/2014/main" id="{544A4256-FF22-45F9-BFE4-14F33F5FD8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150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0" name="Line 54">
              <a:extLst>
                <a:ext uri="{FF2B5EF4-FFF2-40B4-BE49-F238E27FC236}">
                  <a16:creationId xmlns:a16="http://schemas.microsoft.com/office/drawing/2014/main" id="{0A47084A-FBB3-4D40-A72A-F230DCF9A8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1769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1" name="Line 55">
              <a:extLst>
                <a:ext uri="{FF2B5EF4-FFF2-40B4-BE49-F238E27FC236}">
                  <a16:creationId xmlns:a16="http://schemas.microsoft.com/office/drawing/2014/main" id="{7BD9111D-1D84-463C-86F4-2566F00AF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2031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2" name="Line 56">
              <a:extLst>
                <a:ext uri="{FF2B5EF4-FFF2-40B4-BE49-F238E27FC236}">
                  <a16:creationId xmlns:a16="http://schemas.microsoft.com/office/drawing/2014/main" id="{A5F07B43-1C92-40F0-B80E-B99639C5DA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2293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3" name="Line 57">
              <a:extLst>
                <a:ext uri="{FF2B5EF4-FFF2-40B4-BE49-F238E27FC236}">
                  <a16:creationId xmlns:a16="http://schemas.microsoft.com/office/drawing/2014/main" id="{05C51425-3E76-4010-93ED-1FC84D9FE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2554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4" name="Line 58">
              <a:extLst>
                <a:ext uri="{FF2B5EF4-FFF2-40B4-BE49-F238E27FC236}">
                  <a16:creationId xmlns:a16="http://schemas.microsoft.com/office/drawing/2014/main" id="{8CE9A8AE-EF30-46D0-BFD7-F82B0D22F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2816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5" name="Line 59">
              <a:extLst>
                <a:ext uri="{FF2B5EF4-FFF2-40B4-BE49-F238E27FC236}">
                  <a16:creationId xmlns:a16="http://schemas.microsoft.com/office/drawing/2014/main" id="{92226A6C-A876-4C3D-AB2B-B7C9B522EC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307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6" name="Line 60">
              <a:extLst>
                <a:ext uri="{FF2B5EF4-FFF2-40B4-BE49-F238E27FC236}">
                  <a16:creationId xmlns:a16="http://schemas.microsoft.com/office/drawing/2014/main" id="{FF88301A-8BB8-4AB4-92C3-024D2083E6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3338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7" name="Line 61">
              <a:extLst>
                <a:ext uri="{FF2B5EF4-FFF2-40B4-BE49-F238E27FC236}">
                  <a16:creationId xmlns:a16="http://schemas.microsoft.com/office/drawing/2014/main" id="{352B5900-0334-47A8-B964-39430B812F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3600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Line 62">
              <a:extLst>
                <a:ext uri="{FF2B5EF4-FFF2-40B4-BE49-F238E27FC236}">
                  <a16:creationId xmlns:a16="http://schemas.microsoft.com/office/drawing/2014/main" id="{4CFD7F95-9102-4121-8E87-8D3CA22C33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9" name="Line 63">
              <a:extLst>
                <a:ext uri="{FF2B5EF4-FFF2-40B4-BE49-F238E27FC236}">
                  <a16:creationId xmlns:a16="http://schemas.microsoft.com/office/drawing/2014/main" id="{00CDEA2B-61E7-41FE-9213-2B60875CC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0" y="827"/>
              <a:ext cx="0" cy="3035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0" name="Line 64">
              <a:extLst>
                <a:ext uri="{FF2B5EF4-FFF2-40B4-BE49-F238E27FC236}">
                  <a16:creationId xmlns:a16="http://schemas.microsoft.com/office/drawing/2014/main" id="{5A6105D8-718A-43D6-8D18-A3EF74B97E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827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1" name="Line 65">
              <a:extLst>
                <a:ext uri="{FF2B5EF4-FFF2-40B4-BE49-F238E27FC236}">
                  <a16:creationId xmlns:a16="http://schemas.microsoft.com/office/drawing/2014/main" id="{E39F213F-2C8B-4E2A-AD53-32E09AE76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" y="3862"/>
              <a:ext cx="5367" cy="0"/>
            </a:xfrm>
            <a:prstGeom prst="line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4F6536-D350-7C0E-AA3F-B15340102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12115800" cy="1143000"/>
          </a:xfrm>
        </p:spPr>
        <p:txBody>
          <a:bodyPr/>
          <a:lstStyle/>
          <a:p>
            <a:r>
              <a:rPr lang="en-US" altLang="en-US" sz="4400" dirty="0"/>
              <a:t>IRT Reliable Change Index (IRT)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0C9AA8-EBAC-28D9-0B08-B8298E1640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236200" y="6245225"/>
            <a:ext cx="1955800" cy="476250"/>
          </a:xfrm>
        </p:spPr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07BFB1-2013-B276-D931-EF26343E0C0E}"/>
              </a:ext>
            </a:extLst>
          </p:cNvPr>
          <p:cNvSpPr txBox="1"/>
          <p:nvPr/>
        </p:nvSpPr>
        <p:spPr>
          <a:xfrm>
            <a:off x="914401" y="4800600"/>
            <a:ext cx="1127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</a:t>
            </a:r>
            <a:r>
              <a:rPr lang="en-US" sz="3200" baseline="-25000" dirty="0"/>
              <a:t>b</a:t>
            </a:r>
            <a:r>
              <a:rPr lang="en-US" sz="3200" baseline="30000" dirty="0"/>
              <a:t>2</a:t>
            </a:r>
            <a:r>
              <a:rPr lang="en-US" sz="3200" dirty="0"/>
              <a:t> = Variance at baseline, SE</a:t>
            </a:r>
            <a:r>
              <a:rPr lang="en-US" sz="3200" baseline="-25000" dirty="0"/>
              <a:t>f</a:t>
            </a:r>
            <a:r>
              <a:rPr lang="en-US" sz="3200" baseline="30000" dirty="0"/>
              <a:t>2</a:t>
            </a:r>
            <a:r>
              <a:rPr lang="en-US" sz="3200" dirty="0"/>
              <a:t> = Variance at follow-up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2851DC-291A-D5F7-F6B2-1150C2329E46}"/>
              </a:ext>
            </a:extLst>
          </p:cNvPr>
          <p:cNvSpPr txBox="1"/>
          <p:nvPr/>
        </p:nvSpPr>
        <p:spPr>
          <a:xfrm>
            <a:off x="1295400" y="5780782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 err="1"/>
              <a:t>Jabrayilov</a:t>
            </a:r>
            <a:r>
              <a:rPr lang="en-US" sz="2400" b="0" dirty="0"/>
              <a:t> et al. (2016).  </a:t>
            </a:r>
            <a:r>
              <a:rPr lang="en-US" sz="2400" b="0" i="1" dirty="0"/>
              <a:t>Applied Psychological Measurement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16AA5F-7B58-9189-5233-014457742671}"/>
                  </a:ext>
                </a:extLst>
              </p:cNvPr>
              <p:cNvSpPr txBox="1"/>
              <p:nvPr/>
            </p:nvSpPr>
            <p:spPr>
              <a:xfrm>
                <a:off x="1828800" y="2288458"/>
                <a:ext cx="8104239" cy="11016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2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𝑆𝑄𝑅𝑇</m:t>
                          </m:r>
                          <m:r>
                            <a:rPr lang="en-US" sz="32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𝑆𝐸𝑏</m:t>
                          </m:r>
                          <m:r>
                            <a:rPr lang="en-US" sz="3200" b="0" i="1" baseline="3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𝑆𝐸𝑓</m:t>
                          </m:r>
                          <m:r>
                            <a:rPr lang="en-US" sz="3200" b="0" i="1" baseline="3000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F16AA5F-7B58-9189-5233-014457742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288458"/>
                <a:ext cx="8104239" cy="1101648"/>
              </a:xfrm>
              <a:prstGeom prst="rect">
                <a:avLst/>
              </a:prstGeom>
              <a:blipFill>
                <a:blip r:embed="rId3"/>
                <a:stretch>
                  <a:fillRect b="-16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463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6C35BF-C82C-3C86-33B3-7C22258A5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19EFA-3A8A-4C18-A720-9C0EC50ECD9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5CDDA33-12BA-42CA-EF57-520A9A3EE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333809"/>
              </p:ext>
            </p:extLst>
          </p:nvPr>
        </p:nvGraphicFramePr>
        <p:xfrm>
          <a:off x="1941871" y="1697220"/>
          <a:ext cx="8613181" cy="2017693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926273">
                  <a:extLst>
                    <a:ext uri="{9D8B030D-6E8A-4147-A177-3AD203B41FA5}">
                      <a16:colId xmlns:a16="http://schemas.microsoft.com/office/drawing/2014/main" val="2456181124"/>
                    </a:ext>
                  </a:extLst>
                </a:gridCol>
                <a:gridCol w="2228493">
                  <a:extLst>
                    <a:ext uri="{9D8B030D-6E8A-4147-A177-3AD203B41FA5}">
                      <a16:colId xmlns:a16="http://schemas.microsoft.com/office/drawing/2014/main" val="361682856"/>
                    </a:ext>
                  </a:extLst>
                </a:gridCol>
                <a:gridCol w="2228493">
                  <a:extLst>
                    <a:ext uri="{9D8B030D-6E8A-4147-A177-3AD203B41FA5}">
                      <a16:colId xmlns:a16="http://schemas.microsoft.com/office/drawing/2014/main" val="2237609905"/>
                    </a:ext>
                  </a:extLst>
                </a:gridCol>
                <a:gridCol w="2229922">
                  <a:extLst>
                    <a:ext uri="{9D8B030D-6E8A-4147-A177-3AD203B41FA5}">
                      <a16:colId xmlns:a16="http://schemas.microsoft.com/office/drawing/2014/main" val="3405189084"/>
                    </a:ext>
                  </a:extLst>
                </a:gridCol>
              </a:tblGrid>
              <a:tr h="925357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 PROMIS Scale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Worse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Same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Better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387004"/>
                  </a:ext>
                </a:extLst>
              </a:tr>
              <a:tr h="10923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Physical Function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3%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91%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6%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65161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BC7F8ED-7AF9-CB5F-1CDE-899711CCB1FD}"/>
              </a:ext>
            </a:extLst>
          </p:cNvPr>
          <p:cNvSpPr txBox="1"/>
          <p:nvPr/>
        </p:nvSpPr>
        <p:spPr>
          <a:xfrm>
            <a:off x="609600" y="34448"/>
            <a:ext cx="1135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>
                <a:effectLst/>
                <a:latin typeface="+mj-lt"/>
                <a:ea typeface="Calibri" panose="020F0502020204030204" pitchFamily="34" charset="0"/>
              </a:rPr>
              <a:t>Different Change Categories in Observational Study of Chronic Low Back and Neck Pain Patients Getting Chiropractic Care (Baseline to 3 Months Later)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BE859D-429E-579D-E42D-E950ECB654BC}"/>
              </a:ext>
            </a:extLst>
          </p:cNvPr>
          <p:cNvSpPr txBox="1"/>
          <p:nvPr/>
        </p:nvSpPr>
        <p:spPr>
          <a:xfrm>
            <a:off x="1752600" y="4026694"/>
            <a:ext cx="1021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Significant according to IRT standard errors and two-tailed (p &lt; .05) test. </a:t>
            </a:r>
          </a:p>
          <a:p>
            <a:endParaRPr lang="en-US" sz="2000" b="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  <a:p>
            <a:endParaRPr lang="en-US" sz="2400" b="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5ABBEB-B83F-2239-DA64-45B97C4FE16A}"/>
              </a:ext>
            </a:extLst>
          </p:cNvPr>
          <p:cNvSpPr txBox="1"/>
          <p:nvPr/>
        </p:nvSpPr>
        <p:spPr>
          <a:xfrm>
            <a:off x="2214716" y="5719465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/>
              <a:t>Hays, Spritzer &amp; </a:t>
            </a:r>
            <a:r>
              <a:rPr lang="en-US" sz="2400" b="0" dirty="0" err="1"/>
              <a:t>Reise</a:t>
            </a:r>
            <a:r>
              <a:rPr lang="en-US" sz="2400" b="0" dirty="0"/>
              <a:t>, (2023). </a:t>
            </a:r>
            <a:r>
              <a:rPr lang="en-US" sz="2400" b="0" i="1" dirty="0"/>
              <a:t>Psychometrika</a:t>
            </a:r>
          </a:p>
        </p:txBody>
      </p:sp>
    </p:spTree>
    <p:extLst>
      <p:ext uri="{BB962C8B-B14F-4D97-AF65-F5344CB8AC3E}">
        <p14:creationId xmlns:p14="http://schemas.microsoft.com/office/powerpoint/2010/main" val="3555581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B72A41-99DC-4D2E-479A-92D965D3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D4E9E5F-3227-CC02-A932-5FC9F5A9BA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215257"/>
              </p:ext>
            </p:extLst>
          </p:nvPr>
        </p:nvGraphicFramePr>
        <p:xfrm>
          <a:off x="1763713" y="490538"/>
          <a:ext cx="9894887" cy="872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0848" imgH="6314440" progId="Word.Document.12">
                  <p:embed/>
                </p:oleObj>
              </mc:Choice>
              <mc:Fallback>
                <p:oleObj name="Document" r:id="rId3" imgW="5940848" imgH="6314440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CBF8D75-1EE0-4F2E-BE8F-EBB418D3D8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713" y="490538"/>
                        <a:ext cx="9894887" cy="872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563BA36-8F6C-406D-70E7-23EC86346AAD}"/>
                  </a:ext>
                </a:extLst>
              </p14:cNvPr>
              <p14:cNvContentPartPr/>
              <p14:nvPr/>
            </p14:nvContentPartPr>
            <p14:xfrm>
              <a:off x="3724622" y="2103426"/>
              <a:ext cx="946440" cy="6804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563BA36-8F6C-406D-70E7-23EC86346A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15622" y="2094786"/>
                <a:ext cx="964080" cy="6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F50E474-052A-D10F-2A2F-3BF8DFD1D1C8}"/>
                  </a:ext>
                </a:extLst>
              </p14:cNvPr>
              <p14:cNvContentPartPr/>
              <p14:nvPr/>
            </p14:nvContentPartPr>
            <p14:xfrm>
              <a:off x="10458062" y="2200986"/>
              <a:ext cx="821160" cy="505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F50E474-052A-D10F-2A2F-3BF8DFD1D1C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449422" y="2191986"/>
                <a:ext cx="838800" cy="522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9867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B72A41-99DC-4D2E-479A-92D965D3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04A63-7622-4A0E-8213-283EA964E1B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D4E9E5F-3227-CC02-A932-5FC9F5A9BA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490538"/>
          <a:ext cx="9894887" cy="872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0848" imgH="6314440" progId="Word.Document.12">
                  <p:embed/>
                </p:oleObj>
              </mc:Choice>
              <mc:Fallback>
                <p:oleObj name="Document" r:id="rId3" imgW="5940848" imgH="6314440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D4E9E5F-3227-CC02-A932-5FC9F5A9BA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713" y="490538"/>
                        <a:ext cx="9894887" cy="872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1FBAF8-6FF8-E4F8-BEC5-ADF08D517734}"/>
                  </a:ext>
                </a:extLst>
              </p14:cNvPr>
              <p14:cNvContentPartPr/>
              <p14:nvPr/>
            </p14:nvContentPartPr>
            <p14:xfrm>
              <a:off x="5031447" y="2091571"/>
              <a:ext cx="1455480" cy="541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1FBAF8-6FF8-E4F8-BEC5-ADF08D5177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2807" y="2082931"/>
                <a:ext cx="147312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3C3BE87-A3FD-4C74-445A-4C3F40ABD91C}"/>
                  </a:ext>
                </a:extLst>
              </p14:cNvPr>
              <p14:cNvContentPartPr/>
              <p14:nvPr/>
            </p14:nvContentPartPr>
            <p14:xfrm>
              <a:off x="8584287" y="2149891"/>
              <a:ext cx="1049400" cy="456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3C3BE87-A3FD-4C74-445A-4C3F40ABD9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75287" y="2140891"/>
                <a:ext cx="1067040" cy="47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418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E036-E3E3-79DC-D2F4-615D624F1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11887200" cy="1143000"/>
          </a:xfrm>
        </p:spPr>
        <p:txBody>
          <a:bodyPr/>
          <a:lstStyle/>
          <a:p>
            <a:r>
              <a:rPr lang="en-US" sz="4000" dirty="0">
                <a:latin typeface="Comic Sans MS" panose="030F0902030302020204" pitchFamily="66" charset="0"/>
              </a:rPr>
              <a:t>Individual Change in HRQOL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2DD71-3E9F-F893-A50A-7C9497A27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600201"/>
            <a:ext cx="10210800" cy="4525963"/>
          </a:xfrm>
        </p:spPr>
        <p:txBody>
          <a:bodyPr/>
          <a:lstStyle/>
          <a:p>
            <a:r>
              <a:rPr lang="en-US" dirty="0"/>
              <a:t>Quality improvement</a:t>
            </a:r>
          </a:p>
          <a:p>
            <a:pPr lvl="1"/>
            <a:r>
              <a:rPr lang="en-US" u="sng" dirty="0"/>
              <a:t>Individual patient monitoring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C:\Users\drhays\AppData\Local\Microsoft\Windows\Temporary Internet Files\Content.IE5\AUZWJ9S9\MM900283948[1].gif">
            <a:extLst>
              <a:ext uri="{FF2B5EF4-FFF2-40B4-BE49-F238E27FC236}">
                <a16:creationId xmlns:a16="http://schemas.microsoft.com/office/drawing/2014/main" id="{E08400DD-89E7-8689-5B86-6B1B234F2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581" y="2846389"/>
            <a:ext cx="4567382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3387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618B-FDEF-CEB8-94D7-F7C10AB42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dirty="0"/>
              <a:t>Use of HRQOL Measures in Clinical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3F3E7-8011-9810-1534-689C30AD4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1"/>
            <a:ext cx="12192000" cy="4525963"/>
          </a:xfrm>
        </p:spPr>
        <p:txBody>
          <a:bodyPr/>
          <a:lstStyle/>
          <a:p>
            <a:r>
              <a:rPr lang="en-US" sz="3400" dirty="0"/>
              <a:t>IDEAL</a:t>
            </a:r>
          </a:p>
          <a:p>
            <a:pPr lvl="1"/>
            <a:endParaRPr lang="en-US" sz="2800" u="sng" dirty="0">
              <a:solidFill>
                <a:srgbClr val="000000"/>
              </a:solidFill>
              <a:highlight>
                <a:srgbClr val="FFFF00"/>
              </a:highlight>
              <a:latin typeface="Comic Sans MS" panose="030F0702030302020204" pitchFamily="66" charset="0"/>
            </a:endParaRPr>
          </a:p>
          <a:p>
            <a:pPr lvl="1"/>
            <a:r>
              <a:rPr lang="en-US" sz="2800" u="sng" dirty="0">
                <a:solidFill>
                  <a:srgbClr val="00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I</a:t>
            </a:r>
            <a:r>
              <a:rPr lang="en-US" sz="2800" dirty="0">
                <a:solidFill>
                  <a:srgbClr val="00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dentify/elicit the problem </a:t>
            </a:r>
          </a:p>
          <a:p>
            <a:pPr lvl="1"/>
            <a:r>
              <a:rPr lang="en-US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D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iscuss/co-create planned actions </a:t>
            </a:r>
          </a:p>
          <a:p>
            <a:pPr lvl="1"/>
            <a:r>
              <a:rPr lang="en-US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E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nact action(s) </a:t>
            </a:r>
          </a:p>
          <a:p>
            <a:pPr lvl="1"/>
            <a:r>
              <a:rPr lang="en-US" sz="2800" u="sng" dirty="0">
                <a:solidFill>
                  <a:srgbClr val="000000"/>
                </a:solidFill>
                <a:latin typeface="Comic Sans MS" panose="030F0702030302020204" pitchFamily="66" charset="0"/>
              </a:rPr>
              <a:t>A</a:t>
            </a:r>
            <a:r>
              <a:rPr lang="en-US" sz="2800" dirty="0">
                <a:solidFill>
                  <a:srgbClr val="000000"/>
                </a:solidFill>
                <a:latin typeface="Comic Sans MS" panose="030F0702030302020204" pitchFamily="66" charset="0"/>
              </a:rPr>
              <a:t>ction(s) </a:t>
            </a:r>
          </a:p>
          <a:p>
            <a:pPr lvl="1"/>
            <a:r>
              <a:rPr lang="en-US" sz="2800" u="sng" dirty="0">
                <a:solidFill>
                  <a:srgbClr val="00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L</a:t>
            </a:r>
            <a:r>
              <a:rPr lang="en-US" sz="2800" dirty="0">
                <a:solidFill>
                  <a:srgbClr val="00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earn about the effects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 descr="A clipboard with check marks and a pen&#10;&#10;Description automatically generated">
            <a:extLst>
              <a:ext uri="{FF2B5EF4-FFF2-40B4-BE49-F238E27FC236}">
                <a16:creationId xmlns:a16="http://schemas.microsoft.com/office/drawing/2014/main" id="{F76F9CD9-1B34-585B-0911-0CDBBEFE9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34000" y="2667000"/>
            <a:ext cx="6858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09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5F3B8C53-25AD-4BA7-BF31-876972E550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142118"/>
            <a:ext cx="10363200" cy="1143000"/>
          </a:xfrm>
        </p:spPr>
        <p:txBody>
          <a:bodyPr/>
          <a:lstStyle/>
          <a:p>
            <a:r>
              <a:rPr lang="en-US" altLang="en-US" sz="4000" dirty="0"/>
              <a:t>Reliability Target for Individual Assessment 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53E063EA-1404-4304-B3B6-9E6378FE3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3600"/>
            <a:ext cx="10808110" cy="4540249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/>
              <a:t>0.90 or above</a:t>
            </a:r>
          </a:p>
          <a:p>
            <a:pPr marL="742950" lvl="2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SE = SD (1- reliability)</a:t>
            </a:r>
            <a:r>
              <a:rPr lang="en-US" sz="3200" baseline="30000" dirty="0"/>
              <a:t>1/2</a:t>
            </a:r>
            <a:r>
              <a:rPr lang="en-US" sz="3200" dirty="0"/>
              <a:t> </a:t>
            </a:r>
            <a:endParaRPr lang="en-US" sz="3600" dirty="0"/>
          </a:p>
          <a:p>
            <a:pPr marL="742950" lvl="2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dirty="0"/>
              <a:t>Reliability = 1 – (SE/10)</a:t>
            </a:r>
            <a:r>
              <a:rPr lang="en-US" sz="3200" baseline="30000" dirty="0"/>
              <a:t>2</a:t>
            </a:r>
          </a:p>
          <a:p>
            <a:pPr marL="742950" lvl="2" indent="-342900" eaLnBrk="1" hangingPunct="1">
              <a:buFont typeface="Wingdings" panose="05000000000000000000" pitchFamily="2" charset="2"/>
              <a:buChar char="§"/>
              <a:defRPr/>
            </a:pPr>
            <a:endParaRPr lang="en-US" sz="3200" baseline="30000" dirty="0"/>
          </a:p>
          <a:p>
            <a:pPr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/>
              <a:t>Reliability = 0.90 when </a:t>
            </a:r>
            <a:r>
              <a:rPr lang="en-US" u="sng" dirty="0"/>
              <a:t>SE = 3.2</a:t>
            </a:r>
          </a:p>
          <a:p>
            <a:pPr lvl="1" eaLnBrk="1" hangingPunct="1">
              <a:buFont typeface="Wingdings" panose="05000000000000000000" pitchFamily="2" charset="2"/>
              <a:buChar char="§"/>
              <a:defRPr/>
            </a:pPr>
            <a:r>
              <a:rPr lang="en-US" dirty="0"/>
              <a:t>95% CI = true score +/- 1.96 x SE</a:t>
            </a:r>
          </a:p>
          <a:p>
            <a:pPr marL="457200" lvl="1" indent="0" eaLnBrk="1" hangingPunct="1">
              <a:buNone/>
              <a:defRPr/>
            </a:pPr>
            <a:r>
              <a:rPr lang="en-US" sz="2400" dirty="0"/>
              <a:t>(observed score = true score if = mean)</a:t>
            </a:r>
          </a:p>
          <a:p>
            <a:pPr marL="457200" lvl="1" indent="0" eaLnBrk="1" hangingPunct="1">
              <a:buNone/>
              <a:defRPr/>
            </a:pPr>
            <a:endParaRPr lang="en-US" sz="2400" dirty="0"/>
          </a:p>
          <a:p>
            <a:pPr marL="457200" lvl="1" indent="0" eaLnBrk="1" hangingPunct="1">
              <a:buNone/>
              <a:defRPr/>
            </a:pPr>
            <a:endParaRPr lang="en-US" sz="2400" dirty="0"/>
          </a:p>
          <a:p>
            <a:pPr marL="984250" lvl="2">
              <a:spcBef>
                <a:spcPct val="0"/>
              </a:spcBef>
              <a:buFont typeface="Wingdings" panose="05000000000000000000" pitchFamily="2" charset="2"/>
              <a:buChar char="Ø"/>
              <a:tabLst>
                <a:tab pos="228600" algn="l"/>
                <a:tab pos="457200" algn="l"/>
                <a:tab pos="673100" algn="l"/>
              </a:tabLst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 marL="914400" lvl="2" indent="0">
              <a:buNone/>
              <a:defRPr/>
            </a:pPr>
            <a:endParaRPr lang="en-US" dirty="0">
              <a:latin typeface="Comic Sans MS" panose="030F0702030302020204" pitchFamily="66" charset="0"/>
            </a:endParaRPr>
          </a:p>
          <a:p>
            <a:pPr lvl="1">
              <a:defRPr/>
            </a:pPr>
            <a:endParaRPr lang="en-US" dirty="0"/>
          </a:p>
          <a:p>
            <a:pPr lvl="1">
              <a:buFontTx/>
              <a:buNone/>
              <a:defRPr/>
            </a:pPr>
            <a:endParaRPr lang="en-US" dirty="0"/>
          </a:p>
          <a:p>
            <a:pPr lvl="1">
              <a:buFontTx/>
              <a:buNone/>
              <a:defRPr/>
            </a:pPr>
            <a:r>
              <a:rPr lang="en-US" dirty="0"/>
              <a:t>	</a:t>
            </a:r>
            <a:endParaRPr lang="en-US" baseline="30000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aseline="30000" dirty="0"/>
          </a:p>
          <a:p>
            <a:pPr lvl="1">
              <a:buFontTx/>
              <a:buNone/>
              <a:defRPr/>
            </a:pPr>
            <a:endParaRPr lang="en-US" dirty="0"/>
          </a:p>
        </p:txBody>
      </p:sp>
      <p:sp>
        <p:nvSpPr>
          <p:cNvPr id="63492" name="TextBox 1">
            <a:extLst>
              <a:ext uri="{FF2B5EF4-FFF2-40B4-BE49-F238E27FC236}">
                <a16:creationId xmlns:a16="http://schemas.microsoft.com/office/drawing/2014/main" id="{6E1E7D3E-4659-4F84-A0E7-AF7CBEF12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54530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63493" name="Slide Number Placeholder 4">
            <a:extLst>
              <a:ext uri="{FF2B5EF4-FFF2-40B4-BE49-F238E27FC236}">
                <a16:creationId xmlns:a16="http://schemas.microsoft.com/office/drawing/2014/main" id="{EF70CFAF-9C0C-4BE7-BBA4-991F9BC85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77200" y="6245225"/>
            <a:ext cx="24003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80420013-CC9C-44B7-90E4-90203A83E6CF}" type="slidenum">
              <a:rPr lang="en-US" altLang="en-US" sz="1400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3">
            <a:extLst>
              <a:ext uri="{FF2B5EF4-FFF2-40B4-BE49-F238E27FC236}">
                <a16:creationId xmlns:a16="http://schemas.microsoft.com/office/drawing/2014/main" id="{34CE1D59-5E99-4BD5-98A3-F8E40AB18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914400"/>
          </a:xfrm>
        </p:spPr>
        <p:txBody>
          <a:bodyPr/>
          <a:lstStyle/>
          <a:p>
            <a:r>
              <a:rPr lang="en-US" altLang="en-US" dirty="0"/>
              <a:t>PROMIS CAT Report</a:t>
            </a:r>
          </a:p>
        </p:txBody>
      </p:sp>
      <p:sp>
        <p:nvSpPr>
          <p:cNvPr id="79875" name="Slide Number Placeholder 1">
            <a:extLst>
              <a:ext uri="{FF2B5EF4-FFF2-40B4-BE49-F238E27FC236}">
                <a16:creationId xmlns:a16="http://schemas.microsoft.com/office/drawing/2014/main" id="{4E2DC67A-7E08-4114-BBA7-9CAB23610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245225"/>
            <a:ext cx="24003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ADA8F0-79EC-4791-8177-7D6C50D5D966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79876" name="Picture 2">
            <a:extLst>
              <a:ext uri="{FF2B5EF4-FFF2-40B4-BE49-F238E27FC236}">
                <a16:creationId xmlns:a16="http://schemas.microsoft.com/office/drawing/2014/main" id="{495B2A83-9ABF-4751-BBBE-9FB234BCE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903" y="1085031"/>
            <a:ext cx="7086599" cy="579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5C44A-B782-E208-64FE-0CC465278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12954000" cy="1143000"/>
          </a:xfrm>
        </p:spPr>
        <p:txBody>
          <a:bodyPr/>
          <a:lstStyle/>
          <a:p>
            <a:r>
              <a:rPr lang="en-US" sz="2800" b="0" i="0" u="none" strike="noStrike" baseline="0" dirty="0">
                <a:solidFill>
                  <a:srgbClr val="131413"/>
                </a:solidFill>
              </a:rPr>
              <a:t>van </a:t>
            </a:r>
            <a:r>
              <a:rPr lang="en-US" sz="2800" b="0" i="0" u="none" strike="noStrike" baseline="0" dirty="0" err="1">
                <a:solidFill>
                  <a:srgbClr val="131413"/>
                </a:solidFill>
              </a:rPr>
              <a:t>Muilekom</a:t>
            </a:r>
            <a:r>
              <a:rPr lang="en-US" sz="2800" b="0" i="0" u="none" strike="noStrike" baseline="0" dirty="0">
                <a:solidFill>
                  <a:srgbClr val="131413"/>
                </a:solidFill>
              </a:rPr>
              <a:t> et al. (2021)</a:t>
            </a:r>
            <a:endParaRPr lang="en-US" sz="2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41D5E9-B206-5016-1567-0D295E22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C20AC9-C25A-4D9E-ABA3-EBE38E8FAFCA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4CCBAC-98FD-2E8C-D989-4AD9C637A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1" y="1644557"/>
            <a:ext cx="12039600" cy="507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30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E036-E3E3-79DC-D2F4-615D624F1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11887200" cy="1143000"/>
          </a:xfrm>
        </p:spPr>
        <p:txBody>
          <a:bodyPr/>
          <a:lstStyle/>
          <a:p>
            <a:r>
              <a:rPr lang="en-US" sz="4000" dirty="0">
                <a:latin typeface="Comic Sans MS" panose="030F0902030302020204" pitchFamily="66" charset="0"/>
              </a:rPr>
              <a:t>Health-Related Quality of Life (HRQOL)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2DD71-3E9F-F893-A50A-7C9497A27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209800"/>
            <a:ext cx="11963400" cy="4525963"/>
          </a:xfrm>
        </p:spPr>
        <p:txBody>
          <a:bodyPr/>
          <a:lstStyle/>
          <a:p>
            <a:r>
              <a:rPr lang="en-US" dirty="0"/>
              <a:t>Research: Randomized clinical trials and observational studies</a:t>
            </a:r>
          </a:p>
          <a:p>
            <a:r>
              <a:rPr lang="en-US" dirty="0"/>
              <a:t>Quality improvement</a:t>
            </a:r>
          </a:p>
          <a:p>
            <a:r>
              <a:rPr lang="en-US" dirty="0"/>
              <a:t>Public reporting (e.g., CDC)</a:t>
            </a:r>
          </a:p>
          <a:p>
            <a:r>
              <a:rPr lang="en-US" dirty="0"/>
              <a:t>Certification and recognition (NCQA)</a:t>
            </a:r>
          </a:p>
          <a:p>
            <a:r>
              <a:rPr lang="en-US" dirty="0"/>
              <a:t>Value-based purchasing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357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9B009-8FFB-67B2-F0C9-FB72F33DC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60331"/>
            <a:ext cx="10591800" cy="1143000"/>
          </a:xfrm>
        </p:spPr>
        <p:txBody>
          <a:bodyPr/>
          <a:lstStyle/>
          <a:p>
            <a:r>
              <a:rPr lang="en-US" dirty="0"/>
              <a:t>Likely Change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CEE7A-667F-CCF0-750A-BB87F762A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00207"/>
            <a:ext cx="5562601" cy="4525963"/>
          </a:xfrm>
        </p:spPr>
        <p:txBody>
          <a:bodyPr/>
          <a:lstStyle/>
          <a:p>
            <a:r>
              <a:rPr lang="en-US" dirty="0"/>
              <a:t>Donaldson, 2008, </a:t>
            </a:r>
            <a:r>
              <a:rPr lang="en-US" i="1" dirty="0"/>
              <a:t>QLR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Suggested relaxing .05 p-value because it misclassifies patients who feel they have changed.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090C9-A798-6369-21E4-55E9DE546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600207"/>
            <a:ext cx="5181600" cy="4525963"/>
          </a:xfrm>
        </p:spPr>
        <p:txBody>
          <a:bodyPr/>
          <a:lstStyle/>
          <a:p>
            <a:r>
              <a:rPr lang="en-US" dirty="0" err="1"/>
              <a:t>Peipert</a:t>
            </a:r>
            <a:r>
              <a:rPr lang="en-US" dirty="0"/>
              <a:t> et al. 2023, </a:t>
            </a:r>
            <a:r>
              <a:rPr lang="en-US" i="1" dirty="0"/>
              <a:t>QLR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.32 p-value corresponded more closely than .05 to mean change for those who were </a:t>
            </a:r>
            <a:r>
              <a:rPr lang="en-US" i="1" dirty="0"/>
              <a:t>a little </a:t>
            </a:r>
            <a:r>
              <a:rPr lang="en-US" dirty="0"/>
              <a:t>or </a:t>
            </a:r>
            <a:r>
              <a:rPr lang="en-US" i="1" dirty="0"/>
              <a:t>lot better </a:t>
            </a:r>
            <a:r>
              <a:rPr lang="en-US" dirty="0"/>
              <a:t>(worse).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E6701-4EF8-C065-AE69-63CC773A3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19EFA-3A8A-4C18-A720-9C0EC50ECD9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 descr="A green sign with white arrow&#10;&#10;Description automatically generated">
            <a:extLst>
              <a:ext uri="{FF2B5EF4-FFF2-40B4-BE49-F238E27FC236}">
                <a16:creationId xmlns:a16="http://schemas.microsoft.com/office/drawing/2014/main" id="{CA3BC07D-F8C8-1E55-C6A4-801C9276A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00450" y="4191000"/>
            <a:ext cx="49911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28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3DA752-7A01-5E7F-7073-A135EF6F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12115800" cy="1143000"/>
          </a:xfrm>
        </p:spPr>
        <p:txBody>
          <a:bodyPr/>
          <a:lstStyle/>
          <a:p>
            <a:r>
              <a:rPr lang="en-US" sz="4000" dirty="0"/>
              <a:t>T-Score Change Needed for Statistical Significance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4D937B-1905-7743-0AA5-84DFCB0D1FD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991600" y="6245225"/>
            <a:ext cx="3200400" cy="476250"/>
          </a:xfrm>
        </p:spPr>
        <p:txBody>
          <a:bodyPr/>
          <a:lstStyle/>
          <a:p>
            <a:pPr>
              <a:defRPr/>
            </a:pPr>
            <a:fld id="{54C7639B-418A-4E78-A1C0-699FE5DF7233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F33BFF2-CB00-C8BE-AA0F-8A716CB8B83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064583"/>
              </p:ext>
            </p:extLst>
          </p:nvPr>
        </p:nvGraphicFramePr>
        <p:xfrm>
          <a:off x="314325" y="1658938"/>
          <a:ext cx="11637963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0848" imgH="2249621" progId="Word.Document.12">
                  <p:embed/>
                </p:oleObj>
              </mc:Choice>
              <mc:Fallback>
                <p:oleObj name="Document" r:id="rId3" imgW="5940848" imgH="2249621" progId="Word.Document.12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FF33BFF2-CB00-C8BE-AA0F-8A716CB8B8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325" y="1658938"/>
                        <a:ext cx="11637963" cy="440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26053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841" y="1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dirty="0">
                <a:latin typeface="Comic Sans MS" panose="030F0702030302020204" pitchFamily="66" charset="0"/>
              </a:rPr>
            </a:br>
            <a:br>
              <a:rPr lang="en-US" sz="4000" dirty="0">
                <a:latin typeface="Comic Sans MS" panose="030F0702030302020204" pitchFamily="66" charset="0"/>
              </a:rPr>
            </a:br>
            <a:br>
              <a:rPr lang="en-US" sz="4000" dirty="0">
                <a:latin typeface="Comic Sans MS" panose="030F0702030302020204" pitchFamily="66" charset="0"/>
              </a:rPr>
            </a:br>
            <a:br>
              <a:rPr lang="en-US" sz="4000" dirty="0">
                <a:latin typeface="Comic Sans MS" panose="030F0702030302020204" pitchFamily="66" charset="0"/>
              </a:rPr>
            </a:br>
            <a:r>
              <a:rPr lang="en-US" sz="4000" dirty="0"/>
              <a:t>Meaningful individual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057400"/>
            <a:ext cx="8991600" cy="4351338"/>
          </a:xfrm>
        </p:spPr>
        <p:txBody>
          <a:bodyPr>
            <a:normAutofit fontScale="92500" lnSpcReduction="10000"/>
          </a:bodyPr>
          <a:lstStyle/>
          <a:p>
            <a:pPr algn="l"/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600" i="1" dirty="0"/>
              <a:t>Patient-Reported Outcome Measures: Use in Medical Product Development to Support Labeling Claims </a:t>
            </a:r>
            <a:r>
              <a:rPr lang="en-US" sz="2600" dirty="0"/>
              <a:t>(2009)</a:t>
            </a:r>
          </a:p>
          <a:p>
            <a:r>
              <a:rPr lang="en-US" sz="2600" i="1" dirty="0"/>
              <a:t>Incorporating Clinical Outcome Assessments into Endpoints for Regulatory  Decision-Making </a:t>
            </a:r>
            <a:r>
              <a:rPr lang="en-US" sz="2600" dirty="0"/>
              <a:t>(December 6, 2019, patient-focused drug development guidance public workshop)</a:t>
            </a:r>
          </a:p>
          <a:p>
            <a:endParaRPr lang="en-US" sz="2600" dirty="0"/>
          </a:p>
          <a:p>
            <a:r>
              <a:rPr lang="en-US" sz="2400" dirty="0"/>
              <a:t>Focuses on </a:t>
            </a:r>
            <a:r>
              <a:rPr lang="en-US" sz="2400" u="sng" dirty="0"/>
              <a:t>average change </a:t>
            </a:r>
            <a:r>
              <a:rPr lang="en-US" sz="2400" dirty="0"/>
              <a:t>for patients who improved or got worse.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“Another anchor-based approach to defining responders makes use of patient ratings of change administered at different periods of time or upon exit from a clinical trial. These numerical ratings range from </a:t>
            </a:r>
            <a:r>
              <a:rPr lang="en-US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worse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to </a:t>
            </a:r>
            <a:r>
              <a:rPr lang="en-US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same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better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. The difference in the PRO score for persons who rate their condition </a:t>
            </a:r>
            <a:r>
              <a:rPr lang="en-US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the same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and </a:t>
            </a:r>
            <a:r>
              <a:rPr lang="en-US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better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or </a:t>
            </a:r>
            <a:r>
              <a:rPr lang="en-US" sz="1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worse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can be used to define responders to treatment” (p. 25). </a:t>
            </a:r>
            <a:endParaRPr lang="en-US" sz="2400" dirty="0"/>
          </a:p>
        </p:txBody>
      </p:sp>
      <p:pic>
        <p:nvPicPr>
          <p:cNvPr id="1026" name="Picture 2" descr="How Many Drugs has FDA Approved in its Entire History? New Paper Explains |  RAP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2" b="20879"/>
          <a:stretch/>
        </p:blipFill>
        <p:spPr bwMode="auto">
          <a:xfrm>
            <a:off x="2993091" y="186150"/>
            <a:ext cx="6172200" cy="95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9338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5739A-EBE5-3EB0-C42D-7E5966D7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19993"/>
            <a:ext cx="12039600" cy="1325563"/>
          </a:xfrm>
        </p:spPr>
        <p:txBody>
          <a:bodyPr/>
          <a:lstStyle/>
          <a:p>
            <a:pPr algn="ctr"/>
            <a:r>
              <a:rPr lang="en-US" dirty="0"/>
              <a:t>Meaningful Change on the ISS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047EF2-98A6-5D9A-2F65-BA2DA9B2AE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4CDEE-DA80-4A6F-A8DB-4868DDA29223}" type="slidenum">
              <a:rPr lang="en-US" smtClean="0"/>
              <a:t>33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7FFFBC-9393-9160-5A8C-A9B7802B2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295400"/>
            <a:ext cx="11963400" cy="4652963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Impact Stratification Score (ISS) assessed at baseline and 6 weeks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750 active-duty U.S. military with low back pain treated with usual care alone or usual care plus chiropractic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ISS reliability = 0.92, SD = 8.5</a:t>
            </a:r>
          </a:p>
          <a:p>
            <a:pPr lvl="1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Coefficient of repeatability = 8 for p&lt;.05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Compared to your first visit, your low back pain is: </a:t>
            </a:r>
          </a:p>
          <a:p>
            <a:pPr lvl="1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1: A little better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Moderately better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Much better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Completely gone</a:t>
            </a:r>
          </a:p>
          <a:p>
            <a:pPr lvl="1"/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2: Moderately better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Much better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Completely gone</a:t>
            </a:r>
          </a:p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Optimal cut-point = 6 (for #1 above) and 8 (for #2 above)</a:t>
            </a:r>
          </a:p>
          <a:p>
            <a:pPr marL="457200" lvl="1" indent="0">
              <a:buNone/>
            </a:pP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25F4E4-D37D-6D0B-C32F-549F51F54429}"/>
              </a:ext>
            </a:extLst>
          </p:cNvPr>
          <p:cNvSpPr txBox="1"/>
          <p:nvPr/>
        </p:nvSpPr>
        <p:spPr>
          <a:xfrm>
            <a:off x="1981200" y="5576528"/>
            <a:ext cx="624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/>
              <a:t>Hays &amp; </a:t>
            </a:r>
            <a:r>
              <a:rPr lang="en-US" sz="2400" b="0" dirty="0" err="1"/>
              <a:t>Peipert</a:t>
            </a:r>
            <a:r>
              <a:rPr lang="en-US" sz="2400" b="0" dirty="0"/>
              <a:t>, 2021, </a:t>
            </a:r>
            <a:r>
              <a:rPr lang="en-US" sz="2400" b="0" i="1" dirty="0"/>
              <a:t>Quality of Life Research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9092510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3DA752-7A01-5E7F-7073-A135EF6F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12115800" cy="1143000"/>
          </a:xfrm>
        </p:spPr>
        <p:txBody>
          <a:bodyPr/>
          <a:lstStyle/>
          <a:p>
            <a:r>
              <a:rPr lang="en-US" sz="4000" dirty="0"/>
              <a:t>T-Score Change Needed for Statistical Significance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4D937B-1905-7743-0AA5-84DFCB0D1FD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991600" y="6245225"/>
            <a:ext cx="3200400" cy="476250"/>
          </a:xfrm>
        </p:spPr>
        <p:txBody>
          <a:bodyPr/>
          <a:lstStyle/>
          <a:p>
            <a:pPr>
              <a:defRPr/>
            </a:pPr>
            <a:fld id="{54C7639B-418A-4E78-A1C0-699FE5DF7233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F33BFF2-CB00-C8BE-AA0F-8A716CB8B835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155607"/>
              </p:ext>
            </p:extLst>
          </p:nvPr>
        </p:nvGraphicFramePr>
        <p:xfrm>
          <a:off x="360363" y="1654175"/>
          <a:ext cx="11382375" cy="433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42845" imgH="2262917" progId="Word.Document.12">
                  <p:embed/>
                </p:oleObj>
              </mc:Choice>
              <mc:Fallback>
                <p:oleObj name="Document" r:id="rId3" imgW="5942845" imgH="2262917" progId="Word.Document.12">
                  <p:embed/>
                  <p:pic>
                    <p:nvPicPr>
                      <p:cNvPr id="5" name="Content Placeholder 4">
                        <a:extLst>
                          <a:ext uri="{FF2B5EF4-FFF2-40B4-BE49-F238E27FC236}">
                            <a16:creationId xmlns:a16="http://schemas.microsoft.com/office/drawing/2014/main" id="{FF33BFF2-CB00-C8BE-AA0F-8A716CB8B8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0363" y="1654175"/>
                        <a:ext cx="11382375" cy="433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5402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4028D-63C3-43C4-B4A1-05BF2641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416" y="104701"/>
            <a:ext cx="12039328" cy="994172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6-Week Change in Impact Stratification Score in 750 active-duty U.S. military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low back pain treated with usual care alone or usual care plus chiropractic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E4774-0A7E-4387-803B-CA22911F0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489" y="1133884"/>
            <a:ext cx="10744200" cy="1117691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reported retrospectively that they were a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little better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moderately better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better,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their pain was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completely gone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post-baseline.</a:t>
            </a:r>
            <a:endParaRPr lang="en-US" sz="2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had a statistically significant (p &lt;.05) improvement.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099E9-E452-415F-98E3-A4522D8CF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E4BA376-D89D-4900-BE19-009C3FDAD0F7}"/>
                  </a:ext>
                </a:extLst>
              </p14:cNvPr>
              <p14:cNvContentPartPr/>
              <p14:nvPr/>
            </p14:nvContentPartPr>
            <p14:xfrm>
              <a:off x="4892186" y="2356359"/>
              <a:ext cx="270" cy="297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E4BA376-D89D-4900-BE19-009C3FDAD0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5436" y="2348109"/>
                <a:ext cx="13500" cy="191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83B0FFA-2F4C-899D-9B55-13693B1DBF3B}"/>
              </a:ext>
            </a:extLst>
          </p:cNvPr>
          <p:cNvSpPr txBox="1"/>
          <p:nvPr/>
        </p:nvSpPr>
        <p:spPr>
          <a:xfrm>
            <a:off x="8497529" y="6401865"/>
            <a:ext cx="28562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1" dirty="0"/>
              <a:t>Hays &amp; Peipert (2021)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ABB2B69-E79D-DB4F-95B3-B5786E0BD969}"/>
                  </a:ext>
                </a:extLst>
              </p14:cNvPr>
              <p14:cNvContentPartPr/>
              <p14:nvPr/>
            </p14:nvContentPartPr>
            <p14:xfrm>
              <a:off x="3063693" y="3354404"/>
              <a:ext cx="270" cy="27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ABB2B69-E79D-DB4F-95B3-B5786E0BD96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6943" y="3347654"/>
                <a:ext cx="13500" cy="1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85A3F10-F76B-6EB7-639C-FB9BEEA5CE6C}"/>
                  </a:ext>
                </a:extLst>
              </p14:cNvPr>
              <p14:cNvContentPartPr/>
              <p14:nvPr/>
            </p14:nvContentPartPr>
            <p14:xfrm>
              <a:off x="2022033" y="2047324"/>
              <a:ext cx="270" cy="27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85A3F10-F76B-6EB7-639C-FB9BEEA5CE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5283" y="2040574"/>
                <a:ext cx="13500" cy="135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57E76E8-DBB3-011D-32CF-73929AA28F9E}"/>
              </a:ext>
            </a:extLst>
          </p:cNvPr>
          <p:cNvGrpSpPr/>
          <p:nvPr/>
        </p:nvGrpSpPr>
        <p:grpSpPr>
          <a:xfrm>
            <a:off x="7812453" y="1889644"/>
            <a:ext cx="270" cy="41850"/>
            <a:chOff x="8384604" y="1376525"/>
            <a:chExt cx="360" cy="5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6DC3056-81AF-51D0-AB13-4B0F2E582807}"/>
                    </a:ext>
                  </a:extLst>
                </p14:cNvPr>
                <p14:cNvContentPartPr/>
                <p14:nvPr/>
              </p14:nvContentPartPr>
              <p14:xfrm>
                <a:off x="8384604" y="1430525"/>
                <a:ext cx="360" cy="1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6DC3056-81AF-51D0-AB13-4B0F2E58280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75604" y="1419275"/>
                  <a:ext cx="18000" cy="238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181B79F-9A83-3888-64B1-16C7C1F68480}"/>
                    </a:ext>
                  </a:extLst>
                </p14:cNvPr>
                <p14:cNvContentPartPr/>
                <p14:nvPr/>
              </p14:nvContentPartPr>
              <p14:xfrm>
                <a:off x="8384604" y="1414325"/>
                <a:ext cx="360" cy="9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181B79F-9A83-3888-64B1-16C7C1F6848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75604" y="1402483"/>
                  <a:ext cx="18000" cy="322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105AC62-9CEF-7A51-27E2-10D8BBECD05A}"/>
                    </a:ext>
                  </a:extLst>
                </p14:cNvPr>
                <p14:cNvContentPartPr/>
                <p14:nvPr/>
              </p14:nvContentPartPr>
              <p14:xfrm>
                <a:off x="8384604" y="1376525"/>
                <a:ext cx="360" cy="29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105AC62-9CEF-7A51-27E2-10D8BBECD05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75604" y="1364668"/>
                  <a:ext cx="18000" cy="5312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9603F77-B185-4FF6-0649-1E5BDF78F167}"/>
              </a:ext>
            </a:extLst>
          </p:cNvPr>
          <p:cNvGraphicFramePr>
            <a:graphicFrameLocks noGrp="1"/>
          </p:cNvGraphicFramePr>
          <p:nvPr/>
        </p:nvGraphicFramePr>
        <p:xfrm>
          <a:off x="669275" y="2464113"/>
          <a:ext cx="11156414" cy="304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5BC1469-894D-C098-A5AB-6E0EE06F778F}"/>
              </a:ext>
            </a:extLst>
          </p:cNvPr>
          <p:cNvSpPr txBox="1"/>
          <p:nvPr/>
        </p:nvSpPr>
        <p:spPr>
          <a:xfrm>
            <a:off x="655984" y="5422142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+mn-lt"/>
              </a:rPr>
              <a:t>Improved statistically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19804B-59E0-11D9-9FC4-C87C0A2E1DAC}"/>
              </a:ext>
            </a:extLst>
          </p:cNvPr>
          <p:cNvSpPr txBox="1"/>
          <p:nvPr/>
        </p:nvSpPr>
        <p:spPr>
          <a:xfrm>
            <a:off x="669275" y="6033184"/>
            <a:ext cx="152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latin typeface="+mn-lt"/>
              </a:rPr>
              <a:t>Reported Being Better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A576F1-630D-2650-3AAF-08F1403BFC56}"/>
              </a:ext>
            </a:extLst>
          </p:cNvPr>
          <p:cNvSpPr txBox="1"/>
          <p:nvPr/>
        </p:nvSpPr>
        <p:spPr>
          <a:xfrm>
            <a:off x="2329149" y="5599529"/>
            <a:ext cx="57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Yes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8CE492-462F-B12D-D28B-95D0279CEA9C}"/>
              </a:ext>
            </a:extLst>
          </p:cNvPr>
          <p:cNvSpPr txBox="1"/>
          <p:nvPr/>
        </p:nvSpPr>
        <p:spPr>
          <a:xfrm>
            <a:off x="2362200" y="6110128"/>
            <a:ext cx="57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Yes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767ED0-A3AD-8E47-E527-F4E85556FE27}"/>
              </a:ext>
            </a:extLst>
          </p:cNvPr>
          <p:cNvSpPr txBox="1"/>
          <p:nvPr/>
        </p:nvSpPr>
        <p:spPr>
          <a:xfrm>
            <a:off x="5105400" y="5599529"/>
            <a:ext cx="57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Yes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3E0E11-EB8B-4C1C-40E4-9260D013FB9C}"/>
              </a:ext>
            </a:extLst>
          </p:cNvPr>
          <p:cNvSpPr txBox="1"/>
          <p:nvPr/>
        </p:nvSpPr>
        <p:spPr>
          <a:xfrm>
            <a:off x="5098995" y="6107668"/>
            <a:ext cx="57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No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71D5F0-26A2-A210-9D5B-89DCEF701E04}"/>
              </a:ext>
            </a:extLst>
          </p:cNvPr>
          <p:cNvSpPr txBox="1"/>
          <p:nvPr/>
        </p:nvSpPr>
        <p:spPr>
          <a:xfrm>
            <a:off x="7696200" y="5532486"/>
            <a:ext cx="57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No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C02BE3-C2C0-3D74-1B81-EC5194B55C27}"/>
              </a:ext>
            </a:extLst>
          </p:cNvPr>
          <p:cNvSpPr txBox="1"/>
          <p:nvPr/>
        </p:nvSpPr>
        <p:spPr>
          <a:xfrm>
            <a:off x="7696200" y="6107668"/>
            <a:ext cx="57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Yes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119B65-9987-FDE9-09AA-FDE145E44338}"/>
              </a:ext>
            </a:extLst>
          </p:cNvPr>
          <p:cNvSpPr txBox="1"/>
          <p:nvPr/>
        </p:nvSpPr>
        <p:spPr>
          <a:xfrm>
            <a:off x="10287000" y="5553273"/>
            <a:ext cx="57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No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D20FBC-ECB1-D1D7-879C-A9E1B68CFAEB}"/>
              </a:ext>
            </a:extLst>
          </p:cNvPr>
          <p:cNvSpPr txBox="1"/>
          <p:nvPr/>
        </p:nvSpPr>
        <p:spPr>
          <a:xfrm>
            <a:off x="10279655" y="6107668"/>
            <a:ext cx="57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No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CEE602-6026-CC54-1116-BFC4DF87F1F6}"/>
              </a:ext>
            </a:extLst>
          </p:cNvPr>
          <p:cNvCxnSpPr/>
          <p:nvPr/>
        </p:nvCxnSpPr>
        <p:spPr>
          <a:xfrm flipV="1">
            <a:off x="533400" y="6034178"/>
            <a:ext cx="10668000" cy="3933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4665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335EA6-763D-0BF0-0ED2-05165CE91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828800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Another Consideration in Assessing Individual Change: Where One Ends Up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C8106B-2E0E-D30E-94DC-496CBBB8C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43467"/>
            <a:ext cx="6766544" cy="347133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D2F86-37C9-EDFF-329C-16A15F303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spcAft>
                <a:spcPts val="600"/>
              </a:spcAft>
            </a:pPr>
            <a:fld id="{65D2B266-4D06-451D-AF49-BBC90F75CA38}" type="slidenum">
              <a:rPr lang="en-US">
                <a:solidFill>
                  <a:schemeClr val="tx1">
                    <a:alpha val="80000"/>
                  </a:schemeClr>
                </a:solidFill>
                <a:latin typeface="+mn-lt"/>
                <a:cs typeface="+mn-cs"/>
              </a:rPr>
              <a:pPr eaLnBrk="1" hangingPunct="1">
                <a:spcAft>
                  <a:spcPts val="600"/>
                </a:spcAft>
              </a:pPr>
              <a:t>36</a:t>
            </a:fld>
            <a:endParaRPr lang="en-US">
              <a:solidFill>
                <a:schemeClr val="tx1">
                  <a:alpha val="8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EAFD0D-057B-281F-F33E-2B6A1B08B434}"/>
              </a:ext>
            </a:extLst>
          </p:cNvPr>
          <p:cNvSpPr txBox="1"/>
          <p:nvPr/>
        </p:nvSpPr>
        <p:spPr>
          <a:xfrm>
            <a:off x="4648200" y="3962400"/>
            <a:ext cx="7543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 primary care physician 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might be interested in whether a patient ends up within the normal blood pressure range following initiation of high blood pressure medicine.</a:t>
            </a:r>
          </a:p>
          <a:p>
            <a:endParaRPr lang="en-US" sz="1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i="0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 rehabilitation clinician </a:t>
            </a:r>
            <a:r>
              <a:rPr lang="en-US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might want to know if a patient with impaired physical functioning at the beginning of treatment ends up functioning as well as other people with a similar condition.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93352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1739D-E618-4A55-AF43-2B16B5C6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374850"/>
            <a:ext cx="8724900" cy="857250"/>
          </a:xfrm>
        </p:spPr>
        <p:txBody>
          <a:bodyPr/>
          <a:lstStyle/>
          <a:p>
            <a:r>
              <a:rPr lang="en-US" dirty="0"/>
              <a:t>Person 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DBD5A-7F21-4F16-9552-46FA7D21F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3225"/>
            <a:ext cx="115062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Person misfit may be suggestive of response carelessness or cognitive errors due to survey items being difficult to comprehend….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Person fit using the standardized Z(L) fit index.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200" dirty="0"/>
              <a:t>Large negative Z(L) values indicate unlikely response patterns given the model.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On PROMIS physical functioning item bank someone reported </a:t>
            </a:r>
          </a:p>
          <a:p>
            <a:pPr>
              <a:buFontTx/>
              <a:buChar char="-"/>
            </a:pPr>
            <a:r>
              <a:rPr lang="en-US" sz="2000" dirty="0"/>
              <a:t>A </a:t>
            </a:r>
            <a:r>
              <a:rPr lang="en-US" sz="2000" i="1" dirty="0"/>
              <a:t>little difficulty </a:t>
            </a:r>
            <a:r>
              <a:rPr lang="en-US" sz="2000" dirty="0"/>
              <a:t>being out of bed most of the day.</a:t>
            </a:r>
          </a:p>
          <a:p>
            <a:pPr marL="0" indent="0">
              <a:buNone/>
            </a:pPr>
            <a:r>
              <a:rPr lang="en-US" sz="1800" dirty="0"/>
              <a:t>&amp;</a:t>
            </a:r>
          </a:p>
          <a:p>
            <a:pPr>
              <a:buFontTx/>
              <a:buChar char="-"/>
            </a:pPr>
            <a:r>
              <a:rPr lang="en-US" sz="2000" dirty="0"/>
              <a:t>Able to run 5 miles </a:t>
            </a:r>
            <a:r>
              <a:rPr lang="en-US" sz="2000" i="1" dirty="0"/>
              <a:t>without any difficulty </a:t>
            </a:r>
          </a:p>
          <a:p>
            <a:pPr>
              <a:buFontTx/>
              <a:buChar char="-"/>
            </a:pPr>
            <a:endParaRPr lang="en-US" sz="1500" dirty="0"/>
          </a:p>
          <a:p>
            <a:pPr marL="0" indent="0" algn="ctr">
              <a:buNone/>
            </a:pPr>
            <a:r>
              <a:rPr lang="en-US" sz="1500" i="1" dirty="0" err="1"/>
              <a:t>Reise</a:t>
            </a:r>
            <a:r>
              <a:rPr lang="en-US" sz="1500" i="1" dirty="0"/>
              <a:t> (1990); Hays, </a:t>
            </a:r>
            <a:r>
              <a:rPr lang="en-US" sz="1350" i="1" dirty="0"/>
              <a:t>Calderón et al. (2018)</a:t>
            </a:r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32FE5-9D0F-4541-9EA3-1BEFB6F84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817EB-B8D3-49C3-B25A-2C49CB46A484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3639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95B24-F341-4D70-A8F6-4828BDA57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97050"/>
            <a:ext cx="11963400" cy="1143000"/>
          </a:xfrm>
        </p:spPr>
        <p:txBody>
          <a:bodyPr/>
          <a:lstStyle/>
          <a:p>
            <a:r>
              <a:rPr lang="en-US" sz="4000" dirty="0">
                <a:latin typeface="Comic Sans MS" panose="030F0702030302020204" pitchFamily="66" charset="0"/>
              </a:rPr>
              <a:t>Multiple Observations Are Ideal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7B14B-4612-45D3-A5A1-7B0A5659F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05001"/>
            <a:ext cx="1196340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But the number recommended is large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10+ per subject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Borckardt</a:t>
            </a:r>
            <a:r>
              <a:rPr lang="en-US" dirty="0"/>
              <a:t> et al. (2008), </a:t>
            </a:r>
            <a:r>
              <a:rPr lang="en-US" i="1" dirty="0"/>
              <a:t>American Psychologist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15 per subject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Moinpour</a:t>
            </a:r>
            <a:r>
              <a:rPr lang="en-US" dirty="0"/>
              <a:t> et al. (2017),</a:t>
            </a:r>
            <a:r>
              <a:rPr lang="en-US" i="1" dirty="0"/>
              <a:t>Quality of Life Research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See critique of RCI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“When (Not) to Rely on the Reliable Change Index”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https://osf.io/3kthg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B7E83D-0931-49DE-81A5-2310A8CF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144EA-161E-419D-B606-46724030BA3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1" name="Picture 10" descr="A person in a hat&#10;&#10;Description automatically generated">
            <a:extLst>
              <a:ext uri="{FF2B5EF4-FFF2-40B4-BE49-F238E27FC236}">
                <a16:creationId xmlns:a16="http://schemas.microsoft.com/office/drawing/2014/main" id="{0B6DAF24-D820-4249-1279-F6B2161B1B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1905001"/>
            <a:ext cx="2768600" cy="248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13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81D46-6FD6-353D-CA60-5BCB6AC77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6" y="0"/>
            <a:ext cx="12115800" cy="1325563"/>
          </a:xfrm>
        </p:spPr>
        <p:txBody>
          <a:bodyPr/>
          <a:lstStyle/>
          <a:p>
            <a:pPr algn="ctr"/>
            <a:r>
              <a:rPr lang="en-US" b="1"/>
              <a:t>Recommendations for Your Patients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48722-B961-BAD0-FB5A-2300219D0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118110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highlight>
                  <a:srgbClr val="00FFFF"/>
                </a:highlight>
              </a:rPr>
              <a:t>Evaluate the statistical significance of individual change at multiple p-values (.05, .10, .32).</a:t>
            </a:r>
          </a:p>
          <a:p>
            <a:pPr lvl="1"/>
            <a:endParaRPr lang="en-US" dirty="0"/>
          </a:p>
          <a:p>
            <a:r>
              <a:rPr lang="en-US" dirty="0">
                <a:highlight>
                  <a:srgbClr val="00FFFF"/>
                </a:highlight>
              </a:rPr>
              <a:t>Combine statistical significance with the patient’s perception of change  </a:t>
            </a:r>
          </a:p>
          <a:p>
            <a:pPr lvl="1"/>
            <a:r>
              <a:rPr lang="en-US" u="sng" dirty="0"/>
              <a:t>Definitely improved statistically</a:t>
            </a:r>
          </a:p>
          <a:p>
            <a:pPr lvl="2"/>
            <a:r>
              <a:rPr lang="en-US" dirty="0"/>
              <a:t>Patient felt they improved (retrospectively)</a:t>
            </a:r>
          </a:p>
          <a:p>
            <a:pPr lvl="2"/>
            <a:r>
              <a:rPr lang="en-US" dirty="0"/>
              <a:t>Patient felt they did not improve </a:t>
            </a:r>
          </a:p>
          <a:p>
            <a:pPr lvl="1"/>
            <a:r>
              <a:rPr lang="en-US" u="sng" dirty="0"/>
              <a:t>Probably improved statistically</a:t>
            </a:r>
          </a:p>
          <a:p>
            <a:pPr lvl="2"/>
            <a:r>
              <a:rPr lang="en-US" dirty="0"/>
              <a:t>Patient felt they improved </a:t>
            </a:r>
          </a:p>
          <a:p>
            <a:pPr lvl="2"/>
            <a:r>
              <a:rPr lang="en-US" dirty="0"/>
              <a:t>Patient felt they did not improve </a:t>
            </a:r>
          </a:p>
          <a:p>
            <a:pPr lvl="1"/>
            <a:r>
              <a:rPr lang="en-US" u="sng" dirty="0"/>
              <a:t>Stayed the same statistically</a:t>
            </a:r>
          </a:p>
          <a:p>
            <a:pPr lvl="2"/>
            <a:r>
              <a:rPr lang="en-US" dirty="0"/>
              <a:t>Patient felt they improved </a:t>
            </a:r>
          </a:p>
          <a:p>
            <a:pPr lvl="2"/>
            <a:r>
              <a:rPr lang="en-US" dirty="0"/>
              <a:t>Patient felt they did not improve </a:t>
            </a:r>
          </a:p>
          <a:p>
            <a:pPr lvl="2"/>
            <a:r>
              <a:rPr lang="en-US" dirty="0"/>
              <a:t>Patient felt they got worse</a:t>
            </a:r>
          </a:p>
          <a:p>
            <a:pPr lvl="1"/>
            <a:r>
              <a:rPr lang="en-US" u="sng" dirty="0"/>
              <a:t>Probably got worse</a:t>
            </a:r>
          </a:p>
          <a:p>
            <a:pPr lvl="2"/>
            <a:r>
              <a:rPr lang="en-US" dirty="0"/>
              <a:t>Patient felt they got worse</a:t>
            </a:r>
          </a:p>
          <a:p>
            <a:pPr lvl="2"/>
            <a:r>
              <a:rPr lang="en-US" dirty="0"/>
              <a:t>Patient felt they did not get worse </a:t>
            </a:r>
          </a:p>
          <a:p>
            <a:pPr lvl="1"/>
            <a:r>
              <a:rPr lang="en-US" u="sng" dirty="0"/>
              <a:t>Definitely got worse</a:t>
            </a:r>
          </a:p>
          <a:p>
            <a:pPr lvl="2"/>
            <a:r>
              <a:rPr lang="en-US" dirty="0"/>
              <a:t>Patient felt they got worse</a:t>
            </a:r>
          </a:p>
          <a:p>
            <a:pPr lvl="2"/>
            <a:r>
              <a:rPr lang="en-US" dirty="0"/>
              <a:t>Patient felt they did not get worse 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89331-27A0-22CA-3760-C33B13EEF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39</a:t>
            </a:fld>
            <a:endParaRPr lang="en-US"/>
          </a:p>
        </p:txBody>
      </p:sp>
      <p:pic>
        <p:nvPicPr>
          <p:cNvPr id="12" name="Picture 11" descr="A person sitting in a chair with his hands up&#10;&#10;Description automatically generated">
            <a:extLst>
              <a:ext uri="{FF2B5EF4-FFF2-40B4-BE49-F238E27FC236}">
                <a16:creationId xmlns:a16="http://schemas.microsoft.com/office/drawing/2014/main" id="{8DA9DD8A-B329-3AC7-BDFC-F8C5B35CB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91200" y="3276600"/>
            <a:ext cx="6172200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58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E036-E3E3-79DC-D2F4-615D624F1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11887200" cy="1143000"/>
          </a:xfrm>
        </p:spPr>
        <p:txBody>
          <a:bodyPr/>
          <a:lstStyle/>
          <a:p>
            <a:r>
              <a:rPr lang="en-US" sz="4000" dirty="0">
                <a:latin typeface="Comic Sans MS" panose="030F0902030302020204" pitchFamily="66" charset="0"/>
              </a:rPr>
              <a:t>Health-Related Quality of Life (HRQOL) 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2DD71-3E9F-F893-A50A-7C9497A27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209800"/>
            <a:ext cx="10210800" cy="4525963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Research: Clinical trials and observational studies</a:t>
            </a:r>
          </a:p>
          <a:p>
            <a:r>
              <a:rPr lang="en-US" dirty="0">
                <a:highlight>
                  <a:srgbClr val="FFFF00"/>
                </a:highlight>
              </a:rPr>
              <a:t>Quality improvement</a:t>
            </a:r>
          </a:p>
          <a:p>
            <a:r>
              <a:rPr lang="en-US" dirty="0"/>
              <a:t>Public reporting</a:t>
            </a:r>
          </a:p>
          <a:p>
            <a:r>
              <a:rPr lang="en-US" dirty="0"/>
              <a:t>Certification and recognition</a:t>
            </a:r>
          </a:p>
          <a:p>
            <a:r>
              <a:rPr lang="en-US" dirty="0"/>
              <a:t>Value-based purchasing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860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red and white flag with a maple leaf&#10;&#10;Description automatically generated">
            <a:extLst>
              <a:ext uri="{FF2B5EF4-FFF2-40B4-BE49-F238E27FC236}">
                <a16:creationId xmlns:a16="http://schemas.microsoft.com/office/drawing/2014/main" id="{889CEB7B-CF4A-FACD-14BD-5D35B14103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81000"/>
            <a:ext cx="4419600" cy="4419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F51B3-70B4-21EE-0962-8C087CBF0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2B266-4D06-451D-AF49-BBC90F75CA38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3" descr="hays-burning-text.gif">
            <a:extLst>
              <a:ext uri="{FF2B5EF4-FFF2-40B4-BE49-F238E27FC236}">
                <a16:creationId xmlns:a16="http://schemas.microsoft.com/office/drawing/2014/main" id="{1EEA0C1E-3EA8-FFD1-E2EC-324C9B96E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957" y="4800600"/>
            <a:ext cx="4967287" cy="120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2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4FEFE-357C-E37B-6571-2AA38C7C3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12115800" cy="1143000"/>
          </a:xfrm>
        </p:spPr>
        <p:txBody>
          <a:bodyPr/>
          <a:lstStyle/>
          <a:p>
            <a:r>
              <a:rPr lang="en-US" dirty="0"/>
              <a:t>Obstacles to Health Status Assessment           in Ambulatory Settings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CE325-700E-C3F9-6B40-8E3D8D3AD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2133600"/>
            <a:ext cx="12115800" cy="4525963"/>
          </a:xfrm>
        </p:spPr>
        <p:txBody>
          <a:bodyPr/>
          <a:lstStyle/>
          <a:p>
            <a:r>
              <a:rPr lang="en-US" dirty="0"/>
              <a:t>How to fit it into brief patient encounters?</a:t>
            </a:r>
          </a:p>
          <a:p>
            <a:r>
              <a:rPr lang="en-US" dirty="0"/>
              <a:t>When do I measure it?</a:t>
            </a:r>
          </a:p>
          <a:p>
            <a:r>
              <a:rPr lang="en-US" dirty="0"/>
              <a:t>What do I do with the information?</a:t>
            </a:r>
          </a:p>
          <a:p>
            <a:r>
              <a:rPr lang="en-US" dirty="0"/>
              <a:t>What difference does it make?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B68275-F48B-4854-E150-17457DB4190F}"/>
              </a:ext>
            </a:extLst>
          </p:cNvPr>
          <p:cNvSpPr txBox="1"/>
          <p:nvPr/>
        </p:nvSpPr>
        <p:spPr>
          <a:xfrm>
            <a:off x="76200" y="5238134"/>
            <a:ext cx="7619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0" dirty="0"/>
              <a:t>Wasson, Keller, Rubenstein et al. (1992), </a:t>
            </a:r>
            <a:r>
              <a:rPr lang="en-US" sz="2600" b="0" i="1" dirty="0"/>
              <a:t>Medical Care</a:t>
            </a:r>
          </a:p>
        </p:txBody>
      </p:sp>
      <p:pic>
        <p:nvPicPr>
          <p:cNvPr id="6" name="Picture 5" descr="A person standing next to a rectangular object&#10;&#10;Description automatically generated">
            <a:extLst>
              <a:ext uri="{FF2B5EF4-FFF2-40B4-BE49-F238E27FC236}">
                <a16:creationId xmlns:a16="http://schemas.microsoft.com/office/drawing/2014/main" id="{31F4BF4F-7938-F7E6-BA3F-E8BD874AE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72399" y="2743200"/>
            <a:ext cx="4343401" cy="35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4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2">
            <a:extLst>
              <a:ext uri="{FF2B5EF4-FFF2-40B4-BE49-F238E27FC236}">
                <a16:creationId xmlns:a16="http://schemas.microsoft.com/office/drawing/2014/main" id="{9AFEE630-0533-40AB-9A5B-1AF8E60F0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2115800" cy="1143000"/>
          </a:xfrm>
        </p:spPr>
        <p:txBody>
          <a:bodyPr/>
          <a:lstStyle/>
          <a:p>
            <a:r>
              <a:rPr lang="en-US" altLang="en-US" sz="3200" b="1" dirty="0"/>
              <a:t>“Implementing patient-reported outcomes assessment in clinical practice: a review of the options and considerations”</a:t>
            </a:r>
          </a:p>
        </p:txBody>
      </p:sp>
      <p:sp>
        <p:nvSpPr>
          <p:cNvPr id="81923" name="Content Placeholder 3">
            <a:extLst>
              <a:ext uri="{FF2B5EF4-FFF2-40B4-BE49-F238E27FC236}">
                <a16:creationId xmlns:a16="http://schemas.microsoft.com/office/drawing/2014/main" id="{7D84D73F-456B-43B3-A850-3DACF38986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1871663"/>
            <a:ext cx="8991600" cy="437356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3600" dirty="0"/>
              <a:t>HRQOL</a:t>
            </a:r>
            <a:r>
              <a:rPr lang="en-US" altLang="en-US" sz="3200" dirty="0"/>
              <a:t>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en-US" sz="3200" dirty="0"/>
              <a:t>is increasingly collected in a standardized fashion in routine clinical practice.</a:t>
            </a:r>
          </a:p>
          <a:p>
            <a:pPr lvl="2"/>
            <a:r>
              <a:rPr lang="en-US" altLang="en-US" sz="3200" dirty="0"/>
              <a:t>improves patient-clinician communication</a:t>
            </a:r>
          </a:p>
          <a:p>
            <a:pPr lvl="2"/>
            <a:r>
              <a:rPr lang="en-US" altLang="en-US" sz="3200" dirty="0"/>
              <a:t>may improve HRQOL</a:t>
            </a:r>
          </a:p>
          <a:p>
            <a:pPr lvl="3"/>
            <a:r>
              <a:rPr lang="en-US" altLang="en-US" sz="1800" dirty="0" err="1"/>
              <a:t>Velikova</a:t>
            </a:r>
            <a:r>
              <a:rPr lang="en-US" altLang="en-US" sz="1800" dirty="0"/>
              <a:t> et al. (2004, J Clin Oncol)</a:t>
            </a:r>
          </a:p>
          <a:p>
            <a:pPr lvl="3"/>
            <a:r>
              <a:rPr lang="en-US" altLang="en-US" sz="1800" dirty="0" err="1"/>
              <a:t>Basch</a:t>
            </a:r>
            <a:r>
              <a:rPr lang="en-US" altLang="en-US" sz="1800" dirty="0"/>
              <a:t> et al., (2017, JAMA)</a:t>
            </a:r>
          </a:p>
          <a:p>
            <a:pPr lvl="3"/>
            <a:endParaRPr lang="en-US" altLang="en-US" sz="2800" dirty="0"/>
          </a:p>
          <a:p>
            <a:pPr marL="914400" lvl="2" indent="0">
              <a:buNone/>
            </a:pPr>
            <a:endParaRPr lang="en-US" altLang="en-US" dirty="0"/>
          </a:p>
        </p:txBody>
      </p:sp>
      <p:sp>
        <p:nvSpPr>
          <p:cNvPr id="81924" name="Slide Number Placeholder 1">
            <a:extLst>
              <a:ext uri="{FF2B5EF4-FFF2-40B4-BE49-F238E27FC236}">
                <a16:creationId xmlns:a16="http://schemas.microsoft.com/office/drawing/2014/main" id="{713F6231-7BDC-4A56-8DDF-0322DFCF7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245225"/>
            <a:ext cx="24003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87B09DE0-3FB2-4A9E-88AB-F191A8A336A6}" type="slidenum">
              <a:rPr lang="en-US" altLang="en-US" sz="1400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50E88C-2DF5-2392-0778-639AA461B3D9}"/>
              </a:ext>
            </a:extLst>
          </p:cNvPr>
          <p:cNvSpPr txBox="1"/>
          <p:nvPr/>
        </p:nvSpPr>
        <p:spPr>
          <a:xfrm>
            <a:off x="76200" y="5622033"/>
            <a:ext cx="1203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  </a:t>
            </a:r>
            <a:r>
              <a:rPr lang="en-US" sz="2400" b="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Snyder, C.F., Aaronson, N. K., et al. (2012).   </a:t>
            </a:r>
            <a:r>
              <a:rPr lang="en-US" sz="2400" b="0" i="1" kern="100" dirty="0">
                <a:ea typeface="Calibri" panose="020F0502020204030204" pitchFamily="34" charset="0"/>
                <a:cs typeface="Times New Roman" panose="02020603050405020304" pitchFamily="18" charset="0"/>
              </a:rPr>
              <a:t>Quality of Life Research</a:t>
            </a:r>
            <a:r>
              <a:rPr lang="en-US" sz="2400" b="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21, 1305-1314.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8504" y="274638"/>
            <a:ext cx="8856617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Is Receiving Better Technical Quality of Care Bad for Health?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399"/>
            <a:ext cx="111252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dirty="0">
                <a:latin typeface="Comic Sans MS" panose="030F0702030302020204" pitchFamily="66" charset="0"/>
              </a:rPr>
              <a:t>Change in SF-12 PCS regressed on process-of-care aggregate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6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Hypothesized positive effect, but regression coefficient was in the WRONG DIRECTION and not statistically significant: 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</a:t>
            </a:r>
          </a:p>
          <a:p>
            <a:pPr marL="0" indent="0">
              <a:buNone/>
            </a:pPr>
            <a:r>
              <a:rPr lang="en-US" sz="3600" dirty="0">
                <a:latin typeface="Comic Sans MS" panose="030F0702030302020204" pitchFamily="66" charset="0"/>
              </a:rPr>
              <a:t>	unstandardized beta = </a:t>
            </a:r>
            <a:r>
              <a:rPr lang="en-US" sz="3600" u="sng" dirty="0">
                <a:latin typeface="Comic Sans MS" panose="030F0702030302020204" pitchFamily="66" charset="0"/>
              </a:rPr>
              <a:t>-1.41</a:t>
            </a:r>
            <a:r>
              <a:rPr lang="en-US" sz="3600" dirty="0">
                <a:latin typeface="Comic Sans MS" panose="030F0702030302020204" pitchFamily="66" charset="0"/>
              </a:rPr>
              <a:t>, p =.</a:t>
            </a:r>
            <a:r>
              <a:rPr lang="en-US" sz="3600" dirty="0">
                <a:solidFill>
                  <a:srgbClr val="0070C0"/>
                </a:solidFill>
                <a:latin typeface="Comic Sans MS" panose="030F0702030302020204" pitchFamily="66" charset="0"/>
              </a:rPr>
              <a:t>188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Kahn et al. (2007), </a:t>
            </a:r>
            <a:r>
              <a:rPr lang="en-US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Services Research</a:t>
            </a:r>
            <a:r>
              <a:rPr lang="en-US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Article of Year</a:t>
            </a:r>
          </a:p>
        </p:txBody>
      </p:sp>
      <p:sp>
        <p:nvSpPr>
          <p:cNvPr id="4" name="Rectangle 3"/>
          <p:cNvSpPr/>
          <p:nvPr/>
        </p:nvSpPr>
        <p:spPr>
          <a:xfrm>
            <a:off x="6540137" y="2514600"/>
            <a:ext cx="1384663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SF-12 PCS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1" y="2514600"/>
            <a:ext cx="1606731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Process</a:t>
            </a:r>
          </a:p>
          <a:p>
            <a:pPr algn="ctr"/>
            <a:r>
              <a:rPr lang="en-US" sz="2400" dirty="0"/>
              <a:t>of </a:t>
            </a:r>
            <a:r>
              <a:rPr lang="en-US" sz="3200" dirty="0"/>
              <a:t>care</a:t>
            </a:r>
          </a:p>
        </p:txBody>
      </p:sp>
      <p:cxnSp>
        <p:nvCxnSpPr>
          <p:cNvPr id="7" name="Straight Arrow Connector 6"/>
          <p:cNvCxnSpPr>
            <a:endCxn id="4" idx="1"/>
          </p:cNvCxnSpPr>
          <p:nvPr/>
        </p:nvCxnSpPr>
        <p:spPr>
          <a:xfrm>
            <a:off x="5416732" y="2971800"/>
            <a:ext cx="112340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297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CE036-E3E3-79DC-D2F4-615D624F1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11887200" cy="1143000"/>
          </a:xfrm>
        </p:spPr>
        <p:txBody>
          <a:bodyPr/>
          <a:lstStyle/>
          <a:p>
            <a:r>
              <a:rPr lang="en-US" sz="4000" dirty="0">
                <a:latin typeface="Comic Sans MS" panose="030F0902030302020204" pitchFamily="66" charset="0"/>
              </a:rPr>
              <a:t>Individual Change in HRQOL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2DD71-3E9F-F893-A50A-7C9497A27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2209800"/>
            <a:ext cx="10210800" cy="4525963"/>
          </a:xfrm>
        </p:spPr>
        <p:txBody>
          <a:bodyPr/>
          <a:lstStyle/>
          <a:p>
            <a:r>
              <a:rPr lang="en-US" dirty="0"/>
              <a:t>Research: Clinical trials and observational studies</a:t>
            </a:r>
          </a:p>
          <a:p>
            <a:pPr lvl="1"/>
            <a:r>
              <a:rPr lang="en-US" u="sng" dirty="0"/>
              <a:t>Supplement group mean differences </a:t>
            </a:r>
          </a:p>
          <a:p>
            <a:pPr lvl="1"/>
            <a:r>
              <a:rPr lang="en-US" dirty="0"/>
              <a:t>But is rarely reported.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429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id="{B7A5A185-DBD0-499C-BB6F-A4EA91894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23F61D-82D8-4839-B721-444CBCE0E152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27651" name="Object 3">
            <a:hlinkClick r:id="" action="ppaction://ole?verb=0"/>
            <a:extLst>
              <a:ext uri="{FF2B5EF4-FFF2-40B4-BE49-F238E27FC236}">
                <a16:creationId xmlns:a16="http://schemas.microsoft.com/office/drawing/2014/main" id="{7536469D-44D1-4F80-8518-F5D3D859D968}"/>
              </a:ext>
            </a:extLst>
          </p:cNvPr>
          <p:cNvGraphicFramePr>
            <a:graphicFrameLocks/>
          </p:cNvGraphicFramePr>
          <p:nvPr/>
        </p:nvGraphicFramePr>
        <p:xfrm>
          <a:off x="1695450" y="1711325"/>
          <a:ext cx="8667750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8669263" imgH="3090940" progId="Excel.Sheet.8">
                  <p:embed/>
                </p:oleObj>
              </mc:Choice>
              <mc:Fallback>
                <p:oleObj r:id="rId3" imgW="8669263" imgH="3090940" progId="Excel.Shee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1711325"/>
                        <a:ext cx="8667750" cy="309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itle 10">
            <a:extLst>
              <a:ext uri="{FF2B5EF4-FFF2-40B4-BE49-F238E27FC236}">
                <a16:creationId xmlns:a16="http://schemas.microsoft.com/office/drawing/2014/main" id="{785ADB35-BFC7-4F55-861E-C617579022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71464"/>
            <a:ext cx="11125199" cy="1023937"/>
          </a:xfrm>
        </p:spPr>
        <p:txBody>
          <a:bodyPr/>
          <a:lstStyle/>
          <a:p>
            <a:pPr eaLnBrk="1" hangingPunct="1"/>
            <a:r>
              <a:rPr lang="en-US" altLang="en-US" sz="2800" b="1" dirty="0"/>
              <a:t>Physical Functioning (PF) and Emotional Well-Being (EWB) at Baseline for 54 Patients at UCLA-Center for East West Medicine </a:t>
            </a:r>
          </a:p>
        </p:txBody>
      </p:sp>
      <p:grpSp>
        <p:nvGrpSpPr>
          <p:cNvPr id="27653" name="Group 14">
            <a:extLst>
              <a:ext uri="{FF2B5EF4-FFF2-40B4-BE49-F238E27FC236}">
                <a16:creationId xmlns:a16="http://schemas.microsoft.com/office/drawing/2014/main" id="{48461271-DD7E-4F55-95F7-11A990EE2060}"/>
              </a:ext>
            </a:extLst>
          </p:cNvPr>
          <p:cNvGrpSpPr>
            <a:grpSpLocks/>
          </p:cNvGrpSpPr>
          <p:nvPr/>
        </p:nvGrpSpPr>
        <p:grpSpPr bwMode="auto">
          <a:xfrm>
            <a:off x="8763000" y="3648077"/>
            <a:ext cx="1600200" cy="584775"/>
            <a:chOff x="158750" y="1312333"/>
            <a:chExt cx="1345096" cy="585351"/>
          </a:xfrm>
        </p:grpSpPr>
        <p:sp>
          <p:nvSpPr>
            <p:cNvPr id="27657" name="TextBox 11">
              <a:extLst>
                <a:ext uri="{FF2B5EF4-FFF2-40B4-BE49-F238E27FC236}">
                  <a16:creationId xmlns:a16="http://schemas.microsoft.com/office/drawing/2014/main" id="{5E3E85B9-8BD9-429F-AF95-D0E204813B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750" y="1312333"/>
              <a:ext cx="1345096" cy="5853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0606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marL="2333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ea typeface="ＭＳ Ｐゴシック" panose="020B0600070205080204" pitchFamily="34" charset="-128"/>
                </a:rPr>
                <a:t>SF-36 EWB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ea typeface="ＭＳ Ｐゴシック" panose="020B0600070205080204" pitchFamily="34" charset="-128"/>
                </a:rPr>
                <a:t>SF-36 PF</a:t>
              </a:r>
            </a:p>
          </p:txBody>
        </p:sp>
        <p:sp>
          <p:nvSpPr>
            <p:cNvPr id="27658" name="Rectangle 12">
              <a:extLst>
                <a:ext uri="{FF2B5EF4-FFF2-40B4-BE49-F238E27FC236}">
                  <a16:creationId xmlns:a16="http://schemas.microsoft.com/office/drawing/2014/main" id="{687A514F-CEF0-44BB-94C7-307EC315F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17" y="1428750"/>
              <a:ext cx="158750" cy="158750"/>
            </a:xfrm>
            <a:prstGeom prst="rect">
              <a:avLst/>
            </a:prstGeom>
            <a:solidFill>
              <a:srgbClr val="FF0000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</a:endParaRPr>
            </a:p>
          </p:txBody>
        </p:sp>
        <p:sp>
          <p:nvSpPr>
            <p:cNvPr id="32777" name="Rectangle 13">
              <a:extLst>
                <a:ext uri="{FF2B5EF4-FFF2-40B4-BE49-F238E27FC236}">
                  <a16:creationId xmlns:a16="http://schemas.microsoft.com/office/drawing/2014/main" id="{7046FCED-78B4-4FC8-955E-AA40E3837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19" y="1671462"/>
              <a:ext cx="158796" cy="158907"/>
            </a:xfrm>
            <a:prstGeom prst="rect">
              <a:avLst/>
            </a:prstGeom>
            <a:solidFill>
              <a:schemeClr val="accent6"/>
            </a:solidFill>
            <a:ln w="31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3190" name="Rectangle 4">
            <a:extLst>
              <a:ext uri="{FF2B5EF4-FFF2-40B4-BE49-F238E27FC236}">
                <a16:creationId xmlns:a16="http://schemas.microsoft.com/office/drawing/2014/main" id="{2D474D9F-F2CF-482C-8794-0F779E0AF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5048728"/>
            <a:ext cx="8880475" cy="187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altLang="en-US" sz="1400" dirty="0">
                <a:latin typeface="+mn-lt"/>
              </a:rPr>
              <a:t>MS = multiple sclerosis; ESRD =  end-stage renal disease; GERD = gastroesophageal reflux disease.</a:t>
            </a:r>
          </a:p>
          <a:p>
            <a:pPr>
              <a:defRPr/>
            </a:pPr>
            <a:endParaRPr lang="en-US" altLang="en-US" sz="1400" b="0" dirty="0">
              <a:latin typeface="Times New Roman" panose="02020603050405020304" pitchFamily="18" charset="0"/>
            </a:endParaRPr>
          </a:p>
          <a:p>
            <a:pPr>
              <a:defRPr/>
            </a:pPr>
            <a:endParaRPr lang="en-US" altLang="en-US" sz="1400" b="0" dirty="0"/>
          </a:p>
          <a:p>
            <a:pPr>
              <a:defRPr/>
            </a:pPr>
            <a:r>
              <a:rPr lang="en-US" altLang="en-US" sz="2000" b="0" dirty="0">
                <a:latin typeface="Times New Roman" panose="02020603050405020304" pitchFamily="18" charset="0"/>
              </a:rPr>
              <a:t>Hays, R. D., Brodsky, M., Johnston, M. F., Spritzer, K. L., &amp; Hui, K.  (2005).  Evaluating the statistical significance of health-related quality of life change in individual patients.  </a:t>
            </a:r>
            <a:r>
              <a:rPr lang="en-US" altLang="en-US" sz="2000" b="0" i="1" dirty="0">
                <a:latin typeface="Times New Roman" panose="02020603050405020304" pitchFamily="18" charset="0"/>
              </a:rPr>
              <a:t>Evaluation and the Health Professions</a:t>
            </a:r>
            <a:r>
              <a:rPr lang="en-US" altLang="en-US" sz="2000" b="0" dirty="0">
                <a:latin typeface="Times New Roman" panose="02020603050405020304" pitchFamily="18" charset="0"/>
              </a:rPr>
              <a:t>, 28, 160-171.</a:t>
            </a:r>
          </a:p>
          <a:p>
            <a:pPr>
              <a:defRPr/>
            </a:pPr>
            <a:r>
              <a:rPr lang="en-US" altLang="en-US" sz="1400" dirty="0">
                <a:latin typeface="+mn-lt"/>
              </a:rPr>
              <a:t> </a:t>
            </a:r>
          </a:p>
        </p:txBody>
      </p:sp>
      <p:sp>
        <p:nvSpPr>
          <p:cNvPr id="27655" name="Slide Number Placeholder 1">
            <a:extLst>
              <a:ext uri="{FF2B5EF4-FFF2-40B4-BE49-F238E27FC236}">
                <a16:creationId xmlns:a16="http://schemas.microsoft.com/office/drawing/2014/main" id="{6CDAB9FA-D032-4832-A0A3-68F1DF49D62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8896350" y="6245225"/>
            <a:ext cx="1466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C220954-9C08-4A6A-8667-8BB20D88EB5A}" type="slidenum">
              <a:rPr lang="en-US" altLang="en-US" sz="1400" b="0"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11301</TotalTime>
  <Words>2243</Words>
  <Application>Microsoft Office PowerPoint</Application>
  <PresentationFormat>Widescreen</PresentationFormat>
  <Paragraphs>435</Paragraphs>
  <Slides>40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40</vt:i4>
      </vt:variant>
    </vt:vector>
  </HeadingPairs>
  <TitlesOfParts>
    <vt:vector size="67" baseType="lpstr">
      <vt:lpstr>Arial</vt:lpstr>
      <vt:lpstr>Calibri</vt:lpstr>
      <vt:lpstr>Calibri Light</vt:lpstr>
      <vt:lpstr>Cambria Math</vt:lpstr>
      <vt:lpstr>Comic Sans MS</vt:lpstr>
      <vt:lpstr>Symbol</vt:lpstr>
      <vt:lpstr>Times New Roman</vt:lpstr>
      <vt:lpstr>Wingdings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Custom Design</vt:lpstr>
      <vt:lpstr>Office Theme</vt:lpstr>
      <vt:lpstr>Office Theme</vt:lpstr>
      <vt:lpstr>2_Office Theme</vt:lpstr>
      <vt:lpstr>1_Office Theme</vt:lpstr>
      <vt:lpstr>Microsoft Excel 97-2003 Worksheet</vt:lpstr>
      <vt:lpstr>Equation</vt:lpstr>
      <vt:lpstr>Document</vt:lpstr>
      <vt:lpstr>Worksheet</vt:lpstr>
      <vt:lpstr>Guidance for Clinicians Wondering Whether HRQOL of an Individual Patient has Changed </vt:lpstr>
      <vt:lpstr>Basic Premises and Terminology</vt:lpstr>
      <vt:lpstr>Health-Related Quality of Life (HRQOL) Uses</vt:lpstr>
      <vt:lpstr>Health-Related Quality of Life (HRQOL) Uses</vt:lpstr>
      <vt:lpstr>Obstacles to Health Status Assessment           in Ambulatory Settings</vt:lpstr>
      <vt:lpstr>“Implementing patient-reported outcomes assessment in clinical practice: a review of the options and considerations”</vt:lpstr>
      <vt:lpstr>Is Receiving Better Technical Quality of Care Bad for Health?  </vt:lpstr>
      <vt:lpstr>Individual Change in HRQOL</vt:lpstr>
      <vt:lpstr>Physical Functioning (PF) and Emotional Well-Being (EWB) at Baseline for 54 Patients at UCLA-Center for East West Medicine </vt:lpstr>
      <vt:lpstr>Significant Mean improvement 6-weeks later in all but 1 SF-36 Scale </vt:lpstr>
      <vt:lpstr>Minimally important change (MIC) should not be used to identify responders to treatment</vt:lpstr>
      <vt:lpstr>Abu et al. (2020) used MIC threshold of 5 as cutoff to identify if patients changed on the Atrial Fibrillation Effect QualiTy-of-Life (AFEQT) Questionnaire</vt:lpstr>
      <vt:lpstr>What are the Minimum Clinically Important Differences in SF-36 Scores in Patients with Orthopaedic Oncological Conditions?</vt:lpstr>
      <vt:lpstr>What are the MCIDs for PROMIS, NDI, and ODI instruments among patients with spinal conditions?</vt:lpstr>
      <vt:lpstr>Identifying “Responders”: Reliable Change Index (RCI)</vt:lpstr>
      <vt:lpstr>Amount of Change in Individual’s Score for  Statistical Significance (p &lt;.05) </vt:lpstr>
      <vt:lpstr>Individual T-Score Change Needed for p &lt; .05 Significance at .90 and .95 Reliability</vt:lpstr>
      <vt:lpstr>Effect Sizes for Mean SF-36 Score Changes  </vt:lpstr>
      <vt:lpstr>Effect Sizes for Mean SF-36 Score Changes  </vt:lpstr>
      <vt:lpstr>7-31% of People in Sample Improved Significantly </vt:lpstr>
      <vt:lpstr>IRT Reliable Change Index (IRT)</vt:lpstr>
      <vt:lpstr>PowerPoint Presentation</vt:lpstr>
      <vt:lpstr>PowerPoint Presentation</vt:lpstr>
      <vt:lpstr>PowerPoint Presentation</vt:lpstr>
      <vt:lpstr>Individual Change in HRQOL</vt:lpstr>
      <vt:lpstr>Use of HRQOL Measures in Clinical Practice</vt:lpstr>
      <vt:lpstr>Reliability Target for Individual Assessment </vt:lpstr>
      <vt:lpstr>PROMIS CAT Report</vt:lpstr>
      <vt:lpstr>van Muilekom et al. (2021)</vt:lpstr>
      <vt:lpstr>Likely Change </vt:lpstr>
      <vt:lpstr>T-Score Change Needed for Statistical Significance</vt:lpstr>
      <vt:lpstr>    Meaningful individual change</vt:lpstr>
      <vt:lpstr>Meaningful Change on the ISS</vt:lpstr>
      <vt:lpstr>T-Score Change Needed for Statistical Significance</vt:lpstr>
      <vt:lpstr>6-Week Change in Impact Stratification Score in 750 active-duty U.S. military  with low back pain treated with usual care alone or usual care plus chiropractic</vt:lpstr>
      <vt:lpstr>Another Consideration in Assessing Individual Change: Where One Ends Up  </vt:lpstr>
      <vt:lpstr>Person Fit</vt:lpstr>
      <vt:lpstr>Multiple Observations Are Ideal</vt:lpstr>
      <vt:lpstr>Recommendations for Your Patients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Dept of Medicine</dc:creator>
  <cp:lastModifiedBy>Hays, Ronald D.</cp:lastModifiedBy>
  <cp:revision>904</cp:revision>
  <cp:lastPrinted>2023-10-17T19:51:27Z</cp:lastPrinted>
  <dcterms:created xsi:type="dcterms:W3CDTF">2001-01-03T19:26:53Z</dcterms:created>
  <dcterms:modified xsi:type="dcterms:W3CDTF">2023-10-25T19:16:57Z</dcterms:modified>
</cp:coreProperties>
</file>