
<file path=[Content_Types].xml><?xml version="1.0" encoding="utf-8"?>
<Types xmlns="http://schemas.openxmlformats.org/package/2006/content-types">
  <Default Extension="png" ContentType="image/png"/>
  <Default Extension="jpg&amp;ehk=HZ630m1Bk" ContentType="image/jpe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40" r:id="rId5"/>
  </p:sldMasterIdLst>
  <p:notesMasterIdLst>
    <p:notesMasterId r:id="rId61"/>
  </p:notesMasterIdLst>
  <p:handoutMasterIdLst>
    <p:handoutMasterId r:id="rId62"/>
  </p:handoutMasterIdLst>
  <p:sldIdLst>
    <p:sldId id="256" r:id="rId6"/>
    <p:sldId id="318" r:id="rId7"/>
    <p:sldId id="363" r:id="rId8"/>
    <p:sldId id="319" r:id="rId9"/>
    <p:sldId id="320" r:id="rId10"/>
    <p:sldId id="321" r:id="rId11"/>
    <p:sldId id="322" r:id="rId12"/>
    <p:sldId id="323" r:id="rId13"/>
    <p:sldId id="325" r:id="rId14"/>
    <p:sldId id="326" r:id="rId15"/>
    <p:sldId id="329" r:id="rId16"/>
    <p:sldId id="330" r:id="rId17"/>
    <p:sldId id="331" r:id="rId18"/>
    <p:sldId id="328" r:id="rId19"/>
    <p:sldId id="332" r:id="rId20"/>
    <p:sldId id="333" r:id="rId21"/>
    <p:sldId id="565" r:id="rId22"/>
    <p:sldId id="364" r:id="rId23"/>
    <p:sldId id="365" r:id="rId24"/>
    <p:sldId id="366" r:id="rId25"/>
    <p:sldId id="358" r:id="rId26"/>
    <p:sldId id="359" r:id="rId27"/>
    <p:sldId id="370" r:id="rId28"/>
    <p:sldId id="360" r:id="rId29"/>
    <p:sldId id="361" r:id="rId30"/>
    <p:sldId id="334" r:id="rId31"/>
    <p:sldId id="380" r:id="rId32"/>
    <p:sldId id="335" r:id="rId33"/>
    <p:sldId id="336" r:id="rId34"/>
    <p:sldId id="337" r:id="rId35"/>
    <p:sldId id="338" r:id="rId36"/>
    <p:sldId id="339" r:id="rId37"/>
    <p:sldId id="340" r:id="rId38"/>
    <p:sldId id="645" r:id="rId39"/>
    <p:sldId id="341" r:id="rId40"/>
    <p:sldId id="342" r:id="rId41"/>
    <p:sldId id="294" r:id="rId42"/>
    <p:sldId id="569" r:id="rId43"/>
    <p:sldId id="570" r:id="rId44"/>
    <p:sldId id="573" r:id="rId45"/>
    <p:sldId id="312" r:id="rId46"/>
    <p:sldId id="343" r:id="rId47"/>
    <p:sldId id="300" r:id="rId48"/>
    <p:sldId id="344" r:id="rId49"/>
    <p:sldId id="346" r:id="rId50"/>
    <p:sldId id="347" r:id="rId51"/>
    <p:sldId id="373" r:id="rId52"/>
    <p:sldId id="374" r:id="rId53"/>
    <p:sldId id="375" r:id="rId54"/>
    <p:sldId id="376" r:id="rId55"/>
    <p:sldId id="377" r:id="rId56"/>
    <p:sldId id="378" r:id="rId57"/>
    <p:sldId id="646" r:id="rId58"/>
    <p:sldId id="296" r:id="rId59"/>
    <p:sldId id="35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7" autoAdjust="0"/>
    <p:restoredTop sz="94660"/>
  </p:normalViewPr>
  <p:slideViewPr>
    <p:cSldViewPr snapToGrid="0">
      <p:cViewPr varScale="1">
        <p:scale>
          <a:sx n="82" d="100"/>
          <a:sy n="82" d="100"/>
        </p:scale>
        <p:origin x="1277" y="62"/>
      </p:cViewPr>
      <p:guideLst/>
    </p:cSldViewPr>
  </p:slideViewPr>
  <p:notesTextViewPr>
    <p:cViewPr>
      <p:scale>
        <a:sx n="1" d="1"/>
        <a:sy n="1" d="1"/>
      </p:scale>
      <p:origin x="0" y="0"/>
    </p:cViewPr>
  </p:notesTextViewPr>
  <p:sorterViewPr>
    <p:cViewPr>
      <p:scale>
        <a:sx n="100" d="100"/>
        <a:sy n="100" d="100"/>
      </p:scale>
      <p:origin x="0" y="-11549"/>
    </p:cViewPr>
  </p:sorter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DC37F-6BB0-467F-BD57-7AFC417D7362}" type="doc">
      <dgm:prSet loTypeId="urn:microsoft.com/office/officeart/2016/7/layout/VerticalDownArrowProcess" loCatId="process" qsTypeId="urn:microsoft.com/office/officeart/2005/8/quickstyle/simple1" qsCatId="simple" csTypeId="urn:microsoft.com/office/officeart/2005/8/colors/ColorSchemeForSuggestions" csCatId="other" phldr="1"/>
      <dgm:spPr/>
      <dgm:t>
        <a:bodyPr/>
        <a:lstStyle/>
        <a:p>
          <a:endParaRPr lang="en-US"/>
        </a:p>
      </dgm:t>
    </dgm:pt>
    <dgm:pt modelId="{E8B1C06D-E60F-4520-99D3-AECBF6F5BB9C}">
      <dgm:prSet/>
      <dgm:spPr/>
      <dgm:t>
        <a:bodyPr/>
        <a:lstStyle/>
        <a:p>
          <a:r>
            <a:rPr lang="en-US" dirty="0"/>
            <a:t>Communication</a:t>
          </a:r>
        </a:p>
        <a:p>
          <a:r>
            <a:rPr lang="en-US" dirty="0"/>
            <a:t> (4 items)</a:t>
          </a:r>
        </a:p>
      </dgm:t>
    </dgm:pt>
    <dgm:pt modelId="{F03B0D08-BD17-48DB-B190-DFF190998752}" type="parTrans" cxnId="{5D1ECA20-070A-4CBB-9FBD-0274FA3DA295}">
      <dgm:prSet/>
      <dgm:spPr/>
      <dgm:t>
        <a:bodyPr/>
        <a:lstStyle/>
        <a:p>
          <a:endParaRPr lang="en-US"/>
        </a:p>
      </dgm:t>
    </dgm:pt>
    <dgm:pt modelId="{772DC431-C07F-4388-AEED-63B9C330514F}" type="sibTrans" cxnId="{5D1ECA20-070A-4CBB-9FBD-0274FA3DA295}">
      <dgm:prSet/>
      <dgm:spPr/>
      <dgm:t>
        <a:bodyPr/>
        <a:lstStyle/>
        <a:p>
          <a:endParaRPr lang="en-US"/>
        </a:p>
      </dgm:t>
    </dgm:pt>
    <dgm:pt modelId="{235D9979-4B38-4120-9ED1-AD901F2CBD69}">
      <dgm:prSet/>
      <dgm:spPr/>
      <dgm:t>
        <a:bodyPr/>
        <a:lstStyle/>
        <a:p>
          <a:r>
            <a:rPr lang="en-US" dirty="0"/>
            <a:t>Getting needed care</a:t>
          </a:r>
        </a:p>
        <a:p>
          <a:r>
            <a:rPr lang="en-US" dirty="0"/>
            <a:t> (2 items)</a:t>
          </a:r>
        </a:p>
      </dgm:t>
    </dgm:pt>
    <dgm:pt modelId="{CE5C1FB5-D956-41BB-BC34-564200DAE48E}" type="parTrans" cxnId="{541546E1-5B47-4B35-9DFC-E215A069FF0B}">
      <dgm:prSet/>
      <dgm:spPr/>
      <dgm:t>
        <a:bodyPr/>
        <a:lstStyle/>
        <a:p>
          <a:endParaRPr lang="en-US"/>
        </a:p>
      </dgm:t>
    </dgm:pt>
    <dgm:pt modelId="{FCBD6464-1DAC-454D-9B33-5353A73C6D89}" type="sibTrans" cxnId="{541546E1-5B47-4B35-9DFC-E215A069FF0B}">
      <dgm:prSet/>
      <dgm:spPr/>
      <dgm:t>
        <a:bodyPr/>
        <a:lstStyle/>
        <a:p>
          <a:endParaRPr lang="en-US"/>
        </a:p>
      </dgm:t>
    </dgm:pt>
    <dgm:pt modelId="{938A0708-83FF-4169-9AC5-388A8615C511}">
      <dgm:prSet/>
      <dgm:spPr/>
      <dgm:t>
        <a:bodyPr/>
        <a:lstStyle/>
        <a:p>
          <a:r>
            <a:rPr lang="en-US" dirty="0"/>
            <a:t>Getting care quickly </a:t>
          </a:r>
        </a:p>
        <a:p>
          <a:r>
            <a:rPr lang="en-US" dirty="0"/>
            <a:t>(3 items)</a:t>
          </a:r>
        </a:p>
      </dgm:t>
    </dgm:pt>
    <dgm:pt modelId="{0E600BB2-1791-445C-8804-70E111555D77}" type="parTrans" cxnId="{40692EFC-77E7-4628-AE27-738A689608FF}">
      <dgm:prSet/>
      <dgm:spPr/>
      <dgm:t>
        <a:bodyPr/>
        <a:lstStyle/>
        <a:p>
          <a:endParaRPr lang="en-US"/>
        </a:p>
      </dgm:t>
    </dgm:pt>
    <dgm:pt modelId="{E9506709-92A7-4DC5-9CB6-CA004664D8B8}" type="sibTrans" cxnId="{40692EFC-77E7-4628-AE27-738A689608FF}">
      <dgm:prSet/>
      <dgm:spPr/>
      <dgm:t>
        <a:bodyPr/>
        <a:lstStyle/>
        <a:p>
          <a:endParaRPr lang="en-US"/>
        </a:p>
      </dgm:t>
    </dgm:pt>
    <dgm:pt modelId="{D4C93BA5-F680-4108-BE35-7C82952879E6}">
      <dgm:prSet/>
      <dgm:spPr/>
      <dgm:t>
        <a:bodyPr/>
        <a:lstStyle/>
        <a:p>
          <a:r>
            <a:rPr lang="en-US" dirty="0"/>
            <a:t>Customer Service </a:t>
          </a:r>
        </a:p>
        <a:p>
          <a:r>
            <a:rPr lang="en-US" dirty="0"/>
            <a:t>(3 items)</a:t>
          </a:r>
        </a:p>
      </dgm:t>
    </dgm:pt>
    <dgm:pt modelId="{05DA3A6D-FC94-407E-9A7E-3D0614066303}" type="parTrans" cxnId="{C3A42B39-6E82-4D6B-8194-B63A51E8C6EF}">
      <dgm:prSet/>
      <dgm:spPr/>
      <dgm:t>
        <a:bodyPr/>
        <a:lstStyle/>
        <a:p>
          <a:endParaRPr lang="en-US"/>
        </a:p>
      </dgm:t>
    </dgm:pt>
    <dgm:pt modelId="{DAC14B92-5F83-4218-BF4F-B572C766C402}" type="sibTrans" cxnId="{C3A42B39-6E82-4D6B-8194-B63A51E8C6EF}">
      <dgm:prSet/>
      <dgm:spPr/>
      <dgm:t>
        <a:bodyPr/>
        <a:lstStyle/>
        <a:p>
          <a:endParaRPr lang="en-US"/>
        </a:p>
      </dgm:t>
    </dgm:pt>
    <dgm:pt modelId="{BE2B5820-99F0-468C-8B2F-D2C8C254A2FF}">
      <dgm:prSet/>
      <dgm:spPr/>
      <dgm:t>
        <a:bodyPr/>
        <a:lstStyle/>
        <a:p>
          <a:r>
            <a:rPr lang="en-US" b="1" dirty="0"/>
            <a:t>In the last 6 months, how often did your personal doctor explain things in a way that was easy to understand?  [Never; Sometimes; Usually; Always]</a:t>
          </a:r>
        </a:p>
      </dgm:t>
    </dgm:pt>
    <dgm:pt modelId="{74DBD170-7867-477C-A3BF-D7FEEEB000BF}" type="parTrans" cxnId="{5A8F3AAB-707E-4CF7-9F7A-961D1A737924}">
      <dgm:prSet/>
      <dgm:spPr/>
      <dgm:t>
        <a:bodyPr/>
        <a:lstStyle/>
        <a:p>
          <a:endParaRPr lang="en-US"/>
        </a:p>
      </dgm:t>
    </dgm:pt>
    <dgm:pt modelId="{2B1DC903-F97F-4584-8782-624441E1F4AA}" type="sibTrans" cxnId="{5A8F3AAB-707E-4CF7-9F7A-961D1A737924}">
      <dgm:prSet/>
      <dgm:spPr/>
      <dgm:t>
        <a:bodyPr/>
        <a:lstStyle/>
        <a:p>
          <a:endParaRPr lang="en-US"/>
        </a:p>
      </dgm:t>
    </dgm:pt>
    <dgm:pt modelId="{5A6A1274-3CE6-4BCD-AB9B-7A8A1AB839EF}">
      <dgm:prSet/>
      <dgm:spPr/>
      <dgm:t>
        <a:bodyPr/>
        <a:lstStyle/>
        <a:p>
          <a:r>
            <a:rPr lang="en-US" b="1" dirty="0"/>
            <a:t>In the last 6 months, how often was it easy to get the care, tests or treatment you needed?</a:t>
          </a:r>
        </a:p>
      </dgm:t>
    </dgm:pt>
    <dgm:pt modelId="{DD9A3DDC-3846-4C11-AEE9-677CB6007672}" type="parTrans" cxnId="{77B484A6-BD98-4BBE-B06E-19CA0956C7B4}">
      <dgm:prSet/>
      <dgm:spPr/>
      <dgm:t>
        <a:bodyPr/>
        <a:lstStyle/>
        <a:p>
          <a:endParaRPr lang="en-US"/>
        </a:p>
      </dgm:t>
    </dgm:pt>
    <dgm:pt modelId="{4CB5580D-852C-4EC1-BA75-80E47B38B461}" type="sibTrans" cxnId="{77B484A6-BD98-4BBE-B06E-19CA0956C7B4}">
      <dgm:prSet/>
      <dgm:spPr/>
      <dgm:t>
        <a:bodyPr/>
        <a:lstStyle/>
        <a:p>
          <a:endParaRPr lang="en-US"/>
        </a:p>
      </dgm:t>
    </dgm:pt>
    <dgm:pt modelId="{D1317D1C-4384-45A7-8F42-2EE738540ABE}">
      <dgm:prSet/>
      <dgm:spPr/>
      <dgm:t>
        <a:bodyPr/>
        <a:lstStyle/>
        <a:p>
          <a:r>
            <a:rPr lang="en-US" b="1" dirty="0"/>
            <a:t>In the last 6 months, when you needed care right away, how often did you get care as soon as you needed? [Never; Sometimes; Usually; Always]</a:t>
          </a:r>
          <a:endParaRPr lang="en-US" dirty="0"/>
        </a:p>
      </dgm:t>
    </dgm:pt>
    <dgm:pt modelId="{14268AA8-1745-4A06-9C04-60C87D1A4E38}" type="parTrans" cxnId="{30496085-E4EE-4F69-86AD-10F286460E4B}">
      <dgm:prSet/>
      <dgm:spPr/>
      <dgm:t>
        <a:bodyPr/>
        <a:lstStyle/>
        <a:p>
          <a:endParaRPr lang="en-US"/>
        </a:p>
      </dgm:t>
    </dgm:pt>
    <dgm:pt modelId="{8ABC0398-5FF9-4F14-8F4A-2B6C343517C7}" type="sibTrans" cxnId="{30496085-E4EE-4F69-86AD-10F286460E4B}">
      <dgm:prSet/>
      <dgm:spPr/>
      <dgm:t>
        <a:bodyPr/>
        <a:lstStyle/>
        <a:p>
          <a:endParaRPr lang="en-US"/>
        </a:p>
      </dgm:t>
    </dgm:pt>
    <dgm:pt modelId="{62C42BA2-AA1D-4E1F-8E30-5A71E03043C1}">
      <dgm:prSet/>
      <dgm:spPr/>
      <dgm:t>
        <a:bodyPr/>
        <a:lstStyle/>
        <a:p>
          <a:r>
            <a:rPr lang="en-US" b="1" dirty="0"/>
            <a:t>In the last 6 months, how often did your health plan’s customer service give you the information or help you needed? [Never; Sometimes; Usually; Always]</a:t>
          </a:r>
          <a:endParaRPr lang="en-US" dirty="0"/>
        </a:p>
      </dgm:t>
    </dgm:pt>
    <dgm:pt modelId="{7685E175-7575-4214-9CEC-008D355C5377}" type="parTrans" cxnId="{5B8FBAC2-C635-4076-8AF4-E4ABA35569DF}">
      <dgm:prSet/>
      <dgm:spPr/>
      <dgm:t>
        <a:bodyPr/>
        <a:lstStyle/>
        <a:p>
          <a:endParaRPr lang="en-US"/>
        </a:p>
      </dgm:t>
    </dgm:pt>
    <dgm:pt modelId="{B1251A48-465B-4728-AEB8-5E7147ED5AC8}" type="sibTrans" cxnId="{5B8FBAC2-C635-4076-8AF4-E4ABA35569DF}">
      <dgm:prSet/>
      <dgm:spPr/>
      <dgm:t>
        <a:bodyPr/>
        <a:lstStyle/>
        <a:p>
          <a:endParaRPr lang="en-US"/>
        </a:p>
      </dgm:t>
    </dgm:pt>
    <dgm:pt modelId="{4709308E-0C8D-47E4-87F3-670DE2D73F20}">
      <dgm:prSet/>
      <dgm:spPr/>
      <dgm:t>
        <a:bodyPr/>
        <a:lstStyle/>
        <a:p>
          <a:r>
            <a:rPr lang="en-US" b="1" dirty="0"/>
            <a:t>[Never; Sometimes; Usually; Always]</a:t>
          </a:r>
          <a:endParaRPr lang="en-US" dirty="0"/>
        </a:p>
      </dgm:t>
    </dgm:pt>
    <dgm:pt modelId="{8843BAA6-6D12-454C-BE6C-B3E11541954A}" type="parTrans" cxnId="{7EA21637-F30B-481A-8236-3E45BDA3C02D}">
      <dgm:prSet/>
      <dgm:spPr/>
      <dgm:t>
        <a:bodyPr/>
        <a:lstStyle/>
        <a:p>
          <a:endParaRPr lang="en-US"/>
        </a:p>
      </dgm:t>
    </dgm:pt>
    <dgm:pt modelId="{76584433-0D1B-4CA9-AAA9-D30BBB734AB0}" type="sibTrans" cxnId="{7EA21637-F30B-481A-8236-3E45BDA3C02D}">
      <dgm:prSet/>
      <dgm:spPr/>
      <dgm:t>
        <a:bodyPr/>
        <a:lstStyle/>
        <a:p>
          <a:endParaRPr lang="en-US"/>
        </a:p>
      </dgm:t>
    </dgm:pt>
    <dgm:pt modelId="{562664AA-20FA-4F4F-8430-6EA146EB943F}" type="pres">
      <dgm:prSet presAssocID="{86ADC37F-6BB0-467F-BD57-7AFC417D7362}" presName="Name0" presStyleCnt="0">
        <dgm:presLayoutVars>
          <dgm:dir/>
          <dgm:animLvl val="lvl"/>
          <dgm:resizeHandles val="exact"/>
        </dgm:presLayoutVars>
      </dgm:prSet>
      <dgm:spPr/>
    </dgm:pt>
    <dgm:pt modelId="{F430F17D-A91F-4679-94F1-65729F6F66E2}" type="pres">
      <dgm:prSet presAssocID="{D4C93BA5-F680-4108-BE35-7C82952879E6}" presName="boxAndChildren" presStyleCnt="0"/>
      <dgm:spPr/>
    </dgm:pt>
    <dgm:pt modelId="{DD50CC2E-FAD6-469C-A616-98C148B11837}" type="pres">
      <dgm:prSet presAssocID="{D4C93BA5-F680-4108-BE35-7C82952879E6}" presName="parentTextBox" presStyleLbl="alignNode1" presStyleIdx="0" presStyleCnt="4"/>
      <dgm:spPr/>
    </dgm:pt>
    <dgm:pt modelId="{B6D78AF3-38E0-4F1D-8295-4269D32409D0}" type="pres">
      <dgm:prSet presAssocID="{D4C93BA5-F680-4108-BE35-7C82952879E6}" presName="descendantBox" presStyleLbl="bgAccFollowNode1" presStyleIdx="0" presStyleCnt="4"/>
      <dgm:spPr/>
    </dgm:pt>
    <dgm:pt modelId="{8DEC1316-E24D-4B48-93F6-D002BE7F8ECF}" type="pres">
      <dgm:prSet presAssocID="{E9506709-92A7-4DC5-9CB6-CA004664D8B8}" presName="sp" presStyleCnt="0"/>
      <dgm:spPr/>
    </dgm:pt>
    <dgm:pt modelId="{2A6B7186-60CE-4D29-B283-5B6DE0ECB7C1}" type="pres">
      <dgm:prSet presAssocID="{938A0708-83FF-4169-9AC5-388A8615C511}" presName="arrowAndChildren" presStyleCnt="0"/>
      <dgm:spPr/>
    </dgm:pt>
    <dgm:pt modelId="{0C450F99-2D6E-49C8-84FA-8902FC12A0BF}" type="pres">
      <dgm:prSet presAssocID="{938A0708-83FF-4169-9AC5-388A8615C511}" presName="parentTextArrow" presStyleLbl="node1" presStyleIdx="0" presStyleCnt="0"/>
      <dgm:spPr/>
    </dgm:pt>
    <dgm:pt modelId="{03BDAE59-AE7C-4536-AA37-0DCC72B15963}" type="pres">
      <dgm:prSet presAssocID="{938A0708-83FF-4169-9AC5-388A8615C511}" presName="arrow" presStyleLbl="alignNode1" presStyleIdx="1" presStyleCnt="4"/>
      <dgm:spPr/>
    </dgm:pt>
    <dgm:pt modelId="{868AA3AA-A384-406C-AC19-79FB227E608D}" type="pres">
      <dgm:prSet presAssocID="{938A0708-83FF-4169-9AC5-388A8615C511}" presName="descendantArrow" presStyleLbl="bgAccFollowNode1" presStyleIdx="1" presStyleCnt="4"/>
      <dgm:spPr/>
    </dgm:pt>
    <dgm:pt modelId="{0D685232-4D00-4172-BE31-25F3D6E1C387}" type="pres">
      <dgm:prSet presAssocID="{FCBD6464-1DAC-454D-9B33-5353A73C6D89}" presName="sp" presStyleCnt="0"/>
      <dgm:spPr/>
    </dgm:pt>
    <dgm:pt modelId="{8605D7F3-5F3E-4C53-A6E7-838C74E7B12E}" type="pres">
      <dgm:prSet presAssocID="{235D9979-4B38-4120-9ED1-AD901F2CBD69}" presName="arrowAndChildren" presStyleCnt="0"/>
      <dgm:spPr/>
    </dgm:pt>
    <dgm:pt modelId="{3B547D17-6312-4880-AAD4-E2E80DB2D596}" type="pres">
      <dgm:prSet presAssocID="{235D9979-4B38-4120-9ED1-AD901F2CBD69}" presName="parentTextArrow" presStyleLbl="node1" presStyleIdx="0" presStyleCnt="0"/>
      <dgm:spPr/>
    </dgm:pt>
    <dgm:pt modelId="{555B517B-EB3D-4B3D-9188-7E9DBA2074F1}" type="pres">
      <dgm:prSet presAssocID="{235D9979-4B38-4120-9ED1-AD901F2CBD69}" presName="arrow" presStyleLbl="alignNode1" presStyleIdx="2" presStyleCnt="4"/>
      <dgm:spPr/>
    </dgm:pt>
    <dgm:pt modelId="{8882253A-3D5B-4ACE-8650-54AEA73DBCD7}" type="pres">
      <dgm:prSet presAssocID="{235D9979-4B38-4120-9ED1-AD901F2CBD69}" presName="descendantArrow" presStyleLbl="bgAccFollowNode1" presStyleIdx="2" presStyleCnt="4"/>
      <dgm:spPr/>
    </dgm:pt>
    <dgm:pt modelId="{1FD28143-FD1B-44FB-A8D5-37C21B97896B}" type="pres">
      <dgm:prSet presAssocID="{772DC431-C07F-4388-AEED-63B9C330514F}" presName="sp" presStyleCnt="0"/>
      <dgm:spPr/>
    </dgm:pt>
    <dgm:pt modelId="{7455CC5D-7C2C-43F5-8E08-20E581B445C0}" type="pres">
      <dgm:prSet presAssocID="{E8B1C06D-E60F-4520-99D3-AECBF6F5BB9C}" presName="arrowAndChildren" presStyleCnt="0"/>
      <dgm:spPr/>
    </dgm:pt>
    <dgm:pt modelId="{389893D0-3650-4721-BA67-DA80A4F5A544}" type="pres">
      <dgm:prSet presAssocID="{E8B1C06D-E60F-4520-99D3-AECBF6F5BB9C}" presName="parentTextArrow" presStyleLbl="node1" presStyleIdx="0" presStyleCnt="0"/>
      <dgm:spPr/>
    </dgm:pt>
    <dgm:pt modelId="{A481A119-A610-49BA-9582-9760E02CC9E8}" type="pres">
      <dgm:prSet presAssocID="{E8B1C06D-E60F-4520-99D3-AECBF6F5BB9C}" presName="arrow" presStyleLbl="alignNode1" presStyleIdx="3" presStyleCnt="4"/>
      <dgm:spPr/>
    </dgm:pt>
    <dgm:pt modelId="{5691ABBB-14C5-450B-86AD-2F667D826511}" type="pres">
      <dgm:prSet presAssocID="{E8B1C06D-E60F-4520-99D3-AECBF6F5BB9C}" presName="descendantArrow" presStyleLbl="bgAccFollowNode1" presStyleIdx="3" presStyleCnt="4"/>
      <dgm:spPr/>
    </dgm:pt>
  </dgm:ptLst>
  <dgm:cxnLst>
    <dgm:cxn modelId="{D417351A-070D-42ED-B798-65273074AD90}" type="presOf" srcId="{86ADC37F-6BB0-467F-BD57-7AFC417D7362}" destId="{562664AA-20FA-4F4F-8430-6EA146EB943F}" srcOrd="0" destOrd="0" presId="urn:microsoft.com/office/officeart/2016/7/layout/VerticalDownArrowProcess"/>
    <dgm:cxn modelId="{5D1ECA20-070A-4CBB-9FBD-0274FA3DA295}" srcId="{86ADC37F-6BB0-467F-BD57-7AFC417D7362}" destId="{E8B1C06D-E60F-4520-99D3-AECBF6F5BB9C}" srcOrd="0" destOrd="0" parTransId="{F03B0D08-BD17-48DB-B190-DFF190998752}" sibTransId="{772DC431-C07F-4388-AEED-63B9C330514F}"/>
    <dgm:cxn modelId="{D797B226-EC81-4020-86D8-58D2B1B91274}" type="presOf" srcId="{E8B1C06D-E60F-4520-99D3-AECBF6F5BB9C}" destId="{A481A119-A610-49BA-9582-9760E02CC9E8}" srcOrd="1" destOrd="0" presId="urn:microsoft.com/office/officeart/2016/7/layout/VerticalDownArrowProcess"/>
    <dgm:cxn modelId="{6A78F129-4401-4814-AF6F-E68848A8998D}" type="presOf" srcId="{D1317D1C-4384-45A7-8F42-2EE738540ABE}" destId="{868AA3AA-A384-406C-AC19-79FB227E608D}" srcOrd="0" destOrd="0" presId="urn:microsoft.com/office/officeart/2016/7/layout/VerticalDownArrowProcess"/>
    <dgm:cxn modelId="{8F5E5F2A-E440-491A-8D58-AA8CC6A022CD}" type="presOf" srcId="{BE2B5820-99F0-468C-8B2F-D2C8C254A2FF}" destId="{5691ABBB-14C5-450B-86AD-2F667D826511}" srcOrd="0" destOrd="0" presId="urn:microsoft.com/office/officeart/2016/7/layout/VerticalDownArrowProcess"/>
    <dgm:cxn modelId="{7EA21637-F30B-481A-8236-3E45BDA3C02D}" srcId="{235D9979-4B38-4120-9ED1-AD901F2CBD69}" destId="{4709308E-0C8D-47E4-87F3-670DE2D73F20}" srcOrd="1" destOrd="0" parTransId="{8843BAA6-6D12-454C-BE6C-B3E11541954A}" sibTransId="{76584433-0D1B-4CA9-AAA9-D30BBB734AB0}"/>
    <dgm:cxn modelId="{C3A42B39-6E82-4D6B-8194-B63A51E8C6EF}" srcId="{86ADC37F-6BB0-467F-BD57-7AFC417D7362}" destId="{D4C93BA5-F680-4108-BE35-7C82952879E6}" srcOrd="3" destOrd="0" parTransId="{05DA3A6D-FC94-407E-9A7E-3D0614066303}" sibTransId="{DAC14B92-5F83-4218-BF4F-B572C766C402}"/>
    <dgm:cxn modelId="{416C4B3C-BF2D-46E9-9DF0-19D3D88E6BA9}" type="presOf" srcId="{235D9979-4B38-4120-9ED1-AD901F2CBD69}" destId="{3B547D17-6312-4880-AAD4-E2E80DB2D596}" srcOrd="0" destOrd="0" presId="urn:microsoft.com/office/officeart/2016/7/layout/VerticalDownArrowProcess"/>
    <dgm:cxn modelId="{9B5B5E41-ED93-47B1-A54A-3EFA7EB9096F}" type="presOf" srcId="{5A6A1274-3CE6-4BCD-AB9B-7A8A1AB839EF}" destId="{8882253A-3D5B-4ACE-8650-54AEA73DBCD7}" srcOrd="0" destOrd="0" presId="urn:microsoft.com/office/officeart/2016/7/layout/VerticalDownArrowProcess"/>
    <dgm:cxn modelId="{62DCC47C-0BE1-4886-A7AE-FABFFFE40471}" type="presOf" srcId="{62C42BA2-AA1D-4E1F-8E30-5A71E03043C1}" destId="{B6D78AF3-38E0-4F1D-8295-4269D32409D0}" srcOrd="0" destOrd="0" presId="urn:microsoft.com/office/officeart/2016/7/layout/VerticalDownArrowProcess"/>
    <dgm:cxn modelId="{30496085-E4EE-4F69-86AD-10F286460E4B}" srcId="{938A0708-83FF-4169-9AC5-388A8615C511}" destId="{D1317D1C-4384-45A7-8F42-2EE738540ABE}" srcOrd="0" destOrd="0" parTransId="{14268AA8-1745-4A06-9C04-60C87D1A4E38}" sibTransId="{8ABC0398-5FF9-4F14-8F4A-2B6C343517C7}"/>
    <dgm:cxn modelId="{5B9F2C8A-5423-40BC-B973-B8C7D8E500DA}" type="presOf" srcId="{235D9979-4B38-4120-9ED1-AD901F2CBD69}" destId="{555B517B-EB3D-4B3D-9188-7E9DBA2074F1}" srcOrd="1" destOrd="0" presId="urn:microsoft.com/office/officeart/2016/7/layout/VerticalDownArrowProcess"/>
    <dgm:cxn modelId="{47110B9D-A2C2-4756-91CC-114DC744C777}" type="presOf" srcId="{938A0708-83FF-4169-9AC5-388A8615C511}" destId="{0C450F99-2D6E-49C8-84FA-8902FC12A0BF}" srcOrd="0" destOrd="0" presId="urn:microsoft.com/office/officeart/2016/7/layout/VerticalDownArrowProcess"/>
    <dgm:cxn modelId="{77B484A6-BD98-4BBE-B06E-19CA0956C7B4}" srcId="{235D9979-4B38-4120-9ED1-AD901F2CBD69}" destId="{5A6A1274-3CE6-4BCD-AB9B-7A8A1AB839EF}" srcOrd="0" destOrd="0" parTransId="{DD9A3DDC-3846-4C11-AEE9-677CB6007672}" sibTransId="{4CB5580D-852C-4EC1-BA75-80E47B38B461}"/>
    <dgm:cxn modelId="{5A8F3AAB-707E-4CF7-9F7A-961D1A737924}" srcId="{E8B1C06D-E60F-4520-99D3-AECBF6F5BB9C}" destId="{BE2B5820-99F0-468C-8B2F-D2C8C254A2FF}" srcOrd="0" destOrd="0" parTransId="{74DBD170-7867-477C-A3BF-D7FEEEB000BF}" sibTransId="{2B1DC903-F97F-4584-8782-624441E1F4AA}"/>
    <dgm:cxn modelId="{6587FCAF-6B60-4B82-850A-DB0F74467C01}" type="presOf" srcId="{938A0708-83FF-4169-9AC5-388A8615C511}" destId="{03BDAE59-AE7C-4536-AA37-0DCC72B15963}" srcOrd="1" destOrd="0" presId="urn:microsoft.com/office/officeart/2016/7/layout/VerticalDownArrowProcess"/>
    <dgm:cxn modelId="{5B8FBAC2-C635-4076-8AF4-E4ABA35569DF}" srcId="{D4C93BA5-F680-4108-BE35-7C82952879E6}" destId="{62C42BA2-AA1D-4E1F-8E30-5A71E03043C1}" srcOrd="0" destOrd="0" parTransId="{7685E175-7575-4214-9CEC-008D355C5377}" sibTransId="{B1251A48-465B-4728-AEB8-5E7147ED5AC8}"/>
    <dgm:cxn modelId="{4E9610CD-9AD0-45B7-A4BC-1474400D08BE}" type="presOf" srcId="{E8B1C06D-E60F-4520-99D3-AECBF6F5BB9C}" destId="{389893D0-3650-4721-BA67-DA80A4F5A544}" srcOrd="0" destOrd="0" presId="urn:microsoft.com/office/officeart/2016/7/layout/VerticalDownArrowProcess"/>
    <dgm:cxn modelId="{541546E1-5B47-4B35-9DFC-E215A069FF0B}" srcId="{86ADC37F-6BB0-467F-BD57-7AFC417D7362}" destId="{235D9979-4B38-4120-9ED1-AD901F2CBD69}" srcOrd="1" destOrd="0" parTransId="{CE5C1FB5-D956-41BB-BC34-564200DAE48E}" sibTransId="{FCBD6464-1DAC-454D-9B33-5353A73C6D89}"/>
    <dgm:cxn modelId="{F7444FE3-F0F3-41E6-938B-E2F4C9B44154}" type="presOf" srcId="{4709308E-0C8D-47E4-87F3-670DE2D73F20}" destId="{8882253A-3D5B-4ACE-8650-54AEA73DBCD7}" srcOrd="0" destOrd="1" presId="urn:microsoft.com/office/officeart/2016/7/layout/VerticalDownArrowProcess"/>
    <dgm:cxn modelId="{F41E29FA-2471-4F84-BD64-34943A2C3705}" type="presOf" srcId="{D4C93BA5-F680-4108-BE35-7C82952879E6}" destId="{DD50CC2E-FAD6-469C-A616-98C148B11837}" srcOrd="0" destOrd="0" presId="urn:microsoft.com/office/officeart/2016/7/layout/VerticalDownArrowProcess"/>
    <dgm:cxn modelId="{40692EFC-77E7-4628-AE27-738A689608FF}" srcId="{86ADC37F-6BB0-467F-BD57-7AFC417D7362}" destId="{938A0708-83FF-4169-9AC5-388A8615C511}" srcOrd="2" destOrd="0" parTransId="{0E600BB2-1791-445C-8804-70E111555D77}" sibTransId="{E9506709-92A7-4DC5-9CB6-CA004664D8B8}"/>
    <dgm:cxn modelId="{5588AF43-8681-43C0-BEFD-D94C50CFEBD3}" type="presParOf" srcId="{562664AA-20FA-4F4F-8430-6EA146EB943F}" destId="{F430F17D-A91F-4679-94F1-65729F6F66E2}" srcOrd="0" destOrd="0" presId="urn:microsoft.com/office/officeart/2016/7/layout/VerticalDownArrowProcess"/>
    <dgm:cxn modelId="{9F609FFC-13DD-49C1-BB68-ECC3BE42DB32}" type="presParOf" srcId="{F430F17D-A91F-4679-94F1-65729F6F66E2}" destId="{DD50CC2E-FAD6-469C-A616-98C148B11837}" srcOrd="0" destOrd="0" presId="urn:microsoft.com/office/officeart/2016/7/layout/VerticalDownArrowProcess"/>
    <dgm:cxn modelId="{01A6207E-3B22-403F-982A-8E51560AF86C}" type="presParOf" srcId="{F430F17D-A91F-4679-94F1-65729F6F66E2}" destId="{B6D78AF3-38E0-4F1D-8295-4269D32409D0}" srcOrd="1" destOrd="0" presId="urn:microsoft.com/office/officeart/2016/7/layout/VerticalDownArrowProcess"/>
    <dgm:cxn modelId="{53B4E565-5BD6-47C4-8E71-51ECC5923122}" type="presParOf" srcId="{562664AA-20FA-4F4F-8430-6EA146EB943F}" destId="{8DEC1316-E24D-4B48-93F6-D002BE7F8ECF}" srcOrd="1" destOrd="0" presId="urn:microsoft.com/office/officeart/2016/7/layout/VerticalDownArrowProcess"/>
    <dgm:cxn modelId="{BF6429BB-D423-4713-A36F-6D2BE5F5E3A9}" type="presParOf" srcId="{562664AA-20FA-4F4F-8430-6EA146EB943F}" destId="{2A6B7186-60CE-4D29-B283-5B6DE0ECB7C1}" srcOrd="2" destOrd="0" presId="urn:microsoft.com/office/officeart/2016/7/layout/VerticalDownArrowProcess"/>
    <dgm:cxn modelId="{E893AE53-2A25-4CD5-9C7D-921CA9E69DE8}" type="presParOf" srcId="{2A6B7186-60CE-4D29-B283-5B6DE0ECB7C1}" destId="{0C450F99-2D6E-49C8-84FA-8902FC12A0BF}" srcOrd="0" destOrd="0" presId="urn:microsoft.com/office/officeart/2016/7/layout/VerticalDownArrowProcess"/>
    <dgm:cxn modelId="{D0D16002-9A55-4565-81C0-4F3FE2156C96}" type="presParOf" srcId="{2A6B7186-60CE-4D29-B283-5B6DE0ECB7C1}" destId="{03BDAE59-AE7C-4536-AA37-0DCC72B15963}" srcOrd="1" destOrd="0" presId="urn:microsoft.com/office/officeart/2016/7/layout/VerticalDownArrowProcess"/>
    <dgm:cxn modelId="{FE72BBC7-1C09-4949-9B4F-1F0EC4E4CD0B}" type="presParOf" srcId="{2A6B7186-60CE-4D29-B283-5B6DE0ECB7C1}" destId="{868AA3AA-A384-406C-AC19-79FB227E608D}" srcOrd="2" destOrd="0" presId="urn:microsoft.com/office/officeart/2016/7/layout/VerticalDownArrowProcess"/>
    <dgm:cxn modelId="{4E6AE04E-6BF0-420A-BF3E-567336BB95D2}" type="presParOf" srcId="{562664AA-20FA-4F4F-8430-6EA146EB943F}" destId="{0D685232-4D00-4172-BE31-25F3D6E1C387}" srcOrd="3" destOrd="0" presId="urn:microsoft.com/office/officeart/2016/7/layout/VerticalDownArrowProcess"/>
    <dgm:cxn modelId="{7AAC53EA-1F91-42DC-9368-7D3248F5E9B8}" type="presParOf" srcId="{562664AA-20FA-4F4F-8430-6EA146EB943F}" destId="{8605D7F3-5F3E-4C53-A6E7-838C74E7B12E}" srcOrd="4" destOrd="0" presId="urn:microsoft.com/office/officeart/2016/7/layout/VerticalDownArrowProcess"/>
    <dgm:cxn modelId="{36E4AFCD-F4B4-460C-B4BB-14D39A182FCD}" type="presParOf" srcId="{8605D7F3-5F3E-4C53-A6E7-838C74E7B12E}" destId="{3B547D17-6312-4880-AAD4-E2E80DB2D596}" srcOrd="0" destOrd="0" presId="urn:microsoft.com/office/officeart/2016/7/layout/VerticalDownArrowProcess"/>
    <dgm:cxn modelId="{CA06ADB2-4593-4C22-9EBA-E06551341DEF}" type="presParOf" srcId="{8605D7F3-5F3E-4C53-A6E7-838C74E7B12E}" destId="{555B517B-EB3D-4B3D-9188-7E9DBA2074F1}" srcOrd="1" destOrd="0" presId="urn:microsoft.com/office/officeart/2016/7/layout/VerticalDownArrowProcess"/>
    <dgm:cxn modelId="{225F27B2-AE01-4255-B2AD-D5F078D6B710}" type="presParOf" srcId="{8605D7F3-5F3E-4C53-A6E7-838C74E7B12E}" destId="{8882253A-3D5B-4ACE-8650-54AEA73DBCD7}" srcOrd="2" destOrd="0" presId="urn:microsoft.com/office/officeart/2016/7/layout/VerticalDownArrowProcess"/>
    <dgm:cxn modelId="{08F22B0F-A93E-4B64-B744-A794FC2C7F54}" type="presParOf" srcId="{562664AA-20FA-4F4F-8430-6EA146EB943F}" destId="{1FD28143-FD1B-44FB-A8D5-37C21B97896B}" srcOrd="5" destOrd="0" presId="urn:microsoft.com/office/officeart/2016/7/layout/VerticalDownArrowProcess"/>
    <dgm:cxn modelId="{7F1698D1-BAC1-4742-81C7-E205754CF8A1}" type="presParOf" srcId="{562664AA-20FA-4F4F-8430-6EA146EB943F}" destId="{7455CC5D-7C2C-43F5-8E08-20E581B445C0}" srcOrd="6" destOrd="0" presId="urn:microsoft.com/office/officeart/2016/7/layout/VerticalDownArrowProcess"/>
    <dgm:cxn modelId="{7C829C3E-FA8A-4D68-9484-BF2CC32E9EB1}" type="presParOf" srcId="{7455CC5D-7C2C-43F5-8E08-20E581B445C0}" destId="{389893D0-3650-4721-BA67-DA80A4F5A544}" srcOrd="0" destOrd="0" presId="urn:microsoft.com/office/officeart/2016/7/layout/VerticalDownArrowProcess"/>
    <dgm:cxn modelId="{DBB4DD84-2A86-4F1E-A1BD-C616A6540D42}" type="presParOf" srcId="{7455CC5D-7C2C-43F5-8E08-20E581B445C0}" destId="{A481A119-A610-49BA-9582-9760E02CC9E8}" srcOrd="1" destOrd="0" presId="urn:microsoft.com/office/officeart/2016/7/layout/VerticalDownArrowProcess"/>
    <dgm:cxn modelId="{2407A1FD-E9DA-4626-8551-E5D7D4580CD4}" type="presParOf" srcId="{7455CC5D-7C2C-43F5-8E08-20E581B445C0}" destId="{5691ABBB-14C5-450B-86AD-2F667D82651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0CC2E-FAD6-469C-A616-98C148B11837}">
      <dsp:nvSpPr>
        <dsp:cNvPr id="0" name=""/>
        <dsp:cNvSpPr/>
      </dsp:nvSpPr>
      <dsp:spPr>
        <a:xfrm>
          <a:off x="0" y="3569039"/>
          <a:ext cx="1971675" cy="7808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Customer Service </a:t>
          </a:r>
        </a:p>
        <a:p>
          <a:pPr marL="0" lvl="0" indent="0" algn="ctr" defTabSz="711200">
            <a:lnSpc>
              <a:spcPct val="90000"/>
            </a:lnSpc>
            <a:spcBef>
              <a:spcPct val="0"/>
            </a:spcBef>
            <a:spcAft>
              <a:spcPct val="35000"/>
            </a:spcAft>
            <a:buNone/>
          </a:pPr>
          <a:r>
            <a:rPr lang="en-US" sz="1600" kern="1200" dirty="0"/>
            <a:t>(3 items)</a:t>
          </a:r>
        </a:p>
      </dsp:txBody>
      <dsp:txXfrm>
        <a:off x="0" y="3569039"/>
        <a:ext cx="1971675" cy="780818"/>
      </dsp:txXfrm>
    </dsp:sp>
    <dsp:sp modelId="{B6D78AF3-38E0-4F1D-8295-4269D32409D0}">
      <dsp:nvSpPr>
        <dsp:cNvPr id="0" name=""/>
        <dsp:cNvSpPr/>
      </dsp:nvSpPr>
      <dsp:spPr>
        <a:xfrm>
          <a:off x="1971675" y="3569039"/>
          <a:ext cx="5915025" cy="780818"/>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how often did your health plan’s customer service give you the information or help you needed? [Never; Sometimes; Usually; Always]</a:t>
          </a:r>
          <a:endParaRPr lang="en-US" sz="1100" kern="1200" dirty="0"/>
        </a:p>
      </dsp:txBody>
      <dsp:txXfrm>
        <a:off x="1971675" y="3569039"/>
        <a:ext cx="5915025" cy="780818"/>
      </dsp:txXfrm>
    </dsp:sp>
    <dsp:sp modelId="{03BDAE59-AE7C-4536-AA37-0DCC72B15963}">
      <dsp:nvSpPr>
        <dsp:cNvPr id="0" name=""/>
        <dsp:cNvSpPr/>
      </dsp:nvSpPr>
      <dsp:spPr>
        <a:xfrm rot="10800000">
          <a:off x="0" y="2379853"/>
          <a:ext cx="1971675" cy="12008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Getting care quickly </a:t>
          </a:r>
        </a:p>
        <a:p>
          <a:pPr marL="0" lvl="0" indent="0" algn="ctr" defTabSz="711200">
            <a:lnSpc>
              <a:spcPct val="90000"/>
            </a:lnSpc>
            <a:spcBef>
              <a:spcPct val="0"/>
            </a:spcBef>
            <a:spcAft>
              <a:spcPct val="35000"/>
            </a:spcAft>
            <a:buNone/>
          </a:pPr>
          <a:r>
            <a:rPr lang="en-US" sz="1600" kern="1200" dirty="0"/>
            <a:t>(3 items)</a:t>
          </a:r>
        </a:p>
      </dsp:txBody>
      <dsp:txXfrm rot="-10800000">
        <a:off x="0" y="2379853"/>
        <a:ext cx="1971675" cy="780584"/>
      </dsp:txXfrm>
    </dsp:sp>
    <dsp:sp modelId="{868AA3AA-A384-406C-AC19-79FB227E608D}">
      <dsp:nvSpPr>
        <dsp:cNvPr id="0" name=""/>
        <dsp:cNvSpPr/>
      </dsp:nvSpPr>
      <dsp:spPr>
        <a:xfrm>
          <a:off x="1971675" y="2379853"/>
          <a:ext cx="5915025" cy="780584"/>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when you needed care right away, how often did you get care as soon as you needed? [Never; Sometimes; Usually; Always]</a:t>
          </a:r>
          <a:endParaRPr lang="en-US" sz="1100" kern="1200" dirty="0"/>
        </a:p>
      </dsp:txBody>
      <dsp:txXfrm>
        <a:off x="1971675" y="2379853"/>
        <a:ext cx="5915025" cy="780584"/>
      </dsp:txXfrm>
    </dsp:sp>
    <dsp:sp modelId="{555B517B-EB3D-4B3D-9188-7E9DBA2074F1}">
      <dsp:nvSpPr>
        <dsp:cNvPr id="0" name=""/>
        <dsp:cNvSpPr/>
      </dsp:nvSpPr>
      <dsp:spPr>
        <a:xfrm rot="10800000">
          <a:off x="0" y="1190666"/>
          <a:ext cx="1971675" cy="12008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Getting needed care</a:t>
          </a:r>
        </a:p>
        <a:p>
          <a:pPr marL="0" lvl="0" indent="0" algn="ctr" defTabSz="711200">
            <a:lnSpc>
              <a:spcPct val="90000"/>
            </a:lnSpc>
            <a:spcBef>
              <a:spcPct val="0"/>
            </a:spcBef>
            <a:spcAft>
              <a:spcPct val="35000"/>
            </a:spcAft>
            <a:buNone/>
          </a:pPr>
          <a:r>
            <a:rPr lang="en-US" sz="1600" kern="1200" dirty="0"/>
            <a:t> (2 items)</a:t>
          </a:r>
        </a:p>
      </dsp:txBody>
      <dsp:txXfrm rot="-10800000">
        <a:off x="0" y="1190666"/>
        <a:ext cx="1971675" cy="780584"/>
      </dsp:txXfrm>
    </dsp:sp>
    <dsp:sp modelId="{8882253A-3D5B-4ACE-8650-54AEA73DBCD7}">
      <dsp:nvSpPr>
        <dsp:cNvPr id="0" name=""/>
        <dsp:cNvSpPr/>
      </dsp:nvSpPr>
      <dsp:spPr>
        <a:xfrm>
          <a:off x="1971675" y="1190666"/>
          <a:ext cx="5915025" cy="780584"/>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how often was it easy to get the care, tests or treatment you needed?</a:t>
          </a:r>
        </a:p>
        <a:p>
          <a:pPr marL="0" lvl="0" indent="0" algn="l" defTabSz="488950">
            <a:lnSpc>
              <a:spcPct val="90000"/>
            </a:lnSpc>
            <a:spcBef>
              <a:spcPct val="0"/>
            </a:spcBef>
            <a:spcAft>
              <a:spcPct val="35000"/>
            </a:spcAft>
            <a:buNone/>
          </a:pPr>
          <a:r>
            <a:rPr lang="en-US" sz="1100" b="1" kern="1200" dirty="0"/>
            <a:t>[Never; Sometimes; Usually; Always]</a:t>
          </a:r>
          <a:endParaRPr lang="en-US" sz="1100" kern="1200" dirty="0"/>
        </a:p>
      </dsp:txBody>
      <dsp:txXfrm>
        <a:off x="1971675" y="1190666"/>
        <a:ext cx="5915025" cy="780584"/>
      </dsp:txXfrm>
    </dsp:sp>
    <dsp:sp modelId="{A481A119-A610-49BA-9582-9760E02CC9E8}">
      <dsp:nvSpPr>
        <dsp:cNvPr id="0" name=""/>
        <dsp:cNvSpPr/>
      </dsp:nvSpPr>
      <dsp:spPr>
        <a:xfrm rot="10800000">
          <a:off x="0" y="1479"/>
          <a:ext cx="1971675" cy="120089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113792" rIns="140226"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Communication</a:t>
          </a:r>
        </a:p>
        <a:p>
          <a:pPr marL="0" lvl="0" indent="0" algn="ctr" defTabSz="711200">
            <a:lnSpc>
              <a:spcPct val="90000"/>
            </a:lnSpc>
            <a:spcBef>
              <a:spcPct val="0"/>
            </a:spcBef>
            <a:spcAft>
              <a:spcPct val="35000"/>
            </a:spcAft>
            <a:buNone/>
          </a:pPr>
          <a:r>
            <a:rPr lang="en-US" sz="1600" kern="1200" dirty="0"/>
            <a:t> (4 items)</a:t>
          </a:r>
        </a:p>
      </dsp:txBody>
      <dsp:txXfrm rot="-10800000">
        <a:off x="0" y="1479"/>
        <a:ext cx="1971675" cy="780584"/>
      </dsp:txXfrm>
    </dsp:sp>
    <dsp:sp modelId="{5691ABBB-14C5-450B-86AD-2F667D826511}">
      <dsp:nvSpPr>
        <dsp:cNvPr id="0" name=""/>
        <dsp:cNvSpPr/>
      </dsp:nvSpPr>
      <dsp:spPr>
        <a:xfrm>
          <a:off x="1971675" y="1479"/>
          <a:ext cx="5915025" cy="780584"/>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b="1" kern="1200" dirty="0"/>
            <a:t>In the last 6 months, how often did your personal doctor explain things in a way that was easy to understand?  [Never; Sometimes; Usually; Always]</a:t>
          </a:r>
        </a:p>
      </dsp:txBody>
      <dsp:txXfrm>
        <a:off x="1971675" y="1479"/>
        <a:ext cx="5915025" cy="78058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1221D6-53FE-4F47-BB97-EEF47D3F5A05}" type="datetimeFigureOut">
              <a:rPr lang="en-US" smtClean="0"/>
              <a:t>5/14/2018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E51FC-1996-4A6D-B3D8-56E890CF4723}" type="slidenum">
              <a:rPr lang="en-US" smtClean="0"/>
              <a:t>‹#›</a:t>
            </a:fld>
            <a:endParaRPr lang="en-US"/>
          </a:p>
        </p:txBody>
      </p:sp>
    </p:spTree>
    <p:extLst>
      <p:ext uri="{BB962C8B-B14F-4D97-AF65-F5344CB8AC3E}">
        <p14:creationId xmlns:p14="http://schemas.microsoft.com/office/powerpoint/2010/main" val="20760444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21:10:05.561"/>
    </inkml:context>
    <inkml:brush xml:id="br0">
      <inkml:brushProperty name="width" value="0.02" units="cm"/>
      <inkml:brushProperty name="height" value="0.02" units="cm"/>
      <inkml:brushProperty name="ignorePressure" value="1"/>
    </inkml:brush>
  </inkml:definitions>
  <inkml:trace contextRef="#ctx0" brushRef="#br0">10766 14664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21:10:08.963"/>
    </inkml:context>
    <inkml:brush xml:id="br0">
      <inkml:brushProperty name="width" value="0.02" units="cm"/>
      <inkml:brushProperty name="height" value="0.02" units="cm"/>
      <inkml:brushProperty name="ignorePressure" value="1"/>
    </inkml:brush>
  </inkml:definitions>
  <inkml:trace contextRef="#ctx0" brushRef="#br0">730 74,'0'2,"0"7,-6 3,-3 3,-6 3,-2 2,-4 2,-1 10,4 7,5 0,4-3,4 1,3-3,1-6,-3 3,-2-1,0-3,2-2,-1-2,-43 33,-51 31,-13 9,10-6,19-18,24-14,22-10,18-12,11-8,8-4,3-9,2-9,-1-1,5 6,3 9,-1 6,3 11,5 7,-2 1,4-4,1-10,2-10,-1-9,-1 0,0 4,-4 8,-2 1,-4 2,2-1,-3 0,-2-2,-1-4,-2-5,-1 2,6-1,0 8,4 2,3-4,-4-2,-2 0,-5 4,-22 13,-37 38,-12 11,2-6,12-15,9-13,12-8,11-16,8-8,6-5,4 0,4 0,1 2,3 1,0 1,-2 0,-1 1,0-3,0 3,4 3,2-1,1 3,-3-2,-2-2,-3 1,-2-1,-2 1,0-1,0 4,0 2,-1-1,1-2,-1 0,-4-2,-2 1,1-2,1 2,1 3,2 0,1-1,1 0,0-3,0 1,0-1,3 3,0 2,1 5,-2-2,0-2,-1-2,0-2,2-5,0-2,0 0,0 1,-2 1,0 4,0 1,4 2,2-7,-1-16,1-9,5-4,8 1,2 2,4-4,-2-2,0-4,-2-6,0 0,3 4,2 9,0 7,-1 10,-1 6,-1 4,-1-2,-5-16,-3-7,1 3,-2 4,4 15,-2 8,-2 5,1-5,-5-38,-4-12,-3 1,-2 11,-1 16,-1 9,-2-28,-1-12</inkml:trace>
  <inkml:trace contextRef="#ctx0" brushRef="#br0" timeOffset="5467">390 0,'5'0,"4"0,4 0,3 0,3 0,2 0,1 0,-4 2,0 2,5-1,1 0,-1-1,0-1,-1-1,1 1,-4 1,-4 6,-6 4,-4 6,-3 1,-1 0,-2 3,0 4,0 0,1 2,1-5,2-4,0 1,0-2,-1 0,-1 1,-1-7,1-11,-1-9,0-2</inkml:trace>
  <inkml:trace contextRef="#ctx0" brushRef="#br0" timeOffset="8787">434 2850,'0'5,"5"4,2 4,2-2,-1 4,1-2,0 0,-3 3,-2 0,3-1,4-4,-1 4,3-1,0 3,-1-3,-1 0,4 0,0 2,-3 2,-3 2,-3 0,2-3,2-5,5-4,0 2,-3 6,-6 1,-7 0,-2-3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06.248"/>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28568 7953,'0'2,"0"7,3 1,3-1,0 0,0 4,3 3,1 0,-2 3,1-2,-2-1,0-4,5-3,0 4,-2 4,-3 3,-2 2,-3 1,0-2,-2 1,2-4,6-4,1-3,0 3,-3 6,-1 2,-2 0,-2 1,0-1,-2 1,1-1,0 1,7-4,3-1,-1 2,-2 1,-1 2,-3-1,-1 1,-1 0,-6 0,-2-1,0 1,-4 3,-2 1,-4 0,-7 7,-9 6,-2-1,1-2,2 1,8-4,8-3,6-12,10-8,5-2,2 1,2 0,-1 4,4 0,2-3,4-13,-1-1,-4 1,-4 8,-3 4,-4 4,-3-2,-2 9,-1-8,1 1,0 2,1 0,1 2,1 1,0 2,0 5,-3 1,0 8,0 1,1-1,0-4,1-15,0-4,1-3,2-7,2-9,-1-1,0 3,-1 8,2 5,0 8,-1 2,0 1,-1 3,-2 4,1 1,4-16,2-4,-1 0,1 9,0 10,-2 7,-1 16,-2 9,0 4,-2-8,0-8,0-8,-1-4,1-2,0-5,0-4,-1 0,1-3,0 1,0-5,0-4,0-1,0 0,0 7,0 3,0 2,0 3,0-2,0 0,0-1,0-2,0 1,0 3,-4 1,-6 8,1 5,-5 3,1-5,3-3,2 0,4-28,-4-31,0-7,2 2,1 11,2 12,1 11,2 9,0 10,0 4,0 2,0-1,1-4,-1 1,0-3,0 1,0-15,0-2,0-1,0 5,0 7,0 4,3-2,0-1,0 0,0 1,-2 2,1-1,-2 2,0-1,0 0,0 2,0 3,0 0,0 0,0-2,0 1,0-3,0-1,0 0,0 4,0 0,0 2,0-2,0-1,0 0,0-4,0 2,0-2,0 4,0 2,0 1,0-1,0-1,0-4,0 1,0-1,0 1,0 4,0 0,0 0,0 0,0-4,0 1,0-2,0 1,0-2,0 5,2-3,2-2,-1 0,0-1,-2 2,0 0,0 1,-1-1,0-1,0 3,5-1,2-1,-1 0,-1 0,1-3,0-1,-2 0,-1 0,-1 1,-1 1,-1 5,0 1,0 2,0-2,0 0,-1-2,1-1,0-1,0-1,0 2,0 3,0 2,0 0,0-2,0-2,0-1,0-1,0 3,0 3,0-1,0 0,0-1,0-3,0 0,0-2,5-3,2 0,-1 4,-1 2,-1-1,-2 1,-1-1,0 1,-1-1,7-5,3 1,-1-1,-1 4,-3 2,-2 1,-1-1,-1 2,-1-3,-1 2,1-2,0-2,-1 4,1 2,0-1,0 1,0-2,0 0,0-1,0-3,0 2,0 3,0 0,0 1,0-1,0 0,0-2,0-2,0 3,0 2,0 0,0-1,0-1,0 1,0-3,0-2,0 2,0 3,0 0,0 1,0-1,0-2,0-1,0-1,0 1,0-1,0 1,-5-3,-2 2,1 1,1 1,1 0,2-3,-4-3,-2 0,2-1,1 2,2 6,1 1,1 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16.842"/>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28797 17478,'0'5,"0"4,0 6,0 2,0 2,0 2,0-1,0 3,0-1,0 3,5-2,2 0,-1-2,-1-1,-1 0,-2 0,-1 1,0 0,2-5,5-3,1 0,0 0,-3 6,-1 2,-2 3,-2-1,0 1,-1-1,-1-9,1-10,2-24,1 1,0 4,0 9,-7 4,-1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17T15:25:30.903"/>
    </inkml:context>
    <inkml:brush xml:id="br0">
      <inkml:brushProperty name="width" value="0.12" units="cm"/>
      <inkml:brushProperty name="height" value="0.24" units="cm"/>
      <inkml:brushProperty name="color" value="#FFFC00"/>
      <inkml:brushProperty name="tip" value="rectangle"/>
      <inkml:brushProperty name="rasterOp" value="maskPen"/>
      <inkml:brushProperty name="ignorePressure" value="1"/>
    </inkml:brush>
  </inkml:definitions>
  <inkml:trace contextRef="#ctx0" brushRef="#br0">32167 17588,'-5'0,"-4"0,-9 0,-40 8,-24 4,-2 6,9 2,14 3,14 0,8-5,10-1,10 0,9-5,5-7,2-4,-4-3,-1 5,1 9,2 5,1 4,2 2,1-9,1-3,-2-2,-7 3,-7 12,-31 34,-11 18,2-2,9-11,14-11,12-7,10-8,6-19,5-16,2-8,0 7,0 4,0 5,0 4,-1 4,0 3,-1 1,0 1,0 0,0-2,0 3,-1 2,1 1,3-6,5-19,10-14,0-3,-1 9,-4 8,-5 8,-3 5,-3 3,-1 3,-2 1,0 1,1 0,4-5,4-10,7-14,0-16,2-6,2-12,-4 6,-3 15,-4 17,-4 12,-2 6,-1 6,-2 2,0 1,6 5,3-11,6-11,1-9,-3-3,-2 8,-4 8,-3 4,-2 5,0 1,-2 2,8-4,5-7,5-13,1-2,-4 2,-4 6,-1 2,3 0,7-17,20-17,4-1,-1 3,-7 12,-7 7,-4 5,-2-1,-2-1,5-5,0-10,1-2,4 2,-2 4,4 4,2 3,6 4,4 1,-3 1,-4 1,-5-1,-8 6,-9 7,-1 0,-1-4,3-11,-2-7,-3-8,-4-4,5-2,1-1,-3 0,-2 0,-3 0,-3-4,0 1,-2 2,0 1,-1 1,0 0,1 1,0 0,0 0,-1 2,1-3,0-3,0 1,0-1,0 2,0 2,0 0,0 2,0-2,-7-4,-3 0,0-1,2 2,3-1,2 3,-2 5,-1 5,-1 2,2-1,1-12,1-4,2-2,-5 3,-3 8,-1 3,-3 4,1 3,1-3,4-1,0 1,-1 2,-5 4,1-3,1-2,-4 1,-2 1,-3 4,-2 1,4 7,5 6,4 8,5 7,2 1,1-3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85432-6E72-4D4F-8E31-B524BFC7CB96}" type="datetimeFigureOut">
              <a:rPr lang="en-US" smtClean="0"/>
              <a:t>5/14/2018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26CE3-600C-4C38-9210-B03AD8C969E1}" type="slidenum">
              <a:rPr lang="en-US" smtClean="0"/>
              <a:t>‹#›</a:t>
            </a:fld>
            <a:endParaRPr lang="en-US"/>
          </a:p>
        </p:txBody>
      </p:sp>
    </p:spTree>
    <p:extLst>
      <p:ext uri="{BB962C8B-B14F-4D97-AF65-F5344CB8AC3E}">
        <p14:creationId xmlns:p14="http://schemas.microsoft.com/office/powerpoint/2010/main" val="129254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2101E42-253A-4D2C-BB18-A43AA6A7C3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3682574-4F92-47BE-9425-9F3931B2AAE2}" type="slidenum">
              <a:rPr lang="en-US" altLang="en-US" sz="1200" smtClean="0"/>
              <a:pPr/>
              <a:t>3</a:t>
            </a:fld>
            <a:endParaRPr lang="en-US" altLang="en-US" sz="1200"/>
          </a:p>
        </p:txBody>
      </p:sp>
    </p:spTree>
    <p:extLst>
      <p:ext uri="{BB962C8B-B14F-4D97-AF65-F5344CB8AC3E}">
        <p14:creationId xmlns:p14="http://schemas.microsoft.com/office/powerpoint/2010/main" val="362052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94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AB6C07-E432-418B-82F1-787F6420CAFA}"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4945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46082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3222643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33449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29</a:t>
            </a:fld>
            <a:endParaRPr lang="en-US"/>
          </a:p>
        </p:txBody>
      </p:sp>
    </p:spTree>
    <p:extLst>
      <p:ext uri="{BB962C8B-B14F-4D97-AF65-F5344CB8AC3E}">
        <p14:creationId xmlns:p14="http://schemas.microsoft.com/office/powerpoint/2010/main" val="87118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289122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99571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194139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42983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59285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26CE3-600C-4C38-9210-B03AD8C969E1}" type="slidenum">
              <a:rPr lang="en-US" smtClean="0"/>
              <a:t>5</a:t>
            </a:fld>
            <a:endParaRPr lang="en-US"/>
          </a:p>
        </p:txBody>
      </p:sp>
    </p:spTree>
    <p:extLst>
      <p:ext uri="{BB962C8B-B14F-4D97-AF65-F5344CB8AC3E}">
        <p14:creationId xmlns:p14="http://schemas.microsoft.com/office/powerpoint/2010/main" val="3067531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050"/>
          <p:cNvSpPr>
            <a:spLocks noGrp="1" noRot="1" noChangeAspect="1" noChangeArrowheads="1" noTextEdit="1"/>
          </p:cNvSpPr>
          <p:nvPr>
            <p:ph type="sldImg"/>
          </p:nvPr>
        </p:nvSpPr>
        <p:spPr>
          <a:ln/>
        </p:spPr>
      </p:sp>
      <p:sp>
        <p:nvSpPr>
          <p:cNvPr id="180227" name="Rectangle 2051"/>
          <p:cNvSpPr>
            <a:spLocks noGrp="1" noChangeArrowheads="1"/>
          </p:cNvSpPr>
          <p:nvPr>
            <p:ph type="body" idx="1"/>
          </p:nvPr>
        </p:nvSpPr>
        <p:spPr>
          <a:noFill/>
          <a:ln w="9525"/>
        </p:spPr>
        <p:txBody>
          <a:bodyPr/>
          <a:lstStyle/>
          <a:p>
            <a:endParaRPr lang="en-US" altLang="en-US"/>
          </a:p>
        </p:txBody>
      </p:sp>
    </p:spTree>
    <p:extLst>
      <p:ext uri="{BB962C8B-B14F-4D97-AF65-F5344CB8AC3E}">
        <p14:creationId xmlns:p14="http://schemas.microsoft.com/office/powerpoint/2010/main" val="475120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omic Sans MS" panose="030F0702030302020204" pitchFamily="66" charset="0"/>
            </a:endParaRPr>
          </a:p>
          <a:p>
            <a:pPr algn="ctr"/>
            <a:r>
              <a:rPr lang="en-US" sz="1400" b="1" dirty="0">
                <a:latin typeface="Comic Sans MS" panose="030F0702030302020204" pitchFamily="66" charset="0"/>
              </a:rPr>
              <a:t>Slide 45</a:t>
            </a:r>
          </a:p>
          <a:p>
            <a:endParaRPr lang="en-US" sz="1400" dirty="0"/>
          </a:p>
          <a:p>
            <a:r>
              <a:rPr lang="en-US" sz="1400" dirty="0"/>
              <a:t>The reliabilities of the PROMIS-29 v2.0 measures in this sample were 0.85 or higher. </a:t>
            </a:r>
          </a:p>
          <a:p>
            <a:endParaRPr lang="en-US" sz="1400" dirty="0">
              <a:latin typeface="Comic Sans MS" panose="030F0702030302020204" pitchFamily="66" charset="0"/>
            </a:endParaRPr>
          </a:p>
          <a:p>
            <a:r>
              <a:rPr lang="en-US" sz="1400" dirty="0">
                <a:latin typeface="Comic Sans MS" panose="030F0702030302020204" pitchFamily="66" charset="0"/>
              </a:rPr>
              <a:t>Baseline means indicate that the sample of patients with chronic low back pain or neck pain are similar to the U.S. general population on emotional distress and better on social health.  But they have worse physical functioning and more pain, fatigue, and sleep disturbance.</a:t>
            </a:r>
          </a:p>
          <a:p>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38</a:t>
            </a:fld>
            <a:endParaRPr lang="en-US"/>
          </a:p>
        </p:txBody>
      </p:sp>
    </p:spTree>
    <p:extLst>
      <p:ext uri="{BB962C8B-B14F-4D97-AF65-F5344CB8AC3E}">
        <p14:creationId xmlns:p14="http://schemas.microsoft.com/office/powerpoint/2010/main" val="171654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latin typeface="Comic Sans MS" panose="030F0702030302020204" pitchFamily="66" charset="0"/>
              </a:rPr>
              <a:t>Slide 46</a:t>
            </a:r>
          </a:p>
          <a:p>
            <a:endParaRPr lang="en-US" sz="1400" dirty="0">
              <a:latin typeface="Comic Sans MS" panose="030F0702030302020204" pitchFamily="66" charset="0"/>
            </a:endParaRPr>
          </a:p>
          <a:p>
            <a:r>
              <a:rPr lang="en-US" sz="1400" dirty="0">
                <a:latin typeface="Comic Sans MS" panose="030F0702030302020204" pitchFamily="66" charset="0"/>
              </a:rPr>
              <a:t>From baseline to the end of the study 3 months later, we found no change in emotional distress but statistically significant and small improvements on all the other measures.  </a:t>
            </a:r>
          </a:p>
          <a:p>
            <a:endParaRPr lang="en-US" sz="1400" dirty="0">
              <a:latin typeface="Comic Sans MS" panose="030F0702030302020204" pitchFamily="66" charset="0"/>
            </a:endParaRPr>
          </a:p>
          <a:p>
            <a:r>
              <a:rPr lang="en-US" sz="1400" dirty="0">
                <a:latin typeface="Comic Sans MS" panose="030F0702030302020204" pitchFamily="66" charset="0"/>
              </a:rPr>
              <a:t>Note that improvements of about 3 points on the SF-36 summary scores over 3 months due to manipulation were found in the UK BEAM (back pain, exercise, and manipulation) randomized trial.</a:t>
            </a:r>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39</a:t>
            </a:fld>
            <a:endParaRPr lang="en-US"/>
          </a:p>
        </p:txBody>
      </p:sp>
    </p:spTree>
    <p:extLst>
      <p:ext uri="{BB962C8B-B14F-4D97-AF65-F5344CB8AC3E}">
        <p14:creationId xmlns:p14="http://schemas.microsoft.com/office/powerpoint/2010/main" val="3325792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latin typeface="Comic Sans MS" panose="030F0702030302020204" pitchFamily="66" charset="0"/>
              </a:rPr>
              <a:t>Slide 47</a:t>
            </a:r>
          </a:p>
          <a:p>
            <a:endParaRPr lang="en-US" sz="1400" dirty="0">
              <a:latin typeface="Comic Sans MS" panose="030F0702030302020204" pitchFamily="66" charset="0"/>
            </a:endParaRPr>
          </a:p>
          <a:p>
            <a:r>
              <a:rPr lang="en-US" sz="1400" dirty="0">
                <a:latin typeface="Comic Sans MS" panose="030F0702030302020204" pitchFamily="66" charset="0"/>
              </a:rPr>
              <a:t>13-30% of the sample got significantly better (“responders”) on the different health measures using the coefficient of reproducibility, which requires a change of at least 2.77 times the SEM, and is equivalent to the Reliable Change Index.</a:t>
            </a:r>
          </a:p>
          <a:p>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40</a:t>
            </a:fld>
            <a:endParaRPr lang="en-US"/>
          </a:p>
        </p:txBody>
      </p:sp>
    </p:spTree>
    <p:extLst>
      <p:ext uri="{BB962C8B-B14F-4D97-AF65-F5344CB8AC3E}">
        <p14:creationId xmlns:p14="http://schemas.microsoft.com/office/powerpoint/2010/main" val="2914338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xfrm>
            <a:off x="3800165" y="8598630"/>
            <a:ext cx="2907196" cy="4526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75" tIns="44188" rIns="88375" bIns="44188"/>
          <a:lstStyle>
            <a:lvl1pPr defTabSz="917792">
              <a:spcBef>
                <a:spcPct val="30000"/>
              </a:spcBef>
              <a:defRPr sz="1200">
                <a:solidFill>
                  <a:schemeClr val="tx1"/>
                </a:solidFill>
                <a:latin typeface="Calibri" pitchFamily="34" charset="0"/>
                <a:ea typeface="ヒラギノ角ゴ Pro W3" charset="-128"/>
              </a:defRPr>
            </a:lvl1pPr>
            <a:lvl2pPr marL="731731" indent="-281435" defTabSz="917792">
              <a:spcBef>
                <a:spcPct val="30000"/>
              </a:spcBef>
              <a:defRPr sz="1200">
                <a:solidFill>
                  <a:schemeClr val="tx1"/>
                </a:solidFill>
                <a:latin typeface="Calibri" pitchFamily="34" charset="0"/>
                <a:ea typeface="ヒラギノ角ゴ Pro W3" charset="-128"/>
              </a:defRPr>
            </a:lvl2pPr>
            <a:lvl3pPr marL="1125741" indent="-225148" defTabSz="917792">
              <a:spcBef>
                <a:spcPct val="30000"/>
              </a:spcBef>
              <a:defRPr sz="1200">
                <a:solidFill>
                  <a:schemeClr val="tx1"/>
                </a:solidFill>
                <a:latin typeface="Calibri" pitchFamily="34" charset="0"/>
                <a:ea typeface="ヒラギノ角ゴ Pro W3" charset="-128"/>
              </a:defRPr>
            </a:lvl3pPr>
            <a:lvl4pPr marL="1576037" indent="-225148" defTabSz="917792">
              <a:spcBef>
                <a:spcPct val="30000"/>
              </a:spcBef>
              <a:defRPr sz="1200">
                <a:solidFill>
                  <a:schemeClr val="tx1"/>
                </a:solidFill>
                <a:latin typeface="Calibri" pitchFamily="34" charset="0"/>
                <a:ea typeface="ヒラギノ角ゴ Pro W3" charset="-128"/>
              </a:defRPr>
            </a:lvl4pPr>
            <a:lvl5pPr marL="2026333" indent="-225148" defTabSz="917792">
              <a:spcBef>
                <a:spcPct val="30000"/>
              </a:spcBef>
              <a:defRPr sz="1200">
                <a:solidFill>
                  <a:schemeClr val="tx1"/>
                </a:solidFill>
                <a:latin typeface="Calibri" pitchFamily="34" charset="0"/>
                <a:ea typeface="ヒラギノ角ゴ Pro W3" charset="-128"/>
              </a:defRPr>
            </a:lvl5pPr>
            <a:lvl6pPr marL="2476630"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26926"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77222"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27518"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lgn="ctr">
              <a:spcBef>
                <a:spcPct val="0"/>
              </a:spcBef>
            </a:pPr>
            <a:fld id="{84624510-AB86-4FFE-8CA6-E4E2BE3721CC}" type="slidenum">
              <a:rPr lang="en-US" altLang="en-US" sz="4200">
                <a:solidFill>
                  <a:srgbClr val="000000"/>
                </a:solidFill>
                <a:latin typeface="Arial" pitchFamily="34" charset="0"/>
                <a:ea typeface="ヒラギノ角ゴ ProN W3" charset="-128"/>
                <a:sym typeface="Gill Sans" charset="0"/>
              </a:rPr>
              <a:pPr algn="ctr">
                <a:spcBef>
                  <a:spcPct val="0"/>
                </a:spcBef>
              </a:pPr>
              <a:t>41</a:t>
            </a:fld>
            <a:endParaRPr lang="en-US" altLang="en-US" sz="4200">
              <a:solidFill>
                <a:srgbClr val="000000"/>
              </a:solidFill>
              <a:latin typeface="Arial" pitchFamily="34" charset="0"/>
              <a:ea typeface="ヒラギノ角ゴ ProN W3" charset="-128"/>
              <a:sym typeface="Gill Sans" charset="0"/>
            </a:endParaRPr>
          </a:p>
        </p:txBody>
      </p:sp>
    </p:spTree>
    <p:extLst>
      <p:ext uri="{BB962C8B-B14F-4D97-AF65-F5344CB8AC3E}">
        <p14:creationId xmlns:p14="http://schemas.microsoft.com/office/powerpoint/2010/main" val="110298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42</a:t>
            </a:fld>
            <a:endParaRPr lang="en-US"/>
          </a:p>
        </p:txBody>
      </p:sp>
    </p:spTree>
    <p:extLst>
      <p:ext uri="{BB962C8B-B14F-4D97-AF65-F5344CB8AC3E}">
        <p14:creationId xmlns:p14="http://schemas.microsoft.com/office/powerpoint/2010/main" val="2825339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792">
              <a:spcBef>
                <a:spcPct val="30000"/>
              </a:spcBef>
              <a:defRPr sz="1200">
                <a:solidFill>
                  <a:schemeClr val="tx1"/>
                </a:solidFill>
                <a:latin typeface="Calibri" pitchFamily="34" charset="0"/>
                <a:ea typeface="ヒラギノ角ゴ Pro W3" charset="-128"/>
              </a:defRPr>
            </a:lvl1pPr>
            <a:lvl2pPr marL="731731" indent="-281435" defTabSz="917792">
              <a:spcBef>
                <a:spcPct val="30000"/>
              </a:spcBef>
              <a:defRPr sz="1200">
                <a:solidFill>
                  <a:schemeClr val="tx1"/>
                </a:solidFill>
                <a:latin typeface="Calibri" pitchFamily="34" charset="0"/>
                <a:ea typeface="ヒラギノ角ゴ Pro W3" charset="-128"/>
              </a:defRPr>
            </a:lvl2pPr>
            <a:lvl3pPr marL="1125741" indent="-225148" defTabSz="917792">
              <a:spcBef>
                <a:spcPct val="30000"/>
              </a:spcBef>
              <a:defRPr sz="1200">
                <a:solidFill>
                  <a:schemeClr val="tx1"/>
                </a:solidFill>
                <a:latin typeface="Calibri" pitchFamily="34" charset="0"/>
                <a:ea typeface="ヒラギノ角ゴ Pro W3" charset="-128"/>
              </a:defRPr>
            </a:lvl3pPr>
            <a:lvl4pPr marL="1576037" indent="-225148" defTabSz="917792">
              <a:spcBef>
                <a:spcPct val="30000"/>
              </a:spcBef>
              <a:defRPr sz="1200">
                <a:solidFill>
                  <a:schemeClr val="tx1"/>
                </a:solidFill>
                <a:latin typeface="Calibri" pitchFamily="34" charset="0"/>
                <a:ea typeface="ヒラギノ角ゴ Pro W3" charset="-128"/>
              </a:defRPr>
            </a:lvl4pPr>
            <a:lvl5pPr marL="2026333" indent="-225148" defTabSz="917792">
              <a:spcBef>
                <a:spcPct val="30000"/>
              </a:spcBef>
              <a:defRPr sz="1200">
                <a:solidFill>
                  <a:schemeClr val="tx1"/>
                </a:solidFill>
                <a:latin typeface="Calibri" pitchFamily="34" charset="0"/>
                <a:ea typeface="ヒラギノ角ゴ Pro W3" charset="-128"/>
              </a:defRPr>
            </a:lvl5pPr>
            <a:lvl6pPr marL="2476630"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26926"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77222"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27518" indent="-225148" defTabSz="917792"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a:spcBef>
                <a:spcPct val="0"/>
              </a:spcBef>
            </a:pPr>
            <a:fld id="{1CD8E38D-4C4D-4068-AD29-CDF0E2AC0694}" type="slidenum">
              <a:rPr lang="en-US" altLang="en-US">
                <a:solidFill>
                  <a:srgbClr val="000000"/>
                </a:solidFill>
                <a:latin typeface="Arial" pitchFamily="34" charset="0"/>
                <a:ea typeface="MS PGothic" pitchFamily="34" charset="-128"/>
              </a:rPr>
              <a:pPr>
                <a:spcBef>
                  <a:spcPct val="0"/>
                </a:spcBef>
              </a:pPr>
              <a:t>43</a:t>
            </a:fld>
            <a:endParaRPr lang="en-US" altLang="en-US">
              <a:solidFill>
                <a:srgbClr val="000000"/>
              </a:solidFill>
              <a:latin typeface="Arial" pitchFamily="34" charset="0"/>
              <a:ea typeface="MS PGothic" pitchFamily="34" charset="-128"/>
            </a:endParaRPr>
          </a:p>
        </p:txBody>
      </p:sp>
      <p:sp>
        <p:nvSpPr>
          <p:cNvPr id="98307"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Purpose of this slide is to walk the audience through the CAT process using an example …and thereby transmit the message of narrower measurement range and higher precision with each question …</a:t>
            </a:r>
          </a:p>
          <a:p>
            <a:pPr eaLnBrk="1" hangingPunct="1"/>
            <a:r>
              <a:rPr lang="en-US" altLang="en-US"/>
              <a:t>I typically ese e.g. an example for depression, or any other topic I want to focus on … like first question “do you feel depressed”, answer “some of the time” … than we would like to know how depressed and the CAT might choose a question asking about self worth, and if the patient indicates that this is diminished also, a third question asking about thoughts of suicide might be appropriate … in this case the answer would be no, never … </a:t>
            </a:r>
          </a:p>
          <a:p>
            <a:pPr eaLnBrk="1" hangingPunct="1"/>
            <a:r>
              <a:rPr lang="en-US" altLang="en-US"/>
              <a:t>And maybe compare it with another scenario like the participant would have answered the first question, no I am not at all depressed, asking about suicide would not make sense, instead the CAT might have chosen a question asking about happiness …  bla bla</a:t>
            </a:r>
          </a:p>
          <a:p>
            <a:pPr eaLnBrk="1" hangingPunct="1"/>
            <a:r>
              <a:rPr lang="en-US" altLang="en-US"/>
              <a:t>The conclusion is, we can make precise test over the entire range …</a:t>
            </a:r>
          </a:p>
        </p:txBody>
      </p:sp>
    </p:spTree>
    <p:extLst>
      <p:ext uri="{BB962C8B-B14F-4D97-AF65-F5344CB8AC3E}">
        <p14:creationId xmlns:p14="http://schemas.microsoft.com/office/powerpoint/2010/main" val="3508485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itchFamily="34" charset="0"/>
              </a:defRPr>
            </a:lvl1pPr>
            <a:lvl2pPr marL="731212" indent="-281358">
              <a:spcBef>
                <a:spcPct val="30000"/>
              </a:spcBef>
              <a:defRPr sz="1200">
                <a:solidFill>
                  <a:schemeClr val="tx1"/>
                </a:solidFill>
                <a:latin typeface="Arial" pitchFamily="34" charset="0"/>
              </a:defRPr>
            </a:lvl2pPr>
            <a:lvl3pPr marL="1125432" indent="-224134">
              <a:spcBef>
                <a:spcPct val="30000"/>
              </a:spcBef>
              <a:defRPr sz="1200">
                <a:solidFill>
                  <a:schemeClr val="tx1"/>
                </a:solidFill>
                <a:latin typeface="Arial" pitchFamily="34" charset="0"/>
              </a:defRPr>
            </a:lvl3pPr>
            <a:lvl4pPr marL="1575288" indent="-224134">
              <a:spcBef>
                <a:spcPct val="30000"/>
              </a:spcBef>
              <a:defRPr sz="1200">
                <a:solidFill>
                  <a:schemeClr val="tx1"/>
                </a:solidFill>
                <a:latin typeface="Arial" pitchFamily="34" charset="0"/>
              </a:defRPr>
            </a:lvl4pPr>
            <a:lvl5pPr marL="2026732" indent="-224134">
              <a:spcBef>
                <a:spcPct val="30000"/>
              </a:spcBef>
              <a:defRPr sz="1200">
                <a:solidFill>
                  <a:schemeClr val="tx1"/>
                </a:solidFill>
                <a:latin typeface="Arial" pitchFamily="34" charset="0"/>
              </a:defRPr>
            </a:lvl5pPr>
            <a:lvl6pPr marL="2484534" indent="-224134" eaLnBrk="0" fontAlgn="base" hangingPunct="0">
              <a:spcBef>
                <a:spcPct val="30000"/>
              </a:spcBef>
              <a:spcAft>
                <a:spcPct val="0"/>
              </a:spcAft>
              <a:defRPr sz="1200">
                <a:solidFill>
                  <a:schemeClr val="tx1"/>
                </a:solidFill>
                <a:latin typeface="Arial" pitchFamily="34" charset="0"/>
              </a:defRPr>
            </a:lvl6pPr>
            <a:lvl7pPr marL="2942337" indent="-224134" eaLnBrk="0" fontAlgn="base" hangingPunct="0">
              <a:spcBef>
                <a:spcPct val="30000"/>
              </a:spcBef>
              <a:spcAft>
                <a:spcPct val="0"/>
              </a:spcAft>
              <a:defRPr sz="1200">
                <a:solidFill>
                  <a:schemeClr val="tx1"/>
                </a:solidFill>
                <a:latin typeface="Arial" pitchFamily="34" charset="0"/>
              </a:defRPr>
            </a:lvl7pPr>
            <a:lvl8pPr marL="3400140" indent="-224134" eaLnBrk="0" fontAlgn="base" hangingPunct="0">
              <a:spcBef>
                <a:spcPct val="30000"/>
              </a:spcBef>
              <a:spcAft>
                <a:spcPct val="0"/>
              </a:spcAft>
              <a:defRPr sz="1200">
                <a:solidFill>
                  <a:schemeClr val="tx1"/>
                </a:solidFill>
                <a:latin typeface="Arial" pitchFamily="34" charset="0"/>
              </a:defRPr>
            </a:lvl8pPr>
            <a:lvl9pPr marL="3857942" indent="-224134" eaLnBrk="0" fontAlgn="base" hangingPunct="0">
              <a:spcBef>
                <a:spcPct val="30000"/>
              </a:spcBef>
              <a:spcAft>
                <a:spcPct val="0"/>
              </a:spcAft>
              <a:defRPr sz="1200">
                <a:solidFill>
                  <a:schemeClr val="tx1"/>
                </a:solidFill>
                <a:latin typeface="Arial" pitchFamily="34" charset="0"/>
              </a:defRPr>
            </a:lvl9pPr>
          </a:lstStyle>
          <a:p>
            <a:pPr>
              <a:spcBef>
                <a:spcPct val="0"/>
              </a:spcBef>
              <a:defRPr/>
            </a:pPr>
            <a:fld id="{C76F464E-75EE-4A02-9FCE-A592909F0471}" type="slidenum">
              <a:rPr lang="en-US" altLang="en-US">
                <a:latin typeface="Times New Roman" pitchFamily="18" charset="0"/>
              </a:rPr>
              <a:pPr>
                <a:spcBef>
                  <a:spcPct val="0"/>
                </a:spcBef>
                <a:defRPr/>
              </a:pPr>
              <a:t>44</a:t>
            </a:fld>
            <a:endParaRPr lang="en-US" altLang="en-US">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endParaRPr lang="en-US" altLang="en-US" dirty="0">
              <a:latin typeface="Arial" pitchFamily="34" charset="0"/>
            </a:endParaRPr>
          </a:p>
        </p:txBody>
      </p:sp>
    </p:spTree>
    <p:extLst>
      <p:ext uri="{BB962C8B-B14F-4D97-AF65-F5344CB8AC3E}">
        <p14:creationId xmlns:p14="http://schemas.microsoft.com/office/powerpoint/2010/main" val="1960458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45</a:t>
            </a:fld>
            <a:endParaRPr lang="en-US"/>
          </a:p>
        </p:txBody>
      </p:sp>
    </p:spTree>
    <p:extLst>
      <p:ext uri="{BB962C8B-B14F-4D97-AF65-F5344CB8AC3E}">
        <p14:creationId xmlns:p14="http://schemas.microsoft.com/office/powerpoint/2010/main" val="2609175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w="9525"/>
        </p:spPr>
        <p:txBody>
          <a:bodyPr/>
          <a:lstStyle/>
          <a:p>
            <a:pPr marL="217132" indent="-217132"/>
            <a:r>
              <a:rPr lang="en-US" altLang="en-US">
                <a:latin typeface="Arial" pitchFamily="34" charset="0"/>
              </a:rPr>
              <a:t>T = z*10 + 50</a:t>
            </a: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DACCB05D-A5F4-4803-9055-6982377C32B3}" type="slidenum">
              <a:rPr lang="en-US" altLang="en-US"/>
              <a:pPr>
                <a:defRPr/>
              </a:pPr>
              <a:t>46</a:t>
            </a:fld>
            <a:endParaRPr lang="en-US" altLang="en-US"/>
          </a:p>
        </p:txBody>
      </p:sp>
    </p:spTree>
    <p:extLst>
      <p:ext uri="{BB962C8B-B14F-4D97-AF65-F5344CB8AC3E}">
        <p14:creationId xmlns:p14="http://schemas.microsoft.com/office/powerpoint/2010/main" val="146153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b="1" dirty="0">
                <a:latin typeface="Comic Sans MS" panose="030F0702030302020204" pitchFamily="66" charset="0"/>
              </a:rPr>
              <a:t>Slide 41</a:t>
            </a:r>
          </a:p>
          <a:p>
            <a:endParaRPr lang="en-US" sz="1400" dirty="0">
              <a:latin typeface="Comic Sans MS" panose="030F0702030302020204" pitchFamily="66" charset="0"/>
            </a:endParaRPr>
          </a:p>
          <a:p>
            <a:r>
              <a:rPr lang="en-US" sz="1400" dirty="0">
                <a:latin typeface="Comic Sans MS" panose="030F0702030302020204" pitchFamily="66" charset="0"/>
              </a:rPr>
              <a:t>Here we compare the 4 CAHPS communication items and the overall rating of provider item for the 1800 CERC patients vs. 137,416 respondents from 656 practice sites included in the 2016 CAHPS database. The CAHPS Clinician and Group Survey is administered using a 6-month reporting window whereas we used a 3-month reporting window in this study to cover the time between baseline and the 3-month follow-up.  Responses to corresponding communication items are very similar but 6% more of the database sample than the chiropractic sample provided the most response to time spent with provider.  In addition, 8% more of the database sample rated their provider a 10, the most positive score. </a:t>
            </a:r>
          </a:p>
          <a:p>
            <a:endParaRPr lang="en-US" dirty="0"/>
          </a:p>
        </p:txBody>
      </p:sp>
      <p:sp>
        <p:nvSpPr>
          <p:cNvPr id="4" name="Slide Number Placeholder 3"/>
          <p:cNvSpPr>
            <a:spLocks noGrp="1"/>
          </p:cNvSpPr>
          <p:nvPr>
            <p:ph type="sldNum" sz="quarter" idx="10"/>
          </p:nvPr>
        </p:nvSpPr>
        <p:spPr/>
        <p:txBody>
          <a:bodyPr/>
          <a:lstStyle/>
          <a:p>
            <a:fld id="{1D5848BA-9F0C-46D6-B832-3D139016B6B6}" type="slidenum">
              <a:rPr lang="en-US" smtClean="0"/>
              <a:t>17</a:t>
            </a:fld>
            <a:endParaRPr lang="en-US"/>
          </a:p>
        </p:txBody>
      </p:sp>
    </p:spTree>
    <p:extLst>
      <p:ext uri="{BB962C8B-B14F-4D97-AF65-F5344CB8AC3E}">
        <p14:creationId xmlns:p14="http://schemas.microsoft.com/office/powerpoint/2010/main" val="2668638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E881E43-CC22-46BC-9092-AE496538C35E}"/>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27B65079-8D4F-481A-9E8B-9EA801A0C7A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57B0F19E-F8BC-4B59-98F8-999E5B2439A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56A322A6-A501-4F13-A065-800B257FF7EB}" type="slidenum">
              <a:rPr lang="en-US" altLang="en-US" sz="1200" smtClean="0">
                <a:latin typeface="Arial" panose="020B0604020202020204" pitchFamily="34" charset="0"/>
              </a:rPr>
              <a:pPr/>
              <a:t>47</a:t>
            </a:fld>
            <a:endParaRPr lang="en-US" altLang="en-US" sz="1200">
              <a:latin typeface="Arial" panose="020B0604020202020204" pitchFamily="34" charset="0"/>
            </a:endParaRPr>
          </a:p>
        </p:txBody>
      </p:sp>
    </p:spTree>
    <p:extLst>
      <p:ext uri="{BB962C8B-B14F-4D97-AF65-F5344CB8AC3E}">
        <p14:creationId xmlns:p14="http://schemas.microsoft.com/office/powerpoint/2010/main" val="282063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6911396-51A8-4042-A232-4F3FBF3C8D6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EA8DB2A-AB06-4A78-BCDD-D041769E8EC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A35E0A04-82B5-44D8-84B8-866CBA17E31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30DC650E-6666-4694-B3B0-BA5C2296F81E}" type="slidenum">
              <a:rPr lang="en-US" altLang="en-US" sz="1200" smtClean="0">
                <a:latin typeface="Arial" panose="020B0604020202020204" pitchFamily="34" charset="0"/>
              </a:rPr>
              <a:pPr/>
              <a:t>48</a:t>
            </a:fld>
            <a:endParaRPr lang="en-US" altLang="en-US" sz="1200">
              <a:latin typeface="Arial" panose="020B0604020202020204" pitchFamily="34" charset="0"/>
            </a:endParaRPr>
          </a:p>
        </p:txBody>
      </p:sp>
    </p:spTree>
    <p:extLst>
      <p:ext uri="{BB962C8B-B14F-4D97-AF65-F5344CB8AC3E}">
        <p14:creationId xmlns:p14="http://schemas.microsoft.com/office/powerpoint/2010/main" val="2585484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A20CE52-6029-4D38-9452-2842D0643E8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B6C36396-F668-4E56-89C8-AA1245BE5B8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5931CD33-4B40-4016-8314-EFC20DEFB09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DC15AF4C-F50A-4C94-B15D-525D29E38972}" type="slidenum">
              <a:rPr lang="en-US" altLang="en-US" sz="1200" smtClean="0">
                <a:latin typeface="Arial" panose="020B0604020202020204" pitchFamily="34" charset="0"/>
              </a:rPr>
              <a:pPr/>
              <a:t>49</a:t>
            </a:fld>
            <a:endParaRPr lang="en-US" altLang="en-US" sz="1200">
              <a:latin typeface="Arial" panose="020B0604020202020204" pitchFamily="34" charset="0"/>
            </a:endParaRPr>
          </a:p>
        </p:txBody>
      </p:sp>
    </p:spTree>
    <p:extLst>
      <p:ext uri="{BB962C8B-B14F-4D97-AF65-F5344CB8AC3E}">
        <p14:creationId xmlns:p14="http://schemas.microsoft.com/office/powerpoint/2010/main" val="1632535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E0A9404-90B2-4A01-AB59-0B8085C0E0C6}"/>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464BFC18-5E07-47BE-95C1-3DB150917C2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9D8F0F95-DA7B-4149-954C-4B0F332C187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75B5D8BD-6698-4CA1-96BA-71E1CB1B1D80}" type="slidenum">
              <a:rPr lang="en-US" altLang="en-US" sz="1200" smtClean="0">
                <a:latin typeface="Arial" panose="020B0604020202020204" pitchFamily="34" charset="0"/>
              </a:rPr>
              <a:pPr/>
              <a:t>50</a:t>
            </a:fld>
            <a:endParaRPr lang="en-US" altLang="en-US" sz="1200">
              <a:latin typeface="Arial" panose="020B0604020202020204" pitchFamily="34" charset="0"/>
            </a:endParaRPr>
          </a:p>
        </p:txBody>
      </p:sp>
    </p:spTree>
    <p:extLst>
      <p:ext uri="{BB962C8B-B14F-4D97-AF65-F5344CB8AC3E}">
        <p14:creationId xmlns:p14="http://schemas.microsoft.com/office/powerpoint/2010/main" val="622318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AFD4687-1851-4F73-B332-CE63846B310C}"/>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AADC1CE0-C979-480A-B3BE-F45F3CAB1CB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02974BF6-6FF0-4836-851A-7FE1D9FE8B2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2BAFA43-9E72-4B31-AD08-62B1EA997376}" type="slidenum">
              <a:rPr lang="en-US" altLang="en-US" sz="1200" smtClean="0">
                <a:latin typeface="Arial" panose="020B0604020202020204" pitchFamily="34" charset="0"/>
              </a:rPr>
              <a:pPr/>
              <a:t>51</a:t>
            </a:fld>
            <a:endParaRPr lang="en-US" altLang="en-US" sz="1200">
              <a:latin typeface="Arial" panose="020B0604020202020204" pitchFamily="34" charset="0"/>
            </a:endParaRPr>
          </a:p>
        </p:txBody>
      </p:sp>
    </p:spTree>
    <p:extLst>
      <p:ext uri="{BB962C8B-B14F-4D97-AF65-F5344CB8AC3E}">
        <p14:creationId xmlns:p14="http://schemas.microsoft.com/office/powerpoint/2010/main" val="1531710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3ED3782-0F31-4F76-9ED7-CFF370457FE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DD11E8A3-6333-4A73-AE8B-7F29824DC1E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B97ABA8C-F62A-462F-B376-20365D9BE05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1788" indent="-228600">
              <a:defRPr sz="3200" b="1">
                <a:solidFill>
                  <a:schemeClr val="tx1"/>
                </a:solidFill>
                <a:latin typeface="Times New Roman" panose="02020603050405020304" pitchFamily="18" charset="0"/>
                <a:cs typeface="Arial" panose="020B0604020202020204" pitchFamily="34" charset="0"/>
              </a:defRPr>
            </a:lvl4pPr>
            <a:lvl5pPr marL="2058988" indent="-228600">
              <a:defRPr sz="3200" b="1">
                <a:solidFill>
                  <a:schemeClr val="tx1"/>
                </a:solidFill>
                <a:latin typeface="Times New Roman" panose="02020603050405020304" pitchFamily="18" charset="0"/>
                <a:cs typeface="Arial" panose="020B0604020202020204" pitchFamily="34" charset="0"/>
              </a:defRPr>
            </a:lvl5pPr>
            <a:lvl6pPr marL="25161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33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05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7788"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38A3675B-F3AB-4B8E-8290-6677757F874B}" type="slidenum">
              <a:rPr lang="en-US" altLang="en-US" sz="1200" smtClean="0">
                <a:latin typeface="Arial" panose="020B0604020202020204" pitchFamily="34" charset="0"/>
              </a:rPr>
              <a:pPr/>
              <a:t>52</a:t>
            </a:fld>
            <a:endParaRPr lang="en-US" altLang="en-US" sz="1200">
              <a:latin typeface="Arial" panose="020B0604020202020204" pitchFamily="34" charset="0"/>
            </a:endParaRPr>
          </a:p>
        </p:txBody>
      </p:sp>
    </p:spTree>
    <p:extLst>
      <p:ext uri="{BB962C8B-B14F-4D97-AF65-F5344CB8AC3E}">
        <p14:creationId xmlns:p14="http://schemas.microsoft.com/office/powerpoint/2010/main" val="265168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9B7F472-723E-4681-B7AB-BCAC07292FD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B5A8EAF-FC06-4EEA-978C-6568501E1C27}" type="slidenum">
              <a:rPr lang="en-US" altLang="en-US" sz="1200" smtClean="0"/>
              <a:pPr/>
              <a:t>18</a:t>
            </a:fld>
            <a:endParaRPr lang="en-US" altLang="en-US" sz="1200"/>
          </a:p>
        </p:txBody>
      </p:sp>
    </p:spTree>
    <p:extLst>
      <p:ext uri="{BB962C8B-B14F-4D97-AF65-F5344CB8AC3E}">
        <p14:creationId xmlns:p14="http://schemas.microsoft.com/office/powerpoint/2010/main" val="382786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E39CF01-0F9B-46C1-B11B-C2BA97F4A4D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F0C88476-BE50-4D29-BB34-DF0C7D73F97E}" type="slidenum">
              <a:rPr lang="en-US" altLang="en-US" sz="1200" smtClean="0"/>
              <a:pPr/>
              <a:t>19</a:t>
            </a:fld>
            <a:endParaRPr lang="en-US" altLang="en-US" sz="1200"/>
          </a:p>
        </p:txBody>
      </p:sp>
    </p:spTree>
    <p:extLst>
      <p:ext uri="{BB962C8B-B14F-4D97-AF65-F5344CB8AC3E}">
        <p14:creationId xmlns:p14="http://schemas.microsoft.com/office/powerpoint/2010/main" val="386666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9979" indent="-232623">
              <a:spcBef>
                <a:spcPct val="30000"/>
              </a:spcBef>
              <a:defRPr sz="1200">
                <a:solidFill>
                  <a:schemeClr val="tx1"/>
                </a:solidFill>
                <a:latin typeface="Times New Roman" panose="02020603050405020304" pitchFamily="18" charset="0"/>
              </a:defRPr>
            </a:lvl4pPr>
            <a:lvl5pPr marL="2095226" indent="-232623">
              <a:spcBef>
                <a:spcPct val="30000"/>
              </a:spcBef>
              <a:defRPr sz="1200">
                <a:solidFill>
                  <a:schemeClr val="tx1"/>
                </a:solidFill>
                <a:latin typeface="Times New Roman" panose="02020603050405020304" pitchFamily="18" charset="0"/>
              </a:defRPr>
            </a:lvl5pPr>
            <a:lvl6pPr marL="2560473"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5720"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90966"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6213"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E4C76F-19F6-4266-8413-1035E4D2EE2D}"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315" name="Rectangle 2"/>
          <p:cNvSpPr>
            <a:spLocks noGrp="1" noRot="1" noChangeAspect="1" noChangeArrowheads="1" noTextEdit="1"/>
          </p:cNvSpPr>
          <p:nvPr>
            <p:ph type="sldImg"/>
          </p:nvPr>
        </p:nvSpPr>
        <p:spPr>
          <a:xfrm>
            <a:off x="1311275" y="709613"/>
            <a:ext cx="4708525" cy="3532187"/>
          </a:xfrm>
          <a:ln w="12700" cap="flat">
            <a:solidFill>
              <a:schemeClr val="tx1"/>
            </a:solidFill>
          </a:ln>
        </p:spPr>
      </p:sp>
      <p:sp>
        <p:nvSpPr>
          <p:cNvPr id="13316" name="Rectangle 3"/>
          <p:cNvSpPr>
            <a:spLocks noGrp="1" noChangeArrowheads="1"/>
          </p:cNvSpPr>
          <p:nvPr>
            <p:ph type="body" idx="1"/>
          </p:nvPr>
        </p:nvSpPr>
        <p:spPr>
          <a:xfrm>
            <a:off x="974736" y="4478480"/>
            <a:ext cx="5378249" cy="424504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4954" tIns="47477" rIns="94954" bIns="47477"/>
          <a:lstStyle/>
          <a:p>
            <a:pPr eaLnBrk="1" hangingPunct="1"/>
            <a:endParaRPr lang="en-US" altLang="en-US"/>
          </a:p>
        </p:txBody>
      </p:sp>
    </p:spTree>
    <p:extLst>
      <p:ext uri="{BB962C8B-B14F-4D97-AF65-F5344CB8AC3E}">
        <p14:creationId xmlns:p14="http://schemas.microsoft.com/office/powerpoint/2010/main" val="63035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53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383A75-85A2-4F66-8FF4-8F1A5F6ABC23}"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8862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B3F05C5-D3CC-4532-B5FB-B2960ADF807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eaLnBrk="1" hangingPunct="1"/>
            <a:fld id="{9843A000-C465-41A4-8092-5749A797C578}" type="slidenum">
              <a:rPr lang="en-US" altLang="en-US" sz="1200" smtClean="0">
                <a:latin typeface="Arial" panose="020B0604020202020204" pitchFamily="34" charset="0"/>
              </a:rPr>
              <a:pPr eaLnBrk="1" hangingPunct="1"/>
              <a:t>23</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28B35E6A-CC91-408E-B271-21BBB174262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BEEDFED-C5D7-42CA-8A4F-1361BC41B94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0521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
        <p:nvSpPr>
          <p:cNvPr id="17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6026" indent="-290779">
              <a:spcBef>
                <a:spcPct val="30000"/>
              </a:spcBef>
              <a:defRPr sz="1200">
                <a:solidFill>
                  <a:schemeClr val="tx1"/>
                </a:solidFill>
                <a:latin typeface="Times New Roman" panose="02020603050405020304" pitchFamily="18" charset="0"/>
              </a:defRPr>
            </a:lvl2pPr>
            <a:lvl3pPr marL="1163117" indent="-232623">
              <a:spcBef>
                <a:spcPct val="30000"/>
              </a:spcBef>
              <a:defRPr sz="1200">
                <a:solidFill>
                  <a:schemeClr val="tx1"/>
                </a:solidFill>
                <a:latin typeface="Times New Roman" panose="02020603050405020304" pitchFamily="18" charset="0"/>
              </a:defRPr>
            </a:lvl3pPr>
            <a:lvl4pPr marL="1628364" indent="-232623">
              <a:spcBef>
                <a:spcPct val="30000"/>
              </a:spcBef>
              <a:defRPr sz="1200">
                <a:solidFill>
                  <a:schemeClr val="tx1"/>
                </a:solidFill>
                <a:latin typeface="Times New Roman" panose="02020603050405020304" pitchFamily="18" charset="0"/>
              </a:defRPr>
            </a:lvl4pPr>
            <a:lvl5pPr marL="2093610" indent="-232623">
              <a:spcBef>
                <a:spcPct val="30000"/>
              </a:spcBef>
              <a:defRPr sz="1200">
                <a:solidFill>
                  <a:schemeClr val="tx1"/>
                </a:solidFill>
                <a:latin typeface="Times New Roman" panose="02020603050405020304" pitchFamily="18" charset="0"/>
              </a:defRPr>
            </a:lvl5pPr>
            <a:lvl6pPr marL="2558857" indent="-232623" eaLnBrk="0" fontAlgn="base" hangingPunct="0">
              <a:spcBef>
                <a:spcPct val="30000"/>
              </a:spcBef>
              <a:spcAft>
                <a:spcPct val="0"/>
              </a:spcAft>
              <a:defRPr sz="1200">
                <a:solidFill>
                  <a:schemeClr val="tx1"/>
                </a:solidFill>
                <a:latin typeface="Times New Roman" panose="02020603050405020304" pitchFamily="18" charset="0"/>
              </a:defRPr>
            </a:lvl6pPr>
            <a:lvl7pPr marL="3024104" indent="-232623" eaLnBrk="0" fontAlgn="base" hangingPunct="0">
              <a:spcBef>
                <a:spcPct val="30000"/>
              </a:spcBef>
              <a:spcAft>
                <a:spcPct val="0"/>
              </a:spcAft>
              <a:defRPr sz="1200">
                <a:solidFill>
                  <a:schemeClr val="tx1"/>
                </a:solidFill>
                <a:latin typeface="Times New Roman" panose="02020603050405020304" pitchFamily="18" charset="0"/>
              </a:defRPr>
            </a:lvl7pPr>
            <a:lvl8pPr marL="3489350" indent="-232623" eaLnBrk="0" fontAlgn="base" hangingPunct="0">
              <a:spcBef>
                <a:spcPct val="30000"/>
              </a:spcBef>
              <a:spcAft>
                <a:spcPct val="0"/>
              </a:spcAft>
              <a:defRPr sz="1200">
                <a:solidFill>
                  <a:schemeClr val="tx1"/>
                </a:solidFill>
                <a:latin typeface="Times New Roman" panose="02020603050405020304" pitchFamily="18" charset="0"/>
              </a:defRPr>
            </a:lvl8pPr>
            <a:lvl9pPr marL="3954597" indent="-23262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EF1136-8B4B-4601-B70F-08F877758321}" type="slidenum">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1621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384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134049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787"/>
          <a:stretch/>
        </p:blipFill>
        <p:spPr>
          <a:xfrm>
            <a:off x="-1" y="5678"/>
            <a:ext cx="9182003" cy="588712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baseline="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96347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87"/>
            <a:ext cx="9144000" cy="581755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72024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1424" b="14483"/>
          <a:stretch/>
        </p:blipFill>
        <p:spPr>
          <a:xfrm>
            <a:off x="-1" y="-138298"/>
            <a:ext cx="9279301" cy="5997231"/>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52385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9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5154"/>
          <a:stretch/>
        </p:blipFill>
        <p:spPr>
          <a:xfrm>
            <a:off x="0" y="0"/>
            <a:ext cx="9187543" cy="58250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4218" y="6158050"/>
            <a:ext cx="1618658" cy="49445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78703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3856"/>
          <a:stretch/>
        </p:blipFill>
        <p:spPr>
          <a:xfrm>
            <a:off x="-35599" y="0"/>
            <a:ext cx="9197888" cy="59266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58017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4746"/>
          <a:stretch/>
        </p:blipFill>
        <p:spPr>
          <a:xfrm>
            <a:off x="-16042" y="-76912"/>
            <a:ext cx="9188532" cy="5952780"/>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392881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4321"/>
          <a:stretch/>
        </p:blipFill>
        <p:spPr>
          <a:xfrm>
            <a:off x="-48126" y="0"/>
            <a:ext cx="9192126" cy="590679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15470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2839"/>
          <a:stretch/>
        </p:blipFill>
        <p:spPr>
          <a:xfrm>
            <a:off x="-50799" y="0"/>
            <a:ext cx="9211732" cy="5999524"/>
          </a:xfrm>
          <a:prstGeom prst="rect">
            <a:avLst/>
          </a:prstGeom>
        </p:spPr>
      </p:pic>
      <p:sp>
        <p:nvSpPr>
          <p:cNvPr id="2" name="Title 1"/>
          <p:cNvSpPr>
            <a:spLocks noGrp="1"/>
          </p:cNvSpPr>
          <p:nvPr>
            <p:ph type="title" hasCustomPrompt="1"/>
          </p:nvPr>
        </p:nvSpPr>
        <p:spPr>
          <a:xfrm>
            <a:off x="1676139"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1701435"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90342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68934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349213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397" r="1"/>
          <a:stretch/>
        </p:blipFill>
        <p:spPr>
          <a:xfrm>
            <a:off x="-9940" y="0"/>
            <a:ext cx="9153939" cy="6896088"/>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35" name="Group 34"/>
          <p:cNvGrpSpPr/>
          <p:nvPr userDrawn="1"/>
        </p:nvGrpSpPr>
        <p:grpSpPr>
          <a:xfrm>
            <a:off x="40830" y="5340803"/>
            <a:ext cx="4476492" cy="1345802"/>
            <a:chOff x="2333754" y="5210175"/>
            <a:chExt cx="4476492" cy="1345802"/>
          </a:xfrm>
        </p:grpSpPr>
        <p:sp>
          <p:nvSpPr>
            <p:cNvPr id="36" name="Rectangle 35"/>
            <p:cNvSpPr/>
            <p:nvPr userDrawn="1"/>
          </p:nvSpPr>
          <p:spPr>
            <a:xfrm>
              <a:off x="2333754" y="5210175"/>
              <a:ext cx="4476492" cy="13458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rotWithShape="1">
            <a:blip r:embed="rId3" cstate="print">
              <a:extLst>
                <a:ext uri="{28A0092B-C50C-407E-A947-70E740481C1C}">
                  <a14:useLocalDpi xmlns:a14="http://schemas.microsoft.com/office/drawing/2010/main" val="0"/>
                </a:ext>
              </a:extLst>
            </a:blip>
            <a:srcRect l="4462" t="7527" r="7270" b="16343"/>
            <a:stretch/>
          </p:blipFill>
          <p:spPr>
            <a:xfrm>
              <a:off x="2370221" y="5743074"/>
              <a:ext cx="914400" cy="788658"/>
            </a:xfrm>
            <a:prstGeom prst="rect">
              <a:avLst/>
            </a:prstGeom>
          </p:spPr>
        </p:pic>
        <p:pic>
          <p:nvPicPr>
            <p:cNvPr id="38" name="Picture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3356" y="6012265"/>
              <a:ext cx="827268" cy="538643"/>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721" y="6124877"/>
              <a:ext cx="1258691" cy="384495"/>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5961" y="6109925"/>
              <a:ext cx="1223019" cy="420183"/>
            </a:xfrm>
            <a:prstGeom prst="rect">
              <a:avLst/>
            </a:prstGeom>
          </p:spPr>
        </p:pic>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69371" y="5233565"/>
              <a:ext cx="3610166" cy="653787"/>
            </a:xfrm>
            <a:prstGeom prst="rect">
              <a:avLst/>
            </a:prstGeom>
          </p:spPr>
        </p:pic>
      </p:grpSp>
    </p:spTree>
    <p:extLst>
      <p:ext uri="{BB962C8B-B14F-4D97-AF65-F5344CB8AC3E}">
        <p14:creationId xmlns:p14="http://schemas.microsoft.com/office/powerpoint/2010/main" val="30243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275912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210603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380931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08485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11007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24454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240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9"/>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608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53B7641-426E-489C-B52C-FE8B2FA0A591}" type="datetime4">
              <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May 14, 2018</a:t>
            </a:fld>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CD187ED-D24B-4EA6-B47B-12A683088838}"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4263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390"/>
            <a:ext cx="9248776" cy="6889139"/>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23" name="Group 22"/>
          <p:cNvGrpSpPr/>
          <p:nvPr userDrawn="1"/>
        </p:nvGrpSpPr>
        <p:grpSpPr>
          <a:xfrm>
            <a:off x="40830" y="5340803"/>
            <a:ext cx="4476492" cy="1345802"/>
            <a:chOff x="2333754" y="5210175"/>
            <a:chExt cx="4476492" cy="1345802"/>
          </a:xfrm>
        </p:grpSpPr>
        <p:sp>
          <p:nvSpPr>
            <p:cNvPr id="24" name="Rectangle 23"/>
            <p:cNvSpPr/>
            <p:nvPr userDrawn="1"/>
          </p:nvSpPr>
          <p:spPr>
            <a:xfrm>
              <a:off x="2333754" y="5210175"/>
              <a:ext cx="4476492" cy="134580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rotWithShape="1">
            <a:blip r:embed="rId3" cstate="print">
              <a:extLst>
                <a:ext uri="{28A0092B-C50C-407E-A947-70E740481C1C}">
                  <a14:useLocalDpi xmlns:a14="http://schemas.microsoft.com/office/drawing/2010/main" val="0"/>
                </a:ext>
              </a:extLst>
            </a:blip>
            <a:srcRect l="4462" t="7527" r="7270" b="16343"/>
            <a:stretch/>
          </p:blipFill>
          <p:spPr>
            <a:xfrm>
              <a:off x="2370221" y="5743074"/>
              <a:ext cx="914400" cy="788658"/>
            </a:xfrm>
            <a:prstGeom prst="rect">
              <a:avLst/>
            </a:prstGeom>
          </p:spPr>
        </p:pic>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3356" y="6012265"/>
              <a:ext cx="827268" cy="538643"/>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3721" y="6124877"/>
              <a:ext cx="1258691" cy="384495"/>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85961" y="6109925"/>
              <a:ext cx="1223019" cy="420183"/>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69371" y="5233565"/>
              <a:ext cx="3610166" cy="653787"/>
            </a:xfrm>
            <a:prstGeom prst="rect">
              <a:avLst/>
            </a:prstGeom>
          </p:spPr>
        </p:pic>
      </p:grpSp>
    </p:spTree>
    <p:extLst>
      <p:ext uri="{BB962C8B-B14F-4D97-AF65-F5344CB8AC3E}">
        <p14:creationId xmlns:p14="http://schemas.microsoft.com/office/powerpoint/2010/main" val="67424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spTree>
    <p:extLst>
      <p:ext uri="{BB962C8B-B14F-4D97-AF65-F5344CB8AC3E}">
        <p14:creationId xmlns:p14="http://schemas.microsoft.com/office/powerpoint/2010/main" val="15256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879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584" y="6216150"/>
            <a:ext cx="1618658" cy="494455"/>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88326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6583" y="6216150"/>
            <a:ext cx="1491139" cy="512299"/>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39487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6975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3409" y="6340659"/>
            <a:ext cx="1223019" cy="420183"/>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32956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84069" y="64454"/>
            <a:ext cx="506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CDEE-DA80-4A6F-A8DB-4868DDA29223}" type="slidenum">
              <a:rPr lang="en-US" smtClean="0"/>
              <a:t>‹#›</a:t>
            </a:fld>
            <a:endParaRPr lang="en-US"/>
          </a:p>
        </p:txBody>
      </p:sp>
    </p:spTree>
    <p:extLst>
      <p:ext uri="{BB962C8B-B14F-4D97-AF65-F5344CB8AC3E}">
        <p14:creationId xmlns:p14="http://schemas.microsoft.com/office/powerpoint/2010/main" val="598640183"/>
      </p:ext>
    </p:extLst>
  </p:cSld>
  <p:clrMap bg1="lt1" tx1="dk1" bg2="lt2" tx2="dk2" accent1="accent1" accent2="accent2" accent3="accent3" accent4="accent4" accent5="accent5" accent6="accent6" hlink="hlink" folHlink="folHlink"/>
  <p:sldLayoutIdLst>
    <p:sldLayoutId id="2147483685" r:id="rId1"/>
    <p:sldLayoutId id="2147483725" r:id="rId2"/>
    <p:sldLayoutId id="2147483729" r:id="rId3"/>
    <p:sldLayoutId id="2147483686" r:id="rId4"/>
    <p:sldLayoutId id="2147483721" r:id="rId5"/>
    <p:sldLayoutId id="2147483722" r:id="rId6"/>
    <p:sldLayoutId id="2147483723" r:id="rId7"/>
    <p:sldLayoutId id="2147483724" r:id="rId8"/>
    <p:sldLayoutId id="2147483687" r:id="rId9"/>
    <p:sldLayoutId id="2147483726" r:id="rId10"/>
    <p:sldLayoutId id="2147483727" r:id="rId11"/>
    <p:sldLayoutId id="2147483731" r:id="rId12"/>
    <p:sldLayoutId id="2147483735" r:id="rId13"/>
    <p:sldLayoutId id="2147483733" r:id="rId14"/>
    <p:sldLayoutId id="2147483736" r:id="rId15"/>
    <p:sldLayoutId id="2147483732" r:id="rId16"/>
    <p:sldLayoutId id="214748373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738" r:id="rId26"/>
    <p:sldLayoutId id="214748373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815DD9B-38F6-4F0A-9AD8-454E0E66BFED}" type="datetime4">
              <a:rPr lang="en-US"/>
              <a:pPr>
                <a:defRPr/>
              </a:pPr>
              <a:t>May 14, 2018</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026F9B29-0F69-49E7-BB39-0EE1E8B92D7A}" type="slidenum">
              <a:rPr lang="en-US" altLang="en-US"/>
              <a:pPr>
                <a:defRPr/>
              </a:pPr>
              <a:t>‹#›</a:t>
            </a:fld>
            <a:endParaRPr lang="en-US" altLang="en-US"/>
          </a:p>
        </p:txBody>
      </p:sp>
    </p:spTree>
    <p:extLst>
      <p:ext uri="{BB962C8B-B14F-4D97-AF65-F5344CB8AC3E}">
        <p14:creationId xmlns:p14="http://schemas.microsoft.com/office/powerpoint/2010/main" val="3402826670"/>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videllis.ca/the-crtcs-annual-report-is-out-the-good-the-bad-the-weird-2/" TargetMode="External"/><Relationship Id="rId2" Type="http://schemas.openxmlformats.org/officeDocument/2006/relationships/image" Target="../media/image20.jpg&amp;ehk=HZ630m1Bk"/><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drhays@ucla.edu"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vmlDrawing" Target="../drawings/vmlDrawing3.vml"/><Relationship Id="rId5" Type="http://schemas.openxmlformats.org/officeDocument/2006/relationships/image" Target="../media/image3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21.xml"/><Relationship Id="rId1" Type="http://schemas.openxmlformats.org/officeDocument/2006/relationships/vmlDrawing" Target="../drawings/vmlDrawing4.vml"/><Relationship Id="rId6" Type="http://schemas.openxmlformats.org/officeDocument/2006/relationships/customXml" Target="../ink/ink3.xml"/><Relationship Id="rId11" Type="http://schemas.openxmlformats.org/officeDocument/2006/relationships/image" Target="../media/image34.png"/><Relationship Id="rId5" Type="http://schemas.openxmlformats.org/officeDocument/2006/relationships/image" Target="../media/image32.emf"/><Relationship Id="rId10" Type="http://schemas.openxmlformats.org/officeDocument/2006/relationships/customXml" Target="../ink/ink5.xml"/><Relationship Id="rId4" Type="http://schemas.openxmlformats.org/officeDocument/2006/relationships/oleObject" Target="../embeddings/oleObject4.bin"/><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vmlDrawing" Target="../drawings/vmlDrawing5.vml"/><Relationship Id="rId5" Type="http://schemas.openxmlformats.org/officeDocument/2006/relationships/image" Target="../media/image33.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wmf"/><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4.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image" Target="../media/image36.w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vmlDrawing" Target="../drawings/vmlDrawing8.vml"/><Relationship Id="rId5" Type="http://schemas.openxmlformats.org/officeDocument/2006/relationships/image" Target="../media/image37.wmf"/><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vmlDrawing" Target="../drawings/vmlDrawing9.vml"/><Relationship Id="rId5" Type="http://schemas.openxmlformats.org/officeDocument/2006/relationships/image" Target="../media/image38.png"/><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healthmeasures.net/explore-measurement-systems/promis/measure-development-research/promis-international"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40.e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vmlDrawing" Target="../drawings/vmlDrawing11.vml"/><Relationship Id="rId5" Type="http://schemas.openxmlformats.org/officeDocument/2006/relationships/image" Target="../media/image41.e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vmlDrawing" Target="../drawings/vmlDrawing12.vml"/><Relationship Id="rId5" Type="http://schemas.openxmlformats.org/officeDocument/2006/relationships/image" Target="../media/image42.emf"/><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hyperlink" Target="http://www.healthmeasures.net/"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mailto:drhays@ucla.edu" TargetMode="External"/><Relationship Id="rId2" Type="http://schemas.openxmlformats.org/officeDocument/2006/relationships/image" Target="../media/image48.jpg"/><Relationship Id="rId1" Type="http://schemas.openxmlformats.org/officeDocument/2006/relationships/slideLayout" Target="../slideLayouts/slideLayout5.xml"/><Relationship Id="rId4" Type="http://schemas.openxmlformats.org/officeDocument/2006/relationships/image" Target="../media/image49.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customXml" Target="../ink/ink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7.png"/><Relationship Id="rId4" Type="http://schemas.openxmlformats.org/officeDocument/2006/relationships/diagramQuickStyle" Target="../diagrams/quickStyle1.xml"/><Relationship Id="rId9" Type="http://schemas.openxmlformats.org/officeDocument/2006/relationships/customXml" Target="../ink/ink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744" y="144375"/>
            <a:ext cx="9101470" cy="4331306"/>
          </a:xfrm>
        </p:spPr>
        <p:txBody>
          <a:bodyPr>
            <a:normAutofit/>
          </a:bodyPr>
          <a:lstStyle/>
          <a:p>
            <a:pPr>
              <a:spcAft>
                <a:spcPts val="1800"/>
              </a:spcAft>
            </a:pPr>
            <a:r>
              <a:rPr lang="en-US" sz="4700" b="1" dirty="0">
                <a:latin typeface="Comic Sans MS" panose="030F0702030302020204" pitchFamily="66" charset="0"/>
                <a:cs typeface="Courier New" panose="02070309020205020404" pitchFamily="49" charset="0"/>
              </a:rPr>
              <a:t>Patient Reports about their </a:t>
            </a:r>
            <a:br>
              <a:rPr lang="en-US" sz="4700" b="1" dirty="0">
                <a:latin typeface="Comic Sans MS" panose="030F0702030302020204" pitchFamily="66" charset="0"/>
                <a:cs typeface="Courier New" panose="02070309020205020404" pitchFamily="49" charset="0"/>
              </a:rPr>
            </a:br>
            <a:r>
              <a:rPr lang="en-US" sz="4700" b="1" dirty="0">
                <a:latin typeface="Comic Sans MS" panose="030F0702030302020204" pitchFamily="66" charset="0"/>
                <a:cs typeface="Courier New" panose="02070309020205020404" pitchFamily="49" charset="0"/>
              </a:rPr>
              <a:t>Health Care and Health</a:t>
            </a:r>
            <a:br>
              <a:rPr lang="en-US" sz="4700" b="1" dirty="0">
                <a:latin typeface="Courier New" panose="02070309020205020404" pitchFamily="49" charset="0"/>
                <a:cs typeface="Courier New" panose="02070309020205020404" pitchFamily="49" charset="0"/>
              </a:rPr>
            </a:br>
            <a:br>
              <a:rPr lang="en-US" sz="4700" b="1" dirty="0">
                <a:latin typeface="Courier New" panose="02070309020205020404" pitchFamily="49" charset="0"/>
                <a:cs typeface="Courier New" panose="02070309020205020404" pitchFamily="49" charset="0"/>
              </a:rPr>
            </a:br>
            <a:r>
              <a:rPr lang="en-US" sz="4700" dirty="0">
                <a:latin typeface="Comic Sans MS" panose="030F0702030302020204" pitchFamily="66" charset="0"/>
                <a:cs typeface="Courier New" panose="02070309020205020404" pitchFamily="49" charset="0"/>
              </a:rPr>
              <a:t>Ron D. Hays, </a:t>
            </a:r>
            <a:r>
              <a:rPr lang="en-US" sz="4700" dirty="0" err="1">
                <a:latin typeface="Comic Sans MS" panose="030F0702030302020204" pitchFamily="66" charset="0"/>
                <a:cs typeface="Courier New" panose="02070309020205020404" pitchFamily="49" charset="0"/>
              </a:rPr>
              <a:t>Ph.D</a:t>
            </a:r>
            <a:br>
              <a:rPr lang="en-US" sz="4700" dirty="0">
                <a:latin typeface="Courier New" panose="02070309020205020404" pitchFamily="49" charset="0"/>
                <a:cs typeface="Courier New" panose="02070309020205020404" pitchFamily="49" charset="0"/>
              </a:rPr>
            </a:br>
            <a:r>
              <a:rPr lang="en-US" sz="3400" dirty="0">
                <a:latin typeface="Courier New" panose="02070309020205020404" pitchFamily="49" charset="0"/>
                <a:cs typeface="Courier New" panose="02070309020205020404" pitchFamily="49" charset="0"/>
              </a:rPr>
              <a:t>UCLA Center for East-West Medicine</a:t>
            </a:r>
            <a:br>
              <a:rPr lang="en-US" sz="3400" dirty="0">
                <a:latin typeface="Courier New" panose="02070309020205020404" pitchFamily="49" charset="0"/>
                <a:cs typeface="Courier New" panose="02070309020205020404" pitchFamily="49" charset="0"/>
              </a:rPr>
            </a:br>
            <a:endParaRPr lang="en-US" sz="3400" i="1" dirty="0"/>
          </a:p>
        </p:txBody>
      </p:sp>
      <p:sp>
        <p:nvSpPr>
          <p:cNvPr id="7" name="Subtitle 6"/>
          <p:cNvSpPr>
            <a:spLocks noGrp="1"/>
          </p:cNvSpPr>
          <p:nvPr>
            <p:ph type="subTitle" idx="1"/>
          </p:nvPr>
        </p:nvSpPr>
        <p:spPr>
          <a:xfrm>
            <a:off x="600739" y="4279605"/>
            <a:ext cx="7682023" cy="706445"/>
          </a:xfrm>
        </p:spPr>
        <p:txBody>
          <a:bodyPr>
            <a:noAutofit/>
          </a:bodyPr>
          <a:lstStyle/>
          <a:p>
            <a:r>
              <a:rPr lang="en-US" sz="2200" dirty="0"/>
              <a:t>May 14, 2018</a:t>
            </a:r>
          </a:p>
          <a:p>
            <a:r>
              <a:rPr lang="en-US" sz="2200" dirty="0"/>
              <a:t>10:00-12:00 noon (Geffen Hall 207)</a:t>
            </a:r>
          </a:p>
        </p:txBody>
      </p:sp>
      <p:pic>
        <p:nvPicPr>
          <p:cNvPr id="4" name="Picture 3" descr="A close up of a device&#10;&#10;Description generated with high confidence">
            <a:extLst>
              <a:ext uri="{FF2B5EF4-FFF2-40B4-BE49-F238E27FC236}">
                <a16:creationId xmlns:a16="http://schemas.microsoft.com/office/drawing/2014/main" id="{750BFA0F-911B-4AC2-8156-9A0922817D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00800" y="4986050"/>
            <a:ext cx="2743200" cy="1952625"/>
          </a:xfrm>
          <a:prstGeom prst="rect">
            <a:avLst/>
          </a:prstGeom>
        </p:spPr>
      </p:pic>
    </p:spTree>
    <p:extLst>
      <p:ext uri="{BB962C8B-B14F-4D97-AF65-F5344CB8AC3E}">
        <p14:creationId xmlns:p14="http://schemas.microsoft.com/office/powerpoint/2010/main" val="208817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108" y="-271130"/>
            <a:ext cx="7894466" cy="1919289"/>
          </a:xfrm>
        </p:spPr>
        <p:txBody>
          <a:bodyPr/>
          <a:lstStyle/>
          <a:p>
            <a:pPr algn="ctr"/>
            <a:r>
              <a:rPr lang="en-US" dirty="0">
                <a:solidFill>
                  <a:schemeClr val="tx2"/>
                </a:solidFill>
                <a:latin typeface="Comic Sans MS" panose="030F0702030302020204" pitchFamily="66" charset="0"/>
              </a:rPr>
              <a:t>Analyses</a:t>
            </a:r>
          </a:p>
        </p:txBody>
      </p:sp>
      <p:sp>
        <p:nvSpPr>
          <p:cNvPr id="3" name="Content Placeholder 2"/>
          <p:cNvSpPr>
            <a:spLocks noGrp="1"/>
          </p:cNvSpPr>
          <p:nvPr>
            <p:ph idx="1"/>
          </p:nvPr>
        </p:nvSpPr>
        <p:spPr>
          <a:xfrm>
            <a:off x="126542" y="1232618"/>
            <a:ext cx="8925059" cy="4795629"/>
          </a:xfrm>
        </p:spPr>
        <p:txBody>
          <a:bodyPr>
            <a:normAutofit fontScale="62500" lnSpcReduction="20000"/>
          </a:bodyPr>
          <a:lstStyle/>
          <a:p>
            <a:pPr>
              <a:buClr>
                <a:schemeClr val="tx2"/>
              </a:buClr>
            </a:pPr>
            <a:r>
              <a:rPr lang="en-US" sz="5000" dirty="0">
                <a:solidFill>
                  <a:schemeClr val="tx2"/>
                </a:solidFill>
              </a:rPr>
              <a:t>Categorical confirmatory factor analysis </a:t>
            </a:r>
          </a:p>
          <a:p>
            <a:pPr lvl="1">
              <a:buClr>
                <a:schemeClr val="tx2"/>
              </a:buClr>
            </a:pPr>
            <a:endParaRPr lang="en-US" sz="5000" dirty="0">
              <a:solidFill>
                <a:schemeClr val="tx2"/>
              </a:solidFill>
            </a:endParaRPr>
          </a:p>
          <a:p>
            <a:pPr lvl="1">
              <a:buClr>
                <a:schemeClr val="tx2"/>
              </a:buClr>
            </a:pPr>
            <a:r>
              <a:rPr lang="en-US" sz="5000" dirty="0">
                <a:solidFill>
                  <a:schemeClr val="tx2"/>
                </a:solidFill>
              </a:rPr>
              <a:t>Patient-level and multi-level (patient and plan) </a:t>
            </a:r>
          </a:p>
          <a:p>
            <a:pPr lvl="1">
              <a:buClr>
                <a:schemeClr val="tx2"/>
              </a:buClr>
            </a:pPr>
            <a:r>
              <a:rPr lang="en-US" sz="5000" dirty="0">
                <a:solidFill>
                  <a:schemeClr val="tx2"/>
                </a:solidFill>
              </a:rPr>
              <a:t>Comparative Fit Index (CFI) &gt; 0.95</a:t>
            </a:r>
          </a:p>
          <a:p>
            <a:pPr lvl="1">
              <a:buClr>
                <a:schemeClr val="tx2"/>
              </a:buClr>
            </a:pPr>
            <a:r>
              <a:rPr lang="en-US" sz="5000" dirty="0">
                <a:solidFill>
                  <a:schemeClr val="tx2"/>
                </a:solidFill>
              </a:rPr>
              <a:t>Root Mean Square Error of Approximation (RMSEA) &lt; 0.06</a:t>
            </a:r>
          </a:p>
          <a:p>
            <a:pPr lvl="1">
              <a:buClr>
                <a:schemeClr val="tx2"/>
              </a:buClr>
            </a:pPr>
            <a:endParaRPr lang="en-US" sz="5000" dirty="0">
              <a:solidFill>
                <a:schemeClr val="tx2"/>
              </a:solidFill>
            </a:endParaRPr>
          </a:p>
          <a:p>
            <a:pPr>
              <a:buClr>
                <a:schemeClr val="tx2"/>
              </a:buClr>
            </a:pPr>
            <a:r>
              <a:rPr lang="en-US" sz="5000" dirty="0">
                <a:solidFill>
                  <a:schemeClr val="tx2"/>
                </a:solidFill>
              </a:rPr>
              <a:t>Reliability &gt;= 0.70</a:t>
            </a:r>
          </a:p>
          <a:p>
            <a:pPr>
              <a:buClr>
                <a:schemeClr val="tx2"/>
              </a:buClr>
            </a:pPr>
            <a:endParaRPr lang="en-US" sz="5000" dirty="0">
              <a:solidFill>
                <a:schemeClr val="tx2"/>
              </a:solidFill>
            </a:endParaRPr>
          </a:p>
          <a:p>
            <a:pPr lvl="1">
              <a:buClr>
                <a:schemeClr val="tx2"/>
              </a:buClr>
            </a:pPr>
            <a:r>
              <a:rPr lang="en-US" sz="5000" dirty="0">
                <a:solidFill>
                  <a:schemeClr val="tx2"/>
                </a:solidFill>
              </a:rPr>
              <a:t>Internal consistency (coefficient alpha) </a:t>
            </a:r>
          </a:p>
          <a:p>
            <a:pPr lvl="1">
              <a:buClr>
                <a:schemeClr val="tx2"/>
              </a:buClr>
            </a:pPr>
            <a:r>
              <a:rPr lang="en-US" sz="5000" dirty="0">
                <a:solidFill>
                  <a:schemeClr val="tx2"/>
                </a:solidFill>
              </a:rPr>
              <a:t>Plan-level reliability</a:t>
            </a:r>
          </a:p>
          <a:p>
            <a:pPr lvl="1">
              <a:buClr>
                <a:schemeClr val="tx2"/>
              </a:buClr>
            </a:pPr>
            <a:endParaRPr lang="en-US" dirty="0">
              <a:solidFill>
                <a:schemeClr val="tx2"/>
              </a:solidFill>
            </a:endParaRPr>
          </a:p>
        </p:txBody>
      </p:sp>
    </p:spTree>
    <p:extLst>
      <p:ext uri="{BB962C8B-B14F-4D97-AF65-F5344CB8AC3E}">
        <p14:creationId xmlns:p14="http://schemas.microsoft.com/office/powerpoint/2010/main" val="53423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2"/>
                </a:solidFill>
                <a:latin typeface="Comic Sans MS" panose="030F0702030302020204" pitchFamily="66" charset="0"/>
              </a:rPr>
              <a:t>Confirmatory Factor Analyses</a:t>
            </a:r>
          </a:p>
        </p:txBody>
      </p:sp>
      <p:sp>
        <p:nvSpPr>
          <p:cNvPr id="3" name="Content Placeholder 2"/>
          <p:cNvSpPr>
            <a:spLocks noGrp="1"/>
          </p:cNvSpPr>
          <p:nvPr>
            <p:ph idx="1"/>
          </p:nvPr>
        </p:nvSpPr>
        <p:spPr/>
        <p:txBody>
          <a:bodyPr/>
          <a:lstStyle/>
          <a:p>
            <a:pPr>
              <a:buClr>
                <a:schemeClr val="tx2"/>
              </a:buClr>
            </a:pPr>
            <a:r>
              <a:rPr lang="en-US" dirty="0">
                <a:solidFill>
                  <a:schemeClr val="tx2"/>
                </a:solidFill>
              </a:rPr>
              <a:t>Good fit for patient-level CFA</a:t>
            </a:r>
          </a:p>
          <a:p>
            <a:pPr lvl="1">
              <a:buClr>
                <a:schemeClr val="tx2"/>
              </a:buClr>
            </a:pPr>
            <a:r>
              <a:rPr lang="en-US" dirty="0">
                <a:solidFill>
                  <a:schemeClr val="tx2"/>
                </a:solidFill>
              </a:rPr>
              <a:t>CFI =        0.996 </a:t>
            </a:r>
          </a:p>
          <a:p>
            <a:pPr lvl="1">
              <a:buClr>
                <a:schemeClr val="tx2"/>
              </a:buClr>
            </a:pPr>
            <a:r>
              <a:rPr lang="en-US" dirty="0">
                <a:solidFill>
                  <a:schemeClr val="tx2"/>
                </a:solidFill>
              </a:rPr>
              <a:t>RMSEA = 0.020</a:t>
            </a:r>
          </a:p>
          <a:p>
            <a:pPr lvl="1">
              <a:buClr>
                <a:schemeClr val="tx2"/>
              </a:buClr>
            </a:pPr>
            <a:endParaRPr lang="en-US" dirty="0"/>
          </a:p>
          <a:p>
            <a:pPr>
              <a:buClr>
                <a:schemeClr val="tx2"/>
              </a:buClr>
            </a:pPr>
            <a:r>
              <a:rPr lang="en-US" dirty="0">
                <a:solidFill>
                  <a:schemeClr val="tx2"/>
                </a:solidFill>
              </a:rPr>
              <a:t>Good fit for multi-level CFA</a:t>
            </a:r>
          </a:p>
          <a:p>
            <a:pPr lvl="1">
              <a:buClr>
                <a:schemeClr val="tx2"/>
              </a:buClr>
            </a:pPr>
            <a:r>
              <a:rPr lang="en-US" dirty="0">
                <a:solidFill>
                  <a:schemeClr val="tx2"/>
                </a:solidFill>
              </a:rPr>
              <a:t>CFI =        0.997</a:t>
            </a:r>
          </a:p>
          <a:p>
            <a:pPr lvl="1">
              <a:buClr>
                <a:schemeClr val="tx2"/>
              </a:buClr>
            </a:pPr>
            <a:r>
              <a:rPr lang="en-US" dirty="0">
                <a:solidFill>
                  <a:schemeClr val="tx2"/>
                </a:solidFill>
              </a:rPr>
              <a:t>RMSEA = 0.014</a:t>
            </a:r>
          </a:p>
          <a:p>
            <a:endParaRPr lang="en-US" dirty="0"/>
          </a:p>
        </p:txBody>
      </p:sp>
      <p:pic>
        <p:nvPicPr>
          <p:cNvPr id="1026" name="Picture 2" descr="C:\Users\drhays\AppData\Local\Microsoft\Windows\Temporary Internet Files\Content.IE5\2LRTL4ML\MC90031155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350" y="2510942"/>
            <a:ext cx="2090056" cy="279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4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2"/>
                </a:solidFill>
                <a:latin typeface="Comic Sans MS" panose="030F0702030302020204" pitchFamily="66" charset="0"/>
              </a:rPr>
              <a:t>Standardized Factor Loadings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2906724"/>
              </p:ext>
            </p:extLst>
          </p:nvPr>
        </p:nvGraphicFramePr>
        <p:xfrm>
          <a:off x="849084" y="1417638"/>
          <a:ext cx="7540617" cy="4225518"/>
        </p:xfrm>
        <a:graphic>
          <a:graphicData uri="http://schemas.openxmlformats.org/drawingml/2006/table">
            <a:tbl>
              <a:tblPr firstRow="1" bandRow="1">
                <a:tableStyleId>{5C22544A-7EE6-4342-B048-85BDC9FD1C3A}</a:tableStyleId>
              </a:tblPr>
              <a:tblGrid>
                <a:gridCol w="2513539">
                  <a:extLst>
                    <a:ext uri="{9D8B030D-6E8A-4147-A177-3AD203B41FA5}">
                      <a16:colId xmlns:a16="http://schemas.microsoft.com/office/drawing/2014/main" val="20000"/>
                    </a:ext>
                  </a:extLst>
                </a:gridCol>
                <a:gridCol w="2515661">
                  <a:extLst>
                    <a:ext uri="{9D8B030D-6E8A-4147-A177-3AD203B41FA5}">
                      <a16:colId xmlns:a16="http://schemas.microsoft.com/office/drawing/2014/main" val="20001"/>
                    </a:ext>
                  </a:extLst>
                </a:gridCol>
                <a:gridCol w="2511417">
                  <a:extLst>
                    <a:ext uri="{9D8B030D-6E8A-4147-A177-3AD203B41FA5}">
                      <a16:colId xmlns:a16="http://schemas.microsoft.com/office/drawing/2014/main" val="20002"/>
                    </a:ext>
                  </a:extLst>
                </a:gridCol>
              </a:tblGrid>
              <a:tr h="704253">
                <a:tc>
                  <a:txBody>
                    <a:bodyPr/>
                    <a:lstStyle/>
                    <a:p>
                      <a:endParaRPr lang="en-US" dirty="0"/>
                    </a:p>
                  </a:txBody>
                  <a:tcPr/>
                </a:tc>
                <a:tc>
                  <a:txBody>
                    <a:bodyPr/>
                    <a:lstStyle/>
                    <a:p>
                      <a:pPr algn="ctr"/>
                      <a:r>
                        <a:rPr lang="en-US" dirty="0"/>
                        <a:t>Within-Level</a:t>
                      </a:r>
                    </a:p>
                  </a:txBody>
                  <a:tcPr/>
                </a:tc>
                <a:tc>
                  <a:txBody>
                    <a:bodyPr/>
                    <a:lstStyle/>
                    <a:p>
                      <a:pPr algn="ctr"/>
                      <a:r>
                        <a:rPr lang="en-US" dirty="0"/>
                        <a:t>Between-Level</a:t>
                      </a:r>
                    </a:p>
                  </a:txBody>
                  <a:tcPr/>
                </a:tc>
                <a:extLst>
                  <a:ext uri="{0D108BD9-81ED-4DB2-BD59-A6C34878D82A}">
                    <a16:rowId xmlns:a16="http://schemas.microsoft.com/office/drawing/2014/main" val="10000"/>
                  </a:ext>
                </a:extLst>
              </a:tr>
              <a:tr h="704253">
                <a:tc>
                  <a:txBody>
                    <a:bodyPr/>
                    <a:lstStyle/>
                    <a:p>
                      <a:r>
                        <a:rPr lang="en-US" dirty="0"/>
                        <a:t>Has medical records</a:t>
                      </a:r>
                    </a:p>
                  </a:txBody>
                  <a:tcPr/>
                </a:tc>
                <a:tc>
                  <a:txBody>
                    <a:bodyPr/>
                    <a:lstStyle/>
                    <a:p>
                      <a:pPr algn="ctr"/>
                      <a:r>
                        <a:rPr lang="en-US" dirty="0"/>
                        <a:t>0.72  (0.73)</a:t>
                      </a:r>
                    </a:p>
                  </a:txBody>
                  <a:tcPr/>
                </a:tc>
                <a:tc>
                  <a:txBody>
                    <a:bodyPr/>
                    <a:lstStyle/>
                    <a:p>
                      <a:pPr algn="ctr"/>
                      <a:r>
                        <a:rPr lang="en-US" sz="2000" b="1" dirty="0"/>
                        <a:t>0.86</a:t>
                      </a:r>
                    </a:p>
                  </a:txBody>
                  <a:tcPr/>
                </a:tc>
                <a:extLst>
                  <a:ext uri="{0D108BD9-81ED-4DB2-BD59-A6C34878D82A}">
                    <a16:rowId xmlns:a16="http://schemas.microsoft.com/office/drawing/2014/main" val="10001"/>
                  </a:ext>
                </a:extLst>
              </a:tr>
              <a:tr h="704253">
                <a:tc>
                  <a:txBody>
                    <a:bodyPr/>
                    <a:lstStyle/>
                    <a:p>
                      <a:r>
                        <a:rPr lang="en-US" dirty="0"/>
                        <a:t>Talks about medicines</a:t>
                      </a:r>
                    </a:p>
                  </a:txBody>
                  <a:tcPr/>
                </a:tc>
                <a:tc>
                  <a:txBody>
                    <a:bodyPr/>
                    <a:lstStyle/>
                    <a:p>
                      <a:pPr algn="ctr"/>
                      <a:r>
                        <a:rPr lang="en-US" dirty="0"/>
                        <a:t>0.65  (0.64)</a:t>
                      </a:r>
                    </a:p>
                  </a:txBody>
                  <a:tcPr/>
                </a:tc>
                <a:tc>
                  <a:txBody>
                    <a:bodyPr/>
                    <a:lstStyle/>
                    <a:p>
                      <a:pPr algn="ctr"/>
                      <a:r>
                        <a:rPr lang="en-US" sz="2000" b="1" dirty="0"/>
                        <a:t>0.58</a:t>
                      </a:r>
                    </a:p>
                  </a:txBody>
                  <a:tcPr/>
                </a:tc>
                <a:extLst>
                  <a:ext uri="{0D108BD9-81ED-4DB2-BD59-A6C34878D82A}">
                    <a16:rowId xmlns:a16="http://schemas.microsoft.com/office/drawing/2014/main" val="10002"/>
                  </a:ext>
                </a:extLst>
              </a:tr>
              <a:tr h="704253">
                <a:tc>
                  <a:txBody>
                    <a:bodyPr/>
                    <a:lstStyle/>
                    <a:p>
                      <a:r>
                        <a:rPr lang="en-US" dirty="0"/>
                        <a:t>Informed and up-to-date</a:t>
                      </a:r>
                    </a:p>
                  </a:txBody>
                  <a:tcPr/>
                </a:tc>
                <a:tc>
                  <a:txBody>
                    <a:bodyPr/>
                    <a:lstStyle/>
                    <a:p>
                      <a:pPr algn="ctr"/>
                      <a:r>
                        <a:rPr lang="en-US" dirty="0"/>
                        <a:t>0.70  (0.68)</a:t>
                      </a:r>
                    </a:p>
                  </a:txBody>
                  <a:tcPr/>
                </a:tc>
                <a:tc>
                  <a:txBody>
                    <a:bodyPr/>
                    <a:lstStyle/>
                    <a:p>
                      <a:pPr algn="ctr"/>
                      <a:r>
                        <a:rPr lang="en-US" sz="2000" b="1" dirty="0"/>
                        <a:t>0.49</a:t>
                      </a:r>
                    </a:p>
                  </a:txBody>
                  <a:tcPr/>
                </a:tc>
                <a:extLst>
                  <a:ext uri="{0D108BD9-81ED-4DB2-BD59-A6C34878D82A}">
                    <a16:rowId xmlns:a16="http://schemas.microsoft.com/office/drawing/2014/main" val="10003"/>
                  </a:ext>
                </a:extLst>
              </a:tr>
              <a:tr h="704253">
                <a:tc>
                  <a:txBody>
                    <a:bodyPr/>
                    <a:lstStyle/>
                    <a:p>
                      <a:r>
                        <a:rPr lang="en-US" dirty="0"/>
                        <a:t>Helps manage care</a:t>
                      </a:r>
                    </a:p>
                  </a:txBody>
                  <a:tcPr/>
                </a:tc>
                <a:tc>
                  <a:txBody>
                    <a:bodyPr/>
                    <a:lstStyle/>
                    <a:p>
                      <a:pPr algn="ctr"/>
                      <a:r>
                        <a:rPr lang="en-US" dirty="0"/>
                        <a:t>0.71  (0.73)</a:t>
                      </a:r>
                    </a:p>
                  </a:txBody>
                  <a:tcPr/>
                </a:tc>
                <a:tc>
                  <a:txBody>
                    <a:bodyPr/>
                    <a:lstStyle/>
                    <a:p>
                      <a:pPr algn="ctr"/>
                      <a:r>
                        <a:rPr lang="en-US" sz="2000" b="1" dirty="0"/>
                        <a:t>0.97</a:t>
                      </a:r>
                    </a:p>
                  </a:txBody>
                  <a:tcPr/>
                </a:tc>
                <a:extLst>
                  <a:ext uri="{0D108BD9-81ED-4DB2-BD59-A6C34878D82A}">
                    <a16:rowId xmlns:a16="http://schemas.microsoft.com/office/drawing/2014/main" val="10004"/>
                  </a:ext>
                </a:extLst>
              </a:tr>
              <a:tr h="704253">
                <a:tc>
                  <a:txBody>
                    <a:bodyPr/>
                    <a:lstStyle/>
                    <a:p>
                      <a:r>
                        <a:rPr lang="en-US" dirty="0"/>
                        <a:t>Follow-</a:t>
                      </a:r>
                      <a:r>
                        <a:rPr lang="en-US" baseline="0" dirty="0"/>
                        <a:t>up on test results</a:t>
                      </a:r>
                      <a:endParaRPr lang="en-US" dirty="0"/>
                    </a:p>
                  </a:txBody>
                  <a:tcPr/>
                </a:tc>
                <a:tc>
                  <a:txBody>
                    <a:bodyPr/>
                    <a:lstStyle/>
                    <a:p>
                      <a:pPr algn="ctr"/>
                      <a:r>
                        <a:rPr lang="en-US" dirty="0"/>
                        <a:t>0.71  (0.70)</a:t>
                      </a:r>
                    </a:p>
                  </a:txBody>
                  <a:tcPr/>
                </a:tc>
                <a:tc>
                  <a:txBody>
                    <a:bodyPr/>
                    <a:lstStyle/>
                    <a:p>
                      <a:pPr algn="ctr"/>
                      <a:r>
                        <a:rPr lang="en-US" sz="2000" b="1" dirty="0"/>
                        <a:t>0.72</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502228" y="5826034"/>
            <a:ext cx="6848285" cy="646331"/>
          </a:xfrm>
          <a:prstGeom prst="rect">
            <a:avLst/>
          </a:prstGeom>
          <a:noFill/>
        </p:spPr>
        <p:txBody>
          <a:bodyPr wrap="none" rtlCol="0">
            <a:spAutoFit/>
          </a:bodyPr>
          <a:lstStyle/>
          <a:p>
            <a:r>
              <a:rPr lang="en-US" dirty="0"/>
              <a:t>Loadings from patient-level CFA shown within parentheses.  Multi-level</a:t>
            </a:r>
          </a:p>
          <a:p>
            <a:r>
              <a:rPr lang="en-US" dirty="0"/>
              <a:t>CFA loadings are the other numbers.</a:t>
            </a:r>
          </a:p>
        </p:txBody>
      </p:sp>
    </p:spTree>
    <p:extLst>
      <p:ext uri="{BB962C8B-B14F-4D97-AF65-F5344CB8AC3E}">
        <p14:creationId xmlns:p14="http://schemas.microsoft.com/office/powerpoint/2010/main" val="389693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2"/>
                </a:solidFill>
                <a:latin typeface="Comic Sans MS" panose="030F0702030302020204" pitchFamily="66" charset="0"/>
              </a:rPr>
              <a:t>Reliability</a:t>
            </a:r>
            <a:r>
              <a:rPr lang="en-US" dirty="0">
                <a:solidFill>
                  <a:schemeClr val="tx2"/>
                </a:solidFill>
              </a:rPr>
              <a:t> </a:t>
            </a:r>
          </a:p>
        </p:txBody>
      </p:sp>
      <p:sp>
        <p:nvSpPr>
          <p:cNvPr id="3" name="Content Placeholder 2"/>
          <p:cNvSpPr>
            <a:spLocks noGrp="1"/>
          </p:cNvSpPr>
          <p:nvPr>
            <p:ph idx="1"/>
          </p:nvPr>
        </p:nvSpPr>
        <p:spPr/>
        <p:txBody>
          <a:bodyPr>
            <a:normAutofit/>
          </a:bodyPr>
          <a:lstStyle/>
          <a:p>
            <a:pPr>
              <a:buClr>
                <a:schemeClr val="tx2"/>
              </a:buClr>
            </a:pPr>
            <a:r>
              <a:rPr lang="en-US" dirty="0">
                <a:solidFill>
                  <a:schemeClr val="tx2"/>
                </a:solidFill>
              </a:rPr>
              <a:t>Internal consistency (alpha) = 0.70</a:t>
            </a:r>
          </a:p>
          <a:p>
            <a:pPr>
              <a:buClr>
                <a:schemeClr val="tx2"/>
              </a:buClr>
            </a:pPr>
            <a:endParaRPr lang="en-US" dirty="0">
              <a:solidFill>
                <a:schemeClr val="tx2"/>
              </a:solidFill>
            </a:endParaRPr>
          </a:p>
          <a:p>
            <a:pPr>
              <a:buClr>
                <a:schemeClr val="tx2"/>
              </a:buClr>
            </a:pPr>
            <a:r>
              <a:rPr lang="en-US" dirty="0">
                <a:solidFill>
                  <a:schemeClr val="tx2"/>
                </a:solidFill>
              </a:rPr>
              <a:t>Plan-level </a:t>
            </a:r>
          </a:p>
          <a:p>
            <a:pPr lvl="1">
              <a:buClr>
                <a:schemeClr val="tx2"/>
              </a:buClr>
            </a:pPr>
            <a:r>
              <a:rPr lang="en-US" sz="3200" dirty="0">
                <a:solidFill>
                  <a:schemeClr val="tx2"/>
                </a:solidFill>
              </a:rPr>
              <a:t>ICC = 0.022 at plan level</a:t>
            </a:r>
          </a:p>
          <a:p>
            <a:pPr lvl="1">
              <a:buClr>
                <a:schemeClr val="tx2"/>
              </a:buClr>
            </a:pPr>
            <a:r>
              <a:rPr lang="en-US" sz="3200" dirty="0">
                <a:solidFill>
                  <a:schemeClr val="tx2"/>
                </a:solidFill>
              </a:rPr>
              <a:t>Number of patients needed to obtain </a:t>
            </a:r>
          </a:p>
          <a:p>
            <a:pPr lvl="2">
              <a:buClr>
                <a:schemeClr val="tx2"/>
              </a:buClr>
              <a:buFont typeface="Wingdings" panose="05000000000000000000" pitchFamily="2" charset="2"/>
              <a:buChar char="Ø"/>
            </a:pPr>
            <a:r>
              <a:rPr lang="en-US" sz="3200" dirty="0">
                <a:solidFill>
                  <a:schemeClr val="tx2"/>
                </a:solidFill>
              </a:rPr>
              <a:t>0.70 reliability = 102</a:t>
            </a:r>
          </a:p>
          <a:p>
            <a:pPr lvl="2">
              <a:buClr>
                <a:schemeClr val="tx2"/>
              </a:buClr>
              <a:buFont typeface="Wingdings" panose="05000000000000000000" pitchFamily="2" charset="2"/>
              <a:buChar char="Ø"/>
            </a:pPr>
            <a:r>
              <a:rPr lang="en-US" sz="3200" dirty="0">
                <a:solidFill>
                  <a:schemeClr val="tx2"/>
                </a:solidFill>
              </a:rPr>
              <a:t>0.80 reliability = 170</a:t>
            </a:r>
          </a:p>
        </p:txBody>
      </p:sp>
    </p:spTree>
    <p:extLst>
      <p:ext uri="{BB962C8B-B14F-4D97-AF65-F5344CB8AC3E}">
        <p14:creationId xmlns:p14="http://schemas.microsoft.com/office/powerpoint/2010/main" val="195944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929" y="845787"/>
            <a:ext cx="8077200" cy="6186309"/>
          </a:xfrm>
          <a:prstGeom prst="rect">
            <a:avLst/>
          </a:prstGeom>
          <a:noFill/>
        </p:spPr>
        <p:txBody>
          <a:bodyPr wrap="square" rtlCol="0">
            <a:spAutoFit/>
          </a:bodyPr>
          <a:lstStyle/>
          <a:p>
            <a:endParaRPr lang="en-US" sz="800" dirty="0">
              <a:latin typeface="Times New Roman" pitchFamily="18" charset="0"/>
              <a:cs typeface="Times New Roman" pitchFamily="18" charset="0"/>
            </a:endParaRPr>
          </a:p>
          <a:p>
            <a:r>
              <a:rPr lang="en-US" sz="2400" dirty="0">
                <a:latin typeface="Times New Roman" pitchFamily="18" charset="0"/>
                <a:cs typeface="Times New Roman" pitchFamily="18" charset="0"/>
              </a:rPr>
              <a:t>Using any number from 0 to 10, where 0 is the worst personal doctor possible, and 10 is the best personal doctor possible, what number would you use to rate your personal doctor? </a:t>
            </a:r>
          </a:p>
          <a:p>
            <a:endParaRPr lang="en-US" sz="2400" dirty="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0 Worst personal doctor possible</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1</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2</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3</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4</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5</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6</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7</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8</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9</a:t>
            </a:r>
          </a:p>
          <a:p>
            <a:pPr marL="457200"/>
            <a:r>
              <a:rPr lang="en-US" sz="2400" dirty="0">
                <a:latin typeface="Times New Roman" pitchFamily="18" charset="0"/>
                <a:cs typeface="Times New Roman" pitchFamily="18" charset="0"/>
                <a:sym typeface="Wingdings"/>
              </a:rPr>
              <a:t> </a:t>
            </a:r>
            <a:r>
              <a:rPr lang="en-US" sz="2400" dirty="0">
                <a:latin typeface="Times New Roman" pitchFamily="18" charset="0"/>
                <a:cs typeface="Times New Roman" pitchFamily="18" charset="0"/>
              </a:rPr>
              <a:t>10 Best personal doctor possible</a:t>
            </a:r>
          </a:p>
          <a:p>
            <a:endParaRPr lang="en-US" dirty="0"/>
          </a:p>
        </p:txBody>
      </p:sp>
      <p:sp>
        <p:nvSpPr>
          <p:cNvPr id="2" name="Title 1"/>
          <p:cNvSpPr>
            <a:spLocks noGrp="1"/>
          </p:cNvSpPr>
          <p:nvPr>
            <p:ph type="title"/>
          </p:nvPr>
        </p:nvSpPr>
        <p:spPr>
          <a:xfrm>
            <a:off x="141668" y="120092"/>
            <a:ext cx="8886422" cy="1143000"/>
          </a:xfrm>
        </p:spPr>
        <p:txBody>
          <a:bodyPr>
            <a:normAutofit fontScale="90000"/>
          </a:bodyPr>
          <a:lstStyle/>
          <a:p>
            <a:r>
              <a:rPr lang="en-US" dirty="0">
                <a:latin typeface="Comic Sans MS" panose="030F0702030302020204" pitchFamily="66" charset="0"/>
              </a:rPr>
              <a:t>Regress Global Rating on Composites </a:t>
            </a:r>
          </a:p>
        </p:txBody>
      </p:sp>
    </p:spTree>
    <p:extLst>
      <p:ext uri="{BB962C8B-B14F-4D97-AF65-F5344CB8AC3E}">
        <p14:creationId xmlns:p14="http://schemas.microsoft.com/office/powerpoint/2010/main" val="277780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74638"/>
            <a:ext cx="9144000" cy="1143000"/>
          </a:xfrm>
        </p:spPr>
        <p:txBody>
          <a:bodyPr>
            <a:normAutofit/>
          </a:bodyPr>
          <a:lstStyle/>
          <a:p>
            <a:pPr algn="ctr" eaLnBrk="1" hangingPunct="1"/>
            <a:r>
              <a:rPr lang="en-US" sz="3100" dirty="0">
                <a:latin typeface="Comic Sans MS" panose="030F0702030302020204" pitchFamily="66" charset="0"/>
              </a:rPr>
              <a:t>Regression of Global Rating of Personal</a:t>
            </a:r>
            <a:br>
              <a:rPr lang="en-US" sz="3100" dirty="0">
                <a:latin typeface="Comic Sans MS" panose="030F0702030302020204" pitchFamily="66" charset="0"/>
              </a:rPr>
            </a:br>
            <a:r>
              <a:rPr lang="en-US" sz="3100" dirty="0">
                <a:latin typeface="Comic Sans MS" panose="030F0702030302020204" pitchFamily="66" charset="0"/>
              </a:rPr>
              <a:t>  Doctor on CAHPS Composites </a:t>
            </a:r>
            <a:endParaRPr lang="en-US" sz="3600" dirty="0">
              <a:latin typeface="Comic Sans MS" panose="030F0702030302020204" pitchFamily="66" charset="0"/>
            </a:endParaRPr>
          </a:p>
        </p:txBody>
      </p:sp>
      <p:graphicFrame>
        <p:nvGraphicFramePr>
          <p:cNvPr id="5165" name="Group 45"/>
          <p:cNvGraphicFramePr>
            <a:graphicFrameLocks noGrp="1"/>
          </p:cNvGraphicFramePr>
          <p:nvPr>
            <p:ph idx="1"/>
            <p:extLst>
              <p:ext uri="{D42A27DB-BD31-4B8C-83A1-F6EECF244321}">
                <p14:modId xmlns:p14="http://schemas.microsoft.com/office/powerpoint/2010/main" val="1234462742"/>
              </p:ext>
            </p:extLst>
          </p:nvPr>
        </p:nvGraphicFramePr>
        <p:xfrm>
          <a:off x="901338" y="1985555"/>
          <a:ext cx="7461069" cy="3068507"/>
        </p:xfrm>
        <a:graphic>
          <a:graphicData uri="http://schemas.openxmlformats.org/drawingml/2006/table">
            <a:tbl>
              <a:tblPr/>
              <a:tblGrid>
                <a:gridCol w="4493623">
                  <a:extLst>
                    <a:ext uri="{9D8B030D-6E8A-4147-A177-3AD203B41FA5}">
                      <a16:colId xmlns:a16="http://schemas.microsoft.com/office/drawing/2014/main" val="20000"/>
                    </a:ext>
                  </a:extLst>
                </a:gridCol>
                <a:gridCol w="2967446">
                  <a:extLst>
                    <a:ext uri="{9D8B030D-6E8A-4147-A177-3AD203B41FA5}">
                      <a16:colId xmlns:a16="http://schemas.microsoft.com/office/drawing/2014/main" val="20001"/>
                    </a:ext>
                  </a:extLst>
                </a:gridCol>
              </a:tblGrid>
              <a:tr h="554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ea typeface="ＭＳ Ｐゴシック" pitchFamily="34" charset="-128"/>
                        </a:rPr>
                        <a:t>Composite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120900" algn="l"/>
                        </a:tabLst>
                      </a:pPr>
                      <a:r>
                        <a:rPr kumimoji="0" lang="en-US" sz="2400" b="1" i="0" u="none" strike="noStrike" cap="none" normalizeH="0" baseline="0" dirty="0">
                          <a:ln>
                            <a:noFill/>
                          </a:ln>
                          <a:solidFill>
                            <a:schemeClr val="bg1"/>
                          </a:solidFill>
                          <a:effectLst/>
                          <a:latin typeface="Calibri" pitchFamily="34" charset="0"/>
                          <a:ea typeface="ＭＳ Ｐゴシック" pitchFamily="34" charset="-128"/>
                        </a:rPr>
                        <a:t>Standardized Beta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3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Communication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0.62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493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ＭＳ Ｐゴシック" pitchFamily="34" charset="-128"/>
                        </a:rPr>
                        <a:t>Care Coordination</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1" i="0" u="sng" strike="noStrike" cap="none" normalizeH="0" baseline="0" dirty="0">
                          <a:ln>
                            <a:noFill/>
                          </a:ln>
                          <a:solidFill>
                            <a:srgbClr val="000000"/>
                          </a:solidFill>
                          <a:effectLst/>
                          <a:latin typeface="Calibri" pitchFamily="34" charset="0"/>
                          <a:ea typeface="ＭＳ Ｐゴシック" pitchFamily="34" charset="-128"/>
                        </a:rPr>
                        <a:t>0.17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2"/>
                  </a:ext>
                </a:extLst>
              </a:tr>
              <a:tr h="493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Getting Care Quickly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0.03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5557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Getting Needed Care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0.01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4"/>
                  </a:ext>
                </a:extLst>
              </a:tr>
              <a:tr h="476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Customer Service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663700" algn="r"/>
                        </a:tabLst>
                      </a:pPr>
                      <a:r>
                        <a:rPr kumimoji="0" lang="en-US" sz="2400" b="0" i="0" u="none" strike="noStrike" cap="none" normalizeH="0" baseline="0" dirty="0">
                          <a:ln>
                            <a:noFill/>
                          </a:ln>
                          <a:solidFill>
                            <a:srgbClr val="000000"/>
                          </a:solidFill>
                          <a:effectLst/>
                          <a:latin typeface="Calibri" pitchFamily="34" charset="0"/>
                          <a:ea typeface="ＭＳ Ｐゴシック" pitchFamily="34" charset="-128"/>
                        </a:rPr>
                        <a:t>       -.002 (ns)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10281" name="Slide Number Placeholder 3"/>
          <p:cNvSpPr>
            <a:spLocks noGrp="1"/>
          </p:cNvSpPr>
          <p:nvPr>
            <p:ph type="sldNum" sz="quarter" idx="4294967295"/>
          </p:nvPr>
        </p:nvSpPr>
        <p:spPr>
          <a:xfrm>
            <a:off x="6553200" y="6381750"/>
            <a:ext cx="2133600" cy="476250"/>
          </a:xfrm>
          <a:prstGeom prst="rect">
            <a:avLst/>
          </a:prstGeom>
          <a:noFill/>
        </p:spPr>
        <p:txBody>
          <a:bodyPr/>
          <a:lstStyle>
            <a:lvl1pPr eaLnBrk="0" hangingPunct="0">
              <a:defRPr sz="2400" b="1">
                <a:solidFill>
                  <a:schemeClr val="tx1"/>
                </a:solidFill>
                <a:latin typeface="Verdana" pitchFamily="34" charset="0"/>
                <a:ea typeface="ＭＳ Ｐゴシック" pitchFamily="34" charset="-128"/>
              </a:defRPr>
            </a:lvl1pPr>
            <a:lvl2pPr marL="742950" indent="-285750" eaLnBrk="0" hangingPunct="0">
              <a:defRPr sz="2400" b="1">
                <a:solidFill>
                  <a:schemeClr val="tx1"/>
                </a:solidFill>
                <a:latin typeface="Verdana" pitchFamily="34" charset="0"/>
                <a:ea typeface="ＭＳ Ｐゴシック" pitchFamily="34" charset="-128"/>
              </a:defRPr>
            </a:lvl2pPr>
            <a:lvl3pPr marL="1143000" indent="-228600" eaLnBrk="0" hangingPunct="0">
              <a:defRPr sz="2400" b="1">
                <a:solidFill>
                  <a:schemeClr val="tx1"/>
                </a:solidFill>
                <a:latin typeface="Verdana" pitchFamily="34" charset="0"/>
                <a:ea typeface="ＭＳ Ｐゴシック" pitchFamily="34" charset="-128"/>
              </a:defRPr>
            </a:lvl3pPr>
            <a:lvl4pPr marL="1600200" indent="-228600" eaLnBrk="0" hangingPunct="0">
              <a:defRPr sz="2400" b="1">
                <a:solidFill>
                  <a:schemeClr val="tx1"/>
                </a:solidFill>
                <a:latin typeface="Verdana" pitchFamily="34" charset="0"/>
                <a:ea typeface="ＭＳ Ｐゴシック" pitchFamily="34" charset="-128"/>
              </a:defRPr>
            </a:lvl4pPr>
            <a:lvl5pPr marL="2057400" indent="-228600" eaLnBrk="0" hangingPunct="0">
              <a:defRPr sz="2400" b="1">
                <a:solidFill>
                  <a:schemeClr val="tx1"/>
                </a:solidFill>
                <a:latin typeface="Verdana" pitchFamily="34" charset="0"/>
                <a:ea typeface="ＭＳ Ｐゴシック" pitchFamily="34" charset="-128"/>
              </a:defRPr>
            </a:lvl5pPr>
            <a:lvl6pPr marL="25146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6pPr>
            <a:lvl7pPr marL="29718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7pPr>
            <a:lvl8pPr marL="34290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8pPr>
            <a:lvl9pPr marL="3886200" indent="-228600" algn="ctr" eaLnBrk="0" fontAlgn="base" hangingPunct="0">
              <a:spcBef>
                <a:spcPct val="20000"/>
              </a:spcBef>
              <a:spcAft>
                <a:spcPct val="0"/>
              </a:spcAft>
              <a:defRPr sz="2400" b="1">
                <a:solidFill>
                  <a:schemeClr val="tx1"/>
                </a:solidFill>
                <a:latin typeface="Verdana" pitchFamily="34" charset="0"/>
                <a:ea typeface="ＭＳ Ｐゴシック" pitchFamily="34" charset="-128"/>
              </a:defRPr>
            </a:lvl9pPr>
          </a:lstStyle>
          <a:p>
            <a:fld id="{2E53DE29-95DF-41C7-8991-CFEA4A35F90D}" type="slidenum">
              <a:rPr lang="en-US" sz="1400" b="0" smtClean="0"/>
              <a:pPr/>
              <a:t>15</a:t>
            </a:fld>
            <a:endParaRPr lang="en-US" sz="1400" b="0"/>
          </a:p>
        </p:txBody>
      </p:sp>
      <p:sp>
        <p:nvSpPr>
          <p:cNvPr id="2" name="TextBox 1"/>
          <p:cNvSpPr txBox="1"/>
          <p:nvPr/>
        </p:nvSpPr>
        <p:spPr>
          <a:xfrm>
            <a:off x="901338" y="5283200"/>
            <a:ext cx="4676503" cy="523220"/>
          </a:xfrm>
          <a:prstGeom prst="rect">
            <a:avLst/>
          </a:prstGeom>
          <a:noFill/>
        </p:spPr>
        <p:txBody>
          <a:bodyPr wrap="square" rtlCol="0">
            <a:spAutoFit/>
          </a:bodyPr>
          <a:lstStyle/>
          <a:p>
            <a:r>
              <a:rPr lang="en-US" dirty="0">
                <a:latin typeface="Comic Sans MS" pitchFamily="66" charset="0"/>
              </a:rPr>
              <a:t>(</a:t>
            </a:r>
            <a:r>
              <a:rPr lang="en-US" sz="2800" dirty="0">
                <a:latin typeface="Calibri" pitchFamily="34" charset="0"/>
              </a:rPr>
              <a:t>R</a:t>
            </a:r>
            <a:r>
              <a:rPr lang="en-US" sz="2800" baseline="30000" dirty="0">
                <a:latin typeface="Calibri" pitchFamily="34" charset="0"/>
              </a:rPr>
              <a:t>2</a:t>
            </a:r>
            <a:r>
              <a:rPr lang="en-US" sz="2800" dirty="0">
                <a:latin typeface="Calibri" pitchFamily="34" charset="0"/>
              </a:rPr>
              <a:t> = 0.56)</a:t>
            </a:r>
          </a:p>
        </p:txBody>
      </p:sp>
    </p:spTree>
    <p:extLst>
      <p:ext uri="{BB962C8B-B14F-4D97-AF65-F5344CB8AC3E}">
        <p14:creationId xmlns:p14="http://schemas.microsoft.com/office/powerpoint/2010/main" val="1992243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68"/>
            <a:ext cx="8229600" cy="1275970"/>
          </a:xfrm>
        </p:spPr>
        <p:txBody>
          <a:bodyPr>
            <a:normAutofit/>
          </a:bodyPr>
          <a:lstStyle/>
          <a:p>
            <a:pPr algn="ctr"/>
            <a:r>
              <a:rPr lang="en-US" sz="4400" dirty="0">
                <a:solidFill>
                  <a:schemeClr val="tx2"/>
                </a:solidFill>
                <a:latin typeface="Comic Sans MS" panose="030F0702030302020204" pitchFamily="66" charset="0"/>
              </a:rPr>
              <a:t>Implications</a:t>
            </a:r>
            <a:r>
              <a:rPr lang="en-US" dirty="0">
                <a:solidFill>
                  <a:schemeClr val="tx2"/>
                </a:solidFill>
                <a:latin typeface="Comic Sans MS" panose="030F0702030302020204" pitchFamily="66" charset="0"/>
              </a:rPr>
              <a:t>     </a:t>
            </a:r>
            <a:r>
              <a:rPr lang="en-US" dirty="0">
                <a:solidFill>
                  <a:schemeClr val="tx2"/>
                </a:solidFill>
              </a:rPr>
              <a:t>            </a:t>
            </a:r>
            <a:br>
              <a:rPr lang="en-US" dirty="0">
                <a:solidFill>
                  <a:schemeClr val="tx2"/>
                </a:solidFill>
              </a:rPr>
            </a:br>
            <a:endParaRPr lang="en-US" sz="2700" i="1" dirty="0">
              <a:solidFill>
                <a:schemeClr val="tx2"/>
              </a:solidFill>
            </a:endParaRPr>
          </a:p>
        </p:txBody>
      </p:sp>
      <p:sp>
        <p:nvSpPr>
          <p:cNvPr id="3" name="Content Placeholder 2"/>
          <p:cNvSpPr>
            <a:spLocks noGrp="1"/>
          </p:cNvSpPr>
          <p:nvPr>
            <p:ph idx="1"/>
          </p:nvPr>
        </p:nvSpPr>
        <p:spPr>
          <a:xfrm>
            <a:off x="457200" y="1030311"/>
            <a:ext cx="8229600" cy="5563672"/>
          </a:xfrm>
        </p:spPr>
        <p:txBody>
          <a:bodyPr>
            <a:normAutofit fontScale="92500" lnSpcReduction="10000"/>
          </a:bodyPr>
          <a:lstStyle/>
          <a:p>
            <a:pPr>
              <a:buClr>
                <a:schemeClr val="tx2"/>
              </a:buClr>
            </a:pPr>
            <a:endParaRPr lang="en-US" dirty="0">
              <a:solidFill>
                <a:schemeClr val="tx2"/>
              </a:solidFill>
            </a:endParaRPr>
          </a:p>
          <a:p>
            <a:pPr marL="0" indent="0">
              <a:buClr>
                <a:schemeClr val="tx2"/>
              </a:buClr>
              <a:buNone/>
            </a:pPr>
            <a:r>
              <a:rPr lang="en-US" dirty="0">
                <a:solidFill>
                  <a:schemeClr val="tx2"/>
                </a:solidFill>
              </a:rPr>
              <a:t>Because the care coordination composite has satisfactory reliability and is uniquely associated with the global rating of the personal doctor:</a:t>
            </a:r>
          </a:p>
          <a:p>
            <a:pPr>
              <a:buClr>
                <a:schemeClr val="tx2"/>
              </a:buClr>
            </a:pPr>
            <a:endParaRPr lang="en-US" dirty="0">
              <a:solidFill>
                <a:schemeClr val="tx2"/>
              </a:solidFill>
            </a:endParaRPr>
          </a:p>
          <a:p>
            <a:pPr>
              <a:buClr>
                <a:schemeClr val="tx2"/>
              </a:buClr>
            </a:pPr>
            <a:r>
              <a:rPr lang="en-US" dirty="0">
                <a:solidFill>
                  <a:schemeClr val="tx2"/>
                </a:solidFill>
              </a:rPr>
              <a:t>Center for Medicare &amp; Medicaid Services now</a:t>
            </a:r>
          </a:p>
          <a:p>
            <a:pPr>
              <a:buClr>
                <a:schemeClr val="tx2"/>
              </a:buClr>
            </a:pPr>
            <a:endParaRPr lang="en-US" dirty="0">
              <a:solidFill>
                <a:schemeClr val="tx2"/>
              </a:solidFill>
            </a:endParaRPr>
          </a:p>
          <a:p>
            <a:pPr lvl="1">
              <a:buClr>
                <a:schemeClr val="tx2"/>
              </a:buClr>
            </a:pPr>
            <a:r>
              <a:rPr lang="en-US" dirty="0">
                <a:solidFill>
                  <a:schemeClr val="tx2"/>
                </a:solidFill>
              </a:rPr>
              <a:t>Reports care coordination to patients and health plans</a:t>
            </a:r>
          </a:p>
          <a:p>
            <a:pPr lvl="1">
              <a:buClr>
                <a:schemeClr val="tx2"/>
              </a:buClr>
            </a:pPr>
            <a:r>
              <a:rPr lang="en-US" dirty="0">
                <a:solidFill>
                  <a:schemeClr val="tx2"/>
                </a:solidFill>
              </a:rPr>
              <a:t>Uses it in Quality Bonus Payments to Managed Care Plans</a:t>
            </a:r>
          </a:p>
          <a:p>
            <a:pPr lvl="2">
              <a:buClr>
                <a:schemeClr val="tx2"/>
              </a:buClr>
            </a:pPr>
            <a:endParaRPr lang="en-US" dirty="0">
              <a:solidFill>
                <a:schemeClr val="tx2"/>
              </a:solidFill>
            </a:endParaRPr>
          </a:p>
          <a:p>
            <a:pPr>
              <a:buClr>
                <a:schemeClr val="tx2"/>
              </a:buClr>
            </a:pPr>
            <a:r>
              <a:rPr lang="en-US" dirty="0">
                <a:solidFill>
                  <a:schemeClr val="tx2"/>
                </a:solidFill>
              </a:rPr>
              <a:t>Need to examine:</a:t>
            </a:r>
          </a:p>
          <a:p>
            <a:pPr lvl="1">
              <a:buClr>
                <a:schemeClr val="tx2"/>
              </a:buClr>
            </a:pPr>
            <a:r>
              <a:rPr lang="en-US" dirty="0">
                <a:solidFill>
                  <a:schemeClr val="tx2"/>
                </a:solidFill>
              </a:rPr>
              <a:t>How it is related to other ways of assessing care coordination such as work flow, scheduling and documentation rated by external observers.</a:t>
            </a:r>
          </a:p>
          <a:p>
            <a:endParaRPr lang="en-US" dirty="0"/>
          </a:p>
        </p:txBody>
      </p:sp>
    </p:spTree>
    <p:extLst>
      <p:ext uri="{BB962C8B-B14F-4D97-AF65-F5344CB8AC3E}">
        <p14:creationId xmlns:p14="http://schemas.microsoft.com/office/powerpoint/2010/main" val="343474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E6EC7257-13CE-42D9-AAA4-133317944964}"/>
              </a:ext>
            </a:extLst>
          </p:cNvPr>
          <p:cNvGraphicFramePr>
            <a:graphicFrameLocks noChangeAspect="1"/>
          </p:cNvGraphicFramePr>
          <p:nvPr>
            <p:extLst>
              <p:ext uri="{D42A27DB-BD31-4B8C-83A1-F6EECF244321}">
                <p14:modId xmlns:p14="http://schemas.microsoft.com/office/powerpoint/2010/main" val="4027727532"/>
              </p:ext>
            </p:extLst>
          </p:nvPr>
        </p:nvGraphicFramePr>
        <p:xfrm>
          <a:off x="585216" y="111096"/>
          <a:ext cx="8363712" cy="6461760"/>
        </p:xfrm>
        <a:graphic>
          <a:graphicData uri="http://schemas.openxmlformats.org/presentationml/2006/ole">
            <mc:AlternateContent xmlns:mc="http://schemas.openxmlformats.org/markup-compatibility/2006">
              <mc:Choice xmlns:v="urn:schemas-microsoft-com:vml" Requires="v">
                <p:oleObj spid="_x0000_s13333" name="Document" r:id="rId4" imgW="5940848" imgH="6098491" progId="Word.Document.12">
                  <p:embed/>
                </p:oleObj>
              </mc:Choice>
              <mc:Fallback>
                <p:oleObj name="Document" r:id="rId4" imgW="5940848" imgH="6098491" progId="Word.Document.12">
                  <p:embed/>
                  <p:pic>
                    <p:nvPicPr>
                      <p:cNvPr id="5" name="Object 4">
                        <a:extLst>
                          <a:ext uri="{FF2B5EF4-FFF2-40B4-BE49-F238E27FC236}">
                            <a16:creationId xmlns:a16="http://schemas.microsoft.com/office/drawing/2014/main" id="{E6EC7257-13CE-42D9-AAA4-133317944964}"/>
                          </a:ext>
                        </a:extLst>
                      </p:cNvPr>
                      <p:cNvPicPr/>
                      <p:nvPr/>
                    </p:nvPicPr>
                    <p:blipFill>
                      <a:blip r:embed="rId5"/>
                      <a:stretch>
                        <a:fillRect/>
                      </a:stretch>
                    </p:blipFill>
                    <p:spPr>
                      <a:xfrm>
                        <a:off x="585216" y="111096"/>
                        <a:ext cx="8363712" cy="646176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987D4577-D495-4E26-B4A7-DA702813D38E}"/>
              </a:ext>
            </a:extLst>
          </p:cNvPr>
          <p:cNvSpPr txBox="1"/>
          <p:nvPr/>
        </p:nvSpPr>
        <p:spPr>
          <a:xfrm>
            <a:off x="461865" y="6249690"/>
            <a:ext cx="8220269" cy="584775"/>
          </a:xfrm>
          <a:prstGeom prst="rect">
            <a:avLst/>
          </a:prstGeom>
          <a:noFill/>
        </p:spPr>
        <p:txBody>
          <a:bodyPr wrap="square" rtlCol="0">
            <a:spAutoFit/>
          </a:bodyPr>
          <a:lstStyle/>
          <a:p>
            <a:r>
              <a:rPr lang="en-US" sz="1600" dirty="0">
                <a:latin typeface="Comic Sans MS" panose="030F0702030302020204" pitchFamily="66" charset="0"/>
              </a:rPr>
              <a:t>CERC: ~1800 chiropractic patients with chronic low back or neck pain.  C-G CAHPS: 137,416 respondents from 656 practice sites in the 2016 CAHPS database.</a:t>
            </a:r>
            <a:endParaRPr lang="en-US" sz="1600" dirty="0"/>
          </a:p>
        </p:txBody>
      </p:sp>
    </p:spTree>
    <p:extLst>
      <p:ext uri="{BB962C8B-B14F-4D97-AF65-F5344CB8AC3E}">
        <p14:creationId xmlns:p14="http://schemas.microsoft.com/office/powerpoint/2010/main" val="3901170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1D58904-877B-4957-803C-C9BD18ED5471}"/>
              </a:ext>
            </a:extLst>
          </p:cNvPr>
          <p:cNvSpPr>
            <a:spLocks noGrp="1" noChangeArrowheads="1"/>
          </p:cNvSpPr>
          <p:nvPr>
            <p:ph type="title"/>
          </p:nvPr>
        </p:nvSpPr>
        <p:spPr>
          <a:xfrm>
            <a:off x="152400" y="228600"/>
            <a:ext cx="8839200" cy="1371600"/>
          </a:xfrm>
        </p:spPr>
        <p:txBody>
          <a:bodyPr lIns="92075" tIns="46038" rIns="92075" bIns="46038">
            <a:normAutofit/>
          </a:bodyPr>
          <a:lstStyle/>
          <a:p>
            <a:pPr algn="ctr" eaLnBrk="1" hangingPunct="1"/>
            <a:r>
              <a:rPr lang="en-US" altLang="en-US" sz="4000" dirty="0">
                <a:latin typeface="Comic Sans MS" panose="030F0702030302020204" pitchFamily="66" charset="0"/>
              </a:rPr>
              <a:t>How Do We Know If Health </a:t>
            </a:r>
            <a:br>
              <a:rPr lang="en-US" altLang="en-US" sz="4000" dirty="0">
                <a:latin typeface="Comic Sans MS" panose="030F0702030302020204" pitchFamily="66" charset="0"/>
              </a:rPr>
            </a:br>
            <a:r>
              <a:rPr lang="en-US" altLang="en-US" sz="4000" dirty="0">
                <a:latin typeface="Comic Sans MS" panose="030F0702030302020204" pitchFamily="66" charset="0"/>
              </a:rPr>
              <a:t>Care Is Effective?</a:t>
            </a:r>
            <a:endParaRPr lang="en-US" altLang="en-US" dirty="0">
              <a:latin typeface="Comic Sans MS" panose="030F0702030302020204" pitchFamily="66" charset="0"/>
            </a:endParaRPr>
          </a:p>
        </p:txBody>
      </p:sp>
      <p:sp>
        <p:nvSpPr>
          <p:cNvPr id="14339" name="Rectangle 3">
            <a:extLst>
              <a:ext uri="{FF2B5EF4-FFF2-40B4-BE49-F238E27FC236}">
                <a16:creationId xmlns:a16="http://schemas.microsoft.com/office/drawing/2014/main" id="{01F43340-BBAA-49B6-99B7-A8F9950A499F}"/>
              </a:ext>
            </a:extLst>
          </p:cNvPr>
          <p:cNvSpPr>
            <a:spLocks noGrp="1" noChangeArrowheads="1"/>
          </p:cNvSpPr>
          <p:nvPr>
            <p:ph type="body" idx="1"/>
          </p:nvPr>
        </p:nvSpPr>
        <p:spPr>
          <a:xfrm>
            <a:off x="152400" y="1981200"/>
            <a:ext cx="8991600" cy="4343400"/>
          </a:xfrm>
        </p:spPr>
        <p:txBody>
          <a:bodyPr lIns="92075" tIns="46038" rIns="92075" bIns="46038"/>
          <a:lstStyle/>
          <a:p>
            <a:pPr eaLnBrk="1" hangingPunct="1">
              <a:lnSpc>
                <a:spcPct val="120000"/>
              </a:lnSpc>
            </a:pPr>
            <a:r>
              <a:rPr lang="en-US" altLang="en-US" dirty="0"/>
              <a:t>Effective care maximizes probability of desired outcomes</a:t>
            </a:r>
          </a:p>
          <a:p>
            <a:pPr eaLnBrk="1" hangingPunct="1">
              <a:lnSpc>
                <a:spcPct val="120000"/>
              </a:lnSpc>
            </a:pPr>
            <a:endParaRPr lang="en-US" altLang="en-US" dirty="0"/>
          </a:p>
          <a:p>
            <a:pPr eaLnBrk="1" hangingPunct="1">
              <a:lnSpc>
                <a:spcPct val="120000"/>
              </a:lnSpc>
              <a:spcAft>
                <a:spcPct val="30000"/>
              </a:spcAft>
            </a:pPr>
            <a:r>
              <a:rPr lang="en-US" altLang="en-US" dirty="0"/>
              <a:t>Outcomes are markers of whether or not care is effective</a:t>
            </a:r>
          </a:p>
        </p:txBody>
      </p:sp>
    </p:spTree>
    <p:extLst>
      <p:ext uri="{BB962C8B-B14F-4D97-AF65-F5344CB8AC3E}">
        <p14:creationId xmlns:p14="http://schemas.microsoft.com/office/powerpoint/2010/main" val="8610281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718EC4E-77C5-4328-8886-A177BABF0FDA}"/>
              </a:ext>
            </a:extLst>
          </p:cNvPr>
          <p:cNvSpPr>
            <a:spLocks noGrp="1" noChangeArrowheads="1"/>
          </p:cNvSpPr>
          <p:nvPr>
            <p:ph type="title"/>
          </p:nvPr>
        </p:nvSpPr>
        <p:spPr>
          <a:xfrm>
            <a:off x="685800" y="228600"/>
            <a:ext cx="7772400" cy="1143000"/>
          </a:xfrm>
        </p:spPr>
        <p:txBody>
          <a:bodyPr lIns="92075" tIns="46038" rIns="92075" bIns="46038">
            <a:normAutofit/>
          </a:bodyPr>
          <a:lstStyle/>
          <a:p>
            <a:pPr algn="ctr" eaLnBrk="1" hangingPunct="1"/>
            <a:r>
              <a:rPr lang="en-US" altLang="en-US" sz="4000" b="1" dirty="0">
                <a:latin typeface="Comic Sans MS" panose="030F0702030302020204" pitchFamily="66" charset="0"/>
              </a:rPr>
              <a:t>Traditional Clinical Outcomes</a:t>
            </a:r>
            <a:r>
              <a:rPr lang="en-US" altLang="en-US" sz="4000" dirty="0">
                <a:latin typeface="Comic Sans MS" panose="030F0702030302020204" pitchFamily="66" charset="0"/>
              </a:rPr>
              <a:t> </a:t>
            </a:r>
          </a:p>
        </p:txBody>
      </p:sp>
      <p:sp>
        <p:nvSpPr>
          <p:cNvPr id="18435" name="Rectangle 3">
            <a:extLst>
              <a:ext uri="{FF2B5EF4-FFF2-40B4-BE49-F238E27FC236}">
                <a16:creationId xmlns:a16="http://schemas.microsoft.com/office/drawing/2014/main" id="{37033847-CD26-48E9-A392-9351AFF12C07}"/>
              </a:ext>
            </a:extLst>
          </p:cNvPr>
          <p:cNvSpPr>
            <a:spLocks noGrp="1" noChangeArrowheads="1"/>
          </p:cNvSpPr>
          <p:nvPr>
            <p:ph type="body" idx="1"/>
          </p:nvPr>
        </p:nvSpPr>
        <p:spPr>
          <a:xfrm>
            <a:off x="914400" y="1752600"/>
            <a:ext cx="7772400" cy="4114800"/>
          </a:xfrm>
        </p:spPr>
        <p:txBody>
          <a:bodyPr lIns="92075" tIns="46038" rIns="92075" bIns="46038">
            <a:normAutofit fontScale="92500" lnSpcReduction="20000"/>
          </a:bodyPr>
          <a:lstStyle/>
          <a:p>
            <a:pPr eaLnBrk="1" hangingPunct="1">
              <a:lnSpc>
                <a:spcPct val="90000"/>
              </a:lnSpc>
            </a:pPr>
            <a:r>
              <a:rPr lang="en-US" altLang="en-US" sz="3000" dirty="0"/>
              <a:t>Survival</a:t>
            </a:r>
          </a:p>
          <a:p>
            <a:pPr eaLnBrk="1" hangingPunct="1">
              <a:lnSpc>
                <a:spcPct val="90000"/>
              </a:lnSpc>
            </a:pPr>
            <a:endParaRPr lang="en-US" altLang="en-US" sz="3000" dirty="0"/>
          </a:p>
          <a:p>
            <a:pPr eaLnBrk="1" hangingPunct="1">
              <a:lnSpc>
                <a:spcPct val="90000"/>
              </a:lnSpc>
            </a:pPr>
            <a:r>
              <a:rPr lang="en-US" altLang="en-US" sz="3000" dirty="0"/>
              <a:t>Disease occurrence, complications, other adverse events</a:t>
            </a:r>
          </a:p>
          <a:p>
            <a:pPr eaLnBrk="1" hangingPunct="1">
              <a:lnSpc>
                <a:spcPct val="90000"/>
              </a:lnSpc>
            </a:pPr>
            <a:endParaRPr lang="en-US" altLang="en-US" sz="3000" dirty="0"/>
          </a:p>
          <a:p>
            <a:pPr eaLnBrk="1" hangingPunct="1">
              <a:lnSpc>
                <a:spcPct val="90000"/>
              </a:lnSpc>
            </a:pPr>
            <a:r>
              <a:rPr lang="en-US" altLang="en-US" sz="3000" dirty="0"/>
              <a:t>Clinical measures/biological indicators</a:t>
            </a:r>
          </a:p>
          <a:p>
            <a:pPr marL="1085850" lvl="2" eaLnBrk="1" hangingPunct="1">
              <a:lnSpc>
                <a:spcPct val="90000"/>
              </a:lnSpc>
            </a:pPr>
            <a:r>
              <a:rPr lang="en-US" altLang="en-US" sz="3000" dirty="0"/>
              <a:t>Blood pressure</a:t>
            </a:r>
          </a:p>
          <a:p>
            <a:pPr marL="1085850" lvl="2" eaLnBrk="1" hangingPunct="1">
              <a:lnSpc>
                <a:spcPct val="90000"/>
              </a:lnSpc>
            </a:pPr>
            <a:r>
              <a:rPr lang="en-US" altLang="en-US" sz="3000" dirty="0"/>
              <a:t>Blood hemoglobin level</a:t>
            </a:r>
          </a:p>
          <a:p>
            <a:pPr marL="1085850" lvl="2" eaLnBrk="1" hangingPunct="1">
              <a:lnSpc>
                <a:spcPct val="80000"/>
              </a:lnSpc>
              <a:spcAft>
                <a:spcPct val="30000"/>
              </a:spcAft>
            </a:pPr>
            <a:r>
              <a:rPr lang="en-US" altLang="en-US" sz="3000" dirty="0"/>
              <a:t>Symptoms (e.g. fever, night sweats)</a:t>
            </a:r>
          </a:p>
          <a:p>
            <a:pPr eaLnBrk="1" hangingPunct="1">
              <a:lnSpc>
                <a:spcPct val="80000"/>
              </a:lnSpc>
              <a:buFontTx/>
              <a:buNone/>
            </a:pPr>
            <a:r>
              <a:rPr lang="en-US" altLang="en-US" sz="3000" dirty="0"/>
              <a:t>   </a:t>
            </a:r>
          </a:p>
        </p:txBody>
      </p:sp>
    </p:spTree>
    <p:extLst>
      <p:ext uri="{BB962C8B-B14F-4D97-AF65-F5344CB8AC3E}">
        <p14:creationId xmlns:p14="http://schemas.microsoft.com/office/powerpoint/2010/main" val="32085934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Disclosures </a:t>
            </a:r>
            <a:br>
              <a:rPr lang="en-US" b="1" dirty="0"/>
            </a:br>
            <a:endParaRPr lang="en-US" i="1" dirty="0"/>
          </a:p>
        </p:txBody>
      </p:sp>
      <p:sp>
        <p:nvSpPr>
          <p:cNvPr id="3" name="Content Placeholder 2"/>
          <p:cNvSpPr>
            <a:spLocks noGrp="1"/>
          </p:cNvSpPr>
          <p:nvPr>
            <p:ph idx="1"/>
          </p:nvPr>
        </p:nvSpPr>
        <p:spPr>
          <a:xfrm>
            <a:off x="382621" y="1595336"/>
            <a:ext cx="8287965" cy="4568657"/>
          </a:xfrm>
        </p:spPr>
        <p:txBody>
          <a:bodyPr>
            <a:normAutofit fontScale="92500"/>
          </a:bodyPr>
          <a:lstStyle/>
          <a:p>
            <a:r>
              <a:rPr lang="en-US" sz="3400" dirty="0"/>
              <a:t>Professor, UCLA Department of Medicine, Division of General Internal Medicine and Health Services Research (</a:t>
            </a:r>
            <a:r>
              <a:rPr lang="en-US" sz="3400" dirty="0">
                <a:hlinkClick r:id="rId2"/>
              </a:rPr>
              <a:t>drhays@ucla.edu</a:t>
            </a:r>
            <a:r>
              <a:rPr lang="en-US" sz="3400" dirty="0"/>
              <a:t>)</a:t>
            </a:r>
          </a:p>
          <a:p>
            <a:endParaRPr lang="en-US" sz="3400" dirty="0"/>
          </a:p>
          <a:p>
            <a:r>
              <a:rPr lang="en-US" sz="3400" dirty="0"/>
              <a:t>Research funding from </a:t>
            </a:r>
          </a:p>
          <a:p>
            <a:pPr lvl="1"/>
            <a:r>
              <a:rPr lang="en-US" sz="3000" dirty="0"/>
              <a:t>Agency for Healthcare Research and Quality(AHRQ) for Consumer Assessment of Healthcare Providers and Systems (CAHPS®) project</a:t>
            </a:r>
          </a:p>
          <a:p>
            <a:pPr lvl="1"/>
            <a:r>
              <a:rPr lang="en-US" sz="3000" dirty="0"/>
              <a:t>National Cancer Institute (NCI) for Patient-Centered Assessment Resource (PCAR)</a:t>
            </a:r>
          </a:p>
          <a:p>
            <a:pPr lvl="1"/>
            <a:endParaRPr lang="en-US" sz="3000" dirty="0"/>
          </a:p>
          <a:p>
            <a:endParaRPr lang="en-US" sz="3400" dirty="0"/>
          </a:p>
        </p:txBody>
      </p:sp>
    </p:spTree>
    <p:extLst>
      <p:ext uri="{BB962C8B-B14F-4D97-AF65-F5344CB8AC3E}">
        <p14:creationId xmlns:p14="http://schemas.microsoft.com/office/powerpoint/2010/main" val="339231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04EE35-4416-4521-8943-0C79211D2A55}"/>
              </a:ext>
            </a:extLst>
          </p:cNvPr>
          <p:cNvSpPr>
            <a:spLocks noGrp="1"/>
          </p:cNvSpPr>
          <p:nvPr>
            <p:ph type="title"/>
          </p:nvPr>
        </p:nvSpPr>
        <p:spPr>
          <a:xfrm>
            <a:off x="0" y="46038"/>
            <a:ext cx="9220200" cy="1371600"/>
          </a:xfrm>
        </p:spPr>
        <p:txBody>
          <a:bodyPr/>
          <a:lstStyle/>
          <a:p>
            <a:pPr algn="ctr"/>
            <a:r>
              <a:rPr lang="en-US" altLang="en-US" dirty="0">
                <a:latin typeface="Comic Sans MS" panose="030F0702030302020204" pitchFamily="66" charset="0"/>
              </a:rPr>
              <a:t>Health-Related </a:t>
            </a:r>
            <a:br>
              <a:rPr lang="en-US" altLang="en-US" dirty="0">
                <a:latin typeface="Comic Sans MS" panose="030F0702030302020204" pitchFamily="66" charset="0"/>
              </a:rPr>
            </a:br>
            <a:r>
              <a:rPr lang="en-US" altLang="en-US" dirty="0">
                <a:latin typeface="Comic Sans MS" panose="030F0702030302020204" pitchFamily="66" charset="0"/>
              </a:rPr>
              <a:t>Quality of Life (HRQOL)</a:t>
            </a:r>
          </a:p>
        </p:txBody>
      </p:sp>
      <p:sp>
        <p:nvSpPr>
          <p:cNvPr id="3" name="Content Placeholder 2">
            <a:extLst>
              <a:ext uri="{FF2B5EF4-FFF2-40B4-BE49-F238E27FC236}">
                <a16:creationId xmlns:a16="http://schemas.microsoft.com/office/drawing/2014/main" id="{CCC2815A-740D-4754-BFCB-B548BFA83A84}"/>
              </a:ext>
            </a:extLst>
          </p:cNvPr>
          <p:cNvSpPr>
            <a:spLocks noGrp="1"/>
          </p:cNvSpPr>
          <p:nvPr>
            <p:ph idx="1"/>
          </p:nvPr>
        </p:nvSpPr>
        <p:spPr/>
        <p:txBody>
          <a:bodyPr>
            <a:normAutofit fontScale="92500" lnSpcReduction="20000"/>
          </a:bodyPr>
          <a:lstStyle/>
          <a:p>
            <a:pPr>
              <a:defRPr/>
            </a:pPr>
            <a:endParaRPr lang="en-US" dirty="0"/>
          </a:p>
          <a:p>
            <a:pPr marL="0" indent="0">
              <a:buFontTx/>
              <a:buNone/>
              <a:defRPr/>
            </a:pPr>
            <a:r>
              <a:rPr lang="en-US" dirty="0"/>
              <a:t>What the person can DO (functioning)</a:t>
            </a:r>
          </a:p>
          <a:p>
            <a:pPr>
              <a:defRPr/>
            </a:pPr>
            <a:r>
              <a:rPr lang="en-US" dirty="0"/>
              <a:t>Self-care </a:t>
            </a:r>
          </a:p>
          <a:p>
            <a:pPr>
              <a:defRPr/>
            </a:pPr>
            <a:r>
              <a:rPr lang="en-US" dirty="0"/>
              <a:t>Role</a:t>
            </a:r>
          </a:p>
          <a:p>
            <a:pPr>
              <a:defRPr/>
            </a:pPr>
            <a:r>
              <a:rPr lang="en-US" dirty="0"/>
              <a:t>Social </a:t>
            </a:r>
          </a:p>
          <a:p>
            <a:pPr>
              <a:defRPr/>
            </a:pPr>
            <a:endParaRPr lang="en-US" dirty="0"/>
          </a:p>
          <a:p>
            <a:pPr marL="0" indent="0">
              <a:buFontTx/>
              <a:buNone/>
              <a:defRPr/>
            </a:pPr>
            <a:r>
              <a:rPr lang="en-US" dirty="0"/>
              <a:t>How the person FEELs (well-being)</a:t>
            </a:r>
          </a:p>
          <a:p>
            <a:pPr>
              <a:defRPr/>
            </a:pPr>
            <a:r>
              <a:rPr lang="en-US" dirty="0"/>
              <a:t>Emotional well-being</a:t>
            </a:r>
          </a:p>
          <a:p>
            <a:pPr>
              <a:defRPr/>
            </a:pPr>
            <a:r>
              <a:rPr lang="en-US" dirty="0"/>
              <a:t>Pain</a:t>
            </a:r>
          </a:p>
          <a:p>
            <a:pPr>
              <a:defRPr/>
            </a:pPr>
            <a:r>
              <a:rPr lang="en-US" dirty="0"/>
              <a:t>Energy</a:t>
            </a:r>
          </a:p>
          <a:p>
            <a:pPr>
              <a:defRPr/>
            </a:pPr>
            <a:endParaRPr lang="en-US" dirty="0"/>
          </a:p>
          <a:p>
            <a:pPr>
              <a:defRPr/>
            </a:pPr>
            <a:endParaRPr lang="en-US" dirty="0"/>
          </a:p>
        </p:txBody>
      </p:sp>
      <p:pic>
        <p:nvPicPr>
          <p:cNvPr id="20484" name="Picture 3">
            <a:extLst>
              <a:ext uri="{FF2B5EF4-FFF2-40B4-BE49-F238E27FC236}">
                <a16:creationId xmlns:a16="http://schemas.microsoft.com/office/drawing/2014/main" id="{3A870A20-4D11-47D5-8F07-D43C08777F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97113"/>
            <a:ext cx="22860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55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462872-141A-46F9-B88E-66DA83431A0B}"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291" name="Rectangle 2"/>
          <p:cNvSpPr>
            <a:spLocks noGrp="1" noChangeArrowheads="1"/>
          </p:cNvSpPr>
          <p:nvPr>
            <p:ph type="title" idx="4294967295"/>
          </p:nvPr>
        </p:nvSpPr>
        <p:spPr>
          <a:xfrm>
            <a:off x="152400" y="274638"/>
            <a:ext cx="8991600" cy="1143000"/>
          </a:xfrm>
        </p:spPr>
        <p:txBody>
          <a:bodyPr/>
          <a:lstStyle/>
          <a:p>
            <a:pPr eaLnBrk="1" hangingPunct="1"/>
            <a:r>
              <a:rPr lang="en-US" altLang="en-US" sz="4000" b="1">
                <a:latin typeface="Comic Sans MS" panose="030F0702030302020204" pitchFamily="66" charset="0"/>
              </a:rPr>
              <a:t>Health-Related Quality </a:t>
            </a:r>
            <a:br>
              <a:rPr lang="en-US" altLang="en-US" sz="4000" b="1">
                <a:latin typeface="Comic Sans MS" panose="030F0702030302020204" pitchFamily="66" charset="0"/>
              </a:rPr>
            </a:br>
            <a:r>
              <a:rPr lang="en-US" altLang="en-US" sz="4000" b="1">
                <a:latin typeface="Comic Sans MS" panose="030F0702030302020204" pitchFamily="66" charset="0"/>
              </a:rPr>
              <a:t>of Life (HRQOL)</a:t>
            </a:r>
          </a:p>
        </p:txBody>
      </p:sp>
      <p:sp>
        <p:nvSpPr>
          <p:cNvPr id="12292" name="Rectangle 3"/>
          <p:cNvSpPr>
            <a:spLocks noGrp="1" noChangeArrowheads="1"/>
          </p:cNvSpPr>
          <p:nvPr>
            <p:ph type="body" idx="4294967295"/>
          </p:nvPr>
        </p:nvSpPr>
        <p:spPr>
          <a:xfrm>
            <a:off x="381000" y="3962400"/>
            <a:ext cx="8763000" cy="4354513"/>
          </a:xfrm>
        </p:spPr>
        <p:txBody>
          <a:bodyPr/>
          <a:lstStyle/>
          <a:p>
            <a:pPr eaLnBrk="1" hangingPunct="1">
              <a:lnSpc>
                <a:spcPct val="90000"/>
              </a:lnSpc>
              <a:buClr>
                <a:schemeClr val="tx1"/>
              </a:buClr>
            </a:pPr>
            <a:endParaRPr lang="en-US" altLang="en-US" sz="2800"/>
          </a:p>
          <a:p>
            <a:pPr lvl="1" eaLnBrk="1" hangingPunct="1">
              <a:lnSpc>
                <a:spcPct val="90000"/>
              </a:lnSpc>
              <a:buClr>
                <a:schemeClr val="tx1"/>
              </a:buClr>
              <a:buFontTx/>
              <a:buChar char="•"/>
            </a:pPr>
            <a:endParaRPr lang="en-US" altLang="en-US" sz="2400"/>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17638"/>
            <a:ext cx="32766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4653786"/>
            <a:ext cx="5543550" cy="206210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Quality of environment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Type of housing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Level of income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sng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Social Support</a:t>
            </a:r>
          </a:p>
        </p:txBody>
      </p:sp>
    </p:spTree>
    <p:extLst>
      <p:ext uri="{BB962C8B-B14F-4D97-AF65-F5344CB8AC3E}">
        <p14:creationId xmlns:p14="http://schemas.microsoft.com/office/powerpoint/2010/main" val="1373375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77018F-4C55-4BFA-B736-9BBEA0E1073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p:cNvSpPr>
            <a:spLocks noGrp="1" noChangeArrowheads="1"/>
          </p:cNvSpPr>
          <p:nvPr>
            <p:ph type="title" idx="4294967295"/>
          </p:nvPr>
        </p:nvSpPr>
        <p:spPr>
          <a:xfrm>
            <a:off x="1" y="274638"/>
            <a:ext cx="9144000" cy="1143000"/>
          </a:xfrm>
        </p:spPr>
        <p:txBody>
          <a:bodyPr/>
          <a:lstStyle/>
          <a:p>
            <a:pPr eaLnBrk="1" hangingPunct="1"/>
            <a:r>
              <a:rPr lang="en-US" altLang="en-US" dirty="0">
                <a:latin typeface="Comic Sans MS" panose="030F0702030302020204" pitchFamily="66" charset="0"/>
              </a:rPr>
              <a:t>In general, how would you </a:t>
            </a:r>
            <a:br>
              <a:rPr lang="en-US" altLang="en-US" dirty="0">
                <a:latin typeface="Comic Sans MS" panose="030F0702030302020204" pitchFamily="66" charset="0"/>
              </a:rPr>
            </a:br>
            <a:r>
              <a:rPr lang="en-US" altLang="en-US" dirty="0">
                <a:latin typeface="Comic Sans MS" panose="030F0702030302020204" pitchFamily="66" charset="0"/>
              </a:rPr>
              <a:t>rate your health?</a:t>
            </a:r>
          </a:p>
        </p:txBody>
      </p:sp>
      <p:sp>
        <p:nvSpPr>
          <p:cNvPr id="14340" name="Rectangle 3"/>
          <p:cNvSpPr>
            <a:spLocks noGrp="1" noChangeArrowheads="1"/>
          </p:cNvSpPr>
          <p:nvPr>
            <p:ph type="body" idx="4294967295"/>
          </p:nvPr>
        </p:nvSpPr>
        <p:spPr>
          <a:xfrm>
            <a:off x="762000" y="2057400"/>
            <a:ext cx="8818563" cy="4354513"/>
          </a:xfrm>
        </p:spPr>
        <p:txBody>
          <a:bodyPr/>
          <a:lstStyle/>
          <a:p>
            <a:pPr eaLnBrk="1" hangingPunct="1">
              <a:buFontTx/>
              <a:buNone/>
            </a:pPr>
            <a:r>
              <a:rPr lang="en-US" altLang="en-US"/>
              <a:t>	Excellent</a:t>
            </a:r>
          </a:p>
          <a:p>
            <a:pPr eaLnBrk="1" hangingPunct="1">
              <a:buFontTx/>
              <a:buNone/>
            </a:pPr>
            <a:r>
              <a:rPr lang="en-US" altLang="en-US"/>
              <a:t>	Very Good</a:t>
            </a:r>
          </a:p>
          <a:p>
            <a:pPr eaLnBrk="1" hangingPunct="1">
              <a:buFontTx/>
              <a:buNone/>
            </a:pPr>
            <a:r>
              <a:rPr lang="en-US" altLang="en-US"/>
              <a:t>	Good </a:t>
            </a:r>
          </a:p>
          <a:p>
            <a:pPr eaLnBrk="1" hangingPunct="1">
              <a:buFontTx/>
              <a:buNone/>
            </a:pPr>
            <a:r>
              <a:rPr lang="en-US" altLang="en-US"/>
              <a:t>	Fair</a:t>
            </a:r>
          </a:p>
          <a:p>
            <a:pPr eaLnBrk="1" hangingPunct="1">
              <a:buFontTx/>
              <a:buNone/>
            </a:pPr>
            <a:r>
              <a:rPr lang="en-US" altLang="en-US"/>
              <a:t>	Poor</a:t>
            </a:r>
          </a:p>
          <a:p>
            <a:pPr eaLnBrk="1" hangingPunct="1"/>
            <a:endParaRPr lang="en-US" altLang="en-US"/>
          </a:p>
        </p:txBody>
      </p:sp>
    </p:spTree>
    <p:extLst>
      <p:ext uri="{BB962C8B-B14F-4D97-AF65-F5344CB8AC3E}">
        <p14:creationId xmlns:p14="http://schemas.microsoft.com/office/powerpoint/2010/main" val="394809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test">
            <a:extLst>
              <a:ext uri="{FF2B5EF4-FFF2-40B4-BE49-F238E27FC236}">
                <a16:creationId xmlns:a16="http://schemas.microsoft.com/office/drawing/2014/main" id="{CCCEEEF7-21BB-4FC1-AD68-6B79B934C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31" b="1115"/>
          <a:stretch>
            <a:fillRect/>
          </a:stretch>
        </p:blipFill>
        <p:spPr bwMode="auto">
          <a:xfrm>
            <a:off x="1371600" y="457200"/>
            <a:ext cx="641667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a:extLst>
              <a:ext uri="{FF2B5EF4-FFF2-40B4-BE49-F238E27FC236}">
                <a16:creationId xmlns:a16="http://schemas.microsoft.com/office/drawing/2014/main" id="{CA24915E-9C41-4948-BCAC-A176CEB03A25}"/>
              </a:ext>
            </a:extLst>
          </p:cNvPr>
          <p:cNvSpPr txBox="1">
            <a:spLocks noChangeArrowheads="1"/>
          </p:cNvSpPr>
          <p:nvPr/>
        </p:nvSpPr>
        <p:spPr bwMode="auto">
          <a:xfrm>
            <a:off x="1143000" y="5607050"/>
            <a:ext cx="6858000" cy="830263"/>
          </a:xfrm>
          <a:prstGeom prst="rect">
            <a:avLst/>
          </a:prstGeom>
          <a:gradFill rotWithShape="1">
            <a:gsLst>
              <a:gs pos="0">
                <a:srgbClr val="336699"/>
              </a:gs>
              <a:gs pos="100000">
                <a:srgbClr val="336699">
                  <a:gamma/>
                  <a:shade val="76078"/>
                  <a:invGamma/>
                </a:srgbClr>
              </a:gs>
            </a:gsLst>
            <a:path path="rect">
              <a:fillToRect r="100000" b="100000"/>
            </a:path>
          </a:gradFill>
          <a:ln w="9525">
            <a:noFill/>
            <a:miter lim="800000"/>
            <a:headEnd/>
            <a:tailEnd/>
          </a:ln>
          <a:effectLst>
            <a:prstShdw prst="shdw17" dist="17961" dir="2700000">
              <a:srgbClr val="336699">
                <a:gamma/>
                <a:shade val="60000"/>
                <a:invGamma/>
              </a:srgbClr>
            </a:prstShdw>
          </a:effectLst>
        </p:spPr>
        <p:txBody>
          <a:bodyPr>
            <a:spAutoFit/>
          </a:bodyPr>
          <a:lstStyle/>
          <a:p>
            <a:pPr algn="ctr" eaLnBrk="1" hangingPunct="1">
              <a:defRPr/>
            </a:pPr>
            <a:r>
              <a:rPr lang="en-US" sz="2400" dirty="0">
                <a:solidFill>
                  <a:schemeClr val="bg1"/>
                </a:solidFill>
                <a:effectLst>
                  <a:outerShdw blurRad="38100" dist="38100" dir="2700000" algn="tl">
                    <a:srgbClr val="000000"/>
                  </a:outerShdw>
                </a:effectLst>
                <a:latin typeface="Arial" pitchFamily="34" charset="0"/>
              </a:rPr>
              <a:t>Greater % of fair or poor health reported </a:t>
            </a:r>
          </a:p>
          <a:p>
            <a:pPr algn="ctr" eaLnBrk="1" hangingPunct="1">
              <a:defRPr/>
            </a:pPr>
            <a:r>
              <a:rPr lang="en-US" sz="2400" dirty="0">
                <a:solidFill>
                  <a:schemeClr val="bg1"/>
                </a:solidFill>
                <a:effectLst>
                  <a:outerShdw blurRad="38100" dist="38100" dir="2700000" algn="tl">
                    <a:srgbClr val="000000"/>
                  </a:outerShdw>
                </a:effectLst>
                <a:latin typeface="Arial" pitchFamily="34" charset="0"/>
              </a:rPr>
              <a:t>by females (17%) than males (15%) </a:t>
            </a:r>
          </a:p>
        </p:txBody>
      </p:sp>
    </p:spTree>
    <p:extLst>
      <p:ext uri="{BB962C8B-B14F-4D97-AF65-F5344CB8AC3E}">
        <p14:creationId xmlns:p14="http://schemas.microsoft.com/office/powerpoint/2010/main" val="101838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C05A68-AF3E-4072-9572-92E35F1AA33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ChangeArrowheads="1"/>
          </p:cNvSpPr>
          <p:nvPr>
            <p:ph type="title" idx="4294967295"/>
          </p:nvPr>
        </p:nvSpPr>
        <p:spPr/>
        <p:txBody>
          <a:bodyPr/>
          <a:lstStyle/>
          <a:p>
            <a:pPr eaLnBrk="1" hangingPunct="1"/>
            <a:r>
              <a:rPr lang="en-US" altLang="en-US" sz="3600">
                <a:latin typeface="Comic Sans MS" panose="030F0702030302020204" pitchFamily="66" charset="0"/>
              </a:rPr>
              <a:t>Does your health now limit you in</a:t>
            </a:r>
            <a:br>
              <a:rPr lang="en-US" altLang="en-US" sz="3600">
                <a:latin typeface="Comic Sans MS" panose="030F0702030302020204" pitchFamily="66" charset="0"/>
              </a:rPr>
            </a:br>
            <a:r>
              <a:rPr lang="en-US" altLang="en-US" sz="3600">
                <a:latin typeface="Comic Sans MS" panose="030F0702030302020204" pitchFamily="66" charset="0"/>
              </a:rPr>
              <a:t>walking more than a mile?</a:t>
            </a:r>
          </a:p>
        </p:txBody>
      </p:sp>
      <p:sp>
        <p:nvSpPr>
          <p:cNvPr id="16388" name="Rectangle 3"/>
          <p:cNvSpPr>
            <a:spLocks noGrp="1" noChangeArrowheads="1"/>
          </p:cNvSpPr>
          <p:nvPr>
            <p:ph type="body" idx="4294967295"/>
          </p:nvPr>
        </p:nvSpPr>
        <p:spPr/>
        <p:txBody>
          <a:bodyPr/>
          <a:lstStyle/>
          <a:p>
            <a:pPr eaLnBrk="1" hangingPunct="1">
              <a:lnSpc>
                <a:spcPct val="90000"/>
              </a:lnSpc>
            </a:pPr>
            <a:endParaRPr lang="en-US" altLang="en-US" sz="2800"/>
          </a:p>
          <a:p>
            <a:pPr eaLnBrk="1" hangingPunct="1">
              <a:lnSpc>
                <a:spcPct val="90000"/>
              </a:lnSpc>
              <a:buFontTx/>
              <a:buNone/>
            </a:pPr>
            <a:r>
              <a:rPr lang="en-US" altLang="en-US" sz="2800"/>
              <a:t>(If so, how much?)</a:t>
            </a:r>
          </a:p>
          <a:p>
            <a:pPr eaLnBrk="1" hangingPunct="1">
              <a:lnSpc>
                <a:spcPct val="90000"/>
              </a:lnSpc>
            </a:pPr>
            <a:endParaRPr lang="en-US" altLang="en-US" sz="2800"/>
          </a:p>
          <a:p>
            <a:pPr eaLnBrk="1" hangingPunct="1">
              <a:lnSpc>
                <a:spcPct val="90000"/>
              </a:lnSpc>
              <a:buFontTx/>
              <a:buNone/>
            </a:pPr>
            <a:r>
              <a:rPr lang="en-US" altLang="en-US" i="1"/>
              <a:t>Yes, limited a lot</a:t>
            </a:r>
          </a:p>
          <a:p>
            <a:pPr eaLnBrk="1" hangingPunct="1">
              <a:lnSpc>
                <a:spcPct val="90000"/>
              </a:lnSpc>
              <a:buFontTx/>
              <a:buNone/>
            </a:pPr>
            <a:r>
              <a:rPr lang="en-US" altLang="en-US" i="1"/>
              <a:t>Yes, limited a little</a:t>
            </a:r>
          </a:p>
          <a:p>
            <a:pPr eaLnBrk="1" hangingPunct="1">
              <a:lnSpc>
                <a:spcPct val="90000"/>
              </a:lnSpc>
              <a:buFontTx/>
              <a:buNone/>
            </a:pPr>
            <a:r>
              <a:rPr lang="en-US" altLang="en-US" i="1"/>
              <a:t>No, not limited at all</a:t>
            </a:r>
          </a:p>
          <a:p>
            <a:pPr eaLnBrk="1" hangingPunct="1">
              <a:lnSpc>
                <a:spcPct val="90000"/>
              </a:lnSpc>
            </a:pPr>
            <a:endParaRPr lang="en-US" altLang="en-US" sz="2800"/>
          </a:p>
        </p:txBody>
      </p:sp>
    </p:spTree>
    <p:extLst>
      <p:ext uri="{BB962C8B-B14F-4D97-AF65-F5344CB8AC3E}">
        <p14:creationId xmlns:p14="http://schemas.microsoft.com/office/powerpoint/2010/main" val="1402579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B23D8A-A11B-4937-AE69-19B9433A5FA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p:cNvSpPr>
            <a:spLocks noGrp="1" noChangeArrowheads="1"/>
          </p:cNvSpPr>
          <p:nvPr>
            <p:ph type="title" idx="4294967295"/>
          </p:nvPr>
        </p:nvSpPr>
        <p:spPr>
          <a:xfrm>
            <a:off x="304800" y="274638"/>
            <a:ext cx="9467850" cy="1143000"/>
          </a:xfrm>
        </p:spPr>
        <p:txBody>
          <a:bodyPr/>
          <a:lstStyle/>
          <a:p>
            <a:pPr eaLnBrk="1" hangingPunct="1"/>
            <a:r>
              <a:rPr lang="en-US" altLang="en-US" sz="3600">
                <a:latin typeface="Comic Sans MS" panose="030F0702030302020204" pitchFamily="66" charset="0"/>
              </a:rPr>
              <a:t>How much of the time during the </a:t>
            </a:r>
            <a:br>
              <a:rPr lang="en-US" altLang="en-US" sz="3600">
                <a:latin typeface="Comic Sans MS" panose="030F0702030302020204" pitchFamily="66" charset="0"/>
              </a:rPr>
            </a:br>
            <a:r>
              <a:rPr lang="en-US" altLang="en-US" sz="3600">
                <a:latin typeface="Comic Sans MS" panose="030F0702030302020204" pitchFamily="66" charset="0"/>
              </a:rPr>
              <a:t>past 4 weeks have you been happy?</a:t>
            </a:r>
          </a:p>
        </p:txBody>
      </p:sp>
      <p:sp>
        <p:nvSpPr>
          <p:cNvPr id="18436" name="Rectangle 3"/>
          <p:cNvSpPr>
            <a:spLocks noGrp="1" noChangeArrowheads="1"/>
          </p:cNvSpPr>
          <p:nvPr>
            <p:ph type="body" sz="half" idx="4294967295"/>
          </p:nvPr>
        </p:nvSpPr>
        <p:spPr>
          <a:xfrm>
            <a:off x="514350" y="1600200"/>
            <a:ext cx="4551363" cy="4525963"/>
          </a:xfrm>
        </p:spPr>
        <p:txBody>
          <a:bodyPr lIns="90488" tIns="44450" rIns="90488" bIns="44450" anchor="ctr" anchorCtr="1"/>
          <a:lstStyle/>
          <a:p>
            <a:pPr eaLnBrk="1" hangingPunct="1">
              <a:buFontTx/>
              <a:buNone/>
            </a:pPr>
            <a:r>
              <a:rPr lang="en-US" altLang="en-US" sz="2800" i="1"/>
              <a:t>None of the time</a:t>
            </a:r>
          </a:p>
          <a:p>
            <a:pPr eaLnBrk="1" hangingPunct="1">
              <a:buFontTx/>
              <a:buNone/>
            </a:pPr>
            <a:r>
              <a:rPr lang="en-US" altLang="en-US" sz="2800" i="1"/>
              <a:t>A little of the time</a:t>
            </a:r>
          </a:p>
          <a:p>
            <a:pPr eaLnBrk="1" hangingPunct="1">
              <a:buFontTx/>
              <a:buNone/>
            </a:pPr>
            <a:r>
              <a:rPr lang="en-US" altLang="en-US" sz="2800" i="1"/>
              <a:t>Some of the time</a:t>
            </a:r>
          </a:p>
          <a:p>
            <a:pPr eaLnBrk="1" hangingPunct="1">
              <a:buFontTx/>
              <a:buNone/>
            </a:pPr>
            <a:r>
              <a:rPr lang="en-US" altLang="en-US" sz="2800" i="1"/>
              <a:t>Most of the time</a:t>
            </a:r>
          </a:p>
          <a:p>
            <a:pPr eaLnBrk="1" hangingPunct="1">
              <a:buFontTx/>
              <a:buNone/>
            </a:pPr>
            <a:r>
              <a:rPr lang="en-US" altLang="en-US" sz="2800" i="1"/>
              <a:t>All of the time</a:t>
            </a:r>
          </a:p>
        </p:txBody>
      </p:sp>
      <p:graphicFrame>
        <p:nvGraphicFramePr>
          <p:cNvPr id="18437" name="Object 4"/>
          <p:cNvGraphicFramePr>
            <a:graphicFrameLocks noGrp="1"/>
          </p:cNvGraphicFramePr>
          <p:nvPr>
            <p:ph type="clipArt" sz="half" idx="4294967295"/>
          </p:nvPr>
        </p:nvGraphicFramePr>
        <p:xfrm>
          <a:off x="4419600" y="1600200"/>
          <a:ext cx="4333875" cy="4525963"/>
        </p:xfrm>
        <a:graphic>
          <a:graphicData uri="http://schemas.openxmlformats.org/presentationml/2006/ole">
            <mc:AlternateContent xmlns:mc="http://schemas.openxmlformats.org/markup-compatibility/2006">
              <mc:Choice xmlns:v="urn:schemas-microsoft-com:vml" Requires="v">
                <p:oleObj spid="_x0000_s7239" name="Clip" r:id="rId4" imgW="3825875" imgH="4038600" progId="">
                  <p:embed/>
                </p:oleObj>
              </mc:Choice>
              <mc:Fallback>
                <p:oleObj name="Clip" r:id="rId4" imgW="3825875" imgH="4038600" progId="">
                  <p:embed/>
                  <p:pic>
                    <p:nvPicPr>
                      <p:cNvPr id="18437"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00200"/>
                        <a:ext cx="4333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0371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26</a:t>
            </a:fld>
            <a:endParaRPr lang="en-US"/>
          </a:p>
        </p:txBody>
      </p:sp>
      <p:graphicFrame>
        <p:nvGraphicFramePr>
          <p:cNvPr id="93187" name="Object 3">
            <a:hlinkClick r:id="" action="ppaction://ole?verb=0"/>
          </p:cNvPr>
          <p:cNvGraphicFramePr>
            <a:graphicFrameLocks/>
          </p:cNvGraphicFramePr>
          <p:nvPr>
            <p:extLst>
              <p:ext uri="{D42A27DB-BD31-4B8C-83A1-F6EECF244321}">
                <p14:modId xmlns:p14="http://schemas.microsoft.com/office/powerpoint/2010/main" val="948301487"/>
              </p:ext>
            </p:extLst>
          </p:nvPr>
        </p:nvGraphicFramePr>
        <p:xfrm>
          <a:off x="165100" y="1701800"/>
          <a:ext cx="8350250" cy="2822575"/>
        </p:xfrm>
        <a:graphic>
          <a:graphicData uri="http://schemas.openxmlformats.org/presentationml/2006/ole">
            <mc:AlternateContent xmlns:mc="http://schemas.openxmlformats.org/markup-compatibility/2006">
              <mc:Choice xmlns:v="urn:schemas-microsoft-com:vml" Requires="v">
                <p:oleObj spid="_x0000_s1128" name="Worksheet" r:id="rId4" imgW="8358941" imgH="2827079" progId="Excel.Sheet.8">
                  <p:embed/>
                </p:oleObj>
              </mc:Choice>
              <mc:Fallback>
                <p:oleObj name="Worksheet" r:id="rId4" imgW="8358941" imgH="2827079" progId="Excel.Sheet.8">
                  <p:embed/>
                  <p:pic>
                    <p:nvPicPr>
                      <p:cNvPr id="93187" name="Object 3">
                        <a:hlinkClick r:id="" action="ppaction://ole?verb=0"/>
                      </p:cNvPr>
                      <p:cNvPicPr>
                        <a:picLocks noChangeArrowheads="1"/>
                      </p:cNvPicPr>
                      <p:nvPr/>
                    </p:nvPicPr>
                    <p:blipFill>
                      <a:blip r:embed="rId5"/>
                      <a:srcRect/>
                      <a:stretch>
                        <a:fillRect/>
                      </a:stretch>
                    </p:blipFill>
                    <p:spPr bwMode="auto">
                      <a:xfrm>
                        <a:off x="165100" y="1701800"/>
                        <a:ext cx="8350250" cy="282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400" b="1" dirty="0">
                <a:latin typeface="Comic Sans MS" pitchFamily="66" charset="0"/>
              </a:rPr>
              <a:t>Physical Functioning and Emotional Well-Being at Baseline </a:t>
            </a:r>
            <a:br>
              <a:rPr lang="en-US" altLang="en-US" sz="2400" b="1" dirty="0">
                <a:latin typeface="Comic Sans MS" pitchFamily="66" charset="0"/>
              </a:rPr>
            </a:br>
            <a:r>
              <a:rPr lang="en-US" altLang="en-US" sz="2400" b="1" dirty="0">
                <a:latin typeface="Comic Sans MS" pitchFamily="66" charset="0"/>
              </a:rPr>
              <a:t>for 54 Patients at UCLA-Center for East West Medicine </a:t>
            </a:r>
          </a:p>
        </p:txBody>
      </p:sp>
      <p:grpSp>
        <p:nvGrpSpPr>
          <p:cNvPr id="93189" name="Group 14"/>
          <p:cNvGrpSpPr>
            <a:grpSpLocks/>
          </p:cNvGrpSpPr>
          <p:nvPr/>
        </p:nvGrpSpPr>
        <p:grpSpPr bwMode="auto">
          <a:xfrm>
            <a:off x="7528441" y="2971800"/>
            <a:ext cx="1460500" cy="584200"/>
            <a:chOff x="401615" y="635391"/>
            <a:chExt cx="1227667" cy="584776"/>
          </a:xfrm>
        </p:grpSpPr>
        <p:sp>
          <p:nvSpPr>
            <p:cNvPr id="93192" name="TextBox 11"/>
            <p:cNvSpPr txBox="1">
              <a:spLocks noChangeArrowheads="1"/>
            </p:cNvSpPr>
            <p:nvPr/>
          </p:nvSpPr>
          <p:spPr bwMode="auto">
            <a:xfrm>
              <a:off x="401615" y="635391"/>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dirty="0">
                  <a:latin typeface="Arial" pitchFamily="34" charset="0"/>
                  <a:ea typeface="MS PGothic" pitchFamily="34" charset="-128"/>
                </a:rPr>
                <a:t>Mental</a:t>
              </a:r>
            </a:p>
            <a:p>
              <a:pPr marL="233363" eaLnBrk="0" hangingPunct="0"/>
              <a:r>
                <a:rPr lang="en-US" altLang="en-US" sz="1600" dirty="0">
                  <a:latin typeface="Arial" pitchFamily="34" charset="0"/>
                  <a:ea typeface="MS PGothic" pitchFamily="34" charset="-128"/>
                </a:rPr>
                <a:t>Physical</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79512" cy="305212"/>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a:t>
            </a:r>
            <a:r>
              <a:rPr lang="en-US" altLang="en-US" sz="1400" b="0" dirty="0" err="1">
                <a:latin typeface="+mn-lt"/>
              </a:rPr>
              <a:t>gastroesophageal</a:t>
            </a:r>
            <a:r>
              <a:rPr lang="en-US" altLang="en-US" sz="1400" b="0" dirty="0">
                <a:latin typeface="+mn-lt"/>
              </a:rPr>
              <a:t> reflux disease.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26</a:t>
            </a:fld>
            <a:endParaRPr lang="en-US" sz="1400" b="0">
              <a:cs typeface="+mn-cs"/>
            </a:endParaRPr>
          </a:p>
        </p:txBody>
      </p:sp>
    </p:spTree>
    <p:extLst>
      <p:ext uri="{BB962C8B-B14F-4D97-AF65-F5344CB8AC3E}">
        <p14:creationId xmlns:p14="http://schemas.microsoft.com/office/powerpoint/2010/main" val="1271317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27</a:t>
            </a:fld>
            <a:endParaRPr lang="en-US"/>
          </a:p>
        </p:txBody>
      </p:sp>
      <p:graphicFrame>
        <p:nvGraphicFramePr>
          <p:cNvPr id="93187" name="Object 3">
            <a:hlinkClick r:id="" action="ppaction://ole?verb=0"/>
          </p:cNvPr>
          <p:cNvGraphicFramePr>
            <a:graphicFrameLocks/>
          </p:cNvGraphicFramePr>
          <p:nvPr/>
        </p:nvGraphicFramePr>
        <p:xfrm>
          <a:off x="165100" y="1701800"/>
          <a:ext cx="8364538" cy="3024188"/>
        </p:xfrm>
        <a:graphic>
          <a:graphicData uri="http://schemas.openxmlformats.org/presentationml/2006/ole">
            <mc:AlternateContent xmlns:mc="http://schemas.openxmlformats.org/markup-compatibility/2006">
              <mc:Choice xmlns:v="urn:schemas-microsoft-com:vml" Requires="v">
                <p:oleObj spid="_x0000_s8240" name="Worksheet" r:id="rId4" imgW="8372475" imgH="3028950" progId="Excel.Sheet.8">
                  <p:embed/>
                </p:oleObj>
              </mc:Choice>
              <mc:Fallback>
                <p:oleObj name="Worksheet" r:id="rId4" imgW="8372475" imgH="3028950" progId="Excel.Sheet.8">
                  <p:embed/>
                  <p:pic>
                    <p:nvPicPr>
                      <p:cNvPr id="9318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1701800"/>
                        <a:ext cx="8364538"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400" b="1" dirty="0">
                <a:latin typeface="Comic Sans MS" pitchFamily="66" charset="0"/>
              </a:rPr>
              <a:t>Physical Functioning and Emotional Well-Being at Baseline </a:t>
            </a:r>
            <a:br>
              <a:rPr lang="en-US" altLang="en-US" sz="2400" b="1" dirty="0">
                <a:latin typeface="Comic Sans MS" pitchFamily="66" charset="0"/>
              </a:rPr>
            </a:br>
            <a:r>
              <a:rPr lang="en-US" altLang="en-US" sz="2400" b="1" dirty="0">
                <a:latin typeface="Comic Sans MS" pitchFamily="66" charset="0"/>
              </a:rPr>
              <a:t>for 54 Patients at UCLA-Center for East West Medicine </a:t>
            </a:r>
          </a:p>
        </p:txBody>
      </p:sp>
      <p:grpSp>
        <p:nvGrpSpPr>
          <p:cNvPr id="93189" name="Group 14"/>
          <p:cNvGrpSpPr>
            <a:grpSpLocks/>
          </p:cNvGrpSpPr>
          <p:nvPr/>
        </p:nvGrpSpPr>
        <p:grpSpPr bwMode="auto">
          <a:xfrm>
            <a:off x="7528441" y="2971800"/>
            <a:ext cx="1460500" cy="584200"/>
            <a:chOff x="401615" y="635391"/>
            <a:chExt cx="1227667" cy="584776"/>
          </a:xfrm>
        </p:grpSpPr>
        <p:sp>
          <p:nvSpPr>
            <p:cNvPr id="93192" name="TextBox 11"/>
            <p:cNvSpPr txBox="1">
              <a:spLocks noChangeArrowheads="1"/>
            </p:cNvSpPr>
            <p:nvPr/>
          </p:nvSpPr>
          <p:spPr bwMode="auto">
            <a:xfrm>
              <a:off x="401615" y="635391"/>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dirty="0">
                  <a:latin typeface="Arial" pitchFamily="34" charset="0"/>
                  <a:ea typeface="MS PGothic" pitchFamily="34" charset="-128"/>
                </a:rPr>
                <a:t>Mental</a:t>
              </a:r>
            </a:p>
            <a:p>
              <a:pPr marL="233363" eaLnBrk="0" hangingPunct="0"/>
              <a:r>
                <a:rPr lang="en-US" altLang="en-US" sz="1600" dirty="0">
                  <a:latin typeface="Arial" pitchFamily="34" charset="0"/>
                  <a:ea typeface="MS PGothic" pitchFamily="34" charset="-128"/>
                </a:rPr>
                <a:t>Physical</a:t>
              </a:r>
            </a:p>
          </p:txBody>
        </p:sp>
        <p:sp>
          <p:nvSpPr>
            <p:cNvPr id="93193" name="Rectangle 12"/>
            <p:cNvSpPr>
              <a:spLocks noChangeArrowheads="1"/>
            </p:cNvSpPr>
            <p:nvPr/>
          </p:nvSpPr>
          <p:spPr bwMode="auto">
            <a:xfrm>
              <a:off x="478578" y="728471"/>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478578" y="956005"/>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49457" y="4876800"/>
            <a:ext cx="8279512" cy="305212"/>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sclerosis; ESRD =  end-stage renal disease; GERD = </a:t>
            </a:r>
            <a:r>
              <a:rPr lang="en-US" altLang="en-US" sz="1400" b="0" dirty="0" err="1">
                <a:latin typeface="+mn-lt"/>
              </a:rPr>
              <a:t>gastroesophageal</a:t>
            </a:r>
            <a:r>
              <a:rPr lang="en-US" altLang="en-US" sz="1400" b="0" dirty="0">
                <a:latin typeface="+mn-lt"/>
              </a:rPr>
              <a:t> reflux disease.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27</a:t>
            </a:fld>
            <a:endParaRPr lang="en-US" sz="1400" b="0">
              <a:cs typeface="+mn-cs"/>
            </a:endParaRP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577D1D1-A57D-433E-A4BB-C904BC53B381}"/>
                  </a:ext>
                </a:extLst>
              </p14:cNvPr>
              <p14:cNvContentPartPr/>
              <p14:nvPr/>
            </p14:nvContentPartPr>
            <p14:xfrm>
              <a:off x="6326193" y="1818055"/>
              <a:ext cx="96624" cy="2386080"/>
            </p14:xfrm>
          </p:contentPart>
        </mc:Choice>
        <mc:Fallback xmlns="">
          <p:pic>
            <p:nvPicPr>
              <p:cNvPr id="3" name="Ink 2">
                <a:extLst>
                  <a:ext uri="{FF2B5EF4-FFF2-40B4-BE49-F238E27FC236}">
                    <a16:creationId xmlns:a16="http://schemas.microsoft.com/office/drawing/2014/main" id="{2577D1D1-A57D-433E-A4BB-C904BC53B381}"/>
                  </a:ext>
                </a:extLst>
              </p:cNvPr>
              <p:cNvPicPr/>
              <p:nvPr/>
            </p:nvPicPr>
            <p:blipFill>
              <a:blip r:embed="rId7"/>
              <a:stretch>
                <a:fillRect/>
              </a:stretch>
            </p:blipFill>
            <p:spPr>
              <a:xfrm>
                <a:off x="6304641" y="1774862"/>
                <a:ext cx="139368" cy="24721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1F16A102-6708-4449-B746-FA2A34AF196E}"/>
                  </a:ext>
                </a:extLst>
              </p14:cNvPr>
              <p14:cNvContentPartPr/>
              <p14:nvPr/>
            </p14:nvContentPartPr>
            <p14:xfrm>
              <a:off x="6395457" y="4104055"/>
              <a:ext cx="30960" cy="198864"/>
            </p14:xfrm>
          </p:contentPart>
        </mc:Choice>
        <mc:Fallback xmlns="">
          <p:pic>
            <p:nvPicPr>
              <p:cNvPr id="4" name="Ink 3">
                <a:extLst>
                  <a:ext uri="{FF2B5EF4-FFF2-40B4-BE49-F238E27FC236}">
                    <a16:creationId xmlns:a16="http://schemas.microsoft.com/office/drawing/2014/main" id="{1F16A102-6708-4449-B746-FA2A34AF196E}"/>
                  </a:ext>
                </a:extLst>
              </p:cNvPr>
              <p:cNvPicPr/>
              <p:nvPr/>
            </p:nvPicPr>
            <p:blipFill>
              <a:blip r:embed="rId9"/>
              <a:stretch>
                <a:fillRect/>
              </a:stretch>
            </p:blipFill>
            <p:spPr>
              <a:xfrm>
                <a:off x="6374105" y="4060902"/>
                <a:ext cx="73308" cy="2848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8BFA2EEE-A26E-472B-B748-574BCAE7A7AD}"/>
                  </a:ext>
                </a:extLst>
              </p14:cNvPr>
              <p14:cNvContentPartPr/>
              <p14:nvPr/>
            </p14:nvContentPartPr>
            <p14:xfrm>
              <a:off x="6992049" y="4130695"/>
              <a:ext cx="441072" cy="457776"/>
            </p14:xfrm>
          </p:contentPart>
        </mc:Choice>
        <mc:Fallback xmlns="">
          <p:pic>
            <p:nvPicPr>
              <p:cNvPr id="5" name="Ink 4">
                <a:extLst>
                  <a:ext uri="{FF2B5EF4-FFF2-40B4-BE49-F238E27FC236}">
                    <a16:creationId xmlns:a16="http://schemas.microsoft.com/office/drawing/2014/main" id="{8BFA2EEE-A26E-472B-B748-574BCAE7A7AD}"/>
                  </a:ext>
                </a:extLst>
              </p:cNvPr>
              <p:cNvPicPr/>
              <p:nvPr/>
            </p:nvPicPr>
            <p:blipFill>
              <a:blip r:embed="rId11"/>
              <a:stretch>
                <a:fillRect/>
              </a:stretch>
            </p:blipFill>
            <p:spPr>
              <a:xfrm>
                <a:off x="6970463" y="4087543"/>
                <a:ext cx="483884" cy="543721"/>
              </a:xfrm>
              <a:prstGeom prst="rect">
                <a:avLst/>
              </a:prstGeom>
            </p:spPr>
          </p:pic>
        </mc:Fallback>
      </mc:AlternateContent>
    </p:spTree>
    <p:extLst>
      <p:ext uri="{BB962C8B-B14F-4D97-AF65-F5344CB8AC3E}">
        <p14:creationId xmlns:p14="http://schemas.microsoft.com/office/powerpoint/2010/main" val="209154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a:spLocks noGrp="1" noChangeArrowheads="1"/>
          </p:cNvSpPr>
          <p:nvPr>
            <p:ph type="sldNum" sz="quarter" idx="12"/>
          </p:nvPr>
        </p:nvSpPr>
        <p:spPr/>
        <p:txBody>
          <a:bodyPr/>
          <a:lstStyle/>
          <a:p>
            <a:pPr>
              <a:defRPr/>
            </a:pPr>
            <a:fld id="{1A07F7F2-C3C4-4583-9C03-7BD6F9B520AD}" type="slidenum">
              <a:rPr lang="en-US"/>
              <a:pPr>
                <a:defRPr/>
              </a:pPr>
              <a:t>28</a:t>
            </a:fld>
            <a:endParaRPr lang="en-US"/>
          </a:p>
        </p:txBody>
      </p:sp>
      <p:sp>
        <p:nvSpPr>
          <p:cNvPr id="94211" name="Rectangle 2"/>
          <p:cNvSpPr>
            <a:spLocks noGrp="1" noChangeArrowheads="1"/>
          </p:cNvSpPr>
          <p:nvPr>
            <p:ph type="title" idx="4294967295"/>
          </p:nvPr>
        </p:nvSpPr>
        <p:spPr>
          <a:xfrm>
            <a:off x="228600" y="152400"/>
            <a:ext cx="8915400" cy="1371600"/>
          </a:xfrm>
        </p:spPr>
        <p:txBody>
          <a:bodyPr/>
          <a:lstStyle/>
          <a:p>
            <a:pPr algn="l" eaLnBrk="1" hangingPunct="1"/>
            <a:r>
              <a:rPr lang="en-US" altLang="en-US" sz="2800" b="1" dirty="0">
                <a:latin typeface="Comic Sans MS" pitchFamily="66" charset="0"/>
              </a:rPr>
              <a:t>Significant Improvement in all but 1 of SF-36 Scales (Change is in T-score metric)</a:t>
            </a:r>
          </a:p>
        </p:txBody>
      </p:sp>
      <p:grpSp>
        <p:nvGrpSpPr>
          <p:cNvPr id="94212" name="Group 69"/>
          <p:cNvGrpSpPr>
            <a:grpSpLocks noGrp="1"/>
          </p:cNvGrpSpPr>
          <p:nvPr/>
        </p:nvGrpSpPr>
        <p:grpSpPr bwMode="auto">
          <a:xfrm>
            <a:off x="290513" y="1581150"/>
            <a:ext cx="8472487" cy="4667250"/>
            <a:chOff x="183" y="833"/>
            <a:chExt cx="5337" cy="2940"/>
          </a:xfrm>
        </p:grpSpPr>
        <p:sp>
          <p:nvSpPr>
            <p:cNvPr id="94214" name="Rectangle 2053"/>
            <p:cNvSpPr>
              <a:spLocks noChangeArrowheads="1"/>
            </p:cNvSpPr>
            <p:nvPr/>
          </p:nvSpPr>
          <p:spPr bwMode="auto">
            <a:xfrm>
              <a:off x="183" y="833"/>
              <a:ext cx="1334" cy="38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chemeClr val="bg1"/>
                </a:solidFill>
              </a:endParaRPr>
            </a:p>
          </p:txBody>
        </p:sp>
        <p:sp>
          <p:nvSpPr>
            <p:cNvPr id="94215" name="Rectangle 2054"/>
            <p:cNvSpPr>
              <a:spLocks noChangeArrowheads="1"/>
            </p:cNvSpPr>
            <p:nvPr/>
          </p:nvSpPr>
          <p:spPr bwMode="auto">
            <a:xfrm>
              <a:off x="1517" y="833"/>
              <a:ext cx="1335"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Change</a:t>
              </a:r>
            </a:p>
          </p:txBody>
        </p:sp>
        <p:sp>
          <p:nvSpPr>
            <p:cNvPr id="94216" name="Rectangle 2055"/>
            <p:cNvSpPr>
              <a:spLocks noChangeArrowheads="1"/>
            </p:cNvSpPr>
            <p:nvPr/>
          </p:nvSpPr>
          <p:spPr bwMode="auto">
            <a:xfrm>
              <a:off x="2852"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t-test</a:t>
              </a:r>
            </a:p>
          </p:txBody>
        </p:sp>
        <p:sp>
          <p:nvSpPr>
            <p:cNvPr id="94217" name="Rectangle 2056"/>
            <p:cNvSpPr>
              <a:spLocks noChangeArrowheads="1"/>
            </p:cNvSpPr>
            <p:nvPr/>
          </p:nvSpPr>
          <p:spPr bwMode="auto">
            <a:xfrm>
              <a:off x="4186"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prob.</a:t>
              </a:r>
            </a:p>
          </p:txBody>
        </p:sp>
        <p:sp>
          <p:nvSpPr>
            <p:cNvPr id="94218" name="Rectangle 2057"/>
            <p:cNvSpPr>
              <a:spLocks noChangeArrowheads="1"/>
            </p:cNvSpPr>
            <p:nvPr/>
          </p:nvSpPr>
          <p:spPr bwMode="auto">
            <a:xfrm>
              <a:off x="183" y="1213"/>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94219" name="Rectangle 2058"/>
            <p:cNvSpPr>
              <a:spLocks noChangeArrowheads="1"/>
            </p:cNvSpPr>
            <p:nvPr/>
          </p:nvSpPr>
          <p:spPr bwMode="auto">
            <a:xfrm>
              <a:off x="1517" y="1213"/>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94220" name="Rectangle 2059"/>
            <p:cNvSpPr>
              <a:spLocks noChangeArrowheads="1"/>
            </p:cNvSpPr>
            <p:nvPr/>
          </p:nvSpPr>
          <p:spPr bwMode="auto">
            <a:xfrm>
              <a:off x="2852"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2.38</a:t>
              </a:r>
            </a:p>
          </p:txBody>
        </p:sp>
        <p:sp>
          <p:nvSpPr>
            <p:cNvPr id="94221" name="Rectangle 2060"/>
            <p:cNvSpPr>
              <a:spLocks noChangeArrowheads="1"/>
            </p:cNvSpPr>
            <p:nvPr/>
          </p:nvSpPr>
          <p:spPr bwMode="auto">
            <a:xfrm>
              <a:off x="4186"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.0208</a:t>
              </a:r>
            </a:p>
          </p:txBody>
        </p:sp>
        <p:sp>
          <p:nvSpPr>
            <p:cNvPr id="94222" name="Rectangle 2061"/>
            <p:cNvSpPr>
              <a:spLocks noChangeArrowheads="1"/>
            </p:cNvSpPr>
            <p:nvPr/>
          </p:nvSpPr>
          <p:spPr bwMode="auto">
            <a:xfrm>
              <a:off x="183" y="1469"/>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94223" name="Rectangle 2062"/>
            <p:cNvSpPr>
              <a:spLocks noChangeArrowheads="1"/>
            </p:cNvSpPr>
            <p:nvPr/>
          </p:nvSpPr>
          <p:spPr bwMode="auto">
            <a:xfrm>
              <a:off x="1517" y="1469"/>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4.1</a:t>
              </a:r>
            </a:p>
          </p:txBody>
        </p:sp>
        <p:sp>
          <p:nvSpPr>
            <p:cNvPr id="94224" name="Rectangle 2063"/>
            <p:cNvSpPr>
              <a:spLocks noChangeArrowheads="1"/>
            </p:cNvSpPr>
            <p:nvPr/>
          </p:nvSpPr>
          <p:spPr bwMode="auto">
            <a:xfrm>
              <a:off x="2852"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3.81</a:t>
              </a:r>
            </a:p>
          </p:txBody>
        </p:sp>
        <p:sp>
          <p:nvSpPr>
            <p:cNvPr id="94225" name="Rectangle 2064"/>
            <p:cNvSpPr>
              <a:spLocks noChangeArrowheads="1"/>
            </p:cNvSpPr>
            <p:nvPr/>
          </p:nvSpPr>
          <p:spPr bwMode="auto">
            <a:xfrm>
              <a:off x="4186"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.0004</a:t>
              </a:r>
            </a:p>
          </p:txBody>
        </p:sp>
        <p:sp>
          <p:nvSpPr>
            <p:cNvPr id="94226" name="Rectangle 2065"/>
            <p:cNvSpPr>
              <a:spLocks noChangeArrowheads="1"/>
            </p:cNvSpPr>
            <p:nvPr/>
          </p:nvSpPr>
          <p:spPr bwMode="auto">
            <a:xfrm>
              <a:off x="183" y="1725"/>
              <a:ext cx="1334" cy="257"/>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94227" name="Rectangle 2066"/>
            <p:cNvSpPr>
              <a:spLocks noChangeArrowheads="1"/>
            </p:cNvSpPr>
            <p:nvPr/>
          </p:nvSpPr>
          <p:spPr bwMode="auto">
            <a:xfrm>
              <a:off x="1517" y="1725"/>
              <a:ext cx="1335"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3.6</a:t>
              </a:r>
            </a:p>
          </p:txBody>
        </p:sp>
        <p:sp>
          <p:nvSpPr>
            <p:cNvPr id="94228" name="Rectangle 2067"/>
            <p:cNvSpPr>
              <a:spLocks noChangeArrowheads="1"/>
            </p:cNvSpPr>
            <p:nvPr/>
          </p:nvSpPr>
          <p:spPr bwMode="auto">
            <a:xfrm>
              <a:off x="2852"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2.59</a:t>
              </a:r>
            </a:p>
          </p:txBody>
        </p:sp>
        <p:sp>
          <p:nvSpPr>
            <p:cNvPr id="94229" name="Rectangle 2068"/>
            <p:cNvSpPr>
              <a:spLocks noChangeArrowheads="1"/>
            </p:cNvSpPr>
            <p:nvPr/>
          </p:nvSpPr>
          <p:spPr bwMode="auto">
            <a:xfrm>
              <a:off x="4186"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.0125</a:t>
              </a:r>
            </a:p>
          </p:txBody>
        </p:sp>
        <p:sp>
          <p:nvSpPr>
            <p:cNvPr id="94230" name="Rectangle 2069"/>
            <p:cNvSpPr>
              <a:spLocks noChangeArrowheads="1"/>
            </p:cNvSpPr>
            <p:nvPr/>
          </p:nvSpPr>
          <p:spPr bwMode="auto">
            <a:xfrm>
              <a:off x="183" y="1982"/>
              <a:ext cx="1334" cy="255"/>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94231" name="Rectangle 2070"/>
            <p:cNvSpPr>
              <a:spLocks noChangeArrowheads="1"/>
            </p:cNvSpPr>
            <p:nvPr/>
          </p:nvSpPr>
          <p:spPr bwMode="auto">
            <a:xfrm>
              <a:off x="1517" y="1982"/>
              <a:ext cx="1335"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94232" name="Rectangle 2071"/>
            <p:cNvSpPr>
              <a:spLocks noChangeArrowheads="1"/>
            </p:cNvSpPr>
            <p:nvPr/>
          </p:nvSpPr>
          <p:spPr bwMode="auto">
            <a:xfrm>
              <a:off x="2852"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2.86</a:t>
              </a:r>
            </a:p>
          </p:txBody>
        </p:sp>
        <p:sp>
          <p:nvSpPr>
            <p:cNvPr id="94233" name="Rectangle 2072"/>
            <p:cNvSpPr>
              <a:spLocks noChangeArrowheads="1"/>
            </p:cNvSpPr>
            <p:nvPr/>
          </p:nvSpPr>
          <p:spPr bwMode="auto">
            <a:xfrm>
              <a:off x="4186"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.0061</a:t>
              </a:r>
            </a:p>
          </p:txBody>
        </p:sp>
        <p:sp>
          <p:nvSpPr>
            <p:cNvPr id="94234" name="Rectangle 2073"/>
            <p:cNvSpPr>
              <a:spLocks noChangeArrowheads="1"/>
            </p:cNvSpPr>
            <p:nvPr/>
          </p:nvSpPr>
          <p:spPr bwMode="auto">
            <a:xfrm>
              <a:off x="183" y="2237"/>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94235" name="Rectangle 2074"/>
            <p:cNvSpPr>
              <a:spLocks noChangeArrowheads="1"/>
            </p:cNvSpPr>
            <p:nvPr/>
          </p:nvSpPr>
          <p:spPr bwMode="auto">
            <a:xfrm>
              <a:off x="1517" y="2237"/>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5.1</a:t>
              </a:r>
            </a:p>
          </p:txBody>
        </p:sp>
        <p:sp>
          <p:nvSpPr>
            <p:cNvPr id="94236" name="Rectangle 2075"/>
            <p:cNvSpPr>
              <a:spLocks noChangeArrowheads="1"/>
            </p:cNvSpPr>
            <p:nvPr/>
          </p:nvSpPr>
          <p:spPr bwMode="auto">
            <a:xfrm>
              <a:off x="2852"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4.33</a:t>
              </a:r>
            </a:p>
          </p:txBody>
        </p:sp>
        <p:sp>
          <p:nvSpPr>
            <p:cNvPr id="94237" name="Rectangle 2076"/>
            <p:cNvSpPr>
              <a:spLocks noChangeArrowheads="1"/>
            </p:cNvSpPr>
            <p:nvPr/>
          </p:nvSpPr>
          <p:spPr bwMode="auto">
            <a:xfrm>
              <a:off x="4186"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.0001</a:t>
              </a:r>
            </a:p>
          </p:txBody>
        </p:sp>
        <p:sp>
          <p:nvSpPr>
            <p:cNvPr id="94238" name="Rectangle 2077"/>
            <p:cNvSpPr>
              <a:spLocks noChangeArrowheads="1"/>
            </p:cNvSpPr>
            <p:nvPr/>
          </p:nvSpPr>
          <p:spPr bwMode="auto">
            <a:xfrm>
              <a:off x="183" y="2493"/>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94239" name="Rectangle 2078"/>
            <p:cNvSpPr>
              <a:spLocks noChangeArrowheads="1"/>
            </p:cNvSpPr>
            <p:nvPr/>
          </p:nvSpPr>
          <p:spPr bwMode="auto">
            <a:xfrm>
              <a:off x="1517" y="2493"/>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4.7</a:t>
              </a:r>
            </a:p>
          </p:txBody>
        </p:sp>
        <p:sp>
          <p:nvSpPr>
            <p:cNvPr id="94240" name="Rectangle 2079"/>
            <p:cNvSpPr>
              <a:spLocks noChangeArrowheads="1"/>
            </p:cNvSpPr>
            <p:nvPr/>
          </p:nvSpPr>
          <p:spPr bwMode="auto">
            <a:xfrm>
              <a:off x="2852"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3.51</a:t>
              </a:r>
            </a:p>
          </p:txBody>
        </p:sp>
        <p:sp>
          <p:nvSpPr>
            <p:cNvPr id="94241" name="Rectangle 2080"/>
            <p:cNvSpPr>
              <a:spLocks noChangeArrowheads="1"/>
            </p:cNvSpPr>
            <p:nvPr/>
          </p:nvSpPr>
          <p:spPr bwMode="auto">
            <a:xfrm>
              <a:off x="4186"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.0009</a:t>
              </a:r>
            </a:p>
          </p:txBody>
        </p:sp>
        <p:sp>
          <p:nvSpPr>
            <p:cNvPr id="94242" name="Rectangle 2081"/>
            <p:cNvSpPr>
              <a:spLocks noChangeArrowheads="1"/>
            </p:cNvSpPr>
            <p:nvPr/>
          </p:nvSpPr>
          <p:spPr bwMode="auto">
            <a:xfrm>
              <a:off x="183" y="2749"/>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94243" name="Rectangle 2082"/>
            <p:cNvSpPr>
              <a:spLocks noChangeArrowheads="1"/>
            </p:cNvSpPr>
            <p:nvPr/>
          </p:nvSpPr>
          <p:spPr bwMode="auto">
            <a:xfrm>
              <a:off x="1517" y="2749"/>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94244" name="Rectangle 2083"/>
            <p:cNvSpPr>
              <a:spLocks noChangeArrowheads="1"/>
            </p:cNvSpPr>
            <p:nvPr/>
          </p:nvSpPr>
          <p:spPr bwMode="auto">
            <a:xfrm>
              <a:off x="2852"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0.96</a:t>
              </a:r>
            </a:p>
          </p:txBody>
        </p:sp>
        <p:sp>
          <p:nvSpPr>
            <p:cNvPr id="94245" name="Rectangle 2084"/>
            <p:cNvSpPr>
              <a:spLocks noChangeArrowheads="1"/>
            </p:cNvSpPr>
            <p:nvPr/>
          </p:nvSpPr>
          <p:spPr bwMode="auto">
            <a:xfrm>
              <a:off x="4186"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.3400</a:t>
              </a:r>
            </a:p>
          </p:txBody>
        </p:sp>
        <p:sp>
          <p:nvSpPr>
            <p:cNvPr id="94246" name="Rectangle 2085"/>
            <p:cNvSpPr>
              <a:spLocks noChangeArrowheads="1"/>
            </p:cNvSpPr>
            <p:nvPr/>
          </p:nvSpPr>
          <p:spPr bwMode="auto">
            <a:xfrm>
              <a:off x="183" y="3005"/>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94247" name="Rectangle 2086"/>
            <p:cNvSpPr>
              <a:spLocks noChangeArrowheads="1"/>
            </p:cNvSpPr>
            <p:nvPr/>
          </p:nvSpPr>
          <p:spPr bwMode="auto">
            <a:xfrm>
              <a:off x="1517" y="3005"/>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a:t>
              </a:r>
            </a:p>
          </p:txBody>
        </p:sp>
        <p:sp>
          <p:nvSpPr>
            <p:cNvPr id="94248" name="Rectangle 2087"/>
            <p:cNvSpPr>
              <a:spLocks noChangeArrowheads="1"/>
            </p:cNvSpPr>
            <p:nvPr/>
          </p:nvSpPr>
          <p:spPr bwMode="auto">
            <a:xfrm>
              <a:off x="2852"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3.20</a:t>
              </a:r>
            </a:p>
          </p:txBody>
        </p:sp>
        <p:sp>
          <p:nvSpPr>
            <p:cNvPr id="94249" name="Rectangle 2088"/>
            <p:cNvSpPr>
              <a:spLocks noChangeArrowheads="1"/>
            </p:cNvSpPr>
            <p:nvPr/>
          </p:nvSpPr>
          <p:spPr bwMode="auto">
            <a:xfrm>
              <a:off x="4186"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.0023</a:t>
              </a:r>
            </a:p>
          </p:txBody>
        </p:sp>
        <p:sp>
          <p:nvSpPr>
            <p:cNvPr id="94250" name="Rectangle 2089"/>
            <p:cNvSpPr>
              <a:spLocks noChangeArrowheads="1"/>
            </p:cNvSpPr>
            <p:nvPr/>
          </p:nvSpPr>
          <p:spPr bwMode="auto">
            <a:xfrm>
              <a:off x="183" y="3261"/>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94251" name="Rectangle 2090"/>
            <p:cNvSpPr>
              <a:spLocks noChangeArrowheads="1"/>
            </p:cNvSpPr>
            <p:nvPr/>
          </p:nvSpPr>
          <p:spPr bwMode="auto">
            <a:xfrm>
              <a:off x="1517" y="3261"/>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a:t>
              </a:r>
            </a:p>
          </p:txBody>
        </p:sp>
        <p:sp>
          <p:nvSpPr>
            <p:cNvPr id="94252" name="Rectangle 2091"/>
            <p:cNvSpPr>
              <a:spLocks noChangeArrowheads="1"/>
            </p:cNvSpPr>
            <p:nvPr/>
          </p:nvSpPr>
          <p:spPr bwMode="auto">
            <a:xfrm>
              <a:off x="2852"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3.23</a:t>
              </a:r>
            </a:p>
          </p:txBody>
        </p:sp>
        <p:sp>
          <p:nvSpPr>
            <p:cNvPr id="94253" name="Rectangle 2092"/>
            <p:cNvSpPr>
              <a:spLocks noChangeArrowheads="1"/>
            </p:cNvSpPr>
            <p:nvPr/>
          </p:nvSpPr>
          <p:spPr bwMode="auto">
            <a:xfrm>
              <a:off x="4186"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.0021</a:t>
              </a:r>
            </a:p>
          </p:txBody>
        </p:sp>
        <p:sp>
          <p:nvSpPr>
            <p:cNvPr id="94254" name="Rectangle 2093"/>
            <p:cNvSpPr>
              <a:spLocks noChangeArrowheads="1"/>
            </p:cNvSpPr>
            <p:nvPr/>
          </p:nvSpPr>
          <p:spPr bwMode="auto">
            <a:xfrm>
              <a:off x="183" y="3517"/>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94255" name="Rectangle 2094"/>
            <p:cNvSpPr>
              <a:spLocks noChangeArrowheads="1"/>
            </p:cNvSpPr>
            <p:nvPr/>
          </p:nvSpPr>
          <p:spPr bwMode="auto">
            <a:xfrm>
              <a:off x="1517" y="3517"/>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3.9</a:t>
              </a:r>
            </a:p>
          </p:txBody>
        </p:sp>
        <p:sp>
          <p:nvSpPr>
            <p:cNvPr id="94256" name="Rectangle 2095"/>
            <p:cNvSpPr>
              <a:spLocks noChangeArrowheads="1"/>
            </p:cNvSpPr>
            <p:nvPr/>
          </p:nvSpPr>
          <p:spPr bwMode="auto">
            <a:xfrm>
              <a:off x="2852"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2.82</a:t>
              </a:r>
            </a:p>
          </p:txBody>
        </p:sp>
        <p:sp>
          <p:nvSpPr>
            <p:cNvPr id="94257" name="Rectangle 2096"/>
            <p:cNvSpPr>
              <a:spLocks noChangeArrowheads="1"/>
            </p:cNvSpPr>
            <p:nvPr/>
          </p:nvSpPr>
          <p:spPr bwMode="auto">
            <a:xfrm>
              <a:off x="4186"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.0067</a:t>
              </a:r>
            </a:p>
          </p:txBody>
        </p:sp>
        <p:sp>
          <p:nvSpPr>
            <p:cNvPr id="94258" name="Line 2097"/>
            <p:cNvSpPr>
              <a:spLocks noChangeShapeType="1"/>
            </p:cNvSpPr>
            <p:nvPr/>
          </p:nvSpPr>
          <p:spPr bwMode="auto">
            <a:xfrm>
              <a:off x="1517" y="833"/>
              <a:ext cx="0" cy="2940"/>
            </a:xfrm>
            <a:prstGeom prst="line">
              <a:avLst/>
            </a:prstGeom>
            <a:noFill/>
            <a:ln w="12700">
              <a:solidFill>
                <a:srgbClr val="BFBFBF"/>
              </a:solidFill>
              <a:round/>
              <a:headEnd/>
              <a:tailEnd/>
            </a:ln>
          </p:spPr>
          <p:txBody>
            <a:bodyPr/>
            <a:lstStyle/>
            <a:p>
              <a:endParaRPr lang="en-US"/>
            </a:p>
          </p:txBody>
        </p:sp>
        <p:sp>
          <p:nvSpPr>
            <p:cNvPr id="94259" name="Line 2098"/>
            <p:cNvSpPr>
              <a:spLocks noChangeShapeType="1"/>
            </p:cNvSpPr>
            <p:nvPr/>
          </p:nvSpPr>
          <p:spPr bwMode="auto">
            <a:xfrm>
              <a:off x="2852" y="833"/>
              <a:ext cx="0" cy="2940"/>
            </a:xfrm>
            <a:prstGeom prst="line">
              <a:avLst/>
            </a:prstGeom>
            <a:noFill/>
            <a:ln w="12700">
              <a:solidFill>
                <a:srgbClr val="BFBFBF"/>
              </a:solidFill>
              <a:round/>
              <a:headEnd/>
              <a:tailEnd/>
            </a:ln>
          </p:spPr>
          <p:txBody>
            <a:bodyPr/>
            <a:lstStyle/>
            <a:p>
              <a:endParaRPr lang="en-US"/>
            </a:p>
          </p:txBody>
        </p:sp>
        <p:sp>
          <p:nvSpPr>
            <p:cNvPr id="94260" name="Line 2099"/>
            <p:cNvSpPr>
              <a:spLocks noChangeShapeType="1"/>
            </p:cNvSpPr>
            <p:nvPr/>
          </p:nvSpPr>
          <p:spPr bwMode="auto">
            <a:xfrm>
              <a:off x="4186" y="833"/>
              <a:ext cx="0" cy="2940"/>
            </a:xfrm>
            <a:prstGeom prst="line">
              <a:avLst/>
            </a:prstGeom>
            <a:noFill/>
            <a:ln w="12700">
              <a:solidFill>
                <a:srgbClr val="BFBFBF"/>
              </a:solidFill>
              <a:round/>
              <a:headEnd/>
              <a:tailEnd/>
            </a:ln>
          </p:spPr>
          <p:txBody>
            <a:bodyPr/>
            <a:lstStyle/>
            <a:p>
              <a:endParaRPr lang="en-US"/>
            </a:p>
          </p:txBody>
        </p:sp>
        <p:sp>
          <p:nvSpPr>
            <p:cNvPr id="94261" name="Line 2100"/>
            <p:cNvSpPr>
              <a:spLocks noChangeShapeType="1"/>
            </p:cNvSpPr>
            <p:nvPr/>
          </p:nvSpPr>
          <p:spPr bwMode="auto">
            <a:xfrm>
              <a:off x="183" y="1213"/>
              <a:ext cx="5337" cy="0"/>
            </a:xfrm>
            <a:prstGeom prst="line">
              <a:avLst/>
            </a:prstGeom>
            <a:noFill/>
            <a:ln w="12700">
              <a:solidFill>
                <a:srgbClr val="BFBFBF"/>
              </a:solidFill>
              <a:round/>
              <a:headEnd/>
              <a:tailEnd/>
            </a:ln>
          </p:spPr>
          <p:txBody>
            <a:bodyPr/>
            <a:lstStyle/>
            <a:p>
              <a:endParaRPr lang="en-US"/>
            </a:p>
          </p:txBody>
        </p:sp>
        <p:sp>
          <p:nvSpPr>
            <p:cNvPr id="94262" name="Line 2101"/>
            <p:cNvSpPr>
              <a:spLocks noChangeShapeType="1"/>
            </p:cNvSpPr>
            <p:nvPr/>
          </p:nvSpPr>
          <p:spPr bwMode="auto">
            <a:xfrm>
              <a:off x="183" y="1469"/>
              <a:ext cx="5337" cy="0"/>
            </a:xfrm>
            <a:prstGeom prst="line">
              <a:avLst/>
            </a:prstGeom>
            <a:noFill/>
            <a:ln w="12700">
              <a:solidFill>
                <a:srgbClr val="BFBFBF"/>
              </a:solidFill>
              <a:round/>
              <a:headEnd/>
              <a:tailEnd/>
            </a:ln>
          </p:spPr>
          <p:txBody>
            <a:bodyPr/>
            <a:lstStyle/>
            <a:p>
              <a:endParaRPr lang="en-US"/>
            </a:p>
          </p:txBody>
        </p:sp>
        <p:sp>
          <p:nvSpPr>
            <p:cNvPr id="94263" name="Line 2102"/>
            <p:cNvSpPr>
              <a:spLocks noChangeShapeType="1"/>
            </p:cNvSpPr>
            <p:nvPr/>
          </p:nvSpPr>
          <p:spPr bwMode="auto">
            <a:xfrm>
              <a:off x="183" y="1725"/>
              <a:ext cx="5337" cy="0"/>
            </a:xfrm>
            <a:prstGeom prst="line">
              <a:avLst/>
            </a:prstGeom>
            <a:noFill/>
            <a:ln w="12700">
              <a:solidFill>
                <a:srgbClr val="BFBFBF"/>
              </a:solidFill>
              <a:round/>
              <a:headEnd/>
              <a:tailEnd/>
            </a:ln>
          </p:spPr>
          <p:txBody>
            <a:bodyPr/>
            <a:lstStyle/>
            <a:p>
              <a:endParaRPr lang="en-US"/>
            </a:p>
          </p:txBody>
        </p:sp>
        <p:sp>
          <p:nvSpPr>
            <p:cNvPr id="94264" name="Line 2103"/>
            <p:cNvSpPr>
              <a:spLocks noChangeShapeType="1"/>
            </p:cNvSpPr>
            <p:nvPr/>
          </p:nvSpPr>
          <p:spPr bwMode="auto">
            <a:xfrm>
              <a:off x="183" y="1982"/>
              <a:ext cx="5337" cy="0"/>
            </a:xfrm>
            <a:prstGeom prst="line">
              <a:avLst/>
            </a:prstGeom>
            <a:noFill/>
            <a:ln w="12700">
              <a:solidFill>
                <a:srgbClr val="BFBFBF"/>
              </a:solidFill>
              <a:round/>
              <a:headEnd/>
              <a:tailEnd/>
            </a:ln>
          </p:spPr>
          <p:txBody>
            <a:bodyPr/>
            <a:lstStyle/>
            <a:p>
              <a:endParaRPr lang="en-US"/>
            </a:p>
          </p:txBody>
        </p:sp>
        <p:sp>
          <p:nvSpPr>
            <p:cNvPr id="94265" name="Line 2104"/>
            <p:cNvSpPr>
              <a:spLocks noChangeShapeType="1"/>
            </p:cNvSpPr>
            <p:nvPr/>
          </p:nvSpPr>
          <p:spPr bwMode="auto">
            <a:xfrm>
              <a:off x="183" y="2237"/>
              <a:ext cx="5337" cy="0"/>
            </a:xfrm>
            <a:prstGeom prst="line">
              <a:avLst/>
            </a:prstGeom>
            <a:noFill/>
            <a:ln w="12700">
              <a:solidFill>
                <a:srgbClr val="BFBFBF"/>
              </a:solidFill>
              <a:round/>
              <a:headEnd/>
              <a:tailEnd/>
            </a:ln>
          </p:spPr>
          <p:txBody>
            <a:bodyPr/>
            <a:lstStyle/>
            <a:p>
              <a:endParaRPr lang="en-US"/>
            </a:p>
          </p:txBody>
        </p:sp>
        <p:sp>
          <p:nvSpPr>
            <p:cNvPr id="94266" name="Line 2105"/>
            <p:cNvSpPr>
              <a:spLocks noChangeShapeType="1"/>
            </p:cNvSpPr>
            <p:nvPr/>
          </p:nvSpPr>
          <p:spPr bwMode="auto">
            <a:xfrm>
              <a:off x="183" y="2493"/>
              <a:ext cx="5337" cy="0"/>
            </a:xfrm>
            <a:prstGeom prst="line">
              <a:avLst/>
            </a:prstGeom>
            <a:noFill/>
            <a:ln w="12700">
              <a:solidFill>
                <a:srgbClr val="BFBFBF"/>
              </a:solidFill>
              <a:round/>
              <a:headEnd/>
              <a:tailEnd/>
            </a:ln>
          </p:spPr>
          <p:txBody>
            <a:bodyPr/>
            <a:lstStyle/>
            <a:p>
              <a:endParaRPr lang="en-US"/>
            </a:p>
          </p:txBody>
        </p:sp>
        <p:sp>
          <p:nvSpPr>
            <p:cNvPr id="94267" name="Line 2106"/>
            <p:cNvSpPr>
              <a:spLocks noChangeShapeType="1"/>
            </p:cNvSpPr>
            <p:nvPr/>
          </p:nvSpPr>
          <p:spPr bwMode="auto">
            <a:xfrm>
              <a:off x="183" y="2749"/>
              <a:ext cx="5337" cy="0"/>
            </a:xfrm>
            <a:prstGeom prst="line">
              <a:avLst/>
            </a:prstGeom>
            <a:noFill/>
            <a:ln w="12700">
              <a:solidFill>
                <a:srgbClr val="BFBFBF"/>
              </a:solidFill>
              <a:round/>
              <a:headEnd/>
              <a:tailEnd/>
            </a:ln>
          </p:spPr>
          <p:txBody>
            <a:bodyPr/>
            <a:lstStyle/>
            <a:p>
              <a:endParaRPr lang="en-US"/>
            </a:p>
          </p:txBody>
        </p:sp>
        <p:sp>
          <p:nvSpPr>
            <p:cNvPr id="94268" name="Line 2107"/>
            <p:cNvSpPr>
              <a:spLocks noChangeShapeType="1"/>
            </p:cNvSpPr>
            <p:nvPr/>
          </p:nvSpPr>
          <p:spPr bwMode="auto">
            <a:xfrm>
              <a:off x="183" y="3005"/>
              <a:ext cx="5337" cy="0"/>
            </a:xfrm>
            <a:prstGeom prst="line">
              <a:avLst/>
            </a:prstGeom>
            <a:noFill/>
            <a:ln w="12700">
              <a:solidFill>
                <a:srgbClr val="BFBFBF"/>
              </a:solidFill>
              <a:round/>
              <a:headEnd/>
              <a:tailEnd/>
            </a:ln>
          </p:spPr>
          <p:txBody>
            <a:bodyPr/>
            <a:lstStyle/>
            <a:p>
              <a:endParaRPr lang="en-US"/>
            </a:p>
          </p:txBody>
        </p:sp>
        <p:sp>
          <p:nvSpPr>
            <p:cNvPr id="94269" name="Line 2108"/>
            <p:cNvSpPr>
              <a:spLocks noChangeShapeType="1"/>
            </p:cNvSpPr>
            <p:nvPr/>
          </p:nvSpPr>
          <p:spPr bwMode="auto">
            <a:xfrm>
              <a:off x="183" y="3261"/>
              <a:ext cx="5337" cy="0"/>
            </a:xfrm>
            <a:prstGeom prst="line">
              <a:avLst/>
            </a:prstGeom>
            <a:noFill/>
            <a:ln w="12700">
              <a:solidFill>
                <a:srgbClr val="BFBFBF"/>
              </a:solidFill>
              <a:round/>
              <a:headEnd/>
              <a:tailEnd/>
            </a:ln>
          </p:spPr>
          <p:txBody>
            <a:bodyPr/>
            <a:lstStyle/>
            <a:p>
              <a:endParaRPr lang="en-US"/>
            </a:p>
          </p:txBody>
        </p:sp>
        <p:sp>
          <p:nvSpPr>
            <p:cNvPr id="94270" name="Line 2109"/>
            <p:cNvSpPr>
              <a:spLocks noChangeShapeType="1"/>
            </p:cNvSpPr>
            <p:nvPr/>
          </p:nvSpPr>
          <p:spPr bwMode="auto">
            <a:xfrm>
              <a:off x="183" y="3517"/>
              <a:ext cx="5337" cy="0"/>
            </a:xfrm>
            <a:prstGeom prst="line">
              <a:avLst/>
            </a:prstGeom>
            <a:noFill/>
            <a:ln w="12700">
              <a:solidFill>
                <a:srgbClr val="BFBFBF"/>
              </a:solidFill>
              <a:round/>
              <a:headEnd/>
              <a:tailEnd/>
            </a:ln>
          </p:spPr>
          <p:txBody>
            <a:bodyPr/>
            <a:lstStyle/>
            <a:p>
              <a:endParaRPr lang="en-US"/>
            </a:p>
          </p:txBody>
        </p:sp>
        <p:sp>
          <p:nvSpPr>
            <p:cNvPr id="94271" name="Line 2110"/>
            <p:cNvSpPr>
              <a:spLocks noChangeShapeType="1"/>
            </p:cNvSpPr>
            <p:nvPr/>
          </p:nvSpPr>
          <p:spPr bwMode="auto">
            <a:xfrm>
              <a:off x="183" y="833"/>
              <a:ext cx="0" cy="2940"/>
            </a:xfrm>
            <a:prstGeom prst="line">
              <a:avLst/>
            </a:prstGeom>
            <a:noFill/>
            <a:ln w="12700">
              <a:solidFill>
                <a:srgbClr val="BFBFBF"/>
              </a:solidFill>
              <a:round/>
              <a:headEnd/>
              <a:tailEnd/>
            </a:ln>
          </p:spPr>
          <p:txBody>
            <a:bodyPr/>
            <a:lstStyle/>
            <a:p>
              <a:endParaRPr lang="en-US"/>
            </a:p>
          </p:txBody>
        </p:sp>
        <p:sp>
          <p:nvSpPr>
            <p:cNvPr id="94272" name="Line 2111"/>
            <p:cNvSpPr>
              <a:spLocks noChangeShapeType="1"/>
            </p:cNvSpPr>
            <p:nvPr/>
          </p:nvSpPr>
          <p:spPr bwMode="auto">
            <a:xfrm>
              <a:off x="5520" y="833"/>
              <a:ext cx="0" cy="2940"/>
            </a:xfrm>
            <a:prstGeom prst="line">
              <a:avLst/>
            </a:prstGeom>
            <a:noFill/>
            <a:ln w="12700">
              <a:solidFill>
                <a:srgbClr val="BFBFBF"/>
              </a:solidFill>
              <a:round/>
              <a:headEnd/>
              <a:tailEnd/>
            </a:ln>
          </p:spPr>
          <p:txBody>
            <a:bodyPr/>
            <a:lstStyle/>
            <a:p>
              <a:endParaRPr lang="en-US"/>
            </a:p>
          </p:txBody>
        </p:sp>
        <p:sp>
          <p:nvSpPr>
            <p:cNvPr id="94273" name="Line 2112"/>
            <p:cNvSpPr>
              <a:spLocks noChangeShapeType="1"/>
            </p:cNvSpPr>
            <p:nvPr/>
          </p:nvSpPr>
          <p:spPr bwMode="auto">
            <a:xfrm>
              <a:off x="183" y="833"/>
              <a:ext cx="5337" cy="0"/>
            </a:xfrm>
            <a:prstGeom prst="line">
              <a:avLst/>
            </a:prstGeom>
            <a:noFill/>
            <a:ln w="12700">
              <a:solidFill>
                <a:srgbClr val="BFBFBF"/>
              </a:solidFill>
              <a:round/>
              <a:headEnd/>
              <a:tailEnd/>
            </a:ln>
          </p:spPr>
          <p:txBody>
            <a:bodyPr/>
            <a:lstStyle/>
            <a:p>
              <a:endParaRPr lang="en-US"/>
            </a:p>
          </p:txBody>
        </p:sp>
        <p:sp>
          <p:nvSpPr>
            <p:cNvPr id="94274" name="Line 2113"/>
            <p:cNvSpPr>
              <a:spLocks noChangeShapeType="1"/>
            </p:cNvSpPr>
            <p:nvPr/>
          </p:nvSpPr>
          <p:spPr bwMode="auto">
            <a:xfrm>
              <a:off x="183" y="3773"/>
              <a:ext cx="5337" cy="0"/>
            </a:xfrm>
            <a:prstGeom prst="line">
              <a:avLst/>
            </a:prstGeom>
            <a:noFill/>
            <a:ln w="12700">
              <a:solidFill>
                <a:srgbClr val="BFBFBF"/>
              </a:solidFill>
              <a:round/>
              <a:headEnd/>
              <a:tailEnd/>
            </a:ln>
          </p:spPr>
          <p:txBody>
            <a:bodyPr/>
            <a:lstStyle/>
            <a:p>
              <a:endParaRPr lang="en-US"/>
            </a:p>
          </p:txBody>
        </p:sp>
      </p:grpSp>
      <p:sp>
        <p:nvSpPr>
          <p:cNvPr id="94213" name="Line 68"/>
          <p:cNvSpPr>
            <a:spLocks noChangeShapeType="1"/>
          </p:cNvSpPr>
          <p:nvPr/>
        </p:nvSpPr>
        <p:spPr bwMode="auto">
          <a:xfrm>
            <a:off x="8096250" y="4826000"/>
            <a:ext cx="361950" cy="0"/>
          </a:xfrm>
          <a:prstGeom prst="line">
            <a:avLst/>
          </a:prstGeom>
          <a:noFill/>
          <a:ln w="41275">
            <a:solidFill>
              <a:schemeClr val="tx1"/>
            </a:solidFill>
            <a:round/>
            <a:headEnd type="triangle" w="med" len="med"/>
            <a:tailEnd/>
          </a:ln>
        </p:spPr>
        <p:txBody>
          <a:bodyPr/>
          <a:lstStyle/>
          <a:p>
            <a:endParaRPr lang="en-US"/>
          </a:p>
        </p:txBody>
      </p:sp>
    </p:spTree>
    <p:extLst>
      <p:ext uri="{BB962C8B-B14F-4D97-AF65-F5344CB8AC3E}">
        <p14:creationId xmlns:p14="http://schemas.microsoft.com/office/powerpoint/2010/main" val="1785636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a:xfrm>
            <a:off x="0" y="274638"/>
            <a:ext cx="9258300" cy="1143000"/>
          </a:xfrm>
        </p:spPr>
        <p:txBody>
          <a:bodyPr/>
          <a:lstStyle/>
          <a:p>
            <a:pPr algn="ctr"/>
            <a:r>
              <a:rPr lang="en-US" altLang="en-US" b="1" dirty="0">
                <a:latin typeface="Comic Sans MS" pitchFamily="66" charset="0"/>
              </a:rPr>
              <a:t>Effect Size</a:t>
            </a:r>
          </a:p>
        </p:txBody>
      </p:sp>
      <p:sp>
        <p:nvSpPr>
          <p:cNvPr id="4" name="Content Placeholder 3"/>
          <p:cNvSpPr>
            <a:spLocks noGrp="1"/>
          </p:cNvSpPr>
          <p:nvPr>
            <p:ph idx="1"/>
          </p:nvPr>
        </p:nvSpPr>
        <p:spPr>
          <a:xfrm>
            <a:off x="1066800" y="1600200"/>
            <a:ext cx="6934200" cy="4525963"/>
          </a:xfrm>
        </p:spPr>
        <p:txBody>
          <a:bodyPr/>
          <a:lstStyle/>
          <a:p>
            <a:pPr marL="0" indent="0">
              <a:buFontTx/>
              <a:buNone/>
              <a:defRPr/>
            </a:pPr>
            <a:r>
              <a:rPr lang="en-US" dirty="0"/>
              <a:t>(Follow-up – Baseline)/ </a:t>
            </a:r>
            <a:r>
              <a:rPr lang="en-US" dirty="0" err="1"/>
              <a:t>SD</a:t>
            </a:r>
            <a:r>
              <a:rPr lang="en-US" baseline="-25000" dirty="0" err="1"/>
              <a:t>baseline</a:t>
            </a:r>
            <a:endParaRPr lang="en-US" baseline="-25000" dirty="0"/>
          </a:p>
          <a:p>
            <a:pPr marL="0" indent="0">
              <a:buFontTx/>
              <a:buNone/>
              <a:defRPr/>
            </a:pPr>
            <a:endParaRPr lang="en-US" baseline="-25000" dirty="0"/>
          </a:p>
          <a:p>
            <a:pPr marL="0" indent="0">
              <a:buFontTx/>
              <a:buNone/>
              <a:defRPr/>
            </a:pPr>
            <a:r>
              <a:rPr lang="en-US" i="1" baseline="-25000" dirty="0"/>
              <a:t>Cohen’s Rule of Thumb:</a:t>
            </a:r>
          </a:p>
          <a:p>
            <a:pPr marL="0" indent="0">
              <a:buFontTx/>
              <a:buNone/>
              <a:defRPr/>
            </a:pPr>
            <a:endParaRPr lang="en-US" i="1" baseline="-25000" dirty="0"/>
          </a:p>
          <a:p>
            <a:pPr>
              <a:buFont typeface="Wingdings" pitchFamily="2" charset="2"/>
              <a:buChar char="ü"/>
              <a:defRPr/>
            </a:pPr>
            <a:r>
              <a:rPr lang="en-US" baseline="-25000" dirty="0"/>
              <a:t>ES = 0.20   Small</a:t>
            </a:r>
          </a:p>
          <a:p>
            <a:pPr>
              <a:buFont typeface="Wingdings" pitchFamily="2" charset="2"/>
              <a:buChar char="ü"/>
              <a:defRPr/>
            </a:pPr>
            <a:endParaRPr lang="en-US" baseline="-25000" dirty="0"/>
          </a:p>
          <a:p>
            <a:pPr>
              <a:buFont typeface="Wingdings" pitchFamily="2" charset="2"/>
              <a:buChar char="ü"/>
              <a:defRPr/>
            </a:pPr>
            <a:r>
              <a:rPr lang="en-US" baseline="-25000" dirty="0"/>
              <a:t>ES = 0.50   Medium</a:t>
            </a:r>
          </a:p>
          <a:p>
            <a:pPr>
              <a:buFont typeface="Wingdings" pitchFamily="2" charset="2"/>
              <a:buChar char="ü"/>
              <a:defRPr/>
            </a:pPr>
            <a:endParaRPr lang="en-US" baseline="-25000" dirty="0"/>
          </a:p>
          <a:p>
            <a:pPr>
              <a:buFont typeface="Wingdings" pitchFamily="2" charset="2"/>
              <a:buChar char="ü"/>
              <a:defRPr/>
            </a:pPr>
            <a:r>
              <a:rPr lang="en-US" baseline="-25000" dirty="0"/>
              <a:t>ES = 0.80   Large</a:t>
            </a:r>
          </a:p>
        </p:txBody>
      </p:sp>
      <p:sp>
        <p:nvSpPr>
          <p:cNvPr id="2" name="Slide Number Placeholder 1"/>
          <p:cNvSpPr>
            <a:spLocks noGrp="1"/>
          </p:cNvSpPr>
          <p:nvPr>
            <p:ph type="sldNum" sz="quarter" idx="12"/>
          </p:nvPr>
        </p:nvSpPr>
        <p:spPr>
          <a:xfrm>
            <a:off x="7372350" y="6245225"/>
            <a:ext cx="1466850" cy="476250"/>
          </a:xfrm>
        </p:spPr>
        <p:txBody>
          <a:bodyPr/>
          <a:lstStyle/>
          <a:p>
            <a:pPr>
              <a:defRPr/>
            </a:pPr>
            <a:fld id="{DA2E848C-72AC-4329-BB4E-F562DE86D4BD}" type="slidenum">
              <a:rPr lang="en-US" smtClean="0"/>
              <a:pPr>
                <a:defRPr/>
              </a:pPr>
              <a:t>29</a:t>
            </a:fld>
            <a:endParaRPr lang="en-US" dirty="0"/>
          </a:p>
        </p:txBody>
      </p:sp>
    </p:spTree>
    <p:extLst>
      <p:ext uri="{BB962C8B-B14F-4D97-AF65-F5344CB8AC3E}">
        <p14:creationId xmlns:p14="http://schemas.microsoft.com/office/powerpoint/2010/main" val="291388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8D7A95-17E6-496B-B541-CD0B4F779DD8}"/>
              </a:ext>
            </a:extLst>
          </p:cNvPr>
          <p:cNvSpPr>
            <a:spLocks noGrp="1" noChangeArrowheads="1"/>
          </p:cNvSpPr>
          <p:nvPr>
            <p:ph type="title"/>
          </p:nvPr>
        </p:nvSpPr>
        <p:spPr>
          <a:xfrm>
            <a:off x="76200" y="76200"/>
            <a:ext cx="8915400" cy="1676400"/>
          </a:xfrm>
        </p:spPr>
        <p:txBody>
          <a:bodyPr lIns="92075" tIns="46038" rIns="92075" bIns="46038"/>
          <a:lstStyle/>
          <a:p>
            <a:pPr algn="ctr" eaLnBrk="1" hangingPunct="1"/>
            <a:r>
              <a:rPr lang="en-US" altLang="en-US" sz="4000" dirty="0">
                <a:latin typeface="Comic Sans MS" panose="030F0702030302020204" pitchFamily="66" charset="0"/>
              </a:rPr>
              <a:t>Concerns About US </a:t>
            </a:r>
            <a:br>
              <a:rPr lang="en-US" altLang="en-US" sz="4000" dirty="0">
                <a:latin typeface="Comic Sans MS" panose="030F0702030302020204" pitchFamily="66" charset="0"/>
              </a:rPr>
            </a:br>
            <a:r>
              <a:rPr lang="en-US" altLang="en-US" sz="4000" dirty="0">
                <a:latin typeface="Comic Sans MS" panose="030F0702030302020204" pitchFamily="66" charset="0"/>
              </a:rPr>
              <a:t>Health Care System</a:t>
            </a:r>
          </a:p>
        </p:txBody>
      </p:sp>
      <p:sp>
        <p:nvSpPr>
          <p:cNvPr id="12291" name="Rectangle 3">
            <a:extLst>
              <a:ext uri="{FF2B5EF4-FFF2-40B4-BE49-F238E27FC236}">
                <a16:creationId xmlns:a16="http://schemas.microsoft.com/office/drawing/2014/main" id="{5EEBA9A0-067F-4C4F-ACFB-024DEFC0A8A7}"/>
              </a:ext>
            </a:extLst>
          </p:cNvPr>
          <p:cNvSpPr>
            <a:spLocks noGrp="1" noChangeArrowheads="1"/>
          </p:cNvSpPr>
          <p:nvPr>
            <p:ph type="body" idx="1"/>
          </p:nvPr>
        </p:nvSpPr>
        <p:spPr>
          <a:xfrm>
            <a:off x="76200" y="1600200"/>
            <a:ext cx="9067800" cy="4525963"/>
          </a:xfrm>
        </p:spPr>
        <p:txBody>
          <a:bodyPr lIns="92075" tIns="46038" rIns="92075" bIns="46038"/>
          <a:lstStyle/>
          <a:p>
            <a:pPr eaLnBrk="1" hangingPunct="1"/>
            <a:endParaRPr lang="en-US" altLang="en-US" dirty="0"/>
          </a:p>
          <a:p>
            <a:pPr eaLnBrk="1" hangingPunct="1"/>
            <a:r>
              <a:rPr lang="en-US" altLang="en-US" dirty="0"/>
              <a:t>Access to care </a:t>
            </a:r>
          </a:p>
          <a:p>
            <a:pPr lvl="1" eaLnBrk="1" hangingPunct="1"/>
            <a:r>
              <a:rPr lang="en-US" altLang="en-US" dirty="0"/>
              <a:t>~ 50 million people uninsured before Affordable Care Act</a:t>
            </a:r>
          </a:p>
          <a:p>
            <a:pPr lvl="1" eaLnBrk="1" hangingPunct="1"/>
            <a:r>
              <a:rPr lang="en-US" altLang="en-US" dirty="0"/>
              <a:t>~ 32 million people uninsured after Affordable </a:t>
            </a:r>
            <a:r>
              <a:rPr lang="en-US" altLang="en-US" dirty="0" err="1"/>
              <a:t>CareAct</a:t>
            </a:r>
            <a:endParaRPr lang="en-US" altLang="en-US" dirty="0"/>
          </a:p>
          <a:p>
            <a:pPr eaLnBrk="1" hangingPunct="1"/>
            <a:r>
              <a:rPr lang="en-US" altLang="en-US" dirty="0"/>
              <a:t>Cost of care</a:t>
            </a:r>
          </a:p>
          <a:p>
            <a:pPr lvl="1" eaLnBrk="1" hangingPunct="1"/>
            <a:r>
              <a:rPr lang="en-US" altLang="en-US" dirty="0"/>
              <a:t>~ $ 2.7 Trillion </a:t>
            </a:r>
          </a:p>
          <a:p>
            <a:pPr eaLnBrk="1" hangingPunct="1"/>
            <a:r>
              <a:rPr lang="en-US" altLang="en-US" dirty="0"/>
              <a:t>Effectiveness (quality) of care</a:t>
            </a:r>
          </a:p>
          <a:p>
            <a:pPr lvl="1" eaLnBrk="1" hangingPunct="1"/>
            <a:r>
              <a:rPr lang="en-US" altLang="en-US" dirty="0"/>
              <a:t>Not all needed care is delivered</a:t>
            </a:r>
          </a:p>
          <a:p>
            <a:pPr lvl="1" eaLnBrk="1" hangingPunct="1"/>
            <a:r>
              <a:rPr lang="en-US" altLang="en-US" dirty="0"/>
              <a:t>Not all care delivered is beneficial</a:t>
            </a:r>
          </a:p>
          <a:p>
            <a:pPr lvl="1" eaLnBrk="1" hangingPunct="1"/>
            <a:endParaRPr lang="en-US" altLang="en-US" dirty="0"/>
          </a:p>
        </p:txBody>
      </p:sp>
    </p:spTree>
    <p:extLst>
      <p:ext uri="{BB962C8B-B14F-4D97-AF65-F5344CB8AC3E}">
        <p14:creationId xmlns:p14="http://schemas.microsoft.com/office/powerpoint/2010/main" val="14655604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F37E495E-AE45-4112-9940-15B8B01E4F56}" type="slidenum">
              <a:rPr lang="en-US"/>
              <a:pPr>
                <a:defRPr/>
              </a:pPr>
              <a:t>30</a:t>
            </a:fld>
            <a:endParaRPr lang="en-US"/>
          </a:p>
        </p:txBody>
      </p:sp>
      <p:sp>
        <p:nvSpPr>
          <p:cNvPr id="95235" name="Title 16"/>
          <p:cNvSpPr>
            <a:spLocks noGrp="1"/>
          </p:cNvSpPr>
          <p:nvPr>
            <p:ph type="title" idx="4294967295"/>
          </p:nvPr>
        </p:nvSpPr>
        <p:spPr>
          <a:xfrm>
            <a:off x="685800" y="0"/>
            <a:ext cx="7772400" cy="1600200"/>
          </a:xfrm>
        </p:spPr>
        <p:txBody>
          <a:bodyPr/>
          <a:lstStyle/>
          <a:p>
            <a:pPr algn="ctr" eaLnBrk="1" hangingPunct="1"/>
            <a:r>
              <a:rPr lang="en-US" altLang="en-US" sz="3600" b="1" dirty="0">
                <a:latin typeface="Comic Sans MS" pitchFamily="66" charset="0"/>
              </a:rPr>
              <a:t>Effect Sizes for Changes </a:t>
            </a:r>
            <a:br>
              <a:rPr lang="en-US" altLang="en-US" sz="3600" b="1" dirty="0">
                <a:latin typeface="Comic Sans MS" pitchFamily="66" charset="0"/>
              </a:rPr>
            </a:br>
            <a:r>
              <a:rPr lang="en-US" altLang="en-US" sz="3600" b="1" dirty="0">
                <a:latin typeface="Comic Sans MS" pitchFamily="66" charset="0"/>
              </a:rPr>
              <a:t>in SF-36 Scores </a:t>
            </a:r>
          </a:p>
        </p:txBody>
      </p:sp>
      <p:graphicFrame>
        <p:nvGraphicFramePr>
          <p:cNvPr id="95236"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2152" name="Chart" r:id="rId4" imgW="8563064" imgH="4048194" progId="Excel.Sheet.8">
                  <p:embed/>
                </p:oleObj>
              </mc:Choice>
              <mc:Fallback>
                <p:oleObj name="Chart" r:id="rId4" imgW="8563064" imgH="4048194" progId="Excel.Sheet.8">
                  <p:embed/>
                  <p:pic>
                    <p:nvPicPr>
                      <p:cNvPr id="95236"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0.13</a:t>
            </a:r>
          </a:p>
        </p:txBody>
      </p:sp>
      <p:sp>
        <p:nvSpPr>
          <p:cNvPr id="95238"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39"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40"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0.21</a:t>
            </a:r>
          </a:p>
        </p:txBody>
      </p:sp>
      <p:sp>
        <p:nvSpPr>
          <p:cNvPr id="95241"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0.53</a:t>
            </a:r>
          </a:p>
        </p:txBody>
      </p:sp>
      <p:sp>
        <p:nvSpPr>
          <p:cNvPr id="95242"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0.36</a:t>
            </a:r>
          </a:p>
        </p:txBody>
      </p:sp>
      <p:sp>
        <p:nvSpPr>
          <p:cNvPr id="95243" name="Text Box 10"/>
          <p:cNvSpPr txBox="1">
            <a:spLocks noChangeArrowheads="1"/>
          </p:cNvSpPr>
          <p:nvPr/>
        </p:nvSpPr>
        <p:spPr bwMode="auto">
          <a:xfrm>
            <a:off x="5105400" y="1919288"/>
            <a:ext cx="4953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u="sng">
                <a:latin typeface="Arial" pitchFamily="34" charset="0"/>
                <a:ea typeface="MS PGothic" pitchFamily="34" charset="-128"/>
              </a:rPr>
              <a:t>0.11</a:t>
            </a:r>
          </a:p>
        </p:txBody>
      </p:sp>
      <p:sp>
        <p:nvSpPr>
          <p:cNvPr id="95244"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0.41 </a:t>
            </a:r>
          </a:p>
        </p:txBody>
      </p:sp>
      <p:sp>
        <p:nvSpPr>
          <p:cNvPr id="95245"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0.24</a:t>
            </a:r>
          </a:p>
        </p:txBody>
      </p:sp>
      <p:sp>
        <p:nvSpPr>
          <p:cNvPr id="95246"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0.30</a:t>
            </a:r>
          </a:p>
        </p:txBody>
      </p:sp>
      <p:sp>
        <p:nvSpPr>
          <p:cNvPr id="95247"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5248" name="Rectangle 4"/>
          <p:cNvSpPr>
            <a:spLocks noChangeArrowheads="1"/>
          </p:cNvSpPr>
          <p:nvPr/>
        </p:nvSpPr>
        <p:spPr bwMode="auto">
          <a:xfrm>
            <a:off x="220663" y="5870575"/>
            <a:ext cx="8597900" cy="728405"/>
          </a:xfrm>
          <a:prstGeom prst="rect">
            <a:avLst/>
          </a:prstGeom>
          <a:noFill/>
          <a:ln w="9525">
            <a:noFill/>
            <a:miter lim="800000"/>
            <a:headEnd/>
            <a:tailEnd/>
          </a:ln>
        </p:spPr>
        <p:txBody>
          <a:bodyPr lIns="90488" tIns="44450" rIns="90488" bIns="44450">
            <a:spAutoFit/>
          </a:bodyPr>
          <a:lstStyle/>
          <a:p>
            <a:pPr eaLnBrk="0" hangingPunct="0"/>
            <a:r>
              <a:rPr lang="en-US" altLang="en-US" sz="1050" b="0" dirty="0">
                <a:latin typeface="+mn-lt"/>
              </a:rPr>
              <a:t>PFI = Physical Functioning; Role-P = Role-Physical; Pain = Bodily Pain; Gen H=General Health; Energy = Energy/Fatigue; Social = Social Functioning; Role-E = Role-Emotional; EWB = Emotional Well-being; PCS = Physical Component Summary; MCS =Mental Component Summary.</a:t>
            </a:r>
          </a:p>
          <a:p>
            <a:pPr eaLnBrk="0" hangingPunct="0"/>
            <a:r>
              <a:rPr lang="en-US" altLang="en-US" sz="1000" dirty="0"/>
              <a:t>0.11 0.13      </a:t>
            </a:r>
            <a:r>
              <a:rPr lang="en-US" altLang="en-US" sz="1000" u="sng" dirty="0"/>
              <a:t>0.21 0.24 0.30 0.35 0.35 0.36 0.41  </a:t>
            </a:r>
            <a:r>
              <a:rPr lang="en-US" altLang="en-US" sz="1000" dirty="0"/>
              <a:t>0.53</a:t>
            </a:r>
          </a:p>
        </p:txBody>
      </p:sp>
    </p:spTree>
    <p:extLst>
      <p:ext uri="{BB962C8B-B14F-4D97-AF65-F5344CB8AC3E}">
        <p14:creationId xmlns:p14="http://schemas.microsoft.com/office/powerpoint/2010/main" val="3387912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31</a:t>
            </a:fld>
            <a:endParaRPr lang="en-US"/>
          </a:p>
        </p:txBody>
      </p:sp>
      <p:sp>
        <p:nvSpPr>
          <p:cNvPr id="98307" name="Rectangle 2"/>
          <p:cNvSpPr>
            <a:spLocks noGrp="1" noChangeArrowheads="1"/>
          </p:cNvSpPr>
          <p:nvPr>
            <p:ph type="title" idx="4294967295"/>
          </p:nvPr>
        </p:nvSpPr>
        <p:spPr>
          <a:xfrm>
            <a:off x="255181" y="381000"/>
            <a:ext cx="8279219" cy="1143000"/>
          </a:xfrm>
        </p:spPr>
        <p:txBody>
          <a:bodyPr>
            <a:normAutofit fontScale="90000"/>
          </a:bodyPr>
          <a:lstStyle/>
          <a:p>
            <a:pPr algn="ctr" eaLnBrk="1" hangingPunct="1"/>
            <a:r>
              <a:rPr lang="en-US" altLang="en-US" sz="4000" b="1" dirty="0">
                <a:latin typeface="Comic Sans MS" pitchFamily="66" charset="0"/>
              </a:rPr>
              <a:t>Defining a Responder: Reliable Change Index (RCI)</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3278" name="Equation" r:id="rId4" imgW="837836" imgH="431613" progId="Equation.3">
                  <p:embed/>
                </p:oleObj>
              </mc:Choice>
              <mc:Fallback>
                <p:oleObj name="Equation" r:id="rId4" imgW="837836" imgH="431613" progId="Equation.3">
                  <p:embed/>
                  <p:pic>
                    <p:nvPicPr>
                      <p:cNvPr id="9830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3279" name="Equation" r:id="rId6" imgW="1383699" imgH="266584" progId="Equation.3">
                  <p:embed/>
                </p:oleObj>
              </mc:Choice>
              <mc:Fallback>
                <p:oleObj name="Equation" r:id="rId6" imgW="1383699" imgH="266584" progId="Equation.3">
                  <p:embed/>
                  <p:pic>
                    <p:nvPicPr>
                      <p:cNvPr id="9830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639763"/>
          </a:xfrm>
          <a:prstGeom prst="rect">
            <a:avLst/>
          </a:prstGeom>
          <a:noFill/>
          <a:ln w="9525">
            <a:noFill/>
            <a:miter lim="800000"/>
            <a:headEnd/>
            <a:tailEnd/>
          </a:ln>
        </p:spPr>
        <p:txBody>
          <a:bodyPr>
            <a:spAutoFit/>
          </a:bodyPr>
          <a:lstStyle/>
          <a:p>
            <a:pPr eaLnBrk="0" hangingPunct="0"/>
            <a:r>
              <a:rPr lang="en-US" altLang="en-US" sz="1200" i="1">
                <a:latin typeface="Arial" pitchFamily="34" charset="0"/>
                <a:ea typeface="MS PGothic" pitchFamily="34" charset="-128"/>
              </a:rPr>
              <a:t>Note: SD</a:t>
            </a:r>
            <a:r>
              <a:rPr lang="en-US" altLang="en-US" sz="1200" i="1" baseline="-25000">
                <a:latin typeface="Arial" pitchFamily="34" charset="0"/>
                <a:ea typeface="MS PGothic" pitchFamily="34" charset="-128"/>
              </a:rPr>
              <a:t>bl</a:t>
            </a:r>
            <a:r>
              <a:rPr lang="en-US" altLang="en-US" sz="1200" baseline="-25000">
                <a:latin typeface="Arial" pitchFamily="34" charset="0"/>
                <a:ea typeface="MS PGothic" pitchFamily="34" charset="-128"/>
              </a:rPr>
              <a:t> </a:t>
            </a:r>
            <a:r>
              <a:rPr lang="en-US" altLang="en-US" sz="1200">
                <a:latin typeface="Arial" pitchFamily="34" charset="0"/>
                <a:ea typeface="MS PGothic" pitchFamily="34" charset="-128"/>
              </a:rPr>
              <a:t> = standard deviation at baseline</a:t>
            </a:r>
          </a:p>
          <a:p>
            <a:pPr eaLnBrk="0" hangingPunct="0"/>
            <a:r>
              <a:rPr lang="en-US" altLang="en-US" sz="1200" i="1">
                <a:latin typeface="Arial" pitchFamily="34" charset="0"/>
                <a:ea typeface="MS PGothic" pitchFamily="34" charset="-128"/>
              </a:rPr>
              <a:t>          r</a:t>
            </a:r>
            <a:r>
              <a:rPr lang="en-US" altLang="en-US" sz="1200" i="1" baseline="-25000">
                <a:latin typeface="Arial" pitchFamily="34" charset="0"/>
                <a:ea typeface="MS PGothic" pitchFamily="34" charset="-128"/>
              </a:rPr>
              <a:t>xx</a:t>
            </a:r>
            <a:r>
              <a:rPr lang="en-US" altLang="en-US" sz="1200">
                <a:latin typeface="Arial" pitchFamily="34" charset="0"/>
                <a:ea typeface="MS PGothic" pitchFamily="34" charset="-128"/>
              </a:rPr>
              <a:t> = reliability</a:t>
            </a:r>
          </a:p>
          <a:p>
            <a:pPr eaLnBrk="0" hangingPunct="0"/>
            <a:r>
              <a:rPr lang="en-US" altLang="en-US" sz="1200" i="1">
                <a:latin typeface="Arial" pitchFamily="34" charset="0"/>
                <a:ea typeface="MS PGothic" pitchFamily="34" charset="-128"/>
              </a:rPr>
              <a:t>          </a:t>
            </a:r>
          </a:p>
        </p:txBody>
      </p:sp>
    </p:spTree>
    <p:extLst>
      <p:ext uri="{BB962C8B-B14F-4D97-AF65-F5344CB8AC3E}">
        <p14:creationId xmlns:p14="http://schemas.microsoft.com/office/powerpoint/2010/main" val="410997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32</a:t>
            </a:fld>
            <a:endParaRPr lang="en-US"/>
          </a:p>
        </p:txBody>
      </p:sp>
      <p:sp>
        <p:nvSpPr>
          <p:cNvPr id="98307" name="Rectangle 2"/>
          <p:cNvSpPr>
            <a:spLocks noGrp="1" noChangeArrowheads="1"/>
          </p:cNvSpPr>
          <p:nvPr>
            <p:ph type="title" idx="4294967295"/>
          </p:nvPr>
        </p:nvSpPr>
        <p:spPr>
          <a:xfrm>
            <a:off x="53464" y="381000"/>
            <a:ext cx="9037072" cy="1143000"/>
          </a:xfrm>
        </p:spPr>
        <p:txBody>
          <a:bodyPr>
            <a:normAutofit fontScale="90000"/>
          </a:bodyPr>
          <a:lstStyle/>
          <a:p>
            <a:pPr algn="ctr" eaLnBrk="1" hangingPunct="1"/>
            <a:r>
              <a:rPr lang="en-US" altLang="en-US" sz="4000" b="1" dirty="0">
                <a:latin typeface="Comic Sans MS" pitchFamily="66" charset="0"/>
              </a:rPr>
              <a:t>Significant Individual Change at p&lt;0.05</a:t>
            </a:r>
          </a:p>
        </p:txBody>
      </p:sp>
      <p:graphicFrame>
        <p:nvGraphicFramePr>
          <p:cNvPr id="98308" name="Object 6"/>
          <p:cNvGraphicFramePr>
            <a:graphicFrameLocks noChangeAspect="1"/>
          </p:cNvGraphicFramePr>
          <p:nvPr>
            <p:extLst/>
          </p:nvPr>
        </p:nvGraphicFramePr>
        <p:xfrm>
          <a:off x="381000" y="1881899"/>
          <a:ext cx="6837363" cy="2300287"/>
        </p:xfrm>
        <a:graphic>
          <a:graphicData uri="http://schemas.openxmlformats.org/presentationml/2006/ole">
            <mc:AlternateContent xmlns:mc="http://schemas.openxmlformats.org/markup-compatibility/2006">
              <mc:Choice xmlns:v="urn:schemas-microsoft-com:vml" Requires="v">
                <p:oleObj spid="_x0000_s4200" name="Equation" r:id="rId4" imgW="1244520" imgH="444240" progId="Equation.3">
                  <p:embed/>
                </p:oleObj>
              </mc:Choice>
              <mc:Fallback>
                <p:oleObj name="Equation" r:id="rId4" imgW="1244520" imgH="444240" progId="Equation.3">
                  <p:embed/>
                  <p:pic>
                    <p:nvPicPr>
                      <p:cNvPr id="98308" name="Object 6"/>
                      <p:cNvPicPr>
                        <a:picLocks noChangeAspect="1" noChangeArrowheads="1"/>
                      </p:cNvPicPr>
                      <p:nvPr/>
                    </p:nvPicPr>
                    <p:blipFill>
                      <a:blip r:embed="rId5"/>
                      <a:srcRect/>
                      <a:stretch>
                        <a:fillRect/>
                      </a:stretch>
                    </p:blipFill>
                    <p:spPr bwMode="auto">
                      <a:xfrm>
                        <a:off x="381000" y="1881899"/>
                        <a:ext cx="6837363" cy="2300287"/>
                      </a:xfrm>
                      <a:prstGeom prst="rect">
                        <a:avLst/>
                      </a:prstGeom>
                      <a:noFill/>
                      <a:extLst/>
                    </p:spPr>
                  </p:pic>
                </p:oleObj>
              </mc:Fallback>
            </mc:AlternateContent>
          </a:graphicData>
        </a:graphic>
      </p:graphicFrame>
      <p:sp>
        <p:nvSpPr>
          <p:cNvPr id="2" name="TextBox 1"/>
          <p:cNvSpPr txBox="1"/>
          <p:nvPr/>
        </p:nvSpPr>
        <p:spPr>
          <a:xfrm>
            <a:off x="7347045" y="2590800"/>
            <a:ext cx="1644555" cy="584775"/>
          </a:xfrm>
          <a:prstGeom prst="rect">
            <a:avLst/>
          </a:prstGeom>
          <a:noFill/>
        </p:spPr>
        <p:txBody>
          <a:bodyPr wrap="square" rtlCol="0">
            <a:spAutoFit/>
          </a:bodyPr>
          <a:lstStyle/>
          <a:p>
            <a:r>
              <a:rPr lang="en-US" dirty="0"/>
              <a:t>&gt; = 1.96 </a:t>
            </a:r>
          </a:p>
        </p:txBody>
      </p:sp>
    </p:spTree>
    <p:extLst>
      <p:ext uri="{BB962C8B-B14F-4D97-AF65-F5344CB8AC3E}">
        <p14:creationId xmlns:p14="http://schemas.microsoft.com/office/powerpoint/2010/main" val="854532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B9EF12A-1CB7-45F4-B701-146E45B61531}" type="slidenum">
              <a:rPr lang="en-US"/>
              <a:pPr>
                <a:defRPr/>
              </a:pPr>
              <a:t>33</a:t>
            </a:fld>
            <a:endParaRPr lang="en-US"/>
          </a:p>
        </p:txBody>
      </p:sp>
      <p:sp>
        <p:nvSpPr>
          <p:cNvPr id="38915" name="Rectangle 2"/>
          <p:cNvSpPr>
            <a:spLocks noGrp="1" noChangeArrowheads="1"/>
          </p:cNvSpPr>
          <p:nvPr>
            <p:ph type="title" idx="4294967295"/>
          </p:nvPr>
        </p:nvSpPr>
        <p:spPr>
          <a:xfrm>
            <a:off x="722313" y="609600"/>
            <a:ext cx="7848600" cy="1143000"/>
          </a:xfrm>
        </p:spPr>
        <p:txBody>
          <a:bodyPr>
            <a:normAutofit fontScale="90000"/>
          </a:bodyPr>
          <a:lstStyle/>
          <a:p>
            <a:pPr algn="ctr" eaLnBrk="1" hangingPunct="1"/>
            <a:r>
              <a:rPr lang="en-US" altLang="en-US" dirty="0">
                <a:latin typeface="Comic Sans MS" pitchFamily="66" charset="0"/>
              </a:rPr>
              <a:t>Amount of Change in Observed Score Needed To be Statistically Significant </a:t>
            </a:r>
          </a:p>
        </p:txBody>
      </p:sp>
      <p:graphicFrame>
        <p:nvGraphicFramePr>
          <p:cNvPr id="38916" name="Object 6"/>
          <p:cNvGraphicFramePr>
            <a:graphicFrameLocks noChangeAspect="1"/>
          </p:cNvGraphicFramePr>
          <p:nvPr>
            <p:extLst/>
          </p:nvPr>
        </p:nvGraphicFramePr>
        <p:xfrm>
          <a:off x="130175" y="1871663"/>
          <a:ext cx="8347075" cy="2300287"/>
        </p:xfrm>
        <a:graphic>
          <a:graphicData uri="http://schemas.openxmlformats.org/presentationml/2006/ole">
            <mc:AlternateContent xmlns:mc="http://schemas.openxmlformats.org/markup-compatibility/2006">
              <mc:Choice xmlns:v="urn:schemas-microsoft-com:vml" Requires="v">
                <p:oleObj spid="_x0000_s5224" name="Equation" r:id="rId4" imgW="1612800" imgH="444240" progId="Equation.3">
                  <p:embed/>
                </p:oleObj>
              </mc:Choice>
              <mc:Fallback>
                <p:oleObj name="Equation" r:id="rId4" imgW="1612800" imgH="444240" progId="Equation.3">
                  <p:embed/>
                  <p:pic>
                    <p:nvPicPr>
                      <p:cNvPr id="38916" name="Object 6"/>
                      <p:cNvPicPr>
                        <a:picLocks noChangeAspect="1" noChangeArrowheads="1"/>
                      </p:cNvPicPr>
                      <p:nvPr/>
                    </p:nvPicPr>
                    <p:blipFill>
                      <a:blip r:embed="rId5"/>
                      <a:srcRect/>
                      <a:stretch>
                        <a:fillRect/>
                      </a:stretch>
                    </p:blipFill>
                    <p:spPr bwMode="auto">
                      <a:xfrm>
                        <a:off x="130175" y="1871663"/>
                        <a:ext cx="8347075" cy="230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TextBox 4"/>
          <p:cNvSpPr txBox="1">
            <a:spLocks noChangeArrowheads="1"/>
          </p:cNvSpPr>
          <p:nvPr/>
        </p:nvSpPr>
        <p:spPr bwMode="auto">
          <a:xfrm>
            <a:off x="531845" y="5971381"/>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i="1" dirty="0">
                <a:ea typeface="MS PGothic" pitchFamily="34" charset="-128"/>
              </a:rPr>
              <a:t>Note: </a:t>
            </a:r>
            <a:r>
              <a:rPr lang="en-US" altLang="en-US" sz="1800" i="1" dirty="0" err="1">
                <a:ea typeface="MS PGothic" pitchFamily="34" charset="-128"/>
              </a:rPr>
              <a:t>SD</a:t>
            </a:r>
            <a:r>
              <a:rPr lang="en-US" altLang="en-US" sz="1800" i="1" baseline="-25000" dirty="0" err="1">
                <a:ea typeface="MS PGothic" pitchFamily="34" charset="-128"/>
              </a:rPr>
              <a:t>bl</a:t>
            </a:r>
            <a:r>
              <a:rPr lang="en-US" altLang="en-US" sz="1800" baseline="-25000" dirty="0">
                <a:ea typeface="MS PGothic" pitchFamily="34" charset="-128"/>
              </a:rPr>
              <a:t> </a:t>
            </a:r>
            <a:r>
              <a:rPr lang="en-US" altLang="en-US" sz="1800" dirty="0">
                <a:ea typeface="MS PGothic" pitchFamily="34" charset="-128"/>
              </a:rPr>
              <a:t> = standard deviation at baseline and </a:t>
            </a:r>
            <a:r>
              <a:rPr lang="en-US" altLang="en-US" sz="1800" i="1" dirty="0">
                <a:ea typeface="MS PGothic" pitchFamily="34" charset="-128"/>
              </a:rPr>
              <a:t> </a:t>
            </a:r>
            <a:r>
              <a:rPr lang="en-US" altLang="en-US" sz="1800" i="1" dirty="0" err="1">
                <a:ea typeface="MS PGothic" pitchFamily="34" charset="-128"/>
              </a:rPr>
              <a:t>r</a:t>
            </a:r>
            <a:r>
              <a:rPr lang="en-US" altLang="en-US" sz="1800" i="1" baseline="-25000" dirty="0" err="1">
                <a:ea typeface="MS PGothic" pitchFamily="34" charset="-128"/>
              </a:rPr>
              <a:t>xx</a:t>
            </a:r>
            <a:r>
              <a:rPr lang="en-US" altLang="en-US" sz="1800" dirty="0">
                <a:ea typeface="MS PGothic" pitchFamily="34" charset="-128"/>
              </a:rPr>
              <a:t> = reliability</a:t>
            </a:r>
          </a:p>
          <a:p>
            <a:pPr>
              <a:spcBef>
                <a:spcPct val="0"/>
              </a:spcBef>
              <a:buFontTx/>
              <a:buNone/>
            </a:pPr>
            <a:r>
              <a:rPr lang="en-US" altLang="en-US" sz="1200" i="1" dirty="0">
                <a:ea typeface="MS PGothic" pitchFamily="34" charset="-128"/>
              </a:rPr>
              <a:t>          </a:t>
            </a:r>
          </a:p>
        </p:txBody>
      </p:sp>
      <p:cxnSp>
        <p:nvCxnSpPr>
          <p:cNvPr id="38918" name="Straight Connector 2"/>
          <p:cNvCxnSpPr>
            <a:cxnSpLocks noChangeShapeType="1"/>
          </p:cNvCxnSpPr>
          <p:nvPr/>
        </p:nvCxnSpPr>
        <p:spPr bwMode="auto">
          <a:xfrm>
            <a:off x="457200" y="4138613"/>
            <a:ext cx="7848600" cy="0"/>
          </a:xfrm>
          <a:prstGeom prst="line">
            <a:avLst/>
          </a:prstGeom>
          <a:noFill/>
          <a:ln w="38100" algn="ctr">
            <a:solidFill>
              <a:schemeClr val="bg2"/>
            </a:solidFill>
            <a:prstDash val="sysDot"/>
            <a:round/>
            <a:headEnd type="none" w="sm" len="sm"/>
            <a:tailEnd type="triangl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77AB8F5B-1860-4BF4-96E5-BD62CA5AD44C}"/>
              </a:ext>
            </a:extLst>
          </p:cNvPr>
          <p:cNvSpPr txBox="1"/>
          <p:nvPr/>
        </p:nvSpPr>
        <p:spPr>
          <a:xfrm>
            <a:off x="531845" y="4426563"/>
            <a:ext cx="5150498" cy="369332"/>
          </a:xfrm>
          <a:prstGeom prst="rect">
            <a:avLst/>
          </a:prstGeom>
          <a:noFill/>
        </p:spPr>
        <p:txBody>
          <a:bodyPr wrap="square" rtlCol="0">
            <a:spAutoFit/>
          </a:bodyPr>
          <a:lstStyle/>
          <a:p>
            <a:r>
              <a:rPr lang="en-US" dirty="0"/>
              <a:t>2.77 * </a:t>
            </a:r>
            <a:r>
              <a:rPr lang="en-US" dirty="0" err="1"/>
              <a:t>SD</a:t>
            </a:r>
            <a:r>
              <a:rPr lang="en-US" baseline="-25000" dirty="0" err="1"/>
              <a:t>bl</a:t>
            </a:r>
            <a:r>
              <a:rPr lang="en-US" dirty="0"/>
              <a:t> * SQR (1- </a:t>
            </a:r>
            <a:r>
              <a:rPr lang="en-US" dirty="0" err="1"/>
              <a:t>r</a:t>
            </a:r>
            <a:r>
              <a:rPr lang="en-US" baseline="-25000" dirty="0" err="1"/>
              <a:t>xx</a:t>
            </a:r>
            <a:r>
              <a:rPr lang="en-US" dirty="0"/>
              <a:t>)</a:t>
            </a:r>
          </a:p>
        </p:txBody>
      </p:sp>
      <p:sp>
        <p:nvSpPr>
          <p:cNvPr id="4" name="TextBox 3">
            <a:extLst>
              <a:ext uri="{FF2B5EF4-FFF2-40B4-BE49-F238E27FC236}">
                <a16:creationId xmlns:a16="http://schemas.microsoft.com/office/drawing/2014/main" id="{A1B4FBF3-319E-461F-9D6D-8AD3F3F7F2B5}"/>
              </a:ext>
            </a:extLst>
          </p:cNvPr>
          <p:cNvSpPr txBox="1"/>
          <p:nvPr/>
        </p:nvSpPr>
        <p:spPr>
          <a:xfrm>
            <a:off x="901894" y="4795895"/>
            <a:ext cx="3401818" cy="369332"/>
          </a:xfrm>
          <a:prstGeom prst="rect">
            <a:avLst/>
          </a:prstGeom>
          <a:noFill/>
        </p:spPr>
        <p:txBody>
          <a:bodyPr wrap="square" rtlCol="0">
            <a:spAutoFit/>
          </a:bodyPr>
          <a:lstStyle/>
          <a:p>
            <a:r>
              <a:rPr lang="en-US"/>
              <a:t>“Coefficient of reproducibility”</a:t>
            </a:r>
            <a:endParaRPr lang="en-US" dirty="0"/>
          </a:p>
        </p:txBody>
      </p:sp>
    </p:spTree>
    <p:extLst>
      <p:ext uri="{BB962C8B-B14F-4D97-AF65-F5344CB8AC3E}">
        <p14:creationId xmlns:p14="http://schemas.microsoft.com/office/powerpoint/2010/main" val="145439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07E6-FEA2-4E6B-9404-693C90BCB714}"/>
              </a:ext>
            </a:extLst>
          </p:cNvPr>
          <p:cNvSpPr>
            <a:spLocks noGrp="1"/>
          </p:cNvSpPr>
          <p:nvPr>
            <p:ph type="title"/>
          </p:nvPr>
        </p:nvSpPr>
        <p:spPr>
          <a:xfrm>
            <a:off x="152400" y="274638"/>
            <a:ext cx="8991600" cy="1143000"/>
          </a:xfrm>
        </p:spPr>
        <p:txBody>
          <a:bodyPr>
            <a:normAutofit fontScale="90000"/>
          </a:bodyPr>
          <a:lstStyle/>
          <a:p>
            <a:pPr algn="ctr"/>
            <a:r>
              <a:rPr lang="en-US" b="1" dirty="0">
                <a:latin typeface="Comic Sans MS" panose="030F0702030302020204" pitchFamily="66" charset="0"/>
              </a:rPr>
              <a:t>How Reliability Relates to Amount </a:t>
            </a:r>
            <a:br>
              <a:rPr lang="en-US" b="1" dirty="0">
                <a:latin typeface="Comic Sans MS" panose="030F0702030302020204" pitchFamily="66" charset="0"/>
              </a:rPr>
            </a:br>
            <a:r>
              <a:rPr lang="en-US" b="1" dirty="0">
                <a:latin typeface="Comic Sans MS" panose="030F0702030302020204" pitchFamily="66" charset="0"/>
              </a:rPr>
              <a:t>of Individual Change Needed</a:t>
            </a:r>
          </a:p>
        </p:txBody>
      </p:sp>
      <p:graphicFrame>
        <p:nvGraphicFramePr>
          <p:cNvPr id="5" name="Content Placeholder 4">
            <a:extLst>
              <a:ext uri="{FF2B5EF4-FFF2-40B4-BE49-F238E27FC236}">
                <a16:creationId xmlns:a16="http://schemas.microsoft.com/office/drawing/2014/main" id="{2245A49D-DD0C-40EB-B8BE-B887922BC131}"/>
              </a:ext>
            </a:extLst>
          </p:cNvPr>
          <p:cNvGraphicFramePr>
            <a:graphicFrameLocks noGrp="1"/>
          </p:cNvGraphicFramePr>
          <p:nvPr>
            <p:ph idx="1"/>
            <p:extLst/>
          </p:nvPr>
        </p:nvGraphicFramePr>
        <p:xfrm>
          <a:off x="304800" y="1600200"/>
          <a:ext cx="8839200" cy="426720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589567886"/>
                    </a:ext>
                  </a:extLst>
                </a:gridCol>
                <a:gridCol w="2946400">
                  <a:extLst>
                    <a:ext uri="{9D8B030D-6E8A-4147-A177-3AD203B41FA5}">
                      <a16:colId xmlns:a16="http://schemas.microsoft.com/office/drawing/2014/main" val="2840038396"/>
                    </a:ext>
                  </a:extLst>
                </a:gridCol>
                <a:gridCol w="2946400">
                  <a:extLst>
                    <a:ext uri="{9D8B030D-6E8A-4147-A177-3AD203B41FA5}">
                      <a16:colId xmlns:a16="http://schemas.microsoft.com/office/drawing/2014/main" val="2860034899"/>
                    </a:ext>
                  </a:extLst>
                </a:gridCol>
              </a:tblGrid>
              <a:tr h="711200">
                <a:tc>
                  <a:txBody>
                    <a:bodyPr/>
                    <a:lstStyle/>
                    <a:p>
                      <a:pPr algn="ctr"/>
                      <a:r>
                        <a:rPr lang="en-US" dirty="0"/>
                        <a:t>Reliability</a:t>
                      </a:r>
                    </a:p>
                  </a:txBody>
                  <a:tcPr/>
                </a:tc>
                <a:tc>
                  <a:txBody>
                    <a:bodyPr/>
                    <a:lstStyle/>
                    <a:p>
                      <a:pPr algn="ctr"/>
                      <a:r>
                        <a:rPr lang="en-US" dirty="0"/>
                        <a:t>SQR (1- </a:t>
                      </a:r>
                      <a:r>
                        <a:rPr lang="en-US" dirty="0" err="1"/>
                        <a:t>r</a:t>
                      </a:r>
                      <a:r>
                        <a:rPr lang="en-US" baseline="-25000" dirty="0" err="1"/>
                        <a:t>xx</a:t>
                      </a:r>
                      <a:r>
                        <a:rPr lang="en-US" dirty="0"/>
                        <a:t>)</a:t>
                      </a:r>
                    </a:p>
                  </a:txBody>
                  <a:tcPr/>
                </a:tc>
                <a:tc>
                  <a:txBody>
                    <a:bodyPr/>
                    <a:lstStyle/>
                    <a:p>
                      <a:pPr algn="ctr"/>
                      <a:r>
                        <a:rPr lang="en-US" dirty="0"/>
                        <a:t>Change Needed</a:t>
                      </a:r>
                    </a:p>
                  </a:txBody>
                  <a:tcPr/>
                </a:tc>
                <a:extLst>
                  <a:ext uri="{0D108BD9-81ED-4DB2-BD59-A6C34878D82A}">
                    <a16:rowId xmlns:a16="http://schemas.microsoft.com/office/drawing/2014/main" val="623623647"/>
                  </a:ext>
                </a:extLst>
              </a:tr>
              <a:tr h="711200">
                <a:tc>
                  <a:txBody>
                    <a:bodyPr/>
                    <a:lstStyle/>
                    <a:p>
                      <a:pPr algn="ctr"/>
                      <a:r>
                        <a:rPr lang="en-US" dirty="0"/>
                        <a:t>0.70</a:t>
                      </a:r>
                    </a:p>
                  </a:txBody>
                  <a:tcPr/>
                </a:tc>
                <a:tc>
                  <a:txBody>
                    <a:bodyPr/>
                    <a:lstStyle/>
                    <a:p>
                      <a:pPr algn="ctr"/>
                      <a:r>
                        <a:rPr lang="en-US" dirty="0"/>
                        <a:t>0.55</a:t>
                      </a:r>
                    </a:p>
                  </a:txBody>
                  <a:tcPr/>
                </a:tc>
                <a:tc>
                  <a:txBody>
                    <a:bodyPr/>
                    <a:lstStyle/>
                    <a:p>
                      <a:pPr algn="ctr"/>
                      <a:r>
                        <a:rPr lang="en-US" dirty="0"/>
                        <a:t>1.5 SD</a:t>
                      </a:r>
                    </a:p>
                  </a:txBody>
                  <a:tcPr/>
                </a:tc>
                <a:extLst>
                  <a:ext uri="{0D108BD9-81ED-4DB2-BD59-A6C34878D82A}">
                    <a16:rowId xmlns:a16="http://schemas.microsoft.com/office/drawing/2014/main" val="1966116190"/>
                  </a:ext>
                </a:extLst>
              </a:tr>
              <a:tr h="711200">
                <a:tc>
                  <a:txBody>
                    <a:bodyPr/>
                    <a:lstStyle/>
                    <a:p>
                      <a:pPr algn="ctr"/>
                      <a:r>
                        <a:rPr lang="en-US" dirty="0"/>
                        <a:t>0.80</a:t>
                      </a:r>
                    </a:p>
                  </a:txBody>
                  <a:tcPr/>
                </a:tc>
                <a:tc>
                  <a:txBody>
                    <a:bodyPr/>
                    <a:lstStyle/>
                    <a:p>
                      <a:pPr algn="ctr"/>
                      <a:r>
                        <a:rPr lang="en-US" dirty="0"/>
                        <a:t>0.44</a:t>
                      </a:r>
                    </a:p>
                  </a:txBody>
                  <a:tcPr/>
                </a:tc>
                <a:tc>
                  <a:txBody>
                    <a:bodyPr/>
                    <a:lstStyle/>
                    <a:p>
                      <a:pPr algn="ctr"/>
                      <a:r>
                        <a:rPr lang="en-US" dirty="0"/>
                        <a:t>1.2 SD</a:t>
                      </a:r>
                    </a:p>
                  </a:txBody>
                  <a:tcPr/>
                </a:tc>
                <a:extLst>
                  <a:ext uri="{0D108BD9-81ED-4DB2-BD59-A6C34878D82A}">
                    <a16:rowId xmlns:a16="http://schemas.microsoft.com/office/drawing/2014/main" val="1770925936"/>
                  </a:ext>
                </a:extLst>
              </a:tr>
              <a:tr h="711200">
                <a:tc>
                  <a:txBody>
                    <a:bodyPr/>
                    <a:lstStyle/>
                    <a:p>
                      <a:pPr algn="ctr"/>
                      <a:r>
                        <a:rPr lang="en-US" dirty="0"/>
                        <a:t>0.90</a:t>
                      </a:r>
                    </a:p>
                  </a:txBody>
                  <a:tcPr/>
                </a:tc>
                <a:tc>
                  <a:txBody>
                    <a:bodyPr/>
                    <a:lstStyle/>
                    <a:p>
                      <a:pPr algn="ctr"/>
                      <a:r>
                        <a:rPr lang="en-US" dirty="0"/>
                        <a:t>0.32</a:t>
                      </a:r>
                    </a:p>
                  </a:txBody>
                  <a:tcPr/>
                </a:tc>
                <a:tc>
                  <a:txBody>
                    <a:bodyPr/>
                    <a:lstStyle/>
                    <a:p>
                      <a:pPr algn="ctr"/>
                      <a:r>
                        <a:rPr lang="en-US" dirty="0"/>
                        <a:t>0.9 SD</a:t>
                      </a:r>
                    </a:p>
                  </a:txBody>
                  <a:tcPr/>
                </a:tc>
                <a:extLst>
                  <a:ext uri="{0D108BD9-81ED-4DB2-BD59-A6C34878D82A}">
                    <a16:rowId xmlns:a16="http://schemas.microsoft.com/office/drawing/2014/main" val="2061301266"/>
                  </a:ext>
                </a:extLst>
              </a:tr>
              <a:tr h="711200">
                <a:tc>
                  <a:txBody>
                    <a:bodyPr/>
                    <a:lstStyle/>
                    <a:p>
                      <a:pPr algn="ctr"/>
                      <a:r>
                        <a:rPr lang="en-US" dirty="0"/>
                        <a:t>0.95</a:t>
                      </a:r>
                    </a:p>
                  </a:txBody>
                  <a:tcPr/>
                </a:tc>
                <a:tc>
                  <a:txBody>
                    <a:bodyPr/>
                    <a:lstStyle/>
                    <a:p>
                      <a:pPr algn="ctr"/>
                      <a:r>
                        <a:rPr lang="en-US" dirty="0"/>
                        <a:t>0.22</a:t>
                      </a:r>
                    </a:p>
                  </a:txBody>
                  <a:tcPr/>
                </a:tc>
                <a:tc>
                  <a:txBody>
                    <a:bodyPr/>
                    <a:lstStyle/>
                    <a:p>
                      <a:pPr algn="ctr"/>
                      <a:r>
                        <a:rPr lang="en-US" dirty="0"/>
                        <a:t>0.6 SD</a:t>
                      </a:r>
                    </a:p>
                  </a:txBody>
                  <a:tcPr/>
                </a:tc>
                <a:extLst>
                  <a:ext uri="{0D108BD9-81ED-4DB2-BD59-A6C34878D82A}">
                    <a16:rowId xmlns:a16="http://schemas.microsoft.com/office/drawing/2014/main" val="2956061513"/>
                  </a:ext>
                </a:extLst>
              </a:tr>
              <a:tr h="711200">
                <a:tc>
                  <a:txBody>
                    <a:bodyPr/>
                    <a:lstStyle/>
                    <a:p>
                      <a:pPr algn="ctr"/>
                      <a:r>
                        <a:rPr lang="en-US" dirty="0"/>
                        <a:t>0.97</a:t>
                      </a:r>
                    </a:p>
                  </a:txBody>
                  <a:tcPr/>
                </a:tc>
                <a:tc>
                  <a:txBody>
                    <a:bodyPr/>
                    <a:lstStyle/>
                    <a:p>
                      <a:pPr algn="ctr"/>
                      <a:r>
                        <a:rPr lang="en-US" dirty="0"/>
                        <a:t>0.17</a:t>
                      </a:r>
                    </a:p>
                  </a:txBody>
                  <a:tcPr/>
                </a:tc>
                <a:tc>
                  <a:txBody>
                    <a:bodyPr/>
                    <a:lstStyle/>
                    <a:p>
                      <a:pPr algn="ctr"/>
                      <a:r>
                        <a:rPr lang="en-US" dirty="0"/>
                        <a:t>0.5 SD</a:t>
                      </a:r>
                    </a:p>
                  </a:txBody>
                  <a:tcPr/>
                </a:tc>
                <a:extLst>
                  <a:ext uri="{0D108BD9-81ED-4DB2-BD59-A6C34878D82A}">
                    <a16:rowId xmlns:a16="http://schemas.microsoft.com/office/drawing/2014/main" val="243562007"/>
                  </a:ext>
                </a:extLst>
              </a:tr>
            </a:tbl>
          </a:graphicData>
        </a:graphic>
      </p:graphicFrame>
      <p:sp>
        <p:nvSpPr>
          <p:cNvPr id="4" name="Slide Number Placeholder 3">
            <a:extLst>
              <a:ext uri="{FF2B5EF4-FFF2-40B4-BE49-F238E27FC236}">
                <a16:creationId xmlns:a16="http://schemas.microsoft.com/office/drawing/2014/main" id="{3B2BEDEE-81CA-49F0-8242-4630C2DC07C9}"/>
              </a:ext>
            </a:extLst>
          </p:cNvPr>
          <p:cNvSpPr>
            <a:spLocks noGrp="1"/>
          </p:cNvSpPr>
          <p:nvPr>
            <p:ph type="sldNum" sz="quarter" idx="12"/>
          </p:nvPr>
        </p:nvSpPr>
        <p:spPr/>
        <p:txBody>
          <a:bodyPr/>
          <a:lstStyle/>
          <a:p>
            <a:pPr>
              <a:defRPr/>
            </a:pPr>
            <a:fld id="{0C5144EA-161E-419D-B606-46724030BA3B}" type="slidenum">
              <a:rPr lang="en-US" smtClean="0"/>
              <a:pPr>
                <a:defRPr/>
              </a:pPr>
              <a:t>34</a:t>
            </a:fld>
            <a:endParaRPr lang="en-US"/>
          </a:p>
        </p:txBody>
      </p:sp>
      <p:sp>
        <p:nvSpPr>
          <p:cNvPr id="3" name="TextBox 2">
            <a:extLst>
              <a:ext uri="{FF2B5EF4-FFF2-40B4-BE49-F238E27FC236}">
                <a16:creationId xmlns:a16="http://schemas.microsoft.com/office/drawing/2014/main" id="{E6D4A087-9346-4198-8215-7D1432CB3607}"/>
              </a:ext>
            </a:extLst>
          </p:cNvPr>
          <p:cNvSpPr txBox="1"/>
          <p:nvPr/>
        </p:nvSpPr>
        <p:spPr>
          <a:xfrm>
            <a:off x="1268963" y="6335486"/>
            <a:ext cx="3657600" cy="369332"/>
          </a:xfrm>
          <a:prstGeom prst="rect">
            <a:avLst/>
          </a:prstGeom>
          <a:noFill/>
        </p:spPr>
        <p:txBody>
          <a:bodyPr wrap="square" rtlCol="0">
            <a:spAutoFit/>
          </a:bodyPr>
          <a:lstStyle/>
          <a:p>
            <a:r>
              <a:rPr lang="en-US" dirty="0"/>
              <a:t>2.77 * SQR (1- </a:t>
            </a:r>
            <a:r>
              <a:rPr lang="en-US" dirty="0" err="1"/>
              <a:t>r</a:t>
            </a:r>
            <a:r>
              <a:rPr lang="en-US" baseline="-25000" dirty="0" err="1"/>
              <a:t>xx</a:t>
            </a:r>
            <a:r>
              <a:rPr lang="en-US" dirty="0"/>
              <a:t>) * </a:t>
            </a:r>
            <a:r>
              <a:rPr lang="en-US" dirty="0" err="1"/>
              <a:t>SD</a:t>
            </a:r>
            <a:r>
              <a:rPr lang="en-US" baseline="-25000" dirty="0" err="1"/>
              <a:t>bl</a:t>
            </a:r>
            <a:r>
              <a:rPr lang="en-US" dirty="0"/>
              <a:t> </a:t>
            </a:r>
          </a:p>
        </p:txBody>
      </p:sp>
    </p:spTree>
    <p:extLst>
      <p:ext uri="{BB962C8B-B14F-4D97-AF65-F5344CB8AC3E}">
        <p14:creationId xmlns:p14="http://schemas.microsoft.com/office/powerpoint/2010/main" val="98358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56463CF1-6C53-4E0E-9790-001D12327D2E}" type="slidenum">
              <a:rPr lang="en-US"/>
              <a:pPr>
                <a:defRPr/>
              </a:pPr>
              <a:t>35</a:t>
            </a:fld>
            <a:endParaRPr lang="en-US"/>
          </a:p>
        </p:txBody>
      </p:sp>
      <p:sp>
        <p:nvSpPr>
          <p:cNvPr id="99331" name="Title 16"/>
          <p:cNvSpPr>
            <a:spLocks noGrp="1"/>
          </p:cNvSpPr>
          <p:nvPr>
            <p:ph type="title" idx="4294967295"/>
          </p:nvPr>
        </p:nvSpPr>
        <p:spPr>
          <a:xfrm>
            <a:off x="220663" y="0"/>
            <a:ext cx="8237537" cy="1600200"/>
          </a:xfrm>
        </p:spPr>
        <p:txBody>
          <a:bodyPr/>
          <a:lstStyle/>
          <a:p>
            <a:pPr algn="ctr" eaLnBrk="1" hangingPunct="1"/>
            <a:r>
              <a:rPr lang="en-US" altLang="en-US" sz="4000" b="1" dirty="0">
                <a:latin typeface="Comic Sans MS" pitchFamily="66" charset="0"/>
              </a:rPr>
              <a:t>Amount of Change Needed for Significant Individual Change </a:t>
            </a:r>
          </a:p>
        </p:txBody>
      </p:sp>
      <p:graphicFrame>
        <p:nvGraphicFramePr>
          <p:cNvPr id="99332"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6248" r:id="rId4" imgW="8736325" imgH="4127350" progId="Excel.Sheet.8">
                  <p:embed/>
                </p:oleObj>
              </mc:Choice>
              <mc:Fallback>
                <p:oleObj r:id="rId4" imgW="8736325" imgH="4127350" progId="Excel.Sheet.8">
                  <p:embed/>
                  <p:pic>
                    <p:nvPicPr>
                      <p:cNvPr id="99332"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0.67</a:t>
            </a:r>
          </a:p>
        </p:txBody>
      </p:sp>
      <p:sp>
        <p:nvSpPr>
          <p:cNvPr id="99334"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0.72</a:t>
            </a:r>
          </a:p>
        </p:txBody>
      </p:sp>
      <p:sp>
        <p:nvSpPr>
          <p:cNvPr id="99335"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1.01</a:t>
            </a:r>
          </a:p>
        </p:txBody>
      </p:sp>
      <p:sp>
        <p:nvSpPr>
          <p:cNvPr id="99336"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1.13</a:t>
            </a:r>
          </a:p>
        </p:txBody>
      </p:sp>
      <p:sp>
        <p:nvSpPr>
          <p:cNvPr id="99337"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1.33</a:t>
            </a:r>
          </a:p>
        </p:txBody>
      </p:sp>
      <p:sp>
        <p:nvSpPr>
          <p:cNvPr id="99338"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1.07</a:t>
            </a:r>
          </a:p>
        </p:txBody>
      </p:sp>
      <p:sp>
        <p:nvSpPr>
          <p:cNvPr id="99339" name="Text Box 10"/>
          <p:cNvSpPr txBox="1">
            <a:spLocks noChangeArrowheads="1"/>
          </p:cNvSpPr>
          <p:nvPr/>
        </p:nvSpPr>
        <p:spPr bwMode="auto">
          <a:xfrm>
            <a:off x="5105400" y="1919288"/>
            <a:ext cx="4953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0.71</a:t>
            </a:r>
          </a:p>
        </p:txBody>
      </p:sp>
      <p:sp>
        <p:nvSpPr>
          <p:cNvPr id="99340"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1.26 </a:t>
            </a:r>
          </a:p>
        </p:txBody>
      </p:sp>
      <p:sp>
        <p:nvSpPr>
          <p:cNvPr id="99341"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0.62</a:t>
            </a:r>
          </a:p>
        </p:txBody>
      </p:sp>
      <p:sp>
        <p:nvSpPr>
          <p:cNvPr id="99342"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0.73</a:t>
            </a:r>
          </a:p>
        </p:txBody>
      </p:sp>
      <p:sp>
        <p:nvSpPr>
          <p:cNvPr id="99343"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9344" name="Rectangle 4"/>
          <p:cNvSpPr>
            <a:spLocks noChangeArrowheads="1"/>
          </p:cNvSpPr>
          <p:nvPr/>
        </p:nvSpPr>
        <p:spPr bwMode="auto">
          <a:xfrm>
            <a:off x="220663" y="5870575"/>
            <a:ext cx="8597900" cy="550863"/>
          </a:xfrm>
          <a:prstGeom prst="rect">
            <a:avLst/>
          </a:prstGeom>
          <a:noFill/>
          <a:ln w="9525">
            <a:noFill/>
            <a:miter lim="800000"/>
            <a:headEnd/>
            <a:tailEnd/>
          </a:ln>
        </p:spPr>
        <p:txBody>
          <a:bodyPr lIns="90488" tIns="44450" rIns="90488" bIns="44450">
            <a:spAutoFit/>
          </a:bodyPr>
          <a:lstStyle/>
          <a:p>
            <a:pPr eaLnBrk="0" hangingPunct="0"/>
            <a:r>
              <a:rPr lang="en-US" altLang="en-US" sz="1000"/>
              <a:t>PFI = Physical Functioning; Role-P = Role-Physical; Pain = Bodily Pain; Gen H=General Health; Energy = Energy/Fatigue; Social = Social Functioning;</a:t>
            </a:r>
          </a:p>
          <a:p>
            <a:pPr eaLnBrk="0" hangingPunct="0"/>
            <a:r>
              <a:rPr lang="en-US" altLang="en-US" sz="1000"/>
              <a:t>Role-E = Role-Emotional; EWB = Emotional Well-being; PCS = Physical Component Summary; MCS =Mental Component Summary.</a:t>
            </a:r>
          </a:p>
          <a:p>
            <a:pPr eaLnBrk="0" hangingPunct="0"/>
            <a:endParaRPr lang="en-US" altLang="en-US" sz="1000"/>
          </a:p>
        </p:txBody>
      </p:sp>
    </p:spTree>
    <p:extLst>
      <p:ext uri="{BB962C8B-B14F-4D97-AF65-F5344CB8AC3E}">
        <p14:creationId xmlns:p14="http://schemas.microsoft.com/office/powerpoint/2010/main" val="2595384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a:spLocks noGrp="1" noChangeArrowheads="1"/>
          </p:cNvSpPr>
          <p:nvPr>
            <p:ph type="sldNum" sz="quarter" idx="12"/>
          </p:nvPr>
        </p:nvSpPr>
        <p:spPr/>
        <p:txBody>
          <a:bodyPr/>
          <a:lstStyle/>
          <a:p>
            <a:pPr>
              <a:defRPr/>
            </a:pPr>
            <a:fld id="{B9512359-6ECF-4A66-93D8-969F952A04EB}" type="slidenum">
              <a:rPr lang="en-US"/>
              <a:pPr>
                <a:defRPr/>
              </a:pPr>
              <a:t>36</a:t>
            </a:fld>
            <a:endParaRPr lang="en-US"/>
          </a:p>
        </p:txBody>
      </p:sp>
      <p:sp>
        <p:nvSpPr>
          <p:cNvPr id="100355" name="Rectangle 2"/>
          <p:cNvSpPr>
            <a:spLocks noGrp="1" noChangeArrowheads="1"/>
          </p:cNvSpPr>
          <p:nvPr>
            <p:ph type="title" idx="4294967295"/>
          </p:nvPr>
        </p:nvSpPr>
        <p:spPr>
          <a:xfrm>
            <a:off x="381000" y="0"/>
            <a:ext cx="8534400" cy="1371600"/>
          </a:xfrm>
        </p:spPr>
        <p:txBody>
          <a:bodyPr/>
          <a:lstStyle/>
          <a:p>
            <a:pPr algn="ctr" eaLnBrk="1" hangingPunct="1"/>
            <a:r>
              <a:rPr lang="en-US" altLang="en-US" sz="3600" b="1" dirty="0">
                <a:latin typeface="Comic Sans MS" pitchFamily="66" charset="0"/>
              </a:rPr>
              <a:t>7-31% Improve Significantly </a:t>
            </a:r>
          </a:p>
        </p:txBody>
      </p:sp>
      <p:grpSp>
        <p:nvGrpSpPr>
          <p:cNvPr id="100356" name="Group 65"/>
          <p:cNvGrpSpPr>
            <a:grpSpLocks noGrp="1"/>
          </p:cNvGrpSpPr>
          <p:nvPr/>
        </p:nvGrpSpPr>
        <p:grpSpPr bwMode="auto">
          <a:xfrm>
            <a:off x="290513" y="1312863"/>
            <a:ext cx="8520112" cy="4818062"/>
            <a:chOff x="183" y="827"/>
            <a:chExt cx="5367" cy="3035"/>
          </a:xfrm>
        </p:grpSpPr>
        <p:sp>
          <p:nvSpPr>
            <p:cNvPr id="100357" name="Rectangle 5"/>
            <p:cNvSpPr>
              <a:spLocks noChangeArrowheads="1"/>
            </p:cNvSpPr>
            <p:nvPr/>
          </p:nvSpPr>
          <p:spPr bwMode="auto">
            <a:xfrm>
              <a:off x="183" y="827"/>
              <a:ext cx="1404" cy="42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rgbClr val="FFFFFF"/>
                </a:solidFill>
              </a:endParaRPr>
            </a:p>
          </p:txBody>
        </p:sp>
        <p:sp>
          <p:nvSpPr>
            <p:cNvPr id="100358" name="Rectangle 6"/>
            <p:cNvSpPr>
              <a:spLocks noChangeArrowheads="1"/>
            </p:cNvSpPr>
            <p:nvPr/>
          </p:nvSpPr>
          <p:spPr bwMode="auto">
            <a:xfrm>
              <a:off x="1587" y="827"/>
              <a:ext cx="127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Improving</a:t>
              </a:r>
            </a:p>
          </p:txBody>
        </p:sp>
        <p:sp>
          <p:nvSpPr>
            <p:cNvPr id="100359" name="Rectangle 7"/>
            <p:cNvSpPr>
              <a:spLocks noChangeArrowheads="1"/>
            </p:cNvSpPr>
            <p:nvPr/>
          </p:nvSpPr>
          <p:spPr bwMode="auto">
            <a:xfrm>
              <a:off x="2857" y="827"/>
              <a:ext cx="1363"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Declining</a:t>
              </a:r>
            </a:p>
          </p:txBody>
        </p:sp>
        <p:sp>
          <p:nvSpPr>
            <p:cNvPr id="100360" name="Rectangle 8"/>
            <p:cNvSpPr>
              <a:spLocks noChangeArrowheads="1"/>
            </p:cNvSpPr>
            <p:nvPr/>
          </p:nvSpPr>
          <p:spPr bwMode="auto">
            <a:xfrm>
              <a:off x="4220" y="827"/>
              <a:ext cx="133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Difference</a:t>
              </a:r>
            </a:p>
          </p:txBody>
        </p:sp>
        <p:sp>
          <p:nvSpPr>
            <p:cNvPr id="100361" name="Rectangle 9"/>
            <p:cNvSpPr>
              <a:spLocks noChangeArrowheads="1"/>
            </p:cNvSpPr>
            <p:nvPr/>
          </p:nvSpPr>
          <p:spPr bwMode="auto">
            <a:xfrm>
              <a:off x="183" y="1247"/>
              <a:ext cx="1404" cy="260"/>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100362" name="Rectangle 10"/>
            <p:cNvSpPr>
              <a:spLocks noChangeArrowheads="1"/>
            </p:cNvSpPr>
            <p:nvPr/>
          </p:nvSpPr>
          <p:spPr bwMode="auto">
            <a:xfrm>
              <a:off x="1587" y="1247"/>
              <a:ext cx="127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13%</a:t>
              </a:r>
            </a:p>
          </p:txBody>
        </p:sp>
        <p:sp>
          <p:nvSpPr>
            <p:cNvPr id="100363" name="Rectangle 11"/>
            <p:cNvSpPr>
              <a:spLocks noChangeArrowheads="1"/>
            </p:cNvSpPr>
            <p:nvPr/>
          </p:nvSpPr>
          <p:spPr bwMode="auto">
            <a:xfrm>
              <a:off x="2857" y="1247"/>
              <a:ext cx="1363"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4" name="Rectangle 12"/>
            <p:cNvSpPr>
              <a:spLocks noChangeArrowheads="1"/>
            </p:cNvSpPr>
            <p:nvPr/>
          </p:nvSpPr>
          <p:spPr bwMode="auto">
            <a:xfrm>
              <a:off x="4220" y="1247"/>
              <a:ext cx="133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365" name="Rectangle 13"/>
            <p:cNvSpPr>
              <a:spLocks noChangeArrowheads="1"/>
            </p:cNvSpPr>
            <p:nvPr/>
          </p:nvSpPr>
          <p:spPr bwMode="auto">
            <a:xfrm>
              <a:off x="183" y="1507"/>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100366" name="Rectangle 14"/>
            <p:cNvSpPr>
              <a:spLocks noChangeArrowheads="1"/>
            </p:cNvSpPr>
            <p:nvPr/>
          </p:nvSpPr>
          <p:spPr bwMode="auto">
            <a:xfrm>
              <a:off x="1587" y="1507"/>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31%</a:t>
              </a:r>
            </a:p>
          </p:txBody>
        </p:sp>
        <p:sp>
          <p:nvSpPr>
            <p:cNvPr id="100367" name="Rectangle 15"/>
            <p:cNvSpPr>
              <a:spLocks noChangeArrowheads="1"/>
            </p:cNvSpPr>
            <p:nvPr/>
          </p:nvSpPr>
          <p:spPr bwMode="auto">
            <a:xfrm>
              <a:off x="2857" y="1507"/>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8" name="Rectangle 16"/>
            <p:cNvSpPr>
              <a:spLocks noChangeArrowheads="1"/>
            </p:cNvSpPr>
            <p:nvPr/>
          </p:nvSpPr>
          <p:spPr bwMode="auto">
            <a:xfrm>
              <a:off x="4220" y="1507"/>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+ 29%</a:t>
              </a:r>
            </a:p>
          </p:txBody>
        </p:sp>
        <p:sp>
          <p:nvSpPr>
            <p:cNvPr id="100369" name="Rectangle 17"/>
            <p:cNvSpPr>
              <a:spLocks noChangeArrowheads="1"/>
            </p:cNvSpPr>
            <p:nvPr/>
          </p:nvSpPr>
          <p:spPr bwMode="auto">
            <a:xfrm>
              <a:off x="183" y="1769"/>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100370" name="Rectangle 18"/>
            <p:cNvSpPr>
              <a:spLocks noChangeArrowheads="1"/>
            </p:cNvSpPr>
            <p:nvPr/>
          </p:nvSpPr>
          <p:spPr bwMode="auto">
            <a:xfrm>
              <a:off x="1587" y="1769"/>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71" name="Rectangle 19"/>
            <p:cNvSpPr>
              <a:spLocks noChangeArrowheads="1"/>
            </p:cNvSpPr>
            <p:nvPr/>
          </p:nvSpPr>
          <p:spPr bwMode="auto">
            <a:xfrm>
              <a:off x="2857" y="1769"/>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2" name="Rectangle 20"/>
            <p:cNvSpPr>
              <a:spLocks noChangeArrowheads="1"/>
            </p:cNvSpPr>
            <p:nvPr/>
          </p:nvSpPr>
          <p:spPr bwMode="auto">
            <a:xfrm>
              <a:off x="4220" y="1769"/>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73" name="Rectangle 21"/>
            <p:cNvSpPr>
              <a:spLocks noChangeArrowheads="1"/>
            </p:cNvSpPr>
            <p:nvPr/>
          </p:nvSpPr>
          <p:spPr bwMode="auto">
            <a:xfrm>
              <a:off x="183" y="2031"/>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100374" name="Rectangle 22"/>
            <p:cNvSpPr>
              <a:spLocks noChangeArrowheads="1"/>
            </p:cNvSpPr>
            <p:nvPr/>
          </p:nvSpPr>
          <p:spPr bwMode="auto">
            <a:xfrm>
              <a:off x="1587" y="2031"/>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5" name="Rectangle 23"/>
            <p:cNvSpPr>
              <a:spLocks noChangeArrowheads="1"/>
            </p:cNvSpPr>
            <p:nvPr/>
          </p:nvSpPr>
          <p:spPr bwMode="auto">
            <a:xfrm>
              <a:off x="2857" y="2031"/>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76" name="Rectangle 24"/>
            <p:cNvSpPr>
              <a:spLocks noChangeArrowheads="1"/>
            </p:cNvSpPr>
            <p:nvPr/>
          </p:nvSpPr>
          <p:spPr bwMode="auto">
            <a:xfrm>
              <a:off x="4220" y="2031"/>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7" name="Rectangle 25"/>
            <p:cNvSpPr>
              <a:spLocks noChangeArrowheads="1"/>
            </p:cNvSpPr>
            <p:nvPr/>
          </p:nvSpPr>
          <p:spPr bwMode="auto">
            <a:xfrm>
              <a:off x="183" y="2293"/>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100378" name="Rectangle 26"/>
            <p:cNvSpPr>
              <a:spLocks noChangeArrowheads="1"/>
            </p:cNvSpPr>
            <p:nvPr/>
          </p:nvSpPr>
          <p:spPr bwMode="auto">
            <a:xfrm>
              <a:off x="1587" y="2293"/>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9%</a:t>
              </a:r>
            </a:p>
          </p:txBody>
        </p:sp>
        <p:sp>
          <p:nvSpPr>
            <p:cNvPr id="100379" name="Rectangle 27"/>
            <p:cNvSpPr>
              <a:spLocks noChangeArrowheads="1"/>
            </p:cNvSpPr>
            <p:nvPr/>
          </p:nvSpPr>
          <p:spPr bwMode="auto">
            <a:xfrm>
              <a:off x="2857" y="2293"/>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80" name="Rectangle 28"/>
            <p:cNvSpPr>
              <a:spLocks noChangeArrowheads="1"/>
            </p:cNvSpPr>
            <p:nvPr/>
          </p:nvSpPr>
          <p:spPr bwMode="auto">
            <a:xfrm>
              <a:off x="4220" y="2293"/>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81" name="Rectangle 29"/>
            <p:cNvSpPr>
              <a:spLocks noChangeArrowheads="1"/>
            </p:cNvSpPr>
            <p:nvPr/>
          </p:nvSpPr>
          <p:spPr bwMode="auto">
            <a:xfrm>
              <a:off x="183" y="2554"/>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100382" name="Rectangle 30"/>
            <p:cNvSpPr>
              <a:spLocks noChangeArrowheads="1"/>
            </p:cNvSpPr>
            <p:nvPr/>
          </p:nvSpPr>
          <p:spPr bwMode="auto">
            <a:xfrm>
              <a:off x="1587" y="2554"/>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100383" name="Rectangle 31"/>
            <p:cNvSpPr>
              <a:spLocks noChangeArrowheads="1"/>
            </p:cNvSpPr>
            <p:nvPr/>
          </p:nvSpPr>
          <p:spPr bwMode="auto">
            <a:xfrm>
              <a:off x="2857" y="2554"/>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84" name="Rectangle 32"/>
            <p:cNvSpPr>
              <a:spLocks noChangeArrowheads="1"/>
            </p:cNvSpPr>
            <p:nvPr/>
          </p:nvSpPr>
          <p:spPr bwMode="auto">
            <a:xfrm>
              <a:off x="4220" y="2554"/>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+ 13%</a:t>
              </a:r>
            </a:p>
          </p:txBody>
        </p:sp>
        <p:sp>
          <p:nvSpPr>
            <p:cNvPr id="100385" name="Rectangle 33"/>
            <p:cNvSpPr>
              <a:spLocks noChangeArrowheads="1"/>
            </p:cNvSpPr>
            <p:nvPr/>
          </p:nvSpPr>
          <p:spPr bwMode="auto">
            <a:xfrm>
              <a:off x="183" y="2816"/>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100386" name="Rectangle 34"/>
            <p:cNvSpPr>
              <a:spLocks noChangeArrowheads="1"/>
            </p:cNvSpPr>
            <p:nvPr/>
          </p:nvSpPr>
          <p:spPr bwMode="auto">
            <a:xfrm>
              <a:off x="1587" y="2816"/>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7" name="Rectangle 35"/>
            <p:cNvSpPr>
              <a:spLocks noChangeArrowheads="1"/>
            </p:cNvSpPr>
            <p:nvPr/>
          </p:nvSpPr>
          <p:spPr bwMode="auto">
            <a:xfrm>
              <a:off x="2857" y="2816"/>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8" name="Rectangle 36"/>
            <p:cNvSpPr>
              <a:spLocks noChangeArrowheads="1"/>
            </p:cNvSpPr>
            <p:nvPr/>
          </p:nvSpPr>
          <p:spPr bwMode="auto">
            <a:xfrm>
              <a:off x="4220" y="2816"/>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89" name="Rectangle 37"/>
            <p:cNvSpPr>
              <a:spLocks noChangeArrowheads="1"/>
            </p:cNvSpPr>
            <p:nvPr/>
          </p:nvSpPr>
          <p:spPr bwMode="auto">
            <a:xfrm>
              <a:off x="183" y="3077"/>
              <a:ext cx="1404" cy="261"/>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100390" name="Rectangle 38"/>
            <p:cNvSpPr>
              <a:spLocks noChangeArrowheads="1"/>
            </p:cNvSpPr>
            <p:nvPr/>
          </p:nvSpPr>
          <p:spPr bwMode="auto">
            <a:xfrm>
              <a:off x="1587" y="3077"/>
              <a:ext cx="127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19%</a:t>
              </a:r>
            </a:p>
          </p:txBody>
        </p:sp>
        <p:sp>
          <p:nvSpPr>
            <p:cNvPr id="100391" name="Rectangle 39"/>
            <p:cNvSpPr>
              <a:spLocks noChangeArrowheads="1"/>
            </p:cNvSpPr>
            <p:nvPr/>
          </p:nvSpPr>
          <p:spPr bwMode="auto">
            <a:xfrm>
              <a:off x="2857" y="3077"/>
              <a:ext cx="1363"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92" name="Rectangle 40"/>
            <p:cNvSpPr>
              <a:spLocks noChangeArrowheads="1"/>
            </p:cNvSpPr>
            <p:nvPr/>
          </p:nvSpPr>
          <p:spPr bwMode="auto">
            <a:xfrm>
              <a:off x="4220" y="3077"/>
              <a:ext cx="133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93" name="Rectangle 41"/>
            <p:cNvSpPr>
              <a:spLocks noChangeArrowheads="1"/>
            </p:cNvSpPr>
            <p:nvPr/>
          </p:nvSpPr>
          <p:spPr bwMode="auto">
            <a:xfrm>
              <a:off x="183" y="3338"/>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100394" name="Rectangle 42"/>
            <p:cNvSpPr>
              <a:spLocks noChangeArrowheads="1"/>
            </p:cNvSpPr>
            <p:nvPr/>
          </p:nvSpPr>
          <p:spPr bwMode="auto">
            <a:xfrm>
              <a:off x="1587" y="3338"/>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100395" name="Rectangle 43"/>
            <p:cNvSpPr>
              <a:spLocks noChangeArrowheads="1"/>
            </p:cNvSpPr>
            <p:nvPr/>
          </p:nvSpPr>
          <p:spPr bwMode="auto">
            <a:xfrm>
              <a:off x="2857" y="3338"/>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96" name="Rectangle 44"/>
            <p:cNvSpPr>
              <a:spLocks noChangeArrowheads="1"/>
            </p:cNvSpPr>
            <p:nvPr/>
          </p:nvSpPr>
          <p:spPr bwMode="auto">
            <a:xfrm>
              <a:off x="4220" y="3338"/>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+ 17%</a:t>
              </a:r>
            </a:p>
          </p:txBody>
        </p:sp>
        <p:sp>
          <p:nvSpPr>
            <p:cNvPr id="100397" name="Rectangle 45"/>
            <p:cNvSpPr>
              <a:spLocks noChangeArrowheads="1"/>
            </p:cNvSpPr>
            <p:nvPr/>
          </p:nvSpPr>
          <p:spPr bwMode="auto">
            <a:xfrm>
              <a:off x="183" y="3600"/>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100398" name="Rectangle 46"/>
            <p:cNvSpPr>
              <a:spLocks noChangeArrowheads="1"/>
            </p:cNvSpPr>
            <p:nvPr/>
          </p:nvSpPr>
          <p:spPr bwMode="auto">
            <a:xfrm>
              <a:off x="1587" y="3600"/>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99" name="Rectangle 47"/>
            <p:cNvSpPr>
              <a:spLocks noChangeArrowheads="1"/>
            </p:cNvSpPr>
            <p:nvPr/>
          </p:nvSpPr>
          <p:spPr bwMode="auto">
            <a:xfrm>
              <a:off x="2857" y="3600"/>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11%</a:t>
              </a:r>
            </a:p>
          </p:txBody>
        </p:sp>
        <p:sp>
          <p:nvSpPr>
            <p:cNvPr id="100400" name="Rectangle 48"/>
            <p:cNvSpPr>
              <a:spLocks noChangeArrowheads="1"/>
            </p:cNvSpPr>
            <p:nvPr/>
          </p:nvSpPr>
          <p:spPr bwMode="auto">
            <a:xfrm>
              <a:off x="4220" y="3600"/>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401" name="Line 49"/>
            <p:cNvSpPr>
              <a:spLocks noChangeShapeType="1"/>
            </p:cNvSpPr>
            <p:nvPr/>
          </p:nvSpPr>
          <p:spPr bwMode="auto">
            <a:xfrm>
              <a:off x="1587" y="827"/>
              <a:ext cx="0" cy="3035"/>
            </a:xfrm>
            <a:prstGeom prst="line">
              <a:avLst/>
            </a:prstGeom>
            <a:noFill/>
            <a:ln w="12700">
              <a:solidFill>
                <a:srgbClr val="BFBFBF"/>
              </a:solidFill>
              <a:round/>
              <a:headEnd/>
              <a:tailEnd/>
            </a:ln>
          </p:spPr>
          <p:txBody>
            <a:bodyPr/>
            <a:lstStyle/>
            <a:p>
              <a:endParaRPr lang="en-US"/>
            </a:p>
          </p:txBody>
        </p:sp>
        <p:sp>
          <p:nvSpPr>
            <p:cNvPr id="100402" name="Line 50"/>
            <p:cNvSpPr>
              <a:spLocks noChangeShapeType="1"/>
            </p:cNvSpPr>
            <p:nvPr/>
          </p:nvSpPr>
          <p:spPr bwMode="auto">
            <a:xfrm>
              <a:off x="2857" y="827"/>
              <a:ext cx="0" cy="3035"/>
            </a:xfrm>
            <a:prstGeom prst="line">
              <a:avLst/>
            </a:prstGeom>
            <a:noFill/>
            <a:ln w="12700">
              <a:solidFill>
                <a:srgbClr val="BFBFBF"/>
              </a:solidFill>
              <a:round/>
              <a:headEnd/>
              <a:tailEnd/>
            </a:ln>
          </p:spPr>
          <p:txBody>
            <a:bodyPr/>
            <a:lstStyle/>
            <a:p>
              <a:endParaRPr lang="en-US"/>
            </a:p>
          </p:txBody>
        </p:sp>
        <p:sp>
          <p:nvSpPr>
            <p:cNvPr id="100403" name="Line 51"/>
            <p:cNvSpPr>
              <a:spLocks noChangeShapeType="1"/>
            </p:cNvSpPr>
            <p:nvPr/>
          </p:nvSpPr>
          <p:spPr bwMode="auto">
            <a:xfrm>
              <a:off x="4220" y="827"/>
              <a:ext cx="0" cy="3035"/>
            </a:xfrm>
            <a:prstGeom prst="line">
              <a:avLst/>
            </a:prstGeom>
            <a:noFill/>
            <a:ln w="12700">
              <a:solidFill>
                <a:srgbClr val="BFBFBF"/>
              </a:solidFill>
              <a:round/>
              <a:headEnd/>
              <a:tailEnd/>
            </a:ln>
          </p:spPr>
          <p:txBody>
            <a:bodyPr/>
            <a:lstStyle/>
            <a:p>
              <a:endParaRPr lang="en-US"/>
            </a:p>
          </p:txBody>
        </p:sp>
        <p:sp>
          <p:nvSpPr>
            <p:cNvPr id="100404" name="Line 52"/>
            <p:cNvSpPr>
              <a:spLocks noChangeShapeType="1"/>
            </p:cNvSpPr>
            <p:nvPr/>
          </p:nvSpPr>
          <p:spPr bwMode="auto">
            <a:xfrm>
              <a:off x="183" y="1247"/>
              <a:ext cx="5367" cy="0"/>
            </a:xfrm>
            <a:prstGeom prst="line">
              <a:avLst/>
            </a:prstGeom>
            <a:noFill/>
            <a:ln w="12700">
              <a:solidFill>
                <a:srgbClr val="BFBFBF"/>
              </a:solidFill>
              <a:round/>
              <a:headEnd/>
              <a:tailEnd/>
            </a:ln>
          </p:spPr>
          <p:txBody>
            <a:bodyPr/>
            <a:lstStyle/>
            <a:p>
              <a:endParaRPr lang="en-US"/>
            </a:p>
          </p:txBody>
        </p:sp>
        <p:sp>
          <p:nvSpPr>
            <p:cNvPr id="100405" name="Line 53"/>
            <p:cNvSpPr>
              <a:spLocks noChangeShapeType="1"/>
            </p:cNvSpPr>
            <p:nvPr/>
          </p:nvSpPr>
          <p:spPr bwMode="auto">
            <a:xfrm>
              <a:off x="183" y="1507"/>
              <a:ext cx="5367" cy="0"/>
            </a:xfrm>
            <a:prstGeom prst="line">
              <a:avLst/>
            </a:prstGeom>
            <a:noFill/>
            <a:ln w="12700">
              <a:solidFill>
                <a:srgbClr val="BFBFBF"/>
              </a:solidFill>
              <a:round/>
              <a:headEnd/>
              <a:tailEnd/>
            </a:ln>
          </p:spPr>
          <p:txBody>
            <a:bodyPr/>
            <a:lstStyle/>
            <a:p>
              <a:endParaRPr lang="en-US"/>
            </a:p>
          </p:txBody>
        </p:sp>
        <p:sp>
          <p:nvSpPr>
            <p:cNvPr id="100406" name="Line 54"/>
            <p:cNvSpPr>
              <a:spLocks noChangeShapeType="1"/>
            </p:cNvSpPr>
            <p:nvPr/>
          </p:nvSpPr>
          <p:spPr bwMode="auto">
            <a:xfrm>
              <a:off x="183" y="1769"/>
              <a:ext cx="5367" cy="0"/>
            </a:xfrm>
            <a:prstGeom prst="line">
              <a:avLst/>
            </a:prstGeom>
            <a:noFill/>
            <a:ln w="12700">
              <a:solidFill>
                <a:srgbClr val="BFBFBF"/>
              </a:solidFill>
              <a:round/>
              <a:headEnd/>
              <a:tailEnd/>
            </a:ln>
          </p:spPr>
          <p:txBody>
            <a:bodyPr/>
            <a:lstStyle/>
            <a:p>
              <a:endParaRPr lang="en-US"/>
            </a:p>
          </p:txBody>
        </p:sp>
        <p:sp>
          <p:nvSpPr>
            <p:cNvPr id="100407" name="Line 55"/>
            <p:cNvSpPr>
              <a:spLocks noChangeShapeType="1"/>
            </p:cNvSpPr>
            <p:nvPr/>
          </p:nvSpPr>
          <p:spPr bwMode="auto">
            <a:xfrm>
              <a:off x="183" y="2031"/>
              <a:ext cx="5367" cy="0"/>
            </a:xfrm>
            <a:prstGeom prst="line">
              <a:avLst/>
            </a:prstGeom>
            <a:noFill/>
            <a:ln w="12700">
              <a:solidFill>
                <a:srgbClr val="BFBFBF"/>
              </a:solidFill>
              <a:round/>
              <a:headEnd/>
              <a:tailEnd/>
            </a:ln>
          </p:spPr>
          <p:txBody>
            <a:bodyPr/>
            <a:lstStyle/>
            <a:p>
              <a:endParaRPr lang="en-US"/>
            </a:p>
          </p:txBody>
        </p:sp>
        <p:sp>
          <p:nvSpPr>
            <p:cNvPr id="100408" name="Line 56"/>
            <p:cNvSpPr>
              <a:spLocks noChangeShapeType="1"/>
            </p:cNvSpPr>
            <p:nvPr/>
          </p:nvSpPr>
          <p:spPr bwMode="auto">
            <a:xfrm>
              <a:off x="183" y="2293"/>
              <a:ext cx="5367" cy="0"/>
            </a:xfrm>
            <a:prstGeom prst="line">
              <a:avLst/>
            </a:prstGeom>
            <a:noFill/>
            <a:ln w="12700">
              <a:solidFill>
                <a:srgbClr val="BFBFBF"/>
              </a:solidFill>
              <a:round/>
              <a:headEnd/>
              <a:tailEnd/>
            </a:ln>
          </p:spPr>
          <p:txBody>
            <a:bodyPr/>
            <a:lstStyle/>
            <a:p>
              <a:endParaRPr lang="en-US"/>
            </a:p>
          </p:txBody>
        </p:sp>
        <p:sp>
          <p:nvSpPr>
            <p:cNvPr id="100409" name="Line 57"/>
            <p:cNvSpPr>
              <a:spLocks noChangeShapeType="1"/>
            </p:cNvSpPr>
            <p:nvPr/>
          </p:nvSpPr>
          <p:spPr bwMode="auto">
            <a:xfrm>
              <a:off x="183" y="2554"/>
              <a:ext cx="5367" cy="0"/>
            </a:xfrm>
            <a:prstGeom prst="line">
              <a:avLst/>
            </a:prstGeom>
            <a:noFill/>
            <a:ln w="12700">
              <a:solidFill>
                <a:srgbClr val="BFBFBF"/>
              </a:solidFill>
              <a:round/>
              <a:headEnd/>
              <a:tailEnd/>
            </a:ln>
          </p:spPr>
          <p:txBody>
            <a:bodyPr/>
            <a:lstStyle/>
            <a:p>
              <a:endParaRPr lang="en-US"/>
            </a:p>
          </p:txBody>
        </p:sp>
        <p:sp>
          <p:nvSpPr>
            <p:cNvPr id="100410" name="Line 58"/>
            <p:cNvSpPr>
              <a:spLocks noChangeShapeType="1"/>
            </p:cNvSpPr>
            <p:nvPr/>
          </p:nvSpPr>
          <p:spPr bwMode="auto">
            <a:xfrm>
              <a:off x="183" y="2816"/>
              <a:ext cx="5367" cy="0"/>
            </a:xfrm>
            <a:prstGeom prst="line">
              <a:avLst/>
            </a:prstGeom>
            <a:noFill/>
            <a:ln w="12700">
              <a:solidFill>
                <a:srgbClr val="BFBFBF"/>
              </a:solidFill>
              <a:round/>
              <a:headEnd/>
              <a:tailEnd/>
            </a:ln>
          </p:spPr>
          <p:txBody>
            <a:bodyPr/>
            <a:lstStyle/>
            <a:p>
              <a:endParaRPr lang="en-US"/>
            </a:p>
          </p:txBody>
        </p:sp>
        <p:sp>
          <p:nvSpPr>
            <p:cNvPr id="100411" name="Line 59"/>
            <p:cNvSpPr>
              <a:spLocks noChangeShapeType="1"/>
            </p:cNvSpPr>
            <p:nvPr/>
          </p:nvSpPr>
          <p:spPr bwMode="auto">
            <a:xfrm>
              <a:off x="183" y="3077"/>
              <a:ext cx="5367" cy="0"/>
            </a:xfrm>
            <a:prstGeom prst="line">
              <a:avLst/>
            </a:prstGeom>
            <a:noFill/>
            <a:ln w="12700">
              <a:solidFill>
                <a:srgbClr val="BFBFBF"/>
              </a:solidFill>
              <a:round/>
              <a:headEnd/>
              <a:tailEnd/>
            </a:ln>
          </p:spPr>
          <p:txBody>
            <a:bodyPr/>
            <a:lstStyle/>
            <a:p>
              <a:endParaRPr lang="en-US"/>
            </a:p>
          </p:txBody>
        </p:sp>
        <p:sp>
          <p:nvSpPr>
            <p:cNvPr id="100412" name="Line 60"/>
            <p:cNvSpPr>
              <a:spLocks noChangeShapeType="1"/>
            </p:cNvSpPr>
            <p:nvPr/>
          </p:nvSpPr>
          <p:spPr bwMode="auto">
            <a:xfrm>
              <a:off x="183" y="3338"/>
              <a:ext cx="5367" cy="0"/>
            </a:xfrm>
            <a:prstGeom prst="line">
              <a:avLst/>
            </a:prstGeom>
            <a:noFill/>
            <a:ln w="12700">
              <a:solidFill>
                <a:srgbClr val="BFBFBF"/>
              </a:solidFill>
              <a:round/>
              <a:headEnd/>
              <a:tailEnd/>
            </a:ln>
          </p:spPr>
          <p:txBody>
            <a:bodyPr/>
            <a:lstStyle/>
            <a:p>
              <a:endParaRPr lang="en-US"/>
            </a:p>
          </p:txBody>
        </p:sp>
        <p:sp>
          <p:nvSpPr>
            <p:cNvPr id="100413" name="Line 61"/>
            <p:cNvSpPr>
              <a:spLocks noChangeShapeType="1"/>
            </p:cNvSpPr>
            <p:nvPr/>
          </p:nvSpPr>
          <p:spPr bwMode="auto">
            <a:xfrm>
              <a:off x="183" y="3600"/>
              <a:ext cx="5367" cy="0"/>
            </a:xfrm>
            <a:prstGeom prst="line">
              <a:avLst/>
            </a:prstGeom>
            <a:noFill/>
            <a:ln w="12700">
              <a:solidFill>
                <a:srgbClr val="BFBFBF"/>
              </a:solidFill>
              <a:round/>
              <a:headEnd/>
              <a:tailEnd/>
            </a:ln>
          </p:spPr>
          <p:txBody>
            <a:bodyPr/>
            <a:lstStyle/>
            <a:p>
              <a:endParaRPr lang="en-US"/>
            </a:p>
          </p:txBody>
        </p:sp>
        <p:sp>
          <p:nvSpPr>
            <p:cNvPr id="100414" name="Line 62"/>
            <p:cNvSpPr>
              <a:spLocks noChangeShapeType="1"/>
            </p:cNvSpPr>
            <p:nvPr/>
          </p:nvSpPr>
          <p:spPr bwMode="auto">
            <a:xfrm>
              <a:off x="183" y="827"/>
              <a:ext cx="0" cy="3035"/>
            </a:xfrm>
            <a:prstGeom prst="line">
              <a:avLst/>
            </a:prstGeom>
            <a:noFill/>
            <a:ln w="12700">
              <a:solidFill>
                <a:srgbClr val="BFBFBF"/>
              </a:solidFill>
              <a:round/>
              <a:headEnd/>
              <a:tailEnd/>
            </a:ln>
          </p:spPr>
          <p:txBody>
            <a:bodyPr/>
            <a:lstStyle/>
            <a:p>
              <a:endParaRPr lang="en-US"/>
            </a:p>
          </p:txBody>
        </p:sp>
        <p:sp>
          <p:nvSpPr>
            <p:cNvPr id="100415" name="Line 63"/>
            <p:cNvSpPr>
              <a:spLocks noChangeShapeType="1"/>
            </p:cNvSpPr>
            <p:nvPr/>
          </p:nvSpPr>
          <p:spPr bwMode="auto">
            <a:xfrm>
              <a:off x="5550" y="827"/>
              <a:ext cx="0" cy="3035"/>
            </a:xfrm>
            <a:prstGeom prst="line">
              <a:avLst/>
            </a:prstGeom>
            <a:noFill/>
            <a:ln w="12700">
              <a:solidFill>
                <a:srgbClr val="BFBFBF"/>
              </a:solidFill>
              <a:round/>
              <a:headEnd/>
              <a:tailEnd/>
            </a:ln>
          </p:spPr>
          <p:txBody>
            <a:bodyPr/>
            <a:lstStyle/>
            <a:p>
              <a:endParaRPr lang="en-US"/>
            </a:p>
          </p:txBody>
        </p:sp>
        <p:sp>
          <p:nvSpPr>
            <p:cNvPr id="100416" name="Line 64"/>
            <p:cNvSpPr>
              <a:spLocks noChangeShapeType="1"/>
            </p:cNvSpPr>
            <p:nvPr/>
          </p:nvSpPr>
          <p:spPr bwMode="auto">
            <a:xfrm>
              <a:off x="183" y="827"/>
              <a:ext cx="5367" cy="0"/>
            </a:xfrm>
            <a:prstGeom prst="line">
              <a:avLst/>
            </a:prstGeom>
            <a:noFill/>
            <a:ln w="12700">
              <a:solidFill>
                <a:srgbClr val="BFBFBF"/>
              </a:solidFill>
              <a:round/>
              <a:headEnd/>
              <a:tailEnd/>
            </a:ln>
          </p:spPr>
          <p:txBody>
            <a:bodyPr/>
            <a:lstStyle/>
            <a:p>
              <a:endParaRPr lang="en-US"/>
            </a:p>
          </p:txBody>
        </p:sp>
        <p:sp>
          <p:nvSpPr>
            <p:cNvPr id="100417" name="Line 65"/>
            <p:cNvSpPr>
              <a:spLocks noChangeShapeType="1"/>
            </p:cNvSpPr>
            <p:nvPr/>
          </p:nvSpPr>
          <p:spPr bwMode="auto">
            <a:xfrm>
              <a:off x="183" y="3862"/>
              <a:ext cx="5367" cy="0"/>
            </a:xfrm>
            <a:prstGeom prst="line">
              <a:avLst/>
            </a:prstGeom>
            <a:noFill/>
            <a:ln w="12700">
              <a:solidFill>
                <a:srgbClr val="BFBFBF"/>
              </a:solidFill>
              <a:round/>
              <a:headEnd/>
              <a:tailEnd/>
            </a:ln>
          </p:spPr>
          <p:txBody>
            <a:bodyPr/>
            <a:lstStyle/>
            <a:p>
              <a:endParaRPr lang="en-US"/>
            </a:p>
          </p:txBody>
        </p:sp>
      </p:grpSp>
    </p:spTree>
    <p:extLst>
      <p:ext uri="{BB962C8B-B14F-4D97-AF65-F5344CB8AC3E}">
        <p14:creationId xmlns:p14="http://schemas.microsoft.com/office/powerpoint/2010/main" val="737261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4126"/>
          </a:xfrm>
        </p:spPr>
        <p:txBody>
          <a:bodyPr/>
          <a:lstStyle/>
          <a:p>
            <a:pPr algn="ctr"/>
            <a:r>
              <a:rPr lang="en-US" dirty="0">
                <a:latin typeface="Comic Sans MS" panose="030F0702030302020204" pitchFamily="66" charset="0"/>
              </a:rPr>
              <a:t>PROMIS</a:t>
            </a:r>
          </a:p>
        </p:txBody>
      </p:sp>
      <p:sp>
        <p:nvSpPr>
          <p:cNvPr id="3" name="Content Placeholder 2"/>
          <p:cNvSpPr>
            <a:spLocks noGrp="1"/>
          </p:cNvSpPr>
          <p:nvPr>
            <p:ph idx="1"/>
          </p:nvPr>
        </p:nvSpPr>
        <p:spPr>
          <a:xfrm>
            <a:off x="525294" y="1314818"/>
            <a:ext cx="8243714" cy="4645316"/>
          </a:xfrm>
        </p:spPr>
        <p:txBody>
          <a:bodyPr>
            <a:normAutofit fontScale="25000" lnSpcReduction="20000"/>
          </a:bodyPr>
          <a:lstStyle/>
          <a:p>
            <a:pPr marL="0" indent="0">
              <a:lnSpc>
                <a:spcPct val="114000"/>
              </a:lnSpc>
              <a:spcAft>
                <a:spcPts val="1200"/>
              </a:spcAft>
              <a:buNone/>
            </a:pPr>
            <a:r>
              <a:rPr lang="en-US" sz="14400" dirty="0"/>
              <a:t>Self-report measures for adults and children in the general population and  individuals with chronic conditions</a:t>
            </a:r>
          </a:p>
          <a:p>
            <a:pPr marL="0" indent="0">
              <a:lnSpc>
                <a:spcPct val="114000"/>
              </a:lnSpc>
              <a:buNone/>
            </a:pPr>
            <a:r>
              <a:rPr lang="en-US" sz="14400" dirty="0"/>
              <a:t>T-score metric for U.S. general population (Mean = 50, SD = 10)</a:t>
            </a:r>
          </a:p>
          <a:p>
            <a:pPr marL="0" indent="0">
              <a:lnSpc>
                <a:spcPct val="114000"/>
              </a:lnSpc>
              <a:buNone/>
            </a:pPr>
            <a:endParaRPr lang="en-US" sz="14400" dirty="0"/>
          </a:p>
          <a:p>
            <a:pPr marL="0" indent="0">
              <a:lnSpc>
                <a:spcPct val="114000"/>
              </a:lnSpc>
              <a:buNone/>
            </a:pPr>
            <a:r>
              <a:rPr lang="en-US" sz="10400" dirty="0">
                <a:hlinkClick r:id="rId2"/>
              </a:rPr>
              <a:t>http://www.healthmeasures.net/explore-measurement-systems/promis/measure-development-research/promis-international</a:t>
            </a:r>
            <a:endParaRPr lang="en-US" sz="10400" dirty="0"/>
          </a:p>
          <a:p>
            <a:pPr marL="0" indent="0">
              <a:lnSpc>
                <a:spcPct val="114000"/>
              </a:lnSpc>
              <a:buNone/>
            </a:pPr>
            <a:endParaRPr lang="en-US" sz="14400" dirty="0"/>
          </a:p>
          <a:p>
            <a:pPr marL="0" indent="0">
              <a:buNone/>
            </a:pPr>
            <a:endParaRPr lang="en-US" dirty="0"/>
          </a:p>
          <a:p>
            <a:pPr lvl="1"/>
            <a:endParaRPr lang="en-US" dirty="0"/>
          </a:p>
          <a:p>
            <a:pPr marL="0" indent="0">
              <a:lnSpc>
                <a:spcPct val="114000"/>
              </a:lnSpc>
              <a:buNone/>
            </a:pPr>
            <a:endParaRPr lang="en-US" sz="3000" dirty="0"/>
          </a:p>
          <a:p>
            <a:pPr marL="0" indent="0">
              <a:lnSpc>
                <a:spcPct val="114000"/>
              </a:lnSpc>
              <a:buNone/>
            </a:pPr>
            <a:r>
              <a:rPr lang="en-US" sz="3200" dirty="0"/>
              <a:t>	</a:t>
            </a:r>
          </a:p>
          <a:p>
            <a:pPr marL="0" indent="0">
              <a:lnSpc>
                <a:spcPct val="114000"/>
              </a:lnSpc>
              <a:buNone/>
            </a:pPr>
            <a:endParaRPr lang="en-US" sz="3000" dirty="0"/>
          </a:p>
        </p:txBody>
      </p:sp>
      <p:pic>
        <p:nvPicPr>
          <p:cNvPr id="4" name="Picture 2" descr="promi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24" y="54651"/>
            <a:ext cx="1502674" cy="94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6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017FED8-7805-4E24-8E1E-0D3A2632FBDD}"/>
              </a:ext>
            </a:extLst>
          </p:cNvPr>
          <p:cNvGraphicFramePr>
            <a:graphicFrameLocks noChangeAspect="1"/>
          </p:cNvGraphicFramePr>
          <p:nvPr>
            <p:extLst>
              <p:ext uri="{D42A27DB-BD31-4B8C-83A1-F6EECF244321}">
                <p14:modId xmlns:p14="http://schemas.microsoft.com/office/powerpoint/2010/main" val="2058591205"/>
              </p:ext>
            </p:extLst>
          </p:nvPr>
        </p:nvGraphicFramePr>
        <p:xfrm>
          <a:off x="1016166" y="2463281"/>
          <a:ext cx="10155936" cy="4658091"/>
        </p:xfrm>
        <a:graphic>
          <a:graphicData uri="http://schemas.openxmlformats.org/presentationml/2006/ole">
            <mc:AlternateContent xmlns:mc="http://schemas.openxmlformats.org/markup-compatibility/2006">
              <mc:Choice xmlns:v="urn:schemas-microsoft-com:vml" Requires="v">
                <p:oleObj spid="_x0000_s10269" name="Document" r:id="rId4" imgW="5942845" imgH="2740022" progId="Word.Document.12">
                  <p:embed/>
                </p:oleObj>
              </mc:Choice>
              <mc:Fallback>
                <p:oleObj name="Document" r:id="rId4" imgW="5942845" imgH="2740022" progId="Word.Document.12">
                  <p:embed/>
                  <p:pic>
                    <p:nvPicPr>
                      <p:cNvPr id="2" name="Object 1">
                        <a:extLst>
                          <a:ext uri="{FF2B5EF4-FFF2-40B4-BE49-F238E27FC236}">
                            <a16:creationId xmlns:a16="http://schemas.microsoft.com/office/drawing/2014/main" id="{B017FED8-7805-4E24-8E1E-0D3A2632FBDD}"/>
                          </a:ext>
                        </a:extLst>
                      </p:cNvPr>
                      <p:cNvPicPr/>
                      <p:nvPr/>
                    </p:nvPicPr>
                    <p:blipFill>
                      <a:blip r:embed="rId5"/>
                      <a:stretch>
                        <a:fillRect/>
                      </a:stretch>
                    </p:blipFill>
                    <p:spPr>
                      <a:xfrm>
                        <a:off x="1016166" y="2463281"/>
                        <a:ext cx="10155936" cy="4658091"/>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3BB8529-CE89-461D-AAB0-74222F20D788}"/>
              </a:ext>
            </a:extLst>
          </p:cNvPr>
          <p:cNvSpPr>
            <a:spLocks noGrp="1"/>
          </p:cNvSpPr>
          <p:nvPr>
            <p:ph type="title"/>
          </p:nvPr>
        </p:nvSpPr>
        <p:spPr>
          <a:xfrm>
            <a:off x="83976" y="149290"/>
            <a:ext cx="8761444" cy="1541399"/>
          </a:xfrm>
        </p:spPr>
        <p:txBody>
          <a:bodyPr>
            <a:normAutofit/>
          </a:bodyPr>
          <a:lstStyle/>
          <a:p>
            <a:pPr algn="ctr"/>
            <a:r>
              <a:rPr lang="en-US" sz="3400" dirty="0">
                <a:latin typeface="Comic Sans MS" panose="030F0702030302020204" pitchFamily="66" charset="0"/>
              </a:rPr>
              <a:t>Observational Study of ~1800 Chiropractic Patients in Treatment </a:t>
            </a:r>
            <a:br>
              <a:rPr lang="en-US" sz="3400" dirty="0">
                <a:latin typeface="Comic Sans MS" panose="030F0702030302020204" pitchFamily="66" charset="0"/>
              </a:rPr>
            </a:br>
            <a:r>
              <a:rPr lang="en-US" sz="3400" dirty="0">
                <a:latin typeface="Comic Sans MS" panose="030F0702030302020204" pitchFamily="66" charset="0"/>
              </a:rPr>
              <a:t>for Chronic Low Back or Neck Pain</a:t>
            </a:r>
          </a:p>
        </p:txBody>
      </p:sp>
      <p:sp>
        <p:nvSpPr>
          <p:cNvPr id="4" name="Content Placeholder 3">
            <a:extLst>
              <a:ext uri="{FF2B5EF4-FFF2-40B4-BE49-F238E27FC236}">
                <a16:creationId xmlns:a16="http://schemas.microsoft.com/office/drawing/2014/main" id="{F8C21894-2388-4DA1-8387-5F509FD976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2416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AB994FC-4489-4AC1-A381-250F8A54AB03}"/>
              </a:ext>
            </a:extLst>
          </p:cNvPr>
          <p:cNvGraphicFramePr>
            <a:graphicFrameLocks noChangeAspect="1"/>
          </p:cNvGraphicFramePr>
          <p:nvPr>
            <p:extLst>
              <p:ext uri="{D42A27DB-BD31-4B8C-83A1-F6EECF244321}">
                <p14:modId xmlns:p14="http://schemas.microsoft.com/office/powerpoint/2010/main" val="2292954850"/>
              </p:ext>
            </p:extLst>
          </p:nvPr>
        </p:nvGraphicFramePr>
        <p:xfrm>
          <a:off x="933060" y="438912"/>
          <a:ext cx="8126964" cy="6169151"/>
        </p:xfrm>
        <a:graphic>
          <a:graphicData uri="http://schemas.openxmlformats.org/presentationml/2006/ole">
            <mc:AlternateContent xmlns:mc="http://schemas.openxmlformats.org/markup-compatibility/2006">
              <mc:Choice xmlns:v="urn:schemas-microsoft-com:vml" Requires="v">
                <p:oleObj spid="_x0000_s11293" name="Document" r:id="rId4" imgW="5942845" imgH="3584965" progId="Word.Document.12">
                  <p:embed/>
                </p:oleObj>
              </mc:Choice>
              <mc:Fallback>
                <p:oleObj name="Document" r:id="rId4" imgW="5942845" imgH="3584965" progId="Word.Document.12">
                  <p:embed/>
                  <p:pic>
                    <p:nvPicPr>
                      <p:cNvPr id="3" name="Object 2">
                        <a:extLst>
                          <a:ext uri="{FF2B5EF4-FFF2-40B4-BE49-F238E27FC236}">
                            <a16:creationId xmlns:a16="http://schemas.microsoft.com/office/drawing/2014/main" id="{EAB994FC-4489-4AC1-A381-250F8A54AB03}"/>
                          </a:ext>
                        </a:extLst>
                      </p:cNvPr>
                      <p:cNvPicPr/>
                      <p:nvPr/>
                    </p:nvPicPr>
                    <p:blipFill>
                      <a:blip r:embed="rId5"/>
                      <a:stretch>
                        <a:fillRect/>
                      </a:stretch>
                    </p:blipFill>
                    <p:spPr>
                      <a:xfrm>
                        <a:off x="933060" y="438912"/>
                        <a:ext cx="8126964" cy="6169151"/>
                      </a:xfrm>
                      <a:prstGeom prst="rect">
                        <a:avLst/>
                      </a:prstGeom>
                    </p:spPr>
                  </p:pic>
                </p:oleObj>
              </mc:Fallback>
            </mc:AlternateContent>
          </a:graphicData>
        </a:graphic>
      </p:graphicFrame>
    </p:spTree>
    <p:extLst>
      <p:ext uri="{BB962C8B-B14F-4D97-AF65-F5344CB8AC3E}">
        <p14:creationId xmlns:p14="http://schemas.microsoft.com/office/powerpoint/2010/main" val="415874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21232"/>
            <a:ext cx="8506478" cy="909141"/>
          </a:xfrm>
        </p:spPr>
        <p:txBody>
          <a:bodyPr>
            <a:normAutofit/>
          </a:bodyPr>
          <a:lstStyle/>
          <a:p>
            <a:pPr algn="ctr"/>
            <a:r>
              <a:rPr lang="en-US" sz="4000" dirty="0">
                <a:solidFill>
                  <a:schemeClr val="tx2"/>
                </a:solidFill>
                <a:latin typeface="Comic Sans MS" panose="030F0702030302020204" pitchFamily="66" charset="0"/>
              </a:rPr>
              <a:t>Quality of care measurement</a:t>
            </a:r>
          </a:p>
        </p:txBody>
      </p:sp>
      <p:sp>
        <p:nvSpPr>
          <p:cNvPr id="3" name="Content Placeholder 2"/>
          <p:cNvSpPr>
            <a:spLocks noGrp="1"/>
          </p:cNvSpPr>
          <p:nvPr>
            <p:ph type="body" sz="quarter" idx="10"/>
          </p:nvPr>
        </p:nvSpPr>
        <p:spPr>
          <a:xfrm>
            <a:off x="110528" y="4085242"/>
            <a:ext cx="4007586" cy="2514768"/>
          </a:xfrm>
        </p:spPr>
        <p:txBody>
          <a:bodyPr/>
          <a:lstStyle/>
          <a:p>
            <a:pPr>
              <a:spcBef>
                <a:spcPts val="0"/>
              </a:spcBef>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pPr>
            <a:r>
              <a:rPr lang="en-US" sz="2400" dirty="0">
                <a:solidFill>
                  <a:schemeClr val="tx2"/>
                </a:solidFill>
              </a:rPr>
              <a:t>Variant of RAND Delphi Method</a:t>
            </a:r>
          </a:p>
        </p:txBody>
      </p:sp>
      <p:pic>
        <p:nvPicPr>
          <p:cNvPr id="4" name="Picture 3" descr="doctor_male_patien_136860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Tree>
    <p:extLst>
      <p:ext uri="{BB962C8B-B14F-4D97-AF65-F5344CB8AC3E}">
        <p14:creationId xmlns:p14="http://schemas.microsoft.com/office/powerpoint/2010/main" val="3321739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E9DC2D7-8EFB-4C0B-9B63-677A353BE065}"/>
              </a:ext>
            </a:extLst>
          </p:cNvPr>
          <p:cNvGraphicFramePr>
            <a:graphicFrameLocks noChangeAspect="1"/>
          </p:cNvGraphicFramePr>
          <p:nvPr>
            <p:extLst>
              <p:ext uri="{D42A27DB-BD31-4B8C-83A1-F6EECF244321}">
                <p14:modId xmlns:p14="http://schemas.microsoft.com/office/powerpoint/2010/main" val="2592256503"/>
              </p:ext>
            </p:extLst>
          </p:nvPr>
        </p:nvGraphicFramePr>
        <p:xfrm>
          <a:off x="402336" y="487680"/>
          <a:ext cx="8676350" cy="5864352"/>
        </p:xfrm>
        <a:graphic>
          <a:graphicData uri="http://schemas.openxmlformats.org/presentationml/2006/ole">
            <mc:AlternateContent xmlns:mc="http://schemas.openxmlformats.org/markup-compatibility/2006">
              <mc:Choice xmlns:v="urn:schemas-microsoft-com:vml" Requires="v">
                <p:oleObj spid="_x0000_s12317" name="Document" r:id="rId4" imgW="5942845" imgH="3196933" progId="Word.Document.12">
                  <p:embed/>
                </p:oleObj>
              </mc:Choice>
              <mc:Fallback>
                <p:oleObj name="Document" r:id="rId4" imgW="5942845" imgH="3196933" progId="Word.Document.12">
                  <p:embed/>
                  <p:pic>
                    <p:nvPicPr>
                      <p:cNvPr id="4" name="Object 3">
                        <a:extLst>
                          <a:ext uri="{FF2B5EF4-FFF2-40B4-BE49-F238E27FC236}">
                            <a16:creationId xmlns:a16="http://schemas.microsoft.com/office/drawing/2014/main" id="{6E9DC2D7-8EFB-4C0B-9B63-677A353BE065}"/>
                          </a:ext>
                        </a:extLst>
                      </p:cNvPr>
                      <p:cNvPicPr/>
                      <p:nvPr/>
                    </p:nvPicPr>
                    <p:blipFill>
                      <a:blip r:embed="rId5"/>
                      <a:stretch>
                        <a:fillRect/>
                      </a:stretch>
                    </p:blipFill>
                    <p:spPr>
                      <a:xfrm>
                        <a:off x="402336" y="487680"/>
                        <a:ext cx="8676350" cy="5864352"/>
                      </a:xfrm>
                      <a:prstGeom prst="rect">
                        <a:avLst/>
                      </a:prstGeom>
                    </p:spPr>
                  </p:pic>
                </p:oleObj>
              </mc:Fallback>
            </mc:AlternateContent>
          </a:graphicData>
        </a:graphic>
      </p:graphicFrame>
    </p:spTree>
    <p:extLst>
      <p:ext uri="{BB962C8B-B14F-4D97-AF65-F5344CB8AC3E}">
        <p14:creationId xmlns:p14="http://schemas.microsoft.com/office/powerpoint/2010/main" val="649348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44"/>
          <p:cNvGrpSpPr>
            <a:grpSpLocks/>
          </p:cNvGrpSpPr>
          <p:nvPr/>
        </p:nvGrpSpPr>
        <p:grpSpPr bwMode="auto">
          <a:xfrm>
            <a:off x="90191" y="5679294"/>
            <a:ext cx="8963361" cy="473292"/>
            <a:chOff x="19254" y="6019800"/>
            <a:chExt cx="9106238" cy="481120"/>
          </a:xfrm>
        </p:grpSpPr>
        <p:cxnSp>
          <p:nvCxnSpPr>
            <p:cNvPr id="5" name="Straight Connector 4"/>
            <p:cNvCxnSpPr/>
            <p:nvPr/>
          </p:nvCxnSpPr>
          <p:spPr>
            <a:xfrm>
              <a:off x="228818" y="6019800"/>
              <a:ext cx="86873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187" name="TextBox 7"/>
            <p:cNvSpPr txBox="1">
              <a:spLocks noChangeArrowheads="1"/>
            </p:cNvSpPr>
            <p:nvPr/>
          </p:nvSpPr>
          <p:spPr bwMode="auto">
            <a:xfrm>
              <a:off x="4362941" y="6140529"/>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50</a:t>
              </a:r>
            </a:p>
          </p:txBody>
        </p:sp>
        <p:sp>
          <p:nvSpPr>
            <p:cNvPr id="91188" name="TextBox 8"/>
            <p:cNvSpPr txBox="1">
              <a:spLocks noChangeArrowheads="1"/>
            </p:cNvSpPr>
            <p:nvPr/>
          </p:nvSpPr>
          <p:spPr bwMode="auto">
            <a:xfrm>
              <a:off x="19254" y="6140530"/>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35</a:t>
              </a:r>
            </a:p>
          </p:txBody>
        </p:sp>
        <p:cxnSp>
          <p:nvCxnSpPr>
            <p:cNvPr id="10" name="Straight Connector 9"/>
            <p:cNvCxnSpPr/>
            <p:nvPr/>
          </p:nvCxnSpPr>
          <p:spPr>
            <a:xfrm flipV="1">
              <a:off x="228818"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74093"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24609"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57183"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009287" y="6032508"/>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916191" y="601980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665601" y="6030920"/>
              <a:ext cx="0" cy="152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196" name="TextBox 34"/>
            <p:cNvSpPr txBox="1">
              <a:spLocks noChangeArrowheads="1"/>
            </p:cNvSpPr>
            <p:nvPr/>
          </p:nvSpPr>
          <p:spPr bwMode="auto">
            <a:xfrm>
              <a:off x="1457624" y="6126233"/>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40</a:t>
              </a:r>
              <a:endParaRPr lang="en-US" sz="1799">
                <a:solidFill>
                  <a:prstClr val="black"/>
                </a:solidFill>
                <a:ea typeface="ヒラギノ角ゴ ProN W3" charset="-128"/>
                <a:sym typeface="Gill Sans" charset="0"/>
              </a:endParaRPr>
            </a:p>
          </p:txBody>
        </p:sp>
        <p:sp>
          <p:nvSpPr>
            <p:cNvPr id="91197" name="TextBox 35"/>
            <p:cNvSpPr txBox="1">
              <a:spLocks noChangeArrowheads="1"/>
            </p:cNvSpPr>
            <p:nvPr/>
          </p:nvSpPr>
          <p:spPr bwMode="auto">
            <a:xfrm>
              <a:off x="2915045" y="6140530"/>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45</a:t>
              </a:r>
            </a:p>
          </p:txBody>
        </p:sp>
        <p:sp>
          <p:nvSpPr>
            <p:cNvPr id="91198" name="TextBox 36"/>
            <p:cNvSpPr txBox="1">
              <a:spLocks noChangeArrowheads="1"/>
            </p:cNvSpPr>
            <p:nvPr/>
          </p:nvSpPr>
          <p:spPr bwMode="auto">
            <a:xfrm>
              <a:off x="5799725" y="6158004"/>
              <a:ext cx="418864" cy="34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55</a:t>
              </a:r>
            </a:p>
          </p:txBody>
        </p:sp>
        <p:sp>
          <p:nvSpPr>
            <p:cNvPr id="91199" name="TextBox 37"/>
            <p:cNvSpPr txBox="1">
              <a:spLocks noChangeArrowheads="1"/>
            </p:cNvSpPr>
            <p:nvPr/>
          </p:nvSpPr>
          <p:spPr bwMode="auto">
            <a:xfrm>
              <a:off x="7247619" y="6158004"/>
              <a:ext cx="418864" cy="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60</a:t>
              </a:r>
            </a:p>
          </p:txBody>
        </p:sp>
        <p:sp>
          <p:nvSpPr>
            <p:cNvPr id="91200" name="TextBox 38"/>
            <p:cNvSpPr txBox="1">
              <a:spLocks noChangeArrowheads="1"/>
            </p:cNvSpPr>
            <p:nvPr/>
          </p:nvSpPr>
          <p:spPr bwMode="auto">
            <a:xfrm>
              <a:off x="8706628" y="6140530"/>
              <a:ext cx="418864" cy="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592">
                  <a:solidFill>
                    <a:prstClr val="black"/>
                  </a:solidFill>
                  <a:ea typeface="ヒラギノ角ゴ ProN W3" charset="-128"/>
                  <a:sym typeface="Gill Sans" charset="0"/>
                </a:rPr>
                <a:t>65</a:t>
              </a:r>
            </a:p>
          </p:txBody>
        </p:sp>
      </p:grpSp>
      <p:sp>
        <p:nvSpPr>
          <p:cNvPr id="47107" name="Title 41"/>
          <p:cNvSpPr>
            <a:spLocks noGrp="1"/>
          </p:cNvSpPr>
          <p:nvPr>
            <p:ph type="title" idx="4294967295"/>
          </p:nvPr>
        </p:nvSpPr>
        <p:spPr>
          <a:xfrm>
            <a:off x="260524" y="135184"/>
            <a:ext cx="8254697" cy="877888"/>
          </a:xfrm>
        </p:spPr>
        <p:txBody>
          <a:bodyPr>
            <a:normAutofit fontScale="90000"/>
          </a:bodyPr>
          <a:lstStyle/>
          <a:p>
            <a:pPr>
              <a:defRPr/>
            </a:pPr>
            <a:r>
              <a:rPr lang="en-US" altLang="en-US" sz="3150" dirty="0">
                <a:latin typeface="Comic Sans MS" panose="030F0702030302020204" pitchFamily="66" charset="0"/>
              </a:rPr>
              <a:t>PROMIS Fatigue Across Five Clinical Conditions</a:t>
            </a:r>
          </a:p>
        </p:txBody>
      </p:sp>
      <p:cxnSp>
        <p:nvCxnSpPr>
          <p:cNvPr id="44" name="Straight Connector 43"/>
          <p:cNvCxnSpPr/>
          <p:nvPr/>
        </p:nvCxnSpPr>
        <p:spPr>
          <a:xfrm>
            <a:off x="354286" y="4554141"/>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572000" y="1028700"/>
            <a:ext cx="0" cy="466152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3160887" y="6365305"/>
            <a:ext cx="3408861"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i="1">
                <a:solidFill>
                  <a:prstClr val="black"/>
                </a:solidFill>
                <a:ea typeface="ヒラギノ角ゴ ProN W3" charset="-128"/>
                <a:sym typeface="Gill Sans" charset="0"/>
              </a:rPr>
              <a:t>Average for General Population</a:t>
            </a:r>
          </a:p>
        </p:txBody>
      </p:sp>
      <p:cxnSp>
        <p:nvCxnSpPr>
          <p:cNvPr id="53" name="Straight Arrow Connector 52"/>
          <p:cNvCxnSpPr/>
          <p:nvPr/>
        </p:nvCxnSpPr>
        <p:spPr>
          <a:xfrm>
            <a:off x="4572000" y="6063704"/>
            <a:ext cx="0" cy="3766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a:spLocks noChangeArrowheads="1"/>
          </p:cNvSpPr>
          <p:nvPr/>
        </p:nvSpPr>
        <p:spPr bwMode="auto">
          <a:xfrm>
            <a:off x="5506492" y="5363617"/>
            <a:ext cx="1537515"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COPD Stable (B)</a:t>
            </a:r>
          </a:p>
        </p:txBody>
      </p:sp>
      <p:sp>
        <p:nvSpPr>
          <p:cNvPr id="66" name="TextBox 65"/>
          <p:cNvSpPr txBox="1">
            <a:spLocks noChangeArrowheads="1"/>
          </p:cNvSpPr>
          <p:nvPr/>
        </p:nvSpPr>
        <p:spPr bwMode="auto">
          <a:xfrm>
            <a:off x="7072685" y="5356022"/>
            <a:ext cx="2071315"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dirty="0">
                <a:solidFill>
                  <a:prstClr val="black"/>
                </a:solidFill>
                <a:ea typeface="ヒラギノ角ゴ ProN W3" charset="-128"/>
                <a:sym typeface="Gill Sans" charset="0"/>
              </a:rPr>
              <a:t>COPD Exacerbation (B)</a:t>
            </a:r>
          </a:p>
        </p:txBody>
      </p:sp>
      <p:cxnSp>
        <p:nvCxnSpPr>
          <p:cNvPr id="67" name="Straight Arrow Connector 66"/>
          <p:cNvCxnSpPr/>
          <p:nvPr/>
        </p:nvCxnSpPr>
        <p:spPr>
          <a:xfrm flipH="1">
            <a:off x="6372225" y="4951065"/>
            <a:ext cx="1958058"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a:spLocks noChangeArrowheads="1"/>
          </p:cNvSpPr>
          <p:nvPr/>
        </p:nvSpPr>
        <p:spPr bwMode="auto">
          <a:xfrm>
            <a:off x="6167512" y="4190034"/>
            <a:ext cx="1588811"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HF Pre-transplant</a:t>
            </a:r>
          </a:p>
        </p:txBody>
      </p:sp>
      <p:sp>
        <p:nvSpPr>
          <p:cNvPr id="71" name="TextBox 70"/>
          <p:cNvSpPr txBox="1">
            <a:spLocks noChangeArrowheads="1"/>
          </p:cNvSpPr>
          <p:nvPr/>
        </p:nvSpPr>
        <p:spPr bwMode="auto">
          <a:xfrm>
            <a:off x="2813970" y="4183783"/>
            <a:ext cx="1667358"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HF Post-transplant</a:t>
            </a:r>
          </a:p>
        </p:txBody>
      </p:sp>
      <p:cxnSp>
        <p:nvCxnSpPr>
          <p:cNvPr id="72" name="Straight Arrow Connector 71"/>
          <p:cNvCxnSpPr/>
          <p:nvPr/>
        </p:nvCxnSpPr>
        <p:spPr>
          <a:xfrm flipH="1">
            <a:off x="3795341" y="4152529"/>
            <a:ext cx="3031629"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225332" y="5304235"/>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1" name="Oval 40"/>
          <p:cNvSpPr/>
          <p:nvPr/>
        </p:nvSpPr>
        <p:spPr>
          <a:xfrm>
            <a:off x="8280277" y="5304235"/>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3" name="Oval 42"/>
          <p:cNvSpPr/>
          <p:nvPr/>
        </p:nvSpPr>
        <p:spPr>
          <a:xfrm>
            <a:off x="6236272" y="4904185"/>
            <a:ext cx="70321"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6" name="Oval 45"/>
          <p:cNvSpPr/>
          <p:nvPr/>
        </p:nvSpPr>
        <p:spPr>
          <a:xfrm>
            <a:off x="8280277" y="489168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48" name="TextBox 47"/>
          <p:cNvSpPr txBox="1">
            <a:spLocks noChangeArrowheads="1"/>
          </p:cNvSpPr>
          <p:nvPr/>
        </p:nvSpPr>
        <p:spPr bwMode="auto">
          <a:xfrm>
            <a:off x="6411294" y="4588520"/>
            <a:ext cx="2026431" cy="3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384">
                <a:solidFill>
                  <a:prstClr val="black"/>
                </a:solidFill>
                <a:ea typeface="ヒラギノ角ゴ ProN W3" charset="-128"/>
                <a:sym typeface="Gill Sans" charset="0"/>
              </a:rPr>
              <a:t>Exacerbation to Stable </a:t>
            </a:r>
          </a:p>
        </p:txBody>
      </p:sp>
      <p:sp>
        <p:nvSpPr>
          <p:cNvPr id="50" name="Oval 49"/>
          <p:cNvSpPr/>
          <p:nvPr/>
        </p:nvSpPr>
        <p:spPr>
          <a:xfrm>
            <a:off x="3685953" y="4115024"/>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52" name="Oval 51"/>
          <p:cNvSpPr/>
          <p:nvPr/>
        </p:nvSpPr>
        <p:spPr>
          <a:xfrm>
            <a:off x="6872288" y="410877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57" name="TextBox 56"/>
          <p:cNvSpPr txBox="1">
            <a:spLocks noChangeArrowheads="1"/>
          </p:cNvSpPr>
          <p:nvPr/>
        </p:nvSpPr>
        <p:spPr bwMode="auto">
          <a:xfrm>
            <a:off x="7344722" y="3213348"/>
            <a:ext cx="1131955"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 </a:t>
            </a:r>
          </a:p>
          <a:p>
            <a:pPr algn="ctr" defTabSz="900113" eaLnBrk="1" hangingPunct="1">
              <a:defRPr/>
            </a:pPr>
            <a:r>
              <a:rPr lang="en-US" sz="1384">
                <a:solidFill>
                  <a:prstClr val="black"/>
                </a:solidFill>
                <a:ea typeface="ヒラギノ角ゴ ProN W3" charset="-128"/>
                <a:sym typeface="Gill Sans" charset="0"/>
              </a:rPr>
              <a:t>(B)</a:t>
            </a:r>
          </a:p>
        </p:txBody>
      </p:sp>
      <p:sp>
        <p:nvSpPr>
          <p:cNvPr id="58" name="TextBox 57"/>
          <p:cNvSpPr txBox="1">
            <a:spLocks noChangeArrowheads="1"/>
          </p:cNvSpPr>
          <p:nvPr/>
        </p:nvSpPr>
        <p:spPr bwMode="auto">
          <a:xfrm>
            <a:off x="6358660" y="3207098"/>
            <a:ext cx="1131955"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 </a:t>
            </a:r>
          </a:p>
          <a:p>
            <a:pPr algn="ctr" defTabSz="900113" eaLnBrk="1" hangingPunct="1">
              <a:defRPr/>
            </a:pPr>
            <a:r>
              <a:rPr lang="en-US" sz="1384">
                <a:solidFill>
                  <a:prstClr val="black"/>
                </a:solidFill>
                <a:ea typeface="ヒラギノ角ゴ ProN W3" charset="-128"/>
                <a:sym typeface="Gill Sans" charset="0"/>
              </a:rPr>
              <a:t>(1 mo)</a:t>
            </a:r>
            <a:endParaRPr lang="en-US" sz="1592">
              <a:solidFill>
                <a:prstClr val="black"/>
              </a:solidFill>
              <a:ea typeface="ヒラギノ角ゴ ProN W3" charset="-128"/>
              <a:sym typeface="Gill Sans" charset="0"/>
            </a:endParaRPr>
          </a:p>
        </p:txBody>
      </p:sp>
      <p:sp>
        <p:nvSpPr>
          <p:cNvPr id="59" name="Oval 58"/>
          <p:cNvSpPr/>
          <p:nvPr/>
        </p:nvSpPr>
        <p:spPr>
          <a:xfrm>
            <a:off x="6872288" y="305395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0" name="Oval 59"/>
          <p:cNvSpPr/>
          <p:nvPr/>
        </p:nvSpPr>
        <p:spPr>
          <a:xfrm>
            <a:off x="7725519" y="305395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1" name="Oval 60"/>
          <p:cNvSpPr/>
          <p:nvPr/>
        </p:nvSpPr>
        <p:spPr>
          <a:xfrm>
            <a:off x="5954986" y="3053953"/>
            <a:ext cx="70321"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2" name="TextBox 61"/>
          <p:cNvSpPr txBox="1">
            <a:spLocks noChangeArrowheads="1"/>
          </p:cNvSpPr>
          <p:nvPr/>
        </p:nvSpPr>
        <p:spPr bwMode="auto">
          <a:xfrm>
            <a:off x="5363069" y="3211786"/>
            <a:ext cx="1082262"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Depression</a:t>
            </a:r>
          </a:p>
          <a:p>
            <a:pPr algn="ctr" defTabSz="900113" eaLnBrk="1" hangingPunct="1">
              <a:defRPr/>
            </a:pPr>
            <a:r>
              <a:rPr lang="en-US" sz="1384">
                <a:solidFill>
                  <a:prstClr val="black"/>
                </a:solidFill>
                <a:ea typeface="ヒラギノ角ゴ ProN W3" charset="-128"/>
                <a:sym typeface="Gill Sans" charset="0"/>
              </a:rPr>
              <a:t>(3 mos)</a:t>
            </a:r>
            <a:endParaRPr lang="en-US" sz="1592">
              <a:solidFill>
                <a:prstClr val="black"/>
              </a:solidFill>
              <a:ea typeface="ヒラギノ角ゴ ProN W3" charset="-128"/>
              <a:sym typeface="Gill Sans" charset="0"/>
            </a:endParaRPr>
          </a:p>
        </p:txBody>
      </p:sp>
      <p:cxnSp>
        <p:nvCxnSpPr>
          <p:cNvPr id="64" name="Straight Arrow Connector 63"/>
          <p:cNvCxnSpPr/>
          <p:nvPr/>
        </p:nvCxnSpPr>
        <p:spPr>
          <a:xfrm flipH="1">
            <a:off x="6147198" y="3091458"/>
            <a:ext cx="679773"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011367" y="3091458"/>
            <a:ext cx="679772"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83964" y="3729038"/>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98028" y="1928813"/>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a:spLocks noChangeArrowheads="1"/>
          </p:cNvSpPr>
          <p:nvPr/>
        </p:nvSpPr>
        <p:spPr bwMode="auto">
          <a:xfrm>
            <a:off x="4946189" y="1103711"/>
            <a:ext cx="804943" cy="72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Cancer </a:t>
            </a:r>
          </a:p>
          <a:p>
            <a:pPr algn="ctr" defTabSz="900113" eaLnBrk="1" hangingPunct="1">
              <a:defRPr/>
            </a:pPr>
            <a:r>
              <a:rPr lang="en-US" sz="1384">
                <a:solidFill>
                  <a:prstClr val="black"/>
                </a:solidFill>
                <a:ea typeface="ヒラギノ角ゴ ProN W3" charset="-128"/>
                <a:sym typeface="Gill Sans" charset="0"/>
              </a:rPr>
              <a:t>Chemo</a:t>
            </a:r>
          </a:p>
          <a:p>
            <a:pPr algn="ctr" defTabSz="900113" eaLnBrk="1" hangingPunct="1">
              <a:defRPr/>
            </a:pPr>
            <a:r>
              <a:rPr lang="en-US" sz="1384">
                <a:solidFill>
                  <a:prstClr val="black"/>
                </a:solidFill>
                <a:ea typeface="ヒラギノ角ゴ ProN W3" charset="-128"/>
                <a:sym typeface="Gill Sans" charset="0"/>
              </a:rPr>
              <a:t>(B)</a:t>
            </a:r>
          </a:p>
        </p:txBody>
      </p:sp>
      <p:sp>
        <p:nvSpPr>
          <p:cNvPr id="54" name="TextBox 53"/>
          <p:cNvSpPr txBox="1">
            <a:spLocks noChangeArrowheads="1"/>
          </p:cNvSpPr>
          <p:nvPr/>
        </p:nvSpPr>
        <p:spPr bwMode="auto">
          <a:xfrm>
            <a:off x="3665349" y="1103711"/>
            <a:ext cx="946007" cy="72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Cancer </a:t>
            </a:r>
          </a:p>
          <a:p>
            <a:pPr algn="ctr" defTabSz="900113" eaLnBrk="1" hangingPunct="1">
              <a:defRPr/>
            </a:pPr>
            <a:r>
              <a:rPr lang="en-US" sz="1384">
                <a:solidFill>
                  <a:prstClr val="black"/>
                </a:solidFill>
                <a:ea typeface="ヒラギノ角ゴ ProN W3" charset="-128"/>
                <a:sym typeface="Gill Sans" charset="0"/>
              </a:rPr>
              <a:t>w/ benefit</a:t>
            </a:r>
          </a:p>
          <a:p>
            <a:pPr algn="ctr" defTabSz="900113" eaLnBrk="1" hangingPunct="1">
              <a:defRPr/>
            </a:pPr>
            <a:r>
              <a:rPr lang="en-US" sz="1384">
                <a:solidFill>
                  <a:prstClr val="black"/>
                </a:solidFill>
                <a:ea typeface="ヒラギノ角ゴ ProN W3" charset="-128"/>
                <a:sym typeface="Gill Sans" charset="0"/>
              </a:rPr>
              <a:t>(2 mos)</a:t>
            </a:r>
          </a:p>
        </p:txBody>
      </p:sp>
      <p:sp>
        <p:nvSpPr>
          <p:cNvPr id="55" name="Oval 54"/>
          <p:cNvSpPr/>
          <p:nvPr/>
        </p:nvSpPr>
        <p:spPr>
          <a:xfrm>
            <a:off x="5108005" y="1044327"/>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63" name="Oval 62"/>
          <p:cNvSpPr/>
          <p:nvPr/>
        </p:nvSpPr>
        <p:spPr>
          <a:xfrm>
            <a:off x="4536059" y="1063079"/>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cxnSp>
        <p:nvCxnSpPr>
          <p:cNvPr id="68" name="Straight Arrow Connector 67"/>
          <p:cNvCxnSpPr/>
          <p:nvPr/>
        </p:nvCxnSpPr>
        <p:spPr>
          <a:xfrm flipH="1">
            <a:off x="4647010" y="1091208"/>
            <a:ext cx="406301"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a:spLocks noChangeArrowheads="1"/>
          </p:cNvSpPr>
          <p:nvPr/>
        </p:nvSpPr>
        <p:spPr bwMode="auto">
          <a:xfrm>
            <a:off x="6223020" y="2299172"/>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Back Pain</a:t>
            </a:r>
          </a:p>
          <a:p>
            <a:pPr algn="ctr" defTabSz="900113" eaLnBrk="1" hangingPunct="1">
              <a:defRPr/>
            </a:pPr>
            <a:r>
              <a:rPr lang="en-US" sz="1384">
                <a:solidFill>
                  <a:prstClr val="black"/>
                </a:solidFill>
                <a:ea typeface="ヒラギノ角ゴ ProN W3" charset="-128"/>
                <a:sym typeface="Gill Sans" charset="0"/>
              </a:rPr>
              <a:t>(B)</a:t>
            </a:r>
          </a:p>
        </p:txBody>
      </p:sp>
      <p:sp>
        <p:nvSpPr>
          <p:cNvPr id="73" name="TextBox 72"/>
          <p:cNvSpPr txBox="1">
            <a:spLocks noChangeArrowheads="1"/>
          </p:cNvSpPr>
          <p:nvPr/>
        </p:nvSpPr>
        <p:spPr bwMode="auto">
          <a:xfrm>
            <a:off x="5335409" y="2292921"/>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a:solidFill>
                  <a:prstClr val="black"/>
                </a:solidFill>
                <a:ea typeface="ヒラギノ角ゴ ProN W3" charset="-128"/>
                <a:sym typeface="Gill Sans" charset="0"/>
              </a:rPr>
              <a:t>Back Pain</a:t>
            </a:r>
          </a:p>
          <a:p>
            <a:pPr algn="ctr" defTabSz="900113" eaLnBrk="1" hangingPunct="1">
              <a:defRPr/>
            </a:pPr>
            <a:r>
              <a:rPr lang="en-US" sz="1384">
                <a:solidFill>
                  <a:prstClr val="black"/>
                </a:solidFill>
                <a:ea typeface="ヒラギノ角ゴ ProN W3" charset="-128"/>
                <a:sym typeface="Gill Sans" charset="0"/>
              </a:rPr>
              <a:t>(1 mo)</a:t>
            </a:r>
            <a:endParaRPr lang="en-US" sz="1592">
              <a:solidFill>
                <a:prstClr val="black"/>
              </a:solidFill>
              <a:ea typeface="ヒラギノ角ゴ ProN W3" charset="-128"/>
              <a:sym typeface="Gill Sans" charset="0"/>
            </a:endParaRPr>
          </a:p>
        </p:txBody>
      </p:sp>
      <p:sp>
        <p:nvSpPr>
          <p:cNvPr id="74" name="Oval 73"/>
          <p:cNvSpPr/>
          <p:nvPr/>
        </p:nvSpPr>
        <p:spPr>
          <a:xfrm>
            <a:off x="5697141"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5" name="Oval 74"/>
          <p:cNvSpPr/>
          <p:nvPr/>
        </p:nvSpPr>
        <p:spPr>
          <a:xfrm>
            <a:off x="6597254"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6" name="Oval 75"/>
          <p:cNvSpPr/>
          <p:nvPr/>
        </p:nvSpPr>
        <p:spPr>
          <a:xfrm>
            <a:off x="5400229" y="2131963"/>
            <a:ext cx="71884" cy="750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810" tIns="44905" rIns="89810" bIns="44905" anchor="ctr"/>
          <a:lstStyle/>
          <a:p>
            <a:pPr algn="ctr" defTabSz="900113">
              <a:defRPr/>
            </a:pPr>
            <a:endParaRPr lang="en-US" sz="1799" dirty="0">
              <a:solidFill>
                <a:prstClr val="white"/>
              </a:solidFill>
              <a:sym typeface="Gill Sans" charset="0"/>
            </a:endParaRPr>
          </a:p>
        </p:txBody>
      </p:sp>
      <p:sp>
        <p:nvSpPr>
          <p:cNvPr id="77" name="TextBox 76"/>
          <p:cNvSpPr txBox="1">
            <a:spLocks noChangeArrowheads="1"/>
          </p:cNvSpPr>
          <p:nvPr/>
        </p:nvSpPr>
        <p:spPr bwMode="auto">
          <a:xfrm>
            <a:off x="4497023" y="2292921"/>
            <a:ext cx="982877" cy="5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00113" eaLnBrk="1" hangingPunct="1">
              <a:defRPr/>
            </a:pPr>
            <a:r>
              <a:rPr lang="en-US" sz="1384" dirty="0">
                <a:solidFill>
                  <a:prstClr val="black"/>
                </a:solidFill>
                <a:ea typeface="ヒラギノ角ゴ ProN W3" charset="-128"/>
                <a:sym typeface="Gill Sans" charset="0"/>
              </a:rPr>
              <a:t>Back Pain</a:t>
            </a:r>
          </a:p>
          <a:p>
            <a:pPr algn="ctr" defTabSz="900113" eaLnBrk="1" hangingPunct="1">
              <a:defRPr/>
            </a:pPr>
            <a:r>
              <a:rPr lang="en-US" sz="1384" dirty="0">
                <a:solidFill>
                  <a:prstClr val="black"/>
                </a:solidFill>
                <a:ea typeface="ヒラギノ角ゴ ProN W3" charset="-128"/>
                <a:sym typeface="Gill Sans" charset="0"/>
              </a:rPr>
              <a:t>(3 </a:t>
            </a:r>
            <a:r>
              <a:rPr lang="en-US" sz="1384" dirty="0" err="1">
                <a:solidFill>
                  <a:prstClr val="black"/>
                </a:solidFill>
                <a:ea typeface="ヒラギノ角ゴ ProN W3" charset="-128"/>
                <a:sym typeface="Gill Sans" charset="0"/>
              </a:rPr>
              <a:t>mos</a:t>
            </a:r>
            <a:r>
              <a:rPr lang="en-US" sz="1384" dirty="0">
                <a:solidFill>
                  <a:prstClr val="black"/>
                </a:solidFill>
                <a:ea typeface="ヒラギノ角ゴ ProN W3" charset="-128"/>
                <a:sym typeface="Gill Sans" charset="0"/>
              </a:rPr>
              <a:t>)</a:t>
            </a:r>
            <a:endParaRPr lang="en-US" sz="1592" dirty="0">
              <a:solidFill>
                <a:prstClr val="black"/>
              </a:solidFill>
              <a:ea typeface="ヒラギノ角ゴ ProN W3" charset="-128"/>
              <a:sym typeface="Gill Sans" charset="0"/>
            </a:endParaRPr>
          </a:p>
        </p:txBody>
      </p:sp>
      <p:cxnSp>
        <p:nvCxnSpPr>
          <p:cNvPr id="78" name="Straight Arrow Connector 77"/>
          <p:cNvCxnSpPr/>
          <p:nvPr/>
        </p:nvCxnSpPr>
        <p:spPr>
          <a:xfrm flipH="1">
            <a:off x="5476802" y="2169468"/>
            <a:ext cx="220340"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5826846" y="2169468"/>
            <a:ext cx="770408"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60524" y="2978944"/>
            <a:ext cx="855106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p:cNvSpPr txBox="1">
            <a:spLocks noChangeArrowheads="1"/>
          </p:cNvSpPr>
          <p:nvPr/>
        </p:nvSpPr>
        <p:spPr bwMode="auto">
          <a:xfrm>
            <a:off x="354287" y="3925937"/>
            <a:ext cx="867459"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64</a:t>
            </a:r>
          </a:p>
        </p:txBody>
      </p:sp>
      <p:sp>
        <p:nvSpPr>
          <p:cNvPr id="81" name="TextBox 80"/>
          <p:cNvSpPr txBox="1">
            <a:spLocks noChangeArrowheads="1"/>
          </p:cNvSpPr>
          <p:nvPr/>
        </p:nvSpPr>
        <p:spPr bwMode="auto">
          <a:xfrm>
            <a:off x="354286" y="1284982"/>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310</a:t>
            </a:r>
          </a:p>
        </p:txBody>
      </p:sp>
      <p:sp>
        <p:nvSpPr>
          <p:cNvPr id="87" name="TextBox 86"/>
          <p:cNvSpPr txBox="1">
            <a:spLocks noChangeArrowheads="1"/>
          </p:cNvSpPr>
          <p:nvPr/>
        </p:nvSpPr>
        <p:spPr bwMode="auto">
          <a:xfrm>
            <a:off x="365225" y="3207097"/>
            <a:ext cx="97858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114</a:t>
            </a:r>
          </a:p>
        </p:txBody>
      </p:sp>
      <p:sp>
        <p:nvSpPr>
          <p:cNvPr id="88" name="TextBox 87"/>
          <p:cNvSpPr txBox="1">
            <a:spLocks noChangeArrowheads="1"/>
          </p:cNvSpPr>
          <p:nvPr/>
        </p:nvSpPr>
        <p:spPr bwMode="auto">
          <a:xfrm>
            <a:off x="365225" y="2206972"/>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229</a:t>
            </a:r>
          </a:p>
        </p:txBody>
      </p:sp>
      <p:sp>
        <p:nvSpPr>
          <p:cNvPr id="89" name="TextBox 88"/>
          <p:cNvSpPr txBox="1">
            <a:spLocks noChangeArrowheads="1"/>
          </p:cNvSpPr>
          <p:nvPr/>
        </p:nvSpPr>
        <p:spPr bwMode="auto">
          <a:xfrm>
            <a:off x="355848" y="4949503"/>
            <a:ext cx="995700" cy="36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10" tIns="44905" rIns="89810" bIns="4490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0113" eaLnBrk="1" hangingPunct="1">
              <a:defRPr/>
            </a:pPr>
            <a:r>
              <a:rPr lang="en-US" sz="1799">
                <a:solidFill>
                  <a:prstClr val="black"/>
                </a:solidFill>
                <a:ea typeface="ヒラギノ角ゴ ProN W3" charset="-128"/>
                <a:sym typeface="Gill Sans" charset="0"/>
              </a:rPr>
              <a:t>N = 125</a:t>
            </a:r>
          </a:p>
        </p:txBody>
      </p:sp>
    </p:spTree>
    <p:extLst>
      <p:ext uri="{BB962C8B-B14F-4D97-AF65-F5344CB8AC3E}">
        <p14:creationId xmlns:p14="http://schemas.microsoft.com/office/powerpoint/2010/main" val="3530003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8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5" grpId="0"/>
      <p:bldP spid="66" grpId="0"/>
      <p:bldP spid="70" grpId="0"/>
      <p:bldP spid="71" grpId="0"/>
      <p:bldP spid="3" grpId="0" animBg="1"/>
      <p:bldP spid="41" grpId="0" animBg="1"/>
      <p:bldP spid="43" grpId="0" animBg="1"/>
      <p:bldP spid="46" grpId="0" animBg="1"/>
      <p:bldP spid="48" grpId="0"/>
      <p:bldP spid="50" grpId="0" animBg="1"/>
      <p:bldP spid="52" grpId="0" animBg="1"/>
      <p:bldP spid="57" grpId="0"/>
      <p:bldP spid="58" grpId="0"/>
      <p:bldP spid="59" grpId="0" animBg="1"/>
      <p:bldP spid="60" grpId="0" animBg="1"/>
      <p:bldP spid="61" grpId="0" animBg="1"/>
      <p:bldP spid="62" grpId="0"/>
      <p:bldP spid="49" grpId="0"/>
      <p:bldP spid="54" grpId="0"/>
      <p:bldP spid="55" grpId="0" animBg="1"/>
      <p:bldP spid="63" grpId="0" animBg="1"/>
      <p:bldP spid="69" grpId="0"/>
      <p:bldP spid="73" grpId="0"/>
      <p:bldP spid="74" grpId="0" animBg="1"/>
      <p:bldP spid="75" grpId="0" animBg="1"/>
      <p:bldP spid="76" grpId="0" animBg="1"/>
      <p:bldP spid="77" grpId="0"/>
      <p:bldP spid="80" grpId="0"/>
      <p:bldP spid="81" grpId="0"/>
      <p:bldP spid="87" grpId="0"/>
      <p:bldP spid="88" grpId="0"/>
      <p:bldP spid="8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52400" y="274638"/>
            <a:ext cx="8991600" cy="1143000"/>
          </a:xfrm>
        </p:spPr>
        <p:txBody>
          <a:bodyPr>
            <a:normAutofit fontScale="90000"/>
          </a:bodyPr>
          <a:lstStyle/>
          <a:p>
            <a:pPr algn="ctr" eaLnBrk="1" hangingPunct="1"/>
            <a:r>
              <a:rPr lang="en-US" altLang="en-US" b="1" dirty="0">
                <a:latin typeface="Comic Sans MS" pitchFamily="66" charset="0"/>
              </a:rPr>
              <a:t>Item Responses and </a:t>
            </a:r>
            <a:br>
              <a:rPr lang="en-US" altLang="en-US" b="1" dirty="0">
                <a:latin typeface="Comic Sans MS" pitchFamily="66" charset="0"/>
              </a:rPr>
            </a:br>
            <a:r>
              <a:rPr lang="en-US" altLang="en-US" b="1" dirty="0">
                <a:latin typeface="Comic Sans MS" pitchFamily="66" charset="0"/>
              </a:rPr>
              <a:t>Trait Levels</a:t>
            </a:r>
          </a:p>
        </p:txBody>
      </p:sp>
      <p:grpSp>
        <p:nvGrpSpPr>
          <p:cNvPr id="102403" name="Group 3"/>
          <p:cNvGrpSpPr>
            <a:grpSpLocks/>
          </p:cNvGrpSpPr>
          <p:nvPr/>
        </p:nvGrpSpPr>
        <p:grpSpPr bwMode="auto">
          <a:xfrm>
            <a:off x="744538" y="2138363"/>
            <a:ext cx="8054975" cy="2362200"/>
            <a:chOff x="528" y="1347"/>
            <a:chExt cx="5708" cy="1488"/>
          </a:xfrm>
        </p:grpSpPr>
        <p:sp>
          <p:nvSpPr>
            <p:cNvPr id="102405" name="Line 4"/>
            <p:cNvSpPr>
              <a:spLocks noChangeShapeType="1"/>
            </p:cNvSpPr>
            <p:nvPr/>
          </p:nvSpPr>
          <p:spPr bwMode="auto">
            <a:xfrm>
              <a:off x="528" y="2090"/>
              <a:ext cx="5344" cy="0"/>
            </a:xfrm>
            <a:prstGeom prst="line">
              <a:avLst/>
            </a:prstGeom>
            <a:noFill/>
            <a:ln w="25400">
              <a:solidFill>
                <a:schemeClr val="tx1"/>
              </a:solidFill>
              <a:round/>
              <a:headEnd type="triangle" w="lg" len="med"/>
              <a:tailEnd type="triangle" w="lg" len="med"/>
            </a:ln>
          </p:spPr>
          <p:txBody>
            <a:bodyPr/>
            <a:lstStyle/>
            <a:p>
              <a:endParaRPr lang="en-US"/>
            </a:p>
          </p:txBody>
        </p:sp>
        <p:sp>
          <p:nvSpPr>
            <p:cNvPr id="102406" name="AutoShape 5"/>
            <p:cNvSpPr>
              <a:spLocks noChangeArrowheads="1"/>
            </p:cNvSpPr>
            <p:nvPr/>
          </p:nvSpPr>
          <p:spPr bwMode="auto">
            <a:xfrm flipV="1">
              <a:off x="1274" y="1691"/>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7" name="AutoShape 6"/>
            <p:cNvSpPr>
              <a:spLocks noChangeArrowheads="1"/>
            </p:cNvSpPr>
            <p:nvPr/>
          </p:nvSpPr>
          <p:spPr bwMode="auto">
            <a:xfrm flipV="1">
              <a:off x="3380" y="1692"/>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8" name="AutoShape 7"/>
            <p:cNvSpPr>
              <a:spLocks noChangeArrowheads="1"/>
            </p:cNvSpPr>
            <p:nvPr/>
          </p:nvSpPr>
          <p:spPr bwMode="auto">
            <a:xfrm flipV="1">
              <a:off x="4411" y="169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9" name="AutoShape 8"/>
            <p:cNvSpPr>
              <a:spLocks noChangeArrowheads="1"/>
            </p:cNvSpPr>
            <p:nvPr/>
          </p:nvSpPr>
          <p:spPr bwMode="auto">
            <a:xfrm>
              <a:off x="1569" y="2203"/>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0" name="AutoShape 9"/>
            <p:cNvSpPr>
              <a:spLocks noChangeArrowheads="1"/>
            </p:cNvSpPr>
            <p:nvPr/>
          </p:nvSpPr>
          <p:spPr bwMode="auto">
            <a:xfrm>
              <a:off x="2733" y="2203"/>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1" name="AutoShape 10"/>
            <p:cNvSpPr>
              <a:spLocks noChangeArrowheads="1"/>
            </p:cNvSpPr>
            <p:nvPr/>
          </p:nvSpPr>
          <p:spPr bwMode="auto">
            <a:xfrm>
              <a:off x="4083" y="220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2" name="Text Box 11"/>
            <p:cNvSpPr txBox="1">
              <a:spLocks noChangeArrowheads="1"/>
            </p:cNvSpPr>
            <p:nvPr/>
          </p:nvSpPr>
          <p:spPr bwMode="auto">
            <a:xfrm>
              <a:off x="1261" y="2526"/>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1</a:t>
              </a:r>
            </a:p>
          </p:txBody>
        </p:sp>
        <p:sp>
          <p:nvSpPr>
            <p:cNvPr id="102413" name="Text Box 12"/>
            <p:cNvSpPr txBox="1">
              <a:spLocks noChangeArrowheads="1"/>
            </p:cNvSpPr>
            <p:nvPr/>
          </p:nvSpPr>
          <p:spPr bwMode="auto">
            <a:xfrm>
              <a:off x="2426" y="2535"/>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2</a:t>
              </a:r>
            </a:p>
          </p:txBody>
        </p:sp>
        <p:sp>
          <p:nvSpPr>
            <p:cNvPr id="102414" name="Text Box 13"/>
            <p:cNvSpPr txBox="1">
              <a:spLocks noChangeArrowheads="1"/>
            </p:cNvSpPr>
            <p:nvPr/>
          </p:nvSpPr>
          <p:spPr bwMode="auto">
            <a:xfrm>
              <a:off x="3875" y="2544"/>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3</a:t>
              </a:r>
            </a:p>
          </p:txBody>
        </p:sp>
        <p:sp>
          <p:nvSpPr>
            <p:cNvPr id="102415" name="Text Box 14"/>
            <p:cNvSpPr txBox="1">
              <a:spLocks noChangeArrowheads="1"/>
            </p:cNvSpPr>
            <p:nvPr/>
          </p:nvSpPr>
          <p:spPr bwMode="auto">
            <a:xfrm>
              <a:off x="888"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1</a:t>
              </a:r>
            </a:p>
          </p:txBody>
        </p:sp>
        <p:sp>
          <p:nvSpPr>
            <p:cNvPr id="102416" name="Text Box 15"/>
            <p:cNvSpPr txBox="1">
              <a:spLocks noChangeArrowheads="1"/>
            </p:cNvSpPr>
            <p:nvPr/>
          </p:nvSpPr>
          <p:spPr bwMode="auto">
            <a:xfrm>
              <a:off x="2993"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2</a:t>
              </a:r>
            </a:p>
          </p:txBody>
        </p:sp>
        <p:sp>
          <p:nvSpPr>
            <p:cNvPr id="102417" name="Text Box 16"/>
            <p:cNvSpPr txBox="1">
              <a:spLocks noChangeArrowheads="1"/>
            </p:cNvSpPr>
            <p:nvPr/>
          </p:nvSpPr>
          <p:spPr bwMode="auto">
            <a:xfrm>
              <a:off x="4015"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3</a:t>
              </a:r>
            </a:p>
          </p:txBody>
        </p:sp>
        <p:sp>
          <p:nvSpPr>
            <p:cNvPr id="102418" name="AutoShape 17"/>
            <p:cNvSpPr>
              <a:spLocks/>
            </p:cNvSpPr>
            <p:nvPr/>
          </p:nvSpPr>
          <p:spPr bwMode="auto">
            <a:xfrm>
              <a:off x="5073" y="2318"/>
              <a:ext cx="1163" cy="384"/>
            </a:xfrm>
            <a:prstGeom prst="accentCallout2">
              <a:avLst>
                <a:gd name="adj1" fmla="val 18750"/>
                <a:gd name="adj2" fmla="val -4644"/>
                <a:gd name="adj3" fmla="val 18750"/>
                <a:gd name="adj4" fmla="val -23019"/>
                <a:gd name="adj5" fmla="val -57292"/>
                <a:gd name="adj6" fmla="val -42069"/>
              </a:avLst>
            </a:prstGeom>
            <a:noFill/>
            <a:ln w="9525">
              <a:solidFill>
                <a:schemeClr val="tx1"/>
              </a:solidFill>
              <a:miter lim="800000"/>
              <a:headEnd/>
              <a:tailEnd/>
            </a:ln>
          </p:spPr>
          <p:txBody>
            <a:bodyPr/>
            <a:lstStyle/>
            <a:p>
              <a:r>
                <a:rPr lang="en-US" altLang="en-US" sz="2000">
                  <a:latin typeface="Calibri" pitchFamily="34" charset="0"/>
                </a:rPr>
                <a:t>Trait</a:t>
              </a:r>
            </a:p>
            <a:p>
              <a:r>
                <a:rPr lang="en-US" altLang="en-US" sz="2000">
                  <a:latin typeface="Calibri" pitchFamily="34" charset="0"/>
                </a:rPr>
                <a:t>Continuum</a:t>
              </a:r>
            </a:p>
          </p:txBody>
        </p:sp>
      </p:grpSp>
      <p:sp>
        <p:nvSpPr>
          <p:cNvPr id="19" name="Slide Number Placeholder 18"/>
          <p:cNvSpPr>
            <a:spLocks noGrp="1"/>
          </p:cNvSpPr>
          <p:nvPr>
            <p:ph type="sldNum" sz="quarter" idx="12"/>
          </p:nvPr>
        </p:nvSpPr>
        <p:spPr/>
        <p:txBody>
          <a:bodyPr/>
          <a:lstStyle/>
          <a:p>
            <a:pPr>
              <a:defRPr/>
            </a:pPr>
            <a:fld id="{FC104A63-7622-4A0E-8213-283EA964E1B0}" type="slidenum">
              <a:rPr lang="en-US" smtClean="0"/>
              <a:pPr>
                <a:defRPr/>
              </a:pPr>
              <a:t>42</a:t>
            </a:fld>
            <a:endParaRPr lang="en-US"/>
          </a:p>
        </p:txBody>
      </p:sp>
    </p:spTree>
    <p:extLst>
      <p:ext uri="{BB962C8B-B14F-4D97-AF65-F5344CB8AC3E}">
        <p14:creationId xmlns:p14="http://schemas.microsoft.com/office/powerpoint/2010/main" val="3930115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87079" y="103803"/>
            <a:ext cx="8281700" cy="1325563"/>
          </a:xfrm>
        </p:spPr>
        <p:txBody>
          <a:bodyPr/>
          <a:lstStyle/>
          <a:p>
            <a:pPr algn="ctr" eaLnBrk="1" hangingPunct="1"/>
            <a:r>
              <a:rPr lang="en-US" altLang="en-US" sz="4331" dirty="0">
                <a:latin typeface="Comic Sans MS" panose="030F0702030302020204" pitchFamily="66" charset="0"/>
              </a:rPr>
              <a:t>Computer Adaptive Test (CAT)</a:t>
            </a:r>
          </a:p>
        </p:txBody>
      </p:sp>
      <p:sp>
        <p:nvSpPr>
          <p:cNvPr id="21507" name="Rectangle 3"/>
          <p:cNvSpPr>
            <a:spLocks noChangeArrowheads="1"/>
          </p:cNvSpPr>
          <p:nvPr/>
        </p:nvSpPr>
        <p:spPr bwMode="auto">
          <a:xfrm rot="10800000">
            <a:off x="1796653" y="1628775"/>
            <a:ext cx="873548" cy="4945931"/>
          </a:xfrm>
          <a:prstGeom prst="rect">
            <a:avLst/>
          </a:prstGeom>
          <a:solidFill>
            <a:srgbClr val="FFCC00"/>
          </a:solidFill>
          <a:ln w="28575">
            <a:solidFill>
              <a:srgbClr val="000000"/>
            </a:solidFill>
            <a:miter lim="800000"/>
            <a:headEnd/>
            <a:tailEnd/>
          </a:ln>
        </p:spPr>
        <p:txBody>
          <a:bodyPr rot="10800000" wrap="none" lIns="89190" tIns="44596" rIns="89190" bIns="44596" anchor="ctr"/>
          <a:lstStyle/>
          <a:p>
            <a:pPr defTabSz="900113">
              <a:defRPr/>
            </a:pPr>
            <a:endParaRPr lang="en-GB" sz="3150" dirty="0">
              <a:solidFill>
                <a:prstClr val="black"/>
              </a:solidFill>
              <a:effectLst>
                <a:outerShdw blurRad="38100" dist="38100" dir="2700000" algn="tl">
                  <a:srgbClr val="000000">
                    <a:alpha val="43137"/>
                  </a:srgbClr>
                </a:outerShdw>
              </a:effectLst>
              <a:latin typeface="Arial" charset="0"/>
            </a:endParaRPr>
          </a:p>
        </p:txBody>
      </p:sp>
      <p:sp>
        <p:nvSpPr>
          <p:cNvPr id="21508" name="Text Box 4"/>
          <p:cNvSpPr txBox="1">
            <a:spLocks noChangeArrowheads="1"/>
          </p:cNvSpPr>
          <p:nvPr/>
        </p:nvSpPr>
        <p:spPr bwMode="auto">
          <a:xfrm rot="-5400000">
            <a:off x="1857965" y="3870814"/>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0</a:t>
            </a:r>
          </a:p>
        </p:txBody>
      </p:sp>
      <p:sp>
        <p:nvSpPr>
          <p:cNvPr id="704517" name="Line 5"/>
          <p:cNvSpPr>
            <a:spLocks noChangeShapeType="1"/>
          </p:cNvSpPr>
          <p:nvPr/>
        </p:nvSpPr>
        <p:spPr bwMode="auto">
          <a:xfrm flipH="1">
            <a:off x="2138884" y="1827238"/>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10" name="Text Box 6"/>
          <p:cNvSpPr txBox="1">
            <a:spLocks noChangeArrowheads="1"/>
          </p:cNvSpPr>
          <p:nvPr/>
        </p:nvSpPr>
        <p:spPr bwMode="auto">
          <a:xfrm rot="-5400000">
            <a:off x="1857965" y="3120720"/>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1</a:t>
            </a:r>
          </a:p>
        </p:txBody>
      </p:sp>
      <p:sp>
        <p:nvSpPr>
          <p:cNvPr id="21511" name="Text Box 7"/>
          <p:cNvSpPr txBox="1">
            <a:spLocks noChangeArrowheads="1"/>
          </p:cNvSpPr>
          <p:nvPr/>
        </p:nvSpPr>
        <p:spPr bwMode="auto">
          <a:xfrm rot="-5400000">
            <a:off x="1857965" y="2370627"/>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2</a:t>
            </a:r>
          </a:p>
        </p:txBody>
      </p:sp>
      <p:sp>
        <p:nvSpPr>
          <p:cNvPr id="21512" name="Text Box 8"/>
          <p:cNvSpPr txBox="1">
            <a:spLocks noChangeArrowheads="1"/>
          </p:cNvSpPr>
          <p:nvPr/>
        </p:nvSpPr>
        <p:spPr bwMode="auto">
          <a:xfrm rot="-5400000">
            <a:off x="1857964" y="1640848"/>
            <a:ext cx="321186"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3</a:t>
            </a:r>
          </a:p>
        </p:txBody>
      </p:sp>
      <p:sp>
        <p:nvSpPr>
          <p:cNvPr id="21513" name="Text Box 9"/>
          <p:cNvSpPr txBox="1">
            <a:spLocks noChangeArrowheads="1"/>
          </p:cNvSpPr>
          <p:nvPr/>
        </p:nvSpPr>
        <p:spPr bwMode="auto">
          <a:xfrm rot="-5400000">
            <a:off x="1781021" y="47170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- 1</a:t>
            </a:r>
          </a:p>
        </p:txBody>
      </p:sp>
      <p:sp>
        <p:nvSpPr>
          <p:cNvPr id="21514" name="Text Box 10"/>
          <p:cNvSpPr txBox="1">
            <a:spLocks noChangeArrowheads="1"/>
          </p:cNvSpPr>
          <p:nvPr/>
        </p:nvSpPr>
        <p:spPr bwMode="auto">
          <a:xfrm rot="-5400000">
            <a:off x="1781021" y="5445231"/>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- 2</a:t>
            </a:r>
          </a:p>
        </p:txBody>
      </p:sp>
      <p:sp>
        <p:nvSpPr>
          <p:cNvPr id="21515" name="Text Box 11"/>
          <p:cNvSpPr txBox="1">
            <a:spLocks noChangeArrowheads="1"/>
          </p:cNvSpPr>
          <p:nvPr/>
        </p:nvSpPr>
        <p:spPr bwMode="auto">
          <a:xfrm rot="-5400000">
            <a:off x="1781021" y="6120315"/>
            <a:ext cx="475075" cy="393095"/>
          </a:xfrm>
          <a:prstGeom prst="rect">
            <a:avLst/>
          </a:prstGeom>
          <a:solidFill>
            <a:srgbClr val="FFCC00"/>
          </a:solidFill>
          <a:ln w="12700">
            <a:noFill/>
            <a:miter lim="800000"/>
            <a:headEnd/>
            <a:tailEnd/>
          </a:ln>
        </p:spPr>
        <p:txBody>
          <a:bodyPr wrap="none" lIns="89190" tIns="44596" rIns="89190" bIns="44596">
            <a:spAutoFit/>
          </a:bodyPr>
          <a:lstStyle/>
          <a:p>
            <a:pPr defTabSz="900113">
              <a:defRPr/>
            </a:pPr>
            <a:r>
              <a:rPr lang="en-US" sz="1969" dirty="0">
                <a:solidFill>
                  <a:srgbClr val="CC3300"/>
                </a:solidFill>
                <a:effectLst>
                  <a:outerShdw blurRad="38100" dist="38100" dir="2700000" algn="tl">
                    <a:srgbClr val="000000">
                      <a:alpha val="43137"/>
                    </a:srgbClr>
                  </a:outerShdw>
                </a:effectLst>
                <a:latin typeface="Arial" charset="0"/>
              </a:rPr>
              <a:t>- 3</a:t>
            </a:r>
          </a:p>
        </p:txBody>
      </p:sp>
      <p:sp>
        <p:nvSpPr>
          <p:cNvPr id="704524" name="Line 12"/>
          <p:cNvSpPr>
            <a:spLocks noChangeShapeType="1"/>
          </p:cNvSpPr>
          <p:nvPr/>
        </p:nvSpPr>
        <p:spPr bwMode="auto">
          <a:xfrm flipH="1">
            <a:off x="2138884" y="2577332"/>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5" name="Line 13"/>
          <p:cNvSpPr>
            <a:spLocks noChangeShapeType="1"/>
          </p:cNvSpPr>
          <p:nvPr/>
        </p:nvSpPr>
        <p:spPr bwMode="auto">
          <a:xfrm flipH="1">
            <a:off x="2138884" y="3327426"/>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6" name="Line 14"/>
          <p:cNvSpPr>
            <a:spLocks noChangeShapeType="1"/>
          </p:cNvSpPr>
          <p:nvPr/>
        </p:nvSpPr>
        <p:spPr bwMode="auto">
          <a:xfrm flipH="1">
            <a:off x="2138884" y="4077519"/>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7" name="Line 15"/>
          <p:cNvSpPr>
            <a:spLocks noChangeShapeType="1"/>
          </p:cNvSpPr>
          <p:nvPr/>
        </p:nvSpPr>
        <p:spPr bwMode="auto">
          <a:xfrm flipH="1">
            <a:off x="2138884" y="4827613"/>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8" name="Line 16"/>
          <p:cNvSpPr>
            <a:spLocks noChangeShapeType="1"/>
          </p:cNvSpPr>
          <p:nvPr/>
        </p:nvSpPr>
        <p:spPr bwMode="auto">
          <a:xfrm flipH="1">
            <a:off x="2138884" y="5577707"/>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29" name="Line 17"/>
          <p:cNvSpPr>
            <a:spLocks noChangeShapeType="1"/>
          </p:cNvSpPr>
          <p:nvPr/>
        </p:nvSpPr>
        <p:spPr bwMode="auto">
          <a:xfrm flipH="1">
            <a:off x="2138884" y="6327801"/>
            <a:ext cx="375047" cy="0"/>
          </a:xfrm>
          <a:prstGeom prst="line">
            <a:avLst/>
          </a:prstGeom>
          <a:noFill/>
          <a:ln w="57150">
            <a:solidFill>
              <a:srgbClr val="000000"/>
            </a:solidFill>
            <a:round/>
            <a:headEnd/>
            <a:tailEnd/>
          </a:ln>
          <a:effectLst/>
        </p:spPr>
        <p:txBody>
          <a:bodyPr wrap="none" lIns="89190" tIns="44596" rIns="89190" bIns="44596"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21522" name="Text Box 18"/>
          <p:cNvSpPr txBox="1">
            <a:spLocks noChangeArrowheads="1"/>
          </p:cNvSpPr>
          <p:nvPr/>
        </p:nvSpPr>
        <p:spPr bwMode="auto">
          <a:xfrm>
            <a:off x="682079" y="1356313"/>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high </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grpSp>
        <p:nvGrpSpPr>
          <p:cNvPr id="2" name="Group 20"/>
          <p:cNvGrpSpPr>
            <a:grpSpLocks/>
          </p:cNvGrpSpPr>
          <p:nvPr/>
        </p:nvGrpSpPr>
        <p:grpSpPr bwMode="auto">
          <a:xfrm>
            <a:off x="4153199" y="1996011"/>
            <a:ext cx="1551757" cy="2930055"/>
            <a:chOff x="2692" y="1029"/>
            <a:chExt cx="993" cy="1875"/>
          </a:xfrm>
        </p:grpSpPr>
        <p:sp>
          <p:nvSpPr>
            <p:cNvPr id="21554" name="Rectangle 21"/>
            <p:cNvSpPr>
              <a:spLocks noChangeArrowheads="1"/>
            </p:cNvSpPr>
            <p:nvPr/>
          </p:nvSpPr>
          <p:spPr bwMode="auto">
            <a:xfrm rot="10800000">
              <a:off x="2896" y="1292"/>
              <a:ext cx="580" cy="1612"/>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55" name="Text Box 22"/>
            <p:cNvSpPr txBox="1">
              <a:spLocks noChangeArrowheads="1"/>
            </p:cNvSpPr>
            <p:nvPr/>
          </p:nvSpPr>
          <p:spPr bwMode="auto">
            <a:xfrm rot="16200000">
              <a:off x="2961" y="2251"/>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0</a:t>
              </a:r>
            </a:p>
          </p:txBody>
        </p:sp>
        <p:sp>
          <p:nvSpPr>
            <p:cNvPr id="21556" name="Text Box 23"/>
            <p:cNvSpPr txBox="1">
              <a:spLocks noChangeArrowheads="1"/>
            </p:cNvSpPr>
            <p:nvPr/>
          </p:nvSpPr>
          <p:spPr bwMode="auto">
            <a:xfrm rot="16200000">
              <a:off x="2961" y="1775"/>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57" name="Text Box 24"/>
            <p:cNvSpPr txBox="1">
              <a:spLocks noChangeArrowheads="1"/>
            </p:cNvSpPr>
            <p:nvPr/>
          </p:nvSpPr>
          <p:spPr bwMode="auto">
            <a:xfrm rot="16200000">
              <a:off x="2961" y="1294"/>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37" name="Line 25"/>
            <p:cNvSpPr>
              <a:spLocks noChangeShapeType="1"/>
            </p:cNvSpPr>
            <p:nvPr/>
          </p:nvSpPr>
          <p:spPr bwMode="auto">
            <a:xfrm flipH="1">
              <a:off x="3140" y="142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8" name="Line 26"/>
            <p:cNvSpPr>
              <a:spLocks noChangeShapeType="1"/>
            </p:cNvSpPr>
            <p:nvPr/>
          </p:nvSpPr>
          <p:spPr bwMode="auto">
            <a:xfrm flipH="1">
              <a:off x="3140" y="190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39" name="Line 27"/>
            <p:cNvSpPr>
              <a:spLocks noChangeShapeType="1"/>
            </p:cNvSpPr>
            <p:nvPr/>
          </p:nvSpPr>
          <p:spPr bwMode="auto">
            <a:xfrm flipH="1">
              <a:off x="3140" y="2388"/>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0" name="Line 28"/>
            <p:cNvSpPr>
              <a:spLocks noChangeShapeType="1"/>
            </p:cNvSpPr>
            <p:nvPr/>
          </p:nvSpPr>
          <p:spPr bwMode="auto">
            <a:xfrm rot="10800000" flipH="1">
              <a:off x="3284" y="13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1" name="Line 29"/>
            <p:cNvSpPr>
              <a:spLocks noChangeShapeType="1"/>
            </p:cNvSpPr>
            <p:nvPr/>
          </p:nvSpPr>
          <p:spPr bwMode="auto">
            <a:xfrm rot="10800000" flipH="1">
              <a:off x="3284" y="142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2" name="Line 30"/>
            <p:cNvSpPr>
              <a:spLocks noChangeShapeType="1"/>
            </p:cNvSpPr>
            <p:nvPr/>
          </p:nvSpPr>
          <p:spPr bwMode="auto">
            <a:xfrm rot="10800000" flipH="1">
              <a:off x="3284" y="152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3" name="Line 31"/>
            <p:cNvSpPr>
              <a:spLocks noChangeShapeType="1"/>
            </p:cNvSpPr>
            <p:nvPr/>
          </p:nvSpPr>
          <p:spPr bwMode="auto">
            <a:xfrm rot="10800000" flipH="1">
              <a:off x="3284" y="16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4" name="Line 32"/>
            <p:cNvSpPr>
              <a:spLocks noChangeShapeType="1"/>
            </p:cNvSpPr>
            <p:nvPr/>
          </p:nvSpPr>
          <p:spPr bwMode="auto">
            <a:xfrm rot="10800000" flipH="1">
              <a:off x="3284" y="171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5" name="Line 33"/>
            <p:cNvSpPr>
              <a:spLocks noChangeShapeType="1"/>
            </p:cNvSpPr>
            <p:nvPr/>
          </p:nvSpPr>
          <p:spPr bwMode="auto">
            <a:xfrm rot="10800000" flipH="1">
              <a:off x="3284" y="181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6" name="Line 34"/>
            <p:cNvSpPr>
              <a:spLocks noChangeShapeType="1"/>
            </p:cNvSpPr>
            <p:nvPr/>
          </p:nvSpPr>
          <p:spPr bwMode="auto">
            <a:xfrm rot="10800000" flipH="1">
              <a:off x="3284" y="190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7" name="Line 35"/>
            <p:cNvSpPr>
              <a:spLocks noChangeShapeType="1"/>
            </p:cNvSpPr>
            <p:nvPr/>
          </p:nvSpPr>
          <p:spPr bwMode="auto">
            <a:xfrm rot="10800000" flipH="1">
              <a:off x="3284" y="200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8" name="Line 36"/>
            <p:cNvSpPr>
              <a:spLocks noChangeShapeType="1"/>
            </p:cNvSpPr>
            <p:nvPr/>
          </p:nvSpPr>
          <p:spPr bwMode="auto">
            <a:xfrm rot="10800000" flipH="1">
              <a:off x="3284" y="210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49" name="Line 37"/>
            <p:cNvSpPr>
              <a:spLocks noChangeShapeType="1"/>
            </p:cNvSpPr>
            <p:nvPr/>
          </p:nvSpPr>
          <p:spPr bwMode="auto">
            <a:xfrm rot="10800000" flipH="1">
              <a:off x="3284" y="219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0" name="Line 38"/>
            <p:cNvSpPr>
              <a:spLocks noChangeShapeType="1"/>
            </p:cNvSpPr>
            <p:nvPr/>
          </p:nvSpPr>
          <p:spPr bwMode="auto">
            <a:xfrm rot="10800000" flipH="1">
              <a:off x="3284" y="229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1" name="Line 39"/>
            <p:cNvSpPr>
              <a:spLocks noChangeShapeType="1"/>
            </p:cNvSpPr>
            <p:nvPr/>
          </p:nvSpPr>
          <p:spPr bwMode="auto">
            <a:xfrm rot="10800000" flipH="1">
              <a:off x="3284" y="238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2" name="Line 40"/>
            <p:cNvSpPr>
              <a:spLocks noChangeShapeType="1"/>
            </p:cNvSpPr>
            <p:nvPr/>
          </p:nvSpPr>
          <p:spPr bwMode="auto">
            <a:xfrm rot="10800000" flipH="1">
              <a:off x="3284" y="2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3" name="Line 41"/>
            <p:cNvSpPr>
              <a:spLocks noChangeShapeType="1"/>
            </p:cNvSpPr>
            <p:nvPr/>
          </p:nvSpPr>
          <p:spPr bwMode="auto">
            <a:xfrm rot="10800000" flipH="1">
              <a:off x="3284" y="258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54" name="Line 42"/>
            <p:cNvSpPr>
              <a:spLocks noChangeShapeType="1"/>
            </p:cNvSpPr>
            <p:nvPr/>
          </p:nvSpPr>
          <p:spPr bwMode="auto">
            <a:xfrm rot="10800000" flipH="1">
              <a:off x="3284" y="267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76" name="Text Box 43"/>
            <p:cNvSpPr txBox="1">
              <a:spLocks noChangeArrowheads="1"/>
            </p:cNvSpPr>
            <p:nvPr/>
          </p:nvSpPr>
          <p:spPr bwMode="auto">
            <a:xfrm>
              <a:off x="2692" y="102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#2</a:t>
              </a:r>
            </a:p>
          </p:txBody>
        </p:sp>
      </p:grpSp>
      <p:grpSp>
        <p:nvGrpSpPr>
          <p:cNvPr id="3" name="Group 44"/>
          <p:cNvGrpSpPr>
            <a:grpSpLocks/>
          </p:cNvGrpSpPr>
          <p:nvPr/>
        </p:nvGrpSpPr>
        <p:grpSpPr bwMode="auto">
          <a:xfrm>
            <a:off x="6342536" y="1964757"/>
            <a:ext cx="1551757" cy="1704902"/>
            <a:chOff x="4594" y="1009"/>
            <a:chExt cx="993" cy="1091"/>
          </a:xfrm>
        </p:grpSpPr>
        <p:sp>
          <p:nvSpPr>
            <p:cNvPr id="21536" name="Rectangle 45"/>
            <p:cNvSpPr>
              <a:spLocks noChangeArrowheads="1"/>
            </p:cNvSpPr>
            <p:nvPr/>
          </p:nvSpPr>
          <p:spPr bwMode="auto">
            <a:xfrm rot="10800000">
              <a:off x="4803" y="1292"/>
              <a:ext cx="570" cy="808"/>
            </a:xfrm>
            <a:prstGeom prst="rect">
              <a:avLst/>
            </a:prstGeom>
            <a:solidFill>
              <a:srgbClr val="FFCC00"/>
            </a:solidFill>
            <a:ln w="28575">
              <a:solidFill>
                <a:srgbClr val="000000"/>
              </a:solidFill>
              <a:miter lim="800000"/>
              <a:headEnd/>
              <a:tailEnd/>
            </a:ln>
          </p:spPr>
          <p:txBody>
            <a:bodyPr rot="10800000" wrap="none" anchor="ctr"/>
            <a:lstStyle/>
            <a:p>
              <a:pPr defTabSz="900113">
                <a:defRPr/>
              </a:pPr>
              <a:endParaRPr lang="en-GB" sz="3150" dirty="0">
                <a:solidFill>
                  <a:prstClr val="black"/>
                </a:solidFill>
                <a:latin typeface="Arial" charset="0"/>
              </a:endParaRPr>
            </a:p>
          </p:txBody>
        </p:sp>
        <p:sp>
          <p:nvSpPr>
            <p:cNvPr id="21537" name="Text Box 46"/>
            <p:cNvSpPr txBox="1">
              <a:spLocks noChangeArrowheads="1"/>
            </p:cNvSpPr>
            <p:nvPr/>
          </p:nvSpPr>
          <p:spPr bwMode="auto">
            <a:xfrm rot="16200000">
              <a:off x="4858" y="1782"/>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1</a:t>
              </a:r>
            </a:p>
          </p:txBody>
        </p:sp>
        <p:sp>
          <p:nvSpPr>
            <p:cNvPr id="21538" name="Text Box 47"/>
            <p:cNvSpPr txBox="1">
              <a:spLocks noChangeArrowheads="1"/>
            </p:cNvSpPr>
            <p:nvPr/>
          </p:nvSpPr>
          <p:spPr bwMode="auto">
            <a:xfrm rot="16200000">
              <a:off x="4858" y="1299"/>
              <a:ext cx="208" cy="253"/>
            </a:xfrm>
            <a:prstGeom prst="rect">
              <a:avLst/>
            </a:prstGeom>
            <a:solidFill>
              <a:srgbClr val="FFCC00"/>
            </a:solidFill>
            <a:ln w="12700">
              <a:noFill/>
              <a:miter lim="800000"/>
              <a:headEnd/>
              <a:tailEnd/>
            </a:ln>
          </p:spPr>
          <p:txBody>
            <a:bodyPr wrap="none">
              <a:spAutoFit/>
            </a:bodyPr>
            <a:lstStyle/>
            <a:p>
              <a:pPr defTabSz="900113">
                <a:defRPr/>
              </a:pPr>
              <a:r>
                <a:rPr lang="en-US" sz="1969" dirty="0">
                  <a:solidFill>
                    <a:srgbClr val="CC3300"/>
                  </a:solidFill>
                  <a:latin typeface="Arial" charset="0"/>
                </a:rPr>
                <a:t>2</a:t>
              </a:r>
            </a:p>
          </p:txBody>
        </p:sp>
        <p:sp>
          <p:nvSpPr>
            <p:cNvPr id="704560" name="Line 48"/>
            <p:cNvSpPr>
              <a:spLocks noChangeShapeType="1"/>
            </p:cNvSpPr>
            <p:nvPr/>
          </p:nvSpPr>
          <p:spPr bwMode="auto">
            <a:xfrm flipH="1">
              <a:off x="5036" y="1436"/>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1" name="Line 49"/>
            <p:cNvSpPr>
              <a:spLocks noChangeShapeType="1"/>
            </p:cNvSpPr>
            <p:nvPr/>
          </p:nvSpPr>
          <p:spPr bwMode="auto">
            <a:xfrm flipH="1">
              <a:off x="5036" y="1920"/>
              <a:ext cx="240" cy="0"/>
            </a:xfrm>
            <a:prstGeom prst="line">
              <a:avLst/>
            </a:prstGeom>
            <a:noFill/>
            <a:ln w="57150">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2" name="Line 50"/>
            <p:cNvSpPr>
              <a:spLocks noChangeShapeType="1"/>
            </p:cNvSpPr>
            <p:nvPr/>
          </p:nvSpPr>
          <p:spPr bwMode="auto">
            <a:xfrm rot="10800000" flipH="1">
              <a:off x="5180" y="143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3" name="Line 51"/>
            <p:cNvSpPr>
              <a:spLocks noChangeShapeType="1"/>
            </p:cNvSpPr>
            <p:nvPr/>
          </p:nvSpPr>
          <p:spPr bwMode="auto">
            <a:xfrm rot="10800000" flipH="1">
              <a:off x="5180" y="1484"/>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4" name="Line 52"/>
            <p:cNvSpPr>
              <a:spLocks noChangeShapeType="1"/>
            </p:cNvSpPr>
            <p:nvPr/>
          </p:nvSpPr>
          <p:spPr bwMode="auto">
            <a:xfrm rot="10800000" flipH="1">
              <a:off x="5180" y="153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5" name="Line 53"/>
            <p:cNvSpPr>
              <a:spLocks noChangeShapeType="1"/>
            </p:cNvSpPr>
            <p:nvPr/>
          </p:nvSpPr>
          <p:spPr bwMode="auto">
            <a:xfrm rot="10800000" flipH="1">
              <a:off x="5180" y="1581"/>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6" name="Line 54"/>
            <p:cNvSpPr>
              <a:spLocks noChangeShapeType="1"/>
            </p:cNvSpPr>
            <p:nvPr/>
          </p:nvSpPr>
          <p:spPr bwMode="auto">
            <a:xfrm rot="10800000" flipH="1">
              <a:off x="5180" y="1629"/>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7" name="Line 55"/>
            <p:cNvSpPr>
              <a:spLocks noChangeShapeType="1"/>
            </p:cNvSpPr>
            <p:nvPr/>
          </p:nvSpPr>
          <p:spPr bwMode="auto">
            <a:xfrm rot="10800000" flipH="1">
              <a:off x="5180" y="1678"/>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8" name="Line 56"/>
            <p:cNvSpPr>
              <a:spLocks noChangeShapeType="1"/>
            </p:cNvSpPr>
            <p:nvPr/>
          </p:nvSpPr>
          <p:spPr bwMode="auto">
            <a:xfrm rot="10800000" flipH="1">
              <a:off x="5180" y="1726"/>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69" name="Line 57"/>
            <p:cNvSpPr>
              <a:spLocks noChangeShapeType="1"/>
            </p:cNvSpPr>
            <p:nvPr/>
          </p:nvSpPr>
          <p:spPr bwMode="auto">
            <a:xfrm rot="10800000" flipH="1">
              <a:off x="5180" y="1775"/>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0" name="Line 58"/>
            <p:cNvSpPr>
              <a:spLocks noChangeShapeType="1"/>
            </p:cNvSpPr>
            <p:nvPr/>
          </p:nvSpPr>
          <p:spPr bwMode="auto">
            <a:xfrm rot="10800000" flipH="1">
              <a:off x="5180" y="1823"/>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1" name="Line 59"/>
            <p:cNvSpPr>
              <a:spLocks noChangeShapeType="1"/>
            </p:cNvSpPr>
            <p:nvPr/>
          </p:nvSpPr>
          <p:spPr bwMode="auto">
            <a:xfrm rot="10800000" flipH="1">
              <a:off x="5180" y="1872"/>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2" name="Line 60"/>
            <p:cNvSpPr>
              <a:spLocks noChangeShapeType="1"/>
            </p:cNvSpPr>
            <p:nvPr/>
          </p:nvSpPr>
          <p:spPr bwMode="auto">
            <a:xfrm rot="10800000" flipH="1">
              <a:off x="5180" y="1920"/>
              <a:ext cx="96"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704573" name="Line 61"/>
            <p:cNvSpPr>
              <a:spLocks noChangeShapeType="1"/>
            </p:cNvSpPr>
            <p:nvPr/>
          </p:nvSpPr>
          <p:spPr bwMode="auto">
            <a:xfrm rot="10800000" flipH="1">
              <a:off x="5132" y="1678"/>
              <a:ext cx="144" cy="0"/>
            </a:xfrm>
            <a:prstGeom prst="line">
              <a:avLst/>
            </a:prstGeom>
            <a:noFill/>
            <a:ln w="28575">
              <a:solidFill>
                <a:srgbClr val="000000"/>
              </a:solidFill>
              <a:round/>
              <a:headEnd/>
              <a:tailEnd/>
            </a:ln>
            <a:effectLst/>
          </p:spPr>
          <p:txBody>
            <a:bodyPr wrap="none" anchor="ctr"/>
            <a:lstStyle/>
            <a:p>
              <a:pPr defTabSz="900113">
                <a:defRPr/>
              </a:pPr>
              <a:endParaRPr lang="en-US" sz="1969" dirty="0">
                <a:solidFill>
                  <a:srgbClr val="000000"/>
                </a:solidFill>
                <a:latin typeface="Arial" charset="0"/>
              </a:endParaRPr>
            </a:p>
          </p:txBody>
        </p:sp>
        <p:sp>
          <p:nvSpPr>
            <p:cNvPr id="21553" name="Text Box 62"/>
            <p:cNvSpPr txBox="1">
              <a:spLocks noChangeArrowheads="1"/>
            </p:cNvSpPr>
            <p:nvPr/>
          </p:nvSpPr>
          <p:spPr bwMode="auto">
            <a:xfrm>
              <a:off x="4594" y="1009"/>
              <a:ext cx="993" cy="253"/>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#3</a:t>
              </a:r>
            </a:p>
          </p:txBody>
        </p:sp>
      </p:grpSp>
      <p:grpSp>
        <p:nvGrpSpPr>
          <p:cNvPr id="4" name="Group 63"/>
          <p:cNvGrpSpPr>
            <a:grpSpLocks/>
          </p:cNvGrpSpPr>
          <p:nvPr/>
        </p:nvGrpSpPr>
        <p:grpSpPr bwMode="auto">
          <a:xfrm>
            <a:off x="2484239" y="3113336"/>
            <a:ext cx="881361" cy="428179"/>
            <a:chOff x="1582" y="1802"/>
            <a:chExt cx="564" cy="274"/>
          </a:xfrm>
        </p:grpSpPr>
        <p:sp>
          <p:nvSpPr>
            <p:cNvPr id="704576" name="Oval 64"/>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77" name="Line 65"/>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5" name="Group 66"/>
          <p:cNvGrpSpPr>
            <a:grpSpLocks/>
          </p:cNvGrpSpPr>
          <p:nvPr/>
        </p:nvGrpSpPr>
        <p:grpSpPr bwMode="auto">
          <a:xfrm>
            <a:off x="7375475" y="3032076"/>
            <a:ext cx="881361" cy="428179"/>
            <a:chOff x="1582" y="1802"/>
            <a:chExt cx="564" cy="274"/>
          </a:xfrm>
        </p:grpSpPr>
        <p:sp>
          <p:nvSpPr>
            <p:cNvPr id="704579" name="Oval 67"/>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0" name="Line 68"/>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grpSp>
        <p:nvGrpSpPr>
          <p:cNvPr id="6" name="Group 69"/>
          <p:cNvGrpSpPr>
            <a:grpSpLocks/>
          </p:cNvGrpSpPr>
          <p:nvPr/>
        </p:nvGrpSpPr>
        <p:grpSpPr bwMode="auto">
          <a:xfrm>
            <a:off x="5265836" y="2816423"/>
            <a:ext cx="881361" cy="428179"/>
            <a:chOff x="1582" y="1802"/>
            <a:chExt cx="564" cy="274"/>
          </a:xfrm>
        </p:grpSpPr>
        <p:sp>
          <p:nvSpPr>
            <p:cNvPr id="704582" name="Oval 70"/>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sp>
          <p:nvSpPr>
            <p:cNvPr id="704583" name="Line 71"/>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defTabSz="900113">
                <a:defRPr/>
              </a:pPr>
              <a:endParaRPr lang="en-US" sz="1969" dirty="0">
                <a:solidFill>
                  <a:srgbClr val="000000"/>
                </a:solidFill>
                <a:effectLst>
                  <a:outerShdw blurRad="38100" dist="38100" dir="2700000" algn="tl">
                    <a:srgbClr val="000000">
                      <a:alpha val="43137"/>
                    </a:srgbClr>
                  </a:outerShdw>
                </a:effectLst>
                <a:latin typeface="Arial" charset="0"/>
              </a:endParaRPr>
            </a:p>
          </p:txBody>
        </p:sp>
      </p:grpSp>
      <p:sp>
        <p:nvSpPr>
          <p:cNvPr id="704584" name="Text Box 72"/>
          <p:cNvSpPr txBox="1">
            <a:spLocks noChangeArrowheads="1"/>
          </p:cNvSpPr>
          <p:nvPr/>
        </p:nvSpPr>
        <p:spPr bwMode="auto">
          <a:xfrm>
            <a:off x="6284212" y="4418021"/>
            <a:ext cx="1757477" cy="1605221"/>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969" dirty="0">
                <a:solidFill>
                  <a:srgbClr val="2F5897"/>
                </a:solidFill>
                <a:latin typeface="Arial" charset="0"/>
              </a:rPr>
              <a:t>Questionnaire</a:t>
            </a:r>
            <a:br>
              <a:rPr lang="en-GB" sz="1969" dirty="0">
                <a:solidFill>
                  <a:srgbClr val="2F5897"/>
                </a:solidFill>
                <a:latin typeface="Arial" charset="0"/>
              </a:rPr>
            </a:br>
            <a:r>
              <a:rPr lang="en-GB" sz="1969" dirty="0">
                <a:solidFill>
                  <a:srgbClr val="2F5897"/>
                </a:solidFill>
                <a:latin typeface="Arial" charset="0"/>
              </a:rPr>
              <a:t>with a high</a:t>
            </a:r>
            <a:br>
              <a:rPr lang="en-GB" sz="1969" dirty="0">
                <a:solidFill>
                  <a:srgbClr val="2F5897"/>
                </a:solidFill>
                <a:latin typeface="Arial" charset="0"/>
              </a:rPr>
            </a:br>
            <a:r>
              <a:rPr lang="en-GB" sz="1969" dirty="0">
                <a:solidFill>
                  <a:srgbClr val="2F5897"/>
                </a:solidFill>
                <a:latin typeface="Arial" charset="0"/>
              </a:rPr>
              <a:t>precision -</a:t>
            </a:r>
            <a:br>
              <a:rPr lang="en-GB" sz="1969" dirty="0">
                <a:solidFill>
                  <a:srgbClr val="2F5897"/>
                </a:solidFill>
                <a:latin typeface="Arial" charset="0"/>
              </a:rPr>
            </a:br>
            <a:r>
              <a:rPr lang="en-GB" sz="1969" u="sng" dirty="0">
                <a:solidFill>
                  <a:srgbClr val="2F5897"/>
                </a:solidFill>
                <a:latin typeface="Arial" charset="0"/>
              </a:rPr>
              <a:t>AND</a:t>
            </a:r>
            <a:r>
              <a:rPr lang="en-GB" sz="1969" dirty="0">
                <a:solidFill>
                  <a:srgbClr val="2F5897"/>
                </a:solidFill>
                <a:latin typeface="Arial" charset="0"/>
              </a:rPr>
              <a:t> a</a:t>
            </a:r>
            <a:br>
              <a:rPr lang="en-GB" sz="1969" dirty="0">
                <a:solidFill>
                  <a:srgbClr val="2F5897"/>
                </a:solidFill>
                <a:latin typeface="Arial" charset="0"/>
              </a:rPr>
            </a:br>
            <a:r>
              <a:rPr lang="en-GB" sz="1969" dirty="0">
                <a:solidFill>
                  <a:srgbClr val="2F5897"/>
                </a:solidFill>
                <a:latin typeface="Arial" charset="0"/>
              </a:rPr>
              <a:t>wide range</a:t>
            </a:r>
          </a:p>
        </p:txBody>
      </p:sp>
      <p:sp>
        <p:nvSpPr>
          <p:cNvPr id="73" name="Text Box 18"/>
          <p:cNvSpPr txBox="1">
            <a:spLocks noChangeArrowheads="1"/>
          </p:cNvSpPr>
          <p:nvPr/>
        </p:nvSpPr>
        <p:spPr bwMode="auto">
          <a:xfrm>
            <a:off x="981741" y="5864132"/>
            <a:ext cx="814911" cy="726199"/>
          </a:xfrm>
          <a:prstGeom prst="rect">
            <a:avLst/>
          </a:prstGeom>
          <a:noFill/>
          <a:ln w="12700" cap="sq">
            <a:noFill/>
            <a:miter lim="800000"/>
            <a:headEnd type="none" w="sm" len="sm"/>
            <a:tailEnd type="none" w="lg" len="lg"/>
          </a:ln>
        </p:spPr>
        <p:txBody>
          <a:bodyPr wrap="none" lIns="89190" tIns="44596" rIns="89190" bIns="44596" anchor="ctr">
            <a:spAutoFit/>
          </a:bodyPr>
          <a:lstStyle/>
          <a:p>
            <a:pPr algn="ctr" defTabSz="900113">
              <a:defRPr/>
            </a:pPr>
            <a:r>
              <a:rPr lang="en-GB" sz="1378" dirty="0">
                <a:solidFill>
                  <a:srgbClr val="2F5897"/>
                </a:solidFill>
                <a:latin typeface="Arial" charset="0"/>
              </a:rPr>
              <a:t>low</a:t>
            </a:r>
            <a:br>
              <a:rPr lang="en-GB" sz="1378" dirty="0">
                <a:solidFill>
                  <a:srgbClr val="2F5897"/>
                </a:solidFill>
                <a:latin typeface="Arial" charset="0"/>
              </a:rPr>
            </a:br>
            <a:r>
              <a:rPr lang="en-GB" sz="1378" dirty="0">
                <a:solidFill>
                  <a:srgbClr val="2F5897"/>
                </a:solidFill>
                <a:latin typeface="Arial" charset="0"/>
              </a:rPr>
              <a:t>physical</a:t>
            </a:r>
          </a:p>
          <a:p>
            <a:pPr algn="ctr" defTabSz="900113">
              <a:defRPr/>
            </a:pPr>
            <a:r>
              <a:rPr lang="en-GB" sz="1378" dirty="0">
                <a:solidFill>
                  <a:srgbClr val="2F5897"/>
                </a:solidFill>
                <a:latin typeface="Arial" charset="0"/>
              </a:rPr>
              <a:t>function</a:t>
            </a:r>
          </a:p>
        </p:txBody>
      </p:sp>
      <p:sp>
        <p:nvSpPr>
          <p:cNvPr id="74" name="Text Box 43"/>
          <p:cNvSpPr txBox="1">
            <a:spLocks noChangeArrowheads="1"/>
          </p:cNvSpPr>
          <p:nvPr/>
        </p:nvSpPr>
        <p:spPr bwMode="auto">
          <a:xfrm>
            <a:off x="1498344" y="1217785"/>
            <a:ext cx="1552028" cy="395365"/>
          </a:xfrm>
          <a:prstGeom prst="rect">
            <a:avLst/>
          </a:prstGeom>
          <a:noFill/>
          <a:ln w="12700" cap="sq">
            <a:noFill/>
            <a:miter lim="800000"/>
            <a:headEnd type="none" w="sm" len="sm"/>
            <a:tailEnd type="none" w="lg" len="lg"/>
          </a:ln>
        </p:spPr>
        <p:txBody>
          <a:bodyPr wrap="none" anchor="ctr">
            <a:spAutoFit/>
          </a:bodyPr>
          <a:lstStyle/>
          <a:p>
            <a:pPr defTabSz="900113">
              <a:defRPr/>
            </a:pPr>
            <a:r>
              <a:rPr lang="en-GB" sz="1969" dirty="0">
                <a:solidFill>
                  <a:srgbClr val="2F5897"/>
                </a:solidFill>
                <a:latin typeface="Arial" charset="0"/>
              </a:rPr>
              <a:t>Question #1</a:t>
            </a:r>
          </a:p>
        </p:txBody>
      </p:sp>
    </p:spTree>
    <p:extLst>
      <p:ext uri="{BB962C8B-B14F-4D97-AF65-F5344CB8AC3E}">
        <p14:creationId xmlns:p14="http://schemas.microsoft.com/office/powerpoint/2010/main" val="2264280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0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8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Title 3"/>
          <p:cNvSpPr>
            <a:spLocks noGrp="1"/>
          </p:cNvSpPr>
          <p:nvPr>
            <p:ph type="title"/>
          </p:nvPr>
        </p:nvSpPr>
        <p:spPr>
          <a:xfrm>
            <a:off x="609600" y="304800"/>
            <a:ext cx="7772400" cy="914400"/>
          </a:xfrm>
        </p:spPr>
        <p:txBody>
          <a:bodyPr>
            <a:normAutofit/>
          </a:bodyPr>
          <a:lstStyle/>
          <a:p>
            <a:pPr algn="ctr"/>
            <a:r>
              <a:rPr lang="en-US" altLang="en-US" sz="3600" b="1" dirty="0">
                <a:latin typeface="Comic Sans MS" pitchFamily="66" charset="0"/>
              </a:rPr>
              <a:t>Who does CATs?</a:t>
            </a:r>
          </a:p>
        </p:txBody>
      </p:sp>
      <p:sp>
        <p:nvSpPr>
          <p:cNvPr id="103427" name="Text Box 4"/>
          <p:cNvSpPr txBox="1">
            <a:spLocks noChangeArrowheads="1"/>
          </p:cNvSpPr>
          <p:nvPr/>
        </p:nvSpPr>
        <p:spPr bwMode="auto">
          <a:xfrm>
            <a:off x="8610600" y="6338888"/>
            <a:ext cx="533400" cy="519112"/>
          </a:xfrm>
          <a:prstGeom prst="rect">
            <a:avLst/>
          </a:prstGeom>
          <a:noFill/>
          <a:ln w="9525">
            <a:noFill/>
            <a:miter lim="800000"/>
            <a:headEnd/>
            <a:tailEnd/>
          </a:ln>
        </p:spPr>
        <p:txBody>
          <a:bodyPr>
            <a:spAutoFit/>
          </a:bodyPr>
          <a:lstStyle/>
          <a:p>
            <a:pPr algn="ctr">
              <a:spcBef>
                <a:spcPct val="50000"/>
              </a:spcBef>
            </a:pPr>
            <a:endParaRPr lang="en-US" altLang="en-US" sz="2800"/>
          </a:p>
        </p:txBody>
      </p:sp>
      <p:pic>
        <p:nvPicPr>
          <p:cNvPr id="5" name="Picture 4" descr="armyhd"/>
          <p:cNvPicPr>
            <a:picLocks noChangeAspect="1" noChangeArrowheads="1"/>
          </p:cNvPicPr>
          <p:nvPr/>
        </p:nvPicPr>
        <p:blipFill rotWithShape="1">
          <a:blip r:embed="rId3" cstate="print"/>
          <a:srcRect r="79384"/>
          <a:stretch/>
        </p:blipFill>
        <p:spPr bwMode="auto">
          <a:xfrm>
            <a:off x="838200" y="1905000"/>
            <a:ext cx="1657350" cy="873125"/>
          </a:xfrm>
          <a:prstGeom prst="rect">
            <a:avLst/>
          </a:prstGeom>
          <a:noFill/>
          <a:ln w="28575">
            <a:solidFill>
              <a:schemeClr val="tx1">
                <a:lumMod val="50000"/>
              </a:schemeClr>
            </a:solidFill>
            <a:miter lim="800000"/>
            <a:headEnd/>
            <a:tailEnd/>
          </a:ln>
        </p:spPr>
      </p:pic>
      <p:pic>
        <p:nvPicPr>
          <p:cNvPr id="103429" name="Picture 6" descr="nasd_logo"/>
          <p:cNvPicPr>
            <a:picLocks noChangeAspect="1" noChangeArrowheads="1"/>
          </p:cNvPicPr>
          <p:nvPr/>
        </p:nvPicPr>
        <p:blipFill>
          <a:blip r:embed="rId4" cstate="print"/>
          <a:srcRect/>
          <a:stretch>
            <a:fillRect/>
          </a:stretch>
        </p:blipFill>
        <p:spPr bwMode="auto">
          <a:xfrm>
            <a:off x="304800" y="3195638"/>
            <a:ext cx="2690813" cy="1147762"/>
          </a:xfrm>
          <a:prstGeom prst="rect">
            <a:avLst/>
          </a:prstGeom>
          <a:noFill/>
          <a:ln w="9525">
            <a:noFill/>
            <a:miter lim="800000"/>
            <a:headEnd/>
            <a:tailEnd/>
          </a:ln>
        </p:spPr>
      </p:pic>
      <p:pic>
        <p:nvPicPr>
          <p:cNvPr id="103430" name="Picture 10" descr="ncsbn3"/>
          <p:cNvPicPr>
            <a:picLocks noChangeAspect="1" noChangeArrowheads="1"/>
          </p:cNvPicPr>
          <p:nvPr/>
        </p:nvPicPr>
        <p:blipFill>
          <a:blip r:embed="rId5" cstate="print"/>
          <a:srcRect/>
          <a:stretch>
            <a:fillRect/>
          </a:stretch>
        </p:blipFill>
        <p:spPr bwMode="auto">
          <a:xfrm>
            <a:off x="3276600" y="3200400"/>
            <a:ext cx="5527675" cy="1185863"/>
          </a:xfrm>
          <a:prstGeom prst="rect">
            <a:avLst/>
          </a:prstGeom>
          <a:noFill/>
          <a:ln w="9525">
            <a:noFill/>
            <a:miter lim="800000"/>
            <a:headEnd/>
            <a:tailEnd/>
          </a:ln>
        </p:spPr>
      </p:pic>
      <p:pic>
        <p:nvPicPr>
          <p:cNvPr id="103431" name="Picture 5" descr="gre2"/>
          <p:cNvPicPr>
            <a:picLocks noChangeAspect="1" noChangeArrowheads="1"/>
          </p:cNvPicPr>
          <p:nvPr/>
        </p:nvPicPr>
        <p:blipFill>
          <a:blip r:embed="rId6" cstate="print"/>
          <a:srcRect/>
          <a:stretch>
            <a:fillRect/>
          </a:stretch>
        </p:blipFill>
        <p:spPr bwMode="auto">
          <a:xfrm>
            <a:off x="3124200" y="1905000"/>
            <a:ext cx="5705475" cy="914400"/>
          </a:xfrm>
          <a:prstGeom prst="rect">
            <a:avLst/>
          </a:prstGeom>
          <a:noFill/>
          <a:ln w="9525">
            <a:noFill/>
            <a:miter lim="800000"/>
            <a:headEnd/>
            <a:tailEnd/>
          </a:ln>
        </p:spPr>
      </p:pic>
      <p:pic>
        <p:nvPicPr>
          <p:cNvPr id="103432" name="Picture 14"/>
          <p:cNvPicPr>
            <a:picLocks noChangeAspect="1"/>
          </p:cNvPicPr>
          <p:nvPr/>
        </p:nvPicPr>
        <p:blipFill>
          <a:blip r:embed="rId7" cstate="print"/>
          <a:srcRect/>
          <a:stretch>
            <a:fillRect/>
          </a:stretch>
        </p:blipFill>
        <p:spPr bwMode="auto">
          <a:xfrm>
            <a:off x="1676400" y="4800600"/>
            <a:ext cx="5168900" cy="1139825"/>
          </a:xfrm>
          <a:prstGeom prst="rect">
            <a:avLst/>
          </a:prstGeom>
          <a:noFill/>
          <a:ln w="9525">
            <a:noFill/>
            <a:miter lim="800000"/>
            <a:headEnd/>
            <a:tailEnd/>
          </a:ln>
        </p:spPr>
      </p:pic>
      <p:sp>
        <p:nvSpPr>
          <p:cNvPr id="9" name="Slide Number Placeholder 8"/>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44</a:t>
            </a:fld>
            <a:endParaRPr lang="en-US" dirty="0"/>
          </a:p>
        </p:txBody>
      </p:sp>
    </p:spTree>
    <p:extLst>
      <p:ext uri="{BB962C8B-B14F-4D97-AF65-F5344CB8AC3E}">
        <p14:creationId xmlns:p14="http://schemas.microsoft.com/office/powerpoint/2010/main" val="115099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893763" y="139700"/>
            <a:ext cx="7358062" cy="1146175"/>
          </a:xfrm>
        </p:spPr>
        <p:txBody>
          <a:bodyPr/>
          <a:lstStyle/>
          <a:p>
            <a:pPr algn="ctr" eaLnBrk="1" hangingPunct="1">
              <a:defRPr/>
            </a:pPr>
            <a:r>
              <a:rPr lang="en-US" dirty="0">
                <a:latin typeface="Comic Sans MS" panose="030F0702030302020204" pitchFamily="66" charset="0"/>
              </a:rPr>
              <a:t>The PROMIS Metric</a:t>
            </a:r>
          </a:p>
        </p:txBody>
      </p:sp>
      <p:sp>
        <p:nvSpPr>
          <p:cNvPr id="74754" name="Rectangle 2"/>
          <p:cNvSpPr>
            <a:spLocks noGrp="1" noChangeArrowheads="1"/>
          </p:cNvSpPr>
          <p:nvPr>
            <p:ph type="body" idx="1"/>
          </p:nvPr>
        </p:nvSpPr>
        <p:spPr>
          <a:xfrm>
            <a:off x="76200" y="1600200"/>
            <a:ext cx="8179636" cy="4064000"/>
          </a:xfrm>
        </p:spPr>
        <p:txBody>
          <a:bodyPr>
            <a:normAutofit/>
          </a:bodyPr>
          <a:lstStyle/>
          <a:p>
            <a:pPr marL="651459" indent="-481103" algn="l" eaLnBrk="1" hangingPunct="1">
              <a:buSzPct val="150000"/>
              <a:buFont typeface="Arial" pitchFamily="34" charset="0"/>
              <a:buChar char="•"/>
              <a:defRPr/>
            </a:pPr>
            <a:r>
              <a:rPr lang="en-US" sz="4000" dirty="0">
                <a:solidFill>
                  <a:schemeClr val="tx1"/>
                </a:solidFill>
                <a:latin typeface="Comic Sans MS" panose="030F0702030302020204" pitchFamily="66" charset="0"/>
              </a:rPr>
              <a:t>T Score</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Mean = 50</a:t>
            </a:r>
          </a:p>
          <a:p>
            <a:pPr marL="1080250" lvl="1" indent="-481103" algn="l" eaLnBrk="1" hangingPunct="1">
              <a:buSzPct val="150000"/>
              <a:buFont typeface="Symbol" pitchFamily="18" charset="2"/>
              <a:buChar char=""/>
              <a:defRPr/>
            </a:pPr>
            <a:r>
              <a:rPr lang="en-US" sz="2800" dirty="0">
                <a:solidFill>
                  <a:schemeClr val="tx1"/>
                </a:solidFill>
                <a:latin typeface="Comic Sans MS" panose="030F0702030302020204" pitchFamily="66" charset="0"/>
              </a:rPr>
              <a:t>SD = 10</a:t>
            </a:r>
          </a:p>
          <a:p>
            <a:pPr marL="1080250" lvl="1" indent="-481103" algn="l" eaLnBrk="1" hangingPunct="1">
              <a:buSzPct val="150000"/>
              <a:buFont typeface="Symbol" pitchFamily="18" charset="2"/>
              <a:buChar char=""/>
              <a:defRPr/>
            </a:pPr>
            <a:r>
              <a:rPr lang="en-US" sz="3600" dirty="0">
                <a:solidFill>
                  <a:schemeClr val="tx1"/>
                </a:solidFill>
                <a:latin typeface="Comic Sans MS" panose="030F0702030302020204" pitchFamily="66" charset="0"/>
              </a:rPr>
              <a:t>Referenced to US General Pop. </a:t>
            </a:r>
          </a:p>
          <a:p>
            <a:pPr marL="1080250" lvl="1" indent="-481103" eaLnBrk="1" hangingPunct="1">
              <a:buSzPct val="150000"/>
              <a:buFont typeface="Symbol" pitchFamily="18" charset="2"/>
              <a:buChar char=""/>
              <a:defRPr/>
            </a:pPr>
            <a:r>
              <a:rPr lang="en-US" altLang="en-US" sz="3600" dirty="0"/>
              <a:t>T = 50 + (z * 10)</a:t>
            </a:r>
          </a:p>
          <a:p>
            <a:pPr marL="1080250" lvl="1" indent="-481103" eaLnBrk="1" hangingPunct="1">
              <a:buSzPct val="150000"/>
              <a:buFont typeface="Symbol" pitchFamily="18" charset="2"/>
              <a:buChar char=""/>
              <a:defRPr/>
            </a:pPr>
            <a:endParaRPr lang="en-US" altLang="en-US" sz="3600" dirty="0"/>
          </a:p>
          <a:p>
            <a:pPr marL="199097" indent="0" eaLnBrk="1" hangingPunct="1">
              <a:buSzPct val="150000"/>
              <a:buNone/>
              <a:defRPr/>
            </a:pPr>
            <a:r>
              <a:rPr lang="en-US" altLang="en-US" sz="4000" dirty="0">
                <a:hlinkClick r:id="rId3"/>
              </a:rPr>
              <a:t>www.healthmeasures.net</a:t>
            </a:r>
            <a:endParaRPr lang="en-US" altLang="en-US" sz="4000" dirty="0"/>
          </a:p>
          <a:p>
            <a:pPr marL="1080250" lvl="1" indent="-481103" algn="l" eaLnBrk="1" hangingPunct="1">
              <a:buSzPct val="150000"/>
              <a:buFont typeface="Symbol" pitchFamily="18" charset="2"/>
              <a:buChar char=""/>
              <a:defRPr/>
            </a:pPr>
            <a:endParaRPr lang="en-US" sz="3600" dirty="0">
              <a:solidFill>
                <a:schemeClr val="tx1"/>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45</a:t>
            </a:fld>
            <a:endParaRPr lang="en-US"/>
          </a:p>
        </p:txBody>
      </p:sp>
    </p:spTree>
    <p:extLst>
      <p:ext uri="{BB962C8B-B14F-4D97-AF65-F5344CB8AC3E}">
        <p14:creationId xmlns:p14="http://schemas.microsoft.com/office/powerpoint/2010/main" val="127269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74638"/>
            <a:ext cx="9144000" cy="1143000"/>
          </a:xfrm>
        </p:spPr>
        <p:txBody>
          <a:bodyPr>
            <a:normAutofit fontScale="90000"/>
          </a:bodyPr>
          <a:lstStyle/>
          <a:p>
            <a:pPr algn="ctr"/>
            <a:r>
              <a:rPr lang="en-US" altLang="en-US" sz="4000" b="1" dirty="0">
                <a:latin typeface="Comic Sans MS" pitchFamily="66" charset="0"/>
              </a:rPr>
              <a:t>Reliability Target for Use of </a:t>
            </a:r>
            <a:br>
              <a:rPr lang="en-US" altLang="en-US" sz="4000" b="1" dirty="0">
                <a:latin typeface="Comic Sans MS" pitchFamily="66" charset="0"/>
              </a:rPr>
            </a:br>
            <a:r>
              <a:rPr lang="en-US" altLang="en-US" sz="4000" b="1" dirty="0">
                <a:latin typeface="Comic Sans MS" pitchFamily="66" charset="0"/>
              </a:rPr>
              <a:t>Measures with Individuals </a:t>
            </a:r>
          </a:p>
        </p:txBody>
      </p:sp>
      <p:sp>
        <p:nvSpPr>
          <p:cNvPr id="51203" name="Content Placeholder 2"/>
          <p:cNvSpPr>
            <a:spLocks noGrp="1"/>
          </p:cNvSpPr>
          <p:nvPr>
            <p:ph idx="1"/>
          </p:nvPr>
        </p:nvSpPr>
        <p:spPr>
          <a:xfrm>
            <a:off x="533400" y="1828799"/>
            <a:ext cx="8077200" cy="4416425"/>
          </a:xfrm>
        </p:spPr>
        <p:txBody>
          <a:bodyPr>
            <a:normAutofit fontScale="25000" lnSpcReduction="20000"/>
          </a:bodyPr>
          <a:lstStyle/>
          <a:p>
            <a:pPr eaLnBrk="1" hangingPunct="1">
              <a:buFont typeface="Wingdings" panose="05000000000000000000" pitchFamily="2" charset="2"/>
              <a:buChar char="§"/>
              <a:defRPr/>
            </a:pPr>
            <a:r>
              <a:rPr lang="en-US" sz="10000" dirty="0">
                <a:latin typeface="Comic Sans MS" panose="030F0702030302020204" pitchFamily="66" charset="0"/>
              </a:rPr>
              <a:t>Reliability ranges from 0-1</a:t>
            </a:r>
          </a:p>
          <a:p>
            <a:pPr lvl="1" eaLnBrk="1" hangingPunct="1">
              <a:buFont typeface="Wingdings" panose="05000000000000000000" pitchFamily="2" charset="2"/>
              <a:buChar char="§"/>
              <a:defRPr/>
            </a:pPr>
            <a:r>
              <a:rPr lang="en-US" sz="10000" dirty="0">
                <a:latin typeface="Comic Sans MS" panose="030F0702030302020204" pitchFamily="66" charset="0"/>
              </a:rPr>
              <a:t>0.90 or above is goal</a:t>
            </a:r>
          </a:p>
          <a:p>
            <a:pPr lvl="1" eaLnBrk="1" hangingPunct="1">
              <a:buFont typeface="Wingdings" panose="05000000000000000000" pitchFamily="2" charset="2"/>
              <a:buChar char="§"/>
              <a:defRPr/>
            </a:pPr>
            <a:endParaRPr lang="en-US" sz="100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10000" dirty="0"/>
              <a:t>SE = SD (1- reliability)</a:t>
            </a:r>
            <a:r>
              <a:rPr lang="en-US" sz="10000" baseline="30000" dirty="0"/>
              <a:t>1/2</a:t>
            </a:r>
            <a:r>
              <a:rPr lang="en-US" sz="10000" dirty="0"/>
              <a:t> </a:t>
            </a:r>
          </a:p>
          <a:p>
            <a:pPr marL="342900" lvl="1" indent="-342900" eaLnBrk="1" hangingPunct="1">
              <a:buFont typeface="Wingdings" panose="05000000000000000000" pitchFamily="2" charset="2"/>
              <a:buChar char="§"/>
              <a:defRPr/>
            </a:pPr>
            <a:endParaRPr lang="en-US" sz="10000" dirty="0">
              <a:latin typeface="Comic Sans MS" panose="030F0702030302020204" pitchFamily="66" charset="0"/>
            </a:endParaRPr>
          </a:p>
          <a:p>
            <a:pPr marL="342900" lvl="1" indent="-342900" eaLnBrk="1" hangingPunct="1">
              <a:buFont typeface="Wingdings" panose="05000000000000000000" pitchFamily="2" charset="2"/>
              <a:buChar char="§"/>
              <a:defRPr/>
            </a:pPr>
            <a:r>
              <a:rPr lang="en-US" sz="10000" dirty="0">
                <a:latin typeface="Comic Sans MS" panose="030F0702030302020204" pitchFamily="66" charset="0"/>
              </a:rPr>
              <a:t>For T-scores</a:t>
            </a:r>
          </a:p>
          <a:p>
            <a:pPr marL="342900" lvl="1" indent="-342900" eaLnBrk="1" hangingPunct="1">
              <a:buFont typeface="Wingdings" panose="05000000000000000000" pitchFamily="2" charset="2"/>
              <a:buChar char="§"/>
              <a:defRPr/>
            </a:pPr>
            <a:endParaRPr lang="en-US" sz="10000" dirty="0">
              <a:latin typeface="Comic Sans MS" panose="030F0702030302020204" pitchFamily="66" charset="0"/>
            </a:endParaRPr>
          </a:p>
          <a:p>
            <a:pPr marL="800100" lvl="2" indent="-342900">
              <a:buFont typeface="Wingdings" panose="05000000000000000000" pitchFamily="2" charset="2"/>
              <a:buChar char="§"/>
              <a:defRPr/>
            </a:pPr>
            <a:r>
              <a:rPr lang="en-US" sz="9600" dirty="0">
                <a:latin typeface="Comic Sans MS" panose="030F0702030302020204" pitchFamily="66" charset="0"/>
              </a:rPr>
              <a:t>Reliability = 1 – (SE/10)</a:t>
            </a:r>
            <a:r>
              <a:rPr lang="en-US" sz="9600" baseline="30000" dirty="0">
                <a:latin typeface="Comic Sans MS" panose="030F0702030302020204" pitchFamily="66" charset="0"/>
              </a:rPr>
              <a:t>2</a:t>
            </a:r>
          </a:p>
          <a:p>
            <a:pPr marL="342900" lvl="1" indent="-342900" eaLnBrk="1" hangingPunct="1">
              <a:buFont typeface="Wingdings" panose="05000000000000000000" pitchFamily="2" charset="2"/>
              <a:buChar char="§"/>
              <a:defRPr/>
            </a:pPr>
            <a:endParaRPr lang="en-US" sz="10000" baseline="30000" dirty="0">
              <a:latin typeface="Comic Sans MS" panose="030F0702030302020204" pitchFamily="66" charset="0"/>
            </a:endParaRPr>
          </a:p>
          <a:p>
            <a:pPr lvl="1" eaLnBrk="1" hangingPunct="1">
              <a:buFont typeface="Wingdings" panose="05000000000000000000" pitchFamily="2" charset="2"/>
              <a:buChar char="§"/>
              <a:defRPr/>
            </a:pPr>
            <a:r>
              <a:rPr lang="en-US" sz="10000" dirty="0">
                <a:latin typeface="Comic Sans MS" panose="030F0702030302020204" pitchFamily="66" charset="0"/>
              </a:rPr>
              <a:t> Reliability = 0.90 when </a:t>
            </a:r>
            <a:r>
              <a:rPr lang="en-US" sz="10000" u="sng" dirty="0">
                <a:latin typeface="Comic Sans MS" panose="030F0702030302020204" pitchFamily="66" charset="0"/>
              </a:rPr>
              <a:t>SE = 3.2</a:t>
            </a:r>
          </a:p>
          <a:p>
            <a:pPr lvl="1" eaLnBrk="1" hangingPunct="1">
              <a:buFont typeface="Wingdings" panose="05000000000000000000" pitchFamily="2" charset="2"/>
              <a:buChar char="§"/>
              <a:defRPr/>
            </a:pPr>
            <a:endParaRPr lang="en-US" sz="10000" u="sng" dirty="0">
              <a:latin typeface="Comic Sans MS" panose="030F0702030302020204" pitchFamily="66" charset="0"/>
            </a:endParaRPr>
          </a:p>
          <a:p>
            <a:pPr lvl="1" eaLnBrk="1" hangingPunct="1">
              <a:buFont typeface="Wingdings" panose="05000000000000000000" pitchFamily="2" charset="2"/>
              <a:buChar char="§"/>
              <a:defRPr/>
            </a:pPr>
            <a:r>
              <a:rPr lang="en-US" sz="10000">
                <a:latin typeface="Comic Sans MS" panose="030F0702030302020204" pitchFamily="66" charset="0"/>
              </a:rPr>
              <a:t> 95</a:t>
            </a:r>
            <a:r>
              <a:rPr lang="en-US" sz="10000" dirty="0"/>
              <a:t>% CI = true score +/- 1.96 x SE</a:t>
            </a:r>
          </a:p>
          <a:p>
            <a:pPr marL="457200" lvl="1" indent="0">
              <a:buNone/>
              <a:defRPr/>
            </a:pPr>
            <a:r>
              <a:rPr lang="en-US" sz="9600" dirty="0"/>
              <a:t>	(observed score = true score if = mean)</a:t>
            </a:r>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lvl="1" eaLnBrk="1" hangingPunct="1">
              <a:buFont typeface="Wingdings" panose="05000000000000000000" pitchFamily="2" charset="2"/>
              <a:buChar char="§"/>
              <a:defRPr/>
            </a:pPr>
            <a:endParaRPr lang="en-US" sz="10000" dirty="0"/>
          </a:p>
          <a:p>
            <a:pPr marL="984250" lvl="2">
              <a:spcBef>
                <a:spcPct val="0"/>
              </a:spcBef>
              <a:buFont typeface="Wingdings" panose="05000000000000000000" pitchFamily="2" charset="2"/>
              <a:buChar char="Ø"/>
              <a:tabLst>
                <a:tab pos="228600" algn="l"/>
                <a:tab pos="457200" algn="l"/>
                <a:tab pos="673100" algn="l"/>
              </a:tabLst>
              <a:defRPr/>
            </a:pPr>
            <a:endParaRPr lang="en-US" dirty="0">
              <a:latin typeface="Comic Sans MS" panose="030F0702030302020204" pitchFamily="66" charset="0"/>
            </a:endParaRPr>
          </a:p>
          <a:p>
            <a:pPr marL="914400" lvl="2" indent="0">
              <a:buFontTx/>
              <a:buNone/>
              <a:defRPr/>
            </a:pPr>
            <a:endParaRPr lang="en-US" dirty="0">
              <a:latin typeface="Comic Sans MS" panose="030F0702030302020204" pitchFamily="66" charset="0"/>
            </a:endParaRPr>
          </a:p>
          <a:p>
            <a:pPr lvl="1">
              <a:defRPr/>
            </a:pPr>
            <a:endParaRPr lang="en-US" dirty="0"/>
          </a:p>
          <a:p>
            <a:pPr lvl="1">
              <a:buFontTx/>
              <a:buNone/>
              <a:defRPr/>
            </a:pPr>
            <a:endParaRPr lang="en-US" dirty="0"/>
          </a:p>
          <a:p>
            <a:pPr lvl="1">
              <a:buFontTx/>
              <a:buNone/>
              <a:defRPr/>
            </a:pPr>
            <a:r>
              <a:rPr lang="en-US" dirty="0"/>
              <a:t>	</a:t>
            </a:r>
            <a:endParaRPr lang="en-US" baseline="30000" dirty="0"/>
          </a:p>
          <a:p>
            <a:pPr>
              <a:defRPr/>
            </a:pPr>
            <a:endParaRPr lang="en-US" dirty="0"/>
          </a:p>
          <a:p>
            <a:pPr>
              <a:defRPr/>
            </a:pPr>
            <a:endParaRPr lang="en-US" baseline="30000" dirty="0"/>
          </a:p>
          <a:p>
            <a:pPr lvl="1">
              <a:buFontTx/>
              <a:buNone/>
              <a:defRPr/>
            </a:pPr>
            <a:endParaRPr lang="en-US" dirty="0"/>
          </a:p>
        </p:txBody>
      </p:sp>
      <p:sp>
        <p:nvSpPr>
          <p:cNvPr id="104452" name="TextBox 1"/>
          <p:cNvSpPr txBox="1">
            <a:spLocks noChangeArrowheads="1"/>
          </p:cNvSpPr>
          <p:nvPr/>
        </p:nvSpPr>
        <p:spPr bwMode="auto">
          <a:xfrm>
            <a:off x="6781800" y="5453063"/>
            <a:ext cx="184731" cy="400110"/>
          </a:xfrm>
          <a:prstGeom prst="rect">
            <a:avLst/>
          </a:prstGeom>
          <a:noFill/>
          <a:ln w="9525">
            <a:noFill/>
            <a:miter lim="800000"/>
            <a:headEnd/>
            <a:tailEnd/>
          </a:ln>
        </p:spPr>
        <p:txBody>
          <a:bodyPr wrap="none">
            <a:spAutoFit/>
          </a:bodyPr>
          <a:lstStyle/>
          <a:p>
            <a:endParaRPr lang="en-US" altLang="en-US" sz="2000" dirty="0"/>
          </a:p>
        </p:txBody>
      </p:sp>
      <p:sp>
        <p:nvSpPr>
          <p:cNvPr id="5" name="Slide Number Placeholder 4"/>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46</a:t>
            </a:fld>
            <a:endParaRPr lang="en-US" dirty="0"/>
          </a:p>
        </p:txBody>
      </p:sp>
    </p:spTree>
    <p:extLst>
      <p:ext uri="{BB962C8B-B14F-4D97-AF65-F5344CB8AC3E}">
        <p14:creationId xmlns:p14="http://schemas.microsoft.com/office/powerpoint/2010/main" val="2210256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8A5BA02-1321-4036-9F9C-40FBED59CAAA}"/>
              </a:ext>
            </a:extLst>
          </p:cNvPr>
          <p:cNvSpPr>
            <a:spLocks noGrp="1"/>
          </p:cNvSpPr>
          <p:nvPr>
            <p:ph type="title"/>
          </p:nvPr>
        </p:nvSpPr>
        <p:spPr>
          <a:xfrm>
            <a:off x="228600" y="76200"/>
            <a:ext cx="8763000" cy="1143000"/>
          </a:xfrm>
        </p:spPr>
        <p:txBody>
          <a:bodyPr/>
          <a:lstStyle/>
          <a:p>
            <a:pPr algn="ctr"/>
            <a:r>
              <a:rPr lang="en-US" altLang="en-US" sz="4000" b="1" dirty="0">
                <a:latin typeface="Comic Sans MS" panose="030F0702030302020204" pitchFamily="66" charset="0"/>
              </a:rPr>
              <a:t>In the past 7 days … </a:t>
            </a:r>
          </a:p>
        </p:txBody>
      </p:sp>
      <p:sp>
        <p:nvSpPr>
          <p:cNvPr id="41987" name="Content Placeholder 2">
            <a:extLst>
              <a:ext uri="{FF2B5EF4-FFF2-40B4-BE49-F238E27FC236}">
                <a16:creationId xmlns:a16="http://schemas.microsoft.com/office/drawing/2014/main" id="{6A6D31E5-FE21-4014-AB39-707BF92DACAA}"/>
              </a:ext>
            </a:extLst>
          </p:cNvPr>
          <p:cNvSpPr>
            <a:spLocks noGrp="1"/>
          </p:cNvSpPr>
          <p:nvPr>
            <p:ph idx="1"/>
          </p:nvPr>
        </p:nvSpPr>
        <p:spPr>
          <a:xfrm>
            <a:off x="514350" y="1600200"/>
            <a:ext cx="7943850" cy="4525963"/>
          </a:xfrm>
        </p:spPr>
        <p:txBody>
          <a:bodyPr/>
          <a:lstStyle/>
          <a:p>
            <a:pPr marL="0" indent="0">
              <a:buFontTx/>
              <a:buNone/>
            </a:pPr>
            <a:r>
              <a:rPr lang="en-US" altLang="en-US">
                <a:latin typeface="Comic Sans MS" panose="030F0702030302020204" pitchFamily="66" charset="0"/>
              </a:rPr>
              <a:t>I was grouchy </a:t>
            </a:r>
            <a:r>
              <a:rPr lang="en-US" altLang="en-US">
                <a:solidFill>
                  <a:srgbClr val="FFC000"/>
                </a:solidFill>
                <a:latin typeface="Comic Sans MS" panose="030F0702030302020204" pitchFamily="66" charset="0"/>
              </a:rPr>
              <a:t>[1</a:t>
            </a:r>
            <a:r>
              <a:rPr lang="en-US" altLang="en-US" baseline="30000">
                <a:solidFill>
                  <a:srgbClr val="FFC000"/>
                </a:solidFill>
                <a:latin typeface="Comic Sans MS" panose="030F0702030302020204" pitchFamily="66" charset="0"/>
              </a:rPr>
              <a:t>st</a:t>
            </a:r>
            <a:r>
              <a:rPr lang="en-US" altLang="en-US">
                <a:solidFill>
                  <a:srgbClr val="FFC000"/>
                </a:solidFill>
                <a:latin typeface="Comic Sans MS" panose="030F0702030302020204" pitchFamily="66" charset="0"/>
              </a:rPr>
              <a:t> question]</a:t>
            </a:r>
          </a:p>
          <a:p>
            <a:pPr lvl="1"/>
            <a:r>
              <a:rPr lang="en-US" altLang="en-US">
                <a:latin typeface="Comic Sans MS" panose="030F0702030302020204" pitchFamily="66" charset="0"/>
              </a:rPr>
              <a:t>Never                            [39]</a:t>
            </a:r>
          </a:p>
          <a:p>
            <a:pPr lvl="1"/>
            <a:r>
              <a:rPr lang="en-US" altLang="en-US">
                <a:latin typeface="Comic Sans MS" panose="030F0702030302020204" pitchFamily="66" charset="0"/>
              </a:rPr>
              <a:t>Rarely                            [48]</a:t>
            </a:r>
          </a:p>
          <a:p>
            <a:pPr lvl="1"/>
            <a:r>
              <a:rPr lang="en-US" altLang="en-US">
                <a:latin typeface="Comic Sans MS" panose="030F0702030302020204" pitchFamily="66" charset="0"/>
              </a:rPr>
              <a:t>Sometimes                     [56]</a:t>
            </a:r>
          </a:p>
          <a:p>
            <a:pPr lvl="1"/>
            <a:r>
              <a:rPr lang="en-US" altLang="en-US">
                <a:latin typeface="Comic Sans MS" panose="030F0702030302020204" pitchFamily="66" charset="0"/>
              </a:rPr>
              <a:t>Often                             [64]</a:t>
            </a:r>
          </a:p>
          <a:p>
            <a:pPr lvl="1"/>
            <a:r>
              <a:rPr lang="en-US" altLang="en-US">
                <a:latin typeface="Comic Sans MS" panose="030F0702030302020204" pitchFamily="66" charset="0"/>
              </a:rPr>
              <a:t>Always                            [72]</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56.1  </a:t>
            </a:r>
          </a:p>
          <a:p>
            <a:pPr marL="0" indent="0">
              <a:buFontTx/>
              <a:buNone/>
            </a:pPr>
            <a:r>
              <a:rPr lang="en-US" altLang="en-US">
                <a:latin typeface="Comic Sans MS" panose="030F0702030302020204" pitchFamily="66" charset="0"/>
              </a:rPr>
              <a:t>SE = 5.7 (rel. = 0.68)</a:t>
            </a:r>
          </a:p>
        </p:txBody>
      </p:sp>
      <p:sp>
        <p:nvSpPr>
          <p:cNvPr id="39940" name="Slide Number Placeholder 3">
            <a:extLst>
              <a:ext uri="{FF2B5EF4-FFF2-40B4-BE49-F238E27FC236}">
                <a16:creationId xmlns:a16="http://schemas.microsoft.com/office/drawing/2014/main" id="{EB1036E4-5852-44F1-82FA-2E5686D309CD}"/>
              </a:ext>
            </a:extLst>
          </p:cNvPr>
          <p:cNvSpPr>
            <a:spLocks noGrp="1"/>
          </p:cNvSpPr>
          <p:nvPr>
            <p:ph type="sldNum" sz="quarter" idx="4"/>
          </p:nvPr>
        </p:nvSpPr>
        <p:spPr>
          <a:xfrm>
            <a:off x="65913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5D1906AB-22DD-4642-AB7B-3EF37940242E}" type="slidenum">
              <a:rPr lang="en-US" altLang="en-US" sz="1400" b="1" smtClean="0">
                <a:latin typeface="Times New Roman" panose="02020603050405020304" pitchFamily="18" charset="0"/>
              </a:rPr>
              <a:pPr algn="l">
                <a:spcBef>
                  <a:spcPct val="0"/>
                </a:spcBef>
                <a:buFontTx/>
                <a:buNone/>
              </a:pPr>
              <a:t>47</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3777247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1642FD0-9AF6-48D3-AA7E-0AEFFAEE817E}"/>
              </a:ext>
            </a:extLst>
          </p:cNvPr>
          <p:cNvSpPr>
            <a:spLocks noGrp="1"/>
          </p:cNvSpPr>
          <p:nvPr>
            <p:ph type="title"/>
          </p:nvPr>
        </p:nvSpPr>
        <p:spPr>
          <a:xfrm>
            <a:off x="-76200" y="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D19F3039-0E1E-43B0-B53B-34E2A8AB1EB5}"/>
              </a:ext>
            </a:extLst>
          </p:cNvPr>
          <p:cNvSpPr>
            <a:spLocks noGrp="1"/>
          </p:cNvSpPr>
          <p:nvPr>
            <p:ph idx="1"/>
          </p:nvPr>
        </p:nvSpPr>
        <p:spPr>
          <a:xfrm>
            <a:off x="609600" y="1219200"/>
            <a:ext cx="7467600" cy="3429000"/>
          </a:xfrm>
        </p:spPr>
        <p:txBody>
          <a:bodyPr>
            <a:normAutofit fontScale="85000" lnSpcReduction="20000"/>
          </a:bodyPr>
          <a:lstStyle/>
          <a:p>
            <a:pPr marL="0" indent="0">
              <a:buFontTx/>
              <a:buNone/>
            </a:pPr>
            <a:r>
              <a:rPr lang="en-US" altLang="en-US">
                <a:latin typeface="Comic Sans MS" panose="030F0702030302020204" pitchFamily="66" charset="0"/>
              </a:rPr>
              <a:t>I felt like I was ready to explode </a:t>
            </a:r>
          </a:p>
          <a:p>
            <a:pPr marL="0" indent="0">
              <a:buFontTx/>
              <a:buNone/>
            </a:pPr>
            <a:r>
              <a:rPr lang="en-US" altLang="en-US">
                <a:solidFill>
                  <a:srgbClr val="FFC000"/>
                </a:solidFill>
                <a:latin typeface="Comic Sans MS" panose="030F0702030302020204" pitchFamily="66" charset="0"/>
              </a:rPr>
              <a:t>[2</a:t>
            </a:r>
            <a:r>
              <a:rPr lang="en-US" altLang="en-US" baseline="30000">
                <a:solidFill>
                  <a:srgbClr val="FFC000"/>
                </a:solidFill>
                <a:latin typeface="Comic Sans MS" panose="030F0702030302020204" pitchFamily="66" charset="0"/>
              </a:rPr>
              <a:t>nd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51.9  </a:t>
            </a:r>
          </a:p>
          <a:p>
            <a:pPr marL="0" indent="0">
              <a:buFontTx/>
              <a:buNone/>
            </a:pPr>
            <a:r>
              <a:rPr lang="en-US" altLang="en-US">
                <a:latin typeface="Comic Sans MS" panose="030F0702030302020204" pitchFamily="66" charset="0"/>
              </a:rPr>
              <a:t>SE = 4.8 (rel. = 0.77)</a:t>
            </a:r>
          </a:p>
        </p:txBody>
      </p:sp>
      <p:sp>
        <p:nvSpPr>
          <p:cNvPr id="41988" name="Slide Number Placeholder 3">
            <a:extLst>
              <a:ext uri="{FF2B5EF4-FFF2-40B4-BE49-F238E27FC236}">
                <a16:creationId xmlns:a16="http://schemas.microsoft.com/office/drawing/2014/main" id="{179DBB4A-B520-4DC9-9567-A79EEDD94903}"/>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3735E5E3-3FBF-4B4B-98B6-B3B2394A842A}" type="slidenum">
              <a:rPr lang="en-US" altLang="en-US" sz="1400" b="1" smtClean="0">
                <a:latin typeface="Times New Roman" panose="02020603050405020304" pitchFamily="18" charset="0"/>
              </a:rPr>
              <a:pPr algn="l">
                <a:spcBef>
                  <a:spcPct val="0"/>
                </a:spcBef>
                <a:buFontTx/>
                <a:buNone/>
              </a:pPr>
              <a:t>48</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3468788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Effect transition="in" filter="fade">
                                      <p:cBhvr>
                                        <p:cTn id="25" dur="2000"/>
                                        <p:tgtEl>
                                          <p:spTgt spid="41987">
                                            <p:txEl>
                                              <p:pRg st="2" end="2"/>
                                            </p:txEl>
                                          </p:spTgt>
                                        </p:tgtEl>
                                      </p:cBhvr>
                                    </p:animEffect>
                                    <p:anim calcmode="lin" valueType="num">
                                      <p:cBhvr>
                                        <p:cTn id="26"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D5F448B-9974-4A9F-BBFA-D00F50C7B551}"/>
              </a:ext>
            </a:extLst>
          </p:cNvPr>
          <p:cNvSpPr>
            <a:spLocks noGrp="1"/>
          </p:cNvSpPr>
          <p:nvPr>
            <p:ph type="title"/>
          </p:nvPr>
        </p:nvSpPr>
        <p:spPr>
          <a:xfrm>
            <a:off x="0" y="274638"/>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0FFC6DC6-E884-47ED-AEB9-81A7A9D34B55}"/>
              </a:ext>
            </a:extLst>
          </p:cNvPr>
          <p:cNvSpPr>
            <a:spLocks noGrp="1"/>
          </p:cNvSpPr>
          <p:nvPr>
            <p:ph idx="1"/>
          </p:nvPr>
        </p:nvSpPr>
        <p:spPr/>
        <p:txBody>
          <a:bodyPr/>
          <a:lstStyle/>
          <a:p>
            <a:pPr marL="0" indent="0">
              <a:buFontTx/>
              <a:buNone/>
            </a:pPr>
            <a:r>
              <a:rPr lang="en-US" altLang="en-US">
                <a:latin typeface="Comic Sans MS" panose="030F0702030302020204" pitchFamily="66" charset="0"/>
              </a:rPr>
              <a:t>I felt angry </a:t>
            </a:r>
            <a:r>
              <a:rPr lang="en-US" altLang="en-US">
                <a:solidFill>
                  <a:srgbClr val="FFC000"/>
                </a:solidFill>
                <a:latin typeface="Comic Sans MS" panose="030F0702030302020204" pitchFamily="66" charset="0"/>
              </a:rPr>
              <a:t>[3</a:t>
            </a:r>
            <a:r>
              <a:rPr lang="en-US" altLang="en-US" baseline="30000">
                <a:solidFill>
                  <a:srgbClr val="FFC000"/>
                </a:solidFill>
                <a:latin typeface="Comic Sans MS" panose="030F0702030302020204" pitchFamily="66" charset="0"/>
              </a:rPr>
              <a:t>rd</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50.5  </a:t>
            </a:r>
          </a:p>
          <a:p>
            <a:pPr marL="0" indent="0">
              <a:buFontTx/>
              <a:buNone/>
            </a:pPr>
            <a:r>
              <a:rPr lang="en-US" altLang="en-US">
                <a:latin typeface="Comic Sans MS" panose="030F0702030302020204" pitchFamily="66" charset="0"/>
              </a:rPr>
              <a:t>SE = 3.9 (rel. = 0.85)</a:t>
            </a:r>
          </a:p>
        </p:txBody>
      </p:sp>
      <p:sp>
        <p:nvSpPr>
          <p:cNvPr id="44036" name="Slide Number Placeholder 3">
            <a:extLst>
              <a:ext uri="{FF2B5EF4-FFF2-40B4-BE49-F238E27FC236}">
                <a16:creationId xmlns:a16="http://schemas.microsoft.com/office/drawing/2014/main" id="{15C3BEEA-146F-4853-9601-109056739F7F}"/>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923CFBC3-329E-45BB-88A2-DB8EDE3CEF59}" type="slidenum">
              <a:rPr lang="en-US" altLang="en-US" sz="1400" b="1" smtClean="0">
                <a:latin typeface="Times New Roman" panose="02020603050405020304" pitchFamily="18" charset="0"/>
              </a:rPr>
              <a:pPr algn="l">
                <a:spcBef>
                  <a:spcPct val="0"/>
                </a:spcBef>
                <a:buFontTx/>
                <a:buNone/>
              </a:pPr>
              <a:t>49</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3041714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pPr algn="ctr"/>
            <a:r>
              <a:rPr lang="en-US" sz="4000" dirty="0">
                <a:solidFill>
                  <a:schemeClr val="tx2"/>
                </a:solidFill>
                <a:latin typeface="Comic Sans MS" panose="030F0702030302020204" pitchFamily="66" charset="0"/>
              </a:rPr>
              <a:t>Quality of care measurement</a:t>
            </a:r>
          </a:p>
        </p:txBody>
      </p:sp>
      <p:sp>
        <p:nvSpPr>
          <p:cNvPr id="6" name="Content Placeholder 2"/>
          <p:cNvSpPr txBox="1">
            <a:spLocks/>
          </p:cNvSpPr>
          <p:nvPr/>
        </p:nvSpPr>
        <p:spPr>
          <a:xfrm>
            <a:off x="4510920" y="1353142"/>
            <a:ext cx="4631493" cy="165564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solidFill>
                  <a:schemeClr val="tx2"/>
                </a:solidFill>
              </a:rPr>
              <a:t>But how patients perceive their care is also important</a:t>
            </a:r>
          </a:p>
          <a:p>
            <a:pPr>
              <a:lnSpc>
                <a:spcPct val="90000"/>
              </a:lnSpc>
            </a:pPr>
            <a:r>
              <a:rPr lang="en-US" sz="2400" dirty="0">
                <a:solidFill>
                  <a:schemeClr val="tx2"/>
                </a:solidFill>
              </a:rPr>
              <a:t>Patient reports about care are used to assess the patient’s experiences.</a:t>
            </a:r>
          </a:p>
        </p:txBody>
      </p:sp>
      <p:pic>
        <p:nvPicPr>
          <p:cNvPr id="7" name="Picture 6" descr="Alan-Stott-cancer-patient-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20" y="3299660"/>
            <a:ext cx="4206240" cy="2523744"/>
          </a:xfrm>
          <a:prstGeom prst="rect">
            <a:avLst/>
          </a:prstGeom>
        </p:spPr>
      </p:pic>
      <p:pic>
        <p:nvPicPr>
          <p:cNvPr id="8" name="Picture 7" descr="doctor_male_patien_1368608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
        <p:nvSpPr>
          <p:cNvPr id="9" name="Content Placeholder 2"/>
          <p:cNvSpPr>
            <a:spLocks noGrp="1"/>
          </p:cNvSpPr>
          <p:nvPr>
            <p:ph type="body" sz="quarter" idx="10"/>
          </p:nvPr>
        </p:nvSpPr>
        <p:spPr>
          <a:xfrm>
            <a:off x="110528" y="4085242"/>
            <a:ext cx="4007586" cy="2514768"/>
          </a:xfrm>
        </p:spPr>
        <p:txBody>
          <a:bodyPr/>
          <a:lstStyle/>
          <a:p>
            <a:pPr>
              <a:lnSpc>
                <a:spcPct val="90000"/>
              </a:lnSpc>
              <a:spcBef>
                <a:spcPts val="0"/>
              </a:spcBef>
              <a:buClr>
                <a:schemeClr val="tx2"/>
              </a:buClr>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buClr>
                <a:schemeClr val="tx2"/>
              </a:buClr>
            </a:pPr>
            <a:r>
              <a:rPr lang="en-US" sz="2400" dirty="0">
                <a:solidFill>
                  <a:schemeClr val="tx2"/>
                </a:solidFill>
              </a:rPr>
              <a:t>Variant of RAND Delphi Method</a:t>
            </a:r>
          </a:p>
        </p:txBody>
      </p:sp>
    </p:spTree>
    <p:extLst>
      <p:ext uri="{BB962C8B-B14F-4D97-AF65-F5344CB8AC3E}">
        <p14:creationId xmlns:p14="http://schemas.microsoft.com/office/powerpoint/2010/main" val="1793322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3545FCE-4D07-4E10-B9AE-8B7C4DCDC9FB}"/>
              </a:ext>
            </a:extLst>
          </p:cNvPr>
          <p:cNvSpPr>
            <a:spLocks noGrp="1"/>
          </p:cNvSpPr>
          <p:nvPr>
            <p:ph type="title"/>
          </p:nvPr>
        </p:nvSpPr>
        <p:spPr>
          <a:xfrm>
            <a:off x="0" y="7620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7237FEAA-FFB8-42B3-978D-EB6993112D19}"/>
              </a:ext>
            </a:extLst>
          </p:cNvPr>
          <p:cNvSpPr>
            <a:spLocks noGrp="1"/>
          </p:cNvSpPr>
          <p:nvPr>
            <p:ph idx="1"/>
          </p:nvPr>
        </p:nvSpPr>
        <p:spPr>
          <a:xfrm>
            <a:off x="685800" y="1295400"/>
            <a:ext cx="7391400" cy="5029200"/>
          </a:xfrm>
        </p:spPr>
        <p:txBody>
          <a:bodyPr/>
          <a:lstStyle/>
          <a:p>
            <a:pPr marL="0" indent="0">
              <a:buFontTx/>
              <a:buNone/>
            </a:pPr>
            <a:r>
              <a:rPr lang="en-US" altLang="en-US">
                <a:latin typeface="Comic Sans MS" panose="030F0702030302020204" pitchFamily="66" charset="0"/>
              </a:rPr>
              <a:t>I felt angrier than I thought I should </a:t>
            </a:r>
            <a:r>
              <a:rPr lang="en-US" altLang="en-US">
                <a:solidFill>
                  <a:srgbClr val="FFC000"/>
                </a:solidFill>
                <a:latin typeface="Comic Sans MS" panose="030F0702030302020204" pitchFamily="66" charset="0"/>
              </a:rPr>
              <a:t>[4</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p>
          <a:p>
            <a:pPr marL="0" indent="0">
              <a:buFontTx/>
              <a:buNone/>
            </a:pPr>
            <a:r>
              <a:rPr lang="en-US" altLang="en-US">
                <a:latin typeface="Comic Sans MS" panose="030F0702030302020204" pitchFamily="66" charset="0"/>
              </a:rPr>
              <a:t>    - </a:t>
            </a:r>
            <a:r>
              <a:rPr lang="en-US" altLang="en-US" sz="2800">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lvl="1"/>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48.8  </a:t>
            </a:r>
          </a:p>
          <a:p>
            <a:pPr marL="0" indent="0">
              <a:buFontTx/>
              <a:buNone/>
            </a:pPr>
            <a:r>
              <a:rPr lang="en-US" altLang="en-US">
                <a:latin typeface="Comic Sans MS" panose="030F0702030302020204" pitchFamily="66" charset="0"/>
              </a:rPr>
              <a:t>SE = 3.6 (rel. = 0.87)</a:t>
            </a:r>
          </a:p>
        </p:txBody>
      </p:sp>
      <p:sp>
        <p:nvSpPr>
          <p:cNvPr id="46084" name="Slide Number Placeholder 3">
            <a:extLst>
              <a:ext uri="{FF2B5EF4-FFF2-40B4-BE49-F238E27FC236}">
                <a16:creationId xmlns:a16="http://schemas.microsoft.com/office/drawing/2014/main" id="{DA81BD18-E8BA-499B-B459-8E04FCEACD5F}"/>
              </a:ext>
            </a:extLst>
          </p:cNvPr>
          <p:cNvSpPr>
            <a:spLocks noGrp="1"/>
          </p:cNvSpPr>
          <p:nvPr>
            <p:ph type="sldNum" sz="quarter" idx="4"/>
          </p:nvPr>
        </p:nvSpPr>
        <p:spPr>
          <a:xfrm>
            <a:off x="664845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8D0471EF-B5EF-482E-9DEC-08618856DA4A}" type="slidenum">
              <a:rPr lang="en-US" altLang="en-US" sz="1400" b="1" smtClean="0">
                <a:latin typeface="Times New Roman" panose="02020603050405020304" pitchFamily="18" charset="0"/>
              </a:rPr>
              <a:pPr algn="l">
                <a:spcBef>
                  <a:spcPct val="0"/>
                </a:spcBef>
                <a:buFontTx/>
                <a:buNone/>
              </a:pPr>
              <a:t>50</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412907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Effect transition="in" filter="fade">
                                      <p:cBhvr>
                                        <p:cTn id="21" dur="2000"/>
                                        <p:tgtEl>
                                          <p:spTgt spid="41987">
                                            <p:txEl>
                                              <p:pRg st="1" end="1"/>
                                            </p:txEl>
                                          </p:spTgt>
                                        </p:tgtEl>
                                      </p:cBhvr>
                                    </p:animEffect>
                                    <p:anim calcmode="lin" valueType="num">
                                      <p:cBhvr>
                                        <p:cTn id="22" dur="2000" fill="hold"/>
                                        <p:tgtEl>
                                          <p:spTgt spid="41987">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0BDA24A-7D4E-4F92-9259-2DDBB303FC85}"/>
              </a:ext>
            </a:extLst>
          </p:cNvPr>
          <p:cNvSpPr>
            <a:spLocks noGrp="1"/>
          </p:cNvSpPr>
          <p:nvPr>
            <p:ph type="title"/>
          </p:nvPr>
        </p:nvSpPr>
        <p:spPr>
          <a:xfrm>
            <a:off x="0" y="152400"/>
            <a:ext cx="9144000" cy="1143000"/>
          </a:xfrm>
        </p:spPr>
        <p:txBody>
          <a:bodyPr/>
          <a:lstStyle/>
          <a:p>
            <a:pPr algn="ctr"/>
            <a:r>
              <a:rPr lang="en-US" altLang="en-US" sz="4000"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7324031D-BCE2-48D4-A483-94866C760FFA}"/>
              </a:ext>
            </a:extLst>
          </p:cNvPr>
          <p:cNvSpPr>
            <a:spLocks noGrp="1"/>
          </p:cNvSpPr>
          <p:nvPr>
            <p:ph idx="1"/>
          </p:nvPr>
        </p:nvSpPr>
        <p:spPr>
          <a:xfrm>
            <a:off x="742950" y="1447800"/>
            <a:ext cx="7943850" cy="4525963"/>
          </a:xfrm>
        </p:spPr>
        <p:txBody>
          <a:bodyPr/>
          <a:lstStyle/>
          <a:p>
            <a:pPr marL="0" indent="0">
              <a:buFontTx/>
              <a:buNone/>
            </a:pPr>
            <a:r>
              <a:rPr lang="en-US" altLang="en-US">
                <a:latin typeface="Comic Sans MS" panose="030F0702030302020204" pitchFamily="66" charset="0"/>
              </a:rPr>
              <a:t>I felt annoyed </a:t>
            </a:r>
            <a:r>
              <a:rPr lang="en-US" altLang="en-US">
                <a:solidFill>
                  <a:srgbClr val="FFC000"/>
                </a:solidFill>
                <a:latin typeface="Comic Sans MS" panose="030F0702030302020204" pitchFamily="66" charset="0"/>
              </a:rPr>
              <a:t>[5</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endParaRPr lang="en-US" altLang="en-US">
              <a:latin typeface="Comic Sans MS" panose="030F0702030302020204" pitchFamily="66" charset="0"/>
            </a:endParaRPr>
          </a:p>
          <a:p>
            <a:pPr marL="0" indent="0">
              <a:buFontTx/>
              <a:buNone/>
            </a:pPr>
            <a:r>
              <a:rPr lang="en-US" altLang="en-US">
                <a:latin typeface="Comic Sans MS" panose="030F0702030302020204" pitchFamily="66" charset="0"/>
              </a:rPr>
              <a:t>Estimated Anger = 50.1  </a:t>
            </a:r>
          </a:p>
          <a:p>
            <a:pPr marL="0" indent="0">
              <a:buFontTx/>
              <a:buNone/>
            </a:pPr>
            <a:r>
              <a:rPr lang="en-US" altLang="en-US">
                <a:latin typeface="Comic Sans MS" panose="030F0702030302020204" pitchFamily="66" charset="0"/>
              </a:rPr>
              <a:t>SE = 3.2 (rel. = 0.90)</a:t>
            </a:r>
          </a:p>
        </p:txBody>
      </p:sp>
      <p:sp>
        <p:nvSpPr>
          <p:cNvPr id="48132" name="Slide Number Placeholder 3">
            <a:extLst>
              <a:ext uri="{FF2B5EF4-FFF2-40B4-BE49-F238E27FC236}">
                <a16:creationId xmlns:a16="http://schemas.microsoft.com/office/drawing/2014/main" id="{A00548D5-83A3-45A6-9E15-EB1005CA9A89}"/>
              </a:ext>
            </a:extLst>
          </p:cNvPr>
          <p:cNvSpPr>
            <a:spLocks noGrp="1"/>
          </p:cNvSpPr>
          <p:nvPr>
            <p:ph type="sldNum" sz="quarter" idx="4"/>
          </p:nvPr>
        </p:nvSpPr>
        <p:spPr>
          <a:xfrm>
            <a:off x="6629400" y="624522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C994E655-042F-4E62-A583-B12F76C4DA4E}" type="slidenum">
              <a:rPr lang="en-US" altLang="en-US" sz="1400" b="1" smtClean="0">
                <a:latin typeface="Times New Roman" panose="02020603050405020304" pitchFamily="18" charset="0"/>
              </a:rPr>
              <a:pPr algn="l">
                <a:spcBef>
                  <a:spcPct val="0"/>
                </a:spcBef>
                <a:buFontTx/>
                <a:buNone/>
              </a:pPr>
              <a:t>51</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49953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50BD236-EC7D-43E2-8A7F-0F3C13C7139A}"/>
              </a:ext>
            </a:extLst>
          </p:cNvPr>
          <p:cNvSpPr>
            <a:spLocks noGrp="1"/>
          </p:cNvSpPr>
          <p:nvPr>
            <p:ph type="title"/>
          </p:nvPr>
        </p:nvSpPr>
        <p:spPr>
          <a:xfrm>
            <a:off x="-114300" y="76200"/>
            <a:ext cx="9258300" cy="1143000"/>
          </a:xfrm>
        </p:spPr>
        <p:txBody>
          <a:bodyPr/>
          <a:lstStyle/>
          <a:p>
            <a:pPr algn="ctr"/>
            <a:r>
              <a:rPr lang="en-US" altLang="en-US" b="1" dirty="0">
                <a:latin typeface="Comic Sans MS" panose="030F0702030302020204" pitchFamily="66" charset="0"/>
              </a:rPr>
              <a:t>In the past 7 days …</a:t>
            </a:r>
          </a:p>
        </p:txBody>
      </p:sp>
      <p:sp>
        <p:nvSpPr>
          <p:cNvPr id="41987" name="Content Placeholder 2">
            <a:extLst>
              <a:ext uri="{FF2B5EF4-FFF2-40B4-BE49-F238E27FC236}">
                <a16:creationId xmlns:a16="http://schemas.microsoft.com/office/drawing/2014/main" id="{BE829D59-6492-444E-AF8C-F41008DEF020}"/>
              </a:ext>
            </a:extLst>
          </p:cNvPr>
          <p:cNvSpPr>
            <a:spLocks noGrp="1"/>
          </p:cNvSpPr>
          <p:nvPr>
            <p:ph idx="1"/>
          </p:nvPr>
        </p:nvSpPr>
        <p:spPr>
          <a:xfrm>
            <a:off x="685800" y="1371600"/>
            <a:ext cx="7620000" cy="5105400"/>
          </a:xfrm>
        </p:spPr>
        <p:txBody>
          <a:bodyPr/>
          <a:lstStyle/>
          <a:p>
            <a:pPr marL="0" indent="0">
              <a:buFontTx/>
              <a:buNone/>
            </a:pPr>
            <a:r>
              <a:rPr lang="en-US" altLang="en-US">
                <a:latin typeface="Comic Sans MS" panose="030F0702030302020204" pitchFamily="66" charset="0"/>
              </a:rPr>
              <a:t>I made myself angry about something just by thinking about it. </a:t>
            </a:r>
            <a:r>
              <a:rPr lang="en-US" altLang="en-US">
                <a:solidFill>
                  <a:srgbClr val="FFC000"/>
                </a:solidFill>
                <a:latin typeface="Comic Sans MS" panose="030F0702030302020204" pitchFamily="66" charset="0"/>
              </a:rPr>
              <a:t>[6</a:t>
            </a:r>
            <a:r>
              <a:rPr lang="en-US" altLang="en-US" baseline="30000">
                <a:solidFill>
                  <a:srgbClr val="FFC000"/>
                </a:solidFill>
                <a:latin typeface="Comic Sans MS" panose="030F0702030302020204" pitchFamily="66" charset="0"/>
              </a:rPr>
              <a:t>th</a:t>
            </a:r>
            <a:r>
              <a:rPr lang="en-US" altLang="en-US">
                <a:solidFill>
                  <a:srgbClr val="FFC000"/>
                </a:solidFill>
                <a:latin typeface="Comic Sans MS" panose="030F0702030302020204" pitchFamily="66" charset="0"/>
              </a:rPr>
              <a:t> question]</a:t>
            </a:r>
            <a:endParaRPr lang="en-US" altLang="en-US" sz="2800">
              <a:latin typeface="Comic Sans MS" panose="030F0702030302020204" pitchFamily="66" charset="0"/>
            </a:endParaRPr>
          </a:p>
          <a:p>
            <a:pPr lvl="1"/>
            <a:r>
              <a:rPr lang="en-US" altLang="en-US">
                <a:latin typeface="Comic Sans MS" panose="030F0702030302020204" pitchFamily="66" charset="0"/>
              </a:rPr>
              <a:t>Never</a:t>
            </a:r>
          </a:p>
          <a:p>
            <a:pPr lvl="1"/>
            <a:r>
              <a:rPr lang="en-US" altLang="en-US">
                <a:latin typeface="Comic Sans MS" panose="030F0702030302020204" pitchFamily="66" charset="0"/>
              </a:rPr>
              <a:t>Rarely</a:t>
            </a:r>
          </a:p>
          <a:p>
            <a:pPr lvl="1"/>
            <a:r>
              <a:rPr lang="en-US" altLang="en-US">
                <a:latin typeface="Comic Sans MS" panose="030F0702030302020204" pitchFamily="66" charset="0"/>
              </a:rPr>
              <a:t>Sometimes</a:t>
            </a:r>
          </a:p>
          <a:p>
            <a:pPr lvl="1"/>
            <a:r>
              <a:rPr lang="en-US" altLang="en-US">
                <a:latin typeface="Comic Sans MS" panose="030F0702030302020204" pitchFamily="66" charset="0"/>
              </a:rPr>
              <a:t>Often</a:t>
            </a:r>
          </a:p>
          <a:p>
            <a:pPr lvl="1"/>
            <a:r>
              <a:rPr lang="en-US" altLang="en-US">
                <a:latin typeface="Comic Sans MS" panose="030F0702030302020204" pitchFamily="66" charset="0"/>
              </a:rPr>
              <a:t>Always</a:t>
            </a:r>
          </a:p>
          <a:p>
            <a:pPr marL="0" indent="0">
              <a:buFontTx/>
              <a:buNone/>
            </a:pPr>
            <a:endParaRPr lang="en-US" altLang="en-US" sz="2800">
              <a:latin typeface="Comic Sans MS" panose="030F0702030302020204" pitchFamily="66" charset="0"/>
            </a:endParaRPr>
          </a:p>
          <a:p>
            <a:pPr marL="0" indent="0">
              <a:buFontTx/>
              <a:buNone/>
            </a:pPr>
            <a:r>
              <a:rPr lang="en-US" altLang="en-US">
                <a:latin typeface="Comic Sans MS" panose="030F0702030302020204" pitchFamily="66" charset="0"/>
              </a:rPr>
              <a:t>Estimated Anger = 50.2  </a:t>
            </a:r>
          </a:p>
          <a:p>
            <a:pPr marL="0" indent="0">
              <a:buFontTx/>
              <a:buNone/>
            </a:pPr>
            <a:r>
              <a:rPr lang="en-US" altLang="en-US">
                <a:latin typeface="Comic Sans MS" panose="030F0702030302020204" pitchFamily="66" charset="0"/>
              </a:rPr>
              <a:t>SE = 2.8 (rel = 0.92)</a:t>
            </a:r>
          </a:p>
        </p:txBody>
      </p:sp>
      <p:sp>
        <p:nvSpPr>
          <p:cNvPr id="50180" name="Slide Number Placeholder 3">
            <a:extLst>
              <a:ext uri="{FF2B5EF4-FFF2-40B4-BE49-F238E27FC236}">
                <a16:creationId xmlns:a16="http://schemas.microsoft.com/office/drawing/2014/main" id="{1C94592E-86AD-49EC-A5FB-41FD1F90713F}"/>
              </a:ext>
            </a:extLst>
          </p:cNvPr>
          <p:cNvSpPr>
            <a:spLocks noGrp="1"/>
          </p:cNvSpPr>
          <p:nvPr>
            <p:ph type="sldNum" sz="quarter" idx="4"/>
          </p:nvPr>
        </p:nvSpPr>
        <p:spPr>
          <a:xfrm>
            <a:off x="6629400" y="6238875"/>
            <a:ext cx="24003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D8A924B2-DE2D-4DA9-A224-61DD30CDE890}" type="slidenum">
              <a:rPr lang="en-US" altLang="en-US" sz="1400" b="1" smtClean="0">
                <a:latin typeface="Times New Roman" panose="02020603050405020304" pitchFamily="18" charset="0"/>
              </a:rPr>
              <a:pPr algn="l">
                <a:spcBef>
                  <a:spcPct val="0"/>
                </a:spcBef>
                <a:buFontTx/>
                <a:buNone/>
              </a:pPr>
              <a:t>52</a:t>
            </a:fld>
            <a:endParaRPr lang="en-US" altLang="en-US" sz="1400" b="1">
              <a:latin typeface="Times New Roman" panose="02020603050405020304" pitchFamily="18" charset="0"/>
            </a:endParaRPr>
          </a:p>
        </p:txBody>
      </p:sp>
    </p:spTree>
    <p:extLst>
      <p:ext uri="{BB962C8B-B14F-4D97-AF65-F5344CB8AC3E}">
        <p14:creationId xmlns:p14="http://schemas.microsoft.com/office/powerpoint/2010/main" val="2326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C92E-216A-48A1-BC29-FF8CB7E04D88}"/>
              </a:ext>
            </a:extLst>
          </p:cNvPr>
          <p:cNvSpPr>
            <a:spLocks noGrp="1"/>
          </p:cNvSpPr>
          <p:nvPr>
            <p:ph type="title"/>
          </p:nvPr>
        </p:nvSpPr>
        <p:spPr>
          <a:xfrm>
            <a:off x="279918" y="111351"/>
            <a:ext cx="8584164" cy="1325563"/>
          </a:xfrm>
        </p:spPr>
        <p:txBody>
          <a:bodyPr>
            <a:normAutofit/>
          </a:bodyPr>
          <a:lstStyle/>
          <a:p>
            <a:r>
              <a:rPr lang="en-US" sz="4000" dirty="0">
                <a:latin typeface="Comic Sans MS" panose="030F0702030302020204" pitchFamily="66" charset="0"/>
              </a:rPr>
              <a:t>PROMIS Preference-based Score </a:t>
            </a:r>
          </a:p>
        </p:txBody>
      </p:sp>
      <p:sp>
        <p:nvSpPr>
          <p:cNvPr id="3" name="Content Placeholder 2">
            <a:extLst>
              <a:ext uri="{FF2B5EF4-FFF2-40B4-BE49-F238E27FC236}">
                <a16:creationId xmlns:a16="http://schemas.microsoft.com/office/drawing/2014/main" id="{EBA40033-ABC0-44CB-A109-330DAFE2B048}"/>
              </a:ext>
            </a:extLst>
          </p:cNvPr>
          <p:cNvSpPr>
            <a:spLocks noGrp="1"/>
          </p:cNvSpPr>
          <p:nvPr>
            <p:ph idx="1"/>
          </p:nvPr>
        </p:nvSpPr>
        <p:spPr>
          <a:xfrm>
            <a:off x="177281" y="1436914"/>
            <a:ext cx="8854751" cy="5141167"/>
          </a:xfrm>
        </p:spPr>
        <p:txBody>
          <a:bodyPr>
            <a:normAutofit/>
          </a:bodyPr>
          <a:lstStyle/>
          <a:p>
            <a:pPr marL="0" lvl="0" indent="0">
              <a:buNone/>
            </a:pPr>
            <a:r>
              <a:rPr lang="en-US" dirty="0"/>
              <a:t>PROMIS-29 Profile v2.0 plus </a:t>
            </a:r>
          </a:p>
          <a:p>
            <a:pPr lvl="0"/>
            <a:r>
              <a:rPr lang="en-US" dirty="0"/>
              <a:t>2 Cognitive Function items</a:t>
            </a:r>
          </a:p>
          <a:p>
            <a:pPr lvl="1"/>
            <a:r>
              <a:rPr lang="en-US" dirty="0"/>
              <a:t>PC6r: In the past 7 days, I have been able to concentrate. 1=Not at all, 2=A little bit, 3=Somewhat, 4=Quite a bit, 5=Very much</a:t>
            </a:r>
          </a:p>
          <a:p>
            <a:pPr lvl="1"/>
            <a:r>
              <a:rPr lang="en-US" dirty="0"/>
              <a:t>PC27r: In the past 7 days, I have been able to remember to do things, like take medicine or buy something I needed. 1=Not at all, 2=A little bit, 3=Somewhat, 4=Quite a bit, 5=Very much</a:t>
            </a:r>
          </a:p>
          <a:p>
            <a:pPr lvl="1"/>
            <a:endParaRPr lang="en-US" sz="2400" dirty="0"/>
          </a:p>
          <a:p>
            <a:pPr lvl="1"/>
            <a:endParaRPr lang="en-US" sz="2400" dirty="0"/>
          </a:p>
          <a:p>
            <a:pPr marL="0" indent="0">
              <a:buNone/>
            </a:pPr>
            <a:r>
              <a:rPr lang="en-US" sz="2000" dirty="0"/>
              <a:t>DeWitt, B., </a:t>
            </a:r>
            <a:r>
              <a:rPr lang="en-US" sz="2000" dirty="0" err="1"/>
              <a:t>Feeny</a:t>
            </a:r>
            <a:r>
              <a:rPr lang="en-US" sz="2000" dirty="0"/>
              <a:t>, D., </a:t>
            </a:r>
            <a:r>
              <a:rPr lang="en-US" sz="2000" dirty="0" err="1"/>
              <a:t>Fischoff</a:t>
            </a:r>
            <a:r>
              <a:rPr lang="en-US" sz="2000" dirty="0"/>
              <a:t>, B., </a:t>
            </a:r>
            <a:r>
              <a:rPr lang="en-US" sz="2000" dirty="0" err="1"/>
              <a:t>Cella</a:t>
            </a:r>
            <a:r>
              <a:rPr lang="en-US" sz="2000" dirty="0"/>
              <a:t>, D., Hays, R. D., Hess, R., </a:t>
            </a:r>
            <a:r>
              <a:rPr lang="en-US" sz="2000" dirty="0" err="1"/>
              <a:t>Pilkonis</a:t>
            </a:r>
            <a:r>
              <a:rPr lang="en-US" sz="2000" dirty="0"/>
              <a:t>, P., </a:t>
            </a:r>
            <a:r>
              <a:rPr lang="en-US" sz="2000" dirty="0" err="1"/>
              <a:t>Revicki</a:t>
            </a:r>
            <a:r>
              <a:rPr lang="en-US" sz="2000" dirty="0"/>
              <a:t>, D., Roberts, M., </a:t>
            </a:r>
            <a:r>
              <a:rPr lang="en-US" sz="2000" dirty="0" err="1"/>
              <a:t>Tsevat</a:t>
            </a:r>
            <a:r>
              <a:rPr lang="en-US" sz="2000" dirty="0"/>
              <a:t>, J., Lan, Y., &amp; </a:t>
            </a:r>
            <a:r>
              <a:rPr lang="en-US" sz="2000" dirty="0" err="1"/>
              <a:t>Hanmer</a:t>
            </a:r>
            <a:r>
              <a:rPr lang="en-US" sz="2000" dirty="0"/>
              <a:t>, J. (in press). Estimation of a preference-based summary score for the Patient-Reported Outcomes Measurement Information System: The PROMIS®-Preference (</a:t>
            </a:r>
            <a:r>
              <a:rPr lang="en-US" sz="2000" dirty="0" err="1"/>
              <a:t>PROPr</a:t>
            </a:r>
            <a:r>
              <a:rPr lang="en-US" sz="2000" dirty="0"/>
              <a:t>) Scoring System. </a:t>
            </a:r>
            <a:r>
              <a:rPr lang="en-US" sz="2000" u="sng" dirty="0"/>
              <a:t>Medical Decision Making</a:t>
            </a:r>
            <a:r>
              <a:rPr lang="en-US" sz="2000" dirty="0"/>
              <a:t>.</a:t>
            </a:r>
          </a:p>
          <a:p>
            <a:endParaRPr lang="en-US" sz="2400" dirty="0"/>
          </a:p>
          <a:p>
            <a:endParaRPr lang="en-US" sz="2400" dirty="0"/>
          </a:p>
          <a:p>
            <a:endParaRPr lang="en-US" dirty="0"/>
          </a:p>
        </p:txBody>
      </p:sp>
    </p:spTree>
    <p:extLst>
      <p:ext uri="{BB962C8B-B14F-4D97-AF65-F5344CB8AC3E}">
        <p14:creationId xmlns:p14="http://schemas.microsoft.com/office/powerpoint/2010/main" val="1421781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2" y="-139852"/>
            <a:ext cx="9032358" cy="1325563"/>
          </a:xfrm>
        </p:spPr>
        <p:txBody>
          <a:bodyPr/>
          <a:lstStyle/>
          <a:p>
            <a:pPr algn="ctr"/>
            <a:r>
              <a:rPr lang="en-US" dirty="0"/>
              <a:t>Questions?</a:t>
            </a:r>
          </a:p>
        </p:txBody>
      </p:sp>
      <p:pic>
        <p:nvPicPr>
          <p:cNvPr id="4" name="Content Placeholder 3" descr="La agilidad en la toma de decisiones, ventaja competitiva - Think Bi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038" y="802758"/>
            <a:ext cx="7672032" cy="4068241"/>
          </a:xfrm>
        </p:spPr>
      </p:pic>
      <p:sp>
        <p:nvSpPr>
          <p:cNvPr id="3" name="Rectangle 2">
            <a:extLst>
              <a:ext uri="{FF2B5EF4-FFF2-40B4-BE49-F238E27FC236}">
                <a16:creationId xmlns:a16="http://schemas.microsoft.com/office/drawing/2014/main" id="{C54E6C27-51CD-4857-8E83-FBDF38374089}"/>
              </a:ext>
            </a:extLst>
          </p:cNvPr>
          <p:cNvSpPr/>
          <p:nvPr/>
        </p:nvSpPr>
        <p:spPr>
          <a:xfrm>
            <a:off x="2567763" y="6386255"/>
            <a:ext cx="3727473" cy="369332"/>
          </a:xfrm>
          <a:prstGeom prst="rect">
            <a:avLst/>
          </a:prstGeom>
        </p:spPr>
        <p:txBody>
          <a:bodyPr wrap="square">
            <a:spAutoFit/>
          </a:bodyPr>
          <a:lstStyle/>
          <a:p>
            <a:pPr lvl="0" fontAlgn="base">
              <a:spcBef>
                <a:spcPct val="0"/>
              </a:spcBef>
              <a:spcAft>
                <a:spcPct val="0"/>
              </a:spcAft>
              <a:defRPr/>
            </a:pPr>
            <a:r>
              <a:rPr lang="en-US" altLang="en-US" dirty="0">
                <a:solidFill>
                  <a:srgbClr val="000000"/>
                </a:solidFill>
                <a:latin typeface="Arial" panose="020B0604020202020204" pitchFamily="34" charset="0"/>
                <a:cs typeface="Arial" panose="020B0604020202020204" pitchFamily="34" charset="0"/>
                <a:hlinkClick r:id="rId3"/>
              </a:rPr>
              <a:t>drhays@ucla.edu</a:t>
            </a:r>
            <a:r>
              <a:rPr lang="en-US" altLang="en-US" dirty="0">
                <a:solidFill>
                  <a:srgbClr val="000000"/>
                </a:solidFill>
                <a:latin typeface="Arial" panose="020B0604020202020204" pitchFamily="34" charset="0"/>
                <a:cs typeface="Arial" panose="020B0604020202020204" pitchFamily="34" charset="0"/>
              </a:rPr>
              <a:t>  (310-794-2294)</a:t>
            </a:r>
          </a:p>
        </p:txBody>
      </p:sp>
      <p:pic>
        <p:nvPicPr>
          <p:cNvPr id="5" name="Picture 3" descr="hays-burning-text.gif">
            <a:extLst>
              <a:ext uri="{FF2B5EF4-FFF2-40B4-BE49-F238E27FC236}">
                <a16:creationId xmlns:a16="http://schemas.microsoft.com/office/drawing/2014/main" id="{92350F12-4A69-468E-914B-3FE37598F9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6411" y="4582633"/>
            <a:ext cx="4967287" cy="16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3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D390-FABB-4B3F-B663-C849407FF5A2}"/>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4C3A30CF-E366-4E7F-9E99-BBE5B222BD43}"/>
              </a:ext>
            </a:extLst>
          </p:cNvPr>
          <p:cNvSpPr>
            <a:spLocks noGrp="1"/>
          </p:cNvSpPr>
          <p:nvPr>
            <p:ph idx="1"/>
          </p:nvPr>
        </p:nvSpPr>
        <p:spPr>
          <a:xfrm>
            <a:off x="628650" y="1690689"/>
            <a:ext cx="7886700" cy="4486274"/>
          </a:xfrm>
        </p:spPr>
        <p:txBody>
          <a:bodyPr>
            <a:normAutofit fontScale="62500" lnSpcReduction="20000"/>
          </a:bodyPr>
          <a:lstStyle/>
          <a:p>
            <a:pPr marL="0" indent="0">
              <a:buNone/>
            </a:pPr>
            <a:r>
              <a:rPr lang="en-US" dirty="0"/>
              <a:t>	Brodsky, M., Spritzer, K., </a:t>
            </a:r>
            <a:r>
              <a:rPr lang="en-US" b="1" dirty="0"/>
              <a:t>Hays, R. D</a:t>
            </a:r>
            <a:r>
              <a:rPr lang="en-US" dirty="0"/>
              <a:t>., &amp; Hui, K.  (2016).  Change in health-related quality of life at group and individual levers over time in patients treated for chronic myofascial neck pain.  </a:t>
            </a:r>
            <a:r>
              <a:rPr lang="en-US" u="sng" dirty="0"/>
              <a:t>Journal of Evidence-Based Complementary and Alternative Medicine</a:t>
            </a:r>
            <a:r>
              <a:rPr lang="en-US" dirty="0"/>
              <a:t>, 22(3): 365-368</a:t>
            </a:r>
          </a:p>
          <a:p>
            <a:pPr marL="0" indent="0">
              <a:buNone/>
            </a:pPr>
            <a:r>
              <a:rPr lang="en-US" dirty="0"/>
              <a:t>	</a:t>
            </a:r>
            <a:r>
              <a:rPr lang="en-US" dirty="0" err="1"/>
              <a:t>Cella</a:t>
            </a:r>
            <a:r>
              <a:rPr lang="en-US" dirty="0"/>
              <a:t>, D., Riley, W., Stone, A., Rothrock, N., Reeve, B., Young, S., </a:t>
            </a:r>
            <a:r>
              <a:rPr lang="en-US" dirty="0" err="1"/>
              <a:t>Amtmann</a:t>
            </a:r>
            <a:r>
              <a:rPr lang="en-US" dirty="0"/>
              <a:t>, D., Bode, R., </a:t>
            </a:r>
            <a:r>
              <a:rPr lang="en-US" dirty="0" err="1"/>
              <a:t>Buysse</a:t>
            </a:r>
            <a:r>
              <a:rPr lang="en-US" dirty="0"/>
              <a:t>, D., Choi, S., Cook, K., </a:t>
            </a:r>
            <a:r>
              <a:rPr lang="en-US" dirty="0" err="1"/>
              <a:t>DeVellis</a:t>
            </a:r>
            <a:r>
              <a:rPr lang="en-US" dirty="0"/>
              <a:t>, R., DeWalt, D., Fries, J. F., Gershon, R., Hahn, E. A., </a:t>
            </a:r>
            <a:r>
              <a:rPr lang="en-US" dirty="0" err="1"/>
              <a:t>Pilkonis</a:t>
            </a:r>
            <a:r>
              <a:rPr lang="en-US" dirty="0"/>
              <a:t>, P., </a:t>
            </a:r>
            <a:r>
              <a:rPr lang="en-US" dirty="0" err="1"/>
              <a:t>Revicki</a:t>
            </a:r>
            <a:r>
              <a:rPr lang="en-US" dirty="0"/>
              <a:t>, D., Rose, M., </a:t>
            </a:r>
            <a:r>
              <a:rPr lang="en-US" dirty="0" err="1"/>
              <a:t>Weinfurt</a:t>
            </a:r>
            <a:r>
              <a:rPr lang="en-US" dirty="0"/>
              <a:t>, K., Lai, J., &amp; </a:t>
            </a:r>
            <a:r>
              <a:rPr lang="en-US" b="1" dirty="0"/>
              <a:t>Hays, R. D</a:t>
            </a:r>
            <a:r>
              <a:rPr lang="en-US" dirty="0"/>
              <a:t>.  (2010). Initial item banks and first wave testing of the Patient-Reported Outcomes Measurement Information System (PROMIS) network: 2005-2008.  </a:t>
            </a:r>
            <a:r>
              <a:rPr lang="en-US" u="sng" dirty="0"/>
              <a:t>Journal of Clinical Epidemiology</a:t>
            </a:r>
            <a:r>
              <a:rPr lang="en-US" dirty="0"/>
              <a:t>, 63 (11), 1179-1194. </a:t>
            </a:r>
            <a:endParaRPr lang="en-US" b="1" dirty="0"/>
          </a:p>
          <a:p>
            <a:pPr marL="0" indent="0">
              <a:buNone/>
            </a:pPr>
            <a:r>
              <a:rPr lang="en-US" b="1" dirty="0"/>
              <a:t>	Hays, R. D</a:t>
            </a:r>
            <a:r>
              <a:rPr lang="en-US" dirty="0"/>
              <a:t>., Brodsky, M., Johnston, M. F., Spritzer, K. L., &amp; Hui, K.  (2005).  Evaluating the statistical significance of health-related quality of life change in individual patients.  </a:t>
            </a:r>
            <a:r>
              <a:rPr lang="en-US" u="sng" dirty="0"/>
              <a:t>Evaluation and the Health Professions</a:t>
            </a:r>
            <a:r>
              <a:rPr lang="en-US" dirty="0"/>
              <a:t>, 28, 160-171.</a:t>
            </a:r>
            <a:endParaRPr lang="en-US" b="1" dirty="0"/>
          </a:p>
          <a:p>
            <a:pPr marL="0" indent="0">
              <a:buNone/>
            </a:pPr>
            <a:r>
              <a:rPr lang="en-US" b="1" dirty="0"/>
              <a:t>	Hays, R. D</a:t>
            </a:r>
            <a:r>
              <a:rPr lang="en-US" dirty="0"/>
              <a:t>., Martino, S., Brown, J., Cui, M., Cleary, P., </a:t>
            </a:r>
            <a:r>
              <a:rPr lang="en-US" dirty="0" err="1"/>
              <a:t>Gaillot</a:t>
            </a:r>
            <a:r>
              <a:rPr lang="en-US" dirty="0"/>
              <a:t>, S., &amp; Elliott, M. (2014). Evaluation of a care coordination measure for the Consumer Assessment of Healthcare Providers and System (CAHPS®) Medicare Survey.  </a:t>
            </a:r>
            <a:r>
              <a:rPr lang="en-US" u="sng" dirty="0"/>
              <a:t>Medical Care Research and Review</a:t>
            </a:r>
            <a:r>
              <a:rPr lang="en-US" dirty="0"/>
              <a:t>, 71, 192-202.</a:t>
            </a:r>
          </a:p>
        </p:txBody>
      </p:sp>
    </p:spTree>
    <p:extLst>
      <p:ext uri="{BB962C8B-B14F-4D97-AF65-F5344CB8AC3E}">
        <p14:creationId xmlns:p14="http://schemas.microsoft.com/office/powerpoint/2010/main" val="145249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96" y="76200"/>
            <a:ext cx="9116604" cy="909141"/>
          </a:xfrm>
        </p:spPr>
        <p:txBody>
          <a:bodyPr>
            <a:noAutofit/>
          </a:bodyPr>
          <a:lstStyle/>
          <a:p>
            <a:pPr algn="ctr"/>
            <a:r>
              <a:rPr lang="en-US" sz="3000" dirty="0">
                <a:solidFill>
                  <a:schemeClr val="tx2"/>
                </a:solidFill>
                <a:latin typeface="Comic Sans MS" panose="030F0702030302020204" pitchFamily="66" charset="0"/>
              </a:rPr>
              <a:t>Consumer Assessment of Healthcare Providers </a:t>
            </a:r>
            <a:br>
              <a:rPr lang="en-US" sz="3000" dirty="0">
                <a:solidFill>
                  <a:schemeClr val="tx2"/>
                </a:solidFill>
                <a:latin typeface="Comic Sans MS" panose="030F0702030302020204" pitchFamily="66" charset="0"/>
              </a:rPr>
            </a:br>
            <a:r>
              <a:rPr lang="en-US" sz="3000" dirty="0">
                <a:solidFill>
                  <a:schemeClr val="tx2"/>
                </a:solidFill>
                <a:latin typeface="Comic Sans MS" panose="030F0702030302020204" pitchFamily="66" charset="0"/>
              </a:rPr>
              <a:t>and Systems (CAHPS®) Approach </a:t>
            </a:r>
          </a:p>
        </p:txBody>
      </p:sp>
      <p:sp>
        <p:nvSpPr>
          <p:cNvPr id="11" name="Content Placeholder 2"/>
          <p:cNvSpPr>
            <a:spLocks noGrp="1"/>
          </p:cNvSpPr>
          <p:nvPr>
            <p:ph type="body" sz="quarter" idx="10"/>
          </p:nvPr>
        </p:nvSpPr>
        <p:spPr>
          <a:xfrm>
            <a:off x="103596" y="1981200"/>
            <a:ext cx="5078003" cy="4638880"/>
          </a:xfrm>
        </p:spPr>
        <p:txBody>
          <a:bodyPr/>
          <a:lstStyle/>
          <a:p>
            <a:pPr>
              <a:lnSpc>
                <a:spcPct val="90000"/>
              </a:lnSpc>
            </a:pPr>
            <a:r>
              <a:rPr lang="en-US" sz="2800" dirty="0">
                <a:solidFill>
                  <a:schemeClr val="tx2"/>
                </a:solidFill>
              </a:rPr>
              <a:t>Focus on what patients want to know about AND can accurately report about</a:t>
            </a:r>
          </a:p>
          <a:p>
            <a:pPr>
              <a:lnSpc>
                <a:spcPct val="90000"/>
              </a:lnSpc>
            </a:pPr>
            <a:endParaRPr lang="en-US" sz="2400" dirty="0">
              <a:solidFill>
                <a:schemeClr val="tx2"/>
              </a:solidFill>
            </a:endParaRPr>
          </a:p>
          <a:p>
            <a:pPr lvl="1">
              <a:lnSpc>
                <a:spcPct val="90000"/>
              </a:lnSpc>
              <a:defRPr/>
            </a:pPr>
            <a:r>
              <a:rPr lang="en-US" sz="2400" dirty="0">
                <a:solidFill>
                  <a:schemeClr val="tx2"/>
                </a:solidFill>
              </a:rPr>
              <a:t>Communication with health care provider</a:t>
            </a:r>
          </a:p>
          <a:p>
            <a:pPr lvl="1">
              <a:lnSpc>
                <a:spcPct val="90000"/>
              </a:lnSpc>
              <a:defRPr/>
            </a:pPr>
            <a:r>
              <a:rPr lang="en-US" sz="2400" dirty="0">
                <a:solidFill>
                  <a:schemeClr val="tx2"/>
                </a:solidFill>
              </a:rPr>
              <a:t>Access to care</a:t>
            </a:r>
          </a:p>
          <a:p>
            <a:pPr lvl="1">
              <a:lnSpc>
                <a:spcPct val="90000"/>
              </a:lnSpc>
              <a:defRPr/>
            </a:pPr>
            <a:r>
              <a:rPr lang="en-US" sz="2400" dirty="0">
                <a:solidFill>
                  <a:schemeClr val="tx2"/>
                </a:solidFill>
              </a:rPr>
              <a:t>Staff courtesy and respect</a:t>
            </a:r>
          </a:p>
          <a:p>
            <a:pPr lvl="1">
              <a:lnSpc>
                <a:spcPct val="90000"/>
              </a:lnSpc>
              <a:defRPr/>
            </a:pPr>
            <a:endParaRPr lang="en-US" sz="2000"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599" y="3200400"/>
            <a:ext cx="3887239" cy="3037722"/>
          </a:xfrm>
          <a:prstGeom prst="rect">
            <a:avLst/>
          </a:prstGeom>
        </p:spPr>
      </p:pic>
    </p:spTree>
    <p:extLst>
      <p:ext uri="{BB962C8B-B14F-4D97-AF65-F5344CB8AC3E}">
        <p14:creationId xmlns:p14="http://schemas.microsoft.com/office/powerpoint/2010/main" val="244923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04 at 4.25.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9" y="1495565"/>
            <a:ext cx="2741812" cy="2044608"/>
          </a:xfrm>
          <a:prstGeom prst="rect">
            <a:avLst/>
          </a:prstGeom>
        </p:spPr>
      </p:pic>
      <p:pic>
        <p:nvPicPr>
          <p:cNvPr id="6" name="Picture 5" descr="Screen shot 2013-09-04 at 4.27.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30" y="4013167"/>
            <a:ext cx="2746784" cy="2376784"/>
          </a:xfrm>
          <a:prstGeom prst="rect">
            <a:avLst/>
          </a:prstGeom>
        </p:spPr>
      </p:pic>
      <p:sp>
        <p:nvSpPr>
          <p:cNvPr id="7" name="TextBox 6"/>
          <p:cNvSpPr txBox="1"/>
          <p:nvPr/>
        </p:nvSpPr>
        <p:spPr>
          <a:xfrm>
            <a:off x="759600" y="969418"/>
            <a:ext cx="2668054" cy="424732"/>
          </a:xfrm>
          <a:prstGeom prst="rect">
            <a:avLst/>
          </a:prstGeom>
          <a:solidFill>
            <a:schemeClr val="bg1"/>
          </a:solidFill>
        </p:spPr>
        <p:txBody>
          <a:bodyPr wrap="square" rtlCol="0">
            <a:spAutoFit/>
          </a:bodyPr>
          <a:lstStyle/>
          <a:p>
            <a:pPr algn="ctr">
              <a:lnSpc>
                <a:spcPct val="90000"/>
              </a:lnSpc>
            </a:pPr>
            <a:r>
              <a:rPr lang="en-US" sz="2400" b="1" dirty="0"/>
              <a:t>Ambulatory Care</a:t>
            </a:r>
          </a:p>
        </p:txBody>
      </p:sp>
      <p:sp>
        <p:nvSpPr>
          <p:cNvPr id="8" name="TextBox 7"/>
          <p:cNvSpPr txBox="1"/>
          <p:nvPr/>
        </p:nvSpPr>
        <p:spPr>
          <a:xfrm>
            <a:off x="841052" y="3527480"/>
            <a:ext cx="2431387" cy="424732"/>
          </a:xfrm>
          <a:prstGeom prst="rect">
            <a:avLst/>
          </a:prstGeom>
          <a:solidFill>
            <a:schemeClr val="bg1"/>
          </a:solidFill>
        </p:spPr>
        <p:txBody>
          <a:bodyPr wrap="square" rtlCol="0">
            <a:spAutoFit/>
          </a:bodyPr>
          <a:lstStyle/>
          <a:p>
            <a:pPr algn="ctr">
              <a:lnSpc>
                <a:spcPct val="90000"/>
              </a:lnSpc>
            </a:pPr>
            <a:r>
              <a:rPr lang="en-US" sz="2400" b="1" dirty="0">
                <a:solidFill>
                  <a:schemeClr val="tx2"/>
                </a:solidFill>
              </a:rPr>
              <a:t>Facility</a:t>
            </a:r>
          </a:p>
        </p:txBody>
      </p:sp>
      <p:cxnSp>
        <p:nvCxnSpPr>
          <p:cNvPr id="10" name="Straight Connector 9"/>
          <p:cNvCxnSpPr/>
          <p:nvPr/>
        </p:nvCxnSpPr>
        <p:spPr>
          <a:xfrm>
            <a:off x="3427653" y="2233492"/>
            <a:ext cx="103569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140461" y="4203961"/>
            <a:ext cx="4991209" cy="1315745"/>
          </a:xfrm>
          <a:prstGeom prst="rect">
            <a:avLst/>
          </a:prstGeom>
        </p:spPr>
        <p:txBody>
          <a:bodyPr wrap="square">
            <a:spAutoFit/>
          </a:bodyPr>
          <a:lstStyle/>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Hospital Survey </a:t>
            </a:r>
          </a:p>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Nursing Hom</a:t>
            </a:r>
            <a:r>
              <a:rPr lang="en-US" sz="2000" dirty="0">
                <a:solidFill>
                  <a:schemeClr val="tx2"/>
                </a:solidFill>
                <a:latin typeface="Arial" panose="020B0604020202020204" pitchFamily="34" charset="0"/>
                <a:ea typeface="ＭＳ Ｐゴシック" panose="020B0600070205080204" pitchFamily="34" charset="-128"/>
              </a:rPr>
              <a:t>e Survey</a:t>
            </a:r>
          </a:p>
          <a:p>
            <a:pPr lvl="1">
              <a:lnSpc>
                <a:spcPct val="90000"/>
              </a:lnSpc>
              <a:spcBef>
                <a:spcPct val="0"/>
              </a:spcBef>
              <a:spcAft>
                <a:spcPts val="300"/>
              </a:spcAft>
            </a:pPr>
            <a:r>
              <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rPr>
              <a:t>In-Center Hemodialysis Survey</a:t>
            </a:r>
          </a:p>
          <a:p>
            <a:pPr lvl="1">
              <a:lnSpc>
                <a:spcPct val="90000"/>
              </a:lnSpc>
              <a:spcBef>
                <a:spcPct val="0"/>
              </a:spcBef>
              <a:spcAft>
                <a:spcPts val="300"/>
              </a:spcAft>
            </a:pPr>
            <a:endParaRPr lang="en-US" sz="2000" dirty="0">
              <a:solidFill>
                <a:schemeClr val="tx2"/>
              </a:solidFill>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16" name="Straight Connector 15"/>
          <p:cNvCxnSpPr/>
          <p:nvPr/>
        </p:nvCxnSpPr>
        <p:spPr>
          <a:xfrm>
            <a:off x="3432097" y="4808395"/>
            <a:ext cx="1035692"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7" name="Left Bracket 16"/>
          <p:cNvSpPr/>
          <p:nvPr/>
        </p:nvSpPr>
        <p:spPr>
          <a:xfrm>
            <a:off x="4475674" y="1113406"/>
            <a:ext cx="129709" cy="2262382"/>
          </a:xfrm>
          <a:prstGeom prst="leftBracket">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Left Bracket 17"/>
          <p:cNvSpPr/>
          <p:nvPr/>
        </p:nvSpPr>
        <p:spPr>
          <a:xfrm>
            <a:off x="4467788" y="4263319"/>
            <a:ext cx="173204" cy="938240"/>
          </a:xfrm>
          <a:prstGeom prst="leftBracket">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4160110" y="969418"/>
            <a:ext cx="4729590" cy="3170099"/>
          </a:xfrm>
          <a:prstGeom prst="rect">
            <a:avLst/>
          </a:prstGeom>
        </p:spPr>
        <p:txBody>
          <a:bodyPr wrap="square">
            <a:spAutoFit/>
          </a:bodyPr>
          <a:lstStyle/>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Clinician &amp; Group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rPr>
              <a:t>Dental Plan Survey</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Aft>
                <a:spcPts val="300"/>
              </a:spcAft>
            </a:pPr>
            <a:r>
              <a:rPr lang="en-US" sz="2000" dirty="0">
                <a:latin typeface="Arial" panose="020B0604020202020204" pitchFamily="34" charset="0"/>
                <a:ea typeface="ＭＳ Ｐゴシック" panose="020B0600070205080204" pitchFamily="34" charset="-128"/>
              </a:rPr>
              <a:t>ECHO®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rPr>
              <a:t>Health Plan Survey</a:t>
            </a: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Home Health Care Survey</a:t>
            </a:r>
          </a:p>
          <a:p>
            <a:pPr lvl="1">
              <a:spcBef>
                <a:spcPct val="0"/>
              </a:spcBef>
              <a:spcAft>
                <a:spcPts val="300"/>
              </a:spcAft>
            </a:pPr>
            <a:r>
              <a:rPr lang="en-US" sz="2000" dirty="0">
                <a:latin typeface="Arial" panose="020B0604020202020204" pitchFamily="34" charset="0"/>
                <a:ea typeface="ＭＳ Ｐゴシック" panose="020B0600070205080204" pitchFamily="34" charset="-128"/>
                <a:cs typeface="Arial" panose="020B0604020202020204" pitchFamily="34" charset="0"/>
              </a:rPr>
              <a:t>Surgical Care Survey </a:t>
            </a:r>
          </a:p>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lvl="1">
              <a:spcBef>
                <a:spcPct val="0"/>
              </a:spcBef>
              <a:spcAft>
                <a:spcPts val="300"/>
              </a:spcAft>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Title 1"/>
          <p:cNvSpPr>
            <a:spLocks noGrp="1"/>
          </p:cNvSpPr>
          <p:nvPr>
            <p:ph type="title"/>
          </p:nvPr>
        </p:nvSpPr>
        <p:spPr>
          <a:xfrm>
            <a:off x="76200" y="-16398"/>
            <a:ext cx="9067800" cy="1143000"/>
          </a:xfrm>
        </p:spPr>
        <p:txBody>
          <a:bodyPr>
            <a:normAutofit/>
          </a:bodyPr>
          <a:lstStyle/>
          <a:p>
            <a:pPr algn="ctr"/>
            <a:r>
              <a:rPr lang="en-US" sz="4000" dirty="0">
                <a:solidFill>
                  <a:schemeClr val="tx2"/>
                </a:solidFill>
                <a:latin typeface="Comic Sans MS" panose="030F0702030302020204" pitchFamily="66" charset="0"/>
              </a:rPr>
              <a:t>CAHPS has a family of surveys</a:t>
            </a:r>
          </a:p>
        </p:txBody>
      </p:sp>
      <p:sp>
        <p:nvSpPr>
          <p:cNvPr id="2" name="TextBox 1"/>
          <p:cNvSpPr txBox="1"/>
          <p:nvPr/>
        </p:nvSpPr>
        <p:spPr>
          <a:xfrm>
            <a:off x="3517740" y="5290417"/>
            <a:ext cx="30194362" cy="584775"/>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248390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73" y="365125"/>
            <a:ext cx="8931348" cy="1325563"/>
          </a:xfrm>
        </p:spPr>
        <p:txBody>
          <a:bodyPr>
            <a:normAutofit/>
          </a:bodyPr>
          <a:lstStyle/>
          <a:p>
            <a:pPr algn="ctr"/>
            <a:r>
              <a:rPr lang="en-US" dirty="0">
                <a:latin typeface="Comic Sans MS" panose="030F0702030302020204" pitchFamily="66" charset="0"/>
              </a:rPr>
              <a:t>CAHPS Medicare </a:t>
            </a:r>
            <a:br>
              <a:rPr lang="en-US" dirty="0">
                <a:latin typeface="Comic Sans MS" panose="030F0702030302020204" pitchFamily="66" charset="0"/>
              </a:rPr>
            </a:br>
            <a:r>
              <a:rPr lang="en-US" dirty="0">
                <a:latin typeface="Comic Sans MS" panose="030F0702030302020204" pitchFamily="66" charset="0"/>
              </a:rPr>
              <a:t>Survey Composites</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4988478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F897B58-E805-4B29-8148-BD6190DE8E8D}"/>
                  </a:ext>
                </a:extLst>
              </p14:cNvPr>
              <p14:cNvContentPartPr/>
              <p14:nvPr/>
            </p14:nvContentPartPr>
            <p14:xfrm>
              <a:off x="605992" y="3428983"/>
              <a:ext cx="144" cy="144"/>
            </p14:xfrm>
          </p:contentPart>
        </mc:Choice>
        <mc:Fallback xmlns="">
          <p:pic>
            <p:nvPicPr>
              <p:cNvPr id="3" name="Ink 2">
                <a:extLst>
                  <a:ext uri="{FF2B5EF4-FFF2-40B4-BE49-F238E27FC236}">
                    <a16:creationId xmlns:a16="http://schemas.microsoft.com/office/drawing/2014/main" id="{BF897B58-E805-4B29-8148-BD6190DE8E8D}"/>
                  </a:ext>
                </a:extLst>
              </p:cNvPr>
              <p:cNvPicPr/>
              <p:nvPr/>
            </p:nvPicPr>
            <p:blipFill>
              <a:blip r:embed="rId8"/>
              <a:stretch>
                <a:fillRect/>
              </a:stretch>
            </p:blipFill>
            <p:spPr>
              <a:xfrm>
                <a:off x="604552" y="3427543"/>
                <a:ext cx="2880" cy="2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D369A6BE-E32D-4422-BBA5-266E5DE803A9}"/>
                  </a:ext>
                </a:extLst>
              </p14:cNvPr>
              <p14:cNvContentPartPr/>
              <p14:nvPr/>
            </p14:nvContentPartPr>
            <p14:xfrm>
              <a:off x="332680" y="3359863"/>
              <a:ext cx="263520" cy="1248768"/>
            </p14:xfrm>
          </p:contentPart>
        </mc:Choice>
        <mc:Fallback xmlns="">
          <p:pic>
            <p:nvPicPr>
              <p:cNvPr id="9" name="Ink 8">
                <a:extLst>
                  <a:ext uri="{FF2B5EF4-FFF2-40B4-BE49-F238E27FC236}">
                    <a16:creationId xmlns:a16="http://schemas.microsoft.com/office/drawing/2014/main" id="{D369A6BE-E32D-4422-BBA5-266E5DE803A9}"/>
                  </a:ext>
                </a:extLst>
              </p:cNvPr>
              <p:cNvPicPr/>
              <p:nvPr/>
            </p:nvPicPr>
            <p:blipFill>
              <a:blip r:embed="rId10"/>
              <a:stretch>
                <a:fillRect/>
              </a:stretch>
            </p:blipFill>
            <p:spPr>
              <a:xfrm>
                <a:off x="329080" y="3356264"/>
                <a:ext cx="270360" cy="1255606"/>
              </a:xfrm>
              <a:prstGeom prst="rect">
                <a:avLst/>
              </a:prstGeom>
            </p:spPr>
          </p:pic>
        </mc:Fallback>
      </mc:AlternateContent>
    </p:spTree>
    <p:extLst>
      <p:ext uri="{BB962C8B-B14F-4D97-AF65-F5344CB8AC3E}">
        <p14:creationId xmlns:p14="http://schemas.microsoft.com/office/powerpoint/2010/main" val="326364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3" y="365126"/>
            <a:ext cx="8334597" cy="1325563"/>
          </a:xfrm>
        </p:spPr>
        <p:txBody>
          <a:bodyPr>
            <a:normAutofit fontScale="90000"/>
          </a:bodyPr>
          <a:lstStyle/>
          <a:p>
            <a:pPr algn="ctr"/>
            <a:r>
              <a:rPr lang="en-US" dirty="0">
                <a:latin typeface="Comic Sans MS" panose="030F0702030302020204" pitchFamily="66" charset="0"/>
              </a:rPr>
              <a:t>CAHPS Medicare Survey 2012</a:t>
            </a:r>
            <a:br>
              <a:rPr lang="en-US" dirty="0">
                <a:latin typeface="Comic Sans MS" panose="030F0702030302020204" pitchFamily="66" charset="0"/>
              </a:rPr>
            </a:br>
            <a:r>
              <a:rPr lang="en-US" dirty="0">
                <a:latin typeface="Comic Sans MS" panose="030F0702030302020204" pitchFamily="66" charset="0"/>
              </a:rPr>
              <a:t>Care Coordination Items             (n = 266,466)</a:t>
            </a:r>
          </a:p>
        </p:txBody>
      </p:sp>
      <p:sp>
        <p:nvSpPr>
          <p:cNvPr id="5" name="Content Placeholder 4"/>
          <p:cNvSpPr>
            <a:spLocks noGrp="1"/>
          </p:cNvSpPr>
          <p:nvPr>
            <p:ph idx="1"/>
          </p:nvPr>
        </p:nvSpPr>
        <p:spPr/>
        <p:txBody>
          <a:bodyPr>
            <a:normAutofit/>
          </a:bodyPr>
          <a:lstStyle/>
          <a:p>
            <a:pPr marL="0" indent="0">
              <a:buNone/>
            </a:pPr>
            <a:endParaRPr lang="en-US" dirty="0">
              <a:solidFill>
                <a:schemeClr val="tx2"/>
              </a:solidFill>
            </a:endParaRPr>
          </a:p>
          <a:p>
            <a:pPr marL="0" indent="0">
              <a:buNone/>
            </a:pPr>
            <a:r>
              <a:rPr lang="en-US" dirty="0">
                <a:solidFill>
                  <a:schemeClr val="tx2"/>
                </a:solidFill>
              </a:rPr>
              <a:t>Personal doctor:  </a:t>
            </a:r>
          </a:p>
          <a:p>
            <a:pPr marL="914400" lvl="1" indent="-514350">
              <a:buClr>
                <a:schemeClr val="tx2"/>
              </a:buClr>
              <a:buFont typeface="+mj-lt"/>
              <a:buAutoNum type="arabicPeriod"/>
            </a:pPr>
            <a:r>
              <a:rPr lang="en-US" dirty="0">
                <a:solidFill>
                  <a:schemeClr val="tx2"/>
                </a:solidFill>
              </a:rPr>
              <a:t>has medical records or other information about your care during visits </a:t>
            </a:r>
          </a:p>
          <a:p>
            <a:pPr marL="914400" lvl="1" indent="-514350">
              <a:buClr>
                <a:schemeClr val="tx2"/>
              </a:buClr>
              <a:buFont typeface="+mj-lt"/>
              <a:buAutoNum type="arabicPeriod"/>
            </a:pPr>
            <a:r>
              <a:rPr lang="en-US" dirty="0">
                <a:solidFill>
                  <a:schemeClr val="tx2"/>
                </a:solidFill>
              </a:rPr>
              <a:t>talks about all medicines you are taking </a:t>
            </a:r>
          </a:p>
          <a:p>
            <a:pPr marL="914400" lvl="1" indent="-514350">
              <a:buClr>
                <a:schemeClr val="tx2"/>
              </a:buClr>
              <a:buFont typeface="+mj-lt"/>
              <a:buAutoNum type="arabicPeriod"/>
            </a:pPr>
            <a:r>
              <a:rPr lang="en-US" dirty="0">
                <a:solidFill>
                  <a:schemeClr val="tx2"/>
                </a:solidFill>
              </a:rPr>
              <a:t>informed and up-to-date about care from specialists </a:t>
            </a:r>
          </a:p>
          <a:p>
            <a:pPr marL="914400" lvl="1" indent="-514350">
              <a:buClr>
                <a:schemeClr val="tx2"/>
              </a:buClr>
              <a:buFont typeface="+mj-lt"/>
              <a:buAutoNum type="arabicPeriod"/>
            </a:pPr>
            <a:r>
              <a:rPr lang="en-US" dirty="0">
                <a:solidFill>
                  <a:schemeClr val="tx2"/>
                </a:solidFill>
              </a:rPr>
              <a:t>helps manage care from providers and services </a:t>
            </a:r>
          </a:p>
          <a:p>
            <a:pPr marL="914400" lvl="1" indent="-514350">
              <a:buClr>
                <a:schemeClr val="tx2"/>
              </a:buClr>
              <a:buFont typeface="+mj-lt"/>
              <a:buAutoNum type="arabicPeriod"/>
            </a:pPr>
            <a:r>
              <a:rPr lang="en-US" dirty="0">
                <a:solidFill>
                  <a:schemeClr val="tx2"/>
                </a:solidFill>
              </a:rPr>
              <a:t>follows up on test results </a:t>
            </a:r>
          </a:p>
          <a:p>
            <a:pPr marL="914400" lvl="1" indent="-514350">
              <a:buAutoNum type="arabicPeriod"/>
            </a:pPr>
            <a:endParaRPr lang="en-US" dirty="0"/>
          </a:p>
        </p:txBody>
      </p:sp>
    </p:spTree>
    <p:extLst>
      <p:ext uri="{BB962C8B-B14F-4D97-AF65-F5344CB8AC3E}">
        <p14:creationId xmlns:p14="http://schemas.microsoft.com/office/powerpoint/2010/main" val="2284329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C30195DD319E4EB9F665762508A33C" ma:contentTypeVersion="0" ma:contentTypeDescription="Create a new document." ma:contentTypeScope="" ma:versionID="8e87d172d574ff4a9e28cb63a5c5d88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31F197E-891E-46A9-B9C0-F98D22CC2745}">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FC70278-BD00-4268-9F70-6A925AA41854}">
  <ds:schemaRefs>
    <ds:schemaRef ds:uri="http://schemas.microsoft.com/sharepoint/v3/contenttype/forms"/>
  </ds:schemaRefs>
</ds:datastoreItem>
</file>

<file path=customXml/itemProps3.xml><?xml version="1.0" encoding="utf-8"?>
<ds:datastoreItem xmlns:ds="http://schemas.openxmlformats.org/officeDocument/2006/customXml" ds:itemID="{C66D8DA7-4E17-4DFF-B901-D33A84C55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Office Theme</Template>
  <TotalTime>4057</TotalTime>
  <Words>2765</Words>
  <Application>Microsoft Office PowerPoint</Application>
  <PresentationFormat>On-screen Show (4:3)</PresentationFormat>
  <Paragraphs>638</Paragraphs>
  <Slides>55</Slides>
  <Notes>35</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6</vt:i4>
      </vt:variant>
      <vt:variant>
        <vt:lpstr>Slide Titles</vt:lpstr>
      </vt:variant>
      <vt:variant>
        <vt:i4>55</vt:i4>
      </vt:variant>
    </vt:vector>
  </HeadingPairs>
  <TitlesOfParts>
    <vt:vector size="76" baseType="lpstr">
      <vt:lpstr>ＭＳ Ｐゴシック</vt:lpstr>
      <vt:lpstr>ＭＳ Ｐゴシック</vt:lpstr>
      <vt:lpstr>Arial</vt:lpstr>
      <vt:lpstr>Calibri</vt:lpstr>
      <vt:lpstr>Calibri Light</vt:lpstr>
      <vt:lpstr>Comic Sans MS</vt:lpstr>
      <vt:lpstr>Courier New</vt:lpstr>
      <vt:lpstr>Gill Sans</vt:lpstr>
      <vt:lpstr>Symbol</vt:lpstr>
      <vt:lpstr>Times New Roman</vt:lpstr>
      <vt:lpstr>Verdana</vt:lpstr>
      <vt:lpstr>Wingdings</vt:lpstr>
      <vt:lpstr>ヒラギノ角ゴ ProN W3</vt:lpstr>
      <vt:lpstr>Office Theme</vt:lpstr>
      <vt:lpstr>Custom Design</vt:lpstr>
      <vt:lpstr>Worksheet</vt:lpstr>
      <vt:lpstr>Document</vt:lpstr>
      <vt:lpstr>Clip</vt:lpstr>
      <vt:lpstr>Chart</vt:lpstr>
      <vt:lpstr>Equation</vt:lpstr>
      <vt:lpstr>Microsoft Excel 97-2003 Worksheet</vt:lpstr>
      <vt:lpstr>Patient Reports about their  Health Care and Health  Ron D. Hays, Ph.D UCLA Center for East-West Medicine </vt:lpstr>
      <vt:lpstr>    Disclosures  </vt:lpstr>
      <vt:lpstr>Concerns About US  Health Care System</vt:lpstr>
      <vt:lpstr>Quality of care measurement</vt:lpstr>
      <vt:lpstr>Quality of care measurement</vt:lpstr>
      <vt:lpstr>Consumer Assessment of Healthcare Providers  and Systems (CAHPS®) Approach </vt:lpstr>
      <vt:lpstr>CAHPS has a family of surveys</vt:lpstr>
      <vt:lpstr>CAHPS Medicare  Survey Composites</vt:lpstr>
      <vt:lpstr>CAHPS Medicare Survey 2012 Care Coordination Items             (n = 266,466)</vt:lpstr>
      <vt:lpstr>Analyses</vt:lpstr>
      <vt:lpstr>Confirmatory Factor Analyses</vt:lpstr>
      <vt:lpstr>Standardized Factor Loadings</vt:lpstr>
      <vt:lpstr>Reliability </vt:lpstr>
      <vt:lpstr>Regress Global Rating on Composites </vt:lpstr>
      <vt:lpstr>Regression of Global Rating of Personal   Doctor on CAHPS Composites </vt:lpstr>
      <vt:lpstr>Implications                  </vt:lpstr>
      <vt:lpstr>PowerPoint Presentation</vt:lpstr>
      <vt:lpstr>How Do We Know If Health  Care Is Effective?</vt:lpstr>
      <vt:lpstr>Traditional Clinical Outcomes </vt:lpstr>
      <vt:lpstr>Health-Related  Quality of Life (HRQOL)</vt:lpstr>
      <vt:lpstr>Health-Related Quality  of Life (HRQOL)</vt:lpstr>
      <vt:lpstr>In general, how would you  rate your health?</vt:lpstr>
      <vt:lpstr>PowerPoint Presentation</vt:lpstr>
      <vt:lpstr>Does your health now limit you in walking more than a mile?</vt:lpstr>
      <vt:lpstr>How much of the time during the  past 4 weeks have you been happy?</vt:lpstr>
      <vt:lpstr>Physical Functioning and Emotional Well-Being at Baseline  for 54 Patients at UCLA-Center for East West Medicine </vt:lpstr>
      <vt:lpstr>Physical Functioning and Emotional Well-Being at Baseline  for 54 Patients at UCLA-Center for East West Medicine </vt:lpstr>
      <vt:lpstr>Significant Improvement in all but 1 of SF-36 Scales (Change is in T-score metric)</vt:lpstr>
      <vt:lpstr>Effect Size</vt:lpstr>
      <vt:lpstr>Effect Sizes for Changes  in SF-36 Scores </vt:lpstr>
      <vt:lpstr>Defining a Responder: Reliable Change Index (RCI)</vt:lpstr>
      <vt:lpstr>Significant Individual Change at p&lt;0.05</vt:lpstr>
      <vt:lpstr>Amount of Change in Observed Score Needed To be Statistically Significant </vt:lpstr>
      <vt:lpstr>How Reliability Relates to Amount  of Individual Change Needed</vt:lpstr>
      <vt:lpstr>Amount of Change Needed for Significant Individual Change </vt:lpstr>
      <vt:lpstr>7-31% Improve Significantly </vt:lpstr>
      <vt:lpstr>PROMIS</vt:lpstr>
      <vt:lpstr>Observational Study of ~1800 Chiropractic Patients in Treatment  for Chronic Low Back or Neck Pain</vt:lpstr>
      <vt:lpstr>PowerPoint Presentation</vt:lpstr>
      <vt:lpstr>PowerPoint Presentation</vt:lpstr>
      <vt:lpstr>PROMIS Fatigue Across Five Clinical Conditions</vt:lpstr>
      <vt:lpstr>Item Responses and  Trait Levels</vt:lpstr>
      <vt:lpstr>Computer Adaptive Test (CAT)</vt:lpstr>
      <vt:lpstr>Who does CATs?</vt:lpstr>
      <vt:lpstr>The PROMIS Metric</vt:lpstr>
      <vt:lpstr>Reliability Target for Use of  Measures with Individuals </vt:lpstr>
      <vt:lpstr>In the past 7 days … </vt:lpstr>
      <vt:lpstr>In the past 7 days …</vt:lpstr>
      <vt:lpstr>In the past 7 days …</vt:lpstr>
      <vt:lpstr>In the past 7 days …</vt:lpstr>
      <vt:lpstr>In the past 7 days …</vt:lpstr>
      <vt:lpstr>In the past 7 days …</vt:lpstr>
      <vt:lpstr>PROMIS Preference-based Score </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 E Rothrock</dc:creator>
  <cp:lastModifiedBy>Ron Hays</cp:lastModifiedBy>
  <cp:revision>208</cp:revision>
  <dcterms:created xsi:type="dcterms:W3CDTF">2016-08-31T18:46:29Z</dcterms:created>
  <dcterms:modified xsi:type="dcterms:W3CDTF">2018-05-14T20:10:34Z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0x010100F5C30195DD319E4EB9F665762508A33C</vt:lpwstr>
  </property>
</Properties>
</file>