
<file path=[Content_Types].xml><?xml version="1.0" encoding="utf-8"?>
<Types xmlns="http://schemas.openxmlformats.org/package/2006/content-types">
  <Default Extension="png" ContentType="image/png"/>
  <Default Extension="jpg&amp;ehk=z" ContentType="image/jpeg"/>
  <Default Extension="bin" ContentType="application/vnd.openxmlformats-officedocument.oleObject"/>
  <Default Extension="jpg&amp;ehk=Iw" ContentType="image/jpeg"/>
  <Default Extension="jpg&amp;ehk=KOCl9nyLInXQh4ItMbBY" ContentType="image/jpeg"/>
  <Default Extension="jpg&amp;ehk=Zu6GkS5pUQ65eZspO" ContentType="image/jpeg"/>
  <Default Extension="jpg&amp;ehk=kNn3" ContentType="image/jpeg"/>
  <Default Extension="jpg&amp;ehk=" ContentType="image/jpeg"/>
  <Default Extension="emf" ContentType="image/x-emf"/>
  <Default Extension="jpeg" ContentType="image/jpeg"/>
  <Default Extension="rels" ContentType="application/vnd.openxmlformats-package.relationships+xml"/>
  <Default Extension="xml" ContentType="application/xml"/>
  <Default Extension="jpg&amp;ehk=Rmv5KbaaEHUcbiiggR1FUg&amp;r=0&amp;pid=OfficeInsert" ContentType="image/jpeg"/>
  <Default Extension="vml" ContentType="application/vnd.openxmlformats-officedocument.vmlDrawing"/>
  <Default Extension="jpg" ContentType="image/jpeg"/>
  <Default Extension="jpg&amp;ehk=LQWUqBPiTXck8LUQBnCAOg&amp;r=0&amp;pid=OfficeInsert"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56" r:id="rId2"/>
    <p:sldId id="293" r:id="rId3"/>
    <p:sldId id="267" r:id="rId4"/>
    <p:sldId id="276" r:id="rId5"/>
    <p:sldId id="287" r:id="rId6"/>
    <p:sldId id="286" r:id="rId7"/>
    <p:sldId id="270" r:id="rId8"/>
    <p:sldId id="273" r:id="rId9"/>
    <p:sldId id="288" r:id="rId10"/>
    <p:sldId id="283" r:id="rId11"/>
    <p:sldId id="281" r:id="rId12"/>
    <p:sldId id="268" r:id="rId13"/>
    <p:sldId id="284" r:id="rId14"/>
    <p:sldId id="289" r:id="rId15"/>
    <p:sldId id="280" r:id="rId16"/>
    <p:sldId id="271" r:id="rId17"/>
    <p:sldId id="274" r:id="rId18"/>
    <p:sldId id="279" r:id="rId19"/>
    <p:sldId id="278" r:id="rId20"/>
    <p:sldId id="290" r:id="rId21"/>
    <p:sldId id="282" r:id="rId22"/>
    <p:sldId id="285" r:id="rId23"/>
    <p:sldId id="291" r:id="rId24"/>
    <p:sldId id="292" r:id="rId25"/>
    <p:sldId id="266" r:id="rId26"/>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6859" autoAdjust="0"/>
  </p:normalViewPr>
  <p:slideViewPr>
    <p:cSldViewPr>
      <p:cViewPr varScale="1">
        <p:scale>
          <a:sx n="75" d="100"/>
          <a:sy n="75" d="100"/>
        </p:scale>
        <p:origin x="1670" y="48"/>
      </p:cViewPr>
      <p:guideLst>
        <p:guide orient="horz" pos="2160"/>
        <p:guide pos="2880"/>
      </p:guideLst>
    </p:cSldViewPr>
  </p:slideViewPr>
  <p:notesTextViewPr>
    <p:cViewPr>
      <p:scale>
        <a:sx n="1" d="1"/>
        <a:sy n="1" d="1"/>
      </p:scale>
      <p:origin x="0" y="0"/>
    </p:cViewPr>
  </p:notesTextViewPr>
  <p:sorterViewPr>
    <p:cViewPr>
      <p:scale>
        <a:sx n="100" d="100"/>
        <a:sy n="100" d="100"/>
      </p:scale>
      <p:origin x="0" y="-18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745"/>
          </a:xfrm>
          <a:prstGeom prst="rect">
            <a:avLst/>
          </a:prstGeom>
        </p:spPr>
        <p:txBody>
          <a:bodyPr vert="horz" lIns="93342" tIns="46671" rIns="93342" bIns="4667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4023092" y="0"/>
            <a:ext cx="3077739" cy="469745"/>
          </a:xfrm>
          <a:prstGeom prst="rect">
            <a:avLst/>
          </a:prstGeom>
        </p:spPr>
        <p:txBody>
          <a:bodyPr vert="horz" lIns="93342" tIns="46671" rIns="93342" bIns="46671" rtlCol="0"/>
          <a:lstStyle>
            <a:lvl1pPr algn="r" fontAlgn="auto">
              <a:spcBef>
                <a:spcPts val="0"/>
              </a:spcBef>
              <a:spcAft>
                <a:spcPts val="0"/>
              </a:spcAft>
              <a:defRPr sz="1200" smtClean="0">
                <a:latin typeface="+mn-lt"/>
              </a:defRPr>
            </a:lvl1pPr>
          </a:lstStyle>
          <a:p>
            <a:pPr>
              <a:defRPr/>
            </a:pPr>
            <a:fld id="{5FDFCD63-E314-435B-86D1-50E6A30AAB62}" type="datetimeFigureOut">
              <a:rPr lang="en-US"/>
              <a:pPr>
                <a:defRPr/>
              </a:pPr>
              <a:t>1/12/2018</a:t>
            </a:fld>
            <a:endParaRPr lang="en-US"/>
          </a:p>
        </p:txBody>
      </p:sp>
      <p:sp>
        <p:nvSpPr>
          <p:cNvPr id="4" name="Footer Placeholder 3"/>
          <p:cNvSpPr>
            <a:spLocks noGrp="1"/>
          </p:cNvSpPr>
          <p:nvPr>
            <p:ph type="ftr" sz="quarter" idx="2"/>
          </p:nvPr>
        </p:nvSpPr>
        <p:spPr>
          <a:xfrm>
            <a:off x="0" y="8917127"/>
            <a:ext cx="3077739" cy="469745"/>
          </a:xfrm>
          <a:prstGeom prst="rect">
            <a:avLst/>
          </a:prstGeom>
        </p:spPr>
        <p:txBody>
          <a:bodyPr vert="horz" lIns="93342" tIns="46671" rIns="93342" bIns="46671"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4023092" y="8917127"/>
            <a:ext cx="3077739" cy="469745"/>
          </a:xfrm>
          <a:prstGeom prst="rect">
            <a:avLst/>
          </a:prstGeom>
        </p:spPr>
        <p:txBody>
          <a:bodyPr vert="horz" lIns="93342" tIns="46671" rIns="93342" bIns="46671" rtlCol="0" anchor="b"/>
          <a:lstStyle>
            <a:lvl1pPr algn="r" fontAlgn="auto">
              <a:spcBef>
                <a:spcPts val="0"/>
              </a:spcBef>
              <a:spcAft>
                <a:spcPts val="0"/>
              </a:spcAft>
              <a:defRPr sz="1200" smtClean="0">
                <a:latin typeface="+mn-lt"/>
              </a:defRPr>
            </a:lvl1pPr>
          </a:lstStyle>
          <a:p>
            <a:pPr>
              <a:defRPr/>
            </a:pPr>
            <a:fld id="{C83FBBD3-E99D-45AB-BC35-2B81E90FF9E5}" type="slidenum">
              <a:rPr lang="en-US"/>
              <a:pPr>
                <a:defRPr/>
              </a:pPr>
              <a:t>‹#›</a:t>
            </a:fld>
            <a:endParaRPr lang="en-US"/>
          </a:p>
        </p:txBody>
      </p:sp>
    </p:spTree>
    <p:extLst>
      <p:ext uri="{BB962C8B-B14F-4D97-AF65-F5344CB8AC3E}">
        <p14:creationId xmlns:p14="http://schemas.microsoft.com/office/powerpoint/2010/main" val="308015532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646" units="cm"/>
          <inkml:channel name="Y" type="integer" max="1024" units="cm"/>
          <inkml:channel name="T" type="integer" max="2.14748E9" units="dev"/>
        </inkml:traceFormat>
        <inkml:channelProperties>
          <inkml:channelProperty channel="X" name="resolution" value="103.35938" units="1/cm"/>
          <inkml:channelProperty channel="Y" name="resolution" value="71.11111" units="1/cm"/>
          <inkml:channelProperty channel="T" name="resolution" value="1" units="1/dev"/>
        </inkml:channelProperties>
      </inkml:inkSource>
      <inkml:timestamp xml:id="ts0" timeString="2015-08-07T18:26:42.144"/>
    </inkml:context>
    <inkml:brush xml:id="br0">
      <inkml:brushProperty name="width" value="0.06667" units="cm"/>
      <inkml:brushProperty name="height" value="0.06667" units="cm"/>
      <inkml:brushProperty name="color" value="#FFFFFF"/>
      <inkml:brushProperty name="fitToCurve" value="1"/>
    </inkml:brush>
  </inkml:definitions>
  <inkml:traceGroup>
    <inkml:annotationXML>
      <emma:emma xmlns:emma="http://www.w3.org/2003/04/emma" version="1.0">
        <emma:interpretation id="{08BB5E0F-27EE-4BF1-942C-C276AD18C140}" emma:medium="tactile" emma:mode="ink">
          <msink:context xmlns:msink="http://schemas.microsoft.com/ink/2010/main" type="inkDrawing" rotatedBoundingBox="15887,12426 19343,12523 19311,13641 15856,13544" rotationAngle="1513368028" semanticType="underline">
            <msink:sourceLink direction="with" ref="{FFC8C44F-D84A-48F1-ACE6-095CD0230ECE}"/>
          </msink:context>
        </emma:interpretation>
      </emma:emma>
    </inkml:annotationXML>
    <inkml:trace contextRef="#ctx0" brushRef="#br0">135 51 0,'37'0'141,"-37"38"-126,38-38 16,0 0 1,0 0-32,38 0 15,0 0 1,38 0 0,-39 0-1,39 0-15,0 0 16,0 0-1,-39 0 1,1 0 0,0 0-1,-38 0-15,0 0 16,0 0 0,0 0-1,0 0 1,-1 0-1,1 0 32,0 0 281,0 0-312,0 0-16,0 0 16,38 0-1,113 0 1,39 0 0,75 0-1,-113 0-15,75 0 16,-113 0-1,-76 38 1,-1 0 0,-37-38-16,-38 38 15,38-38 1,0 38 0,0 0 30,0-38 33,0 0-48,0 0 0,0 0 0,-38 38 1,0-1-1,0 1-16,0 0 32,-38 0 0,0 0-16,38 0 1,0 0 15,0 0-32,-38 38 16,38-38 1,-38-1-1,38 1-15,0 0-1,-38 0 16,0-38 1,38 38-17,0 0-15,0 0 32,-38-38-17,38 38 1,0 38 46,0-38-30,0 0 14,-38-38 1,0 0 328,1 0-359,-1 0 0,-76 0-1,38 0-15,0 0 16,38 0-1,0 0 1,-37 0 0,37 0-1,0 0 1,0 0 0,0 0 15,0 0 0,0 0-15,-38 0-1,0-38-15,1 0 16,37 38 0,-38-38-1,0 0 1,38 38-1,0 0-15,0 0 79,-75 0 217,75 0-280,0 0 0,0 0-16,0 0 15,0 0 1,0 0 0,-76 0-1,39 0-15,37 0 16,-38 0-1,38 0 1,0 0 0,0 0-1,0 0-15,0 0 32,-37 0-17,37 0 1,0 0-16,0 0 15,0 0 17,0 0 233,0 0-233,0 0-1,0 0-16,0 0 1,-37 0-16,37 0 16,0 0-1,0 0 1,0 0 0,0 0-1,0 0-15,0 0 31,0 0-15,0 0 0,0 0 31,1 0 31,-1 0-47,0 0 31,38-38-30,-38 38 15,38-38-16,0 0-16,0 0 282,0 0-281,0 0 15,0 0-15,0 1-1,0-1 1,0 0 0,0 0-16,0 0 15,0 0 1,0 0 0,0-38-1,0 38 1,0 0-16,0 1 15,0-39 1,0 38 15,0 0-31,0 0 16,38 38 0,0-38 296,0 38-281,-1 0 1,1 0 14,0 0-14,0 0-32,38 0 15,38 0 1,-1 38 0,-75-38-1,0 38-15,38 0 16,-38-38 15,0 0 0,0 0 1,0-38 311,0 38-327,37 0 0,39 0-1,0 0 1,0 0-1,-1 0 1,39 0-16,0 0 16,-1 0-1,115 0 1,-77 38 0,1 0-16,-76-38 15,-39 38 1,-37-38-1,0 0 1,0 0 15,38 0 1,-38 0-1,0 0-31,0 0 15,0 0 1,37 0 0,1 0-1,-38 0 1,0 38 31,-76 37 359,38-37-359,0 0-31,0 0 30,-38 0-30,38 0 0,-38-38 46,0 0-46,0 0 31,-37 0-32,-1 0 1,0 0 0,-38-76-1,-37 76 1,37 0-16,38 0 15,-38 0 1,38 0 0,1 0-1,-1 0 1,0 0-16,38 0 16,-76 0-1,76 0 1,-37 38-1,-1-38-15,0 0 16,38 0 0,0 0-1,-38 0 1,1 0-16,-1 0 16,38 0-1,0 0 1,38-38 265,-38 38-234,38-38-16</inkml:trace>
  </inkml:traceGroup>
</inkml:ink>
</file>

<file path=ppt/ink/ink10.xml><?xml version="1.0" encoding="utf-8"?>
<inkml:ink xmlns:inkml="http://www.w3.org/2003/InkML">
  <inkml:definitions>
    <inkml:context xml:id="ctx0">
      <inkml:inkSource xml:id="inkSrc0">
        <inkml:traceFormat>
          <inkml:channel name="X" type="integer" max="2646" units="cm"/>
          <inkml:channel name="Y" type="integer" max="1024" units="cm"/>
          <inkml:channel name="T" type="integer" max="2.14748E9" units="dev"/>
        </inkml:traceFormat>
        <inkml:channelProperties>
          <inkml:channelProperty channel="X" name="resolution" value="103.35938" units="1/cm"/>
          <inkml:channelProperty channel="Y" name="resolution" value="71.11111" units="1/cm"/>
          <inkml:channelProperty channel="T" name="resolution" value="1" units="1/dev"/>
        </inkml:channelProperties>
      </inkml:inkSource>
      <inkml:timestamp xml:id="ts0" timeString="2015-08-07T18:27:13.859"/>
    </inkml:context>
    <inkml:brush xml:id="br0">
      <inkml:brushProperty name="width" value="0.06667" units="cm"/>
      <inkml:brushProperty name="height" value="0.06667" units="cm"/>
      <inkml:brushProperty name="color" value="#FFFFFF"/>
      <inkml:brushProperty name="fitToCurve" value="1"/>
    </inkml:brush>
  </inkml:definitions>
  <inkml:traceGroup>
    <inkml:annotationXML>
      <emma:emma xmlns:emma="http://www.w3.org/2003/04/emma" version="1.0">
        <emma:interpretation id="{DA28CF19-3982-4FF5-B6F1-899935AD70EE}" emma:medium="tactile" emma:mode="ink">
          <msink:context xmlns:msink="http://schemas.microsoft.com/ink/2010/main" type="inkDrawing" rotatedBoundingBox="15792,12771 16096,12659 16111,12701 15808,12813" shapeName="Other"/>
        </emma:interpretation>
      </emma:emma>
    </inkml:annotationXML>
    <inkml:trace contextRef="#ctx0" brushRef="#br0">0 117 0,'38'-38'109,"0"38"-78,-38-37-15,38 37-1,38 0 32,-76-38-47,37 38 16,39 0 31</inkml:trace>
  </inkml:traceGroup>
</inkml:ink>
</file>

<file path=ppt/ink/ink11.xml><?xml version="1.0" encoding="utf-8"?>
<inkml:ink xmlns:inkml="http://www.w3.org/2003/InkML">
  <inkml:definitions>
    <inkml:context xml:id="ctx0">
      <inkml:inkSource xml:id="inkSrc0">
        <inkml:traceFormat>
          <inkml:channel name="X" type="integer" max="2646" units="cm"/>
          <inkml:channel name="Y" type="integer" max="1024" units="cm"/>
          <inkml:channel name="T" type="integer" max="2.14748E9" units="dev"/>
        </inkml:traceFormat>
        <inkml:channelProperties>
          <inkml:channelProperty channel="X" name="resolution" value="103.35938" units="1/cm"/>
          <inkml:channelProperty channel="Y" name="resolution" value="71.11111" units="1/cm"/>
          <inkml:channelProperty channel="T" name="resolution" value="1" units="1/dev"/>
        </inkml:channelProperties>
      </inkml:inkSource>
      <inkml:timestamp xml:id="ts0" timeString="2015-08-07T18:27:26.553"/>
    </inkml:context>
    <inkml:brush xml:id="br0">
      <inkml:brushProperty name="width" value="0.06667" units="cm"/>
      <inkml:brushProperty name="height" value="0.06667" units="cm"/>
      <inkml:brushProperty name="color" value="#FFFFFF"/>
      <inkml:brushProperty name="fitToCurve" value="1"/>
    </inkml:brush>
  </inkml:definitions>
  <inkml:traceGroup>
    <inkml:annotationXML>
      <emma:emma xmlns:emma="http://www.w3.org/2003/04/emma" version="1.0">
        <emma:interpretation id="{FFC8C44F-D84A-48F1-ACE6-095CD0230ECE}" emma:medium="tactile" emma:mode="ink">
          <msink:context xmlns:msink="http://schemas.microsoft.com/ink/2010/main" type="writingRegion" rotatedBoundingBox="16121,12763 18847,13098 18757,13837 16031,13502">
            <msink:destinationLink direction="with" ref="{7358FB09-B6F6-418F-BFED-A1E6FC9E4C3B}"/>
            <msink:destinationLink direction="with" ref="{2517D4E9-ECC4-491C-91EC-48C5669A25BE}"/>
            <msink:destinationLink direction="with" ref="{08BB5E0F-27EE-4BF1-942C-C276AD18C140}"/>
          </msink:context>
        </emma:interpretation>
      </emma:emma>
    </inkml:annotationXML>
    <inkml:traceGroup>
      <inkml:annotationXML>
        <emma:emma xmlns:emma="http://www.w3.org/2003/04/emma" version="1.0">
          <emma:interpretation id="{1CBC91C9-6633-4DA5-9257-E75EA3521F3D}" emma:medium="tactile" emma:mode="ink">
            <msink:context xmlns:msink="http://schemas.microsoft.com/ink/2010/main" type="paragraph" rotatedBoundingBox="16121,12763 18847,13098 18757,13837 16031,13502" alignmentLevel="1"/>
          </emma:interpretation>
        </emma:emma>
      </inkml:annotationXML>
      <inkml:traceGroup>
        <inkml:annotationXML>
          <emma:emma xmlns:emma="http://www.w3.org/2003/04/emma" version="1.0">
            <emma:interpretation id="{061ED366-CA85-456B-99DD-D19A9B381C27}" emma:medium="tactile" emma:mode="ink">
              <msink:context xmlns:msink="http://schemas.microsoft.com/ink/2010/main" type="line" rotatedBoundingBox="16121,12763 18847,13098 18757,13837 16031,13502"/>
            </emma:interpretation>
          </emma:emma>
        </inkml:annotationXML>
        <inkml:traceGroup>
          <inkml:annotationXML>
            <emma:emma xmlns:emma="http://www.w3.org/2003/04/emma" version="1.0">
              <emma:interpretation id="{80409E63-6D23-43EE-B091-A8A6915347D0}" emma:medium="tactile" emma:mode="ink">
                <msink:context xmlns:msink="http://schemas.microsoft.com/ink/2010/main" type="inkWord" rotatedBoundingBox="16121,12763 18847,13098 18757,13837 16031,13502"/>
              </emma:interpretation>
              <emma:one-of disjunction-type="recognition" id="oneOf0">
                <emma:interpretation id="interp0" emma:lang="en-US" emma:confidence="0">
                  <emma:literal>}</emma:literal>
                </emma:interpretation>
                <emma:interpretation id="interp1" emma:lang="en-US" emma:confidence="0">
                  <emma:literal>I</emma:literal>
                </emma:interpretation>
                <emma:interpretation id="interp2" emma:lang="en-US" emma:confidence="0">
                  <emma:literal>,</emma:literal>
                </emma:interpretation>
                <emma:interpretation id="interp3" emma:lang="en-US" emma:confidence="0">
                  <emma:literal>t</emma:literal>
                </emma:interpretation>
                <emma:interpretation id="interp4" emma:lang="en-US" emma:confidence="0">
                  <emma:literal>F</emma:literal>
                </emma:interpretation>
              </emma:one-of>
            </emma:emma>
          </inkml:annotationXML>
          <inkml:trace contextRef="#ctx0" brushRef="#br0">0 0 0,'38'0'62,"-1"0"-15,1 0-47,0 0 16,0 0 0,0 0-1,38 0 1,-38 0-16,0 0 15,0 0 1,0 0 0,-1 0-1,39 0 1,-38 0 0,0 0-1,0 0 16,0 0 204,0 0-204,0 0 0,0 0 47</inkml:trace>
          <inkml:trace contextRef="#ctx0" brushRef="#br0" timeOffset="-6354.4769">-76-303 0,'38'0'94,"0"0"-78,0 0-1,-1 0 1,77 0-1,0 0 1,0 0-16,37 0 16,-75 0-1,0 0 1,-38 0 0,38 0-16,-38 0 250,-1 0-235,39 0 1,38 0-1,0 0 1,75 0 0,39 0-1,-39 0-15,39 0 16,-114 0 0,-39 0-1,1 0 1,-38 38-1,0-38-15,0 38 16,0-38 0</inkml:trace>
          <inkml:trace contextRef="#ctx0" brushRef="#br0" timeOffset="-9110.498">-266-531 0,'38'0'94,"0"0"-79,0 0 16,38 0-31,-38 0 16,0 0 0,0 0-1,37 0 17,-37 0 296,0 0-313,0 0-15,38 0 16,-38 0 0,265 114 46,-227-76-46,0 0-1,-38 0-15,75 0 16,-75-38 0,0 0 15,0 0-31,0 0 250,0 0-219,0 0-31,0 38 16,38-38-1,-39 37 1,39-37 0,0 76-16,0-38 15,-38-38 1,38 38-1,-38 0 1,-1-38 0,1 0-16,0 38 31,0 0 0,0-38 0,0 0 16,0 0-15,0 0-1,-38 38-16,38 0 1,-38 0 15,38-38-15,-38 38 31,38-38-16,-76 0 172,0 0-156,0 0-16,0 0-15,0 0 0,-38 0 15,38 0-16,-38 0 1,1 0 0,-1 0-16,0 0 15,-38 0 1,38 0 0,39 0-1,-1 0-15,0 0 16,-38 0-1,38 0 1,-38 0 0,0 0-1,1 0-15,37 0 16,0 0 0,0 0-1,0 0 1,0 0-16,0 0 15,0 0 17,0 0-1,0 0 31,38-38 1,38 38-47,0-38 30,38 38-30,-38 0-16,0 0 16,38 0-1,-1 0 1,1 0 0,-38 0-16,0 0 15,38 0 1,-38 0-1,0 0 17,0 0-17</inkml:trace>
          <inkml:trace contextRef="#ctx0" brushRef="#br0" timeOffset="-3010.1457">-76-227 0,'38'0'62,"0"0"-31,0 37 1,-1-37-17,1 0 1,0 0-16,38 0 15,0 0 1,0 0 0,37 38-1,-37 0 1,-38-38-16,38 38 16,-38-38-1,0 0 1,0 0 296,0 0-280,0 0-17,-1 0-15,39 0 16,-38 0-1,38 0 17,-38 0-32,0 0 15,38 38 1,-38-38 46</inkml:trace>
          <inkml:trace contextRef="#ctx0" brushRef="#br0" timeOffset="1803.2245">644 0 0,'-38'0'63,"0"0"-48,0 0 16,0 0-15,1 0 0,-1 0-1,0 0 1,0 0 0,0 0 15,0 0-16,0 0 1,0 0 15,0 0 1,0 0 202,0 0-78,1 0-109,-1 0-16,0 0 1,0 0-17</inkml:trace>
          <inkml:trace contextRef="#ctx0" brushRef="#br0" timeOffset="2824.9547">227-152 0</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2646" units="cm"/>
          <inkml:channel name="Y" type="integer" max="1024" units="cm"/>
          <inkml:channel name="T" type="integer" max="2.14748E9" units="dev"/>
        </inkml:traceFormat>
        <inkml:channelProperties>
          <inkml:channelProperty channel="X" name="resolution" value="103.35938" units="1/cm"/>
          <inkml:channelProperty channel="Y" name="resolution" value="71.11111" units="1/cm"/>
          <inkml:channelProperty channel="T" name="resolution" value="1" units="1/dev"/>
        </inkml:channelProperties>
      </inkml:inkSource>
      <inkml:timestamp xml:id="ts0" timeString="2015-08-07T18:26:53.774"/>
    </inkml:context>
    <inkml:brush xml:id="br0">
      <inkml:brushProperty name="width" value="0.06667" units="cm"/>
      <inkml:brushProperty name="height" value="0.06667" units="cm"/>
      <inkml:brushProperty name="color" value="#FFFFFF"/>
      <inkml:brushProperty name="fitToCurve" value="1"/>
    </inkml:brush>
  </inkml:definitions>
  <inkml:traceGroup>
    <inkml:annotationXML>
      <emma:emma xmlns:emma="http://www.w3.org/2003/04/emma" version="1.0">
        <emma:interpretation id="{A9F03D50-6BB8-49A2-B5CB-F99926D39BD9}" emma:medium="tactile" emma:mode="ink">
          <msink:context xmlns:msink="http://schemas.microsoft.com/ink/2010/main" type="inkDrawing" rotatedBoundingBox="16188,12645 19144,12700 19142,12792 16187,12738" shapeName="Other">
            <msink:destinationLink direction="with" ref="{944A08AF-88E9-4127-A29A-37BFE6AE276F}"/>
          </msink:context>
        </emma:interpretation>
      </emma:emma>
    </inkml:annotationXML>
    <inkml:trace contextRef="#ctx0" brushRef="#br0">324 317 0,'38'0'157,"0"0"-142,0 0-15,0 0 16,0 0-1,37 0 1,39 0 0,-38 0-16,0 0 15,-38 0 1,0 0 0,0 0-1,-1 0 204,1 0-172,38 0-32,0 0-15,38 0 16,-1 0 0,77 0-1,75 0 1,-75 0 0,-1 0-16,39 0 15,-114 0 1,-76 0-1,0 0 1,37 0-16,-75-38 281,38 38-249,0 0 14,0 0-30,0 0 15,0 0-15,0 0 15,0 0-15,0 0-1,37 0-15,-37 0 16,0 0 0,0 0-1,0 0 17</inkml:trace>
  </inkml:traceGroup>
</inkml:ink>
</file>

<file path=ppt/ink/ink2.xml><?xml version="1.0" encoding="utf-8"?>
<inkml:ink xmlns:inkml="http://www.w3.org/2003/InkML">
  <inkml:definitions>
    <inkml:context xml:id="ctx0">
      <inkml:inkSource xml:id="inkSrc0">
        <inkml:traceFormat>
          <inkml:channel name="X" type="integer" max="2646" units="cm"/>
          <inkml:channel name="Y" type="integer" max="1024" units="cm"/>
          <inkml:channel name="T" type="integer" max="2.14748E9" units="dev"/>
        </inkml:traceFormat>
        <inkml:channelProperties>
          <inkml:channelProperty channel="X" name="resolution" value="103.35938" units="1/cm"/>
          <inkml:channelProperty channel="Y" name="resolution" value="71.11111" units="1/cm"/>
          <inkml:channelProperty channel="T" name="resolution" value="1" units="1/dev"/>
        </inkml:channelProperties>
      </inkml:inkSource>
      <inkml:timestamp xml:id="ts0" timeString="2015-08-07T18:26:45.245"/>
    </inkml:context>
    <inkml:brush xml:id="br0">
      <inkml:brushProperty name="width" value="0.06667" units="cm"/>
      <inkml:brushProperty name="height" value="0.06667" units="cm"/>
      <inkml:brushProperty name="color" value="#FFFFFF"/>
      <inkml:brushProperty name="fitToCurve" value="1"/>
    </inkml:brush>
  </inkml:definitions>
  <inkml:traceGroup>
    <inkml:annotationXML>
      <emma:emma xmlns:emma="http://www.w3.org/2003/04/emma" version="1.0">
        <emma:interpretation id="{944A08AF-88E9-4127-A29A-37BFE6AE276F}" emma:medium="tactile" emma:mode="ink">
          <msink:context xmlns:msink="http://schemas.microsoft.com/ink/2010/main" type="inkDrawing" rotatedBoundingBox="16365,12268 19552,13219 19334,13951 16146,13000" semanticType="callout" shapeName="Other">
            <msink:sourceLink direction="with" ref="{A9F03D50-6BB8-49A2-B5CB-F99926D39BD9}"/>
          </msink:context>
        </emma:interpretation>
      </emma:emma>
    </inkml:annotationXML>
    <inkml:trace contextRef="#ctx0" brushRef="#br0">0 0 0,'38'0'109,"0"0"-93,0 0 15,38 0-15,37 0 0,39 37-16,0-37 15,113 38 1,-38-38-1,152 38 1,-75 0 0,-39 38-16,-37-38 15,-39 0 1,-75-38 0,-38 0-1,-38 0-15,0 0 16,-38 76 15,37-38 157,-37-1-157,38-37 0,0 0 0,0 38-15,-38 0 0,0 0-1,38-38 1,-38 38-1,0 0 17,0 0 15,0 0-47,0 0 15,0 0 16,0 0 1,38 0-17,-38-1 1,38 1 0,-38 0-16,38-38 15,-38 76 1,38-38 15,0 0-15,-38 0 15,0 0-15</inkml:trace>
  </inkml:traceGroup>
</inkml:ink>
</file>

<file path=ppt/ink/ink3.xml><?xml version="1.0" encoding="utf-8"?>
<inkml:ink xmlns:inkml="http://www.w3.org/2003/InkML">
  <inkml:definitions>
    <inkml:context xml:id="ctx0">
      <inkml:inkSource xml:id="inkSrc0">
        <inkml:traceFormat>
          <inkml:channel name="X" type="integer" max="2646" units="cm"/>
          <inkml:channel name="Y" type="integer" max="1024" units="cm"/>
          <inkml:channel name="T" type="integer" max="2.14748E9" units="dev"/>
        </inkml:traceFormat>
        <inkml:channelProperties>
          <inkml:channelProperty channel="X" name="resolution" value="103.35938" units="1/cm"/>
          <inkml:channelProperty channel="Y" name="resolution" value="71.11111" units="1/cm"/>
          <inkml:channelProperty channel="T" name="resolution" value="1" units="1/dev"/>
        </inkml:channelProperties>
      </inkml:inkSource>
      <inkml:timestamp xml:id="ts0" timeString="2015-08-07T18:26:49.864"/>
    </inkml:context>
    <inkml:brush xml:id="br0">
      <inkml:brushProperty name="width" value="0.06667" units="cm"/>
      <inkml:brushProperty name="height" value="0.06667" units="cm"/>
      <inkml:brushProperty name="color" value="#FFFFFF"/>
      <inkml:brushProperty name="fitToCurve" value="1"/>
    </inkml:brush>
  </inkml:definitions>
  <inkml:traceGroup>
    <inkml:annotationXML>
      <emma:emma xmlns:emma="http://www.w3.org/2003/04/emma" version="1.0">
        <emma:interpretation id="{7358FB09-B6F6-418F-BFED-A1E6FC9E4C3B}" emma:medium="tactile" emma:mode="ink">
          <msink:context xmlns:msink="http://schemas.microsoft.com/ink/2010/main" type="inkDrawing" rotatedBoundingBox="16308,12560 19150,12905 19034,13859 16192,13514" semanticType="enclosure" shapeName="Other">
            <msink:sourceLink direction="with" ref="{FFC8C44F-D84A-48F1-ACE6-095CD0230ECE}"/>
          </msink:context>
        </emma:interpretation>
      </emma:emma>
    </inkml:annotationXML>
    <inkml:trace contextRef="#ctx0" brushRef="#br0">2805 644 0,'-38'0'62,"0"0"-46,0 0 31,-75 0 0,75 0-32,0 0 1,0 0 0,0 0-1,0 0 1,0-38 0,0 38 202,0 0-202,1 0 0,-1 0-1,0 0 1,0 0-16,-38 0 15,0 0 1,-113 0 0,-1 0-1,-37 0-15,113 0 16,-38 0 0,76 0-1,38 0 1,1 0-1,-1 0 1,0 0 234,0 0-250,0 0 47,0 0-31,-38 0-1,38 0 1,0 0-1,0 0 1,1 0 0,-1 0-16,0 0 15,0 0 17,0 0-17,0 0-15,0 0 31,0 0 16,0 0-47,0 0 94,0 0 15,1 0-77,-1 0-17,0 0 17,0 0 14,38-38-46,0 1 16,0-1 15,0-38-15,0 38 0,0 0 296,0 0-296,0 0 31,0 0-16,0 0-16,0 0 1,0 1 15,0-1 1,0 0 14,0 0-30,38 38 172,0 0-126,37 0-46,-37 0-1,38 0 1,38 0 0,-38 0-1,0 0-15,37 38 16,-37-38-1,38 76 1,37-39 0,-37 1-16,0-38 15,0 0 1,-39 0 0,1 0-1,-38 0-15,38 0 16,0 0-1,-38 0 17,-38 76 30,38-76 16,0 0 94,-1 0-156,1 0 15,38 0-31,38 0 16,38 0-1,-39 0 1,1 0 0,0 38-16,-76-38 15,-38 38 1,38-38-1,0 0 1,-38 38-16,0 0 31,0 0 16,0 0-47,0 0 47,0-1-31,0 1-1,0 0 1,-38-38 15,38 38-15,-38 0-1,0 0 17,0 0-17,0 0-15,38 0 16,-38 0 15,0 0-15,38 0-1,-38-1-15,0 39 32,0-76-17,38 38 1,-37-38 15,37 38 0</inkml:trace>
  </inkml:traceGroup>
</inkml:ink>
</file>

<file path=ppt/ink/ink4.xml><?xml version="1.0" encoding="utf-8"?>
<inkml:ink xmlns:inkml="http://www.w3.org/2003/InkML">
  <inkml:definitions>
    <inkml:context xml:id="ctx0">
      <inkml:inkSource xml:id="inkSrc0">
        <inkml:traceFormat>
          <inkml:channel name="X" type="integer" max="2646" units="cm"/>
          <inkml:channel name="Y" type="integer" max="1024" units="cm"/>
          <inkml:channel name="T" type="integer" max="2.14748E9" units="dev"/>
        </inkml:traceFormat>
        <inkml:channelProperties>
          <inkml:channelProperty channel="X" name="resolution" value="103.35938" units="1/cm"/>
          <inkml:channelProperty channel="Y" name="resolution" value="71.11111" units="1/cm"/>
          <inkml:channelProperty channel="T" name="resolution" value="1" units="1/dev"/>
        </inkml:channelProperties>
      </inkml:inkSource>
      <inkml:timestamp xml:id="ts0" timeString="2015-08-07T18:26:56.723"/>
    </inkml:context>
    <inkml:brush xml:id="br0">
      <inkml:brushProperty name="width" value="0.06667" units="cm"/>
      <inkml:brushProperty name="height" value="0.06667" units="cm"/>
      <inkml:brushProperty name="color" value="#FFFFFF"/>
      <inkml:brushProperty name="fitToCurve" value="1"/>
    </inkml:brush>
  </inkml:definitions>
  <inkml:traceGroup>
    <inkml:annotationXML>
      <emma:emma xmlns:emma="http://www.w3.org/2003/04/emma" version="1.0">
        <emma:interpretation id="{52A941B3-03CD-40F6-9E6A-CE0EC25AE852}" emma:medium="tactile" emma:mode="ink">
          <msink:context xmlns:msink="http://schemas.microsoft.com/ink/2010/main" type="inkDrawing" rotatedBoundingBox="16269,12498 19154,12658 19143,12859 16258,12699" semanticType="underline" shapeName="Other"/>
        </emma:interpretation>
      </emma:emma>
    </inkml:annotationXML>
    <inkml:trace contextRef="#ctx0" brushRef="#br0">0 136 0,'0'-38'78,"0"0"0,38 38-62,0 0-1,38 0 1,-1 0 0,1 0-1,76 0 1,-1 0-16,1 0 15,-38 0 1,-38 0 0,-1 0-1,-37 0 204,0 0-203,38 0 15,0 0-15,0 0-16,0 0 15,37 0 1,1 0-1,0 0 1,-1 0-16,39 0 16,-38 0-1,38 0 1,-39 38 0,1 0-1,38 37-15,-114-75 16,-1 0-1,1 0 1,0 0 15,0 0 16,-38 38-16,38-38 48,-38 38-33,-38-38 111</inkml:trace>
  </inkml:traceGroup>
</inkml:ink>
</file>

<file path=ppt/ink/ink5.xml><?xml version="1.0" encoding="utf-8"?>
<inkml:ink xmlns:inkml="http://www.w3.org/2003/InkML">
  <inkml:definitions>
    <inkml:context xml:id="ctx0">
      <inkml:inkSource xml:id="inkSrc0">
        <inkml:traceFormat>
          <inkml:channel name="X" type="integer" max="2646" units="cm"/>
          <inkml:channel name="Y" type="integer" max="1024" units="cm"/>
          <inkml:channel name="T" type="integer" max="2.14748E9" units="dev"/>
        </inkml:traceFormat>
        <inkml:channelProperties>
          <inkml:channelProperty channel="X" name="resolution" value="103.35938" units="1/cm"/>
          <inkml:channelProperty channel="Y" name="resolution" value="71.11111" units="1/cm"/>
          <inkml:channelProperty channel="T" name="resolution" value="1" units="1/dev"/>
        </inkml:channelProperties>
      </inkml:inkSource>
      <inkml:timestamp xml:id="ts0" timeString="2015-08-07T18:26:59.470"/>
    </inkml:context>
    <inkml:brush xml:id="br0">
      <inkml:brushProperty name="width" value="0.06667" units="cm"/>
      <inkml:brushProperty name="height" value="0.06667" units="cm"/>
      <inkml:brushProperty name="color" value="#FFFFFF"/>
      <inkml:brushProperty name="fitToCurve" value="1"/>
    </inkml:brush>
  </inkml:definitions>
  <inkml:traceGroup>
    <inkml:annotationXML>
      <emma:emma xmlns:emma="http://www.w3.org/2003/04/emma" version="1.0">
        <emma:interpretation id="{06531D32-EC88-4506-AE15-F24C73FC86EA}" emma:medium="tactile" emma:mode="ink">
          <msink:context xmlns:msink="http://schemas.microsoft.com/ink/2010/main" type="inkDrawing" rotatedBoundingBox="16111,13014 18917,13084 18916,13122 16110,13052" semanticType="underline" shapeName="Other"/>
        </emma:interpretation>
      </emma:emma>
    </inkml:annotationXML>
    <inkml:trace contextRef="#ctx0" brushRef="#br0">0 0 0,'38'0'62,"38"0"-31,0 0 1,0 0-17,37 0-15,1 0 16,0 0 0,37 0-1,-75 0 1,38 0-16,-76 0 15,38 38 1,-38-38 0,37 0-1,-37 0 1,0 0 218,0 0-202,0 0-32,0 0 15,76 0 1,-38 0-1,75 0 1,1 0-16,-1 0 16,-37 0-1,38 0 1,-38 0 0,37 0-1,-113 0-15,76 38 16,-76-38 15,0 0-15,0 0 109</inkml:trace>
  </inkml:traceGroup>
</inkml:ink>
</file>

<file path=ppt/ink/ink6.xml><?xml version="1.0" encoding="utf-8"?>
<inkml:ink xmlns:inkml="http://www.w3.org/2003/InkML">
  <inkml:definitions>
    <inkml:context xml:id="ctx0">
      <inkml:inkSource xml:id="inkSrc0">
        <inkml:traceFormat>
          <inkml:channel name="X" type="integer" max="2646" units="cm"/>
          <inkml:channel name="Y" type="integer" max="1024" units="cm"/>
          <inkml:channel name="T" type="integer" max="2.14748E9" units="dev"/>
        </inkml:traceFormat>
        <inkml:channelProperties>
          <inkml:channelProperty channel="X" name="resolution" value="103.35938" units="1/cm"/>
          <inkml:channelProperty channel="Y" name="resolution" value="71.11111" units="1/cm"/>
          <inkml:channelProperty channel="T" name="resolution" value="1" units="1/dev"/>
        </inkml:channelProperties>
      </inkml:inkSource>
      <inkml:timestamp xml:id="ts0" timeString="2015-08-07T18:27:02.548"/>
    </inkml:context>
    <inkml:brush xml:id="br0">
      <inkml:brushProperty name="width" value="0.06667" units="cm"/>
      <inkml:brushProperty name="height" value="0.06667" units="cm"/>
      <inkml:brushProperty name="color" value="#FFFFFF"/>
      <inkml:brushProperty name="fitToCurve" value="1"/>
    </inkml:brush>
  </inkml:definitions>
  <inkml:traceGroup>
    <inkml:annotationXML>
      <emma:emma xmlns:emma="http://www.w3.org/2003/04/emma" version="1.0">
        <emma:interpretation id="{2517D4E9-ECC4-491C-91EC-48C5669A25BE}" emma:medium="tactile" emma:mode="ink">
          <msink:context xmlns:msink="http://schemas.microsoft.com/ink/2010/main" type="inkDrawing" rotatedBoundingBox="16377,13326 18652,13348 18650,13459 16376,13436" semanticType="strikethrough" shapeName="Other">
            <msink:sourceLink direction="with" ref="{FFC8C44F-D84A-48F1-ACE6-095CD0230ECE}"/>
          </msink:context>
        </emma:interpretation>
      </emma:emma>
    </inkml:annotationXML>
    <inkml:trace contextRef="#ctx0" brushRef="#br0">0 99 0,'0'-38'79,"38"38"-64,-1 0 32,1 0-31,0 0-1,0 0 1,38 0 0,76 0-1,37 0-15,-37 0 16,-38 0-1,-1 0 1,-37 0 0,-38 0-16,0 0 15,0-38 1,0 38 203,0 0-188,0 0-31,-1 0 16,1 0-1,38 0 1,-38 0-1,0 0-15,38 0 16,-38 0 15,0 0-15,0 0-16,-1 0 31,1 0 16,-38 38-47,38-38 16,0 0-1,0 0 17,0 0-1,0 0 47,0 0-31,0 0-16,0 38-15,0 0 15,0-38-15,-1 0 30,1 0 1,0 0 0</inkml:trace>
  </inkml:traceGroup>
</inkml:ink>
</file>

<file path=ppt/ink/ink7.xml><?xml version="1.0" encoding="utf-8"?>
<inkml:ink xmlns:inkml="http://www.w3.org/2003/InkML">
  <inkml:definitions>
    <inkml:context xml:id="ctx0">
      <inkml:inkSource xml:id="inkSrc0">
        <inkml:traceFormat>
          <inkml:channel name="X" type="integer" max="2646" units="cm"/>
          <inkml:channel name="Y" type="integer" max="1024" units="cm"/>
          <inkml:channel name="T" type="integer" max="2.14748E9" units="dev"/>
        </inkml:traceFormat>
        <inkml:channelProperties>
          <inkml:channelProperty channel="X" name="resolution" value="103.35938" units="1/cm"/>
          <inkml:channelProperty channel="Y" name="resolution" value="71.11111" units="1/cm"/>
          <inkml:channelProperty channel="T" name="resolution" value="1" units="1/dev"/>
        </inkml:channelProperties>
      </inkml:inkSource>
      <inkml:timestamp xml:id="ts0" timeString="2015-08-07T18:27:05.712"/>
    </inkml:context>
    <inkml:brush xml:id="br0">
      <inkml:brushProperty name="width" value="0.06667" units="cm"/>
      <inkml:brushProperty name="height" value="0.06667" units="cm"/>
      <inkml:brushProperty name="color" value="#FFFFFF"/>
      <inkml:brushProperty name="fitToCurve" value="1"/>
    </inkml:brush>
  </inkml:definitions>
  <inkml:traceGroup>
    <inkml:annotationXML>
      <emma:emma xmlns:emma="http://www.w3.org/2003/04/emma" version="1.0">
        <emma:interpretation id="{ECF5BC72-EABC-46A1-9256-6582F94A526F}" emma:medium="tactile" emma:mode="ink">
          <msink:context xmlns:msink="http://schemas.microsoft.com/ink/2010/main" type="inkDrawing" rotatedBoundingBox="16153,12607 19417,12713 19409,12964 16145,12858" semanticType="underline" shapeName="Other">
            <msink:destinationLink direction="with" ref="{C6E43C35-B762-4FD4-8365-801F7B605992}"/>
          </msink:context>
        </emma:interpretation>
      </emma:emma>
    </inkml:annotationXML>
    <inkml:trace contextRef="#ctx0" brushRef="#br0">0 116 0,'0'-37'16,"38"37"62,0 0-63,0 0 1,38 0 0,37 0-1,-37 0-15,76 0 16,-38 0 0,-39 0-1,-37 0 1,0 0-1,0 0-15,0 0 16,0 0 250,0 0-235,76 0-15,-39 0-1,77-38-15,151 38 16,39 0-1,37 0 1,-76 0 0,-76 0-16,-37 75 15,-114-37 1,0 0 0,-38-38-1,-38 38 1,37 0 15,-37 0 47</inkml:trace>
  </inkml:traceGroup>
</inkml:ink>
</file>

<file path=ppt/ink/ink8.xml><?xml version="1.0" encoding="utf-8"?>
<inkml:ink xmlns:inkml="http://www.w3.org/2003/InkML">
  <inkml:definitions>
    <inkml:context xml:id="ctx0">
      <inkml:inkSource xml:id="inkSrc0">
        <inkml:traceFormat>
          <inkml:channel name="X" type="integer" max="2646" units="cm"/>
          <inkml:channel name="Y" type="integer" max="1024" units="cm"/>
          <inkml:channel name="T" type="integer" max="2.14748E9" units="dev"/>
        </inkml:traceFormat>
        <inkml:channelProperties>
          <inkml:channelProperty channel="X" name="resolution" value="103.35938" units="1/cm"/>
          <inkml:channelProperty channel="Y" name="resolution" value="71.11111" units="1/cm"/>
          <inkml:channelProperty channel="T" name="resolution" value="1" units="1/dev"/>
        </inkml:channelProperties>
      </inkml:inkSource>
      <inkml:timestamp xml:id="ts0" timeString="2015-08-07T18:27:08.763"/>
    </inkml:context>
    <inkml:brush xml:id="br0">
      <inkml:brushProperty name="width" value="0.06667" units="cm"/>
      <inkml:brushProperty name="height" value="0.06667" units="cm"/>
      <inkml:brushProperty name="color" value="#FFFFFF"/>
      <inkml:brushProperty name="fitToCurve" value="1"/>
    </inkml:brush>
  </inkml:definitions>
  <inkml:traceGroup>
    <inkml:annotationXML>
      <emma:emma xmlns:emma="http://www.w3.org/2003/04/emma" version="1.0">
        <emma:interpretation id="{C6E43C35-B762-4FD4-8365-801F7B605992}" emma:medium="tactile" emma:mode="ink">
          <msink:context xmlns:msink="http://schemas.microsoft.com/ink/2010/main" type="inkDrawing" rotatedBoundingBox="16149,12738 16600,12645 16611,12697 16159,12790" semanticType="callout" shapeName="Other">
            <msink:sourceLink direction="with" ref="{ECF5BC72-EABC-46A1-9256-6582F94A526F}"/>
            <msink:sourceLink direction="with" ref="{52A37AA8-BDF1-40D0-8B06-41CD57C103E4}"/>
          </msink:context>
        </emma:interpretation>
      </emma:emma>
    </inkml:annotationXML>
    <inkml:trace contextRef="#ctx0" brushRef="#br0">0 77 0,'38'0'62,"0"0"1,0 0-32,0 0-15,0 0-1,0 0-15,0 0 31,-38-38 204,37 38-204,1 0-15,0-38-1,0 38 32,0 0-16,-76 0 110</inkml:trace>
  </inkml:traceGroup>
</inkml:ink>
</file>

<file path=ppt/ink/ink9.xml><?xml version="1.0" encoding="utf-8"?>
<inkml:ink xmlns:inkml="http://www.w3.org/2003/InkML">
  <inkml:definitions>
    <inkml:context xml:id="ctx0">
      <inkml:inkSource xml:id="inkSrc0">
        <inkml:traceFormat>
          <inkml:channel name="X" type="integer" max="2646" units="cm"/>
          <inkml:channel name="Y" type="integer" max="1024" units="cm"/>
          <inkml:channel name="T" type="integer" max="2.14748E9" units="dev"/>
        </inkml:traceFormat>
        <inkml:channelProperties>
          <inkml:channelProperty channel="X" name="resolution" value="103.35938" units="1/cm"/>
          <inkml:channelProperty channel="Y" name="resolution" value="71.11111" units="1/cm"/>
          <inkml:channelProperty channel="T" name="resolution" value="1" units="1/dev"/>
        </inkml:channelProperties>
      </inkml:inkSource>
      <inkml:timestamp xml:id="ts0" timeString="2015-08-07T18:27:12.862"/>
    </inkml:context>
    <inkml:brush xml:id="br0">
      <inkml:brushProperty name="width" value="0.06667" units="cm"/>
      <inkml:brushProperty name="height" value="0.06667" units="cm"/>
      <inkml:brushProperty name="color" value="#FFFFFF"/>
      <inkml:brushProperty name="fitToCurve" value="1"/>
    </inkml:brush>
  </inkml:definitions>
  <inkml:traceGroup>
    <inkml:annotationXML>
      <emma:emma xmlns:emma="http://www.w3.org/2003/04/emma" version="1.0">
        <emma:interpretation id="{52A37AA8-BDF1-40D0-8B06-41CD57C103E4}" emma:medium="tactile" emma:mode="ink">
          <msink:context xmlns:msink="http://schemas.microsoft.com/ink/2010/main" type="inkDrawing" rotatedBoundingBox="16187,12662 16641,12658 16642,12698 16187,12701" semanticType="underline" shapeName="Other">
            <msink:destinationLink direction="with" ref="{C6E43C35-B762-4FD4-8365-801F7B605992}"/>
          </msink:context>
        </emma:interpretation>
      </emma:emma>
    </inkml:annotationXML>
    <inkml:trace contextRef="#ctx0" brushRef="#br0">0 3 0,'38'0'156,"0"0"-140,0 0 15,0 0-15,0 38 15,-38-76 219,38 38-235,-1 0 17,1 0-17,0 0 17,0 0-1,0 0 0,0 0 0,-76 0 47,0 0-46,0 0-1,0 0-15,0 0-1,1 0 16,-1 0 32</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745"/>
          </a:xfrm>
          <a:prstGeom prst="rect">
            <a:avLst/>
          </a:prstGeom>
        </p:spPr>
        <p:txBody>
          <a:bodyPr vert="horz" lIns="93342" tIns="46671" rIns="93342" bIns="4667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23092" y="0"/>
            <a:ext cx="3077739" cy="469745"/>
          </a:xfrm>
          <a:prstGeom prst="rect">
            <a:avLst/>
          </a:prstGeom>
        </p:spPr>
        <p:txBody>
          <a:bodyPr vert="horz" lIns="93342" tIns="46671" rIns="93342" bIns="46671" rtlCol="0"/>
          <a:lstStyle>
            <a:lvl1pPr algn="r" fontAlgn="auto">
              <a:spcBef>
                <a:spcPts val="0"/>
              </a:spcBef>
              <a:spcAft>
                <a:spcPts val="0"/>
              </a:spcAft>
              <a:defRPr sz="1200" smtClean="0">
                <a:latin typeface="+mn-lt"/>
              </a:defRPr>
            </a:lvl1pPr>
          </a:lstStyle>
          <a:p>
            <a:pPr>
              <a:defRPr/>
            </a:pPr>
            <a:fld id="{E1741767-E280-4C9B-996F-9762DE745CAF}" type="datetimeFigureOut">
              <a:rPr lang="en-US"/>
              <a:pPr>
                <a:defRPr/>
              </a:pPr>
              <a:t>1/12/2018</a:t>
            </a:fld>
            <a:endParaRPr lang="en-US"/>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3342" tIns="46671" rIns="93342" bIns="46671" rtlCol="0" anchor="ctr"/>
          <a:lstStyle/>
          <a:p>
            <a:pPr lvl="0"/>
            <a:endParaRPr lang="en-US" noProof="0"/>
          </a:p>
        </p:txBody>
      </p:sp>
      <p:sp>
        <p:nvSpPr>
          <p:cNvPr id="5" name="Notes Placeholder 4"/>
          <p:cNvSpPr>
            <a:spLocks noGrp="1"/>
          </p:cNvSpPr>
          <p:nvPr>
            <p:ph type="body" sz="quarter" idx="3"/>
          </p:nvPr>
        </p:nvSpPr>
        <p:spPr>
          <a:xfrm>
            <a:off x="710248" y="4460167"/>
            <a:ext cx="5681980" cy="4224494"/>
          </a:xfrm>
          <a:prstGeom prst="rect">
            <a:avLst/>
          </a:prstGeom>
        </p:spPr>
        <p:txBody>
          <a:bodyPr vert="horz" lIns="93342" tIns="46671" rIns="93342" bIns="4667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7127"/>
            <a:ext cx="3077739" cy="469745"/>
          </a:xfrm>
          <a:prstGeom prst="rect">
            <a:avLst/>
          </a:prstGeom>
        </p:spPr>
        <p:txBody>
          <a:bodyPr vert="horz" lIns="93342" tIns="46671" rIns="93342" bIns="4667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23092" y="8917127"/>
            <a:ext cx="3077739" cy="469745"/>
          </a:xfrm>
          <a:prstGeom prst="rect">
            <a:avLst/>
          </a:prstGeom>
        </p:spPr>
        <p:txBody>
          <a:bodyPr vert="horz" lIns="93342" tIns="46671" rIns="93342" bIns="46671" rtlCol="0" anchor="b"/>
          <a:lstStyle>
            <a:lvl1pPr algn="r" fontAlgn="auto">
              <a:spcBef>
                <a:spcPts val="0"/>
              </a:spcBef>
              <a:spcAft>
                <a:spcPts val="0"/>
              </a:spcAft>
              <a:defRPr sz="1200" smtClean="0">
                <a:latin typeface="+mn-lt"/>
              </a:defRPr>
            </a:lvl1pPr>
          </a:lstStyle>
          <a:p>
            <a:pPr>
              <a:defRPr/>
            </a:pPr>
            <a:fld id="{AD92DDD5-9B88-4ED1-9AEC-645613768855}" type="slidenum">
              <a:rPr lang="en-US"/>
              <a:pPr>
                <a:defRPr/>
              </a:pPr>
              <a:t>‹#›</a:t>
            </a:fld>
            <a:endParaRPr lang="en-US"/>
          </a:p>
        </p:txBody>
      </p:sp>
    </p:spTree>
    <p:extLst>
      <p:ext uri="{BB962C8B-B14F-4D97-AF65-F5344CB8AC3E}">
        <p14:creationId xmlns:p14="http://schemas.microsoft.com/office/powerpoint/2010/main" val="27065210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0E6C09-8895-429B-A797-36265FC2D1E3}"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944308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92DDD5-9B88-4ED1-9AEC-645613768855}" type="slidenum">
              <a:rPr lang="en-US" smtClean="0"/>
              <a:pPr>
                <a:defRPr/>
              </a:pPr>
              <a:t>12</a:t>
            </a:fld>
            <a:endParaRPr lang="en-US"/>
          </a:p>
        </p:txBody>
      </p:sp>
    </p:spTree>
    <p:extLst>
      <p:ext uri="{BB962C8B-B14F-4D97-AF65-F5344CB8AC3E}">
        <p14:creationId xmlns:p14="http://schemas.microsoft.com/office/powerpoint/2010/main" val="235864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D8585F7-F5D0-4038-B305-52E8EBC05A1C}" type="datetime1">
              <a:rPr lang="en-US"/>
              <a:pPr>
                <a:defRPr/>
              </a:pPr>
              <a:t>1/12/2018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CADFFE-C556-4D1A-ABEF-8DB33FE3FB2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98BE098-4515-40EA-AF55-00B36E1570CF}" type="datetime1">
              <a:rPr lang="en-US"/>
              <a:pPr>
                <a:defRPr/>
              </a:pPr>
              <a:t>1/12/2018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DB79D4-5D49-4E40-8494-1088112DB3D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F05A8A1-61C4-4963-8F1A-F1CBCB859B6E}" type="datetime1">
              <a:rPr lang="en-US"/>
              <a:pPr>
                <a:defRPr/>
              </a:pPr>
              <a:t>1/12/2018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5A38B4-52AA-47B7-B6D5-475AE2FC475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0DB8A69-03EF-40E9-80F8-2617E2DA083B}" type="datetime1">
              <a:rPr lang="en-US"/>
              <a:pPr>
                <a:defRPr/>
              </a:pPr>
              <a:t>1/12/2018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FE1891-0CEC-44D8-B221-D5FCB52AB21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9932115-EE79-458C-A74E-3B708BFF5A56}" type="datetime1">
              <a:rPr lang="en-US"/>
              <a:pPr>
                <a:defRPr/>
              </a:pPr>
              <a:t>1/12/2018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2FDFF8-2F48-4F72-80D3-91B5CB74F7B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CB81E1C-8438-4476-99B8-FA8E46C8FE1F}" type="datetime1">
              <a:rPr lang="en-US"/>
              <a:pPr>
                <a:defRPr/>
              </a:pPr>
              <a:t>1/12/2018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5B5FFF-260D-4AA6-B4CB-F88F5496CED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E06D626-7578-404D-9BC1-BC7F6C945E6A}" type="datetime1">
              <a:rPr lang="en-US"/>
              <a:pPr>
                <a:defRPr/>
              </a:pPr>
              <a:t>1/12/2018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D80770E-8F34-453F-ADBC-F5BA9F978DE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05B2731-8ED0-4235-9AE0-634BEA8A1DFB}" type="datetime1">
              <a:rPr lang="en-US"/>
              <a:pPr>
                <a:defRPr/>
              </a:pPr>
              <a:t>1/12/2018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6AFFA79-1448-47EE-B664-DCE13D4E615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67BDB8-B1E9-404F-9729-E93A590C9588}" type="datetime1">
              <a:rPr lang="en-US"/>
              <a:pPr>
                <a:defRPr/>
              </a:pPr>
              <a:t>1/12/2018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0912F54-4119-429D-8727-B5A1671FAA6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1D92939-105B-414E-A3D3-E129535D695D}" type="datetime1">
              <a:rPr lang="en-US"/>
              <a:pPr>
                <a:defRPr/>
              </a:pPr>
              <a:t>1/12/2018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ABF447-6939-4FEA-A3DA-32A75B1BE8C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A4E267B-FA40-499C-8859-364F7E2142E1}" type="datetime1">
              <a:rPr lang="en-US"/>
              <a:pPr>
                <a:defRPr/>
              </a:pPr>
              <a:t>1/12/2018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B58F4E-53C8-443C-97E1-98331CE12D4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4D9D83A-522F-4E48-99D4-481FD92C9BC6}" type="datetime1">
              <a:rPr lang="en-US"/>
              <a:pPr>
                <a:defRPr/>
              </a:pPr>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66AC756-D809-4B51-8D37-7C84B1F9B2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emf"/><Relationship Id="rId18" Type="http://schemas.openxmlformats.org/officeDocument/2006/relationships/customXml" Target="../ink/ink5.xml"/><Relationship Id="rId26" Type="http://schemas.openxmlformats.org/officeDocument/2006/relationships/customXml" Target="../ink/ink9.xml"/><Relationship Id="rId3" Type="http://schemas.openxmlformats.org/officeDocument/2006/relationships/customXml" Target="../ink/ink1.xml"/><Relationship Id="rId21" Type="http://schemas.openxmlformats.org/officeDocument/2006/relationships/image" Target="../media/image10.emf"/><Relationship Id="rId34" Type="http://schemas.openxmlformats.org/officeDocument/2006/relationships/image" Target="../media/image1.jpg&amp;ehk=Rmv5KbaaEHUcbiiggR1FUg&amp;r=0&amp;pid=OfficeInsert"/><Relationship Id="rId12" Type="http://schemas.openxmlformats.org/officeDocument/2006/relationships/customXml" Target="../ink/ink2.xml"/><Relationship Id="rId17" Type="http://schemas.openxmlformats.org/officeDocument/2006/relationships/image" Target="../media/image8.emf"/><Relationship Id="rId25" Type="http://schemas.openxmlformats.org/officeDocument/2006/relationships/image" Target="../media/image12.emf"/><Relationship Id="rId33" Type="http://schemas.openxmlformats.org/officeDocument/2006/relationships/image" Target="../media/image16.emf"/><Relationship Id="rId2" Type="http://schemas.openxmlformats.org/officeDocument/2006/relationships/notesSlide" Target="../notesSlides/notesSlide1.xml"/><Relationship Id="rId16" Type="http://schemas.openxmlformats.org/officeDocument/2006/relationships/customXml" Target="../ink/ink4.xml"/><Relationship Id="rId20" Type="http://schemas.openxmlformats.org/officeDocument/2006/relationships/customXml" Target="../ink/ink6.xml"/><Relationship Id="rId29" Type="http://schemas.openxmlformats.org/officeDocument/2006/relationships/image" Target="../media/image14.emf"/><Relationship Id="rId1" Type="http://schemas.openxmlformats.org/officeDocument/2006/relationships/slideLayout" Target="../slideLayouts/slideLayout1.xml"/><Relationship Id="rId11" Type="http://schemas.openxmlformats.org/officeDocument/2006/relationships/image" Target="../media/image5.emf"/><Relationship Id="rId24" Type="http://schemas.openxmlformats.org/officeDocument/2006/relationships/customXml" Target="../ink/ink8.xml"/><Relationship Id="rId32" Type="http://schemas.openxmlformats.org/officeDocument/2006/relationships/customXml" Target="../ink/ink12.xml"/><Relationship Id="rId15" Type="http://schemas.openxmlformats.org/officeDocument/2006/relationships/image" Target="../media/image7.emf"/><Relationship Id="rId23" Type="http://schemas.openxmlformats.org/officeDocument/2006/relationships/image" Target="../media/image11.emf"/><Relationship Id="rId28" Type="http://schemas.openxmlformats.org/officeDocument/2006/relationships/customXml" Target="../ink/ink10.xml"/><Relationship Id="rId19" Type="http://schemas.openxmlformats.org/officeDocument/2006/relationships/image" Target="../media/image9.emf"/><Relationship Id="rId31" Type="http://schemas.openxmlformats.org/officeDocument/2006/relationships/image" Target="../media/image15.emf"/><Relationship Id="rId14" Type="http://schemas.openxmlformats.org/officeDocument/2006/relationships/customXml" Target="../ink/ink3.xml"/><Relationship Id="rId22" Type="http://schemas.openxmlformats.org/officeDocument/2006/relationships/customXml" Target="../ink/ink7.xml"/><Relationship Id="rId27" Type="http://schemas.openxmlformats.org/officeDocument/2006/relationships/image" Target="../media/image13.emf"/><Relationship Id="rId30" Type="http://schemas.openxmlformats.org/officeDocument/2006/relationships/customXml" Target="../ink/ink11.xml"/><Relationship Id="rId35" Type="http://schemas.openxmlformats.org/officeDocument/2006/relationships/hyperlink" Target="https://en.wikipedia.org/wiki/Copyright_infringemen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g&amp;ehk=kNn3"/><Relationship Id="rId2" Type="http://schemas.openxmlformats.org/officeDocument/2006/relationships/hyperlink" Target="http://gim.med.ucla.edu/kdqol/kdqol_register.ph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amp;ehk=Iw"/><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healthutilities.com/fees.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nsigniahealth.com/research/research-licenses" TargetMode="External"/><Relationship Id="rId2" Type="http://schemas.openxmlformats.org/officeDocument/2006/relationships/hyperlink" Target="https://www.insigniahealth.com/pam-license/research-pam-license"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acramentorealestatevoice.com/winning-bloggers-for-carnival-of-real-estate/" TargetMode="External"/><Relationship Id="rId2" Type="http://schemas.openxmlformats.org/officeDocument/2006/relationships/image" Target="../media/image7.jpg&amp;ehk=LQWUqBPiTXck8LUQBnCAOg&amp;r=0&amp;pid=OfficeInsert"/><Relationship Id="rId1" Type="http://schemas.openxmlformats.org/officeDocument/2006/relationships/slideLayout" Target="../slideLayouts/slideLayout2.xml"/><Relationship Id="rId5" Type="http://schemas.openxmlformats.org/officeDocument/2006/relationships/hyperlink" Target="https://lehighvalleyramblings.blogspot.com/2013/09/norco-council-to-stoffa-sue-bastards.html" TargetMode="Externa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amp;ehk=z"/><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ni-entreamigos.blogspot.pt/2010_03_01_archive.html" TargetMode="External"/><Relationship Id="rId2" Type="http://schemas.openxmlformats.org/officeDocument/2006/relationships/image" Target="../media/image10.jpg&amp;ehk="/><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people-equation.com/25-more-leadership-development-resources/" TargetMode="External"/><Relationship Id="rId2" Type="http://schemas.openxmlformats.org/officeDocument/2006/relationships/image" Target="../media/image11.jpg&amp;ehk=KOCl9nyLInXQh4ItMbBY"/><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reativecommons.org/share-your-wor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25.xml.rels><?xml version="1.0" encoding="UTF-8" standalone="yes"?>
<Relationships xmlns="http://schemas.openxmlformats.org/package/2006/relationships"><Relationship Id="rId3" Type="http://schemas.openxmlformats.org/officeDocument/2006/relationships/hyperlink" Target="http://www.sciencemag.org/news/2017/09/pay-or-retract-survey-creators-demands-money-rile-some-health-researchers" TargetMode="External"/><Relationship Id="rId2" Type="http://schemas.openxmlformats.org/officeDocument/2006/relationships/hyperlink" Target="http://retractionwatch.com/2017/01/26/use-research-tool-without-permission-youll-hear/" TargetMode="External"/><Relationship Id="rId1" Type="http://schemas.openxmlformats.org/officeDocument/2006/relationships/slideLayout" Target="../slideLayouts/slideLayout2.xml"/><Relationship Id="rId4" Type="http://schemas.openxmlformats.org/officeDocument/2006/relationships/image" Target="../media/image18.jpg&amp;ehk=Zu6GkS5pUQ65eZspO"/></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opyright.gov/help/faq/faq-protect.html" TargetMode="External"/><Relationship Id="rId1" Type="http://schemas.openxmlformats.org/officeDocument/2006/relationships/slideLayout" Target="../slideLayouts/slideLayout2.xml"/><Relationship Id="rId4" Type="http://schemas.openxmlformats.org/officeDocument/2006/relationships/hyperlink" Target="https://en.wikipedia.org/wiki/International_Copyright_Act_of_1891"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en.wikipedia.org/wiki/Copyright_infringemen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rand.org/health/surveys_tools/about_permissions.html" TargetMode="External"/><Relationship Id="rId2" Type="http://schemas.openxmlformats.org/officeDocument/2006/relationships/hyperlink" Target="https://www.rand.org/health/surveys_tool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155575" y="25400"/>
            <a:ext cx="8988425" cy="3575050"/>
          </a:xfrm>
        </p:spPr>
        <p:txBody>
          <a:bodyPr/>
          <a:lstStyle/>
          <a:p>
            <a:r>
              <a:rPr lang="en-US" dirty="0">
                <a:latin typeface="Comic Sans MS" pitchFamily="66" charset="0"/>
              </a:rPr>
              <a:t> </a:t>
            </a:r>
            <a:br>
              <a:rPr lang="en-US" dirty="0">
                <a:latin typeface="Comic Sans MS" pitchFamily="66" charset="0"/>
              </a:rPr>
            </a:br>
            <a:r>
              <a:rPr lang="en-US" sz="4800" b="1" i="1" dirty="0">
                <a:latin typeface="Comic Sans MS" panose="030F0702030302020204" pitchFamily="66" charset="0"/>
              </a:rPr>
              <a:t>Copyright Restrictions </a:t>
            </a:r>
            <a:br>
              <a:rPr lang="en-US" sz="4800" b="1" i="1" dirty="0">
                <a:latin typeface="Comic Sans MS" panose="030F0702030302020204" pitchFamily="66" charset="0"/>
              </a:rPr>
            </a:br>
            <a:r>
              <a:rPr lang="en-US" sz="4800" b="1" dirty="0">
                <a:latin typeface="Comic Sans MS" panose="030F0702030302020204" pitchFamily="66" charset="0"/>
              </a:rPr>
              <a:t>Versus </a:t>
            </a:r>
            <a:r>
              <a:rPr lang="en-US" sz="4800" b="1" i="1" dirty="0">
                <a:latin typeface="Comic Sans MS" panose="030F0702030302020204" pitchFamily="66" charset="0"/>
              </a:rPr>
              <a:t>Open Access </a:t>
            </a:r>
            <a:br>
              <a:rPr lang="en-US" sz="4800" b="1" i="1" dirty="0">
                <a:latin typeface="Comic Sans MS" panose="030F0702030302020204" pitchFamily="66" charset="0"/>
              </a:rPr>
            </a:br>
            <a:r>
              <a:rPr lang="en-US" sz="4800" b="1" dirty="0">
                <a:latin typeface="Comic Sans MS" panose="030F0702030302020204" pitchFamily="66" charset="0"/>
              </a:rPr>
              <a:t>to Survey Instruments </a:t>
            </a:r>
            <a:br>
              <a:rPr lang="en-US" sz="4800" b="1" dirty="0"/>
            </a:br>
            <a:r>
              <a:rPr lang="en-US" sz="4600" dirty="0">
                <a:latin typeface="Comic Sans MS" panose="030F0702030302020204" pitchFamily="66" charset="0"/>
              </a:rPr>
              <a:t>Ron D. Hays</a:t>
            </a:r>
            <a:br>
              <a:rPr lang="en-US" sz="4800" dirty="0"/>
            </a:br>
            <a:r>
              <a:rPr lang="en-US" sz="3600" dirty="0">
                <a:latin typeface="Comic Sans MS" pitchFamily="66" charset="0"/>
              </a:rPr>
              <a:t>January 12, 2018 (12-1pm)</a:t>
            </a:r>
            <a:br>
              <a:rPr lang="en-US" sz="3600" dirty="0">
                <a:latin typeface="Comic Sans MS" pitchFamily="66" charset="0"/>
              </a:rPr>
            </a:br>
            <a:r>
              <a:rPr lang="en-US" sz="2200" dirty="0">
                <a:latin typeface="Comic Sans MS" pitchFamily="66" charset="0"/>
              </a:rPr>
              <a:t>http://gim.med.ucla.edu/FacultyPages/Hays/</a:t>
            </a:r>
            <a:r>
              <a:rPr lang="en-US" sz="2200">
                <a:latin typeface="Comic Sans MS" pitchFamily="66" charset="0"/>
              </a:rPr>
              <a:t>present/</a:t>
            </a:r>
            <a:br>
              <a:rPr lang="en-US" sz="2200">
                <a:latin typeface="Comic Sans MS" pitchFamily="66" charset="0"/>
              </a:rPr>
            </a:br>
            <a:endParaRPr lang="en-US" sz="2200" dirty="0">
              <a:latin typeface="Comic Sans MS" pitchFamily="66" charset="0"/>
            </a:endParaRPr>
          </a:p>
        </p:txBody>
      </p:sp>
      <p:sp>
        <p:nvSpPr>
          <p:cNvPr id="15363" name="AutoShape 2" descr="data:image/jpg;base64,/9j/4AAQSkZJRgABAQAAAQABAAD/2wBDAAkGBwgHBgkIBwgKCgkLDRYPDQwMDRsUFRAWIB0iIiAdHx8kKDQsJCYxJx8fLT0tMTU3Ojo6Iys/RD84QzQ5Ojf/2wBDAQoKCg0MDRoPDxo3JR8lNzc3Nzc3Nzc3Nzc3Nzc3Nzc3Nzc3Nzc3Nzc3Nzc3Nzc3Nzc3Nzc3Nzc3Nzc3Nzc3Nzf/wAARCACHAIcDASIAAhEBAxEB/8QAHAABAAEFAQEAAAAAAAAAAAAAAAYBAgQFBwMI/8QAPRAAAQMDAgIGCAQDCQEAAAAAAQACAwQFEQYhEjETIkFRYXEHFDKBkaGxwRVSYnMjMzQWJERygpOywtGi/8QAFAEBAAAAAAAAAAAAAAAAAAAAAP/EABQRAQAAAAAAAAAAAAAAAAAAAAD/2gAMAwEAAhEDEQA/AO4oiICIiAiIgIiICIiAiIgIiICIiAiIgIiICIiAqEgLR6m1DFZBTRCF9RWVkvRU1OwgdI7xJ2AGdz9ViMdcp2h1dXNi4tzDRswB4F7sk+YDUEl6RvevN9XCz25Gt8zhaeOChG7onynvnmfJ/wAjhewbSD2aanb5RN/8QZpuVIOdRD/uBVbcaV2zaiInweFjNlhGwjjHk0Kp9UkH8Snhef1RgoM5tRG72XA+SuEjTyOVqZKK3PH9HA0/mY3gPxGFjyW+VmXW64VEMnYyYmeM+YceL4OCCQhFGNKamF5FRFKxrKilmdBKGO4mFze1ru0FSYHKCqIiAiIgIiICoeSqqHkgjuoLDRX+dsNaJGvhAfDNE/hkidnm0+4fBYAsGo6Q8MN1o6+IDb1uAxye9zDg+eFJMf39x/R91mDkghrotRRbPs8MvjBXNPyc0LxdU3pmePT1dn9EsLv+6m5CsdughIrbvgu/s9cvIuhz/wA16x1V8f7Fgnb+7VxM+hKlpG6twgjsceo5thTW2l8ZKh8x+DWtHzXpLpysr2cF0vVSYj7cNGxsDHDuJ3cR71v2jBV73YYSgjkVPRWmrpaWjijp6eNjg1jNhzG/ifFbh17tsRDZK6mY7udM0H6qrn08VPxzNbw56xI7O1fPbdE3W5zTVFFbhFA+Vzounl4TwE5HVAJG2OaD6Oiq4Zmh0UjHNPIhwIK9wc8l82RU2pNGTNnkbU0kIcAZoXdJD5OA+4XX9D6wbfIOjqA1lSwAuDT1XjlxN8M9nYgmqKjSCMhEFUREBUPJVQ8kGCf6/wD0fdZg5LDftXD/ACH6hZY5IGQrHFRPRdNfYLvfvxKvnqbaKjo6BlQ7ie0AkuOcZI3xk/l96tuOppI79dqBtVBSw22jbNJLNCZMukaS04BBwzhJI34s42xlBKiVRQLReujcNNz3i/VdM4Cq9WjioqWQu4s4aMAuLi7IIAAWVfvSFb6DTU92t0M9U9lQaQQvhcwxz/lkBwW8/oO1BM1bIeofJQHUHpHfaZjGyzTiZlP6xNDWzsgMbAXcsF2XkDZvzyVOIallXRxVMOTHNG2RmRg8LhkfIoNVcmvqa2GkH8pw4nePgt3SUMUMYAaPgtUd7zH+391IG8ggw663U9VA+KWNr2uaWlrhkEHsIXDLtTSaA1pF0HF+HyHpom59lpOHt93/AIvoArk3p1pG+o26rA68c7mZ8C3P/VB0211AqKVj2uyCAQe9FHPRxWmr03RSHc9EG/Db7IgmCIiAiIgwZdq1h/SfssiORkgcGPa4tPC7Bzg9x8VjVJxWReR+y5xqu7nT+odTz0LXQ1FTamtZK0jrVDejbHgY9rE2d+ePBBKNHUd7obnfPxikhjjrKs1UMsNSJGDLWt4MEBw9nOcY3UWfYqK8a51JU6k01XS0UlPGKSWSlc7PRNIfwOaTgu24RzPyW00/riitmmrK/Ut0mlq62kE5eaYucc7k4jbgNbyyR8Vv6nV+naZ8IqbzQQtna10LnzgdID2jw5b8t0HLrRSXag0VDQUVnu9L0d4L6p0VARU9AeIsdHxDdwwMkHLfDKw7ZpTVlx0dcaOtoa0XE3OOtzVyNHrIDeEjJOeLbOTt4rq9TrGw09+bZZrhCysMfFhzwA1xLQGH9R4sgDmAT3Z02n9b07NP1F11LW0MEJrpYoJacFzXMG7chuetjfG/ZncoNbX6Mv8Aebq26VklthfVMPHHOwzPt/WdjoduFzuAgEnbiHEOQx0QMEUDY254WNDRk5OB4qG1/pNsUWnprtb3uqOGobTMjla6HL3DLSSRs3h62cchyUfbq29aimsg4H0tvqq0tkdbyJAA2SNobK8kdU5IOOH2mjB5EOgg5vTf2/upC3ko5Ec3vPfGPqVI28kFVyv06zNFqoIcjifUFwHgGkfcLqTnBoyVwL0v3lt01O2jp3B0dC3ozw75kJy4fQeYKDoPonDhpijz+Vx/+ii2+hqA2+yUtOeccTWnzxv80QSdERAREQYFV/WReRUXvuiDcbxFdqeueZI6yKr9Wn3Y4saRwhwGQ0kR5znHDtzUoqziqh9/0WUz2Qg47VaR1BRWqxirgrZRboH00jLRMx0vtBzXt4gMtcOqWnkQDg4Wnr9NV9pNM2upq+lpn29sTOgpBXSOBLuKCQhuA8cQxsBgkZ2GO9nkvN3PY48kHGbBBX6V1lDUXK211THJaIKeAiEvcCDFxB7mggFjQ4nwbgc1b6vUXPRlda47Nd5nT6gdUmOOjezjpzIHZBeA3cDYE88cl2U7Zx2q08990HGNbaZbUS3D8VfFYqCruMHqM8zmOb/DgcwhzGHqghpIOc5wMb5Ep0FpSlhtNJcKttQ6dsk0kIdmFrozK50bnRDAzjDgCOrkbDG08IB5gHByMo45B8UEe1DVG02qS8CEyGnezpAOfRl2D8M5VlF6RtMyU4fLd6eE43ZM7gcPcVbqFtZcKeotNK5sYmiIMhBJbk7ED3Lmtw9Gd7fNxZoZRjsDme/AH0Qb/Wfpbp3wvoNLF09Q8cJq+Ehkefyg7uPjjA8VEvR3p6a73kVU7XOggfxvcd+OTmB49593et5ZfRbWF7BXzxxxZ6zKZhy4d3Edx7gurWCxU1ppWQU8TY42DDWtGMINlQwCCBrR3IsgDARBVERAREQYFwHA6OU8mnc9wwveM7BessYkaQeRWtdHU0Z/gcL4hyY7s8j2INgTsvMlYYucXKeKWI+LeIfEK4V9E4bVUQPi7h+qD3JVpK8TVUwGTUQ4/cC8n3Cjb/iYye5vW+iDKVsjgGkk4A3JPYsF1za7anp5ZT3kcI+e/wAlRtHV15HrTg2LP8pvL396C21s9Zr5KgDLDhrT3gdvzW+ETcclZTU7Kdga0L3QWCNo7Ar8IqZCCqIiAiIgIiICoQCqog8nwMf7TQV4Pt8DubAsxEGv/CaXOejbnyV7LfAzkwLNRB4sp428mgL1DQOSqiAiIeSCw7+Se8qoPNUHPkUFwKKjeZRBciIgIiICIiAiIgIiICIiAiIgoQqcJ70RBUDCIiD/2Q=="/>
          <p:cNvSpPr>
            <a:spLocks noChangeAspect="1" noChangeArrowheads="1"/>
          </p:cNvSpPr>
          <p:nvPr/>
        </p:nvSpPr>
        <p:spPr bwMode="auto">
          <a:xfrm>
            <a:off x="155575" y="-617538"/>
            <a:ext cx="1285875" cy="1285876"/>
          </a:xfrm>
          <a:prstGeom prst="rect">
            <a:avLst/>
          </a:prstGeom>
          <a:noFill/>
          <a:ln w="9525">
            <a:noFill/>
            <a:miter lim="800000"/>
            <a:headEnd/>
            <a:tailEnd/>
          </a:ln>
        </p:spPr>
        <p:txBody>
          <a:bodyPr/>
          <a:lstStyle/>
          <a:p>
            <a:endParaRPr lang="en-US">
              <a:latin typeface="Calibri" pitchFamily="34" charset="0"/>
            </a:endParaRPr>
          </a:p>
        </p:txBody>
      </p:sp>
      <p:sp>
        <p:nvSpPr>
          <p:cNvPr id="15364" name="AutoShape 4" descr="data:image/jpg;base64,/9j/4AAQSkZJRgABAQAAAQABAAD/2wBDAAkGBwgHBgkIBwgKCgkLDRYPDQwMDRsUFRAWIB0iIiAdHx8kKDQsJCYxJx8fLT0tMTU3Ojo6Iys/RD84QzQ5Ojf/2wBDAQoKCg0MDRoPDxo3JR8lNzc3Nzc3Nzc3Nzc3Nzc3Nzc3Nzc3Nzc3Nzc3Nzc3Nzc3Nzc3Nzc3Nzc3Nzc3Nzc3Nzf/wAARCACHAIcDASIAAhEBAxEB/8QAHAABAAEFAQEAAAAAAAAAAAAAAAYBAgQFBwMI/8QAPRAAAQMDAgIGCAQDCQEAAAAAAQACAwQFEQYhEjETIkFRYXEHFDKBkaGxwRVSYnMjMzQWJERygpOywtGi/8QAFAEBAAAAAAAAAAAAAAAAAAAAAP/EABQRAQAAAAAAAAAAAAAAAAAAAAD/2gAMAwEAAhEDEQA/AO4oiICIiAiIgIiICIiAiIgIiICIiAiIgIiICIiAqEgLR6m1DFZBTRCF9RWVkvRU1OwgdI7xJ2AGdz9ViMdcp2h1dXNi4tzDRswB4F7sk+YDUEl6RvevN9XCz25Gt8zhaeOChG7onynvnmfJ/wAjhewbSD2aanb5RN/8QZpuVIOdRD/uBVbcaV2zaiInweFjNlhGwjjHk0Kp9UkH8Snhef1RgoM5tRG72XA+SuEjTyOVqZKK3PH9HA0/mY3gPxGFjyW+VmXW64VEMnYyYmeM+YceL4OCCQhFGNKamF5FRFKxrKilmdBKGO4mFze1ru0FSYHKCqIiAiIgIiICoeSqqHkgjuoLDRX+dsNaJGvhAfDNE/hkidnm0+4fBYAsGo6Q8MN1o6+IDb1uAxye9zDg+eFJMf39x/R91mDkghrotRRbPs8MvjBXNPyc0LxdU3pmePT1dn9EsLv+6m5CsdughIrbvgu/s9cvIuhz/wA16x1V8f7Fgnb+7VxM+hKlpG6twgjsceo5thTW2l8ZKh8x+DWtHzXpLpysr2cF0vVSYj7cNGxsDHDuJ3cR71v2jBV73YYSgjkVPRWmrpaWjijp6eNjg1jNhzG/ifFbh17tsRDZK6mY7udM0H6qrn08VPxzNbw56xI7O1fPbdE3W5zTVFFbhFA+Vzounl4TwE5HVAJG2OaD6Oiq4Zmh0UjHNPIhwIK9wc8l82RU2pNGTNnkbU0kIcAZoXdJD5OA+4XX9D6wbfIOjqA1lSwAuDT1XjlxN8M9nYgmqKjSCMhEFUREBUPJVQ8kGCf6/wD0fdZg5LDftXD/ACH6hZY5IGQrHFRPRdNfYLvfvxKvnqbaKjo6BlQ7ie0AkuOcZI3xk/l96tuOppI79dqBtVBSw22jbNJLNCZMukaS04BBwzhJI34s42xlBKiVRQLReujcNNz3i/VdM4Cq9WjioqWQu4s4aMAuLi7IIAAWVfvSFb6DTU92t0M9U9lQaQQvhcwxz/lkBwW8/oO1BM1bIeofJQHUHpHfaZjGyzTiZlP6xNDWzsgMbAXcsF2XkDZvzyVOIallXRxVMOTHNG2RmRg8LhkfIoNVcmvqa2GkH8pw4nePgt3SUMUMYAaPgtUd7zH+391IG8ggw663U9VA+KWNr2uaWlrhkEHsIXDLtTSaA1pF0HF+HyHpom59lpOHt93/AIvoArk3p1pG+o26rA68c7mZ8C3P/VB0211AqKVj2uyCAQe9FHPRxWmr03RSHc9EG/Db7IgmCIiAiIgwZdq1h/SfssiORkgcGPa4tPC7Bzg9x8VjVJxWReR+y5xqu7nT+odTz0LXQ1FTamtZK0jrVDejbHgY9rE2d+ePBBKNHUd7obnfPxikhjjrKs1UMsNSJGDLWt4MEBw9nOcY3UWfYqK8a51JU6k01XS0UlPGKSWSlc7PRNIfwOaTgu24RzPyW00/riitmmrK/Ut0mlq62kE5eaYucc7k4jbgNbyyR8Vv6nV+naZ8IqbzQQtna10LnzgdID2jw5b8t0HLrRSXag0VDQUVnu9L0d4L6p0VARU9AeIsdHxDdwwMkHLfDKw7ZpTVlx0dcaOtoa0XE3OOtzVyNHrIDeEjJOeLbOTt4rq9TrGw09+bZZrhCysMfFhzwA1xLQGH9R4sgDmAT3Z02n9b07NP1F11LW0MEJrpYoJacFzXMG7chuetjfG/ZncoNbX6Mv8Aebq26VklthfVMPHHOwzPt/WdjoduFzuAgEnbiHEOQx0QMEUDY254WNDRk5OB4qG1/pNsUWnprtb3uqOGobTMjla6HL3DLSSRs3h62cchyUfbq29aimsg4H0tvqq0tkdbyJAA2SNobK8kdU5IOOH2mjB5EOgg5vTf2/upC3ko5Ec3vPfGPqVI28kFVyv06zNFqoIcjifUFwHgGkfcLqTnBoyVwL0v3lt01O2jp3B0dC3ozw75kJy4fQeYKDoPonDhpijz+Vx/+ii2+hqA2+yUtOeccTWnzxv80QSdERAREQYFV/WReRUXvuiDcbxFdqeueZI6yKr9Wn3Y4saRwhwGQ0kR5znHDtzUoqziqh9/0WUz2Qg47VaR1BRWqxirgrZRboH00jLRMx0vtBzXt4gMtcOqWnkQDg4Wnr9NV9pNM2upq+lpn29sTOgpBXSOBLuKCQhuA8cQxsBgkZ2GO9nkvN3PY48kHGbBBX6V1lDUXK211THJaIKeAiEvcCDFxB7mggFjQ4nwbgc1b6vUXPRlda47Nd5nT6gdUmOOjezjpzIHZBeA3cDYE88cl2U7Zx2q08990HGNbaZbUS3D8VfFYqCruMHqM8zmOb/DgcwhzGHqghpIOc5wMb5Ep0FpSlhtNJcKttQ6dsk0kIdmFrozK50bnRDAzjDgCOrkbDG08IB5gHByMo45B8UEe1DVG02qS8CEyGnezpAOfRl2D8M5VlF6RtMyU4fLd6eE43ZM7gcPcVbqFtZcKeotNK5sYmiIMhBJbk7ED3Lmtw9Gd7fNxZoZRjsDme/AH0Qb/Wfpbp3wvoNLF09Q8cJq+Ehkefyg7uPjjA8VEvR3p6a73kVU7XOggfxvcd+OTmB49593et5ZfRbWF7BXzxxxZ6zKZhy4d3Edx7gurWCxU1ppWQU8TY42DDWtGMINlQwCCBrR3IsgDARBVERAREQYFwHA6OU8mnc9wwveM7BessYkaQeRWtdHU0Z/gcL4hyY7s8j2INgTsvMlYYucXKeKWI+LeIfEK4V9E4bVUQPi7h+qD3JVpK8TVUwGTUQ4/cC8n3Cjb/iYye5vW+iDKVsjgGkk4A3JPYsF1za7anp5ZT3kcI+e/wAlRtHV15HrTg2LP8pvL396C21s9Zr5KgDLDhrT3gdvzW+ETcclZTU7Kdga0L3QWCNo7Ar8IqZCCqIiAiIgIiICoQCqog8nwMf7TQV4Pt8DubAsxEGv/CaXOejbnyV7LfAzkwLNRB4sp428mgL1DQOSqiAiIeSCw7+Se8qoPNUHPkUFwKKjeZRBciIgIiICIiAiIgIiICIiAiIgoQqcJ70RBUDCIiD/2Q=="/>
          <p:cNvSpPr>
            <a:spLocks noChangeAspect="1" noChangeArrowheads="1"/>
          </p:cNvSpPr>
          <p:nvPr/>
        </p:nvSpPr>
        <p:spPr bwMode="auto">
          <a:xfrm>
            <a:off x="307975" y="-465138"/>
            <a:ext cx="1285875" cy="1285876"/>
          </a:xfrm>
          <a:prstGeom prst="rect">
            <a:avLst/>
          </a:prstGeom>
          <a:noFill/>
          <a:ln w="9525">
            <a:noFill/>
            <a:miter lim="800000"/>
            <a:headEnd/>
            <a:tailEnd/>
          </a:ln>
        </p:spPr>
        <p:txBody>
          <a:bodyPr/>
          <a:lstStyle/>
          <a:p>
            <a:endParaRPr lang="en-US">
              <a:latin typeface="Calibri" pitchFamily="34" charset="0"/>
            </a:endParaRPr>
          </a:p>
        </p:txBody>
      </p:sp>
      <p:sp>
        <p:nvSpPr>
          <p:cNvPr id="15365" name="AutoShape 6" descr="data:image/jpg;base64,/9j/4AAQSkZJRgABAQAAAQABAAD/2wBDAAkGBwgHBgkIBwgKCgkLDRYPDQwMDRsUFRAWIB0iIiAdHx8kKDQsJCYxJx8fLT0tMTU3Ojo6Iys/RD84QzQ5Ojf/2wBDAQoKCg0MDRoPDxo3JR8lNzc3Nzc3Nzc3Nzc3Nzc3Nzc3Nzc3Nzc3Nzc3Nzc3Nzc3Nzc3Nzc3Nzc3Nzc3Nzc3Nzf/wAARCACHAIcDASIAAhEBAxEB/8QAHAABAAEFAQEAAAAAAAAAAAAAAAYBAgQFBwMI/8QAPRAAAQMDAgIGCAQDCQEAAAAAAQACAwQFEQYhEjETIkFRYXEHFDKBkaGxwRVSYnMjMzQWJERygpOywtGi/8QAFAEBAAAAAAAAAAAAAAAAAAAAAP/EABQRAQAAAAAAAAAAAAAAAAAAAAD/2gAMAwEAAhEDEQA/AO4oiICIiAiIgIiICIiAiIgIiICIiAiIgIiICIiAqEgLR6m1DFZBTRCF9RWVkvRU1OwgdI7xJ2AGdz9ViMdcp2h1dXNi4tzDRswB4F7sk+YDUEl6RvevN9XCz25Gt8zhaeOChG7onynvnmfJ/wAjhewbSD2aanb5RN/8QZpuVIOdRD/uBVbcaV2zaiInweFjNlhGwjjHk0Kp9UkH8Snhef1RgoM5tRG72XA+SuEjTyOVqZKK3PH9HA0/mY3gPxGFjyW+VmXW64VEMnYyYmeM+YceL4OCCQhFGNKamF5FRFKxrKilmdBKGO4mFze1ru0FSYHKCqIiAiIgIiICoeSqqHkgjuoLDRX+dsNaJGvhAfDNE/hkidnm0+4fBYAsGo6Q8MN1o6+IDb1uAxye9zDg+eFJMf39x/R91mDkghrotRRbPs8MvjBXNPyc0LxdU3pmePT1dn9EsLv+6m5CsdughIrbvgu/s9cvIuhz/wA16x1V8f7Fgnb+7VxM+hKlpG6twgjsceo5thTW2l8ZKh8x+DWtHzXpLpysr2cF0vVSYj7cNGxsDHDuJ3cR71v2jBV73YYSgjkVPRWmrpaWjijp6eNjg1jNhzG/ifFbh17tsRDZK6mY7udM0H6qrn08VPxzNbw56xI7O1fPbdE3W5zTVFFbhFA+Vzounl4TwE5HVAJG2OaD6Oiq4Zmh0UjHNPIhwIK9wc8l82RU2pNGTNnkbU0kIcAZoXdJD5OA+4XX9D6wbfIOjqA1lSwAuDT1XjlxN8M9nYgmqKjSCMhEFUREBUPJVQ8kGCf6/wD0fdZg5LDftXD/ACH6hZY5IGQrHFRPRdNfYLvfvxKvnqbaKjo6BlQ7ie0AkuOcZI3xk/l96tuOppI79dqBtVBSw22jbNJLNCZMukaS04BBwzhJI34s42xlBKiVRQLReujcNNz3i/VdM4Cq9WjioqWQu4s4aMAuLi7IIAAWVfvSFb6DTU92t0M9U9lQaQQvhcwxz/lkBwW8/oO1BM1bIeofJQHUHpHfaZjGyzTiZlP6xNDWzsgMbAXcsF2XkDZvzyVOIallXRxVMOTHNG2RmRg8LhkfIoNVcmvqa2GkH8pw4nePgt3SUMUMYAaPgtUd7zH+391IG8ggw663U9VA+KWNr2uaWlrhkEHsIXDLtTSaA1pF0HF+HyHpom59lpOHt93/AIvoArk3p1pG+o26rA68c7mZ8C3P/VB0211AqKVj2uyCAQe9FHPRxWmr03RSHc9EG/Db7IgmCIiAiIgwZdq1h/SfssiORkgcGPa4tPC7Bzg9x8VjVJxWReR+y5xqu7nT+odTz0LXQ1FTamtZK0jrVDejbHgY9rE2d+ePBBKNHUd7obnfPxikhjjrKs1UMsNSJGDLWt4MEBw9nOcY3UWfYqK8a51JU6k01XS0UlPGKSWSlc7PRNIfwOaTgu24RzPyW00/riitmmrK/Ut0mlq62kE5eaYucc7k4jbgNbyyR8Vv6nV+naZ8IqbzQQtna10LnzgdID2jw5b8t0HLrRSXag0VDQUVnu9L0d4L6p0VARU9AeIsdHxDdwwMkHLfDKw7ZpTVlx0dcaOtoa0XE3OOtzVyNHrIDeEjJOeLbOTt4rq9TrGw09+bZZrhCysMfFhzwA1xLQGH9R4sgDmAT3Z02n9b07NP1F11LW0MEJrpYoJacFzXMG7chuetjfG/ZncoNbX6Mv8Aebq26VklthfVMPHHOwzPt/WdjoduFzuAgEnbiHEOQx0QMEUDY254WNDRk5OB4qG1/pNsUWnprtb3uqOGobTMjla6HL3DLSSRs3h62cchyUfbq29aimsg4H0tvqq0tkdbyJAA2SNobK8kdU5IOOH2mjB5EOgg5vTf2/upC3ko5Ec3vPfGPqVI28kFVyv06zNFqoIcjifUFwHgGkfcLqTnBoyVwL0v3lt01O2jp3B0dC3ozw75kJy4fQeYKDoPonDhpijz+Vx/+ii2+hqA2+yUtOeccTWnzxv80QSdERAREQYFV/WReRUXvuiDcbxFdqeueZI6yKr9Wn3Y4saRwhwGQ0kR5znHDtzUoqziqh9/0WUz2Qg47VaR1BRWqxirgrZRboH00jLRMx0vtBzXt4gMtcOqWnkQDg4Wnr9NV9pNM2upq+lpn29sTOgpBXSOBLuKCQhuA8cQxsBgkZ2GO9nkvN3PY48kHGbBBX6V1lDUXK211THJaIKeAiEvcCDFxB7mggFjQ4nwbgc1b6vUXPRlda47Nd5nT6gdUmOOjezjpzIHZBeA3cDYE88cl2U7Zx2q08990HGNbaZbUS3D8VfFYqCruMHqM8zmOb/DgcwhzGHqghpIOc5wMb5Ep0FpSlhtNJcKttQ6dsk0kIdmFrozK50bnRDAzjDgCOrkbDG08IB5gHByMo45B8UEe1DVG02qS8CEyGnezpAOfRl2D8M5VlF6RtMyU4fLd6eE43ZM7gcPcVbqFtZcKeotNK5sYmiIMhBJbk7ED3Lmtw9Gd7fNxZoZRjsDme/AH0Qb/Wfpbp3wvoNLF09Q8cJq+Ehkefyg7uPjjA8VEvR3p6a73kVU7XOggfxvcd+OTmB49593et5ZfRbWF7BXzxxxZ6zKZhy4d3Edx7gurWCxU1ppWQU8TY42DDWtGMINlQwCCBrR3IsgDARBVERAREQYFwHA6OU8mnc9wwveM7BessYkaQeRWtdHU0Z/gcL4hyY7s8j2INgTsvMlYYucXKeKWI+LeIfEK4V9E4bVUQPi7h+qD3JVpK8TVUwGTUQ4/cC8n3Cjb/iYye5vW+iDKVsjgGkk4A3JPYsF1za7anp5ZT3kcI+e/wAlRtHV15HrTg2LP8pvL396C21s9Zr5KgDLDhrT3gdvzW+ETcclZTU7Kdga0L3QWCNo7Ar8IqZCCqIiAiIgIiICoQCqog8nwMf7TQV4Pt8DubAsxEGv/CaXOejbnyV7LfAzkwLNRB4sp428mgL1DQOSqiAiIeSCw7+Se8qoPNUHPkUFwKKjeZRBciIgIiICIiAiIgIiICIiAiIgoQqcJ70RBUDCIiD/2Q=="/>
          <p:cNvSpPr>
            <a:spLocks noChangeAspect="1" noChangeArrowheads="1"/>
          </p:cNvSpPr>
          <p:nvPr/>
        </p:nvSpPr>
        <p:spPr bwMode="auto">
          <a:xfrm>
            <a:off x="460375" y="-312738"/>
            <a:ext cx="1285875" cy="1285876"/>
          </a:xfrm>
          <a:prstGeom prst="rect">
            <a:avLst/>
          </a:prstGeom>
          <a:noFill/>
          <a:ln w="9525">
            <a:noFill/>
            <a:miter lim="800000"/>
            <a:headEnd/>
            <a:tailEnd/>
          </a:ln>
        </p:spPr>
        <p:txBody>
          <a:bodyPr/>
          <a:lstStyle/>
          <a:p>
            <a:endParaRPr lang="en-US">
              <a:latin typeface="Calibri" pitchFamily="34" charset="0"/>
            </a:endParaRPr>
          </a:p>
        </p:txBody>
      </p:sp>
      <mc:AlternateContent xmlns:mc="http://schemas.openxmlformats.org/markup-compatibility/2006" xmlns:p14="http://schemas.microsoft.com/office/powerpoint/2010/main">
        <mc:Choice Requires="p14">
          <p:contentPart p14:bwMode="auto" r:id="rId3">
            <p14:nvContentPartPr>
              <p14:cNvPr id="25" name="Ink 24"/>
              <p14:cNvContentPartPr/>
              <p14:nvPr/>
            </p14:nvContentPartPr>
            <p14:xfrm>
              <a:off x="5710933" y="4471684"/>
              <a:ext cx="1249920" cy="437040"/>
            </p14:xfrm>
          </p:contentPart>
        </mc:Choice>
        <mc:Fallback xmlns="">
          <p:pic>
            <p:nvPicPr>
              <p:cNvPr id="25" name="Ink 24"/>
              <p:cNvPicPr/>
              <p:nvPr/>
            </p:nvPicPr>
            <p:blipFill>
              <a:blip r:embed="rId11"/>
              <a:stretch>
                <a:fillRect/>
              </a:stretch>
            </p:blipFill>
            <p:spPr>
              <a:xfrm>
                <a:off x="5699053" y="4459804"/>
                <a:ext cx="127368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7" name="Ink 26"/>
              <p14:cNvContentPartPr/>
              <p14:nvPr/>
            </p14:nvContentPartPr>
            <p14:xfrm>
              <a:off x="5841253" y="4585804"/>
              <a:ext cx="1119600" cy="437040"/>
            </p14:xfrm>
          </p:contentPart>
        </mc:Choice>
        <mc:Fallback xmlns="">
          <p:pic>
            <p:nvPicPr>
              <p:cNvPr id="27" name="Ink 26"/>
              <p:cNvPicPr/>
              <p:nvPr/>
            </p:nvPicPr>
            <p:blipFill>
              <a:blip r:embed="rId13"/>
              <a:stretch>
                <a:fillRect/>
              </a:stretch>
            </p:blipFill>
            <p:spPr>
              <a:xfrm>
                <a:off x="5829373" y="4573924"/>
                <a:ext cx="114336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9" name="Ink 28"/>
              <p14:cNvContentPartPr/>
              <p14:nvPr/>
            </p14:nvContentPartPr>
            <p14:xfrm>
              <a:off x="5868613" y="4544764"/>
              <a:ext cx="1010160" cy="423360"/>
            </p14:xfrm>
          </p:contentPart>
        </mc:Choice>
        <mc:Fallback xmlns="">
          <p:pic>
            <p:nvPicPr>
              <p:cNvPr id="29" name="Ink 28"/>
              <p:cNvPicPr/>
              <p:nvPr/>
            </p:nvPicPr>
            <p:blipFill>
              <a:blip r:embed="rId15"/>
              <a:stretch>
                <a:fillRect/>
              </a:stretch>
            </p:blipFill>
            <p:spPr>
              <a:xfrm>
                <a:off x="5856733" y="4532884"/>
                <a:ext cx="103392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362" name="Ink 15361"/>
              <p14:cNvContentPartPr/>
              <p14:nvPr/>
            </p14:nvContentPartPr>
            <p14:xfrm>
              <a:off x="5854933" y="4523164"/>
              <a:ext cx="1036440" cy="103680"/>
            </p14:xfrm>
          </p:contentPart>
        </mc:Choice>
        <mc:Fallback xmlns="">
          <p:pic>
            <p:nvPicPr>
              <p:cNvPr id="15362" name="Ink 15361"/>
              <p:cNvPicPr/>
              <p:nvPr/>
            </p:nvPicPr>
            <p:blipFill>
              <a:blip r:embed="rId17"/>
              <a:stretch>
                <a:fillRect/>
              </a:stretch>
            </p:blipFill>
            <p:spPr>
              <a:xfrm>
                <a:off x="5843053" y="4511284"/>
                <a:ext cx="10602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367" name="Ink 15366"/>
              <p14:cNvContentPartPr/>
              <p14:nvPr/>
            </p14:nvContentPartPr>
            <p14:xfrm>
              <a:off x="5800213" y="4694884"/>
              <a:ext cx="1010520" cy="28080"/>
            </p14:xfrm>
          </p:contentPart>
        </mc:Choice>
        <mc:Fallback xmlns="">
          <p:pic>
            <p:nvPicPr>
              <p:cNvPr id="15367" name="Ink 15366"/>
              <p:cNvPicPr/>
              <p:nvPr/>
            </p:nvPicPr>
            <p:blipFill>
              <a:blip r:embed="rId19"/>
              <a:stretch>
                <a:fillRect/>
              </a:stretch>
            </p:blipFill>
            <p:spPr>
              <a:xfrm>
                <a:off x="5788333" y="4683004"/>
                <a:ext cx="10342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369" name="Ink 15368"/>
              <p14:cNvContentPartPr/>
              <p14:nvPr/>
            </p14:nvContentPartPr>
            <p14:xfrm>
              <a:off x="5895973" y="4795684"/>
              <a:ext cx="819000" cy="50040"/>
            </p14:xfrm>
          </p:contentPart>
        </mc:Choice>
        <mc:Fallback xmlns="">
          <p:pic>
            <p:nvPicPr>
              <p:cNvPr id="15369" name="Ink 15368"/>
              <p:cNvPicPr/>
              <p:nvPr/>
            </p:nvPicPr>
            <p:blipFill>
              <a:blip r:embed="rId21"/>
              <a:stretch>
                <a:fillRect/>
              </a:stretch>
            </p:blipFill>
            <p:spPr>
              <a:xfrm>
                <a:off x="5884093" y="4783804"/>
                <a:ext cx="8427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371" name="Ink 15370"/>
              <p14:cNvContentPartPr/>
              <p14:nvPr/>
            </p14:nvContentPartPr>
            <p14:xfrm>
              <a:off x="5813893" y="4557364"/>
              <a:ext cx="1175040" cy="110520"/>
            </p14:xfrm>
          </p:contentPart>
        </mc:Choice>
        <mc:Fallback xmlns="">
          <p:pic>
            <p:nvPicPr>
              <p:cNvPr id="15371" name="Ink 15370"/>
              <p:cNvPicPr/>
              <p:nvPr/>
            </p:nvPicPr>
            <p:blipFill>
              <a:blip r:embed="rId23"/>
              <a:stretch>
                <a:fillRect/>
              </a:stretch>
            </p:blipFill>
            <p:spPr>
              <a:xfrm>
                <a:off x="5802013" y="4545484"/>
                <a:ext cx="11988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373" name="Ink 15372"/>
              <p14:cNvContentPartPr/>
              <p14:nvPr/>
            </p14:nvContentPartPr>
            <p14:xfrm>
              <a:off x="5813893" y="4558084"/>
              <a:ext cx="164880" cy="28080"/>
            </p14:xfrm>
          </p:contentPart>
        </mc:Choice>
        <mc:Fallback xmlns="">
          <p:pic>
            <p:nvPicPr>
              <p:cNvPr id="15373" name="Ink 15372"/>
              <p:cNvPicPr/>
              <p:nvPr/>
            </p:nvPicPr>
            <p:blipFill>
              <a:blip r:embed="rId25"/>
              <a:stretch>
                <a:fillRect/>
              </a:stretch>
            </p:blipFill>
            <p:spPr>
              <a:xfrm>
                <a:off x="5802013" y="4546204"/>
                <a:ext cx="1886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375" name="Ink 15374"/>
              <p14:cNvContentPartPr/>
              <p14:nvPr/>
            </p14:nvContentPartPr>
            <p14:xfrm>
              <a:off x="5827573" y="4557364"/>
              <a:ext cx="160560" cy="15120"/>
            </p14:xfrm>
          </p:contentPart>
        </mc:Choice>
        <mc:Fallback xmlns="">
          <p:pic>
            <p:nvPicPr>
              <p:cNvPr id="15375" name="Ink 15374"/>
              <p:cNvPicPr/>
              <p:nvPr/>
            </p:nvPicPr>
            <p:blipFill>
              <a:blip r:embed="rId27"/>
              <a:stretch>
                <a:fillRect/>
              </a:stretch>
            </p:blipFill>
            <p:spPr>
              <a:xfrm>
                <a:off x="5815693" y="4545484"/>
                <a:ext cx="1843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377" name="Ink 15376"/>
              <p14:cNvContentPartPr/>
              <p14:nvPr/>
            </p14:nvContentPartPr>
            <p14:xfrm>
              <a:off x="5691133" y="4570684"/>
              <a:ext cx="109440" cy="42480"/>
            </p14:xfrm>
          </p:contentPart>
        </mc:Choice>
        <mc:Fallback xmlns="">
          <p:pic>
            <p:nvPicPr>
              <p:cNvPr id="15377" name="Ink 15376"/>
              <p:cNvPicPr/>
              <p:nvPr/>
            </p:nvPicPr>
            <p:blipFill>
              <a:blip r:embed="rId29"/>
              <a:stretch>
                <a:fillRect/>
              </a:stretch>
            </p:blipFill>
            <p:spPr>
              <a:xfrm>
                <a:off x="5679253" y="4558804"/>
                <a:ext cx="1332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5386" name="Ink 15385"/>
              <p14:cNvContentPartPr/>
              <p14:nvPr/>
            </p14:nvContentPartPr>
            <p14:xfrm>
              <a:off x="5800213" y="4626484"/>
              <a:ext cx="983160" cy="273600"/>
            </p14:xfrm>
          </p:contentPart>
        </mc:Choice>
        <mc:Fallback xmlns="">
          <p:pic>
            <p:nvPicPr>
              <p:cNvPr id="15386" name="Ink 15385"/>
              <p:cNvPicPr/>
              <p:nvPr/>
            </p:nvPicPr>
            <p:blipFill>
              <a:blip r:embed="rId31"/>
              <a:stretch>
                <a:fillRect/>
              </a:stretch>
            </p:blipFill>
            <p:spPr>
              <a:xfrm>
                <a:off x="5788333" y="4614604"/>
                <a:ext cx="100692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5389" name="Ink 15388"/>
              <p14:cNvContentPartPr/>
              <p14:nvPr/>
            </p14:nvContentPartPr>
            <p14:xfrm>
              <a:off x="5827573" y="4567804"/>
              <a:ext cx="1064880" cy="28080"/>
            </p14:xfrm>
          </p:contentPart>
        </mc:Choice>
        <mc:Fallback xmlns="">
          <p:pic>
            <p:nvPicPr>
              <p:cNvPr id="15389" name="Ink 15388"/>
              <p:cNvPicPr/>
              <p:nvPr/>
            </p:nvPicPr>
            <p:blipFill>
              <a:blip r:embed="rId33"/>
              <a:stretch>
                <a:fillRect/>
              </a:stretch>
            </p:blipFill>
            <p:spPr>
              <a:xfrm>
                <a:off x="5815693" y="4555924"/>
                <a:ext cx="1088640" cy="51840"/>
              </a:xfrm>
              <a:prstGeom prst="rect">
                <a:avLst/>
              </a:prstGeom>
            </p:spPr>
          </p:pic>
        </mc:Fallback>
      </mc:AlternateContent>
      <p:pic>
        <p:nvPicPr>
          <p:cNvPr id="19" name="Picture 18">
            <a:extLst>
              <a:ext uri="{FF2B5EF4-FFF2-40B4-BE49-F238E27FC236}">
                <a16:creationId xmlns:a16="http://schemas.microsoft.com/office/drawing/2014/main" id="{EC98DD1D-6FB0-4BFE-8687-E9E5451994CB}"/>
              </a:ext>
            </a:extLst>
          </p:cNvPr>
          <p:cNvPicPr>
            <a:picLocks noChangeAspect="1"/>
          </p:cNvPicPr>
          <p:nvPr/>
        </p:nvPicPr>
        <p:blipFill>
          <a:blip r:embed="rId34">
            <a:extLst>
              <a:ext uri="{28A0092B-C50C-407E-A947-70E740481C1C}">
                <a14:useLocalDpi xmlns:a14="http://schemas.microsoft.com/office/drawing/2010/main" val="0"/>
              </a:ext>
              <a:ext uri="{837473B0-CC2E-450A-ABE3-18F120FF3D39}">
                <a1611:picAttrSrcUrl xmlns:a1611="http://schemas.microsoft.com/office/drawing/2016/11/main" r:id="rId35"/>
              </a:ext>
            </a:extLst>
          </a:blip>
          <a:stretch>
            <a:fillRect/>
          </a:stretch>
        </p:blipFill>
        <p:spPr>
          <a:xfrm>
            <a:off x="2590800" y="4343400"/>
            <a:ext cx="4038600" cy="25267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3D944C-4247-46D2-9FAF-3E4FFF30B72E}"/>
              </a:ext>
            </a:extLst>
          </p:cNvPr>
          <p:cNvSpPr>
            <a:spLocks noGrp="1"/>
          </p:cNvSpPr>
          <p:nvPr>
            <p:ph type="title"/>
          </p:nvPr>
        </p:nvSpPr>
        <p:spPr/>
        <p:txBody>
          <a:bodyPr/>
          <a:lstStyle/>
          <a:p>
            <a:r>
              <a:rPr lang="en-US" dirty="0">
                <a:latin typeface="Comic Sans MS" panose="030F0702030302020204" pitchFamily="66" charset="0"/>
              </a:rPr>
              <a:t>Registration Required to Use</a:t>
            </a:r>
          </a:p>
        </p:txBody>
      </p:sp>
      <p:sp>
        <p:nvSpPr>
          <p:cNvPr id="4" name="Content Placeholder 3">
            <a:extLst>
              <a:ext uri="{FF2B5EF4-FFF2-40B4-BE49-F238E27FC236}">
                <a16:creationId xmlns:a16="http://schemas.microsoft.com/office/drawing/2014/main" id="{384035B1-B4D9-4803-99DA-E9E65D367FBA}"/>
              </a:ext>
            </a:extLst>
          </p:cNvPr>
          <p:cNvSpPr>
            <a:spLocks noGrp="1"/>
          </p:cNvSpPr>
          <p:nvPr>
            <p:ph idx="1"/>
          </p:nvPr>
        </p:nvSpPr>
        <p:spPr>
          <a:xfrm>
            <a:off x="152400" y="1600200"/>
            <a:ext cx="8991600" cy="4525963"/>
          </a:xfrm>
        </p:spPr>
        <p:txBody>
          <a:bodyPr/>
          <a:lstStyle/>
          <a:p>
            <a:pPr marL="0" indent="0">
              <a:buNone/>
            </a:pPr>
            <a:r>
              <a:rPr lang="en-US" sz="3100" dirty="0">
                <a:latin typeface="Comic Sans MS" panose="030F0702030302020204" pitchFamily="66" charset="0"/>
              </a:rPr>
              <a:t>Kidney Disease Quality of Life Instrument</a:t>
            </a:r>
          </a:p>
          <a:p>
            <a:pPr marL="0" indent="0">
              <a:buNone/>
            </a:pPr>
            <a:r>
              <a:rPr lang="en-US" sz="3000" dirty="0">
                <a:hlinkClick r:id="rId2"/>
              </a:rPr>
              <a:t>http://gim.med.ucla.edu/kdqol/kdqol_register.php</a:t>
            </a:r>
            <a:endParaRPr lang="en-US" sz="3000" dirty="0"/>
          </a:p>
          <a:p>
            <a:pPr marL="0" indent="0">
              <a:buNone/>
            </a:pPr>
            <a:endParaRPr lang="en-US" sz="3000" dirty="0"/>
          </a:p>
          <a:p>
            <a:pPr marL="0" indent="0">
              <a:buNone/>
            </a:pPr>
            <a:endParaRPr lang="en-US" sz="3000" dirty="0"/>
          </a:p>
          <a:p>
            <a:endParaRPr lang="en-US" dirty="0"/>
          </a:p>
          <a:p>
            <a:endParaRPr lang="en-US" dirty="0"/>
          </a:p>
        </p:txBody>
      </p:sp>
      <p:sp>
        <p:nvSpPr>
          <p:cNvPr id="2" name="Slide Number Placeholder 1">
            <a:extLst>
              <a:ext uri="{FF2B5EF4-FFF2-40B4-BE49-F238E27FC236}">
                <a16:creationId xmlns:a16="http://schemas.microsoft.com/office/drawing/2014/main" id="{46807FA8-570D-4116-93BF-F91EE2761158}"/>
              </a:ext>
            </a:extLst>
          </p:cNvPr>
          <p:cNvSpPr>
            <a:spLocks noGrp="1"/>
          </p:cNvSpPr>
          <p:nvPr>
            <p:ph type="sldNum" sz="quarter" idx="12"/>
          </p:nvPr>
        </p:nvSpPr>
        <p:spPr/>
        <p:txBody>
          <a:bodyPr/>
          <a:lstStyle/>
          <a:p>
            <a:pPr>
              <a:defRPr/>
            </a:pPr>
            <a:fld id="{A0912F54-4119-429D-8727-B5A1671FAA61}" type="slidenum">
              <a:rPr lang="en-US" smtClean="0"/>
              <a:pPr>
                <a:defRPr/>
              </a:pPr>
              <a:t>10</a:t>
            </a:fld>
            <a:endParaRPr lang="en-US"/>
          </a:p>
        </p:txBody>
      </p:sp>
      <p:pic>
        <p:nvPicPr>
          <p:cNvPr id="6" name="Picture 5">
            <a:extLst>
              <a:ext uri="{FF2B5EF4-FFF2-40B4-BE49-F238E27FC236}">
                <a16:creationId xmlns:a16="http://schemas.microsoft.com/office/drawing/2014/main" id="{EDA198E1-F6D3-4B43-848A-03F6F73CEA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 y="2895600"/>
            <a:ext cx="8128000" cy="4038600"/>
          </a:xfrm>
          <a:prstGeom prst="rect">
            <a:avLst/>
          </a:prstGeom>
        </p:spPr>
      </p:pic>
    </p:spTree>
    <p:extLst>
      <p:ext uri="{BB962C8B-B14F-4D97-AF65-F5344CB8AC3E}">
        <p14:creationId xmlns:p14="http://schemas.microsoft.com/office/powerpoint/2010/main" val="2152260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7C2EC-2B24-44E1-857B-64EDC2E8E04F}"/>
              </a:ext>
            </a:extLst>
          </p:cNvPr>
          <p:cNvSpPr>
            <a:spLocks noGrp="1"/>
          </p:cNvSpPr>
          <p:nvPr>
            <p:ph type="title"/>
          </p:nvPr>
        </p:nvSpPr>
        <p:spPr>
          <a:xfrm>
            <a:off x="457200" y="0"/>
            <a:ext cx="8229600" cy="1143000"/>
          </a:xfrm>
        </p:spPr>
        <p:txBody>
          <a:bodyPr/>
          <a:lstStyle/>
          <a:p>
            <a:r>
              <a:rPr lang="en-US" dirty="0">
                <a:latin typeface="Comic Sans MS" panose="030F0702030302020204" pitchFamily="66" charset="0"/>
              </a:rPr>
              <a:t>Permission Required to Modify</a:t>
            </a:r>
          </a:p>
        </p:txBody>
      </p:sp>
      <p:sp>
        <p:nvSpPr>
          <p:cNvPr id="3" name="Content Placeholder 2">
            <a:extLst>
              <a:ext uri="{FF2B5EF4-FFF2-40B4-BE49-F238E27FC236}">
                <a16:creationId xmlns:a16="http://schemas.microsoft.com/office/drawing/2014/main" id="{A4A91CAD-FC36-4ADB-B44A-26D51474010E}"/>
              </a:ext>
            </a:extLst>
          </p:cNvPr>
          <p:cNvSpPr>
            <a:spLocks noGrp="1"/>
          </p:cNvSpPr>
          <p:nvPr>
            <p:ph idx="1"/>
          </p:nvPr>
        </p:nvSpPr>
        <p:spPr>
          <a:xfrm>
            <a:off x="152400" y="990601"/>
            <a:ext cx="8763000" cy="4707860"/>
          </a:xfrm>
        </p:spPr>
        <p:txBody>
          <a:bodyPr/>
          <a:lstStyle/>
          <a:p>
            <a:pPr marL="0" indent="0">
              <a:buNone/>
            </a:pPr>
            <a:r>
              <a:rPr lang="en-US" dirty="0">
                <a:latin typeface="Comic Sans MS" panose="030F0702030302020204" pitchFamily="66" charset="0"/>
              </a:rPr>
              <a:t>“</a:t>
            </a:r>
            <a:r>
              <a:rPr lang="en-US" sz="3000" dirty="0">
                <a:latin typeface="Comic Sans MS" panose="030F0702030302020204" pitchFamily="66" charset="0"/>
              </a:rPr>
              <a:t>One should never change a precision questionnaire in any way without the developer’s permission. Even very small changes can destroy validity.” (Juniper, 2009, </a:t>
            </a:r>
            <a:r>
              <a:rPr lang="en-US" sz="3000" u="sng" dirty="0">
                <a:latin typeface="Comic Sans MS" panose="030F0702030302020204" pitchFamily="66" charset="0"/>
              </a:rPr>
              <a:t>Chest</a:t>
            </a:r>
            <a:r>
              <a:rPr lang="en-US" sz="3000" dirty="0">
                <a:latin typeface="Comic Sans MS" panose="030F0702030302020204" pitchFamily="66" charset="0"/>
              </a:rPr>
              <a:t>, p. 951)</a:t>
            </a:r>
          </a:p>
          <a:p>
            <a:pPr marL="0" indent="0">
              <a:buNone/>
            </a:pPr>
            <a:endParaRPr lang="en-US" dirty="0"/>
          </a:p>
          <a:p>
            <a:pPr marL="0" indent="0">
              <a:buNone/>
            </a:pPr>
            <a:r>
              <a:rPr lang="en-US" dirty="0"/>
              <a:t>“</a:t>
            </a:r>
            <a:r>
              <a:rPr lang="en-US" sz="2800" dirty="0">
                <a:highlight>
                  <a:srgbClr val="00FFFF"/>
                </a:highlight>
                <a:latin typeface="Comic Sans MS" panose="030F0702030302020204" pitchFamily="66" charset="0"/>
              </a:rPr>
              <a:t>User agrees not to adapt, alter, amend, abridge, modify, condense, make derivative works, or translate </a:t>
            </a:r>
            <a:r>
              <a:rPr lang="en-US" sz="2800" dirty="0" err="1">
                <a:highlight>
                  <a:srgbClr val="00FFFF"/>
                </a:highlight>
                <a:latin typeface="Comic Sans MS" panose="030F0702030302020204" pitchFamily="66" charset="0"/>
              </a:rPr>
              <a:t>HealthMeasures</a:t>
            </a:r>
            <a:r>
              <a:rPr lang="en-US" sz="2800" dirty="0">
                <a:highlight>
                  <a:srgbClr val="00FFFF"/>
                </a:highlight>
                <a:latin typeface="Comic Sans MS" panose="030F0702030302020204" pitchFamily="66" charset="0"/>
              </a:rPr>
              <a:t> instruments without prior written permission from the (Department of Medical Social Sciences). In cases where permission is granted, user will be expected to evaluate the impact of approved modifications.</a:t>
            </a:r>
            <a:r>
              <a:rPr lang="en-US" sz="2800" dirty="0">
                <a:latin typeface="Comic Sans MS" panose="030F0702030302020204" pitchFamily="66" charset="0"/>
              </a:rPr>
              <a:t>”</a:t>
            </a:r>
          </a:p>
        </p:txBody>
      </p:sp>
      <p:sp>
        <p:nvSpPr>
          <p:cNvPr id="4" name="Slide Number Placeholder 3">
            <a:extLst>
              <a:ext uri="{FF2B5EF4-FFF2-40B4-BE49-F238E27FC236}">
                <a16:creationId xmlns:a16="http://schemas.microsoft.com/office/drawing/2014/main" id="{A871EFD6-ACAF-4A5C-80B9-AA62A06D2C71}"/>
              </a:ext>
            </a:extLst>
          </p:cNvPr>
          <p:cNvSpPr>
            <a:spLocks noGrp="1"/>
          </p:cNvSpPr>
          <p:nvPr>
            <p:ph type="sldNum" sz="quarter" idx="12"/>
          </p:nvPr>
        </p:nvSpPr>
        <p:spPr/>
        <p:txBody>
          <a:bodyPr/>
          <a:lstStyle/>
          <a:p>
            <a:pPr>
              <a:defRPr/>
            </a:pPr>
            <a:fld id="{8BFE1891-0CEC-44D8-B221-D5FCB52AB215}" type="slidenum">
              <a:rPr lang="en-US" smtClean="0"/>
              <a:pPr>
                <a:defRPr/>
              </a:pPr>
              <a:t>11</a:t>
            </a:fld>
            <a:endParaRPr lang="en-US" dirty="0"/>
          </a:p>
        </p:txBody>
      </p:sp>
    </p:spTree>
    <p:extLst>
      <p:ext uri="{BB962C8B-B14F-4D97-AF65-F5344CB8AC3E}">
        <p14:creationId xmlns:p14="http://schemas.microsoft.com/office/powerpoint/2010/main" val="3808636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76200" y="0"/>
            <a:ext cx="8610600" cy="914400"/>
          </a:xfrm>
        </p:spPr>
        <p:txBody>
          <a:bodyPr/>
          <a:lstStyle/>
          <a:p>
            <a:r>
              <a:rPr lang="en-US" dirty="0">
                <a:latin typeface="Comic Sans MS" panose="030F0702030302020204" pitchFamily="66" charset="0"/>
              </a:rPr>
              <a:t>Restrictions on Showing Survey </a:t>
            </a:r>
          </a:p>
        </p:txBody>
      </p:sp>
      <p:sp>
        <p:nvSpPr>
          <p:cNvPr id="17410" name="Content Placeholder 2"/>
          <p:cNvSpPr>
            <a:spLocks noGrp="1"/>
          </p:cNvSpPr>
          <p:nvPr>
            <p:ph idx="1"/>
          </p:nvPr>
        </p:nvSpPr>
        <p:spPr>
          <a:xfrm>
            <a:off x="152400" y="1013618"/>
            <a:ext cx="8839200" cy="4830763"/>
          </a:xfrm>
        </p:spPr>
        <p:txBody>
          <a:bodyPr/>
          <a:lstStyle/>
          <a:p>
            <a:pPr marL="0" indent="0">
              <a:buNone/>
            </a:pPr>
            <a:r>
              <a:rPr lang="en-US" sz="4000" dirty="0">
                <a:latin typeface="Comic Sans MS" panose="030F0702030302020204" pitchFamily="66" charset="0"/>
              </a:rPr>
              <a:t>A doctoral student who complied with all the survey licensing requirements was not allowed to share her instrument with her dissertation committee or provide survey item examples in her dissertation.</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8223852F-3905-40BD-92CD-405BB8FE90EB}" type="slidenum">
              <a:rPr lang="en-US"/>
              <a:pPr>
                <a:defRPr/>
              </a:pPr>
              <a:t>12</a:t>
            </a:fld>
            <a:endParaRPr lang="en-US"/>
          </a:p>
        </p:txBody>
      </p:sp>
      <p:pic>
        <p:nvPicPr>
          <p:cNvPr id="3" name="Picture 2">
            <a:extLst>
              <a:ext uri="{FF2B5EF4-FFF2-40B4-BE49-F238E27FC236}">
                <a16:creationId xmlns:a16="http://schemas.microsoft.com/office/drawing/2014/main" id="{6785BA6A-CE95-4820-B09D-EE4F5FE57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4728766"/>
            <a:ext cx="5186680" cy="2743200"/>
          </a:xfrm>
          <a:prstGeom prst="rect">
            <a:avLst/>
          </a:prstGeom>
        </p:spPr>
      </p:pic>
    </p:spTree>
    <p:extLst>
      <p:ext uri="{BB962C8B-B14F-4D97-AF65-F5344CB8AC3E}">
        <p14:creationId xmlns:p14="http://schemas.microsoft.com/office/powerpoint/2010/main" val="873647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1E1A3-94B7-481C-90FE-6CF77C08CFA7}"/>
              </a:ext>
            </a:extLst>
          </p:cNvPr>
          <p:cNvSpPr>
            <a:spLocks noGrp="1"/>
          </p:cNvSpPr>
          <p:nvPr>
            <p:ph type="title"/>
          </p:nvPr>
        </p:nvSpPr>
        <p:spPr>
          <a:xfrm>
            <a:off x="457200" y="136525"/>
            <a:ext cx="8229600" cy="1143000"/>
          </a:xfrm>
        </p:spPr>
        <p:txBody>
          <a:bodyPr/>
          <a:lstStyle/>
          <a:p>
            <a:r>
              <a:rPr lang="en-US" dirty="0">
                <a:latin typeface="Comic Sans MS" panose="030F0702030302020204" pitchFamily="66" charset="0"/>
              </a:rPr>
              <a:t>Fees: Licensing and/or Scoring </a:t>
            </a:r>
          </a:p>
        </p:txBody>
      </p:sp>
      <p:sp>
        <p:nvSpPr>
          <p:cNvPr id="3" name="Content Placeholder 2">
            <a:extLst>
              <a:ext uri="{FF2B5EF4-FFF2-40B4-BE49-F238E27FC236}">
                <a16:creationId xmlns:a16="http://schemas.microsoft.com/office/drawing/2014/main" id="{CC538B76-5375-4193-80D8-2AC041CC7EEA}"/>
              </a:ext>
            </a:extLst>
          </p:cNvPr>
          <p:cNvSpPr>
            <a:spLocks noGrp="1"/>
          </p:cNvSpPr>
          <p:nvPr>
            <p:ph idx="1"/>
          </p:nvPr>
        </p:nvSpPr>
        <p:spPr>
          <a:xfrm>
            <a:off x="152400" y="1524000"/>
            <a:ext cx="8610600" cy="4625975"/>
          </a:xfrm>
        </p:spPr>
        <p:txBody>
          <a:bodyPr/>
          <a:lstStyle/>
          <a:p>
            <a:r>
              <a:rPr lang="en-US" dirty="0"/>
              <a:t>Health Utilities Index (HUI)</a:t>
            </a:r>
          </a:p>
          <a:p>
            <a:pPr lvl="1"/>
            <a:r>
              <a:rPr lang="en-US" dirty="0">
                <a:hlinkClick r:id="rId2"/>
              </a:rPr>
              <a:t>http://www.healthutilities.com/fees.htm</a:t>
            </a:r>
            <a:endParaRPr lang="en-US" dirty="0"/>
          </a:p>
          <a:p>
            <a:r>
              <a:rPr lang="en-US" dirty="0"/>
              <a:t>Mini Mental Status Exam </a:t>
            </a:r>
          </a:p>
          <a:p>
            <a:pPr lvl="1"/>
            <a:r>
              <a:rPr lang="en-US" dirty="0"/>
              <a:t>Exclusive rights transferred to Psychological Assessment Resources in 2001</a:t>
            </a:r>
          </a:p>
          <a:p>
            <a:pPr lvl="1"/>
            <a:r>
              <a:rPr lang="en-US" dirty="0"/>
              <a:t>$1.48/administration</a:t>
            </a:r>
          </a:p>
          <a:p>
            <a:r>
              <a:rPr lang="en-US" dirty="0"/>
              <a:t>Patient Activation Measure (PAM)</a:t>
            </a:r>
          </a:p>
          <a:p>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04327AC2-9A6A-4375-948B-4D898CDDB72D}"/>
              </a:ext>
            </a:extLst>
          </p:cNvPr>
          <p:cNvSpPr>
            <a:spLocks noGrp="1"/>
          </p:cNvSpPr>
          <p:nvPr>
            <p:ph type="sldNum" sz="quarter" idx="12"/>
          </p:nvPr>
        </p:nvSpPr>
        <p:spPr/>
        <p:txBody>
          <a:bodyPr/>
          <a:lstStyle/>
          <a:p>
            <a:pPr>
              <a:defRPr/>
            </a:pPr>
            <a:fld id="{8BFE1891-0CEC-44D8-B221-D5FCB52AB215}" type="slidenum">
              <a:rPr lang="en-US" smtClean="0"/>
              <a:pPr>
                <a:defRPr/>
              </a:pPr>
              <a:t>13</a:t>
            </a:fld>
            <a:endParaRPr lang="en-US"/>
          </a:p>
        </p:txBody>
      </p:sp>
    </p:spTree>
    <p:extLst>
      <p:ext uri="{BB962C8B-B14F-4D97-AF65-F5344CB8AC3E}">
        <p14:creationId xmlns:p14="http://schemas.microsoft.com/office/powerpoint/2010/main" val="887444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588003-0E6B-485D-B77E-12000F93F5AB}"/>
              </a:ext>
            </a:extLst>
          </p:cNvPr>
          <p:cNvSpPr>
            <a:spLocks noGrp="1"/>
          </p:cNvSpPr>
          <p:nvPr>
            <p:ph type="sldNum" sz="quarter" idx="12"/>
          </p:nvPr>
        </p:nvSpPr>
        <p:spPr/>
        <p:txBody>
          <a:bodyPr/>
          <a:lstStyle/>
          <a:p>
            <a:pPr>
              <a:defRPr/>
            </a:pPr>
            <a:fld id="{8BFE1891-0CEC-44D8-B221-D5FCB52AB215}" type="slidenum">
              <a:rPr lang="en-US" smtClean="0"/>
              <a:pPr>
                <a:defRPr/>
              </a:pPr>
              <a:t>14</a:t>
            </a:fld>
            <a:endParaRPr lang="en-US"/>
          </a:p>
        </p:txBody>
      </p:sp>
      <p:sp>
        <p:nvSpPr>
          <p:cNvPr id="5" name="Rectangle 4">
            <a:extLst>
              <a:ext uri="{FF2B5EF4-FFF2-40B4-BE49-F238E27FC236}">
                <a16:creationId xmlns:a16="http://schemas.microsoft.com/office/drawing/2014/main" id="{020D9A15-25AA-419C-BEFF-386786226B2C}"/>
              </a:ext>
            </a:extLst>
          </p:cNvPr>
          <p:cNvSpPr/>
          <p:nvPr/>
        </p:nvSpPr>
        <p:spPr>
          <a:xfrm>
            <a:off x="152400" y="363915"/>
            <a:ext cx="9144000" cy="6740307"/>
          </a:xfrm>
          <a:prstGeom prst="rect">
            <a:avLst/>
          </a:prstGeom>
        </p:spPr>
        <p:txBody>
          <a:bodyPr wrap="square">
            <a:spAutoFit/>
          </a:bodyPr>
          <a:lstStyle/>
          <a:p>
            <a:r>
              <a:rPr lang="en-US" dirty="0"/>
              <a:t>In an effort to continually improve our collective knowledge about activation, Insignia Health offers a special research license to healthcare researchers for PAM or a related activation survey (Parent-PAM, Caregiver PAM or CS-PAM*).  To qualify for one these licenses, the researcher and the study must meet certain minimum requirements:</a:t>
            </a:r>
          </a:p>
          <a:p>
            <a:pPr>
              <a:buFont typeface="Arial" panose="020B0604020202020204" pitchFamily="34" charset="0"/>
              <a:buChar char="•"/>
            </a:pPr>
            <a:endParaRPr lang="en-US" dirty="0"/>
          </a:p>
          <a:p>
            <a:pPr>
              <a:buFont typeface="Arial" panose="020B0604020202020204" pitchFamily="34" charset="0"/>
              <a:buChar char="•"/>
            </a:pPr>
            <a:r>
              <a:rPr lang="en-US" dirty="0"/>
              <a:t>The study is sufficiently funded, but not by a pharmaceutical company, health plan or other entity intending to develop or validate another measurement of activation, engagement or self-management.</a:t>
            </a:r>
          </a:p>
          <a:p>
            <a:pPr>
              <a:buFont typeface="Arial" panose="020B0604020202020204" pitchFamily="34" charset="0"/>
              <a:buChar char="•"/>
            </a:pPr>
            <a:r>
              <a:rPr lang="en-US" dirty="0"/>
              <a:t>The study will have at least 75 unique participants.</a:t>
            </a:r>
          </a:p>
          <a:p>
            <a:pPr>
              <a:buFont typeface="Arial" panose="020B0604020202020204" pitchFamily="34" charset="0"/>
              <a:buChar char="•"/>
            </a:pPr>
            <a:r>
              <a:rPr lang="en-US" dirty="0"/>
              <a:t>The researcher or institution intends to publish the study results in an academic journal or professional publication.</a:t>
            </a:r>
          </a:p>
          <a:p>
            <a:pPr>
              <a:buFont typeface="Arial" panose="020B0604020202020204" pitchFamily="34" charset="0"/>
              <a:buChar char="•"/>
            </a:pPr>
            <a:r>
              <a:rPr lang="en-US" dirty="0">
                <a:highlight>
                  <a:srgbClr val="00FFFF"/>
                </a:highlight>
              </a:rPr>
              <a:t>The principal researcher(s) or the sponsoring institution will share the entire de-identified data set and any related materials with Insignia Health at the conclusion of the study, whether or not the results are published.</a:t>
            </a:r>
          </a:p>
          <a:p>
            <a:pPr>
              <a:buFont typeface="Arial" panose="020B0604020202020204" pitchFamily="34" charset="0"/>
              <a:buChar char="•"/>
            </a:pPr>
            <a:r>
              <a:rPr lang="en-US" dirty="0">
                <a:highlight>
                  <a:srgbClr val="00FFFF"/>
                </a:highlight>
              </a:rPr>
              <a:t>The study will not use PAM or related survey to validate another measurement of activation, engagement, self-management or similar construct, or to validate another commercial/proprietary health intervention. </a:t>
            </a:r>
          </a:p>
          <a:p>
            <a:endParaRPr lang="en-US" dirty="0"/>
          </a:p>
          <a:p>
            <a:r>
              <a:rPr lang="en-US" dirty="0"/>
              <a:t>If your study meets these parameters, please proceed to our </a:t>
            </a:r>
            <a:r>
              <a:rPr lang="en-US" b="1" dirty="0">
                <a:hlinkClick r:id="rId2"/>
              </a:rPr>
              <a:t>Research License service center</a:t>
            </a:r>
            <a:r>
              <a:rPr lang="en-US" b="1" i="1" dirty="0"/>
              <a:t> </a:t>
            </a:r>
            <a:r>
              <a:rPr lang="en-US" dirty="0"/>
              <a:t>for more information and to apply for a PAM-only research license. A $75 non-refundable application fee is required, payable by credit card only.</a:t>
            </a:r>
          </a:p>
          <a:p>
            <a:endParaRPr lang="en-US" dirty="0"/>
          </a:p>
          <a:p>
            <a:r>
              <a:rPr lang="en-US" dirty="0">
                <a:latin typeface="Comic Sans MS" panose="030F0702030302020204" pitchFamily="66" charset="0"/>
                <a:hlinkClick r:id="rId3"/>
              </a:rPr>
              <a:t>https://www.insigniahealth.com/research/research-licenses</a:t>
            </a:r>
            <a:endParaRPr lang="en-US" dirty="0">
              <a:latin typeface="Comic Sans MS" panose="030F0702030302020204" pitchFamily="66" charset="0"/>
            </a:endParaRPr>
          </a:p>
          <a:p>
            <a:endParaRPr lang="en-US" dirty="0"/>
          </a:p>
        </p:txBody>
      </p:sp>
    </p:spTree>
    <p:extLst>
      <p:ext uri="{BB962C8B-B14F-4D97-AF65-F5344CB8AC3E}">
        <p14:creationId xmlns:p14="http://schemas.microsoft.com/office/powerpoint/2010/main" val="4160469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CD07-7281-4D13-AB70-097D84BF2764}"/>
              </a:ext>
            </a:extLst>
          </p:cNvPr>
          <p:cNvSpPr>
            <a:spLocks noGrp="1"/>
          </p:cNvSpPr>
          <p:nvPr>
            <p:ph type="title"/>
          </p:nvPr>
        </p:nvSpPr>
        <p:spPr>
          <a:xfrm>
            <a:off x="-114300" y="762000"/>
            <a:ext cx="9067800" cy="1143000"/>
          </a:xfrm>
        </p:spPr>
        <p:txBody>
          <a:bodyPr/>
          <a:lstStyle/>
          <a:p>
            <a:r>
              <a:rPr lang="en-US" dirty="0">
                <a:latin typeface="Comic Sans MS" panose="030F0702030302020204" pitchFamily="66" charset="0"/>
              </a:rPr>
              <a:t>One Doesn’t Need to Look far </a:t>
            </a:r>
            <a:br>
              <a:rPr lang="en-US" dirty="0">
                <a:latin typeface="Comic Sans MS" panose="030F0702030302020204" pitchFamily="66" charset="0"/>
              </a:rPr>
            </a:br>
            <a:r>
              <a:rPr lang="en-US" dirty="0">
                <a:latin typeface="Comic Sans MS" panose="030F0702030302020204" pitchFamily="66" charset="0"/>
              </a:rPr>
              <a:t>to See Consequences of </a:t>
            </a:r>
            <a:br>
              <a:rPr lang="en-US" dirty="0">
                <a:latin typeface="Comic Sans MS" panose="030F0702030302020204" pitchFamily="66" charset="0"/>
              </a:rPr>
            </a:br>
            <a:r>
              <a:rPr lang="en-US" dirty="0">
                <a:latin typeface="Comic Sans MS" panose="030F0702030302020204" pitchFamily="66" charset="0"/>
              </a:rPr>
              <a:t>Copyright Infringement </a:t>
            </a:r>
          </a:p>
        </p:txBody>
      </p:sp>
      <p:pic>
        <p:nvPicPr>
          <p:cNvPr id="6" name="Content Placeholder 5">
            <a:extLst>
              <a:ext uri="{FF2B5EF4-FFF2-40B4-BE49-F238E27FC236}">
                <a16:creationId xmlns:a16="http://schemas.microsoft.com/office/drawing/2014/main" id="{341C8095-9D3B-46FE-BF08-806A0DE9CB9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48200" y="3506152"/>
            <a:ext cx="4419600" cy="3048000"/>
          </a:xfrm>
        </p:spPr>
      </p:pic>
      <p:sp>
        <p:nvSpPr>
          <p:cNvPr id="4" name="Slide Number Placeholder 3">
            <a:extLst>
              <a:ext uri="{FF2B5EF4-FFF2-40B4-BE49-F238E27FC236}">
                <a16:creationId xmlns:a16="http://schemas.microsoft.com/office/drawing/2014/main" id="{15614645-3467-49A6-BB5F-B84148506EBA}"/>
              </a:ext>
            </a:extLst>
          </p:cNvPr>
          <p:cNvSpPr>
            <a:spLocks noGrp="1"/>
          </p:cNvSpPr>
          <p:nvPr>
            <p:ph type="sldNum" sz="quarter" idx="12"/>
          </p:nvPr>
        </p:nvSpPr>
        <p:spPr/>
        <p:txBody>
          <a:bodyPr/>
          <a:lstStyle/>
          <a:p>
            <a:pPr>
              <a:defRPr/>
            </a:pPr>
            <a:fld id="{8BFE1891-0CEC-44D8-B221-D5FCB52AB215}" type="slidenum">
              <a:rPr lang="en-US" smtClean="0"/>
              <a:pPr>
                <a:defRPr/>
              </a:pPr>
              <a:t>15</a:t>
            </a:fld>
            <a:endParaRPr lang="en-US"/>
          </a:p>
        </p:txBody>
      </p:sp>
      <p:pic>
        <p:nvPicPr>
          <p:cNvPr id="10" name="Picture 9">
            <a:extLst>
              <a:ext uri="{FF2B5EF4-FFF2-40B4-BE49-F238E27FC236}">
                <a16:creationId xmlns:a16="http://schemas.microsoft.com/office/drawing/2014/main" id="{0097E108-B22E-4FC8-AE44-9A40ECD2AE6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591310" y="3589814"/>
            <a:ext cx="3067050" cy="3048000"/>
          </a:xfrm>
          <a:prstGeom prst="rect">
            <a:avLst/>
          </a:prstGeom>
        </p:spPr>
      </p:pic>
      <p:sp>
        <p:nvSpPr>
          <p:cNvPr id="13" name="TextBox 12">
            <a:extLst>
              <a:ext uri="{FF2B5EF4-FFF2-40B4-BE49-F238E27FC236}">
                <a16:creationId xmlns:a16="http://schemas.microsoft.com/office/drawing/2014/main" id="{F7CDBE7E-80AB-471C-9089-89D79F5FB2CB}"/>
              </a:ext>
            </a:extLst>
          </p:cNvPr>
          <p:cNvSpPr txBox="1"/>
          <p:nvPr/>
        </p:nvSpPr>
        <p:spPr>
          <a:xfrm>
            <a:off x="762000" y="3048000"/>
            <a:ext cx="5791200" cy="369332"/>
          </a:xfrm>
          <a:prstGeom prst="rect">
            <a:avLst/>
          </a:prstGeom>
          <a:noFill/>
        </p:spPr>
        <p:txBody>
          <a:bodyPr wrap="square" rtlCol="0">
            <a:spAutoFit/>
          </a:bodyPr>
          <a:lstStyle/>
          <a:p>
            <a:r>
              <a:rPr lang="en-US" dirty="0" err="1">
                <a:latin typeface="Comic Sans MS" panose="030F0702030302020204" pitchFamily="66" charset="0"/>
              </a:rPr>
              <a:t>Morisky</a:t>
            </a:r>
            <a:r>
              <a:rPr lang="en-US" dirty="0">
                <a:latin typeface="Comic Sans MS" panose="030F0702030302020204" pitchFamily="66" charset="0"/>
              </a:rPr>
              <a:t> Medication Adherence Scale</a:t>
            </a:r>
          </a:p>
        </p:txBody>
      </p:sp>
    </p:spTree>
    <p:extLst>
      <p:ext uri="{BB962C8B-B14F-4D97-AF65-F5344CB8AC3E}">
        <p14:creationId xmlns:p14="http://schemas.microsoft.com/office/powerpoint/2010/main" val="2232171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281899-F3F9-4DF5-B682-BE2237771913}"/>
              </a:ext>
            </a:extLst>
          </p:cNvPr>
          <p:cNvSpPr>
            <a:spLocks noGrp="1"/>
          </p:cNvSpPr>
          <p:nvPr>
            <p:ph type="sldNum" sz="quarter" idx="12"/>
          </p:nvPr>
        </p:nvSpPr>
        <p:spPr/>
        <p:txBody>
          <a:bodyPr/>
          <a:lstStyle/>
          <a:p>
            <a:pPr>
              <a:defRPr/>
            </a:pPr>
            <a:fld id="{8BFE1891-0CEC-44D8-B221-D5FCB52AB215}" type="slidenum">
              <a:rPr lang="en-US" smtClean="0"/>
              <a:pPr>
                <a:defRPr/>
              </a:pPr>
              <a:t>16</a:t>
            </a:fld>
            <a:endParaRPr lang="en-US"/>
          </a:p>
        </p:txBody>
      </p:sp>
      <p:sp>
        <p:nvSpPr>
          <p:cNvPr id="5" name="Rectangle 4">
            <a:extLst>
              <a:ext uri="{FF2B5EF4-FFF2-40B4-BE49-F238E27FC236}">
                <a16:creationId xmlns:a16="http://schemas.microsoft.com/office/drawing/2014/main" id="{711F8945-3733-4498-83D6-63FEF1893202}"/>
              </a:ext>
            </a:extLst>
          </p:cNvPr>
          <p:cNvSpPr/>
          <p:nvPr/>
        </p:nvSpPr>
        <p:spPr>
          <a:xfrm>
            <a:off x="209550" y="305749"/>
            <a:ext cx="8724900" cy="6555641"/>
          </a:xfrm>
          <a:prstGeom prst="rect">
            <a:avLst/>
          </a:prstGeom>
        </p:spPr>
        <p:txBody>
          <a:bodyPr wrap="square">
            <a:spAutoFit/>
          </a:bodyPr>
          <a:lstStyle/>
          <a:p>
            <a:r>
              <a:rPr lang="en-US" sz="2600" dirty="0">
                <a:latin typeface="Comic Sans MS" panose="030F0702030302020204" pitchFamily="66" charset="0"/>
                <a:ea typeface="Calibri" panose="020F0502020204030204" pitchFamily="34" charset="0"/>
                <a:cs typeface="Times New Roman" panose="02020603050405020304" pitchFamily="18" charset="0"/>
              </a:rPr>
              <a:t>Dear Ron,</a:t>
            </a:r>
          </a:p>
          <a:p>
            <a:endParaRPr lang="en-US" sz="2600" dirty="0">
              <a:latin typeface="Comic Sans MS" panose="030F0702030302020204" pitchFamily="66" charset="0"/>
              <a:ea typeface="Calibri" panose="020F0502020204030204" pitchFamily="34" charset="0"/>
              <a:cs typeface="Times New Roman" panose="02020603050405020304" pitchFamily="18" charset="0"/>
            </a:endParaRPr>
          </a:p>
          <a:p>
            <a:r>
              <a:rPr lang="en-US" sz="2600" dirty="0">
                <a:latin typeface="Comic Sans MS" panose="030F0702030302020204" pitchFamily="66" charset="0"/>
                <a:ea typeface="Calibri" panose="020F0502020204030204" pitchFamily="34" charset="0"/>
                <a:cs typeface="Times New Roman" panose="02020603050405020304" pitchFamily="18" charset="0"/>
              </a:rPr>
              <a:t>… because of what has happened before, </a:t>
            </a:r>
            <a:r>
              <a:rPr lang="en-US" sz="2600" dirty="0">
                <a:highlight>
                  <a:srgbClr val="00FFFF"/>
                </a:highlight>
                <a:latin typeface="Comic Sans MS" panose="030F0702030302020204" pitchFamily="66" charset="0"/>
                <a:ea typeface="Calibri" panose="020F0502020204030204" pitchFamily="34" charset="0"/>
                <a:cs typeface="Times New Roman" panose="02020603050405020304" pitchFamily="18" charset="0"/>
              </a:rPr>
              <a:t>I am very concerned about dealing with anyone from the UCLA</a:t>
            </a:r>
            <a:r>
              <a:rPr lang="en-US" sz="2600" dirty="0">
                <a:latin typeface="Comic Sans MS" panose="030F0702030302020204" pitchFamily="66" charset="0"/>
                <a:ea typeface="Calibri" panose="020F0502020204030204" pitchFamily="34" charset="0"/>
                <a:cs typeface="Times New Roman" panose="02020603050405020304" pitchFamily="18" charset="0"/>
              </a:rPr>
              <a:t>. </a:t>
            </a:r>
          </a:p>
          <a:p>
            <a:endParaRPr lang="en-US" sz="2600" dirty="0">
              <a:latin typeface="Comic Sans MS" panose="030F0702030302020204" pitchFamily="66" charset="0"/>
              <a:ea typeface="Calibri" panose="020F0502020204030204" pitchFamily="34" charset="0"/>
              <a:cs typeface="Times New Roman" panose="02020603050405020304" pitchFamily="18" charset="0"/>
            </a:endParaRPr>
          </a:p>
          <a:p>
            <a:r>
              <a:rPr lang="en-US" sz="2600" dirty="0">
                <a:latin typeface="Comic Sans MS" panose="030F0702030302020204" pitchFamily="66" charset="0"/>
                <a:ea typeface="Calibri" panose="020F0502020204030204" pitchFamily="34" charset="0"/>
                <a:cs typeface="Times New Roman" panose="02020603050405020304" pitchFamily="18" charset="0"/>
              </a:rPr>
              <a:t>What I can say here is, as a second year (full-time) PhD student, I was very scared and depressed due to that issue and had to withdraw my first research paper, making substantial changes in my project after more than one year of collecting data. </a:t>
            </a:r>
          </a:p>
          <a:p>
            <a:endParaRPr lang="en-US" sz="2600" dirty="0">
              <a:latin typeface="Comic Sans MS" panose="030F0702030302020204" pitchFamily="66" charset="0"/>
              <a:ea typeface="Calibri" panose="020F0502020204030204" pitchFamily="34" charset="0"/>
              <a:cs typeface="Times New Roman" panose="02020603050405020304" pitchFamily="18" charset="0"/>
            </a:endParaRPr>
          </a:p>
          <a:p>
            <a:r>
              <a:rPr lang="en-US" sz="2600" dirty="0">
                <a:latin typeface="Comic Sans MS" panose="030F0702030302020204" pitchFamily="66" charset="0"/>
                <a:ea typeface="Calibri" panose="020F0502020204030204" pitchFamily="34" charset="0"/>
                <a:cs typeface="Times New Roman" panose="02020603050405020304" pitchFamily="18" charset="0"/>
              </a:rPr>
              <a:t>After all that, they still insisted &gt;$5000 needed to be paid and the agreement (retroactive license) be signed or legal action would be taken against us. </a:t>
            </a:r>
          </a:p>
          <a:p>
            <a:endParaRPr lang="en-US" sz="2000" dirty="0">
              <a:latin typeface="Comic Sans MS" panose="030F0702030302020204" pitchFamily="66" charset="0"/>
              <a:ea typeface="Calibri" panose="020F0502020204030204" pitchFamily="34" charset="0"/>
              <a:cs typeface="Times New Roman" panose="02020603050405020304" pitchFamily="18" charset="0"/>
            </a:endParaRPr>
          </a:p>
          <a:p>
            <a:br>
              <a:rPr lang="en-US" dirty="0">
                <a:latin typeface="Comic Sans MS" panose="030F0702030302020204" pitchFamily="66"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3130235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CCA350-BBC8-40DC-902C-C58601055CC7}"/>
              </a:ext>
            </a:extLst>
          </p:cNvPr>
          <p:cNvSpPr>
            <a:spLocks noGrp="1"/>
          </p:cNvSpPr>
          <p:nvPr>
            <p:ph type="title"/>
          </p:nvPr>
        </p:nvSpPr>
        <p:spPr>
          <a:xfrm>
            <a:off x="152400" y="0"/>
            <a:ext cx="8839200" cy="1143000"/>
          </a:xfrm>
        </p:spPr>
        <p:txBody>
          <a:bodyPr/>
          <a:lstStyle/>
          <a:p>
            <a:r>
              <a:rPr lang="en-US" sz="3200" dirty="0">
                <a:latin typeface="Comic Sans MS" panose="030F0702030302020204" pitchFamily="66" charset="0"/>
              </a:rPr>
              <a:t>Pay up or retract?  Survey creator’s demands for money rile some health researchers</a:t>
            </a:r>
          </a:p>
        </p:txBody>
      </p:sp>
      <p:sp>
        <p:nvSpPr>
          <p:cNvPr id="4" name="Content Placeholder 3">
            <a:extLst>
              <a:ext uri="{FF2B5EF4-FFF2-40B4-BE49-F238E27FC236}">
                <a16:creationId xmlns:a16="http://schemas.microsoft.com/office/drawing/2014/main" id="{87236047-27D2-4445-B8BB-0AA600693D4D}"/>
              </a:ext>
            </a:extLst>
          </p:cNvPr>
          <p:cNvSpPr>
            <a:spLocks noGrp="1"/>
          </p:cNvSpPr>
          <p:nvPr>
            <p:ph idx="1"/>
          </p:nvPr>
        </p:nvSpPr>
        <p:spPr>
          <a:xfrm>
            <a:off x="152400" y="1153212"/>
            <a:ext cx="8610600" cy="4754563"/>
          </a:xfrm>
        </p:spPr>
        <p:txBody>
          <a:bodyPr/>
          <a:lstStyle/>
          <a:p>
            <a:pPr marL="0" indent="0">
              <a:buNone/>
            </a:pPr>
            <a:r>
              <a:rPr lang="en-US" dirty="0">
                <a:latin typeface="Comic Sans MS" panose="030F0702030302020204" pitchFamily="66" charset="0"/>
              </a:rPr>
              <a:t>“</a:t>
            </a:r>
            <a:r>
              <a:rPr lang="en-US" sz="2400" dirty="0">
                <a:latin typeface="Comic Sans MS" panose="030F0702030302020204" pitchFamily="66" charset="0"/>
              </a:rPr>
              <a:t>Last June, a health care researcher in the United States was clearing out her email when she came across a message that looked like spam....</a:t>
            </a:r>
          </a:p>
          <a:p>
            <a:pPr marL="0" indent="0">
              <a:buNone/>
            </a:pPr>
            <a:r>
              <a:rPr lang="en-US" sz="2400" dirty="0">
                <a:latin typeface="Comic Sans MS" panose="030F0702030302020204" pitchFamily="66" charset="0"/>
              </a:rPr>
              <a:t>The message concerned an abstract that the researcher and two colleagues had published in a journal just days before.  It asked whether the researchers had obtained a license for a copyrighted questionnaire … that they’d used in the study….</a:t>
            </a:r>
          </a:p>
          <a:p>
            <a:pPr marL="0" indent="0">
              <a:buNone/>
            </a:pPr>
            <a:r>
              <a:rPr lang="en-US" sz="2400" dirty="0">
                <a:latin typeface="Comic Sans MS" panose="030F0702030302020204" pitchFamily="66" charset="0"/>
              </a:rPr>
              <a:t>The researcher, then a graduate student, says she had contacted the scale’s author …for permission to use the tool.  She never heard back.  Now … demanding $6500 for its use….she couldn’t afford that, but offered $200….Unfortunately, we can’t reduce the fees. … We will turn this case over to our lawyer.”</a:t>
            </a:r>
          </a:p>
        </p:txBody>
      </p:sp>
      <p:sp>
        <p:nvSpPr>
          <p:cNvPr id="2" name="Slide Number Placeholder 1">
            <a:extLst>
              <a:ext uri="{FF2B5EF4-FFF2-40B4-BE49-F238E27FC236}">
                <a16:creationId xmlns:a16="http://schemas.microsoft.com/office/drawing/2014/main" id="{BE9C0860-8AA2-4E1F-8AC2-C9BBABB6DFFC}"/>
              </a:ext>
            </a:extLst>
          </p:cNvPr>
          <p:cNvSpPr>
            <a:spLocks noGrp="1"/>
          </p:cNvSpPr>
          <p:nvPr>
            <p:ph type="sldNum" sz="quarter" idx="12"/>
          </p:nvPr>
        </p:nvSpPr>
        <p:spPr/>
        <p:txBody>
          <a:bodyPr/>
          <a:lstStyle/>
          <a:p>
            <a:pPr>
              <a:defRPr/>
            </a:pPr>
            <a:fld id="{A0912F54-4119-429D-8727-B5A1671FAA61}" type="slidenum">
              <a:rPr lang="en-US" smtClean="0"/>
              <a:pPr>
                <a:defRPr/>
              </a:pPr>
              <a:t>17</a:t>
            </a:fld>
            <a:endParaRPr lang="en-US"/>
          </a:p>
        </p:txBody>
      </p:sp>
    </p:spTree>
    <p:extLst>
      <p:ext uri="{BB962C8B-B14F-4D97-AF65-F5344CB8AC3E}">
        <p14:creationId xmlns:p14="http://schemas.microsoft.com/office/powerpoint/2010/main" val="1521802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273E2-CC85-47FB-BE00-E922BFDD238C}"/>
              </a:ext>
            </a:extLst>
          </p:cNvPr>
          <p:cNvSpPr>
            <a:spLocks noGrp="1"/>
          </p:cNvSpPr>
          <p:nvPr>
            <p:ph type="title"/>
          </p:nvPr>
        </p:nvSpPr>
        <p:spPr>
          <a:xfrm>
            <a:off x="0" y="-220355"/>
            <a:ext cx="9067800" cy="1143000"/>
          </a:xfrm>
        </p:spPr>
        <p:txBody>
          <a:bodyPr/>
          <a:lstStyle/>
          <a:p>
            <a:pPr algn="l"/>
            <a:r>
              <a:rPr lang="en-US" sz="4200" dirty="0">
                <a:latin typeface="Comic Sans MS" panose="030F0702030302020204" pitchFamily="66" charset="0"/>
              </a:rPr>
              <a:t>Recommendations for Researchers</a:t>
            </a:r>
          </a:p>
        </p:txBody>
      </p:sp>
      <p:sp>
        <p:nvSpPr>
          <p:cNvPr id="3" name="Content Placeholder 2">
            <a:extLst>
              <a:ext uri="{FF2B5EF4-FFF2-40B4-BE49-F238E27FC236}">
                <a16:creationId xmlns:a16="http://schemas.microsoft.com/office/drawing/2014/main" id="{BEF19585-DC27-4B11-BFC7-894BB932C95C}"/>
              </a:ext>
            </a:extLst>
          </p:cNvPr>
          <p:cNvSpPr>
            <a:spLocks noGrp="1"/>
          </p:cNvSpPr>
          <p:nvPr>
            <p:ph idx="1"/>
          </p:nvPr>
        </p:nvSpPr>
        <p:spPr>
          <a:xfrm>
            <a:off x="228600" y="922646"/>
            <a:ext cx="8686800" cy="5203518"/>
          </a:xfrm>
        </p:spPr>
        <p:txBody>
          <a:bodyPr/>
          <a:lstStyle/>
          <a:p>
            <a:r>
              <a:rPr lang="en-US" sz="3000" dirty="0">
                <a:latin typeface="Comic Sans MS" panose="030F0702030302020204" pitchFamily="66" charset="0"/>
              </a:rPr>
              <a:t>Determine if explicit permission and/or fees are required for use of a survey measure. </a:t>
            </a:r>
          </a:p>
          <a:p>
            <a:r>
              <a:rPr lang="en-US" sz="3000" dirty="0">
                <a:latin typeface="Comic Sans MS" panose="030F0702030302020204" pitchFamily="66" charset="0"/>
              </a:rPr>
              <a:t>Obtain permission and know conditions of use. </a:t>
            </a:r>
          </a:p>
          <a:p>
            <a:r>
              <a:rPr lang="en-US" sz="3000" dirty="0">
                <a:latin typeface="Comic Sans MS" panose="030F0702030302020204" pitchFamily="66" charset="0"/>
              </a:rPr>
              <a:t>If unsuccessful in reaching the copyright holder, </a:t>
            </a:r>
            <a:r>
              <a:rPr lang="en-US" sz="3000" dirty="0">
                <a:highlight>
                  <a:srgbClr val="00FFFF"/>
                </a:highlight>
                <a:latin typeface="Comic Sans MS" panose="030F0702030302020204" pitchFamily="66" charset="0"/>
              </a:rPr>
              <a:t>use of measure is at your own risk</a:t>
            </a:r>
            <a:r>
              <a:rPr lang="en-US" sz="3000" dirty="0">
                <a:latin typeface="Comic Sans MS" panose="030F0702030302020204" pitchFamily="66" charset="0"/>
              </a:rPr>
              <a:t>.</a:t>
            </a:r>
          </a:p>
          <a:p>
            <a:endParaRPr lang="en-US" sz="3000" dirty="0">
              <a:latin typeface="Comic Sans MS" panose="030F0702030302020204" pitchFamily="66" charset="0"/>
            </a:endParaRPr>
          </a:p>
          <a:p>
            <a:pPr marL="0" indent="0">
              <a:buNone/>
            </a:pPr>
            <a:r>
              <a:rPr lang="en-US" sz="3000" i="1" dirty="0">
                <a:latin typeface="Comic Sans MS" panose="030F0702030302020204" pitchFamily="66" charset="0"/>
              </a:rPr>
              <a:t>Note: Some journals (e.g., Medical Care) now require proof that permission was obtained for use of measures.</a:t>
            </a:r>
          </a:p>
          <a:p>
            <a:endParaRPr lang="en-US" dirty="0"/>
          </a:p>
        </p:txBody>
      </p:sp>
      <p:sp>
        <p:nvSpPr>
          <p:cNvPr id="4" name="Slide Number Placeholder 3">
            <a:extLst>
              <a:ext uri="{FF2B5EF4-FFF2-40B4-BE49-F238E27FC236}">
                <a16:creationId xmlns:a16="http://schemas.microsoft.com/office/drawing/2014/main" id="{5EE5E037-6C71-4D9D-9765-71EA22C23ADF}"/>
              </a:ext>
            </a:extLst>
          </p:cNvPr>
          <p:cNvSpPr>
            <a:spLocks noGrp="1"/>
          </p:cNvSpPr>
          <p:nvPr>
            <p:ph type="sldNum" sz="quarter" idx="12"/>
          </p:nvPr>
        </p:nvSpPr>
        <p:spPr/>
        <p:txBody>
          <a:bodyPr/>
          <a:lstStyle/>
          <a:p>
            <a:pPr>
              <a:defRPr/>
            </a:pPr>
            <a:fld id="{8BFE1891-0CEC-44D8-B221-D5FCB52AB215}" type="slidenum">
              <a:rPr lang="en-US" smtClean="0"/>
              <a:pPr>
                <a:defRPr/>
              </a:pPr>
              <a:t>18</a:t>
            </a:fld>
            <a:endParaRPr lang="en-US"/>
          </a:p>
        </p:txBody>
      </p:sp>
      <p:pic>
        <p:nvPicPr>
          <p:cNvPr id="5" name="Picture 4">
            <a:extLst>
              <a:ext uri="{FF2B5EF4-FFF2-40B4-BE49-F238E27FC236}">
                <a16:creationId xmlns:a16="http://schemas.microsoft.com/office/drawing/2014/main" id="{561C1889-76F6-4F3B-A0E7-2F0506C55D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5562600"/>
            <a:ext cx="2971800" cy="1295400"/>
          </a:xfrm>
          <a:prstGeom prst="rect">
            <a:avLst/>
          </a:prstGeom>
        </p:spPr>
      </p:pic>
    </p:spTree>
    <p:extLst>
      <p:ext uri="{BB962C8B-B14F-4D97-AF65-F5344CB8AC3E}">
        <p14:creationId xmlns:p14="http://schemas.microsoft.com/office/powerpoint/2010/main" val="1282054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0293-4725-40F2-A770-07F18FFC4A37}"/>
              </a:ext>
            </a:extLst>
          </p:cNvPr>
          <p:cNvSpPr>
            <a:spLocks noGrp="1"/>
          </p:cNvSpPr>
          <p:nvPr>
            <p:ph type="title"/>
          </p:nvPr>
        </p:nvSpPr>
        <p:spPr>
          <a:xfrm>
            <a:off x="421640" y="-152400"/>
            <a:ext cx="8229600" cy="1143000"/>
          </a:xfrm>
        </p:spPr>
        <p:txBody>
          <a:bodyPr/>
          <a:lstStyle/>
          <a:p>
            <a:r>
              <a:rPr lang="en-US" dirty="0"/>
              <a:t>SF-36</a:t>
            </a:r>
          </a:p>
        </p:txBody>
      </p:sp>
      <p:sp>
        <p:nvSpPr>
          <p:cNvPr id="3" name="Content Placeholder 2">
            <a:extLst>
              <a:ext uri="{FF2B5EF4-FFF2-40B4-BE49-F238E27FC236}">
                <a16:creationId xmlns:a16="http://schemas.microsoft.com/office/drawing/2014/main" id="{67EE681E-502D-4B8D-83DC-2B14CBA3682F}"/>
              </a:ext>
            </a:extLst>
          </p:cNvPr>
          <p:cNvSpPr>
            <a:spLocks noGrp="1"/>
          </p:cNvSpPr>
          <p:nvPr>
            <p:ph idx="1"/>
          </p:nvPr>
        </p:nvSpPr>
        <p:spPr>
          <a:xfrm>
            <a:off x="167640" y="708818"/>
            <a:ext cx="8483600" cy="5440363"/>
          </a:xfrm>
        </p:spPr>
        <p:txBody>
          <a:bodyPr/>
          <a:lstStyle/>
          <a:p>
            <a:pPr marL="0" indent="0">
              <a:buNone/>
            </a:pPr>
            <a:r>
              <a:rPr lang="en-US" dirty="0"/>
              <a:t>Stewart, A. L., </a:t>
            </a:r>
            <a:r>
              <a:rPr lang="en-US" dirty="0" err="1"/>
              <a:t>Sherbourne</a:t>
            </a:r>
            <a:r>
              <a:rPr lang="en-US" dirty="0"/>
              <a:t>, C. D., Hays, R. D., Wells, K. B., Nelson, E. C., </a:t>
            </a:r>
            <a:r>
              <a:rPr lang="en-US" dirty="0" err="1"/>
              <a:t>Kamberg</a:t>
            </a:r>
            <a:r>
              <a:rPr lang="en-US" dirty="0"/>
              <a:t>, C. J., Rogers, W. H., Berry, S. D., &amp; Ware, J. E.  (1992).  Summary and discussion of MOS measures.  </a:t>
            </a:r>
            <a:r>
              <a:rPr lang="en-US" u="sng" dirty="0"/>
              <a:t>Measuring functioning and well-being: The Medical Outcomes Study approach</a:t>
            </a:r>
            <a:r>
              <a:rPr lang="en-US" dirty="0"/>
              <a:t>.  Duke University Press.</a:t>
            </a:r>
          </a:p>
          <a:p>
            <a:pPr marL="0" indent="0">
              <a:buNone/>
            </a:pPr>
            <a:r>
              <a:rPr lang="en-US" sz="2600" dirty="0">
                <a:latin typeface="Comic Sans MS" panose="030F0702030302020204" pitchFamily="66" charset="0"/>
              </a:rPr>
              <a:t>“The MOS options for those requiring extremely brief surveys are reported here.  </a:t>
            </a:r>
            <a:r>
              <a:rPr lang="en-US" sz="2600" dirty="0">
                <a:highlight>
                  <a:srgbClr val="00FFFF"/>
                </a:highlight>
                <a:latin typeface="Comic Sans MS" panose="030F0702030302020204" pitchFamily="66" charset="0"/>
              </a:rPr>
              <a:t>A 36-item short form (SF-36) has also been constructed</a:t>
            </a:r>
            <a:r>
              <a:rPr lang="en-US" sz="2600" dirty="0">
                <a:latin typeface="Comic Sans MS" panose="030F0702030302020204" pitchFamily="66" charset="0"/>
              </a:rPr>
              <a:t>” (p. 349).  </a:t>
            </a:r>
          </a:p>
          <a:p>
            <a:pPr marL="0" indent="0">
              <a:buNone/>
            </a:pPr>
            <a:r>
              <a:rPr lang="en-US" sz="2600" dirty="0">
                <a:latin typeface="Comic Sans MS" panose="030F0702030302020204" pitchFamily="66" charset="0"/>
              </a:rPr>
              <a:t>---------------</a:t>
            </a:r>
          </a:p>
          <a:p>
            <a:pPr marL="0" indent="0">
              <a:buNone/>
            </a:pPr>
            <a:r>
              <a:rPr lang="en-US" sz="2600" dirty="0">
                <a:latin typeface="Comic Sans MS" panose="030F0702030302020204" pitchFamily="66" charset="0"/>
              </a:rPr>
              <a:t>Ware and </a:t>
            </a:r>
            <a:r>
              <a:rPr lang="en-US" sz="2600" dirty="0" err="1">
                <a:latin typeface="Comic Sans MS" panose="030F0702030302020204" pitchFamily="66" charset="0"/>
              </a:rPr>
              <a:t>Sherbourne</a:t>
            </a:r>
            <a:r>
              <a:rPr lang="en-US" sz="2600" dirty="0">
                <a:latin typeface="Comic Sans MS" panose="030F0702030302020204" pitchFamily="66" charset="0"/>
              </a:rPr>
              <a:t> (1992): “A 36-item short-form (SF-36) was constructed to survey health status in the Medical Outcomes Study.”</a:t>
            </a:r>
          </a:p>
          <a:p>
            <a:pPr marL="0" indent="0">
              <a:buNone/>
            </a:pPr>
            <a:endParaRPr lang="en-US" dirty="0"/>
          </a:p>
          <a:p>
            <a:endParaRPr lang="en-US" dirty="0">
              <a:latin typeface="Comic Sans MS" panose="030F0702030302020204" pitchFamily="66" charset="0"/>
            </a:endParaRP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9910BA4-EF80-4416-B955-BAD44882321F}"/>
              </a:ext>
            </a:extLst>
          </p:cNvPr>
          <p:cNvSpPr>
            <a:spLocks noGrp="1"/>
          </p:cNvSpPr>
          <p:nvPr>
            <p:ph type="sldNum" sz="quarter" idx="12"/>
          </p:nvPr>
        </p:nvSpPr>
        <p:spPr/>
        <p:txBody>
          <a:bodyPr/>
          <a:lstStyle/>
          <a:p>
            <a:pPr>
              <a:defRPr/>
            </a:pPr>
            <a:fld id="{8BFE1891-0CEC-44D8-B221-D5FCB52AB215}" type="slidenum">
              <a:rPr lang="en-US" smtClean="0"/>
              <a:pPr>
                <a:defRPr/>
              </a:pPr>
              <a:t>19</a:t>
            </a:fld>
            <a:endParaRPr lang="en-US"/>
          </a:p>
        </p:txBody>
      </p:sp>
    </p:spTree>
    <p:extLst>
      <p:ext uri="{BB962C8B-B14F-4D97-AF65-F5344CB8AC3E}">
        <p14:creationId xmlns:p14="http://schemas.microsoft.com/office/powerpoint/2010/main" val="907234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9E408-1952-49AB-82CF-A072661A312D}"/>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9A3C42FD-4240-42E2-9F3F-98883A56BAC4}"/>
              </a:ext>
            </a:extLst>
          </p:cNvPr>
          <p:cNvSpPr>
            <a:spLocks noGrp="1"/>
          </p:cNvSpPr>
          <p:nvPr>
            <p:ph idx="1"/>
          </p:nvPr>
        </p:nvSpPr>
        <p:spPr/>
        <p:txBody>
          <a:bodyPr/>
          <a:lstStyle/>
          <a:p>
            <a:r>
              <a:rPr lang="en-US" dirty="0"/>
              <a:t>I am not a lawyer.</a:t>
            </a:r>
          </a:p>
          <a:p>
            <a:r>
              <a:rPr lang="en-US" dirty="0"/>
              <a:t>Anything I say today does not represent sound legal knowledge.</a:t>
            </a:r>
          </a:p>
          <a:p>
            <a:endParaRPr lang="en-US" dirty="0"/>
          </a:p>
        </p:txBody>
      </p:sp>
      <p:sp>
        <p:nvSpPr>
          <p:cNvPr id="4" name="Slide Number Placeholder 3">
            <a:extLst>
              <a:ext uri="{FF2B5EF4-FFF2-40B4-BE49-F238E27FC236}">
                <a16:creationId xmlns:a16="http://schemas.microsoft.com/office/drawing/2014/main" id="{CD2FE6FF-FA33-40AB-BEBE-14EA5B3678E3}"/>
              </a:ext>
            </a:extLst>
          </p:cNvPr>
          <p:cNvSpPr>
            <a:spLocks noGrp="1"/>
          </p:cNvSpPr>
          <p:nvPr>
            <p:ph type="sldNum" sz="quarter" idx="12"/>
          </p:nvPr>
        </p:nvSpPr>
        <p:spPr/>
        <p:txBody>
          <a:bodyPr/>
          <a:lstStyle/>
          <a:p>
            <a:pPr>
              <a:defRPr/>
            </a:pPr>
            <a:fld id="{8BFE1891-0CEC-44D8-B221-D5FCB52AB215}" type="slidenum">
              <a:rPr lang="en-US" smtClean="0"/>
              <a:pPr>
                <a:defRPr/>
              </a:pPr>
              <a:t>2</a:t>
            </a:fld>
            <a:endParaRPr lang="en-US"/>
          </a:p>
        </p:txBody>
      </p:sp>
      <p:pic>
        <p:nvPicPr>
          <p:cNvPr id="6" name="Picture 5">
            <a:extLst>
              <a:ext uri="{FF2B5EF4-FFF2-40B4-BE49-F238E27FC236}">
                <a16:creationId xmlns:a16="http://schemas.microsoft.com/office/drawing/2014/main" id="{74DEA143-2EFA-4AD9-A705-7B0888717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320" y="3317875"/>
            <a:ext cx="6680200" cy="3403600"/>
          </a:xfrm>
          <a:prstGeom prst="rect">
            <a:avLst/>
          </a:prstGeom>
        </p:spPr>
      </p:pic>
    </p:spTree>
    <p:extLst>
      <p:ext uri="{BB962C8B-B14F-4D97-AF65-F5344CB8AC3E}">
        <p14:creationId xmlns:p14="http://schemas.microsoft.com/office/powerpoint/2010/main" val="3266540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0293-4725-40F2-A770-07F18FFC4A37}"/>
              </a:ext>
            </a:extLst>
          </p:cNvPr>
          <p:cNvSpPr>
            <a:spLocks noGrp="1"/>
          </p:cNvSpPr>
          <p:nvPr>
            <p:ph type="title"/>
          </p:nvPr>
        </p:nvSpPr>
        <p:spPr/>
        <p:txBody>
          <a:bodyPr/>
          <a:lstStyle/>
          <a:p>
            <a:r>
              <a:rPr lang="en-US" dirty="0"/>
              <a:t>Who owns the Copyright?</a:t>
            </a:r>
          </a:p>
        </p:txBody>
      </p:sp>
      <p:sp>
        <p:nvSpPr>
          <p:cNvPr id="3" name="Content Placeholder 2">
            <a:extLst>
              <a:ext uri="{FF2B5EF4-FFF2-40B4-BE49-F238E27FC236}">
                <a16:creationId xmlns:a16="http://schemas.microsoft.com/office/drawing/2014/main" id="{67EE681E-502D-4B8D-83DC-2B14CBA3682F}"/>
              </a:ext>
            </a:extLst>
          </p:cNvPr>
          <p:cNvSpPr>
            <a:spLocks noGrp="1"/>
          </p:cNvSpPr>
          <p:nvPr>
            <p:ph idx="1"/>
          </p:nvPr>
        </p:nvSpPr>
        <p:spPr/>
        <p:txBody>
          <a:bodyPr/>
          <a:lstStyle/>
          <a:p>
            <a:r>
              <a:rPr lang="en-US" dirty="0"/>
              <a:t>RAND</a:t>
            </a:r>
          </a:p>
          <a:p>
            <a:r>
              <a:rPr lang="en-US" dirty="0"/>
              <a:t>QualityMetric/Optum.com</a:t>
            </a:r>
          </a:p>
          <a:p>
            <a:endParaRPr lang="en-US" dirty="0"/>
          </a:p>
          <a:p>
            <a:r>
              <a:rPr lang="en-US" dirty="0"/>
              <a:t>Paul Elwood’s group </a:t>
            </a:r>
          </a:p>
          <a:p>
            <a:r>
              <a:rPr lang="en-US" dirty="0"/>
              <a:t>Medical Outcomes Trust </a:t>
            </a:r>
          </a:p>
          <a:p>
            <a:r>
              <a:rPr lang="en-US" dirty="0"/>
              <a:t>Health Outcomes Institute</a:t>
            </a:r>
          </a:p>
          <a:p>
            <a:r>
              <a:rPr lang="en-US" dirty="0"/>
              <a:t>Psychological Corporation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9910BA4-EF80-4416-B955-BAD44882321F}"/>
              </a:ext>
            </a:extLst>
          </p:cNvPr>
          <p:cNvSpPr>
            <a:spLocks noGrp="1"/>
          </p:cNvSpPr>
          <p:nvPr>
            <p:ph type="sldNum" sz="quarter" idx="12"/>
          </p:nvPr>
        </p:nvSpPr>
        <p:spPr/>
        <p:txBody>
          <a:bodyPr/>
          <a:lstStyle/>
          <a:p>
            <a:pPr>
              <a:defRPr/>
            </a:pPr>
            <a:fld id="{8BFE1891-0CEC-44D8-B221-D5FCB52AB215}" type="slidenum">
              <a:rPr lang="en-US" smtClean="0"/>
              <a:pPr>
                <a:defRPr/>
              </a:pPr>
              <a:t>20</a:t>
            </a:fld>
            <a:endParaRPr lang="en-US"/>
          </a:p>
        </p:txBody>
      </p:sp>
      <p:pic>
        <p:nvPicPr>
          <p:cNvPr id="6" name="Picture 5">
            <a:extLst>
              <a:ext uri="{FF2B5EF4-FFF2-40B4-BE49-F238E27FC236}">
                <a16:creationId xmlns:a16="http://schemas.microsoft.com/office/drawing/2014/main" id="{FE164D48-3CC5-4BEA-AB28-3629CB0C52E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24500" y="2057400"/>
            <a:ext cx="3619500" cy="3562350"/>
          </a:xfrm>
          <a:prstGeom prst="rect">
            <a:avLst/>
          </a:prstGeom>
        </p:spPr>
      </p:pic>
    </p:spTree>
    <p:extLst>
      <p:ext uri="{BB962C8B-B14F-4D97-AF65-F5344CB8AC3E}">
        <p14:creationId xmlns:p14="http://schemas.microsoft.com/office/powerpoint/2010/main" val="3189332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72B5A-91A2-4EA8-A31C-18CA8574DEF9}"/>
              </a:ext>
            </a:extLst>
          </p:cNvPr>
          <p:cNvSpPr>
            <a:spLocks noGrp="1"/>
          </p:cNvSpPr>
          <p:nvPr>
            <p:ph type="title"/>
          </p:nvPr>
        </p:nvSpPr>
        <p:spPr>
          <a:xfrm>
            <a:off x="228600" y="0"/>
            <a:ext cx="8229600" cy="1143000"/>
          </a:xfrm>
        </p:spPr>
        <p:txBody>
          <a:bodyPr/>
          <a:lstStyle/>
          <a:p>
            <a:r>
              <a:rPr lang="en-US" dirty="0"/>
              <a:t>Suggestions for Researchers</a:t>
            </a:r>
          </a:p>
        </p:txBody>
      </p:sp>
      <p:sp>
        <p:nvSpPr>
          <p:cNvPr id="3" name="Content Placeholder 2">
            <a:extLst>
              <a:ext uri="{FF2B5EF4-FFF2-40B4-BE49-F238E27FC236}">
                <a16:creationId xmlns:a16="http://schemas.microsoft.com/office/drawing/2014/main" id="{CA94C432-FD0E-4BC6-A7A4-503B59691795}"/>
              </a:ext>
            </a:extLst>
          </p:cNvPr>
          <p:cNvSpPr>
            <a:spLocks noGrp="1"/>
          </p:cNvSpPr>
          <p:nvPr>
            <p:ph idx="1"/>
          </p:nvPr>
        </p:nvSpPr>
        <p:spPr>
          <a:xfrm>
            <a:off x="304800" y="1295400"/>
            <a:ext cx="8610600" cy="4221163"/>
          </a:xfrm>
        </p:spPr>
        <p:txBody>
          <a:bodyPr/>
          <a:lstStyle/>
          <a:p>
            <a:r>
              <a:rPr lang="en-US" dirty="0">
                <a:latin typeface="Comic Sans MS" panose="030F0702030302020204" pitchFamily="66" charset="0"/>
              </a:rPr>
              <a:t>Use instruments without undue restrictions whenever possible.</a:t>
            </a:r>
          </a:p>
          <a:p>
            <a:r>
              <a:rPr lang="en-US" dirty="0">
                <a:latin typeface="Comic Sans MS" panose="030F0702030302020204" pitchFamily="66" charset="0"/>
              </a:rPr>
              <a:t>Use instruments for which there are no fees or at least reasonable fees.</a:t>
            </a:r>
          </a:p>
          <a:p>
            <a:r>
              <a:rPr lang="en-US" dirty="0">
                <a:latin typeface="Comic Sans MS" panose="030F0702030302020204" pitchFamily="66" charset="0"/>
              </a:rPr>
              <a:t>Pay fees only if the cost is worth it (e.g., alternative measures have deficiencies).</a:t>
            </a:r>
          </a:p>
          <a:p>
            <a:r>
              <a:rPr lang="en-US" dirty="0">
                <a:latin typeface="Comic Sans MS" panose="030F0702030302020204" pitchFamily="66" charset="0"/>
              </a:rPr>
              <a:t>Demand and market value with decrease for costly measures.</a:t>
            </a:r>
          </a:p>
          <a:p>
            <a:pPr marL="457200" lvl="1" indent="0">
              <a:buNone/>
            </a:pPr>
            <a:endParaRPr lang="en-US" dirty="0">
              <a:latin typeface="Comic Sans MS" panose="030F0702030302020204" pitchFamily="66" charset="0"/>
            </a:endParaRPr>
          </a:p>
          <a:p>
            <a:pPr marL="457200" lvl="1" indent="0">
              <a:buNone/>
            </a:pPr>
            <a:endParaRPr lang="en-US" dirty="0"/>
          </a:p>
          <a:p>
            <a:endParaRPr lang="en-US" dirty="0"/>
          </a:p>
        </p:txBody>
      </p:sp>
      <p:sp>
        <p:nvSpPr>
          <p:cNvPr id="4" name="Slide Number Placeholder 3">
            <a:extLst>
              <a:ext uri="{FF2B5EF4-FFF2-40B4-BE49-F238E27FC236}">
                <a16:creationId xmlns:a16="http://schemas.microsoft.com/office/drawing/2014/main" id="{8FB6BBAB-2A89-4F1C-868B-33DFBECBE5F3}"/>
              </a:ext>
            </a:extLst>
          </p:cNvPr>
          <p:cNvSpPr>
            <a:spLocks noGrp="1"/>
          </p:cNvSpPr>
          <p:nvPr>
            <p:ph type="sldNum" sz="quarter" idx="12"/>
          </p:nvPr>
        </p:nvSpPr>
        <p:spPr/>
        <p:txBody>
          <a:bodyPr/>
          <a:lstStyle/>
          <a:p>
            <a:pPr>
              <a:defRPr/>
            </a:pPr>
            <a:fld id="{8BFE1891-0CEC-44D8-B221-D5FCB52AB215}" type="slidenum">
              <a:rPr lang="en-US" smtClean="0"/>
              <a:pPr>
                <a:defRPr/>
              </a:pPr>
              <a:t>21</a:t>
            </a:fld>
            <a:endParaRPr lang="en-US"/>
          </a:p>
        </p:txBody>
      </p:sp>
    </p:spTree>
    <p:extLst>
      <p:ext uri="{BB962C8B-B14F-4D97-AF65-F5344CB8AC3E}">
        <p14:creationId xmlns:p14="http://schemas.microsoft.com/office/powerpoint/2010/main" val="2524746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9FD7C-CFFA-4019-9DC3-EB66C209C2EB}"/>
              </a:ext>
            </a:extLst>
          </p:cNvPr>
          <p:cNvSpPr>
            <a:spLocks noGrp="1"/>
          </p:cNvSpPr>
          <p:nvPr>
            <p:ph type="title"/>
          </p:nvPr>
        </p:nvSpPr>
        <p:spPr/>
        <p:txBody>
          <a:bodyPr/>
          <a:lstStyle/>
          <a:p>
            <a:r>
              <a:rPr lang="en-US" dirty="0">
                <a:latin typeface="Comic Sans MS" panose="030F0702030302020204" pitchFamily="66" charset="0"/>
              </a:rPr>
              <a:t>Recommendation to Funders</a:t>
            </a:r>
          </a:p>
        </p:txBody>
      </p:sp>
      <p:sp>
        <p:nvSpPr>
          <p:cNvPr id="3" name="Content Placeholder 2">
            <a:extLst>
              <a:ext uri="{FF2B5EF4-FFF2-40B4-BE49-F238E27FC236}">
                <a16:creationId xmlns:a16="http://schemas.microsoft.com/office/drawing/2014/main" id="{F02B21C2-153B-4CE5-A721-852C5FDBD51B}"/>
              </a:ext>
            </a:extLst>
          </p:cNvPr>
          <p:cNvSpPr>
            <a:spLocks noGrp="1"/>
          </p:cNvSpPr>
          <p:nvPr>
            <p:ph idx="1"/>
          </p:nvPr>
        </p:nvSpPr>
        <p:spPr/>
        <p:txBody>
          <a:bodyPr/>
          <a:lstStyle/>
          <a:p>
            <a:r>
              <a:rPr lang="en-US" dirty="0"/>
              <a:t>NIH (and potentially other) funding agencies should require that measures developed with their funding be:</a:t>
            </a:r>
          </a:p>
          <a:p>
            <a:pPr lvl="1"/>
            <a:r>
              <a:rPr lang="en-US" dirty="0"/>
              <a:t>Made available to the research community </a:t>
            </a:r>
            <a:r>
              <a:rPr lang="en-US"/>
              <a:t>without fees.</a:t>
            </a:r>
            <a:endParaRPr lang="en-US" dirty="0"/>
          </a:p>
          <a:p>
            <a:pPr lvl="1"/>
            <a:r>
              <a:rPr lang="en-US" dirty="0"/>
              <a:t>Posted on a publicly available website. </a:t>
            </a:r>
          </a:p>
          <a:p>
            <a:endParaRPr lang="en-US" dirty="0"/>
          </a:p>
        </p:txBody>
      </p:sp>
      <p:sp>
        <p:nvSpPr>
          <p:cNvPr id="4" name="Slide Number Placeholder 3">
            <a:extLst>
              <a:ext uri="{FF2B5EF4-FFF2-40B4-BE49-F238E27FC236}">
                <a16:creationId xmlns:a16="http://schemas.microsoft.com/office/drawing/2014/main" id="{89F71453-F4DE-4AD8-9CB2-75340211C1D6}"/>
              </a:ext>
            </a:extLst>
          </p:cNvPr>
          <p:cNvSpPr>
            <a:spLocks noGrp="1"/>
          </p:cNvSpPr>
          <p:nvPr>
            <p:ph type="sldNum" sz="quarter" idx="12"/>
          </p:nvPr>
        </p:nvSpPr>
        <p:spPr/>
        <p:txBody>
          <a:bodyPr/>
          <a:lstStyle/>
          <a:p>
            <a:pPr>
              <a:defRPr/>
            </a:pPr>
            <a:fld id="{8BFE1891-0CEC-44D8-B221-D5FCB52AB215}" type="slidenum">
              <a:rPr lang="en-US" smtClean="0"/>
              <a:pPr>
                <a:defRPr/>
              </a:pPr>
              <a:t>22</a:t>
            </a:fld>
            <a:endParaRPr lang="en-US"/>
          </a:p>
        </p:txBody>
      </p:sp>
      <p:pic>
        <p:nvPicPr>
          <p:cNvPr id="6" name="Picture 5">
            <a:extLst>
              <a:ext uri="{FF2B5EF4-FFF2-40B4-BE49-F238E27FC236}">
                <a16:creationId xmlns:a16="http://schemas.microsoft.com/office/drawing/2014/main" id="{7BBCB301-AFDE-4CAA-9A39-D38DCB584CF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34920" y="4731993"/>
            <a:ext cx="5080000" cy="1006176"/>
          </a:xfrm>
          <a:prstGeom prst="rect">
            <a:avLst/>
          </a:prstGeom>
        </p:spPr>
      </p:pic>
    </p:spTree>
    <p:extLst>
      <p:ext uri="{BB962C8B-B14F-4D97-AF65-F5344CB8AC3E}">
        <p14:creationId xmlns:p14="http://schemas.microsoft.com/office/powerpoint/2010/main" val="110392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2B21C2-153B-4CE5-A721-852C5FDBD51B}"/>
              </a:ext>
            </a:extLst>
          </p:cNvPr>
          <p:cNvSpPr>
            <a:spLocks noGrp="1"/>
          </p:cNvSpPr>
          <p:nvPr>
            <p:ph idx="1"/>
          </p:nvPr>
        </p:nvSpPr>
        <p:spPr>
          <a:xfrm>
            <a:off x="152400" y="1417638"/>
            <a:ext cx="8915400" cy="4708525"/>
          </a:xfrm>
        </p:spPr>
        <p:txBody>
          <a:bodyPr/>
          <a:lstStyle/>
          <a:p>
            <a:pPr marL="0" indent="0">
              <a:buNone/>
            </a:pPr>
            <a:endParaRPr lang="en-US" dirty="0"/>
          </a:p>
          <a:p>
            <a:pPr marL="0" indent="0">
              <a:buNone/>
            </a:pPr>
            <a:endParaRPr lang="en-US" dirty="0"/>
          </a:p>
          <a:p>
            <a:pPr marL="0" indent="0">
              <a:buNone/>
            </a:pPr>
            <a:r>
              <a:rPr lang="en-US" dirty="0"/>
              <a:t>Authors can document conditions of use via:</a:t>
            </a:r>
          </a:p>
          <a:p>
            <a:pPr lvl="1"/>
            <a:r>
              <a:rPr lang="en-US" dirty="0">
                <a:hlinkClick r:id="rId2"/>
              </a:rPr>
              <a:t>https://creativecommons.org/share-your-work/</a:t>
            </a:r>
            <a:endParaRPr lang="en-US" dirty="0"/>
          </a:p>
          <a:p>
            <a:pPr marL="0" indent="0">
              <a:buNone/>
            </a:pPr>
            <a:r>
              <a:rPr lang="en-US" dirty="0"/>
              <a:t>“free, easy-to-use copyright licenses to make a simple and standardized way to give the public permission to share and use your creative work–on conditions of your choice.”</a:t>
            </a:r>
          </a:p>
          <a:p>
            <a:pPr marL="0" indent="0">
              <a:buNone/>
            </a:pPr>
            <a:r>
              <a:rPr lang="en-US" dirty="0"/>
              <a:t>“Copyleft” encourages innovation and access while protecting authors’ rights.</a:t>
            </a:r>
          </a:p>
          <a:p>
            <a:pPr lvl="1"/>
            <a:endParaRPr lang="en-US" dirty="0"/>
          </a:p>
          <a:p>
            <a:endParaRPr lang="en-US" dirty="0"/>
          </a:p>
        </p:txBody>
      </p:sp>
      <p:sp>
        <p:nvSpPr>
          <p:cNvPr id="4" name="Slide Number Placeholder 3">
            <a:extLst>
              <a:ext uri="{FF2B5EF4-FFF2-40B4-BE49-F238E27FC236}">
                <a16:creationId xmlns:a16="http://schemas.microsoft.com/office/drawing/2014/main" id="{89F71453-F4DE-4AD8-9CB2-75340211C1D6}"/>
              </a:ext>
            </a:extLst>
          </p:cNvPr>
          <p:cNvSpPr>
            <a:spLocks noGrp="1"/>
          </p:cNvSpPr>
          <p:nvPr>
            <p:ph type="sldNum" sz="quarter" idx="12"/>
          </p:nvPr>
        </p:nvSpPr>
        <p:spPr/>
        <p:txBody>
          <a:bodyPr/>
          <a:lstStyle/>
          <a:p>
            <a:pPr>
              <a:defRPr/>
            </a:pPr>
            <a:fld id="{8BFE1891-0CEC-44D8-B221-D5FCB52AB215}" type="slidenum">
              <a:rPr lang="en-US" smtClean="0"/>
              <a:pPr>
                <a:defRPr/>
              </a:pPr>
              <a:t>23</a:t>
            </a:fld>
            <a:endParaRPr lang="en-US"/>
          </a:p>
        </p:txBody>
      </p:sp>
      <p:pic>
        <p:nvPicPr>
          <p:cNvPr id="7" name="Picture 6">
            <a:extLst>
              <a:ext uri="{FF2B5EF4-FFF2-40B4-BE49-F238E27FC236}">
                <a16:creationId xmlns:a16="http://schemas.microsoft.com/office/drawing/2014/main" id="{18AFA5CF-8BA5-4DC9-91DC-A0063A5D8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533400"/>
            <a:ext cx="5486400" cy="3240381"/>
          </a:xfrm>
          <a:prstGeom prst="rect">
            <a:avLst/>
          </a:prstGeom>
        </p:spPr>
      </p:pic>
    </p:spTree>
    <p:extLst>
      <p:ext uri="{BB962C8B-B14F-4D97-AF65-F5344CB8AC3E}">
        <p14:creationId xmlns:p14="http://schemas.microsoft.com/office/powerpoint/2010/main" val="2260260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A13438-52AE-4EE9-BE2A-7CF8E1F3C8E7}"/>
              </a:ext>
            </a:extLst>
          </p:cNvPr>
          <p:cNvSpPr>
            <a:spLocks noGrp="1"/>
          </p:cNvSpPr>
          <p:nvPr>
            <p:ph type="sldNum" sz="quarter" idx="12"/>
          </p:nvPr>
        </p:nvSpPr>
        <p:spPr/>
        <p:txBody>
          <a:bodyPr/>
          <a:lstStyle/>
          <a:p>
            <a:pPr>
              <a:defRPr/>
            </a:pPr>
            <a:fld id="{8BFE1891-0CEC-44D8-B221-D5FCB52AB215}" type="slidenum">
              <a:rPr lang="en-US" smtClean="0"/>
              <a:pPr>
                <a:defRPr/>
              </a:pPr>
              <a:t>24</a:t>
            </a:fld>
            <a:endParaRPr lang="en-US"/>
          </a:p>
        </p:txBody>
      </p:sp>
      <p:graphicFrame>
        <p:nvGraphicFramePr>
          <p:cNvPr id="5" name="Object 4">
            <a:extLst>
              <a:ext uri="{FF2B5EF4-FFF2-40B4-BE49-F238E27FC236}">
                <a16:creationId xmlns:a16="http://schemas.microsoft.com/office/drawing/2014/main" id="{F8CCD32C-D33F-4D27-84DF-57849B7FA82B}"/>
              </a:ext>
            </a:extLst>
          </p:cNvPr>
          <p:cNvGraphicFramePr>
            <a:graphicFrameLocks noChangeAspect="1"/>
          </p:cNvGraphicFramePr>
          <p:nvPr>
            <p:extLst>
              <p:ext uri="{D42A27DB-BD31-4B8C-83A1-F6EECF244321}">
                <p14:modId xmlns:p14="http://schemas.microsoft.com/office/powerpoint/2010/main" val="1818559997"/>
              </p:ext>
            </p:extLst>
          </p:nvPr>
        </p:nvGraphicFramePr>
        <p:xfrm>
          <a:off x="76200" y="136525"/>
          <a:ext cx="8305799" cy="6584950"/>
        </p:xfrm>
        <a:graphic>
          <a:graphicData uri="http://schemas.openxmlformats.org/presentationml/2006/ole">
            <mc:AlternateContent xmlns:mc="http://schemas.openxmlformats.org/markup-compatibility/2006">
              <mc:Choice xmlns:v="urn:schemas-microsoft-com:vml" Requires="v">
                <p:oleObj spid="_x0000_s2065" name="Acrobat Document" r:id="rId3" imgW="4663175" imgH="6035040" progId="AcroExch.Document.DC">
                  <p:embed/>
                </p:oleObj>
              </mc:Choice>
              <mc:Fallback>
                <p:oleObj name="Acrobat Document" r:id="rId3" imgW="4663175" imgH="6035040" progId="AcroExch.Document.DC">
                  <p:embed/>
                  <p:pic>
                    <p:nvPicPr>
                      <p:cNvPr id="0" name=""/>
                      <p:cNvPicPr/>
                      <p:nvPr/>
                    </p:nvPicPr>
                    <p:blipFill>
                      <a:blip r:embed="rId4"/>
                      <a:stretch>
                        <a:fillRect/>
                      </a:stretch>
                    </p:blipFill>
                    <p:spPr>
                      <a:xfrm>
                        <a:off x="76200" y="136525"/>
                        <a:ext cx="8305799" cy="6584950"/>
                      </a:xfrm>
                      <a:prstGeom prst="rect">
                        <a:avLst/>
                      </a:prstGeom>
                    </p:spPr>
                  </p:pic>
                </p:oleObj>
              </mc:Fallback>
            </mc:AlternateContent>
          </a:graphicData>
        </a:graphic>
      </p:graphicFrame>
    </p:spTree>
    <p:extLst>
      <p:ext uri="{BB962C8B-B14F-4D97-AF65-F5344CB8AC3E}">
        <p14:creationId xmlns:p14="http://schemas.microsoft.com/office/powerpoint/2010/main" val="231303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304800" y="-76200"/>
            <a:ext cx="8382000" cy="1281113"/>
          </a:xfrm>
        </p:spPr>
        <p:txBody>
          <a:bodyPr/>
          <a:lstStyle/>
          <a:p>
            <a:r>
              <a:rPr lang="en-US" sz="5000" i="1" dirty="0">
                <a:latin typeface="Comic Sans MS" panose="030F0702030302020204" pitchFamily="66" charset="0"/>
              </a:rPr>
              <a:t>Thank you.</a:t>
            </a:r>
          </a:p>
        </p:txBody>
      </p:sp>
      <p:sp>
        <p:nvSpPr>
          <p:cNvPr id="2" name="Content Placeholder 1">
            <a:extLst>
              <a:ext uri="{FF2B5EF4-FFF2-40B4-BE49-F238E27FC236}">
                <a16:creationId xmlns:a16="http://schemas.microsoft.com/office/drawing/2014/main" id="{EAE73900-5A6B-4D31-8BFD-A2627323D516}"/>
              </a:ext>
            </a:extLst>
          </p:cNvPr>
          <p:cNvSpPr>
            <a:spLocks noGrp="1"/>
          </p:cNvSpPr>
          <p:nvPr>
            <p:ph idx="1"/>
          </p:nvPr>
        </p:nvSpPr>
        <p:spPr>
          <a:xfrm>
            <a:off x="114300" y="968375"/>
            <a:ext cx="8915400" cy="4921250"/>
          </a:xfrm>
        </p:spPr>
        <p:txBody>
          <a:bodyPr/>
          <a:lstStyle/>
          <a:p>
            <a:pPr>
              <a:buFont typeface="Wingdings" panose="05000000000000000000" pitchFamily="2" charset="2"/>
              <a:buChar char="Ø"/>
            </a:pPr>
            <a:endParaRPr lang="en-US" sz="3000" dirty="0">
              <a:latin typeface="Comic Sans MS" panose="030F0702030302020204" pitchFamily="66" charset="0"/>
            </a:endParaRPr>
          </a:p>
          <a:p>
            <a:pPr>
              <a:buFont typeface="Wingdings" panose="05000000000000000000" pitchFamily="2" charset="2"/>
              <a:buChar char="Ø"/>
            </a:pPr>
            <a:endParaRPr lang="en-US" sz="3000" dirty="0">
              <a:latin typeface="Comic Sans MS" panose="030F0702030302020204" pitchFamily="66" charset="0"/>
            </a:endParaRPr>
          </a:p>
          <a:p>
            <a:pPr>
              <a:buFont typeface="Wingdings" panose="05000000000000000000" pitchFamily="2" charset="2"/>
              <a:buChar char="Ø"/>
            </a:pPr>
            <a:endParaRPr lang="en-US" sz="3000" dirty="0">
              <a:latin typeface="Comic Sans MS" panose="030F0702030302020204" pitchFamily="66" charset="0"/>
            </a:endParaRPr>
          </a:p>
          <a:p>
            <a:pPr>
              <a:buFont typeface="Wingdings" panose="05000000000000000000" pitchFamily="2" charset="2"/>
              <a:buChar char="Ø"/>
            </a:pPr>
            <a:endParaRPr lang="en-US" sz="3000" dirty="0">
              <a:latin typeface="Comic Sans MS" panose="030F0702030302020204" pitchFamily="66" charset="0"/>
            </a:endParaRPr>
          </a:p>
          <a:p>
            <a:pPr>
              <a:buFont typeface="Wingdings" panose="05000000000000000000" pitchFamily="2" charset="2"/>
              <a:buChar char="Ø"/>
            </a:pPr>
            <a:r>
              <a:rPr lang="en-US" sz="2600" dirty="0">
                <a:latin typeface="Comic Sans MS" panose="030F0702030302020204" pitchFamily="66" charset="0"/>
                <a:hlinkClick r:id="rId2"/>
              </a:rPr>
              <a:t>http://retractionwatch.com/2017/01/26/use-research-tool-without-permission-youll-hear/</a:t>
            </a:r>
            <a:endParaRPr lang="en-US" sz="2600" dirty="0">
              <a:latin typeface="Comic Sans MS" panose="030F0702030302020204" pitchFamily="66" charset="0"/>
            </a:endParaRPr>
          </a:p>
          <a:p>
            <a:pPr>
              <a:buFont typeface="Wingdings" panose="05000000000000000000" pitchFamily="2" charset="2"/>
              <a:buChar char="Ø"/>
            </a:pPr>
            <a:r>
              <a:rPr lang="en-US" sz="2600" dirty="0">
                <a:latin typeface="Comic Sans MS" panose="030F0702030302020204" pitchFamily="66" charset="0"/>
                <a:hlinkClick r:id="rId3"/>
              </a:rPr>
              <a:t>http://www.sciencemag.org/news/2017/09/pay-or-retract-survey-creators-demands-money-rile-some-health-researchers</a:t>
            </a:r>
            <a:endParaRPr lang="en-US" sz="2600" dirty="0">
              <a:latin typeface="Comic Sans MS" panose="030F0702030302020204" pitchFamily="66" charset="0"/>
            </a:endParaRPr>
          </a:p>
          <a:p>
            <a:pPr marL="0" indent="0">
              <a:buNone/>
            </a:pPr>
            <a:endParaRPr lang="en-US" sz="2600" dirty="0">
              <a:latin typeface="Comic Sans MS" panose="030F0702030302020204" pitchFamily="66" charset="0"/>
            </a:endParaRPr>
          </a:p>
          <a:p>
            <a:pPr marL="0" indent="0">
              <a:buNone/>
            </a:pPr>
            <a:endParaRPr lang="en-US" sz="2600"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pPr>
              <a:defRPr/>
            </a:pPr>
            <a:fld id="{4B7D2A2E-D70A-48D3-B9E8-8CAC0738F97D}" type="slidenum">
              <a:rPr lang="en-US"/>
              <a:pPr>
                <a:defRPr/>
              </a:pPr>
              <a:t>25</a:t>
            </a:fld>
            <a:endParaRPr lang="en-US"/>
          </a:p>
        </p:txBody>
      </p:sp>
      <p:pic>
        <p:nvPicPr>
          <p:cNvPr id="5" name="Picture 4">
            <a:extLst>
              <a:ext uri="{FF2B5EF4-FFF2-40B4-BE49-F238E27FC236}">
                <a16:creationId xmlns:a16="http://schemas.microsoft.com/office/drawing/2014/main" id="{E21B8271-FAC6-42EB-8394-B1CBEE8CA9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397000"/>
            <a:ext cx="7658100" cy="1574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04A5E-AFF3-4484-84FA-8BE2A4181F53}"/>
              </a:ext>
            </a:extLst>
          </p:cNvPr>
          <p:cNvSpPr>
            <a:spLocks noGrp="1"/>
          </p:cNvSpPr>
          <p:nvPr>
            <p:ph type="title"/>
          </p:nvPr>
        </p:nvSpPr>
        <p:spPr/>
        <p:txBody>
          <a:bodyPr/>
          <a:lstStyle/>
          <a:p>
            <a:r>
              <a:rPr lang="en-US" dirty="0">
                <a:latin typeface="Comic Sans MS" panose="030F0702030302020204" pitchFamily="66" charset="0"/>
              </a:rPr>
              <a:t>Citation</a:t>
            </a:r>
          </a:p>
        </p:txBody>
      </p:sp>
      <p:sp>
        <p:nvSpPr>
          <p:cNvPr id="3" name="Content Placeholder 2">
            <a:extLst>
              <a:ext uri="{FF2B5EF4-FFF2-40B4-BE49-F238E27FC236}">
                <a16:creationId xmlns:a16="http://schemas.microsoft.com/office/drawing/2014/main" id="{873E52F7-A832-4252-B7E9-E3D534B2D56F}"/>
              </a:ext>
            </a:extLst>
          </p:cNvPr>
          <p:cNvSpPr>
            <a:spLocks noGrp="1"/>
          </p:cNvSpPr>
          <p:nvPr>
            <p:ph idx="1"/>
          </p:nvPr>
        </p:nvSpPr>
        <p:spPr>
          <a:xfrm>
            <a:off x="152400" y="1600200"/>
            <a:ext cx="8839200" cy="4525963"/>
          </a:xfrm>
        </p:spPr>
        <p:txBody>
          <a:bodyPr/>
          <a:lstStyle/>
          <a:p>
            <a:pPr marL="0" indent="0">
              <a:buNone/>
            </a:pPr>
            <a:r>
              <a:rPr lang="en-US" sz="3000" dirty="0">
                <a:latin typeface="Comic Sans MS" panose="030F0702030302020204" pitchFamily="66" charset="0"/>
              </a:rPr>
              <a:t>Hays, R. D., </a:t>
            </a:r>
            <a:r>
              <a:rPr lang="en-US" sz="3000" dirty="0" err="1">
                <a:latin typeface="Comic Sans MS" panose="030F0702030302020204" pitchFamily="66" charset="0"/>
              </a:rPr>
              <a:t>Weech</a:t>
            </a:r>
            <a:r>
              <a:rPr lang="en-US" sz="3000" dirty="0">
                <a:latin typeface="Comic Sans MS" panose="030F0702030302020204" pitchFamily="66" charset="0"/>
              </a:rPr>
              <a:t>-Maldonado, R., </a:t>
            </a:r>
            <a:r>
              <a:rPr lang="en-US" sz="3000" dirty="0" err="1">
                <a:latin typeface="Comic Sans MS" panose="030F0702030302020204" pitchFamily="66" charset="0"/>
              </a:rPr>
              <a:t>Teresi</a:t>
            </a:r>
            <a:r>
              <a:rPr lang="en-US" sz="3000" dirty="0">
                <a:latin typeface="Comic Sans MS" panose="030F0702030302020204" pitchFamily="66" charset="0"/>
              </a:rPr>
              <a:t>, J. A., Wallace, S. P., &amp; Stewart, A. L.  (2017 </a:t>
            </a:r>
            <a:r>
              <a:rPr lang="en-US" sz="3000" dirty="0" err="1">
                <a:latin typeface="Comic Sans MS" panose="030F0702030302020204" pitchFamily="66" charset="0"/>
              </a:rPr>
              <a:t>epub</a:t>
            </a:r>
            <a:r>
              <a:rPr lang="en-US" sz="3000" dirty="0">
                <a:latin typeface="Comic Sans MS" panose="030F0702030302020204" pitchFamily="66" charset="0"/>
              </a:rPr>
              <a:t>).  Commentary: Copyright restrictions versus open access to survey instruments.  </a:t>
            </a:r>
            <a:r>
              <a:rPr lang="en-US" sz="3000" u="sng" dirty="0">
                <a:latin typeface="Comic Sans MS" panose="030F0702030302020204" pitchFamily="66" charset="0"/>
              </a:rPr>
              <a:t>Medical Care</a:t>
            </a:r>
            <a:r>
              <a:rPr lang="en-US" sz="3000" dirty="0">
                <a:latin typeface="Comic Sans MS" panose="030F0702030302020204" pitchFamily="66" charset="0"/>
              </a:rPr>
              <a:t>.</a:t>
            </a:r>
          </a:p>
          <a:p>
            <a:pPr>
              <a:buFont typeface="Wingdings" panose="05000000000000000000" pitchFamily="2" charset="2"/>
              <a:buChar char="Ø"/>
            </a:pPr>
            <a:r>
              <a:rPr lang="en-US" sz="2600" i="1" dirty="0">
                <a:latin typeface="Comic Sans MS" panose="030F0702030302020204" pitchFamily="66" charset="0"/>
              </a:rPr>
              <a:t>Supported in part through the National Institute on Aging’s Resource Centers on Minority Aging Research (RCMAR) (P30-AG021684, P30-AG031054, and P30-AG15272).</a:t>
            </a:r>
          </a:p>
          <a:p>
            <a:pPr>
              <a:buFont typeface="Wingdings" panose="05000000000000000000" pitchFamily="2" charset="2"/>
              <a:buChar char="Ø"/>
            </a:pPr>
            <a:r>
              <a:rPr lang="en-US" sz="2400" i="1" dirty="0">
                <a:latin typeface="Comic Sans MS" panose="030F0702030302020204" pitchFamily="66" charset="0"/>
              </a:rPr>
              <a:t>We benefited from discussions with </a:t>
            </a:r>
            <a:r>
              <a:rPr lang="en-US" sz="2400" i="1" dirty="0" err="1">
                <a:latin typeface="Comic Sans MS" panose="030F0702030302020204" pitchFamily="66" charset="0"/>
              </a:rPr>
              <a:t>Arie</a:t>
            </a:r>
            <a:r>
              <a:rPr lang="en-US" sz="2400" i="1" dirty="0">
                <a:latin typeface="Comic Sans MS" panose="030F0702030302020204" pitchFamily="66" charset="0"/>
              </a:rPr>
              <a:t> </a:t>
            </a:r>
            <a:r>
              <a:rPr lang="en-US" sz="2400" i="1" dirty="0" err="1">
                <a:latin typeface="Comic Sans MS" panose="030F0702030302020204" pitchFamily="66" charset="0"/>
              </a:rPr>
              <a:t>Kapteyn</a:t>
            </a:r>
            <a:r>
              <a:rPr lang="en-US" sz="2400" i="1" dirty="0">
                <a:latin typeface="Comic Sans MS" panose="030F0702030302020204" pitchFamily="66" charset="0"/>
              </a:rPr>
              <a:t> (USC), Dan </a:t>
            </a:r>
            <a:r>
              <a:rPr lang="en-US" sz="2400" i="1" dirty="0" err="1">
                <a:latin typeface="Comic Sans MS" panose="030F0702030302020204" pitchFamily="66" charset="0"/>
              </a:rPr>
              <a:t>Mungas</a:t>
            </a:r>
            <a:r>
              <a:rPr lang="en-US" sz="2400" i="1" dirty="0">
                <a:latin typeface="Comic Sans MS" panose="030F0702030302020204" pitchFamily="66" charset="0"/>
              </a:rPr>
              <a:t> (UC Davis), Steve Schwartz (U Wash), and Tom Templin (Wayne State).</a:t>
            </a:r>
          </a:p>
          <a:p>
            <a:endParaRPr lang="en-US" dirty="0"/>
          </a:p>
        </p:txBody>
      </p:sp>
      <p:sp>
        <p:nvSpPr>
          <p:cNvPr id="4" name="Slide Number Placeholder 3">
            <a:extLst>
              <a:ext uri="{FF2B5EF4-FFF2-40B4-BE49-F238E27FC236}">
                <a16:creationId xmlns:a16="http://schemas.microsoft.com/office/drawing/2014/main" id="{8DFB1F5D-40C1-4873-B5C2-2B3604F68ED5}"/>
              </a:ext>
            </a:extLst>
          </p:cNvPr>
          <p:cNvSpPr>
            <a:spLocks noGrp="1"/>
          </p:cNvSpPr>
          <p:nvPr>
            <p:ph type="sldNum" sz="quarter" idx="12"/>
          </p:nvPr>
        </p:nvSpPr>
        <p:spPr/>
        <p:txBody>
          <a:bodyPr/>
          <a:lstStyle/>
          <a:p>
            <a:pPr>
              <a:defRPr/>
            </a:pPr>
            <a:fld id="{8BFE1891-0CEC-44D8-B221-D5FCB52AB215}" type="slidenum">
              <a:rPr lang="en-US" smtClean="0"/>
              <a:pPr>
                <a:defRPr/>
              </a:pPr>
              <a:t>3</a:t>
            </a:fld>
            <a:endParaRPr lang="en-US"/>
          </a:p>
        </p:txBody>
      </p:sp>
    </p:spTree>
    <p:extLst>
      <p:ext uri="{BB962C8B-B14F-4D97-AF65-F5344CB8AC3E}">
        <p14:creationId xmlns:p14="http://schemas.microsoft.com/office/powerpoint/2010/main" val="3125278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B5F1C1-4880-4467-A087-A503E8AD1E23}"/>
              </a:ext>
            </a:extLst>
          </p:cNvPr>
          <p:cNvSpPr>
            <a:spLocks noGrp="1"/>
          </p:cNvSpPr>
          <p:nvPr>
            <p:ph idx="1"/>
          </p:nvPr>
        </p:nvSpPr>
        <p:spPr>
          <a:xfrm>
            <a:off x="152400" y="1417638"/>
            <a:ext cx="8839200" cy="4708525"/>
          </a:xfrm>
        </p:spPr>
        <p:txBody>
          <a:bodyPr/>
          <a:lstStyle/>
          <a:p>
            <a:pPr marL="0" indent="0">
              <a:buNone/>
            </a:pPr>
            <a:r>
              <a:rPr lang="en-US" dirty="0">
                <a:latin typeface="Comic Sans MS" panose="030F0702030302020204" pitchFamily="66" charset="0"/>
              </a:rPr>
              <a:t>“original works of authorship including literary, dramatic, musical, and artistic works, such as poetry, novels, movies, songs, computer software, and architecture.”</a:t>
            </a:r>
          </a:p>
          <a:p>
            <a:pPr marL="0" indent="0">
              <a:buNone/>
            </a:pPr>
            <a:r>
              <a:rPr lang="en-US" sz="2600" dirty="0">
                <a:latin typeface="Comic Sans MS" panose="030F0702030302020204" pitchFamily="66" charset="0"/>
                <a:hlinkClick r:id="rId2"/>
              </a:rPr>
              <a:t>https://www.copyright.gov/help/faq/faq-protect.html</a:t>
            </a:r>
            <a:endParaRPr lang="en-US" sz="2600" dirty="0">
              <a:latin typeface="Comic Sans MS" panose="030F0702030302020204" pitchFamily="66" charset="0"/>
            </a:endParaRPr>
          </a:p>
          <a:p>
            <a:pPr marL="0" indent="0">
              <a:buNone/>
            </a:pPr>
            <a:endParaRPr lang="en-US" dirty="0">
              <a:latin typeface="Comic Sans MS" panose="030F0702030302020204" pitchFamily="66" charset="0"/>
            </a:endParaRPr>
          </a:p>
          <a:p>
            <a:pPr marL="0" indent="0">
              <a:buNone/>
            </a:pPr>
            <a:r>
              <a:rPr lang="en-US" dirty="0">
                <a:latin typeface="Comic Sans MS" panose="030F0702030302020204" pitchFamily="66" charset="0"/>
              </a:rPr>
              <a:t>“Any new intellectual work is under copyright protection automatically from the moment it is fixed in a tangible medium of expression.”</a:t>
            </a:r>
          </a:p>
          <a:p>
            <a:pPr marL="0" indent="0">
              <a:buNone/>
            </a:pPr>
            <a:r>
              <a:rPr lang="en-US" dirty="0">
                <a:latin typeface="Comic Sans MS" panose="030F0702030302020204" pitchFamily="66" charset="0"/>
              </a:rPr>
              <a:t>	- </a:t>
            </a:r>
            <a:r>
              <a:rPr lang="en-US" sz="2800" dirty="0">
                <a:latin typeface="Comic Sans MS" panose="030F0702030302020204" pitchFamily="66" charset="0"/>
              </a:rPr>
              <a:t>Newman &amp; Feldman (2011, </a:t>
            </a:r>
            <a:r>
              <a:rPr lang="en-US" sz="2800" u="sng" dirty="0">
                <a:latin typeface="Comic Sans MS" panose="030F0702030302020204" pitchFamily="66" charset="0"/>
              </a:rPr>
              <a:t>NEJM</a:t>
            </a:r>
            <a:r>
              <a:rPr lang="en-US" sz="2800" dirty="0">
                <a:latin typeface="Comic Sans MS" panose="030F0702030302020204" pitchFamily="66" charset="0"/>
              </a:rPr>
              <a:t>, p. 2448)</a:t>
            </a:r>
          </a:p>
          <a:p>
            <a:endParaRPr lang="en-US" dirty="0"/>
          </a:p>
        </p:txBody>
      </p:sp>
      <p:sp>
        <p:nvSpPr>
          <p:cNvPr id="4" name="Slide Number Placeholder 3">
            <a:extLst>
              <a:ext uri="{FF2B5EF4-FFF2-40B4-BE49-F238E27FC236}">
                <a16:creationId xmlns:a16="http://schemas.microsoft.com/office/drawing/2014/main" id="{E6CF6495-3999-42BC-828C-7AAD8EC002B8}"/>
              </a:ext>
            </a:extLst>
          </p:cNvPr>
          <p:cNvSpPr>
            <a:spLocks noGrp="1"/>
          </p:cNvSpPr>
          <p:nvPr>
            <p:ph type="sldNum" sz="quarter" idx="12"/>
          </p:nvPr>
        </p:nvSpPr>
        <p:spPr/>
        <p:txBody>
          <a:bodyPr/>
          <a:lstStyle/>
          <a:p>
            <a:pPr>
              <a:defRPr/>
            </a:pPr>
            <a:fld id="{8BFE1891-0CEC-44D8-B221-D5FCB52AB215}" type="slidenum">
              <a:rPr lang="en-US" smtClean="0"/>
              <a:pPr>
                <a:defRPr/>
              </a:pPr>
              <a:t>4</a:t>
            </a:fld>
            <a:endParaRPr lang="en-US"/>
          </a:p>
        </p:txBody>
      </p:sp>
      <p:pic>
        <p:nvPicPr>
          <p:cNvPr id="6" name="Picture 5">
            <a:extLst>
              <a:ext uri="{FF2B5EF4-FFF2-40B4-BE49-F238E27FC236}">
                <a16:creationId xmlns:a16="http://schemas.microsoft.com/office/drawing/2014/main" id="{42949DB3-2E98-4CD9-A0D4-CF460A74175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240" y="-380999"/>
            <a:ext cx="9067800" cy="1676399"/>
          </a:xfrm>
          <a:prstGeom prst="rect">
            <a:avLst/>
          </a:prstGeom>
        </p:spPr>
      </p:pic>
    </p:spTree>
    <p:extLst>
      <p:ext uri="{BB962C8B-B14F-4D97-AF65-F5344CB8AC3E}">
        <p14:creationId xmlns:p14="http://schemas.microsoft.com/office/powerpoint/2010/main" val="3922715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11032-4551-4486-AD65-CB6C4F069994}"/>
              </a:ext>
            </a:extLst>
          </p:cNvPr>
          <p:cNvSpPr>
            <a:spLocks noGrp="1"/>
          </p:cNvSpPr>
          <p:nvPr>
            <p:ph type="title"/>
          </p:nvPr>
        </p:nvSpPr>
        <p:spPr/>
        <p:txBody>
          <a:bodyPr/>
          <a:lstStyle/>
          <a:p>
            <a:r>
              <a:rPr lang="en-US" dirty="0">
                <a:latin typeface="Comic Sans MS" panose="030F0702030302020204" pitchFamily="66" charset="0"/>
              </a:rPr>
              <a:t>Copyright Infringement</a:t>
            </a:r>
          </a:p>
        </p:txBody>
      </p:sp>
      <p:sp>
        <p:nvSpPr>
          <p:cNvPr id="3" name="Content Placeholder 2">
            <a:extLst>
              <a:ext uri="{FF2B5EF4-FFF2-40B4-BE49-F238E27FC236}">
                <a16:creationId xmlns:a16="http://schemas.microsoft.com/office/drawing/2014/main" id="{C9B5F1C1-4880-4467-A087-A503E8AD1E23}"/>
              </a:ext>
            </a:extLst>
          </p:cNvPr>
          <p:cNvSpPr>
            <a:spLocks noGrp="1"/>
          </p:cNvSpPr>
          <p:nvPr>
            <p:ph idx="1"/>
          </p:nvPr>
        </p:nvSpPr>
        <p:spPr>
          <a:xfrm>
            <a:off x="152400" y="1600200"/>
            <a:ext cx="8839200" cy="4525963"/>
          </a:xfrm>
        </p:spPr>
        <p:txBody>
          <a:bodyPr/>
          <a:lstStyle/>
          <a:p>
            <a:pPr marL="0" indent="0">
              <a:buNone/>
            </a:pPr>
            <a:r>
              <a:rPr lang="en-US" sz="4000" dirty="0">
                <a:latin typeface="Comic Sans MS" panose="030F0702030302020204" pitchFamily="66" charset="0"/>
              </a:rPr>
              <a:t>“is the use of works protected by copyright law without permission, infringing certain exclusive rights granted to the copyright holder.”</a:t>
            </a:r>
          </a:p>
          <a:p>
            <a:pPr marL="0" indent="0">
              <a:buNone/>
            </a:pPr>
            <a:endParaRPr lang="en-US" sz="4000" dirty="0">
              <a:latin typeface="Comic Sans MS" panose="030F0702030302020204" pitchFamily="66" charset="0"/>
            </a:endParaRPr>
          </a:p>
          <a:p>
            <a:pPr marL="0" indent="0">
              <a:buNone/>
            </a:pPr>
            <a:r>
              <a:rPr lang="en-US" sz="2600" dirty="0">
                <a:latin typeface="Comic Sans MS" panose="030F0702030302020204" pitchFamily="66" charset="0"/>
                <a:hlinkClick r:id="rId2"/>
              </a:rPr>
              <a:t>https://en.wikipedia.org/wiki/Copyright_infringement</a:t>
            </a:r>
            <a:endParaRPr lang="en-US" sz="2600" dirty="0">
              <a:latin typeface="Comic Sans MS" panose="030F0702030302020204" pitchFamily="66" charset="0"/>
            </a:endParaRPr>
          </a:p>
          <a:p>
            <a:pPr marL="0" indent="0">
              <a:buNone/>
            </a:pPr>
            <a:endParaRPr lang="en-US" sz="2200" dirty="0">
              <a:latin typeface="Comic Sans MS" panose="030F0702030302020204" pitchFamily="66" charset="0"/>
            </a:endParaRPr>
          </a:p>
          <a:p>
            <a:endParaRPr lang="en-US" dirty="0">
              <a:latin typeface="Comic Sans MS" panose="030F0702030302020204" pitchFamily="66" charset="0"/>
            </a:endParaRPr>
          </a:p>
          <a:p>
            <a:endParaRPr lang="en-US" dirty="0"/>
          </a:p>
        </p:txBody>
      </p:sp>
      <p:sp>
        <p:nvSpPr>
          <p:cNvPr id="4" name="Slide Number Placeholder 3">
            <a:extLst>
              <a:ext uri="{FF2B5EF4-FFF2-40B4-BE49-F238E27FC236}">
                <a16:creationId xmlns:a16="http://schemas.microsoft.com/office/drawing/2014/main" id="{E6CF6495-3999-42BC-828C-7AAD8EC002B8}"/>
              </a:ext>
            </a:extLst>
          </p:cNvPr>
          <p:cNvSpPr>
            <a:spLocks noGrp="1"/>
          </p:cNvSpPr>
          <p:nvPr>
            <p:ph type="sldNum" sz="quarter" idx="12"/>
          </p:nvPr>
        </p:nvSpPr>
        <p:spPr/>
        <p:txBody>
          <a:bodyPr/>
          <a:lstStyle/>
          <a:p>
            <a:pPr>
              <a:defRPr/>
            </a:pPr>
            <a:fld id="{8BFE1891-0CEC-44D8-B221-D5FCB52AB215}" type="slidenum">
              <a:rPr lang="en-US" smtClean="0"/>
              <a:pPr>
                <a:defRPr/>
              </a:pPr>
              <a:t>5</a:t>
            </a:fld>
            <a:endParaRPr lang="en-US"/>
          </a:p>
        </p:txBody>
      </p:sp>
    </p:spTree>
    <p:extLst>
      <p:ext uri="{BB962C8B-B14F-4D97-AF65-F5344CB8AC3E}">
        <p14:creationId xmlns:p14="http://schemas.microsoft.com/office/powerpoint/2010/main" val="3977594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96EFE-14DF-4AB7-8386-E3AC9742AC07}"/>
              </a:ext>
            </a:extLst>
          </p:cNvPr>
          <p:cNvSpPr>
            <a:spLocks noGrp="1"/>
          </p:cNvSpPr>
          <p:nvPr>
            <p:ph type="title"/>
          </p:nvPr>
        </p:nvSpPr>
        <p:spPr>
          <a:xfrm>
            <a:off x="152400" y="274638"/>
            <a:ext cx="8915400" cy="1143000"/>
          </a:xfrm>
        </p:spPr>
        <p:txBody>
          <a:bodyPr/>
          <a:lstStyle/>
          <a:p>
            <a:r>
              <a:rPr lang="en-US" sz="4000" dirty="0">
                <a:latin typeface="Comic Sans MS" panose="030F0702030302020204" pitchFamily="66" charset="0"/>
              </a:rPr>
              <a:t>There is Tension Between Different  </a:t>
            </a:r>
            <a:br>
              <a:rPr lang="en-US" sz="4000" dirty="0">
                <a:latin typeface="Comic Sans MS" panose="030F0702030302020204" pitchFamily="66" charset="0"/>
              </a:rPr>
            </a:br>
            <a:r>
              <a:rPr lang="en-US" sz="4000" dirty="0">
                <a:latin typeface="Comic Sans MS" panose="030F0702030302020204" pitchFamily="66" charset="0"/>
              </a:rPr>
              <a:t>Levels of Restriction</a:t>
            </a:r>
          </a:p>
        </p:txBody>
      </p:sp>
      <p:sp>
        <p:nvSpPr>
          <p:cNvPr id="3" name="Content Placeholder 2">
            <a:extLst>
              <a:ext uri="{FF2B5EF4-FFF2-40B4-BE49-F238E27FC236}">
                <a16:creationId xmlns:a16="http://schemas.microsoft.com/office/drawing/2014/main" id="{18DE677A-432C-4BB4-8892-AAC2561CA2D7}"/>
              </a:ext>
            </a:extLst>
          </p:cNvPr>
          <p:cNvSpPr>
            <a:spLocks noGrp="1"/>
          </p:cNvSpPr>
          <p:nvPr>
            <p:ph idx="1"/>
          </p:nvPr>
        </p:nvSpPr>
        <p:spPr>
          <a:xfrm>
            <a:off x="228600" y="1600200"/>
            <a:ext cx="8686800" cy="4525963"/>
          </a:xfrm>
        </p:spPr>
        <p:txBody>
          <a:bodyPr/>
          <a:lstStyle/>
          <a:p>
            <a:r>
              <a:rPr lang="en-US" dirty="0">
                <a:latin typeface="Comic Sans MS" panose="030F0702030302020204" pitchFamily="66" charset="0"/>
              </a:rPr>
              <a:t>Incremental advance of science requires building on past studies.</a:t>
            </a:r>
          </a:p>
          <a:p>
            <a:r>
              <a:rPr lang="en-US" dirty="0">
                <a:latin typeface="Comic Sans MS" panose="030F0702030302020204" pitchFamily="66" charset="0"/>
              </a:rPr>
              <a:t>Ability to use and modify existing measures is essential.</a:t>
            </a:r>
          </a:p>
          <a:p>
            <a:pPr lvl="1"/>
            <a:r>
              <a:rPr lang="en-US" dirty="0">
                <a:latin typeface="Comic Sans MS" panose="030F0702030302020204" pitchFamily="66" charset="0"/>
              </a:rPr>
              <a:t>Health disparities research often required modification of existing measures to ensure it is useful for subgroups of the population or in a different culture.</a:t>
            </a:r>
          </a:p>
        </p:txBody>
      </p:sp>
      <p:sp>
        <p:nvSpPr>
          <p:cNvPr id="4" name="Slide Number Placeholder 3">
            <a:extLst>
              <a:ext uri="{FF2B5EF4-FFF2-40B4-BE49-F238E27FC236}">
                <a16:creationId xmlns:a16="http://schemas.microsoft.com/office/drawing/2014/main" id="{138F7C1D-D5C8-4D60-BF03-3785A584347D}"/>
              </a:ext>
            </a:extLst>
          </p:cNvPr>
          <p:cNvSpPr>
            <a:spLocks noGrp="1"/>
          </p:cNvSpPr>
          <p:nvPr>
            <p:ph type="sldNum" sz="quarter" idx="12"/>
          </p:nvPr>
        </p:nvSpPr>
        <p:spPr/>
        <p:txBody>
          <a:bodyPr/>
          <a:lstStyle/>
          <a:p>
            <a:pPr>
              <a:defRPr/>
            </a:pPr>
            <a:fld id="{8BFE1891-0CEC-44D8-B221-D5FCB52AB215}" type="slidenum">
              <a:rPr lang="en-US" smtClean="0"/>
              <a:pPr>
                <a:defRPr/>
              </a:pPr>
              <a:t>6</a:t>
            </a:fld>
            <a:endParaRPr lang="en-US"/>
          </a:p>
        </p:txBody>
      </p:sp>
    </p:spTree>
    <p:extLst>
      <p:ext uri="{BB962C8B-B14F-4D97-AF65-F5344CB8AC3E}">
        <p14:creationId xmlns:p14="http://schemas.microsoft.com/office/powerpoint/2010/main" val="4067770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45323-E309-4FC4-98CB-C2AA3BB776AD}"/>
              </a:ext>
            </a:extLst>
          </p:cNvPr>
          <p:cNvSpPr>
            <a:spLocks noGrp="1"/>
          </p:cNvSpPr>
          <p:nvPr>
            <p:ph type="title"/>
          </p:nvPr>
        </p:nvSpPr>
        <p:spPr>
          <a:xfrm>
            <a:off x="457200" y="136525"/>
            <a:ext cx="8229600" cy="1143000"/>
          </a:xfrm>
        </p:spPr>
        <p:txBody>
          <a:bodyPr/>
          <a:lstStyle/>
          <a:p>
            <a:r>
              <a:rPr lang="en-US" dirty="0">
                <a:latin typeface="Comic Sans MS" panose="030F0702030302020204" pitchFamily="66" charset="0"/>
              </a:rPr>
              <a:t>Use of a Survey Instrument Can be Unrestricted</a:t>
            </a:r>
          </a:p>
        </p:txBody>
      </p:sp>
      <p:sp>
        <p:nvSpPr>
          <p:cNvPr id="4" name="Slide Number Placeholder 3">
            <a:extLst>
              <a:ext uri="{FF2B5EF4-FFF2-40B4-BE49-F238E27FC236}">
                <a16:creationId xmlns:a16="http://schemas.microsoft.com/office/drawing/2014/main" id="{9542F77D-BD50-4BCA-9246-EB5A6F6C0CB1}"/>
              </a:ext>
            </a:extLst>
          </p:cNvPr>
          <p:cNvSpPr>
            <a:spLocks noGrp="1"/>
          </p:cNvSpPr>
          <p:nvPr>
            <p:ph type="sldNum" sz="quarter" idx="12"/>
          </p:nvPr>
        </p:nvSpPr>
        <p:spPr/>
        <p:txBody>
          <a:bodyPr/>
          <a:lstStyle/>
          <a:p>
            <a:pPr>
              <a:defRPr/>
            </a:pPr>
            <a:fld id="{8BFE1891-0CEC-44D8-B221-D5FCB52AB215}" type="slidenum">
              <a:rPr lang="en-US" smtClean="0"/>
              <a:pPr>
                <a:defRPr/>
              </a:pPr>
              <a:t>7</a:t>
            </a:fld>
            <a:endParaRPr lang="en-US"/>
          </a:p>
        </p:txBody>
      </p:sp>
      <p:sp>
        <p:nvSpPr>
          <p:cNvPr id="7" name="Rectangle 6">
            <a:extLst>
              <a:ext uri="{FF2B5EF4-FFF2-40B4-BE49-F238E27FC236}">
                <a16:creationId xmlns:a16="http://schemas.microsoft.com/office/drawing/2014/main" id="{C4ECBBEE-8D7B-4EEA-B9E7-12F7DC5AEB42}"/>
              </a:ext>
            </a:extLst>
          </p:cNvPr>
          <p:cNvSpPr/>
          <p:nvPr/>
        </p:nvSpPr>
        <p:spPr>
          <a:xfrm>
            <a:off x="266700" y="1590167"/>
            <a:ext cx="8610600" cy="3293209"/>
          </a:xfrm>
          <a:prstGeom prst="rect">
            <a:avLst/>
          </a:prstGeom>
        </p:spPr>
        <p:txBody>
          <a:bodyPr wrap="square">
            <a:spAutoFit/>
          </a:bodyPr>
          <a:lstStyle/>
          <a:p>
            <a:r>
              <a:rPr lang="en-US" sz="2600" dirty="0">
                <a:latin typeface="Comic Sans MS" panose="030F0702030302020204" pitchFamily="66" charset="0"/>
                <a:hlinkClick r:id="rId2"/>
              </a:rPr>
              <a:t>https://www.rand.org/health/surveys_tools.html</a:t>
            </a:r>
            <a:endParaRPr lang="en-US" sz="2600" dirty="0">
              <a:latin typeface="Comic Sans MS" panose="030F0702030302020204" pitchFamily="66" charset="0"/>
            </a:endParaRPr>
          </a:p>
          <a:p>
            <a:endParaRPr lang="en-US" sz="2600" dirty="0">
              <a:latin typeface="Comic Sans MS" panose="030F0702030302020204" pitchFamily="66" charset="0"/>
            </a:endParaRPr>
          </a:p>
          <a:p>
            <a:r>
              <a:rPr lang="en-US" sz="2600" dirty="0">
                <a:latin typeface="Comic Sans MS" panose="030F0702030302020204" pitchFamily="66" charset="0"/>
              </a:rPr>
              <a:t>All of the surveys from RAND Health are public documents, available without charge. Please provide an appropriate </a:t>
            </a:r>
            <a:r>
              <a:rPr lang="en-US" sz="2600" dirty="0">
                <a:latin typeface="Comic Sans MS" panose="030F0702030302020204" pitchFamily="66" charset="0"/>
                <a:hlinkClick r:id="rId3"/>
              </a:rPr>
              <a:t>citation</a:t>
            </a:r>
            <a:r>
              <a:rPr lang="en-US" sz="2600" dirty="0">
                <a:latin typeface="Comic Sans MS" panose="030F0702030302020204" pitchFamily="66" charset="0"/>
              </a:rPr>
              <a:t> when using these products….</a:t>
            </a:r>
          </a:p>
          <a:p>
            <a:endParaRPr lang="en-US" sz="2600" dirty="0">
              <a:latin typeface="Comic Sans MS" panose="030F0702030302020204" pitchFamily="66" charset="0"/>
            </a:endParaRPr>
          </a:p>
          <a:p>
            <a:endParaRPr lang="en-US" sz="2600" dirty="0">
              <a:latin typeface="Comic Sans MS" panose="030F0702030302020204" pitchFamily="66" charset="0"/>
            </a:endParaRPr>
          </a:p>
          <a:p>
            <a:r>
              <a:rPr lang="en-US" sz="2600" dirty="0">
                <a:latin typeface="Comic Sans MS" panose="030F0702030302020204" pitchFamily="66" charset="0"/>
              </a:rPr>
              <a:t>There are no further permissions necessary.</a:t>
            </a:r>
          </a:p>
        </p:txBody>
      </p:sp>
    </p:spTree>
    <p:extLst>
      <p:ext uri="{BB962C8B-B14F-4D97-AF65-F5344CB8AC3E}">
        <p14:creationId xmlns:p14="http://schemas.microsoft.com/office/powerpoint/2010/main" val="3740219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801562-F10F-4C66-896D-BA44AF41F89B}"/>
              </a:ext>
            </a:extLst>
          </p:cNvPr>
          <p:cNvSpPr>
            <a:spLocks noGrp="1"/>
          </p:cNvSpPr>
          <p:nvPr>
            <p:ph type="sldNum" sz="quarter" idx="12"/>
          </p:nvPr>
        </p:nvSpPr>
        <p:spPr/>
        <p:txBody>
          <a:bodyPr/>
          <a:lstStyle/>
          <a:p>
            <a:pPr>
              <a:defRPr/>
            </a:pPr>
            <a:fld id="{8BFE1891-0CEC-44D8-B221-D5FCB52AB215}" type="slidenum">
              <a:rPr lang="en-US" smtClean="0"/>
              <a:pPr>
                <a:defRPr/>
              </a:pPr>
              <a:t>8</a:t>
            </a:fld>
            <a:endParaRPr lang="en-US"/>
          </a:p>
        </p:txBody>
      </p:sp>
      <p:sp>
        <p:nvSpPr>
          <p:cNvPr id="5" name="Rectangle 4">
            <a:extLst>
              <a:ext uri="{FF2B5EF4-FFF2-40B4-BE49-F238E27FC236}">
                <a16:creationId xmlns:a16="http://schemas.microsoft.com/office/drawing/2014/main" id="{E99977E6-8799-474C-8E45-DA8A796858EF}"/>
              </a:ext>
            </a:extLst>
          </p:cNvPr>
          <p:cNvSpPr/>
          <p:nvPr/>
        </p:nvSpPr>
        <p:spPr>
          <a:xfrm>
            <a:off x="304800" y="612844"/>
            <a:ext cx="8763000" cy="5909310"/>
          </a:xfrm>
          <a:prstGeom prst="rect">
            <a:avLst/>
          </a:prstGeom>
        </p:spPr>
        <p:txBody>
          <a:bodyPr wrap="square">
            <a:spAutoFit/>
          </a:bodyPr>
          <a:lstStyle/>
          <a:p>
            <a:r>
              <a:rPr lang="en-US" b="1" dirty="0"/>
              <a:t>Samples of Permissions and Citations</a:t>
            </a:r>
          </a:p>
          <a:p>
            <a:endParaRPr lang="en-US" b="1" dirty="0"/>
          </a:p>
          <a:p>
            <a:pPr marL="342900" indent="-342900">
              <a:buAutoNum type="arabicPeriod"/>
            </a:pPr>
            <a:r>
              <a:rPr lang="en-US" dirty="0">
                <a:latin typeface="Comic Sans MS" panose="030F0702030302020204" pitchFamily="66" charset="0"/>
              </a:rPr>
              <a:t>This survey was reprinted with permission from the RAND Corporation. Copyright © the RAND Corporation. RAND's permission to reproduce the survey is not an endorsement of the products, services, or other uses in which the survey appears or is applied.</a:t>
            </a:r>
          </a:p>
          <a:p>
            <a:pPr marL="342900" indent="-342900">
              <a:buAutoNum type="arabicPeriod"/>
            </a:pPr>
            <a:endParaRPr lang="en-US" dirty="0">
              <a:latin typeface="Comic Sans MS" panose="030F0702030302020204" pitchFamily="66" charset="0"/>
            </a:endParaRPr>
          </a:p>
          <a:p>
            <a:r>
              <a:rPr lang="en-US" dirty="0">
                <a:latin typeface="Comic Sans MS" panose="030F0702030302020204" pitchFamily="66" charset="0"/>
              </a:rPr>
              <a:t>2. [Survey name] is reproduced here (in part or in its entirety) with permission from the RAND Corporation. Copyright © the RAND Corporation. RAND's permission to reproduce the survey is not an endorsement of the products, services, or other uses in which the survey appears or is applied.</a:t>
            </a:r>
          </a:p>
          <a:p>
            <a:endParaRPr lang="en-US" dirty="0">
              <a:latin typeface="Comic Sans MS" panose="030F0702030302020204" pitchFamily="66" charset="0"/>
            </a:endParaRPr>
          </a:p>
          <a:p>
            <a:r>
              <a:rPr lang="en-US" dirty="0">
                <a:latin typeface="Comic Sans MS" panose="030F0702030302020204" pitchFamily="66" charset="0"/>
              </a:rPr>
              <a:t>3. This translation is based on [survey name], developed and owned by the RAND Corporation, copyright © RAND. Although permission to translate the survey was granted by RAND, the translation itself has not been approved or reviewed by RAND. RAND's permission to reproduce the survey is not an endorsement of the products, services, or other uses in which the survey appears or is applied.</a:t>
            </a:r>
          </a:p>
          <a:p>
            <a:endParaRPr lang="en-US" dirty="0">
              <a:latin typeface="Comic Sans MS" panose="030F0702030302020204" pitchFamily="66" charset="0"/>
            </a:endParaRPr>
          </a:p>
          <a:p>
            <a:r>
              <a:rPr lang="en-US" dirty="0">
                <a:latin typeface="Comic Sans MS" panose="030F0702030302020204" pitchFamily="66" charset="0"/>
              </a:rPr>
              <a:t>4. Hays, RD (1994). The </a:t>
            </a:r>
            <a:r>
              <a:rPr lang="en-US" i="1" dirty="0">
                <a:latin typeface="Comic Sans MS" panose="030F0702030302020204" pitchFamily="66" charset="0"/>
              </a:rPr>
              <a:t>Medical Outcomes Study (MOS) Measures of Patient Adherence.</a:t>
            </a:r>
            <a:r>
              <a:rPr lang="en-US" dirty="0">
                <a:latin typeface="Comic Sans MS" panose="030F0702030302020204" pitchFamily="66" charset="0"/>
              </a:rPr>
              <a:t> Retrieved April 19, 2004, from the RAND Corporation web site: http://www.rand.org/health/surveys/MOS.adherence.measures.pdf.</a:t>
            </a:r>
          </a:p>
        </p:txBody>
      </p:sp>
    </p:spTree>
    <p:extLst>
      <p:ext uri="{BB962C8B-B14F-4D97-AF65-F5344CB8AC3E}">
        <p14:creationId xmlns:p14="http://schemas.microsoft.com/office/powerpoint/2010/main" val="3607336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976BC0-4769-459A-9AB5-B61C30DA645D}"/>
              </a:ext>
            </a:extLst>
          </p:cNvPr>
          <p:cNvSpPr>
            <a:spLocks noGrp="1"/>
          </p:cNvSpPr>
          <p:nvPr>
            <p:ph type="sldNum" sz="quarter" idx="12"/>
          </p:nvPr>
        </p:nvSpPr>
        <p:spPr/>
        <p:txBody>
          <a:bodyPr/>
          <a:lstStyle/>
          <a:p>
            <a:pPr>
              <a:defRPr/>
            </a:pPr>
            <a:fld id="{A0912F54-4119-429D-8727-B5A1671FAA61}" type="slidenum">
              <a:rPr lang="en-US" smtClean="0"/>
              <a:pPr>
                <a:defRPr/>
              </a:pPr>
              <a:t>9</a:t>
            </a:fld>
            <a:endParaRPr lang="en-US"/>
          </a:p>
        </p:txBody>
      </p:sp>
      <p:pic>
        <p:nvPicPr>
          <p:cNvPr id="3" name="Picture 2">
            <a:extLst>
              <a:ext uri="{FF2B5EF4-FFF2-40B4-BE49-F238E27FC236}">
                <a16:creationId xmlns:a16="http://schemas.microsoft.com/office/drawing/2014/main" id="{26DBF72D-A1C9-4CDF-BE98-A5E1CB5BCF2C}"/>
              </a:ext>
            </a:extLst>
          </p:cNvPr>
          <p:cNvPicPr>
            <a:picLocks noChangeAspect="1"/>
          </p:cNvPicPr>
          <p:nvPr/>
        </p:nvPicPr>
        <p:blipFill>
          <a:blip r:embed="rId2"/>
          <a:stretch>
            <a:fillRect/>
          </a:stretch>
        </p:blipFill>
        <p:spPr>
          <a:xfrm>
            <a:off x="0" y="0"/>
            <a:ext cx="9144000" cy="6356350"/>
          </a:xfrm>
          <a:prstGeom prst="rect">
            <a:avLst/>
          </a:prstGeom>
        </p:spPr>
      </p:pic>
    </p:spTree>
    <p:extLst>
      <p:ext uri="{BB962C8B-B14F-4D97-AF65-F5344CB8AC3E}">
        <p14:creationId xmlns:p14="http://schemas.microsoft.com/office/powerpoint/2010/main" val="3124549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1531</TotalTime>
  <Words>1500</Words>
  <Application>Microsoft Office PowerPoint</Application>
  <PresentationFormat>On-screen Show (4:3)</PresentationFormat>
  <Paragraphs>155</Paragraphs>
  <Slides>25</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Arial</vt:lpstr>
      <vt:lpstr>Calibri</vt:lpstr>
      <vt:lpstr>Comic Sans MS</vt:lpstr>
      <vt:lpstr>Times New Roman</vt:lpstr>
      <vt:lpstr>Wingdings</vt:lpstr>
      <vt:lpstr>Office Theme</vt:lpstr>
      <vt:lpstr>Acrobat Document</vt:lpstr>
      <vt:lpstr>  Copyright Restrictions  Versus Open Access  to Survey Instruments  Ron D. Hays January 12, 2018 (12-1pm) http://gim.med.ucla.edu/FacultyPages/Hays/present/ </vt:lpstr>
      <vt:lpstr>Disclaimer</vt:lpstr>
      <vt:lpstr>Citation</vt:lpstr>
      <vt:lpstr>PowerPoint Presentation</vt:lpstr>
      <vt:lpstr>Copyright Infringement</vt:lpstr>
      <vt:lpstr>There is Tension Between Different   Levels of Restriction</vt:lpstr>
      <vt:lpstr>Use of a Survey Instrument Can be Unrestricted</vt:lpstr>
      <vt:lpstr>PowerPoint Presentation</vt:lpstr>
      <vt:lpstr>PowerPoint Presentation</vt:lpstr>
      <vt:lpstr>Registration Required to Use</vt:lpstr>
      <vt:lpstr>Permission Required to Modify</vt:lpstr>
      <vt:lpstr>Restrictions on Showing Survey </vt:lpstr>
      <vt:lpstr>Fees: Licensing and/or Scoring </vt:lpstr>
      <vt:lpstr>PowerPoint Presentation</vt:lpstr>
      <vt:lpstr>One Doesn’t Need to Look far  to See Consequences of  Copyright Infringement </vt:lpstr>
      <vt:lpstr>PowerPoint Presentation</vt:lpstr>
      <vt:lpstr>Pay up or retract?  Survey creator’s demands for money rile some health researchers</vt:lpstr>
      <vt:lpstr>Recommendations for Researchers</vt:lpstr>
      <vt:lpstr>SF-36</vt:lpstr>
      <vt:lpstr>Who owns the Copyright?</vt:lpstr>
      <vt:lpstr>Suggestions for Researchers</vt:lpstr>
      <vt:lpstr>Recommendation to Funders</vt:lpstr>
      <vt:lpstr>PowerPoint Presentation</vt:lpstr>
      <vt:lpstr>PowerPoint Presentation</vt:lpstr>
      <vt:lpstr>Thank you.</vt:lpstr>
    </vt:vector>
  </TitlesOfParts>
  <Company>UCLA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Survival Tips</dc:title>
  <dc:creator>Dr. Ron D. Hays</dc:creator>
  <cp:lastModifiedBy>Ron Hays</cp:lastModifiedBy>
  <cp:revision>214</cp:revision>
  <cp:lastPrinted>2018-01-08T18:05:23Z</cp:lastPrinted>
  <dcterms:created xsi:type="dcterms:W3CDTF">2011-06-22T19:25:25Z</dcterms:created>
  <dcterms:modified xsi:type="dcterms:W3CDTF">2018-01-12T19:22:54Z</dcterms:modified>
</cp:coreProperties>
</file>