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466" r:id="rId2"/>
    <p:sldId id="528" r:id="rId3"/>
    <p:sldId id="502" r:id="rId4"/>
    <p:sldId id="503" r:id="rId5"/>
    <p:sldId id="504" r:id="rId6"/>
    <p:sldId id="505" r:id="rId7"/>
    <p:sldId id="530" r:id="rId8"/>
    <p:sldId id="531" r:id="rId9"/>
    <p:sldId id="527" r:id="rId10"/>
    <p:sldId id="506" r:id="rId11"/>
    <p:sldId id="507" r:id="rId12"/>
    <p:sldId id="508" r:id="rId13"/>
    <p:sldId id="509" r:id="rId14"/>
    <p:sldId id="511" r:id="rId15"/>
    <p:sldId id="512" r:id="rId16"/>
    <p:sldId id="513" r:id="rId17"/>
    <p:sldId id="514" r:id="rId18"/>
    <p:sldId id="515" r:id="rId19"/>
    <p:sldId id="516" r:id="rId20"/>
    <p:sldId id="517" r:id="rId21"/>
    <p:sldId id="518" r:id="rId22"/>
    <p:sldId id="529" r:id="rId23"/>
    <p:sldId id="519" r:id="rId24"/>
    <p:sldId id="520" r:id="rId25"/>
    <p:sldId id="522" r:id="rId26"/>
    <p:sldId id="524" r:id="rId27"/>
    <p:sldId id="525" r:id="rId28"/>
    <p:sldId id="526" r:id="rId29"/>
    <p:sldId id="471" r:id="rId30"/>
    <p:sldId id="472" r:id="rId31"/>
    <p:sldId id="489" r:id="rId32"/>
    <p:sldId id="459" r:id="rId33"/>
    <p:sldId id="460" r:id="rId34"/>
    <p:sldId id="461" r:id="rId35"/>
    <p:sldId id="462" r:id="rId36"/>
    <p:sldId id="463" r:id="rId37"/>
    <p:sldId id="464" r:id="rId38"/>
    <p:sldId id="465" r:id="rId39"/>
    <p:sldId id="490" r:id="rId40"/>
    <p:sldId id="473" r:id="rId41"/>
    <p:sldId id="474" r:id="rId42"/>
    <p:sldId id="481" r:id="rId43"/>
    <p:sldId id="475" r:id="rId44"/>
    <p:sldId id="476" r:id="rId45"/>
    <p:sldId id="477" r:id="rId46"/>
    <p:sldId id="480" r:id="rId47"/>
    <p:sldId id="484" r:id="rId48"/>
    <p:sldId id="485" r:id="rId49"/>
    <p:sldId id="486" r:id="rId50"/>
    <p:sldId id="488" r:id="rId51"/>
    <p:sldId id="491" r:id="rId52"/>
    <p:sldId id="494" r:id="rId53"/>
    <p:sldId id="495" r:id="rId54"/>
    <p:sldId id="496" r:id="rId55"/>
    <p:sldId id="497" r:id="rId56"/>
    <p:sldId id="498" r:id="rId57"/>
    <p:sldId id="499" r:id="rId58"/>
    <p:sldId id="500" r:id="rId59"/>
    <p:sldId id="501" r:id="rId60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323" autoAdjust="0"/>
  </p:normalViewPr>
  <p:slideViewPr>
    <p:cSldViewPr snapToGrid="0" snapToObjects="1">
      <p:cViewPr>
        <p:scale>
          <a:sx n="60" d="100"/>
          <a:sy n="60" d="100"/>
        </p:scale>
        <p:origin x="-786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9554"/>
    </p:cViewPr>
  </p:sorterViewPr>
  <p:notesViewPr>
    <p:cSldViewPr snapToGrid="0" snapToObjects="1">
      <p:cViewPr varScale="1">
        <p:scale>
          <a:sx n="42" d="100"/>
          <a:sy n="42" d="100"/>
        </p:scale>
        <p:origin x="-2124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4CD8E90-70BC-4882-8A02-A7178D6311A6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C625E18-1E17-47CC-9234-D1E331AFF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363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E4FF46-26A5-4626-8C00-819F7F3956A5}" type="datetimeFigureOut">
              <a:rPr lang="en-US"/>
              <a:pPr>
                <a:defRPr/>
              </a:pPr>
              <a:t>4/12/2012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8" rIns="92297" bIns="4614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2297" tIns="46148" rIns="92297" bIns="4614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C19FBC5-3B4C-4EC9-8CD6-9F34FC1A6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001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71DF62-1DF2-4438-A299-9F2A39551A59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701675"/>
            <a:ext cx="4638675" cy="34798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24" indent="-28570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07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99930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052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175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297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420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544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2AC9A685-3B69-4FFB-9750-E91092BFC294}" type="slidenum">
              <a:rPr lang="en-US" sz="1200"/>
              <a:pPr>
                <a:defRPr/>
              </a:pPr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24" indent="-28570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07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99930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052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175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297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420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544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AB7153CE-5F14-4DF7-89E5-90341C05C8F5}" type="slidenum">
              <a:rPr lang="en-US" sz="1200"/>
              <a:pPr>
                <a:defRPr/>
              </a:pPr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24" indent="-28570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07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99930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052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175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297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420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544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E5F67143-C483-44AE-9599-105279132D38}" type="slidenum">
              <a:rPr lang="en-US" sz="1200"/>
              <a:pPr>
                <a:defRPr/>
              </a:pPr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24" indent="-28570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07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99930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052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175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297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420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544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9D3C0A3D-E601-4A41-918C-6B8ADD11125B}" type="slidenum">
              <a:rPr lang="en-US" sz="1200"/>
              <a:pPr>
                <a:defRPr/>
              </a:pPr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24" indent="-28570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07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99930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052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175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297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420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544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091819F9-7558-4647-8D03-E7BA9DB8B994}" type="slidenum">
              <a:rPr lang="en-US" sz="1200"/>
              <a:pPr>
                <a:defRPr/>
              </a:pPr>
              <a:t>24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824" indent="-28570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2807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99930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052" indent="-228562" defTabSz="923769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175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297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8420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5544" indent="-228562" defTabSz="92376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B68713E0-2D27-47E3-919C-B6FF38402A45}" type="slidenum">
              <a:rPr lang="en-US" sz="1200"/>
              <a:pPr>
                <a:defRPr/>
              </a:pPr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354112-8520-45EE-A24F-52EEB0990FE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50CC15-AB2C-4999-93B2-7EEF73F7C3A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FDCF8F-E389-45BF-B35B-B39C417B4170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2D1344-925A-4D43-AAF5-2997E1722CC1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5A84FD-1380-4B37-BD00-30145724AE7C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3838" indent="-223838">
              <a:spcBef>
                <a:spcPct val="0"/>
              </a:spcBef>
            </a:pPr>
            <a:endParaRPr 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943751-BBC8-441B-9BE7-E2E04C7721A9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CE07D9-C757-49B1-A8DD-B7578ABFA03A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DC879B-2E15-4B32-ABA0-93212D48FC43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180785-58D2-46FC-98E4-6EC4EF80098B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37AC9D-BDB4-4B00-AE32-B0CC494EB0C0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97" tIns="46148" rIns="92297" bIns="46148" anchor="b"/>
          <a:lstStyle/>
          <a:p>
            <a:pPr algn="r"/>
            <a:fld id="{E77B90E7-24A9-42AE-853F-716505F45FC3}" type="slidenum">
              <a:rPr lang="en-US" sz="1200"/>
              <a:pPr algn="r"/>
              <a:t>48</a:t>
            </a:fld>
            <a:endParaRPr lang="en-US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DCC9BD-29B6-43C2-B7A1-3A65C0858680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AA0A76-7534-4A80-A2C7-9FF3E3979181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>
              <a:latin typeface="Arial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9911" indent="-288428"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53710" indent="-230742"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15194" indent="-230742"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76678" indent="-230742"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38161" indent="-230742" defTabSz="93258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99645" indent="-230742" defTabSz="93258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61130" indent="-230742" defTabSz="93258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22614" indent="-230742" defTabSz="93258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D026C803-F4C8-468A-8970-3D95FD6BBE39}" type="slidenum">
              <a:rPr lang="en-US" sz="1200"/>
              <a:pPr>
                <a:defRPr/>
              </a:pPr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3925" fontAlgn="base">
              <a:spcBef>
                <a:spcPct val="0"/>
              </a:spcBef>
              <a:spcAft>
                <a:spcPct val="0"/>
              </a:spcAft>
            </a:pPr>
            <a:fld id="{82321823-5EAE-40B8-B772-FA7737196BE1}" type="slidenum">
              <a:rPr lang="en-US">
                <a:latin typeface="Arial" charset="0"/>
                <a:ea typeface="ＭＳ Ｐゴシック"/>
                <a:cs typeface="Arial" charset="0"/>
              </a:rPr>
              <a:pPr defTabSz="923925"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n-US">
              <a:latin typeface="Arial" charset="0"/>
              <a:ea typeface="ＭＳ Ｐゴシック"/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3925" fontAlgn="base">
              <a:spcBef>
                <a:spcPct val="0"/>
              </a:spcBef>
              <a:spcAft>
                <a:spcPct val="0"/>
              </a:spcAft>
            </a:pPr>
            <a:fld id="{11322EB6-B3B6-4BD4-A844-FAAAFA0F5BEF}" type="slidenum">
              <a:rPr lang="en-US">
                <a:latin typeface="Arial" charset="0"/>
                <a:ea typeface="ＭＳ Ｐゴシック"/>
                <a:cs typeface="Arial" charset="0"/>
              </a:rPr>
              <a:pPr defTabSz="923925" fontAlgn="base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en-US">
              <a:latin typeface="Arial" charset="0"/>
              <a:ea typeface="ＭＳ Ｐゴシック"/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3925" fontAlgn="base">
              <a:spcBef>
                <a:spcPct val="0"/>
              </a:spcBef>
              <a:spcAft>
                <a:spcPct val="0"/>
              </a:spcAft>
            </a:pPr>
            <a:fld id="{B898CFE7-6C58-4A18-A38E-4F50CDBACC7A}" type="slidenum">
              <a:rPr lang="en-US">
                <a:latin typeface="Arial" charset="0"/>
                <a:ea typeface="ＭＳ Ｐゴシック"/>
                <a:cs typeface="Arial" charset="0"/>
              </a:rPr>
              <a:pPr defTabSz="923925" fontAlgn="base">
                <a:spcBef>
                  <a:spcPct val="0"/>
                </a:spcBef>
                <a:spcAft>
                  <a:spcPct val="0"/>
                </a:spcAft>
              </a:pPr>
              <a:t>57</a:t>
            </a:fld>
            <a:endParaRPr lang="en-US">
              <a:latin typeface="Arial" charset="0"/>
              <a:ea typeface="ＭＳ Ｐゴシック"/>
              <a:cs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3925" fontAlgn="base">
              <a:spcBef>
                <a:spcPct val="0"/>
              </a:spcBef>
              <a:spcAft>
                <a:spcPct val="0"/>
              </a:spcAft>
            </a:pPr>
            <a:fld id="{DF93CB37-2CA8-4674-965A-7C01DDD87A42}" type="slidenum">
              <a:rPr lang="en-US">
                <a:latin typeface="Arial" charset="0"/>
                <a:ea typeface="ＭＳ Ｐゴシック"/>
                <a:cs typeface="Arial" charset="0"/>
              </a:rPr>
              <a:pPr defTabSz="923925" fontAlgn="base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en-US">
              <a:latin typeface="Arial" charset="0"/>
              <a:ea typeface="ＭＳ Ｐゴシック"/>
              <a:cs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DD0E5ADF-FEB3-479B-9150-B6477FF171D1}" type="slidenum">
              <a:rPr lang="en-US"/>
              <a:pPr eaLnBrk="1" hangingPunct="1"/>
              <a:t>59</a:t>
            </a:fld>
            <a:endParaRPr lang="en-US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5791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9397" name="Slide Number Placeholder 3"/>
          <p:cNvSpPr txBox="1">
            <a:spLocks noGrp="1"/>
          </p:cNvSpPr>
          <p:nvPr/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/>
            <a:fld id="{FCE218DA-135A-4F6B-A88E-E513B618FE18}" type="slidenum">
              <a:rPr lang="en-US" sz="1200" b="1">
                <a:latin typeface="Times New Roman" pitchFamily="18" charset="0"/>
              </a:rPr>
              <a:pPr algn="r"/>
              <a:t>59</a:t>
            </a:fld>
            <a:endParaRPr lang="en-US" sz="1200" b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915F52-3A42-4C75-A690-1F8FE325EF8B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9CFD19-B2B5-422E-9399-D1A369D9EED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7AA730-3F2D-4D0B-99E2-0CB8BE63D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533035-082D-40A1-98B1-C7FFB4CFFF50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701675"/>
            <a:ext cx="4638675" cy="34798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414912"/>
            <a:ext cx="5031685" cy="418322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90223D-81FC-484A-BFAF-EE4471D4F02A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F4AF35-224C-4B1D-94C8-2ADAE3979C47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701675"/>
            <a:ext cx="4638675" cy="3479800"/>
          </a:xfrm>
          <a:ln cap="flat"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6353"/>
            <a:ext cx="7772400" cy="2465293"/>
          </a:xfrm>
          <a:solidFill>
            <a:schemeClr val="accent3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6271" y="3811495"/>
            <a:ext cx="7965141" cy="293552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6863" y="6237288"/>
            <a:ext cx="4095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1448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Oval 6"/>
          <p:cNvSpPr/>
          <p:nvPr/>
        </p:nvSpPr>
        <p:spPr>
          <a:xfrm>
            <a:off x="157163" y="6437313"/>
            <a:ext cx="304800" cy="273050"/>
          </a:xfrm>
          <a:prstGeom prst="ellipse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 fontScale="5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7ADC07D-2947-45D7-A206-69BF49F37CA3}" type="slidenum">
              <a:rPr lang="en-US" sz="2200">
                <a:solidFill>
                  <a:srgbClr val="FFFFFF"/>
                </a:solidFill>
                <a:latin typeface="Geneva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2200" dirty="0">
              <a:solidFill>
                <a:srgbClr val="FFFFFF"/>
              </a:solidFill>
              <a:latin typeface="Genev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5088" y="104775"/>
            <a:ext cx="9013825" cy="6692900"/>
          </a:xfrm>
          <a:prstGeom prst="roundRect">
            <a:avLst>
              <a:gd name="adj" fmla="val 4929"/>
            </a:avLst>
          </a:prstGeom>
          <a:noFill/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62" r:id="rId11"/>
  </p:sldLayoutIdLst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000" b="1" kern="1200">
          <a:solidFill>
            <a:srgbClr val="376092"/>
          </a:solidFill>
          <a:latin typeface="Geneva"/>
          <a:ea typeface="Geneva"/>
          <a:cs typeface="Geneva"/>
        </a:defRPr>
      </a:lvl1pPr>
      <a:lvl2pPr algn="ctr" defTabSz="457200" rtl="0" fontAlgn="base">
        <a:spcBef>
          <a:spcPct val="0"/>
        </a:spcBef>
        <a:spcAft>
          <a:spcPct val="0"/>
        </a:spcAft>
        <a:defRPr sz="4000" b="1">
          <a:solidFill>
            <a:srgbClr val="376092"/>
          </a:solidFill>
          <a:latin typeface="Geneva"/>
          <a:ea typeface="Geneva"/>
          <a:cs typeface="Geneva"/>
        </a:defRPr>
      </a:lvl2pPr>
      <a:lvl3pPr algn="ctr" defTabSz="457200" rtl="0" fontAlgn="base">
        <a:spcBef>
          <a:spcPct val="0"/>
        </a:spcBef>
        <a:spcAft>
          <a:spcPct val="0"/>
        </a:spcAft>
        <a:defRPr sz="4000" b="1">
          <a:solidFill>
            <a:srgbClr val="376092"/>
          </a:solidFill>
          <a:latin typeface="Geneva"/>
          <a:ea typeface="Geneva"/>
          <a:cs typeface="Geneva"/>
        </a:defRPr>
      </a:lvl3pPr>
      <a:lvl4pPr algn="ctr" defTabSz="457200" rtl="0" fontAlgn="base">
        <a:spcBef>
          <a:spcPct val="0"/>
        </a:spcBef>
        <a:spcAft>
          <a:spcPct val="0"/>
        </a:spcAft>
        <a:defRPr sz="4000" b="1">
          <a:solidFill>
            <a:srgbClr val="376092"/>
          </a:solidFill>
          <a:latin typeface="Geneva"/>
          <a:ea typeface="Geneva"/>
          <a:cs typeface="Geneva"/>
        </a:defRPr>
      </a:lvl4pPr>
      <a:lvl5pPr algn="ctr" defTabSz="457200" rtl="0" fontAlgn="base">
        <a:spcBef>
          <a:spcPct val="0"/>
        </a:spcBef>
        <a:spcAft>
          <a:spcPct val="0"/>
        </a:spcAft>
        <a:defRPr sz="4000" b="1">
          <a:solidFill>
            <a:srgbClr val="376092"/>
          </a:solidFill>
          <a:latin typeface="Geneva"/>
          <a:ea typeface="Geneva"/>
          <a:cs typeface="Geneva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000" b="1">
          <a:solidFill>
            <a:srgbClr val="376092"/>
          </a:solidFill>
          <a:latin typeface="Geneva"/>
          <a:ea typeface="Geneva"/>
          <a:cs typeface="Geneva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000" b="1">
          <a:solidFill>
            <a:srgbClr val="376092"/>
          </a:solidFill>
          <a:latin typeface="Geneva"/>
          <a:ea typeface="Geneva"/>
          <a:cs typeface="Geneva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000" b="1">
          <a:solidFill>
            <a:srgbClr val="376092"/>
          </a:solidFill>
          <a:latin typeface="Geneva"/>
          <a:ea typeface="Geneva"/>
          <a:cs typeface="Geneva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000" b="1">
          <a:solidFill>
            <a:srgbClr val="376092"/>
          </a:solidFill>
          <a:latin typeface="Geneva"/>
          <a:ea typeface="Geneva"/>
          <a:cs typeface="Geneva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Clr>
          <a:srgbClr val="31859C"/>
        </a:buClr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Clr>
          <a:srgbClr val="31859C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Clr>
          <a:srgbClr val="31859C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Clr>
          <a:srgbClr val="31859C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Clr>
          <a:srgbClr val="31859C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im.med.ucla.edu/FacultyPages/Hay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araw.mede.uic.edu/cgi-bin/utility.cg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5.bin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cran.r-project.org/package=lordif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6.bin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7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f-36.org/demos/SF-36v2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8" y="744538"/>
            <a:ext cx="9001125" cy="1470025"/>
          </a:xfrm>
          <a:solidFill>
            <a:schemeClr val="accent1">
              <a:lumMod val="75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latin typeface="Comic Sans MS" pitchFamily="66" charset="0"/>
                <a:ea typeface="+mj-ea"/>
              </a:rPr>
              <a:t>Health-Related Quality of Life as an Indicator of Quality of Care</a:t>
            </a:r>
            <a:endParaRPr lang="en-US" sz="3200" dirty="0">
              <a:latin typeface="Comic Sans MS" pitchFamily="66" charset="0"/>
              <a:ea typeface="+mj-ea"/>
            </a:endParaRPr>
          </a:p>
        </p:txBody>
      </p:sp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446088" y="3252788"/>
            <a:ext cx="8482012" cy="3351212"/>
          </a:xfrm>
        </p:spPr>
        <p:txBody>
          <a:bodyPr/>
          <a:lstStyle/>
          <a:p>
            <a:r>
              <a:rPr lang="en-US" b="1" dirty="0" smtClean="0"/>
              <a:t>Ron D. Hays, Ph.D</a:t>
            </a:r>
            <a:r>
              <a:rPr lang="en-US" dirty="0" smtClean="0"/>
              <a:t>. (hays@rand.org)</a:t>
            </a:r>
          </a:p>
          <a:p>
            <a:r>
              <a:rPr lang="en-US" sz="2400" dirty="0" smtClean="0"/>
              <a:t>HS216—Quality Assessment: Making the Business Case for Quality</a:t>
            </a:r>
          </a:p>
          <a:p>
            <a:r>
              <a:rPr lang="en-US" sz="2800" dirty="0" smtClean="0"/>
              <a:t>April </a:t>
            </a:r>
            <a:r>
              <a:rPr lang="en-US" sz="2800" dirty="0" smtClean="0"/>
              <a:t>12, 2012, </a:t>
            </a:r>
            <a:r>
              <a:rPr lang="en-US" sz="2800" dirty="0" smtClean="0"/>
              <a:t>9am-11:30am</a:t>
            </a:r>
          </a:p>
          <a:p>
            <a:r>
              <a:rPr lang="en-US" sz="2800" dirty="0" smtClean="0"/>
              <a:t>RAND Room 1232</a:t>
            </a:r>
            <a:endParaRPr lang="en-US" sz="2800" dirty="0" smtClean="0"/>
          </a:p>
          <a:p>
            <a:r>
              <a:rPr lang="en-US" sz="2800" dirty="0">
                <a:hlinkClick r:id="rId3"/>
              </a:rPr>
              <a:t>http://gim.med.ucla.edu/FacultyPages/Hays</a:t>
            </a:r>
            <a:r>
              <a:rPr lang="en-US" sz="2800" dirty="0" smtClean="0">
                <a:hlinkClick r:id="rId3"/>
              </a:rPr>
              <a:t>/</a:t>
            </a:r>
            <a:endParaRPr lang="en-US" sz="2800" dirty="0" smtClean="0"/>
          </a:p>
          <a:p>
            <a:endParaRPr lang="en-US" sz="2800" dirty="0" smtClean="0"/>
          </a:p>
          <a:p>
            <a:pPr algn="l"/>
            <a:endParaRPr lang="en-US" sz="2800" dirty="0" smtClean="0"/>
          </a:p>
          <a:p>
            <a:pPr algn="l"/>
            <a:endParaRPr lang="en-US" sz="2600" dirty="0" smtClean="0">
              <a:latin typeface="Comic Sans MS" pitchFamily="66" charset="0"/>
              <a:hlinkClick r:id="rId3"/>
            </a:endParaRPr>
          </a:p>
          <a:p>
            <a:pPr algn="l"/>
            <a:endParaRPr lang="en-US" sz="2800" dirty="0" smtClean="0"/>
          </a:p>
          <a:p>
            <a:pPr algn="l">
              <a:spcBef>
                <a:spcPct val="0"/>
              </a:spcBef>
            </a:pPr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1438" y="2214563"/>
            <a:ext cx="9001125" cy="19367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438" y="549275"/>
            <a:ext cx="9001125" cy="195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Generic vs. Disease-Targeted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 smtClean="0"/>
              <a:t>	</a:t>
            </a:r>
          </a:p>
        </p:txBody>
      </p:sp>
      <p:sp>
        <p:nvSpPr>
          <p:cNvPr id="4100" name="Content Placeholder 4"/>
          <p:cNvSpPr>
            <a:spLocks noGrp="1"/>
          </p:cNvSpPr>
          <p:nvPr>
            <p:ph sz="half" idx="4294967295"/>
          </p:nvPr>
        </p:nvSpPr>
        <p:spPr>
          <a:xfrm>
            <a:off x="161365" y="1417638"/>
            <a:ext cx="8857129" cy="47085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Comic Sans MS" pitchFamily="66" charset="0"/>
              </a:rPr>
              <a:t>In general, would you say your health is: </a:t>
            </a:r>
          </a:p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Excellent/ Very good/ Good/ Fair/ Poor?</a:t>
            </a: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Comic Sans MS" pitchFamily="66" charset="0"/>
              </a:rPr>
              <a:t>How </a:t>
            </a:r>
            <a:r>
              <a:rPr lang="en-US" dirty="0">
                <a:latin typeface="Comic Sans MS" pitchFamily="66" charset="0"/>
              </a:rPr>
              <a:t>much does kidney </a:t>
            </a:r>
            <a:r>
              <a:rPr lang="en-US" dirty="0" smtClean="0">
                <a:latin typeface="Comic Sans MS" pitchFamily="66" charset="0"/>
              </a:rPr>
              <a:t>disease bother </a:t>
            </a:r>
            <a:r>
              <a:rPr lang="en-US" dirty="0">
                <a:latin typeface="Comic Sans MS" pitchFamily="66" charset="0"/>
              </a:rPr>
              <a:t>you in </a:t>
            </a:r>
            <a:r>
              <a:rPr lang="en-US" dirty="0" smtClean="0">
                <a:latin typeface="Comic Sans MS" pitchFamily="66" charset="0"/>
              </a:rPr>
              <a:t>your ability to work around the house?</a:t>
            </a: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Not at all bothered/Somewhat bothered/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Moderately bothered/Very much bothered/           Extremely bothered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43700" y="6245225"/>
            <a:ext cx="24003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49EB1C6-0C53-4C4C-8D5C-8069C0DE93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Comic Sans MS" pitchFamily="66" charset="0"/>
              </a:rPr>
              <a:t>KDQOL-36 (24 targeted items)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29373"/>
          </a:xfrm>
        </p:spPr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200" b="1" dirty="0" smtClean="0">
                <a:latin typeface="Comic Sans MS" pitchFamily="66" charset="0"/>
              </a:rPr>
              <a:t>Items 1-12: </a:t>
            </a:r>
            <a:r>
              <a:rPr lang="en-US" sz="3200" dirty="0" smtClean="0">
                <a:latin typeface="Comic Sans MS" pitchFamily="66" charset="0"/>
              </a:rPr>
              <a:t>  SF-12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200" b="1" dirty="0" smtClean="0">
                <a:latin typeface="Comic Sans MS" pitchFamily="66" charset="0"/>
              </a:rPr>
              <a:t>Items 13-16:</a:t>
            </a:r>
            <a:r>
              <a:rPr lang="en-US" sz="3200" dirty="0" smtClean="0">
                <a:latin typeface="Comic Sans MS" pitchFamily="66" charset="0"/>
              </a:rPr>
              <a:t>  Burden of Kidney Disease (4)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200" b="1" dirty="0" smtClean="0">
                <a:latin typeface="Comic Sans MS" pitchFamily="66" charset="0"/>
              </a:rPr>
              <a:t>Items 17-28: </a:t>
            </a:r>
            <a:r>
              <a:rPr lang="en-US" sz="3200" dirty="0" smtClean="0">
                <a:latin typeface="Comic Sans MS" pitchFamily="66" charset="0"/>
              </a:rPr>
              <a:t>Symptoms/Problems (12)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200" b="1" dirty="0" smtClean="0">
                <a:latin typeface="Comic Sans MS" pitchFamily="66" charset="0"/>
              </a:rPr>
              <a:t>Items 29-36:</a:t>
            </a:r>
            <a:r>
              <a:rPr lang="en-US" sz="3200" dirty="0" smtClean="0">
                <a:latin typeface="Comic Sans MS" pitchFamily="66" charset="0"/>
              </a:rPr>
              <a:t>  Effects of Kidney Disease (8)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endParaRPr lang="en-US" sz="32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Burden of Kidney Disease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1615141"/>
            <a:ext cx="8629650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My kidney disease interferes too much with my life.</a:t>
            </a:r>
          </a:p>
          <a:p>
            <a:r>
              <a:rPr lang="en-US" dirty="0" smtClean="0">
                <a:latin typeface="Comic Sans MS" pitchFamily="66" charset="0"/>
              </a:rPr>
              <a:t>Too much of my time is spent dealing with my kidney disease.</a:t>
            </a:r>
          </a:p>
          <a:p>
            <a:r>
              <a:rPr lang="en-US" dirty="0" smtClean="0">
                <a:latin typeface="Comic Sans MS" pitchFamily="66" charset="0"/>
              </a:rPr>
              <a:t>I feel frustrated with my kidney disease</a:t>
            </a:r>
          </a:p>
          <a:p>
            <a:r>
              <a:rPr lang="en-US" dirty="0" smtClean="0">
                <a:latin typeface="Comic Sans MS" pitchFamily="66" charset="0"/>
              </a:rPr>
              <a:t>I feel like a burden on my family.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24" y="274638"/>
            <a:ext cx="8767482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Effects of Kidney Disease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sz="3100" b="0" dirty="0" smtClean="0">
                <a:latin typeface="Comic Sans MS" pitchFamily="66" charset="0"/>
              </a:rPr>
              <a:t>How much does kidney disease bother you in …</a:t>
            </a:r>
            <a:endParaRPr lang="en-US" sz="3100" b="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24" y="1615141"/>
            <a:ext cx="8767482" cy="4525963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Fluid restrictions?</a:t>
            </a:r>
          </a:p>
          <a:p>
            <a:r>
              <a:rPr lang="en-US" dirty="0" smtClean="0">
                <a:latin typeface="Comic Sans MS" pitchFamily="66" charset="0"/>
              </a:rPr>
              <a:t>Dietary restriction?</a:t>
            </a:r>
          </a:p>
          <a:p>
            <a:r>
              <a:rPr lang="en-US" dirty="0" smtClean="0">
                <a:latin typeface="Comic Sans MS" pitchFamily="66" charset="0"/>
              </a:rPr>
              <a:t>Your ability to work around the house?</a:t>
            </a:r>
          </a:p>
          <a:p>
            <a:r>
              <a:rPr lang="en-US" dirty="0" smtClean="0">
                <a:latin typeface="Comic Sans MS" pitchFamily="66" charset="0"/>
              </a:rPr>
              <a:t>Your ability to travel?</a:t>
            </a:r>
          </a:p>
          <a:p>
            <a:r>
              <a:rPr lang="en-US" dirty="0" smtClean="0">
                <a:latin typeface="Comic Sans MS" pitchFamily="66" charset="0"/>
              </a:rPr>
              <a:t>Being dependent on doctors and other medical staff?</a:t>
            </a:r>
          </a:p>
          <a:p>
            <a:r>
              <a:rPr lang="en-US" dirty="0" smtClean="0">
                <a:latin typeface="Comic Sans MS" pitchFamily="66" charset="0"/>
              </a:rPr>
              <a:t>Stress or worries caused by kidney disease?</a:t>
            </a:r>
          </a:p>
          <a:p>
            <a:r>
              <a:rPr lang="en-US" dirty="0" smtClean="0">
                <a:latin typeface="Comic Sans MS" pitchFamily="66" charset="0"/>
              </a:rPr>
              <a:t>Your sex life?</a:t>
            </a:r>
          </a:p>
          <a:p>
            <a:r>
              <a:rPr lang="en-US" dirty="0" smtClean="0">
                <a:latin typeface="Comic Sans MS" pitchFamily="66" charset="0"/>
              </a:rPr>
              <a:t>Your personal appearance?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48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72350" y="6245225"/>
            <a:ext cx="2400300" cy="47625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fld id="{1306AAE9-06BA-4228-B9B1-2C8C6F43D43F}" type="slidenum">
              <a:rPr lang="en-US">
                <a:latin typeface="+mn-lt"/>
              </a:rPr>
              <a:pPr eaLnBrk="1" hangingPunct="1">
                <a:defRPr/>
              </a:pPr>
              <a:t>14</a:t>
            </a:fld>
            <a:endParaRPr lang="en-US">
              <a:latin typeface="+mn-lt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04800"/>
            <a:ext cx="9144000" cy="1828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Comic Sans MS" pitchFamily="66" charset="0"/>
              </a:rPr>
              <a:t/>
            </a:r>
            <a:br>
              <a:rPr lang="en-US" sz="4000" dirty="0" smtClean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>Ultimate Use of HRQOL </a:t>
            </a:r>
            <a:r>
              <a:rPr lang="en-US" sz="4000" dirty="0" smtClean="0">
                <a:latin typeface="Comic Sans MS" pitchFamily="66" charset="0"/>
              </a:rPr>
              <a:t>Measures-</a:t>
            </a:r>
            <a:r>
              <a:rPr lang="en-US" sz="4000" dirty="0" smtClean="0">
                <a:latin typeface="Comic Sans MS" pitchFamily="66" charset="0"/>
              </a:rPr>
              <a:t/>
            </a:r>
            <a:br>
              <a:rPr lang="en-US" sz="4000" dirty="0" smtClean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>Helping to Ensure Access to </a:t>
            </a:r>
            <a:br>
              <a:rPr lang="en-US" sz="4000" dirty="0" smtClean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>Cost-Effective Care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22400" y="2819400"/>
            <a:ext cx="6434138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2800" smtClean="0">
                <a:latin typeface="Comic Sans MS" pitchFamily="66" charset="0"/>
              </a:rPr>
              <a:t>Cost ↓</a:t>
            </a:r>
            <a:endParaRPr lang="en-US" sz="2800" smtClean="0">
              <a:latin typeface="Comic Sans MS" pitchFamily="66" charset="0"/>
              <a:sym typeface="r_symbol"/>
            </a:endParaRPr>
          </a:p>
          <a:p>
            <a:pPr marL="0" indent="0" algn="ctr" eaLnBrk="1" hangingPunct="1">
              <a:buFontTx/>
              <a:buNone/>
            </a:pPr>
            <a:endParaRPr lang="en-US" sz="2800" smtClean="0">
              <a:latin typeface="Comic Sans MS" pitchFamily="66" charset="0"/>
              <a:sym typeface="r_symbol"/>
            </a:endParaRPr>
          </a:p>
          <a:p>
            <a:pPr marL="0" indent="0" algn="ctr" eaLnBrk="1" hangingPunct="1">
              <a:buFontTx/>
              <a:buNone/>
            </a:pPr>
            <a:r>
              <a:rPr lang="en-US" sz="2800" smtClean="0">
                <a:latin typeface="Comic Sans MS" pitchFamily="66" charset="0"/>
                <a:sym typeface="r_symbol"/>
              </a:rPr>
              <a:t>Effectiveness ↑</a:t>
            </a:r>
            <a:endParaRPr lang="en-US" sz="2800" smtClean="0">
              <a:latin typeface="Comic Sans MS" pitchFamily="66" charset="0"/>
            </a:endParaRPr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2844800" y="37338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882650" y="3810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b="0">
                <a:latin typeface="Comic Sans MS" pitchFamily="66" charset="0"/>
              </a:rPr>
              <a:t>Is New Treatment (X) Better </a:t>
            </a:r>
          </a:p>
          <a:p>
            <a:pPr algn="ctr" eaLnBrk="0" hangingPunct="0"/>
            <a:r>
              <a:rPr lang="en-US" altLang="en-US" b="0">
                <a:latin typeface="Comic Sans MS" pitchFamily="66" charset="0"/>
              </a:rPr>
              <a:t>Than Standard Care (O)?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747713" y="1622425"/>
          <a:ext cx="6927850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Chart" r:id="rId4" imgW="7791450" imgH="4114800" progId="MSGraph.Chart.8">
                  <p:embed followColorScheme="full"/>
                </p:oleObj>
              </mc:Choice>
              <mc:Fallback>
                <p:oleObj name="Chart" r:id="rId4" imgW="7791450" imgH="4114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1622425"/>
                        <a:ext cx="6927850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5012" name="Text Box 4"/>
          <p:cNvSpPr txBox="1">
            <a:spLocks noChangeArrowheads="1"/>
          </p:cNvSpPr>
          <p:nvPr/>
        </p:nvSpPr>
        <p:spPr bwMode="auto">
          <a:xfrm>
            <a:off x="2508250" y="2740025"/>
            <a:ext cx="357188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2000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X</a:t>
            </a:r>
            <a:endParaRPr lang="en-US" altLang="en-US" sz="2000" u="sng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3" name="Text Box 5"/>
          <p:cNvSpPr txBox="1">
            <a:spLocks noChangeArrowheads="1"/>
          </p:cNvSpPr>
          <p:nvPr/>
        </p:nvSpPr>
        <p:spPr bwMode="auto">
          <a:xfrm>
            <a:off x="2508250" y="3502025"/>
            <a:ext cx="328613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0</a:t>
            </a:r>
          </a:p>
        </p:txBody>
      </p:sp>
      <p:sp>
        <p:nvSpPr>
          <p:cNvPr id="555014" name="Text Box 6"/>
          <p:cNvSpPr txBox="1">
            <a:spLocks noChangeArrowheads="1"/>
          </p:cNvSpPr>
          <p:nvPr/>
        </p:nvSpPr>
        <p:spPr bwMode="auto">
          <a:xfrm>
            <a:off x="3998913" y="3276600"/>
            <a:ext cx="28733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altLang="en-US" sz="2000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X</a:t>
            </a:r>
            <a:endParaRPr lang="en-US" altLang="en-US" sz="2000" u="sng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5" name="Text Box 7"/>
          <p:cNvSpPr txBox="1">
            <a:spLocks noChangeArrowheads="1"/>
          </p:cNvSpPr>
          <p:nvPr/>
        </p:nvSpPr>
        <p:spPr bwMode="auto">
          <a:xfrm>
            <a:off x="3998913" y="2876550"/>
            <a:ext cx="327025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0</a:t>
            </a:r>
          </a:p>
        </p:txBody>
      </p:sp>
      <p:sp>
        <p:nvSpPr>
          <p:cNvPr id="555017" name="Text Box 9"/>
          <p:cNvSpPr txBox="1">
            <a:spLocks noChangeArrowheads="1"/>
          </p:cNvSpPr>
          <p:nvPr/>
        </p:nvSpPr>
        <p:spPr bwMode="auto">
          <a:xfrm>
            <a:off x="5597525" y="2359025"/>
            <a:ext cx="185738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altLang="en-US" sz="20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5018" name="Text Box 10"/>
          <p:cNvSpPr txBox="1">
            <a:spLocks noChangeArrowheads="1"/>
          </p:cNvSpPr>
          <p:nvPr/>
        </p:nvSpPr>
        <p:spPr bwMode="auto">
          <a:xfrm>
            <a:off x="2185988" y="5514975"/>
            <a:ext cx="1044575" cy="1046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1800" b="0" dirty="0">
                <a:latin typeface="Comic Sans MS" pitchFamily="66" charset="0"/>
                <a:cs typeface="+mn-cs"/>
              </a:rPr>
              <a:t>Physical</a:t>
            </a:r>
          </a:p>
          <a:p>
            <a:pPr algn="ctr" eaLnBrk="0" hangingPunct="0">
              <a:defRPr/>
            </a:pPr>
            <a:r>
              <a:rPr lang="en-US" altLang="en-US" sz="1800" b="0" dirty="0">
                <a:latin typeface="Comic Sans MS" pitchFamily="66" charset="0"/>
                <a:cs typeface="+mn-cs"/>
              </a:rPr>
              <a:t>Health</a:t>
            </a:r>
          </a:p>
          <a:p>
            <a:pPr algn="ctr" eaLnBrk="0" hangingPunct="0">
              <a:defRPr/>
            </a:pPr>
            <a:endParaRPr lang="en-US" altLang="en-US" sz="800" b="0" dirty="0">
              <a:latin typeface="Comic Sans MS" pitchFamily="66" charset="0"/>
              <a:cs typeface="+mn-cs"/>
            </a:endParaRPr>
          </a:p>
          <a:p>
            <a:pPr algn="ctr" eaLnBrk="0" hangingPunct="0">
              <a:defRPr/>
            </a:pPr>
            <a:r>
              <a:rPr lang="en-US" altLang="en-US" sz="1800" b="0" dirty="0">
                <a:latin typeface="Comic Sans MS" pitchFamily="66" charset="0"/>
                <a:cs typeface="+mn-cs"/>
              </a:rPr>
              <a:t>X &gt; 0</a:t>
            </a:r>
            <a:endParaRPr lang="en-US" altLang="en-US" sz="1800" b="0" dirty="0">
              <a:solidFill>
                <a:srgbClr val="000066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555019" name="Text Box 11"/>
          <p:cNvSpPr txBox="1">
            <a:spLocks noChangeArrowheads="1"/>
          </p:cNvSpPr>
          <p:nvPr/>
        </p:nvSpPr>
        <p:spPr bwMode="auto">
          <a:xfrm>
            <a:off x="3692525" y="5514975"/>
            <a:ext cx="995363" cy="1046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1800" b="0" dirty="0">
                <a:latin typeface="Comic Sans MS" pitchFamily="66" charset="0"/>
                <a:cs typeface="+mn-cs"/>
              </a:rPr>
              <a:t>Mental </a:t>
            </a:r>
          </a:p>
          <a:p>
            <a:pPr algn="ctr" eaLnBrk="0" hangingPunct="0">
              <a:defRPr/>
            </a:pPr>
            <a:r>
              <a:rPr lang="en-US" altLang="en-US" sz="1800" b="0" dirty="0">
                <a:latin typeface="Comic Sans MS" pitchFamily="66" charset="0"/>
                <a:cs typeface="+mn-cs"/>
              </a:rPr>
              <a:t>Health</a:t>
            </a:r>
          </a:p>
          <a:p>
            <a:pPr algn="ctr" eaLnBrk="0" hangingPunct="0">
              <a:defRPr/>
            </a:pPr>
            <a:endParaRPr lang="en-US" altLang="en-US" sz="800" b="0" dirty="0">
              <a:latin typeface="Comic Sans MS" pitchFamily="66" charset="0"/>
              <a:cs typeface="+mn-cs"/>
            </a:endParaRPr>
          </a:p>
          <a:p>
            <a:pPr algn="ctr" eaLnBrk="0" hangingPunct="0">
              <a:defRPr/>
            </a:pPr>
            <a:r>
              <a:rPr lang="en-US" altLang="en-US" sz="1800" b="0" dirty="0">
                <a:latin typeface="Comic Sans MS" pitchFamily="66" charset="0"/>
                <a:cs typeface="+mn-cs"/>
              </a:rPr>
              <a:t>0 &gt; X</a:t>
            </a:r>
            <a:endParaRPr lang="en-US" altLang="en-US" sz="1800" b="0" dirty="0">
              <a:solidFill>
                <a:srgbClr val="000066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6155" name="Line 13"/>
          <p:cNvSpPr>
            <a:spLocks noChangeShapeType="1"/>
          </p:cNvSpPr>
          <p:nvPr/>
        </p:nvSpPr>
        <p:spPr bwMode="auto">
          <a:xfrm>
            <a:off x="2644775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4"/>
          <p:cNvSpPr>
            <a:spLocks noChangeShapeType="1"/>
          </p:cNvSpPr>
          <p:nvPr/>
        </p:nvSpPr>
        <p:spPr bwMode="auto">
          <a:xfrm>
            <a:off x="4133850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663" y="0"/>
            <a:ext cx="8128000" cy="546100"/>
          </a:xfrm>
        </p:spPr>
        <p:txBody>
          <a:bodyPr wrap="none" lIns="92075" tIns="46038" rIns="92075" bIns="46038" anchor="t"/>
          <a:lstStyle/>
          <a:p>
            <a:r>
              <a:rPr lang="en-US" sz="3200" smtClean="0">
                <a:latin typeface="Comic Sans MS" pitchFamily="66" charset="0"/>
              </a:rPr>
              <a:t>Is Medicine Related to Worse HRQOL?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557338" y="1676400"/>
            <a:ext cx="65595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eaLnBrk="0" hangingPunct="0">
              <a:spcBef>
                <a:spcPct val="20000"/>
              </a:spcBef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dirty="0">
                <a:latin typeface="Arial" charset="0"/>
                <a:cs typeface="+mn-cs"/>
              </a:rPr>
              <a:t>	</a:t>
            </a:r>
            <a:r>
              <a:rPr lang="en-US" sz="2200" dirty="0">
                <a:latin typeface="Arial" charset="0"/>
                <a:cs typeface="+mn-cs"/>
              </a:rPr>
              <a:t>1	  No	</a:t>
            </a:r>
            <a:r>
              <a:rPr lang="en-US" sz="2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dead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	2	  No	</a:t>
            </a:r>
            <a:r>
              <a:rPr lang="en-US" sz="2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dead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3	  No	50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4	  No	75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5	  No	100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6	    Yes	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7	    Yes	25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8	    Yes	50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9	    Yes	75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10	    Yes	100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084263" y="58674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298575" y="927100"/>
            <a:ext cx="696436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 eaLnBrk="0" hangingPunct="0">
              <a:lnSpc>
                <a:spcPct val="90000"/>
              </a:lnSpc>
              <a:spcBef>
                <a:spcPct val="30000"/>
              </a:spcBef>
              <a:tabLst>
                <a:tab pos="514350" algn="r"/>
                <a:tab pos="2286000" algn="ctr"/>
                <a:tab pos="5600700" algn="r"/>
              </a:tabLst>
            </a:pPr>
            <a:r>
              <a:rPr lang="en-US" sz="2400">
                <a:latin typeface="Arial" pitchFamily="34" charset="0"/>
              </a:rPr>
              <a:t>	 	        Medication	</a:t>
            </a:r>
          </a:p>
          <a:p>
            <a:pPr algn="ctr" eaLnBrk="0" hangingPunct="0">
              <a:lnSpc>
                <a:spcPct val="90000"/>
              </a:lnSpc>
              <a:tabLst>
                <a:tab pos="514350" algn="r"/>
                <a:tab pos="2286000" algn="ctr"/>
                <a:tab pos="5600700" algn="r"/>
              </a:tabLst>
            </a:pPr>
            <a:r>
              <a:rPr lang="en-US" sz="2400">
                <a:latin typeface="Arial" pitchFamily="34" charset="0"/>
              </a:rPr>
              <a:t>Person	             Use	            HRQOL (0-100)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1150938" y="762000"/>
            <a:ext cx="6435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422400" y="6032500"/>
            <a:ext cx="65595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114300" lvl="1" algn="ctr" eaLnBrk="0" hangingPunct="0">
              <a:lnSpc>
                <a:spcPct val="90000"/>
              </a:lnSpc>
              <a:spcBef>
                <a:spcPct val="50000"/>
              </a:spcBef>
              <a:tabLst>
                <a:tab pos="914400" algn="ctr"/>
                <a:tab pos="2571750" algn="ctr"/>
                <a:tab pos="4514850" algn="r"/>
              </a:tabLst>
            </a:pPr>
            <a:r>
              <a:rPr lang="en-US" sz="2000" dirty="0" smtClean="0">
                <a:latin typeface="Arial" pitchFamily="34" charset="0"/>
              </a:rPr>
              <a:t>No Medicine       3</a:t>
            </a:r>
            <a:r>
              <a:rPr lang="en-US" sz="2000" dirty="0">
                <a:latin typeface="Arial" pitchFamily="34" charset="0"/>
              </a:rPr>
              <a:t>			75</a:t>
            </a:r>
          </a:p>
          <a:p>
            <a:pPr marL="114300" lvl="1" algn="ctr" eaLnBrk="0" hangingPunct="0">
              <a:lnSpc>
                <a:spcPct val="90000"/>
              </a:lnSpc>
              <a:tabLst>
                <a:tab pos="914400" algn="ctr"/>
                <a:tab pos="2571750" algn="ctr"/>
                <a:tab pos="4514850" algn="r"/>
              </a:tabLst>
            </a:pPr>
            <a:r>
              <a:rPr lang="en-US" sz="2000" dirty="0">
                <a:latin typeface="Arial" pitchFamily="34" charset="0"/>
              </a:rPr>
              <a:t>Yes </a:t>
            </a:r>
            <a:r>
              <a:rPr lang="en-US" sz="2000" dirty="0" smtClean="0">
                <a:latin typeface="Arial" pitchFamily="34" charset="0"/>
              </a:rPr>
              <a:t>Medicine      5</a:t>
            </a:r>
            <a:r>
              <a:rPr lang="en-US" sz="2000" dirty="0">
                <a:latin typeface="Arial" pitchFamily="34" charset="0"/>
              </a:rPr>
              <a:t>			50		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150938" y="5041900"/>
            <a:ext cx="6831012" cy="75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lvl="1" algn="ctr" eaLnBrk="0" hangingPunct="0">
              <a:lnSpc>
                <a:spcPct val="90000"/>
              </a:lnSpc>
              <a:tabLst>
                <a:tab pos="457200" algn="l"/>
                <a:tab pos="2514600" algn="ctr"/>
                <a:tab pos="4343400" algn="ctr"/>
              </a:tabLst>
            </a:pPr>
            <a:r>
              <a:rPr lang="en-US" sz="2400" dirty="0">
                <a:latin typeface="Arial" pitchFamily="34" charset="0"/>
              </a:rPr>
              <a:t>		</a:t>
            </a:r>
          </a:p>
          <a:p>
            <a:pPr lvl="1" eaLnBrk="0" hangingPunct="0">
              <a:lnSpc>
                <a:spcPct val="90000"/>
              </a:lnSpc>
              <a:tabLst>
                <a:tab pos="457200" algn="l"/>
                <a:tab pos="2514600" algn="ctr"/>
                <a:tab pos="4343400" algn="ctr"/>
              </a:tabLst>
            </a:pPr>
            <a:r>
              <a:rPr lang="en-US" sz="2400" dirty="0" smtClean="0">
                <a:latin typeface="Arial" pitchFamily="34" charset="0"/>
              </a:rPr>
              <a:t>      Group</a:t>
            </a:r>
            <a:r>
              <a:rPr lang="en-US" sz="2400" dirty="0">
                <a:latin typeface="Arial" pitchFamily="34" charset="0"/>
              </a:rPr>
              <a:t>	 </a:t>
            </a:r>
            <a:r>
              <a:rPr lang="en-US" sz="2400" dirty="0" smtClean="0">
                <a:latin typeface="Arial" pitchFamily="34" charset="0"/>
              </a:rPr>
              <a:t>              </a:t>
            </a:r>
            <a:r>
              <a:rPr lang="en-US" sz="2400" dirty="0">
                <a:latin typeface="Arial" pitchFamily="34" charset="0"/>
              </a:rPr>
              <a:t>n		        HRQOL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1084263" y="52578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1084263" y="17526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413250" y="5969000"/>
            <a:ext cx="38496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228600" indent="-228600" algn="r" eaLnBrk="0" hangingPunct="0">
              <a:lnSpc>
                <a:spcPct val="94000"/>
              </a:lnSpc>
            </a:pPr>
            <a:r>
              <a:rPr lang="en-US">
                <a:latin typeface="Arial" pitchFamily="34" charset="0"/>
              </a:rPr>
              <a:t> </a:t>
            </a:r>
            <a:endParaRPr lang="en-US" sz="2400" b="0">
              <a:latin typeface="Arial" pitchFamily="34" charset="0"/>
            </a:endParaRPr>
          </a:p>
          <a:p>
            <a:pPr marL="2057400" lvl="4" indent="-228600" algn="r" eaLnBrk="0" hangingPunct="0">
              <a:lnSpc>
                <a:spcPct val="94000"/>
              </a:lnSpc>
            </a:pPr>
            <a:r>
              <a:rPr lang="en-US" sz="800" b="0">
                <a:latin typeface="Arial" pitchFamily="34" charset="0"/>
              </a:rPr>
              <a:t> </a:t>
            </a:r>
          </a:p>
        </p:txBody>
      </p:sp>
      <p:sp>
        <p:nvSpPr>
          <p:cNvPr id="12" name="Arc 11"/>
          <p:cNvSpPr/>
          <p:nvPr/>
        </p:nvSpPr>
        <p:spPr bwMode="auto">
          <a:xfrm>
            <a:off x="7462838" y="2501900"/>
            <a:ext cx="1038225" cy="1079500"/>
          </a:xfrm>
          <a:prstGeom prst="arc">
            <a:avLst>
              <a:gd name="adj1" fmla="val 14974927"/>
              <a:gd name="adj2" fmla="val 7758697"/>
            </a:avLst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cxnSp>
        <p:nvCxnSpPr>
          <p:cNvPr id="7181" name="Curved Connector 14"/>
          <p:cNvCxnSpPr>
            <a:cxnSpLocks noChangeShapeType="1"/>
          </p:cNvCxnSpPr>
          <p:nvPr/>
        </p:nvCxnSpPr>
        <p:spPr bwMode="auto">
          <a:xfrm rot="5400000">
            <a:off x="6642100" y="4184650"/>
            <a:ext cx="2679700" cy="10160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chemeClr val="bg2"/>
            </a:solidFill>
            <a:prstDash val="sysDot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2" name="Double Bracket 20"/>
          <p:cNvSpPr>
            <a:spLocks noChangeArrowheads="1"/>
          </p:cNvSpPr>
          <p:nvPr/>
        </p:nvSpPr>
        <p:spPr bwMode="auto">
          <a:xfrm>
            <a:off x="5943600" y="3581400"/>
            <a:ext cx="1066800" cy="1600200"/>
          </a:xfrm>
          <a:prstGeom prst="bracketPair">
            <a:avLst>
              <a:gd name="adj" fmla="val 16667"/>
            </a:avLst>
          </a:prstGeom>
          <a:solidFill>
            <a:schemeClr val="accent1"/>
          </a:solidFill>
          <a:ln w="38100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7183" name="Curved Connector 24"/>
          <p:cNvCxnSpPr>
            <a:cxnSpLocks noChangeShapeType="1"/>
          </p:cNvCxnSpPr>
          <p:nvPr/>
        </p:nvCxnSpPr>
        <p:spPr bwMode="auto">
          <a:xfrm rot="16200000" flipH="1">
            <a:off x="5844381" y="5204619"/>
            <a:ext cx="2027238" cy="7620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chemeClr val="bg2"/>
            </a:solidFill>
            <a:prstDash val="sysDot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58800" y="40005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2400" b="0"/>
          </a:p>
        </p:txBody>
      </p:sp>
      <p:sp>
        <p:nvSpPr>
          <p:cNvPr id="674819" name="Rectangle 3"/>
          <p:cNvSpPr>
            <a:spLocks noChangeArrowheads="1"/>
          </p:cNvSpPr>
          <p:nvPr/>
        </p:nvSpPr>
        <p:spPr bwMode="auto">
          <a:xfrm>
            <a:off x="609600" y="1981200"/>
            <a:ext cx="33861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85750" indent="-285750" eaLnBrk="0" hangingPunct="0">
              <a:lnSpc>
                <a:spcPct val="90000"/>
              </a:lnSpc>
              <a:spcBef>
                <a:spcPct val="100000"/>
              </a:spcBef>
            </a:pPr>
            <a:endParaRPr lang="en-US" sz="2600" b="0" dirty="0"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100000"/>
              </a:spcBef>
            </a:pPr>
            <a:r>
              <a:rPr lang="en-US" sz="2600" b="0" dirty="0">
                <a:latin typeface="Comic Sans MS" pitchFamily="66" charset="0"/>
              </a:rPr>
              <a:t>Dead                   0.0</a:t>
            </a:r>
          </a:p>
          <a:p>
            <a:pPr marL="285750" indent="-285750" eaLnBrk="0" hangingPunct="0">
              <a:lnSpc>
                <a:spcPct val="90000"/>
              </a:lnSpc>
              <a:spcBef>
                <a:spcPct val="100000"/>
              </a:spcBef>
            </a:pPr>
            <a:r>
              <a:rPr lang="en-US" sz="2600" b="0" dirty="0">
                <a:latin typeface="Comic Sans MS" pitchFamily="66" charset="0"/>
              </a:rPr>
              <a:t>Alive		</a:t>
            </a:r>
            <a:r>
              <a:rPr lang="en-US" sz="2600" b="0" dirty="0" smtClean="0">
                <a:latin typeface="Comic Sans MS" pitchFamily="66" charset="0"/>
              </a:rPr>
              <a:t>             1.0</a:t>
            </a:r>
            <a:endParaRPr lang="en-US" sz="2600" b="0" dirty="0"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100000"/>
              </a:spcBef>
            </a:pPr>
            <a:r>
              <a:rPr lang="en-US" sz="2600" b="0" dirty="0">
                <a:latin typeface="Comic Sans MS" pitchFamily="66" charset="0"/>
              </a:rPr>
              <a:t>	- Marathoner          - Person in coma   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wrap="none" lIns="90488" tIns="44450" rIns="90488" bIns="44450"/>
          <a:lstStyle/>
          <a:p>
            <a:r>
              <a:rPr lang="en-US" smtClean="0">
                <a:latin typeface="Comic Sans MS" pitchFamily="66" charset="0"/>
              </a:rPr>
              <a:t>Survival Analysis</a:t>
            </a:r>
          </a:p>
        </p:txBody>
      </p:sp>
      <p:pic>
        <p:nvPicPr>
          <p:cNvPr id="8197" name="Picture 5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70500" y="1600200"/>
            <a:ext cx="2732088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-12700" y="525463"/>
            <a:ext cx="9144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b="0">
                <a:latin typeface="Comic Sans MS" pitchFamily="66" charset="0"/>
              </a:rPr>
              <a:t>Quality of Life for Individual Over Time</a:t>
            </a:r>
          </a:p>
        </p:txBody>
      </p:sp>
      <p:pic>
        <p:nvPicPr>
          <p:cNvPr id="10243" name="Picture 5" descr="pu23_0115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1600200"/>
            <a:ext cx="7383463" cy="462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-12700" y="525463"/>
            <a:ext cx="9144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2800" b="0">
                <a:latin typeface="Comic Sans MS" pitchFamily="66" charset="0"/>
              </a:rPr>
              <a:t>http://www.ukmi.nhs.uk/Research/pharma_res.asp</a:t>
            </a:r>
          </a:p>
        </p:txBody>
      </p:sp>
      <p:pic>
        <p:nvPicPr>
          <p:cNvPr id="11267" name="Picture 5" descr="Research Grap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1219200"/>
            <a:ext cx="738346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5092700"/>
          </a:xfrm>
        </p:spPr>
        <p:txBody>
          <a:bodyPr/>
          <a:lstStyle/>
          <a:p>
            <a:r>
              <a:rPr lang="en-US" dirty="0" err="1" smtClean="0"/>
              <a:t>Cantrock</a:t>
            </a:r>
            <a:r>
              <a:rPr lang="en-US" dirty="0" smtClean="0"/>
              <a:t>, Lisa</a:t>
            </a:r>
          </a:p>
          <a:p>
            <a:r>
              <a:rPr lang="en-US" dirty="0" err="1" smtClean="0"/>
              <a:t>Cassell</a:t>
            </a:r>
            <a:r>
              <a:rPr lang="en-US" dirty="0" smtClean="0"/>
              <a:t>, </a:t>
            </a:r>
            <a:r>
              <a:rPr lang="en-US" dirty="0" err="1" smtClean="0"/>
              <a:t>Charisse</a:t>
            </a:r>
            <a:endParaRPr lang="en-US" dirty="0" smtClean="0"/>
          </a:p>
          <a:p>
            <a:r>
              <a:rPr lang="en-US" dirty="0" smtClean="0"/>
              <a:t>Danielson, Adam</a:t>
            </a:r>
          </a:p>
          <a:p>
            <a:r>
              <a:rPr lang="en-US" dirty="0" err="1" smtClean="0"/>
              <a:t>Hochman</a:t>
            </a:r>
            <a:r>
              <a:rPr lang="en-US" dirty="0" smtClean="0"/>
              <a:t>, Michael</a:t>
            </a:r>
          </a:p>
          <a:p>
            <a:r>
              <a:rPr lang="en-US" dirty="0" smtClean="0"/>
              <a:t>Jennings, Lee</a:t>
            </a:r>
          </a:p>
          <a:p>
            <a:r>
              <a:rPr lang="en-US" dirty="0" err="1" smtClean="0"/>
              <a:t>Moin</a:t>
            </a:r>
            <a:r>
              <a:rPr lang="en-US" dirty="0" smtClean="0"/>
              <a:t>, </a:t>
            </a:r>
            <a:r>
              <a:rPr lang="en-US" dirty="0" err="1" smtClean="0"/>
              <a:t>Tannaz</a:t>
            </a:r>
            <a:endParaRPr lang="en-US" dirty="0" smtClean="0"/>
          </a:p>
          <a:p>
            <a:r>
              <a:rPr lang="en-US" dirty="0" smtClean="0"/>
              <a:t>Ray, Lhasa</a:t>
            </a:r>
          </a:p>
          <a:p>
            <a:r>
              <a:rPr lang="en-US" dirty="0" smtClean="0"/>
              <a:t>Scales, Charles</a:t>
            </a:r>
          </a:p>
          <a:p>
            <a:r>
              <a:rPr lang="en-US" dirty="0" smtClean="0"/>
              <a:t>Wilkes, Erin</a:t>
            </a:r>
          </a:p>
          <a:p>
            <a:r>
              <a:rPr lang="en-US" dirty="0" smtClean="0"/>
              <a:t>Zimmerman, Ruth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3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Direct Preference Measures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297363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Underlying attributes unknown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>
                <a:latin typeface="Comic Sans MS" pitchFamily="66" charset="0"/>
              </a:rPr>
              <a:t>Rating Scale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>
                <a:latin typeface="Comic Sans MS" pitchFamily="66" charset="0"/>
              </a:rPr>
              <a:t>Standard gamble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>
                <a:latin typeface="Comic Sans MS" pitchFamily="66" charset="0"/>
              </a:rPr>
              <a:t>Time tradeoff</a:t>
            </a:r>
          </a:p>
          <a:p>
            <a:pPr lvl="1">
              <a:buFont typeface="Wingdings" pitchFamily="2" charset="2"/>
              <a:buChar char="Ø"/>
            </a:pPr>
            <a:endParaRPr lang="en-US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smtClean="0">
                <a:latin typeface="Comic Sans MS" pitchFamily="66" charset="0"/>
              </a:rPr>
              <a:t>		</a:t>
            </a:r>
          </a:p>
          <a:p>
            <a:pPr>
              <a:buFontTx/>
              <a:buNone/>
            </a:pPr>
            <a:r>
              <a:rPr lang="en-US" smtClean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latin typeface="Comic Sans MS" pitchFamily="66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372350" y="6245225"/>
            <a:ext cx="24003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D7C02C1-4D92-4D94-8F11-18ED70DC8FA9}" type="slidenum">
              <a:rPr lang="en-US" smtClean="0">
                <a:latin typeface="Comic Sans MS" pitchFamily="66" charset="0"/>
              </a:rPr>
              <a:pPr>
                <a:defRPr/>
              </a:pPr>
              <a:t>20</a:t>
            </a:fld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1143000"/>
          </a:xfrm>
        </p:spPr>
        <p:txBody>
          <a:bodyPr lIns="92075" tIns="46038" rIns="92075" bIns="46038"/>
          <a:lstStyle/>
          <a:p>
            <a:r>
              <a:rPr lang="en-US" smtClean="0">
                <a:latin typeface="Comic Sans MS" pitchFamily="66" charset="0"/>
              </a:rPr>
              <a:t>Rating Scale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52413" y="2049463"/>
            <a:ext cx="8945562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3000" b="0">
                <a:latin typeface="Comic Sans MS" pitchFamily="66" charset="0"/>
              </a:rPr>
              <a:t>Overall, how would you rate your </a:t>
            </a:r>
            <a:r>
              <a:rPr lang="en-US" sz="3000" b="0" u="sng">
                <a:latin typeface="Comic Sans MS" pitchFamily="66" charset="0"/>
              </a:rPr>
              <a:t>current health</a:t>
            </a:r>
            <a:r>
              <a:rPr lang="en-US" sz="3000" b="0">
                <a:latin typeface="Comic Sans MS" pitchFamily="66" charset="0"/>
              </a:rPr>
              <a:t>?</a:t>
            </a:r>
          </a:p>
          <a:p>
            <a:pPr algn="ctr" eaLnBrk="0" hangingPunct="0"/>
            <a:r>
              <a:rPr lang="en-US" b="0">
                <a:latin typeface="Comic Sans MS" pitchFamily="66" charset="0"/>
              </a:rPr>
              <a:t>(Circle One Number)</a:t>
            </a:r>
            <a:r>
              <a:rPr lang="en-US" sz="3000" b="0">
                <a:latin typeface="Comic Sans MS" pitchFamily="66" charset="0"/>
              </a:rPr>
              <a:t> 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40386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6764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89463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8194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251075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4290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1676400" y="3962400"/>
            <a:ext cx="289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69342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74676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57150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51816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63246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4572000" y="3962400"/>
            <a:ext cx="289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187450" y="4167188"/>
            <a:ext cx="659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800"/>
              <a:t>     0       1       2        3       4       5        6      7       8        9     10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441325" y="4548188"/>
            <a:ext cx="20066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800"/>
              <a:t>   Worst possible </a:t>
            </a:r>
          </a:p>
          <a:p>
            <a:pPr algn="ctr" eaLnBrk="0" hangingPunct="0"/>
            <a:r>
              <a:rPr lang="en-US" sz="1800"/>
              <a:t>    health (as bad or </a:t>
            </a:r>
          </a:p>
          <a:p>
            <a:pPr algn="ctr" eaLnBrk="0" hangingPunct="0"/>
            <a:r>
              <a:rPr lang="en-US" sz="1800"/>
              <a:t>    worse than</a:t>
            </a:r>
          </a:p>
          <a:p>
            <a:pPr algn="ctr" eaLnBrk="0" hangingPunct="0"/>
            <a:r>
              <a:rPr lang="en-US" sz="1800"/>
              <a:t>   being dead)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816350" y="4548188"/>
            <a:ext cx="15271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800"/>
              <a:t>Half-way</a:t>
            </a:r>
          </a:p>
          <a:p>
            <a:pPr algn="ctr" eaLnBrk="0" hangingPunct="0"/>
            <a:r>
              <a:rPr lang="en-US" sz="1800"/>
              <a:t>between worst</a:t>
            </a:r>
          </a:p>
          <a:p>
            <a:pPr algn="ctr" eaLnBrk="0" hangingPunct="0"/>
            <a:r>
              <a:rPr lang="en-US" sz="1800"/>
              <a:t>and best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900863" y="4548188"/>
            <a:ext cx="12890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800"/>
              <a:t>    Best </a:t>
            </a:r>
          </a:p>
          <a:p>
            <a:pPr algn="ctr" eaLnBrk="0" hangingPunct="0"/>
            <a:r>
              <a:rPr lang="en-US" sz="1800"/>
              <a:t>      possible</a:t>
            </a:r>
          </a:p>
          <a:p>
            <a:pPr algn="ctr" eaLnBrk="0" hangingPunct="0"/>
            <a:r>
              <a:rPr lang="en-US" sz="1800"/>
              <a:t>   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Preference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araw.mede.uic.edu/cgi-bin/utility.cgi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7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14339" name="Picture Placeholder 2"/>
          <p:cNvSpPr>
            <a:spLocks noGrp="1" noTextEdit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</p:sp>
      <p:sp>
        <p:nvSpPr>
          <p:cNvPr id="14340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/>
          <a:p>
            <a:r>
              <a:rPr lang="en-US" smtClean="0"/>
              <a:t>Alternative 1: Certainty of living in given health state y</a:t>
            </a:r>
          </a:p>
          <a:p>
            <a:r>
              <a:rPr lang="en-US" smtClean="0"/>
              <a:t>Alternative 2:  Probability of living in full health (x) or immediate death (z)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7663"/>
            <a:ext cx="9144000" cy="571500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1085850" y="914400"/>
          <a:ext cx="6534150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Document" r:id="rId4" imgW="5257758" imgH="3457575" progId="Word.Document.8">
                  <p:embed/>
                </p:oleObj>
              </mc:Choice>
              <mc:Fallback>
                <p:oleObj name="Document" r:id="rId4" imgW="5257758" imgH="34575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914400"/>
                        <a:ext cx="6534150" cy="430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1534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Indirect Preference Measures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2973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Estimate single score based on knowing health state for person and </a:t>
            </a:r>
            <a:r>
              <a:rPr lang="en-US" dirty="0" smtClean="0">
                <a:latin typeface="Comic Sans MS" pitchFamily="66" charset="0"/>
              </a:rPr>
              <a:t>societal </a:t>
            </a:r>
            <a:r>
              <a:rPr lang="en-US" dirty="0" smtClean="0">
                <a:latin typeface="Comic Sans MS" pitchFamily="66" charset="0"/>
              </a:rPr>
              <a:t>preferences	</a:t>
            </a:r>
            <a:r>
              <a:rPr lang="en-US" dirty="0" smtClean="0">
                <a:latin typeface="Comic Sans MS" pitchFamily="66" charset="0"/>
              </a:rPr>
              <a:t> for that health state</a:t>
            </a:r>
            <a:endParaRPr lang="en-US" dirty="0" smtClean="0">
              <a:latin typeface="Comic Sans MS" pitchFamily="66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Quality of Well-Being (QWB) Scale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EQ-5D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HUI2 and HUI3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Comic Sans MS" pitchFamily="66" charset="0"/>
              </a:rPr>
              <a:t>SF-6D</a:t>
            </a:r>
          </a:p>
          <a:p>
            <a:pPr>
              <a:buFontTx/>
              <a:buNone/>
            </a:pP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372350" y="6245225"/>
            <a:ext cx="24003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54050D3-423C-48E4-9560-1540CA6FFEBD}" type="slidenum">
              <a:rPr lang="en-US" smtClean="0">
                <a:latin typeface="Comic Sans MS" pitchFamily="66" charset="0"/>
              </a:rPr>
              <a:pPr>
                <a:defRPr/>
              </a:pPr>
              <a:t>25</a:t>
            </a:fld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b="0">
                <a:solidFill>
                  <a:schemeClr val="tx2"/>
                </a:solidFill>
                <a:latin typeface="Comic Sans MS" pitchFamily="66" charset="0"/>
              </a:rPr>
              <a:t>Health State 111111</a:t>
            </a:r>
          </a:p>
        </p:txBody>
      </p:sp>
      <p:pic>
        <p:nvPicPr>
          <p:cNvPr id="31747" name="Picture 1027" descr="h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3949700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b="0">
                <a:latin typeface="Comic Sans MS" pitchFamily="66" charset="0"/>
              </a:rPr>
              <a:t>Health state 424421 (0.59)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85800" y="1219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600" b="0">
                <a:latin typeface="Comic Sans MS" pitchFamily="66" charset="0"/>
              </a:rPr>
              <a:t>Your health limits you </a:t>
            </a:r>
            <a:r>
              <a:rPr lang="en-US" sz="2600" b="0" u="sng">
                <a:latin typeface="Comic Sans MS" pitchFamily="66" charset="0"/>
              </a:rPr>
              <a:t>a lot</a:t>
            </a:r>
            <a:r>
              <a:rPr lang="en-US" sz="2600" b="0">
                <a:latin typeface="Comic Sans MS" pitchFamily="66" charset="0"/>
              </a:rPr>
              <a:t> in moderate activities (such as moving a table, pushing a vacuum cleaner, bowling or playing golf)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600" b="0">
                <a:latin typeface="Comic Sans MS" pitchFamily="66" charset="0"/>
              </a:rPr>
              <a:t>You are </a:t>
            </a:r>
            <a:r>
              <a:rPr lang="en-US" sz="2600" b="0" u="sng">
                <a:latin typeface="Comic Sans MS" pitchFamily="66" charset="0"/>
              </a:rPr>
              <a:t>limited in the kind of work or other activities</a:t>
            </a:r>
            <a:r>
              <a:rPr lang="en-US" sz="2600" b="0">
                <a:latin typeface="Comic Sans MS" pitchFamily="66" charset="0"/>
              </a:rPr>
              <a:t> as a result of your physical health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600" b="0">
                <a:latin typeface="Comic Sans MS" pitchFamily="66" charset="0"/>
              </a:rPr>
              <a:t>Your health limits your social activities (like visiting friends, relatives etc.) </a:t>
            </a:r>
            <a:r>
              <a:rPr lang="en-US" sz="2600" b="0" u="sng">
                <a:latin typeface="Comic Sans MS" pitchFamily="66" charset="0"/>
              </a:rPr>
              <a:t>most of the time</a:t>
            </a:r>
            <a:r>
              <a:rPr lang="en-US" sz="2600" b="0">
                <a:latin typeface="Comic Sans MS" pitchFamily="66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600" b="0">
                <a:latin typeface="Comic Sans MS" pitchFamily="66" charset="0"/>
              </a:rPr>
              <a:t>You have pain that interferes with your normal work (both outside the home and housework) </a:t>
            </a:r>
            <a:r>
              <a:rPr lang="en-US" sz="2600" b="0" u="sng">
                <a:latin typeface="Comic Sans MS" pitchFamily="66" charset="0"/>
              </a:rPr>
              <a:t>moderately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600" b="0">
                <a:latin typeface="Comic Sans MS" pitchFamily="66" charset="0"/>
              </a:rPr>
              <a:t>You feel tense or downhearted and low </a:t>
            </a:r>
            <a:r>
              <a:rPr lang="en-US" sz="2600" b="0" u="sng">
                <a:latin typeface="Comic Sans MS" pitchFamily="66" charset="0"/>
              </a:rPr>
              <a:t>a little of the</a:t>
            </a:r>
            <a:r>
              <a:rPr lang="en-US" sz="2600" b="0">
                <a:latin typeface="Comic Sans MS" pitchFamily="66" charset="0"/>
              </a:rPr>
              <a:t> </a:t>
            </a:r>
            <a:r>
              <a:rPr lang="en-US" sz="2600" b="0" u="sng">
                <a:latin typeface="Comic Sans MS" pitchFamily="66" charset="0"/>
              </a:rPr>
              <a:t>time</a:t>
            </a:r>
            <a:r>
              <a:rPr lang="en-US" sz="2600" b="0">
                <a:latin typeface="Comic Sans MS" pitchFamily="66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600" b="0">
                <a:latin typeface="Comic Sans MS" pitchFamily="66" charset="0"/>
              </a:rPr>
              <a:t>You have a lot of energy </a:t>
            </a:r>
            <a:r>
              <a:rPr lang="en-US" sz="2600" b="0" u="sng">
                <a:latin typeface="Comic Sans MS" pitchFamily="66" charset="0"/>
              </a:rPr>
              <a:t>all of the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Correlations Among Indirect </a:t>
            </a:r>
            <a:br>
              <a:rPr lang="en-US" smtClean="0">
                <a:latin typeface="Comic Sans MS" pitchFamily="66" charset="0"/>
              </a:rPr>
            </a:br>
            <a:r>
              <a:rPr lang="en-US" smtClean="0">
                <a:latin typeface="Comic Sans MS" pitchFamily="66" charset="0"/>
              </a:rPr>
              <a:t>Preference-Based Measures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3709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EQ-5D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HUI2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HUI3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QWB-SA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SF-6D</a:t>
                      </a:r>
                      <a:endParaRPr lang="en-US" sz="1800" dirty="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EQ-5D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1.00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HUI2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0.71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1.00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HUI3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0.68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0.89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1.00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QWB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0.64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0.66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0.66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1.00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SF-6D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0.70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0.71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0.69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0.65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1.00</a:t>
                      </a:r>
                      <a:endParaRPr lang="en-US" sz="1800" dirty="0"/>
                    </a:p>
                  </a:txBody>
                  <a:tcPr marT="45733" marB="45733"/>
                </a:tc>
              </a:tr>
            </a:tbl>
          </a:graphicData>
        </a:graphic>
      </p:graphicFrame>
      <p:sp>
        <p:nvSpPr>
          <p:cNvPr id="33846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0" y="4724400"/>
            <a:ext cx="8458200" cy="144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smtClean="0">
                <a:latin typeface="Comic Sans MS" pitchFamily="66" charset="0"/>
              </a:rPr>
              <a:t>Fryback, D. G. et al., (2007).  US Norms for Six Generic Health-Related Quality-of-Life Indexes from the National Health Measurement Study.  </a:t>
            </a:r>
            <a:r>
              <a:rPr lang="en-US" sz="1800" u="sng" smtClean="0">
                <a:latin typeface="Comic Sans MS" pitchFamily="66" charset="0"/>
              </a:rPr>
              <a:t>Medical Care</a:t>
            </a:r>
            <a:r>
              <a:rPr lang="en-US" sz="1800" smtClean="0">
                <a:latin typeface="Comic Sans MS" pitchFamily="66" charset="0"/>
              </a:rPr>
              <a:t>, </a:t>
            </a:r>
            <a:r>
              <a:rPr lang="en-US" sz="1800" u="sng" smtClean="0">
                <a:latin typeface="Comic Sans MS" pitchFamily="66" charset="0"/>
              </a:rPr>
              <a:t>45</a:t>
            </a:r>
            <a:r>
              <a:rPr lang="en-US" sz="1800" smtClean="0">
                <a:latin typeface="Comic Sans MS" pitchFamily="66" charset="0"/>
              </a:rPr>
              <a:t>, 1162- 1170.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615950"/>
            <a:ext cx="8610600" cy="1143000"/>
          </a:xfrm>
        </p:spPr>
        <p:txBody>
          <a:bodyPr/>
          <a:lstStyle/>
          <a:p>
            <a:pPr algn="l"/>
            <a:r>
              <a:rPr lang="en-US" smtClean="0"/>
              <a:t>Latent Trait and Item Responses </a:t>
            </a:r>
          </a:p>
        </p:txBody>
      </p:sp>
      <p:grpSp>
        <p:nvGrpSpPr>
          <p:cNvPr id="24578" name="Group 3"/>
          <p:cNvGrpSpPr>
            <a:grpSpLocks/>
          </p:cNvGrpSpPr>
          <p:nvPr/>
        </p:nvGrpSpPr>
        <p:grpSpPr bwMode="auto">
          <a:xfrm>
            <a:off x="381000" y="3235325"/>
            <a:ext cx="2667000" cy="1447800"/>
            <a:chOff x="576" y="1920"/>
            <a:chExt cx="1680" cy="912"/>
          </a:xfrm>
        </p:grpSpPr>
        <p:sp>
          <p:nvSpPr>
            <p:cNvPr id="24608" name="Text Box 4"/>
            <p:cNvSpPr txBox="1">
              <a:spLocks noChangeArrowheads="1"/>
            </p:cNvSpPr>
            <p:nvPr/>
          </p:nvSpPr>
          <p:spPr bwMode="auto">
            <a:xfrm>
              <a:off x="760" y="2231"/>
              <a:ext cx="12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Latent Trait</a:t>
              </a:r>
            </a:p>
          </p:txBody>
        </p:sp>
        <p:sp>
          <p:nvSpPr>
            <p:cNvPr id="24609" name="Oval 5"/>
            <p:cNvSpPr>
              <a:spLocks noChangeArrowheads="1"/>
            </p:cNvSpPr>
            <p:nvPr/>
          </p:nvSpPr>
          <p:spPr bwMode="auto">
            <a:xfrm>
              <a:off x="576" y="1920"/>
              <a:ext cx="1680" cy="91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4579" name="Group 6"/>
          <p:cNvGrpSpPr>
            <a:grpSpLocks/>
          </p:cNvGrpSpPr>
          <p:nvPr/>
        </p:nvGrpSpPr>
        <p:grpSpPr bwMode="auto">
          <a:xfrm>
            <a:off x="2651125" y="1758950"/>
            <a:ext cx="5943600" cy="4341813"/>
            <a:chOff x="1879" y="1108"/>
            <a:chExt cx="4212" cy="2735"/>
          </a:xfrm>
        </p:grpSpPr>
        <p:sp>
          <p:nvSpPr>
            <p:cNvPr id="24580" name="Text Box 7"/>
            <p:cNvSpPr txBox="1">
              <a:spLocks noChangeArrowheads="1"/>
            </p:cNvSpPr>
            <p:nvPr/>
          </p:nvSpPr>
          <p:spPr bwMode="auto">
            <a:xfrm>
              <a:off x="2976" y="1359"/>
              <a:ext cx="1579" cy="5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Item 1 Response</a:t>
              </a:r>
            </a:p>
          </p:txBody>
        </p:sp>
        <p:sp>
          <p:nvSpPr>
            <p:cNvPr id="24581" name="Text Box 8"/>
            <p:cNvSpPr txBox="1">
              <a:spLocks noChangeArrowheads="1"/>
            </p:cNvSpPr>
            <p:nvPr/>
          </p:nvSpPr>
          <p:spPr bwMode="auto">
            <a:xfrm>
              <a:off x="4718" y="1108"/>
              <a:ext cx="9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P(X</a:t>
              </a:r>
              <a:r>
                <a:rPr lang="en-US" sz="2400" b="1" baseline="-25000">
                  <a:latin typeface="Comic Sans MS" pitchFamily="66" charset="0"/>
                </a:rPr>
                <a:t>1</a:t>
              </a:r>
              <a:r>
                <a:rPr lang="en-US" sz="2400" b="1">
                  <a:latin typeface="Comic Sans MS" pitchFamily="66" charset="0"/>
                </a:rPr>
                <a:t>=1)</a:t>
              </a:r>
            </a:p>
          </p:txBody>
        </p:sp>
        <p:sp>
          <p:nvSpPr>
            <p:cNvPr id="24582" name="Text Box 9"/>
            <p:cNvSpPr txBox="1">
              <a:spLocks noChangeArrowheads="1"/>
            </p:cNvSpPr>
            <p:nvPr/>
          </p:nvSpPr>
          <p:spPr bwMode="auto">
            <a:xfrm>
              <a:off x="4718" y="1360"/>
              <a:ext cx="9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P(X</a:t>
              </a:r>
              <a:r>
                <a:rPr lang="en-US" sz="2400" b="1" baseline="-25000">
                  <a:latin typeface="Comic Sans MS" pitchFamily="66" charset="0"/>
                </a:rPr>
                <a:t>1</a:t>
              </a:r>
              <a:r>
                <a:rPr lang="en-US" sz="2400" b="1">
                  <a:latin typeface="Comic Sans MS" pitchFamily="66" charset="0"/>
                </a:rPr>
                <a:t>=0)</a:t>
              </a:r>
            </a:p>
          </p:txBody>
        </p:sp>
        <p:sp>
          <p:nvSpPr>
            <p:cNvPr id="24583" name="Line 10"/>
            <p:cNvSpPr>
              <a:spLocks noChangeShapeType="1"/>
            </p:cNvSpPr>
            <p:nvPr/>
          </p:nvSpPr>
          <p:spPr bwMode="auto">
            <a:xfrm>
              <a:off x="4555" y="1385"/>
              <a:ext cx="12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Line 11"/>
            <p:cNvSpPr>
              <a:spLocks noChangeShapeType="1"/>
            </p:cNvSpPr>
            <p:nvPr/>
          </p:nvSpPr>
          <p:spPr bwMode="auto">
            <a:xfrm>
              <a:off x="4555" y="1637"/>
              <a:ext cx="12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Text Box 12"/>
            <p:cNvSpPr txBox="1">
              <a:spLocks noChangeArrowheads="1"/>
            </p:cNvSpPr>
            <p:nvPr/>
          </p:nvSpPr>
          <p:spPr bwMode="auto">
            <a:xfrm>
              <a:off x="5827" y="1248"/>
              <a:ext cx="2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4586" name="Text Box 13"/>
            <p:cNvSpPr txBox="1">
              <a:spLocks noChangeArrowheads="1"/>
            </p:cNvSpPr>
            <p:nvPr/>
          </p:nvSpPr>
          <p:spPr bwMode="auto">
            <a:xfrm>
              <a:off x="5816" y="1440"/>
              <a:ext cx="2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0</a:t>
              </a:r>
            </a:p>
          </p:txBody>
        </p:sp>
        <p:sp>
          <p:nvSpPr>
            <p:cNvPr id="24587" name="Text Box 14"/>
            <p:cNvSpPr txBox="1">
              <a:spLocks noChangeArrowheads="1"/>
            </p:cNvSpPr>
            <p:nvPr/>
          </p:nvSpPr>
          <p:spPr bwMode="auto">
            <a:xfrm>
              <a:off x="2976" y="2319"/>
              <a:ext cx="1579" cy="5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Item 2 Response</a:t>
              </a:r>
            </a:p>
          </p:txBody>
        </p:sp>
        <p:sp>
          <p:nvSpPr>
            <p:cNvPr id="24588" name="Text Box 15"/>
            <p:cNvSpPr txBox="1">
              <a:spLocks noChangeArrowheads="1"/>
            </p:cNvSpPr>
            <p:nvPr/>
          </p:nvSpPr>
          <p:spPr bwMode="auto">
            <a:xfrm>
              <a:off x="4745" y="2062"/>
              <a:ext cx="9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P(X</a:t>
              </a:r>
              <a:r>
                <a:rPr lang="en-US" sz="2400" b="1" baseline="-25000">
                  <a:latin typeface="Comic Sans MS" pitchFamily="66" charset="0"/>
                </a:rPr>
                <a:t>2</a:t>
              </a:r>
              <a:r>
                <a:rPr lang="en-US" sz="2400" b="1">
                  <a:latin typeface="Comic Sans MS" pitchFamily="66" charset="0"/>
                </a:rPr>
                <a:t>=1)</a:t>
              </a:r>
            </a:p>
          </p:txBody>
        </p:sp>
        <p:sp>
          <p:nvSpPr>
            <p:cNvPr id="24589" name="Text Box 16"/>
            <p:cNvSpPr txBox="1">
              <a:spLocks noChangeArrowheads="1"/>
            </p:cNvSpPr>
            <p:nvPr/>
          </p:nvSpPr>
          <p:spPr bwMode="auto">
            <a:xfrm>
              <a:off x="4758" y="2338"/>
              <a:ext cx="9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P(X</a:t>
              </a:r>
              <a:r>
                <a:rPr lang="en-US" sz="2400" b="1" baseline="-25000">
                  <a:latin typeface="Comic Sans MS" pitchFamily="66" charset="0"/>
                </a:rPr>
                <a:t>2</a:t>
              </a:r>
              <a:r>
                <a:rPr lang="en-US" sz="2400" b="1">
                  <a:latin typeface="Comic Sans MS" pitchFamily="66" charset="0"/>
                </a:rPr>
                <a:t>=0)</a:t>
              </a:r>
            </a:p>
          </p:txBody>
        </p:sp>
        <p:sp>
          <p:nvSpPr>
            <p:cNvPr id="24590" name="Line 17"/>
            <p:cNvSpPr>
              <a:spLocks noChangeShapeType="1"/>
            </p:cNvSpPr>
            <p:nvPr/>
          </p:nvSpPr>
          <p:spPr bwMode="auto">
            <a:xfrm>
              <a:off x="4555" y="2333"/>
              <a:ext cx="12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Line 18"/>
            <p:cNvSpPr>
              <a:spLocks noChangeShapeType="1"/>
            </p:cNvSpPr>
            <p:nvPr/>
          </p:nvSpPr>
          <p:spPr bwMode="auto">
            <a:xfrm>
              <a:off x="4555" y="2603"/>
              <a:ext cx="12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Text Box 19"/>
            <p:cNvSpPr txBox="1">
              <a:spLocks noChangeArrowheads="1"/>
            </p:cNvSpPr>
            <p:nvPr/>
          </p:nvSpPr>
          <p:spPr bwMode="auto">
            <a:xfrm>
              <a:off x="5827" y="2208"/>
              <a:ext cx="2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4593" name="Text Box 20"/>
            <p:cNvSpPr txBox="1">
              <a:spLocks noChangeArrowheads="1"/>
            </p:cNvSpPr>
            <p:nvPr/>
          </p:nvSpPr>
          <p:spPr bwMode="auto">
            <a:xfrm>
              <a:off x="5816" y="2400"/>
              <a:ext cx="2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0</a:t>
              </a:r>
            </a:p>
          </p:txBody>
        </p:sp>
        <p:sp>
          <p:nvSpPr>
            <p:cNvPr id="24594" name="Text Box 21"/>
            <p:cNvSpPr txBox="1">
              <a:spLocks noChangeArrowheads="1"/>
            </p:cNvSpPr>
            <p:nvPr/>
          </p:nvSpPr>
          <p:spPr bwMode="auto">
            <a:xfrm>
              <a:off x="3029" y="3120"/>
              <a:ext cx="1579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Item 3 Response</a:t>
              </a:r>
            </a:p>
          </p:txBody>
        </p:sp>
        <p:sp>
          <p:nvSpPr>
            <p:cNvPr id="24595" name="Text Box 22"/>
            <p:cNvSpPr txBox="1">
              <a:spLocks noChangeArrowheads="1"/>
            </p:cNvSpPr>
            <p:nvPr/>
          </p:nvSpPr>
          <p:spPr bwMode="auto">
            <a:xfrm>
              <a:off x="4728" y="2815"/>
              <a:ext cx="9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P(X</a:t>
              </a:r>
              <a:r>
                <a:rPr lang="en-US" sz="2400" b="1" baseline="-25000">
                  <a:latin typeface="Comic Sans MS" pitchFamily="66" charset="0"/>
                </a:rPr>
                <a:t>3</a:t>
              </a:r>
              <a:r>
                <a:rPr lang="en-US" sz="2400" b="1">
                  <a:latin typeface="Comic Sans MS" pitchFamily="66" charset="0"/>
                </a:rPr>
                <a:t>=0)</a:t>
              </a:r>
            </a:p>
          </p:txBody>
        </p:sp>
        <p:sp>
          <p:nvSpPr>
            <p:cNvPr id="24596" name="Line 23"/>
            <p:cNvSpPr>
              <a:spLocks noChangeShapeType="1"/>
            </p:cNvSpPr>
            <p:nvPr/>
          </p:nvSpPr>
          <p:spPr bwMode="auto">
            <a:xfrm>
              <a:off x="4555" y="3095"/>
              <a:ext cx="12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Text Box 24"/>
            <p:cNvSpPr txBox="1">
              <a:spLocks noChangeArrowheads="1"/>
            </p:cNvSpPr>
            <p:nvPr/>
          </p:nvSpPr>
          <p:spPr bwMode="auto">
            <a:xfrm>
              <a:off x="5827" y="2928"/>
              <a:ext cx="2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0</a:t>
              </a:r>
            </a:p>
          </p:txBody>
        </p:sp>
        <p:sp>
          <p:nvSpPr>
            <p:cNvPr id="24598" name="Text Box 25"/>
            <p:cNvSpPr txBox="1">
              <a:spLocks noChangeArrowheads="1"/>
            </p:cNvSpPr>
            <p:nvPr/>
          </p:nvSpPr>
          <p:spPr bwMode="auto">
            <a:xfrm>
              <a:off x="4745" y="3403"/>
              <a:ext cx="9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P(X</a:t>
              </a:r>
              <a:r>
                <a:rPr lang="en-US" sz="2400" b="1" baseline="-25000">
                  <a:latin typeface="Comic Sans MS" pitchFamily="66" charset="0"/>
                </a:rPr>
                <a:t>3</a:t>
              </a:r>
              <a:r>
                <a:rPr lang="en-US" sz="2400" b="1">
                  <a:latin typeface="Comic Sans MS" pitchFamily="66" charset="0"/>
                </a:rPr>
                <a:t>=2)</a:t>
              </a:r>
            </a:p>
          </p:txBody>
        </p:sp>
        <p:sp>
          <p:nvSpPr>
            <p:cNvPr id="24599" name="Line 26"/>
            <p:cNvSpPr>
              <a:spLocks noChangeShapeType="1"/>
            </p:cNvSpPr>
            <p:nvPr/>
          </p:nvSpPr>
          <p:spPr bwMode="auto">
            <a:xfrm>
              <a:off x="4555" y="3677"/>
              <a:ext cx="12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Text Box 27"/>
            <p:cNvSpPr txBox="1">
              <a:spLocks noChangeArrowheads="1"/>
            </p:cNvSpPr>
            <p:nvPr/>
          </p:nvSpPr>
          <p:spPr bwMode="auto">
            <a:xfrm>
              <a:off x="5816" y="3552"/>
              <a:ext cx="2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4601" name="Rectangle 28"/>
            <p:cNvSpPr>
              <a:spLocks noChangeArrowheads="1"/>
            </p:cNvSpPr>
            <p:nvPr/>
          </p:nvSpPr>
          <p:spPr bwMode="auto">
            <a:xfrm>
              <a:off x="2976" y="3095"/>
              <a:ext cx="1579" cy="5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02" name="Text Box 29"/>
            <p:cNvSpPr txBox="1">
              <a:spLocks noChangeArrowheads="1"/>
            </p:cNvSpPr>
            <p:nvPr/>
          </p:nvSpPr>
          <p:spPr bwMode="auto">
            <a:xfrm>
              <a:off x="4732" y="3128"/>
              <a:ext cx="9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P(X</a:t>
              </a:r>
              <a:r>
                <a:rPr lang="en-US" sz="2400" b="1" baseline="-25000">
                  <a:latin typeface="Comic Sans MS" pitchFamily="66" charset="0"/>
                </a:rPr>
                <a:t>3</a:t>
              </a:r>
              <a:r>
                <a:rPr lang="en-US" sz="2400" b="1">
                  <a:latin typeface="Comic Sans MS" pitchFamily="66" charset="0"/>
                </a:rPr>
                <a:t>=1)</a:t>
              </a:r>
            </a:p>
          </p:txBody>
        </p:sp>
        <p:sp>
          <p:nvSpPr>
            <p:cNvPr id="24603" name="Line 30"/>
            <p:cNvSpPr>
              <a:spLocks noChangeShapeType="1"/>
            </p:cNvSpPr>
            <p:nvPr/>
          </p:nvSpPr>
          <p:spPr bwMode="auto">
            <a:xfrm>
              <a:off x="4552" y="3405"/>
              <a:ext cx="12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Text Box 31"/>
            <p:cNvSpPr txBox="1">
              <a:spLocks noChangeArrowheads="1"/>
            </p:cNvSpPr>
            <p:nvPr/>
          </p:nvSpPr>
          <p:spPr bwMode="auto">
            <a:xfrm>
              <a:off x="5825" y="3238"/>
              <a:ext cx="2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4605" name="Line 32"/>
            <p:cNvSpPr>
              <a:spLocks noChangeShapeType="1"/>
            </p:cNvSpPr>
            <p:nvPr/>
          </p:nvSpPr>
          <p:spPr bwMode="auto">
            <a:xfrm flipV="1">
              <a:off x="1934" y="1584"/>
              <a:ext cx="1036" cy="6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6" name="Line 33"/>
            <p:cNvSpPr>
              <a:spLocks noChangeShapeType="1"/>
            </p:cNvSpPr>
            <p:nvPr/>
          </p:nvSpPr>
          <p:spPr bwMode="auto">
            <a:xfrm>
              <a:off x="2160" y="2496"/>
              <a:ext cx="8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7" name="Line 34"/>
            <p:cNvSpPr>
              <a:spLocks noChangeShapeType="1"/>
            </p:cNvSpPr>
            <p:nvPr/>
          </p:nvSpPr>
          <p:spPr bwMode="auto">
            <a:xfrm>
              <a:off x="1879" y="2821"/>
              <a:ext cx="1091" cy="6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52047" y="4912659"/>
            <a:ext cx="1147482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48518" y="3585882"/>
            <a:ext cx="1452282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86636" y="3585882"/>
            <a:ext cx="1308847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Quality of Care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6"/>
            <a:endCxn id="5" idx="2"/>
          </p:cNvCxnSpPr>
          <p:nvPr/>
        </p:nvCxnSpPr>
        <p:spPr>
          <a:xfrm>
            <a:off x="4195483" y="4043082"/>
            <a:ext cx="7530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4" idx="1"/>
          </p:cNvCxnSpPr>
          <p:nvPr/>
        </p:nvCxnSpPr>
        <p:spPr>
          <a:xfrm>
            <a:off x="3675529" y="4500282"/>
            <a:ext cx="544563" cy="546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7"/>
          </p:cNvCxnSpPr>
          <p:nvPr/>
        </p:nvCxnSpPr>
        <p:spPr>
          <a:xfrm flipH="1">
            <a:off x="5031484" y="4500282"/>
            <a:ext cx="383198" cy="546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777318" y="2241176"/>
            <a:ext cx="1488141" cy="13805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Demo-graphics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5" idx="2"/>
            <a:endCxn id="6" idx="7"/>
          </p:cNvCxnSpPr>
          <p:nvPr/>
        </p:nvCxnSpPr>
        <p:spPr>
          <a:xfrm flipH="1">
            <a:off x="4003807" y="2931459"/>
            <a:ext cx="2773511" cy="7883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3"/>
            <a:endCxn id="5" idx="7"/>
          </p:cNvCxnSpPr>
          <p:nvPr/>
        </p:nvCxnSpPr>
        <p:spPr>
          <a:xfrm flipH="1">
            <a:off x="6188118" y="3419562"/>
            <a:ext cx="807133" cy="300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4" idx="6"/>
          </p:cNvCxnSpPr>
          <p:nvPr/>
        </p:nvCxnSpPr>
        <p:spPr>
          <a:xfrm flipH="1">
            <a:off x="5199529" y="3621741"/>
            <a:ext cx="2169459" cy="1748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649506" y="2689414"/>
            <a:ext cx="1111623" cy="2420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Technical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90610" y="2689413"/>
            <a:ext cx="914400" cy="2420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Reports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675529" y="2931460"/>
            <a:ext cx="272281" cy="6902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1"/>
            <a:endCxn id="22" idx="2"/>
          </p:cNvCxnSpPr>
          <p:nvPr/>
        </p:nvCxnSpPr>
        <p:spPr>
          <a:xfrm flipH="1" flipV="1">
            <a:off x="2205318" y="2931460"/>
            <a:ext cx="872994" cy="788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886636" y="5970494"/>
            <a:ext cx="1061175" cy="502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Clinical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99529" y="5970494"/>
            <a:ext cx="988590" cy="502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Reports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Patient-Reported Measures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3675529" y="5522259"/>
            <a:ext cx="376518" cy="44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33" idx="0"/>
          </p:cNvCxnSpPr>
          <p:nvPr/>
        </p:nvCxnSpPr>
        <p:spPr>
          <a:xfrm>
            <a:off x="5199529" y="5522259"/>
            <a:ext cx="494295" cy="44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06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534400" cy="1143000"/>
          </a:xfrm>
        </p:spPr>
        <p:txBody>
          <a:bodyPr/>
          <a:lstStyle/>
          <a:p>
            <a:r>
              <a:rPr lang="en-US" smtClean="0"/>
              <a:t>Item Responses and Trait Levels</a:t>
            </a:r>
          </a:p>
        </p:txBody>
      </p:sp>
      <p:grpSp>
        <p:nvGrpSpPr>
          <p:cNvPr id="25602" name="Group 3"/>
          <p:cNvGrpSpPr>
            <a:grpSpLocks/>
          </p:cNvGrpSpPr>
          <p:nvPr/>
        </p:nvGrpSpPr>
        <p:grpSpPr bwMode="auto">
          <a:xfrm>
            <a:off x="744538" y="2138363"/>
            <a:ext cx="8054975" cy="2362200"/>
            <a:chOff x="528" y="1347"/>
            <a:chExt cx="5708" cy="1488"/>
          </a:xfrm>
        </p:grpSpPr>
        <p:sp>
          <p:nvSpPr>
            <p:cNvPr id="25603" name="Line 4"/>
            <p:cNvSpPr>
              <a:spLocks noChangeShapeType="1"/>
            </p:cNvSpPr>
            <p:nvPr/>
          </p:nvSpPr>
          <p:spPr bwMode="auto">
            <a:xfrm>
              <a:off x="528" y="2090"/>
              <a:ext cx="5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4" name="AutoShape 5"/>
            <p:cNvSpPr>
              <a:spLocks noChangeArrowheads="1"/>
            </p:cNvSpPr>
            <p:nvPr/>
          </p:nvSpPr>
          <p:spPr bwMode="auto">
            <a:xfrm flipV="1">
              <a:off x="1274" y="1691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05" name="AutoShape 6"/>
            <p:cNvSpPr>
              <a:spLocks noChangeArrowheads="1"/>
            </p:cNvSpPr>
            <p:nvPr/>
          </p:nvSpPr>
          <p:spPr bwMode="auto">
            <a:xfrm flipV="1">
              <a:off x="3380" y="1692"/>
              <a:ext cx="105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06" name="AutoShape 7"/>
            <p:cNvSpPr>
              <a:spLocks noChangeArrowheads="1"/>
            </p:cNvSpPr>
            <p:nvPr/>
          </p:nvSpPr>
          <p:spPr bwMode="auto">
            <a:xfrm flipV="1">
              <a:off x="4411" y="1692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07" name="AutoShape 8"/>
            <p:cNvSpPr>
              <a:spLocks noChangeArrowheads="1"/>
            </p:cNvSpPr>
            <p:nvPr/>
          </p:nvSpPr>
          <p:spPr bwMode="auto">
            <a:xfrm>
              <a:off x="1569" y="2203"/>
              <a:ext cx="105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08" name="AutoShape 9"/>
            <p:cNvSpPr>
              <a:spLocks noChangeArrowheads="1"/>
            </p:cNvSpPr>
            <p:nvPr/>
          </p:nvSpPr>
          <p:spPr bwMode="auto">
            <a:xfrm>
              <a:off x="2733" y="2203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09" name="AutoShape 10"/>
            <p:cNvSpPr>
              <a:spLocks noChangeArrowheads="1"/>
            </p:cNvSpPr>
            <p:nvPr/>
          </p:nvSpPr>
          <p:spPr bwMode="auto">
            <a:xfrm>
              <a:off x="4083" y="2202"/>
              <a:ext cx="106" cy="27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10" name="Text Box 11"/>
            <p:cNvSpPr txBox="1">
              <a:spLocks noChangeArrowheads="1"/>
            </p:cNvSpPr>
            <p:nvPr/>
          </p:nvSpPr>
          <p:spPr bwMode="auto">
            <a:xfrm>
              <a:off x="1261" y="2526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Item 1</a:t>
              </a:r>
            </a:p>
          </p:txBody>
        </p:sp>
        <p:sp>
          <p:nvSpPr>
            <p:cNvPr id="25611" name="Text Box 12"/>
            <p:cNvSpPr txBox="1">
              <a:spLocks noChangeArrowheads="1"/>
            </p:cNvSpPr>
            <p:nvPr/>
          </p:nvSpPr>
          <p:spPr bwMode="auto">
            <a:xfrm>
              <a:off x="2426" y="2535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Item 2</a:t>
              </a:r>
            </a:p>
          </p:txBody>
        </p:sp>
        <p:sp>
          <p:nvSpPr>
            <p:cNvPr id="25612" name="Text Box 13"/>
            <p:cNvSpPr txBox="1">
              <a:spLocks noChangeArrowheads="1"/>
            </p:cNvSpPr>
            <p:nvPr/>
          </p:nvSpPr>
          <p:spPr bwMode="auto">
            <a:xfrm>
              <a:off x="3875" y="2544"/>
              <a:ext cx="8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Item 3</a:t>
              </a:r>
            </a:p>
          </p:txBody>
        </p:sp>
        <p:sp>
          <p:nvSpPr>
            <p:cNvPr id="25613" name="Text Box 14"/>
            <p:cNvSpPr txBox="1">
              <a:spLocks noChangeArrowheads="1"/>
            </p:cNvSpPr>
            <p:nvPr/>
          </p:nvSpPr>
          <p:spPr bwMode="auto">
            <a:xfrm>
              <a:off x="888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Person 1</a:t>
              </a:r>
            </a:p>
          </p:txBody>
        </p:sp>
        <p:sp>
          <p:nvSpPr>
            <p:cNvPr id="25614" name="Text Box 15"/>
            <p:cNvSpPr txBox="1">
              <a:spLocks noChangeArrowheads="1"/>
            </p:cNvSpPr>
            <p:nvPr/>
          </p:nvSpPr>
          <p:spPr bwMode="auto">
            <a:xfrm>
              <a:off x="2993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Person 2</a:t>
              </a:r>
            </a:p>
          </p:txBody>
        </p:sp>
        <p:sp>
          <p:nvSpPr>
            <p:cNvPr id="25615" name="Text Box 16"/>
            <p:cNvSpPr txBox="1">
              <a:spLocks noChangeArrowheads="1"/>
            </p:cNvSpPr>
            <p:nvPr/>
          </p:nvSpPr>
          <p:spPr bwMode="auto">
            <a:xfrm>
              <a:off x="4015" y="1347"/>
              <a:ext cx="10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Comic Sans MS" pitchFamily="66" charset="0"/>
                </a:rPr>
                <a:t>Person 3</a:t>
              </a:r>
            </a:p>
          </p:txBody>
        </p:sp>
        <p:sp>
          <p:nvSpPr>
            <p:cNvPr id="25616" name="AutoShape 17"/>
            <p:cNvSpPr>
              <a:spLocks/>
            </p:cNvSpPr>
            <p:nvPr/>
          </p:nvSpPr>
          <p:spPr bwMode="auto">
            <a:xfrm>
              <a:off x="5073" y="2318"/>
              <a:ext cx="1163" cy="384"/>
            </a:xfrm>
            <a:prstGeom prst="accentCallout2">
              <a:avLst>
                <a:gd name="adj1" fmla="val 18750"/>
                <a:gd name="adj2" fmla="val -4644"/>
                <a:gd name="adj3" fmla="val 18750"/>
                <a:gd name="adj4" fmla="val -23019"/>
                <a:gd name="adj5" fmla="val -57292"/>
                <a:gd name="adj6" fmla="val -420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latin typeface="Calibri" pitchFamily="34" charset="0"/>
                </a:rPr>
                <a:t>Trait</a:t>
              </a:r>
            </a:p>
            <a:p>
              <a:r>
                <a:rPr lang="en-US" sz="2000">
                  <a:latin typeface="Calibri" pitchFamily="34" charset="0"/>
                </a:rPr>
                <a:t>Continuum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PROMIS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/>
                <a:ea typeface="+mj-ea"/>
                <a:cs typeface="Calibri"/>
              </a:rPr>
              <a:t>®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 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 http://www.nihpromis.org/ 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0" y="2103438"/>
            <a:ext cx="8896350" cy="4297362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8600" dirty="0" smtClean="0">
                <a:latin typeface="Comic Sans MS" pitchFamily="66" charset="0"/>
              </a:rPr>
              <a:t>Patient-reported  Outcomes Measurement Information System   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sz="8600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8600" dirty="0" smtClean="0">
                <a:latin typeface="Comic Sans MS" pitchFamily="66" charset="0"/>
              </a:rPr>
              <a:t>Item banks measuring patient-reported outcomes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sz="8600" dirty="0" smtClean="0">
              <a:latin typeface="Comic Sans MS" pitchFamily="66" charset="0"/>
            </a:endParaRPr>
          </a:p>
          <a:p>
            <a:pPr lvl="2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8600" dirty="0" smtClean="0">
                <a:latin typeface="Comic Sans MS" pitchFamily="66" charset="0"/>
              </a:rPr>
              <a:t>Computer-adaptive testing (CAT) </a:t>
            </a:r>
          </a:p>
          <a:p>
            <a:pPr lvl="2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8600" dirty="0" smtClean="0">
                <a:latin typeface="Comic Sans MS" pitchFamily="66" charset="0"/>
              </a:rPr>
              <a:t>Short-forms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sz="8600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sz="8600" dirty="0" smtClean="0">
                <a:latin typeface="Comic Sans MS" pitchFamily="66" charset="0"/>
              </a:rPr>
              <a:t>Reliability </a:t>
            </a:r>
            <a:r>
              <a:rPr lang="en-US" sz="8600" dirty="0">
                <a:latin typeface="Comic Sans MS" pitchFamily="66" charset="0"/>
              </a:rPr>
              <a:t>= 1 – SE</a:t>
            </a:r>
            <a:r>
              <a:rPr lang="en-US" sz="8600" baseline="30000" dirty="0">
                <a:latin typeface="Comic Sans MS" pitchFamily="66" charset="0"/>
              </a:rPr>
              <a:t>2  </a:t>
            </a:r>
            <a:r>
              <a:rPr lang="en-US" sz="8600" dirty="0" smtClean="0">
                <a:latin typeface="Comic Sans MS" pitchFamily="66" charset="0"/>
              </a:rPr>
              <a:t>  (z-score)</a:t>
            </a: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None/>
              <a:defRPr/>
            </a:pPr>
            <a:r>
              <a:rPr lang="en-US" sz="8600" dirty="0" smtClean="0">
                <a:latin typeface="Comic Sans MS" pitchFamily="66" charset="0"/>
              </a:rPr>
              <a:t> 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sz="8200" dirty="0" smtClean="0">
                <a:latin typeface="Comic Sans MS" pitchFamily="66" charset="0"/>
              </a:rPr>
              <a:t>SE = 0.32 for 0.90 reliability (z-score)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sz="86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sz="8200" dirty="0">
                <a:latin typeface="Comic Sans MS" pitchFamily="66" charset="0"/>
              </a:rPr>
              <a:t>SE = 3.2 for T-score (mean= 50 &amp; SD = 10)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sz="8600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endParaRPr lang="en-US" sz="8600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sz="8600" dirty="0" smtClean="0">
                <a:latin typeface="Comic Sans MS" pitchFamily="66" charset="0"/>
              </a:rPr>
              <a:t>.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ea typeface="+mj-ea"/>
              </a:rPr>
              <a:t>Anger CAT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ea typeface="+mj-ea"/>
              </a:rPr>
              <a:t>1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ea typeface="+mj-ea"/>
              </a:rPr>
              <a:t> (In the past 7 days )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was grouchy 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Theta = 56.1  SE = </a:t>
            </a:r>
            <a:r>
              <a:rPr lang="en-US" dirty="0" smtClean="0">
                <a:latin typeface="Comic Sans MS" pitchFamily="66" charset="0"/>
              </a:rPr>
              <a:t>5.7 (rel. = 0.68)</a:t>
            </a: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smtClean="0">
                <a:latin typeface="Comic Sans MS" pitchFamily="66" charset="0"/>
              </a:rPr>
              <a:t>2</a:t>
            </a:r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felt like I was ready to explode </a:t>
            </a:r>
            <a:endParaRPr lang="en-US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Theta = 51.9  SE = </a:t>
            </a:r>
            <a:r>
              <a:rPr lang="en-US" dirty="0">
                <a:latin typeface="Comic Sans MS" pitchFamily="66" charset="0"/>
              </a:rPr>
              <a:t>4.8 (rel. = </a:t>
            </a:r>
            <a:r>
              <a:rPr lang="en-US" dirty="0" smtClean="0">
                <a:latin typeface="Comic Sans MS" pitchFamily="66" charset="0"/>
              </a:rPr>
              <a:t>0.77)</a:t>
            </a: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smtClean="0">
                <a:latin typeface="Comic Sans MS" pitchFamily="66" charset="0"/>
              </a:rPr>
              <a:t>3</a:t>
            </a:r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felt angry </a:t>
            </a:r>
            <a:endParaRPr lang="en-US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Theta = 50.5  SE = </a:t>
            </a:r>
            <a:r>
              <a:rPr lang="en-US" dirty="0">
                <a:latin typeface="Comic Sans MS" pitchFamily="66" charset="0"/>
              </a:rPr>
              <a:t>3.9 (rel. = </a:t>
            </a:r>
            <a:r>
              <a:rPr lang="en-US" dirty="0" smtClean="0">
                <a:latin typeface="Comic Sans MS" pitchFamily="66" charset="0"/>
              </a:rPr>
              <a:t>0.85)</a:t>
            </a: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smtClean="0">
                <a:latin typeface="Comic Sans MS" pitchFamily="66" charset="0"/>
              </a:rPr>
              <a:t>4</a:t>
            </a:r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felt angrier than I thought I should </a:t>
            </a:r>
            <a:endParaRPr lang="en-US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Theta = 48.8  SE = </a:t>
            </a:r>
            <a:r>
              <a:rPr lang="en-US" dirty="0">
                <a:latin typeface="Comic Sans MS" pitchFamily="66" charset="0"/>
              </a:rPr>
              <a:t>3.6 (rel. = </a:t>
            </a:r>
            <a:r>
              <a:rPr lang="en-US" dirty="0" smtClean="0">
                <a:latin typeface="Comic Sans MS" pitchFamily="66" charset="0"/>
              </a:rPr>
              <a:t>0.87)</a:t>
            </a: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smtClean="0">
                <a:latin typeface="Comic Sans MS" pitchFamily="66" charset="0"/>
              </a:rPr>
              <a:t>5</a:t>
            </a:r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felt annoyed </a:t>
            </a:r>
            <a:endParaRPr lang="en-US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Theta = 50.1  SE = </a:t>
            </a:r>
            <a:r>
              <a:rPr lang="en-US" dirty="0">
                <a:latin typeface="Comic Sans MS" pitchFamily="66" charset="0"/>
              </a:rPr>
              <a:t>3.2 (rel. = </a:t>
            </a:r>
            <a:r>
              <a:rPr lang="en-US" dirty="0" smtClean="0">
                <a:latin typeface="Comic Sans MS" pitchFamily="66" charset="0"/>
              </a:rPr>
              <a:t>0.90)</a:t>
            </a: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smtClean="0">
                <a:latin typeface="Comic Sans MS" pitchFamily="66" charset="0"/>
              </a:rPr>
              <a:t>6</a:t>
            </a:r>
            <a:r>
              <a:rPr lang="en-US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made myself angry about something just by thinking about it. </a:t>
            </a:r>
            <a:endParaRPr lang="en-US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Theta = 50.2  SE = </a:t>
            </a:r>
            <a:r>
              <a:rPr lang="en-US" dirty="0">
                <a:latin typeface="Comic Sans MS" pitchFamily="66" charset="0"/>
              </a:rPr>
              <a:t>2.8 (rel. = </a:t>
            </a:r>
            <a:r>
              <a:rPr lang="en-US" dirty="0" smtClean="0">
                <a:latin typeface="Comic Sans MS" pitchFamily="66" charset="0"/>
              </a:rPr>
              <a:t>0.92)</a:t>
            </a:r>
            <a:endParaRPr lang="en-US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Theta and SE estimates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Item 1: 56 and   6</a:t>
            </a:r>
          </a:p>
          <a:p>
            <a:r>
              <a:rPr lang="en-US" smtClean="0">
                <a:latin typeface="Comic Sans MS" pitchFamily="66" charset="0"/>
              </a:rPr>
              <a:t>Item 2: 52 and   5</a:t>
            </a:r>
          </a:p>
          <a:p>
            <a:r>
              <a:rPr lang="en-US" smtClean="0">
                <a:latin typeface="Comic Sans MS" pitchFamily="66" charset="0"/>
              </a:rPr>
              <a:t>Item 3: 50 and   4</a:t>
            </a:r>
          </a:p>
          <a:p>
            <a:r>
              <a:rPr lang="en-US" smtClean="0">
                <a:latin typeface="Comic Sans MS" pitchFamily="66" charset="0"/>
              </a:rPr>
              <a:t>Item 4: 49 and   4</a:t>
            </a:r>
          </a:p>
          <a:p>
            <a:r>
              <a:rPr lang="en-US" smtClean="0">
                <a:latin typeface="Comic Sans MS" pitchFamily="66" charset="0"/>
              </a:rPr>
              <a:t>Item 5: 50 and   3</a:t>
            </a:r>
          </a:p>
          <a:p>
            <a:r>
              <a:rPr lang="en-US" smtClean="0">
                <a:latin typeface="Comic Sans MS" pitchFamily="66" charset="0"/>
              </a:rPr>
              <a:t>Item 6: 50 and  &lt;3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PROMIS Banks </a:t>
            </a:r>
            <a:b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/>
            </a:r>
            <a:b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endParaRPr lang="en-US" smtClean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r>
              <a:rPr lang="en-US" sz="2000" smtClean="0"/>
              <a:t>Emotional Distress</a:t>
            </a:r>
          </a:p>
          <a:p>
            <a:pPr lvl="1"/>
            <a:r>
              <a:rPr lang="en-US" sz="2000" smtClean="0"/>
              <a:t>Depression (28)</a:t>
            </a:r>
          </a:p>
          <a:p>
            <a:pPr lvl="1"/>
            <a:r>
              <a:rPr lang="en-US" sz="2000" smtClean="0"/>
              <a:t>Anxiety (29)</a:t>
            </a:r>
          </a:p>
          <a:p>
            <a:pPr lvl="1"/>
            <a:r>
              <a:rPr lang="en-US" sz="2000" smtClean="0"/>
              <a:t>Anger (29)</a:t>
            </a:r>
          </a:p>
          <a:p>
            <a:r>
              <a:rPr lang="en-US" sz="2000" smtClean="0"/>
              <a:t>Physical Function (124)</a:t>
            </a:r>
          </a:p>
          <a:p>
            <a:r>
              <a:rPr lang="en-US" sz="2000" smtClean="0"/>
              <a:t>Pain </a:t>
            </a:r>
          </a:p>
          <a:p>
            <a:pPr lvl="1"/>
            <a:r>
              <a:rPr lang="en-US" sz="2000" smtClean="0"/>
              <a:t>Behavior (39)</a:t>
            </a:r>
          </a:p>
          <a:p>
            <a:pPr lvl="1"/>
            <a:r>
              <a:rPr lang="en-US" sz="2000" smtClean="0"/>
              <a:t>Impact (41)</a:t>
            </a:r>
          </a:p>
          <a:p>
            <a:r>
              <a:rPr lang="en-US" sz="2000" smtClean="0"/>
              <a:t>Fatigue (95)</a:t>
            </a:r>
          </a:p>
          <a:p>
            <a:r>
              <a:rPr lang="en-US" sz="2000" smtClean="0"/>
              <a:t>Satisfaction with Participation in Discretionary Social Activities (12)</a:t>
            </a:r>
          </a:p>
          <a:p>
            <a:r>
              <a:rPr lang="en-US" sz="2000" smtClean="0"/>
              <a:t>Satisfaction with Participation in Social Roles (14)</a:t>
            </a:r>
          </a:p>
          <a:p>
            <a:r>
              <a:rPr lang="en-US" sz="2000" smtClean="0"/>
              <a:t>Sleep Disturbance (27)</a:t>
            </a:r>
          </a:p>
          <a:p>
            <a:r>
              <a:rPr lang="en-US" sz="2000" smtClean="0"/>
              <a:t>Wake Disturbance (16)</a:t>
            </a:r>
          </a:p>
          <a:p>
            <a:endParaRPr lang="en-US" sz="20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09600"/>
            <a:ext cx="89154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000" dirty="0" smtClean="0">
                <a:latin typeface="Comic Sans MS" pitchFamily="66" charset="0"/>
              </a:rPr>
              <a:t>   </a:t>
            </a:r>
            <a:r>
              <a:rPr lang="en-US" sz="4000" i="1" dirty="0" smtClean="0">
                <a:latin typeface="Comic Sans MS" pitchFamily="66" charset="0"/>
              </a:rPr>
              <a:t>Health-Related Quality of Life is …</a:t>
            </a:r>
            <a:br>
              <a:rPr lang="en-US" sz="4000" i="1" dirty="0" smtClean="0">
                <a:latin typeface="Comic Sans MS" pitchFamily="66" charset="0"/>
              </a:rPr>
            </a:br>
            <a:r>
              <a:rPr lang="en-US" sz="4000" i="1" dirty="0" smtClean="0">
                <a:latin typeface="Comic Sans MS" pitchFamily="66" charset="0"/>
              </a:rPr>
              <a:t/>
            </a:r>
            <a:br>
              <a:rPr lang="en-US" sz="4000" i="1" dirty="0" smtClean="0">
                <a:latin typeface="Comic Sans MS" pitchFamily="66" charset="0"/>
              </a:rPr>
            </a:br>
            <a:r>
              <a:rPr lang="en-US" sz="4000" i="1" dirty="0" smtClean="0"/>
              <a:t>   </a:t>
            </a:r>
            <a:r>
              <a:rPr lang="en-US" sz="3600" dirty="0" smtClean="0"/>
              <a:t>                            </a:t>
            </a:r>
            <a:endParaRPr lang="en-US" sz="40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837488" cy="473551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3600" dirty="0" smtClean="0">
                <a:solidFill>
                  <a:schemeClr val="accent5"/>
                </a:solidFill>
                <a:latin typeface="Comic Sans MS" pitchFamily="66" charset="0"/>
              </a:rPr>
              <a:t>What you can </a:t>
            </a:r>
            <a:r>
              <a:rPr lang="en-US" sz="3600" u="sng" dirty="0" smtClean="0">
                <a:solidFill>
                  <a:schemeClr val="accent5"/>
                </a:solidFill>
                <a:latin typeface="Comic Sans MS" pitchFamily="66" charset="0"/>
              </a:rPr>
              <a:t>do</a:t>
            </a:r>
            <a:r>
              <a:rPr lang="en-US" sz="3600" dirty="0" smtClean="0">
                <a:solidFill>
                  <a:schemeClr val="accent5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u="sng" dirty="0" smtClean="0">
                <a:latin typeface="Comic Sans MS" pitchFamily="66" charset="0"/>
              </a:rPr>
              <a:t>Functioning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Self-care 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Role 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Social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sz="2400" b="1" u="sng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3600" dirty="0" smtClean="0">
                <a:solidFill>
                  <a:srgbClr val="0070C0"/>
                </a:solidFill>
                <a:latin typeface="Comic Sans MS" pitchFamily="66" charset="0"/>
              </a:rPr>
              <a:t>How you </a:t>
            </a:r>
            <a:r>
              <a:rPr lang="en-US" sz="3600" u="sng" dirty="0" smtClean="0">
                <a:solidFill>
                  <a:srgbClr val="0070C0"/>
                </a:solidFill>
                <a:latin typeface="Comic Sans MS" pitchFamily="66" charset="0"/>
              </a:rPr>
              <a:t>feel</a:t>
            </a:r>
            <a:r>
              <a:rPr lang="en-US" sz="3600" dirty="0" smtClean="0">
                <a:solidFill>
                  <a:srgbClr val="0070C0"/>
                </a:solidFill>
                <a:latin typeface="Comic Sans MS" pitchFamily="66" charset="0"/>
              </a:rPr>
              <a:t> about your life.</a:t>
            </a:r>
            <a:endParaRPr lang="en-US" sz="3600" b="1" u="sng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u="sng" dirty="0" smtClean="0">
                <a:latin typeface="Comic Sans MS" pitchFamily="66" charset="0"/>
              </a:rPr>
              <a:t>Well-being 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Emotional well-being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Pain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Energy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4"/>
          <p:cNvSpPr>
            <a:spLocks noChangeArrowheads="1"/>
          </p:cNvSpPr>
          <p:nvPr/>
        </p:nvSpPr>
        <p:spPr bwMode="auto">
          <a:xfrm>
            <a:off x="474663" y="174625"/>
            <a:ext cx="8128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3200" b="1">
                <a:latin typeface="Calibri" pitchFamily="34" charset="0"/>
              </a:rPr>
              <a:t>Item Response Theory (IRT)</a:t>
            </a:r>
          </a:p>
        </p:txBody>
      </p:sp>
      <p:sp>
        <p:nvSpPr>
          <p:cNvPr id="1041" name="Rectangle 5"/>
          <p:cNvSpPr>
            <a:spLocks noChangeArrowheads="1"/>
          </p:cNvSpPr>
          <p:nvPr/>
        </p:nvSpPr>
        <p:spPr bwMode="auto">
          <a:xfrm>
            <a:off x="690563" y="1163638"/>
            <a:ext cx="7640637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049" tIns="46297" rIns="91049" bIns="46297"/>
          <a:lstStyle/>
          <a:p>
            <a:pPr marL="457200" indent="-457200" defTabSz="971550">
              <a:lnSpc>
                <a:spcPct val="80000"/>
              </a:lnSpc>
              <a:spcBef>
                <a:spcPct val="100000"/>
              </a:spcBef>
              <a:buClr>
                <a:schemeClr val="tx2"/>
              </a:buClr>
              <a:buFontTx/>
              <a:buChar char="o"/>
            </a:pPr>
            <a:endParaRPr lang="en-US" sz="2600">
              <a:latin typeface="Calibri" pitchFamily="34" charset="0"/>
            </a:endParaRPr>
          </a:p>
          <a:p>
            <a:pPr marL="457200" indent="-457200" defTabSz="971550">
              <a:lnSpc>
                <a:spcPct val="80000"/>
              </a:lnSpc>
              <a:spcBef>
                <a:spcPct val="100000"/>
              </a:spcBef>
              <a:buClr>
                <a:schemeClr val="tx2"/>
              </a:buClr>
            </a:pPr>
            <a:r>
              <a:rPr lang="en-US" sz="2600">
                <a:latin typeface="Calibri" pitchFamily="34" charset="0"/>
              </a:rPr>
              <a:t>IRT models the relationship between a person’s response Y</a:t>
            </a:r>
            <a:r>
              <a:rPr lang="en-US" sz="2600" baseline="-25000">
                <a:latin typeface="Calibri" pitchFamily="34" charset="0"/>
              </a:rPr>
              <a:t>i</a:t>
            </a:r>
            <a:r>
              <a:rPr lang="en-US" sz="2600">
                <a:latin typeface="Calibri" pitchFamily="34" charset="0"/>
              </a:rPr>
              <a:t> to the question (i) and his or her level of the latent construct </a:t>
            </a:r>
            <a:r>
              <a:rPr lang="en-US" sz="2600">
                <a:latin typeface="Calibri" pitchFamily="34" charset="0"/>
                <a:sym typeface="Symbol" pitchFamily="18" charset="2"/>
              </a:rPr>
              <a:t></a:t>
            </a:r>
            <a:r>
              <a:rPr lang="en-US" sz="2600">
                <a:latin typeface="Calibri" pitchFamily="34" charset="0"/>
              </a:rPr>
              <a:t> being measured by positing</a:t>
            </a:r>
          </a:p>
          <a:p>
            <a:pPr marL="457200" indent="-457200" defTabSz="971550">
              <a:lnSpc>
                <a:spcPct val="80000"/>
              </a:lnSpc>
              <a:spcBef>
                <a:spcPct val="100000"/>
              </a:spcBef>
              <a:buFont typeface="Wingdings" pitchFamily="2" charset="2"/>
              <a:buNone/>
            </a:pPr>
            <a:endParaRPr lang="en-US" sz="2600">
              <a:latin typeface="Calibri" pitchFamily="34" charset="0"/>
            </a:endParaRPr>
          </a:p>
          <a:p>
            <a:pPr marL="457200" indent="-457200" defTabSz="971550">
              <a:lnSpc>
                <a:spcPct val="80000"/>
              </a:lnSpc>
              <a:spcBef>
                <a:spcPct val="100000"/>
              </a:spcBef>
              <a:buFont typeface="Wingdings" pitchFamily="2" charset="2"/>
              <a:buNone/>
            </a:pPr>
            <a:endParaRPr lang="en-US" sz="3000">
              <a:latin typeface="Calibri" pitchFamily="34" charset="0"/>
            </a:endParaRPr>
          </a:p>
          <a:p>
            <a:pPr marL="457200" indent="-457200" defTabSz="971550">
              <a:lnSpc>
                <a:spcPct val="80000"/>
              </a:lnSpc>
              <a:spcBef>
                <a:spcPct val="100000"/>
              </a:spcBef>
              <a:buFont typeface="Wingdings" pitchFamily="2" charset="2"/>
              <a:buNone/>
            </a:pPr>
            <a:r>
              <a:rPr lang="en-US" sz="3000">
                <a:latin typeface="Calibri" pitchFamily="34" charset="0"/>
              </a:rPr>
              <a:t> </a:t>
            </a:r>
            <a:r>
              <a:rPr lang="en-US" sz="2100">
                <a:latin typeface="Calibri" pitchFamily="34" charset="0"/>
              </a:rPr>
              <a:t>b</a:t>
            </a:r>
            <a:r>
              <a:rPr lang="en-US" sz="2100" baseline="-25000">
                <a:latin typeface="Calibri" pitchFamily="34" charset="0"/>
              </a:rPr>
              <a:t>ik</a:t>
            </a:r>
            <a:r>
              <a:rPr lang="en-US" sz="2100">
                <a:latin typeface="Calibri" pitchFamily="34" charset="0"/>
              </a:rPr>
              <a:t> estimates how difficult it is for the item (i) to have a score of k or more  and the discrimination parameter a</a:t>
            </a:r>
            <a:r>
              <a:rPr lang="en-US" sz="2100" baseline="-25000">
                <a:latin typeface="Calibri" pitchFamily="34" charset="0"/>
              </a:rPr>
              <a:t>i</a:t>
            </a:r>
            <a:r>
              <a:rPr lang="en-US" sz="2100">
                <a:latin typeface="Calibri" pitchFamily="34" charset="0"/>
              </a:rPr>
              <a:t> estimates the discriminatory power of the item. </a:t>
            </a:r>
          </a:p>
          <a:p>
            <a:pPr marL="457200" indent="-457200" defTabSz="971550">
              <a:lnSpc>
                <a:spcPct val="80000"/>
              </a:lnSpc>
              <a:spcBef>
                <a:spcPct val="100000"/>
              </a:spcBef>
            </a:pPr>
            <a:endParaRPr lang="en-US" sz="3000">
              <a:latin typeface="Calibri" pitchFamily="34" charset="0"/>
            </a:endParaRPr>
          </a:p>
          <a:p>
            <a:pPr marL="457200" indent="-457200" defTabSz="971550">
              <a:lnSpc>
                <a:spcPct val="80000"/>
              </a:lnSpc>
              <a:spcBef>
                <a:spcPct val="100000"/>
              </a:spcBef>
            </a:pPr>
            <a:endParaRPr lang="en-US" sz="3000">
              <a:latin typeface="Calibri" pitchFamily="34" charset="0"/>
            </a:endParaRPr>
          </a:p>
          <a:p>
            <a:pPr marL="457200" indent="-457200" defTabSz="971550">
              <a:lnSpc>
                <a:spcPct val="80000"/>
              </a:lnSpc>
              <a:spcBef>
                <a:spcPct val="100000"/>
              </a:spcBef>
            </a:pPr>
            <a:endParaRPr lang="en-US" sz="3000">
              <a:latin typeface="Calibri" pitchFamily="34" charset="0"/>
            </a:endParaRPr>
          </a:p>
        </p:txBody>
      </p:sp>
      <p:sp>
        <p:nvSpPr>
          <p:cNvPr id="1042" name="Rectangle 6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2185988" y="3276600"/>
          <a:ext cx="39243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1892300" imgH="431800" progId="Equation.3">
                  <p:embed/>
                </p:oleObj>
              </mc:Choice>
              <mc:Fallback>
                <p:oleObj name="Equation" r:id="rId3" imgW="1892300" imgH="431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3276600"/>
                        <a:ext cx="39243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IRT Features  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Information/reliability</a:t>
            </a:r>
          </a:p>
          <a:p>
            <a:r>
              <a:rPr lang="en-US" smtClean="0"/>
              <a:t>Category response curves</a:t>
            </a:r>
          </a:p>
          <a:p>
            <a:r>
              <a:rPr lang="en-US" smtClean="0"/>
              <a:t>Differential item functioning</a:t>
            </a:r>
          </a:p>
          <a:p>
            <a:r>
              <a:rPr lang="en-US" smtClean="0"/>
              <a:t>Person fit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Information/Reliability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/>
              <a:t>For z-scores  (mean = 0 and SD = 1):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/>
              <a:t>Reliability = 1 – SE</a:t>
            </a:r>
            <a:r>
              <a:rPr lang="en-US" baseline="30000" dirty="0" smtClean="0"/>
              <a:t>2 </a:t>
            </a:r>
            <a:r>
              <a:rPr lang="en-US" dirty="0" smtClean="0"/>
              <a:t>= </a:t>
            </a:r>
            <a:r>
              <a:rPr lang="en-US" b="1" dirty="0" smtClean="0"/>
              <a:t>0.90</a:t>
            </a:r>
            <a:r>
              <a:rPr lang="en-US" dirty="0" smtClean="0"/>
              <a:t> (when SE = 0.32)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/>
              <a:t>Information = 1/SE</a:t>
            </a:r>
            <a:r>
              <a:rPr lang="en-US" baseline="30000" dirty="0" smtClean="0"/>
              <a:t>2 </a:t>
            </a:r>
            <a:r>
              <a:rPr lang="en-US" dirty="0" smtClean="0"/>
              <a:t>=  </a:t>
            </a:r>
            <a:r>
              <a:rPr lang="en-US" b="1" dirty="0" smtClean="0"/>
              <a:t>10</a:t>
            </a:r>
            <a:r>
              <a:rPr lang="en-US" dirty="0" smtClean="0"/>
              <a:t>    (when SE = 0.32)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/>
              <a:t>Reliability = 1 – 1/information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dirty="0" smtClean="0"/>
              <a:t>	</a:t>
            </a:r>
            <a:endParaRPr lang="en-US" baseline="30000" dirty="0" smtClean="0"/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/>
              <a:t>Lowering the SE requires adding or replacing existing items with more informative items at the target range of the continuum.</a:t>
            </a:r>
          </a:p>
          <a:p>
            <a:pPr marL="457200" lvl="1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baseline="30000" dirty="0" smtClean="0"/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Posttraumatic Growth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4906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sz="2800" dirty="0" smtClean="0"/>
              <a:t>Indicate for each of the statements below the degree to which this change occurred in your life as a result of your crisis. </a:t>
            </a: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i="1" dirty="0" smtClean="0"/>
              <a:t>ppreciating each day</a:t>
            </a:r>
            <a:r>
              <a:rPr lang="en-US" dirty="0" smtClean="0"/>
              <a:t>)</a:t>
            </a: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sz="2200" dirty="0" smtClean="0"/>
              <a:t>(0) I </a:t>
            </a:r>
            <a:r>
              <a:rPr lang="en-US" sz="2200" u="sng" dirty="0" smtClean="0"/>
              <a:t>did not</a:t>
            </a:r>
            <a:r>
              <a:rPr lang="en-US" sz="2200" dirty="0" smtClean="0"/>
              <a:t> experience this change as result of my crisis</a:t>
            </a:r>
          </a:p>
          <a:p>
            <a:pPr marL="457200" indent="-45720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AutoNum type="arabicParenBoth"/>
              <a:defRPr/>
            </a:pPr>
            <a:r>
              <a:rPr lang="en-US" sz="2200" dirty="0" smtClean="0"/>
              <a:t>I experienced this change to a </a:t>
            </a:r>
            <a:r>
              <a:rPr lang="en-US" sz="2200" u="sng" dirty="0" smtClean="0"/>
              <a:t>very small degree</a:t>
            </a:r>
            <a:r>
              <a:rPr lang="en-US" sz="2200" dirty="0" smtClean="0"/>
              <a:t> as a result of my crisis</a:t>
            </a:r>
          </a:p>
          <a:p>
            <a:pPr marL="457200" indent="-45720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AutoNum type="arabicParenBoth"/>
              <a:defRPr/>
            </a:pPr>
            <a:r>
              <a:rPr lang="en-US" sz="2200" dirty="0" smtClean="0"/>
              <a:t>I experienced this change to a </a:t>
            </a:r>
            <a:r>
              <a:rPr lang="en-US" sz="2200" u="sng" dirty="0" smtClean="0"/>
              <a:t>small degree </a:t>
            </a:r>
            <a:r>
              <a:rPr lang="en-US" sz="2200" dirty="0" smtClean="0"/>
              <a:t>as a result of my crisis</a:t>
            </a:r>
          </a:p>
          <a:p>
            <a:pPr marL="457200" indent="-45720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AutoNum type="arabicParenBoth"/>
              <a:defRPr/>
            </a:pPr>
            <a:r>
              <a:rPr lang="en-US" sz="2200" dirty="0" smtClean="0"/>
              <a:t>I experienced this change to a </a:t>
            </a:r>
            <a:r>
              <a:rPr lang="en-US" sz="2200" u="sng" dirty="0" smtClean="0"/>
              <a:t>moderate degree </a:t>
            </a:r>
            <a:r>
              <a:rPr lang="en-US" sz="2200" dirty="0" smtClean="0"/>
              <a:t>as a result of my crisis</a:t>
            </a:r>
          </a:p>
          <a:p>
            <a:pPr marL="457200" indent="-45720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AutoNum type="arabicParenBoth"/>
              <a:defRPr/>
            </a:pPr>
            <a:r>
              <a:rPr lang="en-US" sz="2200" dirty="0" smtClean="0"/>
              <a:t>I experienced this change to a </a:t>
            </a:r>
            <a:r>
              <a:rPr lang="en-US" sz="2200" u="sng" dirty="0" smtClean="0"/>
              <a:t>great degree </a:t>
            </a:r>
            <a:r>
              <a:rPr lang="en-US" sz="2200" dirty="0" smtClean="0"/>
              <a:t>as a result of my crisis</a:t>
            </a:r>
          </a:p>
          <a:p>
            <a:pPr marL="457200" indent="-45720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AutoNum type="arabicParenBoth"/>
              <a:defRPr/>
            </a:pPr>
            <a:r>
              <a:rPr lang="en-US" sz="2200" dirty="0" smtClean="0"/>
              <a:t>I experienced this change to a </a:t>
            </a:r>
            <a:r>
              <a:rPr lang="en-US" sz="2200" u="sng" dirty="0" smtClean="0"/>
              <a:t>very great degree </a:t>
            </a:r>
            <a:r>
              <a:rPr lang="en-US" sz="2200" dirty="0" smtClean="0"/>
              <a:t>as a result of my crisis</a:t>
            </a:r>
          </a:p>
          <a:p>
            <a:pPr marL="457200" indent="-45720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AutoNum type="arabicParenBoth"/>
              <a:defRPr/>
            </a:pPr>
            <a:endParaRPr lang="en-US" sz="2400" dirty="0" smtClean="0"/>
          </a:p>
          <a:p>
            <a:pPr marL="457200" indent="-45720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AutoNum type="arabicParenBoth"/>
              <a:defRPr/>
            </a:pPr>
            <a:endParaRPr lang="en-US" sz="2400" dirty="0" smtClean="0"/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615950" y="1550988"/>
          <a:ext cx="7769225" cy="511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Chart" r:id="rId4" imgW="7762951" imgH="5105298" progId="MSGraph.Chart.8">
                  <p:embed followColorScheme="full"/>
                </p:oleObj>
              </mc:Choice>
              <mc:Fallback>
                <p:oleObj name="Chart" r:id="rId4" imgW="7762951" imgH="5105298" progId="MSGraph.Chart.8">
                  <p:embed followColorScheme="full"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1550988"/>
                        <a:ext cx="7769225" cy="511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2800" smtClean="0">
                <a:solidFill>
                  <a:schemeClr val="bg2"/>
                </a:solidFill>
              </a:rPr>
              <a:t>Category Response Curves</a:t>
            </a:r>
          </a:p>
        </p:txBody>
      </p:sp>
      <p:sp>
        <p:nvSpPr>
          <p:cNvPr id="2065" name="Text Box 6"/>
          <p:cNvSpPr txBox="1">
            <a:spLocks noChangeArrowheads="1"/>
          </p:cNvSpPr>
          <p:nvPr/>
        </p:nvSpPr>
        <p:spPr bwMode="auto">
          <a:xfrm>
            <a:off x="7696200" y="5969000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Arial Black" pitchFamily="34" charset="0"/>
              </a:rPr>
              <a:t>Great Change</a:t>
            </a:r>
          </a:p>
        </p:txBody>
      </p:sp>
      <p:sp>
        <p:nvSpPr>
          <p:cNvPr id="2066" name="Text Box 7"/>
          <p:cNvSpPr txBox="1">
            <a:spLocks noChangeArrowheads="1"/>
          </p:cNvSpPr>
          <p:nvPr/>
        </p:nvSpPr>
        <p:spPr bwMode="auto">
          <a:xfrm>
            <a:off x="1524000" y="5969000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Arial Black" pitchFamily="34" charset="0"/>
              </a:rPr>
              <a:t>No Change</a:t>
            </a:r>
          </a:p>
        </p:txBody>
      </p:sp>
      <p:sp>
        <p:nvSpPr>
          <p:cNvPr id="2067" name="Text Box 9"/>
          <p:cNvSpPr txBox="1">
            <a:spLocks noChangeArrowheads="1"/>
          </p:cNvSpPr>
          <p:nvPr/>
        </p:nvSpPr>
        <p:spPr bwMode="auto">
          <a:xfrm>
            <a:off x="4724400" y="6350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2068" name="Text Box 11"/>
          <p:cNvSpPr txBox="1">
            <a:spLocks noChangeArrowheads="1"/>
          </p:cNvSpPr>
          <p:nvPr/>
        </p:nvSpPr>
        <p:spPr bwMode="auto">
          <a:xfrm>
            <a:off x="2743200" y="48260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</a:rPr>
              <a:t>Very small change</a:t>
            </a:r>
          </a:p>
        </p:txBody>
      </p:sp>
      <p:sp>
        <p:nvSpPr>
          <p:cNvPr id="2069" name="Text Box 12"/>
          <p:cNvSpPr txBox="1">
            <a:spLocks noChangeArrowheads="1"/>
          </p:cNvSpPr>
          <p:nvPr/>
        </p:nvSpPr>
        <p:spPr bwMode="auto">
          <a:xfrm>
            <a:off x="1693863" y="1781175"/>
            <a:ext cx="101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</a:rPr>
              <a:t>No change</a:t>
            </a:r>
          </a:p>
        </p:txBody>
      </p:sp>
      <p:sp>
        <p:nvSpPr>
          <p:cNvPr id="2070" name="Text Box 15"/>
          <p:cNvSpPr txBox="1">
            <a:spLocks noChangeArrowheads="1"/>
          </p:cNvSpPr>
          <p:nvPr/>
        </p:nvSpPr>
        <p:spPr bwMode="auto">
          <a:xfrm>
            <a:off x="3352800" y="4191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</a:rPr>
              <a:t>Small change</a:t>
            </a:r>
          </a:p>
        </p:txBody>
      </p:sp>
      <p:sp>
        <p:nvSpPr>
          <p:cNvPr id="2071" name="Text Box 16"/>
          <p:cNvSpPr txBox="1">
            <a:spLocks noChangeArrowheads="1"/>
          </p:cNvSpPr>
          <p:nvPr/>
        </p:nvSpPr>
        <p:spPr bwMode="auto">
          <a:xfrm>
            <a:off x="4267200" y="3381375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</a:rPr>
              <a:t>Moderate change</a:t>
            </a:r>
          </a:p>
        </p:txBody>
      </p:sp>
      <p:sp>
        <p:nvSpPr>
          <p:cNvPr id="2072" name="Text Box 17"/>
          <p:cNvSpPr txBox="1">
            <a:spLocks noChangeArrowheads="1"/>
          </p:cNvSpPr>
          <p:nvPr/>
        </p:nvSpPr>
        <p:spPr bwMode="auto">
          <a:xfrm>
            <a:off x="4953000" y="28956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</a:rPr>
              <a:t>Great change</a:t>
            </a:r>
          </a:p>
        </p:txBody>
      </p:sp>
      <p:sp>
        <p:nvSpPr>
          <p:cNvPr id="2073" name="Text Box 18"/>
          <p:cNvSpPr txBox="1">
            <a:spLocks noChangeArrowheads="1"/>
          </p:cNvSpPr>
          <p:nvPr/>
        </p:nvSpPr>
        <p:spPr bwMode="auto">
          <a:xfrm>
            <a:off x="6477000" y="20701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</a:rPr>
              <a:t>Very great change</a:t>
            </a:r>
          </a:p>
        </p:txBody>
      </p:sp>
      <p:sp>
        <p:nvSpPr>
          <p:cNvPr id="2074" name="TextBox 13"/>
          <p:cNvSpPr txBox="1">
            <a:spLocks noChangeArrowheads="1"/>
          </p:cNvSpPr>
          <p:nvPr/>
        </p:nvSpPr>
        <p:spPr bwMode="auto">
          <a:xfrm>
            <a:off x="3429000" y="12192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Appreciating each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smtClean="0"/>
              <a:t>Category Response Curves (CRCs)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49831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Figure shows that 2 of 6 response options are </a:t>
            </a:r>
            <a:r>
              <a:rPr lang="en-US" u="sng" dirty="0" smtClean="0"/>
              <a:t>never most likely to be chosen </a:t>
            </a:r>
            <a:endParaRPr lang="en-US" dirty="0" smtClean="0"/>
          </a:p>
          <a:p>
            <a:pPr marL="742950" lvl="2" indent="-342900"/>
            <a:r>
              <a:rPr lang="en-US" dirty="0" smtClean="0"/>
              <a:t>did not, </a:t>
            </a:r>
            <a:r>
              <a:rPr lang="en-US" b="1" dirty="0" smtClean="0"/>
              <a:t>very small</a:t>
            </a:r>
            <a:r>
              <a:rPr lang="en-US" dirty="0" smtClean="0"/>
              <a:t>, </a:t>
            </a:r>
            <a:r>
              <a:rPr lang="en-US" b="1" dirty="0" smtClean="0"/>
              <a:t>small</a:t>
            </a:r>
            <a:r>
              <a:rPr lang="en-US" dirty="0" smtClean="0"/>
              <a:t>, moderate, great, very great degree</a:t>
            </a:r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 smtClean="0"/>
              <a:t>or both of the response categories could be dropped or reworded to improve the response scale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 have scoring implications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CAHPS global rating items</a:t>
            </a:r>
          </a:p>
          <a:p>
            <a:pPr lvl="1"/>
            <a:r>
              <a:rPr lang="en-US" smtClean="0"/>
              <a:t>  0 = worst possible</a:t>
            </a:r>
          </a:p>
          <a:p>
            <a:pPr lvl="1"/>
            <a:r>
              <a:rPr lang="en-US" smtClean="0"/>
              <a:t>10 = best possible</a:t>
            </a:r>
          </a:p>
          <a:p>
            <a:r>
              <a:rPr lang="en-US" smtClean="0"/>
              <a:t>11 response categories capture about 3 levels of information.</a:t>
            </a:r>
          </a:p>
          <a:p>
            <a:pPr lvl="1"/>
            <a:r>
              <a:rPr lang="en-US" smtClean="0"/>
              <a:t>10/9/8-0 or 10-9/8/7-0</a:t>
            </a:r>
          </a:p>
          <a:p>
            <a:r>
              <a:rPr lang="en-US" smtClean="0"/>
              <a:t>Scale is administered as is and then collapsed in analysis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en-US" smtClean="0"/>
              <a:t>Differential Item Functioning (DIF)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/>
              <a:t>Probability of choosing each response category should be the same for those who have the same estimated scale score, regardless of their other characteristics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/>
              <a:t>Evaluation of DIF 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/>
              <a:t>Different subgroups 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/>
              <a:t>Mode differences</a:t>
            </a:r>
          </a:p>
          <a:p>
            <a:pPr marL="457200" lvl="1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r>
              <a:rPr lang="en-US" dirty="0" smtClean="0"/>
              <a:t> 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E7B2CA2-F80B-4A62-8A95-D34B687532F2}" type="slidenum">
              <a:rPr lang="en-US" sz="1400"/>
              <a:pPr algn="r"/>
              <a:t>48</a:t>
            </a:fld>
            <a:endParaRPr lang="en-US" sz="1400"/>
          </a:p>
        </p:txBody>
      </p:sp>
      <p:sp>
        <p:nvSpPr>
          <p:cNvPr id="4113" name="Rectangle 2"/>
          <p:cNvSpPr>
            <a:spLocks noChangeArrowheads="1"/>
          </p:cNvSpPr>
          <p:nvPr/>
        </p:nvSpPr>
        <p:spPr bwMode="auto">
          <a:xfrm>
            <a:off x="857250" y="1670050"/>
            <a:ext cx="7440613" cy="4735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4111" name="Object 15"/>
          <p:cNvGraphicFramePr>
            <a:graphicFrameLocks noGrp="1" noChangeAspect="1"/>
          </p:cNvGraphicFramePr>
          <p:nvPr>
            <p:ph idx="4294967295"/>
          </p:nvPr>
        </p:nvGraphicFramePr>
        <p:xfrm>
          <a:off x="857250" y="1670050"/>
          <a:ext cx="7440613" cy="473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Worksheet" r:id="rId4" imgW="8601075" imgH="4867275" progId="Excel.Sheet.8">
                  <p:embed/>
                </p:oleObj>
              </mc:Choice>
              <mc:Fallback>
                <p:oleObj name="Worksheet" r:id="rId4" imgW="8601075" imgH="4867275" progId="Excel.Sheet.8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670050"/>
                        <a:ext cx="7440613" cy="473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0C0C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4" name="Text Box 4"/>
          <p:cNvSpPr txBox="1">
            <a:spLocks noChangeArrowheads="1"/>
          </p:cNvSpPr>
          <p:nvPr/>
        </p:nvSpPr>
        <p:spPr bwMode="auto">
          <a:xfrm>
            <a:off x="1447800" y="4191000"/>
            <a:ext cx="1557338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078" tIns="43539" rIns="87078" bIns="43539">
            <a:spAutoFit/>
          </a:bodyPr>
          <a:lstStyle/>
          <a:p>
            <a:pPr defTabSz="871538">
              <a:lnSpc>
                <a:spcPct val="90000"/>
              </a:lnSpc>
            </a:pPr>
            <a:r>
              <a:rPr lang="en-US" sz="1700" i="1">
                <a:latin typeface="Comic Sans MS" pitchFamily="66" charset="0"/>
              </a:rPr>
              <a:t>Location DIF</a:t>
            </a:r>
          </a:p>
          <a:p>
            <a:pPr defTabSz="871538">
              <a:lnSpc>
                <a:spcPct val="90000"/>
              </a:lnSpc>
            </a:pPr>
            <a:endParaRPr lang="en-US" sz="1700">
              <a:latin typeface="Comic Sans MS" pitchFamily="66" charset="0"/>
            </a:endParaRPr>
          </a:p>
        </p:txBody>
      </p:sp>
      <p:sp>
        <p:nvSpPr>
          <p:cNvPr id="4115" name="Text Box 5"/>
          <p:cNvSpPr txBox="1">
            <a:spLocks noChangeArrowheads="1"/>
          </p:cNvSpPr>
          <p:nvPr/>
        </p:nvSpPr>
        <p:spPr bwMode="auto">
          <a:xfrm>
            <a:off x="6273800" y="3895725"/>
            <a:ext cx="12017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7078" tIns="43539" rIns="87078" bIns="43539">
            <a:spAutoFit/>
          </a:bodyPr>
          <a:lstStyle/>
          <a:p>
            <a:pPr defTabSz="871538">
              <a:lnSpc>
                <a:spcPct val="90000"/>
              </a:lnSpc>
            </a:pPr>
            <a:r>
              <a:rPr lang="en-US" sz="1700">
                <a:latin typeface="Comic Sans MS" pitchFamily="66" charset="0"/>
              </a:rPr>
              <a:t/>
            </a:r>
            <a:br>
              <a:rPr lang="en-US" sz="1700">
                <a:latin typeface="Comic Sans MS" pitchFamily="66" charset="0"/>
              </a:rPr>
            </a:br>
            <a:r>
              <a:rPr lang="en-US" sz="1700" i="1">
                <a:latin typeface="Comic Sans MS" pitchFamily="66" charset="0"/>
              </a:rPr>
              <a:t>Slope DIF</a:t>
            </a:r>
          </a:p>
          <a:p>
            <a:pPr defTabSz="871538">
              <a:lnSpc>
                <a:spcPct val="90000"/>
              </a:lnSpc>
            </a:pPr>
            <a:endParaRPr lang="en-US" sz="1700">
              <a:latin typeface="Comic Sans MS" pitchFamily="66" charset="0"/>
            </a:endParaRPr>
          </a:p>
        </p:txBody>
      </p:sp>
      <p:sp>
        <p:nvSpPr>
          <p:cNvPr id="34823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52463" y="219075"/>
            <a:ext cx="7772400" cy="1143000"/>
          </a:xfrm>
        </p:spPr>
        <p:txBody>
          <a:bodyPr lIns="90488" tIns="44450" rIns="90488" bIns="4445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  <a:ea typeface="+mj-ea"/>
              </a:rPr>
              <a:t>Differential Item Functioning</a:t>
            </a:r>
            <a:br>
              <a:rPr lang="en-US" smtClean="0">
                <a:solidFill>
                  <a:schemeClr val="tx1"/>
                </a:solidFill>
                <a:ea typeface="+mj-ea"/>
              </a:rPr>
            </a:br>
            <a:r>
              <a:rPr lang="en-US" sz="3600" smtClean="0">
                <a:solidFill>
                  <a:schemeClr val="tx1"/>
                </a:solidFill>
                <a:ea typeface="+mj-ea"/>
              </a:rPr>
              <a:t>(2-Parameter Model)</a:t>
            </a:r>
          </a:p>
        </p:txBody>
      </p:sp>
      <p:sp>
        <p:nvSpPr>
          <p:cNvPr id="4117" name="Line 7"/>
          <p:cNvSpPr>
            <a:spLocks noChangeShapeType="1"/>
          </p:cNvSpPr>
          <p:nvPr/>
        </p:nvSpPr>
        <p:spPr bwMode="auto">
          <a:xfrm>
            <a:off x="2471738" y="3505200"/>
            <a:ext cx="677862" cy="457200"/>
          </a:xfrm>
          <a:prstGeom prst="line">
            <a:avLst/>
          </a:prstGeom>
          <a:noFill/>
          <a:ln w="25400">
            <a:solidFill>
              <a:srgbClr val="009688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8" name="Text Box 8"/>
          <p:cNvSpPr txBox="1">
            <a:spLocks noChangeArrowheads="1"/>
          </p:cNvSpPr>
          <p:nvPr/>
        </p:nvSpPr>
        <p:spPr bwMode="auto">
          <a:xfrm>
            <a:off x="1592263" y="3276600"/>
            <a:ext cx="947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8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White</a:t>
            </a:r>
          </a:p>
        </p:txBody>
      </p:sp>
      <p:sp>
        <p:nvSpPr>
          <p:cNvPr id="4119" name="Text Box 9"/>
          <p:cNvSpPr txBox="1">
            <a:spLocks noChangeArrowheads="1"/>
          </p:cNvSpPr>
          <p:nvPr/>
        </p:nvSpPr>
        <p:spPr bwMode="auto">
          <a:xfrm>
            <a:off x="2057400" y="2227263"/>
            <a:ext cx="617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8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sz="2000">
                <a:solidFill>
                  <a:srgbClr val="6600CC"/>
                </a:solidFill>
                <a:latin typeface="Comic Sans MS" pitchFamily="66" charset="0"/>
              </a:rPr>
              <a:t>AA</a:t>
            </a:r>
          </a:p>
        </p:txBody>
      </p:sp>
      <p:sp>
        <p:nvSpPr>
          <p:cNvPr id="4120" name="Text Box 10"/>
          <p:cNvSpPr txBox="1">
            <a:spLocks noChangeArrowheads="1"/>
          </p:cNvSpPr>
          <p:nvPr/>
        </p:nvSpPr>
        <p:spPr bwMode="auto">
          <a:xfrm>
            <a:off x="6248400" y="4953000"/>
            <a:ext cx="55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8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sz="2000">
                <a:solidFill>
                  <a:srgbClr val="6600CC"/>
                </a:solidFill>
                <a:latin typeface="Comic Sans MS" pitchFamily="66" charset="0"/>
              </a:rPr>
              <a:t>AA</a:t>
            </a:r>
          </a:p>
        </p:txBody>
      </p:sp>
      <p:sp>
        <p:nvSpPr>
          <p:cNvPr id="4121" name="Text Box 11"/>
          <p:cNvSpPr txBox="1">
            <a:spLocks noChangeArrowheads="1"/>
          </p:cNvSpPr>
          <p:nvPr/>
        </p:nvSpPr>
        <p:spPr bwMode="auto">
          <a:xfrm>
            <a:off x="6518275" y="3260725"/>
            <a:ext cx="155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80000"/>
              </a:spcBef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White</a:t>
            </a:r>
          </a:p>
        </p:txBody>
      </p:sp>
      <p:sp>
        <p:nvSpPr>
          <p:cNvPr id="4122" name="Line 12"/>
          <p:cNvSpPr>
            <a:spLocks noChangeShapeType="1"/>
          </p:cNvSpPr>
          <p:nvPr/>
        </p:nvSpPr>
        <p:spPr bwMode="auto">
          <a:xfrm flipH="1" flipV="1">
            <a:off x="5453063" y="5029200"/>
            <a:ext cx="744537" cy="76200"/>
          </a:xfrm>
          <a:prstGeom prst="line">
            <a:avLst/>
          </a:prstGeom>
          <a:noFill/>
          <a:ln w="25400">
            <a:solidFill>
              <a:srgbClr val="009688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3" name="Line 13"/>
          <p:cNvSpPr>
            <a:spLocks noChangeShapeType="1"/>
          </p:cNvSpPr>
          <p:nvPr/>
        </p:nvSpPr>
        <p:spPr bwMode="auto">
          <a:xfrm flipH="1" flipV="1">
            <a:off x="6129338" y="3276600"/>
            <a:ext cx="339725" cy="152400"/>
          </a:xfrm>
          <a:prstGeom prst="line">
            <a:avLst/>
          </a:prstGeom>
          <a:noFill/>
          <a:ln w="25400">
            <a:solidFill>
              <a:srgbClr val="009688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4" name="Line 14"/>
          <p:cNvSpPr>
            <a:spLocks noChangeShapeType="1"/>
          </p:cNvSpPr>
          <p:nvPr/>
        </p:nvSpPr>
        <p:spPr bwMode="auto">
          <a:xfrm>
            <a:off x="2674938" y="2438400"/>
            <a:ext cx="1762125" cy="381000"/>
          </a:xfrm>
          <a:prstGeom prst="line">
            <a:avLst/>
          </a:prstGeom>
          <a:noFill/>
          <a:ln w="25400">
            <a:solidFill>
              <a:srgbClr val="009688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5" name="Rectangle 15"/>
          <p:cNvSpPr>
            <a:spLocks noChangeArrowheads="1"/>
          </p:cNvSpPr>
          <p:nvPr/>
        </p:nvSpPr>
        <p:spPr bwMode="auto">
          <a:xfrm>
            <a:off x="2674938" y="6407150"/>
            <a:ext cx="4945062" cy="4508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000">
                <a:latin typeface="Calibri" pitchFamily="34" charset="0"/>
              </a:rPr>
              <a:t>Location = uniform; Slope = non-uniform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Person Fit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Large negative Z</a:t>
            </a:r>
            <a:r>
              <a:rPr lang="en-US" baseline="-25000" smtClean="0"/>
              <a:t>L</a:t>
            </a:r>
            <a:r>
              <a:rPr lang="en-US" smtClean="0"/>
              <a:t> values indicate misfit.</a:t>
            </a:r>
          </a:p>
          <a:p>
            <a:endParaRPr lang="en-US" smtClean="0"/>
          </a:p>
          <a:p>
            <a:r>
              <a:rPr lang="en-US" smtClean="0"/>
              <a:t>Person responded to 14 items in physical functioning bank (Z</a:t>
            </a:r>
            <a:r>
              <a:rPr lang="en-US" baseline="-25000" smtClean="0"/>
              <a:t>L</a:t>
            </a:r>
            <a:r>
              <a:rPr lang="en-US" smtClean="0"/>
              <a:t> = -3.13)</a:t>
            </a:r>
          </a:p>
          <a:p>
            <a:pPr lvl="1"/>
            <a:r>
              <a:rPr lang="en-US" smtClean="0"/>
              <a:t>For 13 items the person could do the activity (including running 5 miles) without any difficulty.</a:t>
            </a:r>
          </a:p>
          <a:p>
            <a:pPr lvl="1"/>
            <a:r>
              <a:rPr lang="en-US" smtClean="0"/>
              <a:t>However, this person reported </a:t>
            </a:r>
            <a:r>
              <a:rPr lang="en-US" i="1" smtClean="0"/>
              <a:t>a little difficulty </a:t>
            </a:r>
            <a:r>
              <a:rPr lang="en-US" smtClean="0"/>
              <a:t> being out of bed for most of the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Comic Sans MS" pitchFamily="66" charset="0"/>
              </a:rPr>
              <a:t>HRQOL Framework</a:t>
            </a:r>
            <a:endParaRPr lang="en-US" b="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1317" y="3065929"/>
            <a:ext cx="1129553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Self-Reported 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45977" y="3065929"/>
            <a:ext cx="129091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Mental 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5977" y="1882588"/>
            <a:ext cx="129091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Physical 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5976" y="4329953"/>
            <a:ext cx="129091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Social 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58871" y="1882588"/>
            <a:ext cx="216945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Physical Functioning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58871" y="3065929"/>
            <a:ext cx="216945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Depressive  Symptoms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58872" y="4329953"/>
            <a:ext cx="216945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Ability to Participate in Social Roles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endCxn id="6" idx="1"/>
          </p:cNvCxnSpPr>
          <p:nvPr/>
        </p:nvCxnSpPr>
        <p:spPr>
          <a:xfrm flipV="1">
            <a:off x="1810870" y="2339788"/>
            <a:ext cx="735107" cy="7261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5" idx="1"/>
          </p:cNvCxnSpPr>
          <p:nvPr/>
        </p:nvCxnSpPr>
        <p:spPr>
          <a:xfrm>
            <a:off x="1810870" y="3523129"/>
            <a:ext cx="7351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1"/>
          </p:cNvCxnSpPr>
          <p:nvPr/>
        </p:nvCxnSpPr>
        <p:spPr>
          <a:xfrm>
            <a:off x="1810870" y="3980329"/>
            <a:ext cx="735106" cy="8068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3"/>
            <a:endCxn id="8" idx="1"/>
          </p:cNvCxnSpPr>
          <p:nvPr/>
        </p:nvCxnSpPr>
        <p:spPr>
          <a:xfrm>
            <a:off x="3836894" y="2339788"/>
            <a:ext cx="10219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9" idx="1"/>
          </p:cNvCxnSpPr>
          <p:nvPr/>
        </p:nvCxnSpPr>
        <p:spPr>
          <a:xfrm>
            <a:off x="3836894" y="3523129"/>
            <a:ext cx="10219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3"/>
            <a:endCxn id="10" idx="1"/>
          </p:cNvCxnSpPr>
          <p:nvPr/>
        </p:nvCxnSpPr>
        <p:spPr>
          <a:xfrm>
            <a:off x="3836894" y="4787153"/>
            <a:ext cx="10219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246094" y="5576047"/>
            <a:ext cx="1299884" cy="9962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Social Support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86150" y="5576047"/>
            <a:ext cx="1581150" cy="9962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Patient Satisfaction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3" idx="0"/>
            <a:endCxn id="4" idx="2"/>
          </p:cNvCxnSpPr>
          <p:nvPr/>
        </p:nvCxnSpPr>
        <p:spPr>
          <a:xfrm flipH="1" flipV="1">
            <a:off x="1246094" y="3980329"/>
            <a:ext cx="649942" cy="15957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58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Unique Associations with </a:t>
            </a:r>
            <a:b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Person Misfit</a:t>
            </a:r>
          </a:p>
        </p:txBody>
      </p:sp>
      <p:sp>
        <p:nvSpPr>
          <p:cNvPr id="3" name="Oval 2"/>
          <p:cNvSpPr/>
          <p:nvPr/>
        </p:nvSpPr>
        <p:spPr>
          <a:xfrm>
            <a:off x="3429000" y="1447800"/>
            <a:ext cx="12954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Misfit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3429000"/>
            <a:ext cx="1184275" cy="771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Longer response time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1400" y="3429000"/>
            <a:ext cx="1238250" cy="771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Younger 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9800" y="3429000"/>
            <a:ext cx="1600200" cy="771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More chronic conditions</a:t>
            </a:r>
          </a:p>
        </p:txBody>
      </p:sp>
      <p:cxnSp>
        <p:nvCxnSpPr>
          <p:cNvPr id="8" name="Straight Arrow Connector 7"/>
          <p:cNvCxnSpPr>
            <a:stCxn id="4" idx="0"/>
          </p:cNvCxnSpPr>
          <p:nvPr/>
        </p:nvCxnSpPr>
        <p:spPr>
          <a:xfrm flipV="1">
            <a:off x="1277938" y="2362200"/>
            <a:ext cx="2151062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0"/>
            <a:endCxn id="3" idx="4"/>
          </p:cNvCxnSpPr>
          <p:nvPr/>
        </p:nvCxnSpPr>
        <p:spPr>
          <a:xfrm flipH="1" flipV="1">
            <a:off x="4076700" y="2819400"/>
            <a:ext cx="123825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724400" y="2362200"/>
            <a:ext cx="1828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5675" y="4953000"/>
            <a:ext cx="91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&lt;HS</a:t>
            </a:r>
          </a:p>
        </p:txBody>
      </p:sp>
      <p:sp>
        <p:nvSpPr>
          <p:cNvPr id="9" name="Rectangle 8"/>
          <p:cNvSpPr/>
          <p:nvPr/>
        </p:nvSpPr>
        <p:spPr>
          <a:xfrm>
            <a:off x="2420938" y="4953000"/>
            <a:ext cx="1252537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Non-white</a:t>
            </a:r>
          </a:p>
        </p:txBody>
      </p:sp>
      <p:cxnSp>
        <p:nvCxnSpPr>
          <p:cNvPr id="14" name="Straight Arrow Connector 13"/>
          <p:cNvCxnSpPr>
            <a:endCxn id="4" idx="2"/>
          </p:cNvCxnSpPr>
          <p:nvPr/>
        </p:nvCxnSpPr>
        <p:spPr>
          <a:xfrm flipV="1">
            <a:off x="1277938" y="4200525"/>
            <a:ext cx="0" cy="752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870075" y="4200525"/>
            <a:ext cx="949325" cy="752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to complete item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sz="2800" smtClean="0"/>
              <a:t>3-5 items per minute rule of thumb</a:t>
            </a:r>
          </a:p>
          <a:p>
            <a:pPr lvl="1"/>
            <a:r>
              <a:rPr lang="en-US" sz="2400" smtClean="0"/>
              <a:t>8 items per minute for dichotomous items</a:t>
            </a:r>
          </a:p>
          <a:p>
            <a:r>
              <a:rPr lang="en-US" sz="2800" smtClean="0"/>
              <a:t>Polimetrix panel sample</a:t>
            </a:r>
          </a:p>
          <a:p>
            <a:pPr lvl="1"/>
            <a:r>
              <a:rPr lang="en-US" sz="2400" smtClean="0"/>
              <a:t>12-13 items per minute (automatic advance)</a:t>
            </a:r>
          </a:p>
          <a:p>
            <a:pPr lvl="1"/>
            <a:r>
              <a:rPr lang="en-US" sz="2400" smtClean="0"/>
              <a:t>8-9 items per minute (next button)</a:t>
            </a:r>
          </a:p>
          <a:p>
            <a:r>
              <a:rPr lang="en-US" smtClean="0"/>
              <a:t>6 items per minute among UCLA Scleroderma patients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Language DIF Example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117600"/>
            <a:ext cx="8229600" cy="50085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Tx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/>
              <a:t>Ordinal logistic regression to evaluate differential item functioning 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/>
              <a:t>Purified IRT trait score as matching criterion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/>
              <a:t>McFadden’s pseudo R</a:t>
            </a:r>
            <a:r>
              <a:rPr lang="en-US" baseline="30000" dirty="0" smtClean="0"/>
              <a:t>2</a:t>
            </a:r>
            <a:r>
              <a:rPr lang="en-US" dirty="0" smtClean="0"/>
              <a:t> &gt;= 0.02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•"/>
              <a:defRPr/>
            </a:pPr>
            <a:r>
              <a:rPr lang="en-US" dirty="0" smtClean="0"/>
              <a:t>Thetas estimated in Spanish data using 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/>
              <a:t>English calibrations 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/>
              <a:buChar char="–"/>
              <a:defRPr/>
            </a:pPr>
            <a:r>
              <a:rPr lang="en-US" dirty="0" smtClean="0"/>
              <a:t>Linearly transformed Spanish calibrations  (Stocking-Lord method of equating)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E711262-12A3-4399-A2E6-B02246A483B7}" type="slidenum">
              <a:rPr lang="en-US" sz="1200">
                <a:solidFill>
                  <a:srgbClr val="898989"/>
                </a:solidFill>
                <a:cs typeface="Arial" charset="0"/>
              </a:rPr>
              <a:pPr/>
              <a:t>52</a:t>
            </a:fld>
            <a:endParaRPr lang="en-US" sz="1200">
              <a:solidFill>
                <a:srgbClr val="898989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Lordif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>
          <a:xfrm>
            <a:off x="88900" y="1409700"/>
            <a:ext cx="8953500" cy="47164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>
                <a:hlinkClick r:id="rId2"/>
              </a:rPr>
              <a:t>http://CRAN.R-project.org/package=lordif</a:t>
            </a:r>
            <a:endParaRPr lang="en-US" smtClean="0"/>
          </a:p>
          <a:p>
            <a:pPr marL="0" indent="0">
              <a:buFontTx/>
              <a:buNone/>
            </a:pPr>
            <a:endParaRPr lang="en-US" sz="2400" smtClean="0"/>
          </a:p>
          <a:p>
            <a:pPr marL="0" indent="0">
              <a:buFontTx/>
              <a:buNone/>
            </a:pPr>
            <a:r>
              <a:rPr lang="it-IT" sz="2000" smtClean="0"/>
              <a:t>Model 1 : logit P(</a:t>
            </a:r>
            <a:r>
              <a:rPr lang="en-US" sz="2000" smtClean="0"/>
              <a:t>u</a:t>
            </a:r>
            <a:r>
              <a:rPr lang="en-US" sz="2000" baseline="-25000" smtClean="0"/>
              <a:t>i </a:t>
            </a:r>
            <a:r>
              <a:rPr lang="en-US" sz="2000" smtClean="0"/>
              <a:t> &gt;= k</a:t>
            </a:r>
            <a:r>
              <a:rPr lang="it-IT" sz="2000" smtClean="0"/>
              <a:t>) = </a:t>
            </a:r>
            <a:r>
              <a:rPr lang="el-GR" sz="2000" smtClean="0"/>
              <a:t>α</a:t>
            </a:r>
            <a:r>
              <a:rPr lang="en-US" sz="2000" baseline="-25000" smtClean="0"/>
              <a:t>k </a:t>
            </a:r>
            <a:r>
              <a:rPr lang="it-IT" sz="2000" smtClean="0"/>
              <a:t> + </a:t>
            </a:r>
            <a:r>
              <a:rPr lang="el-GR" sz="2000" b="1" smtClean="0"/>
              <a:t>β</a:t>
            </a:r>
            <a:r>
              <a:rPr lang="it-IT" sz="2000" b="1" baseline="-25000" smtClean="0"/>
              <a:t>1</a:t>
            </a:r>
            <a:r>
              <a:rPr lang="it-IT" sz="2000" b="1" smtClean="0"/>
              <a:t> * ability</a:t>
            </a:r>
          </a:p>
          <a:p>
            <a:pPr marL="0" indent="0">
              <a:buFontTx/>
              <a:buNone/>
            </a:pPr>
            <a:endParaRPr lang="it-IT" sz="2000" smtClean="0"/>
          </a:p>
          <a:p>
            <a:pPr marL="0" indent="0">
              <a:buFontTx/>
              <a:buNone/>
            </a:pPr>
            <a:r>
              <a:rPr lang="en-US" sz="2000" smtClean="0"/>
              <a:t>Model 2 : logit P(u</a:t>
            </a:r>
            <a:r>
              <a:rPr lang="en-US" sz="2000" baseline="-25000" smtClean="0"/>
              <a:t>i </a:t>
            </a:r>
            <a:r>
              <a:rPr lang="en-US" sz="2000" smtClean="0"/>
              <a:t> &gt;= k) = </a:t>
            </a:r>
            <a:r>
              <a:rPr lang="el-GR" sz="2000" smtClean="0"/>
              <a:t>α</a:t>
            </a:r>
            <a:r>
              <a:rPr lang="en-US" sz="2000" baseline="-25000" smtClean="0"/>
              <a:t>k </a:t>
            </a:r>
            <a:r>
              <a:rPr lang="en-US" sz="2000" smtClean="0"/>
              <a:t> + </a:t>
            </a:r>
            <a:r>
              <a:rPr lang="el-GR" sz="2000" smtClean="0"/>
              <a:t>β</a:t>
            </a:r>
            <a:r>
              <a:rPr lang="it-IT" sz="2000" baseline="-25000" smtClean="0"/>
              <a:t>1</a:t>
            </a:r>
            <a:r>
              <a:rPr lang="it-IT" sz="2000" smtClean="0"/>
              <a:t> * ability  </a:t>
            </a:r>
            <a:r>
              <a:rPr lang="en-US" sz="2000" smtClean="0"/>
              <a:t>+ </a:t>
            </a:r>
            <a:r>
              <a:rPr lang="el-GR" sz="2000" b="1" smtClean="0"/>
              <a:t>β</a:t>
            </a:r>
            <a:r>
              <a:rPr lang="it-IT" sz="2000" b="1" baseline="-25000" smtClean="0"/>
              <a:t>2 </a:t>
            </a:r>
            <a:r>
              <a:rPr lang="en-US" sz="2000" b="1" smtClean="0"/>
              <a:t>* group</a:t>
            </a:r>
          </a:p>
          <a:p>
            <a:pPr marL="0" indent="0">
              <a:buFontTx/>
              <a:buNone/>
            </a:pPr>
            <a:endParaRPr lang="en-US" sz="2000" smtClean="0"/>
          </a:p>
          <a:p>
            <a:pPr marL="0" indent="0">
              <a:buFontTx/>
              <a:buNone/>
            </a:pPr>
            <a:r>
              <a:rPr lang="en-US" sz="2000" smtClean="0"/>
              <a:t>Model 3 : logit P(u</a:t>
            </a:r>
            <a:r>
              <a:rPr lang="en-US" sz="2000" baseline="-25000" smtClean="0"/>
              <a:t>i </a:t>
            </a:r>
            <a:r>
              <a:rPr lang="en-US" sz="2000" smtClean="0"/>
              <a:t> &gt;= k) = </a:t>
            </a:r>
            <a:r>
              <a:rPr lang="el-GR" sz="2000" smtClean="0"/>
              <a:t>α</a:t>
            </a:r>
            <a:r>
              <a:rPr lang="en-US" sz="2000" baseline="-25000" smtClean="0"/>
              <a:t>k </a:t>
            </a:r>
            <a:r>
              <a:rPr lang="en-US" sz="2000" smtClean="0"/>
              <a:t> + </a:t>
            </a:r>
            <a:r>
              <a:rPr lang="el-GR" sz="2000" smtClean="0"/>
              <a:t>β</a:t>
            </a:r>
            <a:r>
              <a:rPr lang="it-IT" sz="2000" baseline="-25000" smtClean="0"/>
              <a:t>1</a:t>
            </a:r>
            <a:r>
              <a:rPr lang="it-IT" sz="2000" smtClean="0"/>
              <a:t> * ability  </a:t>
            </a:r>
            <a:r>
              <a:rPr lang="en-US" sz="2000" smtClean="0"/>
              <a:t>+ </a:t>
            </a:r>
            <a:r>
              <a:rPr lang="el-GR" sz="2000" smtClean="0"/>
              <a:t>β</a:t>
            </a:r>
            <a:r>
              <a:rPr lang="it-IT" sz="2000" baseline="-25000" smtClean="0"/>
              <a:t>2 </a:t>
            </a:r>
            <a:r>
              <a:rPr lang="en-US" sz="2000" smtClean="0"/>
              <a:t>* group +  </a:t>
            </a:r>
            <a:r>
              <a:rPr lang="el-GR" sz="2000" b="1" smtClean="0"/>
              <a:t>β</a:t>
            </a:r>
            <a:r>
              <a:rPr lang="it-IT" sz="2000" b="1" baseline="-25000" smtClean="0"/>
              <a:t>3 </a:t>
            </a:r>
            <a:r>
              <a:rPr lang="en-US" sz="2000" b="1" smtClean="0"/>
              <a:t>* ability *  group</a:t>
            </a:r>
          </a:p>
          <a:p>
            <a:pPr marL="0" indent="0">
              <a:buFontTx/>
              <a:buNone/>
            </a:pPr>
            <a:endParaRPr lang="en-US" sz="2000" b="1" smtClean="0"/>
          </a:p>
          <a:p>
            <a:pPr marL="0" indent="0">
              <a:buFontTx/>
              <a:buNone/>
            </a:pPr>
            <a:r>
              <a:rPr lang="en-US" sz="2000" u="sng" smtClean="0"/>
              <a:t>DIFF assessment</a:t>
            </a:r>
            <a:r>
              <a:rPr lang="en-US" sz="2000" smtClean="0"/>
              <a:t> </a:t>
            </a:r>
            <a:r>
              <a:rPr lang="en-US" sz="2000" u="sng" smtClean="0"/>
              <a:t>(</a:t>
            </a:r>
            <a:r>
              <a:rPr lang="en-US" sz="2000" smtClean="0"/>
              <a:t>log likelihood values compared</a:t>
            </a:r>
            <a:r>
              <a:rPr lang="en-US" sz="2000" u="sng" smtClean="0"/>
              <a:t>)</a:t>
            </a:r>
            <a:r>
              <a:rPr lang="en-US" sz="2000" smtClean="0"/>
              <a:t>:</a:t>
            </a:r>
          </a:p>
          <a:p>
            <a:pPr marL="0" indent="0">
              <a:buFontTx/>
              <a:buNone/>
            </a:pPr>
            <a:r>
              <a:rPr lang="en-US" sz="2000" smtClean="0"/>
              <a:t>- Overall:             Model 3 versus Model 1</a:t>
            </a:r>
          </a:p>
          <a:p>
            <a:pPr marL="0" indent="0">
              <a:buFontTx/>
              <a:buChar char="-"/>
            </a:pPr>
            <a:r>
              <a:rPr lang="en-US" sz="2000" smtClean="0"/>
              <a:t> Non-uniform:  Model 3 versus Model 2</a:t>
            </a:r>
          </a:p>
          <a:p>
            <a:pPr marL="0" indent="0">
              <a:buFontTx/>
              <a:buChar char="-"/>
            </a:pPr>
            <a:r>
              <a:rPr lang="en-US" sz="2000" smtClean="0"/>
              <a:t> Uniform:           Model 2 versus Model 1 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1A2BCF9-3042-4B66-AB5B-3D884D94A944}" type="slidenum">
              <a:rPr lang="en-US" sz="1200">
                <a:solidFill>
                  <a:srgbClr val="898989"/>
                </a:solidFill>
                <a:cs typeface="Arial" charset="0"/>
              </a:rPr>
              <a:pPr/>
              <a:t>53</a:t>
            </a:fld>
            <a:endParaRPr lang="en-US" sz="1200">
              <a:solidFill>
                <a:srgbClr val="898989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</a:t>
            </a: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One-factor categorical model fit the data well (CFI=0.971, TLI=0.970, and RMSEA=0.052).</a:t>
            </a:r>
          </a:p>
          <a:p>
            <a:pPr lvl="1"/>
            <a:r>
              <a:rPr lang="en-US" smtClean="0"/>
              <a:t>Large residual correlation of 0.67 between “Are you able to run ten miles” and “Are you able to run five miles?” </a:t>
            </a:r>
          </a:p>
          <a:p>
            <a:r>
              <a:rPr lang="en-US" smtClean="0"/>
              <a:t>50 of the 114 items had language DIF</a:t>
            </a:r>
          </a:p>
          <a:p>
            <a:pPr lvl="1"/>
            <a:r>
              <a:rPr lang="en-US" smtClean="0"/>
              <a:t>16 uniform</a:t>
            </a:r>
          </a:p>
          <a:p>
            <a:pPr lvl="1"/>
            <a:r>
              <a:rPr lang="en-US" smtClean="0"/>
              <a:t>34 non-uniform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E0E7CEC-AB8C-47F1-A027-CEA170059B6A}" type="slidenum">
              <a:rPr lang="en-US" sz="1200">
                <a:solidFill>
                  <a:srgbClr val="898989"/>
                </a:solidFill>
                <a:cs typeface="Arial" charset="0"/>
              </a:rPr>
              <a:pPr/>
              <a:t>54</a:t>
            </a:fld>
            <a:endParaRPr lang="en-US" sz="1200">
              <a:solidFill>
                <a:srgbClr val="898989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Impact of DIF on Test </a:t>
            </a:r>
            <a:b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Characteristic Curves (TCCs)</a:t>
            </a:r>
          </a:p>
        </p:txBody>
      </p:sp>
      <p:sp>
        <p:nvSpPr>
          <p:cNvPr id="5137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F4F12E7-F05C-4658-A571-821032734D88}" type="slidenum">
              <a:rPr lang="en-US" sz="1200">
                <a:solidFill>
                  <a:srgbClr val="898989"/>
                </a:solidFill>
                <a:cs typeface="Arial" charset="0"/>
              </a:rPr>
              <a:pPr/>
              <a:t>55</a:t>
            </a:fld>
            <a:endParaRPr lang="en-US" sz="1200">
              <a:solidFill>
                <a:srgbClr val="898989"/>
              </a:solidFill>
              <a:cs typeface="Arial" charset="0"/>
            </a:endParaRPr>
          </a:p>
        </p:txBody>
      </p:sp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1609725" y="1468438"/>
          <a:ext cx="5949950" cy="538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Document" r:id="rId4" imgW="5949456" imgH="5390034" progId="Word.Document.12">
                  <p:embed/>
                </p:oleObj>
              </mc:Choice>
              <mc:Fallback>
                <p:oleObj name="Document" r:id="rId4" imgW="5949456" imgH="5390034" progId="Word.Document.12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1468438"/>
                        <a:ext cx="5949950" cy="538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Stocking-Lord Method</a:t>
            </a:r>
            <a:br>
              <a:rPr lang="en-US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endParaRPr lang="en-US" smtClean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70658" name="Content Placeholder 3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211763"/>
          </a:xfrm>
        </p:spPr>
        <p:txBody>
          <a:bodyPr/>
          <a:lstStyle/>
          <a:p>
            <a:r>
              <a:rPr lang="en-US" smtClean="0"/>
              <a:t>Spanish calibrations transformed so that their TCC most closely matches English TCC.</a:t>
            </a:r>
          </a:p>
          <a:p>
            <a:r>
              <a:rPr lang="en-US" smtClean="0"/>
              <a:t>a* = a/A   and b* = A * b + B</a:t>
            </a:r>
          </a:p>
          <a:p>
            <a:r>
              <a:rPr lang="en-US" smtClean="0"/>
              <a:t>Optimal values of A (slope) and B (intercept) transformation constants found through multivariate search to minimize weighted sum of squared distances between TCCs of English and Spanish transformed parameters</a:t>
            </a:r>
          </a:p>
          <a:p>
            <a:pPr lvl="1"/>
            <a:r>
              <a:rPr lang="en-US" sz="2000" smtClean="0"/>
              <a:t>Stocking, M.L., &amp; Lord, F.M. (1983). Developing a common metric in item response theory. </a:t>
            </a:r>
            <a:r>
              <a:rPr lang="en-US" sz="2000" i="1" smtClean="0"/>
              <a:t>Applied Psychological Measurement, 7, </a:t>
            </a:r>
            <a:r>
              <a:rPr lang="en-US" sz="2000" smtClean="0"/>
              <a:t>201-210.</a:t>
            </a:r>
          </a:p>
        </p:txBody>
      </p:sp>
      <p:sp>
        <p:nvSpPr>
          <p:cNvPr id="70659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693D2D6-374E-44C3-85A4-4612E7F491EA}" type="slidenum">
              <a:rPr lang="en-US" sz="1200">
                <a:solidFill>
                  <a:srgbClr val="898989"/>
                </a:solidFill>
                <a:cs typeface="Arial" charset="0"/>
              </a:rPr>
              <a:pPr/>
              <a:t>56</a:t>
            </a:fld>
            <a:endParaRPr lang="en-US" sz="1200">
              <a:solidFill>
                <a:srgbClr val="898989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CAT-based Theta Estimates Using English </a:t>
            </a:r>
            <a:b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(x-axis) and Spanish (y-axis) Parameters for 114 Items in Spanish Sample </a:t>
            </a:r>
            <a:b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(n = 640, ICC = 0.89)</a:t>
            </a:r>
          </a:p>
        </p:txBody>
      </p:sp>
      <p:sp>
        <p:nvSpPr>
          <p:cNvPr id="6161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BB3346B-FCEE-41A0-BA41-8D695B3954B8}" type="slidenum">
              <a:rPr lang="en-US" sz="1200">
                <a:solidFill>
                  <a:srgbClr val="898989"/>
                </a:solidFill>
                <a:cs typeface="Arial" charset="0"/>
              </a:rPr>
              <a:pPr/>
              <a:t>57</a:t>
            </a:fld>
            <a:endParaRPr lang="en-US" sz="1200">
              <a:solidFill>
                <a:srgbClr val="898989"/>
              </a:solidFill>
              <a:cs typeface="Arial" charset="0"/>
            </a:endParaRPr>
          </a:p>
        </p:txBody>
      </p:sp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1698625" y="1684338"/>
          <a:ext cx="5949950" cy="538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Document" r:id="rId4" imgW="5949456" imgH="5390034" progId="Word.Document.12">
                  <p:embed/>
                </p:oleObj>
              </mc:Choice>
              <mc:Fallback>
                <p:oleObj name="Document" r:id="rId4" imgW="5949456" imgH="5390034" progId="Word.Document.12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1684338"/>
                        <a:ext cx="5949950" cy="538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CAT-based Theta Estimates Using English </a:t>
            </a:r>
            <a:b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(x-axis) and Spanish (y-axis) Parameters for 64 non-DIF Items in Spanish Sample </a:t>
            </a:r>
            <a:b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</a:b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(n = 640, ICC = 0.96)</a:t>
            </a:r>
          </a:p>
        </p:txBody>
      </p:sp>
      <p:sp>
        <p:nvSpPr>
          <p:cNvPr id="7185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03DDFABD-3E6A-4805-AF84-B725889032B0}" type="slidenum">
              <a:rPr lang="en-US" sz="1200">
                <a:solidFill>
                  <a:srgbClr val="898989"/>
                </a:solidFill>
                <a:cs typeface="Arial" charset="0"/>
              </a:rPr>
              <a:pPr/>
              <a:t>58</a:t>
            </a:fld>
            <a:endParaRPr lang="en-US" sz="1200">
              <a:solidFill>
                <a:srgbClr val="898989"/>
              </a:solidFill>
              <a:cs typeface="Arial" charset="0"/>
            </a:endParaRPr>
          </a:p>
        </p:txBody>
      </p:sp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1673225" y="1763713"/>
          <a:ext cx="5949950" cy="538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Document" r:id="rId4" imgW="5949456" imgH="5390034" progId="Word.Document.12">
                  <p:embed/>
                </p:oleObj>
              </mc:Choice>
              <mc:Fallback>
                <p:oleObj name="Document" r:id="rId4" imgW="5949456" imgH="5390034" progId="Word.Document.12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1763713"/>
                        <a:ext cx="5949950" cy="538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6000" dirty="0" smtClean="0">
                <a:latin typeface="Comic Sans MS" pitchFamily="66" charset="0"/>
              </a:rPr>
              <a:t>Questions? </a:t>
            </a:r>
            <a:endParaRPr lang="en-US" sz="4000" dirty="0" smtClean="0">
              <a:latin typeface="Comic Sans MS" pitchFamily="66" charset="0"/>
            </a:endParaRPr>
          </a:p>
        </p:txBody>
      </p:sp>
      <p:pic>
        <p:nvPicPr>
          <p:cNvPr id="4" name="Picture 3" descr="hays-burning-tex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035" y="1900519"/>
            <a:ext cx="4966447" cy="254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fld id="{81BAF62D-3AB2-4C91-BA48-03219D937418}" type="slidenum">
              <a:rPr lang="en-US"/>
              <a:pPr eaLnBrk="1" hangingPunct="1">
                <a:defRPr/>
              </a:pPr>
              <a:t>6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0" dirty="0">
                <a:latin typeface="Comic Sans MS" pitchFamily="66" charset="0"/>
              </a:rPr>
              <a:t>SF-36® Generic </a:t>
            </a:r>
            <a:r>
              <a:rPr lang="en-US" b="0" dirty="0" smtClean="0">
                <a:latin typeface="Comic Sans MS" pitchFamily="66" charset="0"/>
              </a:rPr>
              <a:t>Profile Measure 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4350" y="1417638"/>
            <a:ext cx="9258300" cy="47085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dirty="0" smtClean="0">
                <a:latin typeface="Comic Sans MS" pitchFamily="66" charset="0"/>
              </a:rPr>
              <a:t>Functioning 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Physical functioning (10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Role limitations/physical (4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Role limitations/emotional (3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Social functioning (2 items)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dirty="0" smtClean="0">
                <a:latin typeface="Comic Sans MS" pitchFamily="66" charset="0"/>
              </a:rPr>
              <a:t> Well-Being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Emotional well-being (5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Energy/fatigue (4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Pain (2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General health perceptions (5 items)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72350" y="6245225"/>
            <a:ext cx="2400300" cy="47625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fld id="{8F3A678E-E461-4651-AB0A-1ED2A1F565BF}" type="slidenum">
              <a:rPr lang="en-US">
                <a:latin typeface="+mn-lt"/>
              </a:rPr>
              <a:pPr eaLnBrk="1" hangingPunct="1">
                <a:defRPr/>
              </a:pPr>
              <a:t>7</a:t>
            </a:fld>
            <a:endParaRPr lang="en-US">
              <a:latin typeface="+mn-lt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350" y="274638"/>
            <a:ext cx="9601200" cy="1143000"/>
          </a:xfrm>
        </p:spPr>
        <p:txBody>
          <a:bodyPr/>
          <a:lstStyle/>
          <a:p>
            <a:pPr algn="l" eaLnBrk="1" hangingPunct="1"/>
            <a:r>
              <a:rPr lang="en-US" smtClean="0">
                <a:latin typeface="Comic Sans MS" pitchFamily="66" charset="0"/>
              </a:rPr>
              <a:t>Scoring HRQOL Profile Scales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5013" y="1447800"/>
            <a:ext cx="8816975" cy="4354513"/>
          </a:xfrm>
        </p:spPr>
        <p:txBody>
          <a:bodyPr/>
          <a:lstStyle/>
          <a:p>
            <a:pPr eaLnBrk="1" hangingPunct="1">
              <a:spcAft>
                <a:spcPct val="100000"/>
              </a:spcAft>
            </a:pPr>
            <a:r>
              <a:rPr lang="en-US" sz="2800" smtClean="0"/>
              <a:t>Average or sum all items in the same scale.</a:t>
            </a:r>
          </a:p>
          <a:p>
            <a:pPr eaLnBrk="1" hangingPunct="1"/>
            <a:r>
              <a:rPr lang="en-US" sz="2800" smtClean="0"/>
              <a:t>Transform average or sum to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smtClean="0"/>
              <a:t>0 (worse) to 100 (best) possible range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smtClean="0"/>
              <a:t>z-score (mean =   0, SD =   1)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smtClean="0"/>
              <a:t>T-score (mean = 50, SD = 10) 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372350" y="6245225"/>
            <a:ext cx="2400300" cy="47625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fld id="{595F7CA0-FC5B-420C-9821-77CE5A2EDA63}" type="slidenum">
              <a:rPr lang="en-US">
                <a:latin typeface="+mn-lt"/>
              </a:rPr>
              <a:pPr eaLnBrk="1" hangingPunct="1">
                <a:defRPr/>
              </a:pPr>
              <a:t>8</a:t>
            </a:fld>
            <a:endParaRPr lang="en-US">
              <a:latin typeface="+mn-lt"/>
            </a:endParaRP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838200" y="2362200"/>
            <a:ext cx="17907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sz="4000">
                <a:latin typeface="Arial" pitchFamily="34" charset="0"/>
              </a:rPr>
              <a:t>     X   </a:t>
            </a:r>
            <a:r>
              <a:rPr lang="en-US" sz="2400">
                <a:latin typeface="Arial" pitchFamily="34" charset="0"/>
              </a:rPr>
              <a:t>=</a:t>
            </a:r>
            <a:endParaRPr lang="en-US" sz="4000">
              <a:latin typeface="Arial" pitchFamily="34" charset="0"/>
            </a:endParaRP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2819400" y="2286000"/>
            <a:ext cx="4710113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sz="2400">
                <a:latin typeface="Arial" pitchFamily="34" charset="0"/>
              </a:rPr>
              <a:t>(original score - minimum) *100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3429000" y="2743200"/>
            <a:ext cx="3836988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sz="2400">
                <a:latin typeface="Arial" pitchFamily="34" charset="0"/>
              </a:rPr>
              <a:t>(maximum - minimum)</a:t>
            </a:r>
          </a:p>
        </p:txBody>
      </p:sp>
      <p:sp>
        <p:nvSpPr>
          <p:cNvPr id="26630" name="Line 5"/>
          <p:cNvSpPr>
            <a:spLocks noChangeShapeType="1"/>
          </p:cNvSpPr>
          <p:nvPr/>
        </p:nvSpPr>
        <p:spPr bwMode="auto">
          <a:xfrm>
            <a:off x="2808288" y="2705100"/>
            <a:ext cx="4722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762000" y="3276600"/>
            <a:ext cx="15113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endParaRPr lang="en-US" sz="4000">
              <a:latin typeface="Arial" pitchFamily="34" charset="0"/>
            </a:endParaRPr>
          </a:p>
          <a:p>
            <a:pPr eaLnBrk="0" hangingPunct="0">
              <a:lnSpc>
                <a:spcPct val="87000"/>
              </a:lnSpc>
            </a:pPr>
            <a:endParaRPr lang="en-US" sz="4000">
              <a:latin typeface="Arial" pitchFamily="34" charset="0"/>
            </a:endParaRPr>
          </a:p>
          <a:p>
            <a:pPr eaLnBrk="0" hangingPunct="0">
              <a:lnSpc>
                <a:spcPct val="87000"/>
              </a:lnSpc>
            </a:pPr>
            <a:endParaRPr lang="en-US" sz="4000">
              <a:latin typeface="Arial" pitchFamily="34" charset="0"/>
            </a:endParaRPr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1516063" y="3657600"/>
            <a:ext cx="5286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sz="4000">
                <a:latin typeface="Arial" pitchFamily="34" charset="0"/>
              </a:rPr>
              <a:t>Y</a:t>
            </a: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2362200" y="3733800"/>
            <a:ext cx="5683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7000"/>
              </a:lnSpc>
            </a:pPr>
            <a:r>
              <a:rPr lang="en-US" sz="2400">
                <a:latin typeface="Arial" pitchFamily="34" charset="0"/>
              </a:rPr>
              <a:t>=   target mean +  (target SD * Zx) </a:t>
            </a:r>
          </a:p>
          <a:p>
            <a:pPr eaLnBrk="0" hangingPunct="0">
              <a:lnSpc>
                <a:spcPct val="87000"/>
              </a:lnSpc>
            </a:pPr>
            <a:endParaRPr lang="en-US" sz="2400">
              <a:latin typeface="Arial" pitchFamily="34" charset="0"/>
            </a:endParaRPr>
          </a:p>
        </p:txBody>
      </p:sp>
      <p:grpSp>
        <p:nvGrpSpPr>
          <p:cNvPr id="26634" name="Group 9"/>
          <p:cNvGrpSpPr>
            <a:grpSpLocks/>
          </p:cNvGrpSpPr>
          <p:nvPr/>
        </p:nvGrpSpPr>
        <p:grpSpPr bwMode="auto">
          <a:xfrm>
            <a:off x="914400" y="4572000"/>
            <a:ext cx="3333750" cy="855663"/>
            <a:chOff x="488" y="2880"/>
            <a:chExt cx="2100" cy="539"/>
          </a:xfrm>
        </p:grpSpPr>
        <p:sp>
          <p:nvSpPr>
            <p:cNvPr id="26636" name="Rectangle 10"/>
            <p:cNvSpPr>
              <a:spLocks noChangeArrowheads="1"/>
            </p:cNvSpPr>
            <p:nvPr/>
          </p:nvSpPr>
          <p:spPr bwMode="auto">
            <a:xfrm>
              <a:off x="488" y="3016"/>
              <a:ext cx="1328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87000"/>
                </a:lnSpc>
              </a:pPr>
              <a:r>
                <a:rPr lang="en-US" sz="4000">
                  <a:latin typeface="Arial" pitchFamily="34" charset="0"/>
                </a:rPr>
                <a:t>     Z</a:t>
              </a:r>
              <a:r>
                <a:rPr lang="en-US" sz="4000" baseline="-25000">
                  <a:latin typeface="Arial" pitchFamily="34" charset="0"/>
                </a:rPr>
                <a:t>X</a:t>
              </a:r>
              <a:r>
                <a:rPr lang="en-US" sz="2400" baseline="-25000">
                  <a:latin typeface="Arial" pitchFamily="34" charset="0"/>
                </a:rPr>
                <a:t> </a:t>
              </a:r>
              <a:r>
                <a:rPr lang="en-US" sz="2400">
                  <a:latin typeface="Arial" pitchFamily="34" charset="0"/>
                </a:rPr>
                <a:t>   =</a:t>
              </a:r>
            </a:p>
          </p:txBody>
        </p:sp>
        <p:grpSp>
          <p:nvGrpSpPr>
            <p:cNvPr id="26637" name="Group 11"/>
            <p:cNvGrpSpPr>
              <a:grpSpLocks/>
            </p:cNvGrpSpPr>
            <p:nvPr/>
          </p:nvGrpSpPr>
          <p:grpSpPr bwMode="auto">
            <a:xfrm>
              <a:off x="1728" y="2880"/>
              <a:ext cx="860" cy="539"/>
              <a:chOff x="1728" y="2880"/>
              <a:chExt cx="860" cy="539"/>
            </a:xfrm>
          </p:grpSpPr>
          <p:sp>
            <p:nvSpPr>
              <p:cNvPr id="26638" name="Rectangle 12"/>
              <p:cNvSpPr>
                <a:spLocks noChangeArrowheads="1"/>
              </p:cNvSpPr>
              <p:nvPr/>
            </p:nvSpPr>
            <p:spPr bwMode="auto">
              <a:xfrm>
                <a:off x="1976" y="3184"/>
                <a:ext cx="475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7000"/>
                  </a:lnSpc>
                </a:pPr>
                <a:r>
                  <a:rPr lang="en-US" sz="2400">
                    <a:latin typeface="Arial" pitchFamily="34" charset="0"/>
                  </a:rPr>
                  <a:t>SD</a:t>
                </a:r>
                <a:r>
                  <a:rPr lang="en-US" sz="2000" baseline="-25000">
                    <a:latin typeface="Arial" pitchFamily="34" charset="0"/>
                  </a:rPr>
                  <a:t>X</a:t>
                </a:r>
              </a:p>
            </p:txBody>
          </p:sp>
          <p:sp>
            <p:nvSpPr>
              <p:cNvPr id="26639" name="Line 13"/>
              <p:cNvSpPr>
                <a:spLocks noChangeShapeType="1"/>
              </p:cNvSpPr>
              <p:nvPr/>
            </p:nvSpPr>
            <p:spPr bwMode="auto">
              <a:xfrm>
                <a:off x="1728" y="3136"/>
                <a:ext cx="8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0" name="Rectangle 14"/>
              <p:cNvSpPr>
                <a:spLocks noChangeArrowheads="1"/>
              </p:cNvSpPr>
              <p:nvPr/>
            </p:nvSpPr>
            <p:spPr bwMode="auto">
              <a:xfrm>
                <a:off x="1868" y="2896"/>
                <a:ext cx="720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63500" tIns="25400" rIns="63500" bIns="25400">
                <a:spAutoFit/>
              </a:bodyPr>
              <a:lstStyle/>
              <a:p>
                <a:pPr eaLnBrk="0" hangingPunct="0">
                  <a:lnSpc>
                    <a:spcPct val="87000"/>
                  </a:lnSpc>
                </a:pPr>
                <a:r>
                  <a:rPr lang="en-US" sz="2400">
                    <a:latin typeface="Arial" pitchFamily="34" charset="0"/>
                  </a:rPr>
                  <a:t>(X - X)</a:t>
                </a:r>
              </a:p>
            </p:txBody>
          </p:sp>
          <p:sp>
            <p:nvSpPr>
              <p:cNvPr id="26641" name="Line 15"/>
              <p:cNvSpPr>
                <a:spLocks noChangeShapeType="1"/>
              </p:cNvSpPr>
              <p:nvPr/>
            </p:nvSpPr>
            <p:spPr bwMode="auto">
              <a:xfrm>
                <a:off x="2256" y="2880"/>
                <a:ext cx="1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defRPr/>
            </a:pPr>
            <a:r>
              <a:rPr lang="en-US" sz="4400" b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</a:rPr>
              <a:t>Formula for Transforming Scores</a:t>
            </a:r>
            <a:endParaRPr lang="en-US" sz="4400" b="0" dirty="0">
              <a:solidFill>
                <a:schemeClr val="tx2"/>
              </a:solidFill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SF-36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dirty="0">
                <a:latin typeface="Comic Sans MS" pitchFamily="66" charset="0"/>
                <a:hlinkClick r:id="rId2"/>
              </a:rPr>
              <a:t>http://www.sf-36.org/demos/SF-36v2.html</a:t>
            </a:r>
            <a:endParaRPr lang="en-US" dirty="0">
              <a:latin typeface="Comic Sans MS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ate and Cle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Whate and Clean.potx</Template>
  <TotalTime>4352</TotalTime>
  <Words>2097</Words>
  <Application>Microsoft Office PowerPoint</Application>
  <PresentationFormat>On-screen Show (4:3)</PresentationFormat>
  <Paragraphs>519</Paragraphs>
  <Slides>59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59</vt:i4>
      </vt:variant>
    </vt:vector>
  </HeadingPairs>
  <TitlesOfParts>
    <vt:vector size="64" baseType="lpstr">
      <vt:lpstr>Whate and Clean</vt:lpstr>
      <vt:lpstr>Chart</vt:lpstr>
      <vt:lpstr>Document</vt:lpstr>
      <vt:lpstr>Equation</vt:lpstr>
      <vt:lpstr>Worksheet</vt:lpstr>
      <vt:lpstr>Health-Related Quality of Life as an Indicator of Quality of Care</vt:lpstr>
      <vt:lpstr>Students</vt:lpstr>
      <vt:lpstr>Patient-Reported Measures</vt:lpstr>
      <vt:lpstr>   Health-Related Quality of Life is …                                 </vt:lpstr>
      <vt:lpstr>HRQOL Framework</vt:lpstr>
      <vt:lpstr>SF-36® Generic Profile Measure  </vt:lpstr>
      <vt:lpstr>Scoring HRQOL Profile Scales</vt:lpstr>
      <vt:lpstr>PowerPoint Presentation</vt:lpstr>
      <vt:lpstr>SF-36 online</vt:lpstr>
      <vt:lpstr>Generic vs. Disease-Targeted </vt:lpstr>
      <vt:lpstr>KDQOL-36 (24 targeted items)</vt:lpstr>
      <vt:lpstr>Burden of Kidney Disease</vt:lpstr>
      <vt:lpstr>Effects of Kidney Disease  How much does kidney disease bother you in …</vt:lpstr>
      <vt:lpstr> Ultimate Use of HRQOL Measures- Helping to Ensure Access to  Cost-Effective Care</vt:lpstr>
      <vt:lpstr>PowerPoint Presentation</vt:lpstr>
      <vt:lpstr>Is Medicine Related to Worse HRQOL?</vt:lpstr>
      <vt:lpstr>Survival Analysis</vt:lpstr>
      <vt:lpstr>PowerPoint Presentation</vt:lpstr>
      <vt:lpstr>PowerPoint Presentation</vt:lpstr>
      <vt:lpstr>Direct Preference Measures</vt:lpstr>
      <vt:lpstr>Rating Scale</vt:lpstr>
      <vt:lpstr>Preference Assessment</vt:lpstr>
      <vt:lpstr>PowerPoint Presentation</vt:lpstr>
      <vt:lpstr>PowerPoint Presentation</vt:lpstr>
      <vt:lpstr>Indirect Preference Measures</vt:lpstr>
      <vt:lpstr>PowerPoint Presentation</vt:lpstr>
      <vt:lpstr>PowerPoint Presentation</vt:lpstr>
      <vt:lpstr>Correlations Among Indirect  Preference-Based Measures</vt:lpstr>
      <vt:lpstr>Latent Trait and Item Responses </vt:lpstr>
      <vt:lpstr>Item Responses and Trait Levels</vt:lpstr>
      <vt:lpstr>PROMIS®   http://www.nihpromis.org/ </vt:lpstr>
      <vt:lpstr>Anger CAT1 (In the past 7 days )</vt:lpstr>
      <vt:lpstr>2In the past 7 days …</vt:lpstr>
      <vt:lpstr>3In the past 7 days …</vt:lpstr>
      <vt:lpstr>4In the past 7 days …</vt:lpstr>
      <vt:lpstr>5In the past 7 days …</vt:lpstr>
      <vt:lpstr>6In the past 7 days …</vt:lpstr>
      <vt:lpstr>Theta and SE estimates</vt:lpstr>
      <vt:lpstr>PROMIS Banks   </vt:lpstr>
      <vt:lpstr>PowerPoint Presentation</vt:lpstr>
      <vt:lpstr>IRT Features  </vt:lpstr>
      <vt:lpstr>Information/Reliability</vt:lpstr>
      <vt:lpstr>Posttraumatic Growth Inventory</vt:lpstr>
      <vt:lpstr>Category Response Curves</vt:lpstr>
      <vt:lpstr>Category Response Curves (CRCs)</vt:lpstr>
      <vt:lpstr>Or have scoring implications</vt:lpstr>
      <vt:lpstr>Differential Item Functioning (DIF)</vt:lpstr>
      <vt:lpstr>Differential Item Functioning (2-Parameter Model)</vt:lpstr>
      <vt:lpstr>Person Fit</vt:lpstr>
      <vt:lpstr>Unique Associations with  Person Misfit</vt:lpstr>
      <vt:lpstr>Time to complete item </vt:lpstr>
      <vt:lpstr>Language DIF Example </vt:lpstr>
      <vt:lpstr>Lordif</vt:lpstr>
      <vt:lpstr>Results</vt:lpstr>
      <vt:lpstr>Impact of DIF on Test  Characteristic Curves (TCCs)</vt:lpstr>
      <vt:lpstr>Stocking-Lord Method </vt:lpstr>
      <vt:lpstr>CAT-based Theta Estimates Using English  (x-axis) and Spanish (y-axis) Parameters for 114 Items in Spanish Sample  (n = 640, ICC = 0.89)</vt:lpstr>
      <vt:lpstr>CAT-based Theta Estimates Using English  (x-axis) and Spanish (y-axis) Parameters for 64 non-DIF Items in Spanish Sample  (n = 640, ICC = 0.96)</vt:lpstr>
      <vt:lpstr> Questions? </vt:lpstr>
    </vt:vector>
  </TitlesOfParts>
  <Company>Childrens Hospital of Philadelphia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an Open-Science Pediatric Learning Health System</dc:title>
  <dc:creator>Christopher Forrest</dc:creator>
  <cp:lastModifiedBy>Dr. Ron D. Hays</cp:lastModifiedBy>
  <cp:revision>285</cp:revision>
  <cp:lastPrinted>2012-03-04T21:24:06Z</cp:lastPrinted>
  <dcterms:created xsi:type="dcterms:W3CDTF">2011-11-09T23:11:39Z</dcterms:created>
  <dcterms:modified xsi:type="dcterms:W3CDTF">2012-04-12T14:38:00Z</dcterms:modified>
</cp:coreProperties>
</file>