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390" r:id="rId3"/>
    <p:sldId id="383" r:id="rId4"/>
    <p:sldId id="265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3" r:id="rId23"/>
    <p:sldId id="414" r:id="rId24"/>
    <p:sldId id="415" r:id="rId25"/>
    <p:sldId id="416" r:id="rId26"/>
    <p:sldId id="417" r:id="rId27"/>
    <p:sldId id="418" r:id="rId28"/>
    <p:sldId id="419" r:id="rId29"/>
    <p:sldId id="420" r:id="rId30"/>
    <p:sldId id="421" r:id="rId31"/>
    <p:sldId id="422" r:id="rId32"/>
    <p:sldId id="423" r:id="rId33"/>
    <p:sldId id="424" r:id="rId34"/>
    <p:sldId id="425" r:id="rId35"/>
    <p:sldId id="426" r:id="rId36"/>
    <p:sldId id="439" r:id="rId37"/>
    <p:sldId id="399" r:id="rId38"/>
    <p:sldId id="400" r:id="rId39"/>
    <p:sldId id="389" r:id="rId40"/>
    <p:sldId id="412" r:id="rId41"/>
    <p:sldId id="344" r:id="rId42"/>
    <p:sldId id="427" r:id="rId43"/>
    <p:sldId id="382" r:id="rId44"/>
    <p:sldId id="287" r:id="rId45"/>
    <p:sldId id="386" r:id="rId46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0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CB8F3E3-8A63-4B52-AE26-E4F229146CD2}" type="datetimeFigureOut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2297" tIns="46148" rIns="92297" bIns="4614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E3731AB-2205-4CEA-B4B3-E6DC42C893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5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7" tIns="46148" rIns="92297" bIns="4614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7" tIns="46148" rIns="92297" bIns="4614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4838"/>
            <a:ext cx="54864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7" tIns="46148" rIns="92297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7" tIns="46148" rIns="92297" bIns="4614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7" tIns="46148" rIns="92297" bIns="4614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89C5633-7631-4899-B5A2-8053481888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32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7" tIns="46148" rIns="92297" bIns="46148" anchor="b"/>
          <a:lstStyle/>
          <a:p>
            <a:pPr algn="r" eaLnBrk="1" hangingPunct="1"/>
            <a:fld id="{DB9CA8C0-65A1-422A-9282-70F61BF5AA9C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4609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0559A-3297-4A80-8488-50AF2DDCEA70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31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FC6B75-B87F-4817-9761-773FB94411A6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24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7" tIns="46148" rIns="92297" bIns="46148" anchor="b"/>
          <a:lstStyle/>
          <a:p>
            <a:pPr algn="r" eaLnBrk="1" hangingPunct="1"/>
            <a:fld id="{FAF4F428-1405-45B8-847A-5707D4DCE2B8}" type="slidenum">
              <a:rPr lang="en-US" sz="1200"/>
              <a:pPr algn="r" eaLnBrk="1" hangingPunct="1"/>
              <a:t>37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14143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7" tIns="46148" rIns="92297" bIns="46148" anchor="b"/>
          <a:lstStyle/>
          <a:p>
            <a:pPr algn="r" eaLnBrk="1" hangingPunct="1"/>
            <a:fld id="{6BFD9D24-0D37-4581-87AA-8F0D07A7E9F5}" type="slidenum">
              <a:rPr lang="en-US" sz="1200"/>
              <a:pPr algn="r" eaLnBrk="1" hangingPunct="1"/>
              <a:t>38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18673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7" tIns="46148" rIns="92297" bIns="46148" anchor="b"/>
          <a:lstStyle/>
          <a:p>
            <a:pPr algn="r" eaLnBrk="1" hangingPunct="1"/>
            <a:fld id="{0E6940AA-A644-4CCB-88A6-67F28231C245}" type="slidenum">
              <a:rPr lang="en-US" sz="1200"/>
              <a:pPr algn="r" eaLnBrk="1" hangingPunct="1"/>
              <a:t>44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20806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7" tIns="46148" rIns="92297" bIns="46148" anchor="b"/>
          <a:lstStyle/>
          <a:p>
            <a:pPr algn="r" eaLnBrk="1" hangingPunct="1"/>
            <a:fld id="{AA951200-3861-4E94-BADA-4B94600422C1}" type="slidenum">
              <a:rPr lang="en-US" sz="1200"/>
              <a:pPr algn="r" eaLnBrk="1" hangingPunct="1"/>
              <a:t>45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807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D86FB5-800A-4EB3-A342-F5085BBD28A6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60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7" tIns="46148" rIns="92297" bIns="46148" anchor="b"/>
          <a:lstStyle/>
          <a:p>
            <a:pPr algn="r" eaLnBrk="1" hangingPunct="1"/>
            <a:fld id="{A2A7D3F8-B2B6-466B-8346-88A06DC7D7D9}" type="slidenum">
              <a:rPr lang="en-US" sz="1200"/>
              <a:pPr algn="r" eaLnBrk="1" hangingPunct="1"/>
              <a:t>4</a:t>
            </a:fld>
            <a:endParaRPr 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703263"/>
            <a:ext cx="4624388" cy="3470275"/>
          </a:xfrm>
          <a:ln w="12699" cap="flat"/>
        </p:spPr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1212850" y="4505325"/>
            <a:ext cx="4606925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96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2250" indent="-222250"/>
            <a:r>
              <a:rPr lang="en-US" smtClean="0"/>
              <a:t>T = z*10 + 50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01486-A579-40B9-BAF4-1A44EBFAE584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14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Never: 39</a:t>
            </a:r>
          </a:p>
          <a:p>
            <a:r>
              <a:rPr lang="en-US" smtClean="0"/>
              <a:t>Rarely: 48</a:t>
            </a:r>
          </a:p>
          <a:p>
            <a:r>
              <a:rPr lang="en-US" smtClean="0"/>
              <a:t>Sometimes = 56</a:t>
            </a:r>
          </a:p>
          <a:p>
            <a:r>
              <a:rPr lang="en-US" smtClean="0"/>
              <a:t>Often = 64</a:t>
            </a:r>
          </a:p>
          <a:p>
            <a:r>
              <a:rPr lang="en-US" smtClean="0"/>
              <a:t>Always = 72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B1B11-B577-49E5-94D2-E7D1FDB2F74F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89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F92834-02F4-4ED9-8110-1AAAE295A27D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21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2D99A1-B121-48AF-AE69-382EAC649600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50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62680C-FB86-456E-9B5F-82236D0CBA27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3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6B485-EBC1-4C1D-B27C-383B739F05B3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35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A369B-0A0B-4A55-AAD3-A1CF143EAD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341C9-AAEE-4C94-AD20-5CD482D046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326B-E14B-44FC-A367-0163BD87BB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B139C-DE91-4330-9C8C-078007E94E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F8BF85-712C-40CE-A297-7EB2DEE5B2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09768-E3DC-4668-9139-A0CAC4881C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0FBC1-2213-4D87-AA94-74AF7FDCAC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E02A2-500A-4F19-9E70-370478BFE8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142F7-E79D-4A86-932F-C501E258F9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C897-FF8A-4133-859F-546DCA8082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577692F-5365-4287-AC99-7824F241C3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ihpromis.org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jpeg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Word_97_-_2003_Document1.doc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jpeg"/><Relationship Id="rId5" Type="http://schemas.openxmlformats.org/officeDocument/2006/relationships/image" Target="../media/image23.emf"/><Relationship Id="rId4" Type="http://schemas.openxmlformats.org/officeDocument/2006/relationships/oleObject" Target="../embeddings/Microsoft_Word_97_-_2003_Document2.doc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drhays@ucla.edu" TargetMode="External"/><Relationship Id="rId2" Type="http://schemas.openxmlformats.org/officeDocument/2006/relationships/hyperlink" Target="http://gim.med.ucla.edu/FacultyPages/Hay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witter.com/RonDHays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7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19100" y="-304800"/>
            <a:ext cx="8077200" cy="360045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Primer on Evaluating Reliability and Validity of  Multi-Item Scales</a:t>
            </a:r>
            <a:br>
              <a:rPr lang="en-US" smtClean="0">
                <a:latin typeface="Comic Sans MS" pitchFamily="66" charset="0"/>
              </a:rPr>
            </a:br>
            <a:endParaRPr lang="en-US" smtClean="0">
              <a:latin typeface="Comic Sans MS" pitchFamily="66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667000"/>
            <a:ext cx="8915400" cy="35052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smtClean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US" sz="2800" smtClean="0"/>
          </a:p>
          <a:p>
            <a:pPr marL="0" indent="0" algn="ctr" eaLnBrk="1" hangingPunct="1">
              <a:buFontTx/>
              <a:buNone/>
            </a:pPr>
            <a:r>
              <a:rPr lang="en-US" smtClean="0">
                <a:latin typeface="Comic Sans MS" pitchFamily="66" charset="0"/>
              </a:rPr>
              <a:t>Questionnaire Design and Testing Workshop </a:t>
            </a:r>
          </a:p>
          <a:p>
            <a:pPr marL="0" indent="0" algn="ctr" eaLnBrk="1" hangingPunct="1">
              <a:buFontTx/>
              <a:buNone/>
            </a:pPr>
            <a:endParaRPr lang="en-US" sz="2000" smtClean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sz="2800" smtClean="0">
                <a:latin typeface="Comic Sans MS" pitchFamily="66" charset="0"/>
              </a:rPr>
              <a:t>October 25, 2013, 3:30-5:00pm</a:t>
            </a:r>
          </a:p>
          <a:p>
            <a:pPr marL="0" indent="0" algn="ctr" eaLnBrk="1" hangingPunct="1">
              <a:buFontTx/>
              <a:buNone/>
            </a:pPr>
            <a:r>
              <a:rPr lang="en-US" sz="2400" smtClean="0">
                <a:latin typeface="Comic Sans MS" pitchFamily="66" charset="0"/>
              </a:rPr>
              <a:t>10940 Wilshire Blvd. Suite 710</a:t>
            </a:r>
          </a:p>
          <a:p>
            <a:pPr marL="0" indent="0" algn="ctr" eaLnBrk="1" hangingPunct="1">
              <a:buFontTx/>
              <a:buNone/>
            </a:pPr>
            <a:r>
              <a:rPr lang="en-US" sz="2400" smtClean="0">
                <a:latin typeface="Comic Sans MS" pitchFamily="66" charset="0"/>
              </a:rPr>
              <a:t>Los Angeles, CA</a:t>
            </a:r>
          </a:p>
          <a:p>
            <a:pPr marL="0" indent="0" algn="ctr" eaLnBrk="1" hangingPunct="1">
              <a:buFontTx/>
              <a:buNone/>
            </a:pPr>
            <a:endParaRPr lang="en-US" sz="2800" smtClean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sz="2800" smtClean="0"/>
              <a:t> </a:t>
            </a:r>
          </a:p>
          <a:p>
            <a:pPr marL="0" indent="0" algn="ctr" eaLnBrk="1" hangingPunct="1">
              <a:buFontTx/>
              <a:buNone/>
            </a:pPr>
            <a:endParaRPr lang="en-US" smtClean="0"/>
          </a:p>
        </p:txBody>
      </p:sp>
      <p:pic>
        <p:nvPicPr>
          <p:cNvPr id="5124" name="Picture 3" descr="hays-burning-tex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286000"/>
            <a:ext cx="33623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794385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>
                <a:latin typeface="Comic Sans MS" pitchFamily="66" charset="0"/>
              </a:rPr>
              <a:t>I felt annoyed </a:t>
            </a:r>
            <a:r>
              <a:rPr lang="en-US" smtClean="0">
                <a:solidFill>
                  <a:srgbClr val="FFC000"/>
                </a:solidFill>
                <a:latin typeface="Comic Sans MS" pitchFamily="66" charset="0"/>
              </a:rPr>
              <a:t>[5</a:t>
            </a:r>
            <a:r>
              <a:rPr lang="en-US" baseline="30000" smtClean="0">
                <a:solidFill>
                  <a:srgbClr val="FFC000"/>
                </a:solidFill>
                <a:latin typeface="Comic Sans MS" pitchFamily="66" charset="0"/>
              </a:rPr>
              <a:t>th</a:t>
            </a:r>
            <a:r>
              <a:rPr lang="en-US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  <a:endParaRPr lang="en-US" smtClean="0">
              <a:latin typeface="Comic Sans MS" pitchFamily="66" charset="0"/>
            </a:endParaRPr>
          </a:p>
          <a:p>
            <a:pPr lvl="1"/>
            <a:r>
              <a:rPr lang="en-US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smtClean="0">
                <a:latin typeface="Comic Sans MS" pitchFamily="66" charset="0"/>
              </a:rPr>
              <a:t>Always</a:t>
            </a:r>
          </a:p>
          <a:p>
            <a:pPr marL="0" indent="0"/>
            <a:endParaRPr lang="en-US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smtClean="0">
                <a:latin typeface="Comic Sans MS" pitchFamily="66" charset="0"/>
              </a:rPr>
              <a:t>Theta = 50.1  SE = 3.2 (rel. = 0.90)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5105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>
                <a:latin typeface="Comic Sans MS" pitchFamily="66" charset="0"/>
              </a:rPr>
              <a:t>I made myself angry about something just by thinking about it. </a:t>
            </a:r>
            <a:r>
              <a:rPr lang="en-US" smtClean="0">
                <a:solidFill>
                  <a:srgbClr val="FFC000"/>
                </a:solidFill>
                <a:latin typeface="Comic Sans MS" pitchFamily="66" charset="0"/>
              </a:rPr>
              <a:t>[6</a:t>
            </a:r>
            <a:r>
              <a:rPr lang="en-US" baseline="30000" smtClean="0">
                <a:solidFill>
                  <a:srgbClr val="FFC000"/>
                </a:solidFill>
                <a:latin typeface="Comic Sans MS" pitchFamily="66" charset="0"/>
              </a:rPr>
              <a:t>th</a:t>
            </a:r>
            <a:r>
              <a:rPr lang="en-US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  <a:endParaRPr lang="en-US" sz="2800" smtClean="0">
              <a:latin typeface="Comic Sans MS" pitchFamily="66" charset="0"/>
            </a:endParaRPr>
          </a:p>
          <a:p>
            <a:pPr lvl="1"/>
            <a:r>
              <a:rPr lang="en-US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smtClean="0">
                <a:latin typeface="Comic Sans MS" pitchFamily="66" charset="0"/>
              </a:rPr>
              <a:t>Always</a:t>
            </a:r>
          </a:p>
          <a:p>
            <a:pPr marL="0" indent="0">
              <a:buFontTx/>
              <a:buNone/>
            </a:pPr>
            <a:endParaRPr lang="en-US" sz="280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smtClean="0">
                <a:latin typeface="Comic Sans MS" pitchFamily="66" charset="0"/>
              </a:rPr>
              <a:t>Theta = 50.2  SE = 2.8 (rel = 0.92)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-38100" y="152400"/>
            <a:ext cx="9258300" cy="1143000"/>
          </a:xfrm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Theta, SEM, and 95% CI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756285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56 and   6 (reliability = .68)   W = 22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52 and   5 (reliability = .77)   W = 19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50 and   4 (reliability = .85)   W = 15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49 and   4 (reliability = .87)   W = 14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50 and   3 (reliability = .90)   W = 12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50 and  &lt;3 (reliability = .92)   W =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/>
            <a:r>
              <a:rPr lang="en-US" sz="3200" smtClean="0">
                <a:latin typeface="Comic Sans MS" pitchFamily="66" charset="0"/>
              </a:rPr>
              <a:t>The following items are activities you might do during a typical day.  Does your health limit you in these activities?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mic Sans MS" pitchFamily="66" charset="0"/>
              </a:rPr>
              <a:t>Vigorous activities, such as running, lifting heavy objects, participating in strenuous sports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mic Sans MS" pitchFamily="66" charset="0"/>
              </a:rPr>
              <a:t>Moderate activities, such as moving a table, pushing a vacuum cleaner, bowling, or playing golf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mic Sans MS" pitchFamily="66" charset="0"/>
              </a:rPr>
              <a:t>Lifting or carrying groceries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mic Sans MS" pitchFamily="66" charset="0"/>
              </a:rPr>
              <a:t>Climbing several flights of stairs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mic Sans MS" pitchFamily="66" charset="0"/>
              </a:rPr>
              <a:t>Climbing 1 flight of stairs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mic Sans MS" pitchFamily="66" charset="0"/>
              </a:rPr>
              <a:t>Bending, kneeling, or stooping 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mic Sans MS" pitchFamily="66" charset="0"/>
              </a:rPr>
              <a:t>Walking more than a mile.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mic Sans MS" pitchFamily="66" charset="0"/>
              </a:rPr>
              <a:t>Walking several blocks.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mic Sans MS" pitchFamily="66" charset="0"/>
              </a:rPr>
              <a:t>Walking 1 block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mic Sans MS" pitchFamily="66" charset="0"/>
              </a:rPr>
              <a:t>Bathing or dressing yourself.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6324600" y="4191000"/>
            <a:ext cx="2211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/>
              <a:t>No, not limited at all</a:t>
            </a: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6324600" y="4586288"/>
            <a:ext cx="2022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Yes, limited a little</a:t>
            </a:r>
          </a:p>
        </p:txBody>
      </p:sp>
      <p:sp>
        <p:nvSpPr>
          <p:cNvPr id="28678" name="TextBox 8"/>
          <p:cNvSpPr txBox="1">
            <a:spLocks noChangeArrowheads="1"/>
          </p:cNvSpPr>
          <p:nvPr/>
        </p:nvSpPr>
        <p:spPr bwMode="auto">
          <a:xfrm>
            <a:off x="6338888" y="4986338"/>
            <a:ext cx="2008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Yes, limited a lot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11. In the past 4 weeks, to what extent did health problems limit you in your everyday physical activities (e.g., walking and climbing stairs)</a:t>
            </a:r>
          </a:p>
          <a:p>
            <a:pPr>
              <a:defRPr/>
            </a:pPr>
            <a:endParaRPr lang="en-US" sz="2800" dirty="0" smtClean="0">
              <a:latin typeface="Comic Sans MS" panose="030F0702030302020204" pitchFamily="66" charset="0"/>
            </a:endParaRPr>
          </a:p>
          <a:p>
            <a:pPr lvl="1">
              <a:defRPr/>
            </a:pPr>
            <a:r>
              <a:rPr lang="en-US" sz="2400" u="sng" dirty="0" smtClean="0">
                <a:latin typeface="Comic Sans MS" panose="030F0702030302020204" pitchFamily="66" charset="0"/>
              </a:rPr>
              <a:t>Not at all</a:t>
            </a:r>
          </a:p>
          <a:p>
            <a:pPr lvl="1"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Slightly</a:t>
            </a:r>
          </a:p>
          <a:p>
            <a:pPr lvl="1"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Moderately</a:t>
            </a:r>
          </a:p>
          <a:p>
            <a:pPr lvl="1"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Quite a bit</a:t>
            </a:r>
          </a:p>
          <a:p>
            <a:pPr lvl="1"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Extremely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12. How satisfied are you with your physical ability to do what you want to do?</a:t>
            </a:r>
          </a:p>
          <a:p>
            <a:pPr>
              <a:defRPr/>
            </a:pPr>
            <a:endParaRPr lang="en-US" sz="2800" dirty="0" smtClean="0">
              <a:latin typeface="Comic Sans MS" panose="030F0702030302020204" pitchFamily="66" charset="0"/>
            </a:endParaRPr>
          </a:p>
          <a:p>
            <a:pPr lvl="1">
              <a:defRPr/>
            </a:pPr>
            <a:r>
              <a:rPr lang="en-US" sz="2400" u="sng" dirty="0" smtClean="0">
                <a:latin typeface="Comic Sans MS" panose="030F0702030302020204" pitchFamily="66" charset="0"/>
              </a:rPr>
              <a:t>Completely satisfied</a:t>
            </a:r>
          </a:p>
          <a:p>
            <a:pPr lvl="1"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Very satisfied</a:t>
            </a:r>
          </a:p>
          <a:p>
            <a:pPr lvl="1"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Somewhat satisfied</a:t>
            </a:r>
          </a:p>
          <a:p>
            <a:pPr lvl="1"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Somewhat dissatisfied</a:t>
            </a:r>
          </a:p>
          <a:p>
            <a:pPr lvl="1"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Very dissatisfied</a:t>
            </a:r>
          </a:p>
          <a:p>
            <a:pPr lvl="1"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Completely dissatisfied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13. When you travel around your community, does someone have to assist you because of your health?</a:t>
            </a:r>
          </a:p>
          <a:p>
            <a:pPr>
              <a:defRPr/>
            </a:pPr>
            <a:endParaRPr lang="en-US" sz="2800" dirty="0" smtClean="0">
              <a:latin typeface="Comic Sans MS" panose="030F0702030302020204" pitchFamily="66" charset="0"/>
            </a:endParaRPr>
          </a:p>
          <a:p>
            <a:pPr lvl="1"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Yes, all of the time</a:t>
            </a:r>
          </a:p>
          <a:p>
            <a:pPr lvl="1"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Yes, most of the time</a:t>
            </a:r>
          </a:p>
          <a:p>
            <a:pPr lvl="1"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Yes, some of the time</a:t>
            </a:r>
          </a:p>
          <a:p>
            <a:pPr lvl="1"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Yes, a little of the time</a:t>
            </a:r>
          </a:p>
          <a:p>
            <a:pPr lvl="1">
              <a:defRPr/>
            </a:pPr>
            <a:r>
              <a:rPr lang="en-US" sz="2400" u="sng" dirty="0" smtClean="0">
                <a:latin typeface="Comic Sans MS" panose="030F0702030302020204" pitchFamily="66" charset="0"/>
              </a:rPr>
              <a:t>No, none of the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14. Are you in bed or in a chair most or all of the day because of your health?</a:t>
            </a:r>
          </a:p>
          <a:p>
            <a:pPr>
              <a:defRPr/>
            </a:pPr>
            <a:endParaRPr lang="en-US" sz="2800" dirty="0" smtClean="0">
              <a:latin typeface="Comic Sans MS" panose="030F0702030302020204" pitchFamily="66" charset="0"/>
            </a:endParaRPr>
          </a:p>
          <a:p>
            <a:pPr lvl="1"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Yes, every day</a:t>
            </a:r>
          </a:p>
          <a:p>
            <a:pPr lvl="1"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Yes, most days</a:t>
            </a:r>
          </a:p>
          <a:p>
            <a:pPr lvl="1"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Yes, some days</a:t>
            </a:r>
          </a:p>
          <a:p>
            <a:pPr lvl="1"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Yes, occasionally</a:t>
            </a:r>
          </a:p>
          <a:p>
            <a:pPr lvl="1">
              <a:defRPr/>
            </a:pPr>
            <a:r>
              <a:rPr lang="en-US" sz="2400" u="sng" dirty="0" smtClean="0">
                <a:latin typeface="Comic Sans MS" panose="030F0702030302020204" pitchFamily="66" charset="0"/>
              </a:rPr>
              <a:t>No, never</a:t>
            </a:r>
            <a:endParaRPr lang="en-US" sz="2000" u="sng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15. Are you able to use public transportation?</a:t>
            </a:r>
          </a:p>
          <a:p>
            <a:pPr>
              <a:defRPr/>
            </a:pPr>
            <a:endParaRPr lang="en-US" sz="2800" dirty="0" smtClean="0">
              <a:latin typeface="Comic Sans MS" panose="030F0702030302020204" pitchFamily="66" charset="0"/>
            </a:endParaRPr>
          </a:p>
          <a:p>
            <a:pPr lvl="1"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No, because of my health</a:t>
            </a:r>
          </a:p>
          <a:p>
            <a:pPr lvl="1"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No, for some other reason</a:t>
            </a:r>
          </a:p>
          <a:p>
            <a:pPr lvl="1">
              <a:defRPr/>
            </a:pPr>
            <a:r>
              <a:rPr lang="en-US" sz="2400" u="sng" dirty="0" smtClean="0">
                <a:latin typeface="Comic Sans MS" panose="030F0702030302020204" pitchFamily="66" charset="0"/>
              </a:rPr>
              <a:t>Yes, able to use public transportation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-5388"/>
            <a:ext cx="6705600" cy="581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3048" y="5835024"/>
            <a:ext cx="8690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Comparative Fit Index = 0.95; Root Mean Square Error of Approximation = 0.12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Cronbach’s</a:t>
            </a:r>
            <a:r>
              <a:rPr lang="en-US" dirty="0" smtClean="0"/>
              <a:t> </a:t>
            </a:r>
            <a:r>
              <a:rPr lang="en-US" dirty="0" err="1" smtClean="0"/>
              <a:t>coefficent</a:t>
            </a:r>
            <a:r>
              <a:rPr lang="en-US" dirty="0" smtClean="0"/>
              <a:t> alpha = 0.94)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22438"/>
            <a:ext cx="9144000" cy="46783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Patient Reported Outcomes Measurement Information System (PROMIS®)</a:t>
            </a:r>
          </a:p>
          <a:p>
            <a:pPr>
              <a:defRPr/>
            </a:pPr>
            <a:r>
              <a:rPr lang="en-US" dirty="0" smtClean="0"/>
              <a:t>Funded by the National Institutes of Health</a:t>
            </a:r>
          </a:p>
          <a:p>
            <a:pPr>
              <a:defRPr/>
            </a:pPr>
            <a:r>
              <a:rPr lang="en-US" dirty="0" smtClean="0"/>
              <a:t>One domain captured is “anger”</a:t>
            </a:r>
          </a:p>
          <a:p>
            <a:pPr lvl="1">
              <a:defRPr/>
            </a:pPr>
            <a:r>
              <a:rPr lang="en-US" dirty="0" smtClean="0"/>
              <a:t>Mood (irritability, frustration)</a:t>
            </a:r>
          </a:p>
          <a:p>
            <a:pPr lvl="1">
              <a:defRPr/>
            </a:pPr>
            <a:r>
              <a:rPr lang="en-US" dirty="0" smtClean="0"/>
              <a:t>Negative social cognitions (interpersonal sensitivity, envy, disagreeableness) </a:t>
            </a:r>
          </a:p>
          <a:p>
            <a:pPr lvl="1">
              <a:defRPr/>
            </a:pPr>
            <a:r>
              <a:rPr lang="en-US" dirty="0" smtClean="0"/>
              <a:t>Needing to control anger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7171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"/>
            <a:ext cx="4114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6248400" y="1016000"/>
            <a:ext cx="274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latin typeface="Comic Sans MS" pitchFamily="66" charset="0"/>
                <a:hlinkClick r:id="rId4"/>
              </a:rPr>
              <a:t>www.nihpromis.org</a:t>
            </a:r>
            <a:endParaRPr lang="en-US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38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19200"/>
            <a:ext cx="5766828" cy="440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3352" y="1216152"/>
            <a:ext cx="5766828" cy="440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19200"/>
            <a:ext cx="5766828" cy="440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19200"/>
            <a:ext cx="5766828" cy="440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 t="2356"/>
          <a:stretch>
            <a:fillRect/>
          </a:stretch>
        </p:blipFill>
        <p:spPr bwMode="auto">
          <a:xfrm>
            <a:off x="1676400" y="1219200"/>
            <a:ext cx="5766828" cy="429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95399"/>
            <a:ext cx="5766828" cy="440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 t="763"/>
          <a:stretch>
            <a:fillRect/>
          </a:stretch>
        </p:blipFill>
        <p:spPr bwMode="auto">
          <a:xfrm>
            <a:off x="1676400" y="1295400"/>
            <a:ext cx="5766828" cy="436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 b="1316"/>
          <a:stretch>
            <a:fillRect/>
          </a:stretch>
        </p:blipFill>
        <p:spPr bwMode="auto">
          <a:xfrm>
            <a:off x="1828800" y="1143000"/>
            <a:ext cx="576682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90600"/>
            <a:ext cx="5766828" cy="440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Item Responses and Trait Levels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744538" y="2138363"/>
            <a:ext cx="8054975" cy="2362200"/>
            <a:chOff x="528" y="1347"/>
            <a:chExt cx="5708" cy="1488"/>
          </a:xfrm>
        </p:grpSpPr>
        <p:sp>
          <p:nvSpPr>
            <p:cNvPr id="9221" name="Line 4"/>
            <p:cNvSpPr>
              <a:spLocks noChangeShapeType="1"/>
            </p:cNvSpPr>
            <p:nvPr/>
          </p:nvSpPr>
          <p:spPr bwMode="auto">
            <a:xfrm>
              <a:off x="528" y="2090"/>
              <a:ext cx="5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2" name="AutoShape 5"/>
            <p:cNvSpPr>
              <a:spLocks noChangeArrowheads="1"/>
            </p:cNvSpPr>
            <p:nvPr/>
          </p:nvSpPr>
          <p:spPr bwMode="auto">
            <a:xfrm flipV="1">
              <a:off x="1274" y="1691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23" name="AutoShape 6"/>
            <p:cNvSpPr>
              <a:spLocks noChangeArrowheads="1"/>
            </p:cNvSpPr>
            <p:nvPr/>
          </p:nvSpPr>
          <p:spPr bwMode="auto">
            <a:xfrm flipV="1">
              <a:off x="3380" y="1692"/>
              <a:ext cx="105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24" name="AutoShape 7"/>
            <p:cNvSpPr>
              <a:spLocks noChangeArrowheads="1"/>
            </p:cNvSpPr>
            <p:nvPr/>
          </p:nvSpPr>
          <p:spPr bwMode="auto">
            <a:xfrm flipV="1">
              <a:off x="4411" y="1692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25" name="AutoShape 8"/>
            <p:cNvSpPr>
              <a:spLocks noChangeArrowheads="1"/>
            </p:cNvSpPr>
            <p:nvPr/>
          </p:nvSpPr>
          <p:spPr bwMode="auto">
            <a:xfrm>
              <a:off x="1569" y="2203"/>
              <a:ext cx="105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26" name="AutoShape 9"/>
            <p:cNvSpPr>
              <a:spLocks noChangeArrowheads="1"/>
            </p:cNvSpPr>
            <p:nvPr/>
          </p:nvSpPr>
          <p:spPr bwMode="auto">
            <a:xfrm>
              <a:off x="2733" y="2203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27" name="AutoShape 10"/>
            <p:cNvSpPr>
              <a:spLocks noChangeArrowheads="1"/>
            </p:cNvSpPr>
            <p:nvPr/>
          </p:nvSpPr>
          <p:spPr bwMode="auto">
            <a:xfrm>
              <a:off x="4083" y="2202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28" name="Text Box 11"/>
            <p:cNvSpPr txBox="1">
              <a:spLocks noChangeArrowheads="1"/>
            </p:cNvSpPr>
            <p:nvPr/>
          </p:nvSpPr>
          <p:spPr bwMode="auto">
            <a:xfrm>
              <a:off x="1261" y="2526"/>
              <a:ext cx="8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>
                  <a:latin typeface="Comic Sans MS" pitchFamily="66" charset="0"/>
                </a:rPr>
                <a:t>Item 1</a:t>
              </a:r>
            </a:p>
          </p:txBody>
        </p:sp>
        <p:sp>
          <p:nvSpPr>
            <p:cNvPr id="9229" name="Text Box 12"/>
            <p:cNvSpPr txBox="1">
              <a:spLocks noChangeArrowheads="1"/>
            </p:cNvSpPr>
            <p:nvPr/>
          </p:nvSpPr>
          <p:spPr bwMode="auto">
            <a:xfrm>
              <a:off x="2426" y="2535"/>
              <a:ext cx="8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>
                  <a:latin typeface="Comic Sans MS" pitchFamily="66" charset="0"/>
                </a:rPr>
                <a:t>Item 2</a:t>
              </a:r>
            </a:p>
          </p:txBody>
        </p:sp>
        <p:sp>
          <p:nvSpPr>
            <p:cNvPr id="9230" name="Text Box 13"/>
            <p:cNvSpPr txBox="1">
              <a:spLocks noChangeArrowheads="1"/>
            </p:cNvSpPr>
            <p:nvPr/>
          </p:nvSpPr>
          <p:spPr bwMode="auto">
            <a:xfrm>
              <a:off x="3875" y="2544"/>
              <a:ext cx="8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>
                  <a:latin typeface="Comic Sans MS" pitchFamily="66" charset="0"/>
                </a:rPr>
                <a:t>Item 3</a:t>
              </a:r>
            </a:p>
          </p:txBody>
        </p:sp>
        <p:sp>
          <p:nvSpPr>
            <p:cNvPr id="9231" name="Text Box 14"/>
            <p:cNvSpPr txBox="1">
              <a:spLocks noChangeArrowheads="1"/>
            </p:cNvSpPr>
            <p:nvPr/>
          </p:nvSpPr>
          <p:spPr bwMode="auto">
            <a:xfrm>
              <a:off x="888" y="1347"/>
              <a:ext cx="10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>
                  <a:latin typeface="Comic Sans MS" pitchFamily="66" charset="0"/>
                </a:rPr>
                <a:t>Person 1</a:t>
              </a:r>
            </a:p>
          </p:txBody>
        </p:sp>
        <p:sp>
          <p:nvSpPr>
            <p:cNvPr id="9232" name="Text Box 15"/>
            <p:cNvSpPr txBox="1">
              <a:spLocks noChangeArrowheads="1"/>
            </p:cNvSpPr>
            <p:nvPr/>
          </p:nvSpPr>
          <p:spPr bwMode="auto">
            <a:xfrm>
              <a:off x="2993" y="1347"/>
              <a:ext cx="10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>
                  <a:latin typeface="Comic Sans MS" pitchFamily="66" charset="0"/>
                </a:rPr>
                <a:t>Person 2</a:t>
              </a:r>
            </a:p>
          </p:txBody>
        </p:sp>
        <p:sp>
          <p:nvSpPr>
            <p:cNvPr id="9233" name="Text Box 16"/>
            <p:cNvSpPr txBox="1">
              <a:spLocks noChangeArrowheads="1"/>
            </p:cNvSpPr>
            <p:nvPr/>
          </p:nvSpPr>
          <p:spPr bwMode="auto">
            <a:xfrm>
              <a:off x="4015" y="1347"/>
              <a:ext cx="10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>
                  <a:latin typeface="Comic Sans MS" pitchFamily="66" charset="0"/>
                </a:rPr>
                <a:t>Person 3</a:t>
              </a:r>
            </a:p>
          </p:txBody>
        </p:sp>
        <p:sp>
          <p:nvSpPr>
            <p:cNvPr id="9234" name="AutoShape 17"/>
            <p:cNvSpPr>
              <a:spLocks/>
            </p:cNvSpPr>
            <p:nvPr/>
          </p:nvSpPr>
          <p:spPr bwMode="auto">
            <a:xfrm>
              <a:off x="5073" y="2318"/>
              <a:ext cx="1163" cy="384"/>
            </a:xfrm>
            <a:prstGeom prst="accentCallout2">
              <a:avLst>
                <a:gd name="adj1" fmla="val 18750"/>
                <a:gd name="adj2" fmla="val -4644"/>
                <a:gd name="adj3" fmla="val 18750"/>
                <a:gd name="adj4" fmla="val -23019"/>
                <a:gd name="adj5" fmla="val -57292"/>
                <a:gd name="adj6" fmla="val -4206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2000">
                  <a:latin typeface="Calibri" pitchFamily="34" charset="0"/>
                </a:rPr>
                <a:t>Trait</a:t>
              </a:r>
            </a:p>
            <a:p>
              <a:pPr eaLnBrk="1" hangingPunct="1"/>
              <a:r>
                <a:rPr lang="en-US" sz="2000">
                  <a:latin typeface="Calibri" pitchFamily="34" charset="0"/>
                </a:rPr>
                <a:t>Continuum</a:t>
              </a:r>
            </a:p>
          </p:txBody>
        </p:sp>
      </p:grpSp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2212975" y="5864225"/>
            <a:ext cx="2817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Comic Sans MS" pitchFamily="66" charset="0"/>
              </a:rPr>
              <a:t>www.nihpromis.org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3000"/>
            <a:ext cx="5766828" cy="440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 b="8241"/>
          <a:stretch>
            <a:fillRect/>
          </a:stretch>
        </p:blipFill>
        <p:spPr bwMode="auto">
          <a:xfrm>
            <a:off x="1600200" y="1295400"/>
            <a:ext cx="576682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6200" y="5334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past 4 weeks, did health problems limit you in your everyday physical activities?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 t="1731"/>
          <a:stretch>
            <a:fillRect/>
          </a:stretch>
        </p:blipFill>
        <p:spPr bwMode="auto">
          <a:xfrm>
            <a:off x="483626" y="76971"/>
            <a:ext cx="7517374" cy="563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 b="4779"/>
          <a:stretch>
            <a:fillRect/>
          </a:stretch>
        </p:blipFill>
        <p:spPr bwMode="auto">
          <a:xfrm>
            <a:off x="1752600" y="1219200"/>
            <a:ext cx="576682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19200"/>
            <a:ext cx="5766828" cy="440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0"/>
            <a:ext cx="5766828" cy="440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391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6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644B1C70-DB71-4565-A10B-604BCB963418}" type="slidenum">
              <a:rPr lang="en-US" sz="1400"/>
              <a:pPr algn="r" eaLnBrk="1" hangingPunct="1"/>
              <a:t>37</a:t>
            </a:fld>
            <a:endParaRPr lang="en-US" sz="1400"/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304800" y="2286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1" hangingPunct="1"/>
            <a:r>
              <a:rPr lang="en-US" sz="4000">
                <a:solidFill>
                  <a:schemeClr val="tx2"/>
                </a:solidFill>
                <a:latin typeface="Comic Sans MS" pitchFamily="66" charset="0"/>
              </a:rPr>
              <a:t>Item-scale correlation matrix</a:t>
            </a:r>
          </a:p>
        </p:txBody>
      </p:sp>
      <p:graphicFrame>
        <p:nvGraphicFramePr>
          <p:cNvPr id="38916" name="Object 41"/>
          <p:cNvGraphicFramePr>
            <a:graphicFrameLocks/>
          </p:cNvGraphicFramePr>
          <p:nvPr/>
        </p:nvGraphicFramePr>
        <p:xfrm>
          <a:off x="1103313" y="1597025"/>
          <a:ext cx="7010400" cy="481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8" name="Document" r:id="rId4" imgW="6943689" imgH="4714930" progId="Word.Document.8">
                  <p:embed/>
                </p:oleObj>
              </mc:Choice>
              <mc:Fallback>
                <p:oleObj name="Document" r:id="rId4" imgW="6943689" imgH="4714930" progId="Word.Document.8">
                  <p:embed/>
                  <p:pic>
                    <p:nvPicPr>
                      <p:cNvPr id="0" name="Object 4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313" y="1597025"/>
                        <a:ext cx="7010400" cy="481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5013325" y="6262688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1" hangingPunct="1"/>
            <a:endParaRPr lang="en-US" sz="800"/>
          </a:p>
        </p:txBody>
      </p:sp>
      <p:pic>
        <p:nvPicPr>
          <p:cNvPr id="38918" name="Picture 8" descr="MPj0433160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2286000"/>
            <a:ext cx="152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9DF1BE00-1B6B-4210-8790-87F230738526}" type="slidenum">
              <a:rPr lang="en-US" sz="1400"/>
              <a:pPr algn="r" eaLnBrk="1" hangingPunct="1"/>
              <a:t>38</a:t>
            </a:fld>
            <a:endParaRPr lang="en-US" sz="1400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1" hangingPunct="1"/>
            <a:r>
              <a:rPr lang="en-US" sz="4000">
                <a:solidFill>
                  <a:schemeClr val="tx2"/>
                </a:solidFill>
                <a:latin typeface="Comic Sans MS" pitchFamily="66" charset="0"/>
              </a:rPr>
              <a:t>Item-scale correlation matrix</a:t>
            </a:r>
          </a:p>
        </p:txBody>
      </p:sp>
      <p:graphicFrame>
        <p:nvGraphicFramePr>
          <p:cNvPr id="40964" name="Object 41"/>
          <p:cNvGraphicFramePr>
            <a:graphicFrameLocks/>
          </p:cNvGraphicFramePr>
          <p:nvPr/>
        </p:nvGraphicFramePr>
        <p:xfrm>
          <a:off x="1098550" y="1597025"/>
          <a:ext cx="7035800" cy="481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6" name="Document" r:id="rId4" imgW="6953137" imgH="4705482" progId="Word.Document.8">
                  <p:embed/>
                </p:oleObj>
              </mc:Choice>
              <mc:Fallback>
                <p:oleObj name="Document" r:id="rId4" imgW="6953137" imgH="4705482" progId="Word.Document.8">
                  <p:embed/>
                  <p:pic>
                    <p:nvPicPr>
                      <p:cNvPr id="0" name="Object 4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1597025"/>
                        <a:ext cx="7035800" cy="481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5013325" y="6262688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1" hangingPunct="1"/>
            <a:endParaRPr lang="en-US" sz="800"/>
          </a:p>
        </p:txBody>
      </p:sp>
      <p:pic>
        <p:nvPicPr>
          <p:cNvPr id="40966" name="Picture 9" descr="MPj043316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2438400"/>
            <a:ext cx="16764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Evaluating Validity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617330"/>
              </p:ext>
            </p:extLst>
          </p:nvPr>
        </p:nvGraphicFramePr>
        <p:xfrm>
          <a:off x="457200" y="1600200"/>
          <a:ext cx="8229600" cy="219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91414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Scale</a:t>
                      </a:r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Age</a:t>
                      </a:r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Obesity</a:t>
                      </a:r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ESRD</a:t>
                      </a:r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Nursing Home Resident</a:t>
                      </a:r>
                      <a:endParaRPr lang="en-US" sz="1800" dirty="0"/>
                    </a:p>
                  </a:txBody>
                  <a:tcPr marT="45695" marB="45695"/>
                </a:tc>
              </a:tr>
              <a:tr h="63989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Physical Functioning</a:t>
                      </a:r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</a:t>
                      </a:r>
                      <a:r>
                        <a:rPr lang="en-US" sz="1800" smtClean="0"/>
                        <a:t>Medium </a:t>
                      </a:r>
                      <a:r>
                        <a:rPr lang="en-US" sz="1800" smtClean="0"/>
                        <a:t>(-)</a:t>
                      </a:r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Small (-)</a:t>
                      </a:r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Large (-)</a:t>
                      </a:r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Large (-)</a:t>
                      </a:r>
                      <a:endParaRPr lang="en-US" sz="1800" dirty="0"/>
                    </a:p>
                  </a:txBody>
                  <a:tcPr marT="45695" marB="45695"/>
                </a:tc>
              </a:tr>
              <a:tr h="63989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Depressive</a:t>
                      </a:r>
                      <a:r>
                        <a:rPr lang="en-US" sz="1800" baseline="0" dirty="0" smtClean="0"/>
                        <a:t> Symptoms</a:t>
                      </a:r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?</a:t>
                      </a:r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Small (+)</a:t>
                      </a:r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 ?</a:t>
                      </a:r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Small (+)</a:t>
                      </a:r>
                      <a:endParaRPr lang="en-US" sz="1800" dirty="0"/>
                    </a:p>
                  </a:txBody>
                  <a:tcPr marT="45695" marB="45695"/>
                </a:tc>
              </a:tr>
            </a:tbl>
          </a:graphicData>
        </a:graphic>
      </p:graphicFrame>
      <p:sp>
        <p:nvSpPr>
          <p:cNvPr id="43037" name="TextBox 4"/>
          <p:cNvSpPr txBox="1">
            <a:spLocks noChangeArrowheads="1"/>
          </p:cNvSpPr>
          <p:nvPr/>
        </p:nvSpPr>
        <p:spPr bwMode="auto">
          <a:xfrm>
            <a:off x="381000" y="4419600"/>
            <a:ext cx="8763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/>
              <a:t>Cohen effect size rules of thumb (d = 0.2, 0.5, and 0.8):</a:t>
            </a:r>
          </a:p>
          <a:p>
            <a:pPr eaLnBrk="1" hangingPunct="1"/>
            <a:r>
              <a:rPr lang="en-US"/>
              <a:t>Small correlation     = 0.100</a:t>
            </a:r>
          </a:p>
          <a:p>
            <a:pPr eaLnBrk="1" hangingPunct="1"/>
            <a:r>
              <a:rPr lang="en-US"/>
              <a:t>Medium correlation = 0.243</a:t>
            </a:r>
          </a:p>
          <a:p>
            <a:pPr eaLnBrk="1" hangingPunct="1"/>
            <a:r>
              <a:rPr lang="en-US"/>
              <a:t>Large correlation     = 0.371</a:t>
            </a:r>
          </a:p>
          <a:p>
            <a:pPr eaLnBrk="1" hangingPunct="1"/>
            <a:r>
              <a:rPr lang="pt-BR" u="sng"/>
              <a:t>r</a:t>
            </a:r>
            <a:r>
              <a:rPr lang="pt-BR"/>
              <a:t> = </a:t>
            </a:r>
            <a:r>
              <a:rPr lang="pt-BR" u="sng"/>
              <a:t>d</a:t>
            </a:r>
            <a:r>
              <a:rPr lang="pt-BR"/>
              <a:t> / [(</a:t>
            </a:r>
            <a:r>
              <a:rPr lang="pt-BR" u="sng"/>
              <a:t>d</a:t>
            </a:r>
            <a:r>
              <a:rPr lang="pt-BR" baseline="30000"/>
              <a:t>2</a:t>
            </a:r>
            <a:r>
              <a:rPr lang="pt-BR"/>
              <a:t> + 4)</a:t>
            </a:r>
            <a:r>
              <a:rPr lang="pt-BR" baseline="30000"/>
              <a:t>.5</a:t>
            </a:r>
            <a:r>
              <a:rPr lang="pt-BR"/>
              <a:t>]  = </a:t>
            </a:r>
            <a:r>
              <a:rPr lang="pt-BR" u="sng"/>
              <a:t>0.8 </a:t>
            </a:r>
            <a:r>
              <a:rPr lang="pt-BR"/>
              <a:t>/ [(0.8</a:t>
            </a:r>
            <a:r>
              <a:rPr lang="pt-BR" baseline="30000"/>
              <a:t>2</a:t>
            </a:r>
            <a:r>
              <a:rPr lang="pt-BR"/>
              <a:t> + 4)</a:t>
            </a:r>
            <a:r>
              <a:rPr lang="pt-BR" baseline="30000"/>
              <a:t>.5</a:t>
            </a:r>
            <a:r>
              <a:rPr lang="pt-BR"/>
              <a:t>] = 0.8 / [(0.64 + 4)</a:t>
            </a:r>
            <a:r>
              <a:rPr lang="pt-BR" baseline="30000"/>
              <a:t>.5</a:t>
            </a:r>
            <a:r>
              <a:rPr lang="pt-BR"/>
              <a:t>] = 0.8 / [( 4.64)</a:t>
            </a:r>
            <a:r>
              <a:rPr lang="pt-BR" baseline="30000"/>
              <a:t>.5</a:t>
            </a:r>
            <a:r>
              <a:rPr lang="pt-BR"/>
              <a:t>]</a:t>
            </a:r>
            <a:br>
              <a:rPr lang="pt-BR"/>
            </a:br>
            <a:r>
              <a:rPr lang="pt-BR"/>
              <a:t>   = 0.8 / 2.154 = </a:t>
            </a:r>
            <a:r>
              <a:rPr lang="pt-BR" u="sng"/>
              <a:t>0.371 </a:t>
            </a:r>
            <a:r>
              <a:rPr lang="pt-BR"/>
              <a:t>.</a:t>
            </a:r>
            <a:br>
              <a:rPr lang="pt-BR"/>
            </a:br>
            <a:endParaRPr lang="en-US"/>
          </a:p>
          <a:p>
            <a:pPr eaLnBrk="1" hangingPunct="1"/>
            <a:r>
              <a:rPr lang="en-US"/>
              <a:t>Note: Often r’s of 0.10, 0.30 and 0.50 are cited as small, medium, and large.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36" y="40446"/>
            <a:ext cx="8915400" cy="2133600"/>
          </a:xfrm>
        </p:spPr>
        <p:txBody>
          <a:bodyPr lIns="92075" tIns="46038" rIns="92075" bIns="46038"/>
          <a:lstStyle/>
          <a:p>
            <a:r>
              <a:rPr lang="en-US" dirty="0" smtClean="0">
                <a:latin typeface="Comic Sans MS" pitchFamily="66" charset="0"/>
              </a:rPr>
              <a:t>Standard Error of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Measurement (SEM)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47888"/>
            <a:ext cx="9144000" cy="3744615"/>
          </a:xfrm>
          <a:noFill/>
        </p:spPr>
        <p:txBody>
          <a:bodyPr lIns="63500" tIns="25400" rIns="63500" bIns="25400">
            <a:spAutoFit/>
          </a:bodyPr>
          <a:lstStyle/>
          <a:p>
            <a:pPr marL="0" indent="0">
              <a:spcBef>
                <a:spcPct val="0"/>
              </a:spcBef>
              <a:buNone/>
              <a:tabLst>
                <a:tab pos="228600" algn="l"/>
                <a:tab pos="457200" algn="l"/>
                <a:tab pos="673100" algn="l"/>
              </a:tabLst>
            </a:pPr>
            <a:r>
              <a:rPr lang="en-US" dirty="0" smtClean="0"/>
              <a:t>	SEM = SD (1- reliability)</a:t>
            </a:r>
            <a:r>
              <a:rPr lang="en-US" baseline="30000" dirty="0" smtClean="0"/>
              <a:t>1/2</a:t>
            </a:r>
            <a:r>
              <a:rPr lang="en-US" dirty="0" smtClean="0"/>
              <a:t> </a:t>
            </a:r>
          </a:p>
          <a:p>
            <a:pPr marL="228600" indent="-228600">
              <a:spcBef>
                <a:spcPct val="0"/>
              </a:spcBef>
              <a:tabLst>
                <a:tab pos="228600" algn="l"/>
                <a:tab pos="457200" algn="l"/>
                <a:tab pos="673100" algn="l"/>
              </a:tabLst>
            </a:pPr>
            <a:endParaRPr lang="en-US" dirty="0" smtClean="0"/>
          </a:p>
          <a:p>
            <a:pPr marL="0" indent="0">
              <a:spcBef>
                <a:spcPct val="0"/>
              </a:spcBef>
              <a:buNone/>
              <a:tabLst>
                <a:tab pos="228600" algn="l"/>
                <a:tab pos="457200" algn="l"/>
                <a:tab pos="673100" algn="l"/>
              </a:tabLst>
            </a:pPr>
            <a:r>
              <a:rPr lang="en-US" dirty="0"/>
              <a:t> </a:t>
            </a:r>
            <a:r>
              <a:rPr lang="en-US" dirty="0" smtClean="0"/>
              <a:t> 95% CI = true score +/- 1.96 x SEM</a:t>
            </a:r>
          </a:p>
          <a:p>
            <a:pPr marL="228600" indent="-228600">
              <a:spcBef>
                <a:spcPct val="0"/>
              </a:spcBef>
              <a:tabLst>
                <a:tab pos="228600" algn="l"/>
                <a:tab pos="457200" algn="l"/>
                <a:tab pos="673100" algn="l"/>
              </a:tabLst>
            </a:pPr>
            <a:endParaRPr lang="en-US" dirty="0" smtClean="0"/>
          </a:p>
          <a:p>
            <a:pPr marL="628650" lvl="1" indent="-228600">
              <a:spcBef>
                <a:spcPct val="0"/>
              </a:spcBef>
              <a:tabLst>
                <a:tab pos="228600" algn="l"/>
                <a:tab pos="457200" algn="l"/>
                <a:tab pos="673100" algn="l"/>
              </a:tabLst>
            </a:pPr>
            <a:r>
              <a:rPr lang="en-US" dirty="0" smtClean="0"/>
              <a:t>If z-score = 0 and reliability = 0.90</a:t>
            </a:r>
          </a:p>
          <a:p>
            <a:pPr marL="628650" lvl="1" indent="-228600">
              <a:spcBef>
                <a:spcPct val="0"/>
              </a:spcBef>
              <a:tabLst>
                <a:tab pos="228600" algn="l"/>
                <a:tab pos="457200" algn="l"/>
                <a:tab pos="673100" algn="l"/>
              </a:tabLst>
            </a:pPr>
            <a:endParaRPr lang="en-US" dirty="0" smtClean="0"/>
          </a:p>
          <a:p>
            <a:pPr marL="628650" lvl="1" indent="-228600">
              <a:spcBef>
                <a:spcPct val="0"/>
              </a:spcBef>
              <a:tabLst>
                <a:tab pos="228600" algn="l"/>
                <a:tab pos="457200" algn="l"/>
                <a:tab pos="673100" algn="l"/>
              </a:tabLst>
            </a:pPr>
            <a:r>
              <a:rPr lang="en-US" dirty="0" smtClean="0"/>
              <a:t>CI: -.62 to +.62 (width is 1.24 z-score units)	</a:t>
            </a:r>
          </a:p>
          <a:p>
            <a:pPr marL="584200" lvl="1">
              <a:spcBef>
                <a:spcPct val="0"/>
              </a:spcBef>
              <a:buFont typeface="Wingdings" pitchFamily="2" charset="2"/>
              <a:buChar char="Ø"/>
              <a:tabLst>
                <a:tab pos="228600" algn="l"/>
                <a:tab pos="457200" algn="l"/>
                <a:tab pos="673100" algn="l"/>
              </a:tabLst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en-US" sz="1800" dirty="0" smtClean="0">
                <a:solidFill>
                  <a:schemeClr val="tx2"/>
                </a:solidFill>
                <a:latin typeface="Comic Sans MS" pitchFamily="66" charset="0"/>
              </a:rPr>
              <a:t> </a:t>
            </a:r>
            <a:r>
              <a:rPr lang="en-US" sz="2800" b="1" dirty="0" smtClean="0">
                <a:solidFill>
                  <a:schemeClr val="tx2"/>
                </a:solidFill>
                <a:latin typeface="Comic Sans MS" pitchFamily="66" charset="0"/>
              </a:rPr>
              <a:t>Change on SF-36 Physical Functioning Scale by </a:t>
            </a:r>
            <a:br>
              <a:rPr lang="en-US" sz="2800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en-US" sz="2800" b="1" dirty="0" smtClean="0">
                <a:solidFill>
                  <a:schemeClr val="tx2"/>
                </a:solidFill>
                <a:latin typeface="Comic Sans MS" pitchFamily="66" charset="0"/>
              </a:rPr>
              <a:t>Self-reported Retrospective Rating of Change</a:t>
            </a:r>
            <a:endParaRPr lang="en-US" sz="2800" dirty="0">
              <a:latin typeface="Comic Sans MS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2384"/>
              </p:ext>
            </p:extLst>
          </p:nvPr>
        </p:nvGraphicFramePr>
        <p:xfrm>
          <a:off x="762001" y="1600198"/>
          <a:ext cx="7543799" cy="2133601"/>
        </p:xfrm>
        <a:graphic>
          <a:graphicData uri="http://schemas.openxmlformats.org/drawingml/2006/table">
            <a:tbl>
              <a:tblPr/>
              <a:tblGrid>
                <a:gridCol w="1128044"/>
                <a:gridCol w="1156246"/>
                <a:gridCol w="1353654"/>
                <a:gridCol w="1353654"/>
                <a:gridCol w="1353654"/>
                <a:gridCol w="1198547"/>
              </a:tblGrid>
              <a:tr h="10668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Interval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Lot Better           (n = 21)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Little Better        (n = 35)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Same                  (n = 252)</a:t>
                      </a:r>
                      <a:endParaRPr lang="en-US" sz="16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Little Worse        (n = 113)</a:t>
                      </a:r>
                      <a:endParaRPr lang="en-US" sz="16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Lot Worse          (n = 30)</a:t>
                      </a:r>
                      <a:endParaRPr lang="en-US" sz="16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12 months</a:t>
                      </a:r>
                      <a:endParaRPr lang="en-US" sz="16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4.99</a:t>
                      </a:r>
                      <a:r>
                        <a:rPr lang="en-US" sz="1600" baseline="300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en-US" sz="16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0.32</a:t>
                      </a:r>
                      <a:r>
                        <a:rPr lang="en-US" sz="1600" baseline="30000">
                          <a:latin typeface="Times New Roman"/>
                          <a:ea typeface="Times New Roman"/>
                          <a:cs typeface="Times New Roman"/>
                        </a:rPr>
                        <a:t>,b</a:t>
                      </a:r>
                      <a:endParaRPr lang="en-US" sz="16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0.46</a:t>
                      </a:r>
                      <a:r>
                        <a:rPr lang="en-US" sz="1600" baseline="300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n-US" sz="16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-3.86</a:t>
                      </a:r>
                      <a:r>
                        <a:rPr lang="en-US" sz="1600" baseline="300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n-US" sz="16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-4.74</a:t>
                      </a:r>
                      <a:r>
                        <a:rPr lang="en-US" sz="1600" baseline="300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n-US" sz="16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6 months</a:t>
                      </a:r>
                      <a:endParaRPr lang="en-US" sz="16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4.08</a:t>
                      </a:r>
                      <a:r>
                        <a:rPr lang="en-US" sz="1600" baseline="300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en-US" sz="16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-0.58</a:t>
                      </a:r>
                      <a:r>
                        <a:rPr lang="en-US" sz="1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b,c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0.89</a:t>
                      </a:r>
                      <a:r>
                        <a:rPr lang="en-US" sz="1600" baseline="300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n-US" sz="16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-2.34</a:t>
                      </a:r>
                      <a:r>
                        <a:rPr lang="en-US" sz="1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-3.47</a:t>
                      </a:r>
                      <a:r>
                        <a:rPr lang="en-US" sz="1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200" y="4343400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Note: Cell entries in the same row that share a letter do not differ significantly (p &gt; 0.05) from one another (Duncan’s multiple range tests).  SD of change was 7.74 for 12 months and 7.08 for 6 months.</a:t>
            </a:r>
          </a:p>
          <a:p>
            <a:endParaRPr lang="en-US" sz="1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906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US" dirty="0" err="1" smtClean="0">
                <a:latin typeface="Comic Sans MS" pitchFamily="66" charset="0"/>
              </a:rPr>
              <a:t>Powerpoint</a:t>
            </a:r>
            <a:r>
              <a:rPr lang="en-US" dirty="0" smtClean="0">
                <a:latin typeface="Comic Sans MS" pitchFamily="66" charset="0"/>
              </a:rPr>
              <a:t> file posted at URL below (freely available for you to use, copy or burn):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latin typeface="Comic Sans MS" pitchFamily="66" charset="0"/>
                <a:hlinkClick r:id="rId2"/>
              </a:rPr>
              <a:t>http://gim.med.ucla.edu/FacultyPages/Hays/</a:t>
            </a:r>
            <a:endParaRPr 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US" dirty="0" smtClean="0">
                <a:latin typeface="Comic Sans MS" pitchFamily="66" charset="0"/>
              </a:rPr>
              <a:t>Contact information:</a:t>
            </a: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latin typeface="Comic Sans MS" pitchFamily="66" charset="0"/>
                <a:hlinkClick r:id="rId3"/>
              </a:rPr>
              <a:t>drhays@ucla.edu</a:t>
            </a:r>
            <a:r>
              <a:rPr lang="en-US" dirty="0" smtClean="0">
                <a:latin typeface="Comic Sans MS" pitchFamily="66" charset="0"/>
              </a:rPr>
              <a:t>  310-794-2294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latin typeface="Comic Sans MS" pitchFamily="66" charset="0"/>
              </a:rPr>
              <a:t>For a good time call 867-5309 or go to: </a:t>
            </a:r>
            <a:r>
              <a:rPr lang="en-US" sz="2800" dirty="0" smtClean="0">
                <a:latin typeface="Comic Sans MS" pitchFamily="66" charset="0"/>
                <a:hlinkClick r:id="rId4"/>
              </a:rPr>
              <a:t>http</a:t>
            </a:r>
            <a:r>
              <a:rPr lang="en-US" sz="2800" dirty="0">
                <a:latin typeface="Comic Sans MS" pitchFamily="66" charset="0"/>
                <a:hlinkClick r:id="rId4"/>
              </a:rPr>
              <a:t>://twitter.com/RonDHays</a:t>
            </a:r>
            <a:r>
              <a:rPr lang="en-US" sz="2800" dirty="0">
                <a:latin typeface="Comic Sans MS" pitchFamily="66" charset="0"/>
              </a:rPr>
              <a:t>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1143000"/>
          </a:xfrm>
        </p:spPr>
        <p:txBody>
          <a:bodyPr/>
          <a:lstStyle/>
          <a:p>
            <a:r>
              <a:rPr lang="en-US" dirty="0" smtClean="0"/>
              <a:t>Appendix 1: For more information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fr-FR" sz="24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20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Hays</a:t>
            </a:r>
            <a:r>
              <a:rPr lang="fr-FR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R. D., Morales, L. S., &amp; </a:t>
            </a:r>
            <a:r>
              <a:rPr lang="fr-FR" sz="20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Reise</a:t>
            </a:r>
            <a:r>
              <a:rPr lang="fr-FR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S. P.  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(2000). </a:t>
            </a:r>
            <a:r>
              <a:rPr lang="en-US" sz="20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Item 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Response Theory and Health Outcomes Measurement in the 21</a:t>
            </a:r>
            <a:r>
              <a:rPr lang="en-US" sz="2000" baseline="30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Century.  </a:t>
            </a:r>
            <a:r>
              <a:rPr lang="en-US" sz="2000" u="sng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Medical Care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38 (Suppl.), II-28-II-42</a:t>
            </a:r>
            <a:r>
              <a:rPr lang="en-US" sz="20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spcBef>
                <a:spcPct val="0"/>
              </a:spcBef>
              <a:buNone/>
            </a:pPr>
            <a:endParaRPr lang="en-US" sz="2000" dirty="0" smtClean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	Hays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R. D., Liu, H., Spritzer, K., &amp;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Cella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D.  (2007). Item response theory analyses of physical functioning items in the Medical Outcomes Study.  </a:t>
            </a:r>
            <a:r>
              <a:rPr lang="en-US" sz="2000" u="sng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Medical Care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45, S32-38</a:t>
            </a:r>
            <a:r>
              <a:rPr lang="en-US" sz="20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US" sz="2000" dirty="0" smtClean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sz="20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Cella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D., Riley, W., Stone, A.,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Rothrock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N., Reeve, B., Young, S.,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Amtmann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D., Bode, R.,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Buysse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D., Choi, S., Cook, K.,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DeVellis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R.,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DeWalt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D., Fries, J. F.,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Gershon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R., Hahn, E. A.,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Pilkonis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P.,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Revicki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D., Rose, M.,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Weinfurt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K., Lai, J., &amp; Hays, R. D.  (2010). Initial item banks and first wave testing of the Patient-Reported Outcomes Measurement Information System (PROMIS) network: 2005-2008.  </a:t>
            </a:r>
            <a:r>
              <a:rPr lang="en-US" sz="2000" u="sng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Journal of Clinical Epidemiology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63 (11), 1179-1194.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730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474663" y="174625"/>
            <a:ext cx="8128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/>
            <a:r>
              <a:rPr lang="en-US" sz="3600" dirty="0" smtClean="0">
                <a:latin typeface="Comic Sans MS" pitchFamily="66" charset="0"/>
              </a:rPr>
              <a:t>Appendix 2:</a:t>
            </a:r>
          </a:p>
          <a:p>
            <a:pPr algn="ctr" eaLnBrk="1" hangingPunct="1"/>
            <a:r>
              <a:rPr lang="en-US" sz="3600" dirty="0" smtClean="0">
                <a:latin typeface="Comic Sans MS" pitchFamily="66" charset="0"/>
              </a:rPr>
              <a:t>Item </a:t>
            </a:r>
            <a:r>
              <a:rPr lang="en-US" sz="3600" dirty="0">
                <a:latin typeface="Comic Sans MS" pitchFamily="66" charset="0"/>
              </a:rPr>
              <a:t>Response Theory (IRT)</a:t>
            </a:r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690563" y="1163638"/>
            <a:ext cx="7640637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49" tIns="46297" rIns="91049" bIns="46297"/>
          <a:lstStyle/>
          <a:p>
            <a:pPr marL="457200" indent="-457200" defTabSz="971550" eaLnBrk="1" hangingPunct="1">
              <a:lnSpc>
                <a:spcPct val="80000"/>
              </a:lnSpc>
              <a:spcBef>
                <a:spcPct val="100000"/>
              </a:spcBef>
              <a:buClr>
                <a:schemeClr val="tx2"/>
              </a:buClr>
              <a:buFontTx/>
              <a:buChar char="o"/>
            </a:pPr>
            <a:endParaRPr lang="en-US" sz="2600">
              <a:latin typeface="Calibri" pitchFamily="34" charset="0"/>
            </a:endParaRPr>
          </a:p>
          <a:p>
            <a:pPr marL="457200" indent="-457200" defTabSz="971550" eaLnBrk="1" hangingPunct="1">
              <a:lnSpc>
                <a:spcPct val="80000"/>
              </a:lnSpc>
              <a:spcBef>
                <a:spcPct val="100000"/>
              </a:spcBef>
              <a:buClr>
                <a:schemeClr val="tx2"/>
              </a:buClr>
            </a:pPr>
            <a:r>
              <a:rPr lang="en-US" sz="2600">
                <a:latin typeface="Comic Sans MS" pitchFamily="66" charset="0"/>
              </a:rPr>
              <a:t>IRT models the relationship between a person’s response Y</a:t>
            </a:r>
            <a:r>
              <a:rPr lang="en-US" sz="2600" baseline="-25000">
                <a:latin typeface="Comic Sans MS" pitchFamily="66" charset="0"/>
              </a:rPr>
              <a:t>i</a:t>
            </a:r>
            <a:r>
              <a:rPr lang="en-US" sz="2600">
                <a:latin typeface="Comic Sans MS" pitchFamily="66" charset="0"/>
              </a:rPr>
              <a:t> to the question (i) and his or her level of the latent construct </a:t>
            </a:r>
            <a:r>
              <a:rPr lang="en-US" sz="2600">
                <a:latin typeface="Comic Sans MS" pitchFamily="66" charset="0"/>
                <a:sym typeface="Symbol" pitchFamily="18" charset="2"/>
              </a:rPr>
              <a:t></a:t>
            </a:r>
            <a:r>
              <a:rPr lang="en-US" sz="2600">
                <a:latin typeface="Comic Sans MS" pitchFamily="66" charset="0"/>
              </a:rPr>
              <a:t> being measured by positing</a:t>
            </a:r>
          </a:p>
          <a:p>
            <a:pPr marL="457200" indent="-457200" defTabSz="971550" eaLnBrk="1" hangingPunct="1">
              <a:lnSpc>
                <a:spcPct val="80000"/>
              </a:lnSpc>
              <a:spcBef>
                <a:spcPct val="100000"/>
              </a:spcBef>
              <a:buFont typeface="Wingdings" pitchFamily="2" charset="2"/>
              <a:buNone/>
            </a:pPr>
            <a:endParaRPr lang="en-US" sz="2600">
              <a:latin typeface="Calibri" pitchFamily="34" charset="0"/>
            </a:endParaRPr>
          </a:p>
          <a:p>
            <a:pPr marL="457200" indent="-457200" defTabSz="971550" eaLnBrk="1" hangingPunct="1">
              <a:lnSpc>
                <a:spcPct val="80000"/>
              </a:lnSpc>
              <a:spcBef>
                <a:spcPct val="100000"/>
              </a:spcBef>
              <a:buFont typeface="Wingdings" pitchFamily="2" charset="2"/>
              <a:buNone/>
            </a:pPr>
            <a:endParaRPr lang="en-US" sz="3000">
              <a:latin typeface="Calibri" pitchFamily="34" charset="0"/>
            </a:endParaRPr>
          </a:p>
          <a:p>
            <a:pPr marL="457200" indent="-457200" defTabSz="971550" eaLnBrk="1" hangingPunct="1">
              <a:lnSpc>
                <a:spcPct val="80000"/>
              </a:lnSpc>
              <a:spcBef>
                <a:spcPct val="100000"/>
              </a:spcBef>
              <a:buFont typeface="Wingdings" pitchFamily="2" charset="2"/>
              <a:buNone/>
            </a:pPr>
            <a:r>
              <a:rPr lang="en-US" sz="3000">
                <a:latin typeface="Calibri" pitchFamily="34" charset="0"/>
              </a:rPr>
              <a:t> </a:t>
            </a:r>
            <a:r>
              <a:rPr lang="en-US" sz="2100">
                <a:latin typeface="Comic Sans MS" pitchFamily="66" charset="0"/>
              </a:rPr>
              <a:t>b</a:t>
            </a:r>
            <a:r>
              <a:rPr lang="en-US" sz="2100" baseline="-25000">
                <a:latin typeface="Comic Sans MS" pitchFamily="66" charset="0"/>
              </a:rPr>
              <a:t>ik</a:t>
            </a:r>
            <a:r>
              <a:rPr lang="en-US" sz="2100">
                <a:latin typeface="Comic Sans MS" pitchFamily="66" charset="0"/>
              </a:rPr>
              <a:t> estimates how difficult it is for the item (i) to have a score of k or more  and the discrimination parameter a</a:t>
            </a:r>
            <a:r>
              <a:rPr lang="en-US" sz="2100" baseline="-25000">
                <a:latin typeface="Comic Sans MS" pitchFamily="66" charset="0"/>
              </a:rPr>
              <a:t>i</a:t>
            </a:r>
            <a:r>
              <a:rPr lang="en-US" sz="2100">
                <a:latin typeface="Comic Sans MS" pitchFamily="66" charset="0"/>
              </a:rPr>
              <a:t> estimates the discriminatory power of the item. </a:t>
            </a:r>
          </a:p>
          <a:p>
            <a:pPr marL="457200" indent="-457200" defTabSz="971550" eaLnBrk="1" hangingPunct="1">
              <a:lnSpc>
                <a:spcPct val="80000"/>
              </a:lnSpc>
              <a:spcBef>
                <a:spcPct val="100000"/>
              </a:spcBef>
            </a:pPr>
            <a:endParaRPr lang="en-US" sz="3000">
              <a:latin typeface="Calibri" pitchFamily="34" charset="0"/>
            </a:endParaRPr>
          </a:p>
          <a:p>
            <a:pPr marL="457200" indent="-457200" defTabSz="971550" eaLnBrk="1" hangingPunct="1">
              <a:lnSpc>
                <a:spcPct val="80000"/>
              </a:lnSpc>
              <a:spcBef>
                <a:spcPct val="100000"/>
              </a:spcBef>
            </a:pPr>
            <a:endParaRPr lang="en-US" sz="3000">
              <a:latin typeface="Calibri" pitchFamily="34" charset="0"/>
            </a:endParaRPr>
          </a:p>
          <a:p>
            <a:pPr marL="457200" indent="-457200" defTabSz="971550" eaLnBrk="1" hangingPunct="1">
              <a:lnSpc>
                <a:spcPct val="80000"/>
              </a:lnSpc>
              <a:spcBef>
                <a:spcPct val="100000"/>
              </a:spcBef>
            </a:pPr>
            <a:endParaRPr lang="en-US" sz="3000">
              <a:latin typeface="Calibri" pitchFamily="34" charset="0"/>
            </a:endParaRPr>
          </a:p>
        </p:txBody>
      </p:sp>
      <p:sp>
        <p:nvSpPr>
          <p:cNvPr id="46084" name="Rectangle 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graphicFrame>
        <p:nvGraphicFramePr>
          <p:cNvPr id="46085" name="Object 95"/>
          <p:cNvGraphicFramePr>
            <a:graphicFrameLocks noChangeAspect="1"/>
          </p:cNvGraphicFramePr>
          <p:nvPr/>
        </p:nvGraphicFramePr>
        <p:xfrm>
          <a:off x="2185988" y="3276600"/>
          <a:ext cx="3924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7" name="Equation" r:id="rId3" imgW="1892300" imgH="431800" progId="Equation.3">
                  <p:embed/>
                </p:oleObj>
              </mc:Choice>
              <mc:Fallback>
                <p:oleObj name="Equation" r:id="rId3" imgW="1892300" imgH="431800" progId="Equation.3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3276600"/>
                        <a:ext cx="39243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6CB8BA27-C6AA-4AE2-944D-1E17A10B6150}" type="slidenum">
              <a:rPr lang="en-US" sz="1400"/>
              <a:pPr algn="r" eaLnBrk="1" hangingPunct="1"/>
              <a:t>44</a:t>
            </a:fld>
            <a:endParaRPr lang="en-US" sz="1400"/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685800" y="276225"/>
            <a:ext cx="7315200" cy="1019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/>
          <a:lstStyle/>
          <a:p>
            <a:pPr algn="ctr" eaLnBrk="1" hangingPunct="1">
              <a:lnSpc>
                <a:spcPct val="90000"/>
              </a:lnSpc>
            </a:pPr>
            <a:r>
              <a:rPr lang="en-US" sz="3600" dirty="0" smtClean="0">
                <a:latin typeface="Comic Sans MS" pitchFamily="66" charset="0"/>
                <a:ea typeface="ＭＳ Ｐゴシック" pitchFamily="34" charset="-128"/>
              </a:rPr>
              <a:t>Appendix 3: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600" dirty="0" err="1" smtClean="0">
                <a:latin typeface="Comic Sans MS" pitchFamily="66" charset="0"/>
                <a:ea typeface="ＭＳ Ｐゴシック" pitchFamily="34" charset="-128"/>
              </a:rPr>
              <a:t>Intraclass</a:t>
            </a:r>
            <a:r>
              <a:rPr lang="en-US" sz="3600" dirty="0" smtClean="0">
                <a:latin typeface="Comic Sans MS" pitchFamily="66" charset="0"/>
                <a:ea typeface="ＭＳ Ｐゴシック" pitchFamily="34" charset="-128"/>
              </a:rPr>
              <a:t> </a:t>
            </a:r>
            <a:r>
              <a:rPr lang="en-US" sz="3600" dirty="0">
                <a:latin typeface="Comic Sans MS" pitchFamily="66" charset="0"/>
                <a:ea typeface="ＭＳ Ｐゴシック" pitchFamily="34" charset="-128"/>
              </a:rPr>
              <a:t>Correlation and Reliability</a:t>
            </a:r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-177800" y="1295400"/>
            <a:ext cx="9144000" cy="3822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 anchorCtr="1"/>
          <a:lstStyle/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endParaRPr lang="en-US" sz="1400">
              <a:latin typeface="Comic Sans MS" pitchFamily="66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en-US" sz="1400">
                <a:latin typeface="Comic Sans MS" pitchFamily="66" charset="0"/>
                <a:ea typeface="ＭＳ Ｐゴシック" pitchFamily="34" charset="-128"/>
                <a:cs typeface="Arial" charset="0"/>
              </a:rPr>
              <a:t/>
            </a:r>
            <a:br>
              <a:rPr lang="en-US" sz="1400">
                <a:latin typeface="Comic Sans MS" pitchFamily="66" charset="0"/>
                <a:ea typeface="ＭＳ Ｐゴシック" pitchFamily="34" charset="-128"/>
                <a:cs typeface="Arial" charset="0"/>
              </a:rPr>
            </a:br>
            <a:endParaRPr lang="en-US" sz="1400">
              <a:latin typeface="Comic Sans MS" pitchFamily="66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4052888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3862388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47111" name="Rectangle 6"/>
          <p:cNvSpPr>
            <a:spLocks noChangeArrowheads="1"/>
          </p:cNvSpPr>
          <p:nvPr/>
        </p:nvSpPr>
        <p:spPr bwMode="auto">
          <a:xfrm>
            <a:off x="386715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/>
          </a:p>
        </p:txBody>
      </p:sp>
      <p:graphicFrame>
        <p:nvGraphicFramePr>
          <p:cNvPr id="47112" name="Object 7"/>
          <p:cNvGraphicFramePr>
            <a:graphicFrameLocks noChangeAspect="1"/>
          </p:cNvGraphicFramePr>
          <p:nvPr/>
        </p:nvGraphicFramePr>
        <p:xfrm>
          <a:off x="1981200" y="2270125"/>
          <a:ext cx="19812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4" name="Equation" r:id="rId4" imgW="1040948" imgH="431613" progId="Equation.3">
                  <p:embed/>
                </p:oleObj>
              </mc:Choice>
              <mc:Fallback>
                <p:oleObj name="Equation" r:id="rId4" imgW="1040948" imgH="43161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70125"/>
                        <a:ext cx="1981200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3" name="Object 8"/>
          <p:cNvGraphicFramePr>
            <a:graphicFrameLocks noChangeAspect="1"/>
          </p:cNvGraphicFramePr>
          <p:nvPr/>
        </p:nvGraphicFramePr>
        <p:xfrm>
          <a:off x="4876800" y="2270125"/>
          <a:ext cx="23622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5" name="Equation" r:id="rId6" imgW="1422400" imgH="431800" progId="Equation.3">
                  <p:embed/>
                </p:oleObj>
              </mc:Choice>
              <mc:Fallback>
                <p:oleObj name="Equation" r:id="rId6" imgW="1422400" imgH="431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270125"/>
                        <a:ext cx="2362200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4" name="Object 9"/>
          <p:cNvGraphicFramePr>
            <a:graphicFrameLocks noChangeAspect="1"/>
          </p:cNvGraphicFramePr>
          <p:nvPr/>
        </p:nvGraphicFramePr>
        <p:xfrm>
          <a:off x="4876800" y="3419475"/>
          <a:ext cx="22860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6" name="Equation" r:id="rId8" imgW="1409088" imgH="431613" progId="Equation.3">
                  <p:embed/>
                </p:oleObj>
              </mc:Choice>
              <mc:Fallback>
                <p:oleObj name="Equation" r:id="rId8" imgW="1409088" imgH="431613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419475"/>
                        <a:ext cx="2286000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5" name="Object 10"/>
          <p:cNvGraphicFramePr>
            <a:graphicFrameLocks noChangeAspect="1"/>
          </p:cNvGraphicFramePr>
          <p:nvPr/>
        </p:nvGraphicFramePr>
        <p:xfrm>
          <a:off x="1928813" y="3373438"/>
          <a:ext cx="195738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7" name="Equation" r:id="rId10" imgW="1028254" imgH="431613" progId="Equation.3">
                  <p:embed/>
                </p:oleObj>
              </mc:Choice>
              <mc:Fallback>
                <p:oleObj name="Equation" r:id="rId10" imgW="1028254" imgH="431613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3373438"/>
                        <a:ext cx="195738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6" name="Object 11"/>
          <p:cNvGraphicFramePr>
            <a:graphicFrameLocks noChangeAspect="1"/>
          </p:cNvGraphicFramePr>
          <p:nvPr/>
        </p:nvGraphicFramePr>
        <p:xfrm>
          <a:off x="1600200" y="4592638"/>
          <a:ext cx="28956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8" name="Equation" r:id="rId12" imgW="1676400" imgH="431800" progId="Equation.3">
                  <p:embed/>
                </p:oleObj>
              </mc:Choice>
              <mc:Fallback>
                <p:oleObj name="Equation" r:id="rId12" imgW="1676400" imgH="431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592638"/>
                        <a:ext cx="2895600" cy="74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7" name="Object 12"/>
          <p:cNvGraphicFramePr>
            <a:graphicFrameLocks noChangeAspect="1"/>
          </p:cNvGraphicFramePr>
          <p:nvPr/>
        </p:nvGraphicFramePr>
        <p:xfrm>
          <a:off x="4800600" y="4646613"/>
          <a:ext cx="41148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9" name="Equation" r:id="rId14" imgW="2882900" imgH="431800" progId="Equation.3">
                  <p:embed/>
                </p:oleObj>
              </mc:Choice>
              <mc:Fallback>
                <p:oleObj name="Equation" r:id="rId14" imgW="2882900" imgH="431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646613"/>
                        <a:ext cx="4114800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8" name="Text Box 13"/>
          <p:cNvSpPr txBox="1">
            <a:spLocks noChangeArrowheads="1"/>
          </p:cNvSpPr>
          <p:nvPr/>
        </p:nvSpPr>
        <p:spPr bwMode="auto">
          <a:xfrm>
            <a:off x="457200" y="16002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ea typeface="ＭＳ Ｐゴシック" pitchFamily="34" charset="-128"/>
              </a:rPr>
              <a:t>Model</a:t>
            </a:r>
          </a:p>
        </p:txBody>
      </p:sp>
      <p:sp>
        <p:nvSpPr>
          <p:cNvPr id="47119" name="Text Box 14"/>
          <p:cNvSpPr txBox="1">
            <a:spLocks noChangeArrowheads="1"/>
          </p:cNvSpPr>
          <p:nvPr/>
        </p:nvSpPr>
        <p:spPr bwMode="auto">
          <a:xfrm>
            <a:off x="5105400" y="1600200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ea typeface="ＭＳ Ｐゴシック" pitchFamily="34" charset="-128"/>
              </a:rPr>
              <a:t>Intraclass Correlation</a:t>
            </a:r>
          </a:p>
        </p:txBody>
      </p:sp>
      <p:sp>
        <p:nvSpPr>
          <p:cNvPr id="47120" name="Text Box 15"/>
          <p:cNvSpPr txBox="1">
            <a:spLocks noChangeArrowheads="1"/>
          </p:cNvSpPr>
          <p:nvPr/>
        </p:nvSpPr>
        <p:spPr bwMode="auto">
          <a:xfrm>
            <a:off x="2209800" y="16002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ea typeface="ＭＳ Ｐゴシック" pitchFamily="34" charset="-128"/>
              </a:rPr>
              <a:t>Reliability</a:t>
            </a:r>
          </a:p>
        </p:txBody>
      </p:sp>
      <p:sp>
        <p:nvSpPr>
          <p:cNvPr id="47121" name="Text Box 16"/>
          <p:cNvSpPr txBox="1">
            <a:spLocks noChangeArrowheads="1"/>
          </p:cNvSpPr>
          <p:nvPr/>
        </p:nvSpPr>
        <p:spPr bwMode="auto">
          <a:xfrm>
            <a:off x="457200" y="2346325"/>
            <a:ext cx="106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ea typeface="ＭＳ Ｐゴシック" pitchFamily="34" charset="-128"/>
              </a:rPr>
              <a:t>One-way</a:t>
            </a:r>
          </a:p>
        </p:txBody>
      </p:sp>
      <p:sp>
        <p:nvSpPr>
          <p:cNvPr id="47122" name="Text Box 17"/>
          <p:cNvSpPr txBox="1">
            <a:spLocks noChangeArrowheads="1"/>
          </p:cNvSpPr>
          <p:nvPr/>
        </p:nvSpPr>
        <p:spPr bwMode="auto">
          <a:xfrm>
            <a:off x="457200" y="3260725"/>
            <a:ext cx="106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ea typeface="ＭＳ Ｐゴシック" pitchFamily="34" charset="-128"/>
              </a:rPr>
              <a:t>Two-way fixed</a:t>
            </a:r>
          </a:p>
        </p:txBody>
      </p:sp>
      <p:sp>
        <p:nvSpPr>
          <p:cNvPr id="47123" name="Text Box 18"/>
          <p:cNvSpPr txBox="1">
            <a:spLocks noChangeArrowheads="1"/>
          </p:cNvSpPr>
          <p:nvPr/>
        </p:nvSpPr>
        <p:spPr bwMode="auto">
          <a:xfrm>
            <a:off x="457200" y="4479925"/>
            <a:ext cx="106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ea typeface="ＭＳ Ｐゴシック" pitchFamily="34" charset="-128"/>
              </a:rPr>
              <a:t>Two-way random</a:t>
            </a:r>
          </a:p>
        </p:txBody>
      </p:sp>
      <p:sp>
        <p:nvSpPr>
          <p:cNvPr id="47124" name="Line 19"/>
          <p:cNvSpPr>
            <a:spLocks noChangeShapeType="1"/>
          </p:cNvSpPr>
          <p:nvPr/>
        </p:nvSpPr>
        <p:spPr bwMode="auto">
          <a:xfrm>
            <a:off x="457200" y="2133600"/>
            <a:ext cx="830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5" name="Line 20"/>
          <p:cNvSpPr>
            <a:spLocks noChangeShapeType="1"/>
          </p:cNvSpPr>
          <p:nvPr/>
        </p:nvSpPr>
        <p:spPr bwMode="auto">
          <a:xfrm>
            <a:off x="457200" y="3200400"/>
            <a:ext cx="830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6" name="Line 21"/>
          <p:cNvSpPr>
            <a:spLocks noChangeShapeType="1"/>
          </p:cNvSpPr>
          <p:nvPr/>
        </p:nvSpPr>
        <p:spPr bwMode="auto">
          <a:xfrm>
            <a:off x="457200" y="4419600"/>
            <a:ext cx="830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7" name="Line 22"/>
          <p:cNvSpPr>
            <a:spLocks noChangeShapeType="1"/>
          </p:cNvSpPr>
          <p:nvPr/>
        </p:nvSpPr>
        <p:spPr bwMode="auto">
          <a:xfrm>
            <a:off x="4572000" y="16764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8" name="Line 23"/>
          <p:cNvSpPr>
            <a:spLocks noChangeShapeType="1"/>
          </p:cNvSpPr>
          <p:nvPr/>
        </p:nvSpPr>
        <p:spPr bwMode="auto">
          <a:xfrm>
            <a:off x="1524000" y="16002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9" name="Text Box 24"/>
          <p:cNvSpPr txBox="1">
            <a:spLocks noChangeArrowheads="1"/>
          </p:cNvSpPr>
          <p:nvPr/>
        </p:nvSpPr>
        <p:spPr bwMode="auto">
          <a:xfrm>
            <a:off x="1066800" y="5486400"/>
            <a:ext cx="75580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ea typeface="ＭＳ Ｐゴシック" pitchFamily="34" charset="-128"/>
              </a:rPr>
              <a:t>BMS =  Between Ratee Mean Square     N = n of ratees</a:t>
            </a:r>
          </a:p>
          <a:p>
            <a:pPr eaLnBrk="1" hangingPunct="1"/>
            <a:r>
              <a:rPr lang="en-US" sz="2000">
                <a:ea typeface="ＭＳ Ｐゴシック" pitchFamily="34" charset="-128"/>
              </a:rPr>
              <a:t>WMS = Within Mean Square                    k =  n of items or raters</a:t>
            </a:r>
          </a:p>
          <a:p>
            <a:pPr eaLnBrk="1" hangingPunct="1"/>
            <a:r>
              <a:rPr lang="en-US" sz="2000">
                <a:ea typeface="ＭＳ Ｐゴシック" pitchFamily="34" charset="-128"/>
              </a:rPr>
              <a:t>JMS   = Item or Rater Mean Square</a:t>
            </a:r>
          </a:p>
          <a:p>
            <a:pPr eaLnBrk="1" hangingPunct="1"/>
            <a:r>
              <a:rPr lang="en-US" sz="2000">
                <a:ea typeface="ＭＳ Ｐゴシック" pitchFamily="34" charset="-128"/>
              </a:rPr>
              <a:t>EMS  = Ratee x Item (Rater) Mean Square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85800" y="185738"/>
            <a:ext cx="77724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omic Sans MS" pitchFamily="66" charset="0"/>
              </a:rPr>
              <a:t>Appendix 4: Confirmatory </a:t>
            </a:r>
            <a:r>
              <a:rPr lang="en-US" sz="4400" dirty="0">
                <a:latin typeface="Comic Sans MS" pitchFamily="66" charset="0"/>
              </a:rPr>
              <a:t>Factor Analysis Fit Indices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1676400"/>
            <a:ext cx="77724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lvl="1" indent="-228600" defTabSz="971550" eaLnBrk="1" hangingPunct="1">
              <a:lnSpc>
                <a:spcPct val="125000"/>
              </a:lnSpc>
              <a:buClr>
                <a:schemeClr val="tx1"/>
              </a:buClr>
              <a:buFontTx/>
              <a:buChar char="•"/>
            </a:pPr>
            <a:r>
              <a:rPr lang="en-US" sz="2800"/>
              <a:t>Normed fit index:</a:t>
            </a:r>
            <a:r>
              <a:rPr lang="en-US" sz="3200"/>
              <a:t> </a:t>
            </a:r>
          </a:p>
          <a:p>
            <a:pPr marL="571500" lvl="1" indent="-228600" defTabSz="971550" eaLnBrk="1" hangingPunct="1">
              <a:lnSpc>
                <a:spcPct val="125000"/>
              </a:lnSpc>
              <a:buClr>
                <a:schemeClr val="tx1"/>
              </a:buClr>
              <a:buFontTx/>
              <a:buChar char="•"/>
            </a:pPr>
            <a:endParaRPr lang="en-US" sz="3200"/>
          </a:p>
          <a:p>
            <a:pPr marL="571500" lvl="1" indent="-228600" defTabSz="971550" eaLnBrk="1" hangingPunct="1">
              <a:lnSpc>
                <a:spcPct val="125000"/>
              </a:lnSpc>
              <a:buClr>
                <a:schemeClr val="tx1"/>
              </a:buClr>
              <a:buFontTx/>
              <a:buChar char="•"/>
            </a:pPr>
            <a:r>
              <a:rPr lang="en-US" sz="3200"/>
              <a:t>Non-normed fit index:</a:t>
            </a:r>
          </a:p>
          <a:p>
            <a:pPr marL="571500" lvl="1" indent="-228600" defTabSz="971550" eaLnBrk="1" hangingPunct="1">
              <a:lnSpc>
                <a:spcPct val="125000"/>
              </a:lnSpc>
              <a:buClr>
                <a:schemeClr val="tx1"/>
              </a:buClr>
              <a:buFontTx/>
              <a:buChar char="•"/>
            </a:pPr>
            <a:endParaRPr lang="en-US" sz="3200">
              <a:solidFill>
                <a:schemeClr val="tx2"/>
              </a:solidFill>
            </a:endParaRPr>
          </a:p>
          <a:p>
            <a:pPr marL="571500" lvl="1" indent="-228600" defTabSz="971550" eaLnBrk="1" hangingPunct="1">
              <a:lnSpc>
                <a:spcPct val="125000"/>
              </a:lnSpc>
              <a:buClr>
                <a:schemeClr val="tx1"/>
              </a:buClr>
              <a:buFontTx/>
              <a:buChar char="•"/>
            </a:pPr>
            <a:endParaRPr lang="en-US" sz="3200"/>
          </a:p>
          <a:p>
            <a:pPr marL="571500" lvl="1" indent="-228600" defTabSz="971550" eaLnBrk="1" hangingPunct="1">
              <a:lnSpc>
                <a:spcPct val="125000"/>
              </a:lnSpc>
              <a:buClr>
                <a:schemeClr val="tx1"/>
              </a:buClr>
              <a:buFontTx/>
              <a:buChar char="•"/>
            </a:pPr>
            <a:r>
              <a:rPr lang="en-US" sz="2800"/>
              <a:t>Comparative fit index:</a:t>
            </a: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1168400" y="1295400"/>
            <a:ext cx="690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3733800" y="2103438"/>
            <a:ext cx="190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946525" y="1492250"/>
            <a:ext cx="112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ym typeface="Symbol" pitchFamily="18" charset="2"/>
              </a:rPr>
              <a:t></a:t>
            </a:r>
            <a:r>
              <a:rPr lang="en-US" sz="2400"/>
              <a:t>    - </a:t>
            </a:r>
            <a:r>
              <a:rPr lang="en-US" sz="2400">
                <a:sym typeface="Symbol" pitchFamily="18" charset="2"/>
              </a:rPr>
              <a:t></a:t>
            </a:r>
            <a:r>
              <a:rPr lang="en-US" sz="2400"/>
              <a:t> </a:t>
            </a:r>
            <a:endParaRPr lang="en-US" sz="2400">
              <a:cs typeface="Times New Roman" pitchFamily="18" charset="0"/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4191000" y="137160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2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4114800" y="1795463"/>
            <a:ext cx="422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i="1"/>
              <a:t>null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4852988" y="1798638"/>
            <a:ext cx="6016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i="1"/>
              <a:t>model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4876800" y="144780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2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4419600" y="2098675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ym typeface="Symbol" pitchFamily="18" charset="2"/>
              </a:rPr>
              <a:t>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4648200" y="205740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2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4572000" y="2362200"/>
            <a:ext cx="422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i="1"/>
              <a:t>null</a:t>
            </a:r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5486400" y="3306763"/>
            <a:ext cx="2514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6003925" y="2168525"/>
            <a:ext cx="13620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ym typeface="Symbol" pitchFamily="18" charset="2"/>
              </a:rPr>
              <a:t></a:t>
            </a:r>
            <a:r>
              <a:rPr lang="en-US" sz="2400">
                <a:solidFill>
                  <a:schemeClr val="tx2"/>
                </a:solidFill>
                <a:cs typeface="Times New Roman" pitchFamily="18" charset="0"/>
              </a:rPr>
              <a:t> 	 </a:t>
            </a:r>
            <a:r>
              <a:rPr lang="en-US" sz="2400">
                <a:sym typeface="Symbol" pitchFamily="18" charset="2"/>
              </a:rPr>
              <a:t></a:t>
            </a:r>
            <a:endParaRPr lang="en-US" sz="240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6172200" y="2087563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2</a:t>
            </a: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6172200" y="2471738"/>
            <a:ext cx="422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i="1"/>
              <a:t>null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7062788" y="2468563"/>
            <a:ext cx="644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i="1">
                <a:solidFill>
                  <a:schemeClr val="tx2"/>
                </a:solidFill>
              </a:rPr>
              <a:t> </a:t>
            </a:r>
            <a:r>
              <a:rPr lang="en-US" sz="1200" i="1"/>
              <a:t>model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7123113" y="2087563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2</a:t>
            </a:r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>
            <a:off x="5943600" y="2743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3" name="Line 21"/>
          <p:cNvSpPr>
            <a:spLocks noChangeShapeType="1"/>
          </p:cNvSpPr>
          <p:nvPr/>
        </p:nvSpPr>
        <p:spPr bwMode="auto">
          <a:xfrm>
            <a:off x="6934200" y="2743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6629400" y="2438400"/>
            <a:ext cx="287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49175" name="Text Box 23"/>
          <p:cNvSpPr txBox="1">
            <a:spLocks noChangeArrowheads="1"/>
          </p:cNvSpPr>
          <p:nvPr/>
        </p:nvSpPr>
        <p:spPr bwMode="auto">
          <a:xfrm>
            <a:off x="5943600" y="2743200"/>
            <a:ext cx="137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/>
              <a:t>df        df</a:t>
            </a:r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6172200" y="2971800"/>
            <a:ext cx="4651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i="1">
                <a:solidFill>
                  <a:schemeClr val="tx2"/>
                </a:solidFill>
              </a:rPr>
              <a:t> </a:t>
            </a:r>
            <a:r>
              <a:rPr lang="en-US" sz="1200" i="1"/>
              <a:t>null</a:t>
            </a:r>
          </a:p>
        </p:txBody>
      </p:sp>
      <p:sp>
        <p:nvSpPr>
          <p:cNvPr id="49177" name="Text Box 25"/>
          <p:cNvSpPr txBox="1">
            <a:spLocks noChangeArrowheads="1"/>
          </p:cNvSpPr>
          <p:nvPr/>
        </p:nvSpPr>
        <p:spPr bwMode="auto">
          <a:xfrm>
            <a:off x="7138988" y="2971800"/>
            <a:ext cx="6016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i="1"/>
              <a:t>model</a:t>
            </a:r>
          </a:p>
        </p:txBody>
      </p:sp>
      <p:sp>
        <p:nvSpPr>
          <p:cNvPr id="49178" name="Text Box 26"/>
          <p:cNvSpPr txBox="1">
            <a:spLocks noChangeArrowheads="1"/>
          </p:cNvSpPr>
          <p:nvPr/>
        </p:nvSpPr>
        <p:spPr bwMode="auto">
          <a:xfrm>
            <a:off x="6324600" y="3336925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2</a:t>
            </a:r>
          </a:p>
        </p:txBody>
      </p:sp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6324600" y="3581400"/>
            <a:ext cx="422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i="1"/>
              <a:t>null</a:t>
            </a:r>
          </a:p>
        </p:txBody>
      </p:sp>
      <p:sp>
        <p:nvSpPr>
          <p:cNvPr id="49180" name="Text Box 28"/>
          <p:cNvSpPr txBox="1">
            <a:spLocks noChangeArrowheads="1"/>
          </p:cNvSpPr>
          <p:nvPr/>
        </p:nvSpPr>
        <p:spPr bwMode="auto">
          <a:xfrm>
            <a:off x="6248400" y="4144963"/>
            <a:ext cx="4651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i="1">
                <a:solidFill>
                  <a:schemeClr val="tx2"/>
                </a:solidFill>
              </a:rPr>
              <a:t> </a:t>
            </a:r>
            <a:r>
              <a:rPr lang="en-US" sz="1200" i="1"/>
              <a:t>null</a:t>
            </a:r>
          </a:p>
        </p:txBody>
      </p: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6096000" y="3352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ym typeface="Symbol" pitchFamily="18" charset="2"/>
              </a:rPr>
              <a:t></a:t>
            </a:r>
            <a:r>
              <a:rPr lang="en-US" sz="2400">
                <a:solidFill>
                  <a:schemeClr val="tx2"/>
                </a:solidFill>
              </a:rPr>
              <a:t> </a:t>
            </a:r>
            <a:endParaRPr lang="en-US" sz="2400"/>
          </a:p>
        </p:txBody>
      </p:sp>
      <p:sp>
        <p:nvSpPr>
          <p:cNvPr id="49182" name="Text Box 30"/>
          <p:cNvSpPr txBox="1">
            <a:spLocks noChangeArrowheads="1"/>
          </p:cNvSpPr>
          <p:nvPr/>
        </p:nvSpPr>
        <p:spPr bwMode="auto">
          <a:xfrm>
            <a:off x="6022975" y="3886200"/>
            <a:ext cx="611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/>
              <a:t>df  </a:t>
            </a:r>
          </a:p>
        </p:txBody>
      </p:sp>
      <p:sp>
        <p:nvSpPr>
          <p:cNvPr id="49183" name="Line 31"/>
          <p:cNvSpPr>
            <a:spLocks noChangeShapeType="1"/>
          </p:cNvSpPr>
          <p:nvPr/>
        </p:nvSpPr>
        <p:spPr bwMode="auto">
          <a:xfrm>
            <a:off x="6019800" y="3886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4" name="Text Box 32"/>
          <p:cNvSpPr txBox="1">
            <a:spLocks noChangeArrowheads="1"/>
          </p:cNvSpPr>
          <p:nvPr/>
        </p:nvSpPr>
        <p:spPr bwMode="auto">
          <a:xfrm>
            <a:off x="6953250" y="3611563"/>
            <a:ext cx="2873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49185" name="Text Box 33"/>
          <p:cNvSpPr txBox="1">
            <a:spLocks noChangeArrowheads="1"/>
          </p:cNvSpPr>
          <p:nvPr/>
        </p:nvSpPr>
        <p:spPr bwMode="auto">
          <a:xfrm>
            <a:off x="7223125" y="3611563"/>
            <a:ext cx="357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/>
              <a:t>1</a:t>
            </a:r>
          </a:p>
        </p:txBody>
      </p:sp>
      <p:sp>
        <p:nvSpPr>
          <p:cNvPr id="49186" name="Line 34"/>
          <p:cNvSpPr>
            <a:spLocks noChangeShapeType="1"/>
          </p:cNvSpPr>
          <p:nvPr/>
        </p:nvSpPr>
        <p:spPr bwMode="auto">
          <a:xfrm>
            <a:off x="5410200" y="5410200"/>
            <a:ext cx="205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7" name="Text Box 35"/>
          <p:cNvSpPr txBox="1">
            <a:spLocks noChangeArrowheads="1"/>
          </p:cNvSpPr>
          <p:nvPr/>
        </p:nvSpPr>
        <p:spPr bwMode="auto">
          <a:xfrm>
            <a:off x="5622925" y="4799013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ym typeface="Symbol" pitchFamily="18" charset="2"/>
              </a:rPr>
              <a:t></a:t>
            </a:r>
            <a:r>
              <a:rPr lang="en-US" sz="2400">
                <a:solidFill>
                  <a:schemeClr val="accent1"/>
                </a:solidFill>
              </a:rPr>
              <a:t>      </a:t>
            </a:r>
            <a:r>
              <a:rPr lang="en-US" sz="2400"/>
              <a:t>-</a:t>
            </a:r>
            <a:r>
              <a:rPr lang="en-US" sz="2400">
                <a:solidFill>
                  <a:schemeClr val="accent1"/>
                </a:solidFill>
              </a:rPr>
              <a:t>   </a:t>
            </a:r>
            <a:r>
              <a:rPr lang="en-US" sz="2400"/>
              <a:t>df</a:t>
            </a:r>
          </a:p>
        </p:txBody>
      </p:sp>
      <p:sp>
        <p:nvSpPr>
          <p:cNvPr id="49188" name="Text Box 36"/>
          <p:cNvSpPr txBox="1">
            <a:spLocks noChangeArrowheads="1"/>
          </p:cNvSpPr>
          <p:nvPr/>
        </p:nvSpPr>
        <p:spPr bwMode="auto">
          <a:xfrm>
            <a:off x="5867400" y="4678363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2</a:t>
            </a:r>
          </a:p>
        </p:txBody>
      </p:sp>
      <p:sp>
        <p:nvSpPr>
          <p:cNvPr id="49189" name="Text Box 37"/>
          <p:cNvSpPr txBox="1">
            <a:spLocks noChangeArrowheads="1"/>
          </p:cNvSpPr>
          <p:nvPr/>
        </p:nvSpPr>
        <p:spPr bwMode="auto">
          <a:xfrm>
            <a:off x="5791200" y="5102225"/>
            <a:ext cx="601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i="1"/>
              <a:t>model</a:t>
            </a:r>
          </a:p>
        </p:txBody>
      </p:sp>
      <p:sp>
        <p:nvSpPr>
          <p:cNvPr id="49190" name="Text Box 38"/>
          <p:cNvSpPr txBox="1">
            <a:spLocks noChangeArrowheads="1"/>
          </p:cNvSpPr>
          <p:nvPr/>
        </p:nvSpPr>
        <p:spPr bwMode="auto">
          <a:xfrm>
            <a:off x="6529388" y="5105400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i="1">
                <a:solidFill>
                  <a:schemeClr val="accent1"/>
                </a:solidFill>
              </a:rPr>
              <a:t>         </a:t>
            </a:r>
            <a:r>
              <a:rPr lang="en-US" sz="1200" i="1"/>
              <a:t>model</a:t>
            </a:r>
          </a:p>
        </p:txBody>
      </p:sp>
      <p:sp>
        <p:nvSpPr>
          <p:cNvPr id="49191" name="Text Box 39"/>
          <p:cNvSpPr txBox="1">
            <a:spLocks noChangeArrowheads="1"/>
          </p:cNvSpPr>
          <p:nvPr/>
        </p:nvSpPr>
        <p:spPr bwMode="auto">
          <a:xfrm>
            <a:off x="5562600" y="5405438"/>
            <a:ext cx="881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ym typeface="Symbol" pitchFamily="18" charset="2"/>
              </a:rPr>
              <a:t>    </a:t>
            </a:r>
            <a:r>
              <a:rPr lang="en-US" sz="2400">
                <a:solidFill>
                  <a:schemeClr val="accent1"/>
                </a:solidFill>
              </a:rPr>
              <a:t> </a:t>
            </a:r>
            <a:r>
              <a:rPr lang="en-US" sz="2400"/>
              <a:t>-</a:t>
            </a:r>
          </a:p>
        </p:txBody>
      </p:sp>
      <p:sp>
        <p:nvSpPr>
          <p:cNvPr id="49192" name="Text Box 40"/>
          <p:cNvSpPr txBox="1">
            <a:spLocks noChangeArrowheads="1"/>
          </p:cNvSpPr>
          <p:nvPr/>
        </p:nvSpPr>
        <p:spPr bwMode="auto">
          <a:xfrm>
            <a:off x="5791200" y="5364163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2</a:t>
            </a:r>
          </a:p>
        </p:txBody>
      </p:sp>
      <p:sp>
        <p:nvSpPr>
          <p:cNvPr id="49193" name="Text Box 41"/>
          <p:cNvSpPr txBox="1">
            <a:spLocks noChangeArrowheads="1"/>
          </p:cNvSpPr>
          <p:nvPr/>
        </p:nvSpPr>
        <p:spPr bwMode="auto">
          <a:xfrm>
            <a:off x="5715000" y="5668963"/>
            <a:ext cx="422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i="1"/>
              <a:t>null</a:t>
            </a:r>
          </a:p>
        </p:txBody>
      </p:sp>
      <p:sp>
        <p:nvSpPr>
          <p:cNvPr id="49194" name="Text Box 42"/>
          <p:cNvSpPr txBox="1">
            <a:spLocks noChangeArrowheads="1"/>
          </p:cNvSpPr>
          <p:nvPr/>
        </p:nvSpPr>
        <p:spPr bwMode="auto">
          <a:xfrm>
            <a:off x="6400800" y="5410200"/>
            <a:ext cx="441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/>
              <a:t>df</a:t>
            </a:r>
          </a:p>
        </p:txBody>
      </p:sp>
      <p:sp>
        <p:nvSpPr>
          <p:cNvPr id="49195" name="Text Box 43"/>
          <p:cNvSpPr txBox="1">
            <a:spLocks noChangeArrowheads="1"/>
          </p:cNvSpPr>
          <p:nvPr/>
        </p:nvSpPr>
        <p:spPr bwMode="auto">
          <a:xfrm>
            <a:off x="6629400" y="5668963"/>
            <a:ext cx="422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i="1"/>
              <a:t>null</a:t>
            </a:r>
          </a:p>
        </p:txBody>
      </p:sp>
      <p:sp>
        <p:nvSpPr>
          <p:cNvPr id="49196" name="Text Box 44"/>
          <p:cNvSpPr txBox="1">
            <a:spLocks noChangeArrowheads="1"/>
          </p:cNvSpPr>
          <p:nvPr/>
        </p:nvSpPr>
        <p:spPr bwMode="auto">
          <a:xfrm>
            <a:off x="4568825" y="5029200"/>
            <a:ext cx="6953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400"/>
              <a:t>1 -</a:t>
            </a:r>
          </a:p>
        </p:txBody>
      </p:sp>
      <p:sp>
        <p:nvSpPr>
          <p:cNvPr id="49197" name="AutoShape 45"/>
          <p:cNvSpPr>
            <a:spLocks/>
          </p:cNvSpPr>
          <p:nvPr/>
        </p:nvSpPr>
        <p:spPr bwMode="auto">
          <a:xfrm>
            <a:off x="7467600" y="4800600"/>
            <a:ext cx="76200" cy="1219200"/>
          </a:xfrm>
          <a:prstGeom prst="rightBracket">
            <a:avLst>
              <a:gd name="adj" fmla="val 118519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9198" name="AutoShape 46"/>
          <p:cNvSpPr>
            <a:spLocks/>
          </p:cNvSpPr>
          <p:nvPr/>
        </p:nvSpPr>
        <p:spPr bwMode="auto">
          <a:xfrm rot="10800000">
            <a:off x="5257800" y="4800600"/>
            <a:ext cx="76200" cy="1219200"/>
          </a:xfrm>
          <a:prstGeom prst="rightBracket">
            <a:avLst>
              <a:gd name="adj" fmla="val 118519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9199" name="AutoShape 47"/>
          <p:cNvSpPr>
            <a:spLocks/>
          </p:cNvSpPr>
          <p:nvPr/>
        </p:nvSpPr>
        <p:spPr bwMode="auto">
          <a:xfrm>
            <a:off x="7543800" y="3505200"/>
            <a:ext cx="76200" cy="838200"/>
          </a:xfrm>
          <a:prstGeom prst="rightBracket">
            <a:avLst>
              <a:gd name="adj" fmla="val 81481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9200" name="AutoShape 48"/>
          <p:cNvSpPr>
            <a:spLocks/>
          </p:cNvSpPr>
          <p:nvPr/>
        </p:nvSpPr>
        <p:spPr bwMode="auto">
          <a:xfrm rot="10800000">
            <a:off x="5791200" y="3505200"/>
            <a:ext cx="76200" cy="838200"/>
          </a:xfrm>
          <a:prstGeom prst="rightBracket">
            <a:avLst>
              <a:gd name="adj" fmla="val 81481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9201" name="TextBox 1"/>
          <p:cNvSpPr txBox="1">
            <a:spLocks noChangeArrowheads="1"/>
          </p:cNvSpPr>
          <p:nvPr/>
        </p:nvSpPr>
        <p:spPr bwMode="auto">
          <a:xfrm>
            <a:off x="431800" y="5807075"/>
            <a:ext cx="5022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Comic Sans MS" pitchFamily="66" charset="0"/>
              </a:rPr>
              <a:t>RMSEA = SQRT (</a:t>
            </a:r>
            <a:r>
              <a:rPr lang="el-GR">
                <a:latin typeface="Comic Sans MS" pitchFamily="66" charset="0"/>
              </a:rPr>
              <a:t>λ</a:t>
            </a:r>
            <a:r>
              <a:rPr lang="en-US" baseline="30000">
                <a:latin typeface="Comic Sans MS" pitchFamily="66" charset="0"/>
              </a:rPr>
              <a:t>2</a:t>
            </a:r>
            <a:r>
              <a:rPr lang="en-US">
                <a:latin typeface="Comic Sans MS" pitchFamily="66" charset="0"/>
              </a:rPr>
              <a:t> – df)/SQRT (df (N – 1))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Reliability (0-1)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35052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smtClean="0">
                <a:latin typeface="Comic Sans MS" pitchFamily="66" charset="0"/>
              </a:rPr>
              <a:t>0.70 or above for group comparisons</a:t>
            </a:r>
          </a:p>
          <a:p>
            <a:pPr eaLnBrk="1" hangingPunct="1">
              <a:buFontTx/>
              <a:buChar char="-"/>
            </a:pPr>
            <a:r>
              <a:rPr lang="en-US" smtClean="0">
                <a:latin typeface="Comic Sans MS" pitchFamily="66" charset="0"/>
              </a:rPr>
              <a:t>0.90 or above for individual assessment</a:t>
            </a:r>
          </a:p>
          <a:p>
            <a:pPr>
              <a:buFontTx/>
              <a:buNone/>
            </a:pPr>
            <a:endParaRPr lang="en-US" sz="2800" smtClean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2800" smtClean="0">
                <a:latin typeface="Comic Sans MS" pitchFamily="66" charset="0"/>
              </a:rPr>
              <a:t>z-scores  (mean = 0 and SD = 1):</a:t>
            </a:r>
          </a:p>
          <a:p>
            <a:pPr lvl="1"/>
            <a:r>
              <a:rPr lang="en-US" smtClean="0">
                <a:latin typeface="Comic Sans MS" pitchFamily="66" charset="0"/>
              </a:rPr>
              <a:t>Reliability = 1 – SE</a:t>
            </a:r>
            <a:r>
              <a:rPr lang="en-US" baseline="30000" smtClean="0">
                <a:latin typeface="Comic Sans MS" pitchFamily="66" charset="0"/>
              </a:rPr>
              <a:t>2 </a:t>
            </a:r>
            <a:endParaRPr lang="en-US" smtClean="0">
              <a:latin typeface="Comic Sans MS" pitchFamily="66" charset="0"/>
            </a:endParaRPr>
          </a:p>
          <a:p>
            <a:pPr lvl="1"/>
            <a:r>
              <a:rPr lang="en-US" smtClean="0">
                <a:latin typeface="Comic Sans MS" pitchFamily="66" charset="0"/>
              </a:rPr>
              <a:t>So reliability = </a:t>
            </a:r>
            <a:r>
              <a:rPr lang="en-US" b="1" smtClean="0">
                <a:latin typeface="Comic Sans MS" pitchFamily="66" charset="0"/>
              </a:rPr>
              <a:t>0.90</a:t>
            </a:r>
            <a:r>
              <a:rPr lang="en-US" smtClean="0">
                <a:latin typeface="Comic Sans MS" pitchFamily="66" charset="0"/>
              </a:rPr>
              <a:t> when SE = 0.32</a:t>
            </a:r>
          </a:p>
          <a:p>
            <a:pPr lvl="1"/>
            <a:endParaRPr lang="en-US" smtClean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2800" smtClean="0">
                <a:latin typeface="Comic Sans MS" pitchFamily="66" charset="0"/>
              </a:rPr>
              <a:t>T-scores  (mean = 50 and SD = 10):</a:t>
            </a:r>
          </a:p>
          <a:p>
            <a:pPr lvl="1"/>
            <a:r>
              <a:rPr lang="en-US" smtClean="0">
                <a:latin typeface="Comic Sans MS" pitchFamily="66" charset="0"/>
              </a:rPr>
              <a:t>Reliability = 1 – (SE/10)</a:t>
            </a:r>
            <a:r>
              <a:rPr lang="en-US" baseline="30000" smtClean="0">
                <a:latin typeface="Comic Sans MS" pitchFamily="66" charset="0"/>
              </a:rPr>
              <a:t>2</a:t>
            </a:r>
            <a:endParaRPr lang="en-US" smtClean="0">
              <a:latin typeface="Comic Sans MS" pitchFamily="66" charset="0"/>
            </a:endParaRPr>
          </a:p>
          <a:p>
            <a:pPr lvl="1"/>
            <a:r>
              <a:rPr lang="en-US" smtClean="0">
                <a:latin typeface="Comic Sans MS" pitchFamily="66" charset="0"/>
              </a:rPr>
              <a:t>So reliability = </a:t>
            </a:r>
            <a:r>
              <a:rPr lang="en-US" b="1" smtClean="0">
                <a:latin typeface="Comic Sans MS" pitchFamily="66" charset="0"/>
              </a:rPr>
              <a:t>0.90</a:t>
            </a:r>
            <a:r>
              <a:rPr lang="en-US" smtClean="0">
                <a:latin typeface="Comic Sans MS" pitchFamily="66" charset="0"/>
              </a:rPr>
              <a:t> when SE = 3.2</a:t>
            </a:r>
          </a:p>
          <a:p>
            <a:pPr lvl="1"/>
            <a:endParaRPr lang="en-US" smtClean="0"/>
          </a:p>
          <a:p>
            <a:pPr lvl="1">
              <a:buFontTx/>
              <a:buNone/>
            </a:pPr>
            <a:endParaRPr lang="en-US" smtClean="0"/>
          </a:p>
          <a:p>
            <a:pPr lvl="1">
              <a:buFontTx/>
              <a:buNone/>
            </a:pPr>
            <a:r>
              <a:rPr lang="en-US" smtClean="0"/>
              <a:t>	</a:t>
            </a:r>
            <a:endParaRPr lang="en-US" baseline="30000" smtClean="0"/>
          </a:p>
          <a:p>
            <a:endParaRPr lang="en-US" smtClean="0"/>
          </a:p>
          <a:p>
            <a:endParaRPr lang="en-US" baseline="30000" smtClean="0"/>
          </a:p>
          <a:p>
            <a:pPr lvl="1">
              <a:buFontTx/>
              <a:buNone/>
            </a:pPr>
            <a:endParaRPr lang="en-US" smtClean="0"/>
          </a:p>
        </p:txBody>
      </p:sp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6781800" y="5334000"/>
            <a:ext cx="1990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Times New Roman" pitchFamily="18" charset="0"/>
                <a:cs typeface="Arial" charset="0"/>
              </a:rPr>
              <a:t>T =</a:t>
            </a:r>
            <a:r>
              <a:rPr lang="en-US" sz="3200" b="1">
                <a:latin typeface="Times New Roman" pitchFamily="18" charset="0"/>
                <a:cs typeface="Arial" charset="0"/>
              </a:rPr>
              <a:t> </a:t>
            </a:r>
            <a:r>
              <a:rPr lang="en-US" sz="2000" b="1">
                <a:latin typeface="Times New Roman" pitchFamily="18" charset="0"/>
                <a:cs typeface="Arial" charset="0"/>
              </a:rPr>
              <a:t>50 + (z * 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In the past 7 days …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794385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>
                <a:latin typeface="Comic Sans MS" pitchFamily="66" charset="0"/>
              </a:rPr>
              <a:t>I was grouchy </a:t>
            </a:r>
            <a:r>
              <a:rPr lang="en-US" smtClean="0">
                <a:solidFill>
                  <a:srgbClr val="FFC000"/>
                </a:solidFill>
                <a:latin typeface="Comic Sans MS" pitchFamily="66" charset="0"/>
              </a:rPr>
              <a:t>[1</a:t>
            </a:r>
            <a:r>
              <a:rPr lang="en-US" baseline="30000" smtClean="0">
                <a:solidFill>
                  <a:srgbClr val="FFC000"/>
                </a:solidFill>
                <a:latin typeface="Comic Sans MS" pitchFamily="66" charset="0"/>
              </a:rPr>
              <a:t>st</a:t>
            </a:r>
            <a:r>
              <a:rPr lang="en-US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</a:p>
          <a:p>
            <a:pPr lvl="1"/>
            <a:r>
              <a:rPr lang="en-US" smtClean="0">
                <a:latin typeface="Comic Sans MS" pitchFamily="66" charset="0"/>
              </a:rPr>
              <a:t>Never                            [39]</a:t>
            </a:r>
          </a:p>
          <a:p>
            <a:pPr lvl="1"/>
            <a:r>
              <a:rPr lang="en-US" smtClean="0">
                <a:latin typeface="Comic Sans MS" pitchFamily="66" charset="0"/>
              </a:rPr>
              <a:t>Rarely                            [48]</a:t>
            </a:r>
          </a:p>
          <a:p>
            <a:pPr lvl="1"/>
            <a:r>
              <a:rPr lang="en-US" smtClean="0">
                <a:latin typeface="Comic Sans MS" pitchFamily="66" charset="0"/>
              </a:rPr>
              <a:t>Sometimes                     [56]</a:t>
            </a:r>
          </a:p>
          <a:p>
            <a:pPr lvl="1"/>
            <a:r>
              <a:rPr lang="en-US" smtClean="0">
                <a:latin typeface="Comic Sans MS" pitchFamily="66" charset="0"/>
              </a:rPr>
              <a:t>Often                             [64]</a:t>
            </a:r>
          </a:p>
          <a:p>
            <a:pPr lvl="1"/>
            <a:r>
              <a:rPr lang="en-US" smtClean="0">
                <a:latin typeface="Comic Sans MS" pitchFamily="66" charset="0"/>
              </a:rPr>
              <a:t>Always                            [72]</a:t>
            </a:r>
          </a:p>
          <a:p>
            <a:pPr marL="0" indent="0">
              <a:buFontTx/>
              <a:buNone/>
            </a:pPr>
            <a:endParaRPr lang="en-US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smtClean="0">
                <a:latin typeface="Comic Sans MS" pitchFamily="66" charset="0"/>
              </a:rPr>
              <a:t>Theta = 56.1  SE = 5.7 (rel. = 0.68)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58300" cy="1143000"/>
          </a:xfrm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467600" cy="3429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>
                <a:latin typeface="Comic Sans MS" pitchFamily="66" charset="0"/>
              </a:rPr>
              <a:t>I felt like I was ready to explode </a:t>
            </a:r>
          </a:p>
          <a:p>
            <a:pPr marL="0" indent="0">
              <a:buFontTx/>
              <a:buNone/>
            </a:pPr>
            <a:r>
              <a:rPr lang="en-US" smtClean="0">
                <a:solidFill>
                  <a:srgbClr val="FFC000"/>
                </a:solidFill>
                <a:latin typeface="Comic Sans MS" pitchFamily="66" charset="0"/>
              </a:rPr>
              <a:t>[2</a:t>
            </a:r>
            <a:r>
              <a:rPr lang="en-US" baseline="30000" smtClean="0">
                <a:solidFill>
                  <a:srgbClr val="FFC000"/>
                </a:solidFill>
                <a:latin typeface="Comic Sans MS" pitchFamily="66" charset="0"/>
              </a:rPr>
              <a:t>nd</a:t>
            </a:r>
            <a:r>
              <a:rPr lang="en-US" smtClean="0">
                <a:solidFill>
                  <a:srgbClr val="FFC000"/>
                </a:solidFill>
                <a:latin typeface="Comic Sans MS" pitchFamily="66" charset="0"/>
              </a:rPr>
              <a:t>  question]</a:t>
            </a:r>
            <a:endParaRPr lang="en-US" smtClean="0">
              <a:latin typeface="Comic Sans MS" pitchFamily="66" charset="0"/>
            </a:endParaRPr>
          </a:p>
          <a:p>
            <a:pPr lvl="1"/>
            <a:r>
              <a:rPr lang="en-US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smtClean="0">
                <a:latin typeface="Comic Sans MS" pitchFamily="66" charset="0"/>
              </a:rPr>
              <a:t>Always</a:t>
            </a:r>
          </a:p>
          <a:p>
            <a:pPr marL="0" indent="0">
              <a:buFontTx/>
              <a:buNone/>
            </a:pPr>
            <a:endParaRPr lang="en-US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smtClean="0">
                <a:latin typeface="Comic Sans MS" pitchFamily="66" charset="0"/>
              </a:rPr>
              <a:t>Theta = 51.9  SE = 4.8 (rel. = 0.77)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mtClean="0">
                <a:latin typeface="Comic Sans MS" pitchFamily="66" charset="0"/>
              </a:rPr>
              <a:t>I felt angry </a:t>
            </a:r>
            <a:r>
              <a:rPr lang="en-US" smtClean="0">
                <a:solidFill>
                  <a:srgbClr val="FFC000"/>
                </a:solidFill>
                <a:latin typeface="Comic Sans MS" pitchFamily="66" charset="0"/>
              </a:rPr>
              <a:t>[3</a:t>
            </a:r>
            <a:r>
              <a:rPr lang="en-US" baseline="30000" smtClean="0">
                <a:solidFill>
                  <a:srgbClr val="FFC000"/>
                </a:solidFill>
                <a:latin typeface="Comic Sans MS" pitchFamily="66" charset="0"/>
              </a:rPr>
              <a:t>rd</a:t>
            </a:r>
            <a:r>
              <a:rPr lang="en-US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  <a:endParaRPr lang="en-US" smtClean="0">
              <a:latin typeface="Comic Sans MS" pitchFamily="66" charset="0"/>
            </a:endParaRPr>
          </a:p>
          <a:p>
            <a:pPr lvl="1"/>
            <a:r>
              <a:rPr lang="en-US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smtClean="0">
                <a:latin typeface="Comic Sans MS" pitchFamily="66" charset="0"/>
              </a:rPr>
              <a:t>Always</a:t>
            </a:r>
          </a:p>
          <a:p>
            <a:pPr lvl="1"/>
            <a:endParaRPr lang="en-US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smtClean="0">
                <a:latin typeface="Comic Sans MS" pitchFamily="66" charset="0"/>
              </a:rPr>
              <a:t>Theta = 50.5  SE = 3.9 (rel. = 0.85)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391400" cy="5029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>
                <a:latin typeface="Comic Sans MS" pitchFamily="66" charset="0"/>
              </a:rPr>
              <a:t>I felt angrier than I thought I should </a:t>
            </a:r>
            <a:r>
              <a:rPr lang="en-US" smtClean="0">
                <a:solidFill>
                  <a:srgbClr val="FFC000"/>
                </a:solidFill>
                <a:latin typeface="Comic Sans MS" pitchFamily="66" charset="0"/>
              </a:rPr>
              <a:t>[4</a:t>
            </a:r>
            <a:r>
              <a:rPr lang="en-US" baseline="30000" smtClean="0">
                <a:solidFill>
                  <a:srgbClr val="FFC000"/>
                </a:solidFill>
                <a:latin typeface="Comic Sans MS" pitchFamily="66" charset="0"/>
              </a:rPr>
              <a:t>th</a:t>
            </a:r>
            <a:r>
              <a:rPr lang="en-US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</a:p>
          <a:p>
            <a:pPr marL="0" indent="0">
              <a:buFontTx/>
              <a:buNone/>
            </a:pPr>
            <a:r>
              <a:rPr lang="en-US" smtClean="0">
                <a:latin typeface="Comic Sans MS" pitchFamily="66" charset="0"/>
              </a:rPr>
              <a:t>    - </a:t>
            </a:r>
            <a:r>
              <a:rPr lang="en-US" sz="280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smtClean="0">
                <a:latin typeface="Comic Sans MS" pitchFamily="66" charset="0"/>
              </a:rPr>
              <a:t>Always</a:t>
            </a:r>
          </a:p>
          <a:p>
            <a:pPr lvl="1"/>
            <a:endParaRPr lang="en-US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smtClean="0">
                <a:latin typeface="Comic Sans MS" pitchFamily="66" charset="0"/>
              </a:rPr>
              <a:t>Theta = 48.8  SE = 3.6 (rel. = 0.87)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3762</TotalTime>
  <Words>1304</Words>
  <Application>Microsoft Office PowerPoint</Application>
  <PresentationFormat>On-screen Show (4:3)</PresentationFormat>
  <Paragraphs>313</Paragraphs>
  <Slides>45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Default Design</vt:lpstr>
      <vt:lpstr>Document</vt:lpstr>
      <vt:lpstr>Equation</vt:lpstr>
      <vt:lpstr>Primer on Evaluating Reliability and Validity of  Multi-Item Scales </vt:lpstr>
      <vt:lpstr>PowerPoint Presentation</vt:lpstr>
      <vt:lpstr>Item Responses and Trait Levels</vt:lpstr>
      <vt:lpstr>Standard Error of  Measurement (SEM)</vt:lpstr>
      <vt:lpstr>Reliability (0-1) </vt:lpstr>
      <vt:lpstr>In the past 7 days … </vt:lpstr>
      <vt:lpstr>In the past 7 days …</vt:lpstr>
      <vt:lpstr>In the past 7 days …</vt:lpstr>
      <vt:lpstr>In the past 7 days …</vt:lpstr>
      <vt:lpstr>In the past 7 days …</vt:lpstr>
      <vt:lpstr>In the past 7 days …</vt:lpstr>
      <vt:lpstr>Theta, SEM, and 95% CI</vt:lpstr>
      <vt:lpstr>The following items are activities you might do during a typical day.  Does your health limit you in these activities?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Evaluating Validity</vt:lpstr>
      <vt:lpstr> Change on SF-36 Physical Functioning Scale by  Self-reported Retrospective Rating of Change</vt:lpstr>
      <vt:lpstr>Questions?</vt:lpstr>
      <vt:lpstr>Appendix 1: For more information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 Reliability</dc:title>
  <dc:creator>Ron Hays, PhD</dc:creator>
  <cp:lastModifiedBy>kspritzer</cp:lastModifiedBy>
  <cp:revision>327</cp:revision>
  <cp:lastPrinted>2013-10-24T16:53:59Z</cp:lastPrinted>
  <dcterms:created xsi:type="dcterms:W3CDTF">2006-09-06T19:36:34Z</dcterms:created>
  <dcterms:modified xsi:type="dcterms:W3CDTF">2013-10-26T05:46:43Z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iew">
    <vt:lpwstr>Public</vt:lpwstr>
  </property>
  <property fmtid="{D5CDD505-2E9C-101B-9397-08002B2CF9AE}" pid="3" name="ContentTypeId">
    <vt:lpwstr>0x010100A5FA43D9EEDD5E4897A5E3C037D5B8DE00E9DA91C97D7F4C4C8837B92BDE41F4AE</vt:lpwstr>
  </property>
  <property fmtid="{D5CDD505-2E9C-101B-9397-08002B2CF9AE}" pid="4" name="ContentType">
    <vt:lpwstr>PowerPoint</vt:lpwstr>
  </property>
</Properties>
</file>