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598" r:id="rId2"/>
    <p:sldId id="727" r:id="rId3"/>
    <p:sldId id="720" r:id="rId4"/>
    <p:sldId id="721" r:id="rId5"/>
    <p:sldId id="722" r:id="rId6"/>
    <p:sldId id="726" r:id="rId7"/>
    <p:sldId id="723" r:id="rId8"/>
    <p:sldId id="725" r:id="rId9"/>
    <p:sldId id="724" r:id="rId10"/>
    <p:sldId id="713" r:id="rId11"/>
    <p:sldId id="679" r:id="rId12"/>
    <p:sldId id="683" r:id="rId13"/>
    <p:sldId id="675" r:id="rId14"/>
    <p:sldId id="717" r:id="rId15"/>
    <p:sldId id="670" r:id="rId16"/>
    <p:sldId id="718" r:id="rId17"/>
    <p:sldId id="676" r:id="rId18"/>
    <p:sldId id="719" r:id="rId19"/>
    <p:sldId id="700" r:id="rId20"/>
    <p:sldId id="701" r:id="rId21"/>
    <p:sldId id="702" r:id="rId22"/>
    <p:sldId id="704" r:id="rId23"/>
    <p:sldId id="705" r:id="rId24"/>
    <p:sldId id="706" r:id="rId25"/>
    <p:sldId id="524" r:id="rId2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4434" autoAdjust="0"/>
  </p:normalViewPr>
  <p:slideViewPr>
    <p:cSldViewPr snapToObjects="1">
      <p:cViewPr varScale="1">
        <p:scale>
          <a:sx n="68" d="100"/>
          <a:sy n="68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30"/>
    </p:cViewPr>
  </p:sorterViewPr>
  <p:notesViewPr>
    <p:cSldViewPr snapToObjects="1">
      <p:cViewPr>
        <p:scale>
          <a:sx n="100" d="100"/>
          <a:sy n="100" d="100"/>
        </p:scale>
        <p:origin x="792" y="-1254"/>
      </p:cViewPr>
      <p:guideLst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1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4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1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6" y="4446588"/>
            <a:ext cx="5191125" cy="4214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86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6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55907" indent="-290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62934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28107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93280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5845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3023627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88800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95397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25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42976" y="4448176"/>
            <a:ext cx="5191125" cy="4213225"/>
          </a:xfrm>
          <a:noFill/>
          <a:ln w="9525"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3034" tIns="46518" rIns="93034" bIns="46518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25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7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8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0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32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March 16, 2016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hps.ahrq.gov/news-and-events/podcasts/cahps-surveys-podcast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rhays@ucla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hyperlink" Target="http://gim.med.ucla.edu/FacultyPages/Hay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458531"/>
            <a:ext cx="8991600" cy="1162050"/>
          </a:xfrm>
        </p:spPr>
        <p:txBody>
          <a:bodyPr/>
          <a:lstStyle/>
          <a:p>
            <a:pPr algn="ctr"/>
            <a:r>
              <a:rPr lang="en-US" sz="4000" i="1" dirty="0">
                <a:latin typeface="Comic Sans MS" panose="030F0702030302020204" pitchFamily="66" charset="0"/>
              </a:rPr>
              <a:t>Responding to Arguments Against Use of PROs for Evaluating the Performance of Healthcare Providers</a:t>
            </a:r>
            <a:r>
              <a:rPr lang="en-US" altLang="en-US" sz="4000" dirty="0">
                <a:latin typeface="Comic Sans MS" pitchFamily="66" charset="0"/>
              </a:rPr>
              <a:t>  </a:t>
            </a:r>
          </a:p>
        </p:txBody>
      </p:sp>
      <p:pic>
        <p:nvPicPr>
          <p:cNvPr id="3075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5410200" y="4191000"/>
            <a:ext cx="3505200" cy="3233737"/>
          </a:xfrm>
        </p:spPr>
      </p:pic>
      <p:sp>
        <p:nvSpPr>
          <p:cNvPr id="3076" name="Text Placeholder 6"/>
          <p:cNvSpPr>
            <a:spLocks noGrp="1"/>
          </p:cNvSpPr>
          <p:nvPr>
            <p:ph type="body" sz="half" idx="2"/>
          </p:nvPr>
        </p:nvSpPr>
        <p:spPr>
          <a:xfrm>
            <a:off x="685800" y="2730099"/>
            <a:ext cx="7543799" cy="3991376"/>
          </a:xfrm>
        </p:spPr>
        <p:txBody>
          <a:bodyPr/>
          <a:lstStyle/>
          <a:p>
            <a:endParaRPr lang="en-US" altLang="en-US" sz="2400" dirty="0">
              <a:latin typeface="Comic Sans MS" pitchFamily="66" charset="0"/>
            </a:endParaRPr>
          </a:p>
          <a:p>
            <a:r>
              <a:rPr lang="en-US" altLang="en-US" sz="2400" dirty="0">
                <a:latin typeface="Comic Sans MS" pitchFamily="66" charset="0"/>
              </a:rPr>
              <a:t>		</a:t>
            </a:r>
            <a:r>
              <a:rPr lang="en-US" altLang="en-US" sz="3000" b="1" dirty="0">
                <a:latin typeface="Comic Sans MS" pitchFamily="66" charset="0"/>
              </a:rPr>
              <a:t>Ron D. Hays, Ph.D., UCLA</a:t>
            </a:r>
          </a:p>
          <a:p>
            <a:endParaRPr lang="en-US" altLang="en-US" sz="2400" dirty="0">
              <a:latin typeface="Comic Sans MS" pitchFamily="66" charset="0"/>
            </a:endParaRPr>
          </a:p>
          <a:p>
            <a:pPr algn="ctr"/>
            <a:r>
              <a:rPr lang="en-US" altLang="en-US" sz="2400" dirty="0">
                <a:latin typeface="Comic Sans MS" pitchFamily="66" charset="0"/>
              </a:rPr>
              <a:t>March 16, 2015 (2:05-2:40 ET) </a:t>
            </a:r>
          </a:p>
          <a:p>
            <a:endParaRPr lang="en-US" altLang="en-US" sz="2400" dirty="0">
              <a:latin typeface="Comic Sans MS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  <a:p>
            <a:r>
              <a:rPr lang="en-US" altLang="en-US" sz="2400" dirty="0">
                <a:latin typeface="Comic Sans MS" pitchFamily="66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7646C21A-8BFE-462D-BFF3-46243DE502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04800" y="44958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en-US" sz="2800" i="1" dirty="0">
              <a:latin typeface="Comic Sans MS" pitchFamily="66" charset="0"/>
            </a:endParaRPr>
          </a:p>
          <a:p>
            <a:r>
              <a:rPr lang="en-US" altLang="en-US" sz="2800" i="1" dirty="0">
                <a:latin typeface="Comic Sans MS" pitchFamily="66" charset="0"/>
              </a:rPr>
              <a:t> </a:t>
            </a:r>
            <a:endParaRPr lang="en-US" altLang="en-US" sz="2800" b="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CAHPS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5464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	</a:t>
            </a:r>
            <a:r>
              <a:rPr lang="en-US" sz="3000" dirty="0">
                <a:latin typeface="Comic Sans MS" panose="030F0702030302020204" pitchFamily="66" charset="0"/>
              </a:rPr>
              <a:t>Price, R. A. et al.  (2015). Should health care providers be accountable for patients’ care experiences?  </a:t>
            </a:r>
            <a:r>
              <a:rPr lang="en-US" sz="3000" u="sng" dirty="0">
                <a:latin typeface="Comic Sans MS" panose="030F0702030302020204" pitchFamily="66" charset="0"/>
              </a:rPr>
              <a:t>JGIM</a:t>
            </a:r>
            <a:r>
              <a:rPr lang="en-US" sz="3000" dirty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30</a:t>
            </a:r>
            <a:r>
              <a:rPr lang="en-US" sz="3000" dirty="0">
                <a:latin typeface="Comic Sans MS" panose="030F0702030302020204" pitchFamily="66" charset="0"/>
              </a:rPr>
              <a:t>, 253-256.</a:t>
            </a:r>
          </a:p>
          <a:p>
            <a:pPr marL="0" indent="0">
              <a:buNone/>
            </a:pPr>
            <a:r>
              <a:rPr lang="en-US" sz="3000" dirty="0">
                <a:latin typeface="Comic Sans MS" panose="030F0702030302020204" pitchFamily="66" charset="0"/>
              </a:rPr>
              <a:t>	Price, R. A. et al.  (2014). Examining the role of patient experience surveys in measuring health care quality.  </a:t>
            </a:r>
            <a:r>
              <a:rPr lang="en-US" sz="3000" u="sng" dirty="0">
                <a:latin typeface="Comic Sans MS" panose="030F0702030302020204" pitchFamily="66" charset="0"/>
              </a:rPr>
              <a:t>Medical Care Research and Review</a:t>
            </a:r>
            <a:r>
              <a:rPr lang="en-US" sz="3000" dirty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71</a:t>
            </a:r>
            <a:r>
              <a:rPr lang="en-US" sz="3000" dirty="0">
                <a:latin typeface="Comic Sans MS" panose="030F0702030302020204" pitchFamily="66" charset="0"/>
              </a:rPr>
              <a:t>, 522-554.</a:t>
            </a:r>
          </a:p>
          <a:p>
            <a:pPr marL="0" indent="0">
              <a:buNone/>
            </a:pPr>
            <a:r>
              <a:rPr lang="en-US" sz="3000" dirty="0">
                <a:latin typeface="Comic Sans MS" panose="030F0702030302020204" pitchFamily="66" charset="0"/>
              </a:rPr>
              <a:t>	Xu, X. et al. (2014).  Methodological considerations when studying the association between patient-reported care experiences and mortality. </a:t>
            </a:r>
            <a:r>
              <a:rPr lang="en-US" sz="3000" u="sng" dirty="0">
                <a:latin typeface="Comic Sans MS" panose="030F0702030302020204" pitchFamily="66" charset="0"/>
              </a:rPr>
              <a:t>Health Services Res</a:t>
            </a:r>
            <a:r>
              <a:rPr lang="en-US" sz="3000" dirty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50</a:t>
            </a:r>
            <a:r>
              <a:rPr lang="en-US" sz="3000" dirty="0">
                <a:latin typeface="Comic Sans MS" panose="030F0702030302020204" pitchFamily="66" charset="0"/>
              </a:rPr>
              <a:t>, 1146-1161.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Use of and importance of patient experience surveys has grown…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9624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CAHPS Hospital Survey (HCAHPS) data accounted for 30% of hospitals’ Total Performance Score in Value-Based Purchasing Program in FY2014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33098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…so has misinformation about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02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600" dirty="0">
                <a:latin typeface="Comic Sans MS" panose="030F0702030302020204" pitchFamily="66" charset="0"/>
              </a:rPr>
              <a:t>Some suggest that consumers lack expertise needed to evaluate care quality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64483"/>
            <a:ext cx="8915400" cy="4598395"/>
          </a:xfrm>
        </p:spPr>
        <p:txBody>
          <a:bodyPr>
            <a:noAutofit/>
          </a:bodyPr>
          <a:lstStyle/>
          <a:p>
            <a:r>
              <a:rPr lang="en-US" sz="3000" dirty="0">
                <a:latin typeface="Comic Sans MS" panose="030F0702030302020204" pitchFamily="66" charset="0"/>
              </a:rPr>
              <a:t>Patients are the best source of information on communication, office staff courtesy and respect, access to care, and other issues covered by CAHPS surveys</a:t>
            </a:r>
          </a:p>
          <a:p>
            <a:endParaRPr lang="en-US" sz="3000" dirty="0">
              <a:latin typeface="Comic Sans MS" panose="030F0702030302020204" pitchFamily="66" charset="0"/>
            </a:endParaRPr>
          </a:p>
          <a:p>
            <a:r>
              <a:rPr lang="en-US" sz="3000" dirty="0">
                <a:latin typeface="Comic Sans MS" panose="030F0702030302020204" pitchFamily="66" charset="0"/>
              </a:rPr>
              <a:t>CAHPS complements technical quality measures</a:t>
            </a:r>
          </a:p>
          <a:p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8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dirty="0">
                <a:latin typeface="Comic Sans MS" panose="030F0702030302020204" pitchFamily="66" charset="0"/>
              </a:rPr>
              <a:t>Some suggest patients can be “satisfied” to death.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E040E7-FA3D-4667-845D-526128C74A0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82682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>
                <a:latin typeface="Comic Sans MS" panose="030F0702030302020204" pitchFamily="66" charset="0"/>
              </a:rPr>
              <a:t>Fenton et al. (2012)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u="sng" dirty="0">
                <a:latin typeface="Comic Sans MS" panose="030F0702030302020204" pitchFamily="66" charset="0"/>
              </a:rPr>
              <a:t>JAMA Internal Medicine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0445" y="1615141"/>
            <a:ext cx="8647611" cy="4525963"/>
          </a:xfrm>
        </p:spPr>
        <p:txBody>
          <a:bodyPr>
            <a:normAutofit fontScale="40000" lnSpcReduction="20000"/>
          </a:bodyPr>
          <a:lstStyle/>
          <a:p>
            <a:endParaRPr lang="en-US" sz="4000" dirty="0"/>
          </a:p>
          <a:p>
            <a:r>
              <a:rPr lang="en-US" sz="6000" dirty="0">
                <a:latin typeface="Comic Sans MS" panose="030F0702030302020204" pitchFamily="66" charset="0"/>
              </a:rPr>
              <a:t>Medical Expenditure Panel Survey</a:t>
            </a:r>
          </a:p>
          <a:p>
            <a:pPr lvl="1"/>
            <a:r>
              <a:rPr lang="en-US" sz="5600" dirty="0">
                <a:latin typeface="Comic Sans MS" panose="030F0702030302020204" pitchFamily="66" charset="0"/>
              </a:rPr>
              <a:t>Nationally representative survey of U.S. civilian non-institutionalized population.  Panel followed over 2 calendar years with 5 rounds of interviews.</a:t>
            </a:r>
          </a:p>
          <a:p>
            <a:pPr lvl="1"/>
            <a:endParaRPr lang="en-US" sz="5600" dirty="0">
              <a:latin typeface="Comic Sans MS" panose="030F0702030302020204" pitchFamily="66" charset="0"/>
            </a:endParaRPr>
          </a:p>
          <a:p>
            <a:r>
              <a:rPr lang="en-US" sz="6000" dirty="0">
                <a:latin typeface="Comic Sans MS" panose="030F0702030302020204" pitchFamily="66" charset="0"/>
              </a:rPr>
              <a:t>Five CAHPS item</a:t>
            </a:r>
          </a:p>
          <a:p>
            <a:pPr lvl="1"/>
            <a:r>
              <a:rPr lang="en-US" sz="5600" dirty="0">
                <a:latin typeface="Comic Sans MS" panose="030F0702030302020204" pitchFamily="66" charset="0"/>
              </a:rPr>
              <a:t>4 items from communication scale </a:t>
            </a:r>
          </a:p>
          <a:p>
            <a:pPr lvl="1"/>
            <a:r>
              <a:rPr lang="en-US" sz="5600" dirty="0">
                <a:latin typeface="Comic Sans MS" panose="030F0702030302020204" pitchFamily="66" charset="0"/>
              </a:rPr>
              <a:t>0-10 global rating of health care item</a:t>
            </a:r>
          </a:p>
          <a:p>
            <a:endParaRPr lang="en-US" sz="4000" u="sng" dirty="0">
              <a:latin typeface="Comic Sans MS" panose="030F0702030302020204" pitchFamily="66" charset="0"/>
            </a:endParaRPr>
          </a:p>
          <a:p>
            <a:pPr lvl="2"/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6000" dirty="0">
                <a:latin typeface="Comic Sans MS" panose="030F0702030302020204" pitchFamily="66" charset="0"/>
              </a:rPr>
              <a:t>Results interpreted as indicating that acceding to patient demands results in expensive and dangerous treatment.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200" dirty="0"/>
          </a:p>
          <a:p>
            <a:endParaRPr lang="en-US" sz="4600" dirty="0"/>
          </a:p>
          <a:p>
            <a:pPr lvl="1"/>
            <a:endParaRPr lang="en-US" sz="4000" dirty="0"/>
          </a:p>
          <a:p>
            <a:endParaRPr lang="en-US" sz="20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E040E7-FA3D-4667-845D-526128C74A0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8600"/>
            <a:ext cx="9829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70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Hastings Center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Dr. Stuart Younger, Professor of Bioethics and Psychiatry at the Case Western Reserve University.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sz="3000" dirty="0">
                <a:latin typeface="Comic Sans MS" panose="030F0702030302020204" pitchFamily="66" charset="0"/>
              </a:rPr>
              <a:t>Pressure to get good ratings can lead to bad medicine.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30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74638"/>
            <a:ext cx="8856617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Is Receiving Better Technical Quality of Care Bad for Health?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1615141"/>
            <a:ext cx="8856617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>
                <a:latin typeface="Comic Sans MS" panose="030F0702030302020204" pitchFamily="66" charset="0"/>
              </a:rPr>
              <a:t>Change in SF-12 PCS regressed on process of care aggregate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Hypothesized positive effect, but regression coefficient was NOT SIGNIFICANT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unstandardized beta = </a:t>
            </a:r>
            <a:r>
              <a:rPr lang="en-US" sz="3600" u="sng" dirty="0">
                <a:latin typeface="Comic Sans MS" panose="030F0702030302020204" pitchFamily="66" charset="0"/>
              </a:rPr>
              <a:t>-1.41</a:t>
            </a:r>
            <a:r>
              <a:rPr lang="en-US" sz="3600" dirty="0">
                <a:latin typeface="Comic Sans MS" panose="030F0702030302020204" pitchFamily="66" charset="0"/>
              </a:rPr>
              <a:t>, p =.</a:t>
            </a:r>
            <a:r>
              <a:rPr lang="en-US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188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>
                <a:latin typeface="Comic Sans MS" panose="030F0702030302020204" pitchFamily="66" charset="0"/>
              </a:rPr>
              <a:t>Kahn et al. (2007), </a:t>
            </a:r>
            <a:r>
              <a:rPr lang="en-US" sz="2800" i="1" u="sng" dirty="0">
                <a:latin typeface="Comic Sans MS" panose="030F0702030302020204" pitchFamily="66" charset="0"/>
              </a:rPr>
              <a:t>Health Services Research</a:t>
            </a:r>
            <a:r>
              <a:rPr lang="en-US" sz="2800" i="1" dirty="0">
                <a:latin typeface="Comic Sans MS" panose="030F0702030302020204" pitchFamily="66" charset="0"/>
              </a:rPr>
              <a:t>, Article of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5016136" y="2514600"/>
            <a:ext cx="138466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SF-12 PCS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1606731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Process</a:t>
            </a:r>
          </a:p>
          <a:p>
            <a:pPr algn="ctr"/>
            <a:r>
              <a:rPr lang="en-US" sz="2400" dirty="0"/>
              <a:t>of </a:t>
            </a:r>
            <a:r>
              <a:rPr lang="en-US" dirty="0"/>
              <a:t>care</a:t>
            </a:r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3892731" y="2971800"/>
            <a:ext cx="11234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97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Five Concerns with Fenton et al. </a:t>
            </a:r>
            <a:endParaRPr lang="en-US" sz="3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9116"/>
            <a:ext cx="89154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Comic Sans MS" panose="030F0702030302020204" pitchFamily="66" charset="0"/>
              </a:rPr>
              <a:t>Associations may be due to unmeasured variables (e.g., severity of illness).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>
              <a:latin typeface="Comic Sans MS" panose="030F0702030302020204" pitchFamily="66" charset="0"/>
            </a:endParaRPr>
          </a:p>
          <a:p>
            <a:pPr marL="685800" lvl="1">
              <a:spcBef>
                <a:spcPts val="0"/>
              </a:spcBef>
              <a:buFontTx/>
              <a:buChar char="-"/>
            </a:pPr>
            <a:r>
              <a:rPr lang="en-US" sz="1800" dirty="0">
                <a:latin typeface="Comic Sans MS" panose="030F0702030302020204" pitchFamily="66" charset="0"/>
              </a:rPr>
              <a:t>Sicker patients may need more information</a:t>
            </a:r>
          </a:p>
          <a:p>
            <a:pPr marL="685800" lvl="1">
              <a:spcBef>
                <a:spcPts val="0"/>
              </a:spcBef>
              <a:buFontTx/>
              <a:buChar char="-"/>
            </a:pPr>
            <a:r>
              <a:rPr lang="en-US" sz="1800" dirty="0">
                <a:latin typeface="Comic Sans MS" panose="030F0702030302020204" pitchFamily="66" charset="0"/>
              </a:rPr>
              <a:t>Clinicians may spend more time with them.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Comic Sans MS" panose="030F0702030302020204" pitchFamily="66" charset="0"/>
              </a:rPr>
              <a:t>Estimated effect was implausibly large, suggesting good patient experience is more dangerous than having major chronic conditions.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Comic Sans MS" panose="030F0702030302020204" pitchFamily="66" charset="0"/>
              </a:rPr>
              <a:t>Only amenable deaths can be prevented by health care.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>
              <a:latin typeface="Comic Sans MS" panose="030F0702030302020204" pitchFamily="66" charset="0"/>
            </a:endParaRPr>
          </a:p>
          <a:p>
            <a:pPr marL="685800" lvl="1">
              <a:spcBef>
                <a:spcPts val="0"/>
              </a:spcBef>
              <a:buFontTx/>
              <a:buChar char="-"/>
            </a:pPr>
            <a:r>
              <a:rPr lang="en-US" sz="1800" dirty="0">
                <a:latin typeface="Comic Sans MS" panose="030F0702030302020204" pitchFamily="66" charset="0"/>
              </a:rPr>
              <a:t>Prognosis for those with end-stage pancreatic cancer is not modifiable     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latin typeface="Comic Sans MS" panose="030F0702030302020204" pitchFamily="66" charset="0"/>
              </a:rPr>
              <a:t>    by the type of care they receive.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latin typeface="Comic Sans MS" panose="030F0702030302020204" pitchFamily="66" charset="0"/>
              </a:rPr>
              <a:t>-  Only 21% of the 1,287 deaths in the study were amenable to health care.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44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Five Concerns with Fenton et al. </a:t>
            </a:r>
            <a:endParaRPr lang="en-US" sz="3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4983"/>
            <a:ext cx="89154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US" sz="2800" dirty="0">
                <a:latin typeface="Comic Sans MS" panose="030F0702030302020204" pitchFamily="66" charset="0"/>
              </a:rPr>
              <a:t>Patient experiences with care vary over time.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sz="2200" dirty="0">
                <a:latin typeface="Comic Sans MS" panose="030F0702030302020204" pitchFamily="66" charset="0"/>
              </a:rPr>
              <a:t>Used CAHPS data at MEPS round 2 to predict mortality 3 months to 6 years later.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200" dirty="0">
                <a:latin typeface="Comic Sans MS" panose="030F0702030302020204" pitchFamily="66" charset="0"/>
              </a:rPr>
              <a:t>&gt; half of deaths occurred more than 2 years after this.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200" dirty="0">
                <a:latin typeface="Comic Sans MS" panose="030F0702030302020204" pitchFamily="66" charset="0"/>
              </a:rPr>
              <a:t>Among those with best (quartile 4) experiences at baseline, &gt; half had worse experiences 1 year later</a:t>
            </a:r>
          </a:p>
          <a:p>
            <a:pPr marL="857250" lvl="1" indent="-457200">
              <a:spcBef>
                <a:spcPts val="0"/>
              </a:spcBef>
            </a:pPr>
            <a:endParaRPr lang="en-US" sz="2200" dirty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0"/>
              </a:spcBef>
              <a:buAutoNum type="arabicPeriod" startAt="5"/>
            </a:pPr>
            <a:r>
              <a:rPr lang="en-US" sz="3200" dirty="0">
                <a:latin typeface="Comic Sans MS" panose="030F0702030302020204" pitchFamily="66" charset="0"/>
              </a:rPr>
              <a:t>Only looked at 5-item CAHPS aggregate  </a:t>
            </a:r>
            <a:endParaRPr lang="en-US" dirty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0"/>
              </a:spcBef>
              <a:buAutoNum type="arabicPeriod" startAt="5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0"/>
              </a:spcBef>
              <a:buAutoNum type="arabicPeriod" startAt="5"/>
            </a:pPr>
            <a:endParaRPr lang="en-US" sz="32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AutoNum type="arabicPeriod" startAt="4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1" y="266264"/>
            <a:ext cx="90678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New Podcast Discusses Common Concerns about CAHPS Surveys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Can patients really report on the quality of the care they receive?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 patients’ expectations affect how they respond to CAHPS survey questions about their providers?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Is there a tradeoff between positive patient experiences and favorable clinical outcomes?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To help users of CAHPS surveys address these and other questions, the Agency for Healthcare Research and Quality (AHRQ) has released a new podcast: “CAHPS Surveys: Sorting Fact From Fiction,” featuring Rebecca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Anhang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Price, PhD.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Listen to this podcast: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hlinkClick r:id="rId2"/>
              </a:rPr>
              <a:t>https://cahps.ahrq.gov/news-and-events/podcasts/cahps-surveys-podcast.html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0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24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>
            <a:noAutofit/>
          </a:bodyPr>
          <a:lstStyle/>
          <a:p>
            <a:r>
              <a:rPr lang="en-US" sz="3400" dirty="0">
                <a:latin typeface="Comic Sans MS" panose="030F0702030302020204" pitchFamily="66" charset="0"/>
              </a:rPr>
              <a:t>Reanalysis of Fenton et al. </a:t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000" dirty="0">
                <a:latin typeface="Comic Sans MS" panose="030F0702030302020204" pitchFamily="66" charset="0"/>
              </a:rPr>
              <a:t>(Xu et al., 2014)</a:t>
            </a:r>
            <a:endParaRPr lang="en-US" sz="30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>
                <a:latin typeface="Comic Sans MS" panose="030F0702030302020204" pitchFamily="66" charset="0"/>
              </a:rPr>
              <a:t>Same data used by Fenton et al.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latin typeface="Comic Sans MS" panose="030F0702030302020204" pitchFamily="66" charset="0"/>
              </a:rPr>
              <a:t>2000-2005 Medical Expenditure Panel Survey data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latin typeface="Comic Sans MS" panose="030F0702030302020204" pitchFamily="66" charset="0"/>
              </a:rPr>
              <a:t>National Health Interview Survey 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latin typeface="Comic Sans MS" panose="030F0702030302020204" pitchFamily="66" charset="0"/>
              </a:rPr>
              <a:t>National Death Index </a:t>
            </a:r>
          </a:p>
          <a:p>
            <a:pPr lvl="1">
              <a:spcBef>
                <a:spcPts val="0"/>
              </a:spcBef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latin typeface="Comic Sans MS" panose="030F0702030302020204" pitchFamily="66" charset="0"/>
              </a:rPr>
              <a:t>Same statistical analysis</a:t>
            </a:r>
          </a:p>
          <a:p>
            <a:pPr lvl="1">
              <a:spcBef>
                <a:spcPts val="400"/>
              </a:spcBef>
            </a:pPr>
            <a:r>
              <a:rPr lang="en-US" sz="1800" dirty="0">
                <a:latin typeface="Comic Sans MS" panose="030F0702030302020204" pitchFamily="66" charset="0"/>
              </a:rPr>
              <a:t>Cox proportional hazards models with mortality as the dependent variable and patient experience measures as independent variables </a:t>
            </a:r>
          </a:p>
          <a:p>
            <a:pPr>
              <a:spcBef>
                <a:spcPts val="400"/>
              </a:spcBef>
            </a:pPr>
            <a:endParaRPr lang="en-US" sz="2200" dirty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200" dirty="0">
                <a:latin typeface="Comic Sans MS" panose="030F0702030302020204" pitchFamily="66" charset="0"/>
              </a:rPr>
              <a:t>But, unlike Fenton et al.</a:t>
            </a:r>
          </a:p>
          <a:p>
            <a:pPr lvl="1">
              <a:spcBef>
                <a:spcPts val="400"/>
              </a:spcBef>
            </a:pPr>
            <a:r>
              <a:rPr lang="en-US" sz="1800" dirty="0">
                <a:latin typeface="Comic Sans MS" panose="030F0702030302020204" pitchFamily="66" charset="0"/>
              </a:rPr>
              <a:t>Separated non-amenable and amenable deaths</a:t>
            </a:r>
          </a:p>
          <a:p>
            <a:pPr lvl="1">
              <a:spcBef>
                <a:spcPts val="400"/>
              </a:spcBef>
            </a:pPr>
            <a:r>
              <a:rPr lang="en-US" sz="1800" dirty="0">
                <a:latin typeface="Comic Sans MS" panose="030F0702030302020204" pitchFamily="66" charset="0"/>
              </a:rPr>
              <a:t>Considered timing of patient experience and death</a:t>
            </a:r>
          </a:p>
          <a:p>
            <a:pPr lvl="1">
              <a:spcBef>
                <a:spcPts val="400"/>
              </a:spcBef>
            </a:pPr>
            <a:r>
              <a:rPr lang="en-US" sz="1800" dirty="0">
                <a:latin typeface="Comic Sans MS" panose="030F0702030302020204" pitchFamily="66" charset="0"/>
              </a:rPr>
              <a:t>Looked at individual items to better understand the patient experience with mortality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27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Patient Experiences and Mortality: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i="1" dirty="0">
                <a:solidFill>
                  <a:schemeClr val="tx1"/>
                </a:solidFill>
                <a:latin typeface="Comic Sans MS" panose="030F0702030302020204" pitchFamily="66" charset="0"/>
              </a:rPr>
              <a:t>Non-Amenable vs. Amenable Deaths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25957"/>
              </p:ext>
            </p:extLst>
          </p:nvPr>
        </p:nvGraphicFramePr>
        <p:xfrm>
          <a:off x="457200" y="1875647"/>
          <a:ext cx="8229600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Patient Care Experience</a:t>
                      </a:r>
                    </a:p>
                  </a:txBody>
                  <a:tcPr marL="17446" marR="1744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Non-Amenable Mortality</a:t>
                      </a: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Amenable  Mortality</a:t>
                      </a: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US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Hazard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Hazard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(1.00)</a:t>
                      </a: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(1.00)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4 (most positive)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1.26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Overall p-value for patient care experience quartiles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" y="5525383"/>
            <a:ext cx="673104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Adjusted for age, gender, race/ethnicity, education, income, metropolitan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statistical area, census region, access to usual source of care, insurance coverage,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smoking status, number of chronic conditions, self-rated overall health, SF-12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PCS/MCS, number of drug prescriptions, medical care expenditures, number of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office visits, any ER visits, any inpatient admissions, and survey panel.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96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3716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Patient Experiences and Mortality: 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i="1" dirty="0">
                <a:solidFill>
                  <a:schemeClr val="tx1"/>
                </a:solidFill>
                <a:latin typeface="Comic Sans MS" panose="030F0702030302020204" pitchFamily="66" charset="0"/>
              </a:rPr>
              <a:t>Consistency of Experiences Over Time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66402"/>
              </p:ext>
            </p:extLst>
          </p:nvPr>
        </p:nvGraphicFramePr>
        <p:xfrm>
          <a:off x="457201" y="2286000"/>
          <a:ext cx="8229599" cy="3141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444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Patient Care Experience </a:t>
                      </a:r>
                    </a:p>
                    <a:p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year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later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All-Cause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Mortality</a:t>
                      </a:r>
                    </a:p>
                  </a:txBody>
                  <a:tcPr marL="8808" marR="182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841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Hazard 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(1.00)</a:t>
                      </a: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8808" marR="182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1.13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Different quartiles at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baseline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1 year later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38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Patient Experiences and Mortality: </a:t>
            </a:r>
            <a:br>
              <a:rPr lang="en-US" sz="3600" dirty="0">
                <a:latin typeface="Comic Sans MS" panose="030F0702030302020204" pitchFamily="66" charset="0"/>
              </a:rPr>
            </a:br>
            <a:r>
              <a:rPr lang="en-US" sz="3600" i="1" dirty="0">
                <a:solidFill>
                  <a:schemeClr val="tx1"/>
                </a:solidFill>
                <a:latin typeface="Comic Sans MS" panose="030F0702030302020204" pitchFamily="66" charset="0"/>
              </a:rPr>
              <a:t>Significant for Only One Item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652091"/>
              </p:ext>
            </p:extLst>
          </p:nvPr>
        </p:nvGraphicFramePr>
        <p:xfrm>
          <a:off x="390525" y="2133599"/>
          <a:ext cx="8382000" cy="343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Patient Care Experience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Items</a:t>
                      </a:r>
                    </a:p>
                  </a:txBody>
                  <a:tcPr marL="8808" marR="88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All-Cause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Mortality</a:t>
                      </a:r>
                    </a:p>
                  </a:txBody>
                  <a:tcPr marL="8808" marR="88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Hazard 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Rating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healthcare 9-10 vs 0-8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1.10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0.15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Listen carefully to you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Show respect for what you had to say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Explain things in a way that is easy to understand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CC00"/>
                          </a:solidFill>
                          <a:effectLst/>
                        </a:rPr>
                        <a:t>1.09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CC00"/>
                          </a:solidFill>
                          <a:effectLst/>
                        </a:rPr>
                        <a:t>0.17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Spend enough time with you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</a:rPr>
                        <a:t>1.17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875893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†</a:t>
            </a:r>
            <a:r>
              <a:rPr lang="en-US" sz="2000" i="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i="0" dirty="0">
                <a:solidFill>
                  <a:prstClr val="black"/>
                </a:solidFill>
                <a:latin typeface="Comic Sans MS" panose="030F0702030302020204" pitchFamily="66" charset="0"/>
              </a:rPr>
              <a:t>“Always" versus “Never”/“Sometimes”/“Usually”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09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Conclusions</a:t>
            </a:r>
            <a:endParaRPr lang="en-US" sz="36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>
                <a:latin typeface="Comic Sans MS" panose="030F0702030302020204" pitchFamily="66" charset="0"/>
              </a:rPr>
              <a:t>Rather than patient demands producing expensive and dangerous treatment, the data are consistent with other studies that indicate more intensive care at the end-of-of life in the U.S. (</a:t>
            </a:r>
            <a:r>
              <a:rPr lang="en-US" sz="2600" dirty="0">
                <a:latin typeface="Comic Sans MS" panose="030F0702030302020204" pitchFamily="66" charset="0"/>
              </a:rPr>
              <a:t>Elliott et al., 2013, </a:t>
            </a:r>
            <a:r>
              <a:rPr lang="en-US" sz="2600" u="sng" dirty="0">
                <a:latin typeface="Comic Sans MS" panose="030F0702030302020204" pitchFamily="66" charset="0"/>
              </a:rPr>
              <a:t>JAGS</a:t>
            </a:r>
            <a:r>
              <a:rPr lang="en-US" sz="2600" dirty="0">
                <a:latin typeface="Comic Sans MS" panose="030F0702030302020204" pitchFamily="66" charset="0"/>
              </a:rPr>
              <a:t>). 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900" dirty="0">
                <a:latin typeface="Comic Sans MS" panose="030F0702030302020204" pitchFamily="66" charset="0"/>
              </a:rPr>
              <a:t>Patient experience surveys assess important dimensions of care for which patients are the best or only source of information. </a:t>
            </a:r>
          </a:p>
          <a:p>
            <a:pPr>
              <a:spcBef>
                <a:spcPts val="400"/>
              </a:spcBef>
            </a:pPr>
            <a:endParaRPr lang="en-US" sz="2900" dirty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900" dirty="0">
                <a:latin typeface="Comic Sans MS" panose="030F0702030302020204" pitchFamily="66" charset="0"/>
              </a:rPr>
              <a:t>Improving patient experience does not lead to inappropriate and inefficient care or result in trade-offs with high-quality clinical care.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900" dirty="0"/>
          </a:p>
          <a:p>
            <a:endParaRPr lang="en-US" sz="2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88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6E72-2B83-42F2-A9BD-CCC40E15C79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/>
              <a:t> </a:t>
            </a:r>
            <a:r>
              <a:rPr lang="en-US" altLang="en-US" sz="4800" b="1">
                <a:latin typeface="Comic Sans MS" pitchFamily="66" charset="0"/>
              </a:rPr>
              <a:t>Thank </a:t>
            </a:r>
            <a:r>
              <a:rPr lang="en-US" altLang="en-US" sz="4800" b="1" dirty="0">
                <a:latin typeface="Comic Sans MS" pitchFamily="66" charset="0"/>
              </a:rPr>
              <a:t>you.</a:t>
            </a:r>
            <a:r>
              <a:rPr lang="en-US" altLang="en-US" sz="6000" b="1" dirty="0">
                <a:latin typeface="Comic Sans MS" pitchFamily="66" charset="0"/>
              </a:rPr>
              <a:t> </a:t>
            </a:r>
            <a:endParaRPr lang="en-US" altLang="en-US" sz="4000" b="1" dirty="0">
              <a:latin typeface="Comic Sans MS" pitchFamily="66" charset="0"/>
            </a:endParaRPr>
          </a:p>
        </p:txBody>
      </p:sp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166048" y="1828800"/>
            <a:ext cx="8991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r>
              <a:rPr lang="en-US" altLang="en-US" dirty="0">
                <a:latin typeface="Comic Sans MS" panose="030F0702030302020204" pitchFamily="66" charset="0"/>
                <a:hlinkClick r:id="rId3"/>
              </a:rPr>
              <a:t>drhays@g.ucla.edu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</a:p>
          <a:p>
            <a:r>
              <a:rPr lang="en-US" altLang="en-US" i="1" dirty="0">
                <a:latin typeface="Comic Sans MS" pitchFamily="66" charset="0"/>
              </a:rPr>
              <a:t>@</a:t>
            </a:r>
            <a:r>
              <a:rPr lang="en-US" altLang="en-US" i="1" dirty="0" err="1">
                <a:latin typeface="Comic Sans MS" pitchFamily="66" charset="0"/>
              </a:rPr>
              <a:t>RonDHays</a:t>
            </a:r>
            <a:r>
              <a:rPr lang="en-US" altLang="en-US" i="1" dirty="0">
                <a:latin typeface="Comic Sans MS" pitchFamily="66" charset="0"/>
              </a:rPr>
              <a:t> (twitter)</a:t>
            </a:r>
            <a:endParaRPr lang="en-US" altLang="en-US" b="0" i="1" dirty="0">
              <a:latin typeface="Comic Sans MS" pitchFamily="66" charset="0"/>
            </a:endParaRPr>
          </a:p>
          <a:p>
            <a:endParaRPr lang="en-US" altLang="en-US" dirty="0">
              <a:latin typeface="Comic Sans MS" panose="030F0702030302020204" pitchFamily="66" charset="0"/>
            </a:endParaRPr>
          </a:p>
          <a:p>
            <a:r>
              <a:rPr lang="en-US" altLang="en-US" dirty="0" err="1">
                <a:latin typeface="Comic Sans MS" panose="030F0702030302020204" pitchFamily="66" charset="0"/>
              </a:rPr>
              <a:t>Powerpoint</a:t>
            </a:r>
            <a:r>
              <a:rPr lang="en-US" altLang="en-US" dirty="0">
                <a:latin typeface="Comic Sans MS" panose="030F0702030302020204" pitchFamily="66" charset="0"/>
              </a:rPr>
              <a:t> file at: </a:t>
            </a:r>
            <a:r>
              <a:rPr lang="en-US" altLang="en-US" sz="3000" dirty="0">
                <a:latin typeface="Comic Sans MS" panose="030F0702030302020204" pitchFamily="66" charset="0"/>
                <a:hlinkClick r:id="rId4"/>
              </a:rPr>
              <a:t>http://gim.med.ucla.edu/FacultyPages/Hays/</a:t>
            </a:r>
            <a:endParaRPr lang="en-US" altLang="en-US" sz="3000" dirty="0">
              <a:latin typeface="Comic Sans MS" panose="030F0702030302020204" pitchFamily="66" charset="0"/>
            </a:endParaRPr>
          </a:p>
          <a:p>
            <a:endParaRPr lang="en-US" altLang="en-US" dirty="0">
              <a:cs typeface="Times New Roman" pitchFamily="18" charset="0"/>
            </a:endParaRPr>
          </a:p>
          <a:p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280" y="1266967"/>
            <a:ext cx="4625738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14300" y="274638"/>
            <a:ext cx="92583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Patient surveys are subjective and do not provide valid information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16" y="1828800"/>
            <a:ext cx="9093884" cy="42973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PROs are “subjective” and providers have concerns about their scientific properties (Boyce et al., 2014, Implementation Science)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PROs are as reliable and valid as clinical measures: Hahn, E. A. et al.,  (2007).  Precision of health-related quality of life data compared with other clinical measures.  </a:t>
            </a:r>
            <a:r>
              <a:rPr lang="en-US" sz="2400" u="sng" dirty="0">
                <a:latin typeface="Comic Sans MS" panose="030F0702030302020204" pitchFamily="66" charset="0"/>
              </a:rPr>
              <a:t>Mayo Clinic Proceedings</a:t>
            </a:r>
            <a:r>
              <a:rPr lang="en-US" sz="2400" dirty="0">
                <a:latin typeface="Comic Sans MS" panose="030F0702030302020204" pitchFamily="66" charset="0"/>
              </a:rPr>
              <a:t>, 82 (10), 1244-1254.</a:t>
            </a:r>
          </a:p>
          <a:p>
            <a:r>
              <a:rPr lang="en-US" dirty="0">
                <a:latin typeface="Comic Sans MS" panose="030F0702030302020204" pitchFamily="66" charset="0"/>
              </a:rPr>
              <a:t>PROs are weakly related to                   clinical indicators.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" name="Picture 1" descr="Facebook issue prevents updates from being posted, liked [UPDAT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648199"/>
            <a:ext cx="2343150" cy="223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7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14300" y="274638"/>
            <a:ext cx="92583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PROs are </a:t>
            </a:r>
            <a:r>
              <a:rPr lang="en-US" u="sng" dirty="0">
                <a:latin typeface="Comic Sans MS" panose="030F0702030302020204" pitchFamily="66" charset="0"/>
              </a:rPr>
              <a:t>not</a:t>
            </a:r>
            <a:r>
              <a:rPr lang="en-US" dirty="0">
                <a:latin typeface="Comic Sans MS" panose="030F0702030302020204" pitchFamily="66" charset="0"/>
              </a:rPr>
              <a:t> actionable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16" y="1417638"/>
            <a:ext cx="9093884" cy="470852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Patient surveys assess what is important to patients. 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Patients want and need to know PRO information when choosing among providers.</a:t>
            </a:r>
          </a:p>
          <a:p>
            <a:r>
              <a:rPr lang="en-US" dirty="0">
                <a:latin typeface="Comic Sans MS" panose="030F0702030302020204" pitchFamily="66" charset="0"/>
              </a:rPr>
              <a:t>PROs used in quality improvement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While link between use of PROs and subsequent health is tenuous, their use improves communication between patients and providers.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0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14300" y="274638"/>
            <a:ext cx="92583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HRQOL data cannot be fairly compared across providers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16" y="1600200"/>
            <a:ext cx="9093884" cy="4525963"/>
          </a:xfrm>
        </p:spPr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My patients are different (e.g., sicker) than patients of other providers</a:t>
            </a:r>
          </a:p>
          <a:p>
            <a:r>
              <a:rPr lang="en-US" dirty="0">
                <a:latin typeface="Comic Sans MS" panose="030F0702030302020204" pitchFamily="66" charset="0"/>
              </a:rPr>
              <a:t>PROs are determined by factors outside the control of the provider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Patient characteristics that are systematically related to PROs and not indicative of care quality are included in </a:t>
            </a:r>
            <a:r>
              <a:rPr lang="en-US" dirty="0" err="1">
                <a:latin typeface="Comic Sans MS" panose="030F0702030302020204" pitchFamily="66" charset="0"/>
              </a:rPr>
              <a:t>casemix</a:t>
            </a:r>
            <a:r>
              <a:rPr lang="en-US" dirty="0">
                <a:latin typeface="Comic Sans MS" panose="030F0702030302020204" pitchFamily="66" charset="0"/>
              </a:rPr>
              <a:t> adjustment.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" name="Picture 1" descr="Espero que os sirvan para descubrir nuevos conceptos a la vez que o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7" y="1481138"/>
            <a:ext cx="91440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9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14300" y="458372"/>
            <a:ext cx="9258300" cy="1143000"/>
          </a:xfrm>
        </p:spPr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Survey respondents are unrepresentative of my panel </a:t>
            </a:r>
            <a:br>
              <a:rPr lang="en-US" sz="4000" dirty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16" y="1600200"/>
            <a:ext cx="9093884" cy="4525963"/>
          </a:xfrm>
        </p:spPr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Response rates are too low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Maximize participation rates.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Survey nonresponse does not necessarily lead to bias in comparisons.</a:t>
            </a:r>
          </a:p>
          <a:p>
            <a:pPr lvl="1"/>
            <a:r>
              <a:rPr lang="en-US" dirty="0" err="1">
                <a:latin typeface="Comic Sans MS" panose="030F0702030302020204" pitchFamily="66" charset="0"/>
              </a:rPr>
              <a:t>Casemix</a:t>
            </a:r>
            <a:r>
              <a:rPr lang="en-US" dirty="0">
                <a:latin typeface="Comic Sans MS" panose="030F0702030302020204" pitchFamily="66" charset="0"/>
              </a:rPr>
              <a:t> adjustment can compensate for  nonresponse bias.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14300" y="274638"/>
            <a:ext cx="92583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Collecting PRO data is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too burdensome and expensive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116" y="1600200"/>
            <a:ext cx="9093884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Comic Sans MS" panose="030F0702030302020204" pitchFamily="66" charset="0"/>
              </a:rPr>
              <a:t>Patients are often more burdened by invasive medical tests than responding to surveys.</a:t>
            </a:r>
          </a:p>
          <a:p>
            <a:r>
              <a:rPr lang="en-US" dirty="0">
                <a:latin typeface="Comic Sans MS" panose="030F0702030302020204" pitchFamily="66" charset="0"/>
              </a:rPr>
              <a:t>Survey data collection is not free but newer technologies can reduce  costs.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Providers motivated to fulfill patient desires, regardless of appropriateness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532" y="1743880"/>
            <a:ext cx="9258300" cy="4525963"/>
          </a:xfrm>
        </p:spPr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Higher intensity care is not related to better outcomes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Good communication is important in addressing unreasonable expectations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8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95"/>
            <a:ext cx="91440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Combat Strategies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7638"/>
            <a:ext cx="9067800" cy="470852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Identifying opinion leaders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Researchers and clinicians</a:t>
            </a:r>
          </a:p>
          <a:p>
            <a:r>
              <a:rPr lang="en-US" dirty="0">
                <a:latin typeface="Comic Sans MS" panose="030F0702030302020204" pitchFamily="66" charset="0"/>
              </a:rPr>
              <a:t>Collaborating with sponsors and providers</a:t>
            </a:r>
          </a:p>
          <a:p>
            <a:r>
              <a:rPr lang="en-US" dirty="0">
                <a:latin typeface="Comic Sans MS" panose="030F0702030302020204" pitchFamily="66" charset="0"/>
              </a:rPr>
              <a:t>Journal articles and letters to editor</a:t>
            </a:r>
          </a:p>
          <a:p>
            <a:r>
              <a:rPr lang="en-US" dirty="0">
                <a:latin typeface="Comic Sans MS" panose="030F0702030302020204" pitchFamily="66" charset="0"/>
              </a:rPr>
              <a:t>Conference presentations</a:t>
            </a:r>
          </a:p>
          <a:p>
            <a:r>
              <a:rPr lang="en-US" dirty="0">
                <a:latin typeface="Comic Sans MS" panose="030F0702030302020204" pitchFamily="66" charset="0"/>
              </a:rPr>
              <a:t>Webinars</a:t>
            </a:r>
          </a:p>
          <a:p>
            <a:r>
              <a:rPr lang="en-US" dirty="0">
                <a:latin typeface="Comic Sans MS" panose="030F0702030302020204" pitchFamily="66" charset="0"/>
              </a:rPr>
              <a:t>Social media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e.g., Blogs and twitter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 descr="Blocage (technique de combat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576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475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5058</TotalTime>
  <Words>1263</Words>
  <Application>Microsoft Office PowerPoint</Application>
  <PresentationFormat>On-screen Show (4:3)</PresentationFormat>
  <Paragraphs>315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MS PGothic</vt:lpstr>
      <vt:lpstr>MS PGothic</vt:lpstr>
      <vt:lpstr>Arial</vt:lpstr>
      <vt:lpstr>Calibri</vt:lpstr>
      <vt:lpstr>Comic Sans MS</vt:lpstr>
      <vt:lpstr>Times New Roman</vt:lpstr>
      <vt:lpstr>Custom Design</vt:lpstr>
      <vt:lpstr>Responding to Arguments Against Use of PROs for Evaluating the Performance of Healthcare Providers  </vt:lpstr>
      <vt:lpstr>PowerPoint Presentation</vt:lpstr>
      <vt:lpstr>Patient surveys are subjective and do not provide valid information</vt:lpstr>
      <vt:lpstr>PROs are not actionable</vt:lpstr>
      <vt:lpstr>HRQOL data cannot be fairly compared across providers</vt:lpstr>
      <vt:lpstr>Survey respondents are unrepresentative of my panel  </vt:lpstr>
      <vt:lpstr>Collecting PRO data is too burdensome and expensive </vt:lpstr>
      <vt:lpstr>Providers motivated to fulfill patient desires, regardless of appropriateness</vt:lpstr>
      <vt:lpstr>Combat Strategies </vt:lpstr>
      <vt:lpstr>CAHPS Articles</vt:lpstr>
      <vt:lpstr>Use of and importance of patient experience surveys has grown…</vt:lpstr>
      <vt:lpstr> Some suggest that consumers lack expertise needed to evaluate care quality </vt:lpstr>
      <vt:lpstr> Some suggest patients can be “satisfied” to death.</vt:lpstr>
      <vt:lpstr> Fenton et al. (2012)  JAMA Internal Medicine</vt:lpstr>
      <vt:lpstr>PowerPoint Presentation</vt:lpstr>
      <vt:lpstr>Hastings Center Report</vt:lpstr>
      <vt:lpstr>Is Receiving Better Technical Quality of Care Bad for Health?  </vt:lpstr>
      <vt:lpstr>Five Concerns with Fenton et al. </vt:lpstr>
      <vt:lpstr>Five Concerns with Fenton et al. </vt:lpstr>
      <vt:lpstr>Reanalysis of Fenton et al.  (Xu et al., 2014)</vt:lpstr>
      <vt:lpstr>Patient Experiences and Mortality: Non-Amenable vs. Amenable Deaths</vt:lpstr>
      <vt:lpstr>Patient Experiences and Mortality:  Consistency of Experiences Over Time</vt:lpstr>
      <vt:lpstr>Patient Experiences and Mortality:  Significant for Only One Item</vt:lpstr>
      <vt:lpstr>Conclusions</vt:lpstr>
      <vt:lpstr> 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441</cp:revision>
  <cp:lastPrinted>2015-07-21T17:12:08Z</cp:lastPrinted>
  <dcterms:created xsi:type="dcterms:W3CDTF">2001-01-03T19:26:53Z</dcterms:created>
  <dcterms:modified xsi:type="dcterms:W3CDTF">2016-03-16T14:16:06Z</dcterms:modified>
</cp:coreProperties>
</file>