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412" r:id="rId3"/>
    <p:sldId id="425"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13" r:id="rId18"/>
    <p:sldId id="414" r:id="rId19"/>
    <p:sldId id="400" r:id="rId20"/>
    <p:sldId id="415" r:id="rId21"/>
    <p:sldId id="416" r:id="rId22"/>
    <p:sldId id="403" r:id="rId23"/>
    <p:sldId id="404" r:id="rId24"/>
    <p:sldId id="405" r:id="rId25"/>
    <p:sldId id="406" r:id="rId26"/>
    <p:sldId id="407" r:id="rId27"/>
    <p:sldId id="408" r:id="rId28"/>
    <p:sldId id="409" r:id="rId29"/>
    <p:sldId id="411" r:id="rId30"/>
    <p:sldId id="382" r:id="rId31"/>
    <p:sldId id="418" r:id="rId32"/>
    <p:sldId id="419" r:id="rId33"/>
    <p:sldId id="421" r:id="rId34"/>
    <p:sldId id="422" r:id="rId35"/>
    <p:sldId id="423" r:id="rId36"/>
    <p:sldId id="424" r:id="rId37"/>
    <p:sldId id="420" r:id="rId38"/>
    <p:sldId id="417" r:id="rId39"/>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92" y="72"/>
      </p:cViewPr>
      <p:guideLst>
        <p:guide orient="horz" pos="2160"/>
        <p:guide pos="2880"/>
      </p:guideLst>
    </p:cSldViewPr>
  </p:slideViewPr>
  <p:notesTextViewPr>
    <p:cViewPr>
      <p:scale>
        <a:sx n="1" d="1"/>
        <a:sy n="1" d="1"/>
      </p:scale>
      <p:origin x="0" y="0"/>
    </p:cViewPr>
  </p:notesTextViewPr>
  <p:sorterViewPr>
    <p:cViewPr>
      <p:scale>
        <a:sx n="66" d="100"/>
        <a:sy n="66" d="100"/>
      </p:scale>
      <p:origin x="0" y="-29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4"/>
          </a:xfrm>
          <a:prstGeom prst="rect">
            <a:avLst/>
          </a:prstGeom>
        </p:spPr>
        <p:txBody>
          <a:bodyPr vert="horz" lIns="93921" tIns="46960" rIns="93921" bIns="4696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008705" y="0"/>
            <a:ext cx="3066733" cy="468474"/>
          </a:xfrm>
          <a:prstGeom prst="rect">
            <a:avLst/>
          </a:prstGeom>
        </p:spPr>
        <p:txBody>
          <a:bodyPr vert="horz" lIns="93921" tIns="46960" rIns="93921" bIns="46960" rtlCol="0"/>
          <a:lstStyle>
            <a:lvl1pPr algn="r" eaLnBrk="1" hangingPunct="1">
              <a:defRPr sz="1200">
                <a:latin typeface="Arial" charset="0"/>
              </a:defRPr>
            </a:lvl1pPr>
          </a:lstStyle>
          <a:p>
            <a:pPr>
              <a:defRPr/>
            </a:pPr>
            <a:fld id="{FCB8F3E3-8A63-4B52-AE26-E4F229146CD2}" type="datetimeFigureOut">
              <a:rPr lang="en-US"/>
              <a:pPr>
                <a:defRPr/>
              </a:pPr>
              <a:t>10/22/2014</a:t>
            </a:fld>
            <a:endParaRPr lang="en-US"/>
          </a:p>
        </p:txBody>
      </p:sp>
      <p:sp>
        <p:nvSpPr>
          <p:cNvPr id="4" name="Footer Placeholder 3"/>
          <p:cNvSpPr>
            <a:spLocks noGrp="1"/>
          </p:cNvSpPr>
          <p:nvPr>
            <p:ph type="ftr" sz="quarter" idx="2"/>
          </p:nvPr>
        </p:nvSpPr>
        <p:spPr>
          <a:xfrm>
            <a:off x="0" y="8893003"/>
            <a:ext cx="3066733" cy="468474"/>
          </a:xfrm>
          <a:prstGeom prst="rect">
            <a:avLst/>
          </a:prstGeom>
        </p:spPr>
        <p:txBody>
          <a:bodyPr vert="horz" lIns="93921" tIns="46960" rIns="93921" bIns="4696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705" y="8893003"/>
            <a:ext cx="3066733" cy="468474"/>
          </a:xfrm>
          <a:prstGeom prst="rect">
            <a:avLst/>
          </a:prstGeom>
        </p:spPr>
        <p:txBody>
          <a:bodyPr vert="horz" wrap="square" lIns="93921" tIns="46960" rIns="93921" bIns="46960" numCol="1" anchor="b" anchorCtr="0" compatLnSpc="1">
            <a:prstTxWarp prst="textNoShape">
              <a:avLst/>
            </a:prstTxWarp>
          </a:bodyPr>
          <a:lstStyle>
            <a:lvl1pPr algn="r" eaLnBrk="1" hangingPunct="1">
              <a:defRPr sz="1200"/>
            </a:lvl1pPr>
          </a:lstStyle>
          <a:p>
            <a:fld id="{CE3731AB-2205-4CEA-B4B3-E6DC42C89349}" type="slidenum">
              <a:rPr lang="en-US"/>
              <a:pPr/>
              <a:t>‹#›</a:t>
            </a:fld>
            <a:endParaRPr lang="en-US"/>
          </a:p>
        </p:txBody>
      </p:sp>
    </p:spTree>
    <p:extLst>
      <p:ext uri="{BB962C8B-B14F-4D97-AF65-F5344CB8AC3E}">
        <p14:creationId xmlns:p14="http://schemas.microsoft.com/office/powerpoint/2010/main" val="14981595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49:37.432"/>
    </inkml:context>
    <inkml:brush xml:id="br0">
      <inkml:brushProperty name="width" value="0.06667" units="cm"/>
      <inkml:brushProperty name="height" value="0.06667" units="cm"/>
      <inkml:brushProperty name="fitToCurve" value="1"/>
    </inkml:brush>
  </inkml:definitions>
  <inkml:trace contextRef="#ctx0" brushRef="#br0">3783 0 0,'-38'0'32,"0"0"14,0 0-30,0 0 31,0 0-31,-38 0-1,38 0 32,1 0-16,-1 0 16,0 0-31,-76 0 281,38 0-282,-38 0-15,77 38 16,-39-38 0,0 0-1,-38 0 1,38 0-1,0 0-15,39 0 16,-39 0 0,38 0-1,0 0 1,0 0-16,0 0 31,0 0 16,0 0-31,-113 0 234,113 0-235,38 38 1,-76-38 0,38 0-1,0 0-15,-38 0 16,38 0-1,0 0 1,1 0 0,-1 0-1,0 0-15,0 0 16,0 0 15,0 0-15,0 0 15,0 0 0,0 0-15,0 0 31,0 0-32,1 0 17,-1 0-1,0 0 0,0 0-15,0 0 15,0 0-15,0 0 31,0 0-16,0 0 0,0 0 0,0 0 16,1 0-16,-1 0 1,0 0-1,0 0 0,0 0 0,0 0-15,0 0 31,38 38 47,-38-38-16,-38 0 94,38 38-157,1-38 1,-1 0 15,0 38-15,0-1-1,-38 1 1,38 0 0,0-38-16,0 38 15,0-38 17,0 38-17,38 0-15,0 0 31,-38-38-15,38 38 0,0 0 15,0 0 0,0 0 0,0-1-15,0 1 15,0 0 1,0 0-17,0 0 1,0 38-1,0 0-15,0 0 16,0-1 0,0 1-1,0 0 1,0 38 0,0-38-16,0-1 15,0-37 1,0 38-1,0-38 1,0 0 0,0 0 15,0 0 0,0 0-15,0 0-1,0 37 1,38-75 281,-38 38-266,38-38-15,0 38-1,0 0 1,0 0 0,38 0 15,-76 0-31,76 0 16,-76 0-1,38-38 1,0 75-1,-1-37 1,-37 0-16,38 0 16,0 0-1,0-38 282,0 0-281,0 0-1,38 0 1,38 38 0,-39-38-1,39 38-15,-38-38 16,-38 38 0,0-38-1,38 0 1,-39 0-16,1 0 15,38 0 1,76 0 0,-114 0 218,38 0-218,-1 0 15,39 0-15,38 0-16,-1 0 15,39 38 1,-38-38-1,-39 0 1,39 0-16,0 0 16,-39 0-1,-37 0 1,-38 0 0,0 0-1,0 0 251,0 0-235,76 0-15,37 0-1,39 0 1,-1 0-16,39 0 16,-77 0-1,-37 0 1,0 0-1,0 0-15,-39 0 16,-37 0 0,38 0-1,-38 0 1,38 0 0,-38 0 234,0 0-235,0 0-15,75 0 16,-37 0-1,0 0 1,-38 0 0,38 0-16,37 0 15,1 0 1,0-38 0,38 38-1,-77 0 1,1 0-1,-38-38 235,-38 0-250,76 38 16,-38-76 0,76-38-1,-39 39 1,-37-1 0,0 38-1,-38 0 1,38 38 31,-38-38-32,38 38 1,0-38 0,-38 0-16,76 0 15,-76 0 1,38 1-1,-38-1 1,0 0 31,0 0-31,0 0 30,0-38 236,38 38-267,-1-76 1,1-37-16,-38-1 16,0 1-1,38 37 1,-38 38-1,0 0 1,0 38 31,0 0 0,-76 38 250,39 0-250,-1 0-32,0 0 1,-38 0-16,38-38 15,0 38 1,0-37 0,0 37-1,0 0-15,0 0 32,38-38-17,-37 38 1,-1-38 15,0 38 0,114 76-15,-114-76 234,0 0-234,-38-38-1,38 0 1,0 0-1,-38 0 1,38 38 15,38-38-15,-38 38 15,38-38-15,-37 38 15,37-38 0,-38 38-15,38-38 203,-38 38-188,0 0-15,38-38-1,-38 38 1,0 0-1,38-38-15,-38 38 16,0 0 0,0 0 31,0 0-16,0 0 0,1 0-31,-1 0 313,0 0-298,-38 0 1,38-37-1,0 37 1,0 0 0,0 0-1,0 0 1,38-38 46,-38 38-46,-37 0 297,37 0-313,-38 0 31,0 0-16,38 0 17,0 0-17,0 0 32,0 0-47,0 0 47,1 0 0,-1 0 0,0 0-47,0 0 31,0 0 0,0 0 1,0 0-17,0 0 16,0 0-15,0 0 31,0 0-16,1 0-15,-1 0 15,0 0 32,0 0-32,0 0-16,0 0 17,0 0 15,0 0-16,0 0-16,0-38 32,38 0 31,0 0-15,0 0 46,-38 38-15,1 0 94,37 38-126,0 0 172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10.195"/>
    </inkml:context>
    <inkml:brush xml:id="br0">
      <inkml:brushProperty name="width" value="0.06667" units="cm"/>
      <inkml:brushProperty name="height" value="0.06667" units="cm"/>
      <inkml:brushProperty name="fitToCurve" value="1"/>
    </inkml:brush>
  </inkml:definitions>
  <inkml:trace contextRef="#ctx0" brushRef="#br0">0 0 0,'0'38'78,"0"0"-46,0 0-17,0 0 16,0 0 1,0 0-17,0-1 32,0 1-31,0 0-1,0 0 17,0 0-1,0 0-15,0 0 15,0 38 0,0-38-31,0 0 16,0-1-1,0 1 1,0 0 0,0 0-1,0 0 16,0 0 16,0 0 0,0 0-47,0 0 47,0 0-16,0 0 16,0-1-31,0 1 31,0 38 0,0-38-1,0 0 1,0 0 375,0 0-359,0 0 15,0-76 141,0 0-173</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12.532"/>
    </inkml:context>
    <inkml:brush xml:id="br0">
      <inkml:brushProperty name="width" value="0.06667" units="cm"/>
      <inkml:brushProperty name="height" value="0.06667" units="cm"/>
      <inkml:brushProperty name="fitToCurve" value="1"/>
    </inkml:brush>
  </inkml:definitions>
  <inkml:trace contextRef="#ctx0" brushRef="#br0">0 87 0,'38'0'94,"0"0"-31,0 0-48,0-38 1,-1 38-1,1-38 1,0 38 0,0 0 46,0 0 94,0 0-124,0 0 15,0 0-16,0 0-31,0 0 47,0 0-16,-1 0 16,1 0-32,0 38 64,-38 0-1,38 37 0,-38-37-47,0 0 0,0 0 1,0 0-17,0 0 48,0 0-1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18.297"/>
    </inkml:context>
    <inkml:brush xml:id="br0">
      <inkml:brushProperty name="width" value="0.06667" units="cm"/>
      <inkml:brushProperty name="height" value="0.06667" units="cm"/>
      <inkml:brushProperty name="fitToCurve" value="1"/>
    </inkml:brush>
  </inkml:definitions>
  <inkml:trace contextRef="#ctx0" brushRef="#br0">341 41 0,'0'-38'63,"-38"38"-1,0 0 16,0 0-62,1 0 0,-1 0 31,0 0-16,0 0 0,0 0 0,0 0 32,38 38 46,0 0-15,0 0 15,0 0-46,0-1 31,0 1-16,0 0-47,0 0-15,0 0 46,0 0-15,0 0-31,0 0 46,0 0-15,0 0-16,0 0-15,0-1 93,38-37 63,0 0-141,0 0 1,0 0 14,0 0 33,-1 0-48,1 0 0,0 0 32,0 0-17,0 0 1,0 0 0,-38-37-31,0-1-1,0 0 32,0 0-15,0 0-1,0 0-16,0 0 32,0 0 16,0 0 140,0 0-187,0 0 30,0 1 17,0-1-32,0 0 94,0 76 110,0 0-204,0-1 16,0 1-16,0 0-15,0 0 30,0 0-14,0 0 61,0 0-61,38-38 15,-38 38-1,38 0 1,0 0 0,0-38 0,0 0 16,-1 0-32,-37 38-16,38-1 17,0-37 30</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27.399"/>
    </inkml:context>
    <inkml:brush xml:id="br0">
      <inkml:brushProperty name="width" value="0.06667" units="cm"/>
      <inkml:brushProperty name="height" value="0.06667" units="cm"/>
      <inkml:brushProperty name="fitToCurve" value="1"/>
    </inkml:brush>
  </inkml:definitions>
  <inkml:trace contextRef="#ctx0" brushRef="#br0">0 24 0,'38'0'140,"0"0"-124,-1 0 15,1 0-15,0 0-1,0 0 1,0 0 15,0 0-15,0 0 31,0 0-32,0 0 1,0 0 15,0 0 0,-1 0-15,1 0 15,0 0 1,0 0-1,0 0-16,0 38 1,-38 0 62,38-38-62,-38 38 15,0 0-31,0 0 47,0-1-16,0 1-15,38-38-1,-38 38 1,38 0 0,-38 0-1,0 0 1,38 0 0,-38 38 15,38-38-16,-38 0 17,0-1-17,38-37 1,-1 0 0,-37 38-1,0 0 16,38 0-15,-38 0 31,0 0 250,0 0-282,38 38 1,0 75 0,0 39-16,38-1 15,-76-75 1,38 0 0,0 38-1,0-39-15,0-37 16,-38-38-1,0 38 1,0 0 0,0-38-1,0 0-15,0-1 16,0 1 15,0 0 0,0 0 1,0 0 327,0 0-343,0 0-16,0 0 15,0 0 1,0 0 0,0 37-1,0 1-15,0 0 16,0 0-1,0 38 1,0-39 0,0 1-1,0 0-15,0 38 16,0-38 0,0-38-1,0-1 1,0 1-16,0 0 203,0 0-187,0 76-1,0 38 1,0-1-1,0 39-15,0-77 16,0 1 0,0-76-1,0 0 1,0 0-16,0 0 16,0 0-1,0 0 1,-38 38-1,0-39 1,38 1 15,0 0 204,-38-38-204,38 38 0,0 0-15,0 0 31,0 0-32,0 0 17,0 0-17,0 0 16,0 0-15,0 37 15,0 39-15,0-38-16,0-38 16,0 0-1,0 0 1,0 0-1,0-1 1,0 1 0,0 0 15,0 0-15,0 0-16,0 0 46,0 0-30,0 0 0,0 0-16,0 0 15,0 0 1,0 37 0,0-37-1,0 0-15,0 0 16,0 0 15,-38-38 47,38 38 172,0 0-234,0 0-1,0 0 1,0 0 0,0-1 15,0 1-31,0 38 31,0-38 0,0 0-15,0 0-16,0 0 31,0 0-15,0 38 0,0-39 30,0 1 17,0 0-1,0 0 1,0 0-16,0 0 0,0 0-16,0 0 16,0 0 62,-38-38 172,38-38-77,-38 38-173,38-38 31,-38 0-30,0 38-1,0 0-16,0 0 48,1-38-32,37 0-15,-76 0-1,38 38 1,38-38 0,-38 38 31,38-38-32,-38 1 1,0-1-1,0-38 1,0 38 15,38 0 32,0 0-48,0 0 17,-38 38-1,38 38 188,0 0-188,38-38 63,-38 38-47,38 0 62,0-38-93,-38 38 30,38-38-30,0 38 31,-38 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30.942"/>
    </inkml:context>
    <inkml:brush xml:id="br0">
      <inkml:brushProperty name="width" value="0.06667" units="cm"/>
      <inkml:brushProperty name="height" value="0.06667" units="cm"/>
      <inkml:brushProperty name="fitToCurve" value="1"/>
    </inkml:brush>
  </inkml:definitions>
  <inkml:trace contextRef="#ctx0" brushRef="#br0">0 450 0,'38'0'93,"-1"0"-77,1 0 31,0 0 93,0 0-108,-38-38-17,38 38-15,0-38 32,-38 0-17,38 38 16,-38-38 1,0 0 93,38 0-16,-38 0-78,38 38 1,-38-37 46,0-1 62,38 38 157,-38-38-266,38 38-31,-38-38 32,0 0 15,0 76 374</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19T14:25:04.813"/>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19T14:25:26.440"/>
    </inkml:context>
    <inkml:brush xml:id="br0">
      <inkml:brushProperty name="width" value="0.06667" units="cm"/>
      <inkml:brushProperty name="height" value="0.06667" units="cm"/>
      <inkml:brushProperty name="fitToCurve" value="1"/>
    </inkml:brush>
  </inkml:definitions>
  <inkml:trace contextRef="#ctx0" brushRef="#br0">684 0 0,'-38'0'156,"38"38"-140,-37-38 47,37 38-48,-38-38 48,0 37-1,0-37-31,0 38 48,38 0-1,0 0-47,0 0 16,0 0-32,0 0 32,0 0-15,0 0 14,0 0-46,0 0 47,0-1-15,0 1 30,-38-38 1,38 38 280,0 0-280,0 0-32,0 0 0,0 0-15,0 0 0,0 0-1,0 38 16,-38-39-15,0 1 15,38 0-15,0 0 0,-38-38-1,38 38 1,0 38 15,-38-38-15,0 0-1,38 0 1,-37 0 0,-1 37-1,38-37-15,0 0 16,0 0-1,-38-38 17,38 38-17,0 0 392,0 0-376,0 0 0,0 0 16,0 0-16,0 0 0,0-1-15,0 39 0,0-38-1,0 38 17,0-38-17,0 0-15,0 0 16,0 0 15,0 0-15,0-1-1,0 1 1,-38-38 93,38 38 219,0 0-312,0 0 0,0 0 15,0 0-15,0 0-16,0 0 31,0 0 0,0 0-15,0-1-16,0 1 31,0 0 360,0 38-329,0-38-15,0 0-31,0 0 15,0 0 16,0 0 312,0 0-328,0-1-15,0 1 15,0 0 0,0 0-31,0 0 16,0 0 15,-38-38 63,38 38 312,0 0-343,0 0-32,0 0 32,0 0-17,0 37-30,0-37 15,0 0-15,0 0 0,0 0 30,-38-38 173,38 38-47,0 38-141,0-38 1,0 0-1,0 0-16,0-1 1,0 1 0,0 0-1,0 0 1,0 38-16,0-38 16,0 0-1,0 0 16,0 0-15,0 0 15,0-1 282,0 1-266,0 0-16,0 0 0,0 0-15,0 0-16,38 38 15,-38 0 17,0-38-17,0-1-15,0 1 32,0 0 374,0 0-391,0 0 1,0 38 0,0 0-16,0 0 15,0-39 1,0 1 0,0 38-1,0-38-15,0 0 16,0 0 31,0 0 312,0 0-328,0 0-15,0 0 0,0-1 15,0 1-16,0 0 1,0 0-16,0 0 16,0 0 31,0 0 249,0 0-264,0 0-17,0 0 17,0 0-1,0-1-16,0 1-15,0 38 16,0-38 0,0 0 15,0 0 344,38-38-359,-38 38-1,38 0 1,0 0 31,-38 0 15,38 0 188,-38-1-187,0 1-16,0 0-32,0 0 1,37-38 93,-37 38 126,0 0-204,0 0 63,38-38 187,-38 38-250,38-38 16,-38 38-16,38 0 0,-38 0 32,0-1-47,0 1 15,38-38 0,-38 38 0,0 0 63,0 0-16,38 0 110,0-38-1,-38 38-124,38-38-48,0 0 63,-38 38 172</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19T14:26:12.004"/>
    </inkml:context>
    <inkml:brush xml:id="br0">
      <inkml:brushProperty name="width" value="0.06667" units="cm"/>
      <inkml:brushProperty name="height" value="0.06667" units="cm"/>
      <inkml:brushProperty name="fitToCurve" value="1"/>
    </inkml:brush>
  </inkml:definitions>
  <inkml:trace contextRef="#ctx0" brushRef="#br0">0 417 0,'38'0'187,"-38"-38"-109,38 38 0,-38-38-31,37 38-15,1 0 77,-38-38-62,38 38 0,-38-38-16,38 38 16,0-37-16,0-1 32,0 38 46,-38-38-78,76 0 16,-38 38 0,0-38 0,0 0 31,-1 0-16</inkml:trace>
  <inkml:trace contextRef="#ctx0" brushRef="#br0" timeOffset="2296.994">227 569 0</inkml:trace>
  <inkml:trace contextRef="#ctx0" brushRef="#br0" timeOffset="5047.1404">113 455 0,'0'38'63,"0"0"-16,38-38 156,0 0-94,0 0-46,0 0-48,0 0 17,0 0-1,-38 38 47,38-38-31,-38 38 125,38-38-63,0 38-93,-38 0 46,38-1 141,-38 1 63,0-76-63</inkml:trace>
  <inkml:trace contextRef="#ctx0" brushRef="#br0" timeOffset="12438.1544">1213 7734 0,'0'-38'157,"0"0"-79,0 0-47,0 0 0,0 0 0,0 0 16,0-37 31,0 37-15,0 0-1,0 0 17,0 0-17,0 0 1,0 0 30,0 0 126</inkml:trace>
  <inkml:trace contextRef="#ctx0" brushRef="#br0" timeOffset="-8422.3632">-76 341 0,'38'0'469,"0"0"-376,0 0-15,0 0-62,-1 0 15,1 0 1,0 0-1,0 0-16,0 0 1,0 0-16,0 0 16,0 0 15,0 0 0,0 0-15,0 0 15,0 0-15,-1 0 15,1 0 0,0 0-15,0 0-1,0 0 32,0 0-31,0 0 0,0 0 30,0 0 361,38 0-392,-1 0 1,39 0 0,0 0-1,0 0-15,-39 0 16,1 0-1,0 0 1,0 0 0,0 0-16,-1 0 15,1 0 1,0 0 0,-38 0-1,0 0 1,0 0-16,0 0 15,0 0 1,37 0 0,-37 0-1,38 0 1,-38 0 0,0 0-1,38 0 1,-38 0-1,0 0-15,0 0 16,-1 0 15,1 0 1,0 0 14,-38 38 314,38-38-313,0 0-32,0 0 1,0 0 0,38 0-1,-38 0 1,0 0-1,0 0 1,37 0 0,-37 0-1,0 0 1,0 0-16,38 0 16,-38 0 15,0 0-16,0 0-15,0 38 32,-1-38 15,1 0 484,0 0-484,0 0-16,0 0 0,0 0 0,0 0-31,0 0 16,0 0 0,0 0-1,0 0 1,-1 0 0,1 0 30,0 0 1704,0 0-1718,0 0-17,0 0 17,0 0 14,0 0-14,0 0 30,0 38 16,-38 0 1563,0 0-1625,0 0 30,0 0 64,0 0 437,0 0-532,0-1 32,0 1-31,0 0 15,0 0-15,0 0 437,0 0-422,0 0-15,0 0 15,0 0-15,0 0 46,0 0 282,0-1-329,38 1 1,-1 0 0,-37 0-1,38 38 1,-38-38-16,38 38 16,0 0-1,0-1 1,-38-37-1,0 38-15,0 0 16,0-38 0,0 0-1,0 0 1,0 0 15,0-1 0,0 1-15,0 0 265,38 0-265,-38 0 0,38 38-1,-38 38 1,0-39-16,0 39 15,38-38 1,-38-38 0,38 38-1,-38-38-15,0 0 16,0 37 0,0-37 15,0 0 0,0 0 219,0 0-234,0 0-1,0 0 1,0 38 0,0 37-1,0 39-15,0-38 16,0 37-1,0-37 1,0 0 0,0-38-16,0-38 15,0 37 1,0 1 0,0-38 15,0 0-31,0 0 15,0 0 32,-38-38-31,38 38 234,0 0-219,0 0-15,0 0 15,0 37-15,0-37-1,0 0 1,0 38 0,0-38-1,0 0 16,0 0 407,0 0-422,0 0-1,0-1 16,0 1-15,0 38 0,0-38-1,0 0 1,0 0 0,0 0 327,0 0-327,0 0 15,0 0-31,0-1 16,0 1-1,0 38 1,0-38 0,0 38-1,0 0-15,0-38 16,0 0 0,0 0-1,0-1 329,0 1-313,0 0 0,0 0 1,0 0-32,0 0 31,0 0 0,0 0-15,-38-38-1,0 38 17,0-38-1,38 38 219,0 0-203,0-1-32,0 1 17,-38 0-17,38 0 17,0 0-32,-38 0 31,38 0-16,0 0 32,-38-38 0,0 0-31,-37 38 249,37 0-249,0-38 0,-38 75-1,38-37-15,-38 0 16,38 0 0,0 0-1,-37 0 1,37 0 15,0-38 47,-38 0 219,38 38-281,-38 0-16,38 0 31,38 0-15,-75-38-1,37 37 1,0-37 31,38 38-47,-38-38 15,0 0 1,0 0 15,0 38-15,0 0-16,-38-38 15,38 38 1,1-38 0,-1 38-1,0-38 1,0 0 15,-38 38 250,0 0-265,38-38 0,38 38-1,-38-38 1,0 38 0,0-38-1,1 0 48,-1 0-32,0 0-15,0 0 15,0 0 0,-38 38 266,38-38-266,0 37 0,0-37-15,0 0 15,1 0 1,-1 0-17,0 0 32,0 0-31,0 0 31,0 0-1,0 0 33,0 38-33,0-38-14,0 0-1,0 0-15,1 0 30,-1 0 17,0 0-47,0 0-1,0 0 32,0 0 16,0 0-1,0 38 16,38 0 125,-38-38-125,38 38-15,-38-38 15,0 0 47,1 0-94,-1 0 126,0 0-32,0 0 46,0 0-46</inkml:trace>
  <inkml:trace contextRef="#ctx0" brushRef="#br0" timeOffset="15266.398">1289 7772 0,'38'0'203,"0"0"-78,37 0-31,-37 0-47,0 0-31,38 0 46,-38 0-31,0 0 1,0 0 30,0 38 16,0 0 0,-38-1-46,37-37 30,-37 38-31,38-38 48,-38 38 155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8:42.414"/>
    </inkml:context>
    <inkml:brush xml:id="br0">
      <inkml:brushProperty name="width" value="0.06667" units="cm"/>
      <inkml:brushProperty name="height" value="0.06667" units="cm"/>
      <inkml:brushProperty name="fitToCurve" value="1"/>
    </inkml:brush>
  </inkml:definitions>
  <inkml:trace contextRef="#ctx0" brushRef="#br0">-2578-682 0,'38'0'63,"0"0"-32,0 0 0,0-38-15,38 0 0,-1 38-16,39-38 15,76 0 1,-39 0-1,1 1 1,75-1 0,39 0-16,-39-38 15,39 38 1,-77 0 0,1 38-1,-39-38-15,-75 38 16,-38 0-1,0 0 1,0 0 47,-76 0 171,0 0-156,76 0 750,38 0-797,-38 0-31,0 0 16,38 0 0,-39 0-1,1 0 1,0 0 0,0 0-1,0 0 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8:46.501"/>
    </inkml:context>
    <inkml:brush xml:id="br0">
      <inkml:brushProperty name="width" value="0.06667" units="cm"/>
      <inkml:brushProperty name="height" value="0.06667" units="cm"/>
      <inkml:brushProperty name="fitToCurve" value="1"/>
    </inkml:brush>
  </inkml:definitions>
  <inkml:trace contextRef="#ctx0" brushRef="#br0">-872-834 0,'0'38'172,"0"0"-157,0 0 1,0 76-16,0 0 15,0-1 1,0 39 0,0-38-1,0-1 1,0 1 0,0-38-16,0-38 15,0 0 1,0 0-1,0 0 1,0-1-16,0 1 63,0 0-32,0 0 16,0 0-32,0 0 1,0 0 31,0 38 15,0-38 79,0 0 109,0-1 0,0 1 672,0 0-875,0-76 375,38 38-360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49:47.360"/>
    </inkml:context>
    <inkml:brush xml:id="br0">
      <inkml:brushProperty name="width" value="0.06667" units="cm"/>
      <inkml:brushProperty name="height" value="0.06667" units="cm"/>
      <inkml:brushProperty name="fitToCurve" value="1"/>
    </inkml:brush>
  </inkml:definitions>
  <inkml:trace contextRef="#ctx0" brushRef="#br0">229 0 0,'0'38'110,"0"-1"-79,0 1 16,0 0-31,0 0-1,0 0 16,0 0 1,0 0-17,0 0 17,0 0-1,0 0 16,0 0-32,0-1 1,0 1 15,0 0 0,0 0-15,0 0 31,0 0-16,0 0 0,0 0-15,-37-38 0,37 38-1,0 0 17,-38-38-17,38 38 1,0-1-1,0 1 1,-38-38 0,38 38 15,-38 0-15,0 0 15,38 0 16,0 0 0,-38-38-16,38 38 156,0 0-93</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8:16.978"/>
    </inkml:context>
    <inkml:brush xml:id="br0">
      <inkml:brushProperty name="width" value="0.06667" units="cm"/>
      <inkml:brushProperty name="height" value="0.06667" units="cm"/>
      <inkml:brushProperty name="fitToCurve" value="1"/>
    </inkml:brush>
  </inkml:definitions>
  <inkml:trace contextRef="#ctx0" brushRef="#br0">0 0 0,'0'38'46</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8:49.982"/>
    </inkml:context>
    <inkml:brush xml:id="br0">
      <inkml:brushProperty name="width" value="0.06667" units="cm"/>
      <inkml:brushProperty name="height" value="0.06667" units="cm"/>
      <inkml:brushProperty name="fitToCurve" value="1"/>
    </inkml:brush>
  </inkml:definitions>
  <inkml:trace contextRef="#ctx0" brushRef="#br0">986-985 0,'0'38'47,"0"0"-16,0-1-16,0 1 1,0 38 0,0-38-1,0 0 1,-38 38 0,38 38-1,-38-77-15,38 39 16,-38 0-1,38 0 1,-38 38 0,38-39-16,0 1 15,0 0 1,-38-38 0,38 76-1,-38-76-15,38 0 16,0-1-1,0 1 17,0 0-1,0 0-15,0 0 30,0 0 33,0 0-17,0 0 126,0 0-95,0 0 17,0 0-95</inkml:trace>
  <inkml:trace contextRef="#ctx0" brushRef="#br0" timeOffset="3189.4996">948 114 0,'38'0'31,"0"0"16,0 0-31,37 0 0,-37 0 15,0 0-16,0 0 1,0 0 0,0 0 15,0 0-15,0 0-1,0 0 32,-38 38 47,0 0-63,0 0-15,0 0 15,0 0-15,0 0 15,0-1 16,38 1-32,-38 0 1,0 0 31,0 0-16,0 0 0,0 0 1,0 0 30,0 0 32,37-38-32,-37 38 1,0 0 171,0-1-156,0 1-46,0 0-1,0-76 141</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8:57.952"/>
    </inkml:context>
    <inkml:brush xml:id="br0">
      <inkml:brushProperty name="width" value="0.06667" units="cm"/>
      <inkml:brushProperty name="height" value="0.06667" units="cm"/>
      <inkml:brushProperty name="fitToCurve" value="1"/>
    </inkml:brush>
  </inkml:definitions>
  <inkml:trace contextRef="#ctx0" brushRef="#br0">2805 190 0,'-37'0'31,"-1"0"16,-38 0 0,38 0 0,0 0-32,0 0 32,0 0-16,0 38 16,0-38-31,0 0 31,38 38-32,-37-38 17,37 38-1,-38-38-15,38 38-1,0-1 16,0 1 1,0 0-1,0 38 31,0-38-30,0 0 15,0 0-16,0 0 0,0 0-15,0 0 31,0-1-32,0 1 1,0 0 31,38-38 203,-1 0-172,1 0-63,0 0 17,0 0-1,0 0 16,0 0-16,0 0-15,0 0 31,0 0-16,0 0 47,-38-38-31,0 0-32,0 1 17,0-1-1,0 0 16,0 0-32,38 0 1,-38-38 15,37 76-31,-37-38 16,0 0 0,38 38 15,-38-38-31,0 0 15,0 1 189,0 74-79,0 1-110,0 0 48,0 0-16,0 38 31,0-38-31,38 0-16,0-38 0,-38 38 0,38-38-31,0 38 47,0 0 0,0-38-16,0 0 1,-38 37-17,38-37 1,-38 38-1,38-38 1,-1 0 0,1 0 15,0 0-15,-38 38-1,0 0 48</inkml:trace>
  <inkml:trace contextRef="#ctx0" brushRef="#br0" timeOffset="-24649.8011">1630-341 0</inkml:trace>
  <inkml:trace contextRef="#ctx0" brushRef="#br0" timeOffset="4093.0826">3981 266 0,'0'38'16,"0"0"31,0-1-32,0 1 16,0 0-31,0 0 16,0 0 0,0 0-16,0 0 15,0 0 17,0 0-1,0 0 16,0 0-32,0-1 32,0 1-16,0 0 32,0 0 31,0 0 78,0-76 31,0 0-203,0 0 31,0 0-15,0 1-1,0-1-15,0 0 16,0 0-1,0 0 1,0 0 0,0 0-16,38 38 15,-38-76 1,37 76 0,-37-38-1,38 0 1,-38 1-16,0-1 31,38 38-15,-38-38 31,38 0 15,0 0-31,0 38-15,0 0 31,0 0-32,0 0 1,-38-38 0,38 38-1,0 0 1,-1 0 0,39 0-16,-38 0 15,0 0 1,0 0-1,0 0 17,-38 38 15,0 0-32,0 0 32,38-38 16,0 38-32,-38 0-16,0-1 17,0 1-1,0 38-15,0-38-1,0 38 16,0-38 16,0 0 0,0 0-16,0 0 48,38-1-17,-38 1 47,0 0-77,0 0 186,0-76-46,0 0-156</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9:04.765"/>
    </inkml:context>
    <inkml:brush xml:id="br0">
      <inkml:brushProperty name="width" value="0.06667" units="cm"/>
      <inkml:brushProperty name="height" value="0.06667" units="cm"/>
      <inkml:brushProperty name="fitToCurve" value="1"/>
    </inkml:brush>
  </inkml:definitions>
  <inkml:trace contextRef="#ctx0" brushRef="#br0">0 0 0,'38'0'16,"-38"38"62,0 0-63,0 0-15,38 37 16,0 39 0,-38 0-1,0 38 1,0-39-16,0 1 16,0 38-1,0-77 1,0 1-1,0 0 1,0 38-16,0-38 16,0-1-1,0 1 1,0 0 0,-38-38-16,38 0 15,0 0 1,0 0 15,0 0-15,0 0 31,0-1-32,0 1 32,-38 0 47,38 0 343,0 0-405,0-76 108</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9:08.883"/>
    </inkml:context>
    <inkml:brush xml:id="br0">
      <inkml:brushProperty name="width" value="0.06667" units="cm"/>
      <inkml:brushProperty name="height" value="0.06667" units="cm"/>
      <inkml:brushProperty name="fitToCurve" value="1"/>
    </inkml:brush>
  </inkml:definitions>
  <inkml:trace contextRef="#ctx0" brushRef="#br0">420 0 0,'-38'0'32,"1"0"-17,37 38 16,0 0-15,-38-38 0,38 38 15,-38-38-15,0 37-1,38 1 32,-38-38-16,38 38 1,-38 0-1,38 0 0,0 0 0,0 0 16,0 0-31,-38-38-16,0 0 31,38 38-15,0 0-1,-38-38 1,38 38 0,0-1 30,-38-37-30,38 38 31,0 0 0,0 0-16,0 0 0,0 0 16,0 0 78,0 38-31,0-38-63,0 0 16,0-1-31,38 1 15,-38 0 16,38-38-32,-38 38 1,0 0 15,38-38 266,0 38-250,0-38-47,0 38 16,0-38-1,-38 38 1,38 0 0,0-38-16,-1 0 15,-37 38 16,38-38-15,0 0 31,-38 38-16,38-38-15,0 37 62,0-37-16,0 38 1</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6:59:29.044"/>
    </inkml:context>
    <inkml:brush xml:id="br0">
      <inkml:brushProperty name="width" value="0.06667" units="cm"/>
      <inkml:brushProperty name="height" value="0.06667" units="cm"/>
      <inkml:brushProperty name="fitToCurve" value="1"/>
    </inkml:brush>
  </inkml:definitions>
  <inkml:trace contextRef="#ctx0" brushRef="#br0">4094-1289 0,'0'38'62,"0"0"-30,0 0-1,0 0 0,0 0 0,0 0-31,0 38 32,0-39-1,0 39-15,0-38-16,0 38 31,0-38 0,0 0-31,0 0 16,0 0 31,0 0-32,0-1 48,0 1-1,0 0-46,0 0 62,0 0-31,0 0-47,0 0 47,0 0-16,0 0 16,0 0-32,0 0 95,0-1-16,38 1 171</inkml:trace>
  <inkml:trace contextRef="#ctx0" brushRef="#br0" timeOffset="4377.7169">4094 720 0,'0'38'234,"0"0"-202,0-76 108</inkml:trace>
  <inkml:trace contextRef="#ctx0" brushRef="#br0" timeOffset="1651.8035">4132 720 0</inkml:trace>
  <inkml:trace contextRef="#ctx0" brushRef="#br0" timeOffset="-15879.9473">-531-872 0,'0'38'47,"0"0"-32,38-38 17,-38 38 15,0 0-1,38-38-14,-38 38-1,38 0-15,-38 0-1,38-38 16,-38 38-15,38-1 31,-38 1-31,37-38-1,-37 38 1,38 38 31,-38-38 15,38-38-62,-38 38 31,38-38 16,-38 38-31,0 0 15,0 0-15,0 0 265,38-38-93,0 37-157,-38 1 0,38-38 47,-38-38 125,0 1-187,0-1 31,38 0-32,-38 0 1,38 0 31,-38 0-31,38 38-1,0-76 16,-1 76-31,1-76 16,0 76 0,0-38-1,0 38 1,-38-37-16,38-1 16,0 38-1,0-38 1,0 0 15,0 38-15,0-38-1,-1 0 17,1 38-1</inkml:trace>
  <inkml:trace contextRef="#ctx0" brushRef="#br0" timeOffset="-13235.3559">0 0 0,'0'38'16,"0"0"15,0 0 0,0 0-15,0 0 0,0 0-1,0 0 17,0-1-17,0 1 1,0 0 15,0 0 0,0 0 16,0 0 31,0 0-31,0 0-16,0 0 32,0 0-16,0 0 93,0-1-61,0 1-64,0 0 16,0 0 79,0 0-16,0-76 124</inkml:trace>
  <inkml:trace contextRef="#ctx0" brushRef="#br0" timeOffset="-8746.3607">947 38 0,'0'38'109,"0"0"-78,0 0-15,0 0 31,-37-38-32,37 38 1,0 0 15,-38-1-15,0-37-1,38 38 1,0 0 31,0 0-16,0 0 0,0 0 1,0 0 15,0 0-32,0 0 32,0 0 16,38 0-1,-38-1-31,38-37-31,-1 0 47,1 0-16,0 0 1,0 0-17,38 0 17,-38 0-1,0 0-16,0 0 32,0 0-31,0 0 0,-1 0 15,1 0 0,0 0-15,0 0 15,0-37-15,0 37 30,0 0-30,-38-38-16,38 38 31,-38-38 16,0 0 0,0 0-31,0 0-1,0 0 1,0 0 0,0 0-1,0 0-15,0 0 16,0 1 15,-38 37 32,0 0-32,38-38-16,0 0 32,-38 0-47,38 0 32,-38 38 14,38-38-46,-38 0 63,38 0-63,-38 38 16,38-38-1,0 0 16,0 0-15,0 1 31,-38 37-31,-37-38 62,37 38-31,0 0-32,-38 0 48,76 38-48,-38-1 17,0-37 30,0 0 16,38 38-62,0 0 15,0 0 47,0 0-47,0 0 79</inkml:trace>
  <inkml:trace contextRef="#ctx0" brushRef="#br0" timeOffset="-3101.9798">2236-76 0,'0'38'46,"0"0"1,0 0-15,0 0-1,0 0-16,0 0 17,0 0-1,0 0-15,0 0-1,0-1 32,0 1-31,0 0 31,0 0-32,0 0 16,0 0 16,0 0 16,0 0 15,38-38 109,0 38-108,0-38-64,-38 38 1,38-38 15,0 0-15,0 0 31,0 0-1,0 0-14,0 0-17,0 0 17,-1 0 14,1 0 17,0 0-63,0 0 31,0 0 0,0 0 1,0 0-1,0-38 0,-38 0 16,0 0-47,0 0 31,0 0 1,0 0 14,0 0-30,38 38 0,-38-38-16,0 0 15,38 1 1,0-1 0,-1-38 15,-37 38-16,0 0 17,38 0-1,-38 0 31,0 0-15,0 0 31,0 0 1,0 1 30,0 74 94,0 1-187,0 0-1,0 0 32,0 0 0,0 0-47,0 0 31,0 0 16,0 0 0,0 0-16,0 0 47,0-1-46,0 1 15,0 0-32,0 0 32,0 0 0,38-38 15,0 38 17,-38 0-33,38-38 1,-38 38-15,38-38 14,0 0-30,0 0 47,0 38 15,0-38 62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49:51.132"/>
    </inkml:context>
    <inkml:brush xml:id="br0">
      <inkml:brushProperty name="width" value="0.06667" units="cm"/>
      <inkml:brushProperty name="height" value="0.06667" units="cm"/>
      <inkml:brushProperty name="fitToCurve" value="1"/>
    </inkml:brush>
  </inkml:definitions>
  <inkml:trace contextRef="#ctx0" brushRef="#br0">0 0 0,'0'38'63,"0"0"-17,0 0 1,0 0-15,0 0-32,0 0 46,0 0-14,0 0-17,0 0 1,38-38 15,-38 37-31,0 1 47,0 0-16,38 0 16,-38 0-31,38-38 15,0 0 0,0 38 16,0 0 0,0-38-16,-38 38 16,37 0-16,-37 0 1,0 0-1,0-1 0,0 1-15,0 0 15,0 0 16,0 0-31,0 0 62,0 0 156,0-76-78</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49:52.782"/>
    </inkml:context>
    <inkml:brush xml:id="br0">
      <inkml:brushProperty name="width" value="0.06667" units="cm"/>
      <inkml:brushProperty name="height" value="0.06667" units="cm"/>
      <inkml:brushProperty name="fitToCurve" value="1"/>
    </inkml:brush>
  </inkml:definitions>
  <inkml:trace contextRef="#ctx0" brushRef="#br0">0 0 0,'76'0'141,"-38"0"-78,0 0-32,0 0 0,0 0-15,0 0 31,0 0-16,0 0 0,-1 0 32,1 0-17,0 0 95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49:56.428"/>
    </inkml:context>
    <inkml:brush xml:id="br0">
      <inkml:brushProperty name="width" value="0.06667" units="cm"/>
      <inkml:brushProperty name="height" value="0.06667" units="cm"/>
      <inkml:brushProperty name="fitToCurve" value="1"/>
    </inkml:brush>
  </inkml:definitions>
  <inkml:trace contextRef="#ctx0" brushRef="#br0">0 0 0,'0'38'94,"0"0"-63,0 0 0,0 0-31,0 0 32,0 0 15,0 0-16,0 0-16,0-1 17,0 1 15,0 0-32,0 0 1,0 0 15,0 0 32,0 0-48,0 0 1,0 0 31,0 0-16,0 0 16,0-1-47,0 1 47,0 0 46,0 0-77,0 0 15,0 0 63,0 0-31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49:59.272"/>
    </inkml:context>
    <inkml:brush xml:id="br0">
      <inkml:brushProperty name="width" value="0.06667" units="cm"/>
      <inkml:brushProperty name="height" value="0.06667" units="cm"/>
      <inkml:brushProperty name="fitToCurve" value="1"/>
    </inkml:brush>
  </inkml:definitions>
  <inkml:trace contextRef="#ctx0" brushRef="#br0">39 305 0,'0'-38'78,"0"0"31,0 0-15,0 1-78,0-1 31,-38 0 281,38 0-141,0 0-140,0 76 187</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00.399"/>
    </inkml:context>
    <inkml:brush xml:id="br0">
      <inkml:brushProperty name="width" value="0.06667" units="cm"/>
      <inkml:brushProperty name="height" value="0.06667" units="cm"/>
      <inkml:brushProperty name="fitToCurve" value="1"/>
    </inkml:brush>
  </inkml:definitions>
  <inkml:trace contextRef="#ctx0" brushRef="#br0">7 0 0,'0'38'62,"0"0"-15,0-1-31,0 1 31,0 0-16,0 0 0,0 0 16,0 0 0,38-38 141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02.445"/>
    </inkml:context>
    <inkml:brush xml:id="br0">
      <inkml:brushProperty name="width" value="0.06667" units="cm"/>
      <inkml:brushProperty name="height" value="0.06667" units="cm"/>
      <inkml:brushProperty name="fitToCurve" value="1"/>
    </inkml:brush>
  </inkml:definitions>
  <inkml:trace contextRef="#ctx0" brushRef="#br0">0 0 0,'0'38'78,"0"37"-62,0-37 0,0 0-1,0 0 1,0 38 0,0-38 15,0 0-16,0 38 1,0-38 15,0-1-15,0 1 0,0 38-1,0-38-15,0 0 16,0 0-1,0 0 1,0 0 0,0 0-16,0 37 15,0-37 1,0 0 0,0 0-1,0 0-15,0 0 16,0 0 15,0 0 0,0 0-15,0 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10-01T16:50:05.913"/>
    </inkml:context>
    <inkml:brush xml:id="br0">
      <inkml:brushProperty name="width" value="0.06667" units="cm"/>
      <inkml:brushProperty name="height" value="0.06667" units="cm"/>
      <inkml:brushProperty name="fitToCurve" value="1"/>
    </inkml:brush>
  </inkml:definitions>
  <inkml:trace contextRef="#ctx0" brushRef="#br0">0 190 0,'0'-38'46,"0"0"-14,0 0-1,38 38 16,-38-38-16,38 38-31,0 0 31,0 0 1,0 0 14,-38-38-14,38 38-32,0 0 15,0 0 32,-1 0-16,1 0 16,0 0-15,0 0-1,0 0 31,0 0-30,0 0-1,-38 38 47,0 0-47,0 0 0,0 0 16,0 0-31,0-1 15,-38 1 47,0 0 16,0-38 15,0 38-62,0-38 0,0 0 16,1 0-32,-1 0 0,38 38 16,-38-38-16,0 38 47,0-38 47,38-38 94,0 0-203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66733" cy="468474"/>
          </a:xfrm>
          <a:prstGeom prst="rect">
            <a:avLst/>
          </a:prstGeom>
          <a:noFill/>
          <a:ln w="9525">
            <a:noFill/>
            <a:miter lim="800000"/>
            <a:headEnd/>
            <a:tailEnd/>
          </a:ln>
          <a:effectLst/>
        </p:spPr>
        <p:txBody>
          <a:bodyPr vert="horz" wrap="square" lIns="93921" tIns="46960" rIns="93921" bIns="4696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008705" y="0"/>
            <a:ext cx="3066733" cy="468474"/>
          </a:xfrm>
          <a:prstGeom prst="rect">
            <a:avLst/>
          </a:prstGeom>
          <a:noFill/>
          <a:ln w="9525">
            <a:noFill/>
            <a:miter lim="800000"/>
            <a:headEnd/>
            <a:tailEnd/>
          </a:ln>
          <a:effectLst/>
        </p:spPr>
        <p:txBody>
          <a:bodyPr vert="horz" wrap="square" lIns="93921" tIns="46960" rIns="93921" bIns="4696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7708" y="4446502"/>
            <a:ext cx="5661660" cy="4214663"/>
          </a:xfrm>
          <a:prstGeom prst="rect">
            <a:avLst/>
          </a:prstGeom>
          <a:noFill/>
          <a:ln w="9525">
            <a:noFill/>
            <a:miter lim="800000"/>
            <a:headEnd/>
            <a:tailEnd/>
          </a:ln>
          <a:effectLst/>
        </p:spPr>
        <p:txBody>
          <a:bodyPr vert="horz" wrap="square" lIns="93921" tIns="46960" rIns="93921" bIns="469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93003"/>
            <a:ext cx="3066733" cy="468474"/>
          </a:xfrm>
          <a:prstGeom prst="rect">
            <a:avLst/>
          </a:prstGeom>
          <a:noFill/>
          <a:ln w="9525">
            <a:noFill/>
            <a:miter lim="800000"/>
            <a:headEnd/>
            <a:tailEnd/>
          </a:ln>
          <a:effectLst/>
        </p:spPr>
        <p:txBody>
          <a:bodyPr vert="horz" wrap="square" lIns="93921" tIns="46960" rIns="93921" bIns="4696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008705" y="8893003"/>
            <a:ext cx="3066733" cy="468474"/>
          </a:xfrm>
          <a:prstGeom prst="rect">
            <a:avLst/>
          </a:prstGeom>
          <a:noFill/>
          <a:ln w="9525">
            <a:noFill/>
            <a:miter lim="800000"/>
            <a:headEnd/>
            <a:tailEnd/>
          </a:ln>
          <a:effectLst/>
        </p:spPr>
        <p:txBody>
          <a:bodyPr vert="horz" wrap="square" lIns="93921" tIns="46960" rIns="93921" bIns="46960" numCol="1" anchor="b" anchorCtr="0" compatLnSpc="1">
            <a:prstTxWarp prst="textNoShape">
              <a:avLst/>
            </a:prstTxWarp>
          </a:bodyPr>
          <a:lstStyle>
            <a:lvl1pPr algn="r" eaLnBrk="1" hangingPunct="1">
              <a:defRPr sz="1200"/>
            </a:lvl1pPr>
          </a:lstStyle>
          <a:p>
            <a:fld id="{789C5633-7631-4899-B5A2-805348188829}" type="slidenum">
              <a:rPr lang="en-US"/>
              <a:pPr/>
              <a:t>‹#›</a:t>
            </a:fld>
            <a:endParaRPr lang="en-US"/>
          </a:p>
        </p:txBody>
      </p:sp>
    </p:spTree>
    <p:extLst>
      <p:ext uri="{BB962C8B-B14F-4D97-AF65-F5344CB8AC3E}">
        <p14:creationId xmlns:p14="http://schemas.microsoft.com/office/powerpoint/2010/main" val="4257532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4008705" y="8893003"/>
            <a:ext cx="3066733" cy="468474"/>
          </a:xfrm>
          <a:prstGeom prst="rect">
            <a:avLst/>
          </a:prstGeom>
          <a:noFill/>
          <a:ln w="9525">
            <a:noFill/>
            <a:miter lim="800000"/>
            <a:headEnd/>
            <a:tailEnd/>
          </a:ln>
        </p:spPr>
        <p:txBody>
          <a:bodyPr lIns="93921" tIns="46960" rIns="93921" bIns="46960" anchor="b"/>
          <a:lstStyle/>
          <a:p>
            <a:pPr algn="r" eaLnBrk="1" hangingPunct="1"/>
            <a:fld id="{DB9CA8C0-65A1-422A-9282-70F61BF5AA9C}" type="slidenum">
              <a:rPr lang="en-US" sz="1200"/>
              <a:pPr algn="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7460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1988" name="Slide Number Placeholder 3"/>
          <p:cNvSpPr txBox="1">
            <a:spLocks noGrp="1"/>
          </p:cNvSpPr>
          <p:nvPr/>
        </p:nvSpPr>
        <p:spPr bwMode="auto">
          <a:xfrm>
            <a:off x="4008705" y="8893003"/>
            <a:ext cx="3066733"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60" rIns="93921" bIns="4696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DCF4EEF-7C93-406A-8795-E810B73B37EF}" type="slidenum">
              <a:rPr lang="en-US" altLang="en-US"/>
              <a:pPr algn="r" eaLnBrk="1" hangingPunct="1">
                <a:spcBef>
                  <a:spcPct val="0"/>
                </a:spcBef>
              </a:pPr>
              <a:t>21</a:t>
            </a:fld>
            <a:endParaRPr lang="en-US" altLang="en-US"/>
          </a:p>
        </p:txBody>
      </p:sp>
    </p:spTree>
    <p:extLst>
      <p:ext uri="{BB962C8B-B14F-4D97-AF65-F5344CB8AC3E}">
        <p14:creationId xmlns:p14="http://schemas.microsoft.com/office/powerpoint/2010/main" val="210170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68949" indent="-295626">
              <a:spcBef>
                <a:spcPct val="30000"/>
              </a:spcBef>
              <a:defRPr sz="1200">
                <a:solidFill>
                  <a:schemeClr val="tx1"/>
                </a:solidFill>
                <a:latin typeface="Calibri" panose="020F0502020204030204" pitchFamily="34" charset="0"/>
              </a:defRPr>
            </a:lvl2pPr>
            <a:lvl3pPr marL="1182502" indent="-235854">
              <a:spcBef>
                <a:spcPct val="30000"/>
              </a:spcBef>
              <a:defRPr sz="1200">
                <a:solidFill>
                  <a:schemeClr val="tx1"/>
                </a:solidFill>
                <a:latin typeface="Calibri" panose="020F0502020204030204" pitchFamily="34" charset="0"/>
              </a:defRPr>
            </a:lvl3pPr>
            <a:lvl4pPr marL="1655827" indent="-235854">
              <a:spcBef>
                <a:spcPct val="30000"/>
              </a:spcBef>
              <a:defRPr sz="1200">
                <a:solidFill>
                  <a:schemeClr val="tx1"/>
                </a:solidFill>
                <a:latin typeface="Calibri" panose="020F0502020204030204" pitchFamily="34" charset="0"/>
              </a:defRPr>
            </a:lvl4pPr>
            <a:lvl5pPr marL="2129150" indent="-235854">
              <a:spcBef>
                <a:spcPct val="30000"/>
              </a:spcBef>
              <a:defRPr sz="1200">
                <a:solidFill>
                  <a:schemeClr val="tx1"/>
                </a:solidFill>
                <a:latin typeface="Calibri" panose="020F0502020204030204" pitchFamily="34" charset="0"/>
              </a:defRPr>
            </a:lvl5pPr>
            <a:lvl6pPr marL="2594397" indent="-235854" eaLnBrk="0" fontAlgn="base" hangingPunct="0">
              <a:spcBef>
                <a:spcPct val="30000"/>
              </a:spcBef>
              <a:spcAft>
                <a:spcPct val="0"/>
              </a:spcAft>
              <a:defRPr sz="1200">
                <a:solidFill>
                  <a:schemeClr val="tx1"/>
                </a:solidFill>
                <a:latin typeface="Calibri" panose="020F0502020204030204" pitchFamily="34" charset="0"/>
              </a:defRPr>
            </a:lvl6pPr>
            <a:lvl7pPr marL="3059643" indent="-235854" eaLnBrk="0" fontAlgn="base" hangingPunct="0">
              <a:spcBef>
                <a:spcPct val="30000"/>
              </a:spcBef>
              <a:spcAft>
                <a:spcPct val="0"/>
              </a:spcAft>
              <a:defRPr sz="1200">
                <a:solidFill>
                  <a:schemeClr val="tx1"/>
                </a:solidFill>
                <a:latin typeface="Calibri" panose="020F0502020204030204" pitchFamily="34" charset="0"/>
              </a:defRPr>
            </a:lvl7pPr>
            <a:lvl8pPr marL="3524890" indent="-235854" eaLnBrk="0" fontAlgn="base" hangingPunct="0">
              <a:spcBef>
                <a:spcPct val="30000"/>
              </a:spcBef>
              <a:spcAft>
                <a:spcPct val="0"/>
              </a:spcAft>
              <a:defRPr sz="1200">
                <a:solidFill>
                  <a:schemeClr val="tx1"/>
                </a:solidFill>
                <a:latin typeface="Calibri" panose="020F0502020204030204" pitchFamily="34" charset="0"/>
              </a:defRPr>
            </a:lvl8pPr>
            <a:lvl9pPr marL="3990137" indent="-23585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281053-2874-47FA-9754-B5A85A358512}" type="slidenum">
              <a:rPr lang="en-US" altLang="en-US" smtClean="0">
                <a:latin typeface="Times New Roman" panose="02020603050405020304" pitchFamily="18" charset="0"/>
              </a:rPr>
              <a:pPr>
                <a:spcBef>
                  <a:spcPct val="0"/>
                </a:spcBef>
              </a:pPr>
              <a:t>29</a:t>
            </a:fld>
            <a:endParaRPr lang="en-US" altLang="en-US" smtClean="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4778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anose="020B0604020202020204" pitchFamily="34" charset="0"/>
              </a:defRPr>
            </a:lvl1pPr>
            <a:lvl2pPr marL="743102" indent="-285933">
              <a:spcBef>
                <a:spcPct val="30000"/>
              </a:spcBef>
              <a:defRPr sz="1200">
                <a:solidFill>
                  <a:schemeClr val="tx1"/>
                </a:solidFill>
                <a:latin typeface="Arial" panose="020B0604020202020204" pitchFamily="34" charset="0"/>
              </a:defRPr>
            </a:lvl2pPr>
            <a:lvl3pPr marL="1143732" indent="-227778">
              <a:spcBef>
                <a:spcPct val="30000"/>
              </a:spcBef>
              <a:defRPr sz="1200">
                <a:solidFill>
                  <a:schemeClr val="tx1"/>
                </a:solidFill>
                <a:latin typeface="Arial" panose="020B0604020202020204" pitchFamily="34" charset="0"/>
              </a:defRPr>
            </a:lvl3pPr>
            <a:lvl4pPr marL="1600902" indent="-227778">
              <a:spcBef>
                <a:spcPct val="30000"/>
              </a:spcBef>
              <a:defRPr sz="1200">
                <a:solidFill>
                  <a:schemeClr val="tx1"/>
                </a:solidFill>
                <a:latin typeface="Arial" panose="020B0604020202020204" pitchFamily="34" charset="0"/>
              </a:defRPr>
            </a:lvl4pPr>
            <a:lvl5pPr marL="2059687" indent="-227778">
              <a:spcBef>
                <a:spcPct val="30000"/>
              </a:spcBef>
              <a:defRPr sz="1200">
                <a:solidFill>
                  <a:schemeClr val="tx1"/>
                </a:solidFill>
                <a:latin typeface="Arial" panose="020B0604020202020204" pitchFamily="34" charset="0"/>
              </a:defRPr>
            </a:lvl5pPr>
            <a:lvl6pPr marL="2524933" indent="-227778" eaLnBrk="0" fontAlgn="base" hangingPunct="0">
              <a:spcBef>
                <a:spcPct val="30000"/>
              </a:spcBef>
              <a:spcAft>
                <a:spcPct val="0"/>
              </a:spcAft>
              <a:defRPr sz="1200">
                <a:solidFill>
                  <a:schemeClr val="tx1"/>
                </a:solidFill>
                <a:latin typeface="Arial" panose="020B0604020202020204" pitchFamily="34" charset="0"/>
              </a:defRPr>
            </a:lvl6pPr>
            <a:lvl7pPr marL="2990180" indent="-227778" eaLnBrk="0" fontAlgn="base" hangingPunct="0">
              <a:spcBef>
                <a:spcPct val="30000"/>
              </a:spcBef>
              <a:spcAft>
                <a:spcPct val="0"/>
              </a:spcAft>
              <a:defRPr sz="1200">
                <a:solidFill>
                  <a:schemeClr val="tx1"/>
                </a:solidFill>
                <a:latin typeface="Arial" panose="020B0604020202020204" pitchFamily="34" charset="0"/>
              </a:defRPr>
            </a:lvl7pPr>
            <a:lvl8pPr marL="3455427" indent="-227778" eaLnBrk="0" fontAlgn="base" hangingPunct="0">
              <a:spcBef>
                <a:spcPct val="30000"/>
              </a:spcBef>
              <a:spcAft>
                <a:spcPct val="0"/>
              </a:spcAft>
              <a:defRPr sz="1200">
                <a:solidFill>
                  <a:schemeClr val="tx1"/>
                </a:solidFill>
                <a:latin typeface="Arial" panose="020B0604020202020204" pitchFamily="34" charset="0"/>
              </a:defRPr>
            </a:lvl8pPr>
            <a:lvl9pPr marL="3920673" indent="-22777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85658C-9C3A-4A04-9BAB-27396EF7E320}" type="slidenum">
              <a:rPr lang="en-US" altLang="en-US" smtClean="0">
                <a:latin typeface="Times New Roman" panose="02020603050405020304" pitchFamily="18" charset="0"/>
              </a:rPr>
              <a:pPr>
                <a:spcBef>
                  <a:spcPct val="0"/>
                </a:spcBef>
              </a:pPr>
              <a:t>32</a:t>
            </a:fld>
            <a:endParaRPr lang="en-US" altLang="en-US" smtClean="0">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Early research on CAT was funded by the U.S. military to enhance mental measurement.</a:t>
            </a:r>
          </a:p>
          <a:p>
            <a:r>
              <a:rPr lang="en-US" altLang="en-US" smtClean="0">
                <a:latin typeface="Arial" panose="020B0604020202020204" pitchFamily="34" charset="0"/>
              </a:rPr>
              <a:t>NASD = National Association of Security Dealers.  In 1978 they began developing CAT for regulatory exam to assess knowledge of securities and securities future products among licensed brokers.</a:t>
            </a:r>
          </a:p>
          <a:p>
            <a:r>
              <a:rPr lang="en-US" altLang="en-US" smtClean="0">
                <a:latin typeface="Arial" panose="020B0604020202020204" pitchFamily="34" charset="0"/>
              </a:rPr>
              <a:t>The National Council of State Boards of Nursing starting using CAT in 1994.</a:t>
            </a:r>
          </a:p>
        </p:txBody>
      </p:sp>
    </p:spTree>
    <p:extLst>
      <p:ext uri="{BB962C8B-B14F-4D97-AF65-F5344CB8AC3E}">
        <p14:creationId xmlns:p14="http://schemas.microsoft.com/office/powerpoint/2010/main" val="567212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264">
              <a:spcBef>
                <a:spcPct val="30000"/>
              </a:spcBef>
              <a:defRPr sz="1200">
                <a:solidFill>
                  <a:schemeClr val="tx1"/>
                </a:solidFill>
                <a:latin typeface="Arial" panose="020B0604020202020204" pitchFamily="34" charset="0"/>
              </a:defRPr>
            </a:lvl1pPr>
            <a:lvl2pPr marL="756026" indent="-290779" defTabSz="948264">
              <a:spcBef>
                <a:spcPct val="30000"/>
              </a:spcBef>
              <a:defRPr sz="1200">
                <a:solidFill>
                  <a:schemeClr val="tx1"/>
                </a:solidFill>
                <a:latin typeface="Arial" panose="020B0604020202020204" pitchFamily="34" charset="0"/>
              </a:defRPr>
            </a:lvl2pPr>
            <a:lvl3pPr marL="1163117" indent="-232623" defTabSz="948264">
              <a:spcBef>
                <a:spcPct val="30000"/>
              </a:spcBef>
              <a:defRPr sz="1200">
                <a:solidFill>
                  <a:schemeClr val="tx1"/>
                </a:solidFill>
                <a:latin typeface="Arial" panose="020B0604020202020204" pitchFamily="34" charset="0"/>
              </a:defRPr>
            </a:lvl3pPr>
            <a:lvl4pPr marL="1628364" indent="-232623" defTabSz="948264">
              <a:spcBef>
                <a:spcPct val="30000"/>
              </a:spcBef>
              <a:defRPr sz="1200">
                <a:solidFill>
                  <a:schemeClr val="tx1"/>
                </a:solidFill>
                <a:latin typeface="Arial" panose="020B0604020202020204" pitchFamily="34" charset="0"/>
              </a:defRPr>
            </a:lvl4pPr>
            <a:lvl5pPr marL="2093610" indent="-232623" defTabSz="948264">
              <a:spcBef>
                <a:spcPct val="30000"/>
              </a:spcBef>
              <a:defRPr sz="1200">
                <a:solidFill>
                  <a:schemeClr val="tx1"/>
                </a:solidFill>
                <a:latin typeface="Arial" panose="020B0604020202020204" pitchFamily="34" charset="0"/>
              </a:defRPr>
            </a:lvl5pPr>
            <a:lvl6pPr marL="2558857" indent="-232623" defTabSz="948264" eaLnBrk="0" fontAlgn="base" hangingPunct="0">
              <a:spcBef>
                <a:spcPct val="30000"/>
              </a:spcBef>
              <a:spcAft>
                <a:spcPct val="0"/>
              </a:spcAft>
              <a:defRPr sz="1200">
                <a:solidFill>
                  <a:schemeClr val="tx1"/>
                </a:solidFill>
                <a:latin typeface="Arial" panose="020B0604020202020204" pitchFamily="34" charset="0"/>
              </a:defRPr>
            </a:lvl6pPr>
            <a:lvl7pPr marL="3024104" indent="-232623" defTabSz="948264" eaLnBrk="0" fontAlgn="base" hangingPunct="0">
              <a:spcBef>
                <a:spcPct val="30000"/>
              </a:spcBef>
              <a:spcAft>
                <a:spcPct val="0"/>
              </a:spcAft>
              <a:defRPr sz="1200">
                <a:solidFill>
                  <a:schemeClr val="tx1"/>
                </a:solidFill>
                <a:latin typeface="Arial" panose="020B0604020202020204" pitchFamily="34" charset="0"/>
              </a:defRPr>
            </a:lvl7pPr>
            <a:lvl8pPr marL="3489350" indent="-232623" defTabSz="948264" eaLnBrk="0" fontAlgn="base" hangingPunct="0">
              <a:spcBef>
                <a:spcPct val="30000"/>
              </a:spcBef>
              <a:spcAft>
                <a:spcPct val="0"/>
              </a:spcAft>
              <a:defRPr sz="1200">
                <a:solidFill>
                  <a:schemeClr val="tx1"/>
                </a:solidFill>
                <a:latin typeface="Arial" panose="020B0604020202020204" pitchFamily="34" charset="0"/>
              </a:defRPr>
            </a:lvl8pPr>
            <a:lvl9pPr marL="3954597" indent="-232623" defTabSz="94826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9470EB-6E5D-4277-A232-FAB417D978F4}" type="slidenum">
              <a:rPr lang="en-US" altLang="en-US" smtClean="0">
                <a:ea typeface="MS PGothic" panose="020B0600070205080204" pitchFamily="34" charset="-128"/>
                <a:cs typeface="Arial" panose="020B0604020202020204" pitchFamily="34" charset="0"/>
              </a:rPr>
              <a:pPr>
                <a:spcBef>
                  <a:spcPct val="0"/>
                </a:spcBef>
              </a:pPr>
              <a:t>35</a:t>
            </a:fld>
            <a:endParaRPr lang="en-US" altLang="en-US" smtClean="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5251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98308" name="Slide Number Placeholder 3"/>
          <p:cNvSpPr txBox="1">
            <a:spLocks noGrp="1"/>
          </p:cNvSpPr>
          <p:nvPr/>
        </p:nvSpPr>
        <p:spPr bwMode="auto">
          <a:xfrm>
            <a:off x="4021811" y="8893003"/>
            <a:ext cx="3078199"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60" rIns="93921" bIns="4696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FB23C38-E381-4E5B-BE76-C624708CED36}" type="slidenum">
              <a:rPr lang="en-US" altLang="en-US">
                <a:cs typeface="Arial" panose="020B0604020202020204" pitchFamily="34" charset="0"/>
              </a:rPr>
              <a:pPr algn="r" eaLnBrk="1" hangingPunct="1">
                <a:spcBef>
                  <a:spcPct val="0"/>
                </a:spcBef>
              </a:pPr>
              <a:t>36</a:t>
            </a:fld>
            <a:endParaRPr lang="en-US" altLang="en-US">
              <a:cs typeface="Arial" panose="020B0604020202020204" pitchFamily="34" charset="0"/>
            </a:endParaRPr>
          </a:p>
        </p:txBody>
      </p:sp>
    </p:spTree>
    <p:extLst>
      <p:ext uri="{BB962C8B-B14F-4D97-AF65-F5344CB8AC3E}">
        <p14:creationId xmlns:p14="http://schemas.microsoft.com/office/powerpoint/2010/main" val="76385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37</a:t>
            </a:fld>
            <a:endParaRPr lang="en-US"/>
          </a:p>
        </p:txBody>
      </p:sp>
    </p:spTree>
    <p:extLst>
      <p:ext uri="{BB962C8B-B14F-4D97-AF65-F5344CB8AC3E}">
        <p14:creationId xmlns:p14="http://schemas.microsoft.com/office/powerpoint/2010/main" val="323384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69211" indent="-295851" eaLnBrk="0" hangingPunct="0">
              <a:defRPr>
                <a:solidFill>
                  <a:schemeClr val="tx1"/>
                </a:solidFill>
                <a:latin typeface="Arial" charset="0"/>
                <a:ea typeface="ＭＳ Ｐゴシック" pitchFamily="-108" charset="-128"/>
              </a:defRPr>
            </a:lvl2pPr>
            <a:lvl3pPr marL="1183402" indent="-236680" eaLnBrk="0" hangingPunct="0">
              <a:defRPr>
                <a:solidFill>
                  <a:schemeClr val="tx1"/>
                </a:solidFill>
                <a:latin typeface="Arial" charset="0"/>
                <a:ea typeface="ＭＳ Ｐゴシック" pitchFamily="-108" charset="-128"/>
              </a:defRPr>
            </a:lvl3pPr>
            <a:lvl4pPr marL="1656762" indent="-236680" eaLnBrk="0" hangingPunct="0">
              <a:defRPr>
                <a:solidFill>
                  <a:schemeClr val="tx1"/>
                </a:solidFill>
                <a:latin typeface="Arial" charset="0"/>
                <a:ea typeface="ＭＳ Ｐゴシック" pitchFamily="-108" charset="-128"/>
              </a:defRPr>
            </a:lvl4pPr>
            <a:lvl5pPr marL="2130122" indent="-236680" eaLnBrk="0" hangingPunct="0">
              <a:defRPr>
                <a:solidFill>
                  <a:schemeClr val="tx1"/>
                </a:solidFill>
                <a:latin typeface="Arial" charset="0"/>
                <a:ea typeface="ＭＳ Ｐゴシック" pitchFamily="-108" charset="-128"/>
              </a:defRPr>
            </a:lvl5pPr>
            <a:lvl6pPr marL="2603482" indent="-236680" eaLnBrk="0" fontAlgn="base" hangingPunct="0">
              <a:spcBef>
                <a:spcPct val="0"/>
              </a:spcBef>
              <a:spcAft>
                <a:spcPct val="0"/>
              </a:spcAft>
              <a:defRPr>
                <a:solidFill>
                  <a:schemeClr val="tx1"/>
                </a:solidFill>
                <a:latin typeface="Arial" charset="0"/>
                <a:ea typeface="ＭＳ Ｐゴシック" pitchFamily="-108" charset="-128"/>
              </a:defRPr>
            </a:lvl6pPr>
            <a:lvl7pPr marL="3076843" indent="-236680" eaLnBrk="0" fontAlgn="base" hangingPunct="0">
              <a:spcBef>
                <a:spcPct val="0"/>
              </a:spcBef>
              <a:spcAft>
                <a:spcPct val="0"/>
              </a:spcAft>
              <a:defRPr>
                <a:solidFill>
                  <a:schemeClr val="tx1"/>
                </a:solidFill>
                <a:latin typeface="Arial" charset="0"/>
                <a:ea typeface="ＭＳ Ｐゴシック" pitchFamily="-108" charset="-128"/>
              </a:defRPr>
            </a:lvl7pPr>
            <a:lvl8pPr marL="3550203" indent="-236680" eaLnBrk="0" fontAlgn="base" hangingPunct="0">
              <a:spcBef>
                <a:spcPct val="0"/>
              </a:spcBef>
              <a:spcAft>
                <a:spcPct val="0"/>
              </a:spcAft>
              <a:defRPr>
                <a:solidFill>
                  <a:schemeClr val="tx1"/>
                </a:solidFill>
                <a:latin typeface="Arial" charset="0"/>
                <a:ea typeface="ＭＳ Ｐゴシック" pitchFamily="-108" charset="-128"/>
              </a:defRPr>
            </a:lvl8pPr>
            <a:lvl9pPr marL="4023563" indent="-23668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defRPr/>
            </a:pPr>
            <a:fld id="{D81E44E4-4BC4-4A8B-8C00-2341FDED9C6C}" type="slidenum">
              <a:rPr lang="en-US"/>
              <a:pPr eaLnBrk="1" hangingPunct="1">
                <a:defRPr/>
              </a:pPr>
              <a:t>38</a:t>
            </a:fld>
            <a:endParaRPr lang="en-US"/>
          </a:p>
        </p:txBody>
      </p:sp>
      <p:sp>
        <p:nvSpPr>
          <p:cNvPr id="190467" name="Slide Image Placeholder 1"/>
          <p:cNvSpPr>
            <a:spLocks noGrp="1" noRot="1" noChangeAspect="1" noTextEdit="1"/>
          </p:cNvSpPr>
          <p:nvPr>
            <p:ph type="sldImg"/>
          </p:nvPr>
        </p:nvSpPr>
        <p:spPr>
          <a:ln/>
        </p:spPr>
      </p:sp>
      <p:sp>
        <p:nvSpPr>
          <p:cNvPr id="190468" name="Notes Placeholder 2"/>
          <p:cNvSpPr>
            <a:spLocks noGrp="1"/>
          </p:cNvSpPr>
          <p:nvPr>
            <p:ph type="body" idx="1"/>
          </p:nvPr>
        </p:nvSpPr>
        <p:spPr>
          <a:xfrm>
            <a:off x="973099" y="4480079"/>
            <a:ext cx="5356953" cy="4243443"/>
          </a:xfrm>
          <a:noFill/>
          <a:ln w="9525"/>
        </p:spPr>
        <p:txBody>
          <a:bodyPr/>
          <a:lstStyle/>
          <a:p>
            <a:pPr eaLnBrk="1" hangingPunct="1"/>
            <a:endParaRPr lang="en-US" altLang="en-US" smtClean="0">
              <a:latin typeface="Arial" pitchFamily="34" charset="0"/>
            </a:endParaRPr>
          </a:p>
        </p:txBody>
      </p:sp>
      <p:sp>
        <p:nvSpPr>
          <p:cNvPr id="190469" name="Slide Number Placeholder 3"/>
          <p:cNvSpPr txBox="1">
            <a:spLocks noGrp="1"/>
          </p:cNvSpPr>
          <p:nvPr/>
        </p:nvSpPr>
        <p:spPr bwMode="auto">
          <a:xfrm>
            <a:off x="4138123" y="8958558"/>
            <a:ext cx="3165025" cy="471671"/>
          </a:xfrm>
          <a:prstGeom prst="rect">
            <a:avLst/>
          </a:prstGeom>
          <a:noFill/>
          <a:ln w="12700" cap="sq">
            <a:noFill/>
            <a:miter lim="800000"/>
            <a:headEnd type="none" w="sm" len="sm"/>
            <a:tailEnd type="none" w="sm" len="sm"/>
          </a:ln>
        </p:spPr>
        <p:txBody>
          <a:bodyPr lIns="94671" tIns="47337" rIns="94671" bIns="47337" anchor="b"/>
          <a:lstStyle/>
          <a:p>
            <a:pPr algn="r" eaLnBrk="0" hangingPunct="0"/>
            <a:fld id="{1C66787E-2916-4B06-8C09-D7DF3ED913EA}" type="slidenum">
              <a:rPr lang="en-US" altLang="en-US" sz="1200">
                <a:ea typeface="MS PGothic" pitchFamily="34" charset="-128"/>
              </a:rPr>
              <a:pPr algn="r" eaLnBrk="0" hangingPunct="0"/>
              <a:t>38</a:t>
            </a:fld>
            <a:endParaRPr lang="en-US" altLang="en-US" sz="1200">
              <a:ea typeface="MS PGothic" pitchFamily="34" charset="-128"/>
            </a:endParaRPr>
          </a:p>
        </p:txBody>
      </p:sp>
    </p:spTree>
    <p:extLst>
      <p:ext uri="{BB962C8B-B14F-4D97-AF65-F5344CB8AC3E}">
        <p14:creationId xmlns:p14="http://schemas.microsoft.com/office/powerpoint/2010/main" val="299186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cs typeface="Arial" panose="020B0604020202020204" pitchFamily="34" charset="0"/>
              </a:rPr>
              <a:t>Read slide</a:t>
            </a:r>
          </a:p>
          <a:p>
            <a:pPr>
              <a:spcBef>
                <a:spcPct val="0"/>
              </a:spcBef>
            </a:pPr>
            <a:r>
              <a:rPr lang="en-US" altLang="en-US" smtClean="0">
                <a:latin typeface="Arial" panose="020B0604020202020204" pitchFamily="34" charset="0"/>
                <a:cs typeface="Arial" panose="020B0604020202020204" pitchFamily="34" charset="0"/>
              </a:rPr>
              <a:t>The PRO assesses a concept which can be..symptom, etc. or any other information that can only come from the patient and not from another objective or semi-objective measures.  </a:t>
            </a:r>
          </a:p>
          <a:p>
            <a:pPr>
              <a:spcBef>
                <a:spcPct val="0"/>
              </a:spcBef>
            </a:pPr>
            <a:r>
              <a:rPr lang="en-US" altLang="en-US" smtClean="0">
                <a:latin typeface="Arial" panose="020B0604020202020204" pitchFamily="34" charset="0"/>
                <a:cs typeface="Arial" panose="020B0604020202020204" pitchFamily="34" charset="0"/>
              </a:rPr>
              <a:t>The PRO should be evaluated and have evidence to support its validity in assessing a given concept prior to enrollment in the pivotal trial.  This is of particular importance since PRO development is often an iterative process requiring multiple modifications of the measurement tool. </a:t>
            </a:r>
          </a:p>
        </p:txBody>
      </p:sp>
    </p:spTree>
    <p:extLst>
      <p:ext uri="{BB962C8B-B14F-4D97-AF65-F5344CB8AC3E}">
        <p14:creationId xmlns:p14="http://schemas.microsoft.com/office/powerpoint/2010/main" val="381820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68949" indent="-295626">
              <a:spcBef>
                <a:spcPct val="30000"/>
              </a:spcBef>
              <a:defRPr sz="1200">
                <a:solidFill>
                  <a:schemeClr val="tx1"/>
                </a:solidFill>
                <a:latin typeface="Calibri" panose="020F0502020204030204" pitchFamily="34" charset="0"/>
              </a:defRPr>
            </a:lvl2pPr>
            <a:lvl3pPr marL="1182502" indent="-235854">
              <a:spcBef>
                <a:spcPct val="30000"/>
              </a:spcBef>
              <a:defRPr sz="1200">
                <a:solidFill>
                  <a:schemeClr val="tx1"/>
                </a:solidFill>
                <a:latin typeface="Calibri" panose="020F0502020204030204" pitchFamily="34" charset="0"/>
              </a:defRPr>
            </a:lvl3pPr>
            <a:lvl4pPr marL="1655827" indent="-235854">
              <a:spcBef>
                <a:spcPct val="30000"/>
              </a:spcBef>
              <a:defRPr sz="1200">
                <a:solidFill>
                  <a:schemeClr val="tx1"/>
                </a:solidFill>
                <a:latin typeface="Calibri" panose="020F0502020204030204" pitchFamily="34" charset="0"/>
              </a:defRPr>
            </a:lvl4pPr>
            <a:lvl5pPr marL="2129150" indent="-235854">
              <a:spcBef>
                <a:spcPct val="30000"/>
              </a:spcBef>
              <a:defRPr sz="1200">
                <a:solidFill>
                  <a:schemeClr val="tx1"/>
                </a:solidFill>
                <a:latin typeface="Calibri" panose="020F0502020204030204" pitchFamily="34" charset="0"/>
              </a:defRPr>
            </a:lvl5pPr>
            <a:lvl6pPr marL="2594397" indent="-235854" eaLnBrk="0" fontAlgn="base" hangingPunct="0">
              <a:spcBef>
                <a:spcPct val="30000"/>
              </a:spcBef>
              <a:spcAft>
                <a:spcPct val="0"/>
              </a:spcAft>
              <a:defRPr sz="1200">
                <a:solidFill>
                  <a:schemeClr val="tx1"/>
                </a:solidFill>
                <a:latin typeface="Calibri" panose="020F0502020204030204" pitchFamily="34" charset="0"/>
              </a:defRPr>
            </a:lvl6pPr>
            <a:lvl7pPr marL="3059643" indent="-235854" eaLnBrk="0" fontAlgn="base" hangingPunct="0">
              <a:spcBef>
                <a:spcPct val="30000"/>
              </a:spcBef>
              <a:spcAft>
                <a:spcPct val="0"/>
              </a:spcAft>
              <a:defRPr sz="1200">
                <a:solidFill>
                  <a:schemeClr val="tx1"/>
                </a:solidFill>
                <a:latin typeface="Calibri" panose="020F0502020204030204" pitchFamily="34" charset="0"/>
              </a:defRPr>
            </a:lvl7pPr>
            <a:lvl8pPr marL="3524890" indent="-235854" eaLnBrk="0" fontAlgn="base" hangingPunct="0">
              <a:spcBef>
                <a:spcPct val="30000"/>
              </a:spcBef>
              <a:spcAft>
                <a:spcPct val="0"/>
              </a:spcAft>
              <a:defRPr sz="1200">
                <a:solidFill>
                  <a:schemeClr val="tx1"/>
                </a:solidFill>
                <a:latin typeface="Calibri" panose="020F0502020204030204" pitchFamily="34" charset="0"/>
              </a:defRPr>
            </a:lvl8pPr>
            <a:lvl9pPr marL="3990137" indent="-23585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BFFB8F-9759-4EDB-9351-4E99D45BAF8A}" type="slidenum">
              <a:rPr lang="en-US" altLang="en-US" smtClean="0">
                <a:latin typeface="Times New Roman" panose="02020603050405020304" pitchFamily="18" charset="0"/>
              </a:rPr>
              <a:pPr>
                <a:spcBef>
                  <a:spcPct val="0"/>
                </a:spcBef>
              </a:pPr>
              <a:t>5</a:t>
            </a:fld>
            <a:endParaRPr lang="en-US" altLang="en-US" smtClean="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3037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1300163" y="714375"/>
            <a:ext cx="4700587" cy="3525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2831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68949" indent="-295626">
              <a:spcBef>
                <a:spcPct val="30000"/>
              </a:spcBef>
              <a:defRPr sz="1200">
                <a:solidFill>
                  <a:schemeClr val="tx1"/>
                </a:solidFill>
                <a:latin typeface="Calibri" panose="020F0502020204030204" pitchFamily="34" charset="0"/>
              </a:defRPr>
            </a:lvl2pPr>
            <a:lvl3pPr marL="1182502" indent="-235854">
              <a:spcBef>
                <a:spcPct val="30000"/>
              </a:spcBef>
              <a:defRPr sz="1200">
                <a:solidFill>
                  <a:schemeClr val="tx1"/>
                </a:solidFill>
                <a:latin typeface="Calibri" panose="020F0502020204030204" pitchFamily="34" charset="0"/>
              </a:defRPr>
            </a:lvl3pPr>
            <a:lvl4pPr marL="1655827" indent="-235854">
              <a:spcBef>
                <a:spcPct val="30000"/>
              </a:spcBef>
              <a:defRPr sz="1200">
                <a:solidFill>
                  <a:schemeClr val="tx1"/>
                </a:solidFill>
                <a:latin typeface="Calibri" panose="020F0502020204030204" pitchFamily="34" charset="0"/>
              </a:defRPr>
            </a:lvl4pPr>
            <a:lvl5pPr marL="2129150" indent="-235854">
              <a:spcBef>
                <a:spcPct val="30000"/>
              </a:spcBef>
              <a:defRPr sz="1200">
                <a:solidFill>
                  <a:schemeClr val="tx1"/>
                </a:solidFill>
                <a:latin typeface="Calibri" panose="020F0502020204030204" pitchFamily="34" charset="0"/>
              </a:defRPr>
            </a:lvl5pPr>
            <a:lvl6pPr marL="2594397" indent="-235854" eaLnBrk="0" fontAlgn="base" hangingPunct="0">
              <a:spcBef>
                <a:spcPct val="30000"/>
              </a:spcBef>
              <a:spcAft>
                <a:spcPct val="0"/>
              </a:spcAft>
              <a:defRPr sz="1200">
                <a:solidFill>
                  <a:schemeClr val="tx1"/>
                </a:solidFill>
                <a:latin typeface="Calibri" panose="020F0502020204030204" pitchFamily="34" charset="0"/>
              </a:defRPr>
            </a:lvl6pPr>
            <a:lvl7pPr marL="3059643" indent="-235854" eaLnBrk="0" fontAlgn="base" hangingPunct="0">
              <a:spcBef>
                <a:spcPct val="30000"/>
              </a:spcBef>
              <a:spcAft>
                <a:spcPct val="0"/>
              </a:spcAft>
              <a:defRPr sz="1200">
                <a:solidFill>
                  <a:schemeClr val="tx1"/>
                </a:solidFill>
                <a:latin typeface="Calibri" panose="020F0502020204030204" pitchFamily="34" charset="0"/>
              </a:defRPr>
            </a:lvl7pPr>
            <a:lvl8pPr marL="3524890" indent="-235854" eaLnBrk="0" fontAlgn="base" hangingPunct="0">
              <a:spcBef>
                <a:spcPct val="30000"/>
              </a:spcBef>
              <a:spcAft>
                <a:spcPct val="0"/>
              </a:spcAft>
              <a:defRPr sz="1200">
                <a:solidFill>
                  <a:schemeClr val="tx1"/>
                </a:solidFill>
                <a:latin typeface="Calibri" panose="020F0502020204030204" pitchFamily="34" charset="0"/>
              </a:defRPr>
            </a:lvl8pPr>
            <a:lvl9pPr marL="3990137" indent="-23585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CE431B-5E21-4A72-8DA8-8013111B7759}" type="slidenum">
              <a:rPr lang="en-US" altLang="en-US" smtClean="0">
                <a:latin typeface="Times New Roman" panose="02020603050405020304" pitchFamily="18" charset="0"/>
              </a:rPr>
              <a:pPr>
                <a:spcBef>
                  <a:spcPct val="0"/>
                </a:spcBef>
              </a:pPr>
              <a:t>7</a:t>
            </a:fld>
            <a:endParaRPr lang="en-US" alt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4480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Calibri" panose="020F0502020204030204" pitchFamily="34" charset="0"/>
              </a:defRPr>
            </a:lvl1pPr>
            <a:lvl2pPr marL="768949" indent="-295626">
              <a:spcBef>
                <a:spcPct val="30000"/>
              </a:spcBef>
              <a:defRPr sz="1200">
                <a:solidFill>
                  <a:schemeClr val="tx1"/>
                </a:solidFill>
                <a:latin typeface="Calibri" panose="020F0502020204030204" pitchFamily="34" charset="0"/>
              </a:defRPr>
            </a:lvl2pPr>
            <a:lvl3pPr marL="1182502" indent="-235854">
              <a:spcBef>
                <a:spcPct val="30000"/>
              </a:spcBef>
              <a:defRPr sz="1200">
                <a:solidFill>
                  <a:schemeClr val="tx1"/>
                </a:solidFill>
                <a:latin typeface="Calibri" panose="020F0502020204030204" pitchFamily="34" charset="0"/>
              </a:defRPr>
            </a:lvl3pPr>
            <a:lvl4pPr marL="1655827" indent="-235854">
              <a:spcBef>
                <a:spcPct val="30000"/>
              </a:spcBef>
              <a:defRPr sz="1200">
                <a:solidFill>
                  <a:schemeClr val="tx1"/>
                </a:solidFill>
                <a:latin typeface="Calibri" panose="020F0502020204030204" pitchFamily="34" charset="0"/>
              </a:defRPr>
            </a:lvl4pPr>
            <a:lvl5pPr marL="2129150" indent="-235854">
              <a:spcBef>
                <a:spcPct val="30000"/>
              </a:spcBef>
              <a:defRPr sz="1200">
                <a:solidFill>
                  <a:schemeClr val="tx1"/>
                </a:solidFill>
                <a:latin typeface="Calibri" panose="020F0502020204030204" pitchFamily="34" charset="0"/>
              </a:defRPr>
            </a:lvl5pPr>
            <a:lvl6pPr marL="2594397" indent="-235854" eaLnBrk="0" fontAlgn="base" hangingPunct="0">
              <a:spcBef>
                <a:spcPct val="30000"/>
              </a:spcBef>
              <a:spcAft>
                <a:spcPct val="0"/>
              </a:spcAft>
              <a:defRPr sz="1200">
                <a:solidFill>
                  <a:schemeClr val="tx1"/>
                </a:solidFill>
                <a:latin typeface="Calibri" panose="020F0502020204030204" pitchFamily="34" charset="0"/>
              </a:defRPr>
            </a:lvl6pPr>
            <a:lvl7pPr marL="3059643" indent="-235854" eaLnBrk="0" fontAlgn="base" hangingPunct="0">
              <a:spcBef>
                <a:spcPct val="30000"/>
              </a:spcBef>
              <a:spcAft>
                <a:spcPct val="0"/>
              </a:spcAft>
              <a:defRPr sz="1200">
                <a:solidFill>
                  <a:schemeClr val="tx1"/>
                </a:solidFill>
                <a:latin typeface="Calibri" panose="020F0502020204030204" pitchFamily="34" charset="0"/>
              </a:defRPr>
            </a:lvl7pPr>
            <a:lvl8pPr marL="3524890" indent="-235854" eaLnBrk="0" fontAlgn="base" hangingPunct="0">
              <a:spcBef>
                <a:spcPct val="30000"/>
              </a:spcBef>
              <a:spcAft>
                <a:spcPct val="0"/>
              </a:spcAft>
              <a:defRPr sz="1200">
                <a:solidFill>
                  <a:schemeClr val="tx1"/>
                </a:solidFill>
                <a:latin typeface="Calibri" panose="020F0502020204030204" pitchFamily="34" charset="0"/>
              </a:defRPr>
            </a:lvl8pPr>
            <a:lvl9pPr marL="3990137" indent="-23585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07E769-E0AF-488D-B0A9-91C351117E4D}" type="slidenum">
              <a:rPr lang="en-US" altLang="en-US" smtClean="0">
                <a:latin typeface="Times New Roman" panose="02020603050405020304" pitchFamily="18" charset="0"/>
              </a:rPr>
              <a:pPr>
                <a:spcBef>
                  <a:spcPct val="0"/>
                </a:spcBef>
              </a:pPr>
              <a:t>15</a:t>
            </a:fld>
            <a:endParaRPr lang="en-US" altLang="en-US" smtClean="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835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smtClean="0"/>
          </a:p>
        </p:txBody>
      </p:sp>
      <p:sp>
        <p:nvSpPr>
          <p:cNvPr id="35844" name="Slide Number Placeholder 3"/>
          <p:cNvSpPr txBox="1">
            <a:spLocks noGrp="1"/>
          </p:cNvSpPr>
          <p:nvPr/>
        </p:nvSpPr>
        <p:spPr bwMode="auto">
          <a:xfrm>
            <a:off x="4122446" y="8956785"/>
            <a:ext cx="3153747" cy="47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79" rIns="95559" bIns="47779" anchor="b"/>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eaLnBrk="1" hangingPunct="1"/>
            <a:fld id="{06B67732-7B28-4105-93A1-95DBC34382FE}"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Tree>
    <p:extLst>
      <p:ext uri="{BB962C8B-B14F-4D97-AF65-F5344CB8AC3E}">
        <p14:creationId xmlns:p14="http://schemas.microsoft.com/office/powerpoint/2010/main" val="123891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smtClean="0"/>
          </a:p>
        </p:txBody>
      </p:sp>
      <p:sp>
        <p:nvSpPr>
          <p:cNvPr id="35844" name="Slide Number Placeholder 3"/>
          <p:cNvSpPr txBox="1">
            <a:spLocks noGrp="1"/>
          </p:cNvSpPr>
          <p:nvPr/>
        </p:nvSpPr>
        <p:spPr bwMode="auto">
          <a:xfrm>
            <a:off x="4122446" y="8956785"/>
            <a:ext cx="3153747" cy="47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79" rIns="95559" bIns="47779" anchor="b"/>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algn="r" eaLnBrk="1" hangingPunct="1"/>
            <a:fld id="{06B67732-7B28-4105-93A1-95DBC34382FE}"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Tree>
    <p:extLst>
      <p:ext uri="{BB962C8B-B14F-4D97-AF65-F5344CB8AC3E}">
        <p14:creationId xmlns:p14="http://schemas.microsoft.com/office/powerpoint/2010/main" val="298440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44036" name="Slide Number Placeholder 3"/>
          <p:cNvSpPr txBox="1">
            <a:spLocks noGrp="1"/>
          </p:cNvSpPr>
          <p:nvPr/>
        </p:nvSpPr>
        <p:spPr bwMode="auto">
          <a:xfrm>
            <a:off x="4008705" y="8893003"/>
            <a:ext cx="3066733" cy="46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60" rIns="93921" bIns="4696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712CDF9-9CE1-4C3A-B216-21F233013B38}" type="slidenum">
              <a:rPr lang="en-US" altLang="en-US"/>
              <a:pPr algn="r" eaLnBrk="1" hangingPunct="1">
                <a:spcBef>
                  <a:spcPct val="0"/>
                </a:spcBef>
              </a:pPr>
              <a:t>20</a:t>
            </a:fld>
            <a:endParaRPr lang="en-US" altLang="en-US"/>
          </a:p>
        </p:txBody>
      </p:sp>
    </p:spTree>
    <p:extLst>
      <p:ext uri="{BB962C8B-B14F-4D97-AF65-F5344CB8AC3E}">
        <p14:creationId xmlns:p14="http://schemas.microsoft.com/office/powerpoint/2010/main" val="3556290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EFA369B-0A0B-4A55-AAD3-A1CF143EAD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2341C9-AAEE-4C94-AD20-5CD482D046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2B326B-E14B-44FC-A367-0163BD87BB8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DB139C-DE91-4330-9C8C-078007E94E1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F8BF85-712C-40CE-A297-7EB2DEE5B2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E809768-E3DC-4668-9139-A0CAC4881C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BA0FBC1-2213-4D87-AA94-74AF7FDCAC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3AE02A2-500A-4F19-9E70-370478BFE8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142F7-E79D-4A86-932F-C501E258F92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450C897-FF8A-4133-859F-546DCA80824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577692F-5365-4287-AC99-7824F241C3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Guidances/UCM205269.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5.wmf"/><Relationship Id="rId18" Type="http://schemas.openxmlformats.org/officeDocument/2006/relationships/customXml" Target="../ink/ink2.xml"/><Relationship Id="rId26" Type="http://schemas.openxmlformats.org/officeDocument/2006/relationships/customXml" Target="../ink/ink6.xml"/><Relationship Id="rId39" Type="http://schemas.openxmlformats.org/officeDocument/2006/relationships/image" Target="../media/image22.emf"/><Relationship Id="rId3" Type="http://schemas.openxmlformats.org/officeDocument/2006/relationships/notesSlide" Target="../notesSlides/notesSlide8.xml"/><Relationship Id="rId21" Type="http://schemas.openxmlformats.org/officeDocument/2006/relationships/image" Target="../media/image13.emf"/><Relationship Id="rId34" Type="http://schemas.openxmlformats.org/officeDocument/2006/relationships/customXml" Target="../ink/ink10.xml"/><Relationship Id="rId42" Type="http://schemas.openxmlformats.org/officeDocument/2006/relationships/customXml" Target="../ink/ink14.xml"/><Relationship Id="rId7" Type="http://schemas.openxmlformats.org/officeDocument/2006/relationships/image" Target="../media/image12.wmf"/><Relationship Id="rId12" Type="http://schemas.openxmlformats.org/officeDocument/2006/relationships/oleObject" Target="../embeddings/oleObject11.bin"/><Relationship Id="rId17" Type="http://schemas.openxmlformats.org/officeDocument/2006/relationships/image" Target="../media/image11.emf"/><Relationship Id="rId25" Type="http://schemas.openxmlformats.org/officeDocument/2006/relationships/image" Target="../media/image15.emf"/><Relationship Id="rId33" Type="http://schemas.openxmlformats.org/officeDocument/2006/relationships/image" Target="../media/image19.emf"/><Relationship Id="rId38" Type="http://schemas.openxmlformats.org/officeDocument/2006/relationships/customXml" Target="../ink/ink12.xml"/><Relationship Id="rId2" Type="http://schemas.openxmlformats.org/officeDocument/2006/relationships/slideLayout" Target="../slideLayouts/slideLayout7.xml"/><Relationship Id="rId16" Type="http://schemas.openxmlformats.org/officeDocument/2006/relationships/customXml" Target="../ink/ink1.xml"/><Relationship Id="rId20" Type="http://schemas.openxmlformats.org/officeDocument/2006/relationships/customXml" Target="../ink/ink3.xml"/><Relationship Id="rId29" Type="http://schemas.openxmlformats.org/officeDocument/2006/relationships/image" Target="../media/image17.emf"/><Relationship Id="rId41" Type="http://schemas.openxmlformats.org/officeDocument/2006/relationships/image" Target="../media/image23.emf"/><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4.wmf"/><Relationship Id="rId24" Type="http://schemas.openxmlformats.org/officeDocument/2006/relationships/customXml" Target="../ink/ink5.xml"/><Relationship Id="rId32" Type="http://schemas.openxmlformats.org/officeDocument/2006/relationships/customXml" Target="../ink/ink9.xml"/><Relationship Id="rId37" Type="http://schemas.openxmlformats.org/officeDocument/2006/relationships/image" Target="../media/image21.emf"/><Relationship Id="rId40" Type="http://schemas.openxmlformats.org/officeDocument/2006/relationships/customXml" Target="../ink/ink13.xml"/><Relationship Id="rId5" Type="http://schemas.openxmlformats.org/officeDocument/2006/relationships/image" Target="../media/image11.wmf"/><Relationship Id="rId15" Type="http://schemas.openxmlformats.org/officeDocument/2006/relationships/image" Target="../media/image16.wmf"/><Relationship Id="rId23" Type="http://schemas.openxmlformats.org/officeDocument/2006/relationships/image" Target="../media/image14.emf"/><Relationship Id="rId28" Type="http://schemas.openxmlformats.org/officeDocument/2006/relationships/customXml" Target="../ink/ink7.xml"/><Relationship Id="rId36" Type="http://schemas.openxmlformats.org/officeDocument/2006/relationships/customXml" Target="../ink/ink11.xml"/><Relationship Id="rId10" Type="http://schemas.openxmlformats.org/officeDocument/2006/relationships/oleObject" Target="../embeddings/oleObject10.bin"/><Relationship Id="rId19" Type="http://schemas.openxmlformats.org/officeDocument/2006/relationships/image" Target="../media/image12.emf"/><Relationship Id="rId31" Type="http://schemas.openxmlformats.org/officeDocument/2006/relationships/image" Target="../media/image18.emf"/><Relationship Id="rId4" Type="http://schemas.openxmlformats.org/officeDocument/2006/relationships/oleObject" Target="../embeddings/oleObject7.bin"/><Relationship Id="rId9" Type="http://schemas.openxmlformats.org/officeDocument/2006/relationships/image" Target="../media/image13.wmf"/><Relationship Id="rId14" Type="http://schemas.openxmlformats.org/officeDocument/2006/relationships/oleObject" Target="../embeddings/oleObject12.bin"/><Relationship Id="rId22" Type="http://schemas.openxmlformats.org/officeDocument/2006/relationships/customXml" Target="../ink/ink4.xml"/><Relationship Id="rId27" Type="http://schemas.openxmlformats.org/officeDocument/2006/relationships/image" Target="../media/image16.emf"/><Relationship Id="rId30" Type="http://schemas.openxmlformats.org/officeDocument/2006/relationships/customXml" Target="../ink/ink8.xml"/><Relationship Id="rId35" Type="http://schemas.openxmlformats.org/officeDocument/2006/relationships/image" Target="../media/image20.emf"/><Relationship Id="rId43" Type="http://schemas.openxmlformats.org/officeDocument/2006/relationships/image" Target="../media/image2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5.emf"/><Relationship Id="rId4" Type="http://schemas.openxmlformats.org/officeDocument/2006/relationships/customXml" Target="../ink/ink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Guidances/UCM205269.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7.emf"/><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350.emf"/><Relationship Id="rId18" Type="http://schemas.openxmlformats.org/officeDocument/2006/relationships/customXml" Target="../ink/ink24.xml"/><Relationship Id="rId3" Type="http://schemas.openxmlformats.org/officeDocument/2006/relationships/hyperlink" Target="mailto:drhays@ucla.edu" TargetMode="External"/><Relationship Id="rId21" Type="http://schemas.openxmlformats.org/officeDocument/2006/relationships/image" Target="../media/image390.emf"/><Relationship Id="rId7" Type="http://schemas.openxmlformats.org/officeDocument/2006/relationships/image" Target="../media/image320.emf"/><Relationship Id="rId12" Type="http://schemas.openxmlformats.org/officeDocument/2006/relationships/customXml" Target="../ink/ink21.xml"/><Relationship Id="rId17" Type="http://schemas.openxmlformats.org/officeDocument/2006/relationships/image" Target="../media/image370.emf"/><Relationship Id="rId2" Type="http://schemas.openxmlformats.org/officeDocument/2006/relationships/notesSlide" Target="../notesSlides/notesSlide16.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7.xml"/><Relationship Id="rId11" Type="http://schemas.openxmlformats.org/officeDocument/2006/relationships/image" Target="../media/image340.emf"/><Relationship Id="rId5" Type="http://schemas.openxmlformats.org/officeDocument/2006/relationships/customXml" Target="../ink/ink18.xml"/><Relationship Id="rId15" Type="http://schemas.openxmlformats.org/officeDocument/2006/relationships/image" Target="../media/image360.emf"/><Relationship Id="rId10" Type="http://schemas.openxmlformats.org/officeDocument/2006/relationships/customXml" Target="../ink/ink20.xml"/><Relationship Id="rId19" Type="http://schemas.openxmlformats.org/officeDocument/2006/relationships/image" Target="../media/image380.emf"/><Relationship Id="rId4" Type="http://schemas.openxmlformats.org/officeDocument/2006/relationships/hyperlink" Target="http://gim.med.ucla.edu/FacultyPages/Hays/" TargetMode="External"/><Relationship Id="rId9" Type="http://schemas.openxmlformats.org/officeDocument/2006/relationships/image" Target="../media/image330.emf"/><Relationship Id="rId14" Type="http://schemas.openxmlformats.org/officeDocument/2006/relationships/customXml" Target="../ink/ink22.xml"/><Relationship Id="rId22"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Guidances/UCM205269.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da.gov/downloads/Drugs/GuidanceComplianceRegulatoryInformation/Guidances/UCM205269.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419100" y="-304800"/>
            <a:ext cx="8077200" cy="3600450"/>
          </a:xfrm>
        </p:spPr>
        <p:txBody>
          <a:bodyPr/>
          <a:lstStyle/>
          <a:p>
            <a:pPr eaLnBrk="1" hangingPunct="1"/>
            <a:r>
              <a:rPr lang="en-US" dirty="0" smtClean="0">
                <a:latin typeface="Comic Sans MS" pitchFamily="66" charset="0"/>
              </a:rPr>
              <a:t>Psychometric Evaluation of Survey Data</a:t>
            </a:r>
            <a:br>
              <a:rPr lang="en-US" dirty="0" smtClean="0">
                <a:latin typeface="Comic Sans MS" pitchFamily="66" charset="0"/>
              </a:rPr>
            </a:br>
            <a:endParaRPr lang="en-US" dirty="0" smtClean="0">
              <a:latin typeface="Comic Sans MS" pitchFamily="66" charset="0"/>
            </a:endParaRPr>
          </a:p>
        </p:txBody>
      </p:sp>
      <p:sp>
        <p:nvSpPr>
          <p:cNvPr id="5123" name="Rectangle 3"/>
          <p:cNvSpPr>
            <a:spLocks noGrp="1" noChangeArrowheads="1"/>
          </p:cNvSpPr>
          <p:nvPr>
            <p:ph type="subTitle" idx="4294967295"/>
          </p:nvPr>
        </p:nvSpPr>
        <p:spPr>
          <a:xfrm>
            <a:off x="0" y="2667000"/>
            <a:ext cx="8915400" cy="3505200"/>
          </a:xfrm>
        </p:spPr>
        <p:txBody>
          <a:bodyPr/>
          <a:lstStyle/>
          <a:p>
            <a:pPr marL="0" indent="0" algn="ctr" eaLnBrk="1" hangingPunct="1">
              <a:buFontTx/>
              <a:buNone/>
            </a:pPr>
            <a:endParaRPr lang="en-US" dirty="0" smtClean="0">
              <a:latin typeface="Comic Sans MS" pitchFamily="66" charset="0"/>
            </a:endParaRPr>
          </a:p>
          <a:p>
            <a:pPr marL="0" indent="0" algn="ctr" eaLnBrk="1" hangingPunct="1">
              <a:buFontTx/>
              <a:buNone/>
            </a:pPr>
            <a:endParaRPr lang="en-US" sz="2800" dirty="0" smtClean="0"/>
          </a:p>
          <a:p>
            <a:pPr marL="0" indent="0" algn="ctr" eaLnBrk="1" hangingPunct="1">
              <a:buFontTx/>
              <a:buNone/>
            </a:pPr>
            <a:r>
              <a:rPr lang="en-US" dirty="0" smtClean="0">
                <a:latin typeface="Comic Sans MS" pitchFamily="66" charset="0"/>
              </a:rPr>
              <a:t>Questionnaire Design and Testing Workshop </a:t>
            </a:r>
          </a:p>
          <a:p>
            <a:pPr marL="0" indent="0" algn="ctr" eaLnBrk="1" hangingPunct="1">
              <a:buFontTx/>
              <a:buNone/>
            </a:pPr>
            <a:endParaRPr lang="en-US" sz="2000" dirty="0" smtClean="0">
              <a:latin typeface="Comic Sans MS" pitchFamily="66" charset="0"/>
            </a:endParaRPr>
          </a:p>
          <a:p>
            <a:pPr marL="0" indent="0" algn="ctr" eaLnBrk="1" hangingPunct="1">
              <a:buFontTx/>
              <a:buNone/>
            </a:pPr>
            <a:r>
              <a:rPr lang="en-US" sz="2800" dirty="0" smtClean="0">
                <a:latin typeface="Comic Sans MS" pitchFamily="66" charset="0"/>
              </a:rPr>
              <a:t>October 24, 2014, 3:30-5:00pm</a:t>
            </a:r>
          </a:p>
          <a:p>
            <a:pPr marL="0" indent="0" algn="ctr" eaLnBrk="1" hangingPunct="1">
              <a:buFontTx/>
              <a:buNone/>
            </a:pPr>
            <a:r>
              <a:rPr lang="en-US" sz="2400" dirty="0" smtClean="0">
                <a:latin typeface="Comic Sans MS" pitchFamily="66" charset="0"/>
              </a:rPr>
              <a:t>10940 Wilshire Blvd. Suite 710</a:t>
            </a:r>
          </a:p>
          <a:p>
            <a:pPr marL="0" indent="0" algn="ctr" eaLnBrk="1" hangingPunct="1">
              <a:buFontTx/>
              <a:buNone/>
            </a:pPr>
            <a:r>
              <a:rPr lang="en-US" sz="2400" dirty="0" smtClean="0">
                <a:latin typeface="Comic Sans MS" pitchFamily="66" charset="0"/>
              </a:rPr>
              <a:t>Los Angeles, CA</a:t>
            </a:r>
          </a:p>
          <a:p>
            <a:pPr marL="0" indent="0" algn="ctr" eaLnBrk="1" hangingPunct="1">
              <a:buFontTx/>
              <a:buNone/>
            </a:pPr>
            <a:endParaRPr lang="en-US" sz="2800" dirty="0" smtClean="0">
              <a:latin typeface="Comic Sans MS" pitchFamily="66" charset="0"/>
            </a:endParaRPr>
          </a:p>
          <a:p>
            <a:pPr marL="0" indent="0" algn="ctr" eaLnBrk="1" hangingPunct="1">
              <a:buFontTx/>
              <a:buNone/>
            </a:pPr>
            <a:r>
              <a:rPr lang="en-US" sz="2800" dirty="0" smtClean="0"/>
              <a:t> </a:t>
            </a:r>
          </a:p>
          <a:p>
            <a:pPr marL="0" indent="0" algn="ctr" eaLnBrk="1" hangingPunct="1">
              <a:buFontTx/>
              <a:buNone/>
            </a:pPr>
            <a:endParaRPr lang="en-US" dirty="0" smtClean="0"/>
          </a:p>
        </p:txBody>
      </p:sp>
      <p:pic>
        <p:nvPicPr>
          <p:cNvPr id="5124" name="Picture 3" descr="hays-burning-text.gif"/>
          <p:cNvPicPr>
            <a:picLocks noChangeAspect="1"/>
          </p:cNvPicPr>
          <p:nvPr/>
        </p:nvPicPr>
        <p:blipFill>
          <a:blip r:embed="rId3" cstate="print"/>
          <a:srcRect/>
          <a:stretch>
            <a:fillRect/>
          </a:stretch>
        </p:blipFill>
        <p:spPr bwMode="auto">
          <a:xfrm>
            <a:off x="2895600" y="2286000"/>
            <a:ext cx="33623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EF0B58-41AC-4B59-8AFF-B670A4A82F3C}" type="slidenum">
              <a:rPr lang="en-US" altLang="en-US" sz="1400" smtClean="0">
                <a:solidFill>
                  <a:srgbClr val="000000"/>
                </a:solidFill>
              </a:rPr>
              <a:pPr>
                <a:spcBef>
                  <a:spcPct val="0"/>
                </a:spcBef>
                <a:buFontTx/>
                <a:buNone/>
              </a:pPr>
              <a:t>10</a:t>
            </a:fld>
            <a:endParaRPr lang="en-US" altLang="en-US" sz="1400" smtClean="0">
              <a:solidFill>
                <a:srgbClr val="000000"/>
              </a:solidFill>
            </a:endParaRPr>
          </a:p>
        </p:txBody>
      </p:sp>
      <p:grpSp>
        <p:nvGrpSpPr>
          <p:cNvPr id="45059" name="Group 1"/>
          <p:cNvGrpSpPr>
            <a:grpSpLocks/>
          </p:cNvGrpSpPr>
          <p:nvPr/>
        </p:nvGrpSpPr>
        <p:grpSpPr bwMode="auto">
          <a:xfrm>
            <a:off x="2195513" y="3211513"/>
            <a:ext cx="4117975" cy="2022475"/>
            <a:chOff x="484188" y="4025900"/>
            <a:chExt cx="4117975" cy="2023662"/>
          </a:xfrm>
        </p:grpSpPr>
        <p:pic>
          <p:nvPicPr>
            <p:cNvPr id="45065" name="Picture 2" descr="New 3 headlighs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4674516"/>
              <a:ext cx="4117975" cy="137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 Box 5"/>
            <p:cNvSpPr txBox="1">
              <a:spLocks noChangeArrowheads="1"/>
            </p:cNvSpPr>
            <p:nvPr/>
          </p:nvSpPr>
          <p:spPr bwMode="auto">
            <a:xfrm>
              <a:off x="484188" y="4038600"/>
              <a:ext cx="11430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cs typeface="Times New Roman" panose="02020603050405020304" pitchFamily="18" charset="0"/>
                </a:rPr>
                <a:t>No starbursts</a:t>
              </a:r>
              <a:endParaRPr lang="en-US" altLang="en-US" sz="1800"/>
            </a:p>
          </p:txBody>
        </p:sp>
        <p:sp>
          <p:nvSpPr>
            <p:cNvPr id="45067" name="Text Box 4"/>
            <p:cNvSpPr txBox="1">
              <a:spLocks noChangeArrowheads="1"/>
            </p:cNvSpPr>
            <p:nvPr/>
          </p:nvSpPr>
          <p:spPr bwMode="auto">
            <a:xfrm>
              <a:off x="3543300" y="4025900"/>
              <a:ext cx="979486"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cs typeface="Times New Roman" panose="02020603050405020304" pitchFamily="18" charset="0"/>
                </a:rPr>
                <a:t>Severe starbursts</a:t>
              </a:r>
              <a:endParaRPr lang="en-US" altLang="en-US" sz="1800"/>
            </a:p>
          </p:txBody>
        </p:sp>
        <p:sp>
          <p:nvSpPr>
            <p:cNvPr id="2" name="Line 3"/>
            <p:cNvSpPr>
              <a:spLocks noChangeShapeType="1"/>
            </p:cNvSpPr>
            <p:nvPr/>
          </p:nvSpPr>
          <p:spPr bwMode="auto">
            <a:xfrm>
              <a:off x="1444625" y="4210158"/>
              <a:ext cx="1962150"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eaLnBrk="1" hangingPunct="1">
                <a:defRPr/>
              </a:pPr>
              <a:endParaRPr lang="en-US"/>
            </a:p>
          </p:txBody>
        </p:sp>
      </p:grpSp>
      <p:sp>
        <p:nvSpPr>
          <p:cNvPr id="23559" name="Rectangle 6"/>
          <p:cNvSpPr>
            <a:spLocks noChangeArrowheads="1"/>
          </p:cNvSpPr>
          <p:nvPr/>
        </p:nvSpPr>
        <p:spPr bwMode="auto">
          <a:xfrm>
            <a:off x="152400" y="1735138"/>
            <a:ext cx="86995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lr>
                <a:schemeClr val="tx1"/>
              </a:buClr>
              <a:buFont typeface="Arial" charset="0"/>
              <a:buChar char="»"/>
              <a:defRPr sz="28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b="1" dirty="0" smtClean="0">
                <a:latin typeface="+mn-lt"/>
                <a:cs typeface="Times New Roman" pitchFamily="18" charset="0"/>
              </a:rPr>
              <a:t>INSTRUCTIONS: The next few questions are about </a:t>
            </a:r>
            <a:r>
              <a:rPr lang="en-US" altLang="en-US" sz="1800" b="1" i="1" u="sng" dirty="0" smtClean="0">
                <a:latin typeface="+mn-lt"/>
                <a:cs typeface="Times New Roman" pitchFamily="18" charset="0"/>
              </a:rPr>
              <a:t>starbursts</a:t>
            </a:r>
            <a:r>
              <a:rPr lang="en-US" altLang="en-US" sz="1800" b="1" dirty="0" smtClean="0">
                <a:latin typeface="+mn-lt"/>
                <a:cs typeface="Times New Roman" pitchFamily="18" charset="0"/>
              </a:rPr>
              <a:t>.  By starbursts, we mean </a:t>
            </a:r>
            <a:r>
              <a:rPr lang="en-US" altLang="en-US" sz="1800" b="1" i="1" dirty="0" smtClean="0">
                <a:latin typeface="+mn-lt"/>
                <a:cs typeface="Times New Roman" pitchFamily="18" charset="0"/>
              </a:rPr>
              <a:t>seeing rays of light </a:t>
            </a:r>
            <a:r>
              <a:rPr lang="en-US" altLang="en-US" sz="1800" b="1" dirty="0" smtClean="0">
                <a:latin typeface="+mn-lt"/>
                <a:cs typeface="Times New Roman" pitchFamily="18" charset="0"/>
              </a:rPr>
              <a:t>coming out from lighted objects, such as in the car headlights in the images below.  These images may not represent exactly what you see and your symptoms may be more or less severe than what is shown.  </a:t>
            </a:r>
            <a:endParaRPr lang="en-US" altLang="en-US" sz="1800" b="1" dirty="0" smtClean="0">
              <a:latin typeface="+mn-lt"/>
              <a:cs typeface="Arial" charset="0"/>
            </a:endParaRPr>
          </a:p>
        </p:txBody>
      </p:sp>
      <p:sp>
        <p:nvSpPr>
          <p:cNvPr id="45061" name="Rectangle 9"/>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
            </a:r>
            <a:br>
              <a:rPr lang="en-US" altLang="en-US" sz="1100"/>
            </a:br>
            <a:endParaRPr lang="en-US" altLang="en-US" sz="1800"/>
          </a:p>
          <a:p>
            <a:pPr>
              <a:spcBef>
                <a:spcPct val="0"/>
              </a:spcBef>
              <a:buFontTx/>
              <a:buNone/>
            </a:pPr>
            <a:endParaRPr lang="en-US" altLang="en-US" sz="1800"/>
          </a:p>
        </p:txBody>
      </p:sp>
      <p:sp>
        <p:nvSpPr>
          <p:cNvPr id="23558" name="Rectangle 11"/>
          <p:cNvSpPr>
            <a:spLocks noChangeArrowheads="1"/>
          </p:cNvSpPr>
          <p:nvPr/>
        </p:nvSpPr>
        <p:spPr bwMode="auto">
          <a:xfrm>
            <a:off x="1295400" y="5754688"/>
            <a:ext cx="68707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28600" indent="-228600" eaLnBrk="0" hangingPunct="0">
              <a:spcBef>
                <a:spcPct val="20000"/>
              </a:spcBef>
              <a:buChar char="•"/>
              <a:defRPr sz="3200">
                <a:solidFill>
                  <a:schemeClr val="tx1"/>
                </a:solidFill>
                <a:latin typeface="Arial" charset="0"/>
              </a:defRPr>
            </a:lvl1pPr>
            <a:lvl2pPr marL="742950" indent="-285750" eaLnBrk="0" hangingPunct="0">
              <a:spcBef>
                <a:spcPct val="20000"/>
              </a:spcBef>
              <a:buClr>
                <a:schemeClr val="tx1"/>
              </a:buClr>
              <a:buFont typeface="Arial" charset="0"/>
              <a:buChar char="»"/>
              <a:defRPr sz="28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0"/>
              </a:spcAft>
              <a:buFontTx/>
              <a:buAutoNum type="arabicPeriod"/>
              <a:defRPr/>
            </a:pPr>
            <a:r>
              <a:rPr lang="en-US" altLang="en-US" sz="1600" dirty="0" smtClean="0">
                <a:latin typeface="+mn-lt"/>
                <a:ea typeface="Times New Roman" pitchFamily="18" charset="0"/>
                <a:cs typeface="Arial" charset="0"/>
              </a:rPr>
              <a:t>Yes, but ONLY when NOT wearing glasses or contact lenses</a:t>
            </a:r>
          </a:p>
          <a:p>
            <a:pPr>
              <a:spcBef>
                <a:spcPct val="0"/>
              </a:spcBef>
              <a:spcAft>
                <a:spcPts val="0"/>
              </a:spcAft>
              <a:buFontTx/>
              <a:buAutoNum type="arabicPeriod"/>
              <a:defRPr/>
            </a:pPr>
            <a:r>
              <a:rPr lang="en-US" altLang="en-US" sz="1600" dirty="0" smtClean="0">
                <a:latin typeface="+mn-lt"/>
                <a:ea typeface="Times New Roman" pitchFamily="18" charset="0"/>
                <a:cs typeface="Arial" charset="0"/>
              </a:rPr>
              <a:t>Yes, but ONLY when wearing glasses or contact lenses</a:t>
            </a:r>
          </a:p>
          <a:p>
            <a:pPr>
              <a:spcBef>
                <a:spcPct val="0"/>
              </a:spcBef>
              <a:spcAft>
                <a:spcPts val="0"/>
              </a:spcAft>
              <a:buFontTx/>
              <a:buAutoNum type="arabicPeriod"/>
              <a:defRPr/>
            </a:pPr>
            <a:r>
              <a:rPr lang="en-US" altLang="en-US" sz="1600" dirty="0" smtClean="0">
                <a:latin typeface="+mn-lt"/>
                <a:ea typeface="Times New Roman" pitchFamily="18" charset="0"/>
                <a:cs typeface="Arial" charset="0"/>
              </a:rPr>
              <a:t>Yes, when wearing AND when not wearing glasses or contact  lenses</a:t>
            </a:r>
          </a:p>
          <a:p>
            <a:pPr>
              <a:spcBef>
                <a:spcPct val="0"/>
              </a:spcBef>
              <a:spcAft>
                <a:spcPts val="0"/>
              </a:spcAft>
              <a:buFontTx/>
              <a:buAutoNum type="arabicPeriod"/>
              <a:defRPr/>
            </a:pPr>
            <a:r>
              <a:rPr lang="en-US" altLang="en-US" sz="1600" dirty="0" smtClean="0">
                <a:latin typeface="+mn-lt"/>
                <a:ea typeface="Times New Roman" pitchFamily="18" charset="0"/>
                <a:cs typeface="Arial" charset="0"/>
              </a:rPr>
              <a:t>No, not at all</a:t>
            </a:r>
          </a:p>
        </p:txBody>
      </p:sp>
      <p:sp>
        <p:nvSpPr>
          <p:cNvPr id="45063" name="TextBox 1"/>
          <p:cNvSpPr txBox="1">
            <a:spLocks noChangeArrowheads="1"/>
          </p:cNvSpPr>
          <p:nvPr/>
        </p:nvSpPr>
        <p:spPr bwMode="auto">
          <a:xfrm>
            <a:off x="50800" y="1066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t>Example of Visual Symptom Aberration Item </a:t>
            </a:r>
          </a:p>
        </p:txBody>
      </p:sp>
      <p:sp>
        <p:nvSpPr>
          <p:cNvPr id="23560" name="Rectangle 3"/>
          <p:cNvSpPr>
            <a:spLocks noChangeArrowheads="1"/>
          </p:cNvSpPr>
          <p:nvPr/>
        </p:nvSpPr>
        <p:spPr bwMode="auto">
          <a:xfrm>
            <a:off x="1320800" y="5262563"/>
            <a:ext cx="6348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lr>
                <a:schemeClr val="tx1"/>
              </a:buClr>
              <a:buFont typeface="Arial" charset="0"/>
              <a:buChar char="»"/>
              <a:defRPr sz="28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1800" dirty="0" smtClean="0">
                <a:latin typeface="+mn-lt"/>
                <a:cs typeface="Arial" charset="0"/>
              </a:rPr>
              <a:t>In the last 7 days, have you seen any </a:t>
            </a:r>
            <a:r>
              <a:rPr lang="en-US" altLang="en-US" sz="1800" b="1" dirty="0" smtClean="0">
                <a:latin typeface="+mn-lt"/>
                <a:cs typeface="Arial" charset="0"/>
              </a:rPr>
              <a:t>starbursts</a:t>
            </a:r>
            <a:r>
              <a:rPr lang="en-US" altLang="en-US" sz="1800" dirty="0" smtClean="0">
                <a:latin typeface="+mn-lt"/>
                <a:cs typeface="Arial"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914400"/>
            <a:ext cx="7924800" cy="914400"/>
          </a:xfrm>
        </p:spPr>
        <p:txBody>
          <a:bodyPr/>
          <a:lstStyle/>
          <a:p>
            <a:r>
              <a:rPr lang="en-US" altLang="en-US" dirty="0" smtClean="0">
                <a:latin typeface="Comic Sans MS" panose="030F0702030302020204" pitchFamily="66" charset="0"/>
              </a:rPr>
              <a:t>Cognitive Interviews to Evaluate Draft Instrument</a:t>
            </a:r>
          </a:p>
        </p:txBody>
      </p:sp>
      <p:sp>
        <p:nvSpPr>
          <p:cNvPr id="46083" name="Rectangle 3"/>
          <p:cNvSpPr>
            <a:spLocks noGrp="1" noChangeArrowheads="1"/>
          </p:cNvSpPr>
          <p:nvPr>
            <p:ph type="body" idx="1"/>
          </p:nvPr>
        </p:nvSpPr>
        <p:spPr/>
        <p:txBody>
          <a:bodyPr/>
          <a:lstStyle/>
          <a:p>
            <a:pPr>
              <a:buClr>
                <a:schemeClr val="tx2"/>
              </a:buClr>
              <a:buSzPct val="80000"/>
            </a:pPr>
            <a:endParaRPr lang="en-US" altLang="en-US" dirty="0" smtClean="0"/>
          </a:p>
          <a:p>
            <a:pPr>
              <a:buClr>
                <a:schemeClr val="tx2"/>
              </a:buClr>
              <a:buSzPct val="80000"/>
            </a:pPr>
            <a:r>
              <a:rPr lang="en-US" altLang="en-US" dirty="0" smtClean="0">
                <a:latin typeface="Comic Sans MS" panose="030F0702030302020204" pitchFamily="66" charset="0"/>
              </a:rPr>
              <a:t>Objectives:  </a:t>
            </a:r>
          </a:p>
          <a:p>
            <a:pPr lvl="1">
              <a:buClr>
                <a:schemeClr val="tx2"/>
              </a:buClr>
            </a:pPr>
            <a:endParaRPr lang="en-US" altLang="en-US" dirty="0" smtClean="0">
              <a:latin typeface="Comic Sans MS" panose="030F0702030302020204" pitchFamily="66" charset="0"/>
            </a:endParaRPr>
          </a:p>
          <a:p>
            <a:pPr lvl="1">
              <a:buClr>
                <a:schemeClr val="tx2"/>
              </a:buClr>
            </a:pPr>
            <a:r>
              <a:rPr lang="en-US" altLang="en-US" dirty="0" smtClean="0">
                <a:latin typeface="Comic Sans MS" panose="030F0702030302020204" pitchFamily="66" charset="0"/>
              </a:rPr>
              <a:t>To evaluate the content and ordering of the questionnaire, coverage of treatment-related issues pertinent to LASIK patients</a:t>
            </a:r>
          </a:p>
          <a:p>
            <a:pPr lvl="1">
              <a:buClr>
                <a:schemeClr val="tx2"/>
              </a:buClr>
            </a:pPr>
            <a:r>
              <a:rPr lang="en-US" altLang="en-US" dirty="0" smtClean="0">
                <a:latin typeface="Comic Sans MS" panose="030F0702030302020204" pitchFamily="66" charset="0"/>
              </a:rPr>
              <a:t>To evaluate the usability of the electronic format of the questionnaire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1219200"/>
            <a:ext cx="8686800" cy="914400"/>
          </a:xfrm>
        </p:spPr>
        <p:txBody>
          <a:bodyPr/>
          <a:lstStyle/>
          <a:p>
            <a:r>
              <a:rPr lang="en-US" altLang="en-US" dirty="0" smtClean="0">
                <a:latin typeface="Comic Sans MS" panose="030F0702030302020204" pitchFamily="66" charset="0"/>
              </a:rPr>
              <a:t>Cognitive Interviews </a:t>
            </a:r>
            <a:br>
              <a:rPr lang="en-US" altLang="en-US" dirty="0" smtClean="0">
                <a:latin typeface="Comic Sans MS" panose="030F0702030302020204" pitchFamily="66" charset="0"/>
              </a:rPr>
            </a:br>
            <a:r>
              <a:rPr lang="en-US" altLang="en-US" dirty="0" smtClean="0">
                <a:latin typeface="Comic Sans MS" panose="030F0702030302020204" pitchFamily="66" charset="0"/>
              </a:rPr>
              <a:t>Conducted by RAND</a:t>
            </a:r>
          </a:p>
        </p:txBody>
      </p:sp>
      <p:sp>
        <p:nvSpPr>
          <p:cNvPr id="47107" name="Rectangle 3"/>
          <p:cNvSpPr>
            <a:spLocks noGrp="1" noChangeArrowheads="1"/>
          </p:cNvSpPr>
          <p:nvPr>
            <p:ph type="body" idx="1"/>
          </p:nvPr>
        </p:nvSpPr>
        <p:spPr>
          <a:xfrm>
            <a:off x="457200" y="2514600"/>
            <a:ext cx="8229600" cy="3886200"/>
          </a:xfrm>
        </p:spPr>
        <p:txBody>
          <a:bodyPr/>
          <a:lstStyle/>
          <a:p>
            <a:pPr>
              <a:lnSpc>
                <a:spcPct val="90000"/>
              </a:lnSpc>
              <a:buClr>
                <a:schemeClr val="tx2"/>
              </a:buClr>
            </a:pPr>
            <a:r>
              <a:rPr lang="en-US" altLang="en-US" sz="2400" dirty="0" smtClean="0">
                <a:latin typeface="Comic Sans MS" panose="030F0702030302020204" pitchFamily="66" charset="0"/>
              </a:rPr>
              <a:t>Conducted in Los Angeles, CA and Washington, DC </a:t>
            </a:r>
          </a:p>
          <a:p>
            <a:pPr>
              <a:lnSpc>
                <a:spcPct val="90000"/>
              </a:lnSpc>
              <a:buClr>
                <a:schemeClr val="tx2"/>
              </a:buClr>
            </a:pPr>
            <a:r>
              <a:rPr lang="en-US" altLang="en-US" sz="2400" dirty="0" smtClean="0">
                <a:latin typeface="Comic Sans MS" panose="030F0702030302020204" pitchFamily="66" charset="0"/>
              </a:rPr>
              <a:t>Pre-operative patients (n=9)</a:t>
            </a:r>
          </a:p>
          <a:p>
            <a:pPr lvl="1">
              <a:lnSpc>
                <a:spcPct val="90000"/>
              </a:lnSpc>
              <a:buClr>
                <a:schemeClr val="tx2"/>
              </a:buClr>
            </a:pPr>
            <a:r>
              <a:rPr lang="en-US" altLang="en-US" sz="2000" dirty="0" smtClean="0">
                <a:latin typeface="Comic Sans MS" panose="030F0702030302020204" pitchFamily="66" charset="0"/>
              </a:rPr>
              <a:t>Adults very likely to have LASIK in the next 6 months</a:t>
            </a:r>
          </a:p>
          <a:p>
            <a:pPr>
              <a:lnSpc>
                <a:spcPct val="90000"/>
              </a:lnSpc>
              <a:buClr>
                <a:schemeClr val="tx2"/>
              </a:buClr>
            </a:pPr>
            <a:r>
              <a:rPr lang="en-US" altLang="en-US" sz="2400" dirty="0" smtClean="0">
                <a:latin typeface="Comic Sans MS" panose="030F0702030302020204" pitchFamily="66" charset="0"/>
              </a:rPr>
              <a:t>Post-operative patients (n=9)</a:t>
            </a:r>
          </a:p>
          <a:p>
            <a:pPr lvl="1">
              <a:lnSpc>
                <a:spcPct val="90000"/>
              </a:lnSpc>
              <a:buClr>
                <a:schemeClr val="tx2"/>
              </a:buClr>
            </a:pPr>
            <a:r>
              <a:rPr lang="en-US" altLang="en-US" sz="2000" dirty="0" smtClean="0">
                <a:latin typeface="Comic Sans MS" panose="030F0702030302020204" pitchFamily="66" charset="0"/>
              </a:rPr>
              <a:t>1 dissatisfied</a:t>
            </a:r>
          </a:p>
          <a:p>
            <a:pPr lvl="1">
              <a:lnSpc>
                <a:spcPct val="90000"/>
              </a:lnSpc>
              <a:buClr>
                <a:schemeClr val="tx2"/>
              </a:buClr>
            </a:pPr>
            <a:r>
              <a:rPr lang="en-US" altLang="en-US" sz="2000" dirty="0" smtClean="0">
                <a:latin typeface="Comic Sans MS" panose="030F0702030302020204" pitchFamily="66" charset="0"/>
              </a:rPr>
              <a:t>4 satisfied</a:t>
            </a:r>
          </a:p>
          <a:p>
            <a:pPr lvl="1">
              <a:lnSpc>
                <a:spcPct val="90000"/>
              </a:lnSpc>
              <a:buClr>
                <a:schemeClr val="tx2"/>
              </a:buClr>
            </a:pPr>
            <a:r>
              <a:rPr lang="en-US" altLang="en-US" sz="2000" dirty="0" smtClean="0">
                <a:latin typeface="Comic Sans MS" panose="030F0702030302020204" pitchFamily="66" charset="0"/>
              </a:rPr>
              <a:t>4  with visual symptoms</a:t>
            </a:r>
          </a:p>
          <a:p>
            <a:pPr>
              <a:lnSpc>
                <a:spcPct val="90000"/>
              </a:lnSpc>
              <a:buClr>
                <a:schemeClr val="tx2"/>
              </a:buClr>
            </a:pPr>
            <a:r>
              <a:rPr lang="en-US" altLang="en-US" sz="2400" dirty="0" smtClean="0">
                <a:latin typeface="Comic Sans MS" panose="030F0702030302020204" pitchFamily="66" charset="0"/>
              </a:rPr>
              <a:t>General Exclusions</a:t>
            </a:r>
          </a:p>
          <a:p>
            <a:pPr lvl="1">
              <a:lnSpc>
                <a:spcPct val="90000"/>
              </a:lnSpc>
              <a:buClr>
                <a:schemeClr val="tx2"/>
              </a:buClr>
            </a:pPr>
            <a:r>
              <a:rPr lang="en-US" altLang="en-US" sz="2000" dirty="0" smtClean="0">
                <a:latin typeface="Comic Sans MS" panose="030F0702030302020204" pitchFamily="66" charset="0"/>
              </a:rPr>
              <a:t>Eye care professionals, web site designers, and prior refractive surgery</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1066800"/>
            <a:ext cx="8458200" cy="914400"/>
          </a:xfrm>
        </p:spPr>
        <p:txBody>
          <a:bodyPr/>
          <a:lstStyle/>
          <a:p>
            <a:r>
              <a:rPr lang="en-US" altLang="en-US" dirty="0" smtClean="0">
                <a:latin typeface="Comic Sans MS" panose="030F0702030302020204" pitchFamily="66" charset="0"/>
              </a:rPr>
              <a:t>Adjust Conceptual Framework:  Based on Cognitive Interviews </a:t>
            </a:r>
          </a:p>
        </p:txBody>
      </p:sp>
      <p:sp>
        <p:nvSpPr>
          <p:cNvPr id="48131" name="Rectangle 3"/>
          <p:cNvSpPr>
            <a:spLocks noGrp="1" noChangeArrowheads="1"/>
          </p:cNvSpPr>
          <p:nvPr>
            <p:ph type="body" idx="1"/>
          </p:nvPr>
        </p:nvSpPr>
        <p:spPr>
          <a:xfrm>
            <a:off x="609600" y="1943100"/>
            <a:ext cx="7848600" cy="4648200"/>
          </a:xfrm>
        </p:spPr>
        <p:txBody>
          <a:bodyPr/>
          <a:lstStyle/>
          <a:p>
            <a:pPr>
              <a:lnSpc>
                <a:spcPct val="90000"/>
              </a:lnSpc>
              <a:buClr>
                <a:schemeClr val="tx2"/>
              </a:buClr>
            </a:pPr>
            <a:endParaRPr lang="en-US" altLang="en-US" sz="2800" dirty="0" smtClean="0"/>
          </a:p>
          <a:p>
            <a:pPr>
              <a:lnSpc>
                <a:spcPct val="90000"/>
              </a:lnSpc>
              <a:buClr>
                <a:schemeClr val="tx2"/>
              </a:buClr>
            </a:pPr>
            <a:r>
              <a:rPr lang="en-US" altLang="en-US" sz="2800" dirty="0" smtClean="0">
                <a:latin typeface="Comic Sans MS" panose="030F0702030302020204" pitchFamily="66" charset="0"/>
              </a:rPr>
              <a:t>Modified questionnaire with the following changes </a:t>
            </a:r>
          </a:p>
          <a:p>
            <a:pPr lvl="1">
              <a:lnSpc>
                <a:spcPct val="90000"/>
              </a:lnSpc>
              <a:buClr>
                <a:schemeClr val="tx2"/>
              </a:buClr>
            </a:pPr>
            <a:r>
              <a:rPr lang="en-US" altLang="en-US" sz="2400" dirty="0" smtClean="0">
                <a:latin typeface="Comic Sans MS" panose="030F0702030302020204" pitchFamily="66" charset="0"/>
              </a:rPr>
              <a:t>Ordering of items</a:t>
            </a:r>
          </a:p>
          <a:p>
            <a:pPr lvl="1">
              <a:lnSpc>
                <a:spcPct val="85000"/>
              </a:lnSpc>
              <a:buClr>
                <a:schemeClr val="tx2"/>
              </a:buClr>
            </a:pPr>
            <a:r>
              <a:rPr lang="en-US" altLang="en-US" sz="2400" dirty="0" smtClean="0">
                <a:latin typeface="Comic Sans MS" panose="030F0702030302020204" pitchFamily="66" charset="0"/>
              </a:rPr>
              <a:t>Clearer wording of some items </a:t>
            </a:r>
          </a:p>
          <a:p>
            <a:pPr lvl="1">
              <a:lnSpc>
                <a:spcPct val="90000"/>
              </a:lnSpc>
              <a:buClr>
                <a:schemeClr val="tx2"/>
              </a:buClr>
            </a:pPr>
            <a:r>
              <a:rPr lang="en-US" altLang="en-US" sz="2400" dirty="0" smtClean="0">
                <a:latin typeface="Comic Sans MS" panose="030F0702030302020204" pitchFamily="66" charset="0"/>
              </a:rPr>
              <a:t>Additional phrases to remind respondents of time frame</a:t>
            </a:r>
          </a:p>
          <a:p>
            <a:pPr lvl="1">
              <a:lnSpc>
                <a:spcPct val="90000"/>
              </a:lnSpc>
              <a:buClr>
                <a:schemeClr val="tx2"/>
              </a:buClr>
            </a:pPr>
            <a:r>
              <a:rPr lang="en-US" altLang="en-US" sz="2400" dirty="0" smtClean="0">
                <a:latin typeface="Comic Sans MS" panose="030F0702030302020204" pitchFamily="66" charset="0"/>
              </a:rPr>
              <a:t>Instructions were shortened and bulleted</a:t>
            </a:r>
          </a:p>
          <a:p>
            <a:pPr lvl="1">
              <a:lnSpc>
                <a:spcPct val="80000"/>
              </a:lnSpc>
              <a:buClr>
                <a:schemeClr val="tx2"/>
              </a:buClr>
            </a:pPr>
            <a:r>
              <a:rPr lang="en-US" altLang="en-US" sz="2400" dirty="0" smtClean="0">
                <a:latin typeface="Comic Sans MS" panose="030F0702030302020204" pitchFamily="66" charset="0"/>
              </a:rPr>
              <a:t>Formatting of web-based questionnaire to resemble other online surveys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altLang="en-US" dirty="0" smtClean="0">
                <a:latin typeface="Comic Sans MS" panose="030F0702030302020204" pitchFamily="66" charset="0"/>
              </a:rPr>
              <a:t>Survey Measures </a:t>
            </a:r>
          </a:p>
        </p:txBody>
      </p:sp>
      <p:sp>
        <p:nvSpPr>
          <p:cNvPr id="4" name="Content Placeholder 3"/>
          <p:cNvSpPr>
            <a:spLocks noGrp="1"/>
          </p:cNvSpPr>
          <p:nvPr>
            <p:ph idx="1"/>
          </p:nvPr>
        </p:nvSpPr>
        <p:spPr/>
        <p:txBody>
          <a:bodyPr>
            <a:normAutofit fontScale="70000" lnSpcReduction="20000"/>
          </a:bodyPr>
          <a:lstStyle/>
          <a:p>
            <a:pPr>
              <a:defRPr/>
            </a:pPr>
            <a:r>
              <a:rPr lang="en-US" dirty="0" smtClean="0">
                <a:latin typeface="Comic Sans MS" panose="030F0702030302020204" pitchFamily="66" charset="0"/>
              </a:rPr>
              <a:t>Existing Measures</a:t>
            </a:r>
          </a:p>
          <a:p>
            <a:pPr lvl="1">
              <a:defRPr/>
            </a:pPr>
            <a:r>
              <a:rPr lang="en-US" dirty="0" smtClean="0">
                <a:latin typeface="Comic Sans MS" panose="030F0702030302020204" pitchFamily="66" charset="0"/>
              </a:rPr>
              <a:t>7 NEI-RQL-42 scales (23 of 42 items)</a:t>
            </a:r>
          </a:p>
          <a:p>
            <a:pPr lvl="1">
              <a:defRPr/>
            </a:pPr>
            <a:r>
              <a:rPr lang="en-US" dirty="0" smtClean="0">
                <a:latin typeface="Comic Sans MS" panose="030F0702030302020204" pitchFamily="66" charset="0"/>
              </a:rPr>
              <a:t>NEI-VFQ-25 driving scale (3 items)</a:t>
            </a:r>
          </a:p>
          <a:p>
            <a:pPr lvl="1">
              <a:defRPr/>
            </a:pPr>
            <a:r>
              <a:rPr lang="en-US" dirty="0" smtClean="0">
                <a:latin typeface="Comic Sans MS" panose="030F0702030302020204" pitchFamily="66" charset="0"/>
              </a:rPr>
              <a:t>2 of 3 Ocular Surface Disease Index scales (8 of 12 items)</a:t>
            </a:r>
          </a:p>
          <a:p>
            <a:pPr lvl="1">
              <a:defRPr/>
            </a:pPr>
            <a:r>
              <a:rPr lang="en-US" dirty="0">
                <a:latin typeface="Comic Sans MS" panose="030F0702030302020204" pitchFamily="66" charset="0"/>
              </a:rPr>
              <a:t>Lost work and productivity </a:t>
            </a:r>
            <a:r>
              <a:rPr lang="en-US" dirty="0" smtClean="0">
                <a:latin typeface="Comic Sans MS" panose="030F0702030302020204" pitchFamily="66" charset="0"/>
              </a:rPr>
              <a:t>due to eye problems (3 items)</a:t>
            </a:r>
            <a:endParaRPr lang="en-US" dirty="0">
              <a:latin typeface="Comic Sans MS" panose="030F0702030302020204" pitchFamily="66" charset="0"/>
            </a:endParaRPr>
          </a:p>
          <a:p>
            <a:pPr>
              <a:defRPr/>
            </a:pPr>
            <a:r>
              <a:rPr lang="en-US" dirty="0" smtClean="0">
                <a:latin typeface="Comic Sans MS" panose="030F0702030302020204" pitchFamily="66" charset="0"/>
              </a:rPr>
              <a:t>New Measures</a:t>
            </a:r>
          </a:p>
          <a:p>
            <a:pPr lvl="1">
              <a:defRPr/>
            </a:pPr>
            <a:r>
              <a:rPr lang="en-US" dirty="0" smtClean="0">
                <a:latin typeface="Comic Sans MS" panose="030F0702030302020204" pitchFamily="66" charset="0"/>
              </a:rPr>
              <a:t>Visual aberrations (4 scales)</a:t>
            </a:r>
          </a:p>
          <a:p>
            <a:pPr lvl="1">
              <a:defRPr/>
            </a:pPr>
            <a:r>
              <a:rPr lang="en-US" dirty="0" smtClean="0">
                <a:latin typeface="Comic Sans MS" panose="030F0702030302020204" pitchFamily="66" charset="0"/>
              </a:rPr>
              <a:t>Expectations of spectacle independence/vision clarity (6 items)</a:t>
            </a:r>
          </a:p>
          <a:p>
            <a:pPr lvl="1">
              <a:defRPr/>
            </a:pPr>
            <a:r>
              <a:rPr lang="en-US" dirty="0">
                <a:latin typeface="Comic Sans MS" panose="030F0702030302020204" pitchFamily="66" charset="0"/>
              </a:rPr>
              <a:t>Satisfaction with vision (1 item)</a:t>
            </a:r>
          </a:p>
          <a:p>
            <a:pPr lvl="1">
              <a:defRPr/>
            </a:pPr>
            <a:r>
              <a:rPr lang="en-US" dirty="0" smtClean="0">
                <a:latin typeface="Comic Sans MS" panose="030F0702030302020204" pitchFamily="66" charset="0"/>
              </a:rPr>
              <a:t>Satisfaction with LASIK surgery (8 items)</a:t>
            </a:r>
          </a:p>
          <a:p>
            <a:pPr>
              <a:defRPr/>
            </a:pPr>
            <a:r>
              <a:rPr lang="en-US" dirty="0" smtClean="0">
                <a:latin typeface="Comic Sans MS" panose="030F0702030302020204" pitchFamily="66" charset="0"/>
              </a:rPr>
              <a:t>Optimism (10 items)</a:t>
            </a:r>
          </a:p>
          <a:p>
            <a:pPr>
              <a:defRPr/>
            </a:pPr>
            <a:r>
              <a:rPr lang="en-US" dirty="0" smtClean="0">
                <a:latin typeface="Comic Sans MS" panose="030F0702030302020204" pitchFamily="66" charset="0"/>
              </a:rPr>
              <a:t>Health Proneness (10 items)</a:t>
            </a:r>
          </a:p>
          <a:p>
            <a:pPr>
              <a:defRPr/>
            </a:pPr>
            <a:r>
              <a:rPr lang="en-US" dirty="0" smtClean="0">
                <a:latin typeface="Comic Sans MS" panose="030F0702030302020204" pitchFamily="66" charset="0"/>
              </a:rPr>
              <a:t>Depression and Anxiety (4 items)</a:t>
            </a:r>
          </a:p>
        </p:txBody>
      </p:sp>
      <p:sp>
        <p:nvSpPr>
          <p:cNvPr id="4915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D22C03-6127-4C5A-B349-F210C7B92788}" type="slidenum">
              <a:rPr lang="en-US" altLang="en-US" sz="1400" smtClean="0">
                <a:solidFill>
                  <a:srgbClr val="000000"/>
                </a:solidFill>
              </a:rPr>
              <a:pPr>
                <a:spcBef>
                  <a:spcPct val="0"/>
                </a:spcBef>
                <a:buFontTx/>
                <a:buNone/>
              </a:pPr>
              <a:t>14</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35000" y="838200"/>
            <a:ext cx="7924800" cy="914400"/>
          </a:xfrm>
        </p:spPr>
        <p:txBody>
          <a:bodyPr/>
          <a:lstStyle/>
          <a:p>
            <a:pPr eaLnBrk="1" hangingPunct="1"/>
            <a:r>
              <a:rPr lang="en-US" altLang="en-US" smtClean="0"/>
              <a:t>PRO Iterative Development Process</a:t>
            </a:r>
            <a:endParaRPr lang="en-US" altLang="en-US" sz="2400" smtClean="0">
              <a:latin typeface="Comic Sans MS" panose="030F0702030302020204" pitchFamily="66" charset="0"/>
            </a:endParaRPr>
          </a:p>
        </p:txBody>
      </p:sp>
      <p:sp>
        <p:nvSpPr>
          <p:cNvPr id="5017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129EB26-8266-4027-B9BD-F92C20BDA6F0}" type="slidenum">
              <a:rPr lang="en-US" altLang="en-US" sz="1400" smtClean="0">
                <a:solidFill>
                  <a:srgbClr val="000000"/>
                </a:solidFill>
              </a:rPr>
              <a:pPr>
                <a:spcBef>
                  <a:spcPct val="0"/>
                </a:spcBef>
                <a:buFontTx/>
                <a:buNone/>
              </a:pPr>
              <a:t>15</a:t>
            </a:fld>
            <a:endParaRPr lang="en-US" altLang="en-US" sz="1400" smtClean="0">
              <a:solidFill>
                <a:srgbClr val="000000"/>
              </a:solidFill>
            </a:endParaRPr>
          </a:p>
        </p:txBody>
      </p:sp>
      <p:pic>
        <p:nvPicPr>
          <p:cNvPr id="50180" name="Picture 6"/>
          <p:cNvPicPr>
            <a:picLocks noChangeAspect="1" noChangeArrowheads="1"/>
          </p:cNvPicPr>
          <p:nvPr/>
        </p:nvPicPr>
        <p:blipFill>
          <a:blip r:embed="rId3">
            <a:extLst>
              <a:ext uri="{28A0092B-C50C-407E-A947-70E740481C1C}">
                <a14:useLocalDpi xmlns:a14="http://schemas.microsoft.com/office/drawing/2010/main" val="0"/>
              </a:ext>
            </a:extLst>
          </a:blip>
          <a:srcRect t="4024"/>
          <a:stretch>
            <a:fillRect/>
          </a:stretch>
        </p:blipFill>
        <p:spPr bwMode="auto">
          <a:xfrm>
            <a:off x="1219200" y="1524000"/>
            <a:ext cx="7239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Oval 5"/>
          <p:cNvSpPr>
            <a:spLocks noChangeArrowheads="1"/>
          </p:cNvSpPr>
          <p:nvPr/>
        </p:nvSpPr>
        <p:spPr bwMode="auto">
          <a:xfrm>
            <a:off x="3810000" y="4584700"/>
            <a:ext cx="3886200" cy="1936750"/>
          </a:xfrm>
          <a:prstGeom prst="ellipse">
            <a:avLst/>
          </a:prstGeom>
          <a:noFill/>
          <a:ln w="57150">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cs typeface="Arial" charset="0"/>
            </a:endParaRPr>
          </a:p>
        </p:txBody>
      </p:sp>
      <p:sp>
        <p:nvSpPr>
          <p:cNvPr id="50182" name="TextBox 5"/>
          <p:cNvSpPr txBox="1">
            <a:spLocks noChangeArrowheads="1"/>
          </p:cNvSpPr>
          <p:nvPr/>
        </p:nvSpPr>
        <p:spPr bwMode="auto">
          <a:xfrm>
            <a:off x="596900" y="6257925"/>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spcBef>
                <a:spcPct val="0"/>
              </a:spcBef>
              <a:buClrTx/>
              <a:buFontTx/>
              <a:buNone/>
            </a:pPr>
            <a:r>
              <a:rPr lang="en-US" altLang="en-US" sz="1600">
                <a:hlinkClick r:id="rId4"/>
              </a:rPr>
              <a:t>http://www.fda.gov/downloads/Drugs/GuidanceComplianceRegulatoryInformation/Guidances/UCM205269.pdf</a:t>
            </a:r>
            <a:endParaRPr lang="en-US" altLang="en-US" sz="1600"/>
          </a:p>
          <a:p>
            <a:pPr eaLnBrk="1" hangingPunct="1">
              <a:spcBef>
                <a:spcPct val="0"/>
              </a:spcBef>
              <a:buFontTx/>
              <a:buNone/>
            </a:pPr>
            <a:endParaRPr lang="en-US" alt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 y="1066800"/>
            <a:ext cx="9144000" cy="1143000"/>
          </a:xfrm>
        </p:spPr>
        <p:txBody>
          <a:bodyPr/>
          <a:lstStyle/>
          <a:p>
            <a:pPr eaLnBrk="1" hangingPunct="1"/>
            <a:r>
              <a:rPr lang="en-US" altLang="en-US" sz="4000" smtClean="0"/>
              <a:t>Assess Measurement </a:t>
            </a:r>
            <a:br>
              <a:rPr lang="en-US" altLang="en-US" sz="4000" smtClean="0"/>
            </a:br>
            <a:r>
              <a:rPr lang="en-US" altLang="en-US" sz="4000" smtClean="0"/>
              <a:t>Properties:  Reliability </a:t>
            </a:r>
          </a:p>
        </p:txBody>
      </p:sp>
      <p:sp>
        <p:nvSpPr>
          <p:cNvPr id="19460" name="Rectangle 3"/>
          <p:cNvSpPr>
            <a:spLocks noGrp="1" noChangeArrowheads="1"/>
          </p:cNvSpPr>
          <p:nvPr>
            <p:ph type="body" idx="1"/>
          </p:nvPr>
        </p:nvSpPr>
        <p:spPr>
          <a:xfrm>
            <a:off x="266700" y="1524000"/>
            <a:ext cx="8839200" cy="4887913"/>
          </a:xfrm>
        </p:spPr>
        <p:txBody>
          <a:bodyPr/>
          <a:lstStyle/>
          <a:p>
            <a:pPr marL="0" indent="0" eaLnBrk="1" hangingPunct="1">
              <a:buFontTx/>
              <a:buNone/>
              <a:defRPr/>
            </a:pPr>
            <a:endParaRPr lang="en-US" dirty="0" smtClean="0"/>
          </a:p>
          <a:p>
            <a:pPr marL="0" indent="0" eaLnBrk="1" hangingPunct="1">
              <a:buFontTx/>
              <a:buNone/>
              <a:defRPr/>
            </a:pPr>
            <a:endParaRPr lang="en-US" dirty="0" smtClean="0"/>
          </a:p>
          <a:p>
            <a:pPr marL="0" indent="0" eaLnBrk="1" hangingPunct="1">
              <a:buFontTx/>
              <a:buNone/>
              <a:defRPr/>
            </a:pPr>
            <a:r>
              <a:rPr lang="en-US" dirty="0" smtClean="0"/>
              <a:t>Degree to which the same score is obtained when the </a:t>
            </a:r>
            <a:r>
              <a:rPr lang="en-US" i="1" dirty="0" smtClean="0"/>
              <a:t>target</a:t>
            </a:r>
            <a:r>
              <a:rPr lang="en-US" dirty="0" smtClean="0"/>
              <a:t> or thing being measured (person, plant or whatever) has not changed.</a:t>
            </a:r>
          </a:p>
          <a:p>
            <a:pPr eaLnBrk="1" hangingPunct="1">
              <a:buFont typeface="Wingdings" panose="05000000000000000000" pitchFamily="2" charset="2"/>
              <a:buChar char="ü"/>
              <a:defRPr/>
            </a:pPr>
            <a:r>
              <a:rPr lang="en-US" altLang="en-US" dirty="0" smtClean="0"/>
              <a:t>Internal </a:t>
            </a:r>
            <a:r>
              <a:rPr lang="en-US" altLang="en-US" dirty="0"/>
              <a:t>consistency (items)</a:t>
            </a:r>
          </a:p>
          <a:p>
            <a:pPr lvl="1" eaLnBrk="1" hangingPunct="1">
              <a:buFont typeface="Wingdings" panose="05000000000000000000" pitchFamily="2" charset="2"/>
              <a:buChar char="ü"/>
              <a:defRPr/>
            </a:pPr>
            <a:r>
              <a:rPr lang="en-US" altLang="en-US" dirty="0"/>
              <a:t>Need 2 or more items</a:t>
            </a:r>
          </a:p>
          <a:p>
            <a:pPr eaLnBrk="1" hangingPunct="1">
              <a:buFont typeface="Wingdings" panose="05000000000000000000" pitchFamily="2" charset="2"/>
              <a:buChar char="ü"/>
              <a:defRPr/>
            </a:pPr>
            <a:r>
              <a:rPr lang="en-US" altLang="en-US" dirty="0" smtClean="0"/>
              <a:t>Test-retest </a:t>
            </a:r>
            <a:r>
              <a:rPr lang="en-US" altLang="en-US" dirty="0"/>
              <a:t>(administrations</a:t>
            </a:r>
            <a:r>
              <a:rPr lang="en-US" altLang="en-US" dirty="0" smtClean="0"/>
              <a:t>) correlations</a:t>
            </a:r>
            <a:endParaRPr lang="en-US" altLang="en-US" dirty="0"/>
          </a:p>
          <a:p>
            <a:pPr lvl="1" eaLnBrk="1" hangingPunct="1">
              <a:buFont typeface="Wingdings" panose="05000000000000000000" pitchFamily="2" charset="2"/>
              <a:buChar char="ü"/>
              <a:defRPr/>
            </a:pPr>
            <a:r>
              <a:rPr lang="en-US" altLang="en-US" dirty="0"/>
              <a:t>Need 2 or more time </a:t>
            </a:r>
            <a:r>
              <a:rPr lang="en-US" altLang="en-US" dirty="0" smtClean="0"/>
              <a:t>points</a:t>
            </a:r>
          </a:p>
          <a:p>
            <a:pPr lvl="1" eaLnBrk="1" hangingPunct="1">
              <a:buFont typeface="Wingdings" panose="05000000000000000000" pitchFamily="2" charset="2"/>
              <a:buChar char="ü"/>
              <a:defRPr/>
            </a:pPr>
            <a:endParaRPr lang="en-US" altLang="en-US" dirty="0"/>
          </a:p>
          <a:p>
            <a:pPr marL="0" indent="0" eaLnBrk="1" hangingPunct="1">
              <a:buFontTx/>
              <a:buNone/>
              <a:defRPr/>
            </a:pPr>
            <a:endParaRPr lang="en-US" dirty="0" smtClean="0"/>
          </a:p>
          <a:p>
            <a:pPr marL="0" indent="0" eaLnBrk="1" hangingPunct="1">
              <a:buFontTx/>
              <a:buNone/>
              <a:defRPr/>
            </a:pPr>
            <a:endParaRPr lang="en-US" dirty="0" smtClean="0"/>
          </a:p>
          <a:p>
            <a:pPr marL="457200" lvl="1" indent="0" eaLnBrk="1" hangingPunct="1">
              <a:buFont typeface="Arial" charset="0"/>
              <a:buNone/>
              <a:defRPr/>
            </a:pPr>
            <a:endParaRPr lang="en-US" dirty="0" smtClean="0"/>
          </a:p>
          <a:p>
            <a:pPr eaLnBrk="1" hangingPunct="1">
              <a:defRPr/>
            </a:pPr>
            <a:endParaRPr lang="en-US" dirty="0" smtClean="0"/>
          </a:p>
          <a:p>
            <a:pPr eaLnBrk="1" hangingPunct="1">
              <a:defRPr/>
            </a:pPr>
            <a:endParaRPr lang="en-US" dirty="0" smtClean="0"/>
          </a:p>
        </p:txBody>
      </p:sp>
      <p:sp>
        <p:nvSpPr>
          <p:cNvPr id="5222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7530F9-1DF1-4308-91AE-C42C1D841DE7}" type="slidenum">
              <a:rPr lang="en-US" altLang="en-US" sz="1400" smtClean="0">
                <a:solidFill>
                  <a:srgbClr val="000000"/>
                </a:solidFill>
              </a:rPr>
              <a:pPr>
                <a:spcBef>
                  <a:spcPct val="0"/>
                </a:spcBef>
                <a:buFontTx/>
                <a:buNone/>
              </a:pPr>
              <a:t>16</a:t>
            </a:fld>
            <a:endParaRPr lang="en-US" altLang="en-US"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457200" y="4572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3600" b="0" dirty="0" smtClean="0">
                <a:latin typeface="Comic Sans MS" panose="030F0702030302020204" pitchFamily="66" charset="0"/>
                <a:ea typeface="MS PGothic" panose="020B0600070205080204" pitchFamily="34" charset="-128"/>
              </a:rPr>
              <a:t>Reliability </a:t>
            </a:r>
            <a:endParaRPr lang="en-US" altLang="en-US" sz="3600" b="0" dirty="0">
              <a:latin typeface="Comic Sans MS" panose="030F0702030302020204" pitchFamily="66" charset="0"/>
              <a:ea typeface="MS PGothic" panose="020B0600070205080204" pitchFamily="34" charset="-128"/>
            </a:endParaRPr>
          </a:p>
        </p:txBody>
      </p:sp>
      <p:sp>
        <p:nvSpPr>
          <p:cNvPr id="34820" name="Rectangle 3"/>
          <p:cNvSpPr>
            <a:spLocks noChangeArrowheads="1"/>
          </p:cNvSpPr>
          <p:nvPr/>
        </p:nvSpPr>
        <p:spPr bwMode="auto">
          <a:xfrm>
            <a:off x="-177800" y="1295400"/>
            <a:ext cx="9144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100000"/>
              </a:spcBef>
              <a:buFontTx/>
              <a:buNone/>
            </a:pPr>
            <a:endParaRPr lang="en-US" altLang="en-US" sz="1400">
              <a:latin typeface="Comic Sans MS" panose="030F0702030302020204" pitchFamily="66" charset="0"/>
              <a:ea typeface="MS PGothic" panose="020B0600070205080204" pitchFamily="34" charset="-128"/>
            </a:endParaRPr>
          </a:p>
          <a:p>
            <a:pPr eaLnBrk="1" hangingPunct="1">
              <a:lnSpc>
                <a:spcPct val="90000"/>
              </a:lnSpc>
              <a:spcBef>
                <a:spcPct val="100000"/>
              </a:spcBef>
              <a:buFontTx/>
              <a:buNone/>
            </a:pPr>
            <a:r>
              <a:rPr lang="en-US" altLang="en-US" sz="1400">
                <a:latin typeface="Comic Sans MS" panose="030F0702030302020204" pitchFamily="66" charset="0"/>
                <a:ea typeface="MS PGothic" panose="020B0600070205080204" pitchFamily="34" charset="-128"/>
              </a:rPr>
              <a:t/>
            </a:r>
            <a:br>
              <a:rPr lang="en-US" altLang="en-US" sz="1400">
                <a:latin typeface="Comic Sans MS" panose="030F0702030302020204" pitchFamily="66" charset="0"/>
                <a:ea typeface="MS PGothic" panose="020B0600070205080204" pitchFamily="34" charset="-128"/>
              </a:rPr>
            </a:br>
            <a:endParaRPr lang="en-US" altLang="en-US" sz="1400">
              <a:latin typeface="Comic Sans MS" panose="030F0702030302020204" pitchFamily="66" charset="0"/>
              <a:ea typeface="MS PGothic" panose="020B0600070205080204" pitchFamily="34" charset="-128"/>
            </a:endParaRPr>
          </a:p>
        </p:txBody>
      </p:sp>
      <p:sp>
        <p:nvSpPr>
          <p:cNvPr id="34821" name="Rectangle 4"/>
          <p:cNvSpPr>
            <a:spLocks noChangeArrowheads="1"/>
          </p:cNvSpPr>
          <p:nvPr/>
        </p:nvSpPr>
        <p:spPr bwMode="auto">
          <a:xfrm>
            <a:off x="405288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4822" name="Rectangle 5"/>
          <p:cNvSpPr>
            <a:spLocks noChangeArrowheads="1"/>
          </p:cNvSpPr>
          <p:nvPr/>
        </p:nvSpPr>
        <p:spPr bwMode="auto">
          <a:xfrm>
            <a:off x="386238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4823" name="Rectangle 6"/>
          <p:cNvSpPr>
            <a:spLocks noChangeArrowheads="1"/>
          </p:cNvSpPr>
          <p:nvPr/>
        </p:nvSpPr>
        <p:spPr bwMode="auto">
          <a:xfrm>
            <a:off x="386715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aphicFrame>
        <p:nvGraphicFramePr>
          <p:cNvPr id="34824" name="Object 7"/>
          <p:cNvGraphicFramePr>
            <a:graphicFrameLocks noChangeAspect="1"/>
          </p:cNvGraphicFramePr>
          <p:nvPr/>
        </p:nvGraphicFramePr>
        <p:xfrm>
          <a:off x="2057400" y="4287837"/>
          <a:ext cx="1981200" cy="817563"/>
        </p:xfrm>
        <a:graphic>
          <a:graphicData uri="http://schemas.openxmlformats.org/presentationml/2006/ole">
            <mc:AlternateContent xmlns:mc="http://schemas.openxmlformats.org/markup-compatibility/2006">
              <mc:Choice xmlns:v="urn:schemas-microsoft-com:vml" Requires="v">
                <p:oleObj spid="_x0000_s48172" name="Equation" r:id="rId4" imgW="1040948" imgH="431613" progId="Equation.3">
                  <p:embed/>
                </p:oleObj>
              </mc:Choice>
              <mc:Fallback>
                <p:oleObj name="Equation" r:id="rId4" imgW="1040948"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87837"/>
                        <a:ext cx="1981200"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5" name="Object 8"/>
          <p:cNvGraphicFramePr>
            <a:graphicFrameLocks noChangeAspect="1"/>
          </p:cNvGraphicFramePr>
          <p:nvPr/>
        </p:nvGraphicFramePr>
        <p:xfrm>
          <a:off x="4953000" y="4287837"/>
          <a:ext cx="2362200" cy="712788"/>
        </p:xfrm>
        <a:graphic>
          <a:graphicData uri="http://schemas.openxmlformats.org/presentationml/2006/ole">
            <mc:AlternateContent xmlns:mc="http://schemas.openxmlformats.org/markup-compatibility/2006">
              <mc:Choice xmlns:v="urn:schemas-microsoft-com:vml" Requires="v">
                <p:oleObj spid="_x0000_s48173" name="Equation" r:id="rId6" imgW="1422400" imgH="431800" progId="Equation.3">
                  <p:embed/>
                </p:oleObj>
              </mc:Choice>
              <mc:Fallback>
                <p:oleObj name="Equation" r:id="rId6" imgW="1422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287837"/>
                        <a:ext cx="23622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6" name="Object 9"/>
          <p:cNvGraphicFramePr>
            <a:graphicFrameLocks noChangeAspect="1"/>
          </p:cNvGraphicFramePr>
          <p:nvPr/>
        </p:nvGraphicFramePr>
        <p:xfrm>
          <a:off x="4876800" y="3190875"/>
          <a:ext cx="2286000" cy="695325"/>
        </p:xfrm>
        <a:graphic>
          <a:graphicData uri="http://schemas.openxmlformats.org/presentationml/2006/ole">
            <mc:AlternateContent xmlns:mc="http://schemas.openxmlformats.org/markup-compatibility/2006">
              <mc:Choice xmlns:v="urn:schemas-microsoft-com:vml" Requires="v">
                <p:oleObj spid="_x0000_s48174" name="Equation" r:id="rId8" imgW="1409088" imgH="431613" progId="Equation.3">
                  <p:embed/>
                </p:oleObj>
              </mc:Choice>
              <mc:Fallback>
                <p:oleObj name="Equation" r:id="rId8" imgW="1409088"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190875"/>
                        <a:ext cx="22860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7" name="Object 10"/>
          <p:cNvGraphicFramePr>
            <a:graphicFrameLocks noChangeAspect="1"/>
          </p:cNvGraphicFramePr>
          <p:nvPr/>
        </p:nvGraphicFramePr>
        <p:xfrm>
          <a:off x="1928813" y="3144838"/>
          <a:ext cx="1957387" cy="817562"/>
        </p:xfrm>
        <a:graphic>
          <a:graphicData uri="http://schemas.openxmlformats.org/presentationml/2006/ole">
            <mc:AlternateContent xmlns:mc="http://schemas.openxmlformats.org/markup-compatibility/2006">
              <mc:Choice xmlns:v="urn:schemas-microsoft-com:vml" Requires="v">
                <p:oleObj spid="_x0000_s48175" name="Equation" r:id="rId10" imgW="1028254" imgH="431613" progId="Equation.3">
                  <p:embed/>
                </p:oleObj>
              </mc:Choice>
              <mc:Fallback>
                <p:oleObj name="Equation" r:id="rId10" imgW="1028254"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3144838"/>
                        <a:ext cx="1957387"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8" name="Object 11"/>
          <p:cNvGraphicFramePr>
            <a:graphicFrameLocks noChangeAspect="1"/>
          </p:cNvGraphicFramePr>
          <p:nvPr/>
        </p:nvGraphicFramePr>
        <p:xfrm>
          <a:off x="1676400" y="2154238"/>
          <a:ext cx="2895600" cy="741362"/>
        </p:xfrm>
        <a:graphic>
          <a:graphicData uri="http://schemas.openxmlformats.org/presentationml/2006/ole">
            <mc:AlternateContent xmlns:mc="http://schemas.openxmlformats.org/markup-compatibility/2006">
              <mc:Choice xmlns:v="urn:schemas-microsoft-com:vml" Requires="v">
                <p:oleObj spid="_x0000_s48176" name="Equation" r:id="rId12" imgW="1676400" imgH="431800" progId="Equation.3">
                  <p:embed/>
                </p:oleObj>
              </mc:Choice>
              <mc:Fallback>
                <p:oleObj name="Equation" r:id="rId12" imgW="16764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2154238"/>
                        <a:ext cx="289560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9" name="Object 12"/>
          <p:cNvGraphicFramePr>
            <a:graphicFrameLocks noChangeAspect="1"/>
          </p:cNvGraphicFramePr>
          <p:nvPr/>
        </p:nvGraphicFramePr>
        <p:xfrm>
          <a:off x="4800600" y="2217549"/>
          <a:ext cx="4114800" cy="611187"/>
        </p:xfrm>
        <a:graphic>
          <a:graphicData uri="http://schemas.openxmlformats.org/presentationml/2006/ole">
            <mc:AlternateContent xmlns:mc="http://schemas.openxmlformats.org/markup-compatibility/2006">
              <mc:Choice xmlns:v="urn:schemas-microsoft-com:vml" Requires="v">
                <p:oleObj spid="_x0000_s48177" name="Equation" r:id="rId14" imgW="2882900" imgH="431800" progId="Equation.3">
                  <p:embed/>
                </p:oleObj>
              </mc:Choice>
              <mc:Fallback>
                <p:oleObj name="Equation" r:id="rId14" imgW="2882900" imgH="431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2217549"/>
                        <a:ext cx="411480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0" name="Text Box 13"/>
          <p:cNvSpPr txBox="1">
            <a:spLocks noChangeArrowheads="1"/>
          </p:cNvSpPr>
          <p:nvPr/>
        </p:nvSpPr>
        <p:spPr bwMode="auto">
          <a:xfrm>
            <a:off x="304800" y="1371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Model</a:t>
            </a:r>
          </a:p>
        </p:txBody>
      </p:sp>
      <p:sp>
        <p:nvSpPr>
          <p:cNvPr id="34831" name="Text Box 14"/>
          <p:cNvSpPr txBox="1">
            <a:spLocks noChangeArrowheads="1"/>
          </p:cNvSpPr>
          <p:nvPr/>
        </p:nvSpPr>
        <p:spPr bwMode="auto">
          <a:xfrm>
            <a:off x="5105400" y="13716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ea typeface="MS PGothic" panose="020B0600070205080204" pitchFamily="34" charset="-128"/>
              </a:rPr>
              <a:t>Intraclass Correlation</a:t>
            </a:r>
          </a:p>
        </p:txBody>
      </p:sp>
      <p:sp>
        <p:nvSpPr>
          <p:cNvPr id="34832" name="Text Box 15"/>
          <p:cNvSpPr txBox="1">
            <a:spLocks noChangeArrowheads="1"/>
          </p:cNvSpPr>
          <p:nvPr/>
        </p:nvSpPr>
        <p:spPr bwMode="auto">
          <a:xfrm>
            <a:off x="2209800" y="1371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ea typeface="MS PGothic" panose="020B0600070205080204" pitchFamily="34" charset="-128"/>
              </a:rPr>
              <a:t>Reliability</a:t>
            </a:r>
          </a:p>
        </p:txBody>
      </p:sp>
      <p:sp>
        <p:nvSpPr>
          <p:cNvPr id="34833" name="Text Box 16"/>
          <p:cNvSpPr txBox="1">
            <a:spLocks noChangeArrowheads="1"/>
          </p:cNvSpPr>
          <p:nvPr/>
        </p:nvSpPr>
        <p:spPr bwMode="auto">
          <a:xfrm>
            <a:off x="304800" y="42672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One-way</a:t>
            </a:r>
          </a:p>
        </p:txBody>
      </p:sp>
      <p:sp>
        <p:nvSpPr>
          <p:cNvPr id="34834" name="Text Box 17"/>
          <p:cNvSpPr txBox="1">
            <a:spLocks noChangeArrowheads="1"/>
          </p:cNvSpPr>
          <p:nvPr/>
        </p:nvSpPr>
        <p:spPr bwMode="auto">
          <a:xfrm>
            <a:off x="304800" y="3032125"/>
            <a:ext cx="106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Two-way mixed</a:t>
            </a:r>
          </a:p>
        </p:txBody>
      </p:sp>
      <p:sp>
        <p:nvSpPr>
          <p:cNvPr id="34835" name="Text Box 18"/>
          <p:cNvSpPr txBox="1">
            <a:spLocks noChangeArrowheads="1"/>
          </p:cNvSpPr>
          <p:nvPr/>
        </p:nvSpPr>
        <p:spPr bwMode="auto">
          <a:xfrm>
            <a:off x="304800" y="2041525"/>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Two-way random</a:t>
            </a:r>
          </a:p>
        </p:txBody>
      </p:sp>
      <p:sp>
        <p:nvSpPr>
          <p:cNvPr id="34836" name="Line 19"/>
          <p:cNvSpPr>
            <a:spLocks noChangeShapeType="1"/>
          </p:cNvSpPr>
          <p:nvPr/>
        </p:nvSpPr>
        <p:spPr bwMode="auto">
          <a:xfrm>
            <a:off x="304800" y="19050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20"/>
          <p:cNvSpPr>
            <a:spLocks noChangeShapeType="1"/>
          </p:cNvSpPr>
          <p:nvPr/>
        </p:nvSpPr>
        <p:spPr bwMode="auto">
          <a:xfrm>
            <a:off x="304800" y="29718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21"/>
          <p:cNvSpPr>
            <a:spLocks noChangeShapeType="1"/>
          </p:cNvSpPr>
          <p:nvPr/>
        </p:nvSpPr>
        <p:spPr bwMode="auto">
          <a:xfrm>
            <a:off x="304800" y="41910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2"/>
          <p:cNvSpPr>
            <a:spLocks noChangeShapeType="1"/>
          </p:cNvSpPr>
          <p:nvPr/>
        </p:nvSpPr>
        <p:spPr bwMode="auto">
          <a:xfrm>
            <a:off x="4572000" y="1447800"/>
            <a:ext cx="0" cy="388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23"/>
          <p:cNvSpPr>
            <a:spLocks noChangeShapeType="1"/>
          </p:cNvSpPr>
          <p:nvPr/>
        </p:nvSpPr>
        <p:spPr bwMode="auto">
          <a:xfrm>
            <a:off x="1524000" y="1371600"/>
            <a:ext cx="0" cy="388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Text Box 24"/>
          <p:cNvSpPr txBox="1">
            <a:spLocks noChangeArrowheads="1"/>
          </p:cNvSpPr>
          <p:nvPr/>
        </p:nvSpPr>
        <p:spPr bwMode="auto">
          <a:xfrm>
            <a:off x="685800" y="5257800"/>
            <a:ext cx="7939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ea typeface="MS PGothic" panose="020B0600070205080204" pitchFamily="34" charset="-128"/>
              </a:rPr>
              <a:t>BMS =  Between </a:t>
            </a:r>
            <a:r>
              <a:rPr lang="en-US" altLang="en-US" sz="2000" dirty="0" err="1">
                <a:ea typeface="MS PGothic" panose="020B0600070205080204" pitchFamily="34" charset="-128"/>
              </a:rPr>
              <a:t>Ratee</a:t>
            </a:r>
            <a:r>
              <a:rPr lang="en-US" altLang="en-US" sz="2000" dirty="0">
                <a:ea typeface="MS PGothic" panose="020B0600070205080204" pitchFamily="34" charset="-128"/>
              </a:rPr>
              <a:t> Mean Square     N = n of </a:t>
            </a:r>
            <a:r>
              <a:rPr lang="en-US" altLang="en-US" sz="2000" dirty="0" err="1">
                <a:ea typeface="MS PGothic" panose="020B0600070205080204" pitchFamily="34" charset="-128"/>
              </a:rPr>
              <a:t>ratees</a:t>
            </a:r>
            <a:endParaRPr lang="en-US" altLang="en-US" sz="2000" dirty="0">
              <a:ea typeface="MS PGothic" panose="020B0600070205080204" pitchFamily="34" charset="-128"/>
            </a:endParaRPr>
          </a:p>
          <a:p>
            <a:pPr eaLnBrk="1" hangingPunct="1">
              <a:spcBef>
                <a:spcPct val="0"/>
              </a:spcBef>
              <a:buFontTx/>
              <a:buNone/>
            </a:pPr>
            <a:r>
              <a:rPr lang="en-US" altLang="en-US" sz="2000" dirty="0">
                <a:ea typeface="MS PGothic" panose="020B0600070205080204" pitchFamily="34" charset="-128"/>
              </a:rPr>
              <a:t>WMS = Within Mean Square                    k =  n of items or raters</a:t>
            </a:r>
          </a:p>
          <a:p>
            <a:pPr eaLnBrk="1" hangingPunct="1">
              <a:spcBef>
                <a:spcPct val="0"/>
              </a:spcBef>
              <a:buFontTx/>
              <a:buNone/>
            </a:pPr>
            <a:r>
              <a:rPr lang="en-US" altLang="en-US" sz="2000" dirty="0">
                <a:ea typeface="MS PGothic" panose="020B0600070205080204" pitchFamily="34" charset="-128"/>
              </a:rPr>
              <a:t>JMS   = Item or Rater Mean Square</a:t>
            </a:r>
          </a:p>
          <a:p>
            <a:pPr eaLnBrk="1" hangingPunct="1">
              <a:spcBef>
                <a:spcPct val="0"/>
              </a:spcBef>
              <a:buFontTx/>
              <a:buNone/>
            </a:pPr>
            <a:r>
              <a:rPr lang="en-US" altLang="en-US" sz="2000" dirty="0">
                <a:ea typeface="MS PGothic" panose="020B0600070205080204" pitchFamily="34" charset="-128"/>
              </a:rPr>
              <a:t>EMS  = </a:t>
            </a:r>
            <a:r>
              <a:rPr lang="en-US" altLang="en-US" sz="2000" dirty="0" err="1">
                <a:ea typeface="MS PGothic" panose="020B0600070205080204" pitchFamily="34" charset="-128"/>
              </a:rPr>
              <a:t>Ratee</a:t>
            </a:r>
            <a:r>
              <a:rPr lang="en-US" altLang="en-US" sz="2000" dirty="0">
                <a:ea typeface="MS PGothic" panose="020B0600070205080204" pitchFamily="34" charset="-128"/>
              </a:rPr>
              <a:t> x Item (Rater) Mean Square</a:t>
            </a:r>
          </a:p>
        </p:txBody>
      </p:sp>
      <p:sp>
        <p:nvSpPr>
          <p:cNvPr id="27" name="Slide Number Placeholder 26"/>
          <p:cNvSpPr>
            <a:spLocks noGrp="1"/>
          </p:cNvSpPr>
          <p:nvPr>
            <p:ph type="sldNum" sz="quarter" idx="12"/>
          </p:nvPr>
        </p:nvSpPr>
        <p:spPr>
          <a:xfrm>
            <a:off x="7419975" y="6105525"/>
            <a:ext cx="1466850" cy="476250"/>
          </a:xfrm>
        </p:spPr>
        <p:txBody>
          <a:bodyPr/>
          <a:lstStyle/>
          <a:p>
            <a:pPr>
              <a:defRPr/>
            </a:pPr>
            <a:fld id="{FC104A63-7622-4A0E-8213-283EA964E1B0}"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457200" y="4572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3600" b="0" dirty="0" smtClean="0">
                <a:latin typeface="Comic Sans MS" panose="030F0702030302020204" pitchFamily="66" charset="0"/>
                <a:ea typeface="MS PGothic" panose="020B0600070205080204" pitchFamily="34" charset="-128"/>
              </a:rPr>
              <a:t>Reliability Formulas</a:t>
            </a:r>
            <a:endParaRPr lang="en-US" altLang="en-US" sz="3600" b="0" dirty="0">
              <a:latin typeface="Comic Sans MS" panose="030F0702030302020204" pitchFamily="66" charset="0"/>
              <a:ea typeface="MS PGothic" panose="020B0600070205080204" pitchFamily="34" charset="-128"/>
            </a:endParaRPr>
          </a:p>
        </p:txBody>
      </p:sp>
      <p:sp>
        <p:nvSpPr>
          <p:cNvPr id="34820" name="Rectangle 3"/>
          <p:cNvSpPr>
            <a:spLocks noChangeArrowheads="1"/>
          </p:cNvSpPr>
          <p:nvPr/>
        </p:nvSpPr>
        <p:spPr bwMode="auto">
          <a:xfrm>
            <a:off x="-177800" y="1295400"/>
            <a:ext cx="9144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100000"/>
              </a:spcBef>
              <a:buFontTx/>
              <a:buNone/>
            </a:pPr>
            <a:endParaRPr lang="en-US" altLang="en-US" sz="1400">
              <a:latin typeface="Comic Sans MS" panose="030F0702030302020204" pitchFamily="66" charset="0"/>
              <a:ea typeface="MS PGothic" panose="020B0600070205080204" pitchFamily="34" charset="-128"/>
            </a:endParaRPr>
          </a:p>
          <a:p>
            <a:pPr eaLnBrk="1" hangingPunct="1">
              <a:lnSpc>
                <a:spcPct val="90000"/>
              </a:lnSpc>
              <a:spcBef>
                <a:spcPct val="100000"/>
              </a:spcBef>
              <a:buFontTx/>
              <a:buNone/>
            </a:pPr>
            <a:r>
              <a:rPr lang="en-US" altLang="en-US" sz="1400">
                <a:latin typeface="Comic Sans MS" panose="030F0702030302020204" pitchFamily="66" charset="0"/>
                <a:ea typeface="MS PGothic" panose="020B0600070205080204" pitchFamily="34" charset="-128"/>
              </a:rPr>
              <a:t/>
            </a:r>
            <a:br>
              <a:rPr lang="en-US" altLang="en-US" sz="1400">
                <a:latin typeface="Comic Sans MS" panose="030F0702030302020204" pitchFamily="66" charset="0"/>
                <a:ea typeface="MS PGothic" panose="020B0600070205080204" pitchFamily="34" charset="-128"/>
              </a:rPr>
            </a:br>
            <a:endParaRPr lang="en-US" altLang="en-US" sz="1400">
              <a:latin typeface="Comic Sans MS" panose="030F0702030302020204" pitchFamily="66" charset="0"/>
              <a:ea typeface="MS PGothic" panose="020B0600070205080204" pitchFamily="34" charset="-128"/>
            </a:endParaRPr>
          </a:p>
        </p:txBody>
      </p:sp>
      <p:sp>
        <p:nvSpPr>
          <p:cNvPr id="34821" name="Rectangle 4"/>
          <p:cNvSpPr>
            <a:spLocks noChangeArrowheads="1"/>
          </p:cNvSpPr>
          <p:nvPr/>
        </p:nvSpPr>
        <p:spPr bwMode="auto">
          <a:xfrm>
            <a:off x="405288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4822" name="Rectangle 5"/>
          <p:cNvSpPr>
            <a:spLocks noChangeArrowheads="1"/>
          </p:cNvSpPr>
          <p:nvPr/>
        </p:nvSpPr>
        <p:spPr bwMode="auto">
          <a:xfrm>
            <a:off x="3862388"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34823" name="Rectangle 6"/>
          <p:cNvSpPr>
            <a:spLocks noChangeArrowheads="1"/>
          </p:cNvSpPr>
          <p:nvPr/>
        </p:nvSpPr>
        <p:spPr bwMode="auto">
          <a:xfrm>
            <a:off x="386715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graphicFrame>
        <p:nvGraphicFramePr>
          <p:cNvPr id="34824" name="Object 7"/>
          <p:cNvGraphicFramePr>
            <a:graphicFrameLocks noChangeAspect="1"/>
          </p:cNvGraphicFramePr>
          <p:nvPr/>
        </p:nvGraphicFramePr>
        <p:xfrm>
          <a:off x="2057400" y="4287837"/>
          <a:ext cx="1981200" cy="817563"/>
        </p:xfrm>
        <a:graphic>
          <a:graphicData uri="http://schemas.openxmlformats.org/presentationml/2006/ole">
            <mc:AlternateContent xmlns:mc="http://schemas.openxmlformats.org/markup-compatibility/2006">
              <mc:Choice xmlns:v="urn:schemas-microsoft-com:vml" Requires="v">
                <p:oleObj spid="_x0000_s49196" name="Equation" r:id="rId4" imgW="1040948" imgH="431613" progId="Equation.3">
                  <p:embed/>
                </p:oleObj>
              </mc:Choice>
              <mc:Fallback>
                <p:oleObj name="Equation" r:id="rId4" imgW="1040948"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287837"/>
                        <a:ext cx="1981200"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5" name="Object 8"/>
          <p:cNvGraphicFramePr>
            <a:graphicFrameLocks noChangeAspect="1"/>
          </p:cNvGraphicFramePr>
          <p:nvPr/>
        </p:nvGraphicFramePr>
        <p:xfrm>
          <a:off x="4953000" y="4287837"/>
          <a:ext cx="2362200" cy="712788"/>
        </p:xfrm>
        <a:graphic>
          <a:graphicData uri="http://schemas.openxmlformats.org/presentationml/2006/ole">
            <mc:AlternateContent xmlns:mc="http://schemas.openxmlformats.org/markup-compatibility/2006">
              <mc:Choice xmlns:v="urn:schemas-microsoft-com:vml" Requires="v">
                <p:oleObj spid="_x0000_s49197" name="Equation" r:id="rId6" imgW="1422400" imgH="431800" progId="Equation.3">
                  <p:embed/>
                </p:oleObj>
              </mc:Choice>
              <mc:Fallback>
                <p:oleObj name="Equation" r:id="rId6" imgW="1422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287837"/>
                        <a:ext cx="23622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6" name="Object 9"/>
          <p:cNvGraphicFramePr>
            <a:graphicFrameLocks noChangeAspect="1"/>
          </p:cNvGraphicFramePr>
          <p:nvPr/>
        </p:nvGraphicFramePr>
        <p:xfrm>
          <a:off x="4876800" y="3190875"/>
          <a:ext cx="2286000" cy="695325"/>
        </p:xfrm>
        <a:graphic>
          <a:graphicData uri="http://schemas.openxmlformats.org/presentationml/2006/ole">
            <mc:AlternateContent xmlns:mc="http://schemas.openxmlformats.org/markup-compatibility/2006">
              <mc:Choice xmlns:v="urn:schemas-microsoft-com:vml" Requires="v">
                <p:oleObj spid="_x0000_s49198" name="Equation" r:id="rId8" imgW="1409088" imgH="431613" progId="Equation.3">
                  <p:embed/>
                </p:oleObj>
              </mc:Choice>
              <mc:Fallback>
                <p:oleObj name="Equation" r:id="rId8" imgW="1409088"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190875"/>
                        <a:ext cx="22860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7" name="Object 10"/>
          <p:cNvGraphicFramePr>
            <a:graphicFrameLocks noChangeAspect="1"/>
          </p:cNvGraphicFramePr>
          <p:nvPr/>
        </p:nvGraphicFramePr>
        <p:xfrm>
          <a:off x="1928813" y="3144838"/>
          <a:ext cx="1957387" cy="817562"/>
        </p:xfrm>
        <a:graphic>
          <a:graphicData uri="http://schemas.openxmlformats.org/presentationml/2006/ole">
            <mc:AlternateContent xmlns:mc="http://schemas.openxmlformats.org/markup-compatibility/2006">
              <mc:Choice xmlns:v="urn:schemas-microsoft-com:vml" Requires="v">
                <p:oleObj spid="_x0000_s49199" name="Equation" r:id="rId10" imgW="1028254" imgH="431613" progId="Equation.3">
                  <p:embed/>
                </p:oleObj>
              </mc:Choice>
              <mc:Fallback>
                <p:oleObj name="Equation" r:id="rId10" imgW="1028254"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3144838"/>
                        <a:ext cx="1957387"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8" name="Object 11"/>
          <p:cNvGraphicFramePr>
            <a:graphicFrameLocks noChangeAspect="1"/>
          </p:cNvGraphicFramePr>
          <p:nvPr/>
        </p:nvGraphicFramePr>
        <p:xfrm>
          <a:off x="1676400" y="2154238"/>
          <a:ext cx="2895600" cy="741362"/>
        </p:xfrm>
        <a:graphic>
          <a:graphicData uri="http://schemas.openxmlformats.org/presentationml/2006/ole">
            <mc:AlternateContent xmlns:mc="http://schemas.openxmlformats.org/markup-compatibility/2006">
              <mc:Choice xmlns:v="urn:schemas-microsoft-com:vml" Requires="v">
                <p:oleObj spid="_x0000_s49200" name="Equation" r:id="rId12" imgW="1676400" imgH="431800" progId="Equation.3">
                  <p:embed/>
                </p:oleObj>
              </mc:Choice>
              <mc:Fallback>
                <p:oleObj name="Equation" r:id="rId12" imgW="16764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2154238"/>
                        <a:ext cx="289560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9" name="Object 12"/>
          <p:cNvGraphicFramePr>
            <a:graphicFrameLocks noChangeAspect="1"/>
          </p:cNvGraphicFramePr>
          <p:nvPr/>
        </p:nvGraphicFramePr>
        <p:xfrm>
          <a:off x="4800600" y="2217549"/>
          <a:ext cx="4114800" cy="611187"/>
        </p:xfrm>
        <a:graphic>
          <a:graphicData uri="http://schemas.openxmlformats.org/presentationml/2006/ole">
            <mc:AlternateContent xmlns:mc="http://schemas.openxmlformats.org/markup-compatibility/2006">
              <mc:Choice xmlns:v="urn:schemas-microsoft-com:vml" Requires="v">
                <p:oleObj spid="_x0000_s49201" name="Equation" r:id="rId14" imgW="2882900" imgH="431800" progId="Equation.3">
                  <p:embed/>
                </p:oleObj>
              </mc:Choice>
              <mc:Fallback>
                <p:oleObj name="Equation" r:id="rId14" imgW="2882900" imgH="431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2217549"/>
                        <a:ext cx="411480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30" name="Text Box 13"/>
          <p:cNvSpPr txBox="1">
            <a:spLocks noChangeArrowheads="1"/>
          </p:cNvSpPr>
          <p:nvPr/>
        </p:nvSpPr>
        <p:spPr bwMode="auto">
          <a:xfrm>
            <a:off x="304800" y="1371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Model</a:t>
            </a:r>
          </a:p>
        </p:txBody>
      </p:sp>
      <p:sp>
        <p:nvSpPr>
          <p:cNvPr id="34831" name="Text Box 14"/>
          <p:cNvSpPr txBox="1">
            <a:spLocks noChangeArrowheads="1"/>
          </p:cNvSpPr>
          <p:nvPr/>
        </p:nvSpPr>
        <p:spPr bwMode="auto">
          <a:xfrm>
            <a:off x="5105400" y="13716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ea typeface="MS PGothic" panose="020B0600070205080204" pitchFamily="34" charset="-128"/>
              </a:rPr>
              <a:t>Intraclass Correlation</a:t>
            </a:r>
          </a:p>
        </p:txBody>
      </p:sp>
      <p:sp>
        <p:nvSpPr>
          <p:cNvPr id="34832" name="Text Box 15"/>
          <p:cNvSpPr txBox="1">
            <a:spLocks noChangeArrowheads="1"/>
          </p:cNvSpPr>
          <p:nvPr/>
        </p:nvSpPr>
        <p:spPr bwMode="auto">
          <a:xfrm>
            <a:off x="2209800" y="1371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ea typeface="MS PGothic" panose="020B0600070205080204" pitchFamily="34" charset="-128"/>
              </a:rPr>
              <a:t>Reliability</a:t>
            </a:r>
          </a:p>
        </p:txBody>
      </p:sp>
      <p:sp>
        <p:nvSpPr>
          <p:cNvPr id="34833" name="Text Box 16"/>
          <p:cNvSpPr txBox="1">
            <a:spLocks noChangeArrowheads="1"/>
          </p:cNvSpPr>
          <p:nvPr/>
        </p:nvSpPr>
        <p:spPr bwMode="auto">
          <a:xfrm>
            <a:off x="304800" y="42672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One-way</a:t>
            </a:r>
          </a:p>
        </p:txBody>
      </p:sp>
      <p:sp>
        <p:nvSpPr>
          <p:cNvPr id="34834" name="Text Box 17"/>
          <p:cNvSpPr txBox="1">
            <a:spLocks noChangeArrowheads="1"/>
          </p:cNvSpPr>
          <p:nvPr/>
        </p:nvSpPr>
        <p:spPr bwMode="auto">
          <a:xfrm>
            <a:off x="304800" y="3032125"/>
            <a:ext cx="106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Two-way mixed</a:t>
            </a:r>
          </a:p>
        </p:txBody>
      </p:sp>
      <p:sp>
        <p:nvSpPr>
          <p:cNvPr id="34835" name="Text Box 18"/>
          <p:cNvSpPr txBox="1">
            <a:spLocks noChangeArrowheads="1"/>
          </p:cNvSpPr>
          <p:nvPr/>
        </p:nvSpPr>
        <p:spPr bwMode="auto">
          <a:xfrm>
            <a:off x="304800" y="2041525"/>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ea typeface="MS PGothic" panose="020B0600070205080204" pitchFamily="34" charset="-128"/>
              </a:rPr>
              <a:t>Two-way random</a:t>
            </a:r>
          </a:p>
        </p:txBody>
      </p:sp>
      <p:sp>
        <p:nvSpPr>
          <p:cNvPr id="34836" name="Line 19"/>
          <p:cNvSpPr>
            <a:spLocks noChangeShapeType="1"/>
          </p:cNvSpPr>
          <p:nvPr/>
        </p:nvSpPr>
        <p:spPr bwMode="auto">
          <a:xfrm>
            <a:off x="304800" y="19050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20"/>
          <p:cNvSpPr>
            <a:spLocks noChangeShapeType="1"/>
          </p:cNvSpPr>
          <p:nvPr/>
        </p:nvSpPr>
        <p:spPr bwMode="auto">
          <a:xfrm>
            <a:off x="304800" y="29718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21"/>
          <p:cNvSpPr>
            <a:spLocks noChangeShapeType="1"/>
          </p:cNvSpPr>
          <p:nvPr/>
        </p:nvSpPr>
        <p:spPr bwMode="auto">
          <a:xfrm>
            <a:off x="304800" y="4191000"/>
            <a:ext cx="845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22"/>
          <p:cNvSpPr>
            <a:spLocks noChangeShapeType="1"/>
          </p:cNvSpPr>
          <p:nvPr/>
        </p:nvSpPr>
        <p:spPr bwMode="auto">
          <a:xfrm>
            <a:off x="4572000" y="1447800"/>
            <a:ext cx="0" cy="388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0" name="Line 23"/>
          <p:cNvSpPr>
            <a:spLocks noChangeShapeType="1"/>
          </p:cNvSpPr>
          <p:nvPr/>
        </p:nvSpPr>
        <p:spPr bwMode="auto">
          <a:xfrm>
            <a:off x="1524000" y="1371600"/>
            <a:ext cx="0" cy="388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1" name="Text Box 24"/>
          <p:cNvSpPr txBox="1">
            <a:spLocks noChangeArrowheads="1"/>
          </p:cNvSpPr>
          <p:nvPr/>
        </p:nvSpPr>
        <p:spPr bwMode="auto">
          <a:xfrm>
            <a:off x="685800" y="5257800"/>
            <a:ext cx="7939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ea typeface="MS PGothic" panose="020B0600070205080204" pitchFamily="34" charset="-128"/>
              </a:rPr>
              <a:t>BMS =  Between </a:t>
            </a:r>
            <a:r>
              <a:rPr lang="en-US" altLang="en-US" sz="2000" dirty="0" err="1">
                <a:ea typeface="MS PGothic" panose="020B0600070205080204" pitchFamily="34" charset="-128"/>
              </a:rPr>
              <a:t>Ratee</a:t>
            </a:r>
            <a:r>
              <a:rPr lang="en-US" altLang="en-US" sz="2000" dirty="0">
                <a:ea typeface="MS PGothic" panose="020B0600070205080204" pitchFamily="34" charset="-128"/>
              </a:rPr>
              <a:t> Mean Square     N = n of </a:t>
            </a:r>
            <a:r>
              <a:rPr lang="en-US" altLang="en-US" sz="2000" dirty="0" err="1">
                <a:ea typeface="MS PGothic" panose="020B0600070205080204" pitchFamily="34" charset="-128"/>
              </a:rPr>
              <a:t>ratees</a:t>
            </a:r>
            <a:endParaRPr lang="en-US" altLang="en-US" sz="2000" dirty="0">
              <a:ea typeface="MS PGothic" panose="020B0600070205080204" pitchFamily="34" charset="-128"/>
            </a:endParaRPr>
          </a:p>
          <a:p>
            <a:pPr eaLnBrk="1" hangingPunct="1">
              <a:spcBef>
                <a:spcPct val="0"/>
              </a:spcBef>
              <a:buFontTx/>
              <a:buNone/>
            </a:pPr>
            <a:r>
              <a:rPr lang="en-US" altLang="en-US" sz="2000" dirty="0">
                <a:ea typeface="MS PGothic" panose="020B0600070205080204" pitchFamily="34" charset="-128"/>
              </a:rPr>
              <a:t>WMS = Within Mean Square                    k =  n of items or raters</a:t>
            </a:r>
          </a:p>
          <a:p>
            <a:pPr eaLnBrk="1" hangingPunct="1">
              <a:spcBef>
                <a:spcPct val="0"/>
              </a:spcBef>
              <a:buFontTx/>
              <a:buNone/>
            </a:pPr>
            <a:r>
              <a:rPr lang="en-US" altLang="en-US" sz="2000" dirty="0">
                <a:ea typeface="MS PGothic" panose="020B0600070205080204" pitchFamily="34" charset="-128"/>
              </a:rPr>
              <a:t>JMS   = Item or Rater Mean Square</a:t>
            </a:r>
          </a:p>
          <a:p>
            <a:pPr eaLnBrk="1" hangingPunct="1">
              <a:spcBef>
                <a:spcPct val="0"/>
              </a:spcBef>
              <a:buFontTx/>
              <a:buNone/>
            </a:pPr>
            <a:r>
              <a:rPr lang="en-US" altLang="en-US" sz="2000" dirty="0">
                <a:ea typeface="MS PGothic" panose="020B0600070205080204" pitchFamily="34" charset="-128"/>
              </a:rPr>
              <a:t>EMS  = </a:t>
            </a:r>
            <a:r>
              <a:rPr lang="en-US" altLang="en-US" sz="2000" dirty="0" err="1">
                <a:ea typeface="MS PGothic" panose="020B0600070205080204" pitchFamily="34" charset="-128"/>
              </a:rPr>
              <a:t>Ratee</a:t>
            </a:r>
            <a:r>
              <a:rPr lang="en-US" altLang="en-US" sz="2000" dirty="0">
                <a:ea typeface="MS PGothic" panose="020B0600070205080204" pitchFamily="34" charset="-128"/>
              </a:rPr>
              <a:t> x Item (Rater) Mean Square</a:t>
            </a:r>
          </a:p>
        </p:txBody>
      </p:sp>
      <p:sp>
        <p:nvSpPr>
          <p:cNvPr id="27" name="Slide Number Placeholder 26"/>
          <p:cNvSpPr>
            <a:spLocks noGrp="1"/>
          </p:cNvSpPr>
          <p:nvPr>
            <p:ph type="sldNum" sz="quarter" idx="12"/>
          </p:nvPr>
        </p:nvSpPr>
        <p:spPr>
          <a:xfrm>
            <a:off x="7419975" y="6105525"/>
            <a:ext cx="1466850" cy="476250"/>
          </a:xfrm>
        </p:spPr>
        <p:txBody>
          <a:bodyPr/>
          <a:lstStyle/>
          <a:p>
            <a:pPr>
              <a:defRPr/>
            </a:pPr>
            <a:fld id="{FC104A63-7622-4A0E-8213-283EA964E1B0}" type="slidenum">
              <a:rPr lang="en-US" smtClean="0"/>
              <a:pPr>
                <a:defRPr/>
              </a:pPr>
              <a:t>18</a:t>
            </a:fld>
            <a:endParaRPr lang="en-US" dirty="0"/>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763559" y="3043467"/>
              <a:ext cx="2494800" cy="944640"/>
            </p14:xfrm>
          </p:contentPart>
        </mc:Choice>
        <mc:Fallback xmlns="">
          <p:pic>
            <p:nvPicPr>
              <p:cNvPr id="2" name="Ink 1"/>
              <p:cNvPicPr/>
              <p:nvPr/>
            </p:nvPicPr>
            <p:blipFill>
              <a:blip r:embed="rId17"/>
              <a:stretch>
                <a:fillRect/>
              </a:stretch>
            </p:blipFill>
            <p:spPr>
              <a:xfrm>
                <a:off x="1751679" y="3031587"/>
                <a:ext cx="251856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Ink 2"/>
              <p14:cNvContentPartPr/>
              <p14:nvPr/>
            </p14:nvContentPartPr>
            <p14:xfrm>
              <a:off x="190359" y="354987"/>
              <a:ext cx="82800" cy="437040"/>
            </p14:xfrm>
          </p:contentPart>
        </mc:Choice>
        <mc:Fallback xmlns="">
          <p:pic>
            <p:nvPicPr>
              <p:cNvPr id="3" name="Ink 2"/>
              <p:cNvPicPr/>
              <p:nvPr/>
            </p:nvPicPr>
            <p:blipFill>
              <a:blip r:embed="rId19"/>
              <a:stretch>
                <a:fillRect/>
              </a:stretch>
            </p:blipFill>
            <p:spPr>
              <a:xfrm>
                <a:off x="178479" y="343107"/>
                <a:ext cx="10656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313839" y="395667"/>
              <a:ext cx="109440" cy="359640"/>
            </p14:xfrm>
          </p:contentPart>
        </mc:Choice>
        <mc:Fallback xmlns="">
          <p:pic>
            <p:nvPicPr>
              <p:cNvPr id="4" name="Ink 3"/>
              <p:cNvPicPr/>
              <p:nvPr/>
            </p:nvPicPr>
            <p:blipFill>
              <a:blip r:embed="rId21"/>
              <a:stretch>
                <a:fillRect/>
              </a:stretch>
            </p:blipFill>
            <p:spPr>
              <a:xfrm>
                <a:off x="301959" y="383787"/>
                <a:ext cx="13320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 name="Ink 4"/>
              <p14:cNvContentPartPr/>
              <p14:nvPr/>
            </p14:nvContentPartPr>
            <p14:xfrm>
              <a:off x="286479" y="668907"/>
              <a:ext cx="164160" cy="360"/>
            </p14:xfrm>
          </p:contentPart>
        </mc:Choice>
        <mc:Fallback xmlns="">
          <p:pic>
            <p:nvPicPr>
              <p:cNvPr id="5" name="Ink 4"/>
              <p:cNvPicPr/>
              <p:nvPr/>
            </p:nvPicPr>
            <p:blipFill>
              <a:blip r:embed="rId23"/>
              <a:stretch>
                <a:fillRect/>
              </a:stretch>
            </p:blipFill>
            <p:spPr>
              <a:xfrm>
                <a:off x="274599" y="657027"/>
                <a:ext cx="187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Ink 5"/>
              <p14:cNvContentPartPr/>
              <p14:nvPr/>
            </p14:nvContentPartPr>
            <p14:xfrm>
              <a:off x="559719" y="409347"/>
              <a:ext cx="360" cy="355320"/>
            </p14:xfrm>
          </p:contentPart>
        </mc:Choice>
        <mc:Fallback xmlns="">
          <p:pic>
            <p:nvPicPr>
              <p:cNvPr id="6" name="Ink 5"/>
              <p:cNvPicPr/>
              <p:nvPr/>
            </p:nvPicPr>
            <p:blipFill>
              <a:blip r:embed="rId25"/>
              <a:stretch>
                <a:fillRect/>
              </a:stretch>
            </p:blipFill>
            <p:spPr>
              <a:xfrm>
                <a:off x="547839" y="397467"/>
                <a:ext cx="2412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 name="Ink 6"/>
              <p14:cNvContentPartPr/>
              <p14:nvPr/>
            </p14:nvContentPartPr>
            <p14:xfrm>
              <a:off x="572679" y="313227"/>
              <a:ext cx="14400" cy="110160"/>
            </p14:xfrm>
          </p:contentPart>
        </mc:Choice>
        <mc:Fallback xmlns="">
          <p:pic>
            <p:nvPicPr>
              <p:cNvPr id="7" name="Ink 6"/>
              <p:cNvPicPr/>
              <p:nvPr/>
            </p:nvPicPr>
            <p:blipFill>
              <a:blip r:embed="rId27"/>
              <a:stretch>
                <a:fillRect/>
              </a:stretch>
            </p:blipFill>
            <p:spPr>
              <a:xfrm>
                <a:off x="560799" y="301347"/>
                <a:ext cx="38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Ink 7"/>
              <p14:cNvContentPartPr/>
              <p14:nvPr/>
            </p14:nvContentPartPr>
            <p14:xfrm>
              <a:off x="570519" y="341307"/>
              <a:ext cx="16560" cy="109440"/>
            </p14:xfrm>
          </p:contentPart>
        </mc:Choice>
        <mc:Fallback xmlns="">
          <p:pic>
            <p:nvPicPr>
              <p:cNvPr id="8" name="Ink 7"/>
              <p:cNvPicPr/>
              <p:nvPr/>
            </p:nvPicPr>
            <p:blipFill>
              <a:blip r:embed="rId29"/>
              <a:stretch>
                <a:fillRect/>
              </a:stretch>
            </p:blipFill>
            <p:spPr>
              <a:xfrm>
                <a:off x="558639" y="329427"/>
                <a:ext cx="4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p14:cNvContentPartPr/>
              <p14:nvPr/>
            </p14:nvContentPartPr>
            <p14:xfrm>
              <a:off x="750519" y="641547"/>
              <a:ext cx="360" cy="464400"/>
            </p14:xfrm>
          </p:contentPart>
        </mc:Choice>
        <mc:Fallback xmlns="">
          <p:pic>
            <p:nvPicPr>
              <p:cNvPr id="9" name="Ink 8"/>
              <p:cNvPicPr/>
              <p:nvPr/>
            </p:nvPicPr>
            <p:blipFill>
              <a:blip r:embed="rId31"/>
              <a:stretch>
                <a:fillRect/>
              </a:stretch>
            </p:blipFill>
            <p:spPr>
              <a:xfrm>
                <a:off x="738639" y="629667"/>
                <a:ext cx="2412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 name="Ink 9"/>
              <p14:cNvContentPartPr/>
              <p14:nvPr/>
            </p14:nvContentPartPr>
            <p14:xfrm>
              <a:off x="750519" y="600507"/>
              <a:ext cx="206640" cy="150480"/>
            </p14:xfrm>
          </p:contentPart>
        </mc:Choice>
        <mc:Fallback xmlns="">
          <p:pic>
            <p:nvPicPr>
              <p:cNvPr id="10" name="Ink 9"/>
              <p:cNvPicPr/>
              <p:nvPr/>
            </p:nvPicPr>
            <p:blipFill>
              <a:blip r:embed="rId33"/>
              <a:stretch>
                <a:fillRect/>
              </a:stretch>
            </p:blipFill>
            <p:spPr>
              <a:xfrm>
                <a:off x="738639" y="588627"/>
                <a:ext cx="230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 name="Ink 10"/>
              <p14:cNvContentPartPr/>
              <p14:nvPr/>
            </p14:nvContentPartPr>
            <p14:xfrm>
              <a:off x="1105479" y="286587"/>
              <a:ext cx="360" cy="505440"/>
            </p14:xfrm>
          </p:contentPart>
        </mc:Choice>
        <mc:Fallback xmlns="">
          <p:pic>
            <p:nvPicPr>
              <p:cNvPr id="11" name="Ink 10"/>
              <p:cNvPicPr/>
              <p:nvPr/>
            </p:nvPicPr>
            <p:blipFill>
              <a:blip r:embed="rId35"/>
              <a:stretch>
                <a:fillRect/>
              </a:stretch>
            </p:blipFill>
            <p:spPr>
              <a:xfrm>
                <a:off x="1093599" y="274707"/>
                <a:ext cx="241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Ink 11"/>
              <p14:cNvContentPartPr/>
              <p14:nvPr/>
            </p14:nvContentPartPr>
            <p14:xfrm>
              <a:off x="1119159" y="637587"/>
              <a:ext cx="259560" cy="140760"/>
            </p14:xfrm>
          </p:contentPart>
        </mc:Choice>
        <mc:Fallback xmlns="">
          <p:pic>
            <p:nvPicPr>
              <p:cNvPr id="12" name="Ink 11"/>
              <p:cNvPicPr/>
              <p:nvPr/>
            </p:nvPicPr>
            <p:blipFill>
              <a:blip r:embed="rId37"/>
              <a:stretch>
                <a:fillRect/>
              </a:stretch>
            </p:blipFill>
            <p:spPr>
              <a:xfrm>
                <a:off x="1107279" y="625707"/>
                <a:ext cx="283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 name="Ink 12"/>
              <p14:cNvContentPartPr/>
              <p14:nvPr/>
            </p14:nvContentPartPr>
            <p14:xfrm>
              <a:off x="1555839" y="613107"/>
              <a:ext cx="259560" cy="219600"/>
            </p14:xfrm>
          </p:contentPart>
        </mc:Choice>
        <mc:Fallback xmlns="">
          <p:pic>
            <p:nvPicPr>
              <p:cNvPr id="13" name="Ink 12"/>
              <p:cNvPicPr/>
              <p:nvPr/>
            </p:nvPicPr>
            <p:blipFill>
              <a:blip r:embed="rId39"/>
              <a:stretch>
                <a:fillRect/>
              </a:stretch>
            </p:blipFill>
            <p:spPr>
              <a:xfrm>
                <a:off x="1543959" y="601227"/>
                <a:ext cx="283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 name="Ink 13"/>
              <p14:cNvContentPartPr/>
              <p14:nvPr/>
            </p14:nvContentPartPr>
            <p14:xfrm>
              <a:off x="1596879" y="441747"/>
              <a:ext cx="533160" cy="2629440"/>
            </p14:xfrm>
          </p:contentPart>
        </mc:Choice>
        <mc:Fallback xmlns="">
          <p:pic>
            <p:nvPicPr>
              <p:cNvPr id="14" name="Ink 13"/>
              <p:cNvPicPr/>
              <p:nvPr/>
            </p:nvPicPr>
            <p:blipFill>
              <a:blip r:embed="rId41"/>
              <a:stretch>
                <a:fillRect/>
              </a:stretch>
            </p:blipFill>
            <p:spPr>
              <a:xfrm>
                <a:off x="1584999" y="429867"/>
                <a:ext cx="556920" cy="265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Ink 14"/>
              <p14:cNvContentPartPr/>
              <p14:nvPr/>
            </p14:nvContentPartPr>
            <p14:xfrm>
              <a:off x="2074599" y="2895147"/>
              <a:ext cx="164160" cy="162360"/>
            </p14:xfrm>
          </p:contentPart>
        </mc:Choice>
        <mc:Fallback xmlns="">
          <p:pic>
            <p:nvPicPr>
              <p:cNvPr id="15" name="Ink 14"/>
              <p:cNvPicPr/>
              <p:nvPr/>
            </p:nvPicPr>
            <p:blipFill>
              <a:blip r:embed="rId43"/>
              <a:stretch>
                <a:fillRect/>
              </a:stretch>
            </p:blipFill>
            <p:spPr>
              <a:xfrm>
                <a:off x="2062719" y="2883267"/>
                <a:ext cx="187920" cy="186120"/>
              </a:xfrm>
              <a:prstGeom prst="rect">
                <a:avLst/>
              </a:prstGeom>
            </p:spPr>
          </p:pic>
        </mc:Fallback>
      </mc:AlternateContent>
    </p:spTree>
    <p:extLst>
      <p:ext uri="{BB962C8B-B14F-4D97-AF65-F5344CB8AC3E}">
        <p14:creationId xmlns:p14="http://schemas.microsoft.com/office/powerpoint/2010/main" val="4194106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0" y="457200"/>
            <a:ext cx="8991600" cy="1511300"/>
          </a:xfrm>
        </p:spPr>
        <p:txBody>
          <a:bodyPr/>
          <a:lstStyle/>
          <a:p>
            <a:r>
              <a:rPr lang="en-US" altLang="en-US" sz="3600" dirty="0" smtClean="0"/>
              <a:t>Internal Consistency Reliability and Item-Scale Correlations for 23 Multi-Item Scales</a:t>
            </a:r>
          </a:p>
        </p:txBody>
      </p:sp>
      <p:sp>
        <p:nvSpPr>
          <p:cNvPr id="53251" name="Content Placeholder 3"/>
          <p:cNvSpPr>
            <a:spLocks noGrp="1"/>
          </p:cNvSpPr>
          <p:nvPr>
            <p:ph idx="1"/>
          </p:nvPr>
        </p:nvSpPr>
        <p:spPr/>
        <p:txBody>
          <a:bodyPr/>
          <a:lstStyle/>
          <a:p>
            <a:endParaRPr lang="en-US" altLang="en-US" smtClean="0"/>
          </a:p>
          <a:p>
            <a:r>
              <a:rPr lang="en-US" altLang="en-US" smtClean="0"/>
              <a:t>PROWL-1</a:t>
            </a:r>
          </a:p>
          <a:p>
            <a:pPr lvl="1"/>
            <a:r>
              <a:rPr lang="en-US" altLang="en-US" smtClean="0"/>
              <a:t>Median alpha = 0.78 (range: 0.55-0.98)</a:t>
            </a:r>
          </a:p>
          <a:p>
            <a:r>
              <a:rPr lang="en-US" altLang="en-US" smtClean="0"/>
              <a:t>PROWL-2</a:t>
            </a:r>
          </a:p>
          <a:p>
            <a:pPr lvl="1"/>
            <a:r>
              <a:rPr lang="en-US" altLang="en-US" smtClean="0"/>
              <a:t>Median alpha = 0.81 (range: 0.63-0.97)</a:t>
            </a:r>
          </a:p>
          <a:p>
            <a:r>
              <a:rPr lang="en-US" altLang="en-US" smtClean="0"/>
              <a:t>Item-scale correlations (hypothesized scales vs other scales) support item discrimination across scales</a:t>
            </a:r>
          </a:p>
        </p:txBody>
      </p:sp>
      <p:sp>
        <p:nvSpPr>
          <p:cNvPr id="53252"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EAC092-BB0B-4C0A-B072-27F6D49D3DF4}" type="slidenum">
              <a:rPr lang="en-US" altLang="en-US" sz="1400" smtClean="0">
                <a:solidFill>
                  <a:srgbClr val="000000"/>
                </a:solidFill>
              </a:rPr>
              <a:pPr>
                <a:spcBef>
                  <a:spcPct val="0"/>
                </a:spcBef>
                <a:buFontTx/>
                <a:buNone/>
              </a:pPr>
              <a:t>19</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Class Roster</a:t>
            </a:r>
            <a:endParaRPr lang="en-US" dirty="0">
              <a:latin typeface="Comic Sans MS" panose="030F0702030302020204"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887767"/>
              </p:ext>
            </p:extLst>
          </p:nvPr>
        </p:nvGraphicFramePr>
        <p:xfrm>
          <a:off x="609600" y="1417638"/>
          <a:ext cx="7543800" cy="7305674"/>
        </p:xfrm>
        <a:graphic>
          <a:graphicData uri="http://schemas.openxmlformats.org/drawingml/2006/table">
            <a:tbl>
              <a:tblPr/>
              <a:tblGrid>
                <a:gridCol w="7543800"/>
              </a:tblGrid>
              <a:tr h="334962">
                <a:tc>
                  <a:txBody>
                    <a:bodyPr/>
                    <a:lstStyle/>
                    <a:p>
                      <a:endParaRPr lang="en-US" sz="2000" baseline="0" dirty="0">
                        <a:solidFill>
                          <a:schemeClr val="tx1"/>
                        </a:solidFill>
                        <a:effectLst/>
                        <a:latin typeface="Comic Sans MS" panose="030F0702030302020204" pitchFamily="66" charset="0"/>
                      </a:endParaRPr>
                    </a:p>
                  </a:txBody>
                  <a:tcPr marL="56575" marR="56575" marT="0" marB="0" anchor="b">
                    <a:lnL>
                      <a:noFill/>
                    </a:lnL>
                    <a:lnR>
                      <a:noFill/>
                    </a:lnR>
                    <a:lnT>
                      <a:noFill/>
                    </a:lnT>
                    <a:lnB>
                      <a:noFill/>
                    </a:lnB>
                  </a:tcPr>
                </a:tc>
              </a:tr>
              <a:tr h="226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err="1" smtClean="0">
                          <a:solidFill>
                            <a:schemeClr val="tx1"/>
                          </a:solidFill>
                          <a:effectLst/>
                          <a:latin typeface="Comic Sans MS" panose="030F0702030302020204" pitchFamily="66" charset="0"/>
                        </a:rPr>
                        <a:t>Priya</a:t>
                      </a:r>
                      <a:r>
                        <a:rPr lang="en-US" sz="2600" baseline="0" dirty="0" smtClean="0">
                          <a:solidFill>
                            <a:schemeClr val="tx1"/>
                          </a:solidFill>
                          <a:effectLst/>
                          <a:latin typeface="Comic Sans MS" panose="030F0702030302020204" pitchFamily="66" charset="0"/>
                        </a:rPr>
                        <a:t> </a:t>
                      </a:r>
                      <a:r>
                        <a:rPr lang="en-US" sz="2600" baseline="0" dirty="0" err="1" smtClean="0">
                          <a:solidFill>
                            <a:schemeClr val="tx1"/>
                          </a:solidFill>
                          <a:effectLst/>
                          <a:latin typeface="Comic Sans MS" panose="030F0702030302020204" pitchFamily="66" charset="0"/>
                        </a:rPr>
                        <a:t>Batra</a:t>
                      </a:r>
                      <a:endParaRPr lang="en-US" sz="2600" baseline="0" dirty="0" smtClean="0">
                        <a:solidFill>
                          <a:schemeClr val="tx1"/>
                        </a:solidFill>
                        <a:effectLst/>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err="1" smtClean="0">
                          <a:solidFill>
                            <a:schemeClr val="tx1"/>
                          </a:solidFill>
                          <a:effectLst/>
                          <a:latin typeface="Comic Sans MS" panose="030F0702030302020204" pitchFamily="66" charset="0"/>
                        </a:rPr>
                        <a:t>Reshma</a:t>
                      </a:r>
                      <a:r>
                        <a:rPr lang="en-US" sz="2600" baseline="0" dirty="0" smtClean="0">
                          <a:solidFill>
                            <a:schemeClr val="tx1"/>
                          </a:solidFill>
                          <a:effectLst/>
                          <a:latin typeface="Comic Sans MS" panose="030F0702030302020204" pitchFamily="66" charset="0"/>
                        </a:rPr>
                        <a:t> Gupta</a:t>
                      </a:r>
                    </a:p>
                  </a:txBody>
                  <a:tcPr marL="56575" marR="56575" marT="0" marB="0" anchor="b">
                    <a:lnL>
                      <a:noFill/>
                    </a:lnL>
                    <a:lnR>
                      <a:noFill/>
                    </a:lnR>
                    <a:lnT>
                      <a:noFill/>
                    </a:lnT>
                    <a:lnB>
                      <a:noFill/>
                    </a:lnB>
                  </a:tcPr>
                </a:tc>
              </a:tr>
              <a:tr h="452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Lillie Hudson</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Roya </a:t>
                      </a:r>
                      <a:r>
                        <a:rPr lang="en-US" sz="2600" baseline="0" dirty="0" err="1" smtClean="0">
                          <a:solidFill>
                            <a:schemeClr val="tx1"/>
                          </a:solidFill>
                          <a:effectLst/>
                          <a:latin typeface="Comic Sans MS" panose="030F0702030302020204" pitchFamily="66" charset="0"/>
                        </a:rPr>
                        <a:t>Ijadi-Maghsoodi</a:t>
                      </a:r>
                      <a:endParaRPr lang="en-US" sz="2600" baseline="0" dirty="0" smtClean="0">
                        <a:solidFill>
                          <a:schemeClr val="tx1"/>
                        </a:solidFill>
                        <a:effectLst/>
                        <a:latin typeface="Comic Sans MS" panose="030F0702030302020204" pitchFamily="66" charset="0"/>
                      </a:endParaRPr>
                    </a:p>
                    <a:p>
                      <a:r>
                        <a:rPr lang="en-US" sz="2600" baseline="0" dirty="0" err="1" smtClean="0">
                          <a:solidFill>
                            <a:schemeClr val="tx1"/>
                          </a:solidFill>
                          <a:effectLst/>
                          <a:latin typeface="Comic Sans MS" panose="030F0702030302020204" pitchFamily="66" charset="0"/>
                        </a:rPr>
                        <a:t>Ippy</a:t>
                      </a:r>
                      <a:r>
                        <a:rPr lang="en-US" sz="2600" baseline="0" dirty="0" smtClean="0">
                          <a:solidFill>
                            <a:schemeClr val="tx1"/>
                          </a:solidFill>
                          <a:effectLst/>
                          <a:latin typeface="Comic Sans MS" panose="030F0702030302020204" pitchFamily="66" charset="0"/>
                        </a:rPr>
                        <a:t> </a:t>
                      </a:r>
                      <a:r>
                        <a:rPr lang="en-US" sz="2600" baseline="0" dirty="0" err="1" smtClean="0">
                          <a:solidFill>
                            <a:schemeClr val="tx1"/>
                          </a:solidFill>
                          <a:effectLst/>
                          <a:latin typeface="Comic Sans MS" panose="030F0702030302020204" pitchFamily="66" charset="0"/>
                        </a:rPr>
                        <a:t>Kalofonos</a:t>
                      </a:r>
                      <a:endParaRPr lang="en-US" sz="2600" baseline="0" dirty="0" smtClean="0">
                        <a:solidFill>
                          <a:schemeClr val="tx1"/>
                        </a:solidFill>
                        <a:effectLst/>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Linda Kim (audit)</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Christine Lam</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Lucinda Leung</a:t>
                      </a:r>
                    </a:p>
                  </a:txBody>
                  <a:tcPr marL="56575" marR="56575" marT="0" marB="0" anchor="b">
                    <a:lnL>
                      <a:noFill/>
                    </a:lnL>
                    <a:lnR>
                      <a:noFill/>
                    </a:lnR>
                    <a:lnT>
                      <a:noFill/>
                    </a:lnT>
                    <a:lnB>
                      <a:noFill/>
                    </a:lnB>
                  </a:tcPr>
                </a:tc>
              </a:tr>
              <a:tr h="226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err="1" smtClean="0">
                          <a:solidFill>
                            <a:schemeClr val="tx1"/>
                          </a:solidFill>
                          <a:effectLst/>
                          <a:latin typeface="Comic Sans MS" panose="030F0702030302020204" pitchFamily="66" charset="0"/>
                        </a:rPr>
                        <a:t>Yalda</a:t>
                      </a:r>
                      <a:r>
                        <a:rPr lang="en-US" sz="2600" baseline="0" dirty="0" smtClean="0">
                          <a:solidFill>
                            <a:schemeClr val="tx1"/>
                          </a:solidFill>
                          <a:effectLst/>
                          <a:latin typeface="Comic Sans MS" panose="030F0702030302020204" pitchFamily="66" charset="0"/>
                        </a:rPr>
                        <a:t> </a:t>
                      </a:r>
                      <a:r>
                        <a:rPr lang="en-US" sz="2600" baseline="0" dirty="0" err="1" smtClean="0">
                          <a:solidFill>
                            <a:schemeClr val="tx1"/>
                          </a:solidFill>
                          <a:effectLst/>
                          <a:latin typeface="Comic Sans MS" panose="030F0702030302020204" pitchFamily="66" charset="0"/>
                        </a:rPr>
                        <a:t>Rahimi</a:t>
                      </a:r>
                      <a:endParaRPr lang="en-US" sz="2600" baseline="0" dirty="0" smtClean="0">
                        <a:solidFill>
                          <a:schemeClr val="tx1"/>
                        </a:solidFill>
                        <a:effectLst/>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Adam </a:t>
                      </a:r>
                      <a:r>
                        <a:rPr lang="en-US" sz="2600" baseline="0" dirty="0" err="1" smtClean="0">
                          <a:solidFill>
                            <a:schemeClr val="tx1"/>
                          </a:solidFill>
                          <a:effectLst/>
                          <a:latin typeface="Comic Sans MS" panose="030F0702030302020204" pitchFamily="66" charset="0"/>
                        </a:rPr>
                        <a:t>Schickedanz</a:t>
                      </a:r>
                      <a:endParaRPr lang="en-US" sz="2600" baseline="0" dirty="0" smtClean="0">
                        <a:solidFill>
                          <a:schemeClr val="tx1"/>
                        </a:solidFill>
                        <a:effectLst/>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err="1" smtClean="0">
                          <a:solidFill>
                            <a:schemeClr val="tx1"/>
                          </a:solidFill>
                          <a:effectLst/>
                          <a:latin typeface="Comic Sans MS" panose="030F0702030302020204" pitchFamily="66" charset="0"/>
                        </a:rPr>
                        <a:t>Megha</a:t>
                      </a:r>
                      <a:r>
                        <a:rPr lang="en-US" sz="2600" baseline="0" dirty="0" smtClean="0">
                          <a:solidFill>
                            <a:schemeClr val="tx1"/>
                          </a:solidFill>
                          <a:effectLst/>
                          <a:latin typeface="Comic Sans MS" panose="030F0702030302020204" pitchFamily="66" charset="0"/>
                        </a:rPr>
                        <a:t> Shah</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baseline="0" dirty="0" smtClean="0">
                          <a:solidFill>
                            <a:schemeClr val="tx1"/>
                          </a:solidFill>
                          <a:effectLst/>
                          <a:latin typeface="Comic Sans MS" panose="030F0702030302020204" pitchFamily="66" charset="0"/>
                        </a:rPr>
                        <a:t>Jesus Ulloa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600" baseline="0" dirty="0" smtClean="0">
                        <a:solidFill>
                          <a:schemeClr val="tx1"/>
                        </a:solidFill>
                        <a:effectLst/>
                        <a:latin typeface="Comic Sans MS" panose="030F0702030302020204" pitchFamily="66" charset="0"/>
                      </a:endParaRPr>
                    </a:p>
                  </a:txBody>
                  <a:tcPr marL="56575" marR="56575" marT="0" marB="0" anchor="ctr">
                    <a:lnL>
                      <a:noFill/>
                    </a:lnL>
                    <a:lnR>
                      <a:noFill/>
                    </a:lnR>
                    <a:lnT>
                      <a:noFill/>
                    </a:lnT>
                    <a:lnB>
                      <a:noFill/>
                    </a:lnB>
                  </a:tcPr>
                </a:tc>
              </a:tr>
              <a:tr h="226298">
                <a:tc>
                  <a:txBody>
                    <a:bodyPr/>
                    <a:lstStyle/>
                    <a:p>
                      <a:endParaRPr lang="en-US" sz="2000" baseline="0" dirty="0">
                        <a:solidFill>
                          <a:schemeClr val="tx1"/>
                        </a:solidFill>
                        <a:effectLst/>
                        <a:latin typeface="Comic Sans MS" panose="030F0702030302020204" pitchFamily="66" charset="0"/>
                      </a:endParaRPr>
                    </a:p>
                  </a:txBody>
                  <a:tcPr marL="56575" marR="56575" marT="0" marB="0" anchor="b">
                    <a:lnL>
                      <a:noFill/>
                    </a:lnL>
                    <a:lnR>
                      <a:noFill/>
                    </a:lnR>
                    <a:lnT>
                      <a:noFill/>
                    </a:lnT>
                    <a:lnB>
                      <a:noFill/>
                    </a:lnB>
                  </a:tcPr>
                </a:tc>
              </a:tr>
              <a:tr h="452596">
                <a:tc>
                  <a:txBody>
                    <a:bodyPr/>
                    <a:lstStyle/>
                    <a:p>
                      <a:endParaRPr lang="en-US" sz="2000" baseline="0" dirty="0">
                        <a:solidFill>
                          <a:schemeClr val="tx1"/>
                        </a:solidFill>
                        <a:effectLst/>
                        <a:latin typeface="Comic Sans MS" panose="030F0702030302020204" pitchFamily="66" charset="0"/>
                      </a:endParaRPr>
                    </a:p>
                  </a:txBody>
                  <a:tcPr marL="56575" marR="56575" marT="0" marB="0" anchor="b">
                    <a:lnL>
                      <a:noFill/>
                    </a:lnL>
                    <a:lnR>
                      <a:noFill/>
                    </a:lnR>
                    <a:lnT>
                      <a:noFill/>
                    </a:lnT>
                    <a:lnB>
                      <a:noFill/>
                    </a:lnB>
                  </a:tcPr>
                </a:tc>
              </a:tr>
              <a:tr h="452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solidFill>
                          <a:schemeClr val="tx1"/>
                        </a:solidFill>
                        <a:effectLst/>
                        <a:latin typeface="Comic Sans MS" panose="030F0702030302020204" pitchFamily="66" charset="0"/>
                      </a:endParaRPr>
                    </a:p>
                  </a:txBody>
                  <a:tcPr marL="56575" marR="56575" marT="0" marB="0" anchor="b">
                    <a:lnL>
                      <a:noFill/>
                    </a:lnL>
                    <a:lnR>
                      <a:noFill/>
                    </a:lnR>
                    <a:lnT>
                      <a:noFill/>
                    </a:lnT>
                    <a:lnB>
                      <a:noFill/>
                    </a:lnB>
                  </a:tcPr>
                </a:tc>
              </a:tr>
              <a:tr h="226298">
                <a:tc>
                  <a:txBody>
                    <a:bodyPr/>
                    <a:lstStyle/>
                    <a:p>
                      <a:endParaRPr lang="en-US" sz="2000" baseline="0" dirty="0">
                        <a:solidFill>
                          <a:schemeClr val="tx1"/>
                        </a:solidFill>
                        <a:effectLst/>
                        <a:latin typeface="Comic Sans MS" panose="030F0702030302020204" pitchFamily="66" charset="0"/>
                      </a:endParaRPr>
                    </a:p>
                  </a:txBody>
                  <a:tcPr marL="56575" marR="56575" marT="0" marB="0" anchor="b">
                    <a:lnL>
                      <a:noFill/>
                    </a:lnL>
                    <a:lnR>
                      <a:noFill/>
                    </a:lnR>
                    <a:lnT>
                      <a:noFill/>
                    </a:lnT>
                    <a:lnB>
                      <a:noFill/>
                    </a:lnB>
                  </a:tcPr>
                </a:tc>
              </a:tr>
              <a:tr h="226298">
                <a:tc>
                  <a:txBody>
                    <a:bodyPr/>
                    <a:lstStyle/>
                    <a:p>
                      <a:endParaRPr lang="en-US" sz="2000" baseline="0" dirty="0">
                        <a:solidFill>
                          <a:schemeClr val="tx1"/>
                        </a:solidFill>
                        <a:effectLst/>
                        <a:latin typeface="Comic Sans MS" panose="030F0702030302020204" pitchFamily="66" charset="0"/>
                      </a:endParaRPr>
                    </a:p>
                  </a:txBody>
                  <a:tcPr marL="56575" marR="56575" marT="0" marB="0" anchor="b">
                    <a:lnL>
                      <a:noFill/>
                    </a:lnL>
                    <a:lnR>
                      <a:noFill/>
                    </a:lnR>
                    <a:lnT>
                      <a:noFill/>
                    </a:lnT>
                    <a:lnB>
                      <a:noFill/>
                    </a:lnB>
                  </a:tcPr>
                </a:tc>
              </a:tr>
            </a:tbl>
          </a:graphicData>
        </a:graphic>
      </p:graphicFrame>
    </p:spTree>
    <p:extLst>
      <p:ext uri="{BB962C8B-B14F-4D97-AF65-F5344CB8AC3E}">
        <p14:creationId xmlns:p14="http://schemas.microsoft.com/office/powerpoint/2010/main" val="170536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F5901903-52A2-4C9A-BCF7-97E51BEAA2B9}" type="slidenum">
              <a:rPr lang="en-US" altLang="en-US" sz="1400"/>
              <a:pPr algn="r" eaLnBrk="1" hangingPunct="1">
                <a:spcBef>
                  <a:spcPct val="0"/>
                </a:spcBef>
                <a:buFontTx/>
                <a:buNone/>
              </a:pPr>
              <a:t>20</a:t>
            </a:fld>
            <a:endParaRPr lang="en-US" altLang="en-US" sz="1400"/>
          </a:p>
        </p:txBody>
      </p:sp>
      <p:sp>
        <p:nvSpPr>
          <p:cNvPr id="43011" name="Rectangle 2"/>
          <p:cNvSpPr>
            <a:spLocks noChangeArrowheads="1"/>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chemeClr val="tx2"/>
                </a:solidFill>
                <a:latin typeface="Comic Sans MS" panose="030F0702030302020204" pitchFamily="66" charset="0"/>
              </a:rPr>
              <a:t>Item-scale correlation matrix</a:t>
            </a:r>
          </a:p>
        </p:txBody>
      </p:sp>
      <p:graphicFrame>
        <p:nvGraphicFramePr>
          <p:cNvPr id="43012" name="Object 41"/>
          <p:cNvGraphicFramePr>
            <a:graphicFrameLocks/>
          </p:cNvGraphicFramePr>
          <p:nvPr/>
        </p:nvGraphicFramePr>
        <p:xfrm>
          <a:off x="1098550" y="1597025"/>
          <a:ext cx="7035800" cy="4816475"/>
        </p:xfrm>
        <a:graphic>
          <a:graphicData uri="http://schemas.openxmlformats.org/presentationml/2006/ole">
            <mc:AlternateContent xmlns:mc="http://schemas.openxmlformats.org/markup-compatibility/2006">
              <mc:Choice xmlns:v="urn:schemas-microsoft-com:vml" Requires="v">
                <p:oleObj spid="_x0000_s50185" name="Document" r:id="rId4" imgW="6953137" imgH="4705482" progId="Word.Document.8">
                  <p:embed/>
                </p:oleObj>
              </mc:Choice>
              <mc:Fallback>
                <p:oleObj name="Document" r:id="rId4" imgW="6953137" imgH="4705482"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550" y="1597025"/>
                        <a:ext cx="70358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3" name="Rectangle 4"/>
          <p:cNvSpPr>
            <a:spLocks noChangeArrowheads="1"/>
          </p:cNvSpPr>
          <p:nvPr/>
        </p:nvSpPr>
        <p:spPr bwMode="auto">
          <a:xfrm>
            <a:off x="5013325" y="6262688"/>
            <a:ext cx="184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
          </a:p>
        </p:txBody>
      </p:sp>
      <p:pic>
        <p:nvPicPr>
          <p:cNvPr id="43014" name="Picture 9" descr="MPj043316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438400"/>
            <a:ext cx="16764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75225D58-966A-478E-A3C2-E79165D04867}" type="slidenum">
              <a:rPr lang="en-US" altLang="en-US" sz="1400"/>
              <a:pPr algn="r" eaLnBrk="1" hangingPunct="1">
                <a:spcBef>
                  <a:spcPct val="0"/>
                </a:spcBef>
                <a:buFontTx/>
                <a:buNone/>
              </a:pPr>
              <a:t>21</a:t>
            </a:fld>
            <a:endParaRPr lang="en-US" altLang="en-US" sz="1400"/>
          </a:p>
        </p:txBody>
      </p:sp>
      <p:sp>
        <p:nvSpPr>
          <p:cNvPr id="40963" name="Rectangle 4"/>
          <p:cNvSpPr>
            <a:spLocks noChangeArrowheads="1"/>
          </p:cNvSpPr>
          <p:nvPr/>
        </p:nvSpPr>
        <p:spPr bwMode="auto">
          <a:xfrm>
            <a:off x="304800" y="22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chemeClr val="tx2"/>
                </a:solidFill>
                <a:latin typeface="Comic Sans MS" panose="030F0702030302020204" pitchFamily="66" charset="0"/>
              </a:rPr>
              <a:t>Item-scale correlation matrix</a:t>
            </a:r>
          </a:p>
        </p:txBody>
      </p:sp>
      <p:graphicFrame>
        <p:nvGraphicFramePr>
          <p:cNvPr id="40964" name="Object 41"/>
          <p:cNvGraphicFramePr>
            <a:graphicFrameLocks/>
          </p:cNvGraphicFramePr>
          <p:nvPr/>
        </p:nvGraphicFramePr>
        <p:xfrm>
          <a:off x="1103313" y="1597025"/>
          <a:ext cx="7010400" cy="4818063"/>
        </p:xfrm>
        <a:graphic>
          <a:graphicData uri="http://schemas.openxmlformats.org/presentationml/2006/ole">
            <mc:AlternateContent xmlns:mc="http://schemas.openxmlformats.org/markup-compatibility/2006">
              <mc:Choice xmlns:v="urn:schemas-microsoft-com:vml" Requires="v">
                <p:oleObj spid="_x0000_s51209" name="Document" r:id="rId4" imgW="6943689" imgH="4714930" progId="Word.Document.8">
                  <p:embed/>
                </p:oleObj>
              </mc:Choice>
              <mc:Fallback>
                <p:oleObj name="Document" r:id="rId4" imgW="6943689" imgH="471493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3" y="1597025"/>
                        <a:ext cx="7010400"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Rectangle 6"/>
          <p:cNvSpPr>
            <a:spLocks noChangeArrowheads="1"/>
          </p:cNvSpPr>
          <p:nvPr/>
        </p:nvSpPr>
        <p:spPr bwMode="auto">
          <a:xfrm>
            <a:off x="5013325" y="6262688"/>
            <a:ext cx="184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
          </a:p>
        </p:txBody>
      </p:sp>
      <p:pic>
        <p:nvPicPr>
          <p:cNvPr id="40966" name="Picture 8" descr="MPj043316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286000"/>
            <a:ext cx="152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762000"/>
            <a:ext cx="8077200" cy="914400"/>
          </a:xfrm>
        </p:spPr>
        <p:txBody>
          <a:bodyPr/>
          <a:lstStyle/>
          <a:p>
            <a:r>
              <a:rPr lang="en-US" altLang="en-US" sz="3000" smtClean="0"/>
              <a:t>PROWL-1 Item-Scale Correlations Example </a:t>
            </a:r>
          </a:p>
        </p:txBody>
      </p:sp>
      <p:graphicFrame>
        <p:nvGraphicFramePr>
          <p:cNvPr id="5" name="Content Placeholder 4"/>
          <p:cNvGraphicFramePr>
            <a:graphicFrameLocks noGrp="1"/>
          </p:cNvGraphicFramePr>
          <p:nvPr>
            <p:ph idx="1"/>
          </p:nvPr>
        </p:nvGraphicFramePr>
        <p:xfrm>
          <a:off x="419100" y="1524000"/>
          <a:ext cx="8305800" cy="5195886"/>
        </p:xfrm>
        <a:graphic>
          <a:graphicData uri="http://schemas.openxmlformats.org/drawingml/2006/table">
            <a:tbl>
              <a:tblPr firstRow="1" bandRow="1">
                <a:tableStyleId>{5C22544A-7EE6-4342-B048-85BDC9FD1C3A}</a:tableStyleId>
              </a:tblPr>
              <a:tblGrid>
                <a:gridCol w="3467100"/>
                <a:gridCol w="2362200"/>
                <a:gridCol w="2476500"/>
              </a:tblGrid>
              <a:tr h="653310">
                <a:tc>
                  <a:txBody>
                    <a:bodyPr/>
                    <a:lstStyle/>
                    <a:p>
                      <a:r>
                        <a:rPr lang="en-US" sz="1800" dirty="0" smtClean="0"/>
                        <a:t>Item Number</a:t>
                      </a:r>
                      <a:endParaRPr lang="en-US" sz="1800" dirty="0"/>
                    </a:p>
                  </a:txBody>
                  <a:tcPr marT="45729" marB="45729"/>
                </a:tc>
                <a:tc>
                  <a:txBody>
                    <a:bodyPr/>
                    <a:lstStyle/>
                    <a:p>
                      <a:pPr algn="ctr"/>
                      <a:r>
                        <a:rPr lang="en-US" sz="1800" dirty="0" smtClean="0"/>
                        <a:t>Ocular Surface</a:t>
                      </a:r>
                      <a:r>
                        <a:rPr lang="en-US" sz="1800" baseline="0" dirty="0" smtClean="0"/>
                        <a:t> Disease</a:t>
                      </a:r>
                      <a:endParaRPr lang="en-US" sz="1800" dirty="0"/>
                    </a:p>
                  </a:txBody>
                  <a:tcPr marT="45729" marB="45729"/>
                </a:tc>
                <a:tc>
                  <a:txBody>
                    <a:bodyPr/>
                    <a:lstStyle/>
                    <a:p>
                      <a:pPr algn="ctr"/>
                      <a:r>
                        <a:rPr lang="en-US" sz="1800" dirty="0" smtClean="0"/>
                        <a:t>NEI-RQL Clarity Vision</a:t>
                      </a:r>
                      <a:endParaRPr lang="en-US" sz="1800" dirty="0"/>
                    </a:p>
                  </a:txBody>
                  <a:tcPr marT="45729" marB="45729"/>
                </a:tc>
              </a:tr>
              <a:tr h="378548">
                <a:tc>
                  <a:txBody>
                    <a:bodyPr/>
                    <a:lstStyle/>
                    <a:p>
                      <a:r>
                        <a:rPr lang="en-US" sz="1800" dirty="0" smtClean="0"/>
                        <a:t>Q65 (eyes sensitive to light)</a:t>
                      </a:r>
                      <a:endParaRPr lang="en-US" sz="1800" dirty="0"/>
                    </a:p>
                  </a:txBody>
                  <a:tcPr marT="45729" marB="45729"/>
                </a:tc>
                <a:tc>
                  <a:txBody>
                    <a:bodyPr/>
                    <a:lstStyle/>
                    <a:p>
                      <a:pPr algn="ctr"/>
                      <a:r>
                        <a:rPr lang="en-US" sz="1800" dirty="0" smtClean="0"/>
                        <a:t>0.38*</a:t>
                      </a:r>
                      <a:endParaRPr lang="en-US" sz="1800" dirty="0"/>
                    </a:p>
                  </a:txBody>
                  <a:tcPr marT="45729" marB="45729"/>
                </a:tc>
                <a:tc>
                  <a:txBody>
                    <a:bodyPr/>
                    <a:lstStyle/>
                    <a:p>
                      <a:pPr algn="ctr"/>
                      <a:r>
                        <a:rPr lang="en-US" sz="1800" dirty="0" smtClean="0"/>
                        <a:t>-.28</a:t>
                      </a:r>
                      <a:endParaRPr lang="en-US" sz="1800" dirty="0"/>
                    </a:p>
                  </a:txBody>
                  <a:tcPr marT="45729" marB="45729"/>
                </a:tc>
              </a:tr>
              <a:tr h="378548">
                <a:tc>
                  <a:txBody>
                    <a:bodyPr/>
                    <a:lstStyle/>
                    <a:p>
                      <a:r>
                        <a:rPr lang="en-US" sz="1800" dirty="0" smtClean="0"/>
                        <a:t>Q66 (eyes feel gritty)</a:t>
                      </a:r>
                      <a:endParaRPr lang="en-US" sz="1800" dirty="0"/>
                    </a:p>
                  </a:txBody>
                  <a:tcPr marT="45729" marB="45729"/>
                </a:tc>
                <a:tc>
                  <a:txBody>
                    <a:bodyPr/>
                    <a:lstStyle/>
                    <a:p>
                      <a:pPr algn="ctr"/>
                      <a:r>
                        <a:rPr lang="en-US" sz="1800" dirty="0" smtClean="0"/>
                        <a:t>0.32*</a:t>
                      </a:r>
                      <a:endParaRPr lang="en-US" sz="1800" dirty="0"/>
                    </a:p>
                  </a:txBody>
                  <a:tcPr marT="45729" marB="45729"/>
                </a:tc>
                <a:tc>
                  <a:txBody>
                    <a:bodyPr/>
                    <a:lstStyle/>
                    <a:p>
                      <a:pPr algn="ctr"/>
                      <a:r>
                        <a:rPr lang="en-US" sz="1800" dirty="0" smtClean="0"/>
                        <a:t>-.20</a:t>
                      </a:r>
                      <a:endParaRPr lang="en-US" sz="1800" dirty="0"/>
                    </a:p>
                  </a:txBody>
                  <a:tcPr marT="45729" marB="45729"/>
                </a:tc>
              </a:tr>
              <a:tr h="378548">
                <a:tc>
                  <a:txBody>
                    <a:bodyPr/>
                    <a:lstStyle/>
                    <a:p>
                      <a:r>
                        <a:rPr lang="en-US" sz="1800" dirty="0" smtClean="0"/>
                        <a:t>Q67 (painful or sore</a:t>
                      </a:r>
                      <a:r>
                        <a:rPr lang="en-US" sz="1800" baseline="0" dirty="0" smtClean="0"/>
                        <a:t> eyes)</a:t>
                      </a:r>
                      <a:endParaRPr lang="en-US" sz="1800" dirty="0"/>
                    </a:p>
                  </a:txBody>
                  <a:tcPr marT="45729" marB="45729"/>
                </a:tc>
                <a:tc>
                  <a:txBody>
                    <a:bodyPr/>
                    <a:lstStyle/>
                    <a:p>
                      <a:pPr algn="ctr"/>
                      <a:r>
                        <a:rPr lang="en-US" sz="1800" dirty="0" smtClean="0"/>
                        <a:t>0.32*</a:t>
                      </a:r>
                      <a:endParaRPr lang="en-US" sz="1800" dirty="0"/>
                    </a:p>
                  </a:txBody>
                  <a:tcPr marT="45729" marB="45729"/>
                </a:tc>
                <a:tc>
                  <a:txBody>
                    <a:bodyPr/>
                    <a:lstStyle/>
                    <a:p>
                      <a:pPr algn="ctr"/>
                      <a:r>
                        <a:rPr lang="en-US" sz="1800" dirty="0" smtClean="0"/>
                        <a:t>-.15</a:t>
                      </a:r>
                      <a:endParaRPr lang="en-US" sz="1800" dirty="0"/>
                    </a:p>
                  </a:txBody>
                  <a:tcPr marT="45729" marB="45729"/>
                </a:tc>
              </a:tr>
              <a:tr h="378548">
                <a:tc>
                  <a:txBody>
                    <a:bodyPr/>
                    <a:lstStyle/>
                    <a:p>
                      <a:r>
                        <a:rPr lang="en-US" sz="1800" dirty="0" smtClean="0"/>
                        <a:t>Q68 (blurred vision)</a:t>
                      </a:r>
                      <a:endParaRPr lang="en-US" sz="1800" dirty="0"/>
                    </a:p>
                  </a:txBody>
                  <a:tcPr marT="45729" marB="45729"/>
                </a:tc>
                <a:tc>
                  <a:txBody>
                    <a:bodyPr/>
                    <a:lstStyle/>
                    <a:p>
                      <a:pPr algn="ctr"/>
                      <a:r>
                        <a:rPr lang="en-US" sz="1800" dirty="0" smtClean="0"/>
                        <a:t>0.46*</a:t>
                      </a:r>
                      <a:endParaRPr lang="en-US" sz="1800" dirty="0"/>
                    </a:p>
                  </a:txBody>
                  <a:tcPr marT="45729" marB="45729"/>
                </a:tc>
                <a:tc>
                  <a:txBody>
                    <a:bodyPr/>
                    <a:lstStyle/>
                    <a:p>
                      <a:pPr algn="ctr"/>
                      <a:r>
                        <a:rPr lang="en-US" sz="1800" u="sng" dirty="0" smtClean="0"/>
                        <a:t>-.57</a:t>
                      </a:r>
                      <a:endParaRPr lang="en-US" sz="1800" u="sng" dirty="0"/>
                    </a:p>
                  </a:txBody>
                  <a:tcPr marT="45729" marB="45729"/>
                </a:tc>
              </a:tr>
              <a:tr h="378548">
                <a:tc>
                  <a:txBody>
                    <a:bodyPr/>
                    <a:lstStyle/>
                    <a:p>
                      <a:r>
                        <a:rPr lang="en-US" sz="1800" dirty="0" smtClean="0"/>
                        <a:t>Q69 (poor vision)</a:t>
                      </a:r>
                      <a:endParaRPr lang="en-US" sz="1800" dirty="0"/>
                    </a:p>
                  </a:txBody>
                  <a:tcPr marT="45729" marB="45729"/>
                </a:tc>
                <a:tc>
                  <a:txBody>
                    <a:bodyPr/>
                    <a:lstStyle/>
                    <a:p>
                      <a:pPr algn="ctr"/>
                      <a:r>
                        <a:rPr lang="en-US" sz="1800" dirty="0" smtClean="0"/>
                        <a:t>0.47*</a:t>
                      </a:r>
                      <a:endParaRPr lang="en-US" sz="1800" dirty="0"/>
                    </a:p>
                  </a:txBody>
                  <a:tcPr marT="45729" marB="45729"/>
                </a:tc>
                <a:tc>
                  <a:txBody>
                    <a:bodyPr/>
                    <a:lstStyle/>
                    <a:p>
                      <a:pPr algn="ctr"/>
                      <a:r>
                        <a:rPr lang="en-US" sz="1800" u="sng" dirty="0" smtClean="0">
                          <a:solidFill>
                            <a:srgbClr val="002060"/>
                          </a:solidFill>
                        </a:rPr>
                        <a:t>-.53</a:t>
                      </a:r>
                      <a:endParaRPr lang="en-US" sz="1800" u="sng" dirty="0">
                        <a:solidFill>
                          <a:srgbClr val="002060"/>
                        </a:solidFill>
                      </a:endParaRPr>
                    </a:p>
                  </a:txBody>
                  <a:tcPr marT="45729" marB="45729"/>
                </a:tc>
              </a:tr>
              <a:tr h="378548">
                <a:tc>
                  <a:txBody>
                    <a:bodyPr/>
                    <a:lstStyle/>
                    <a:p>
                      <a:r>
                        <a:rPr lang="en-US" sz="1800" dirty="0" smtClean="0"/>
                        <a:t>Q70 (uncomfortable—wind)</a:t>
                      </a:r>
                      <a:endParaRPr lang="en-US" sz="1800" dirty="0"/>
                    </a:p>
                  </a:txBody>
                  <a:tcPr marT="45729" marB="45729"/>
                </a:tc>
                <a:tc>
                  <a:txBody>
                    <a:bodyPr/>
                    <a:lstStyle/>
                    <a:p>
                      <a:pPr algn="ctr"/>
                      <a:r>
                        <a:rPr lang="en-US" sz="1800" dirty="0" smtClean="0"/>
                        <a:t>0.44*</a:t>
                      </a:r>
                      <a:endParaRPr lang="en-US" sz="1800" dirty="0"/>
                    </a:p>
                  </a:txBody>
                  <a:tcPr marT="45729" marB="45729"/>
                </a:tc>
                <a:tc>
                  <a:txBody>
                    <a:bodyPr/>
                    <a:lstStyle/>
                    <a:p>
                      <a:pPr algn="ctr"/>
                      <a:r>
                        <a:rPr lang="en-US" sz="1800" dirty="0" smtClean="0"/>
                        <a:t>-.15</a:t>
                      </a:r>
                      <a:endParaRPr lang="en-US" sz="1800" dirty="0"/>
                    </a:p>
                  </a:txBody>
                  <a:tcPr marT="45729" marB="45729"/>
                </a:tc>
              </a:tr>
              <a:tr h="378548">
                <a:tc>
                  <a:txBody>
                    <a:bodyPr/>
                    <a:lstStyle/>
                    <a:p>
                      <a:r>
                        <a:rPr lang="en-US" sz="1800" dirty="0" smtClean="0"/>
                        <a:t>Q71 (uncomfortable—humidity)</a:t>
                      </a:r>
                      <a:endParaRPr lang="en-US" sz="1800" dirty="0"/>
                    </a:p>
                  </a:txBody>
                  <a:tcPr marT="45729" marB="45729"/>
                </a:tc>
                <a:tc>
                  <a:txBody>
                    <a:bodyPr/>
                    <a:lstStyle/>
                    <a:p>
                      <a:pPr algn="ctr"/>
                      <a:r>
                        <a:rPr lang="en-US" sz="1800" dirty="0" smtClean="0"/>
                        <a:t>0.45*</a:t>
                      </a:r>
                      <a:endParaRPr lang="en-US" sz="1800" dirty="0"/>
                    </a:p>
                  </a:txBody>
                  <a:tcPr marT="45729" marB="45729"/>
                </a:tc>
                <a:tc>
                  <a:txBody>
                    <a:bodyPr/>
                    <a:lstStyle/>
                    <a:p>
                      <a:pPr algn="ctr"/>
                      <a:r>
                        <a:rPr lang="en-US" sz="1800" dirty="0" smtClean="0"/>
                        <a:t>-.15</a:t>
                      </a:r>
                      <a:endParaRPr lang="en-US" sz="1800" dirty="0"/>
                    </a:p>
                  </a:txBody>
                  <a:tcPr marT="45729" marB="45729"/>
                </a:tc>
              </a:tr>
              <a:tr h="378548">
                <a:tc>
                  <a:txBody>
                    <a:bodyPr/>
                    <a:lstStyle/>
                    <a:p>
                      <a:r>
                        <a:rPr lang="en-US" sz="1800" dirty="0" smtClean="0"/>
                        <a:t>Q72 (uncomfortable—air</a:t>
                      </a:r>
                      <a:r>
                        <a:rPr lang="en-US" sz="1800" baseline="0" dirty="0" smtClean="0"/>
                        <a:t> cond.)</a:t>
                      </a:r>
                      <a:endParaRPr lang="en-US" sz="1800" dirty="0"/>
                    </a:p>
                  </a:txBody>
                  <a:tcPr marT="45729" marB="45729"/>
                </a:tc>
                <a:tc>
                  <a:txBody>
                    <a:bodyPr/>
                    <a:lstStyle/>
                    <a:p>
                      <a:pPr algn="ctr"/>
                      <a:r>
                        <a:rPr lang="en-US" sz="1800" dirty="0" smtClean="0"/>
                        <a:t>0.31*</a:t>
                      </a:r>
                      <a:endParaRPr lang="en-US" sz="1800" dirty="0"/>
                    </a:p>
                  </a:txBody>
                  <a:tcPr marT="45729" marB="45729"/>
                </a:tc>
                <a:tc>
                  <a:txBody>
                    <a:bodyPr/>
                    <a:lstStyle/>
                    <a:p>
                      <a:pPr algn="ctr"/>
                      <a:r>
                        <a:rPr lang="en-US" sz="1800" dirty="0" smtClean="0"/>
                        <a:t>-.15</a:t>
                      </a:r>
                      <a:endParaRPr lang="en-US" sz="1800" dirty="0"/>
                    </a:p>
                  </a:txBody>
                  <a:tcPr marT="45729" marB="45729"/>
                </a:tc>
              </a:tr>
              <a:tr h="378548">
                <a:tc>
                  <a:txBody>
                    <a:bodyPr/>
                    <a:lstStyle/>
                    <a:p>
                      <a:r>
                        <a:rPr lang="en-US" sz="1800" dirty="0" smtClean="0"/>
                        <a:t>Q5 (how clear is your vision?)</a:t>
                      </a:r>
                      <a:endParaRPr lang="en-US" sz="1800" dirty="0"/>
                    </a:p>
                  </a:txBody>
                  <a:tcPr marT="45729" marB="45729"/>
                </a:tc>
                <a:tc>
                  <a:txBody>
                    <a:bodyPr/>
                    <a:lstStyle/>
                    <a:p>
                      <a:pPr algn="ctr"/>
                      <a:r>
                        <a:rPr lang="en-US" sz="1800" dirty="0" smtClean="0"/>
                        <a:t>-.21</a:t>
                      </a:r>
                      <a:endParaRPr lang="en-US" sz="1800" dirty="0"/>
                    </a:p>
                  </a:txBody>
                  <a:tcPr marT="45729" marB="45729"/>
                </a:tc>
                <a:tc>
                  <a:txBody>
                    <a:bodyPr/>
                    <a:lstStyle/>
                    <a:p>
                      <a:pPr algn="ctr"/>
                      <a:r>
                        <a:rPr lang="en-US" sz="1800" u="sng" dirty="0" smtClean="0">
                          <a:solidFill>
                            <a:srgbClr val="002060"/>
                          </a:solidFill>
                        </a:rPr>
                        <a:t>0.12*</a:t>
                      </a:r>
                      <a:endParaRPr lang="en-US" sz="1800" u="sng" dirty="0">
                        <a:solidFill>
                          <a:srgbClr val="002060"/>
                        </a:solidFill>
                      </a:endParaRPr>
                    </a:p>
                  </a:txBody>
                  <a:tcPr marT="45729" marB="45729"/>
                </a:tc>
              </a:tr>
              <a:tr h="378548">
                <a:tc>
                  <a:txBody>
                    <a:bodyPr/>
                    <a:lstStyle/>
                    <a:p>
                      <a:r>
                        <a:rPr lang="en-US" sz="1800" dirty="0" smtClean="0"/>
                        <a:t>Q34a (distorted vision)</a:t>
                      </a:r>
                      <a:endParaRPr lang="en-US" sz="1800" dirty="0"/>
                    </a:p>
                  </a:txBody>
                  <a:tcPr marT="45729" marB="45729"/>
                </a:tc>
                <a:tc>
                  <a:txBody>
                    <a:bodyPr/>
                    <a:lstStyle/>
                    <a:p>
                      <a:pPr algn="ctr"/>
                      <a:r>
                        <a:rPr lang="en-US" sz="1800" dirty="0" smtClean="0"/>
                        <a:t>-.35</a:t>
                      </a:r>
                      <a:endParaRPr lang="en-US" sz="1800" dirty="0"/>
                    </a:p>
                  </a:txBody>
                  <a:tcPr marT="45729" marB="45729"/>
                </a:tc>
                <a:tc>
                  <a:txBody>
                    <a:bodyPr/>
                    <a:lstStyle/>
                    <a:p>
                      <a:pPr algn="ctr"/>
                      <a:r>
                        <a:rPr lang="en-US" sz="1800" dirty="0" smtClean="0"/>
                        <a:t>0.52*</a:t>
                      </a:r>
                      <a:endParaRPr lang="en-US" sz="1800" dirty="0"/>
                    </a:p>
                  </a:txBody>
                  <a:tcPr marT="45729" marB="45729"/>
                </a:tc>
              </a:tr>
              <a:tr h="378548">
                <a:tc>
                  <a:txBody>
                    <a:bodyPr/>
                    <a:lstStyle/>
                    <a:p>
                      <a:r>
                        <a:rPr lang="en-US" sz="1800" dirty="0" smtClean="0"/>
                        <a:t>Q35a (blurry vision)</a:t>
                      </a:r>
                      <a:endParaRPr lang="en-US" sz="1800" dirty="0"/>
                    </a:p>
                  </a:txBody>
                  <a:tcPr marT="45729" marB="45729"/>
                </a:tc>
                <a:tc>
                  <a:txBody>
                    <a:bodyPr/>
                    <a:lstStyle/>
                    <a:p>
                      <a:pPr algn="ctr"/>
                      <a:r>
                        <a:rPr lang="en-US" sz="1800" dirty="0" smtClean="0"/>
                        <a:t>-.45</a:t>
                      </a:r>
                      <a:endParaRPr lang="en-US" sz="1800" dirty="0"/>
                    </a:p>
                  </a:txBody>
                  <a:tcPr marT="45729" marB="45729"/>
                </a:tc>
                <a:tc>
                  <a:txBody>
                    <a:bodyPr/>
                    <a:lstStyle/>
                    <a:p>
                      <a:pPr algn="ctr"/>
                      <a:r>
                        <a:rPr lang="en-US" sz="1800" dirty="0" smtClean="0"/>
                        <a:t>0.65*</a:t>
                      </a:r>
                      <a:endParaRPr lang="en-US" sz="1800" dirty="0"/>
                    </a:p>
                  </a:txBody>
                  <a:tcPr marT="45729" marB="45729"/>
                </a:tc>
              </a:tr>
              <a:tr h="378548">
                <a:tc>
                  <a:txBody>
                    <a:bodyPr/>
                    <a:lstStyle/>
                    <a:p>
                      <a:r>
                        <a:rPr lang="en-US" sz="1800" dirty="0" smtClean="0"/>
                        <a:t>Q36a (trouble seeing)</a:t>
                      </a:r>
                      <a:endParaRPr lang="en-US" sz="1800" dirty="0"/>
                    </a:p>
                  </a:txBody>
                  <a:tcPr marT="45729" marB="45729"/>
                </a:tc>
                <a:tc>
                  <a:txBody>
                    <a:bodyPr/>
                    <a:lstStyle/>
                    <a:p>
                      <a:pPr algn="ctr"/>
                      <a:r>
                        <a:rPr lang="en-US" sz="1800" dirty="0" smtClean="0"/>
                        <a:t>-.48</a:t>
                      </a:r>
                      <a:endParaRPr lang="en-US" sz="1800" dirty="0"/>
                    </a:p>
                  </a:txBody>
                  <a:tcPr marT="45729" marB="45729"/>
                </a:tc>
                <a:tc>
                  <a:txBody>
                    <a:bodyPr/>
                    <a:lstStyle/>
                    <a:p>
                      <a:pPr algn="ctr"/>
                      <a:r>
                        <a:rPr lang="en-US" sz="1800" dirty="0" smtClean="0"/>
                        <a:t>0.62*</a:t>
                      </a:r>
                      <a:endParaRPr lang="en-US" sz="1800" dirty="0"/>
                    </a:p>
                  </a:txBody>
                  <a:tcPr marT="45729" marB="45729"/>
                </a:tc>
              </a:tr>
            </a:tbl>
          </a:graphicData>
        </a:graphic>
      </p:graphicFrame>
      <p:sp>
        <p:nvSpPr>
          <p:cNvPr id="5638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C42AC6-2158-4EA2-951F-6DD26DA2E8C8}" type="slidenum">
              <a:rPr lang="en-US" altLang="en-US" sz="1400" smtClean="0">
                <a:solidFill>
                  <a:srgbClr val="000000"/>
                </a:solidFill>
              </a:rPr>
              <a:pPr>
                <a:spcBef>
                  <a:spcPct val="0"/>
                </a:spcBef>
                <a:buFontTx/>
                <a:buNone/>
              </a:pPr>
              <a:t>22</a:t>
            </a:fld>
            <a:endParaRPr lang="en-US" altLang="en-US" sz="1400" smtClean="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470358" y="2702187"/>
              <a:ext cx="360" cy="360"/>
            </p14:xfrm>
          </p:contentPart>
        </mc:Choice>
        <mc:Fallback xmlns="">
          <p:pic>
            <p:nvPicPr>
              <p:cNvPr id="4" name="Ink 3"/>
              <p:cNvPicPr/>
              <p:nvPr/>
            </p:nvPicPr>
            <p:blipFill>
              <a:blip r:embed="rId3"/>
              <a:stretch>
                <a:fillRect/>
              </a:stretch>
            </p:blipFill>
            <p:spPr>
              <a:xfrm>
                <a:off x="2458478" y="269030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85878" y="3534867"/>
              <a:ext cx="246600" cy="2579760"/>
            </p14:xfrm>
          </p:contentPart>
        </mc:Choice>
        <mc:Fallback xmlns="">
          <p:pic>
            <p:nvPicPr>
              <p:cNvPr id="6" name="Ink 5"/>
              <p:cNvPicPr/>
              <p:nvPr/>
            </p:nvPicPr>
            <p:blipFill>
              <a:blip r:embed="rId5"/>
              <a:stretch>
                <a:fillRect/>
              </a:stretch>
            </p:blipFill>
            <p:spPr>
              <a:xfrm>
                <a:off x="273998" y="3522987"/>
                <a:ext cx="270360" cy="2603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2279198" y="3780387"/>
              <a:ext cx="1716480" cy="2866320"/>
            </p14:xfrm>
          </p:contentPart>
        </mc:Choice>
        <mc:Fallback xmlns="">
          <p:pic>
            <p:nvPicPr>
              <p:cNvPr id="12" name="Ink 11"/>
              <p:cNvPicPr/>
              <p:nvPr/>
            </p:nvPicPr>
            <p:blipFill>
              <a:blip r:embed="rId7"/>
              <a:stretch>
                <a:fillRect/>
              </a:stretch>
            </p:blipFill>
            <p:spPr>
              <a:xfrm>
                <a:off x="2267318" y="3768507"/>
                <a:ext cx="1740240" cy="289008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768350"/>
            <a:ext cx="8629650" cy="1143000"/>
          </a:xfrm>
        </p:spPr>
        <p:txBody>
          <a:bodyPr/>
          <a:lstStyle/>
          <a:p>
            <a:pPr eaLnBrk="1" hangingPunct="1"/>
            <a:r>
              <a:rPr lang="en-US" altLang="en-US" sz="4200" smtClean="0"/>
              <a:t/>
            </a:r>
            <a:br>
              <a:rPr lang="en-US" altLang="en-US" sz="4200" smtClean="0"/>
            </a:br>
            <a:r>
              <a:rPr lang="en-US" altLang="en-US" sz="4200" smtClean="0"/>
              <a:t>Assess Measurement </a:t>
            </a:r>
            <a:br>
              <a:rPr lang="en-US" altLang="en-US" sz="4200" smtClean="0"/>
            </a:br>
            <a:r>
              <a:rPr lang="en-US" altLang="en-US" sz="4200" smtClean="0"/>
              <a:t>Properties:  Validity</a:t>
            </a:r>
            <a:endParaRPr lang="en-US" altLang="en-US" sz="3000" i="1" smtClean="0"/>
          </a:p>
        </p:txBody>
      </p:sp>
      <p:sp>
        <p:nvSpPr>
          <p:cNvPr id="61444" name="Rectangle 3"/>
          <p:cNvSpPr>
            <a:spLocks noGrp="1" noChangeArrowheads="1"/>
          </p:cNvSpPr>
          <p:nvPr>
            <p:ph type="body" idx="1"/>
          </p:nvPr>
        </p:nvSpPr>
        <p:spPr>
          <a:xfrm>
            <a:off x="685800" y="1924050"/>
            <a:ext cx="7924800" cy="4525963"/>
          </a:xfrm>
        </p:spPr>
        <p:txBody>
          <a:bodyPr/>
          <a:lstStyle/>
          <a:p>
            <a:pPr eaLnBrk="1" hangingPunct="1"/>
            <a:endParaRPr lang="en-US" altLang="en-US" sz="3000" smtClean="0"/>
          </a:p>
          <a:p>
            <a:pPr eaLnBrk="1" hangingPunct="1"/>
            <a:r>
              <a:rPr lang="en-US" altLang="en-US" sz="3000" smtClean="0"/>
              <a:t>Content validity: </a:t>
            </a:r>
            <a:r>
              <a:rPr lang="en-US" altLang="en-US" sz="2600" smtClean="0"/>
              <a:t>Does measure “appear” to reflect what it is intended to (expert judges or patient judgments)?</a:t>
            </a:r>
          </a:p>
          <a:p>
            <a:pPr lvl="1" eaLnBrk="1" hangingPunct="1"/>
            <a:r>
              <a:rPr lang="en-US" altLang="en-US" sz="2600" smtClean="0"/>
              <a:t>Do items operationalize concept?</a:t>
            </a:r>
          </a:p>
          <a:p>
            <a:pPr lvl="1" eaLnBrk="1" hangingPunct="1"/>
            <a:r>
              <a:rPr lang="en-US" altLang="en-US" sz="2600" smtClean="0"/>
              <a:t>Do items cover all aspects of concept?</a:t>
            </a:r>
          </a:p>
          <a:p>
            <a:pPr lvl="1" eaLnBrk="1" hangingPunct="1"/>
            <a:r>
              <a:rPr lang="en-US" altLang="en-US" sz="2600" smtClean="0"/>
              <a:t>Does scale name represent item content?</a:t>
            </a:r>
          </a:p>
          <a:p>
            <a:pPr eaLnBrk="1" hangingPunct="1"/>
            <a:r>
              <a:rPr lang="en-US" altLang="en-US" sz="3000" smtClean="0"/>
              <a:t>Construct validity</a:t>
            </a:r>
          </a:p>
          <a:p>
            <a:pPr lvl="1" eaLnBrk="1" hangingPunct="1"/>
            <a:r>
              <a:rPr lang="en-US" altLang="en-US" sz="2600" smtClean="0"/>
              <a:t>Are the associations of the measure with other variables consistent with hypotheses?</a:t>
            </a:r>
          </a:p>
          <a:p>
            <a:pPr eaLnBrk="1" hangingPunct="1"/>
            <a:endParaRPr lang="en-US" altLang="en-US" smtClean="0"/>
          </a:p>
        </p:txBody>
      </p:sp>
      <p:sp>
        <p:nvSpPr>
          <p:cNvPr id="57348"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DE8EA2-3347-4065-8FDB-07E1E21B8FA0}" type="slidenum">
              <a:rPr lang="en-US" altLang="en-US" sz="1400" smtClean="0">
                <a:solidFill>
                  <a:srgbClr val="000000"/>
                </a:solidFill>
              </a:rPr>
              <a:pPr>
                <a:spcBef>
                  <a:spcPct val="0"/>
                </a:spcBef>
                <a:buFontTx/>
                <a:buNone/>
              </a:pPr>
              <a:t>23</a:t>
            </a:fld>
            <a:endParaRPr lang="en-US" altLang="en-US"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z="4000" smtClean="0"/>
              <a:t>Threats to Validity</a:t>
            </a:r>
          </a:p>
        </p:txBody>
      </p:sp>
      <p:sp>
        <p:nvSpPr>
          <p:cNvPr id="58371" name="Content Placeholder 2"/>
          <p:cNvSpPr>
            <a:spLocks noGrp="1"/>
          </p:cNvSpPr>
          <p:nvPr>
            <p:ph idx="1"/>
          </p:nvPr>
        </p:nvSpPr>
        <p:spPr/>
        <p:txBody>
          <a:bodyPr/>
          <a:lstStyle/>
          <a:p>
            <a:r>
              <a:rPr lang="en-US" altLang="en-US" smtClean="0"/>
              <a:t>Those with higher levels of expectations about surgery will be less satisfied with surgery</a:t>
            </a:r>
          </a:p>
          <a:p>
            <a:endParaRPr lang="en-US" altLang="en-US" smtClean="0"/>
          </a:p>
          <a:p>
            <a:pPr lvl="1"/>
            <a:r>
              <a:rPr lang="en-US" altLang="en-US" smtClean="0"/>
              <a:t>The correlations between expectations and satisfaction with surgery were </a:t>
            </a:r>
            <a:r>
              <a:rPr lang="en-US" altLang="en-US" u="sng" smtClean="0"/>
              <a:t>not</a:t>
            </a:r>
            <a:r>
              <a:rPr lang="en-US" altLang="en-US" smtClean="0"/>
              <a:t> statistically significant at the 1-month, 3-month, and 6-month follow-ups in PROWL-1.</a:t>
            </a:r>
          </a:p>
        </p:txBody>
      </p:sp>
      <p:sp>
        <p:nvSpPr>
          <p:cNvPr id="583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D6DA6DB-61F9-4B28-90ED-EDF032E28DF0}" type="slidenum">
              <a:rPr lang="en-US" altLang="en-US" sz="1400" smtClean="0">
                <a:solidFill>
                  <a:srgbClr val="000000"/>
                </a:solidFill>
              </a:rPr>
              <a:pPr>
                <a:spcBef>
                  <a:spcPct val="0"/>
                </a:spcBef>
                <a:buFontTx/>
                <a:buNone/>
              </a:pPr>
              <a:t>24</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4000" smtClean="0"/>
              <a:t>Threats to Validity</a:t>
            </a:r>
          </a:p>
        </p:txBody>
      </p:sp>
      <p:sp>
        <p:nvSpPr>
          <p:cNvPr id="59395" name="Content Placeholder 2"/>
          <p:cNvSpPr>
            <a:spLocks noGrp="1"/>
          </p:cNvSpPr>
          <p:nvPr>
            <p:ph idx="1"/>
          </p:nvPr>
        </p:nvSpPr>
        <p:spPr>
          <a:xfrm>
            <a:off x="457200" y="1981200"/>
            <a:ext cx="8305800" cy="4525963"/>
          </a:xfrm>
        </p:spPr>
        <p:txBody>
          <a:bodyPr/>
          <a:lstStyle/>
          <a:p>
            <a:r>
              <a:rPr lang="en-US" altLang="en-US" smtClean="0"/>
              <a:t>Those with lower health proneness at baseline will be less satisfied with surgery</a:t>
            </a:r>
          </a:p>
          <a:p>
            <a:endParaRPr lang="en-US" altLang="en-US" smtClean="0"/>
          </a:p>
          <a:p>
            <a:pPr lvl="1"/>
            <a:r>
              <a:rPr lang="en-US" altLang="en-US" smtClean="0"/>
              <a:t>Only the correlation of health proneness with 3-month satisfaction with surgery was statistically significant and it was a small correlation (r = 0.14, p = 0.0443) in PROWL-1. </a:t>
            </a:r>
          </a:p>
        </p:txBody>
      </p:sp>
      <p:sp>
        <p:nvSpPr>
          <p:cNvPr id="593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5F668D-F881-41A6-B613-FC10FAB95B2A}" type="slidenum">
              <a:rPr lang="en-US" altLang="en-US" sz="1400" smtClean="0">
                <a:solidFill>
                  <a:srgbClr val="000000"/>
                </a:solidFill>
              </a:rPr>
              <a:pPr>
                <a:spcBef>
                  <a:spcPct val="0"/>
                </a:spcBef>
                <a:buFontTx/>
                <a:buNone/>
              </a:pPr>
              <a:t>25</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4000" smtClean="0"/>
              <a:t>Threats to Validity</a:t>
            </a:r>
          </a:p>
        </p:txBody>
      </p:sp>
      <p:sp>
        <p:nvSpPr>
          <p:cNvPr id="60419" name="Content Placeholder 2"/>
          <p:cNvSpPr>
            <a:spLocks noGrp="1"/>
          </p:cNvSpPr>
          <p:nvPr>
            <p:ph idx="1"/>
          </p:nvPr>
        </p:nvSpPr>
        <p:spPr/>
        <p:txBody>
          <a:bodyPr/>
          <a:lstStyle/>
          <a:p>
            <a:r>
              <a:rPr lang="en-US" altLang="en-US" smtClean="0"/>
              <a:t>Those with depressive/anxiety symptoms at baseline will be less satisfied with surgery</a:t>
            </a:r>
          </a:p>
          <a:p>
            <a:endParaRPr lang="en-US" altLang="en-US" smtClean="0"/>
          </a:p>
          <a:p>
            <a:pPr lvl="1"/>
            <a:r>
              <a:rPr lang="en-US" altLang="en-US" smtClean="0"/>
              <a:t>Only the correlation of the PHQ-4 with 6-month satisfaction with surgery was statistically significant and it was a small correlation (r = -0.19, p = 0.0043), PROWL-1.  </a:t>
            </a:r>
          </a:p>
        </p:txBody>
      </p:sp>
      <p:sp>
        <p:nvSpPr>
          <p:cNvPr id="6042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3BD35B-47C2-4A44-B920-05A5FCDFA494}" type="slidenum">
              <a:rPr lang="en-US" altLang="en-US" sz="1400" smtClean="0">
                <a:solidFill>
                  <a:srgbClr val="000000"/>
                </a:solidFill>
              </a:rPr>
              <a:pPr>
                <a:spcBef>
                  <a:spcPct val="0"/>
                </a:spcBef>
                <a:buFontTx/>
                <a:buNone/>
              </a:pPr>
              <a:t>26</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4000" smtClean="0"/>
              <a:t>Support for Validity</a:t>
            </a:r>
          </a:p>
        </p:txBody>
      </p:sp>
      <p:sp>
        <p:nvSpPr>
          <p:cNvPr id="61443" name="Content Placeholder 2"/>
          <p:cNvSpPr>
            <a:spLocks noGrp="1"/>
          </p:cNvSpPr>
          <p:nvPr>
            <p:ph idx="1"/>
          </p:nvPr>
        </p:nvSpPr>
        <p:spPr>
          <a:xfrm>
            <a:off x="257175" y="1298575"/>
            <a:ext cx="8629650" cy="4708525"/>
          </a:xfrm>
        </p:spPr>
        <p:txBody>
          <a:bodyPr/>
          <a:lstStyle/>
          <a:p>
            <a:endParaRPr lang="en-US" altLang="en-US" smtClean="0"/>
          </a:p>
          <a:p>
            <a:r>
              <a:rPr lang="en-US" altLang="en-US" smtClean="0"/>
              <a:t>Those with a greater degree of visual aberrations will be less satisfied with surgery</a:t>
            </a:r>
          </a:p>
          <a:p>
            <a:endParaRPr lang="en-US" altLang="en-US" smtClean="0"/>
          </a:p>
          <a:p>
            <a:pPr lvl="1"/>
            <a:r>
              <a:rPr lang="en-US" altLang="en-US" smtClean="0"/>
              <a:t>Correlations statistically significant in hypothesized direction at 1-month, 3-month    and 6-month follow-up in PROWL-1:</a:t>
            </a:r>
          </a:p>
          <a:p>
            <a:pPr lvl="2"/>
            <a:r>
              <a:rPr lang="en-US" altLang="en-US" smtClean="0"/>
              <a:t>Glare (r’s = 0.34, 0.36, 0.43)</a:t>
            </a:r>
          </a:p>
          <a:p>
            <a:pPr lvl="2"/>
            <a:r>
              <a:rPr lang="en-US" altLang="en-US" smtClean="0"/>
              <a:t>Starbursts (r’s = 0.27, 0.24, 0. 32)</a:t>
            </a:r>
          </a:p>
          <a:p>
            <a:pPr lvl="2"/>
            <a:r>
              <a:rPr lang="en-US" altLang="en-US" smtClean="0"/>
              <a:t>Haloes (r’s = 0.37, 0.34, 0.49)</a:t>
            </a:r>
          </a:p>
          <a:p>
            <a:pPr lvl="2"/>
            <a:r>
              <a:rPr lang="en-US" altLang="en-US" smtClean="0"/>
              <a:t>Double images (r’s = 0.43, 0.37, 0.39)</a:t>
            </a:r>
          </a:p>
        </p:txBody>
      </p:sp>
      <p:sp>
        <p:nvSpPr>
          <p:cNvPr id="6144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40F526-D549-4CEA-B20A-983C195B1D60}" type="slidenum">
              <a:rPr lang="en-US" altLang="en-US" sz="1400" smtClean="0">
                <a:solidFill>
                  <a:srgbClr val="000000"/>
                </a:solidFill>
              </a:rPr>
              <a:pPr>
                <a:spcBef>
                  <a:spcPct val="0"/>
                </a:spcBef>
                <a:buFontTx/>
                <a:buNone/>
              </a:pPr>
              <a:t>27</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Usability Results</a:t>
            </a:r>
          </a:p>
        </p:txBody>
      </p:sp>
      <p:graphicFrame>
        <p:nvGraphicFramePr>
          <p:cNvPr id="5" name="Content Placeholder 4"/>
          <p:cNvGraphicFramePr>
            <a:graphicFrameLocks noGrp="1"/>
          </p:cNvGraphicFramePr>
          <p:nvPr>
            <p:ph idx="1"/>
          </p:nvPr>
        </p:nvGraphicFramePr>
        <p:xfrm>
          <a:off x="457200" y="1981200"/>
          <a:ext cx="8229600" cy="3484570"/>
        </p:xfrm>
        <a:graphic>
          <a:graphicData uri="http://schemas.openxmlformats.org/drawingml/2006/table">
            <a:tbl>
              <a:tblPr firstRow="1" bandRow="1">
                <a:tableStyleId>{5C22544A-7EE6-4342-B048-85BDC9FD1C3A}</a:tableStyleId>
              </a:tblPr>
              <a:tblGrid>
                <a:gridCol w="5410200"/>
                <a:gridCol w="1371600"/>
                <a:gridCol w="1447800"/>
              </a:tblGrid>
              <a:tr h="370724">
                <a:tc>
                  <a:txBody>
                    <a:bodyPr/>
                    <a:lstStyle/>
                    <a:p>
                      <a:endParaRPr lang="en-US" sz="1800" dirty="0"/>
                    </a:p>
                  </a:txBody>
                  <a:tcPr marT="45707" marB="45707"/>
                </a:tc>
                <a:tc>
                  <a:txBody>
                    <a:bodyPr/>
                    <a:lstStyle/>
                    <a:p>
                      <a:r>
                        <a:rPr lang="en-US" sz="1800" dirty="0" smtClean="0"/>
                        <a:t>PROWL-1</a:t>
                      </a:r>
                      <a:endParaRPr lang="en-US" sz="1800" dirty="0"/>
                    </a:p>
                  </a:txBody>
                  <a:tcPr marT="45707" marB="45707"/>
                </a:tc>
                <a:tc>
                  <a:txBody>
                    <a:bodyPr/>
                    <a:lstStyle/>
                    <a:p>
                      <a:r>
                        <a:rPr lang="en-US" sz="1800" dirty="0" smtClean="0"/>
                        <a:t>PROWL-2</a:t>
                      </a:r>
                      <a:endParaRPr lang="en-US" sz="1800" dirty="0"/>
                    </a:p>
                  </a:txBody>
                  <a:tcPr marT="45707" marB="45707"/>
                </a:tc>
              </a:tr>
              <a:tr h="370724">
                <a:tc>
                  <a:txBody>
                    <a:bodyPr/>
                    <a:lstStyle/>
                    <a:p>
                      <a:r>
                        <a:rPr lang="en-US" sz="1800" dirty="0" smtClean="0"/>
                        <a:t>Minutes to Complete (median)</a:t>
                      </a:r>
                      <a:endParaRPr lang="en-US" sz="1800" dirty="0"/>
                    </a:p>
                  </a:txBody>
                  <a:tcPr marT="45707" marB="45707"/>
                </a:tc>
                <a:tc>
                  <a:txBody>
                    <a:bodyPr/>
                    <a:lstStyle/>
                    <a:p>
                      <a:pPr algn="ctr"/>
                      <a:r>
                        <a:rPr lang="en-US" sz="1800" dirty="0" smtClean="0"/>
                        <a:t>25</a:t>
                      </a:r>
                      <a:endParaRPr lang="en-US" sz="1800" dirty="0"/>
                    </a:p>
                  </a:txBody>
                  <a:tcPr marT="45707" marB="45707"/>
                </a:tc>
                <a:tc>
                  <a:txBody>
                    <a:bodyPr/>
                    <a:lstStyle/>
                    <a:p>
                      <a:pPr algn="ctr"/>
                      <a:r>
                        <a:rPr lang="en-US" sz="1800" dirty="0" smtClean="0"/>
                        <a:t>20 </a:t>
                      </a:r>
                      <a:endParaRPr lang="en-US" sz="1800" dirty="0"/>
                    </a:p>
                  </a:txBody>
                  <a:tcPr marT="45707" marB="45707"/>
                </a:tc>
              </a:tr>
              <a:tr h="9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Length</a:t>
                      </a:r>
                      <a:r>
                        <a:rPr lang="en-US" sz="1800" baseline="0" dirty="0" smtClean="0"/>
                        <a:t> of Questionnaire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     About right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     A little too long</a:t>
                      </a:r>
                      <a:endParaRPr lang="en-US" sz="1800" dirty="0" smtClean="0"/>
                    </a:p>
                  </a:txBody>
                  <a:tcPr marT="45707" marB="45707"/>
                </a:tc>
                <a:tc>
                  <a:txBody>
                    <a:bodyPr/>
                    <a:lstStyle/>
                    <a:p>
                      <a:pPr algn="ctr"/>
                      <a:endParaRPr lang="en-US" sz="1800" dirty="0" smtClean="0"/>
                    </a:p>
                    <a:p>
                      <a:pPr algn="ctr"/>
                      <a:r>
                        <a:rPr lang="en-US" sz="1800" dirty="0" smtClean="0"/>
                        <a:t>46%</a:t>
                      </a:r>
                    </a:p>
                    <a:p>
                      <a:pPr algn="ctr"/>
                      <a:r>
                        <a:rPr lang="en-US" sz="1800" dirty="0" smtClean="0"/>
                        <a:t>40%</a:t>
                      </a:r>
                      <a:endParaRPr lang="en-US" sz="1800" dirty="0"/>
                    </a:p>
                  </a:txBody>
                  <a:tcPr marT="45707" marB="45707"/>
                </a:tc>
                <a:tc>
                  <a:txBody>
                    <a:bodyPr/>
                    <a:lstStyle/>
                    <a:p>
                      <a:pPr algn="ctr"/>
                      <a:endParaRPr lang="en-US" sz="1800" dirty="0" smtClean="0"/>
                    </a:p>
                    <a:p>
                      <a:pPr algn="ctr"/>
                      <a:r>
                        <a:rPr lang="en-US" sz="1800" dirty="0" smtClean="0"/>
                        <a:t>64%</a:t>
                      </a:r>
                    </a:p>
                    <a:p>
                      <a:pPr algn="ctr"/>
                      <a:r>
                        <a:rPr lang="en-US" sz="1800" smtClean="0"/>
                        <a:t>33%</a:t>
                      </a:r>
                      <a:endParaRPr lang="en-US" sz="1800" dirty="0"/>
                    </a:p>
                  </a:txBody>
                  <a:tcPr marT="45707" marB="45707"/>
                </a:tc>
              </a:tr>
              <a:tr h="914372">
                <a:tc>
                  <a:txBody>
                    <a:bodyPr/>
                    <a:lstStyle/>
                    <a:p>
                      <a:r>
                        <a:rPr lang="en-US" sz="1800" dirty="0" smtClean="0"/>
                        <a:t>No</a:t>
                      </a:r>
                      <a:r>
                        <a:rPr lang="en-US" sz="1800" baseline="0" dirty="0" smtClean="0"/>
                        <a:t> problems using computer</a:t>
                      </a:r>
                    </a:p>
                    <a:p>
                      <a:r>
                        <a:rPr lang="en-US" sz="1800" baseline="0" dirty="0" smtClean="0"/>
                        <a:t>       True</a:t>
                      </a:r>
                    </a:p>
                    <a:p>
                      <a:r>
                        <a:rPr lang="en-US" sz="1800" baseline="0" dirty="0" smtClean="0"/>
                        <a:t>       False</a:t>
                      </a:r>
                      <a:endParaRPr lang="en-US" sz="1800" dirty="0"/>
                    </a:p>
                  </a:txBody>
                  <a:tcPr marT="45707" marB="45707"/>
                </a:tc>
                <a:tc>
                  <a:txBody>
                    <a:bodyPr/>
                    <a:lstStyle/>
                    <a:p>
                      <a:pPr algn="ctr"/>
                      <a:endParaRPr lang="en-US" sz="1800" dirty="0" smtClean="0"/>
                    </a:p>
                    <a:p>
                      <a:pPr algn="ctr"/>
                      <a:r>
                        <a:rPr lang="en-US" sz="1800" dirty="0" smtClean="0"/>
                        <a:t>86%</a:t>
                      </a:r>
                    </a:p>
                    <a:p>
                      <a:pPr algn="ctr"/>
                      <a:r>
                        <a:rPr lang="en-US" sz="1800" dirty="0" smtClean="0"/>
                        <a:t>10%</a:t>
                      </a:r>
                      <a:endParaRPr lang="en-US" sz="1800" dirty="0"/>
                    </a:p>
                  </a:txBody>
                  <a:tcPr marT="45707" marB="45707"/>
                </a:tc>
                <a:tc>
                  <a:txBody>
                    <a:bodyPr/>
                    <a:lstStyle/>
                    <a:p>
                      <a:pPr algn="ctr"/>
                      <a:endParaRPr lang="en-US" sz="1800" dirty="0" smtClean="0"/>
                    </a:p>
                    <a:p>
                      <a:pPr algn="ctr"/>
                      <a:r>
                        <a:rPr lang="en-US" sz="1800" dirty="0" smtClean="0"/>
                        <a:t>90%</a:t>
                      </a:r>
                    </a:p>
                    <a:p>
                      <a:pPr algn="ctr"/>
                      <a:r>
                        <a:rPr lang="en-US" sz="1800" dirty="0" smtClean="0"/>
                        <a:t>8%</a:t>
                      </a:r>
                      <a:endParaRPr lang="en-US" sz="1800" dirty="0"/>
                    </a:p>
                  </a:txBody>
                  <a:tcPr marT="45707" marB="45707"/>
                </a:tc>
              </a:tr>
              <a:tr h="914372">
                <a:tc>
                  <a:txBody>
                    <a:bodyPr/>
                    <a:lstStyle/>
                    <a:p>
                      <a:r>
                        <a:rPr lang="en-US" sz="1800" dirty="0" smtClean="0"/>
                        <a:t>Ease of</a:t>
                      </a:r>
                      <a:r>
                        <a:rPr lang="en-US" sz="1800" baseline="0" dirty="0" smtClean="0"/>
                        <a:t> taking questionnaire by computer vs paper</a:t>
                      </a:r>
                    </a:p>
                    <a:p>
                      <a:r>
                        <a:rPr lang="en-US" sz="1800" baseline="0" dirty="0" smtClean="0"/>
                        <a:t>       Easier</a:t>
                      </a:r>
                    </a:p>
                    <a:p>
                      <a:r>
                        <a:rPr lang="en-US" sz="1800" baseline="0" dirty="0" smtClean="0"/>
                        <a:t>       Harder</a:t>
                      </a:r>
                      <a:endParaRPr lang="en-US" sz="1800" dirty="0"/>
                    </a:p>
                  </a:txBody>
                  <a:tcPr marT="45707" marB="45707"/>
                </a:tc>
                <a:tc>
                  <a:txBody>
                    <a:bodyPr/>
                    <a:lstStyle/>
                    <a:p>
                      <a:pPr algn="ctr"/>
                      <a:endParaRPr lang="en-US" sz="1800" dirty="0" smtClean="0"/>
                    </a:p>
                    <a:p>
                      <a:pPr algn="ctr"/>
                      <a:r>
                        <a:rPr lang="en-US" sz="1800" dirty="0" smtClean="0"/>
                        <a:t>54%</a:t>
                      </a:r>
                    </a:p>
                    <a:p>
                      <a:pPr algn="ctr"/>
                      <a:r>
                        <a:rPr lang="en-US" sz="1800" dirty="0" smtClean="0"/>
                        <a:t>14%</a:t>
                      </a:r>
                      <a:endParaRPr lang="en-US" sz="1800" dirty="0"/>
                    </a:p>
                  </a:txBody>
                  <a:tcPr marT="45707" marB="45707"/>
                </a:tc>
                <a:tc>
                  <a:txBody>
                    <a:bodyPr/>
                    <a:lstStyle/>
                    <a:p>
                      <a:pPr algn="ctr"/>
                      <a:endParaRPr lang="en-US" sz="1800" dirty="0" smtClean="0"/>
                    </a:p>
                    <a:p>
                      <a:pPr algn="ctr"/>
                      <a:r>
                        <a:rPr lang="en-US" sz="1800" dirty="0" smtClean="0"/>
                        <a:t>69%</a:t>
                      </a:r>
                    </a:p>
                    <a:p>
                      <a:pPr algn="ctr"/>
                      <a:r>
                        <a:rPr lang="en-US" sz="1800" dirty="0" smtClean="0"/>
                        <a:t>  5%</a:t>
                      </a:r>
                    </a:p>
                  </a:txBody>
                  <a:tcPr marT="45707" marB="45707"/>
                </a:tc>
              </a:tr>
            </a:tbl>
          </a:graphicData>
        </a:graphic>
      </p:graphicFrame>
      <p:sp>
        <p:nvSpPr>
          <p:cNvPr id="6249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F9991D-07A3-4616-8E3E-1B5B491E7F8F}" type="slidenum">
              <a:rPr lang="en-US" altLang="en-US" sz="1400" smtClean="0">
                <a:solidFill>
                  <a:srgbClr val="000000"/>
                </a:solidFill>
              </a:rPr>
              <a:pPr>
                <a:spcBef>
                  <a:spcPct val="0"/>
                </a:spcBef>
                <a:buFontTx/>
                <a:buNone/>
              </a:pPr>
              <a:t>28</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96900" y="76200"/>
            <a:ext cx="7924800" cy="1524000"/>
          </a:xfrm>
        </p:spPr>
        <p:txBody>
          <a:bodyPr/>
          <a:lstStyle/>
          <a:p>
            <a:pPr eaLnBrk="1" hangingPunct="1"/>
            <a:r>
              <a:rPr lang="en-US" altLang="en-US" sz="3600" dirty="0"/>
              <a:t>PRO Iterative Development Process</a:t>
            </a:r>
            <a:endParaRPr lang="en-US" altLang="en-US" sz="3600" dirty="0" smtClean="0">
              <a:latin typeface="Comic Sans MS" panose="030F0702030302020204" pitchFamily="66" charset="0"/>
            </a:endParaRPr>
          </a:p>
        </p:txBody>
      </p:sp>
      <p:sp>
        <p:nvSpPr>
          <p:cNvPr id="64515"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5C404F-BD25-4665-AC11-E04B1C9F8DC3}" type="slidenum">
              <a:rPr lang="en-US" altLang="en-US" sz="1400" smtClean="0">
                <a:solidFill>
                  <a:srgbClr val="000000"/>
                </a:solidFill>
              </a:rPr>
              <a:pPr>
                <a:spcBef>
                  <a:spcPct val="0"/>
                </a:spcBef>
                <a:buFontTx/>
                <a:buNone/>
              </a:pPr>
              <a:t>29</a:t>
            </a:fld>
            <a:endParaRPr lang="en-US" altLang="en-US" sz="1400" smtClean="0">
              <a:solidFill>
                <a:srgbClr val="000000"/>
              </a:solidFill>
            </a:endParaRPr>
          </a:p>
        </p:txBody>
      </p:sp>
      <p:pic>
        <p:nvPicPr>
          <p:cNvPr id="64516" name="Picture 6"/>
          <p:cNvPicPr>
            <a:picLocks noChangeAspect="1" noChangeArrowheads="1"/>
          </p:cNvPicPr>
          <p:nvPr/>
        </p:nvPicPr>
        <p:blipFill>
          <a:blip r:embed="rId3">
            <a:extLst>
              <a:ext uri="{28A0092B-C50C-407E-A947-70E740481C1C}">
                <a14:useLocalDpi xmlns:a14="http://schemas.microsoft.com/office/drawing/2010/main" val="0"/>
              </a:ext>
            </a:extLst>
          </a:blip>
          <a:srcRect t="4024"/>
          <a:stretch>
            <a:fillRect/>
          </a:stretch>
        </p:blipFill>
        <p:spPr bwMode="auto">
          <a:xfrm>
            <a:off x="1463675" y="1422400"/>
            <a:ext cx="7239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Oval 5"/>
          <p:cNvSpPr>
            <a:spLocks noChangeArrowheads="1"/>
          </p:cNvSpPr>
          <p:nvPr/>
        </p:nvSpPr>
        <p:spPr bwMode="auto">
          <a:xfrm>
            <a:off x="1066800" y="4048125"/>
            <a:ext cx="3543300" cy="2209800"/>
          </a:xfrm>
          <a:prstGeom prst="ellipse">
            <a:avLst/>
          </a:prstGeom>
          <a:noFill/>
          <a:ln w="57150">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cs typeface="Arial" charset="0"/>
            </a:endParaRPr>
          </a:p>
        </p:txBody>
      </p:sp>
      <p:sp>
        <p:nvSpPr>
          <p:cNvPr id="64518" name="TextBox 5"/>
          <p:cNvSpPr txBox="1">
            <a:spLocks noChangeArrowheads="1"/>
          </p:cNvSpPr>
          <p:nvPr/>
        </p:nvSpPr>
        <p:spPr bwMode="auto">
          <a:xfrm>
            <a:off x="596900" y="6257925"/>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spcBef>
                <a:spcPct val="0"/>
              </a:spcBef>
              <a:buClrTx/>
              <a:buFontTx/>
              <a:buNone/>
            </a:pPr>
            <a:r>
              <a:rPr lang="en-US" altLang="en-US" sz="1600">
                <a:hlinkClick r:id="rId4"/>
              </a:rPr>
              <a:t>http://www.fda.gov/downloads/Drugs/GuidanceComplianceRegulatoryInformation/Guidances/UCM205269.pdf</a:t>
            </a:r>
            <a:endParaRPr lang="en-US" altLang="en-US" sz="1600"/>
          </a:p>
          <a:p>
            <a:pPr eaLnBrk="1" hangingPunct="1">
              <a:spcBef>
                <a:spcPct val="0"/>
              </a:spcBef>
              <a:buFontTx/>
              <a:buNone/>
            </a:pPr>
            <a:endParaRPr lang="en-US" altLang="en-US" sz="1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285875" cy="1543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475" y="30707"/>
            <a:ext cx="1285875" cy="15430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2080"/>
            <a:ext cx="1285875" cy="15430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4987" y="1924050"/>
            <a:ext cx="1285875" cy="15430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912058"/>
            <a:ext cx="1285875" cy="15430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0862" y="4876800"/>
            <a:ext cx="1695451" cy="154305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5125" y="68238"/>
            <a:ext cx="1219200" cy="147481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7662" y="152401"/>
            <a:ext cx="1219200" cy="12954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684" y="1973807"/>
            <a:ext cx="1209582" cy="15240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2138221"/>
            <a:ext cx="1219200" cy="136207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832" y="4876799"/>
            <a:ext cx="1219200" cy="154305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4912057"/>
            <a:ext cx="1219200" cy="1503243"/>
          </a:xfrm>
          <a:prstGeom prst="rect">
            <a:avLst/>
          </a:prstGeom>
        </p:spPr>
      </p:pic>
    </p:spTree>
    <p:extLst>
      <p:ext uri="{BB962C8B-B14F-4D97-AF65-F5344CB8AC3E}">
        <p14:creationId xmlns:p14="http://schemas.microsoft.com/office/powerpoint/2010/main" val="81526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74663" y="174625"/>
            <a:ext cx="8128000" cy="1095375"/>
          </a:xfrm>
          <a:prstGeom prst="rect">
            <a:avLst/>
          </a:prstGeom>
          <a:noFill/>
          <a:ln w="9525">
            <a:noFill/>
            <a:miter lim="800000"/>
            <a:headEnd/>
            <a:tailEnd/>
          </a:ln>
        </p:spPr>
        <p:txBody>
          <a:bodyPr anchor="ctr" anchorCtr="1"/>
          <a:lstStyle/>
          <a:p>
            <a:pPr algn="ctr" eaLnBrk="1" hangingPunct="1"/>
            <a:r>
              <a:rPr lang="en-US" sz="3600" dirty="0" smtClean="0">
                <a:latin typeface="Comic Sans MS" pitchFamily="66" charset="0"/>
              </a:rPr>
              <a:t>Item </a:t>
            </a:r>
            <a:r>
              <a:rPr lang="en-US" sz="3600" dirty="0">
                <a:latin typeface="Comic Sans MS" pitchFamily="66" charset="0"/>
              </a:rPr>
              <a:t>Response Theory (IRT)</a:t>
            </a:r>
          </a:p>
        </p:txBody>
      </p:sp>
      <p:sp>
        <p:nvSpPr>
          <p:cNvPr id="46083" name="Rectangle 5"/>
          <p:cNvSpPr>
            <a:spLocks noChangeArrowheads="1"/>
          </p:cNvSpPr>
          <p:nvPr/>
        </p:nvSpPr>
        <p:spPr bwMode="auto">
          <a:xfrm>
            <a:off x="690563" y="1163638"/>
            <a:ext cx="7640637" cy="5006975"/>
          </a:xfrm>
          <a:prstGeom prst="rect">
            <a:avLst/>
          </a:prstGeom>
          <a:noFill/>
          <a:ln w="9525">
            <a:noFill/>
            <a:miter lim="800000"/>
            <a:headEnd/>
            <a:tailEnd/>
          </a:ln>
        </p:spPr>
        <p:txBody>
          <a:bodyPr lIns="91049" tIns="46297" rIns="91049" bIns="46297"/>
          <a:lstStyle/>
          <a:p>
            <a:pPr marL="457200" indent="-457200" defTabSz="971550" eaLnBrk="1" hangingPunct="1">
              <a:lnSpc>
                <a:spcPct val="80000"/>
              </a:lnSpc>
              <a:spcBef>
                <a:spcPct val="100000"/>
              </a:spcBef>
              <a:buClr>
                <a:schemeClr val="tx2"/>
              </a:buClr>
              <a:buFontTx/>
              <a:buChar char="o"/>
            </a:pPr>
            <a:endParaRPr lang="en-US" sz="2600">
              <a:latin typeface="Calibri" pitchFamily="34" charset="0"/>
            </a:endParaRPr>
          </a:p>
          <a:p>
            <a:pPr marL="457200" indent="-457200" defTabSz="971550" eaLnBrk="1" hangingPunct="1">
              <a:lnSpc>
                <a:spcPct val="80000"/>
              </a:lnSpc>
              <a:spcBef>
                <a:spcPct val="100000"/>
              </a:spcBef>
              <a:buClr>
                <a:schemeClr val="tx2"/>
              </a:buClr>
            </a:pPr>
            <a:r>
              <a:rPr lang="en-US" sz="2600">
                <a:latin typeface="Comic Sans MS" pitchFamily="66" charset="0"/>
              </a:rPr>
              <a:t>IRT models the relationship between a person’s response Y</a:t>
            </a:r>
            <a:r>
              <a:rPr lang="en-US" sz="2600" baseline="-25000">
                <a:latin typeface="Comic Sans MS" pitchFamily="66" charset="0"/>
              </a:rPr>
              <a:t>i</a:t>
            </a:r>
            <a:r>
              <a:rPr lang="en-US" sz="2600">
                <a:latin typeface="Comic Sans MS" pitchFamily="66" charset="0"/>
              </a:rPr>
              <a:t> to the question (i) and his or her level of the latent construct </a:t>
            </a:r>
            <a:r>
              <a:rPr lang="en-US" sz="2600">
                <a:latin typeface="Comic Sans MS" pitchFamily="66" charset="0"/>
                <a:sym typeface="Symbol" pitchFamily="18" charset="2"/>
              </a:rPr>
              <a:t></a:t>
            </a:r>
            <a:r>
              <a:rPr lang="en-US" sz="2600">
                <a:latin typeface="Comic Sans MS" pitchFamily="66" charset="0"/>
              </a:rPr>
              <a:t> being measured by positing</a:t>
            </a:r>
          </a:p>
          <a:p>
            <a:pPr marL="457200" indent="-457200" defTabSz="971550" eaLnBrk="1" hangingPunct="1">
              <a:lnSpc>
                <a:spcPct val="80000"/>
              </a:lnSpc>
              <a:spcBef>
                <a:spcPct val="100000"/>
              </a:spcBef>
              <a:buFont typeface="Wingdings" pitchFamily="2" charset="2"/>
              <a:buNone/>
            </a:pPr>
            <a:endParaRPr lang="en-US" sz="2600">
              <a:latin typeface="Calibri" pitchFamily="34" charset="0"/>
            </a:endParaRPr>
          </a:p>
          <a:p>
            <a:pPr marL="457200" indent="-457200" defTabSz="971550" eaLnBrk="1" hangingPunct="1">
              <a:lnSpc>
                <a:spcPct val="80000"/>
              </a:lnSpc>
              <a:spcBef>
                <a:spcPct val="100000"/>
              </a:spcBef>
              <a:buFont typeface="Wingdings" pitchFamily="2" charset="2"/>
              <a:buNone/>
            </a:pPr>
            <a:endParaRPr lang="en-US" sz="3000">
              <a:latin typeface="Calibri" pitchFamily="34" charset="0"/>
            </a:endParaRPr>
          </a:p>
          <a:p>
            <a:pPr marL="457200" indent="-457200" defTabSz="971550" eaLnBrk="1" hangingPunct="1">
              <a:lnSpc>
                <a:spcPct val="80000"/>
              </a:lnSpc>
              <a:spcBef>
                <a:spcPct val="100000"/>
              </a:spcBef>
              <a:buFont typeface="Wingdings" pitchFamily="2" charset="2"/>
              <a:buNone/>
            </a:pPr>
            <a:r>
              <a:rPr lang="en-US" sz="3000">
                <a:latin typeface="Calibri" pitchFamily="34" charset="0"/>
              </a:rPr>
              <a:t> </a:t>
            </a:r>
            <a:r>
              <a:rPr lang="en-US" sz="2100">
                <a:latin typeface="Comic Sans MS" pitchFamily="66" charset="0"/>
              </a:rPr>
              <a:t>b</a:t>
            </a:r>
            <a:r>
              <a:rPr lang="en-US" sz="2100" baseline="-25000">
                <a:latin typeface="Comic Sans MS" pitchFamily="66" charset="0"/>
              </a:rPr>
              <a:t>ik</a:t>
            </a:r>
            <a:r>
              <a:rPr lang="en-US" sz="2100">
                <a:latin typeface="Comic Sans MS" pitchFamily="66" charset="0"/>
              </a:rPr>
              <a:t> estimates how difficult it is for the item (i) to have a score of k or more  and the discrimination parameter a</a:t>
            </a:r>
            <a:r>
              <a:rPr lang="en-US" sz="2100" baseline="-25000">
                <a:latin typeface="Comic Sans MS" pitchFamily="66" charset="0"/>
              </a:rPr>
              <a:t>i</a:t>
            </a:r>
            <a:r>
              <a:rPr lang="en-US" sz="2100">
                <a:latin typeface="Comic Sans MS" pitchFamily="66" charset="0"/>
              </a:rPr>
              <a:t> estimates the discriminatory power of the item. </a:t>
            </a:r>
          </a:p>
          <a:p>
            <a:pPr marL="457200" indent="-457200" defTabSz="971550" eaLnBrk="1" hangingPunct="1">
              <a:lnSpc>
                <a:spcPct val="80000"/>
              </a:lnSpc>
              <a:spcBef>
                <a:spcPct val="100000"/>
              </a:spcBef>
            </a:pPr>
            <a:endParaRPr lang="en-US" sz="3000">
              <a:latin typeface="Calibri" pitchFamily="34" charset="0"/>
            </a:endParaRPr>
          </a:p>
          <a:p>
            <a:pPr marL="457200" indent="-457200" defTabSz="971550" eaLnBrk="1" hangingPunct="1">
              <a:lnSpc>
                <a:spcPct val="80000"/>
              </a:lnSpc>
              <a:spcBef>
                <a:spcPct val="100000"/>
              </a:spcBef>
            </a:pPr>
            <a:endParaRPr lang="en-US" sz="3000">
              <a:latin typeface="Calibri" pitchFamily="34" charset="0"/>
            </a:endParaRPr>
          </a:p>
          <a:p>
            <a:pPr marL="457200" indent="-457200" defTabSz="971550" eaLnBrk="1" hangingPunct="1">
              <a:lnSpc>
                <a:spcPct val="80000"/>
              </a:lnSpc>
              <a:spcBef>
                <a:spcPct val="100000"/>
              </a:spcBef>
            </a:pPr>
            <a:endParaRPr lang="en-US" sz="3000">
              <a:latin typeface="Calibri" pitchFamily="34" charset="0"/>
            </a:endParaRPr>
          </a:p>
        </p:txBody>
      </p:sp>
      <p:sp>
        <p:nvSpPr>
          <p:cNvPr id="46084" name="Rectangle 6"/>
          <p:cNvSpPr>
            <a:spLocks noChangeArrowheads="1"/>
          </p:cNvSpPr>
          <p:nvPr/>
        </p:nvSpPr>
        <p:spPr bwMode="auto">
          <a:xfrm>
            <a:off x="0" y="-184150"/>
            <a:ext cx="184150" cy="368300"/>
          </a:xfrm>
          <a:prstGeom prst="rect">
            <a:avLst/>
          </a:prstGeom>
          <a:noFill/>
          <a:ln w="9525">
            <a:noFill/>
            <a:miter lim="800000"/>
            <a:headEnd/>
            <a:tailEnd/>
          </a:ln>
        </p:spPr>
        <p:txBody>
          <a:bodyPr wrap="none" anchor="ctr">
            <a:spAutoFit/>
          </a:bodyPr>
          <a:lstStyle/>
          <a:p>
            <a:pPr eaLnBrk="1" hangingPunct="1"/>
            <a:endParaRPr lang="en-US">
              <a:latin typeface="Calibri" pitchFamily="34" charset="0"/>
            </a:endParaRPr>
          </a:p>
        </p:txBody>
      </p:sp>
      <p:graphicFrame>
        <p:nvGraphicFramePr>
          <p:cNvPr id="46085" name="Object 95"/>
          <p:cNvGraphicFramePr>
            <a:graphicFrameLocks noChangeAspect="1"/>
          </p:cNvGraphicFramePr>
          <p:nvPr/>
        </p:nvGraphicFramePr>
        <p:xfrm>
          <a:off x="2185988" y="3276600"/>
          <a:ext cx="3924300" cy="990600"/>
        </p:xfrm>
        <a:graphic>
          <a:graphicData uri="http://schemas.openxmlformats.org/presentationml/2006/ole">
            <mc:AlternateContent xmlns:mc="http://schemas.openxmlformats.org/markup-compatibility/2006">
              <mc:Choice xmlns:v="urn:schemas-microsoft-com:vml" Requires="v">
                <p:oleObj spid="_x0000_s46120" name="Equation" r:id="rId3" imgW="1892300" imgH="431800" progId="Equation.3">
                  <p:embed/>
                </p:oleObj>
              </mc:Choice>
              <mc:Fallback>
                <p:oleObj name="Equation" r:id="rId3" imgW="1892300" imgH="431800" progId="Equation.3">
                  <p:embed/>
                  <p:pic>
                    <p:nvPicPr>
                      <p:cNvPr id="0" name="Object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988" y="3276600"/>
                        <a:ext cx="3924300" cy="99060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52400" y="274638"/>
            <a:ext cx="8991600" cy="1143000"/>
          </a:xfrm>
        </p:spPr>
        <p:txBody>
          <a:bodyPr/>
          <a:lstStyle/>
          <a:p>
            <a:pPr eaLnBrk="1" hangingPunct="1"/>
            <a:r>
              <a:rPr lang="en-US" altLang="en-US" smtClean="0">
                <a:latin typeface="Comic Sans MS" panose="030F0702030302020204" pitchFamily="66" charset="0"/>
              </a:rPr>
              <a:t>Item Responses and Trait Levels</a:t>
            </a:r>
          </a:p>
        </p:txBody>
      </p:sp>
      <p:grpSp>
        <p:nvGrpSpPr>
          <p:cNvPr id="50179" name="Group 3"/>
          <p:cNvGrpSpPr>
            <a:grpSpLocks/>
          </p:cNvGrpSpPr>
          <p:nvPr/>
        </p:nvGrpSpPr>
        <p:grpSpPr bwMode="auto">
          <a:xfrm>
            <a:off x="744538" y="2138363"/>
            <a:ext cx="8054975" cy="2362200"/>
            <a:chOff x="528" y="1347"/>
            <a:chExt cx="5708" cy="1488"/>
          </a:xfrm>
        </p:grpSpPr>
        <p:sp>
          <p:nvSpPr>
            <p:cNvPr id="50181" name="Line 4"/>
            <p:cNvSpPr>
              <a:spLocks noChangeShapeType="1"/>
            </p:cNvSpPr>
            <p:nvPr/>
          </p:nvSpPr>
          <p:spPr bwMode="auto">
            <a:xfrm>
              <a:off x="528" y="2090"/>
              <a:ext cx="5344" cy="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50182" name="AutoShape 5"/>
            <p:cNvSpPr>
              <a:spLocks noChangeArrowheads="1"/>
            </p:cNvSpPr>
            <p:nvPr/>
          </p:nvSpPr>
          <p:spPr bwMode="auto">
            <a:xfrm flipV="1">
              <a:off x="1274" y="1691"/>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0183" name="AutoShape 6"/>
            <p:cNvSpPr>
              <a:spLocks noChangeArrowheads="1"/>
            </p:cNvSpPr>
            <p:nvPr/>
          </p:nvSpPr>
          <p:spPr bwMode="auto">
            <a:xfrm flipV="1">
              <a:off x="3380" y="1692"/>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0184" name="AutoShape 7"/>
            <p:cNvSpPr>
              <a:spLocks noChangeArrowheads="1"/>
            </p:cNvSpPr>
            <p:nvPr/>
          </p:nvSpPr>
          <p:spPr bwMode="auto">
            <a:xfrm flipV="1">
              <a:off x="4411" y="169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0185" name="AutoShape 8"/>
            <p:cNvSpPr>
              <a:spLocks noChangeArrowheads="1"/>
            </p:cNvSpPr>
            <p:nvPr/>
          </p:nvSpPr>
          <p:spPr bwMode="auto">
            <a:xfrm>
              <a:off x="1569" y="2203"/>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0186" name="AutoShape 9"/>
            <p:cNvSpPr>
              <a:spLocks noChangeArrowheads="1"/>
            </p:cNvSpPr>
            <p:nvPr/>
          </p:nvSpPr>
          <p:spPr bwMode="auto">
            <a:xfrm>
              <a:off x="2733" y="2203"/>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0187" name="AutoShape 10"/>
            <p:cNvSpPr>
              <a:spLocks noChangeArrowheads="1"/>
            </p:cNvSpPr>
            <p:nvPr/>
          </p:nvSpPr>
          <p:spPr bwMode="auto">
            <a:xfrm>
              <a:off x="4083" y="220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50188" name="Text Box 11"/>
            <p:cNvSpPr txBox="1">
              <a:spLocks noChangeArrowheads="1"/>
            </p:cNvSpPr>
            <p:nvPr/>
          </p:nvSpPr>
          <p:spPr bwMode="auto">
            <a:xfrm>
              <a:off x="1261" y="2526"/>
              <a:ext cx="8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omic Sans MS" panose="030F0702030302020204" pitchFamily="66" charset="0"/>
                </a:rPr>
                <a:t>Item 1</a:t>
              </a:r>
            </a:p>
          </p:txBody>
        </p:sp>
        <p:sp>
          <p:nvSpPr>
            <p:cNvPr id="50189" name="Text Box 12"/>
            <p:cNvSpPr txBox="1">
              <a:spLocks noChangeArrowheads="1"/>
            </p:cNvSpPr>
            <p:nvPr/>
          </p:nvSpPr>
          <p:spPr bwMode="auto">
            <a:xfrm>
              <a:off x="2426" y="2535"/>
              <a:ext cx="8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omic Sans MS" panose="030F0702030302020204" pitchFamily="66" charset="0"/>
                </a:rPr>
                <a:t>Item 2</a:t>
              </a:r>
            </a:p>
          </p:txBody>
        </p:sp>
        <p:sp>
          <p:nvSpPr>
            <p:cNvPr id="50190" name="Text Box 13"/>
            <p:cNvSpPr txBox="1">
              <a:spLocks noChangeArrowheads="1"/>
            </p:cNvSpPr>
            <p:nvPr/>
          </p:nvSpPr>
          <p:spPr bwMode="auto">
            <a:xfrm>
              <a:off x="3875" y="2544"/>
              <a:ext cx="8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omic Sans MS" panose="030F0702030302020204" pitchFamily="66" charset="0"/>
                </a:rPr>
                <a:t>Item 3</a:t>
              </a:r>
            </a:p>
          </p:txBody>
        </p:sp>
        <p:sp>
          <p:nvSpPr>
            <p:cNvPr id="50191" name="Text Box 14"/>
            <p:cNvSpPr txBox="1">
              <a:spLocks noChangeArrowheads="1"/>
            </p:cNvSpPr>
            <p:nvPr/>
          </p:nvSpPr>
          <p:spPr bwMode="auto">
            <a:xfrm>
              <a:off x="888" y="1347"/>
              <a:ext cx="10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omic Sans MS" panose="030F0702030302020204" pitchFamily="66" charset="0"/>
                </a:rPr>
                <a:t>Person 1</a:t>
              </a:r>
            </a:p>
          </p:txBody>
        </p:sp>
        <p:sp>
          <p:nvSpPr>
            <p:cNvPr id="50192" name="Text Box 15"/>
            <p:cNvSpPr txBox="1">
              <a:spLocks noChangeArrowheads="1"/>
            </p:cNvSpPr>
            <p:nvPr/>
          </p:nvSpPr>
          <p:spPr bwMode="auto">
            <a:xfrm>
              <a:off x="2993" y="1347"/>
              <a:ext cx="10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omic Sans MS" panose="030F0702030302020204" pitchFamily="66" charset="0"/>
                </a:rPr>
                <a:t>Person 2</a:t>
              </a:r>
            </a:p>
          </p:txBody>
        </p:sp>
        <p:sp>
          <p:nvSpPr>
            <p:cNvPr id="50193" name="Text Box 16"/>
            <p:cNvSpPr txBox="1">
              <a:spLocks noChangeArrowheads="1"/>
            </p:cNvSpPr>
            <p:nvPr/>
          </p:nvSpPr>
          <p:spPr bwMode="auto">
            <a:xfrm>
              <a:off x="4015" y="1347"/>
              <a:ext cx="103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Comic Sans MS" panose="030F0702030302020204" pitchFamily="66" charset="0"/>
                </a:rPr>
                <a:t>Person 3</a:t>
              </a:r>
            </a:p>
          </p:txBody>
        </p:sp>
        <p:sp>
          <p:nvSpPr>
            <p:cNvPr id="50194" name="AutoShape 17"/>
            <p:cNvSpPr>
              <a:spLocks/>
            </p:cNvSpPr>
            <p:nvPr/>
          </p:nvSpPr>
          <p:spPr bwMode="auto">
            <a:xfrm>
              <a:off x="5073" y="2318"/>
              <a:ext cx="1163" cy="384"/>
            </a:xfrm>
            <a:prstGeom prst="accentCallout2">
              <a:avLst>
                <a:gd name="adj1" fmla="val 18750"/>
                <a:gd name="adj2" fmla="val -4644"/>
                <a:gd name="adj3" fmla="val 18750"/>
                <a:gd name="adj4" fmla="val -23019"/>
                <a:gd name="adj5" fmla="val -57292"/>
                <a:gd name="adj6" fmla="val -4206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Calibri" panose="020F0502020204030204" pitchFamily="34" charset="0"/>
                </a:rPr>
                <a:t>Trait</a:t>
              </a:r>
            </a:p>
            <a:p>
              <a:pPr eaLnBrk="1" hangingPunct="1">
                <a:spcBef>
                  <a:spcPct val="0"/>
                </a:spcBef>
                <a:buFontTx/>
                <a:buNone/>
              </a:pPr>
              <a:r>
                <a:rPr lang="en-US" altLang="en-US" sz="2000">
                  <a:latin typeface="Calibri" panose="020F0502020204030204" pitchFamily="34" charset="0"/>
                </a:rPr>
                <a:t>Continuum</a:t>
              </a:r>
            </a:p>
          </p:txBody>
        </p:sp>
      </p:grpSp>
      <p:sp>
        <p:nvSpPr>
          <p:cNvPr id="50180" name="TextBox 1"/>
          <p:cNvSpPr txBox="1">
            <a:spLocks noChangeArrowheads="1"/>
          </p:cNvSpPr>
          <p:nvPr/>
        </p:nvSpPr>
        <p:spPr bwMode="auto">
          <a:xfrm>
            <a:off x="2212975" y="5864225"/>
            <a:ext cx="281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Comic Sans MS" panose="030F0702030302020204" pitchFamily="66" charset="0"/>
              </a:rPr>
              <a:t>www.nihpromis.org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3"/>
          <p:cNvSpPr>
            <a:spLocks noGrp="1"/>
          </p:cNvSpPr>
          <p:nvPr>
            <p:ph type="title"/>
          </p:nvPr>
        </p:nvSpPr>
        <p:spPr>
          <a:xfrm>
            <a:off x="609600" y="304800"/>
            <a:ext cx="7772400" cy="914400"/>
          </a:xfrm>
        </p:spPr>
        <p:txBody>
          <a:bodyPr/>
          <a:lstStyle/>
          <a:p>
            <a:r>
              <a:rPr lang="en-US" altLang="en-US" sz="3600" smtClean="0">
                <a:latin typeface="Comic Sans MS" panose="030F0702030302020204" pitchFamily="66" charset="0"/>
              </a:rPr>
              <a:t>Computer Adaptive Testing (CAT)</a:t>
            </a:r>
          </a:p>
        </p:txBody>
      </p:sp>
      <p:sp>
        <p:nvSpPr>
          <p:cNvPr id="51203" name="Text Box 4"/>
          <p:cNvSpPr txBox="1">
            <a:spLocks noChangeArrowheads="1"/>
          </p:cNvSpPr>
          <p:nvPr/>
        </p:nvSpPr>
        <p:spPr bwMode="auto">
          <a:xfrm>
            <a:off x="8610600" y="63388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en-US" sz="2800">
              <a:latin typeface="Times New Roman" panose="02020603050405020304" pitchFamily="18" charset="0"/>
            </a:endParaRPr>
          </a:p>
        </p:txBody>
      </p:sp>
      <p:pic>
        <p:nvPicPr>
          <p:cNvPr id="5" name="Picture 4" descr="armyhd"/>
          <p:cNvPicPr>
            <a:picLocks noChangeAspect="1" noChangeArrowheads="1"/>
          </p:cNvPicPr>
          <p:nvPr/>
        </p:nvPicPr>
        <p:blipFill rotWithShape="1">
          <a:blip r:embed="rId3"/>
          <a:srcRect r="79384"/>
          <a:stretch/>
        </p:blipFill>
        <p:spPr bwMode="auto">
          <a:xfrm>
            <a:off x="838200" y="1905000"/>
            <a:ext cx="1657350" cy="873125"/>
          </a:xfrm>
          <a:prstGeom prst="rect">
            <a:avLst/>
          </a:prstGeom>
          <a:noFill/>
          <a:ln w="28575">
            <a:solidFill>
              <a:schemeClr val="tx1">
                <a:lumMod val="50000"/>
              </a:schemeClr>
            </a:solidFill>
            <a:miter lim="800000"/>
            <a:headEnd/>
            <a:tailEnd/>
          </a:ln>
        </p:spPr>
      </p:pic>
      <p:pic>
        <p:nvPicPr>
          <p:cNvPr id="51205" name="Picture 6" descr="nasd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95638"/>
            <a:ext cx="26908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descr="ncsb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200400"/>
            <a:ext cx="552767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5" descr="gr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905000"/>
            <a:ext cx="5705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800600"/>
            <a:ext cx="51689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7" y="177800"/>
            <a:ext cx="8669867"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sp>
        <p:nvSpPr>
          <p:cNvPr id="2" name="TextBox 1"/>
          <p:cNvSpPr txBox="1"/>
          <p:nvPr/>
        </p:nvSpPr>
        <p:spPr>
          <a:xfrm>
            <a:off x="838200" y="545812"/>
            <a:ext cx="7143671" cy="584775"/>
          </a:xfrm>
          <a:prstGeom prst="rect">
            <a:avLst/>
          </a:prstGeom>
          <a:noFill/>
        </p:spPr>
        <p:txBody>
          <a:bodyPr wrap="square" rtlCol="0">
            <a:spAutoFit/>
          </a:bodyPr>
          <a:lstStyle/>
          <a:p>
            <a:r>
              <a:rPr lang="en-US" dirty="0" smtClean="0"/>
              <a:t>CATEGRORY RESPONSE CURVE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7" y="177800"/>
            <a:ext cx="8669867"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71463" y="274638"/>
            <a:ext cx="9575801" cy="1143000"/>
          </a:xfrm>
        </p:spPr>
        <p:txBody>
          <a:bodyPr/>
          <a:lstStyle/>
          <a:p>
            <a:r>
              <a:rPr lang="en-US" altLang="en-US" sz="4000" smtClean="0">
                <a:latin typeface="Comic Sans MS" panose="030F0702030302020204" pitchFamily="66" charset="0"/>
              </a:rPr>
              <a:t>Differential Item Functioning (DIF)</a:t>
            </a:r>
          </a:p>
        </p:txBody>
      </p:sp>
      <p:sp>
        <p:nvSpPr>
          <p:cNvPr id="33795" name="Content Placeholder 2"/>
          <p:cNvSpPr>
            <a:spLocks noGrp="1"/>
          </p:cNvSpPr>
          <p:nvPr>
            <p:ph idx="1"/>
          </p:nvPr>
        </p:nvSpPr>
        <p:spPr>
          <a:xfrm>
            <a:off x="457200" y="1600200"/>
            <a:ext cx="8477250" cy="4525963"/>
          </a:xfrm>
        </p:spPr>
        <p:txBody>
          <a:bodyPr/>
          <a:lstStyle/>
          <a:p>
            <a:pPr>
              <a:buFont typeface="Arial" pitchFamily="34" charset="0"/>
              <a:buChar char="•"/>
              <a:defRPr/>
            </a:pPr>
            <a:r>
              <a:rPr lang="en-US" dirty="0" smtClean="0">
                <a:latin typeface="Comic Sans MS" pitchFamily="66" charset="0"/>
                <a:ea typeface="MS PGothic" pitchFamily="34" charset="-128"/>
              </a:rPr>
              <a:t>Probability of choosing each response category should be the same for those who have the same estimated scale score, regardless of other characteristics</a:t>
            </a:r>
          </a:p>
          <a:p>
            <a:pPr>
              <a:buFont typeface="Arial" pitchFamily="34" charset="0"/>
              <a:buChar char="•"/>
              <a:defRPr/>
            </a:pPr>
            <a:endParaRPr lang="en-US" dirty="0" smtClean="0">
              <a:latin typeface="Comic Sans MS" pitchFamily="66" charset="0"/>
              <a:ea typeface="MS PGothic" pitchFamily="34" charset="-128"/>
            </a:endParaRPr>
          </a:p>
          <a:p>
            <a:pPr>
              <a:buFont typeface="Arial" pitchFamily="34" charset="0"/>
              <a:buChar char="•"/>
              <a:defRPr/>
            </a:pPr>
            <a:r>
              <a:rPr lang="en-US" dirty="0" smtClean="0">
                <a:latin typeface="Comic Sans MS" pitchFamily="66" charset="0"/>
                <a:ea typeface="MS PGothic" pitchFamily="34" charset="-128"/>
              </a:rPr>
              <a:t>Evaluation of DIF by subgroups</a:t>
            </a:r>
          </a:p>
          <a:p>
            <a:pPr marL="457200" lvl="1" indent="0">
              <a:buFontTx/>
              <a:buNone/>
              <a:defRPr/>
            </a:pPr>
            <a:r>
              <a:rPr lang="en-US" dirty="0" smtClean="0">
                <a:ea typeface="MS PGothic" pitchFamily="34" charset="-128"/>
              </a:rPr>
              <a:t> </a:t>
            </a:r>
          </a:p>
          <a:p>
            <a:pPr lvl="1">
              <a:buFont typeface="Arial" pitchFamily="34" charset="0"/>
              <a:buChar char="–"/>
              <a:defRPr/>
            </a:pPr>
            <a:endParaRPr lang="en-US" dirty="0" smtClean="0">
              <a:ea typeface="MS PGothic" pitchFamily="34" charset="-128"/>
            </a:endParaRPr>
          </a:p>
          <a:p>
            <a:pPr>
              <a:buFont typeface="Arial" pitchFamily="34" charset="0"/>
              <a:buChar char="•"/>
              <a:defRPr/>
            </a:pPr>
            <a:endParaRPr lang="en-US" dirty="0" smtClean="0">
              <a:ea typeface="MS PGothic" pitchFamily="34" charset="-128"/>
            </a:endParaRPr>
          </a:p>
        </p:txBody>
      </p:sp>
      <p:sp>
        <p:nvSpPr>
          <p:cNvPr id="5" name="Slide Number Placeholder 4"/>
          <p:cNvSpPr>
            <a:spLocks noGrp="1"/>
          </p:cNvSpPr>
          <p:nvPr>
            <p:ph type="sldNum" sz="quarter" idx="12"/>
          </p:nvPr>
        </p:nvSpPr>
        <p:spPr/>
        <p:txBody>
          <a:bodyPr/>
          <a:lstStyle/>
          <a:p>
            <a:pPr>
              <a:defRPr/>
            </a:pPr>
            <a:fld id="{0C5144EA-161E-419D-B606-46724030BA3B}"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ChangeArrowheads="1"/>
          </p:cNvSpPr>
          <p:nvPr/>
        </p:nvSpPr>
        <p:spPr bwMode="auto">
          <a:xfrm>
            <a:off x="857250" y="1670050"/>
            <a:ext cx="7440613" cy="4735513"/>
          </a:xfrm>
          <a:prstGeom prst="rect">
            <a:avLst/>
          </a:prstGeom>
          <a:solidFill>
            <a:schemeClr val="bg1"/>
          </a:solidFill>
          <a:ln>
            <a:noFill/>
          </a:ln>
          <a:extLst>
            <a:ext uri="{91240B29-F687-4F45-9708-019B960494DF}">
              <a14:hiddenLine xmlns:a14="http://schemas.microsoft.com/office/drawing/2010/main" w="38100">
                <a:solidFill>
                  <a:srgbClr val="000000"/>
                </a:solidFill>
                <a:prstDash val="sysDot"/>
                <a:miter lim="800000"/>
                <a:headEnd type="none" w="sm" len="sm"/>
                <a:tailEnd type="none" w="sm" len="sm"/>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97284" name="Object 3"/>
          <p:cNvGraphicFramePr>
            <a:graphicFrameLocks noGrp="1" noChangeAspect="1"/>
          </p:cNvGraphicFramePr>
          <p:nvPr>
            <p:ph idx="4294967295"/>
            <p:extLst>
              <p:ext uri="{D42A27DB-BD31-4B8C-83A1-F6EECF244321}">
                <p14:modId xmlns:p14="http://schemas.microsoft.com/office/powerpoint/2010/main" val="41498844"/>
              </p:ext>
            </p:extLst>
          </p:nvPr>
        </p:nvGraphicFramePr>
        <p:xfrm>
          <a:off x="850900" y="1295400"/>
          <a:ext cx="7429500" cy="4314825"/>
        </p:xfrm>
        <a:graphic>
          <a:graphicData uri="http://schemas.openxmlformats.org/presentationml/2006/ole">
            <mc:AlternateContent xmlns:mc="http://schemas.openxmlformats.org/markup-compatibility/2006">
              <mc:Choice xmlns:v="urn:schemas-microsoft-com:vml" Requires="v">
                <p:oleObj spid="_x0000_s52231" name="Worksheet" r:id="rId4" imgW="8658225" imgH="5029200" progId="Excel.Sheet.8">
                  <p:embed/>
                </p:oleObj>
              </mc:Choice>
              <mc:Fallback>
                <p:oleObj name="Worksheet" r:id="rId4" imgW="8658225" imgH="502920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1295400"/>
                        <a:ext cx="7429500" cy="431482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5" name="Text Box 4"/>
          <p:cNvSpPr txBox="1">
            <a:spLocks noChangeArrowheads="1"/>
          </p:cNvSpPr>
          <p:nvPr/>
        </p:nvSpPr>
        <p:spPr bwMode="auto">
          <a:xfrm>
            <a:off x="1447800" y="3617912"/>
            <a:ext cx="15573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7078" tIns="43539" rIns="87078" bIns="43539">
            <a:spAutoFit/>
          </a:bodyPr>
          <a:lstStyle>
            <a:lvl1pPr defTabSz="871538">
              <a:spcBef>
                <a:spcPct val="20000"/>
              </a:spcBef>
              <a:buChar char="•"/>
              <a:defRPr sz="3200">
                <a:solidFill>
                  <a:schemeClr val="tx1"/>
                </a:solidFill>
                <a:latin typeface="Arial" panose="020B0604020202020204" pitchFamily="34" charset="0"/>
              </a:defRPr>
            </a:lvl1pPr>
            <a:lvl2pPr marL="742950" indent="-285750" defTabSz="871538">
              <a:spcBef>
                <a:spcPct val="20000"/>
              </a:spcBef>
              <a:buChar char="–"/>
              <a:defRPr sz="2800">
                <a:solidFill>
                  <a:schemeClr val="tx1"/>
                </a:solidFill>
                <a:latin typeface="Arial" panose="020B0604020202020204" pitchFamily="34" charset="0"/>
              </a:defRPr>
            </a:lvl2pPr>
            <a:lvl3pPr marL="1143000" indent="-228600" defTabSz="871538">
              <a:spcBef>
                <a:spcPct val="20000"/>
              </a:spcBef>
              <a:buChar char="•"/>
              <a:defRPr sz="2400">
                <a:solidFill>
                  <a:schemeClr val="tx1"/>
                </a:solidFill>
                <a:latin typeface="Arial" panose="020B0604020202020204" pitchFamily="34" charset="0"/>
              </a:defRPr>
            </a:lvl3pPr>
            <a:lvl4pPr marL="1600200" indent="-228600" defTabSz="871538">
              <a:spcBef>
                <a:spcPct val="20000"/>
              </a:spcBef>
              <a:buChar char="–"/>
              <a:defRPr sz="2000">
                <a:solidFill>
                  <a:schemeClr val="tx1"/>
                </a:solidFill>
                <a:latin typeface="Arial" panose="020B0604020202020204" pitchFamily="34" charset="0"/>
              </a:defRPr>
            </a:lvl4pPr>
            <a:lvl5pPr marL="2057400" indent="-228600" defTabSz="871538">
              <a:spcBef>
                <a:spcPct val="20000"/>
              </a:spcBef>
              <a:buChar char="»"/>
              <a:defRPr sz="2000">
                <a:solidFill>
                  <a:schemeClr val="tx1"/>
                </a:solidFill>
                <a:latin typeface="Arial" panose="020B0604020202020204" pitchFamily="34" charset="0"/>
              </a:defRPr>
            </a:lvl5pPr>
            <a:lvl6pPr marL="25146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1700" i="1">
                <a:latin typeface="Comic Sans MS" panose="030F0702030302020204" pitchFamily="66" charset="0"/>
                <a:cs typeface="Arial" panose="020B0604020202020204" pitchFamily="34" charset="0"/>
              </a:rPr>
              <a:t>Location DIF</a:t>
            </a:r>
          </a:p>
          <a:p>
            <a:pPr eaLnBrk="1" hangingPunct="1">
              <a:lnSpc>
                <a:spcPct val="90000"/>
              </a:lnSpc>
              <a:spcBef>
                <a:spcPct val="0"/>
              </a:spcBef>
              <a:buFontTx/>
              <a:buNone/>
            </a:pPr>
            <a:endParaRPr lang="en-US" altLang="en-US" sz="1700">
              <a:latin typeface="Comic Sans MS" panose="030F0702030302020204" pitchFamily="66" charset="0"/>
              <a:cs typeface="Arial" panose="020B0604020202020204" pitchFamily="34" charset="0"/>
            </a:endParaRPr>
          </a:p>
        </p:txBody>
      </p:sp>
      <p:sp>
        <p:nvSpPr>
          <p:cNvPr id="97286" name="Text Box 5"/>
          <p:cNvSpPr txBox="1">
            <a:spLocks noChangeArrowheads="1"/>
          </p:cNvSpPr>
          <p:nvPr/>
        </p:nvSpPr>
        <p:spPr bwMode="auto">
          <a:xfrm>
            <a:off x="6273800" y="3322637"/>
            <a:ext cx="12017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7078" tIns="43539" rIns="87078" bIns="43539">
            <a:spAutoFit/>
          </a:bodyPr>
          <a:lstStyle>
            <a:lvl1pPr defTabSz="871538">
              <a:spcBef>
                <a:spcPct val="20000"/>
              </a:spcBef>
              <a:buChar char="•"/>
              <a:defRPr sz="3200">
                <a:solidFill>
                  <a:schemeClr val="tx1"/>
                </a:solidFill>
                <a:latin typeface="Arial" panose="020B0604020202020204" pitchFamily="34" charset="0"/>
              </a:defRPr>
            </a:lvl1pPr>
            <a:lvl2pPr marL="742950" indent="-285750" defTabSz="871538">
              <a:spcBef>
                <a:spcPct val="20000"/>
              </a:spcBef>
              <a:buChar char="–"/>
              <a:defRPr sz="2800">
                <a:solidFill>
                  <a:schemeClr val="tx1"/>
                </a:solidFill>
                <a:latin typeface="Arial" panose="020B0604020202020204" pitchFamily="34" charset="0"/>
              </a:defRPr>
            </a:lvl2pPr>
            <a:lvl3pPr marL="1143000" indent="-228600" defTabSz="871538">
              <a:spcBef>
                <a:spcPct val="20000"/>
              </a:spcBef>
              <a:buChar char="•"/>
              <a:defRPr sz="2400">
                <a:solidFill>
                  <a:schemeClr val="tx1"/>
                </a:solidFill>
                <a:latin typeface="Arial" panose="020B0604020202020204" pitchFamily="34" charset="0"/>
              </a:defRPr>
            </a:lvl3pPr>
            <a:lvl4pPr marL="1600200" indent="-228600" defTabSz="871538">
              <a:spcBef>
                <a:spcPct val="20000"/>
              </a:spcBef>
              <a:buChar char="–"/>
              <a:defRPr sz="2000">
                <a:solidFill>
                  <a:schemeClr val="tx1"/>
                </a:solidFill>
                <a:latin typeface="Arial" panose="020B0604020202020204" pitchFamily="34" charset="0"/>
              </a:defRPr>
            </a:lvl4pPr>
            <a:lvl5pPr marL="2057400" indent="-228600" defTabSz="871538">
              <a:spcBef>
                <a:spcPct val="20000"/>
              </a:spcBef>
              <a:buChar char="»"/>
              <a:defRPr sz="2000">
                <a:solidFill>
                  <a:schemeClr val="tx1"/>
                </a:solidFill>
                <a:latin typeface="Arial" panose="020B0604020202020204" pitchFamily="34" charset="0"/>
              </a:defRPr>
            </a:lvl5pPr>
            <a:lvl6pPr marL="25146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715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1700">
                <a:latin typeface="Comic Sans MS" panose="030F0702030302020204" pitchFamily="66" charset="0"/>
                <a:cs typeface="Arial" panose="020B0604020202020204" pitchFamily="34" charset="0"/>
              </a:rPr>
              <a:t/>
            </a:r>
            <a:br>
              <a:rPr lang="en-US" altLang="en-US" sz="1700">
                <a:latin typeface="Comic Sans MS" panose="030F0702030302020204" pitchFamily="66" charset="0"/>
                <a:cs typeface="Arial" panose="020B0604020202020204" pitchFamily="34" charset="0"/>
              </a:rPr>
            </a:br>
            <a:r>
              <a:rPr lang="en-US" altLang="en-US" sz="1700" i="1">
                <a:latin typeface="Comic Sans MS" panose="030F0702030302020204" pitchFamily="66" charset="0"/>
                <a:cs typeface="Arial" panose="020B0604020202020204" pitchFamily="34" charset="0"/>
              </a:rPr>
              <a:t>Slope DIF</a:t>
            </a:r>
          </a:p>
          <a:p>
            <a:pPr eaLnBrk="1" hangingPunct="1">
              <a:lnSpc>
                <a:spcPct val="90000"/>
              </a:lnSpc>
              <a:spcBef>
                <a:spcPct val="0"/>
              </a:spcBef>
              <a:buFontTx/>
              <a:buNone/>
            </a:pPr>
            <a:endParaRPr lang="en-US" altLang="en-US" sz="1700">
              <a:latin typeface="Comic Sans MS" panose="030F0702030302020204" pitchFamily="66" charset="0"/>
              <a:cs typeface="Arial" panose="020B0604020202020204" pitchFamily="34" charset="0"/>
            </a:endParaRPr>
          </a:p>
        </p:txBody>
      </p:sp>
      <p:sp>
        <p:nvSpPr>
          <p:cNvPr id="97287" name="Rectangle 6"/>
          <p:cNvSpPr>
            <a:spLocks noGrp="1" noChangeArrowheads="1"/>
          </p:cNvSpPr>
          <p:nvPr>
            <p:ph type="title" idx="4294967295"/>
          </p:nvPr>
        </p:nvSpPr>
        <p:spPr>
          <a:xfrm>
            <a:off x="652463" y="219075"/>
            <a:ext cx="7772400" cy="1143000"/>
          </a:xfrm>
          <a:noFill/>
        </p:spPr>
        <p:txBody>
          <a:bodyPr lIns="90488" tIns="44450" rIns="90488" bIns="44450"/>
          <a:lstStyle/>
          <a:p>
            <a:pPr eaLnBrk="1" hangingPunct="1"/>
            <a:r>
              <a:rPr lang="en-US" altLang="en-US" sz="4000" smtClean="0">
                <a:latin typeface="Comic Sans MS" panose="030F0702030302020204" pitchFamily="66" charset="0"/>
              </a:rPr>
              <a:t>DIF (2-parameter model)</a:t>
            </a:r>
            <a:endParaRPr lang="en-US" altLang="en-US" sz="3600" b="1" smtClean="0"/>
          </a:p>
        </p:txBody>
      </p:sp>
      <p:sp>
        <p:nvSpPr>
          <p:cNvPr id="97288" name="Line 7"/>
          <p:cNvSpPr>
            <a:spLocks noChangeShapeType="1"/>
          </p:cNvSpPr>
          <p:nvPr/>
        </p:nvSpPr>
        <p:spPr bwMode="auto">
          <a:xfrm>
            <a:off x="2471738" y="2932112"/>
            <a:ext cx="677862" cy="457200"/>
          </a:xfrm>
          <a:prstGeom prst="line">
            <a:avLst/>
          </a:prstGeom>
          <a:noFill/>
          <a:ln w="25400">
            <a:solidFill>
              <a:srgbClr val="009688"/>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97289" name="Text Box 8"/>
          <p:cNvSpPr txBox="1">
            <a:spLocks noChangeArrowheads="1"/>
          </p:cNvSpPr>
          <p:nvPr/>
        </p:nvSpPr>
        <p:spPr bwMode="auto">
          <a:xfrm>
            <a:off x="1592263" y="2532002"/>
            <a:ext cx="1082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Clr>
                <a:srgbClr val="FFDF00"/>
              </a:buClr>
              <a:buSzPct val="75000"/>
              <a:buFont typeface="Symbol" panose="05050102010706020507" pitchFamily="18" charset="2"/>
              <a:buNone/>
            </a:pPr>
            <a:r>
              <a:rPr lang="en-US" altLang="en-US" sz="2000" dirty="0" smtClean="0">
                <a:solidFill>
                  <a:schemeClr val="accent2"/>
                </a:solidFill>
                <a:latin typeface="Comic Sans MS" panose="030F0702030302020204" pitchFamily="66" charset="0"/>
                <a:cs typeface="Arial" panose="020B0604020202020204" pitchFamily="34" charset="0"/>
              </a:rPr>
              <a:t>Women</a:t>
            </a:r>
            <a:endParaRPr lang="en-US" altLang="en-US" sz="2000" dirty="0">
              <a:solidFill>
                <a:schemeClr val="accent2"/>
              </a:solidFill>
              <a:latin typeface="Comic Sans MS" panose="030F0702030302020204" pitchFamily="66" charset="0"/>
              <a:cs typeface="Arial" panose="020B0604020202020204" pitchFamily="34" charset="0"/>
            </a:endParaRPr>
          </a:p>
        </p:txBody>
      </p:sp>
      <p:sp>
        <p:nvSpPr>
          <p:cNvPr id="97290" name="Text Box 9"/>
          <p:cNvSpPr txBox="1">
            <a:spLocks noChangeArrowheads="1"/>
          </p:cNvSpPr>
          <p:nvPr/>
        </p:nvSpPr>
        <p:spPr bwMode="auto">
          <a:xfrm>
            <a:off x="1905000" y="1654175"/>
            <a:ext cx="769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Clr>
                <a:srgbClr val="FFDF00"/>
              </a:buClr>
              <a:buSzPct val="75000"/>
              <a:buFont typeface="Symbol" panose="05050102010706020507" pitchFamily="18" charset="2"/>
              <a:buNone/>
            </a:pPr>
            <a:r>
              <a:rPr lang="en-US" altLang="en-US" sz="2000" dirty="0" smtClean="0">
                <a:solidFill>
                  <a:srgbClr val="6600CC"/>
                </a:solidFill>
                <a:latin typeface="Comic Sans MS" panose="030F0702030302020204" pitchFamily="66" charset="0"/>
                <a:cs typeface="Arial" panose="020B0604020202020204" pitchFamily="34" charset="0"/>
              </a:rPr>
              <a:t>Men</a:t>
            </a:r>
            <a:endParaRPr lang="en-US" altLang="en-US" sz="2000" dirty="0">
              <a:solidFill>
                <a:srgbClr val="6600CC"/>
              </a:solidFill>
              <a:latin typeface="Comic Sans MS" panose="030F0702030302020204" pitchFamily="66" charset="0"/>
              <a:cs typeface="Arial" panose="020B0604020202020204" pitchFamily="34" charset="0"/>
            </a:endParaRPr>
          </a:p>
        </p:txBody>
      </p:sp>
      <p:sp>
        <p:nvSpPr>
          <p:cNvPr id="97291" name="Text Box 10"/>
          <p:cNvSpPr txBox="1">
            <a:spLocks noChangeArrowheads="1"/>
          </p:cNvSpPr>
          <p:nvPr/>
        </p:nvSpPr>
        <p:spPr bwMode="auto">
          <a:xfrm>
            <a:off x="6248400" y="4379912"/>
            <a:ext cx="555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Clr>
                <a:srgbClr val="FFDF00"/>
              </a:buClr>
              <a:buSzPct val="75000"/>
              <a:buFont typeface="Symbol" panose="05050102010706020507" pitchFamily="18" charset="2"/>
              <a:buNone/>
            </a:pPr>
            <a:r>
              <a:rPr lang="en-US" altLang="en-US" sz="2000">
                <a:solidFill>
                  <a:srgbClr val="6600CC"/>
                </a:solidFill>
                <a:latin typeface="Comic Sans MS" panose="030F0702030302020204" pitchFamily="66" charset="0"/>
                <a:cs typeface="Arial" panose="020B0604020202020204" pitchFamily="34" charset="0"/>
              </a:rPr>
              <a:t>AA</a:t>
            </a:r>
          </a:p>
        </p:txBody>
      </p:sp>
      <p:sp>
        <p:nvSpPr>
          <p:cNvPr id="97292" name="Text Box 11"/>
          <p:cNvSpPr txBox="1">
            <a:spLocks noChangeArrowheads="1"/>
          </p:cNvSpPr>
          <p:nvPr/>
        </p:nvSpPr>
        <p:spPr bwMode="auto">
          <a:xfrm>
            <a:off x="6518275" y="2687637"/>
            <a:ext cx="155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80000"/>
              </a:spcBef>
              <a:buClr>
                <a:srgbClr val="FFDF00"/>
              </a:buClr>
              <a:buSzPct val="75000"/>
              <a:buFont typeface="Symbol" panose="05050102010706020507" pitchFamily="18" charset="2"/>
              <a:buNone/>
            </a:pPr>
            <a:r>
              <a:rPr lang="en-US" altLang="en-US" sz="2000">
                <a:solidFill>
                  <a:schemeClr val="accent2"/>
                </a:solidFill>
                <a:latin typeface="Comic Sans MS" panose="030F0702030302020204" pitchFamily="66" charset="0"/>
                <a:cs typeface="Arial" panose="020B0604020202020204" pitchFamily="34" charset="0"/>
              </a:rPr>
              <a:t>White</a:t>
            </a:r>
          </a:p>
        </p:txBody>
      </p:sp>
      <p:sp>
        <p:nvSpPr>
          <p:cNvPr id="97293" name="Line 12"/>
          <p:cNvSpPr>
            <a:spLocks noChangeShapeType="1"/>
          </p:cNvSpPr>
          <p:nvPr/>
        </p:nvSpPr>
        <p:spPr bwMode="auto">
          <a:xfrm flipH="1" flipV="1">
            <a:off x="5453063" y="4456112"/>
            <a:ext cx="744537" cy="76200"/>
          </a:xfrm>
          <a:prstGeom prst="line">
            <a:avLst/>
          </a:prstGeom>
          <a:noFill/>
          <a:ln w="2540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7294" name="Line 13"/>
          <p:cNvSpPr>
            <a:spLocks noChangeShapeType="1"/>
          </p:cNvSpPr>
          <p:nvPr/>
        </p:nvSpPr>
        <p:spPr bwMode="auto">
          <a:xfrm flipH="1" flipV="1">
            <a:off x="6129338" y="2703512"/>
            <a:ext cx="339725" cy="152400"/>
          </a:xfrm>
          <a:prstGeom prst="line">
            <a:avLst/>
          </a:prstGeom>
          <a:noFill/>
          <a:ln w="2540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7295" name="Line 14"/>
          <p:cNvSpPr>
            <a:spLocks noChangeShapeType="1"/>
          </p:cNvSpPr>
          <p:nvPr/>
        </p:nvSpPr>
        <p:spPr bwMode="auto">
          <a:xfrm>
            <a:off x="2674938" y="1865312"/>
            <a:ext cx="1762125" cy="381000"/>
          </a:xfrm>
          <a:prstGeom prst="line">
            <a:avLst/>
          </a:prstGeom>
          <a:noFill/>
          <a:ln w="2540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7296" name="Rectangle 15"/>
          <p:cNvSpPr>
            <a:spLocks noChangeArrowheads="1"/>
          </p:cNvSpPr>
          <p:nvPr/>
        </p:nvSpPr>
        <p:spPr bwMode="auto">
          <a:xfrm>
            <a:off x="2057400" y="5715000"/>
            <a:ext cx="5418138" cy="450850"/>
          </a:xfrm>
          <a:prstGeom prst="rect">
            <a:avLst/>
          </a:prstGeom>
          <a:solidFill>
            <a:schemeClr val="accent1"/>
          </a:solidFill>
          <a:ln w="38100">
            <a:solidFill>
              <a:schemeClr val="bg2"/>
            </a:solidFill>
            <a:prstDash val="sysDot"/>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smtClean="0"/>
              <a:t>Higher Score = More Depressive Symptoms</a:t>
            </a:r>
            <a:endParaRPr lang="en-US" altLang="en-US" sz="2000" dirty="0"/>
          </a:p>
        </p:txBody>
      </p:sp>
      <p:sp>
        <p:nvSpPr>
          <p:cNvPr id="17" name="TextBox 16"/>
          <p:cNvSpPr txBox="1"/>
          <p:nvPr/>
        </p:nvSpPr>
        <p:spPr>
          <a:xfrm>
            <a:off x="1752600" y="5218112"/>
            <a:ext cx="1701800" cy="307777"/>
          </a:xfrm>
          <a:prstGeom prst="rect">
            <a:avLst/>
          </a:prstGeom>
          <a:noFill/>
        </p:spPr>
        <p:txBody>
          <a:bodyPr wrap="square" rtlCol="0">
            <a:spAutoFit/>
          </a:bodyPr>
          <a:lstStyle/>
          <a:p>
            <a:r>
              <a:rPr lang="en-US" sz="1400" dirty="0" smtClean="0">
                <a:latin typeface="Arial" pitchFamily="34" charset="0"/>
              </a:rPr>
              <a:t>I cry when upset</a:t>
            </a:r>
            <a:endParaRPr lang="en-US" sz="1400" dirty="0">
              <a:latin typeface="Arial" pitchFamily="34" charset="0"/>
            </a:endParaRPr>
          </a:p>
        </p:txBody>
      </p:sp>
      <p:sp>
        <p:nvSpPr>
          <p:cNvPr id="18" name="TextBox 17"/>
          <p:cNvSpPr txBox="1"/>
          <p:nvPr/>
        </p:nvSpPr>
        <p:spPr>
          <a:xfrm>
            <a:off x="4572000" y="5218112"/>
            <a:ext cx="2243137" cy="307777"/>
          </a:xfrm>
          <a:prstGeom prst="rect">
            <a:avLst/>
          </a:prstGeom>
          <a:noFill/>
        </p:spPr>
        <p:txBody>
          <a:bodyPr wrap="square" rtlCol="0">
            <a:spAutoFit/>
          </a:bodyPr>
          <a:lstStyle/>
          <a:p>
            <a:r>
              <a:rPr lang="en-US" sz="1400" dirty="0" smtClean="0">
                <a:latin typeface="Arial" pitchFamily="34" charset="0"/>
              </a:rPr>
              <a:t>I get sad for no reason</a:t>
            </a:r>
            <a:endParaRPr lang="en-US" sz="1400" dirty="0">
              <a:latin typeface="Arial" pitchFamily="34" charset="0"/>
            </a:endParaRPr>
          </a:p>
        </p:txBody>
      </p:sp>
      <p:sp>
        <p:nvSpPr>
          <p:cNvPr id="20" name="Slide Number Placeholder 19"/>
          <p:cNvSpPr>
            <a:spLocks noGrp="1"/>
          </p:cNvSpPr>
          <p:nvPr>
            <p:ph type="sldNum" sz="quarter" idx="12"/>
          </p:nvPr>
        </p:nvSpPr>
        <p:spPr>
          <a:xfrm>
            <a:off x="7343775" y="6165850"/>
            <a:ext cx="1466850" cy="476250"/>
          </a:xfrm>
        </p:spPr>
        <p:txBody>
          <a:bodyPr/>
          <a:lstStyle/>
          <a:p>
            <a:pPr>
              <a:defRPr/>
            </a:pPr>
            <a:fld id="{FC104A63-7622-4A0E-8213-283EA964E1B0}"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152400"/>
            <a:ext cx="8229600" cy="1143000"/>
          </a:xfrm>
        </p:spPr>
        <p:txBody>
          <a:bodyPr/>
          <a:lstStyle/>
          <a:p>
            <a:r>
              <a:rPr lang="en-US" altLang="en-US" sz="3600" b="1" dirty="0" smtClean="0">
                <a:latin typeface="Comic Sans MS" pitchFamily="66" charset="0"/>
              </a:rPr>
              <a:t>PROMIS Physical Functioning </a:t>
            </a:r>
            <a:br>
              <a:rPr lang="en-US" altLang="en-US" sz="3600" b="1" dirty="0" smtClean="0">
                <a:latin typeface="Comic Sans MS" pitchFamily="66" charset="0"/>
              </a:rPr>
            </a:br>
            <a:r>
              <a:rPr lang="en-US" altLang="en-US" sz="3600" b="1" dirty="0" smtClean="0">
                <a:latin typeface="Comic Sans MS" pitchFamily="66" charset="0"/>
              </a:rPr>
              <a:t>vs. “Legacy” Measures</a:t>
            </a:r>
          </a:p>
        </p:txBody>
      </p:sp>
      <p:pic>
        <p:nvPicPr>
          <p:cNvPr id="111619" name="Picture 2"/>
          <p:cNvPicPr>
            <a:picLocks noChangeAspect="1"/>
          </p:cNvPicPr>
          <p:nvPr/>
        </p:nvPicPr>
        <p:blipFill>
          <a:blip r:embed="rId3" cstate="print"/>
          <a:srcRect/>
          <a:stretch>
            <a:fillRect/>
          </a:stretch>
        </p:blipFill>
        <p:spPr bwMode="auto">
          <a:xfrm>
            <a:off x="152400" y="1524000"/>
            <a:ext cx="8915400" cy="5105400"/>
          </a:xfrm>
          <a:prstGeom prst="rect">
            <a:avLst/>
          </a:prstGeom>
          <a:noFill/>
          <a:ln w="9525">
            <a:noFill/>
            <a:miter lim="800000"/>
            <a:headEnd/>
            <a:tailEnd/>
          </a:ln>
        </p:spPr>
      </p:pic>
      <p:sp>
        <p:nvSpPr>
          <p:cNvPr id="5" name="Slide Number Placeholder 4"/>
          <p:cNvSpPr>
            <a:spLocks noGrp="1"/>
          </p:cNvSpPr>
          <p:nvPr>
            <p:ph type="sldNum" sz="quarter" idx="12"/>
          </p:nvPr>
        </p:nvSpPr>
        <p:spPr>
          <a:xfrm>
            <a:off x="6667500" y="6245225"/>
            <a:ext cx="2400300" cy="476250"/>
          </a:xfrm>
        </p:spPr>
        <p:txBody>
          <a:bodyPr/>
          <a:lstStyle/>
          <a:p>
            <a:pPr>
              <a:defRPr/>
            </a:pPr>
            <a:fld id="{D8B15C0F-D46F-4F15-BEA4-3F0FAA134F23}" type="slidenum">
              <a:rPr lang="en-US" smtClean="0"/>
              <a:pPr>
                <a:defRPr/>
              </a:pPr>
              <a:t>37</a:t>
            </a:fld>
            <a:endParaRPr lang="en-US" dirty="0"/>
          </a:p>
        </p:txBody>
      </p:sp>
      <p:sp>
        <p:nvSpPr>
          <p:cNvPr id="6" name="Rectangle 5"/>
          <p:cNvSpPr/>
          <p:nvPr/>
        </p:nvSpPr>
        <p:spPr bwMode="auto">
          <a:xfrm>
            <a:off x="1066800" y="5822196"/>
            <a:ext cx="6934200" cy="182106"/>
          </a:xfrm>
          <a:prstGeom prst="rect">
            <a:avLst/>
          </a:prstGeom>
          <a:solidFill>
            <a:schemeClr val="bg1"/>
          </a:solidFill>
          <a:ln w="38100" cap="flat" cmpd="sng" algn="ctr">
            <a:no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11620" name="TextBox 3"/>
          <p:cNvSpPr txBox="1">
            <a:spLocks noChangeArrowheads="1"/>
          </p:cNvSpPr>
          <p:nvPr/>
        </p:nvSpPr>
        <p:spPr bwMode="auto">
          <a:xfrm>
            <a:off x="1143000" y="5726112"/>
            <a:ext cx="6934200" cy="369888"/>
          </a:xfrm>
          <a:prstGeom prst="rect">
            <a:avLst/>
          </a:prstGeom>
          <a:noFill/>
          <a:ln w="9525">
            <a:noFill/>
            <a:miter lim="800000"/>
            <a:headEnd/>
            <a:tailEnd/>
          </a:ln>
        </p:spPr>
        <p:txBody>
          <a:bodyPr>
            <a:spAutoFit/>
          </a:bodyPr>
          <a:lstStyle/>
          <a:p>
            <a:r>
              <a:rPr lang="en-US" altLang="en-US" sz="1800" dirty="0">
                <a:latin typeface="Arial" pitchFamily="34" charset="0"/>
              </a:rPr>
              <a:t>10             20             30              40               50           60            70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idx="4294967295"/>
          </p:nvPr>
        </p:nvSpPr>
        <p:spPr>
          <a:xfrm>
            <a:off x="-38100" y="152400"/>
            <a:ext cx="9258300" cy="1143000"/>
          </a:xfrm>
        </p:spPr>
        <p:txBody>
          <a:bodyPr/>
          <a:lstStyle/>
          <a:p>
            <a:r>
              <a:rPr lang="en-US" altLang="en-US" sz="4000" b="1" dirty="0" smtClean="0"/>
              <a:t> </a:t>
            </a:r>
            <a:r>
              <a:rPr lang="en-US" altLang="en-US" sz="6000" b="1" dirty="0" smtClean="0">
                <a:latin typeface="Comic Sans MS" pitchFamily="66" charset="0"/>
              </a:rPr>
              <a:t> </a:t>
            </a:r>
            <a:endParaRPr lang="en-US" altLang="en-US" sz="4000" b="1" dirty="0" smtClean="0">
              <a:latin typeface="Comic Sans MS" pitchFamily="66" charset="0"/>
            </a:endParaRPr>
          </a:p>
        </p:txBody>
      </p:sp>
      <p:sp>
        <p:nvSpPr>
          <p:cNvPr id="113669" name="TextBox 1"/>
          <p:cNvSpPr txBox="1">
            <a:spLocks noChangeArrowheads="1"/>
          </p:cNvSpPr>
          <p:nvPr/>
        </p:nvSpPr>
        <p:spPr bwMode="auto">
          <a:xfrm>
            <a:off x="45305" y="5661616"/>
            <a:ext cx="9098695" cy="2431435"/>
          </a:xfrm>
          <a:prstGeom prst="rect">
            <a:avLst/>
          </a:prstGeom>
          <a:noFill/>
          <a:ln w="9525">
            <a:noFill/>
            <a:miter lim="800000"/>
            <a:headEnd/>
            <a:tailEnd/>
          </a:ln>
        </p:spPr>
        <p:txBody>
          <a:bodyPr wrap="square">
            <a:spAutoFit/>
          </a:bodyPr>
          <a:lstStyle/>
          <a:p>
            <a:endParaRPr lang="en-US" altLang="en-US" sz="2000" dirty="0" smtClean="0">
              <a:hlinkClick r:id="rId3"/>
            </a:endParaRPr>
          </a:p>
          <a:p>
            <a:endParaRPr lang="en-US" altLang="en-US" sz="2000" dirty="0" smtClean="0">
              <a:hlinkClick r:id="rId3"/>
            </a:endParaRPr>
          </a:p>
          <a:p>
            <a:r>
              <a:rPr lang="en-US" altLang="en-US" sz="2000" dirty="0" smtClean="0">
                <a:hlinkClick r:id="rId3"/>
              </a:rPr>
              <a:t>drhays@ucla.edu</a:t>
            </a:r>
            <a:r>
              <a:rPr lang="en-US" altLang="en-US" sz="2000" dirty="0" smtClean="0"/>
              <a:t>  </a:t>
            </a:r>
            <a:r>
              <a:rPr lang="en-US" altLang="en-US" sz="2000" dirty="0"/>
              <a:t>(310-794-2294</a:t>
            </a:r>
            <a:r>
              <a:rPr lang="en-US" altLang="en-US" sz="2000" dirty="0" smtClean="0"/>
              <a:t>). </a:t>
            </a:r>
            <a:r>
              <a:rPr lang="en-US" altLang="en-US" sz="2000" dirty="0" smtClean="0">
                <a:hlinkClick r:id="rId4"/>
              </a:rPr>
              <a:t>http</a:t>
            </a:r>
            <a:r>
              <a:rPr lang="en-US" altLang="en-US" sz="2000" dirty="0">
                <a:hlinkClick r:id="rId4"/>
              </a:rPr>
              <a:t>://gim.med.ucla.edu/FacultyPages/Hays</a:t>
            </a:r>
            <a:r>
              <a:rPr lang="en-US" altLang="en-US" sz="2000" dirty="0" smtClean="0">
                <a:hlinkClick r:id="rId4"/>
              </a:rPr>
              <a:t>/</a:t>
            </a:r>
            <a:endParaRPr lang="en-US" altLang="en-US" sz="2000" dirty="0" smtClean="0"/>
          </a:p>
          <a:p>
            <a:r>
              <a:rPr lang="en-US" altLang="en-US" sz="2000" dirty="0" smtClean="0"/>
              <a:t>  </a:t>
            </a:r>
          </a:p>
          <a:p>
            <a:endParaRPr lang="en-US" altLang="en-US" sz="2000" dirty="0"/>
          </a:p>
          <a:p>
            <a:endParaRPr lang="en-US" altLang="en-US" dirty="0">
              <a:cs typeface="Times New Roman" pitchFamily="18" charset="0"/>
            </a:endParaRPr>
          </a:p>
          <a:p>
            <a:endParaRPr lang="en-US" altLang="en-US" sz="2000" dirty="0"/>
          </a:p>
        </p:txBody>
      </p:sp>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1992519" y="423027"/>
              <a:ext cx="1078560" cy="177840"/>
            </p14:xfrm>
          </p:contentPart>
        </mc:Choice>
        <mc:Fallback xmlns="">
          <p:pic>
            <p:nvPicPr>
              <p:cNvPr id="10" name="Ink 9"/>
              <p:cNvPicPr/>
              <p:nvPr/>
            </p:nvPicPr>
            <p:blipFill>
              <a:blip r:embed="rId7" cstate="print"/>
              <a:stretch>
                <a:fillRect/>
              </a:stretch>
            </p:blipFill>
            <p:spPr>
              <a:xfrm>
                <a:off x="1980639" y="411147"/>
                <a:ext cx="1102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2520279" y="545787"/>
              <a:ext cx="100440" cy="609480"/>
            </p14:xfrm>
          </p:contentPart>
        </mc:Choice>
        <mc:Fallback xmlns="">
          <p:pic>
            <p:nvPicPr>
              <p:cNvPr id="11" name="Ink 10"/>
              <p:cNvPicPr/>
              <p:nvPr/>
            </p:nvPicPr>
            <p:blipFill>
              <a:blip r:embed="rId9" cstate="print"/>
              <a:stretch>
                <a:fillRect/>
              </a:stretch>
            </p:blipFill>
            <p:spPr>
              <a:xfrm>
                <a:off x="2508399" y="533907"/>
                <a:ext cx="1242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2920599" y="846027"/>
              <a:ext cx="360" cy="14040"/>
            </p14:xfrm>
          </p:contentPart>
        </mc:Choice>
        <mc:Fallback xmlns="">
          <p:pic>
            <p:nvPicPr>
              <p:cNvPr id="13" name="Ink 12"/>
              <p:cNvPicPr/>
              <p:nvPr/>
            </p:nvPicPr>
            <p:blipFill>
              <a:blip r:embed="rId11" cstate="print"/>
              <a:stretch>
                <a:fillRect/>
              </a:stretch>
            </p:blipFill>
            <p:spPr>
              <a:xfrm>
                <a:off x="2908719" y="834147"/>
                <a:ext cx="24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p14:cNvContentPartPr/>
              <p14:nvPr/>
            </p14:nvContentPartPr>
            <p14:xfrm>
              <a:off x="3187719" y="491427"/>
              <a:ext cx="280080" cy="669240"/>
            </p14:xfrm>
          </p:contentPart>
        </mc:Choice>
        <mc:Fallback xmlns="">
          <p:pic>
            <p:nvPicPr>
              <p:cNvPr id="14" name="Ink 13"/>
              <p:cNvPicPr/>
              <p:nvPr/>
            </p:nvPicPr>
            <p:blipFill>
              <a:blip r:embed="rId13" cstate="print"/>
              <a:stretch>
                <a:fillRect/>
              </a:stretch>
            </p:blipFill>
            <p:spPr>
              <a:xfrm>
                <a:off x="3175839" y="479547"/>
                <a:ext cx="303840"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p14:cNvContentPartPr/>
              <p14:nvPr/>
            </p14:nvContentPartPr>
            <p14:xfrm>
              <a:off x="3507399" y="723267"/>
              <a:ext cx="1147680" cy="464400"/>
            </p14:xfrm>
          </p:contentPart>
        </mc:Choice>
        <mc:Fallback xmlns="">
          <p:pic>
            <p:nvPicPr>
              <p:cNvPr id="16" name="Ink 15"/>
              <p:cNvPicPr/>
              <p:nvPr/>
            </p:nvPicPr>
            <p:blipFill>
              <a:blip r:embed="rId15" cstate="print"/>
              <a:stretch>
                <a:fillRect/>
              </a:stretch>
            </p:blipFill>
            <p:spPr>
              <a:xfrm>
                <a:off x="3495519" y="711387"/>
                <a:ext cx="117144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4885839" y="464067"/>
              <a:ext cx="47160" cy="724320"/>
            </p14:xfrm>
          </p:contentPart>
        </mc:Choice>
        <mc:Fallback xmlns="">
          <p:pic>
            <p:nvPicPr>
              <p:cNvPr id="20" name="Ink 19"/>
              <p:cNvPicPr/>
              <p:nvPr/>
            </p:nvPicPr>
            <p:blipFill>
              <a:blip r:embed="rId17" cstate="print"/>
              <a:stretch>
                <a:fillRect/>
              </a:stretch>
            </p:blipFill>
            <p:spPr>
              <a:xfrm>
                <a:off x="4873959" y="452187"/>
                <a:ext cx="7092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p14:cNvContentPartPr/>
              <p14:nvPr/>
            </p14:nvContentPartPr>
            <p14:xfrm>
              <a:off x="5007519" y="627867"/>
              <a:ext cx="219960" cy="518760"/>
            </p14:xfrm>
          </p:contentPart>
        </mc:Choice>
        <mc:Fallback xmlns="">
          <p:pic>
            <p:nvPicPr>
              <p:cNvPr id="22" name="Ink 21"/>
              <p:cNvPicPr/>
              <p:nvPr/>
            </p:nvPicPr>
            <p:blipFill>
              <a:blip r:embed="rId19" cstate="print"/>
              <a:stretch>
                <a:fillRect/>
              </a:stretch>
            </p:blipFill>
            <p:spPr>
              <a:xfrm>
                <a:off x="4995639" y="615987"/>
                <a:ext cx="24372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p14:cNvContentPartPr/>
              <p14:nvPr/>
            </p14:nvContentPartPr>
            <p14:xfrm>
              <a:off x="5677479" y="409347"/>
              <a:ext cx="1679040" cy="788040"/>
            </p14:xfrm>
          </p:contentPart>
        </mc:Choice>
        <mc:Fallback xmlns="">
          <p:pic>
            <p:nvPicPr>
              <p:cNvPr id="28" name="Ink 27"/>
              <p:cNvPicPr/>
              <p:nvPr/>
            </p:nvPicPr>
            <p:blipFill>
              <a:blip r:embed="rId21" cstate="print"/>
              <a:stretch>
                <a:fillRect/>
              </a:stretch>
            </p:blipFill>
            <p:spPr>
              <a:xfrm>
                <a:off x="5665599" y="397467"/>
                <a:ext cx="1702800" cy="811800"/>
              </a:xfrm>
              <a:prstGeom prst="rect">
                <a:avLst/>
              </a:prstGeom>
            </p:spPr>
          </p:pic>
        </mc:Fallback>
      </mc:AlternateContent>
      <p:pic>
        <p:nvPicPr>
          <p:cNvPr id="2" name="Picture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1320147"/>
            <a:ext cx="9144000" cy="46996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latin typeface="Comic Sans MS" panose="030F0702030302020204" pitchFamily="66" charset="0"/>
              </a:rPr>
              <a:t>Patient-Reported Outcomes (PROs)</a:t>
            </a:r>
          </a:p>
        </p:txBody>
      </p:sp>
      <p:sp>
        <p:nvSpPr>
          <p:cNvPr id="34819" name="Rectangle 3"/>
          <p:cNvSpPr>
            <a:spLocks noGrp="1" noChangeArrowheads="1"/>
          </p:cNvSpPr>
          <p:nvPr>
            <p:ph type="body" idx="1"/>
          </p:nvPr>
        </p:nvSpPr>
        <p:spPr>
          <a:xfrm>
            <a:off x="457200" y="1752600"/>
            <a:ext cx="8229600" cy="4754563"/>
          </a:xfrm>
        </p:spPr>
        <p:txBody>
          <a:bodyPr/>
          <a:lstStyle/>
          <a:p>
            <a:r>
              <a:rPr lang="en-US" altLang="en-US" dirty="0" smtClean="0">
                <a:latin typeface="Comic Sans MS" panose="030F0702030302020204" pitchFamily="66" charset="0"/>
              </a:rPr>
              <a:t>“Any report of the status of a patient’s health condition that comes directly from the patient, without interpretation of the patient’s response by a clinician or anyone else”</a:t>
            </a:r>
          </a:p>
          <a:p>
            <a:pPr lvl="1"/>
            <a:r>
              <a:rPr lang="en-US" altLang="en-US" dirty="0" smtClean="0">
                <a:latin typeface="Comic Sans MS" panose="030F0702030302020204" pitchFamily="66" charset="0"/>
              </a:rPr>
              <a:t>Patient reports about their health</a:t>
            </a:r>
          </a:p>
          <a:p>
            <a:pPr lvl="2"/>
            <a:r>
              <a:rPr lang="en-US" altLang="en-US" dirty="0" smtClean="0">
                <a:latin typeface="Comic Sans MS" panose="030F0702030302020204" pitchFamily="66" charset="0"/>
              </a:rPr>
              <a:t>What they can do and how they feel</a:t>
            </a:r>
          </a:p>
          <a:p>
            <a:pPr lvl="1"/>
            <a:endParaRPr lang="en-US" altLang="en-US" dirty="0" smtClean="0">
              <a:latin typeface="Comic Sans MS" panose="030F0702030302020204" pitchFamily="66" charset="0"/>
            </a:endParaRPr>
          </a:p>
          <a:p>
            <a:pPr lvl="1"/>
            <a:r>
              <a:rPr lang="en-US" altLang="en-US" dirty="0" smtClean="0">
                <a:latin typeface="Comic Sans MS" panose="030F0702030302020204" pitchFamily="66" charset="0"/>
              </a:rPr>
              <a:t>Patient evaluations of health care </a:t>
            </a:r>
          </a:p>
        </p:txBody>
      </p:sp>
      <p:sp>
        <p:nvSpPr>
          <p:cNvPr id="34820"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BC5A83-BF41-40D4-9BCF-BD201AA22841}" type="slidenum">
              <a:rPr lang="en-US" altLang="en-US" sz="1400" smtClean="0">
                <a:solidFill>
                  <a:srgbClr val="000000"/>
                </a:solidFill>
              </a:rPr>
              <a:pPr>
                <a:spcBef>
                  <a:spcPct val="0"/>
                </a:spcBef>
                <a:buFontTx/>
                <a:buNone/>
              </a:pPr>
              <a:t>4</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28600"/>
            <a:ext cx="9220200" cy="1365250"/>
          </a:xfrm>
        </p:spPr>
        <p:txBody>
          <a:bodyPr/>
          <a:lstStyle/>
          <a:p>
            <a:pPr eaLnBrk="1" hangingPunct="1"/>
            <a:r>
              <a:rPr lang="en-US" altLang="en-US" dirty="0" smtClean="0">
                <a:latin typeface="Comic Sans MS" panose="030F0702030302020204" pitchFamily="66" charset="0"/>
              </a:rPr>
              <a:t>PRO </a:t>
            </a:r>
            <a:r>
              <a:rPr lang="en-US" altLang="en-US" dirty="0" smtClean="0">
                <a:latin typeface="Comic Sans MS" panose="030F0702030302020204" pitchFamily="66" charset="0"/>
              </a:rPr>
              <a:t>Development </a:t>
            </a:r>
            <a:r>
              <a:rPr lang="en-US" altLang="en-US" dirty="0" smtClean="0">
                <a:latin typeface="Comic Sans MS" panose="030F0702030302020204" pitchFamily="66" charset="0"/>
              </a:rPr>
              <a:t>Process</a:t>
            </a:r>
            <a:endParaRPr lang="en-US" altLang="en-US" sz="2400" dirty="0" smtClean="0">
              <a:latin typeface="Comic Sans MS" panose="030F0702030302020204" pitchFamily="66" charset="0"/>
            </a:endParaRPr>
          </a:p>
        </p:txBody>
      </p:sp>
      <p:sp>
        <p:nvSpPr>
          <p:cNvPr id="36867"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D523CB-4FCC-40E0-B78D-E5645C6DD860}" type="slidenum">
              <a:rPr lang="en-US" altLang="en-US" sz="1400" smtClean="0">
                <a:solidFill>
                  <a:srgbClr val="000000"/>
                </a:solidFill>
              </a:rPr>
              <a:pPr>
                <a:spcBef>
                  <a:spcPct val="0"/>
                </a:spcBef>
                <a:buFontTx/>
                <a:buNone/>
              </a:pPr>
              <a:t>5</a:t>
            </a:fld>
            <a:endParaRPr lang="en-US" altLang="en-US" sz="1400" smtClean="0">
              <a:solidFill>
                <a:srgbClr val="000000"/>
              </a:solidFill>
            </a:endParaRPr>
          </a:p>
        </p:txBody>
      </p:sp>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t="4024"/>
          <a:stretch>
            <a:fillRect/>
          </a:stretch>
        </p:blipFill>
        <p:spPr bwMode="auto">
          <a:xfrm>
            <a:off x="1219200" y="1593850"/>
            <a:ext cx="7239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Oval 5"/>
          <p:cNvSpPr>
            <a:spLocks noChangeArrowheads="1"/>
          </p:cNvSpPr>
          <p:nvPr/>
        </p:nvSpPr>
        <p:spPr bwMode="auto">
          <a:xfrm>
            <a:off x="2514600" y="1447800"/>
            <a:ext cx="4038600" cy="1600200"/>
          </a:xfrm>
          <a:prstGeom prst="ellipse">
            <a:avLst/>
          </a:prstGeom>
          <a:noFill/>
          <a:ln w="57150">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cs typeface="Arial" charset="0"/>
            </a:endParaRPr>
          </a:p>
        </p:txBody>
      </p:sp>
      <p:sp>
        <p:nvSpPr>
          <p:cNvPr id="36870" name="TextBox 1"/>
          <p:cNvSpPr txBox="1">
            <a:spLocks noChangeArrowheads="1"/>
          </p:cNvSpPr>
          <p:nvPr/>
        </p:nvSpPr>
        <p:spPr bwMode="auto">
          <a:xfrm>
            <a:off x="596900" y="6257925"/>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spcBef>
                <a:spcPct val="0"/>
              </a:spcBef>
              <a:buClrTx/>
              <a:buFontTx/>
              <a:buNone/>
            </a:pPr>
            <a:r>
              <a:rPr lang="en-US" altLang="en-US" sz="1600">
                <a:hlinkClick r:id="rId4"/>
              </a:rPr>
              <a:t>http://www.fda.gov/downloads/Drugs/GuidanceComplianceRegulatoryInformation/Guidances/UCM205269.pdf</a:t>
            </a:r>
            <a:endParaRPr lang="en-US" altLang="en-US" sz="1600"/>
          </a:p>
          <a:p>
            <a:pPr eaLnBrk="1" hangingPunct="1">
              <a:spcBef>
                <a:spcPct val="0"/>
              </a:spcBef>
              <a:buFontTx/>
              <a:buNone/>
            </a:pPr>
            <a:endParaRPr lang="en-US" alt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838200"/>
            <a:ext cx="8496300" cy="914400"/>
          </a:xfrm>
        </p:spPr>
        <p:txBody>
          <a:bodyPr/>
          <a:lstStyle/>
          <a:p>
            <a:r>
              <a:rPr lang="en-US" altLang="en-US" sz="2800" dirty="0" smtClean="0">
                <a:latin typeface="Comic Sans MS" panose="030F0702030302020204" pitchFamily="66" charset="0"/>
              </a:rPr>
              <a:t>Identify Concepts and Hypothesize </a:t>
            </a:r>
            <a:r>
              <a:rPr lang="en-US" altLang="en-US" sz="2800" dirty="0" smtClean="0">
                <a:latin typeface="Comic Sans MS" panose="030F0702030302020204" pitchFamily="66" charset="0"/>
              </a:rPr>
              <a:t/>
            </a:r>
            <a:br>
              <a:rPr lang="en-US" altLang="en-US" sz="2800" dirty="0" smtClean="0">
                <a:latin typeface="Comic Sans MS" panose="030F0702030302020204" pitchFamily="66" charset="0"/>
              </a:rPr>
            </a:br>
            <a:r>
              <a:rPr lang="en-US" altLang="en-US" sz="2800" dirty="0" smtClean="0">
                <a:latin typeface="Comic Sans MS" panose="030F0702030302020204" pitchFamily="66" charset="0"/>
              </a:rPr>
              <a:t>Conceptual </a:t>
            </a:r>
            <a:r>
              <a:rPr lang="en-US" altLang="en-US" sz="2800" dirty="0" smtClean="0">
                <a:latin typeface="Comic Sans MS" panose="030F0702030302020204" pitchFamily="66" charset="0"/>
              </a:rPr>
              <a:t>Framework</a:t>
            </a:r>
          </a:p>
        </p:txBody>
      </p:sp>
      <p:sp>
        <p:nvSpPr>
          <p:cNvPr id="38915" name="Rectangle 3"/>
          <p:cNvSpPr>
            <a:spLocks noGrp="1" noChangeArrowheads="1"/>
          </p:cNvSpPr>
          <p:nvPr>
            <p:ph type="body" idx="1"/>
          </p:nvPr>
        </p:nvSpPr>
        <p:spPr>
          <a:xfrm>
            <a:off x="228600" y="1752600"/>
            <a:ext cx="8763000" cy="4876800"/>
          </a:xfrm>
        </p:spPr>
        <p:txBody>
          <a:bodyPr/>
          <a:lstStyle/>
          <a:p>
            <a:pPr>
              <a:spcBef>
                <a:spcPct val="0"/>
              </a:spcBef>
              <a:spcAft>
                <a:spcPts val="600"/>
              </a:spcAft>
            </a:pPr>
            <a:endParaRPr lang="en-US" altLang="en-US" sz="2400" dirty="0" smtClean="0"/>
          </a:p>
          <a:p>
            <a:pPr>
              <a:spcBef>
                <a:spcPct val="0"/>
              </a:spcBef>
              <a:spcAft>
                <a:spcPts val="600"/>
              </a:spcAft>
            </a:pPr>
            <a:r>
              <a:rPr lang="en-US" altLang="en-US" sz="2400" dirty="0" smtClean="0">
                <a:latin typeface="Comic Sans MS" panose="030F0702030302020204" pitchFamily="66" charset="0"/>
              </a:rPr>
              <a:t>Literature, media, and  citizen reports used to identify concepts of interest and potential confounders</a:t>
            </a:r>
          </a:p>
          <a:p>
            <a:pPr>
              <a:spcBef>
                <a:spcPct val="0"/>
              </a:spcBef>
              <a:spcAft>
                <a:spcPts val="600"/>
              </a:spcAft>
            </a:pPr>
            <a:endParaRPr lang="en-US" altLang="en-US" sz="2400" dirty="0" smtClean="0">
              <a:latin typeface="Comic Sans MS" panose="030F0702030302020204" pitchFamily="66" charset="0"/>
            </a:endParaRPr>
          </a:p>
          <a:p>
            <a:pPr lvl="1">
              <a:spcBef>
                <a:spcPct val="0"/>
              </a:spcBef>
              <a:spcAft>
                <a:spcPts val="600"/>
              </a:spcAft>
            </a:pPr>
            <a:r>
              <a:rPr lang="en-US" altLang="en-US" sz="2000" dirty="0" smtClean="0">
                <a:latin typeface="Comic Sans MS" panose="030F0702030302020204" pitchFamily="66" charset="0"/>
              </a:rPr>
              <a:t>Functioning limitations</a:t>
            </a:r>
          </a:p>
          <a:p>
            <a:pPr lvl="1">
              <a:spcBef>
                <a:spcPct val="0"/>
              </a:spcBef>
              <a:spcAft>
                <a:spcPts val="600"/>
              </a:spcAft>
            </a:pPr>
            <a:r>
              <a:rPr lang="en-US" altLang="en-US" sz="2000" dirty="0" smtClean="0">
                <a:latin typeface="Comic Sans MS" panose="030F0702030302020204" pitchFamily="66" charset="0"/>
              </a:rPr>
              <a:t>Satisfaction with surgery</a:t>
            </a:r>
          </a:p>
          <a:p>
            <a:pPr lvl="1">
              <a:spcBef>
                <a:spcPct val="0"/>
              </a:spcBef>
              <a:spcAft>
                <a:spcPts val="600"/>
              </a:spcAft>
            </a:pPr>
            <a:r>
              <a:rPr lang="en-US" altLang="en-US" sz="2000" dirty="0" smtClean="0">
                <a:latin typeface="Comic Sans MS" panose="030F0702030302020204" pitchFamily="66" charset="0"/>
              </a:rPr>
              <a:t>Dry eye symptoms</a:t>
            </a:r>
          </a:p>
          <a:p>
            <a:pPr lvl="1">
              <a:spcBef>
                <a:spcPct val="0"/>
              </a:spcBef>
              <a:spcAft>
                <a:spcPts val="600"/>
              </a:spcAft>
            </a:pPr>
            <a:endParaRPr lang="en-US" altLang="en-US" sz="2000" dirty="0" smtClean="0">
              <a:latin typeface="Comic Sans MS" panose="030F0702030302020204" pitchFamily="66" charset="0"/>
            </a:endParaRPr>
          </a:p>
          <a:p>
            <a:pPr lvl="1">
              <a:spcBef>
                <a:spcPct val="0"/>
              </a:spcBef>
              <a:spcAft>
                <a:spcPts val="600"/>
              </a:spcAft>
            </a:pPr>
            <a:r>
              <a:rPr lang="en-US" altLang="en-US" sz="2000" dirty="0" smtClean="0">
                <a:latin typeface="Comic Sans MS" panose="030F0702030302020204" pitchFamily="66" charset="0"/>
              </a:rPr>
              <a:t>Expectations of surgery</a:t>
            </a:r>
          </a:p>
          <a:p>
            <a:pPr lvl="1">
              <a:spcBef>
                <a:spcPct val="0"/>
              </a:spcBef>
              <a:spcAft>
                <a:spcPts val="600"/>
              </a:spcAft>
            </a:pPr>
            <a:r>
              <a:rPr lang="en-US" altLang="en-US" sz="2000" dirty="0" smtClean="0">
                <a:latin typeface="Comic Sans MS" panose="030F0702030302020204" pitchFamily="66" charset="0"/>
              </a:rPr>
              <a:t>Coping </a:t>
            </a:r>
          </a:p>
          <a:p>
            <a:pPr lvl="1">
              <a:spcBef>
                <a:spcPct val="0"/>
              </a:spcBef>
              <a:spcAft>
                <a:spcPts val="600"/>
              </a:spcAft>
            </a:pPr>
            <a:r>
              <a:rPr lang="en-US" altLang="en-US" sz="2000" dirty="0" smtClean="0">
                <a:latin typeface="Comic Sans MS" panose="030F0702030302020204" pitchFamily="66" charset="0"/>
              </a:rPr>
              <a:t>Optimism/pessimism</a:t>
            </a:r>
          </a:p>
          <a:p>
            <a:pPr lvl="1">
              <a:spcBef>
                <a:spcPct val="0"/>
              </a:spcBef>
              <a:spcAft>
                <a:spcPts val="600"/>
              </a:spcAft>
            </a:pPr>
            <a:r>
              <a:rPr lang="en-US" altLang="en-US" sz="2000" dirty="0" smtClean="0">
                <a:latin typeface="Comic Sans MS" panose="030F0702030302020204" pitchFamily="66" charset="0"/>
              </a:rPr>
              <a:t>Depression/anxiety symptoms</a:t>
            </a:r>
          </a:p>
          <a:p>
            <a:pPr lvl="1">
              <a:spcBef>
                <a:spcPct val="0"/>
              </a:spcBef>
              <a:spcAft>
                <a:spcPts val="600"/>
              </a:spcAft>
            </a:pPr>
            <a:endParaRPr lang="en-US" altLang="en-US" sz="2000" dirty="0" smtClean="0"/>
          </a:p>
          <a:p>
            <a:pPr lvl="1">
              <a:spcBef>
                <a:spcPct val="0"/>
              </a:spcBef>
              <a:spcAft>
                <a:spcPts val="600"/>
              </a:spcAft>
            </a:pPr>
            <a:endParaRPr lang="en-US" altLang="en-US" sz="2000" dirty="0" smtClean="0"/>
          </a:p>
          <a:p>
            <a:pPr>
              <a:spcAft>
                <a:spcPct val="35000"/>
              </a:spcAft>
            </a:pPr>
            <a:endParaRPr lang="en-US" altLang="en-US" sz="2400" dirty="0" smtClean="0">
              <a:solidFill>
                <a:srgbClr val="FF0000"/>
              </a:solidFill>
            </a:endParaRPr>
          </a:p>
        </p:txBody>
      </p:sp>
      <p:sp>
        <p:nvSpPr>
          <p:cNvPr id="38916" name="Slide Number Placeholder 3"/>
          <p:cNvSpPr>
            <a:spLocks noGrp="1"/>
          </p:cNvSpPr>
          <p:nvPr>
            <p:ph type="sldNum" sz="quarter" idx="12"/>
          </p:nvPr>
        </p:nvSpPr>
        <p:spPr>
          <a:xfrm>
            <a:off x="7010400" y="6629400"/>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22F724-5D44-4D3C-A336-323B6B60B436}" type="slidenum">
              <a:rPr lang="en-US" altLang="en-US" sz="1200" smtClean="0">
                <a:solidFill>
                  <a:srgbClr val="000000"/>
                </a:solidFill>
              </a:rPr>
              <a:pPr>
                <a:spcBef>
                  <a:spcPct val="0"/>
                </a:spcBef>
                <a:buFontTx/>
                <a:buNone/>
              </a:pPr>
              <a:t>6</a:t>
            </a:fld>
            <a:endParaRPr lang="en-US" altLang="en-US" sz="1200" smtClean="0">
              <a:solidFill>
                <a:srgbClr val="000000"/>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152400"/>
            <a:ext cx="9372600" cy="1524000"/>
          </a:xfrm>
        </p:spPr>
        <p:txBody>
          <a:bodyPr/>
          <a:lstStyle/>
          <a:p>
            <a:pPr eaLnBrk="1" hangingPunct="1"/>
            <a:r>
              <a:rPr lang="en-US" altLang="en-US" dirty="0" smtClean="0">
                <a:latin typeface="Comic Sans MS" panose="030F0702030302020204" pitchFamily="66" charset="0"/>
              </a:rPr>
              <a:t>PRO </a:t>
            </a:r>
            <a:r>
              <a:rPr lang="en-US" altLang="en-US" dirty="0" smtClean="0">
                <a:latin typeface="Comic Sans MS" panose="030F0702030302020204" pitchFamily="66" charset="0"/>
              </a:rPr>
              <a:t>Development </a:t>
            </a:r>
            <a:r>
              <a:rPr lang="en-US" altLang="en-US" dirty="0" smtClean="0">
                <a:latin typeface="Comic Sans MS" panose="030F0702030302020204" pitchFamily="66" charset="0"/>
              </a:rPr>
              <a:t>Process</a:t>
            </a:r>
            <a:endParaRPr lang="en-US" altLang="en-US" sz="2400" dirty="0" smtClean="0">
              <a:latin typeface="Comic Sans MS" panose="030F0702030302020204" pitchFamily="66" charset="0"/>
            </a:endParaRPr>
          </a:p>
        </p:txBody>
      </p:sp>
      <p:sp>
        <p:nvSpPr>
          <p:cNvPr id="40963"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EA7A23D-F20D-4318-B55B-7E0766771F03}" type="slidenum">
              <a:rPr lang="en-US" altLang="en-US" sz="1400" smtClean="0">
                <a:solidFill>
                  <a:srgbClr val="000000"/>
                </a:solidFill>
              </a:rPr>
              <a:pPr>
                <a:spcBef>
                  <a:spcPct val="0"/>
                </a:spcBef>
                <a:buFontTx/>
                <a:buNone/>
              </a:pPr>
              <a:t>7</a:t>
            </a:fld>
            <a:endParaRPr lang="en-US" altLang="en-US" sz="1400" smtClean="0">
              <a:solidFill>
                <a:srgbClr val="000000"/>
              </a:solidFill>
            </a:endParaRP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t="4024"/>
          <a:stretch>
            <a:fillRect/>
          </a:stretch>
        </p:blipFill>
        <p:spPr bwMode="auto">
          <a:xfrm>
            <a:off x="1279525" y="1447800"/>
            <a:ext cx="72390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3" name="Oval 5"/>
          <p:cNvSpPr>
            <a:spLocks noChangeArrowheads="1"/>
          </p:cNvSpPr>
          <p:nvPr/>
        </p:nvSpPr>
        <p:spPr bwMode="auto">
          <a:xfrm>
            <a:off x="4899025" y="2667000"/>
            <a:ext cx="3384550" cy="2209800"/>
          </a:xfrm>
          <a:prstGeom prst="ellipse">
            <a:avLst/>
          </a:prstGeom>
          <a:noFill/>
          <a:ln w="57150">
            <a:solidFill>
              <a:srgbClr val="FF0000"/>
            </a:solidFill>
            <a:round/>
            <a:headEnd/>
            <a:tailEnd/>
          </a:ln>
          <a:effectLst/>
        </p:spPr>
        <p:txBody>
          <a:bodyPr wrap="none" anchor="ctr"/>
          <a:lstStyle/>
          <a:p>
            <a:pPr eaLnBrk="1" hangingPunct="1">
              <a:defRPr/>
            </a:pPr>
            <a:endParaRPr lang="en-US">
              <a:effectLst>
                <a:outerShdw blurRad="38100" dist="38100" dir="2700000" algn="tl">
                  <a:srgbClr val="000000">
                    <a:alpha val="43137"/>
                  </a:srgbClr>
                </a:outerShdw>
              </a:effectLst>
              <a:latin typeface="Arial" charset="0"/>
              <a:cs typeface="Arial" charset="0"/>
            </a:endParaRPr>
          </a:p>
        </p:txBody>
      </p:sp>
      <p:sp>
        <p:nvSpPr>
          <p:cNvPr id="40966" name="TextBox 5"/>
          <p:cNvSpPr txBox="1">
            <a:spLocks noChangeArrowheads="1"/>
          </p:cNvSpPr>
          <p:nvPr/>
        </p:nvSpPr>
        <p:spPr bwMode="auto">
          <a:xfrm>
            <a:off x="596900" y="6257925"/>
            <a:ext cx="822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spcBef>
                <a:spcPct val="0"/>
              </a:spcBef>
              <a:buClrTx/>
              <a:buFontTx/>
              <a:buNone/>
            </a:pPr>
            <a:r>
              <a:rPr lang="en-US" altLang="en-US" sz="1600">
                <a:hlinkClick r:id="rId4"/>
              </a:rPr>
              <a:t>http://www.fda.gov/downloads/Drugs/GuidanceComplianceRegulatoryInformation/Guidances/UCM205269.pdf</a:t>
            </a:r>
            <a:endParaRPr lang="en-US" altLang="en-US" sz="1600"/>
          </a:p>
          <a:p>
            <a:pPr eaLnBrk="1" hangingPunct="1">
              <a:spcBef>
                <a:spcPct val="0"/>
              </a:spcBef>
              <a:buFontTx/>
              <a:buNone/>
            </a:pPr>
            <a:endParaRPr lang="en-US" alt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Adjust Conceptual Framework </a:t>
            </a:r>
            <a:br>
              <a:rPr lang="en-US" altLang="en-US" smtClean="0"/>
            </a:br>
            <a:r>
              <a:rPr lang="en-US" altLang="en-US" smtClean="0"/>
              <a:t>and Draft Instrument</a:t>
            </a:r>
          </a:p>
        </p:txBody>
      </p:sp>
      <p:sp>
        <p:nvSpPr>
          <p:cNvPr id="43011" name="Content Placeholder 2"/>
          <p:cNvSpPr>
            <a:spLocks noGrp="1"/>
          </p:cNvSpPr>
          <p:nvPr>
            <p:ph idx="1"/>
          </p:nvPr>
        </p:nvSpPr>
        <p:spPr/>
        <p:txBody>
          <a:bodyPr/>
          <a:lstStyle/>
          <a:p>
            <a:pPr>
              <a:spcBef>
                <a:spcPct val="0"/>
              </a:spcBef>
            </a:pPr>
            <a:endParaRPr lang="en-US" altLang="en-US" sz="2400" dirty="0" smtClean="0"/>
          </a:p>
          <a:p>
            <a:pPr>
              <a:spcBef>
                <a:spcPct val="0"/>
              </a:spcBef>
            </a:pPr>
            <a:r>
              <a:rPr lang="en-US" altLang="en-US" sz="2400" dirty="0" smtClean="0">
                <a:latin typeface="Comic Sans MS" panose="030F0702030302020204" pitchFamily="66" charset="0"/>
              </a:rPr>
              <a:t>Evaluated published surveys of target concepts</a:t>
            </a:r>
          </a:p>
          <a:p>
            <a:pPr>
              <a:spcBef>
                <a:spcPct val="0"/>
              </a:spcBef>
            </a:pPr>
            <a:endParaRPr lang="en-US" altLang="en-US" sz="2400" dirty="0" smtClean="0">
              <a:latin typeface="Comic Sans MS" panose="030F0702030302020204" pitchFamily="66" charset="0"/>
            </a:endParaRPr>
          </a:p>
          <a:p>
            <a:pPr>
              <a:spcBef>
                <a:spcPct val="0"/>
              </a:spcBef>
            </a:pPr>
            <a:r>
              <a:rPr lang="en-US" altLang="en-US" sz="2400" dirty="0" smtClean="0">
                <a:latin typeface="Comic Sans MS" panose="030F0702030302020204" pitchFamily="66" charset="0"/>
              </a:rPr>
              <a:t>Obtained permission to use copyrighted items</a:t>
            </a:r>
          </a:p>
          <a:p>
            <a:pPr>
              <a:spcBef>
                <a:spcPct val="0"/>
              </a:spcBef>
            </a:pPr>
            <a:endParaRPr lang="en-US" altLang="en-US" sz="2400" dirty="0" smtClean="0">
              <a:latin typeface="Comic Sans MS" panose="030F0702030302020204" pitchFamily="66" charset="0"/>
            </a:endParaRPr>
          </a:p>
          <a:p>
            <a:pPr>
              <a:spcBef>
                <a:spcPct val="0"/>
              </a:spcBef>
            </a:pPr>
            <a:r>
              <a:rPr lang="en-US" altLang="en-US" sz="2400" dirty="0" smtClean="0">
                <a:latin typeface="Comic Sans MS" panose="030F0702030302020204" pitchFamily="66" charset="0"/>
              </a:rPr>
              <a:t>Wrote new items</a:t>
            </a:r>
          </a:p>
          <a:p>
            <a:endParaRPr lang="en-US" altLang="en-US" dirty="0" smtClean="0"/>
          </a:p>
        </p:txBody>
      </p:sp>
      <p:sp>
        <p:nvSpPr>
          <p:cNvPr id="4301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AC96BA-7807-4AA6-A3B1-74A39FA5CA2A}" type="slidenum">
              <a:rPr lang="en-US" altLang="en-US" sz="1400" smtClean="0">
                <a:solidFill>
                  <a:srgbClr val="000000"/>
                </a:solidFill>
              </a:rPr>
              <a:pPr>
                <a:spcBef>
                  <a:spcPct val="0"/>
                </a:spcBef>
                <a:buFontTx/>
                <a:buNone/>
              </a:pPr>
              <a:t>8</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Included Several Existing Measures in Draft Instrument </a:t>
            </a:r>
          </a:p>
        </p:txBody>
      </p:sp>
      <p:sp>
        <p:nvSpPr>
          <p:cNvPr id="3" name="Content Placeholder 2"/>
          <p:cNvSpPr>
            <a:spLocks noGrp="1"/>
          </p:cNvSpPr>
          <p:nvPr>
            <p:ph idx="1"/>
          </p:nvPr>
        </p:nvSpPr>
        <p:spPr/>
        <p:txBody>
          <a:bodyPr>
            <a:normAutofit fontScale="77500" lnSpcReduction="20000"/>
          </a:bodyPr>
          <a:lstStyle/>
          <a:p>
            <a:pPr>
              <a:defRPr/>
            </a:pPr>
            <a:endParaRPr lang="en-US" dirty="0" smtClean="0">
              <a:latin typeface="Comic Sans MS" panose="030F0702030302020204" pitchFamily="66" charset="0"/>
            </a:endParaRPr>
          </a:p>
          <a:p>
            <a:pPr>
              <a:defRPr/>
            </a:pPr>
            <a:r>
              <a:rPr lang="en-US" dirty="0" smtClean="0">
                <a:latin typeface="Comic Sans MS" panose="030F0702030302020204" pitchFamily="66" charset="0"/>
              </a:rPr>
              <a:t>National </a:t>
            </a:r>
            <a:r>
              <a:rPr lang="en-US" dirty="0" smtClean="0">
                <a:latin typeface="Comic Sans MS" panose="030F0702030302020204" pitchFamily="66" charset="0"/>
              </a:rPr>
              <a:t>Eye Institute Refractive Error Quality of Life (NEI-RQL-42)</a:t>
            </a:r>
          </a:p>
          <a:p>
            <a:pPr>
              <a:defRPr/>
            </a:pPr>
            <a:r>
              <a:rPr lang="en-US" dirty="0" smtClean="0">
                <a:latin typeface="Comic Sans MS" panose="030F0702030302020204" pitchFamily="66" charset="0"/>
              </a:rPr>
              <a:t>National Eye Institute Visual Functioning Questionnaire (VFQ-25)</a:t>
            </a:r>
          </a:p>
          <a:p>
            <a:pPr>
              <a:defRPr/>
            </a:pPr>
            <a:r>
              <a:rPr lang="en-US" dirty="0" smtClean="0">
                <a:latin typeface="Comic Sans MS" panose="030F0702030302020204" pitchFamily="66" charset="0"/>
              </a:rPr>
              <a:t>Ocular Surface Disease Index (OSDI)</a:t>
            </a:r>
          </a:p>
          <a:p>
            <a:pPr>
              <a:defRPr/>
            </a:pPr>
            <a:r>
              <a:rPr lang="en-US" dirty="0" smtClean="0">
                <a:latin typeface="Comic Sans MS" panose="030F0702030302020204" pitchFamily="66" charset="0"/>
              </a:rPr>
              <a:t>Life Orientation Test Revised (LOT-R)</a:t>
            </a:r>
          </a:p>
          <a:p>
            <a:pPr>
              <a:defRPr/>
            </a:pPr>
            <a:r>
              <a:rPr lang="en-US" dirty="0" smtClean="0">
                <a:latin typeface="Comic Sans MS" panose="030F0702030302020204" pitchFamily="66" charset="0"/>
              </a:rPr>
              <a:t>Brien Holden Vision Institute Multidimensional Quality of Life (BHVI QOL) Scale for Myopia</a:t>
            </a:r>
          </a:p>
          <a:p>
            <a:pPr>
              <a:defRPr/>
            </a:pPr>
            <a:r>
              <a:rPr lang="en-US" dirty="0" smtClean="0">
                <a:latin typeface="Comic Sans MS" panose="030F0702030302020204" pitchFamily="66" charset="0"/>
              </a:rPr>
              <a:t>Work Productivity Activity and Impairment (WPAI)</a:t>
            </a:r>
          </a:p>
          <a:p>
            <a:pPr>
              <a:defRPr/>
            </a:pPr>
            <a:r>
              <a:rPr lang="en-US" dirty="0" smtClean="0">
                <a:latin typeface="Comic Sans MS" panose="030F0702030302020204" pitchFamily="66" charset="0"/>
              </a:rPr>
              <a:t>Patient Health Questionnaire (PHQ-4)</a:t>
            </a:r>
          </a:p>
          <a:p>
            <a:pPr>
              <a:defRPr/>
            </a:pPr>
            <a:r>
              <a:rPr lang="en-US" dirty="0" smtClean="0">
                <a:latin typeface="Comic Sans MS" panose="030F0702030302020204" pitchFamily="66" charset="0"/>
              </a:rPr>
              <a:t>Marlowe-Crowne Socially Desirable Response Set </a:t>
            </a:r>
          </a:p>
          <a:p>
            <a:pPr>
              <a:defRPr/>
            </a:pPr>
            <a:endParaRPr lang="en-US" dirty="0"/>
          </a:p>
        </p:txBody>
      </p:sp>
      <p:sp>
        <p:nvSpPr>
          <p:cNvPr id="4403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F2D920-A181-49AB-B1C3-9E2BEC1F4CF5}" type="slidenum">
              <a:rPr lang="en-US" altLang="en-US" sz="1400" smtClean="0">
                <a:solidFill>
                  <a:srgbClr val="000000"/>
                </a:solidFill>
              </a:rPr>
              <a:pPr>
                <a:spcBef>
                  <a:spcPct val="0"/>
                </a:spcBef>
                <a:buFontTx/>
                <a:buNone/>
              </a:pPr>
              <a:t>9</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3818</TotalTime>
  <Words>1641</Words>
  <Application>Microsoft Office PowerPoint</Application>
  <PresentationFormat>On-screen Show (4:3)</PresentationFormat>
  <Paragraphs>353</Paragraphs>
  <Slides>38</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50" baseType="lpstr">
      <vt:lpstr>ＭＳ Ｐゴシック</vt:lpstr>
      <vt:lpstr>ＭＳ Ｐゴシック</vt:lpstr>
      <vt:lpstr>Arial</vt:lpstr>
      <vt:lpstr>Calibri</vt:lpstr>
      <vt:lpstr>Comic Sans MS</vt:lpstr>
      <vt:lpstr>Symbol</vt:lpstr>
      <vt:lpstr>Times New Roman</vt:lpstr>
      <vt:lpstr>Wingdings</vt:lpstr>
      <vt:lpstr>Default Design</vt:lpstr>
      <vt:lpstr>Equation</vt:lpstr>
      <vt:lpstr>Document</vt:lpstr>
      <vt:lpstr>Worksheet</vt:lpstr>
      <vt:lpstr>Psychometric Evaluation of Survey Data </vt:lpstr>
      <vt:lpstr>Class Roster</vt:lpstr>
      <vt:lpstr>PowerPoint Presentation</vt:lpstr>
      <vt:lpstr>Patient-Reported Outcomes (PROs)</vt:lpstr>
      <vt:lpstr>PRO Development Process</vt:lpstr>
      <vt:lpstr>Identify Concepts and Hypothesize  Conceptual Framework</vt:lpstr>
      <vt:lpstr>PRO Development Process</vt:lpstr>
      <vt:lpstr>Adjust Conceptual Framework  and Draft Instrument</vt:lpstr>
      <vt:lpstr>Included Several Existing Measures in Draft Instrument </vt:lpstr>
      <vt:lpstr>PowerPoint Presentation</vt:lpstr>
      <vt:lpstr>Cognitive Interviews to Evaluate Draft Instrument</vt:lpstr>
      <vt:lpstr>Cognitive Interviews  Conducted by RAND</vt:lpstr>
      <vt:lpstr>Adjust Conceptual Framework:  Based on Cognitive Interviews </vt:lpstr>
      <vt:lpstr>Survey Measures </vt:lpstr>
      <vt:lpstr>PRO Iterative Development Process</vt:lpstr>
      <vt:lpstr>Assess Measurement  Properties:  Reliability </vt:lpstr>
      <vt:lpstr>PowerPoint Presentation</vt:lpstr>
      <vt:lpstr>PowerPoint Presentation</vt:lpstr>
      <vt:lpstr>Internal Consistency Reliability and Item-Scale Correlations for 23 Multi-Item Scales</vt:lpstr>
      <vt:lpstr>PowerPoint Presentation</vt:lpstr>
      <vt:lpstr>PowerPoint Presentation</vt:lpstr>
      <vt:lpstr>PROWL-1 Item-Scale Correlations Example </vt:lpstr>
      <vt:lpstr> Assess Measurement  Properties:  Validity</vt:lpstr>
      <vt:lpstr>Threats to Validity</vt:lpstr>
      <vt:lpstr>Threats to Validity</vt:lpstr>
      <vt:lpstr>Threats to Validity</vt:lpstr>
      <vt:lpstr>Support for Validity</vt:lpstr>
      <vt:lpstr>Usability Results</vt:lpstr>
      <vt:lpstr>PRO Iterative Development Process</vt:lpstr>
      <vt:lpstr>PowerPoint Presentation</vt:lpstr>
      <vt:lpstr>Item Responses and Trait Levels</vt:lpstr>
      <vt:lpstr>Computer Adaptive Testing (CAT)</vt:lpstr>
      <vt:lpstr>PowerPoint Presentation</vt:lpstr>
      <vt:lpstr>PowerPoint Presentation</vt:lpstr>
      <vt:lpstr>Differential Item Functioning (DIF)</vt:lpstr>
      <vt:lpstr>DIF (2-parameter model)</vt:lpstr>
      <vt:lpstr>PROMIS Physical Functioning  vs. “Legacy” Measures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Reliability</dc:title>
  <dc:creator>Ron Hays, PhD</dc:creator>
  <cp:lastModifiedBy>Ron Hays</cp:lastModifiedBy>
  <cp:revision>336</cp:revision>
  <cp:lastPrinted>2014-10-22T18:18:17Z</cp:lastPrinted>
  <dcterms:created xsi:type="dcterms:W3CDTF">2006-09-06T19:36:34Z</dcterms:created>
  <dcterms:modified xsi:type="dcterms:W3CDTF">2014-10-22T18:45:23Z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iew">
    <vt:lpwstr>Public</vt:lpwstr>
  </property>
  <property fmtid="{D5CDD505-2E9C-101B-9397-08002B2CF9AE}" pid="3" name="ContentTypeId">
    <vt:lpwstr>0x010100A5FA43D9EEDD5E4897A5E3C037D5B8DE00E9DA91C97D7F4C4C8837B92BDE41F4AE</vt:lpwstr>
  </property>
  <property fmtid="{D5CDD505-2E9C-101B-9397-08002B2CF9AE}" pid="4" name="ContentType">
    <vt:lpwstr>PowerPoint</vt:lpwstr>
  </property>
</Properties>
</file>