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doc" ContentType="application/msword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5.xml" ContentType="application/vnd.openxmlformats-officedocument.presentationml.notesSlide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notesSlides/notesSlide6.xml" ContentType="application/vnd.openxmlformats-officedocument.presentationml.notesSlide+xml"/>
  <Override PartName="/ppt/ink/ink7.xml" ContentType="application/inkml+xml"/>
  <Override PartName="/ppt/ink/ink8.xml" ContentType="application/inkml+xml"/>
  <Override PartName="/ppt/ink/ink9.xml" ContentType="application/inkml+xml"/>
  <Override PartName="/ppt/notesSlides/notesSlide7.xml" ContentType="application/vnd.openxmlformats-officedocument.presentationml.notesSlide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48"/>
  </p:notesMasterIdLst>
  <p:handoutMasterIdLst>
    <p:handoutMasterId r:id="rId49"/>
  </p:handoutMasterIdLst>
  <p:sldIdLst>
    <p:sldId id="598" r:id="rId2"/>
    <p:sldId id="679" r:id="rId3"/>
    <p:sldId id="672" r:id="rId4"/>
    <p:sldId id="670" r:id="rId5"/>
    <p:sldId id="675" r:id="rId6"/>
    <p:sldId id="676" r:id="rId7"/>
    <p:sldId id="677" r:id="rId8"/>
    <p:sldId id="678" r:id="rId9"/>
    <p:sldId id="652" r:id="rId10"/>
    <p:sldId id="657" r:id="rId11"/>
    <p:sldId id="654" r:id="rId12"/>
    <p:sldId id="682" r:id="rId13"/>
    <p:sldId id="684" r:id="rId14"/>
    <p:sldId id="681" r:id="rId15"/>
    <p:sldId id="680" r:id="rId16"/>
    <p:sldId id="683" r:id="rId17"/>
    <p:sldId id="687" r:id="rId18"/>
    <p:sldId id="658" r:id="rId19"/>
    <p:sldId id="661" r:id="rId20"/>
    <p:sldId id="673" r:id="rId21"/>
    <p:sldId id="664" r:id="rId22"/>
    <p:sldId id="674" r:id="rId23"/>
    <p:sldId id="665" r:id="rId24"/>
    <p:sldId id="666" r:id="rId25"/>
    <p:sldId id="667" r:id="rId26"/>
    <p:sldId id="668" r:id="rId27"/>
    <p:sldId id="685" r:id="rId28"/>
    <p:sldId id="686" r:id="rId29"/>
    <p:sldId id="632" r:id="rId30"/>
    <p:sldId id="636" r:id="rId31"/>
    <p:sldId id="638" r:id="rId32"/>
    <p:sldId id="639" r:id="rId33"/>
    <p:sldId id="640" r:id="rId34"/>
    <p:sldId id="641" r:id="rId35"/>
    <p:sldId id="635" r:id="rId36"/>
    <p:sldId id="637" r:id="rId37"/>
    <p:sldId id="688" r:id="rId38"/>
    <p:sldId id="624" r:id="rId39"/>
    <p:sldId id="625" r:id="rId40"/>
    <p:sldId id="646" r:id="rId41"/>
    <p:sldId id="647" r:id="rId42"/>
    <p:sldId id="615" r:id="rId43"/>
    <p:sldId id="616" r:id="rId44"/>
    <p:sldId id="620" r:id="rId45"/>
    <p:sldId id="621" r:id="rId46"/>
    <p:sldId id="524" r:id="rId47"/>
  </p:sldIdLst>
  <p:sldSz cx="9144000" cy="6858000" type="screen4x3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3" autoAdjust="0"/>
    <p:restoredTop sz="94434" autoAdjust="0"/>
  </p:normalViewPr>
  <p:slideViewPr>
    <p:cSldViewPr snapToObjects="1">
      <p:cViewPr varScale="1">
        <p:scale>
          <a:sx n="70" d="100"/>
          <a:sy n="70" d="100"/>
        </p:scale>
        <p:origin x="139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Objects="1">
      <p:cViewPr varScale="1">
        <p:scale>
          <a:sx n="97" d="100"/>
          <a:sy n="97" d="100"/>
        </p:scale>
        <p:origin x="-2616" y="-102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82428" cy="464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8" tIns="46209" rIns="92418" bIns="46209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9385" y="1"/>
            <a:ext cx="2982428" cy="464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8" tIns="46209" rIns="92418" bIns="4620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423"/>
            <a:ext cx="2982428" cy="464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8" tIns="46209" rIns="92418" bIns="46209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9385" y="8831423"/>
            <a:ext cx="2982428" cy="464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8" tIns="46209" rIns="92418" bIns="4620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B5CFF0E0-9292-4E99-842A-D31D68E32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8761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3.35938" units="1/cm"/>
          <inkml:channelProperty channel="Y" name="resolution" value="53.33333" units="1/cm"/>
          <inkml:channelProperty channel="T" name="resolution" value="1" units="1/dev"/>
        </inkml:channelProperties>
      </inkml:inkSource>
      <inkml:timestamp xml:id="ts0" timeString="2014-06-11T14:25:03.298"/>
    </inkml:context>
    <inkml:brush xml:id="br0">
      <inkml:brushProperty name="width" value="0.23333" units="cm"/>
      <inkml:brushProperty name="height" value="0.4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113 347 0,'38'0'93,"0"0"-30,38 0-32,0 0-15,0 0-1,-1 0 1,1 0-16,0 0 16,0 0-1,-38 0 1,0 0 0,38-38-16,-39 38 265,1 0-234,38 0-15,0 0 0,38 0-16,-1-38 15,1 0 1,38 38 0,113-38-1,-75 38 1,75 0-16,1 0 15,75 0 1,-38 0 0,0 0-1,-37 0-15,-39 38 16,38 0 0,-151-38-1,0 38 1,0-38-1,37 0-15,-75 0 16,0 0 0,0 38-1,0-38 1,37 0-16,-75 0 16,0 0-1,0 0 1,0 0-1,0 0 17,0 0-17,0 0 220,0 0-235,0 0 15,37 0 1,39 0 0,0 0-1,37 0-15,1 37 16,0-37-1,-39 38 1,39-38 0,76 0-1,37 38-15,-76 0 16,-37-38 0,38 0-1,-77 0 1,-75 0-16,38 0 15,-38 0 1,0 0 0,0 0-1,0 0-15,0 0 32,38 0 218,-1 0-219,1 0-16,0 0 1,0 0-16,0 0 16,-1 0-1,-37 0 1,38 0 0,0 0-1,0 0-15,0 0 16,-1 0-1,39 0 1,-38 0 0,0 0-16,0 0 15,-38 0 1,-1 0 15,1 0 63,0 0 93,38 0-171,-38 0 0,0 0-1,0 0 1,38 0-16,-1 0 31,-37 0-15,0 0-1,0 0 1,0 0-16,0 0 16,38 0-1,0 0 1,0 0 0,-39 0-16,39 0 15,0 0 1,0 0-1,38 0 1,-1 0 0,-75 0-16,38 0 15,-38 0 1,0 0 0,0 0-1,0 0-15,38 0 16,-39 0-1,1 0 1,0 0 0,38 0-1,-38 0 1,0 0 0,0 0-1,0 0 1,0 0-1,0 0 1,-38-38 234,37 38-234,39 0-1,38 0 1,0-38 0,37 0-16,-37 38 15,0 0 1,0 0-1,-39 0 1,-37 0 0,76 0-16,-76 0 15,38 0 1,-38 0 0,38 0-1,-39 0 1,1 0 15,0 0 16,0 0 62,0 0 1,0 0-79,0 0 0,0 0 0,0 0 94,0 0-78,-76 0 235,0 0-236,0 0 1,0 0 16,-38 0 15,38 0-16,0 0-30,0 0-1,1 0-31,37-37 16,-38 37-1,0 0 1,0 0-1,0 0-15,0 0 32,0 0-1,0 0 0,0 0 16,-38 0-31,38 0-1,1 0 1,-1 0 0,0 0-1,-38 0 16,38 0 1,-76-38-17,38 0-15,-75-38 16,37 38 0,-113 0-1,113 0 1,-38 38-16,39 0 15,37 0 1,0 0 0,38 0-1,0 0 1,0 0 0,0 0 46,0 0 251,0 0-313,-37-38 15,-1 38 1,0 0-1,0 0 1,-38 0 0,1 0-16,37 0 15,0 0 1,0 0 0,38 0-1,0 0-15,0 0 16,-37 0-1,37 0 1,0 0 0,0 0-1,-38 0 1,38 0 15,0 0-15,-38 0-1,39 0 1,-1 0 0,-38 0-1,38 0 1,0 0 0,0 0-1,0 0 1,-38 0-1,38 0-15,1 0 16,-39 0 0,0 0-1,38 0 17,0 0-1,-114-38 266,39 38-297,-1 0 15,0 0 1,1 0 0,-1 0-1,-38 0 1,76 0-16,1 0 15,-1 0 1,0 38 0,0-38-1,-38 0 1,38 0-16,1 0 16,37 0-1,-38 0 1,38 0-1,0 0-15,0 0 16,0 0 0,-38 0 15,39 0-15,-1 0 15,0 0 16,0 0 218,0 0-249,-76 0 0,76 0-1,-38 0-15,1 0 16,-77 0-1,38 38 1,-37 0 0,75-38-1,0 0-15,0 0 16,0 0 0,1 0-1,-1 0 1,0 0-16,0 0 15,38 0 1,0 0 0,-38 0-1,1 0 1,37 0-16,-38 0 16,0 0-1,0 0 1,38 0-1,0 0 1,0 0-16,-75 0 281,75 0-265,-38 0 0,38 0-1,-76 0 1,1 0-1,-1 0 1,0 0 0,-37 0-16,37 0 15,-38 0 1,76 0 0,-37 0-1,-1 0 1,-38 0-16,39 0 15,-1 0 1,0 0 0,0 0-1,76 0 1,1 0 281,-1 0-266,0 0-31,-38 0 16,0 0-1,-38 0 1,38 0 0,1-38-1,37 38-15,-38 0 16,0 0-1,0 0 1,0 0 0,39 0-1,-1 0-15,0 0 16,0 0 0,0 0-1,0 0 1,0 0-16,0 0 15,-38 0 17,38 0-1,1 0 0,-1 0 0,0 0-31,38-38 16,-38 38 15,0 0 219,0 0-218,0 0-17,0 0 16,0 0-15,-38 0 0,1 0-16,-39 0 15,0 0 1,38 0 0,-37 0-1,37 0 1,38 0-16,-38 0 15,38 0 1,-38 0 0,38 0-1,1 0 1,-1 0 15,0 0 94,76 38 172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3.35938" units="1/cm"/>
          <inkml:channelProperty channel="Y" name="resolution" value="53.33333" units="1/cm"/>
          <inkml:channelProperty channel="T" name="resolution" value="1" units="1/dev"/>
        </inkml:channelProperties>
      </inkml:inkSource>
      <inkml:timestamp xml:id="ts0" timeString="2014-06-11T14:34:00.754"/>
    </inkml:context>
    <inkml:brush xml:id="br0">
      <inkml:brushProperty name="width" value="0.23333" units="cm"/>
      <inkml:brushProperty name="height" value="0.4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1 515 0,'38'-38'63,"0"38"-17,-38-38 33,38 38-64,0 0 16,38 0-15,-1 0 0,1 0-16,76 0 15,0 0 1,-1 0 0,1 0-1,-38 0-15,-1 0 16,-37 0-1,-38 0 267,0 0-251,0 0-15,0 0 15,0 0-16,0 0 17,-1 0-17,39 0 1,38-38 0,0 38-16,37 0 15,1 0 1,76 0-1,-1 0 1,38 0-16,-75 0 16,75 0-1,-75 0 1,75 0 0,-113 0-1,-38 0-15,0 0 16,-38 0-1,-38 0 1,76 0 0,-76 0-16,37 0 15,1 0 204,0 0-203,114 0-1,75 0-15,114 0 16,152 0 0,-38 0-1,0 0 1,-38 0-1,-152 0-15,38 0 16,-76 0 0,1 0-1,-115 0 1,-37 0-16,-38 0 16,-38-76-1,38 76 204,-38-37-203,113 37-1,115-38-15,-1 0 16,76 38-1,38 0 1,-75 0 0,-1-38-16,-38 38 15,-75 0 1,113 0 0,-76-38-1,-37 38 1,-37-76-16,-40 38 15,-75 38 189,38 0-189,0 0 1,76 0-1,-1 0-15,1 0 16,113 0 0,-37 38-1,-39-38 1,-37 38-16,37-38 16,-75 38-1,0-38 1,-76 38-1,0-38 1,38 38 187,-1-38-187,77 0-1,113 38 1,-37 37 0,-1-37-16,-113 0 15,-76 0 1,0-38 0,38 0-1,-76-38 32,38 38 187,0 0-218,-1 0 0,1 0 15,38 0-31,-38 0 31,38 0-15,-38 0-1,0 0 1,0 0-16,37 0 31,-75 38 1,38-38-32,0 0 78,-38 38 0,0 0-31,0 0-32,0 0 1,0 0 0,0 0-1,0 0 1,0-1 15,0 1-15,0 0-1,38 0-15,-38 0 16,0 0 0,0 0 46,0-1-31,0 1-15,0 0 62,38 0 47,-76-38-47,38 37 250,0 1-328,0 0 16,0 0 0,0 0-1,0 0 1,0 0-16,0 0 15,0 0 1,0 0 15,0 0-15,0-1 0,0 1 15,0 0 16,0 0-16,0 0 47,0 0-47,0 0 1,0 0-1,0 0-16,0 0 17,0 0-1,0-1 16,0-74 187,-38 37 126,0 0-329,0 0-16,-37 0 1,-1 0 0,-38 0-16,-38 0 15,-37 0 1,113 0 0,0 0-1,0 0-15,39 0 16,-1 0-1,0 0 1,0 0 0,0 0-1,0 0 17,0 0-17,0 0 1,38-38-16,-76 38 15,1-38 1,37 38 0,0 0-1,-38 0-15,-38 0 16,38 0 0,0 0-1,1 0 1,37 0-1,-76-38-15,76 0 16,-38 38 0,38-38-1,0 38 1,1 0 0,-1 0-1,0 0 32,-38-76 250,-114 0-281,1 76-1,-1 0-15,77 0 16,-115 0-1,-37 0 1,-114 0 0,-191 0-16,-37 0 15,39 0 1,75 0 0,0 0-1,0 0 1,38 0-16,38 0 15,-38 0 1,0-38 0,76 38-1,-76 0 1,152 0-16,76 0 16,37 0-1,114 0 1,0 0-1,39 0-15,-77-37 266,38-1-266,-38-76 16,38 114-1,-75-38 1,-1 38 0,-75 0-1,-190 0-15,-39 0 16,-113 0-1,76 0 1,38 0 0,76 0-16,76 0 15,75 0 1,39 0 0,75 0-1,-37 0 1,37 0-16,-38 0 15,76 0 1,1 0 0,-1 38-1,38-38-15,0 0 16,0 0 0,0 0 15,0 0-16,0 0 1,0 0 47,38 38-32,-38-38 141,1 0-157,-1 0 17,0 0-1,0 0 16,0 0-47,0 0 62,0 0-31,0 0 16,0 0-15,76 0 124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3.35938" units="1/cm"/>
          <inkml:channelProperty channel="Y" name="resolution" value="53.33333" units="1/cm"/>
          <inkml:channelProperty channel="T" name="resolution" value="1" units="1/dev"/>
        </inkml:channelProperties>
      </inkml:inkSource>
      <inkml:timestamp xml:id="ts0" timeString="2014-06-11T14:34:04.420"/>
    </inkml:context>
    <inkml:brush xml:id="br0">
      <inkml:brushProperty name="width" value="0.23333" units="cm"/>
      <inkml:brushProperty name="height" value="0.4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1 338 0,'0'38'125,"38"-38"-94,0 0-15,0 0 0,76 38-1,0-38-15,37 38 16,39 0 0,113-38-1,-76 0 1,115 0-16,37 38 15,-190-38 1,77 0 0,-77 0-1,-37 0-15,0 0 16,-39 0 0,-37 0-1,0 0 1,38 0-1,-1 0-15,39 0 16,0 0 0,37 0-1,114 0 1,114 0 0,152-38-16,76-76 15,113 76 1,-114 0-1,-37 38 1,-114 0-16,-38 0 16,-76 0-1,-76 0 1,38 0 0,-37 0-16,-1 38 15,76 38 1,-190-76-1,39 38 1,-76-38 0,-39 0-16,-75-38 203,38 38-172,76-38-15,151 38-1,76-38-15,-76 38 16,-37 0 0,-115 0-1,-37 0 1,38 0-1,-76 0-15,-1 0 16,1 0 0,38 0-1,-38 0 1,37 0-16,-37 0 16,38 0-1,0 0 1,-38 0-1,-1 0 1,-37 0-16,38 0 16,-38 0-1,76 0 1,-76 0 0,0 0-16,-1 0 15,1 0 1,0 0-1,0 0 1,0 0-16,0 0 16,38 0-1,0 0 1,0 0 0,-39 0-1,39 0-15,-38 0 16,38 0-1,0 0 1,38 0 0,-39 0-16,1 0 15,0 0 1,-38 0 0,0 0-1,0 0 16,0 0 1,0 0-17,-1 0 17,1 0-1,0 0-16,0 0 32,-38 76 16,-720 644-48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3.35938" units="1/cm"/>
          <inkml:channelProperty channel="Y" name="resolution" value="53.33333" units="1/cm"/>
          <inkml:channelProperty channel="T" name="resolution" value="1" units="1/dev"/>
        </inkml:channelProperties>
      </inkml:inkSource>
      <inkml:timestamp xml:id="ts0" timeString="2014-06-11T14:34:07.181"/>
    </inkml:context>
    <inkml:brush xml:id="br0">
      <inkml:brushProperty name="width" value="0.23333" units="cm"/>
      <inkml:brushProperty name="height" value="0.4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0 211 0,'76'0'15,"-38"0"1,0 0-1,37 0 1,1 0-16,76 0 16,37 0-1,39 0 1,37 0 0,1-38-1,-77 38-15,77-38 16,-115 38-1,77 0 1,-39 0-16,-37 0 16,75 0-1,-37 0 1,37 0 0,-113 0-1,0 0-15,38 0 16,-39 0-1,1 0 1,38 0 0,-77 0-16,1 0 15,0 0 1,0 0 0,38 0-1,-1 0 1,1 0-16,38 0 15,-39 0 1,-37 0 0,0 0-1,-38 0-15,0 0 16,0 0 0,0 0-1,38 0 16,-39 0-31,1 0 16,0 0 0,0 0-1,0 0 1,0 0 0,0 0 46,0 0-31,0 0-15,0 0 15,0 0 16,-1 0-31,1 0-1,38 0 1,-38 0 0,0 0-1,0 0 1,0 0 46,38 0 63,-38 0-62,0 38 15,37 303 63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3.35938" units="1/cm"/>
          <inkml:channelProperty channel="Y" name="resolution" value="53.33333" units="1/cm"/>
          <inkml:channelProperty channel="T" name="resolution" value="1" units="1/dev"/>
        </inkml:channelProperties>
      </inkml:inkSource>
      <inkml:timestamp xml:id="ts0" timeString="2014-06-11T14:34:11.851"/>
    </inkml:context>
    <inkml:brush xml:id="br0">
      <inkml:brushProperty name="width" value="0.23333" units="cm"/>
      <inkml:brushProperty name="height" value="0.4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11904 302 0,'-38'0'63,"-38"0"-63,-37 0 15,-1 0 1,0-38-1,-38 38 1,1 0 0,37 0-16,-38 0 15,77 0 1,-1 0 0,-38 0-1,38-38-15,0 0 16,1 0-1,37 38 1,-76 0 0,76 0-16,0 0 15,0 0 1,-38 0 296,38 0-280,-37 0-17,-39 0 1,-38 0-16,-75 0 16,-190 0-1,76 0 1,-1-38-1,115 38 1,37-38-16,39 38 16,37 0-1,0 0 1,1 0 0,-1 0-16,0 0 15,-38 0 1,77 0-1,-1 0 1,0 0 0,38 0-16,-76 0 15,76 0 17,1 0-17,-39 0 204,0 0-203,0 0-1,38 0 1,-76 0-1,1 0-15,-39 0 16,-75 0 0,-77 0-1,-37 0 1,114 0-16,37 0 16,76 0-1,1 0 1,-1 0-1,38 0 1,0 0-16,-37 0 16,-1 0-1,0 0 1,38 0 0,-37 0-16,75 0 31,0 0 219,-76 0-235,76 0 1,0 0 0,0 0-1,-75 0-15,-1 0 16,0 0 0,-76 0-1,1 0 1,-76 0-16,113 0 15,38 0 1,-37 0 0,75 0-1,-76 0 1,38 0-16,1 0 16,-1 0-1,-38 0 1,76 0-1,1 0-15,37 0 16,0 0 0,0 0-1,0 0 17,0 0-17,0 0 1,0 0 15,0 0 0,0 0 1,1 0-1,-1 0 31,0 0 32,0 0-63,0 0-15,0 0 31,0 0-32,0 0 17,0 0-1,0 0 0,0 0 0,0 0 1,1 0-17,37-38 1,-38 38 0,0 0 15,0 0 0,0 0-31,38-37 31,-38 37-15,0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3.35938" units="1/cm"/>
          <inkml:channelProperty channel="Y" name="resolution" value="53.33333" units="1/cm"/>
          <inkml:channelProperty channel="T" name="resolution" value="1" units="1/dev"/>
        </inkml:channelProperties>
      </inkml:inkSource>
      <inkml:timestamp xml:id="ts0" timeString="2014-06-11T14:34:19.004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8A3F9B8D-513E-4E6D-B28C-B1DB1E429E98}" emma:medium="tactile" emma:mode="ink">
          <msink:context xmlns:msink="http://schemas.microsoft.com/ink/2010/main" type="writingRegion" rotatedBoundingBox="20280,17057 24319,16649 24417,17623 20378,18031"/>
        </emma:interpretation>
      </emma:emma>
    </inkml:annotationXML>
    <inkml:traceGroup>
      <inkml:annotationXML>
        <emma:emma xmlns:emma="http://www.w3.org/2003/04/emma" version="1.0">
          <emma:interpretation id="{48C2FE95-8CC3-488C-A288-E839C3CC5F1E}" emma:medium="tactile" emma:mode="ink">
            <msink:context xmlns:msink="http://schemas.microsoft.com/ink/2010/main" type="paragraph" rotatedBoundingBox="20280,17057 24319,16649 24417,17623 20378,18031" alignmentLevel="1"/>
          </emma:interpretation>
        </emma:emma>
      </inkml:annotationXML>
      <inkml:traceGroup>
        <inkml:annotationXML>
          <emma:emma xmlns:emma="http://www.w3.org/2003/04/emma" version="1.0">
            <emma:interpretation id="{F884A0BA-5477-4373-BF65-9D96658D1A06}" emma:medium="tactile" emma:mode="ink">
              <msink:context xmlns:msink="http://schemas.microsoft.com/ink/2010/main" type="line" rotatedBoundingBox="20280,17057 24319,16649 24417,17623 20378,18031"/>
            </emma:interpretation>
          </emma:emma>
        </inkml:annotationXML>
        <inkml:traceGroup>
          <inkml:annotationXML>
            <emma:emma xmlns:emma="http://www.w3.org/2003/04/emma" version="1.0">
              <emma:interpretation id="{7E8B6409-E744-41E0-9878-B78A7A783BE9}" emma:medium="tactile" emma:mode="ink">
                <msink:context xmlns:msink="http://schemas.microsoft.com/ink/2010/main" type="inkWord" rotatedBoundingBox="20280,17057 24319,16649 24417,17623 20378,18031"/>
              </emma:interpretation>
            </emma:emma>
          </inkml:annotationXML>
          <inkml:trace contextRef="#ctx0" brushRef="#br0">0 38 0,'38'0'250,"0"0"-219,0 0-16,0 0 32,0 0 0,0 0-16,0 0-15,0 0 31,-1 0-16,1 0 16,0 0 16,0 0-1,0 0 1,0 0-17,0 0-30,0 0 93,-38-38 126</inkml:trace>
          <inkml:trace contextRef="#ctx0" brushRef="#br0" timeOffset="3923.6247">1062-455 0,'0'76'109,"0"-38"-62,0-1 0,38 39-31,-38-38 15,0 0 0,0 0-15,0 0 15,0 0 0,0 0 16,0 0-31,0 0-1,0 37 1,0-37 0,0 0 15,0 0-31,0 0 31,0 0 47,0 0 266,0 0-282,0 0 63</inkml:trace>
          <inkml:trace contextRef="#ctx0" brushRef="#br0" timeOffset="9294.6362">1062-266 0,'0'-38'31,"0"1"47,38 37-47,-38-38 1,38 38 30,-1 0-31,1 0 47,0 0-46,0 0-17,0 0 1,0 0 15,38 0-31,-38 0 31,38 0-15,-39 0 0,1 0-1,0 0 1,0 0 0,0 0 15,0 0-31,0 0 47,0 0-16,0 0 0,0 0 0,0 0 63,-1 38-16,-37-1-46,0 1 14,38-38-30,0 38-16,-38 0 31,38 0 1,0 38 14,-38-38 1,0 0 31,0 0-31,0 0-15,0-1 77,0 1-62,0 0-32,0 0 17,0 0 30,-38-38-15,0 0 0,0 0-31,0 0 62,1 0-47,-1 38 0,0-38-31,0 0 47,0 0-31,0 0 46,0 0-46,0 0 109,0 0-78,0 38 0,0-38-16,1 0 125,37 38-78,-38 0 94,0-38-125,0 0-16,0 0 79,0 0-64,0 0 1,0 0 0,0 0 0,0 0 47,0 0-63,38 38 125,-37-38-62</inkml:trace>
          <inkml:trace contextRef="#ctx0" brushRef="#br0" timeOffset="13231.2457">2540-341 0,'0'37'94,"0"1"-63,0 0 16,0 0-16,0 0-15,0 0 0,0 0 15,0 0 0,0 0-15,0 0 15,0 0 31,0-1-15,0 1-15,0 0 14,0 0-14,0 0-17,0 0 48,38-38 31,-38 38 15,0-76 94</inkml:trace>
          <inkml:trace contextRef="#ctx0" brushRef="#br0" timeOffset="15795.3577">2313-417 0,'38'0'188,"0"0"-141,-1 0-16,1 0 0,0 0-15,0 0-16,0 0 31,0 0 0,38 0 1,-38 0 14,0 0-30,0 0 0,0 0 31,-1 0-1,1 0 1,0 0-31,0 0 15,-38 38 172</inkml:trace>
          <inkml:trace contextRef="#ctx0" brushRef="#br0" timeOffset="18323.6578">2881 341 0,'-37'0'15,"-1"0"32,0 0-15,0 0-1,0 0-31,0 0 31,0 0 16,0 0-16,0 0-15,0 0 15,0 0 16,0 0-16,1 0 32,-1 0-32,0 0 0,0 0 32,0 0-16,0 0-1,0 0 48</inkml:trace>
          <inkml:trace contextRef="#ctx0" brushRef="#br0" timeOffset="21119.9902">3298-493 0,'0'76'16,"0"-38"15,0 0 0,0-1 0,0 1 1,0 0 15,0 0-47,0 0 46,0 0-30,0 0 15,0 0 16,0 0 31,0 0-15,0 0-32,0-1 0,0 1 63,0 0-16,0 0-47,0 0-15,0 0 140,-37-38 110</inkml:trace>
          <inkml:trace contextRef="#ctx0" brushRef="#br0" timeOffset="23965.6882">3336-493 0,'38'-38'125,"0"0"-109,0 38 15,0 0 0,0 0 0,0 0-15,0 0 15,0 0 1,0 0-17,-1 0 32,1 0 31,0 0-31,0 0-16,0 0-15,0 0 15,0 0 16,0 0 0,0 0 0,-38 38 78</inkml:trace>
          <inkml:trace contextRef="#ctx0" brushRef="#br0" timeOffset="26110.2646">3450-76 0,'38'0'125,"0"0"-109,0 0 31,0 0-16,0 0-15,0 0 30,-1 0-46,1 0 63,0 0-16,0 0 15,-38-38-30,38 38 14,0 0 1,0 0-15,0 0-1,0 0-16,0 0 17</inkml:trace>
        </inkml:traceGroup>
      </inkml:traceGroup>
    </inkml:traceGroup>
  </inkml:traceGroup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3.35938" units="1/cm"/>
          <inkml:channelProperty channel="Y" name="resolution" value="53.33333" units="1/cm"/>
          <inkml:channelProperty channel="T" name="resolution" value="1" units="1/dev"/>
        </inkml:channelProperties>
      </inkml:inkSource>
      <inkml:timestamp xml:id="ts0" timeString="2014-06-12T13:22:47.269"/>
    </inkml:context>
    <inkml:brush xml:id="br0">
      <inkml:brushProperty name="width" value="0.23333" units="cm"/>
      <inkml:brushProperty name="height" value="0.4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38 0,'38'0'250,"0"0"-219,0 0 0,38 0-31,-38 0 16,0 0 0,0 0-1,0 0 1,0 0 0,0 0-16,37 0 15,-37 0 1,38 0-1,0 0 1,-38 0-16,38 0 31,-38 0 1,-1 0-32,1 0 15,0 0 1,0 0 15,0 0-15,0 0 31,-38-38 203,76 38-188,-38 0-46,38 0-1,-39 0 1,39 38-16,38-38 16,38 38-1,-1-38 1,77 0-1,-38 0-15,-76 0 16,0 0 0,-1 38-1,1-38 1,-38 0 0,0 0-16,0 38 15,0-38 1,-1 38-1,1-38 1,-38 0-16,0 0 16,0 0-1,38 0 1,-38 0 0,37 0-1,1 38-15,38 0 16,-38-38-1,-38 0 1,0 0 0,37 0-16,-37 0 31,38 0-15,-38 0-1,0 0 1,0 0-1,0 0 235,38 0-234,75 0 0,-37-38-1,113 38 1,-113 0-16,38 0 16,-1 0-1,39 0 1,75 0-1,1 0 1,37 0-16,39 38 16,-38-38-1,-77 0 1,0 0 0,-75 0-16,-38 0 15,75 38 1,-113-38-1,0 0 1,-38 0 0,0 0-16,0 0 31,0 0 31,0 0 188,0 0-218,-1 0 15,1 0-16,0 0-16,0 0 17,0 0 15,0 0-16,0 0 47,0 0-47,-38-38 547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3.35938" units="1/cm"/>
          <inkml:channelProperty channel="Y" name="resolution" value="53.33333" units="1/cm"/>
          <inkml:channelProperty channel="T" name="resolution" value="1" units="1/dev"/>
        </inkml:channelProperties>
      </inkml:inkSource>
      <inkml:timestamp xml:id="ts0" timeString="2014-06-12T14:41:53.221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FCEE1585-AD45-4B0B-A61B-CB64CB2A08E6}" emma:medium="tactile" emma:mode="ink">
          <msink:context xmlns:msink="http://schemas.microsoft.com/ink/2010/main" type="writingRegion" rotatedBoundingBox="24842,5038 23975,6838 22966,6352 23833,4552"/>
        </emma:interpretation>
      </emma:emma>
    </inkml:annotationXML>
    <inkml:traceGroup>
      <inkml:annotationXML>
        <emma:emma xmlns:emma="http://www.w3.org/2003/04/emma" version="1.0">
          <emma:interpretation id="{F01BFA46-8E11-4908-AF00-5BE5139B8DCF}" emma:medium="tactile" emma:mode="ink">
            <msink:context xmlns:msink="http://schemas.microsoft.com/ink/2010/main" type="paragraph" rotatedBoundingBox="24842,5038 23975,6838 22966,6352 23833,4552" alignmentLevel="1"/>
          </emma:interpretation>
        </emma:emma>
      </inkml:annotationXML>
      <inkml:traceGroup>
        <inkml:annotationXML>
          <emma:emma xmlns:emma="http://www.w3.org/2003/04/emma" version="1.0">
            <emma:interpretation id="{8E58945F-AA68-4A44-A526-7792E8C79D31}" emma:medium="tactile" emma:mode="ink">
              <msink:context xmlns:msink="http://schemas.microsoft.com/ink/2010/main" type="line" rotatedBoundingBox="24842,5038 23975,6838 22966,6352 23833,4552"/>
            </emma:interpretation>
          </emma:emma>
        </inkml:annotationXML>
        <inkml:traceGroup>
          <inkml:annotationXML>
            <emma:emma xmlns:emma="http://www.w3.org/2003/04/emma" version="1.0">
              <emma:interpretation id="{D07A9CF2-A0B5-444A-A7BC-7C0B5B21440A}" emma:medium="tactile" emma:mode="ink">
                <msink:context xmlns:msink="http://schemas.microsoft.com/ink/2010/main" type="inkWord" rotatedBoundingBox="24842,5038 23975,6838 22966,6352 23833,4552"/>
              </emma:interpretation>
            </emma:emma>
          </inkml:annotationXML>
          <inkml:trace contextRef="#ctx0" brushRef="#br0">0 0 0</inkml:trace>
          <inkml:trace contextRef="#ctx0" brushRef="#br0" timeOffset="9250.4192">417-304 0,'-38'0'31,"0"0"0,0 0 0,0 0 47,1 0 1,-39 0-1,38 0-16,0 0-15,-38 0 31,38 38-15,38 0-1,0 0-46,0 0 31,0 0 0,0 38-1,0-38 1,0 0 0,0 0 16,0-1-16,0 1 281,0 0-250,0 0-31,0 0-32,0 0 63,0 0-31,38-38 16,0 0 93,0 0-109,0 0-16,0 0 0,0 0 1,0 0 15,-1 0-1,1 0 1,38 0 0,-38 0 0,0 0-16,0 0 16,0 0 16,0 0 46,0 0-15,0 0-32,-38-38-30,0 0 93,0 0-79,0 0 33,0 0-1,0 0 0,0 1-47,0-1 16,0 0-16,0-38 47,0 38-31,0 0 31,0 0-62,0 0 46,0 0-30,-38-38 140,0 76-79,0 0-61,0 0-17,0 0 63,0 38 0,38 0-31,-38-38 63,0 0-63,38-38 234,38 38-234,-76 114-32</inkml:trace>
          <inkml:trace contextRef="#ctx0" brushRef="#br0" timeOffset="15530.7792">265-379 0,'0'-38'203,"38"0"-172,0 38 1,-38-38 14,38 38-14,0 0 30,0-38-31,0 38 1,0-38 15,-38 0-32,38 38 32,-38-38-16,38 38 16,-38-38-31,38 38-16,-38-38 62,0 0 360,0 1-375,37 37-31,-37-38 15,38 38 0,-38-38-31,38 0 31,0 0-15,-38 0 0,38-38-1,-38 38 32,0 0 47,38 38-47,-38-38 47,0 1-32,38 37-46,-38-38 46,38 38-15,-38-38 16,38 38-48,-38-38 485,0 0-359,38 38 218</inkml:trace>
          <inkml:trace contextRef="#ctx0" brushRef="#br0" timeOffset="18845.5537">948-1365 0,'-38'0'125,"38"38"-62,-76-38-32,38 0 16,0 0 15,0 38-46,0-38 31,1 0 0,-1 0-16,0 0 16,0 0 0,38 38-16,-38-38 16,0 0-16,38 38 0,-38-38 47,38 37-46,-38-37 61,38 38-61,-38-38 14,0 0 1,0 38 94,38 0-110,-37-38 63,37-38 78</inkml:trace>
          <inkml:trace contextRef="#ctx0" brushRef="#br0" timeOffset="23122.4767">1024-1327 0,'0'38'63,"0"0"-17,0 0 48,0-1-16,38-37 32,-38 38-95,0 0 48,37-38-32,1 0 78,-38 38-77,0 0 108,0 0-30,0 0-63,38-38 31,0 0-63,0 38 79,-38 0-16,0 0 16,0 0-63,0-1 204,0 1-64,38-38-108</inkml:trace>
          <inkml:trace contextRef="#ctx0" brushRef="#br0" timeOffset="33206.6976">493-304 0,'-38'0'63,"0"0"-16,0 0 15,0 0-62,0 0 47,0 0 15,1 0-30,-1 0-17,0 0 32,0 0-16,0 0 16,0 0-31,0 0 31,0 0-16,0 0 32,0 0-32,38 38 0,0 0-15,-38-38 46,38 38 32,0 0 0,0 0-32,0 0-46,0 0 31,0 0 0,0 0 46,0 0-77,0-1 109,0 1-47,0 0 16,0 0-16,38-38-62,0 0 46,0 38 16,0-38-15,0 0-1,0 38-46,0-38 62,-38 38-31,38-38-16,0 0 63,-38 38-79,38-38 17,-1 0-1,1 0 16,0 0 0,0 0-32,0 0 17,0 0-17,0 0 32,0 0-16,0 0 1,0 0 14,0 0 1,-1 0 31,-37-38 32,38 38-79,-38-38 32,38 38-32,-38-38-16,0 0 48,38 0-32,0 38-15,-38-38-1,0 0 64,0 1 92,-38-1-139,0 0 93,0 38-16,38-38-78,-38 38 16,38-38-31,0 0 46,0 0 16,0 0-31,-37 38 0,37-38 16,-38 38 15,38-38-47,0 0 0,-38 38 16,38-38-16,-38 38 423,0 0-423,0 0 0,0 0 16,0 0-16,0 0-15,0 0 31,0 0-16,1 0 0,-1 0-15,0 0 78</inkml:trace>
        </inkml:traceGroup>
      </inkml:traceGroup>
    </inkml:traceGroup>
  </inkml:traceGroup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3.35938" units="1/cm"/>
          <inkml:channelProperty channel="Y" name="resolution" value="53.33333" units="1/cm"/>
          <inkml:channelProperty channel="T" name="resolution" value="1" units="1/dev"/>
        </inkml:channelProperties>
      </inkml:inkSource>
      <inkml:timestamp xml:id="ts0" timeString="2014-05-22T16:58:42.414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678EB519-BB99-4130-9A27-68AC98522AC5}" emma:medium="tactile" emma:mode="ink">
          <msink:context xmlns:msink="http://schemas.microsoft.com/ink/2010/main" type="inkDrawing" rotatedBoundingBox="5518,1576 8507,1054 8529,1175 5539,1697" shapeName="Other">
            <msink:destinationLink direction="with" ref="{A21C9647-E443-486E-9D58-013743634B61}"/>
            <msink:destinationLink direction="with" ref="{502F31C3-0B44-4DB8-A6F3-D0701D458604}"/>
          </msink:context>
        </emma:interpretation>
      </emma:emma>
    </inkml:annotationXML>
    <inkml:trace contextRef="#ctx0" brushRef="#br0">-2578-682 0,'38'0'63,"0"0"-32,0 0 0,0-38-15,38 0 0,-1 38-16,39-38 15,76 0 1,-39 0-1,1 1 1,75-1 0,39 0-16,-39-38 15,39 38 1,-77 0 0,1 38-1,-39-38-15,-75 38 16,-38 0-1,0 0 1,0 0 47,-76 0 171,0 0-156,76 0 750,38 0-797,-38 0-31,0 0 16,38 0 0,-39 0-1,1 0 1,0 0 0,0 0-1,0 0 1</inkml:trace>
  </inkml:traceGroup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3.35938" units="1/cm"/>
          <inkml:channelProperty channel="Y" name="resolution" value="53.33333" units="1/cm"/>
          <inkml:channelProperty channel="T" name="resolution" value="1" units="1/dev"/>
        </inkml:channelProperties>
      </inkml:inkSource>
      <inkml:timestamp xml:id="ts0" timeString="2014-05-22T16:58:46.501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A21C9647-E443-486E-9D58-013743634B61}" emma:medium="tactile" emma:mode="ink">
          <msink:context xmlns:msink="http://schemas.microsoft.com/ink/2010/main" type="inkDrawing" rotatedBoundingBox="7273,1515 7278,3221 7239,3222 7235,1516" semanticType="callout" shapeName="Other">
            <msink:sourceLink direction="with" ref="{678EB519-BB99-4130-9A27-68AC98522AC5}"/>
            <msink:sourceLink direction="with" ref="{3B3B0069-5EE8-49DF-AD37-532C08EFF336}"/>
          </msink:context>
        </emma:interpretation>
      </emma:emma>
    </inkml:annotationXML>
    <inkml:trace contextRef="#ctx0" brushRef="#br0">-872-834 0,'0'38'172,"0"0"-157,0 0 1,0 76-16,0 0 15,0-1 1,0 39 0,0-38-1,0-1 1,0 1 0,0-38-16,0-38 15,0 0 1,0 0-1,0 0 1,0-1-16,0 1 63,0 0-32,0 0 16,0 0-32,0 0 1,0 0 31,0 38 15,0-38 79,0 0 109,0-1 0,0 1 672,0 0-875,0-76 375,38 38-360</inkml:trace>
  </inkml:traceGroup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3.35938" units="1/cm"/>
          <inkml:channelProperty channel="Y" name="resolution" value="53.33333" units="1/cm"/>
          <inkml:channelProperty channel="T" name="resolution" value="1" units="1/dev"/>
        </inkml:channelProperties>
      </inkml:inkSource>
      <inkml:timestamp xml:id="ts0" timeString="2014-05-22T16:58:16.978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3B3B0069-5EE8-49DF-AD37-532C08EFF336}" emma:medium="tactile" emma:mode="ink">
          <msink:context xmlns:msink="http://schemas.microsoft.com/ink/2010/main" type="inkDrawing" rotatedBoundingBox="8112,2350 8112,2388 8097,2388 8097,2350" shapeName="Other">
            <msink:destinationLink direction="with" ref="{A21C9647-E443-486E-9D58-013743634B61}"/>
          </msink:context>
        </emma:interpretation>
      </emma:emma>
    </inkml:annotationXML>
    <inkml:trace contextRef="#ctx0" brushRef="#br0">0 0 0,'0'38'46</inkml:trace>
  </inkml:traceGroup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3.35938" units="1/cm"/>
          <inkml:channelProperty channel="Y" name="resolution" value="53.33333" units="1/cm"/>
          <inkml:channelProperty channel="T" name="resolution" value="1" units="1/dev"/>
        </inkml:channelProperties>
      </inkml:inkSource>
      <inkml:timestamp xml:id="ts0" timeString="2014-06-11T14:25:39.321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0A0E635A-A8B5-4ACE-9520-6C00944E3A5D}" emma:medium="tactile" emma:mode="ink">
          <msink:context xmlns:msink="http://schemas.microsoft.com/ink/2010/main" type="writingRegion" rotatedBoundingBox="16327,7707 23531,7896 23500,9090 16296,8902"/>
        </emma:interpretation>
      </emma:emma>
    </inkml:annotationXML>
    <inkml:traceGroup>
      <inkml:annotationXML>
        <emma:emma xmlns:emma="http://www.w3.org/2003/04/emma" version="1.0">
          <emma:interpretation id="{7D979372-4BEF-43D4-BAE0-F44A13555D2B}" emma:medium="tactile" emma:mode="ink">
            <msink:context xmlns:msink="http://schemas.microsoft.com/ink/2010/main" type="paragraph" rotatedBoundingBox="16327,7707 23531,7896 23500,9090 16296,8902" alignmentLevel="1"/>
          </emma:interpretation>
        </emma:emma>
      </inkml:annotationXML>
      <inkml:traceGroup>
        <inkml:annotationXML>
          <emma:emma xmlns:emma="http://www.w3.org/2003/04/emma" version="1.0">
            <emma:interpretation id="{C8B838C8-0E22-4127-AB65-95A0CA05E078}" emma:medium="tactile" emma:mode="ink">
              <msink:context xmlns:msink="http://schemas.microsoft.com/ink/2010/main" type="line" rotatedBoundingBox="16327,7707 23531,7896 23500,9090 16296,8902"/>
            </emma:interpretation>
          </emma:emma>
        </inkml:annotationXML>
        <inkml:traceGroup>
          <inkml:annotationXML>
            <emma:emma xmlns:emma="http://www.w3.org/2003/04/emma" version="1.0">
              <emma:interpretation id="{94D315A9-8D0A-4247-BEFF-94B10FE00EB0}" emma:medium="tactile" emma:mode="ink">
                <msink:context xmlns:msink="http://schemas.microsoft.com/ink/2010/main" type="inkWord" rotatedBoundingBox="20435,7815 22394,7866 22364,9008 20405,8957"/>
              </emma:interpretation>
            </emma:emma>
          </inkml:annotationXML>
          <inkml:trace contextRef="#ctx0" brushRef="#br0">4132-796 0</inkml:trace>
          <inkml:trace contextRef="#ctx0" brushRef="#br0" timeOffset="-3324.7367">4170-189 0,'0'38'93,"0"0"-46,0-1-31,0 1 31,0 0-47,0 0 31,0 0 16,0 38 15,0-38 79,0-76 109,0 0-234</inkml:trace>
          <inkml:trace contextRef="#ctx0" brushRef="#br0" timeOffset="5867.3369">4814-76 0,'-38'0'15,"1"0"32,-1 0 16,0 0-32,0 0 0,0 0 32,0 0-16,-38 0 31,38 0-31,38 38 31,0 0-47,0 0 0,0 0 79,0 0-17,0 0 17,0 0-48,38-38 16,0 38 16,0-38-63,0 0 1,0 0 14,0 0-30,0 0 47,0 0 15,-1 0 31,1 0-46,-38-38 30,0 0-46,0 0 16,0 0-48,0 0 63,0 0-15,0 76 203,0 0-173,0 0-46,38 0 63,-38 0-48,38-38-46,-38 38 93,38-38-62,0 0 47,0 0-32,0 0-15,0 0-31,0 0 31,0 0 31,-38 38 187</inkml:trace>
          <inkml:trace contextRef="#ctx0" brushRef="#br0" timeOffset="10034.4687">5345-872 0,'0'38'234,"0"0"-218,0 0 15,0 0-16,0 0 17,0 0-1,0 0 16,0 0-47,0-1 31,0 1 0,0 0 16,0 0-31,0 0-16,0 0 62,0 0-46,0 0 31,0 0 0,0 0-16,0 0-15,0 0-1,0-1 32,0 1-31,0 0 15,0 0 0,0 0 32,0 0-1,0 0-31,0-76 282</inkml:trace>
          <inkml:trace contextRef="#ctx0" brushRef="#br0" timeOffset="14948.9397">5497-113 0,'38'0'109,"0"0"-78,-1 0 16,1 0-31,0 0 31,0 0 62,0 0-62,-38 37 62,38 1-30,0 0-1,-38 0 0,0 0-31,0 0 46,-38-38 95,38 38-157,-38-38 0,0 0 48,0 0-1,0 0 15,0 0-77,1 0 62,-1 0 0,0 38-31,0-38 16,0 0-48,38-38 329</inkml:trace>
          <inkml:trace contextRef="#ctx0" brushRef="#br0" timeOffset="24909.2254">5990-834 0,'0'38'187,"0"0"-156,0 0-15,0 0 15,37-38-31,-37 38 47,0 0-16,0 0-15,0-1 31,0 1-31,0 0 30,0 0-46,0 0 32,0 0 15,0 0-32,0 0 1,0 0 15,38-38 391,-38 38-391,0 0 0,0 0 1,0-1-17,0 1 17,0 0-1,0 0 0,0 0-15,0 0 31,0 0-16,0 0 47,0 0 125,0-76 94</inkml:trace>
          <inkml:trace contextRef="#ctx0" brushRef="#br0" timeOffset="-25256.0343">0 0 0,'38'0'156,"0"0"-109,-1 0-15,1 0-1,0 0-16,38 0-15,-38 0 16,38 0 0,-38 0-1,38 0 1,37 0-16,1 0 16,-38 0-1,0 0 1,-38 0-1,-1 0 1,1 0-16,0 0 16,0 0 15,0 0 0,0 0 0,0 0-15,0 0 0,0 0 46</inkml:trace>
          <inkml:trace contextRef="#ctx0" brushRef="#br0" timeOffset="-21254.3586">1706-341 0,'0'38'15,"0"0"32,0 0 0,0 0 0,0 0-47,0 0 31,0-1 0,0 1 16,0 0 0,0 0 0,0 0-31,0 0-1,0 0 95,0 0-95,0 0 17,0-76 30</inkml:trace>
          <inkml:trace contextRef="#ctx0" brushRef="#br0" timeOffset="-14576.3117">1668-303 0,'0'-38'62,"0"0"-31,0 0-15,0 0 15,0 0 0,0 0-15,0 1 15,0-1 1,0 0-1,0 0 16,0 0 15,0 0 110,76 38-78,-76-38-79,38 38 17,-1 0 61,1 0 1,0 0-63,0 0 16,0 0-15,0 0 14,0 0-30,0 0 78,0 0 234,0 0-281,-38 38-32,38-38 17,-38 38-17,0 0 1,0 0 15,0 0 16,0 0 31,0 37-31,0-37 0,0 0 0,-38 0 62,0-38-31,0 0-15,0 38-48,0-38 17,0 0-1,0 0 16,0 0 0,0 0-16,38 38-15,-38-38 46,38 38 79,0 0-110,0-76 125,38 38-15,0 0-94,0 0 0,0 0-16,0 0 31,0 0-46,-38 38 15,38 0 0,0-38 48,38 0-1,-39 0-31,1 0-16,-38 38 0,38-38-15,-38 38 46,0-1 1,0 1-1,0 0 1,0 0-16,0 0-1,0 0 376,38-38-250,-38 38-62,0-76 358</inkml:trace>
          <inkml:trace contextRef="#ctx0" brushRef="#br0" timeOffset="-9445.289">2691-151 0,'38'0'141,"0"0"-95,0 0-14,0 0-1,0 0-15,0 0 15,0 0 16,0 0-16,0 0 0,-1 0 0,1 0 48,0 0-17,0 0-31,-38-38 141,0 0-109,0 0 15,0 0-47,0 0 47,-38 0-78,0 0 63,0 38-1,1 0 48,-1 0-79,0 0 47,38 38-47,0 0 0,-38-38 16,38 38 0,0 0 31,0 0-15,0 0-32,0 0 63,0 0-16,-38-38-47,38 37-15,-38-37 46,38 38-46,0 0 15,0 0 47,0 0-62,0 0 46,0 0 32,0 0-47,0 0 31,38-38-15,0 0 15,0 0 0,0 0-47,0 0-15,-1 0 62,1 0-16,0 0 1,0 0 15,0 0-15,0 0-32,0 0-16,0 0 64,0 0-48,0 0 47,-38 38 141</inkml:trace>
          <inkml:trace contextRef="#ctx0" brushRef="#br0" timeOffset="-5799.4232">3715-872 0,'0'38'94,"0"0"-16,0 0-47,0 0-15,0 0 15,0 0 16,0 0-16,0 0-15,0-1-1,0 1 1,0 0 31,0 0-16,0 0 0,0 0 0,0 0 63,0 0-16,0 0 32,0 0-63,0 0-1,0 0-14,38-1 46,-38 1 0,0 0-47,0 0-31,0 0 78,0 0-46,0 0 30,0 0-31,0 0 1,0 0 14,0-76 251</inkml:trace>
          <inkml:trace contextRef="#ctx0" brushRef="#br0" timeOffset="31042.9182">6596-76 0,'38'0'125,"0"0"-62,0 0-32,0 0 0,0 0 16,0 0 0,0 0-16,-1 0-15,1 0 78,0 0-63,0 0 0,0 0 0,0 0 48,-38-37-1,0-1-47,0 0 0,0 0 32,0 0-16,0 0-16,0 0 31,-38 38-15,0 0-16,0 0 48,0 0-48,0 0 0,1 0 16,-1 0 0,-38 0 47,38 0-1,38 38-61,0 0-17,-38-38 48,38 38-48,0 0 63,0 0-31,0 0-31,0-1 62,0 1-31,0 0 47,0 0-63,0 0 47,0 0-31,0 0 47,0 0-47,0 0 46,38-38 79,0 0-156,0 0 31,0 0-16,0 0 0,-1 0 0,1 0-31,0 0 16,0 0 15,0 0 1,0 0-32,0 0 31,0 0 16,0 0 93</inkml:trace>
        </inkml:traceGroup>
      </inkml:traceGroup>
    </inkml:traceGroup>
  </inkml:traceGroup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3.35938" units="1/cm"/>
          <inkml:channelProperty channel="Y" name="resolution" value="53.33333" units="1/cm"/>
          <inkml:channelProperty channel="T" name="resolution" value="1" units="1/dev"/>
        </inkml:channelProperties>
      </inkml:inkSource>
      <inkml:timestamp xml:id="ts0" timeString="2014-05-22T16:58:49.982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502F31C3-0B44-4DB8-A6F3-D0701D458604}" emma:medium="tactile" emma:mode="ink">
          <msink:context xmlns:msink="http://schemas.microsoft.com/ink/2010/main" type="inkDrawing" rotatedBoundingBox="9234,1326 9755,3186 8954,3410 8433,1551" semanticType="callout" shapeName="Other">
            <msink:sourceLink direction="with" ref="{678EB519-BB99-4130-9A27-68AC98522AC5}"/>
            <msink:sourceLink direction="with" ref="{F5043E0D-241B-4910-9FD0-0AA3BAE63476}"/>
          </msink:context>
        </emma:interpretation>
      </emma:emma>
    </inkml:annotationXML>
    <inkml:trace contextRef="#ctx0" brushRef="#br0">986-985 0,'0'38'47,"0"0"-16,0-1-16,0 1 1,0 38 0,0-38-1,0 0 1,-38 38 0,38 38-1,-38-77-15,38 39 16,-38 0-1,38 0 1,-38 38 0,38-39-16,0 1 15,0 0 1,-38-38 0,38 76-1,-38-76-15,38 0 16,0-1-1,0 1 17,0 0-1,0 0-15,0 0 30,0 0 33,0 0-17,0 0 126,0 0-95,0 0 17,0 0-95</inkml:trace>
    <inkml:trace contextRef="#ctx0" brushRef="#br0" timeOffset="3189.4996">948 114 0,'38'0'31,"0"0"16,0 0-31,37 0 0,-37 0 15,0 0-16,0 0 1,0 0 0,0 0 15,0 0-15,0 0-1,0 0 32,-38 38 47,0 0-63,0 0-15,0 0 15,0 0-15,0 0 15,0-1 16,38 1-32,-38 0 1,0 0 31,0 0-16,0 0 0,0 0 1,0 0 30,0 0 32,37-38-32,-37 38 1,0 0 171,0-1-156,0 1-46,0 0-1,0-76 141</inkml:trace>
  </inkml:traceGroup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3.35938" units="1/cm"/>
          <inkml:channelProperty channel="Y" name="resolution" value="53.33333" units="1/cm"/>
          <inkml:channelProperty channel="T" name="resolution" value="1" units="1/dev"/>
        </inkml:channelProperties>
      </inkml:inkSource>
      <inkml:timestamp xml:id="ts0" timeString="2014-05-22T16:58:57.952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63621869-03EE-4E7C-9040-1CA8C1AB22A8}" emma:medium="tactile" emma:mode="ink">
          <msink:context xmlns:msink="http://schemas.microsoft.com/ink/2010/main" type="writingRegion" rotatedBoundingBox="9742,2009 12903,1947 12929,3281 9767,3343">
            <msink:destinationLink direction="with" ref="{4F2CE944-EB06-4AB0-AE83-AAC0C3A60419}"/>
          </msink:context>
        </emma:interpretation>
      </emma:emma>
    </inkml:annotationXML>
    <inkml:traceGroup>
      <inkml:annotationXML>
        <emma:emma xmlns:emma="http://www.w3.org/2003/04/emma" version="1.0">
          <emma:interpretation id="{81B54CB3-71AD-4C74-B2BF-69CBF1D50654}" emma:medium="tactile" emma:mode="ink">
            <msink:context xmlns:msink="http://schemas.microsoft.com/ink/2010/main" type="paragraph" rotatedBoundingBox="9742,2009 12903,1947 12929,3281 9767,3343" alignmentLevel="1"/>
          </emma:interpretation>
        </emma:emma>
      </inkml:annotationXML>
      <inkml:traceGroup>
        <inkml:annotationXML>
          <emma:emma xmlns:emma="http://www.w3.org/2003/04/emma" version="1.0">
            <emma:interpretation id="{C130F178-7245-4021-9B0E-DB4713FEF147}" emma:medium="tactile" emma:mode="ink">
              <msink:context xmlns:msink="http://schemas.microsoft.com/ink/2010/main" type="line" rotatedBoundingBox="9742,2008 12903,1947 12929,3281 9767,3343"/>
            </emma:interpretation>
          </emma:emma>
        </inkml:annotationXML>
        <inkml:traceGroup>
          <inkml:annotationXML>
            <emma:emma xmlns:emma="http://www.w3.org/2003/04/emma" version="1.0">
              <emma:interpretation id="{F5043E0D-241B-4910-9FD0-0AA3BAE63476}" emma:medium="tactile" emma:mode="ink">
                <msink:context xmlns:msink="http://schemas.microsoft.com/ink/2010/main" type="inkWord" rotatedBoundingBox="9742,2008 12903,1947 12929,3281 9767,3343">
                  <msink:destinationLink direction="with" ref="{502F31C3-0B44-4DB8-A6F3-D0701D458604}"/>
                </msink:context>
              </emma:interpretation>
            </emma:emma>
          </inkml:annotationXML>
          <inkml:trace contextRef="#ctx0" brushRef="#br0">2805 190 0,'-37'0'31,"-1"0"16,-38 0 0,38 0 0,0 0-32,0 0 32,0 0-16,0 38 16,0-38-31,0 0 31,38 38-32,-37-38 17,37 38-1,-38-38-15,38 38-1,0-1 16,0 1 1,0 0-1,0 38 31,0-38-30,0 0 15,0 0-16,0 0 0,0 0-15,0 0 31,0-1-32,0 1 1,0 0 31,38-38 203,-1 0-172,1 0-63,0 0 17,0 0-1,0 0 16,0 0-16,0 0-15,0 0 31,0 0-16,0 0 47,-38-38-31,0 0-32,0 1 17,0-1-1,0 0 16,0 0-32,38 0 1,-38-38 15,37 76-31,-37-38 16,0 0 0,38 38 15,-38-38-31,0 0 15,0 1 189,0 74-79,0 1-110,0 0 48,0 0-16,0 38 31,0-38-31,38 0-16,0-38 0,-38 38 0,38-38-31,0 38 47,0 0 0,0-38-16,0 0 1,-38 37-17,38-37 1,-38 38-1,38-38 1,-1 0 0,1 0 15,0 0-15,-38 38-1,0 0 48</inkml:trace>
          <inkml:trace contextRef="#ctx0" brushRef="#br0" timeOffset="-24649.8011">1630-341 0</inkml:trace>
          <inkml:trace contextRef="#ctx0" brushRef="#br0" timeOffset="4093.0826">3981 266 0,'0'38'16,"0"0"31,0-1-32,0 1 16,0 0-31,0 0 16,0 0 0,0 0-16,0 0 15,0 0 17,0 0-1,0 0 16,0 0-32,0-1 32,0 1-16,0 0 32,0 0 31,0 0 78,0-76 31,0 0-203,0 0 31,0 0-15,0 1-1,0-1-15,0 0 16,0 0-1,0 0 1,0 0 0,0 0-16,38 38 15,-38-76 1,37 76 0,-37-38-1,38 0 1,-38 1-16,0-1 31,38 38-15,-38-38 31,38 0 15,0 0-31,0 38-15,0 0 31,0 0-32,0 0 1,-38-38 0,38 38-1,0 0 1,-1 0 0,39 0-16,-38 0 15,0 0 1,0 0-1,0 0 17,-38 38 15,0 0-32,0 0 32,38-38 16,0 38-32,-38 0-16,0-1 17,0 1-1,0 38-15,0-38-1,0 38 16,0-38 16,0 0 0,0 0-16,0 0 48,38-1-17,-38 1 47,0 0-77,0 0 186,0-76-46,0 0-156</inkml:trace>
        </inkml:traceGroup>
      </inkml:traceGroup>
    </inkml:traceGroup>
  </inkml:traceGroup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3.35938" units="1/cm"/>
          <inkml:channelProperty channel="Y" name="resolution" value="53.33333" units="1/cm"/>
          <inkml:channelProperty channel="T" name="resolution" value="1" units="1/dev"/>
        </inkml:channelProperties>
      </inkml:inkSource>
      <inkml:timestamp xml:id="ts0" timeString="2014-05-22T16:59:04.765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4F2CE944-EB06-4AB0-AE83-AAC0C3A60419}" emma:medium="tactile" emma:mode="ink">
          <msink:context xmlns:msink="http://schemas.microsoft.com/ink/2010/main" type="inkDrawing" rotatedBoundingBox="13683,1288 13691,3297 13578,3298 13571,1288" semanticType="verticalRange" shapeName="Other">
            <msink:sourceLink direction="with" ref="{63621869-03EE-4E7C-9040-1CA8C1AB22A8}"/>
          </msink:context>
        </emma:interpretation>
      </emma:emma>
    </inkml:annotationXML>
    <inkml:trace contextRef="#ctx0" brushRef="#br0">0 0 0,'38'0'16,"-38"38"62,0 0-63,0 0-15,38 37 16,0 39 0,-38 0-1,0 38 1,0-39-16,0 1 16,0 38-1,0-77 1,0 1-1,0 0 1,0 38-16,0-38 16,0-1-1,0 1 1,0 0 0,-38-38-16,38 0 15,0 0 1,0 0 15,0 0-15,0 0 31,0-1-32,0 1 32,-38 0 47,38 0 343,0 0-405,0-76 108</inkml:trace>
  </inkml:traceGroup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3.35938" units="1/cm"/>
          <inkml:channelProperty channel="Y" name="resolution" value="53.33333" units="1/cm"/>
          <inkml:channelProperty channel="T" name="resolution" value="1" units="1/dev"/>
        </inkml:channelProperties>
      </inkml:inkSource>
      <inkml:timestamp xml:id="ts0" timeString="2014-05-22T16:59:08.883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F9B6949B-D56B-4176-BEF0-F5D79CB9360A}" emma:medium="tactile" emma:mode="ink">
          <msink:context xmlns:msink="http://schemas.microsoft.com/ink/2010/main" type="inkDrawing" rotatedBoundingBox="14390,1731 14519,3183 13956,3233 13827,1781" semanticType="verticalRange" shapeName="Other">
            <msink:sourceLink direction="with" ref="{7E1E3E66-0424-4CB3-A92E-477B107ABECB}"/>
          </msink:context>
        </emma:interpretation>
      </emma:emma>
    </inkml:annotationXML>
    <inkml:trace contextRef="#ctx0" brushRef="#br0">420 0 0,'-38'0'32,"1"0"-17,37 38 16,0 0-15,-38-38 0,38 38 15,-38-38-15,0 37-1,38 1 32,-38-38-16,38 38 1,-38 0-1,38 0 0,0 0 0,0 0 16,0 0-31,-38-38-16,0 0 31,38 38-15,0 0-1,-38-38 1,38 38 0,0-1 30,-38-37-30,38 38 31,0 0 0,0 0-16,0 0 0,0 0 16,0 0 78,0 38-31,0-38-63,0 0 16,0-1-31,38 1 15,-38 0 16,38-38-32,-38 38 1,0 0 15,38-38 266,0 38-250,0-38-47,0 38 16,0-38-1,-38 38 1,38 0 0,0-38-16,-1 0 15,-37 38 16,38-38-15,0 0 31,-38 38-16,38-38-15,0 37 62,0-37-16,0 38 1</inkml:trace>
  </inkml:traceGroup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3.35938" units="1/cm"/>
          <inkml:channelProperty channel="Y" name="resolution" value="53.33333" units="1/cm"/>
          <inkml:channelProperty channel="T" name="resolution" value="1" units="1/dev"/>
        </inkml:channelProperties>
      </inkml:inkSource>
      <inkml:timestamp xml:id="ts0" timeString="2014-05-22T16:59:29.044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7E1E3E66-0424-4CB3-A92E-477B107ABECB}" emma:medium="tactile" emma:mode="ink">
          <msink:context xmlns:msink="http://schemas.microsoft.com/ink/2010/main" type="writingRegion" rotatedBoundingBox="15775,1080 20472,1137 20445,3349 15748,3291">
            <msink:destinationLink direction="with" ref="{F9B6949B-D56B-4176-BEF0-F5D79CB9360A}"/>
          </msink:context>
        </emma:interpretation>
      </emma:emma>
    </inkml:annotationXML>
    <inkml:traceGroup>
      <inkml:annotationXML>
        <emma:emma xmlns:emma="http://www.w3.org/2003/04/emma" version="1.0">
          <emma:interpretation id="{1F6DA710-B6FF-48A8-9EF7-EFDF91806788}" emma:medium="tactile" emma:mode="ink">
            <msink:context xmlns:msink="http://schemas.microsoft.com/ink/2010/main" type="paragraph" rotatedBoundingBox="15775,1080 20472,1137 20445,3349 15748,3291" alignmentLevel="1"/>
          </emma:interpretation>
        </emma:emma>
      </inkml:annotationXML>
      <inkml:traceGroup>
        <inkml:annotationXML>
          <emma:emma xmlns:emma="http://www.w3.org/2003/04/emma" version="1.0">
            <emma:interpretation id="{FB4CE920-3627-485F-8CAE-E8F285869FEE}" emma:medium="tactile" emma:mode="ink">
              <msink:context xmlns:msink="http://schemas.microsoft.com/ink/2010/main" type="line" rotatedBoundingBox="15775,1080 20472,1137 20445,3349 15748,3291"/>
            </emma:interpretation>
          </emma:emma>
        </inkml:annotationXML>
        <inkml:traceGroup>
          <inkml:annotationXML>
            <emma:emma xmlns:emma="http://www.w3.org/2003/04/emma" version="1.0">
              <emma:interpretation id="{5B61E478-B003-4F27-AF00-5EDEF6D4AEE1}" emma:medium="tactile" emma:mode="ink">
                <msink:context xmlns:msink="http://schemas.microsoft.com/ink/2010/main" type="inkWord" rotatedBoundingBox="20395,1137 20472,1137 20447,3222 20369,3221"/>
              </emma:interpretation>
            </emma:emma>
          </inkml:annotationXML>
          <inkml:trace contextRef="#ctx0" brushRef="#br0">4094-1289 0,'0'38'62,"0"0"-30,0 0-1,0 0 0,0 0 0,0 0-31,0 38 32,0-39-1,0 39-15,0-38-16,0 38 31,0-38 0,0 0-31,0 0 16,0 0 31,0 0-32,0-1 48,0 1-1,0 0-46,0 0 62,0 0-31,0 0-47,0 0 47,0 0-16,0 0 16,0 0-32,0 0 95,0-1-16,38 1 171</inkml:trace>
          <inkml:trace contextRef="#ctx0" brushRef="#br0" timeOffset="4377.7169">4094 720 0,'0'38'234,"0"0"-202,0-76 108</inkml:trace>
          <inkml:trace contextRef="#ctx0" brushRef="#br0" timeOffset="1651.8035">4132 720 0</inkml:trace>
          <inkml:trace contextRef="#ctx0" brushRef="#br0" timeOffset="-15879.9473">-531-872 0,'0'38'47,"0"0"-32,38-38 17,-38 38 15,0 0-1,38-38-14,-38 38-1,38 0-15,-38 0-1,38-38 16,-38 38-15,38-1 31,-38 1-31,37-38-1,-37 38 1,38 38 31,-38-38 15,38-38-62,-38 38 31,38-38 16,-38 38-31,0 0 15,0 0-15,0 0 265,38-38-93,0 37-157,-38 1 0,38-38 47,-38-38 125,0 1-187,0-1 31,38 0-32,-38 0 1,38 0 31,-38 0-31,38 38-1,0-76 16,-1 76-31,1-76 16,0 76 0,0-38-1,0 38 1,-38-37-16,38-1 16,0 38-1,0-38 1,0 0 15,0 38-15,0-38-1,-1 0 17,1 38-1</inkml:trace>
          <inkml:trace contextRef="#ctx0" brushRef="#br0" timeOffset="-13235.3573">0 0 0,'0'38'16,"0"0"15,0 0 0,0 0-15,0 0 0,0 0-1,0 0 17,0-1-17,0 1 1,0 0 15,0 0 0,0 0 16,0 0 31,0 0-31,0 0-16,0 0 32,0 0-16,0 0 93,0-1-61,0 1-64,0 0 16,0 0 79,0 0-16,0-76 124</inkml:trace>
          <inkml:trace contextRef="#ctx0" brushRef="#br0" timeOffset="-8746.3607">947 38 0,'0'38'109,"0"0"-78,0 0-15,0 0 31,-37-38-32,37 38 1,0 0 15,-38-1-15,0-37-1,38 38 1,0 0 31,0 0-16,0 0 0,0 0 1,0 0 15,0 0-32,0 0 32,0 0 16,38 0-1,-38-1-31,38-37-31,-1 0 47,1 0-16,0 0 1,0 0-17,38 0 17,-38 0-1,0 0-16,0 0 32,0 0-31,0 0 0,-1 0 15,1 0 0,0 0-15,0 0 15,0-37-15,0 37 30,0 0-30,-38-38-16,38 38 31,-38-38 16,0 0 0,0 0-31,0 0-1,0 0 1,0 0 0,0 0-1,0 0-15,0 0 16,0 1 15,-38 37 32,0 0-32,38-38-16,0 0 32,-38 0-47,38 0 32,-38 38 14,38-38-46,-38 0 63,38 0-63,-38 38 16,38-38-1,0 0 16,0 0-15,0 1 31,-38 37-31,-37-38 62,37 38-31,0 0-32,-38 0 48,76 38-48,-38-1 17,0-37 30,0 0 16,38 38-62,0 0 15,0 0 47,0 0-47,0 0 79</inkml:trace>
          <inkml:trace contextRef="#ctx0" brushRef="#br0" timeOffset="-3101.9798">2236-76 0,'0'38'46,"0"0"1,0 0-15,0 0-1,0 0-16,0 0 17,0 0-1,0 0-15,0 0-1,0-1 32,0 1-31,0 0 31,0 0-32,0 0 16,0 0 16,0 0 16,0 0 15,38-38 109,0 38-108,0-38-64,-38 38 1,38-38 15,0 0-15,0 0 31,0 0-1,0 0-14,0 0-17,0 0 17,-1 0 14,1 0 17,0 0-63,0 0 31,0 0 0,0 0 1,0 0-1,0-38 0,-38 0 16,0 0-47,0 0 31,0 0 1,0 0 14,0 0-30,38 38 0,-38-38-16,0 0 15,38 1 1,0-1 0,-1-38 15,-37 38-16,0 0 17,38 0-1,-38 0 31,0 0-15,0 0 31,0 0 1,0 1 30,0 74 94,0 1-187,0 0-1,0 0 32,0 0 0,0 0-47,0 0 31,0 0 16,0 0 0,0 0-16,0 0 47,0-1-46,0 1 15,0 0-32,0 0 32,0 0 0,38-38 15,0 38 17,-38 0-33,38-38 1,-38 38-15,38-38 14,0 0-30,0 0 47,0 38 15,0-38 62</inkml:trace>
        </inkml:traceGroup>
      </inkml:traceGroup>
    </inkml:traceGroup>
  </inkml:traceGroup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3.35938" units="1/cm"/>
          <inkml:channelProperty channel="Y" name="resolution" value="53.33333" units="1/cm"/>
          <inkml:channelProperty channel="T" name="resolution" value="1" units="1/dev"/>
        </inkml:channelProperties>
      </inkml:inkSource>
      <inkml:timestamp xml:id="ts0" timeString="2014-06-11T14:29:35.747"/>
    </inkml:context>
    <inkml:brush xml:id="br0">
      <inkml:brushProperty name="width" value="0.23333" units="cm"/>
      <inkml:brushProperty name="height" value="0.4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38 157 0,'38'0'156,"-1"0"-156,1 0 15,38 0 1,38 0 0,0 0-1,-39 0 1,39 0-16,38 0 16,-76 0-1,-1 0 1,1 0-1,0 0-15,0 0 16,0 0 0,0 0-1,-39 0 1,39 0 0,-38 0-16,38 0 15,-38 0 1,0 0-1,38 0 1,-38 0 0,37 0-1,-37 0 1,0 0 0,0 0-1,0 0 16,0 0 1,0 0-17,38 0 1,-38 0 218,37 0-234,1 0 16,76 0 0,0 0-1,113 0 1,-38 0-16,152 0 15,-37 38 1,37-38 0,-38 0-1,-38 0 1,-37 0-16,-77 0 16,1 0-1,-77 0 1,-37 0-1,-38 0 1,0 0-16,0 0 31,38 0 188,0 0-203,-38 0-16,75 0 15,1 0 1,38 0 0,-39 0-1,39 0 1,-38 0-16,-1 0 15,1 0 1,38 38 0,-38-38-1,37 0-15,-37 0 16,-38 38 0,0-38-1,-38 0 1,-1 0-1,1 0 314,38 0-298,-38 0-16,0 0 1,0 0-16,76 0 16,-39 0-1,-37 0 1,0 0 0,38 0-1,-38 0 1,38 0-1,0 0 1,-38 0 0,37 0-16,1 0 15,0 0 1,38 0 0,-1 0-1,39 0 1,-38 0-16,0 0 15,-39 0 1,1 0 0,-38 0-1,0 0-15,0 0 16,0 0 0,0 0 218,75 0-234,77 0 16,189 0-1,190 0 1,-76-76-1,-1 76 1,77 0-16,-76 0 16,-76 0-1,38 0 1,-152 0 0,38 0-1,-151 0-15,37 0 16,-113 0-1,0 0 1,-76 0 0,38 0-16,-38 0 234,37 0-218,39-38-1,151 0-15,115 38 16,-1-38 0,0 38-1,-38-38 1,-38 0-1,-75 38-15,-77 0 16,39 0 0,37 0-1,-75 0 1,0 0-16,-39 0 16,1 0-1,-38 0 1,-38 0-1,76 0 1,-77 0 0,1 0 234,0 0-250,38 0 15,38 0 1,37 38 0,-37 0-1,38-38-15,37 0 16,-75 38-1,0 0 1,0-38 0,-39 38-1,-37-38-15,38 0 16,-38 0 0,0 0 15,0 0 0,0 0 0,0 0-15,0 0 0,0 0 46,-1 0-31,1 0 47,-38 38-46,0 0 77,0-1-93,-38-37-1,38 38 32,0 0 94,0 0-110,0 0-15,0 0-1,0 0 17,0 0-1,-37-38 47,37-38 63,-38 38 249,0 0-359,-38 0-15,0 0 0,0 0-1,-37 0-15,37 0 16,-38 0 0,38 0-1,38 0 1,-38 0-16,1 0 15,-1 0 17,38 0-1,0 0 0,0 0 0,0 0 1,0 0-17,0 0 17,-38 0-1,1 0 0,37 0-31,0 0 16,0 0-1,0 0 1,-38 0 0,38 0-1,-38 0 16,39 0-15,-1 0 0,0 0-16,-38 0 15,38 0 1,0 0 0,-38 0-1,38 0-15,-37 0 16,-1 0-1,0 0 1,0-38 0,-38 38-1,39 0-15,37 0 16,0 0 0,-38 0-1,38 0 1,0 0-16,0 0 15,-76 0 1,39 0 0,37 0-1,-38 0 1,38 0-16,0 0 16,-38 0 15,38 0 16,-75-76 218,-153 0-249,1 1 0,113 37-1,-37 0-15,37 0 16,38 38-1,-113-38 1,-1 38 0,1 0-16,75 0 15,39 0 1,-39 0 0,76 0-1,-38 0 1,38 0-16,1-38 15,-1 38 1,0 0 0,38 0-1,-38 0 1,38 0-16,0 0 16,1 0 15,-1 0-16,0 0 32,0 0-31,38 38 265,0 0-265,0 0 31,38-38 15,0 0-15,0 0-16,37 0 16,1 0-31,0 38-16,0 0 15,0-1 1,-1-37 0,-37 0 15,0 0-31,0 0 16,38 0 15,-38 0-16,0 0-15,0 0 16,0 0 0,0 0-1,0 0 1,-1 0 0,39 38-1,0 0 1,0-38-1,0 38 1,37-38-16,-75 0 16,0 0-1,0 0 1,0 0 0,0 0-16,0 0 15,0 0 1,0 0-1,0 0 17,0 0 30,-1 0-31,1 0-15,0 0 15,0 0 32,0 0-48,0 0 79,0 0-63,76 0-15,37 0 0,1 0-1,75 0 1,1 0-16,-114 0 16,-1 0-1,-75 0 1,0 0-1,0 0 1,0 0 31,-38 38 0,-114-114 187,0 76-218,1 0-1,-77 0 1,-75 0 0,-76 0-16,-1 0 15,39 0 1,0 0 0,75 0-1,39 0 1,-39 0-16,1 0 15,-1 0 1,39 0 0,-39 0-1,39 0 1,-39 0-16,77 0 16,-1 0-1,38 0 1,1 0-1,37 0-15,0 0 16,0 0 0,0 0-1,-37 0 1,37 0-16,38 0 16,-38 0-1,0 0 1,38 0-1,0 0 1,1 0-16,-39 0 16,38 0-1,0 0 1,-38 0 0,38 0-16,-38 0 31,38 0-16,-37 0 1,-1-76 0,0 76-16,38-37 15,0 37 1,0 0 0,0 0-1,0 0 1,1 0 15,-39 0 0,38 0 1,0 0-17,0 0 1,0 0-1,-38 0 17,0 0-17,1 0 1,-39 0-16,38 0 16,0 0-1,38 0 16,0 0-15,38-38 234,-37 38-234,-1 0-1,38-38 1,-38 38 0,-38-38-1,0 38-15,-76 0 16,-37-38-1,75 0 1,0 38 0,76-38-1,1 38-15,-1 0 16,0 0 0,0 0-1,-38 0 1,38 0-16,0 0 15,0 0 1,0 0 0,0 0-1,1 0 1,-1 0 15,0 0 16,0 0 203,-38 0-234,-38 0-1,76 0 1,0 0 0,-75 38-1,-1-38-15,0 0 16,-37 38-1,-39-38 1,-75 0 0,-1 0-16,1 0 15,75 0 1,-151 0 0,-76 0-1,76 0 1,38 0-16,-1 0 15,77 0 1,113 0 0,76 0-1,0 0-15,1 0 266,-1 0-250,0 0 15,0 0 0,-76 38-31,-76-38 16,39 38-1,-115-38 1,77 0 0,-39 0-16,39 0 15,37 0 1,-75-38-1,-39 0 1,-37 38-16,0 0 16,0 0-1,113 0 1,-37 0 0,113 0-1,76 0-15,0 0 16,0 0 234,0 0-219,0 0 0,0 0-15,0 0-16,1 0 16,-39 0-1,0 0 1,-38 0-1,38 0-15,1 0 16,37 0 0,-38 0-1,38 0 1,-38 0 0,0 0-1,38 0 16,0 0-15,1 0 47,-1 0-32,38 38-16,-38-38 17,0 0-1,38 38-15,-38 0-1,0-38 32,0 0-16,38 38 1,-38-38-17,0 0 1,38 37-1,-38-37 32,0 0-31,1 0 15,-1 0 0,0 0 32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3.35938" units="1/cm"/>
          <inkml:channelProperty channel="Y" name="resolution" value="53.33333" units="1/cm"/>
          <inkml:channelProperty channel="T" name="resolution" value="1" units="1/dev"/>
        </inkml:channelProperties>
      </inkml:inkSource>
      <inkml:timestamp xml:id="ts0" timeString="2014-06-11T14:29:43.075"/>
    </inkml:context>
    <inkml:brush xml:id="br0">
      <inkml:brushProperty name="width" value="0.23333" units="cm"/>
      <inkml:brushProperty name="height" value="0.4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0 236 0,'0'38'47,"38"-38"31,0 0-47,-1 0-15,39 0 0,-38 0-1,0 0 1,0 0-1,38 0 1,-38 0-16,0 0 16,37 0-1,1 0 1,-38 0 0,38 0-1,-38 0-15,76 0 16,-1 0-1,-37 0 1,0 0 0,38 0-1,37 0-15,-37 0 16,38 0 0,-39 0-1,1 0 1,0 0-16,38 0 15,-39 0 1,-37 0 0,-38 0-1,0 0-15,0 0 63,0 0-48,0 0 1,0 0 0,0 0 218,-1 0-218,39 0-1,38 0 1,0 0 0,37 0-16,1 0 15,38 0 1,37 0-1,-37 0 1,75 0 0,0 0-16,76 0 15,1 0 1,-39 38 0,-76-38-1,-37 0 1,-76 0-16,-1 0 15,-37 0 1,38 0 0,-38 0-1,-38 0-15,38 0 16,-39 0 0,39 0-1,-38 0 1,0 0 31,0 0 250,0 0-282,38 0 1,-38 0-1,0 0 1,37 0 0,-37 0-16,38 0 15,0 0 1,-38 0 0,38 0-1,-1 0-15,-37 0 16,0 0-1,0 0 17,0 0-17,0 0 32,0 0-31,0 0 46,0 0-62,38 0 32,-38 0-17,-1 0 1,1 0-1,0 0-15,0 0 16,0 0 0,38 0-1,-38 0 1,38 0-16,-38 0 16,-1 0-1,1 0 1,0 0 15,0 0 32,0 0-48,0 0 32,0 0 94,-38-38 31,0 0-141,0 0 16,0 1 0,0-1 31,-38 38-16,0 0-31,0 0 1,0 0 15,0 0-16,0 0 0,1 0-31,-1 0 47,-38 0-31,38 0-1,-38 0-15,0 0 16,-37 0-1,37 0 1,0 0-16,0 0 16,38-38-1,-76 38 1,1-38 0,-1 38-1,-38 0-15,39 0 16,75 0-1,-76 0 1,76 0 15,0 0-31,0 0 16,0 0 0,0 0-1,0 0 1,1 0-16,-39 0 15,0 0 17,38 0-1,-38 0-31,38 0 16,-38 0-1,1 0 1,-1 0-1,0 0-15,38 0 32,0 0-1,0 0-15,0 0-1,0 0 235,-75 0-234,37 0-1,38 0 1,0 0 0,0 0-16,-38 0 15,1 0 1,-1 0 0,-38 0-1,0 0-15,0 0 16,39 0-1,-39 0 1,76 0 0,-38 0-1,38 0-15,-38 0 16,-37 0 0,37 0-1,38 0 1,-38 0-1,38 0-15,-75 0 16,37 0 0,38 0-1,-38 0 1,38 0-16,-76 38 16,76-38-1,1 0 1,-1 0-1,-38 0 1,-38 0-16,38 0 16,-37 0-1,-1 0 1,0 38 0,38-38-16,0 0 15,39 0 1,-77 0-1,38 0 1,38 0 0,-38 0-16,38 0 15,0 0 1,0 0 0,-37-38 265,37 38-250,0 0 0,0 0-15,0 0-16,-76 0 16,1 0-1,37 0 1,0 38-1,0 0-15,38-38 16,-38 0 0,38 0-1,-37 0 1,-39 0-16,38 0 16,-38 0-1,39 0 1,-1 0-1,38 0 1,0 0-16,-38 0 16,38 0 31,0 0-32,0 0 32,0 0-31,1 0-1,-1 0 1,0 0 15,0 0-31,0 0 47,0 0-16,0 0 32,0 0-48,0 0 32,0 0-15,0 0-1,1 0 0,37 37 63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3.35938" units="1/cm"/>
          <inkml:channelProperty channel="Y" name="resolution" value="53.33333" units="1/cm"/>
          <inkml:channelProperty channel="T" name="resolution" value="1" units="1/dev"/>
        </inkml:channelProperties>
      </inkml:inkSource>
      <inkml:timestamp xml:id="ts0" timeString="2014-06-11T14:30:14.119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48497FA2-044F-4876-B583-3243E34A8620}" emma:medium="tactile" emma:mode="ink">
          <msink:context xmlns:msink="http://schemas.microsoft.com/ink/2010/main" type="writingRegion" rotatedBoundingBox="11919,10956 17552,11380 17471,12459 11837,12035"/>
        </emma:interpretation>
      </emma:emma>
    </inkml:annotationXML>
    <inkml:traceGroup>
      <inkml:annotationXML>
        <emma:emma xmlns:emma="http://www.w3.org/2003/04/emma" version="1.0">
          <emma:interpretation id="{115A5B22-46C3-487C-A7C0-139A5C53FA00}" emma:medium="tactile" emma:mode="ink">
            <msink:context xmlns:msink="http://schemas.microsoft.com/ink/2010/main" type="paragraph" rotatedBoundingBox="11919,10956 17552,11380 17471,12459 11837,12035" alignmentLevel="1"/>
          </emma:interpretation>
        </emma:emma>
      </inkml:annotationXML>
      <inkml:traceGroup>
        <inkml:annotationXML>
          <emma:emma xmlns:emma="http://www.w3.org/2003/04/emma" version="1.0">
            <emma:interpretation id="{E4E75C09-4B19-4CAF-B6F8-D01F20D18CEE}" emma:medium="tactile" emma:mode="ink">
              <msink:context xmlns:msink="http://schemas.microsoft.com/ink/2010/main" type="line" rotatedBoundingBox="11919,10956 17552,11380 17471,12459 11837,12035"/>
            </emma:interpretation>
          </emma:emma>
        </inkml:annotationXML>
        <inkml:traceGroup>
          <inkml:annotationXML>
            <emma:emma xmlns:emma="http://www.w3.org/2003/04/emma" version="1.0">
              <emma:interpretation id="{55C45DD3-0D88-441C-A042-1189EBAB3D10}" emma:medium="tactile" emma:mode="ink">
                <msink:context xmlns:msink="http://schemas.microsoft.com/ink/2010/main" type="inkWord" rotatedBoundingBox="13127,11216 15260,11377 15200,12170 13068,12009"/>
              </emma:interpretation>
            </emma:emma>
          </inkml:annotationXML>
          <inkml:trace contextRef="#ctx0" brushRef="#br0">1403 76 0,'0'-38'93,"0"0"-30,0 0-32,-38 0 47,38 1-15,-38 37-32,38-38 0,0 0 110,-38 0 156,38 0-47,-38 0-110,38 76 235</inkml:trace>
          <inkml:trace contextRef="#ctx0" brushRef="#br0" timeOffset="-3135.328">1365-76 0,'0'38'141,"0"0"-110,0 0 0,0 0-15,0 0 15,38 0 47,0 0 1,-38 0-48,38-38 16,0 38 15,0-38-31,-38 38 16,37-38-31,1 0 0,-38 37-1,38-37 1,-38-37 203,0-1-141,0 0-47,0 0-15,0 0 30,38 0 33,0 38 14,0 0-46,0-38 0,-38 0 0,0 0 109,0 0 219,38 38-344,-38-38 1,0 1 15,38 37-32,-38-38 48,38 38-16,0 0-1,-38-38 64,0 0 30</inkml:trace>
          <inkml:trace contextRef="#ctx0" brushRef="#br0" timeOffset="3455.2234">1820 152 0,'38'0'31,"-38"-38"32,38 0-32,-38 0 0,38 0 16,-38 0 15,0 0-46,0 1 93,0-1-30,0 0 46,38 0 0,-38 0-79,37 38-14,1 0-1</inkml:trace>
          <inkml:trace contextRef="#ctx0" brushRef="#br0" timeOffset="8953.9977">2654 114 0,'-38'0'46,"0"0"-30,0 0 0,0 0 31,0-38-16,0 38 16,1 0-32,-1 0 48,0 0-48,0 0 1,0 0 31,0 0 15,0 0-30,0 0-1,38 38 125,0 0-125,0 0-15,0 0 15,38-38 63,0 0 47,-38 38-110,38-38 31,-38 38 1,0-1 15,0 1 47,38-38 0,0 38-109,0-38 46,0 0-31,-1 0 16,1 0-15,0 0 46,0 0-31,0 0-1,0 0 33,-38-38-1,0-37-16,0 37 32,0 0-63,0 0-15,0 0 46,0 76 266,0 0-296,0 0-1,38-38 16,-38 38-32,38-38 1,0 0 15,-38 37 1,38-37-17,0 0 16,-1 0 16,1 0-15,0 0 14,-38 38 142,0 0-63</inkml:trace>
          <inkml:trace contextRef="#ctx0" brushRef="#br0" timeOffset="12104.4738">3260-303 0,'38'0'0,"0"0"62,-38 38-15,0 0-16,0 0 1,0 0 15,0 0-47,0-1 31,0 1 0,0 0 0,0 0-15,0 0 0,0 0 30,0 0-14,0 0-1,0 0 0,0 0 32,0 0-16,0-1-16,0 1 47,0 0-16,0 0 1,0 0 78</inkml:trace>
          <inkml:trace contextRef="#ctx0" brushRef="#br0" timeOffset="-7427.4121">0 0 0,'38'0'219,"0"0"-188,0 0 0,0 0-31,0 0 16,0 0 31,0 0-32,-1 0 32,1 0-15,0 0-1,0 0 16,0 0 0,0 0-1,0 0-46,0 0 32,0 0 15,0 0-32,0 0 16,-1 0-15,1 0 31,0 0 15</inkml:trace>
          <inkml:trace contextRef="#ctx0" brushRef="#br0" timeOffset="16142.7433">3981 152 0,'0'38'109,"0"0"-78,0 0-15,0 0 15,0-1 47,0 1 32,0 0-79,0 0 188,0 0 140,0 0 360,0 0-547,0-76-16</inkml:trace>
          <inkml:trace contextRef="#ctx0" brushRef="#br0" timeOffset="19290.2134">4019-151 0</inkml:trace>
          <inkml:trace contextRef="#ctx0" brushRef="#br0" timeOffset="26508.9294">5004 341 0,'-38'0'31,"1"0"0,-1 0 1,0 0 30,0 0-46,0 0 46,0 0-15,0 0-16,0 0-31,0 0 63,0 38-47,0-38 15,1 0-16,37 38 32,0 0 47,0 0-78,37 0 156,1-38-141,-38 38-31,38 0 62,-38 0-46,38-38 15,-38 38-15,38-38 15,0 0 0,0 38 47,0-38 16,-38-76-47,38 76-16,0-38 16,0 0 0,-38 0-31,0 0-1,0 0 32,0 0-31,0 0 15,0 0-15,37 38-16,-37-37 31,0-1 16,0 0-32,38 0 1,-38 0 0,38-38-1,-38 38 32,0 0 31,0 0-46,0 0-17,0 1 32,0-1 16,0 0-17,0 0 95,0 0-94,0 0-16,0 0 94,38 38 63,-38 38 374,0 0-531,0 0 1,0 0 15,0 0-32,0 0 1,0-1 15,0 1 0,0 0 16,0 0-16,0 0 1,0 0-1,0 0-15,0 0 30,0 0-14,0 0 15,0 0-47,0-1 46,0 1-14,0 0-1,0 0-15,0 0 46,0 0 1,0 0-32,38 0 31,0 0-15,0-38 31,0 0-46,38 0 14,-38 0 1,-1 0-15,1 0-1,0 0 0,0 0 0,0 0 16,0 0 16,0 0 77,-38 38 110,0 0-234</inkml:trace>
        </inkml:traceGroup>
      </inkml:traceGroup>
    </inkml:traceGroup>
  </inkml:traceGroup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3.35938" units="1/cm"/>
          <inkml:channelProperty channel="Y" name="resolution" value="53.33333" units="1/cm"/>
          <inkml:channelProperty channel="T" name="resolution" value="1" units="1/dev"/>
        </inkml:channelProperties>
      </inkml:inkSource>
      <inkml:timestamp xml:id="ts0" timeString="2014-06-11T14:30:45.088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C37CAC3B-2169-4DD9-B79C-E70E733EECC2}" emma:medium="tactile" emma:mode="ink">
          <msink:context xmlns:msink="http://schemas.microsoft.com/ink/2010/main" type="writingRegion" rotatedBoundingBox="29039,10653 29054,10653 29054,10668 29039,10668"/>
        </emma:interpretation>
      </emma:emma>
    </inkml:annotationXML>
    <inkml:traceGroup>
      <inkml:annotationXML>
        <emma:emma xmlns:emma="http://www.w3.org/2003/04/emma" version="1.0">
          <emma:interpretation id="{21E695FA-BBEB-4805-B2D2-85AFAB6984EB}" emma:medium="tactile" emma:mode="ink">
            <msink:context xmlns:msink="http://schemas.microsoft.com/ink/2010/main" type="paragraph" rotatedBoundingBox="29039,10653 29054,10653 29054,10668 29039,10668" alignmentLevel="1"/>
          </emma:interpretation>
        </emma:emma>
      </inkml:annotationXML>
      <inkml:traceGroup>
        <inkml:annotationXML>
          <emma:emma xmlns:emma="http://www.w3.org/2003/04/emma" version="1.0">
            <emma:interpretation id="{520A2F49-BFE5-4797-A890-3F79472968B8}" emma:medium="tactile" emma:mode="ink">
              <msink:context xmlns:msink="http://schemas.microsoft.com/ink/2010/main" type="line" rotatedBoundingBox="29039,10653 29054,10653 29054,10668 29039,10668"/>
            </emma:interpretation>
          </emma:emma>
        </inkml:annotationXML>
        <inkml:traceGroup>
          <inkml:annotationXML>
            <emma:emma xmlns:emma="http://www.w3.org/2003/04/emma" version="1.0">
              <emma:interpretation id="{F6E49DF6-5185-4C2D-8354-75C4E5D54AE8}" emma:medium="tactile" emma:mode="ink">
                <msink:context xmlns:msink="http://schemas.microsoft.com/ink/2010/main" type="inkWord" rotatedBoundingBox="29039,10653 29054,10653 29054,10668 29039,10668"/>
              </emma:interpretation>
            </emma:emma>
          </inkml:annotationXML>
          <inkml:trace contextRef="#ctx0" brushRef="#br0">0 0 0</inkml:trace>
        </inkml:traceGroup>
      </inkml:traceGroup>
    </inkml:traceGroup>
  </inkml:traceGroup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3.35938" units="1/cm"/>
          <inkml:channelProperty channel="Y" name="resolution" value="53.33333" units="1/cm"/>
          <inkml:channelProperty channel="T" name="resolution" value="1" units="1/dev"/>
        </inkml:channelProperties>
      </inkml:inkSource>
      <inkml:timestamp xml:id="ts0" timeString="2014-06-11T14:31:03.602"/>
    </inkml:context>
    <inkml:brush xml:id="br0">
      <inkml:brushProperty name="width" value="0.23333" units="cm"/>
      <inkml:brushProperty name="height" value="0.4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0 0,'38'0'15,"0"0"110,0 0-93,0 0-1,0 0-15,0 0-16,0 0 15,38 0 1,-1 0-1,1 0 1,0 0-16,0 0 16,38 38-1,-39-38 1,1 38 0,-38-38-1,38 0-15,0 0 16,-38 0 249,38 0-233,37 0-17,1 0 1,76 0-16,-1 0 16,76 0-1,-75 0 1,113 0-1,1 0-15,75 38 16,-38-38 0,-38 38-1,-75 0 1,-77-38-16,1 0 16,-38 0-1,-1 0 1,1 0-1,38 0 1,-38 0-16,-1 0 16,-37 0-1,0 0 1,0 0 0,-38 0-16,0 0 15,-1 0 16,1 0-15,0 0 203,0 0-204,0 0 1,76 0 0,0 0-1,37 0-15,1 0 16,75 0 0,-37 0-1,-1 0 1,77 0-1,-1 0-15,1 0 16,-77 0 0,-37 0-1,-1 0 1,-37 0-16,0 0 16,0 0-1,-39 0 1,39 0-1,-76 0 1,0 0-16,0 0 16,0 0-1,0 0 1,0 0 0,-1 0 15,1 0 0,0 0-15,0 0 15,38 0 0,-38 0-15,0 0-1,38 0 17,-38 0-17,-1 0 1,1 0 0,0 0 15,0 0-31,38 0 31,-38 0 0,0 0-15,0 0 0,0 0 30,0 0-14,-1 0-1,1 0-31,0 0 47,0 0-16,0 0 0,0 0 1,0 0-1,0 0 281,0 0-280,0 0-1,0 0-16,0 0 1,-1 0 15,1 0-31,0 0 32,0 0 46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3.35938" units="1/cm"/>
          <inkml:channelProperty channel="Y" name="resolution" value="53.33333" units="1/cm"/>
          <inkml:channelProperty channel="T" name="resolution" value="1" units="1/dev"/>
        </inkml:channelProperties>
      </inkml:inkSource>
      <inkml:timestamp xml:id="ts0" timeString="2014-06-11T14:31:55.886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94DE7498-140F-40F1-A895-1E117CD84B8E}" emma:medium="tactile" emma:mode="ink">
          <msink:context xmlns:msink="http://schemas.microsoft.com/ink/2010/main" type="writingRegion" rotatedBoundingBox="13725,13607 21006,13649 20999,14829 13718,14786"/>
        </emma:interpretation>
      </emma:emma>
    </inkml:annotationXML>
    <inkml:traceGroup>
      <inkml:annotationXML>
        <emma:emma xmlns:emma="http://www.w3.org/2003/04/emma" version="1.0">
          <emma:interpretation id="{1F6F6D72-4217-4A71-84CC-5EED0FD332D4}" emma:medium="tactile" emma:mode="ink">
            <msink:context xmlns:msink="http://schemas.microsoft.com/ink/2010/main" type="paragraph" rotatedBoundingBox="13725,13607 21006,13649 20999,14829 13718,14786" alignmentLevel="1"/>
          </emma:interpretation>
        </emma:emma>
      </inkml:annotationXML>
      <inkml:traceGroup>
        <inkml:annotationXML>
          <emma:emma xmlns:emma="http://www.w3.org/2003/04/emma" version="1.0">
            <emma:interpretation id="{D199EB28-E323-401D-8010-4EDC22ECE38E}" emma:medium="tactile" emma:mode="ink">
              <msink:context xmlns:msink="http://schemas.microsoft.com/ink/2010/main" type="line" rotatedBoundingBox="13725,13607 21006,13649 20999,14829 13718,14786"/>
            </emma:interpretation>
          </emma:emma>
        </inkml:annotationXML>
        <inkml:traceGroup>
          <inkml:annotationXML>
            <emma:emma xmlns:emma="http://www.w3.org/2003/04/emma" version="1.0">
              <emma:interpretation id="{442F4A1B-2165-49DB-8F16-B0EF701581AD}" emma:medium="tactile" emma:mode="ink">
                <msink:context xmlns:msink="http://schemas.microsoft.com/ink/2010/main" type="inkWord" rotatedBoundingBox="15204,13684 18770,13705 18764,14653 15199,14632"/>
              </emma:interpretation>
            </emma:emma>
          </inkml:annotationXML>
          <inkml:trace contextRef="#ctx0" brushRef="#br0">3715-223 0,'38'0'219,"0"0"-141,0 0-47,0 0 0,0 0 16,-1 0-31,1 0-1,0 0 17,0 0-1,0 0 0,0 0-15,0 0 15,0 0 0,0 0 16,0 0-31,0 0-1,0 0 32,-1 0-31,1 0 0,0 0 15,0 0 16,0 0 15,0 0-46,0 0 15,0 0 16,0 0-16,0 0 0,0 0 32,-1 0 15,1 0 110,0 0-142,0 0-14,0 0 61,-38-38 142</inkml:trace>
          <inkml:trace contextRef="#ctx0" brushRef="#br0" timeOffset="4190.0386">4322-109 0,'0'38'156,"0"0"-109,0 0 0,0 0-16,0 0 1,0 0-1,0-1 31,0 1-15,0 0-16,0 0 1,0 0 61,0 0-77,0 0 78,0 0-63,0 0 16,0 0 47,0 0 296,0-1-265,0 1 78,0-76 16</inkml:trace>
          <inkml:trace contextRef="#ctx0" brushRef="#br0" timeOffset="7467.8272">3677 649 0,'38'0'204,"0"0"-158,0 0 1,0 0-31,0 0 15,0 0 0,-1 0-15,1 0-16,0 0 31,0 0 1,0 0-17,0 0 16,0 0 1,0 0-1,0 0 0,0 0 0,0 0 1,0 0-17,-1 0 32,1 0-31,0 0-1,0 0 17,0 0-1,0 0-15,0 0 15,0 0 16,0 0-16,0 0-15,0 0 62,-1 0-31,1 0-32,0 0 16,0 0 1,0 0-1,0 0 0,0 0 0</inkml:trace>
          <inkml:trace contextRef="#ctx0" brushRef="#br0" timeOffset="-19134.962">1630-185 0,'0'38'32,"-38"-38"-1,38 38 0,-38 0 16,0 38 31,38-38-15,0 0-48,0 0 16,0-1 1,0 1-1,0 0 16,0 0 0,0 0-32,0 0 17,-38-38 46,38 38 78,0 0-62,0-76 328</inkml:trace>
          <inkml:trace contextRef="#ctx0" brushRef="#br0" timeOffset="-5490.1094">1592-71 0,'0'38'47,"0"0"-31,0 0 15,0 0 0,0 0 1,0-1 14,0 1-30,0 0 31,0 0 0,0 0 31,0 0-62,0 0 62,0 0-31,0 0-16,0 0-16,0 0 17,0-1 15,0 1-1,0 0-14,0-76 265,0 0-63,0 1-203,0-1 16,0 0-47,0 0 47,0 0 47,0 76-1,0 0-46,0 0-47,0 0 32,0-1-1,0 1 16,0-76 78</inkml:trace>
          <inkml:trace contextRef="#ctx0" brushRef="#br0" timeOffset="-15142.4462">1668-298 0,'38'0'109,"0"37"-30,-38 1-17,38-38-15,0 0-16,-1 38 16,-37 0 0,38-38-16,0 38-15,-38 0 46,0 0-15,38-38-16,0 38 48,-38 0-48,38-38-16,-38 38 1,38-38 47,-38 38 327,0-1-343,0 1 62,0 0-77,0-76 30,0 0-15</inkml:trace>
          <inkml:trace contextRef="#ctx0" brushRef="#br0" timeOffset="-9060.8987">2161 119 0,'0'-38'78,"38"0"-47,0 38 16,-1-38-31,1 38-1,0 0 32,-38-38-47,38 0 31,0 0 32,0 38-48,-38-38 1,38 38 15,0 0 47,0-38-31,-38 0-15,38 38 14,-38-38 314,0 76-16,38 0-329,-1-38 32,1 0-16,0 0 16,0 0-31,0 0 31,0 0-16,0 0 16,0 0-32,0 0 48,-38 38-32,0 0 47,0 0-46,0 0-1,0 0 47,0 0-31,38-38 78,0 0-63,-1 38-30,-37 0-1,38-38-16,-38 37 1,38 1 62,-38 0-31,0 0-16,0 0-15,0 0 31,0 0-16,0 0 63,0 0 78,0 0 296,0 0-327,0-1 125,0-74-63,0-1-188</inkml:trace>
          <inkml:trace contextRef="#ctx0" brushRef="#br0" timeOffset="-44321.238">0 81 0,'0'-38'156,"38"38"-125,0 0 16,0 0 0,-1 0-16,1 0-15,0 0 31,0 0-32,0 0 1,0 0 15,0 0 0,0 0-31,0 0 47,0 0-16,0 0-15,-1 0 0,1 0 31,0 0 15,0 0 16,0 0-78,0 0 78,0 0 0,-38-38 172,-38 38 266</inkml:trace>
          <inkml:trace contextRef="#ctx0" brushRef="#br0" timeOffset="10506.6138">6141-223 0,'0'38'141,"0"0"-110,0 0-15,0 0 0,0 0 30,0 0-14,0 0-32,0 0 31,0 0 0,0-1 16,0 1-16,0 0 1,0 0-1,0 0-16,0 0 32,0 0-31,0 0 31,0 0 15,0 0 95,0 0-64,0-1-15,0 1-31,0 0-15,0 0-17,0 0 126</inkml:trace>
          <inkml:trace contextRef="#ctx0" brushRef="#br0" timeOffset="16441.3789">6179-147 0,'0'-38'62,"38"38"-15,0-38 16,0 38-16,0 0-16,-38-38 0,38 38-15,0 0 31,0 0 0,-1-37-32,1 37 16,-38-38-15,38 38 0,0 0-1,0 0 1,0 0 15,0 0-15,0 0 31,0 0-16,0 0-15,0 0 15,0 0 16,-1 0-32,1 0 17,0 0 14,-38 38 1,0-1-31,0 1 15,0 0 16,0 0-16,0 0-15,38 0 31,0-38-16,-38 38 0,0 0 32,38 0-48,0 0 48,0 0 15,-38-1-31,0 1-47,0 0 62,0 0-30,0 0 421,0 0-406,0 0-32,0 0 17,0 0-1,0 0 31,0 0-46,0-1 15,0 1 79,-38-38 30,0 0-62,0 0-31,0 0-31,0 0 31,0 0-16,0 0 16,1 0-32,-1 0 32,-38 0 0,38 0 31,0 0 0,0 0 16,0 0-31,38 38 30,-38-38-61,38 38 46,-38-38-47,0 0 47,0 0 0,1 38-15,-1-38 15,0 0 0,0 0 0,0 0-47,0 0 79,0 0-1,0 0 32</inkml:trace>
          <inkml:trace contextRef="#ctx0" brushRef="#br0" timeOffset="20405.0718">6141-185 0,'0'38'78,"0"0"-31,0 0-31,0 0 15,0 0 16,0 0-47,0 0 15,0 0 17,0-1-17,0 1-15,0 0 63,0 0-16,0 0-16,0 0-16,38-38 1,-38 38 0,0 38-1,0-38 32,0 0 16,0-1-32,0 1 0,0 0 63,0 0 15,0 0-77,0 0 14,0 0-14,0 0 46,0-76 125,0 0-187</inkml:trace>
          <inkml:trace contextRef="#ctx0" brushRef="#br0" timeOffset="25400.2156">6179-147 0,'38'0'79,"0"0"-64,0 0 32,0 0-31,0 0 15,0 0-15,0 0-1,-1 0 32,1 0-31,0 0-1,0 0 17,0 0-1,0 0 0,0 0-15,0 0-1,0 0 32,0 0-16,0 0 1,0 0-1,-38-38 188,37 38-141,1 0 16,0 0-79,0 0 16,0 0 1,0 0-17,0 0 17,-38 38-1,38-38-31,-38 38 15,0 0 17,38 0-17,-38 0 17,0 0-1,38-38-16,-38 38 1,0 0 0,0-1 15,0 1 0,0 0 16,0 0-47,0 0 63,0 0-48,0 0 48,-38-38-48,38 38 17,0 0-1,0 0 16,0 0 15,-38-1-46,0-37 46,0 0 1,0 38-1,0-38 1,0 0-48,0 0 17,0 0 15,1 0-32,-1 0 16,0 0 16,0 0-15,0 0 14,0 0-30,0 0 31,0 0-16,0 0 16,38 38 0,-38-38-16,38 38 16,-38 0-16,0-38-15,1 0 15,-1 0 16,0 0 0,0 0-16,0 0 47,0 0 0,0 0 1,0 0 92</inkml:trace>
          <inkml:trace contextRef="#ctx0" brushRef="#br0" timeOffset="28169.6359">6179 536 0,'0'-38'79,"0"0"-64,0 0 1,0 0-1,0-76 1,0 38 0,0 1-16,0 37 15,0 0 1,0 0 0,0 0-1,0 0 1,0 0 15,0 0-15,0 0-1,0 0 48,0 0-63,0 1 47,0-1-32,38 38 313,0 0-203,0 0-78,0 0 0,0 0-31,0 0 31,0 0-32,-1 0 17,1 0-1,0 0 0,0 0 0,0 0 16,0 0-16,-38 38 16,38-38-15,0 0 14,0 0-30,0 0 15,0 0 1,0 0-17,-1 0 16,1 0-15,0 0 31,0 0 31,38 0 0,-38 0-47,0 0 16,0 0-15,0 0-1,-38 37 94</inkml:trace>
        </inkml:traceGroup>
      </inkml:traceGroup>
    </inkml:traceGroup>
  </inkml:traceGroup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3.35938" units="1/cm"/>
          <inkml:channelProperty channel="Y" name="resolution" value="53.33333" units="1/cm"/>
          <inkml:channelProperty channel="T" name="resolution" value="1" units="1/dev"/>
        </inkml:channelProperties>
      </inkml:inkSource>
      <inkml:timestamp xml:id="ts0" timeString="2014-06-11T14:32:27.245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B867B4CF-5825-4202-9F89-10642F3852AF}" emma:medium="tactile" emma:mode="ink">
          <msink:context xmlns:msink="http://schemas.microsoft.com/ink/2010/main" type="writingRegion" rotatedBoundingBox="29835,10918 29850,10918 29850,10933 29835,10933"/>
        </emma:interpretation>
      </emma:emma>
    </inkml:annotationXML>
    <inkml:traceGroup>
      <inkml:annotationXML>
        <emma:emma xmlns:emma="http://www.w3.org/2003/04/emma" version="1.0">
          <emma:interpretation id="{74BA95D4-2A55-4928-9E83-96240A7248A8}" emma:medium="tactile" emma:mode="ink">
            <msink:context xmlns:msink="http://schemas.microsoft.com/ink/2010/main" type="paragraph" rotatedBoundingBox="29835,10918 29850,10918 29850,10933 29835,10933" alignmentLevel="1"/>
          </emma:interpretation>
        </emma:emma>
      </inkml:annotationXML>
      <inkml:traceGroup>
        <inkml:annotationXML>
          <emma:emma xmlns:emma="http://www.w3.org/2003/04/emma" version="1.0">
            <emma:interpretation id="{77789332-ECEE-48F9-9906-2669CEDF7C14}" emma:medium="tactile" emma:mode="ink">
              <msink:context xmlns:msink="http://schemas.microsoft.com/ink/2010/main" type="line" rotatedBoundingBox="29835,10918 29850,10918 29850,10933 29835,10933"/>
            </emma:interpretation>
          </emma:emma>
        </inkml:annotationXML>
        <inkml:traceGroup>
          <inkml:annotationXML>
            <emma:emma xmlns:emma="http://www.w3.org/2003/04/emma" version="1.0">
              <emma:interpretation id="{52E6262C-8D00-4B84-8F3A-F7466E53BD0E}" emma:medium="tactile" emma:mode="ink">
                <msink:context xmlns:msink="http://schemas.microsoft.com/ink/2010/main" type="inkWord" rotatedBoundingBox="29835,10918 29850,10918 29850,10933 29835,10933"/>
              </emma:interpretation>
            </emma:emma>
          </inkml:annotationXML>
          <inkml:trace contextRef="#ctx0" brushRef="#br0">0 0 0</inkml:trace>
        </inkml:traceGroup>
      </inkml:traceGroup>
    </inkml:traceGroup>
  </inkml:traceGroup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82428" cy="46497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418" tIns="46209" rIns="92418" bIns="46209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99385" y="1"/>
            <a:ext cx="2982428" cy="46497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418" tIns="46209" rIns="92418" bIns="4620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2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6913"/>
            <a:ext cx="4646613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6958" y="4414924"/>
            <a:ext cx="5047898" cy="418479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418" tIns="46209" rIns="92418" bIns="462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855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423"/>
            <a:ext cx="2982428" cy="46497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418" tIns="46209" rIns="92418" bIns="46209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5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9385" y="8831423"/>
            <a:ext cx="2982428" cy="46497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418" tIns="46209" rIns="92418" bIns="4620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560BD1C5-117E-4168-A7B7-3C97EA08B6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2928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0BD1C5-117E-4168-A7B7-3C97EA08B6E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3743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0964" name="Slide Number Placeholder 3"/>
          <p:cNvSpPr txBox="1">
            <a:spLocks noGrp="1"/>
          </p:cNvSpPr>
          <p:nvPr/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418" tIns="46209" rIns="92418" bIns="4620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BB70697-2CDF-4549-B072-F50D21D2310F}" type="slidenum">
              <a:rPr lang="en-US" altLang="en-US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34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7149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 txBox="1">
            <a:spLocks noGrp="1" noChangeArrowheads="1"/>
          </p:cNvSpPr>
          <p:nvPr/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418" tIns="46209" rIns="92418" bIns="4620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6243555-1B7B-4E87-85C4-3953ACB84F3D}" type="slidenum">
              <a:rPr lang="en-US" altLang="en-US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35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7600" y="703263"/>
            <a:ext cx="4624388" cy="3470275"/>
          </a:xfrm>
          <a:ln w="12699" cap="flat"/>
        </p:spPr>
      </p:sp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1212850" y="4505325"/>
            <a:ext cx="4606925" cy="11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857" tIns="44929" rIns="89857" bIns="44929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3200"/>
          </a:p>
        </p:txBody>
      </p:sp>
    </p:spTree>
    <p:extLst>
      <p:ext uri="{BB962C8B-B14F-4D97-AF65-F5344CB8AC3E}">
        <p14:creationId xmlns:p14="http://schemas.microsoft.com/office/powerpoint/2010/main" val="27862900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054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55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55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55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55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5537F06-6AE7-49C9-907C-673E0F8375B0}" type="slidenum">
              <a:rPr lang="en-US" altLang="en-US" smtClean="0">
                <a:ea typeface="MS PGothic" panose="020B0600070205080204" pitchFamily="34" charset="-128"/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39</a:t>
            </a:fld>
            <a:endParaRPr lang="en-US" altLang="en-US" smtClean="0"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4766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3252" name="Slide Number Placeholder 3"/>
          <p:cNvSpPr txBox="1">
            <a:spLocks noGrp="1"/>
          </p:cNvSpPr>
          <p:nvPr/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97" tIns="46148" rIns="92297" bIns="4614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44A96B3-6803-40DF-8DAC-7C44F4F00006}" type="slidenum">
              <a:rPr lang="en-US" altLang="en-US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40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5650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5300" name="Slide Number Placeholder 3"/>
          <p:cNvSpPr txBox="1">
            <a:spLocks noGrp="1"/>
          </p:cNvSpPr>
          <p:nvPr/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97" tIns="46148" rIns="92297" bIns="4614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2C17FA8-0B2E-49C8-943E-060341921818}" type="slidenum">
              <a:rPr lang="en-US" altLang="en-US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41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81045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88EFDE2-6F1D-4B67-8688-A639FECD1E17}" type="slidenum">
              <a:rPr lang="en-US" altLang="en-US" smtClean="0">
                <a:ea typeface="MS PGothic" panose="020B0600070205080204" pitchFamily="34" charset="-128"/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43</a:t>
            </a:fld>
            <a:endParaRPr lang="en-US" altLang="en-US" smtClean="0"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4985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89470EB-6E5D-4277-A232-FAB417D978F4}" type="slidenum">
              <a:rPr lang="en-US" altLang="en-US" smtClean="0">
                <a:ea typeface="MS PGothic" panose="020B0600070205080204" pitchFamily="34" charset="-128"/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44</a:t>
            </a:fld>
            <a:endParaRPr lang="en-US" altLang="en-US" smtClean="0"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5152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98308" name="Slide Number Placeholder 3"/>
          <p:cNvSpPr txBox="1">
            <a:spLocks noGrp="1"/>
          </p:cNvSpPr>
          <p:nvPr/>
        </p:nvSpPr>
        <p:spPr bwMode="auto">
          <a:xfrm>
            <a:off x="3897313" y="8829675"/>
            <a:ext cx="2982912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97" tIns="46148" rIns="92297" bIns="4614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B23C38-E381-4E5B-BE76-C624708CED36}" type="slidenum">
              <a:rPr lang="en-US" altLang="en-US"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45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8509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3930" indent="-286127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4507" indent="-228901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2310" indent="-228901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60112" indent="-228901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7915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5718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33520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91323" indent="-2289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>
              <a:defRPr/>
            </a:pPr>
            <a:fld id="{D81E44E4-4BC4-4A8B-8C00-2341FDED9C6C}" type="slidenum">
              <a:rPr lang="en-US"/>
              <a:pPr eaLnBrk="1" hangingPunct="1">
                <a:defRPr/>
              </a:pPr>
              <a:t>46</a:t>
            </a:fld>
            <a:endParaRPr lang="en-US"/>
          </a:p>
        </p:txBody>
      </p:sp>
      <p:sp>
        <p:nvSpPr>
          <p:cNvPr id="19046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0468" name="Notes Placeholder 2"/>
          <p:cNvSpPr>
            <a:spLocks noGrp="1"/>
          </p:cNvSpPr>
          <p:nvPr>
            <p:ph type="body" idx="1"/>
          </p:nvPr>
        </p:nvSpPr>
        <p:spPr>
          <a:xfrm>
            <a:off x="916958" y="4416500"/>
            <a:ext cx="5047898" cy="4183222"/>
          </a:xfrm>
          <a:noFill/>
          <a:ln w="9525"/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  <p:sp>
        <p:nvSpPr>
          <p:cNvPr id="190469" name="Slide Number Placeholder 3"/>
          <p:cNvSpPr txBox="1">
            <a:spLocks noGrp="1"/>
          </p:cNvSpPr>
          <p:nvPr/>
        </p:nvSpPr>
        <p:spPr bwMode="auto">
          <a:xfrm>
            <a:off x="3899385" y="8831423"/>
            <a:ext cx="2982428" cy="46497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560" tIns="45781" rIns="91560" bIns="45781" anchor="b"/>
          <a:lstStyle/>
          <a:p>
            <a:pPr algn="r" eaLnBrk="0" hangingPunct="0"/>
            <a:fld id="{1C66787E-2916-4B06-8C09-D7DF3ED913EA}" type="slidenum">
              <a:rPr lang="en-US" altLang="en-US" sz="1200">
                <a:ea typeface="MS PGothic" pitchFamily="34" charset="-128"/>
              </a:rPr>
              <a:pPr algn="r" eaLnBrk="0" hangingPunct="0"/>
              <a:t>46</a:t>
            </a:fld>
            <a:endParaRPr lang="en-US" altLang="en-US" sz="1200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918613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88A3F9B-0932-4FC4-A714-3EA63C35BA37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614588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62C10EA-878C-4BCF-8592-88A0067199C7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566711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62C10EA-878C-4BCF-8592-88A0067199C7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950488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62C10EA-878C-4BCF-8592-88A0067199C7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085845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62C10EA-878C-4BCF-8592-88A0067199C7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076960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62C10EA-878C-4BCF-8592-88A0067199C7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872494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5844" name="Slide Number Placeholder 3"/>
          <p:cNvSpPr txBox="1">
            <a:spLocks noGrp="1"/>
          </p:cNvSpPr>
          <p:nvPr/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418" tIns="46209" rIns="92418" bIns="46209" anchor="b"/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06B67732-7B28-4105-93A1-95DBC34382FE}" type="slidenum">
              <a:rPr lang="en-US" altLang="en-US" sz="1200">
                <a:latin typeface="Arial" panose="020B0604020202020204" pitchFamily="34" charset="0"/>
              </a:rPr>
              <a:pPr algn="r" eaLnBrk="1" hangingPunct="1"/>
              <a:t>31</a:t>
            </a:fld>
            <a:endParaRPr lang="en-US" alt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9128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7892" name="Slide Number Placeholder 3"/>
          <p:cNvSpPr txBox="1">
            <a:spLocks noGrp="1"/>
          </p:cNvSpPr>
          <p:nvPr/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418" tIns="46209" rIns="92418" bIns="4620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A0A3090-B71F-4AF5-ABB1-0D59B58472D3}" type="slidenum">
              <a:rPr lang="en-US" altLang="en-US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32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180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638"/>
            <a:ext cx="874395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E3732-1ACA-46F7-9A56-BAF93CFEC553}" type="datetime4">
              <a:rPr lang="en-US" smtClean="0"/>
              <a:t>June 12, 2014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64FC7D-27F8-4040-9DB7-283913AE0F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8E40EF-8027-482A-9513-929AFE528679}" type="datetime4">
              <a:rPr lang="en-US" smtClean="0"/>
              <a:t>June 12, 2014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D421E-8161-453C-8076-6BF5406752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8075" y="274851"/>
            <a:ext cx="2314575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274851"/>
            <a:ext cx="6772275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21664-8ED8-4AFD-8568-EAC5E61CC6A4}" type="datetime4">
              <a:rPr lang="en-US" smtClean="0"/>
              <a:t>June 12, 2014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F06D7-3CF0-4962-B168-1E7701C0AC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2A673-6550-470C-A9E2-4A2E1A5A30A8}" type="datetime4">
              <a:rPr lang="en-US" smtClean="0"/>
              <a:t>June 12, 2014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FCE77-96BF-43CC-AD3D-3E0F3EBA0F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333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5D1B9E-DDA2-43ED-AFF4-F7E2D267315D}" type="datetime4">
              <a:rPr lang="en-US" smtClean="0"/>
              <a:t>June 12, 2014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5144EA-161E-419D-B606-46724030BA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602" y="4407113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602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A5A61-AAD6-44C5-A8A1-49A4CA30FC72}" type="datetime4">
              <a:rPr lang="en-US" smtClean="0"/>
              <a:t>June 12, 2014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58977-03B1-44FE-8B2A-BEE55865E6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1600206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9225" y="1600206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E4590-AD05-4615-805F-940D88524F7B}" type="datetime4">
              <a:rPr lang="en-US" smtClean="0"/>
              <a:t>June 12, 2014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719EFA-3A8A-4C18-A720-9C0EC50ECD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21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21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5773" y="1535113"/>
            <a:ext cx="454699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5773" y="2174875"/>
            <a:ext cx="454699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E18C5-6ECF-429E-A954-1125646BB4C5}" type="datetime4">
              <a:rPr lang="en-US" smtClean="0"/>
              <a:t>June 12, 2014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7A2FA-A687-472D-9525-18D7C7100D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7B6503-0B7D-45C0-9497-A8D70E68C7FD}" type="datetime4">
              <a:rPr lang="en-US" smtClean="0"/>
              <a:t>June 12, 2014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72350" y="6245225"/>
            <a:ext cx="161925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B15C0F-D46F-4F15-BEA4-3F0FAA134F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DC851-5E8F-4A8A-A712-7C98C4922666}" type="datetime4">
              <a:rPr lang="en-US" smtClean="0"/>
              <a:t>June 12, 2014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72350" y="6245225"/>
            <a:ext cx="146685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104A63-7622-4A0E-8213-283EA964E1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5" y="273050"/>
            <a:ext cx="338435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931" y="273263"/>
            <a:ext cx="575071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5" y="1435103"/>
            <a:ext cx="338435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7563E-EA95-40F2-BF6D-8D3834668A19}" type="datetime4">
              <a:rPr lang="en-US" smtClean="0"/>
              <a:t>June 12, 2014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72350" y="6245225"/>
            <a:ext cx="161925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B76091-6E7F-47D4-BCEF-D4FB530B7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324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324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324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86184-84C6-4A44-AD25-0D1023119EC2}" type="datetime4">
              <a:rPr lang="en-US" smtClean="0"/>
              <a:t>June 12, 2014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0EE16E-B068-4EA7-9C0F-EA431C66DB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274638"/>
            <a:ext cx="83248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600200"/>
            <a:ext cx="832485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68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5225"/>
            <a:ext cx="2400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400" b="0">
                <a:cs typeface="+mn-cs"/>
              </a:defRPr>
            </a:lvl1pPr>
          </a:lstStyle>
          <a:p>
            <a:pPr>
              <a:defRPr/>
            </a:pPr>
            <a:fld id="{7994626A-12A8-4B44-B5DA-84B962860028}" type="datetime4">
              <a:rPr lang="en-US" smtClean="0"/>
              <a:t>June 12, 2014</a:t>
            </a:fld>
            <a:endParaRPr lang="en-US"/>
          </a:p>
        </p:txBody>
      </p:sp>
      <p:sp>
        <p:nvSpPr>
          <p:cNvPr id="168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5225"/>
            <a:ext cx="32575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8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72350" y="6245225"/>
            <a:ext cx="14668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 b="0">
                <a:cs typeface="+mn-cs"/>
              </a:defRPr>
            </a:lvl1pPr>
          </a:lstStyle>
          <a:p>
            <a:pPr>
              <a:defRPr/>
            </a:pPr>
            <a:fld id="{122CADC7-F8D5-43F5-B6BB-578E5327D4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8" r:id="rId7"/>
    <p:sldLayoutId id="2147483804" r:id="rId8"/>
    <p:sldLayoutId id="2147483805" r:id="rId9"/>
    <p:sldLayoutId id="2147483806" r:id="rId10"/>
    <p:sldLayoutId id="2147483807" r:id="rId11"/>
    <p:sldLayoutId id="2147483809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0.emf"/><Relationship Id="rId5" Type="http://schemas.openxmlformats.org/officeDocument/2006/relationships/customXml" Target="../ink/ink16.xml"/><Relationship Id="rId4" Type="http://schemas.openxmlformats.org/officeDocument/2006/relationships/image" Target="../media/image5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10.wmf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7.wmf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7.bin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9.jpeg"/><Relationship Id="rId5" Type="http://schemas.openxmlformats.org/officeDocument/2006/relationships/image" Target="../media/image18.emf"/><Relationship Id="rId4" Type="http://schemas.openxmlformats.org/officeDocument/2006/relationships/oleObject" Target="../embeddings/Microsoft_Word_97_-_2003_Document1.doc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jpeg"/><Relationship Id="rId5" Type="http://schemas.openxmlformats.org/officeDocument/2006/relationships/image" Target="../media/image21.emf"/><Relationship Id="rId4" Type="http://schemas.openxmlformats.org/officeDocument/2006/relationships/oleObject" Target="../embeddings/Microsoft_Word_97_-_2003_Document2.doc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3.emf"/><Relationship Id="rId4" Type="http://schemas.openxmlformats.org/officeDocument/2006/relationships/oleObject" Target="../embeddings/oleObject8.bin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4.emf"/><Relationship Id="rId4" Type="http://schemas.openxmlformats.org/officeDocument/2006/relationships/oleObject" Target="../embeddings/Microsoft_Excel_97-2003_Worksheet3.xls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customXml" Target="../ink/ink18.xml"/><Relationship Id="rId13" Type="http://schemas.openxmlformats.org/officeDocument/2006/relationships/image" Target="../media/image35.emf"/><Relationship Id="rId18" Type="http://schemas.openxmlformats.org/officeDocument/2006/relationships/customXml" Target="../ink/ink23.xml"/><Relationship Id="rId3" Type="http://schemas.openxmlformats.org/officeDocument/2006/relationships/image" Target="../media/image25.gif"/><Relationship Id="rId21" Type="http://schemas.openxmlformats.org/officeDocument/2006/relationships/image" Target="../media/image39.emf"/><Relationship Id="rId7" Type="http://schemas.openxmlformats.org/officeDocument/2006/relationships/image" Target="../media/image320.emf"/><Relationship Id="rId12" Type="http://schemas.openxmlformats.org/officeDocument/2006/relationships/customXml" Target="../ink/ink20.xml"/><Relationship Id="rId17" Type="http://schemas.openxmlformats.org/officeDocument/2006/relationships/image" Target="../media/image37.emf"/><Relationship Id="rId2" Type="http://schemas.openxmlformats.org/officeDocument/2006/relationships/notesSlide" Target="../notesSlides/notesSlide18.xml"/><Relationship Id="rId16" Type="http://schemas.openxmlformats.org/officeDocument/2006/relationships/customXml" Target="../ink/ink22.xml"/><Relationship Id="rId20" Type="http://schemas.openxmlformats.org/officeDocument/2006/relationships/customXml" Target="../ink/ink24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17.xml"/><Relationship Id="rId11" Type="http://schemas.openxmlformats.org/officeDocument/2006/relationships/image" Target="../media/image34.emf"/><Relationship Id="rId5" Type="http://schemas.openxmlformats.org/officeDocument/2006/relationships/hyperlink" Target="http://gim.med.ucla.edu/FacultyPages/Hays/" TargetMode="External"/><Relationship Id="rId15" Type="http://schemas.openxmlformats.org/officeDocument/2006/relationships/image" Target="../media/image36.emf"/><Relationship Id="rId10" Type="http://schemas.openxmlformats.org/officeDocument/2006/relationships/customXml" Target="../ink/ink19.xml"/><Relationship Id="rId19" Type="http://schemas.openxmlformats.org/officeDocument/2006/relationships/image" Target="../media/image38.emf"/><Relationship Id="rId4" Type="http://schemas.openxmlformats.org/officeDocument/2006/relationships/hyperlink" Target="mailto:drhays@ucla.edu" TargetMode="External"/><Relationship Id="rId9" Type="http://schemas.openxmlformats.org/officeDocument/2006/relationships/image" Target="../media/image33.emf"/><Relationship Id="rId14" Type="http://schemas.openxmlformats.org/officeDocument/2006/relationships/customXml" Target="../ink/ink2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customXml" Target="../ink/ink2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customXml" Target="../ink/ink3.xml"/><Relationship Id="rId7" Type="http://schemas.openxmlformats.org/officeDocument/2006/relationships/customXml" Target="../ink/ink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openxmlformats.org/officeDocument/2006/relationships/customXml" Target="../ink/ink4.xml"/><Relationship Id="rId10" Type="http://schemas.openxmlformats.org/officeDocument/2006/relationships/image" Target="../media/image8.emf"/><Relationship Id="rId4" Type="http://schemas.openxmlformats.org/officeDocument/2006/relationships/image" Target="../media/image5.emf"/><Relationship Id="rId9" Type="http://schemas.openxmlformats.org/officeDocument/2006/relationships/customXml" Target="../ink/ink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customXml" Target="../ink/ink7.xml"/><Relationship Id="rId7" Type="http://schemas.openxmlformats.org/officeDocument/2006/relationships/customXml" Target="../ink/ink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emf"/><Relationship Id="rId5" Type="http://schemas.openxmlformats.org/officeDocument/2006/relationships/customXml" Target="../ink/ink8.xml"/><Relationship Id="rId4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customXml" Target="../ink/ink10.xml"/><Relationship Id="rId7" Type="http://schemas.openxmlformats.org/officeDocument/2006/relationships/customXml" Target="../ink/ink12.xml"/><Relationship Id="rId12" Type="http://schemas.openxmlformats.org/officeDocument/2006/relationships/image" Target="../media/image16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emf"/><Relationship Id="rId11" Type="http://schemas.openxmlformats.org/officeDocument/2006/relationships/customXml" Target="../ink/ink14.xml"/><Relationship Id="rId5" Type="http://schemas.openxmlformats.org/officeDocument/2006/relationships/customXml" Target="../ink/ink11.xml"/><Relationship Id="rId10" Type="http://schemas.openxmlformats.org/officeDocument/2006/relationships/image" Target="../media/image15.emf"/><Relationship Id="rId4" Type="http://schemas.openxmlformats.org/officeDocument/2006/relationships/image" Target="../media/image12.emf"/><Relationship Id="rId9" Type="http://schemas.openxmlformats.org/officeDocument/2006/relationships/customXml" Target="../ink/ink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991600" cy="1162050"/>
          </a:xfrm>
        </p:spPr>
        <p:txBody>
          <a:bodyPr/>
          <a:lstStyle/>
          <a:p>
            <a:pPr algn="ctr"/>
            <a:r>
              <a:rPr lang="en-US" altLang="en-US" sz="3200" dirty="0" smtClean="0">
                <a:latin typeface="Comic Sans MS" pitchFamily="66" charset="0"/>
              </a:rPr>
              <a:t>Evaluating Health-Related </a:t>
            </a:r>
            <a:br>
              <a:rPr lang="en-US" altLang="en-US" sz="3200" dirty="0" smtClean="0">
                <a:latin typeface="Comic Sans MS" pitchFamily="66" charset="0"/>
              </a:rPr>
            </a:br>
            <a:r>
              <a:rPr lang="en-US" altLang="en-US" sz="3200" dirty="0" smtClean="0">
                <a:latin typeface="Comic Sans MS" pitchFamily="66" charset="0"/>
              </a:rPr>
              <a:t>Quality of Life Measures </a:t>
            </a:r>
          </a:p>
        </p:txBody>
      </p:sp>
      <p:pic>
        <p:nvPicPr>
          <p:cNvPr id="3075" name="Content Placeholder 5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362200" y="3352800"/>
            <a:ext cx="4572000" cy="3233737"/>
          </a:xfrm>
        </p:spPr>
      </p:pic>
      <p:sp>
        <p:nvSpPr>
          <p:cNvPr id="3076" name="Text Placeholder 6"/>
          <p:cNvSpPr>
            <a:spLocks noGrp="1"/>
          </p:cNvSpPr>
          <p:nvPr>
            <p:ph type="body" sz="half" idx="2"/>
          </p:nvPr>
        </p:nvSpPr>
        <p:spPr>
          <a:xfrm>
            <a:off x="0" y="1219201"/>
            <a:ext cx="9144000" cy="1295400"/>
          </a:xfrm>
        </p:spPr>
        <p:txBody>
          <a:bodyPr/>
          <a:lstStyle/>
          <a:p>
            <a:endParaRPr lang="en-US" altLang="en-US" sz="2400" dirty="0" smtClean="0">
              <a:latin typeface="Comic Sans MS" pitchFamily="66" charset="0"/>
            </a:endParaRPr>
          </a:p>
          <a:p>
            <a:pPr algn="ctr"/>
            <a:r>
              <a:rPr lang="en-US" altLang="en-US" sz="2400" smtClean="0">
                <a:latin typeface="Comic Sans MS" pitchFamily="66" charset="0"/>
              </a:rPr>
              <a:t>June 12, </a:t>
            </a:r>
            <a:r>
              <a:rPr lang="en-US" altLang="en-US" sz="2400" dirty="0" smtClean="0">
                <a:latin typeface="Comic Sans MS" pitchFamily="66" charset="0"/>
              </a:rPr>
              <a:t>2014 (1:00 – 2:00 PDT)</a:t>
            </a:r>
          </a:p>
          <a:p>
            <a:pPr algn="ctr"/>
            <a:r>
              <a:rPr lang="en-US" sz="2000" i="1" dirty="0">
                <a:latin typeface="Comic Sans MS" panose="030F0702030302020204" pitchFamily="66" charset="0"/>
              </a:rPr>
              <a:t>Kaiser </a:t>
            </a:r>
            <a:r>
              <a:rPr lang="en-US" sz="2000" i="1" dirty="0" smtClean="0">
                <a:latin typeface="Comic Sans MS" panose="030F0702030302020204" pitchFamily="66" charset="0"/>
              </a:rPr>
              <a:t>Methods </a:t>
            </a:r>
            <a:r>
              <a:rPr lang="en-US" sz="2000" i="1" dirty="0">
                <a:latin typeface="Comic Sans MS" panose="030F0702030302020204" pitchFamily="66" charset="0"/>
              </a:rPr>
              <a:t>Webinar Series</a:t>
            </a:r>
          </a:p>
          <a:p>
            <a:endParaRPr lang="en-US" altLang="en-US" sz="2400" dirty="0" smtClean="0">
              <a:latin typeface="Comic Sans MS" pitchFamily="66" charset="0"/>
            </a:endParaRPr>
          </a:p>
        </p:txBody>
      </p:sp>
      <p:sp>
        <p:nvSpPr>
          <p:cNvPr id="3078" name="TextBox 7"/>
          <p:cNvSpPr txBox="1">
            <a:spLocks noChangeArrowheads="1"/>
          </p:cNvSpPr>
          <p:nvPr/>
        </p:nvSpPr>
        <p:spPr bwMode="auto">
          <a:xfrm>
            <a:off x="2590800" y="2627293"/>
            <a:ext cx="40005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2800" dirty="0">
                <a:latin typeface="Comic Sans MS" pitchFamily="66" charset="0"/>
              </a:rPr>
              <a:t>Ron </a:t>
            </a:r>
            <a:r>
              <a:rPr lang="en-US" altLang="en-US" sz="2800" dirty="0" err="1" smtClean="0">
                <a:latin typeface="Comic Sans MS" pitchFamily="66" charset="0"/>
              </a:rPr>
              <a:t>D.Hays</a:t>
            </a:r>
            <a:r>
              <a:rPr lang="en-US" altLang="en-US" sz="2800" dirty="0">
                <a:latin typeface="Comic Sans MS" pitchFamily="66" charset="0"/>
              </a:rPr>
              <a:t>, Ph.D</a:t>
            </a:r>
            <a:r>
              <a:rPr lang="en-US" altLang="en-US" sz="2800" dirty="0" smtClean="0">
                <a:latin typeface="Comic Sans MS" pitchFamily="66" charset="0"/>
              </a:rPr>
              <a:t>. </a:t>
            </a:r>
          </a:p>
          <a:p>
            <a:pPr algn="ctr"/>
            <a:r>
              <a:rPr lang="en-US" altLang="en-US" sz="2800" b="0" i="1" dirty="0" smtClean="0">
                <a:latin typeface="Comic Sans MS" pitchFamily="66" charset="0"/>
              </a:rPr>
              <a:t>drhays@ucla.edu</a:t>
            </a:r>
            <a:endParaRPr lang="en-US" altLang="en-US" sz="2800" b="0" i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Comic Sans MS" panose="030F0702030302020204" pitchFamily="66" charset="0"/>
              </a:rPr>
              <a:t>Relative Validity Example</a:t>
            </a:r>
          </a:p>
        </p:txBody>
      </p:sp>
      <p:graphicFrame>
        <p:nvGraphicFramePr>
          <p:cNvPr id="48356" name="Group 22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9386929"/>
              </p:ext>
            </p:extLst>
          </p:nvPr>
        </p:nvGraphicFramePr>
        <p:xfrm>
          <a:off x="457200" y="1941512"/>
          <a:ext cx="8229600" cy="4230688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Severity of Kidney Disease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50000">
                          <a:srgbClr val="376FA7"/>
                        </a:gs>
                        <a:gs pos="100000">
                          <a:srgbClr val="2A5682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None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50000">
                          <a:srgbClr val="376FA7"/>
                        </a:gs>
                        <a:gs pos="100000">
                          <a:srgbClr val="2A568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Mild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50000">
                          <a:srgbClr val="376FA7"/>
                        </a:gs>
                        <a:gs pos="100000">
                          <a:srgbClr val="2A568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Severe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50000">
                          <a:srgbClr val="376FA7"/>
                        </a:gs>
                        <a:gs pos="100000">
                          <a:srgbClr val="2A568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F-ratio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50000">
                          <a:srgbClr val="376FA7"/>
                        </a:gs>
                        <a:gs pos="100000">
                          <a:srgbClr val="2A568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Relative Validity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50000">
                          <a:srgbClr val="376FA7"/>
                        </a:gs>
                        <a:gs pos="100000">
                          <a:srgbClr val="2A5682"/>
                        </a:gs>
                      </a:gsLst>
                      <a:lin ang="5400000" scaled="1"/>
                    </a:gradFill>
                  </a:tcPr>
                </a:tc>
              </a:tr>
              <a:tr h="906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Burden of Disease #1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87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90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91     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--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Burden of Disease #2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74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78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88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10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5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Burden of Disease #3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77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87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95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20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10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152400" y="1219200"/>
            <a:ext cx="8991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400" dirty="0" smtClean="0">
                <a:latin typeface="Comic Sans MS" pitchFamily="66" charset="0"/>
              </a:rPr>
              <a:t>Sensitivity </a:t>
            </a:r>
            <a:r>
              <a:rPr lang="en-US" altLang="en-US" sz="2400" dirty="0">
                <a:latin typeface="Comic Sans MS" pitchFamily="66" charset="0"/>
              </a:rPr>
              <a:t>of measure to </a:t>
            </a:r>
            <a:r>
              <a:rPr lang="en-US" altLang="en-US" sz="2400" dirty="0" smtClean="0">
                <a:latin typeface="Comic Sans MS" pitchFamily="66" charset="0"/>
              </a:rPr>
              <a:t>important (clinical) difference</a:t>
            </a:r>
            <a:endParaRPr lang="en-US" altLang="en-US" sz="2400" dirty="0">
              <a:latin typeface="Comic Sans MS" pitchFamily="66" charset="0"/>
            </a:endParaRPr>
          </a:p>
        </p:txBody>
      </p:sp>
      <p:pic>
        <p:nvPicPr>
          <p:cNvPr id="5" name="Picture 5" descr="MCj0363706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979043"/>
            <a:ext cx="930275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8FCE77-96BF-43CC-AD3D-3E0F3EBA0FF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>
          <a:xfrm>
            <a:off x="514350" y="152400"/>
            <a:ext cx="8629650" cy="1265238"/>
          </a:xfrm>
        </p:spPr>
        <p:txBody>
          <a:bodyPr/>
          <a:lstStyle/>
          <a:p>
            <a:r>
              <a:rPr lang="en-US" altLang="en-US" smtClean="0">
                <a:latin typeface="Comic Sans MS" panose="030F0702030302020204" pitchFamily="66" charset="0"/>
              </a:rPr>
              <a:t>Evaluating Construct Validity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4798991"/>
              </p:ext>
            </p:extLst>
          </p:nvPr>
        </p:nvGraphicFramePr>
        <p:xfrm>
          <a:off x="457200" y="1219200"/>
          <a:ext cx="8229600" cy="27382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107290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Scale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Age (years)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677" marB="45677"/>
                </a:tc>
              </a:tr>
              <a:tr h="75100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(Better) Physical Functioning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(-)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 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677" marB="45677"/>
                </a:tc>
              </a:tr>
              <a:tr h="751009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  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 </a:t>
                      </a:r>
                      <a:endParaRPr lang="en-US" sz="1800" dirty="0"/>
                    </a:p>
                  </a:txBody>
                  <a:tcPr marT="45677" marB="45677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>
          <a:xfrm>
            <a:off x="514350" y="152400"/>
            <a:ext cx="8629650" cy="1265238"/>
          </a:xfrm>
        </p:spPr>
        <p:txBody>
          <a:bodyPr/>
          <a:lstStyle/>
          <a:p>
            <a:r>
              <a:rPr lang="en-US" altLang="en-US" smtClean="0">
                <a:latin typeface="Comic Sans MS" panose="030F0702030302020204" pitchFamily="66" charset="0"/>
              </a:rPr>
              <a:t>Evaluating Construct Validity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1856990"/>
              </p:ext>
            </p:extLst>
          </p:nvPr>
        </p:nvGraphicFramePr>
        <p:xfrm>
          <a:off x="457200" y="1219200"/>
          <a:ext cx="8229600" cy="27382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107290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Scale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Age (years)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677" marB="45677"/>
                </a:tc>
              </a:tr>
              <a:tr h="75100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(Better) Physical Functioning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Medium (-)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 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677" marB="45677"/>
                </a:tc>
              </a:tr>
              <a:tr h="751009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  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 </a:t>
                      </a:r>
                      <a:endParaRPr lang="en-US" sz="1800" dirty="0"/>
                    </a:p>
                  </a:txBody>
                  <a:tcPr marT="45677" marB="45677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53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>
          <a:xfrm>
            <a:off x="514350" y="152400"/>
            <a:ext cx="8629650" cy="1265238"/>
          </a:xfrm>
        </p:spPr>
        <p:txBody>
          <a:bodyPr/>
          <a:lstStyle/>
          <a:p>
            <a:r>
              <a:rPr lang="en-US" altLang="en-US" smtClean="0">
                <a:latin typeface="Comic Sans MS" panose="030F0702030302020204" pitchFamily="66" charset="0"/>
              </a:rPr>
              <a:t>Evaluating Construct Validity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1856990"/>
              </p:ext>
            </p:extLst>
          </p:nvPr>
        </p:nvGraphicFramePr>
        <p:xfrm>
          <a:off x="457200" y="1219200"/>
          <a:ext cx="8229600" cy="27382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107290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Scale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Age (years)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677" marB="45677"/>
                </a:tc>
              </a:tr>
              <a:tr h="75100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(Better) Physical Functioning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Medium (-)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 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677" marB="45677"/>
                </a:tc>
              </a:tr>
              <a:tr h="751009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  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 </a:t>
                      </a:r>
                      <a:endParaRPr lang="en-US" sz="1800" dirty="0"/>
                    </a:p>
                  </a:txBody>
                  <a:tcPr marT="45677" marB="45677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57200" y="4114800"/>
            <a:ext cx="8229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en-US" altLang="en-US" sz="2000" dirty="0">
                <a:latin typeface="Comic Sans MS" panose="030F0702030302020204" pitchFamily="66" charset="0"/>
              </a:rPr>
              <a:t>Effect size (ES) = D/SD</a:t>
            </a:r>
          </a:p>
          <a:p>
            <a:pPr eaLnBrk="1" hangingPunct="1">
              <a:buFontTx/>
              <a:buNone/>
            </a:pPr>
            <a:endParaRPr lang="en-US" altLang="en-US" sz="2000" dirty="0"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r>
              <a:rPr lang="en-US" altLang="en-US" sz="2000" dirty="0">
                <a:latin typeface="Comic Sans MS" panose="030F0702030302020204" pitchFamily="66" charset="0"/>
              </a:rPr>
              <a:t>		</a:t>
            </a:r>
            <a:r>
              <a:rPr lang="en-US" altLang="en-US" sz="2000" dirty="0" smtClean="0">
                <a:latin typeface="Comic Sans MS" panose="030F0702030302020204" pitchFamily="66" charset="0"/>
              </a:rPr>
              <a:t> D   = Score difference</a:t>
            </a:r>
            <a:endParaRPr lang="en-US" altLang="en-US" sz="2000" dirty="0"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r>
              <a:rPr lang="en-US" altLang="en-US" sz="2000" dirty="0">
                <a:latin typeface="Comic Sans MS" panose="030F0702030302020204" pitchFamily="66" charset="0"/>
              </a:rPr>
              <a:t>		</a:t>
            </a:r>
            <a:r>
              <a:rPr lang="en-US" altLang="en-US" sz="2000" dirty="0" smtClean="0">
                <a:latin typeface="Comic Sans MS" panose="030F0702030302020204" pitchFamily="66" charset="0"/>
              </a:rPr>
              <a:t>SD   = SD</a:t>
            </a:r>
            <a:endParaRPr lang="en-US" altLang="en-US" sz="2000" dirty="0"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endParaRPr lang="en-US" altLang="en-US" sz="2000" dirty="0">
              <a:latin typeface="Comic Sans MS" panose="030F0702030302020204" pitchFamily="66" charset="0"/>
            </a:endParaRPr>
          </a:p>
          <a:p>
            <a:pPr eaLnBrk="1" hangingPunct="1"/>
            <a:r>
              <a:rPr lang="en-US" altLang="en-US" sz="2000" dirty="0" smtClean="0">
                <a:latin typeface="Comic Sans MS" panose="030F0702030302020204" pitchFamily="66" charset="0"/>
              </a:rPr>
              <a:t>Small (0.20), medium (0.50), large (0.80)</a:t>
            </a:r>
            <a:endParaRPr lang="en-US" altLang="en-US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65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>
          <a:xfrm>
            <a:off x="514350" y="152400"/>
            <a:ext cx="8629650" cy="1265238"/>
          </a:xfrm>
        </p:spPr>
        <p:txBody>
          <a:bodyPr/>
          <a:lstStyle/>
          <a:p>
            <a:r>
              <a:rPr lang="en-US" altLang="en-US" smtClean="0">
                <a:latin typeface="Comic Sans MS" panose="030F0702030302020204" pitchFamily="66" charset="0"/>
              </a:rPr>
              <a:t>Evaluating Construct Validity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6952174"/>
              </p:ext>
            </p:extLst>
          </p:nvPr>
        </p:nvGraphicFramePr>
        <p:xfrm>
          <a:off x="457200" y="1219200"/>
          <a:ext cx="8229600" cy="27382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107290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Scale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Age (years)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677" marB="45677"/>
                </a:tc>
              </a:tr>
              <a:tr h="75100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(Better) Physical Functioning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Medium (-)</a:t>
                      </a:r>
                    </a:p>
                    <a:p>
                      <a:pPr algn="ctr"/>
                      <a:endParaRPr lang="en-US" sz="1800" dirty="0" smtClean="0"/>
                    </a:p>
                    <a:p>
                      <a:pPr algn="ctr"/>
                      <a:r>
                        <a:rPr lang="en-US" sz="1700" dirty="0" smtClean="0"/>
                        <a:t>r ˜͂ 0.24</a:t>
                      </a:r>
                      <a:endParaRPr lang="en-US" sz="17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 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677" marB="45677"/>
                </a:tc>
              </a:tr>
              <a:tr h="751009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  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 </a:t>
                      </a:r>
                      <a:endParaRPr lang="en-US" sz="1800" dirty="0"/>
                    </a:p>
                  </a:txBody>
                  <a:tcPr marT="45677" marB="45677"/>
                </a:tc>
              </a:tr>
            </a:tbl>
          </a:graphicData>
        </a:graphic>
      </p:graphicFrame>
      <p:sp>
        <p:nvSpPr>
          <p:cNvPr id="63517" name="TextBox 4"/>
          <p:cNvSpPr txBox="1">
            <a:spLocks noChangeArrowheads="1"/>
          </p:cNvSpPr>
          <p:nvPr/>
        </p:nvSpPr>
        <p:spPr bwMode="auto">
          <a:xfrm>
            <a:off x="228600" y="4152543"/>
            <a:ext cx="8915400" cy="2085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Cohen effect size rules of thumb (d = </a:t>
            </a:r>
            <a:r>
              <a:rPr lang="en-US" altLang="en-US" sz="2000" dirty="0" smtClean="0"/>
              <a:t>0.20, 0.50, </a:t>
            </a:r>
            <a:r>
              <a:rPr lang="en-US" altLang="en-US" sz="2000" dirty="0"/>
              <a:t>and </a:t>
            </a:r>
            <a:r>
              <a:rPr lang="en-US" altLang="en-US" sz="2000" dirty="0" smtClean="0"/>
              <a:t>0.80):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9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Small </a:t>
            </a:r>
            <a:r>
              <a:rPr lang="en-US" altLang="en-US" sz="2000" dirty="0" smtClean="0"/>
              <a:t>r </a:t>
            </a:r>
            <a:r>
              <a:rPr lang="en-US" altLang="en-US" sz="2000" dirty="0"/>
              <a:t>= </a:t>
            </a:r>
            <a:r>
              <a:rPr lang="en-US" altLang="en-US" sz="2000" dirty="0" smtClean="0"/>
              <a:t>0.100; medium r </a:t>
            </a:r>
            <a:r>
              <a:rPr lang="en-US" altLang="en-US" sz="2000" dirty="0"/>
              <a:t>= </a:t>
            </a:r>
            <a:r>
              <a:rPr lang="en-US" altLang="en-US" sz="2000" dirty="0" smtClean="0"/>
              <a:t>0.243; large r = 0.371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000" u="sng" dirty="0"/>
              <a:t>r</a:t>
            </a:r>
            <a:r>
              <a:rPr lang="pt-BR" altLang="en-US" sz="2000" dirty="0"/>
              <a:t> = </a:t>
            </a:r>
            <a:r>
              <a:rPr lang="pt-BR" altLang="en-US" sz="2000" u="sng" dirty="0"/>
              <a:t>d</a:t>
            </a:r>
            <a:r>
              <a:rPr lang="pt-BR" altLang="en-US" sz="2000" dirty="0"/>
              <a:t> / [(</a:t>
            </a:r>
            <a:r>
              <a:rPr lang="pt-BR" altLang="en-US" sz="2000" u="sng" dirty="0"/>
              <a:t>d</a:t>
            </a:r>
            <a:r>
              <a:rPr lang="pt-BR" altLang="en-US" sz="2000" baseline="30000" dirty="0"/>
              <a:t>2</a:t>
            </a:r>
            <a:r>
              <a:rPr lang="pt-BR" altLang="en-US" sz="2000" dirty="0"/>
              <a:t> + 4)</a:t>
            </a:r>
            <a:r>
              <a:rPr lang="pt-BR" altLang="en-US" sz="2000" baseline="30000" dirty="0"/>
              <a:t>.5</a:t>
            </a:r>
            <a:r>
              <a:rPr lang="pt-BR" altLang="en-US" sz="2000" dirty="0"/>
              <a:t>]  </a:t>
            </a:r>
            <a:endParaRPr lang="pt-BR" altLang="en-US" sz="2000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000" dirty="0"/>
              <a:t> </a:t>
            </a:r>
            <a:r>
              <a:rPr lang="pt-BR" altLang="en-US" sz="2000" dirty="0" smtClean="0"/>
              <a:t> = </a:t>
            </a:r>
            <a:r>
              <a:rPr lang="pt-BR" altLang="en-US" sz="2000" u="sng" dirty="0" smtClean="0"/>
              <a:t>0.80 </a:t>
            </a:r>
            <a:r>
              <a:rPr lang="pt-BR" altLang="en-US" sz="2000" dirty="0"/>
              <a:t>/ [(</a:t>
            </a:r>
            <a:r>
              <a:rPr lang="pt-BR" altLang="en-US" sz="2000" dirty="0" smtClean="0"/>
              <a:t>0.80</a:t>
            </a:r>
            <a:r>
              <a:rPr lang="pt-BR" altLang="en-US" sz="2000" baseline="30000" dirty="0" smtClean="0"/>
              <a:t>2</a:t>
            </a:r>
            <a:r>
              <a:rPr lang="pt-BR" altLang="en-US" sz="2000" dirty="0" smtClean="0"/>
              <a:t> </a:t>
            </a:r>
            <a:r>
              <a:rPr lang="pt-BR" altLang="en-US" sz="2000" dirty="0"/>
              <a:t>+ 4)</a:t>
            </a:r>
            <a:r>
              <a:rPr lang="pt-BR" altLang="en-US" sz="2000" baseline="30000" dirty="0"/>
              <a:t>.5</a:t>
            </a:r>
            <a:r>
              <a:rPr lang="pt-BR" altLang="en-US" sz="2000" dirty="0"/>
              <a:t>] = </a:t>
            </a:r>
            <a:r>
              <a:rPr lang="pt-BR" altLang="en-US" sz="2000" dirty="0" smtClean="0"/>
              <a:t>0.80 </a:t>
            </a:r>
            <a:r>
              <a:rPr lang="pt-BR" altLang="en-US" sz="2000" dirty="0"/>
              <a:t>/ [(0.64 + 4)</a:t>
            </a:r>
            <a:r>
              <a:rPr lang="pt-BR" altLang="en-US" sz="2000" baseline="30000" dirty="0"/>
              <a:t>.5</a:t>
            </a:r>
            <a:r>
              <a:rPr lang="pt-BR" altLang="en-US" sz="2000" dirty="0"/>
              <a:t>] = </a:t>
            </a:r>
            <a:r>
              <a:rPr lang="pt-BR" altLang="en-US" sz="2000" dirty="0" smtClean="0"/>
              <a:t>0.80 </a:t>
            </a:r>
            <a:r>
              <a:rPr lang="pt-BR" altLang="en-US" sz="2000" dirty="0"/>
              <a:t>/ [( 4.64)</a:t>
            </a:r>
            <a:r>
              <a:rPr lang="pt-BR" altLang="en-US" sz="2000" baseline="30000" dirty="0"/>
              <a:t>.5</a:t>
            </a:r>
            <a:r>
              <a:rPr lang="pt-BR" altLang="en-US" sz="2000" dirty="0"/>
              <a:t>] = </a:t>
            </a:r>
            <a:r>
              <a:rPr lang="pt-BR" altLang="en-US" sz="2000" dirty="0" smtClean="0"/>
              <a:t>0.80 </a:t>
            </a:r>
            <a:r>
              <a:rPr lang="pt-BR" altLang="en-US" sz="2000" dirty="0"/>
              <a:t>/ 2.154 </a:t>
            </a:r>
            <a:endParaRPr lang="pt-BR" altLang="en-US" sz="2000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000" dirty="0"/>
              <a:t> </a:t>
            </a:r>
            <a:r>
              <a:rPr lang="pt-BR" altLang="en-US" sz="2000" dirty="0" smtClean="0"/>
              <a:t> = </a:t>
            </a:r>
            <a:r>
              <a:rPr lang="pt-BR" altLang="en-US" sz="2000" u="sng" dirty="0"/>
              <a:t>0.371 </a:t>
            </a:r>
            <a:endParaRPr lang="pt-BR" altLang="en-US" sz="2000" u="sng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05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642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>
          <a:xfrm>
            <a:off x="514350" y="152400"/>
            <a:ext cx="8629650" cy="1265238"/>
          </a:xfrm>
        </p:spPr>
        <p:txBody>
          <a:bodyPr/>
          <a:lstStyle/>
          <a:p>
            <a:r>
              <a:rPr lang="en-US" altLang="en-US" smtClean="0">
                <a:latin typeface="Comic Sans MS" panose="030F0702030302020204" pitchFamily="66" charset="0"/>
              </a:rPr>
              <a:t>Evaluating Construct Validity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7460762"/>
              </p:ext>
            </p:extLst>
          </p:nvPr>
        </p:nvGraphicFramePr>
        <p:xfrm>
          <a:off x="457200" y="1219200"/>
          <a:ext cx="8229600" cy="27382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107290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Scale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Age (years)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Obese          </a:t>
                      </a:r>
                      <a:r>
                        <a:rPr lang="en-US" sz="1600" dirty="0" smtClean="0"/>
                        <a:t> yes = 1,</a:t>
                      </a:r>
                      <a:r>
                        <a:rPr lang="en-US" sz="1600" baseline="0" dirty="0" smtClean="0"/>
                        <a:t> no = 0</a:t>
                      </a:r>
                      <a:endParaRPr lang="en-US" sz="16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Kidney</a:t>
                      </a:r>
                      <a:r>
                        <a:rPr lang="en-US" sz="1800" baseline="0" dirty="0" smtClean="0"/>
                        <a:t> Disease       </a:t>
                      </a:r>
                      <a:r>
                        <a:rPr lang="en-US" sz="1600" baseline="0" dirty="0" smtClean="0"/>
                        <a:t>yes = 1, no = 0 </a:t>
                      </a:r>
                      <a:endParaRPr lang="en-US" sz="16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In Nursing home         </a:t>
                      </a:r>
                      <a:r>
                        <a:rPr lang="en-US" sz="1600" dirty="0" smtClean="0"/>
                        <a:t>yes = 1, no = 0</a:t>
                      </a:r>
                      <a:endParaRPr lang="en-US" sz="1600" dirty="0"/>
                    </a:p>
                  </a:txBody>
                  <a:tcPr marT="45677" marB="45677"/>
                </a:tc>
              </a:tr>
              <a:tr h="75100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(Better) Physical Functioning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Medium (-)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Small (-)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 Large (-)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 Large (-)</a:t>
                      </a:r>
                      <a:endParaRPr lang="en-US" sz="1800" dirty="0"/>
                    </a:p>
                  </a:txBody>
                  <a:tcPr marT="45677" marB="45677"/>
                </a:tc>
              </a:tr>
              <a:tr h="751009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677" marB="45677"/>
                </a:tc>
              </a:tr>
            </a:tbl>
          </a:graphicData>
        </a:graphic>
      </p:graphicFrame>
      <p:sp>
        <p:nvSpPr>
          <p:cNvPr id="63517" name="TextBox 4"/>
          <p:cNvSpPr txBox="1">
            <a:spLocks noChangeArrowheads="1"/>
          </p:cNvSpPr>
          <p:nvPr/>
        </p:nvSpPr>
        <p:spPr bwMode="auto">
          <a:xfrm>
            <a:off x="228600" y="4152543"/>
            <a:ext cx="8915400" cy="2085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Cohen effect size rules of thumb (d = </a:t>
            </a:r>
            <a:r>
              <a:rPr lang="en-US" altLang="en-US" sz="2000" dirty="0" smtClean="0"/>
              <a:t>0.20, 0.50, </a:t>
            </a:r>
            <a:r>
              <a:rPr lang="en-US" altLang="en-US" sz="2000" dirty="0"/>
              <a:t>and </a:t>
            </a:r>
            <a:r>
              <a:rPr lang="en-US" altLang="en-US" sz="2000" dirty="0" smtClean="0"/>
              <a:t>0.80):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9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Small </a:t>
            </a:r>
            <a:r>
              <a:rPr lang="en-US" altLang="en-US" sz="2000" dirty="0" smtClean="0"/>
              <a:t>r </a:t>
            </a:r>
            <a:r>
              <a:rPr lang="en-US" altLang="en-US" sz="2000" dirty="0"/>
              <a:t>= </a:t>
            </a:r>
            <a:r>
              <a:rPr lang="en-US" altLang="en-US" sz="2000" dirty="0" smtClean="0"/>
              <a:t>0.100; medium r </a:t>
            </a:r>
            <a:r>
              <a:rPr lang="en-US" altLang="en-US" sz="2000" dirty="0"/>
              <a:t>= </a:t>
            </a:r>
            <a:r>
              <a:rPr lang="en-US" altLang="en-US" sz="2000" dirty="0" smtClean="0"/>
              <a:t>0.243; large r = 0.371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000" u="sng" dirty="0"/>
              <a:t>r</a:t>
            </a:r>
            <a:r>
              <a:rPr lang="pt-BR" altLang="en-US" sz="2000" dirty="0"/>
              <a:t> = </a:t>
            </a:r>
            <a:r>
              <a:rPr lang="pt-BR" altLang="en-US" sz="2000" u="sng" dirty="0"/>
              <a:t>d</a:t>
            </a:r>
            <a:r>
              <a:rPr lang="pt-BR" altLang="en-US" sz="2000" dirty="0"/>
              <a:t> / [(</a:t>
            </a:r>
            <a:r>
              <a:rPr lang="pt-BR" altLang="en-US" sz="2000" u="sng" dirty="0"/>
              <a:t>d</a:t>
            </a:r>
            <a:r>
              <a:rPr lang="pt-BR" altLang="en-US" sz="2000" baseline="30000" dirty="0"/>
              <a:t>2</a:t>
            </a:r>
            <a:r>
              <a:rPr lang="pt-BR" altLang="en-US" sz="2000" dirty="0"/>
              <a:t> + 4)</a:t>
            </a:r>
            <a:r>
              <a:rPr lang="pt-BR" altLang="en-US" sz="2000" baseline="30000" dirty="0"/>
              <a:t>.5</a:t>
            </a:r>
            <a:r>
              <a:rPr lang="pt-BR" altLang="en-US" sz="2000" dirty="0"/>
              <a:t>]  </a:t>
            </a:r>
            <a:endParaRPr lang="pt-BR" altLang="en-US" sz="2000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000" dirty="0"/>
              <a:t> </a:t>
            </a:r>
            <a:r>
              <a:rPr lang="pt-BR" altLang="en-US" sz="2000" dirty="0" smtClean="0"/>
              <a:t> = </a:t>
            </a:r>
            <a:r>
              <a:rPr lang="pt-BR" altLang="en-US" sz="2000" u="sng" dirty="0" smtClean="0"/>
              <a:t>0.80 </a:t>
            </a:r>
            <a:r>
              <a:rPr lang="pt-BR" altLang="en-US" sz="2000" dirty="0"/>
              <a:t>/ [(</a:t>
            </a:r>
            <a:r>
              <a:rPr lang="pt-BR" altLang="en-US" sz="2000" dirty="0" smtClean="0"/>
              <a:t>0.80</a:t>
            </a:r>
            <a:r>
              <a:rPr lang="pt-BR" altLang="en-US" sz="2000" baseline="30000" dirty="0" smtClean="0"/>
              <a:t>2</a:t>
            </a:r>
            <a:r>
              <a:rPr lang="pt-BR" altLang="en-US" sz="2000" dirty="0" smtClean="0"/>
              <a:t> </a:t>
            </a:r>
            <a:r>
              <a:rPr lang="pt-BR" altLang="en-US" sz="2000" dirty="0"/>
              <a:t>+ 4)</a:t>
            </a:r>
            <a:r>
              <a:rPr lang="pt-BR" altLang="en-US" sz="2000" baseline="30000" dirty="0"/>
              <a:t>.5</a:t>
            </a:r>
            <a:r>
              <a:rPr lang="pt-BR" altLang="en-US" sz="2000" dirty="0"/>
              <a:t>] = </a:t>
            </a:r>
            <a:r>
              <a:rPr lang="pt-BR" altLang="en-US" sz="2000" dirty="0" smtClean="0"/>
              <a:t>0.80 </a:t>
            </a:r>
            <a:r>
              <a:rPr lang="pt-BR" altLang="en-US" sz="2000" dirty="0"/>
              <a:t>/ [(0.64 + 4)</a:t>
            </a:r>
            <a:r>
              <a:rPr lang="pt-BR" altLang="en-US" sz="2000" baseline="30000" dirty="0"/>
              <a:t>.5</a:t>
            </a:r>
            <a:r>
              <a:rPr lang="pt-BR" altLang="en-US" sz="2000" dirty="0"/>
              <a:t>] = </a:t>
            </a:r>
            <a:r>
              <a:rPr lang="pt-BR" altLang="en-US" sz="2000" dirty="0" smtClean="0"/>
              <a:t>0.80 </a:t>
            </a:r>
            <a:r>
              <a:rPr lang="pt-BR" altLang="en-US" sz="2000" dirty="0"/>
              <a:t>/ [( 4.64)</a:t>
            </a:r>
            <a:r>
              <a:rPr lang="pt-BR" altLang="en-US" sz="2000" baseline="30000" dirty="0"/>
              <a:t>.5</a:t>
            </a:r>
            <a:r>
              <a:rPr lang="pt-BR" altLang="en-US" sz="2000" dirty="0"/>
              <a:t>] = </a:t>
            </a:r>
            <a:r>
              <a:rPr lang="pt-BR" altLang="en-US" sz="2000" dirty="0" smtClean="0"/>
              <a:t>0.80 </a:t>
            </a:r>
            <a:r>
              <a:rPr lang="pt-BR" altLang="en-US" sz="2000" dirty="0"/>
              <a:t>/ 2.154 </a:t>
            </a:r>
            <a:endParaRPr lang="pt-BR" altLang="en-US" sz="2000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000" dirty="0"/>
              <a:t> </a:t>
            </a:r>
            <a:r>
              <a:rPr lang="pt-BR" altLang="en-US" sz="2000" dirty="0" smtClean="0"/>
              <a:t> = </a:t>
            </a:r>
            <a:r>
              <a:rPr lang="pt-BR" altLang="en-US" sz="2000" u="sng" dirty="0"/>
              <a:t>0.371 </a:t>
            </a:r>
            <a:endParaRPr lang="pt-BR" altLang="en-US" sz="2000" u="sng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05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250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>
          <a:xfrm>
            <a:off x="514350" y="152400"/>
            <a:ext cx="8629650" cy="1265238"/>
          </a:xfrm>
        </p:spPr>
        <p:txBody>
          <a:bodyPr/>
          <a:lstStyle/>
          <a:p>
            <a:r>
              <a:rPr lang="en-US" altLang="en-US" smtClean="0">
                <a:latin typeface="Comic Sans MS" panose="030F0702030302020204" pitchFamily="66" charset="0"/>
              </a:rPr>
              <a:t>Evaluating Construct Validity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9006139"/>
              </p:ext>
            </p:extLst>
          </p:nvPr>
        </p:nvGraphicFramePr>
        <p:xfrm>
          <a:off x="457200" y="1219200"/>
          <a:ext cx="8229600" cy="2901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107290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Scale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Age (years)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Obese          </a:t>
                      </a:r>
                      <a:r>
                        <a:rPr lang="en-US" sz="1600" dirty="0" smtClean="0"/>
                        <a:t> yes = 1,</a:t>
                      </a:r>
                      <a:r>
                        <a:rPr lang="en-US" sz="1600" baseline="0" dirty="0" smtClean="0"/>
                        <a:t> no = 0</a:t>
                      </a:r>
                      <a:endParaRPr lang="en-US" sz="16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Kidney</a:t>
                      </a:r>
                      <a:r>
                        <a:rPr lang="en-US" sz="1800" baseline="0" dirty="0" smtClean="0"/>
                        <a:t> Disease       </a:t>
                      </a:r>
                      <a:r>
                        <a:rPr lang="en-US" sz="1600" baseline="0" dirty="0" smtClean="0"/>
                        <a:t>yes = 1, no = 0 </a:t>
                      </a:r>
                      <a:endParaRPr lang="en-US" sz="16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In Nursing home         </a:t>
                      </a:r>
                      <a:r>
                        <a:rPr lang="en-US" sz="1600" dirty="0" smtClean="0"/>
                        <a:t>yes = 1, no = 0</a:t>
                      </a:r>
                      <a:endParaRPr lang="en-US" sz="1600" dirty="0"/>
                    </a:p>
                  </a:txBody>
                  <a:tcPr marT="45677" marB="45677"/>
                </a:tc>
              </a:tr>
              <a:tr h="75100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(Better) Physical Functioning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Medium (-)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Small (-)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 Large (-)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 Large (-)</a:t>
                      </a:r>
                      <a:endParaRPr lang="en-US" sz="1800" dirty="0"/>
                    </a:p>
                  </a:txBody>
                  <a:tcPr marT="45677" marB="45677"/>
                </a:tc>
              </a:tr>
              <a:tr h="75100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(More) Depressive</a:t>
                      </a:r>
                      <a:r>
                        <a:rPr lang="en-US" sz="1800" baseline="0" dirty="0" smtClean="0"/>
                        <a:t> Symptoms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 ?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Small (+)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  ?</a:t>
                      </a:r>
                      <a:endParaRPr lang="en-US" sz="1800" dirty="0"/>
                    </a:p>
                  </a:txBody>
                  <a:tcPr marT="45677" marB="45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 Small (+)</a:t>
                      </a:r>
                      <a:endParaRPr lang="en-US" sz="1800" dirty="0"/>
                    </a:p>
                  </a:txBody>
                  <a:tcPr marT="45677" marB="45677"/>
                </a:tc>
              </a:tr>
            </a:tbl>
          </a:graphicData>
        </a:graphic>
      </p:graphicFrame>
      <p:sp>
        <p:nvSpPr>
          <p:cNvPr id="63517" name="TextBox 4"/>
          <p:cNvSpPr txBox="1">
            <a:spLocks noChangeArrowheads="1"/>
          </p:cNvSpPr>
          <p:nvPr/>
        </p:nvSpPr>
        <p:spPr bwMode="auto">
          <a:xfrm>
            <a:off x="228600" y="4152543"/>
            <a:ext cx="8915400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Cohen effect size rules of thumb (d = </a:t>
            </a:r>
            <a:r>
              <a:rPr lang="en-US" altLang="en-US" sz="2000" dirty="0" smtClean="0"/>
              <a:t>0.20, 0.50, </a:t>
            </a:r>
            <a:r>
              <a:rPr lang="en-US" altLang="en-US" sz="2000" dirty="0"/>
              <a:t>and </a:t>
            </a:r>
            <a:r>
              <a:rPr lang="en-US" altLang="en-US" sz="2000" dirty="0" smtClean="0"/>
              <a:t>0.80):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9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Small </a:t>
            </a:r>
            <a:r>
              <a:rPr lang="en-US" altLang="en-US" sz="2000" dirty="0" smtClean="0"/>
              <a:t>r </a:t>
            </a:r>
            <a:r>
              <a:rPr lang="en-US" altLang="en-US" sz="2000" dirty="0"/>
              <a:t>= </a:t>
            </a:r>
            <a:r>
              <a:rPr lang="en-US" altLang="en-US" sz="2000" dirty="0" smtClean="0"/>
              <a:t>0.100; medium r </a:t>
            </a:r>
            <a:r>
              <a:rPr lang="en-US" altLang="en-US" sz="2000" dirty="0"/>
              <a:t>= </a:t>
            </a:r>
            <a:r>
              <a:rPr lang="en-US" altLang="en-US" sz="2000" dirty="0" smtClean="0"/>
              <a:t>0.243; large r = 0.371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000" u="sng" dirty="0"/>
              <a:t>r</a:t>
            </a:r>
            <a:r>
              <a:rPr lang="pt-BR" altLang="en-US" sz="2000" dirty="0"/>
              <a:t> = </a:t>
            </a:r>
            <a:r>
              <a:rPr lang="pt-BR" altLang="en-US" sz="2000" u="sng" dirty="0"/>
              <a:t>d</a:t>
            </a:r>
            <a:r>
              <a:rPr lang="pt-BR" altLang="en-US" sz="2000" dirty="0"/>
              <a:t> / [(</a:t>
            </a:r>
            <a:r>
              <a:rPr lang="pt-BR" altLang="en-US" sz="2000" u="sng" dirty="0"/>
              <a:t>d</a:t>
            </a:r>
            <a:r>
              <a:rPr lang="pt-BR" altLang="en-US" sz="2000" baseline="30000" dirty="0"/>
              <a:t>2</a:t>
            </a:r>
            <a:r>
              <a:rPr lang="pt-BR" altLang="en-US" sz="2000" dirty="0"/>
              <a:t> + 4)</a:t>
            </a:r>
            <a:r>
              <a:rPr lang="pt-BR" altLang="en-US" sz="2000" baseline="30000" dirty="0"/>
              <a:t>.5</a:t>
            </a:r>
            <a:r>
              <a:rPr lang="pt-BR" altLang="en-US" sz="2000" dirty="0"/>
              <a:t>]  </a:t>
            </a:r>
            <a:endParaRPr lang="pt-BR" altLang="en-US" sz="2000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000" dirty="0"/>
              <a:t> </a:t>
            </a:r>
            <a:r>
              <a:rPr lang="pt-BR" altLang="en-US" sz="2000" dirty="0" smtClean="0"/>
              <a:t> = </a:t>
            </a:r>
            <a:r>
              <a:rPr lang="pt-BR" altLang="en-US" sz="2000" u="sng" dirty="0" smtClean="0"/>
              <a:t>0.80 </a:t>
            </a:r>
            <a:r>
              <a:rPr lang="pt-BR" altLang="en-US" sz="2000" dirty="0"/>
              <a:t>/ [(</a:t>
            </a:r>
            <a:r>
              <a:rPr lang="pt-BR" altLang="en-US" sz="2000" dirty="0" smtClean="0"/>
              <a:t>0.80</a:t>
            </a:r>
            <a:r>
              <a:rPr lang="pt-BR" altLang="en-US" sz="2000" baseline="30000" dirty="0" smtClean="0"/>
              <a:t>2</a:t>
            </a:r>
            <a:r>
              <a:rPr lang="pt-BR" altLang="en-US" sz="2000" dirty="0" smtClean="0"/>
              <a:t> </a:t>
            </a:r>
            <a:r>
              <a:rPr lang="pt-BR" altLang="en-US" sz="2000" dirty="0"/>
              <a:t>+ 4)</a:t>
            </a:r>
            <a:r>
              <a:rPr lang="pt-BR" altLang="en-US" sz="2000" baseline="30000" dirty="0"/>
              <a:t>.5</a:t>
            </a:r>
            <a:r>
              <a:rPr lang="pt-BR" altLang="en-US" sz="2000" dirty="0"/>
              <a:t>] = </a:t>
            </a:r>
            <a:r>
              <a:rPr lang="pt-BR" altLang="en-US" sz="2000" dirty="0" smtClean="0"/>
              <a:t>0.80 </a:t>
            </a:r>
            <a:r>
              <a:rPr lang="pt-BR" altLang="en-US" sz="2000" dirty="0"/>
              <a:t>/ [(0.64 + 4)</a:t>
            </a:r>
            <a:r>
              <a:rPr lang="pt-BR" altLang="en-US" sz="2000" baseline="30000" dirty="0"/>
              <a:t>.5</a:t>
            </a:r>
            <a:r>
              <a:rPr lang="pt-BR" altLang="en-US" sz="2000" dirty="0"/>
              <a:t>] = </a:t>
            </a:r>
            <a:r>
              <a:rPr lang="pt-BR" altLang="en-US" sz="2000" dirty="0" smtClean="0"/>
              <a:t>0.80 </a:t>
            </a:r>
            <a:r>
              <a:rPr lang="pt-BR" altLang="en-US" sz="2000" dirty="0"/>
              <a:t>/ [( 4.64)</a:t>
            </a:r>
            <a:r>
              <a:rPr lang="pt-BR" altLang="en-US" sz="2000" baseline="30000" dirty="0"/>
              <a:t>.5</a:t>
            </a:r>
            <a:r>
              <a:rPr lang="pt-BR" altLang="en-US" sz="2000" dirty="0"/>
              <a:t>] = </a:t>
            </a:r>
            <a:r>
              <a:rPr lang="pt-BR" altLang="en-US" sz="2000" dirty="0" smtClean="0"/>
              <a:t>0.80 </a:t>
            </a:r>
            <a:r>
              <a:rPr lang="pt-BR" altLang="en-US" sz="2000" dirty="0"/>
              <a:t>/ 2.154 </a:t>
            </a:r>
            <a:endParaRPr lang="pt-BR" altLang="en-US" sz="2000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000" dirty="0"/>
              <a:t> </a:t>
            </a:r>
            <a:r>
              <a:rPr lang="pt-BR" altLang="en-US" sz="2000" dirty="0" smtClean="0"/>
              <a:t> = </a:t>
            </a:r>
            <a:r>
              <a:rPr lang="pt-BR" altLang="en-US" sz="2000" u="sng" dirty="0"/>
              <a:t>0.371 </a:t>
            </a:r>
            <a:endParaRPr lang="pt-BR" altLang="en-US" sz="2000" u="sng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05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0" i="1" dirty="0" smtClean="0"/>
              <a:t>(r’s </a:t>
            </a:r>
            <a:r>
              <a:rPr lang="en-US" altLang="en-US" sz="2000" b="0" i="1" dirty="0"/>
              <a:t>of 0.10, 0.30 and 0.50 are often cited as small, medium, and large.)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22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2209800"/>
            <a:ext cx="3352800" cy="27432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3982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-114300" y="261938"/>
            <a:ext cx="9258300" cy="1143000"/>
          </a:xfrm>
        </p:spPr>
        <p:txBody>
          <a:bodyPr/>
          <a:lstStyle/>
          <a:p>
            <a:pPr eaLnBrk="1" hangingPunct="1"/>
            <a:r>
              <a:rPr lang="en-US" altLang="en-US" sz="3800" smtClean="0">
                <a:latin typeface="Comic Sans MS" panose="030F0702030302020204" pitchFamily="66" charset="0"/>
              </a:rPr>
              <a:t>Responsiveness to Change 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08350"/>
            <a:ext cx="9144000" cy="45259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HRQOL measures should be responsive to interventions that change HRQOL</a:t>
            </a:r>
          </a:p>
          <a:p>
            <a:pPr eaLnBrk="1" hangingPunct="1"/>
            <a:r>
              <a:rPr lang="en-US" altLang="en-US" dirty="0" smtClean="0"/>
              <a:t>Need external indicators of change (Anchors)</a:t>
            </a:r>
          </a:p>
          <a:p>
            <a:pPr lvl="1" eaLnBrk="1" hangingPunct="1"/>
            <a:r>
              <a:rPr lang="en-US" altLang="en-US" dirty="0" smtClean="0"/>
              <a:t>Clinical measure</a:t>
            </a:r>
          </a:p>
          <a:p>
            <a:pPr lvl="2" eaLnBrk="1" hangingPunct="1"/>
            <a:r>
              <a:rPr lang="en-US" altLang="en-US" dirty="0" smtClean="0"/>
              <a:t>“improved” </a:t>
            </a:r>
            <a:r>
              <a:rPr lang="en-US" altLang="en-US" dirty="0"/>
              <a:t>group = 100% reduction in seizure frequency </a:t>
            </a:r>
          </a:p>
          <a:p>
            <a:pPr lvl="2" eaLnBrk="1" hangingPunct="1"/>
            <a:r>
              <a:rPr lang="en-US" altLang="en-US" dirty="0"/>
              <a:t>“unchanged” group =  &lt;50% change in seizure frequency </a:t>
            </a:r>
          </a:p>
          <a:p>
            <a:pPr lvl="1" eaLnBrk="1" hangingPunct="1"/>
            <a:r>
              <a:rPr lang="en-US" altLang="en-US" dirty="0" smtClean="0"/>
              <a:t>Retrospective self- or provider-report of change</a:t>
            </a:r>
          </a:p>
          <a:p>
            <a:pPr lvl="2" eaLnBrk="1" hangingPunct="1"/>
            <a:r>
              <a:rPr lang="en-US" altLang="en-US" sz="2200" i="1" dirty="0" smtClean="0"/>
              <a:t>Much better, A little better, Same, A little worse, Much worse</a:t>
            </a:r>
          </a:p>
          <a:p>
            <a:pPr eaLnBrk="1" hangingPunct="1"/>
            <a:r>
              <a:rPr lang="en-US" altLang="en-US" dirty="0" smtClean="0"/>
              <a:t>Anchor </a:t>
            </a:r>
            <a:r>
              <a:rPr lang="en-US" altLang="en-US" dirty="0"/>
              <a:t>correlated with change on target measure at 0.371 or higher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>
          <a:xfrm>
            <a:off x="514350" y="274638"/>
            <a:ext cx="8629650" cy="1143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latin typeface="Comic Sans MS" panose="030F0702030302020204" pitchFamily="66" charset="0"/>
              </a:rPr>
              <a:t>Responsiveness Index</a:t>
            </a:r>
          </a:p>
        </p:txBody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 dirty="0" smtClean="0"/>
              <a:t>Effect size (ES) = D/SD</a:t>
            </a:r>
          </a:p>
          <a:p>
            <a:pPr eaLnBrk="1" hangingPunct="1">
              <a:buFontTx/>
              <a:buNone/>
            </a:pPr>
            <a:endParaRPr lang="en-US" altLang="en-US" sz="2800" dirty="0" smtClean="0"/>
          </a:p>
          <a:p>
            <a:pPr eaLnBrk="1" hangingPunct="1">
              <a:buFontTx/>
              <a:buNone/>
            </a:pPr>
            <a:r>
              <a:rPr lang="en-US" altLang="en-US" sz="2800" dirty="0" smtClean="0"/>
              <a:t>		D  = raw score change in “changed”  </a:t>
            </a:r>
          </a:p>
          <a:p>
            <a:pPr eaLnBrk="1" hangingPunct="1">
              <a:buFontTx/>
              <a:buNone/>
            </a:pPr>
            <a:r>
              <a:rPr lang="en-US" altLang="en-US" sz="2800" dirty="0"/>
              <a:t> </a:t>
            </a:r>
            <a:r>
              <a:rPr lang="en-US" altLang="en-US" sz="2800" dirty="0" smtClean="0"/>
              <a:t>                (improved) group</a:t>
            </a:r>
          </a:p>
          <a:p>
            <a:pPr eaLnBrk="1" hangingPunct="1">
              <a:buFontTx/>
              <a:buNone/>
            </a:pPr>
            <a:r>
              <a:rPr lang="en-US" altLang="en-US" sz="2800" dirty="0" smtClean="0"/>
              <a:t>		SD  = baseline SD</a:t>
            </a:r>
            <a:endParaRPr lang="en-US" altLang="en-US" sz="2800" dirty="0"/>
          </a:p>
          <a:p>
            <a:pPr eaLnBrk="1" hangingPunct="1">
              <a:buFontTx/>
              <a:buNone/>
            </a:pPr>
            <a:endParaRPr lang="en-US" altLang="en-US" sz="2800" dirty="0" smtClean="0"/>
          </a:p>
          <a:p>
            <a:pPr eaLnBrk="1" hangingPunct="1"/>
            <a:r>
              <a:rPr lang="en-US" altLang="en-US" sz="2800" dirty="0"/>
              <a:t>Small: </a:t>
            </a:r>
            <a:r>
              <a:rPr lang="en-US" altLang="en-US" sz="2800" dirty="0" smtClean="0"/>
              <a:t>    0.20-</a:t>
            </a:r>
            <a:r>
              <a:rPr lang="en-US" altLang="en-US" sz="2800" dirty="0"/>
              <a:t>&gt;0.49</a:t>
            </a:r>
          </a:p>
          <a:p>
            <a:pPr eaLnBrk="1" hangingPunct="1"/>
            <a:r>
              <a:rPr lang="en-US" altLang="en-US" sz="2800" dirty="0" smtClean="0"/>
              <a:t>Medium: </a:t>
            </a:r>
            <a:r>
              <a:rPr lang="en-US" altLang="en-US" sz="2800" dirty="0"/>
              <a:t>0.50-&gt;0.79</a:t>
            </a:r>
          </a:p>
          <a:p>
            <a:pPr eaLnBrk="1" hangingPunct="1"/>
            <a:r>
              <a:rPr lang="en-US" altLang="en-US" sz="2800" dirty="0" smtClean="0"/>
              <a:t>Large</a:t>
            </a:r>
            <a:r>
              <a:rPr lang="en-US" altLang="en-US" sz="2800" dirty="0"/>
              <a:t>: </a:t>
            </a:r>
            <a:r>
              <a:rPr lang="en-US" altLang="en-US" sz="2800" dirty="0" smtClean="0"/>
              <a:t>    0.80 </a:t>
            </a:r>
            <a:r>
              <a:rPr lang="en-US" altLang="en-US" sz="2800" dirty="0"/>
              <a:t>or above</a:t>
            </a:r>
          </a:p>
          <a:p>
            <a:pPr eaLnBrk="1" hangingPunct="1">
              <a:buFontTx/>
              <a:buNone/>
            </a:pPr>
            <a:endParaRPr lang="en-US" altLang="en-US" sz="2800" dirty="0" smtClean="0"/>
          </a:p>
          <a:p>
            <a:pPr eaLnBrk="1" hangingPunct="1">
              <a:buFontTx/>
              <a:buNone/>
            </a:pPr>
            <a:r>
              <a:rPr lang="en-US" altLang="en-US" sz="2800" dirty="0" smtClean="0"/>
              <a:t>		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143000"/>
          </a:xfrm>
        </p:spPr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Burden of Kidney Disease Scale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83140"/>
            <a:ext cx="91440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>
                <a:latin typeface="Comic Sans MS" panose="030F0702030302020204" pitchFamily="66" charset="0"/>
              </a:rPr>
              <a:t>How true or false is each of the following statements for you?</a:t>
            </a:r>
          </a:p>
          <a:p>
            <a:pPr marL="0" indent="0">
              <a:buNone/>
            </a:pPr>
            <a:endParaRPr lang="en-US" sz="2400" dirty="0" smtClean="0">
              <a:latin typeface="Comic Sans MS" panose="030F0702030302020204" pitchFamily="66" charset="0"/>
            </a:endParaRPr>
          </a:p>
          <a:p>
            <a:pPr marL="514350" indent="-514350">
              <a:buAutoNum type="arabicPeriod"/>
            </a:pPr>
            <a:r>
              <a:rPr lang="en-US" sz="2400" dirty="0" smtClean="0">
                <a:latin typeface="Comic Sans MS" panose="030F0702030302020204" pitchFamily="66" charset="0"/>
              </a:rPr>
              <a:t>My kidney disease interferes too much with my life.</a:t>
            </a:r>
          </a:p>
          <a:p>
            <a:pPr marL="514350" indent="-514350">
              <a:buAutoNum type="arabicPeriod"/>
            </a:pPr>
            <a:r>
              <a:rPr lang="en-US" sz="2400" dirty="0" smtClean="0">
                <a:latin typeface="Comic Sans MS" panose="030F0702030302020204" pitchFamily="66" charset="0"/>
              </a:rPr>
              <a:t>Too much of my time is spent dealing with kidney disease.</a:t>
            </a:r>
          </a:p>
          <a:p>
            <a:pPr marL="514350" indent="-514350">
              <a:buAutoNum type="arabicPeriod"/>
            </a:pPr>
            <a:r>
              <a:rPr lang="en-US" sz="2400" dirty="0" smtClean="0">
                <a:latin typeface="Comic Sans MS" panose="030F0702030302020204" pitchFamily="66" charset="0"/>
              </a:rPr>
              <a:t>I feel frustrated dealing with my kidney disease.</a:t>
            </a:r>
          </a:p>
          <a:p>
            <a:pPr marL="514350" indent="-514350">
              <a:buAutoNum type="arabicPeriod"/>
            </a:pPr>
            <a:r>
              <a:rPr lang="en-US" sz="2400" dirty="0" smtClean="0">
                <a:latin typeface="Comic Sans MS" panose="030F0702030302020204" pitchFamily="66" charset="0"/>
              </a:rPr>
              <a:t>I feel like a burden on my family.</a:t>
            </a:r>
          </a:p>
          <a:p>
            <a:pPr marL="514350" indent="-514350">
              <a:buAutoNum type="arabicPeriod"/>
            </a:pPr>
            <a:endParaRPr lang="en-US" sz="24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Comic Sans MS" panose="030F0702030302020204" pitchFamily="66" charset="0"/>
              </a:rPr>
              <a:t>	- </a:t>
            </a:r>
            <a:r>
              <a:rPr lang="en-US" sz="2200" dirty="0" smtClean="0">
                <a:latin typeface="Comic Sans MS" panose="030F0702030302020204" pitchFamily="66" charset="0"/>
              </a:rPr>
              <a:t>Definitely True = 100</a:t>
            </a:r>
          </a:p>
          <a:p>
            <a:pPr marL="0" indent="0">
              <a:buNone/>
            </a:pPr>
            <a:r>
              <a:rPr lang="en-US" sz="2200" dirty="0">
                <a:latin typeface="Comic Sans MS" panose="030F0702030302020204" pitchFamily="66" charset="0"/>
              </a:rPr>
              <a:t>	</a:t>
            </a:r>
            <a:r>
              <a:rPr lang="en-US" sz="2200" dirty="0" smtClean="0">
                <a:latin typeface="Comic Sans MS" panose="030F0702030302020204" pitchFamily="66" charset="0"/>
              </a:rPr>
              <a:t>- Mostly True       = 75</a:t>
            </a:r>
          </a:p>
          <a:p>
            <a:pPr marL="0" indent="0">
              <a:buNone/>
            </a:pPr>
            <a:r>
              <a:rPr lang="en-US" sz="2200" dirty="0">
                <a:latin typeface="Comic Sans MS" panose="030F0702030302020204" pitchFamily="66" charset="0"/>
              </a:rPr>
              <a:t>	</a:t>
            </a:r>
            <a:r>
              <a:rPr lang="en-US" sz="2200" dirty="0" smtClean="0">
                <a:latin typeface="Comic Sans MS" panose="030F0702030302020204" pitchFamily="66" charset="0"/>
              </a:rPr>
              <a:t>- Don’t Know         = 50</a:t>
            </a:r>
          </a:p>
          <a:p>
            <a:pPr marL="0" indent="0">
              <a:buNone/>
            </a:pPr>
            <a:r>
              <a:rPr lang="en-US" sz="2200" dirty="0">
                <a:latin typeface="Comic Sans MS" panose="030F0702030302020204" pitchFamily="66" charset="0"/>
              </a:rPr>
              <a:t>	</a:t>
            </a:r>
            <a:r>
              <a:rPr lang="en-US" sz="2200" dirty="0" smtClean="0">
                <a:latin typeface="Comic Sans MS" panose="030F0702030302020204" pitchFamily="66" charset="0"/>
              </a:rPr>
              <a:t>- Mostly false       = 25</a:t>
            </a:r>
          </a:p>
          <a:p>
            <a:pPr marL="0" indent="0">
              <a:buNone/>
            </a:pPr>
            <a:r>
              <a:rPr lang="en-US" sz="2200" dirty="0">
                <a:latin typeface="Comic Sans MS" panose="030F0702030302020204" pitchFamily="66" charset="0"/>
              </a:rPr>
              <a:t>	</a:t>
            </a:r>
            <a:r>
              <a:rPr lang="en-US" sz="2200" dirty="0" smtClean="0">
                <a:latin typeface="Comic Sans MS" panose="030F0702030302020204" pitchFamily="66" charset="0"/>
              </a:rPr>
              <a:t>- Definitely false  =   0</a:t>
            </a:r>
            <a:endParaRPr lang="en-US" sz="2200" dirty="0">
              <a:latin typeface="Comic Sans MS" panose="030F0702030302020204" pitchFamily="66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24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>
          <a:xfrm>
            <a:off x="514350" y="274638"/>
            <a:ext cx="862965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Comic Sans MS" panose="030F0702030302020204" pitchFamily="66" charset="0"/>
              </a:rPr>
              <a:t>Responsiveness Indices</a:t>
            </a:r>
          </a:p>
        </p:txBody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 eaLnBrk="1" hangingPunct="1">
              <a:buFontTx/>
              <a:buAutoNum type="arabicParenBoth"/>
            </a:pPr>
            <a:r>
              <a:rPr lang="en-US" altLang="en-US" sz="2800" dirty="0" smtClean="0"/>
              <a:t>Effect size (ES) = D/SD</a:t>
            </a:r>
          </a:p>
          <a:p>
            <a:pPr marL="514350" indent="-514350" eaLnBrk="1" hangingPunct="1">
              <a:buFontTx/>
              <a:buAutoNum type="arabicParenBoth"/>
            </a:pPr>
            <a:endParaRPr lang="en-US" altLang="en-US" sz="2800" dirty="0" smtClean="0"/>
          </a:p>
          <a:p>
            <a:pPr eaLnBrk="1" hangingPunct="1">
              <a:buFontTx/>
              <a:buNone/>
            </a:pPr>
            <a:r>
              <a:rPr lang="en-US" altLang="en-US" sz="2800" dirty="0" smtClean="0"/>
              <a:t>(2) Standardized Response Mean (SRM) = D/SD†</a:t>
            </a:r>
          </a:p>
          <a:p>
            <a:pPr eaLnBrk="1" hangingPunct="1">
              <a:buFontTx/>
              <a:buNone/>
            </a:pPr>
            <a:r>
              <a:rPr lang="en-US" altLang="en-US" sz="2800" dirty="0" smtClean="0"/>
              <a:t>(3) </a:t>
            </a:r>
            <a:r>
              <a:rPr lang="en-US" altLang="en-US" sz="2800" dirty="0" err="1" smtClean="0"/>
              <a:t>Guyatt</a:t>
            </a:r>
            <a:r>
              <a:rPr lang="en-US" altLang="en-US" sz="2800" dirty="0" smtClean="0"/>
              <a:t> responsiveness statistic (RS) = D/SD‡</a:t>
            </a:r>
          </a:p>
          <a:p>
            <a:pPr eaLnBrk="1" hangingPunct="1">
              <a:buFontTx/>
              <a:buNone/>
            </a:pPr>
            <a:endParaRPr lang="en-US" altLang="en-US" sz="2800" dirty="0" smtClean="0"/>
          </a:p>
          <a:p>
            <a:pPr eaLnBrk="1" hangingPunct="1">
              <a:buFontTx/>
              <a:buNone/>
            </a:pPr>
            <a:r>
              <a:rPr lang="en-US" altLang="en-US" sz="2800" dirty="0" smtClean="0"/>
              <a:t>		D  = raw score change in “changed” group;</a:t>
            </a:r>
          </a:p>
          <a:p>
            <a:pPr eaLnBrk="1" hangingPunct="1">
              <a:buFontTx/>
              <a:buNone/>
            </a:pPr>
            <a:r>
              <a:rPr lang="en-US" altLang="en-US" sz="2800" dirty="0" smtClean="0"/>
              <a:t>		SD  = baseline SD; </a:t>
            </a:r>
          </a:p>
          <a:p>
            <a:pPr eaLnBrk="1" hangingPunct="1">
              <a:buFontTx/>
              <a:buNone/>
            </a:pPr>
            <a:r>
              <a:rPr lang="en-US" altLang="en-US" sz="2800" dirty="0" smtClean="0"/>
              <a:t>		SD† = SD of D; </a:t>
            </a:r>
          </a:p>
          <a:p>
            <a:pPr eaLnBrk="1" hangingPunct="1">
              <a:buFontTx/>
              <a:buNone/>
            </a:pPr>
            <a:r>
              <a:rPr lang="en-US" altLang="en-US" sz="2800" dirty="0" smtClean="0"/>
              <a:t>		SD‡ = SD of D among “unchanged”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54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2"/>
          <p:cNvSpPr>
            <a:spLocks noGrp="1" noChangeArrowheads="1"/>
          </p:cNvSpPr>
          <p:nvPr>
            <p:ph type="title"/>
          </p:nvPr>
        </p:nvSpPr>
        <p:spPr>
          <a:xfrm>
            <a:off x="-78475" y="183037"/>
            <a:ext cx="9258300" cy="1143000"/>
          </a:xfrm>
        </p:spPr>
        <p:txBody>
          <a:bodyPr/>
          <a:lstStyle/>
          <a:p>
            <a:pPr eaLnBrk="1" hangingPunct="1"/>
            <a:r>
              <a:rPr lang="en-US" altLang="en-US" sz="4000" dirty="0" smtClean="0">
                <a:latin typeface="Comic Sans MS" panose="030F0702030302020204" pitchFamily="66" charset="0"/>
              </a:rPr>
              <a:t>Amount of Expected Change Varies </a:t>
            </a:r>
          </a:p>
        </p:txBody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57112"/>
            <a:ext cx="91440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 dirty="0" smtClean="0"/>
              <a:t>SF-36 physical function score mean = 87 (SD = 20)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 dirty="0" smtClean="0"/>
              <a:t>Assume I have a score of 100 at baseline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n-US" altLang="en-US" sz="2800" dirty="0" smtClean="0"/>
              <a:t>Hit by </a:t>
            </a:r>
            <a:r>
              <a:rPr lang="en-US" altLang="en-US" sz="2800" b="1" dirty="0" smtClean="0"/>
              <a:t>Bike</a:t>
            </a:r>
            <a:r>
              <a:rPr lang="en-US" altLang="en-US" sz="2800" dirty="0" smtClean="0"/>
              <a:t> causes me to be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i="1" dirty="0" smtClean="0"/>
              <a:t>limited a lot</a:t>
            </a:r>
            <a:r>
              <a:rPr lang="en-US" altLang="en-US" sz="2400" dirty="0" smtClean="0"/>
              <a:t> in vigorous activities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i="1" dirty="0"/>
              <a:t>limited</a:t>
            </a:r>
            <a:r>
              <a:rPr lang="en-US" altLang="en-US" sz="2400" dirty="0"/>
              <a:t> </a:t>
            </a:r>
            <a:r>
              <a:rPr lang="en-US" altLang="en-US" sz="2400" i="1" dirty="0"/>
              <a:t>a lot</a:t>
            </a:r>
            <a:r>
              <a:rPr lang="en-US" altLang="en-US" sz="2400" dirty="0"/>
              <a:t> in climbing several flights of stairs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i="1" dirty="0" smtClean="0"/>
              <a:t>limited a little</a:t>
            </a:r>
            <a:r>
              <a:rPr lang="en-US" altLang="en-US" sz="2400" dirty="0" smtClean="0"/>
              <a:t> in moderate activities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en-US" sz="2800" dirty="0" smtClean="0"/>
              <a:t>SF-36 physical functioning score drops to 75 (-1.25 SD)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n-US" altLang="en-US" sz="2800" dirty="0" smtClean="0"/>
              <a:t>Hit by </a:t>
            </a:r>
            <a:r>
              <a:rPr lang="en-US" altLang="en-US" sz="2800" b="1" dirty="0" smtClean="0"/>
              <a:t>Rock</a:t>
            </a:r>
            <a:r>
              <a:rPr lang="en-US" altLang="en-US" sz="2800" dirty="0" smtClean="0"/>
              <a:t> causes me to be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i="1" dirty="0" smtClean="0"/>
              <a:t>limited a little</a:t>
            </a:r>
            <a:r>
              <a:rPr lang="en-US" altLang="en-US" sz="2400" dirty="0" smtClean="0"/>
              <a:t> in vigorous activities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en-US" sz="2800" dirty="0" smtClean="0"/>
              <a:t>SF-36 physical functioning score drops to 95 (- 0.25 SD)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0563379"/>
              </p:ext>
            </p:extLst>
          </p:nvPr>
        </p:nvGraphicFramePr>
        <p:xfrm>
          <a:off x="2743200" y="3338513"/>
          <a:ext cx="3657600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51" name="Wordpad Document" r:id="rId3" imgW="3657600" imgH="181440" progId="WordPad.Document.1">
                  <p:embed/>
                </p:oleObj>
              </mc:Choice>
              <mc:Fallback>
                <p:oleObj name="Wordpad Document" r:id="rId3" imgW="3657600" imgH="181440" progId="WordPad.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43200" y="3338513"/>
                        <a:ext cx="3657600" cy="180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4" name="Ink 3"/>
              <p14:cNvContentPartPr/>
              <p14:nvPr/>
            </p14:nvContentPartPr>
            <p14:xfrm>
              <a:off x="8299363" y="1568853"/>
              <a:ext cx="521640" cy="63108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287483" y="1556973"/>
                <a:ext cx="545400" cy="6548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274638"/>
            <a:ext cx="9067800" cy="1143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latin typeface="Comic Sans MS" panose="030F0702030302020204" pitchFamily="66" charset="0"/>
              </a:rPr>
              <a:t>Partition Change on Anchor </a:t>
            </a:r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9154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sz="4000" dirty="0" smtClean="0">
                <a:latin typeface="Comic Sans MS" panose="030F0702030302020204" pitchFamily="66" charset="0"/>
              </a:rPr>
              <a:t>A lot better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sz="4000" u="sng" dirty="0" smtClean="0">
                <a:latin typeface="Comic Sans MS" panose="030F0702030302020204" pitchFamily="66" charset="0"/>
              </a:rPr>
              <a:t>A little better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sz="4000" dirty="0" smtClean="0">
                <a:latin typeface="Comic Sans MS" panose="030F0702030302020204" pitchFamily="66" charset="0"/>
              </a:rPr>
              <a:t>No change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sz="4000" u="sng" dirty="0" smtClean="0">
                <a:latin typeface="Comic Sans MS" panose="030F0702030302020204" pitchFamily="66" charset="0"/>
              </a:rPr>
              <a:t>A little worse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sz="4000" dirty="0" smtClean="0">
                <a:latin typeface="Comic Sans MS" panose="030F0702030302020204" pitchFamily="66" charset="0"/>
              </a:rPr>
              <a:t>A lot worse</a:t>
            </a:r>
            <a:endParaRPr lang="en-US" altLang="en-US" sz="4000" i="1" dirty="0" smtClean="0">
              <a:latin typeface="Comic Sans MS" panose="030F0702030302020204" pitchFamily="66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45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2"/>
          <p:cNvSpPr>
            <a:spLocks noGrp="1" noChangeArrowheads="1"/>
          </p:cNvSpPr>
          <p:nvPr>
            <p:ph type="title"/>
          </p:nvPr>
        </p:nvSpPr>
        <p:spPr>
          <a:xfrm>
            <a:off x="514350" y="274638"/>
            <a:ext cx="8629650" cy="1143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latin typeface="Comic Sans MS" panose="030F0702030302020204" pitchFamily="66" charset="0"/>
              </a:rPr>
              <a:t>Use Multiple Anchors  </a:t>
            </a:r>
          </a:p>
        </p:txBody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 marL="381000" indent="-381000" eaLnBrk="1" hangingPunct="1">
              <a:lnSpc>
                <a:spcPct val="90000"/>
              </a:lnSpc>
            </a:pPr>
            <a:r>
              <a:rPr lang="en-US" altLang="en-US" sz="2400" dirty="0" smtClean="0"/>
              <a:t>693 RA clinical trial participants evaluated at baseline and 6-weeks post-treatment.</a:t>
            </a:r>
          </a:p>
          <a:p>
            <a:pPr marL="381000" indent="-381000" eaLnBrk="1" hangingPunct="1">
              <a:lnSpc>
                <a:spcPct val="90000"/>
              </a:lnSpc>
            </a:pPr>
            <a:r>
              <a:rPr lang="en-US" altLang="en-US" sz="2400" dirty="0" smtClean="0"/>
              <a:t>Five anchors: </a:t>
            </a:r>
          </a:p>
          <a:p>
            <a:pPr marL="800100" lvl="1" indent="-3429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 dirty="0" smtClean="0"/>
              <a:t>Self-report (global) by patient  </a:t>
            </a:r>
          </a:p>
          <a:p>
            <a:pPr marL="800100" lvl="1" indent="-3429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 dirty="0" smtClean="0"/>
              <a:t>Self-report (global) by physician  </a:t>
            </a:r>
          </a:p>
          <a:p>
            <a:pPr marL="800100" lvl="1" indent="-3429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 dirty="0" smtClean="0"/>
              <a:t>Self-report of pain </a:t>
            </a:r>
          </a:p>
          <a:p>
            <a:pPr marL="800100" lvl="1" indent="-3429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 dirty="0" smtClean="0"/>
              <a:t>Joint swelling (clinical)</a:t>
            </a:r>
          </a:p>
          <a:p>
            <a:pPr marL="800100" lvl="1" indent="-3429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 dirty="0" smtClean="0"/>
              <a:t>Joint tenderness (clinical)</a:t>
            </a:r>
          </a:p>
          <a:p>
            <a:pPr marL="381000" indent="-381000" eaLnBrk="1" hangingPunct="1">
              <a:lnSpc>
                <a:spcPct val="90000"/>
              </a:lnSpc>
            </a:pPr>
            <a:endParaRPr lang="en-US" altLang="en-US" sz="2400" dirty="0" smtClean="0"/>
          </a:p>
          <a:p>
            <a:pPr marL="381000" indent="-381000"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 smtClean="0"/>
              <a:t>	</a:t>
            </a:r>
            <a:r>
              <a:rPr lang="en-US" altLang="en-US" sz="1600" dirty="0" err="1" smtClean="0"/>
              <a:t>Kosinski</a:t>
            </a:r>
            <a:r>
              <a:rPr lang="en-US" altLang="en-US" sz="1600" dirty="0" smtClean="0"/>
              <a:t>, M. et al.  (2000).  Determining minimally important changes in generic and disease-specific health-related quality of life questionnaires in clinical trials of rheumatoid arthritis.  Arthritis and Rheumatism, 43, 1478-1487.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514350" y="274638"/>
            <a:ext cx="8629650" cy="11430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latin typeface="Comic Sans MS" panose="030F0702030302020204" pitchFamily="66" charset="0"/>
              </a:rPr>
              <a:t>Patient and Physician </a:t>
            </a:r>
            <a:br>
              <a:rPr lang="en-US" altLang="en-US" sz="4000" smtClean="0">
                <a:latin typeface="Comic Sans MS" panose="030F0702030302020204" pitchFamily="66" charset="0"/>
              </a:rPr>
            </a:br>
            <a:r>
              <a:rPr lang="en-US" altLang="en-US" sz="4000" smtClean="0">
                <a:latin typeface="Comic Sans MS" panose="030F0702030302020204" pitchFamily="66" charset="0"/>
              </a:rPr>
              <a:t>Global Reports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smtClean="0"/>
              <a:t>	How are you (is the patient) doing, considering all the ways that RA affects you (him/her)?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400" b="1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Very good (asymptomatic and no limitation of normal activities)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Good (mild symptoms and no limitation of normal activities)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Fair (moderate symptoms and limitation of normal activities)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Poor (severe symptoms and inability to carry out most normal activities)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Very poor (very severe symptoms that are intolerable and inability to carry out normal activities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en-US" sz="2400" smtClean="0"/>
              <a:t>--&gt; Improvement of 1 level </a:t>
            </a:r>
            <a:r>
              <a:rPr lang="en-US" altLang="en-US" sz="2400" b="1" smtClean="0"/>
              <a:t>over time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latin typeface="Comic Sans MS" panose="030F0702030302020204" pitchFamily="66" charset="0"/>
              </a:rPr>
              <a:t>Global Pain, Joint Swelling </a:t>
            </a:r>
            <a:br>
              <a:rPr lang="en-US" altLang="en-US" sz="4000" smtClean="0">
                <a:latin typeface="Comic Sans MS" panose="030F0702030302020204" pitchFamily="66" charset="0"/>
              </a:rPr>
            </a:br>
            <a:r>
              <a:rPr lang="en-US" altLang="en-US" sz="4000" smtClean="0">
                <a:latin typeface="Comic Sans MS" panose="030F0702030302020204" pitchFamily="66" charset="0"/>
              </a:rPr>
              <a:t>and Tenderness </a:t>
            </a:r>
          </a:p>
        </p:txBody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0 = no pain, 10 = severe pain</a:t>
            </a:r>
          </a:p>
          <a:p>
            <a:pPr eaLnBrk="1" hangingPunct="1"/>
            <a:r>
              <a:rPr lang="en-US" altLang="en-US" smtClean="0"/>
              <a:t>Number of swollen and tender joints</a:t>
            </a:r>
          </a:p>
          <a:p>
            <a:pPr eaLnBrk="1" hangingPunct="1"/>
            <a:endParaRPr lang="en-US" altLang="en-US" smtClean="0"/>
          </a:p>
          <a:p>
            <a:pPr algn="ctr" eaLnBrk="1" hangingPunct="1">
              <a:buFontTx/>
              <a:buNone/>
            </a:pPr>
            <a:r>
              <a:rPr lang="en-US" altLang="en-US" smtClean="0"/>
              <a:t>-&gt; 1-20% improvement over time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000" dirty="0" smtClean="0">
                <a:latin typeface="Comic Sans MS" panose="030F0702030302020204" pitchFamily="66" charset="0"/>
              </a:rPr>
              <a:t>Effect Sizes for SF-36 PF </a:t>
            </a:r>
            <a:br>
              <a:rPr lang="en-US" altLang="en-US" sz="3000" dirty="0" smtClean="0">
                <a:latin typeface="Comic Sans MS" panose="030F0702030302020204" pitchFamily="66" charset="0"/>
              </a:rPr>
            </a:br>
            <a:r>
              <a:rPr lang="en-US" altLang="en-US" sz="3000" dirty="0" smtClean="0">
                <a:latin typeface="Comic Sans MS" panose="030F0702030302020204" pitchFamily="66" charset="0"/>
              </a:rPr>
              <a:t>Change Linked to Minimal Change in Anchors</a:t>
            </a:r>
          </a:p>
        </p:txBody>
      </p:sp>
      <p:graphicFrame>
        <p:nvGraphicFramePr>
          <p:cNvPr id="71565" name="Group 90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3653505"/>
              </p:ext>
            </p:extLst>
          </p:nvPr>
        </p:nvGraphicFramePr>
        <p:xfrm>
          <a:off x="0" y="1600200"/>
          <a:ext cx="9144000" cy="5120010"/>
        </p:xfrm>
        <a:graphic>
          <a:graphicData uri="http://schemas.openxmlformats.org/drawingml/2006/table">
            <a:tbl>
              <a:tblPr/>
              <a:tblGrid>
                <a:gridCol w="1306513"/>
                <a:gridCol w="1306512"/>
                <a:gridCol w="1306513"/>
                <a:gridCol w="1304925"/>
                <a:gridCol w="1306512"/>
                <a:gridCol w="1306513"/>
                <a:gridCol w="1306512"/>
              </a:tblGrid>
              <a:tr h="51810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Scale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Self-R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Clin.-R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Pain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Swell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Tender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Mean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  <a:tr h="4266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Physical Function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.33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.34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.26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.32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.32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  <a:tr h="4266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  <a:tr h="4266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  <a:tr h="4266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  <a:tr h="4266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  <a:tr h="4266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  <a:tr h="4266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  <a:tr h="4266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  <a:tr h="4266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  <a:tr h="4266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467600" y="6457950"/>
            <a:ext cx="1466850" cy="476250"/>
          </a:xfrm>
        </p:spPr>
        <p:txBody>
          <a:bodyPr/>
          <a:lstStyle/>
          <a:p>
            <a:pPr>
              <a:defRPr/>
            </a:pPr>
            <a:fld id="{5C8FCE77-96BF-43CC-AD3D-3E0F3EBA0FF7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000" dirty="0" smtClean="0">
                <a:latin typeface="Comic Sans MS" panose="030F0702030302020204" pitchFamily="66" charset="0"/>
              </a:rPr>
              <a:t>Effect Sizes for SF-36 </a:t>
            </a:r>
            <a:br>
              <a:rPr lang="en-US" altLang="en-US" sz="3000" dirty="0" smtClean="0">
                <a:latin typeface="Comic Sans MS" panose="030F0702030302020204" pitchFamily="66" charset="0"/>
              </a:rPr>
            </a:br>
            <a:r>
              <a:rPr lang="en-US" altLang="en-US" sz="3000" dirty="0" smtClean="0">
                <a:latin typeface="Comic Sans MS" panose="030F0702030302020204" pitchFamily="66" charset="0"/>
              </a:rPr>
              <a:t>Changes Linked to Minimal Change in Anchors</a:t>
            </a:r>
          </a:p>
        </p:txBody>
      </p:sp>
      <p:graphicFrame>
        <p:nvGraphicFramePr>
          <p:cNvPr id="71565" name="Group 90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458197"/>
              </p:ext>
            </p:extLst>
          </p:nvPr>
        </p:nvGraphicFramePr>
        <p:xfrm>
          <a:off x="0" y="1600200"/>
          <a:ext cx="9144000" cy="4784766"/>
        </p:xfrm>
        <a:graphic>
          <a:graphicData uri="http://schemas.openxmlformats.org/drawingml/2006/table">
            <a:tbl>
              <a:tblPr/>
              <a:tblGrid>
                <a:gridCol w="1306513"/>
                <a:gridCol w="1306512"/>
                <a:gridCol w="1306513"/>
                <a:gridCol w="1304925"/>
                <a:gridCol w="1306512"/>
                <a:gridCol w="1306513"/>
                <a:gridCol w="1306512"/>
              </a:tblGrid>
              <a:tr h="51810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Scale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Self-R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  <a:tr h="4266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PF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.35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  <a:tr h="4266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Role-P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.56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  <a:tr h="4266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Pain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.83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  <a:tr h="4266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GH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  <a:tr h="4266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EWB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.39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  <a:tr h="4266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Role-E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.41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  <a:tr h="4266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SF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.43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  <a:tr h="4266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EF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.50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  <a:tr h="4266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PCS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.49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  <a:tr h="4266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MCS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.42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467600" y="6457950"/>
            <a:ext cx="1466850" cy="476250"/>
          </a:xfrm>
        </p:spPr>
        <p:txBody>
          <a:bodyPr/>
          <a:lstStyle/>
          <a:p>
            <a:pPr>
              <a:defRPr/>
            </a:pPr>
            <a:fld id="{5C8FCE77-96BF-43CC-AD3D-3E0F3EBA0FF7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40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000" smtClean="0">
                <a:latin typeface="Comic Sans MS" panose="030F0702030302020204" pitchFamily="66" charset="0"/>
              </a:rPr>
              <a:t>Effect Sizes (mean = 0.34) for SF-36 </a:t>
            </a:r>
            <a:br>
              <a:rPr lang="en-US" altLang="en-US" sz="3000" smtClean="0">
                <a:latin typeface="Comic Sans MS" panose="030F0702030302020204" pitchFamily="66" charset="0"/>
              </a:rPr>
            </a:br>
            <a:r>
              <a:rPr lang="en-US" altLang="en-US" sz="3000" smtClean="0">
                <a:latin typeface="Comic Sans MS" panose="030F0702030302020204" pitchFamily="66" charset="0"/>
              </a:rPr>
              <a:t>Changes Linked to Minimal Change in Anchors</a:t>
            </a:r>
          </a:p>
        </p:txBody>
      </p:sp>
      <p:graphicFrame>
        <p:nvGraphicFramePr>
          <p:cNvPr id="71565" name="Group 90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5336861"/>
              </p:ext>
            </p:extLst>
          </p:nvPr>
        </p:nvGraphicFramePr>
        <p:xfrm>
          <a:off x="0" y="1600200"/>
          <a:ext cx="9144000" cy="4784766"/>
        </p:xfrm>
        <a:graphic>
          <a:graphicData uri="http://schemas.openxmlformats.org/drawingml/2006/table">
            <a:tbl>
              <a:tblPr/>
              <a:tblGrid>
                <a:gridCol w="1306513"/>
                <a:gridCol w="1306512"/>
                <a:gridCol w="1306513"/>
                <a:gridCol w="1304925"/>
                <a:gridCol w="1306512"/>
                <a:gridCol w="1306513"/>
                <a:gridCol w="1306512"/>
              </a:tblGrid>
              <a:tr h="51810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Scale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Self-R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Clin.-R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Pain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Swell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Tender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Mean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  <a:tr h="4266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PF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.33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.34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.26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.32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.32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  <a:tr h="4266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Role-P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.56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.52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.29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.36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.42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  <a:tr h="4266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Pain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.83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.70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.47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.69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.42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.62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  <a:tr h="4266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GH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.09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.04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  <a:tr h="4266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EWB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.39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.26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.25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.05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.23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  <a:tr h="4266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Role-E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.41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.28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.38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.26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  <a:tr h="4266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SF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.43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.34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.28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.29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.38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.34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  <a:tr h="4266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EF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.50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.47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.22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.22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  <a:tr h="4266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PCS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.49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.48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.34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.29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.36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.39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  <a:tr h="4266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MCS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.42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.27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.19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.27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pitchFamily="34" charset="-128"/>
                        </a:rPr>
                        <a:t>.27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467600" y="6457950"/>
            <a:ext cx="1466850" cy="476250"/>
          </a:xfrm>
        </p:spPr>
        <p:txBody>
          <a:bodyPr/>
          <a:lstStyle/>
          <a:p>
            <a:pPr>
              <a:defRPr/>
            </a:pPr>
            <a:fld id="{5C8FCE77-96BF-43CC-AD3D-3E0F3EBA0FF7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64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85299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latin typeface="Comic Sans MS" panose="030F0702030302020204" pitchFamily="66" charset="0"/>
              </a:rPr>
              <a:t>Reliability</a:t>
            </a:r>
            <a:r>
              <a:rPr lang="en-US" altLang="en-US" sz="4000" smtClean="0"/>
              <a:t> 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228300"/>
            <a:ext cx="9144000" cy="4887628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dirty="0" smtClean="0"/>
              <a:t>Degree to which the same score is obtained when the </a:t>
            </a:r>
            <a:r>
              <a:rPr lang="en-US" i="1" dirty="0" smtClean="0"/>
              <a:t>target</a:t>
            </a:r>
            <a:r>
              <a:rPr lang="en-US" dirty="0" smtClean="0"/>
              <a:t> or thing being measured (person, plant or whatever) hasn’t changed.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dirty="0"/>
              <a:t>Inter-rater (rater)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en-US" altLang="en-US" dirty="0"/>
              <a:t>Need 2 or more raters of the thing being </a:t>
            </a:r>
            <a:r>
              <a:rPr lang="en-US" altLang="en-US" dirty="0" smtClean="0"/>
              <a:t>measured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dirty="0"/>
              <a:t>Internal consistency (items)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en-US" altLang="en-US" dirty="0"/>
              <a:t>Need 2 or more items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dirty="0" smtClean="0"/>
              <a:t>Test-retest </a:t>
            </a:r>
            <a:r>
              <a:rPr lang="en-US" altLang="en-US" dirty="0"/>
              <a:t>(administrations)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en-US" altLang="en-US" dirty="0"/>
              <a:t>Need 2 or more time points</a:t>
            </a:r>
          </a:p>
          <a:p>
            <a:pPr marL="0" indent="0" eaLnBrk="1" hangingPunct="1">
              <a:buFontTx/>
              <a:buNone/>
              <a:defRPr/>
            </a:pPr>
            <a:endParaRPr lang="en-US" dirty="0" smtClean="0"/>
          </a:p>
          <a:p>
            <a:pPr marL="0" indent="0" eaLnBrk="1" hangingPunct="1">
              <a:buFontTx/>
              <a:buNone/>
              <a:defRPr/>
            </a:pPr>
            <a:endParaRPr lang="en-US" dirty="0" smtClean="0"/>
          </a:p>
          <a:p>
            <a:pPr marL="457200" lvl="1" indent="0" eaLnBrk="1" hangingPunct="1">
              <a:buNone/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latin typeface="Comic Sans MS" panose="030F0702030302020204" pitchFamily="66" charset="0"/>
              </a:rPr>
              <a:t>FDA PRO Process</a:t>
            </a:r>
            <a:br>
              <a:rPr lang="en-US" altLang="en-US" dirty="0" smtClean="0">
                <a:latin typeface="Comic Sans MS" panose="030F0702030302020204" pitchFamily="66" charset="0"/>
              </a:rPr>
            </a:br>
            <a:r>
              <a:rPr lang="en-US" altLang="en-US" sz="2400" dirty="0" smtClean="0">
                <a:latin typeface="Comic Sans MS" panose="030F0702030302020204" pitchFamily="66" charset="0"/>
              </a:rPr>
              <a:t>(released February 2006)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endParaRPr lang="en-US" altLang="en-US" dirty="0" smtClean="0"/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300" y="1636713"/>
            <a:ext cx="7162800" cy="471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8053" name="Oval 5"/>
          <p:cNvSpPr>
            <a:spLocks noChangeArrowheads="1"/>
          </p:cNvSpPr>
          <p:nvPr/>
        </p:nvSpPr>
        <p:spPr bwMode="auto">
          <a:xfrm>
            <a:off x="4965700" y="2387600"/>
            <a:ext cx="3048000" cy="28956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144EA-161E-419D-B606-46724030BA3B}" type="slidenum">
              <a:rPr lang="en-US" smtClean="0">
                <a:latin typeface="+mn-lt"/>
              </a:rPr>
              <a:pPr>
                <a:defRPr/>
              </a:pPr>
              <a:t>3</a:t>
            </a:fld>
            <a:endParaRPr 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179388" y="457200"/>
            <a:ext cx="8839200" cy="1143000"/>
          </a:xfrm>
        </p:spPr>
        <p:txBody>
          <a:bodyPr/>
          <a:lstStyle/>
          <a:p>
            <a:r>
              <a:rPr lang="en-US" altLang="en-US" sz="3200" dirty="0" smtClean="0">
                <a:latin typeface="Comic Sans MS" panose="030F0702030302020204" pitchFamily="66" charset="0"/>
              </a:rPr>
              <a:t>Ratings of Performance of Six Kaiser Presentations by Two Raters  </a:t>
            </a:r>
            <a:r>
              <a:rPr lang="en-US" altLang="en-US" sz="2800" dirty="0" smtClean="0">
                <a:latin typeface="Comic Sans MS" panose="030F0702030302020204" pitchFamily="66" charset="0"/>
              </a:rPr>
              <a:t/>
            </a:r>
            <a:br>
              <a:rPr lang="en-US" altLang="en-US" sz="2800" dirty="0" smtClean="0">
                <a:latin typeface="Comic Sans MS" panose="030F0702030302020204" pitchFamily="66" charset="0"/>
              </a:rPr>
            </a:br>
            <a:r>
              <a:rPr lang="en-US" altLang="en-US" sz="3600" dirty="0" smtClean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4525963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2400" dirty="0" smtClean="0">
                <a:latin typeface="Comic Sans MS" pitchFamily="66" charset="0"/>
              </a:rPr>
              <a:t>[1 = Poor; 2 = Fair; 3 = Good; 4 = Very good; 5 = Excellent]</a:t>
            </a:r>
          </a:p>
          <a:p>
            <a:pPr>
              <a:defRPr/>
            </a:pPr>
            <a:endParaRPr lang="en-US" sz="2800" dirty="0" smtClean="0">
              <a:latin typeface="Comic Sans MS" pitchFamily="66" charset="0"/>
            </a:endParaRPr>
          </a:p>
          <a:p>
            <a:pPr marL="0" indent="0">
              <a:buFontTx/>
              <a:buNone/>
              <a:defRPr/>
            </a:pPr>
            <a:r>
              <a:rPr lang="en-US" sz="2800" dirty="0" smtClean="0">
                <a:latin typeface="Comic Sans MS" pitchFamily="66" charset="0"/>
              </a:rPr>
              <a:t>1= 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smtClean="0">
                <a:latin typeface="Comic Sans MS" pitchFamily="66" charset="0"/>
              </a:rPr>
              <a:t>Karen Kaiser (Good, Very Good)</a:t>
            </a:r>
          </a:p>
          <a:p>
            <a:pPr marL="0" indent="0">
              <a:buFontTx/>
              <a:buNone/>
              <a:defRPr/>
            </a:pPr>
            <a:r>
              <a:rPr lang="en-US" sz="2800" dirty="0" smtClean="0">
                <a:latin typeface="Comic Sans MS" pitchFamily="66" charset="0"/>
              </a:rPr>
              <a:t>2= Adam Ant (Very Good, Excellent)</a:t>
            </a:r>
          </a:p>
          <a:p>
            <a:pPr marL="0" indent="0">
              <a:buFontTx/>
              <a:buNone/>
              <a:defRPr/>
            </a:pPr>
            <a:r>
              <a:rPr lang="en-US" sz="2800" dirty="0" smtClean="0">
                <a:latin typeface="Comic Sans MS" pitchFamily="66" charset="0"/>
              </a:rPr>
              <a:t>3= Rick Dees (Good, Good)</a:t>
            </a:r>
          </a:p>
          <a:p>
            <a:pPr marL="0" indent="0">
              <a:buFontTx/>
              <a:buNone/>
              <a:defRPr/>
            </a:pPr>
            <a:r>
              <a:rPr lang="en-US" sz="2800" dirty="0" smtClean="0">
                <a:latin typeface="Comic Sans MS" pitchFamily="66" charset="0"/>
              </a:rPr>
              <a:t>4= Ron Hays (Fair, Poor)</a:t>
            </a:r>
          </a:p>
          <a:p>
            <a:pPr marL="0" indent="0">
              <a:buFontTx/>
              <a:buNone/>
              <a:defRPr/>
            </a:pPr>
            <a:r>
              <a:rPr lang="en-US" sz="2800" dirty="0" smtClean="0">
                <a:latin typeface="Comic Sans MS" pitchFamily="66" charset="0"/>
              </a:rPr>
              <a:t>5= John Adams (Excellent, Very Good)</a:t>
            </a:r>
          </a:p>
          <a:p>
            <a:pPr marL="0" indent="0">
              <a:buFontTx/>
              <a:buNone/>
              <a:defRPr/>
            </a:pPr>
            <a:r>
              <a:rPr lang="en-US" sz="2800" dirty="0" smtClean="0">
                <a:latin typeface="Comic Sans MS" pitchFamily="66" charset="0"/>
              </a:rPr>
              <a:t>6= Jane Error (Fair, Fair)</a:t>
            </a:r>
          </a:p>
          <a:p>
            <a:pPr marL="0" indent="0">
              <a:buFontTx/>
              <a:buNone/>
              <a:defRPr/>
            </a:pPr>
            <a:endParaRPr lang="en-US" sz="2800" dirty="0" smtClean="0">
              <a:latin typeface="Comic Sans MS" pitchFamily="66" charset="0"/>
            </a:endParaRPr>
          </a:p>
          <a:p>
            <a:pPr marL="0" indent="0">
              <a:buFontTx/>
              <a:buNone/>
              <a:defRPr/>
            </a:pPr>
            <a:r>
              <a:rPr lang="en-US" sz="2800" dirty="0" smtClean="0">
                <a:latin typeface="Comic Sans MS" pitchFamily="66" charset="0"/>
              </a:rPr>
              <a:t>(</a:t>
            </a:r>
            <a:r>
              <a:rPr lang="en-US" sz="2800" i="1" dirty="0" smtClean="0">
                <a:latin typeface="Comic Sans MS" pitchFamily="66" charset="0"/>
              </a:rPr>
              <a:t>Target = 6 presenters; assessed by 2 raters</a:t>
            </a:r>
            <a:r>
              <a:rPr lang="en-US" sz="2800" dirty="0" smtClean="0">
                <a:latin typeface="Comic Sans MS" pitchFamily="66" charset="0"/>
              </a:rPr>
              <a:t>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ChangeArrowheads="1"/>
          </p:cNvSpPr>
          <p:nvPr/>
        </p:nvSpPr>
        <p:spPr bwMode="auto">
          <a:xfrm>
            <a:off x="457200" y="457200"/>
            <a:ext cx="8305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3600" b="0" dirty="0" smtClean="0">
                <a:latin typeface="Comic Sans MS" panose="030F0702030302020204" pitchFamily="66" charset="0"/>
                <a:ea typeface="MS PGothic" panose="020B0600070205080204" pitchFamily="34" charset="-128"/>
              </a:rPr>
              <a:t>Reliability Formulas</a:t>
            </a:r>
            <a:endParaRPr lang="en-US" altLang="en-US" sz="3600" b="0" dirty="0">
              <a:latin typeface="Comic Sans MS" panose="030F0702030302020204" pitchFamily="66" charset="0"/>
              <a:ea typeface="MS PGothic" panose="020B0600070205080204" pitchFamily="34" charset="-128"/>
            </a:endParaRPr>
          </a:p>
        </p:txBody>
      </p:sp>
      <p:sp>
        <p:nvSpPr>
          <p:cNvPr id="34820" name="Rectangle 3"/>
          <p:cNvSpPr>
            <a:spLocks noChangeArrowheads="1"/>
          </p:cNvSpPr>
          <p:nvPr/>
        </p:nvSpPr>
        <p:spPr bwMode="auto">
          <a:xfrm>
            <a:off x="-177800" y="1295400"/>
            <a:ext cx="9144000" cy="382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100000"/>
              </a:spcBef>
              <a:buFontTx/>
              <a:buNone/>
            </a:pPr>
            <a:endParaRPr lang="en-US" altLang="en-US" sz="1400">
              <a:latin typeface="Comic Sans MS" panose="030F0702030302020204" pitchFamily="66" charset="0"/>
              <a:ea typeface="MS PGothic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100000"/>
              </a:spcBef>
              <a:buFontTx/>
              <a:buNone/>
            </a:pPr>
            <a:r>
              <a:rPr lang="en-US" altLang="en-US" sz="1400">
                <a:latin typeface="Comic Sans MS" panose="030F0702030302020204" pitchFamily="66" charset="0"/>
                <a:ea typeface="MS PGothic" panose="020B0600070205080204" pitchFamily="34" charset="-128"/>
              </a:rPr>
              <a:t/>
            </a:r>
            <a:br>
              <a:rPr lang="en-US" altLang="en-US" sz="1400">
                <a:latin typeface="Comic Sans MS" panose="030F0702030302020204" pitchFamily="66" charset="0"/>
                <a:ea typeface="MS PGothic" panose="020B0600070205080204" pitchFamily="34" charset="-128"/>
              </a:rPr>
            </a:br>
            <a:endParaRPr lang="en-US" altLang="en-US" sz="1400">
              <a:latin typeface="Comic Sans MS" panose="030F0702030302020204" pitchFamily="66" charset="0"/>
              <a:ea typeface="MS PGothic" panose="020B0600070205080204" pitchFamily="34" charset="-128"/>
            </a:endParaRPr>
          </a:p>
        </p:txBody>
      </p:sp>
      <p:sp>
        <p:nvSpPr>
          <p:cNvPr id="34821" name="Rectangle 4"/>
          <p:cNvSpPr>
            <a:spLocks noChangeArrowheads="1"/>
          </p:cNvSpPr>
          <p:nvPr/>
        </p:nvSpPr>
        <p:spPr bwMode="auto">
          <a:xfrm>
            <a:off x="4052888" y="32146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4822" name="Rectangle 5"/>
          <p:cNvSpPr>
            <a:spLocks noChangeArrowheads="1"/>
          </p:cNvSpPr>
          <p:nvPr/>
        </p:nvSpPr>
        <p:spPr bwMode="auto">
          <a:xfrm>
            <a:off x="3862388" y="32146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4823" name="Rectangle 6"/>
          <p:cNvSpPr>
            <a:spLocks noChangeArrowheads="1"/>
          </p:cNvSpPr>
          <p:nvPr/>
        </p:nvSpPr>
        <p:spPr bwMode="auto">
          <a:xfrm>
            <a:off x="3867150" y="32146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graphicFrame>
        <p:nvGraphicFramePr>
          <p:cNvPr id="34824" name="Object 7"/>
          <p:cNvGraphicFramePr>
            <a:graphicFrameLocks noChangeAspect="1"/>
          </p:cNvGraphicFramePr>
          <p:nvPr/>
        </p:nvGraphicFramePr>
        <p:xfrm>
          <a:off x="2057400" y="4287837"/>
          <a:ext cx="1981200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026" name="Equation" r:id="rId4" imgW="1040948" imgH="431613" progId="Equation.3">
                  <p:embed/>
                </p:oleObj>
              </mc:Choice>
              <mc:Fallback>
                <p:oleObj name="Equation" r:id="rId4" imgW="1040948" imgH="431613" progId="Equation.3">
                  <p:embed/>
                  <p:pic>
                    <p:nvPicPr>
                      <p:cNvPr id="0" name="Picture 2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287837"/>
                        <a:ext cx="1981200" cy="817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5" name="Object 8"/>
          <p:cNvGraphicFramePr>
            <a:graphicFrameLocks noChangeAspect="1"/>
          </p:cNvGraphicFramePr>
          <p:nvPr/>
        </p:nvGraphicFramePr>
        <p:xfrm>
          <a:off x="4953000" y="4287837"/>
          <a:ext cx="2362200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027" name="Equation" r:id="rId6" imgW="1422400" imgH="431800" progId="Equation.3">
                  <p:embed/>
                </p:oleObj>
              </mc:Choice>
              <mc:Fallback>
                <p:oleObj name="Equation" r:id="rId6" imgW="1422400" imgH="431800" progId="Equation.3">
                  <p:embed/>
                  <p:pic>
                    <p:nvPicPr>
                      <p:cNvPr id="0" name="Picture 2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287837"/>
                        <a:ext cx="2362200" cy="712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6" name="Object 9"/>
          <p:cNvGraphicFramePr>
            <a:graphicFrameLocks noChangeAspect="1"/>
          </p:cNvGraphicFramePr>
          <p:nvPr/>
        </p:nvGraphicFramePr>
        <p:xfrm>
          <a:off x="4876800" y="3190875"/>
          <a:ext cx="22860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028" name="Equation" r:id="rId8" imgW="1409088" imgH="431613" progId="Equation.3">
                  <p:embed/>
                </p:oleObj>
              </mc:Choice>
              <mc:Fallback>
                <p:oleObj name="Equation" r:id="rId8" imgW="1409088" imgH="431613" progId="Equation.3">
                  <p:embed/>
                  <p:pic>
                    <p:nvPicPr>
                      <p:cNvPr id="0" name="Picture 2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190875"/>
                        <a:ext cx="2286000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7" name="Object 10"/>
          <p:cNvGraphicFramePr>
            <a:graphicFrameLocks noChangeAspect="1"/>
          </p:cNvGraphicFramePr>
          <p:nvPr/>
        </p:nvGraphicFramePr>
        <p:xfrm>
          <a:off x="1928813" y="3144838"/>
          <a:ext cx="1957387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029" name="Equation" r:id="rId10" imgW="1028254" imgH="431613" progId="Equation.3">
                  <p:embed/>
                </p:oleObj>
              </mc:Choice>
              <mc:Fallback>
                <p:oleObj name="Equation" r:id="rId10" imgW="1028254" imgH="431613" progId="Equation.3">
                  <p:embed/>
                  <p:pic>
                    <p:nvPicPr>
                      <p:cNvPr id="0" name="Picture 2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813" y="3144838"/>
                        <a:ext cx="1957387" cy="817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8" name="Object 11"/>
          <p:cNvGraphicFramePr>
            <a:graphicFrameLocks noChangeAspect="1"/>
          </p:cNvGraphicFramePr>
          <p:nvPr/>
        </p:nvGraphicFramePr>
        <p:xfrm>
          <a:off x="1676400" y="2154238"/>
          <a:ext cx="2895600" cy="74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030" name="Equation" r:id="rId12" imgW="1676400" imgH="431800" progId="Equation.3">
                  <p:embed/>
                </p:oleObj>
              </mc:Choice>
              <mc:Fallback>
                <p:oleObj name="Equation" r:id="rId12" imgW="1676400" imgH="431800" progId="Equation.3">
                  <p:embed/>
                  <p:pic>
                    <p:nvPicPr>
                      <p:cNvPr id="0" name="Picture 2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154238"/>
                        <a:ext cx="2895600" cy="741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9" name="Object 12"/>
          <p:cNvGraphicFramePr>
            <a:graphicFrameLocks noChangeAspect="1"/>
          </p:cNvGraphicFramePr>
          <p:nvPr/>
        </p:nvGraphicFramePr>
        <p:xfrm>
          <a:off x="4800600" y="2217549"/>
          <a:ext cx="4114800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031" name="Equation" r:id="rId14" imgW="2882900" imgH="431800" progId="Equation.3">
                  <p:embed/>
                </p:oleObj>
              </mc:Choice>
              <mc:Fallback>
                <p:oleObj name="Equation" r:id="rId14" imgW="2882900" imgH="431800" progId="Equation.3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217549"/>
                        <a:ext cx="4114800" cy="611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30" name="Text Box 13"/>
          <p:cNvSpPr txBox="1">
            <a:spLocks noChangeArrowheads="1"/>
          </p:cNvSpPr>
          <p:nvPr/>
        </p:nvSpPr>
        <p:spPr bwMode="auto">
          <a:xfrm>
            <a:off x="304800" y="13716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dirty="0">
                <a:ea typeface="MS PGothic" panose="020B0600070205080204" pitchFamily="34" charset="-128"/>
              </a:rPr>
              <a:t>Model</a:t>
            </a:r>
          </a:p>
        </p:txBody>
      </p:sp>
      <p:sp>
        <p:nvSpPr>
          <p:cNvPr id="34831" name="Text Box 14"/>
          <p:cNvSpPr txBox="1">
            <a:spLocks noChangeArrowheads="1"/>
          </p:cNvSpPr>
          <p:nvPr/>
        </p:nvSpPr>
        <p:spPr bwMode="auto">
          <a:xfrm>
            <a:off x="5105400" y="1371600"/>
            <a:ext cx="3048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ea typeface="MS PGothic" panose="020B0600070205080204" pitchFamily="34" charset="-128"/>
              </a:rPr>
              <a:t>Intraclass Correlation</a:t>
            </a:r>
          </a:p>
        </p:txBody>
      </p:sp>
      <p:sp>
        <p:nvSpPr>
          <p:cNvPr id="34832" name="Text Box 15"/>
          <p:cNvSpPr txBox="1">
            <a:spLocks noChangeArrowheads="1"/>
          </p:cNvSpPr>
          <p:nvPr/>
        </p:nvSpPr>
        <p:spPr bwMode="auto">
          <a:xfrm>
            <a:off x="2209800" y="1371600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ea typeface="MS PGothic" panose="020B0600070205080204" pitchFamily="34" charset="-128"/>
              </a:rPr>
              <a:t>Reliability</a:t>
            </a:r>
          </a:p>
        </p:txBody>
      </p:sp>
      <p:sp>
        <p:nvSpPr>
          <p:cNvPr id="34833" name="Text Box 16"/>
          <p:cNvSpPr txBox="1">
            <a:spLocks noChangeArrowheads="1"/>
          </p:cNvSpPr>
          <p:nvPr/>
        </p:nvSpPr>
        <p:spPr bwMode="auto">
          <a:xfrm>
            <a:off x="304800" y="4267200"/>
            <a:ext cx="1066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dirty="0">
                <a:ea typeface="MS PGothic" panose="020B0600070205080204" pitchFamily="34" charset="-128"/>
              </a:rPr>
              <a:t>One-way</a:t>
            </a:r>
          </a:p>
        </p:txBody>
      </p:sp>
      <p:sp>
        <p:nvSpPr>
          <p:cNvPr id="34834" name="Text Box 17"/>
          <p:cNvSpPr txBox="1">
            <a:spLocks noChangeArrowheads="1"/>
          </p:cNvSpPr>
          <p:nvPr/>
        </p:nvSpPr>
        <p:spPr bwMode="auto">
          <a:xfrm>
            <a:off x="304800" y="3032125"/>
            <a:ext cx="10668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dirty="0">
                <a:ea typeface="MS PGothic" panose="020B0600070205080204" pitchFamily="34" charset="-128"/>
              </a:rPr>
              <a:t>Two-way mixed</a:t>
            </a:r>
          </a:p>
        </p:txBody>
      </p:sp>
      <p:sp>
        <p:nvSpPr>
          <p:cNvPr id="34835" name="Text Box 18"/>
          <p:cNvSpPr txBox="1">
            <a:spLocks noChangeArrowheads="1"/>
          </p:cNvSpPr>
          <p:nvPr/>
        </p:nvSpPr>
        <p:spPr bwMode="auto">
          <a:xfrm>
            <a:off x="304800" y="2041525"/>
            <a:ext cx="1295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dirty="0">
                <a:ea typeface="MS PGothic" panose="020B0600070205080204" pitchFamily="34" charset="-128"/>
              </a:rPr>
              <a:t>Two-way random</a:t>
            </a:r>
          </a:p>
        </p:txBody>
      </p:sp>
      <p:sp>
        <p:nvSpPr>
          <p:cNvPr id="34836" name="Line 19"/>
          <p:cNvSpPr>
            <a:spLocks noChangeShapeType="1"/>
          </p:cNvSpPr>
          <p:nvPr/>
        </p:nvSpPr>
        <p:spPr bwMode="auto">
          <a:xfrm>
            <a:off x="304800" y="1905000"/>
            <a:ext cx="845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7" name="Line 20"/>
          <p:cNvSpPr>
            <a:spLocks noChangeShapeType="1"/>
          </p:cNvSpPr>
          <p:nvPr/>
        </p:nvSpPr>
        <p:spPr bwMode="auto">
          <a:xfrm>
            <a:off x="304800" y="2971800"/>
            <a:ext cx="845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8" name="Line 21"/>
          <p:cNvSpPr>
            <a:spLocks noChangeShapeType="1"/>
          </p:cNvSpPr>
          <p:nvPr/>
        </p:nvSpPr>
        <p:spPr bwMode="auto">
          <a:xfrm>
            <a:off x="304800" y="4191000"/>
            <a:ext cx="845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9" name="Line 22"/>
          <p:cNvSpPr>
            <a:spLocks noChangeShapeType="1"/>
          </p:cNvSpPr>
          <p:nvPr/>
        </p:nvSpPr>
        <p:spPr bwMode="auto">
          <a:xfrm>
            <a:off x="4572000" y="1447800"/>
            <a:ext cx="0" cy="388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0" name="Line 23"/>
          <p:cNvSpPr>
            <a:spLocks noChangeShapeType="1"/>
          </p:cNvSpPr>
          <p:nvPr/>
        </p:nvSpPr>
        <p:spPr bwMode="auto">
          <a:xfrm>
            <a:off x="1524000" y="1371600"/>
            <a:ext cx="0" cy="388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1" name="Text Box 24"/>
          <p:cNvSpPr txBox="1">
            <a:spLocks noChangeArrowheads="1"/>
          </p:cNvSpPr>
          <p:nvPr/>
        </p:nvSpPr>
        <p:spPr bwMode="auto">
          <a:xfrm>
            <a:off x="685800" y="5257800"/>
            <a:ext cx="79390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ea typeface="MS PGothic" panose="020B0600070205080204" pitchFamily="34" charset="-128"/>
              </a:rPr>
              <a:t>BMS =  Between </a:t>
            </a:r>
            <a:r>
              <a:rPr lang="en-US" altLang="en-US" sz="2000" dirty="0" err="1">
                <a:ea typeface="MS PGothic" panose="020B0600070205080204" pitchFamily="34" charset="-128"/>
              </a:rPr>
              <a:t>Ratee</a:t>
            </a:r>
            <a:r>
              <a:rPr lang="en-US" altLang="en-US" sz="2000" dirty="0">
                <a:ea typeface="MS PGothic" panose="020B0600070205080204" pitchFamily="34" charset="-128"/>
              </a:rPr>
              <a:t> Mean Square     N = n of </a:t>
            </a:r>
            <a:r>
              <a:rPr lang="en-US" altLang="en-US" sz="2000" dirty="0" err="1">
                <a:ea typeface="MS PGothic" panose="020B0600070205080204" pitchFamily="34" charset="-128"/>
              </a:rPr>
              <a:t>ratees</a:t>
            </a:r>
            <a:endParaRPr lang="en-US" altLang="en-US" sz="2000" dirty="0">
              <a:ea typeface="MS PGothic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ea typeface="MS PGothic" panose="020B0600070205080204" pitchFamily="34" charset="-128"/>
              </a:rPr>
              <a:t>WMS = Within Mean Square                    k =  n of items or raters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ea typeface="MS PGothic" panose="020B0600070205080204" pitchFamily="34" charset="-128"/>
              </a:rPr>
              <a:t>JMS   = Item or Rater Mean Square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ea typeface="MS PGothic" panose="020B0600070205080204" pitchFamily="34" charset="-128"/>
              </a:rPr>
              <a:t>EMS  = </a:t>
            </a:r>
            <a:r>
              <a:rPr lang="en-US" altLang="en-US" sz="2000" dirty="0" err="1">
                <a:ea typeface="MS PGothic" panose="020B0600070205080204" pitchFamily="34" charset="-128"/>
              </a:rPr>
              <a:t>Ratee</a:t>
            </a:r>
            <a:r>
              <a:rPr lang="en-US" altLang="en-US" sz="2000" dirty="0">
                <a:ea typeface="MS PGothic" panose="020B0600070205080204" pitchFamily="34" charset="-128"/>
              </a:rPr>
              <a:t> x Item (Rater) Mean Square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>
          <a:xfrm>
            <a:off x="7419975" y="6105525"/>
            <a:ext cx="1466850" cy="476250"/>
          </a:xfrm>
        </p:spPr>
        <p:txBody>
          <a:bodyPr/>
          <a:lstStyle/>
          <a:p>
            <a:pPr>
              <a:defRPr/>
            </a:pPr>
            <a:fld id="{FC104A63-7622-4A0E-8213-283EA964E1B0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596900"/>
            <a:ext cx="91440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</a:rPr>
              <a:t> </a:t>
            </a:r>
            <a:r>
              <a:rPr lang="en-US" altLang="en-US" b="0" dirty="0">
                <a:latin typeface="Comic Sans MS" panose="030F0702030302020204" pitchFamily="66" charset="0"/>
              </a:rPr>
              <a:t>Two-Way Random Effects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0" dirty="0">
                <a:latin typeface="Comic Sans MS" panose="030F0702030302020204" pitchFamily="66" charset="0"/>
              </a:rPr>
              <a:t>(Reliability of </a:t>
            </a:r>
            <a:r>
              <a:rPr lang="en-US" altLang="en-US" sz="2400" b="0" dirty="0" smtClean="0">
                <a:latin typeface="Comic Sans MS" panose="030F0702030302020204" pitchFamily="66" charset="0"/>
              </a:rPr>
              <a:t>Ratings of Presentations)</a:t>
            </a:r>
            <a:endParaRPr lang="en-US" altLang="en-US" sz="2400" b="0" dirty="0">
              <a:latin typeface="Comic Sans MS" panose="030F0702030302020204" pitchFamily="66" charset="0"/>
            </a:endParaRPr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317500" y="2044700"/>
            <a:ext cx="8285163" cy="3153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>
            <a:lvl1pPr marL="25400" indent="-25400">
              <a:spcBef>
                <a:spcPct val="20000"/>
              </a:spcBef>
              <a:buChar char="•"/>
              <a:tabLst>
                <a:tab pos="2997200" algn="l"/>
                <a:tab pos="5334000" algn="l"/>
                <a:tab pos="7569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997200" algn="l"/>
                <a:tab pos="5334000" algn="l"/>
                <a:tab pos="7569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997200" algn="l"/>
                <a:tab pos="5334000" algn="l"/>
                <a:tab pos="7569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997200" algn="l"/>
                <a:tab pos="5334000" algn="l"/>
                <a:tab pos="7569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997200" algn="l"/>
                <a:tab pos="5334000" algn="l"/>
                <a:tab pos="7569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997200" algn="l"/>
                <a:tab pos="5334000" algn="l"/>
                <a:tab pos="7569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997200" algn="l"/>
                <a:tab pos="5334000" algn="l"/>
                <a:tab pos="7569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997200" algn="l"/>
                <a:tab pos="5334000" algn="l"/>
                <a:tab pos="7569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997200" algn="l"/>
                <a:tab pos="5334000" algn="l"/>
                <a:tab pos="7569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28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28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2800" dirty="0" smtClean="0">
                <a:latin typeface="Times New Roman" panose="02020603050405020304" pitchFamily="18" charset="0"/>
              </a:rPr>
              <a:t>Presenters </a:t>
            </a:r>
            <a:r>
              <a:rPr lang="en-US" altLang="en-US" sz="2800" dirty="0">
                <a:latin typeface="Times New Roman" panose="02020603050405020304" pitchFamily="18" charset="0"/>
              </a:rPr>
              <a:t>(BMS) 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           </a:t>
            </a:r>
            <a:r>
              <a:rPr lang="en-US" altLang="en-US" sz="2800" dirty="0">
                <a:latin typeface="Times New Roman" panose="02020603050405020304" pitchFamily="18" charset="0"/>
              </a:rPr>
              <a:t>5             15.67            3.13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Raters (JMS)	        1               0.00            0.00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2800" dirty="0" smtClean="0">
                <a:latin typeface="Times New Roman" panose="02020603050405020304" pitchFamily="18" charset="0"/>
              </a:rPr>
              <a:t>Pres. </a:t>
            </a:r>
            <a:r>
              <a:rPr lang="en-US" altLang="en-US" sz="2800" dirty="0">
                <a:latin typeface="Times New Roman" panose="02020603050405020304" pitchFamily="18" charset="0"/>
              </a:rPr>
              <a:t>x Raters (EMS) 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     </a:t>
            </a:r>
            <a:r>
              <a:rPr lang="en-US" altLang="en-US" sz="2800" dirty="0">
                <a:latin typeface="Times New Roman" panose="02020603050405020304" pitchFamily="18" charset="0"/>
              </a:rPr>
              <a:t>5               2.00            0.40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28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     Total	       11            17.67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400050" y="2455863"/>
            <a:ext cx="1389063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7000"/>
              </a:lnSpc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Source</a:t>
            </a: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4038600" y="2408238"/>
            <a:ext cx="685800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7000"/>
              </a:lnSpc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df</a:t>
            </a: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5705475" y="2455863"/>
            <a:ext cx="69532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7000"/>
              </a:lnSpc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SS</a:t>
            </a: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7177088" y="2455863"/>
            <a:ext cx="974725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7000"/>
              </a:lnSpc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MS</a:t>
            </a:r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>
            <a:off x="319088" y="4483100"/>
            <a:ext cx="81264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677863" y="5473700"/>
            <a:ext cx="1522412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7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2-way R =</a:t>
            </a:r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2070100" y="5422900"/>
            <a:ext cx="4030663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7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 </a:t>
            </a:r>
            <a:r>
              <a:rPr lang="en-US" altLang="en-US" sz="2400" u="sng">
                <a:latin typeface="Times New Roman" panose="02020603050405020304" pitchFamily="18" charset="0"/>
              </a:rPr>
              <a:t> 6 (3.13 - 0.40) </a:t>
            </a:r>
            <a:r>
              <a:rPr lang="en-US" altLang="en-US" sz="2400">
                <a:latin typeface="Times New Roman" panose="02020603050405020304" pitchFamily="18" charset="0"/>
              </a:rPr>
              <a:t>         =  0.89</a:t>
            </a:r>
          </a:p>
        </p:txBody>
      </p: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5008564" y="5368925"/>
            <a:ext cx="696912" cy="49053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2070100" y="5803900"/>
            <a:ext cx="3263900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7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 6 (3.13) + 0.00 - 0.40</a:t>
            </a:r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3911600" y="5819775"/>
            <a:ext cx="1096963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7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   </a:t>
            </a:r>
          </a:p>
        </p:txBody>
      </p:sp>
      <p:sp>
        <p:nvSpPr>
          <p:cNvPr id="36878" name="Rectangle 14"/>
          <p:cNvSpPr>
            <a:spLocks noChangeArrowheads="1"/>
          </p:cNvSpPr>
          <p:nvPr/>
        </p:nvSpPr>
        <p:spPr bwMode="auto">
          <a:xfrm>
            <a:off x="400050" y="0"/>
            <a:ext cx="1003300" cy="2408238"/>
          </a:xfrm>
          <a:prstGeom prst="rect">
            <a:avLst/>
          </a:prstGeom>
          <a:noFill/>
          <a:ln w="25400">
            <a:solidFill>
              <a:srgbClr val="00968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 typeface="Symbol" panose="05050102010706020507" pitchFamily="18" charset="2"/>
              <a:buNone/>
            </a:pPr>
            <a:endParaRPr lang="en-US" altLang="en-US" sz="16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01 13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01 24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02 14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02 25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03 13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03 23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04 12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04 21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05 15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05 24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06 12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06 22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Symbol" panose="05050102010706020507" pitchFamily="18" charset="2"/>
              <a:buNone/>
            </a:pP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6879" name="TextBox 5"/>
          <p:cNvSpPr txBox="1">
            <a:spLocks noChangeArrowheads="1"/>
          </p:cNvSpPr>
          <p:nvPr/>
        </p:nvSpPr>
        <p:spPr bwMode="auto">
          <a:xfrm>
            <a:off x="6858000" y="5770563"/>
            <a:ext cx="209544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ICC = 0.80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4381500" y="5727700"/>
            <a:ext cx="6270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104A63-7622-4A0E-8213-283EA964E1B0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/>
          <a:lstStyle/>
          <a:p>
            <a:r>
              <a:rPr lang="en-US" altLang="en-US" sz="3600" dirty="0" smtClean="0">
                <a:latin typeface="Comic Sans MS" panose="030F0702030302020204" pitchFamily="66" charset="0"/>
              </a:rPr>
              <a:t>Responses of Presenters to Two Questions about Their Health 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514350" y="1600200"/>
            <a:ext cx="8629650" cy="4525963"/>
          </a:xfrm>
        </p:spPr>
        <p:txBody>
          <a:bodyPr/>
          <a:lstStyle/>
          <a:p>
            <a:pPr>
              <a:defRPr/>
            </a:pPr>
            <a:endParaRPr lang="en-US" sz="2800" dirty="0" smtClean="0">
              <a:latin typeface="Comic Sans MS" pitchFamily="66" charset="0"/>
            </a:endParaRPr>
          </a:p>
          <a:p>
            <a:pPr marL="0" indent="0">
              <a:buFontTx/>
              <a:buNone/>
              <a:defRPr/>
            </a:pPr>
            <a:r>
              <a:rPr lang="en-US" sz="2800" dirty="0">
                <a:latin typeface="Comic Sans MS" pitchFamily="66" charset="0"/>
              </a:rPr>
              <a:t>1= </a:t>
            </a:r>
            <a:r>
              <a:rPr lang="en-US" sz="2800" dirty="0" smtClean="0">
                <a:latin typeface="Comic Sans MS" pitchFamily="66" charset="0"/>
              </a:rPr>
              <a:t>Karen Kaiser </a:t>
            </a:r>
            <a:r>
              <a:rPr lang="en-US" sz="2800" dirty="0">
                <a:latin typeface="Comic Sans MS" pitchFamily="66" charset="0"/>
              </a:rPr>
              <a:t>(Good, Very Good)</a:t>
            </a:r>
          </a:p>
          <a:p>
            <a:pPr marL="0" indent="0">
              <a:buFontTx/>
              <a:buNone/>
              <a:defRPr/>
            </a:pPr>
            <a:r>
              <a:rPr lang="en-US" sz="2800" dirty="0">
                <a:latin typeface="Comic Sans MS" pitchFamily="66" charset="0"/>
              </a:rPr>
              <a:t>2= Adam Ant (Very Good, Excellent)</a:t>
            </a:r>
          </a:p>
          <a:p>
            <a:pPr marL="0" indent="0">
              <a:buFontTx/>
              <a:buNone/>
              <a:defRPr/>
            </a:pPr>
            <a:r>
              <a:rPr lang="en-US" sz="2800" dirty="0">
                <a:latin typeface="Comic Sans MS" pitchFamily="66" charset="0"/>
              </a:rPr>
              <a:t>3= Rick Dees (Good, Good)</a:t>
            </a:r>
          </a:p>
          <a:p>
            <a:pPr marL="0" indent="0">
              <a:buFontTx/>
              <a:buNone/>
              <a:defRPr/>
            </a:pPr>
            <a:r>
              <a:rPr lang="en-US" sz="2800" dirty="0">
                <a:latin typeface="Comic Sans MS" pitchFamily="66" charset="0"/>
              </a:rPr>
              <a:t>4= Ron Hays (Fair, Poor)</a:t>
            </a:r>
          </a:p>
          <a:p>
            <a:pPr marL="0" indent="0">
              <a:buFontTx/>
              <a:buNone/>
              <a:defRPr/>
            </a:pPr>
            <a:r>
              <a:rPr lang="en-US" sz="2800" dirty="0">
                <a:latin typeface="Comic Sans MS" pitchFamily="66" charset="0"/>
              </a:rPr>
              <a:t>5= John Adams (Excellent, Very Good)</a:t>
            </a:r>
          </a:p>
          <a:p>
            <a:pPr marL="0" indent="0">
              <a:buFontTx/>
              <a:buNone/>
              <a:defRPr/>
            </a:pPr>
            <a:r>
              <a:rPr lang="en-US" sz="2800" dirty="0">
                <a:latin typeface="Comic Sans MS" pitchFamily="66" charset="0"/>
              </a:rPr>
              <a:t>6= Jane Error (Fair, Fair)</a:t>
            </a:r>
          </a:p>
          <a:p>
            <a:pPr marL="0" indent="0">
              <a:buFontTx/>
              <a:buNone/>
              <a:defRPr/>
            </a:pPr>
            <a:endParaRPr lang="en-US" sz="2800" dirty="0" smtClean="0">
              <a:latin typeface="Comic Sans MS" pitchFamily="66" charset="0"/>
            </a:endParaRPr>
          </a:p>
          <a:p>
            <a:pPr marL="0" indent="0">
              <a:buFontTx/>
              <a:buNone/>
              <a:defRPr/>
            </a:pPr>
            <a:r>
              <a:rPr lang="en-US" sz="2800" dirty="0" smtClean="0">
                <a:latin typeface="Comic Sans MS" pitchFamily="66" charset="0"/>
              </a:rPr>
              <a:t>(</a:t>
            </a:r>
            <a:r>
              <a:rPr lang="en-US" sz="2800" i="1" dirty="0" smtClean="0">
                <a:latin typeface="Comic Sans MS" pitchFamily="66" charset="0"/>
              </a:rPr>
              <a:t>Target = 6 presenters; assessed by 2 items</a:t>
            </a:r>
            <a:r>
              <a:rPr lang="en-US" sz="2800" dirty="0" smtClean="0">
                <a:latin typeface="Comic Sans MS" pitchFamily="66" charset="0"/>
              </a:rPr>
              <a:t>)</a:t>
            </a:r>
          </a:p>
          <a:p>
            <a:pPr>
              <a:defRPr/>
            </a:pPr>
            <a:endParaRPr lang="en-US" sz="2800" dirty="0" smtClean="0">
              <a:latin typeface="Comic Sans MS" pitchFamily="66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596900"/>
            <a:ext cx="91440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latin typeface="Times New Roman" panose="02020603050405020304" pitchFamily="18" charset="0"/>
              </a:rPr>
              <a:t>         </a:t>
            </a:r>
            <a:r>
              <a:rPr lang="en-US" altLang="en-US" sz="2800" b="0">
                <a:latin typeface="Comic Sans MS" panose="030F0702030302020204" pitchFamily="66" charset="0"/>
              </a:rPr>
              <a:t>Two-Way Mixed Effects (Cronbach’s Alpha)</a:t>
            </a: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317500" y="2044700"/>
            <a:ext cx="8285163" cy="3153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>
            <a:lvl1pPr marL="25400" indent="-25400">
              <a:spcBef>
                <a:spcPct val="20000"/>
              </a:spcBef>
              <a:buChar char="•"/>
              <a:tabLst>
                <a:tab pos="2997200" algn="l"/>
                <a:tab pos="5334000" algn="l"/>
                <a:tab pos="7569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997200" algn="l"/>
                <a:tab pos="5334000" algn="l"/>
                <a:tab pos="7569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997200" algn="l"/>
                <a:tab pos="5334000" algn="l"/>
                <a:tab pos="7569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997200" algn="l"/>
                <a:tab pos="5334000" algn="l"/>
                <a:tab pos="7569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997200" algn="l"/>
                <a:tab pos="5334000" algn="l"/>
                <a:tab pos="7569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997200" algn="l"/>
                <a:tab pos="5334000" algn="l"/>
                <a:tab pos="7569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997200" algn="l"/>
                <a:tab pos="5334000" algn="l"/>
                <a:tab pos="7569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997200" algn="l"/>
                <a:tab pos="5334000" algn="l"/>
                <a:tab pos="7569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997200" algn="l"/>
                <a:tab pos="5334000" algn="l"/>
                <a:tab pos="7569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28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28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2800" dirty="0" smtClean="0">
                <a:latin typeface="Times New Roman" panose="02020603050405020304" pitchFamily="18" charset="0"/>
              </a:rPr>
              <a:t>Presenters </a:t>
            </a:r>
            <a:r>
              <a:rPr lang="en-US" altLang="en-US" sz="2800" dirty="0">
                <a:latin typeface="Times New Roman" panose="02020603050405020304" pitchFamily="18" charset="0"/>
              </a:rPr>
              <a:t>(BMS)      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   5             </a:t>
            </a:r>
            <a:r>
              <a:rPr lang="en-US" altLang="en-US" sz="2800" dirty="0">
                <a:latin typeface="Times New Roman" panose="02020603050405020304" pitchFamily="18" charset="0"/>
              </a:rPr>
              <a:t>15.67        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    </a:t>
            </a:r>
            <a:r>
              <a:rPr lang="en-US" altLang="en-US" sz="2800" dirty="0">
                <a:latin typeface="Times New Roman" panose="02020603050405020304" pitchFamily="18" charset="0"/>
              </a:rPr>
              <a:t>3.13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Items (JMS)	  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   1               </a:t>
            </a:r>
            <a:r>
              <a:rPr lang="en-US" altLang="en-US" sz="2800" dirty="0">
                <a:latin typeface="Times New Roman" panose="02020603050405020304" pitchFamily="18" charset="0"/>
              </a:rPr>
              <a:t>0.00       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      </a:t>
            </a:r>
            <a:r>
              <a:rPr lang="en-US" altLang="en-US" sz="2800" dirty="0">
                <a:latin typeface="Times New Roman" panose="02020603050405020304" pitchFamily="18" charset="0"/>
              </a:rPr>
              <a:t>0.00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2800" dirty="0" smtClean="0">
                <a:latin typeface="Times New Roman" panose="02020603050405020304" pitchFamily="18" charset="0"/>
              </a:rPr>
              <a:t>Pres. </a:t>
            </a:r>
            <a:r>
              <a:rPr lang="en-US" altLang="en-US" sz="2800" dirty="0">
                <a:latin typeface="Times New Roman" panose="02020603050405020304" pitchFamily="18" charset="0"/>
              </a:rPr>
              <a:t>x Items (EMS)    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5               </a:t>
            </a:r>
            <a:r>
              <a:rPr lang="en-US" altLang="en-US" sz="2800" dirty="0">
                <a:latin typeface="Times New Roman" panose="02020603050405020304" pitchFamily="18" charset="0"/>
              </a:rPr>
              <a:t>2.00      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       </a:t>
            </a:r>
            <a:r>
              <a:rPr lang="en-US" altLang="en-US" sz="2800" dirty="0">
                <a:latin typeface="Times New Roman" panose="02020603050405020304" pitchFamily="18" charset="0"/>
              </a:rPr>
              <a:t>0.40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28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     Total	       11            17.67</a:t>
            </a: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381000" y="2197100"/>
            <a:ext cx="1389063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7000"/>
              </a:lnSpc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Source</a:t>
            </a:r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3733800" y="2273300"/>
            <a:ext cx="685800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7000"/>
              </a:lnSpc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df</a:t>
            </a:r>
          </a:p>
        </p:txBody>
      </p:sp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5334000" y="2197100"/>
            <a:ext cx="10668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7000"/>
              </a:lnSpc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SS</a:t>
            </a:r>
          </a:p>
        </p:txBody>
      </p:sp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7162800" y="2197100"/>
            <a:ext cx="990600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7000"/>
              </a:lnSpc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MS</a:t>
            </a:r>
          </a:p>
        </p:txBody>
      </p:sp>
      <p:sp>
        <p:nvSpPr>
          <p:cNvPr id="39944" name="Line 8"/>
          <p:cNvSpPr>
            <a:spLocks noChangeShapeType="1"/>
          </p:cNvSpPr>
          <p:nvPr/>
        </p:nvSpPr>
        <p:spPr bwMode="auto">
          <a:xfrm>
            <a:off x="319088" y="4483100"/>
            <a:ext cx="81264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5" name="Rectangle 9"/>
          <p:cNvSpPr>
            <a:spLocks noChangeArrowheads="1"/>
          </p:cNvSpPr>
          <p:nvPr/>
        </p:nvSpPr>
        <p:spPr bwMode="auto">
          <a:xfrm>
            <a:off x="677863" y="5473700"/>
            <a:ext cx="1181100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7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Alpha =</a:t>
            </a:r>
          </a:p>
        </p:txBody>
      </p:sp>
      <p:sp>
        <p:nvSpPr>
          <p:cNvPr id="39946" name="Rectangle 10"/>
          <p:cNvSpPr>
            <a:spLocks noChangeArrowheads="1"/>
          </p:cNvSpPr>
          <p:nvPr/>
        </p:nvSpPr>
        <p:spPr bwMode="auto">
          <a:xfrm>
            <a:off x="2070100" y="5422900"/>
            <a:ext cx="4006850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7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 </a:t>
            </a:r>
            <a:r>
              <a:rPr lang="en-US" altLang="en-US" sz="2400" u="sng">
                <a:latin typeface="Times New Roman" panose="02020603050405020304" pitchFamily="18" charset="0"/>
              </a:rPr>
              <a:t> 3.13 - 0.40 </a:t>
            </a:r>
            <a:r>
              <a:rPr lang="en-US" altLang="en-US" sz="2400">
                <a:latin typeface="Times New Roman" panose="02020603050405020304" pitchFamily="18" charset="0"/>
              </a:rPr>
              <a:t> =  </a:t>
            </a:r>
            <a:r>
              <a:rPr lang="en-US" altLang="en-US" sz="2400" u="sng">
                <a:latin typeface="Times New Roman" panose="02020603050405020304" pitchFamily="18" charset="0"/>
              </a:rPr>
              <a:t>2.93</a:t>
            </a:r>
            <a:r>
              <a:rPr lang="en-US" altLang="en-US" sz="2400">
                <a:latin typeface="Times New Roman" panose="02020603050405020304" pitchFamily="18" charset="0"/>
              </a:rPr>
              <a:t>  =  0.87</a:t>
            </a:r>
          </a:p>
        </p:txBody>
      </p:sp>
      <p:sp>
        <p:nvSpPr>
          <p:cNvPr id="39947" name="Rectangle 11"/>
          <p:cNvSpPr>
            <a:spLocks noChangeArrowheads="1"/>
          </p:cNvSpPr>
          <p:nvPr/>
        </p:nvSpPr>
        <p:spPr bwMode="auto">
          <a:xfrm>
            <a:off x="5008563" y="5368925"/>
            <a:ext cx="696912" cy="49053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9948" name="Rectangle 12"/>
          <p:cNvSpPr>
            <a:spLocks noChangeArrowheads="1"/>
          </p:cNvSpPr>
          <p:nvPr/>
        </p:nvSpPr>
        <p:spPr bwMode="auto">
          <a:xfrm>
            <a:off x="2506663" y="5803900"/>
            <a:ext cx="952500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7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3.13</a:t>
            </a:r>
          </a:p>
        </p:txBody>
      </p:sp>
      <p:sp>
        <p:nvSpPr>
          <p:cNvPr id="39949" name="Rectangle 13"/>
          <p:cNvSpPr>
            <a:spLocks noChangeArrowheads="1"/>
          </p:cNvSpPr>
          <p:nvPr/>
        </p:nvSpPr>
        <p:spPr bwMode="auto">
          <a:xfrm>
            <a:off x="3911600" y="5819775"/>
            <a:ext cx="1096963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7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smtClean="0">
                <a:latin typeface="Times New Roman" panose="02020603050405020304" pitchFamily="18" charset="0"/>
              </a:rPr>
              <a:t>3.13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39950" name="Rectangle 14"/>
          <p:cNvSpPr>
            <a:spLocks noChangeArrowheads="1"/>
          </p:cNvSpPr>
          <p:nvPr/>
        </p:nvSpPr>
        <p:spPr bwMode="auto">
          <a:xfrm>
            <a:off x="203200" y="825500"/>
            <a:ext cx="949325" cy="1219200"/>
          </a:xfrm>
          <a:prstGeom prst="rect">
            <a:avLst/>
          </a:prstGeom>
          <a:noFill/>
          <a:ln w="25400">
            <a:solidFill>
              <a:srgbClr val="00968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01 34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02 45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03 33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04 21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05 54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06 22</a:t>
            </a:r>
          </a:p>
        </p:txBody>
      </p:sp>
      <p:sp>
        <p:nvSpPr>
          <p:cNvPr id="39951" name="Rectangle 1"/>
          <p:cNvSpPr>
            <a:spLocks noChangeArrowheads="1"/>
          </p:cNvSpPr>
          <p:nvPr/>
        </p:nvSpPr>
        <p:spPr bwMode="auto">
          <a:xfrm>
            <a:off x="6705600" y="5489575"/>
            <a:ext cx="12938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ICC = 0.77</a:t>
            </a: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104A63-7622-4A0E-8213-283EA964E1B0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457200"/>
            <a:ext cx="8534400" cy="1828800"/>
          </a:xfrm>
        </p:spPr>
        <p:txBody>
          <a:bodyPr lIns="92075" tIns="46038" rIns="92075" bIns="46038"/>
          <a:lstStyle/>
          <a:p>
            <a:r>
              <a:rPr lang="en-US" altLang="en-US" smtClean="0">
                <a:latin typeface="Comic Sans MS" panose="030F0702030302020204" pitchFamily="66" charset="0"/>
              </a:rPr>
              <a:t>Reliability Minimum Standards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147888"/>
            <a:ext cx="9144000" cy="4421187"/>
          </a:xfrm>
          <a:noFill/>
        </p:spPr>
        <p:txBody>
          <a:bodyPr lIns="63500" tIns="25400" rIns="63500" bIns="25400">
            <a:spAutoFit/>
          </a:bodyPr>
          <a:lstStyle/>
          <a:p>
            <a:pPr marL="228600" indent="-228600">
              <a:spcBef>
                <a:spcPct val="0"/>
              </a:spcBef>
              <a:tabLst>
                <a:tab pos="228600" algn="l"/>
                <a:tab pos="457200" algn="l"/>
                <a:tab pos="673100" algn="l"/>
              </a:tabLst>
            </a:pPr>
            <a:r>
              <a:rPr lang="en-US" altLang="en-US" smtClean="0"/>
              <a:t>	0.70 or above (for group comparisons)</a:t>
            </a:r>
          </a:p>
          <a:p>
            <a:pPr marL="228600" indent="-228600">
              <a:spcBef>
                <a:spcPct val="0"/>
              </a:spcBef>
              <a:tabLst>
                <a:tab pos="228600" algn="l"/>
                <a:tab pos="457200" algn="l"/>
                <a:tab pos="673100" algn="l"/>
              </a:tabLst>
            </a:pPr>
            <a:endParaRPr lang="en-US" altLang="en-US" smtClean="0"/>
          </a:p>
          <a:p>
            <a:pPr marL="228600" indent="-228600">
              <a:spcBef>
                <a:spcPct val="0"/>
              </a:spcBef>
              <a:tabLst>
                <a:tab pos="228600" algn="l"/>
                <a:tab pos="457200" algn="l"/>
                <a:tab pos="673100" algn="l"/>
              </a:tabLst>
            </a:pPr>
            <a:r>
              <a:rPr lang="en-US" altLang="en-US" smtClean="0"/>
              <a:t>	0.90 or higher (for individual assessment)</a:t>
            </a:r>
          </a:p>
          <a:p>
            <a:pPr marL="228600" indent="-228600">
              <a:spcBef>
                <a:spcPct val="0"/>
              </a:spcBef>
              <a:tabLst>
                <a:tab pos="228600" algn="l"/>
                <a:tab pos="457200" algn="l"/>
                <a:tab pos="673100" algn="l"/>
              </a:tabLst>
            </a:pPr>
            <a:endParaRPr lang="en-US" altLang="en-US" smtClean="0"/>
          </a:p>
          <a:p>
            <a:pPr marL="584200" lvl="1">
              <a:spcBef>
                <a:spcPct val="0"/>
              </a:spcBef>
              <a:buFont typeface="Wingdings" panose="05000000000000000000" pitchFamily="2" charset="2"/>
              <a:buChar char="Ø"/>
              <a:tabLst>
                <a:tab pos="228600" algn="l"/>
                <a:tab pos="457200" algn="l"/>
                <a:tab pos="673100" algn="l"/>
              </a:tabLst>
            </a:pPr>
            <a:r>
              <a:rPr lang="en-US" altLang="en-US" smtClean="0"/>
              <a:t> SEM = SD (1- reliability)</a:t>
            </a:r>
            <a:r>
              <a:rPr lang="en-US" altLang="en-US" baseline="30000" smtClean="0"/>
              <a:t>1/2</a:t>
            </a:r>
            <a:r>
              <a:rPr lang="en-US" altLang="en-US" smtClean="0"/>
              <a:t> </a:t>
            </a:r>
          </a:p>
          <a:p>
            <a:pPr marL="584200" lvl="1">
              <a:spcBef>
                <a:spcPct val="0"/>
              </a:spcBef>
              <a:buFont typeface="Wingdings" panose="05000000000000000000" pitchFamily="2" charset="2"/>
              <a:buChar char="Ø"/>
              <a:tabLst>
                <a:tab pos="228600" algn="l"/>
                <a:tab pos="457200" algn="l"/>
                <a:tab pos="673100" algn="l"/>
              </a:tabLst>
            </a:pPr>
            <a:r>
              <a:rPr lang="en-US" altLang="en-US" smtClean="0"/>
              <a:t> 95% CI = true score +/- 1.96 x SEM</a:t>
            </a:r>
          </a:p>
          <a:p>
            <a:pPr marL="584200" lvl="1">
              <a:spcBef>
                <a:spcPct val="0"/>
              </a:spcBef>
              <a:buFont typeface="Wingdings" panose="05000000000000000000" pitchFamily="2" charset="2"/>
              <a:buChar char="Ø"/>
              <a:tabLst>
                <a:tab pos="228600" algn="l"/>
                <a:tab pos="457200" algn="l"/>
                <a:tab pos="673100" algn="l"/>
              </a:tabLst>
            </a:pPr>
            <a:endParaRPr lang="en-US" altLang="en-US" smtClean="0"/>
          </a:p>
          <a:p>
            <a:pPr marL="984250" lvl="2">
              <a:spcBef>
                <a:spcPct val="0"/>
              </a:spcBef>
              <a:buFont typeface="Wingdings" panose="05000000000000000000" pitchFamily="2" charset="2"/>
              <a:buChar char="Ø"/>
              <a:tabLst>
                <a:tab pos="228600" algn="l"/>
                <a:tab pos="457200" algn="l"/>
                <a:tab pos="673100" algn="l"/>
              </a:tabLst>
            </a:pPr>
            <a:r>
              <a:rPr lang="en-US" altLang="en-US" smtClean="0"/>
              <a:t> if z-score = 0, then CI: -.62 to +.62 when reliability = 0.90</a:t>
            </a:r>
          </a:p>
          <a:p>
            <a:pPr marL="1441450" lvl="3">
              <a:spcBef>
                <a:spcPct val="0"/>
              </a:spcBef>
              <a:buFont typeface="Wingdings" panose="05000000000000000000" pitchFamily="2" charset="2"/>
              <a:buChar char="Ø"/>
              <a:tabLst>
                <a:tab pos="228600" algn="l"/>
                <a:tab pos="457200" algn="l"/>
                <a:tab pos="673100" algn="l"/>
              </a:tabLst>
            </a:pPr>
            <a:r>
              <a:rPr lang="en-US" altLang="en-US" smtClean="0"/>
              <a:t>Width of CI is 1.24 z-score units	</a:t>
            </a:r>
          </a:p>
          <a:p>
            <a:pPr marL="584200" lvl="1">
              <a:spcBef>
                <a:spcPct val="0"/>
              </a:spcBef>
              <a:buFont typeface="Wingdings" panose="05000000000000000000" pitchFamily="2" charset="2"/>
              <a:buChar char="Ø"/>
              <a:tabLst>
                <a:tab pos="228600" algn="l"/>
                <a:tab pos="457200" algn="l"/>
                <a:tab pos="673100" algn="l"/>
              </a:tabLst>
            </a:pPr>
            <a:endParaRPr lang="en-US" altLang="en-US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104A63-7622-4A0E-8213-283EA964E1B0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>
                <a:latin typeface="Comic Sans MS" panose="030F0702030302020204" pitchFamily="66" charset="0"/>
              </a:rPr>
              <a:t>Guidelines for Interpreting Kappa</a:t>
            </a:r>
          </a:p>
        </p:txBody>
      </p:sp>
      <p:graphicFrame>
        <p:nvGraphicFramePr>
          <p:cNvPr id="29894" name="Group 19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635504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4571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Conclusion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50000">
                          <a:srgbClr val="376FA7"/>
                        </a:gs>
                        <a:gs pos="100000">
                          <a:srgbClr val="2A568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Kappa </a:t>
                      </a:r>
                    </a:p>
                  </a:txBody>
                  <a:tcPr marT="45709" marB="45709" horzOverflow="overflow">
                    <a:lnL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50000">
                          <a:srgbClr val="376FA7"/>
                        </a:gs>
                        <a:gs pos="100000">
                          <a:srgbClr val="2A568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Conclusion </a:t>
                      </a:r>
                    </a:p>
                  </a:txBody>
                  <a:tcPr marT="45709" marB="45709" horzOverflow="overflow">
                    <a:lnL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50000">
                          <a:srgbClr val="376FA7"/>
                        </a:gs>
                        <a:gs pos="100000">
                          <a:srgbClr val="2A568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Kappa</a:t>
                      </a:r>
                    </a:p>
                  </a:txBody>
                  <a:tcPr marT="45709" marB="45709" horzOverflow="overflow">
                    <a:lnL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50000">
                          <a:srgbClr val="376FA7"/>
                        </a:gs>
                        <a:gs pos="100000">
                          <a:srgbClr val="2A5682"/>
                        </a:gs>
                      </a:gsLst>
                      <a:lin ang="5400000" scaled="1"/>
                    </a:gradFill>
                  </a:tcPr>
                </a:tc>
              </a:tr>
              <a:tr h="1698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09" marB="45709" horzOverflow="overflow">
                    <a:lnL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09" marB="45709" horzOverflow="overflow">
                    <a:lnL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09" marB="45709" horzOverflow="overflow">
                    <a:lnL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</a:tr>
              <a:tr h="4571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Poor 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&lt; .40 </a:t>
                      </a:r>
                    </a:p>
                  </a:txBody>
                  <a:tcPr marT="45709" marB="45709" anchor="ctr" horzOverflow="overflow">
                    <a:lnL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Poor</a:t>
                      </a:r>
                    </a:p>
                  </a:txBody>
                  <a:tcPr marT="45709" marB="45709" anchor="ctr" horzOverflow="overflow">
                    <a:lnL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&lt; 0.0</a:t>
                      </a:r>
                    </a:p>
                  </a:txBody>
                  <a:tcPr marT="45709" marB="45709" anchor="ctr" horzOverflow="overflow">
                    <a:lnL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</a:tr>
              <a:tr h="5316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Fair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.40 - .59 </a:t>
                      </a:r>
                    </a:p>
                  </a:txBody>
                  <a:tcPr marT="45709" marB="45709" anchor="ctr" horzOverflow="overflow">
                    <a:lnL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Slight</a:t>
                      </a:r>
                    </a:p>
                  </a:txBody>
                  <a:tcPr marT="45709" marB="45709" anchor="ctr" horzOverflow="overflow">
                    <a:lnL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.00 - .20</a:t>
                      </a:r>
                    </a:p>
                  </a:txBody>
                  <a:tcPr marT="45709" marB="45709" anchor="ctr" horzOverflow="overflow">
                    <a:lnL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</a:tr>
              <a:tr h="5332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Good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.60 - .74 </a:t>
                      </a:r>
                    </a:p>
                  </a:txBody>
                  <a:tcPr marT="45709" marB="45709" anchor="ctr" horzOverflow="overflow">
                    <a:lnL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Fair</a:t>
                      </a:r>
                    </a:p>
                  </a:txBody>
                  <a:tcPr marT="45709" marB="45709" anchor="ctr" horzOverflow="overflow">
                    <a:lnL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.21 - .40</a:t>
                      </a:r>
                    </a:p>
                  </a:txBody>
                  <a:tcPr marT="45709" marB="45709" anchor="ctr" horzOverflow="overflow">
                    <a:lnL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</a:tr>
              <a:tr h="5269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Excellent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&gt; .74</a:t>
                      </a:r>
                    </a:p>
                  </a:txBody>
                  <a:tcPr marT="45709" marB="45709" anchor="ctr" horzOverflow="overflow">
                    <a:lnL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Moderate</a:t>
                      </a:r>
                    </a:p>
                  </a:txBody>
                  <a:tcPr marT="45709" marB="45709" anchor="ctr" horzOverflow="overflow">
                    <a:lnL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.41 - .60</a:t>
                      </a:r>
                    </a:p>
                  </a:txBody>
                  <a:tcPr marT="45709" marB="45709" anchor="ctr" horzOverflow="overflow">
                    <a:lnL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</a:tr>
              <a:tr h="5316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09" marB="45709" anchor="ctr" horzOverflow="overflow">
                    <a:lnL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Substantial</a:t>
                      </a:r>
                    </a:p>
                  </a:txBody>
                  <a:tcPr marT="45709" marB="45709" anchor="ctr" horzOverflow="overflow">
                    <a:lnL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.61 - .80</a:t>
                      </a:r>
                    </a:p>
                  </a:txBody>
                  <a:tcPr marT="45709" marB="45709" anchor="ctr" horzOverflow="overflow">
                    <a:lnL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</a:tr>
              <a:tr h="8960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09" marB="45709" anchor="ctr" horzOverflow="overflow">
                    <a:lnL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Almost perfect</a:t>
                      </a:r>
                    </a:p>
                  </a:txBody>
                  <a:tcPr marT="45709" marB="45709" anchor="ctr" horzOverflow="overflow">
                    <a:lnL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.81 - 1.00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09" marB="45709" anchor="ctr" horzOverflow="overflow">
                    <a:lnL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</a:tr>
              <a:tr h="5316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Fleiss (1981)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09" marB="45709" anchor="ctr" horzOverflow="overflow">
                    <a:lnL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Landis and Koch (1977)</a:t>
                      </a:r>
                    </a:p>
                  </a:txBody>
                  <a:tcPr marT="45709" marB="45709" anchor="ctr" horzOverflow="overflow">
                    <a:lnL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D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2A5682"/>
                        </a:gs>
                        <a:gs pos="100000">
                          <a:srgbClr val="376FA7"/>
                        </a:gs>
                      </a:gsLst>
                      <a:lin ang="27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8FCE77-96BF-43CC-AD3D-3E0F3EBA0FF7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1828800"/>
            <a:ext cx="3276600" cy="35814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9070" y="1417638"/>
            <a:ext cx="1485900" cy="150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34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Comic Sans MS" panose="030F0702030302020204" pitchFamily="66" charset="0"/>
              </a:rPr>
              <a:t>Sufficient Unidimensionality</a:t>
            </a:r>
          </a:p>
        </p:txBody>
      </p:sp>
      <p:sp>
        <p:nvSpPr>
          <p:cNvPr id="1034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latin typeface="Comic Sans MS" panose="030F0702030302020204" pitchFamily="66" charset="0"/>
              </a:rPr>
              <a:t>One-Factor Categorical Confirmatory Factor Analytic Model (e.g., using </a:t>
            </a:r>
            <a:r>
              <a:rPr lang="en-US" altLang="en-US" dirty="0" err="1" smtClean="0">
                <a:latin typeface="Comic Sans MS" panose="030F0702030302020204" pitchFamily="66" charset="0"/>
              </a:rPr>
              <a:t>Mplus</a:t>
            </a:r>
            <a:r>
              <a:rPr lang="en-US" altLang="en-US" dirty="0" smtClean="0">
                <a:latin typeface="Comic Sans MS" panose="030F0702030302020204" pitchFamily="66" charset="0"/>
              </a:rPr>
              <a:t>)</a:t>
            </a:r>
          </a:p>
          <a:p>
            <a:endParaRPr lang="en-US" altLang="en-US" dirty="0" smtClean="0">
              <a:latin typeface="Comic Sans MS" panose="030F0702030302020204" pitchFamily="66" charset="0"/>
            </a:endParaRPr>
          </a:p>
          <a:p>
            <a:pPr lvl="1"/>
            <a:r>
              <a:rPr lang="en-US" altLang="en-US" dirty="0" err="1" smtClean="0">
                <a:latin typeface="Comic Sans MS" panose="030F0702030302020204" pitchFamily="66" charset="0"/>
              </a:rPr>
              <a:t>Polychoric</a:t>
            </a:r>
            <a:r>
              <a:rPr lang="en-US" altLang="en-US" dirty="0" smtClean="0">
                <a:latin typeface="Comic Sans MS" panose="030F0702030302020204" pitchFamily="66" charset="0"/>
              </a:rPr>
              <a:t> correlations; weighted least squares with adjustments for mean and variance</a:t>
            </a:r>
          </a:p>
          <a:p>
            <a:r>
              <a:rPr lang="en-US" altLang="en-US" dirty="0" smtClean="0">
                <a:latin typeface="Comic Sans MS" panose="030F0702030302020204" pitchFamily="66" charset="0"/>
              </a:rPr>
              <a:t>Fit Indices</a:t>
            </a:r>
          </a:p>
          <a:p>
            <a:pPr lvl="1"/>
            <a:r>
              <a:rPr lang="en-US" altLang="en-US" dirty="0" smtClean="0">
                <a:latin typeface="Comic Sans MS" panose="030F0702030302020204" pitchFamily="66" charset="0"/>
              </a:rPr>
              <a:t>Comparative </a:t>
            </a:r>
            <a:r>
              <a:rPr lang="en-US" altLang="en-US" smtClean="0">
                <a:latin typeface="Comic Sans MS" panose="030F0702030302020204" pitchFamily="66" charset="0"/>
              </a:rPr>
              <a:t>Fit Index, etc.</a:t>
            </a:r>
            <a:endParaRPr lang="en-US" altLang="en-US" dirty="0" smtClean="0">
              <a:latin typeface="Comic Sans MS" panose="030F0702030302020204" pitchFamily="66" charset="0"/>
            </a:endParaRPr>
          </a:p>
          <a:p>
            <a:pPr lvl="1"/>
            <a:endParaRPr lang="en-US" altLang="en-US" dirty="0" smtClean="0">
              <a:latin typeface="Comic Sans MS" panose="030F0702030302020204" pitchFamily="66" charset="0"/>
            </a:endParaRPr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6E4F207-E13D-441F-A4F2-7C7CA8ED4D1E}" type="slidenum">
              <a:rPr lang="en-US" altLang="en-US" sz="1200" b="1" smtClean="0"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38</a:t>
            </a:fld>
            <a:endParaRPr lang="en-US" altLang="en-US" sz="1200" b="1" dirty="0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Comic Sans MS" panose="030F0702030302020204" pitchFamily="66" charset="0"/>
              </a:rPr>
              <a:t>Local Independence</a:t>
            </a:r>
          </a:p>
        </p:txBody>
      </p:sp>
      <p:sp>
        <p:nvSpPr>
          <p:cNvPr id="1044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indent="-228600"/>
            <a:r>
              <a:rPr lang="en-US" altLang="en-US" sz="2800" dirty="0" smtClean="0">
                <a:latin typeface="Comic Sans MS" panose="030F0702030302020204" pitchFamily="66" charset="0"/>
              </a:rPr>
              <a:t>After controlling for dominant factor(s), item pairs should not be associated.</a:t>
            </a:r>
          </a:p>
          <a:p>
            <a:pPr lvl="1"/>
            <a:r>
              <a:rPr lang="en-US" altLang="en-US" dirty="0" smtClean="0">
                <a:latin typeface="Comic Sans MS" panose="030F0702030302020204" pitchFamily="66" charset="0"/>
              </a:rPr>
              <a:t>Look </a:t>
            </a:r>
            <a:r>
              <a:rPr lang="en-US" altLang="en-US" dirty="0" smtClean="0">
                <a:latin typeface="Comic Sans MS" panose="030F0702030302020204" pitchFamily="66" charset="0"/>
              </a:rPr>
              <a:t>for residual correlations &gt; </a:t>
            </a:r>
            <a:r>
              <a:rPr lang="en-US" altLang="en-US" dirty="0" smtClean="0">
                <a:latin typeface="Comic Sans MS" panose="030F0702030302020204" pitchFamily="66" charset="0"/>
              </a:rPr>
              <a:t>0.20</a:t>
            </a:r>
          </a:p>
          <a:p>
            <a:pPr lvl="1"/>
            <a:endParaRPr lang="en-US" altLang="en-US" dirty="0" smtClean="0">
              <a:latin typeface="Comic Sans MS" panose="030F0702030302020204" pitchFamily="66" charset="0"/>
            </a:endParaRPr>
          </a:p>
          <a:p>
            <a:pPr marL="228600" indent="-228600"/>
            <a:r>
              <a:rPr lang="en-US" altLang="en-US" dirty="0" smtClean="0">
                <a:latin typeface="Comic Sans MS" panose="030F0702030302020204" pitchFamily="66" charset="0"/>
              </a:rPr>
              <a:t>Local dependence often caused by asking </a:t>
            </a:r>
            <a:r>
              <a:rPr lang="en-US" altLang="en-US" dirty="0" smtClean="0">
                <a:latin typeface="Comic Sans MS" panose="030F0702030302020204" pitchFamily="66" charset="0"/>
              </a:rPr>
              <a:t>the same </a:t>
            </a:r>
            <a:r>
              <a:rPr lang="en-US" altLang="en-US" dirty="0" smtClean="0">
                <a:latin typeface="Comic Sans MS" panose="030F0702030302020204" pitchFamily="66" charset="0"/>
              </a:rPr>
              <a:t>question </a:t>
            </a:r>
            <a:r>
              <a:rPr lang="en-US" altLang="en-US" dirty="0" smtClean="0">
                <a:latin typeface="Comic Sans MS" panose="030F0702030302020204" pitchFamily="66" charset="0"/>
              </a:rPr>
              <a:t>multiple times.</a:t>
            </a:r>
          </a:p>
          <a:p>
            <a:pPr lvl="1"/>
            <a:r>
              <a:rPr lang="en-US" altLang="en-US" dirty="0" smtClean="0">
                <a:latin typeface="Comic Sans MS" panose="030F0702030302020204" pitchFamily="66" charset="0"/>
              </a:rPr>
              <a:t>“I’m generally sad about my life.”</a:t>
            </a:r>
          </a:p>
          <a:p>
            <a:pPr lvl="1"/>
            <a:r>
              <a:rPr lang="en-US" altLang="en-US" dirty="0" smtClean="0">
                <a:latin typeface="Comic Sans MS" panose="030F0702030302020204" pitchFamily="66" charset="0"/>
              </a:rPr>
              <a:t>“My life is generally sad.”</a:t>
            </a:r>
          </a:p>
          <a:p>
            <a:pPr marL="228600" indent="-228600"/>
            <a:endParaRPr lang="en-US" altLang="en-US" sz="28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0E01635-2E53-4BD5-8C39-2B0D74AABAF3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4000" dirty="0" smtClean="0">
                <a:latin typeface="Comic Sans MS" panose="030F0702030302020204" pitchFamily="66" charset="0"/>
              </a:rPr>
              <a:t>Aspects of Good Health-Related Quality of Life Measures</a:t>
            </a:r>
            <a:br>
              <a:rPr lang="en-US" altLang="en-US" sz="4000" dirty="0" smtClean="0">
                <a:latin typeface="Comic Sans MS" panose="030F0702030302020204" pitchFamily="66" charset="0"/>
              </a:rPr>
            </a:br>
            <a:endParaRPr lang="en-US" altLang="en-US" sz="4000" dirty="0" smtClean="0">
              <a:latin typeface="Comic Sans MS" panose="030F0702030302020204" pitchFamily="66" charset="0"/>
            </a:endParaRP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4350" y="1524000"/>
            <a:ext cx="832485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sz="28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en-US" sz="2800" dirty="0" smtClean="0"/>
              <a:t>Aside from being practical..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altLang="en-US" sz="2800" dirty="0" smtClean="0"/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2800" dirty="0" smtClean="0"/>
              <a:t>Same people get same scores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endParaRPr lang="en-US" altLang="en-US" sz="2800" dirty="0" smtClean="0"/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2800" dirty="0" smtClean="0"/>
              <a:t>Different people get different scores and differ in the way you expect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endParaRPr lang="en-US" altLang="en-US" sz="2800" dirty="0"/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2800" dirty="0"/>
              <a:t>Measure is interpretable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endParaRPr lang="en-US" altLang="en-US" sz="2800" dirty="0" smtClean="0"/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2800" dirty="0" smtClean="0"/>
              <a:t>Measure works the same way for different groups (age, gender, race/ethnicity)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4"/>
          <p:cNvSpPr>
            <a:spLocks noChangeArrowheads="1"/>
          </p:cNvSpPr>
          <p:nvPr/>
        </p:nvSpPr>
        <p:spPr bwMode="auto">
          <a:xfrm>
            <a:off x="304800" y="228600"/>
            <a:ext cx="8610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0">
                <a:solidFill>
                  <a:schemeClr val="tx2"/>
                </a:solidFill>
                <a:latin typeface="Comic Sans MS" panose="030F0702030302020204" pitchFamily="66" charset="0"/>
              </a:rPr>
              <a:t>Item-scale correlation matrix</a:t>
            </a:r>
          </a:p>
        </p:txBody>
      </p:sp>
      <p:graphicFrame>
        <p:nvGraphicFramePr>
          <p:cNvPr id="52228" name="Object 5"/>
          <p:cNvGraphicFramePr>
            <a:graphicFrameLocks/>
          </p:cNvGraphicFramePr>
          <p:nvPr/>
        </p:nvGraphicFramePr>
        <p:xfrm>
          <a:off x="1103313" y="1597025"/>
          <a:ext cx="7010400" cy="481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90" name="Document" r:id="rId4" imgW="4938480" imgH="3361680" progId="Word.Document.8">
                  <p:embed/>
                </p:oleObj>
              </mc:Choice>
              <mc:Fallback>
                <p:oleObj name="Document" r:id="rId4" imgW="4938480" imgH="3361680" progId="Word.Document.8">
                  <p:embed/>
                  <p:pic>
                    <p:nvPicPr>
                      <p:cNvPr id="0" name="Picture 4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3313" y="1597025"/>
                        <a:ext cx="7010400" cy="4818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29" name="Rectangle 6"/>
          <p:cNvSpPr>
            <a:spLocks noChangeArrowheads="1"/>
          </p:cNvSpPr>
          <p:nvPr/>
        </p:nvSpPr>
        <p:spPr bwMode="auto">
          <a:xfrm>
            <a:off x="5013325" y="6262688"/>
            <a:ext cx="1841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Times New Roman" panose="02020603050405020304" pitchFamily="18" charset="0"/>
            </a:endParaRPr>
          </a:p>
        </p:txBody>
      </p:sp>
      <p:pic>
        <p:nvPicPr>
          <p:cNvPr id="52230" name="Picture 8" descr="MPj04331600000[1]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286000"/>
            <a:ext cx="1524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7372350" y="6115050"/>
            <a:ext cx="1466850" cy="476250"/>
          </a:xfrm>
        </p:spPr>
        <p:txBody>
          <a:bodyPr/>
          <a:lstStyle/>
          <a:p>
            <a:pPr>
              <a:defRPr/>
            </a:pPr>
            <a:fld id="{FC104A63-7622-4A0E-8213-283EA964E1B0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2"/>
          <p:cNvSpPr>
            <a:spLocks noChangeArrowheads="1"/>
          </p:cNvSpPr>
          <p:nvPr/>
        </p:nvSpPr>
        <p:spPr bwMode="auto">
          <a:xfrm>
            <a:off x="304800" y="228600"/>
            <a:ext cx="8610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0">
                <a:solidFill>
                  <a:schemeClr val="tx2"/>
                </a:solidFill>
                <a:latin typeface="Comic Sans MS" panose="030F0702030302020204" pitchFamily="66" charset="0"/>
              </a:rPr>
              <a:t>Item-scale correlation matrix</a:t>
            </a:r>
          </a:p>
        </p:txBody>
      </p:sp>
      <p:graphicFrame>
        <p:nvGraphicFramePr>
          <p:cNvPr id="54276" name="Object 3"/>
          <p:cNvGraphicFramePr>
            <a:graphicFrameLocks/>
          </p:cNvGraphicFramePr>
          <p:nvPr/>
        </p:nvGraphicFramePr>
        <p:xfrm>
          <a:off x="1098550" y="1597025"/>
          <a:ext cx="7035800" cy="481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4" name="Document" r:id="rId4" imgW="4945320" imgH="3354840" progId="Word.Document.8">
                  <p:embed/>
                </p:oleObj>
              </mc:Choice>
              <mc:Fallback>
                <p:oleObj name="Document" r:id="rId4" imgW="4945320" imgH="3354840" progId="Word.Document.8">
                  <p:embed/>
                  <p:pic>
                    <p:nvPicPr>
                      <p:cNvPr id="0" name="Picture 4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8550" y="1597025"/>
                        <a:ext cx="7035800" cy="4816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77" name="Rectangle 4"/>
          <p:cNvSpPr>
            <a:spLocks noChangeArrowheads="1"/>
          </p:cNvSpPr>
          <p:nvPr/>
        </p:nvSpPr>
        <p:spPr bwMode="auto">
          <a:xfrm>
            <a:off x="5013325" y="6262688"/>
            <a:ext cx="1841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Times New Roman" panose="02020603050405020304" pitchFamily="18" charset="0"/>
            </a:endParaRPr>
          </a:p>
        </p:txBody>
      </p:sp>
      <p:pic>
        <p:nvPicPr>
          <p:cNvPr id="54278" name="Picture 9" descr="MPj04331610000[1]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438400"/>
            <a:ext cx="1676400" cy="19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7400925" y="6024563"/>
            <a:ext cx="1466850" cy="476250"/>
          </a:xfrm>
        </p:spPr>
        <p:txBody>
          <a:bodyPr/>
          <a:lstStyle/>
          <a:p>
            <a:pPr>
              <a:defRPr/>
            </a:pPr>
            <a:fld id="{FC104A63-7622-4A0E-8213-283EA964E1B0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le 1"/>
          <p:cNvSpPr>
            <a:spLocks noGrp="1"/>
          </p:cNvSpPr>
          <p:nvPr>
            <p:ph type="title"/>
          </p:nvPr>
        </p:nvSpPr>
        <p:spPr>
          <a:xfrm>
            <a:off x="123825" y="0"/>
            <a:ext cx="9020175" cy="990600"/>
          </a:xfrm>
        </p:spPr>
        <p:txBody>
          <a:bodyPr/>
          <a:lstStyle/>
          <a:p>
            <a:r>
              <a:rPr lang="en-US" altLang="en-US" smtClean="0">
                <a:latin typeface="Comic Sans MS" panose="030F0702030302020204" pitchFamily="66" charset="0"/>
              </a:rPr>
              <a:t>Posttraumatic Growth Inventory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763000" cy="5287963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2400" dirty="0" smtClean="0">
                <a:latin typeface="Comic Sans MS" pitchFamily="66" charset="0"/>
                <a:ea typeface="MS PGothic" pitchFamily="34" charset="-128"/>
              </a:rPr>
              <a:t>Indicate for each of the statements below the degree to which this change occurred in your life as a result of your crisis. </a:t>
            </a:r>
          </a:p>
          <a:p>
            <a:pPr marL="0" indent="0">
              <a:buFontTx/>
              <a:buNone/>
              <a:defRPr/>
            </a:pPr>
            <a:r>
              <a:rPr lang="en-US" sz="2400" i="1" smtClean="0">
                <a:latin typeface="Comic Sans MS" pitchFamily="66" charset="0"/>
                <a:ea typeface="MS PGothic" pitchFamily="34" charset="-128"/>
              </a:rPr>
              <a:t>A</a:t>
            </a:r>
            <a:r>
              <a:rPr lang="en-US" sz="2800" i="1" smtClean="0">
                <a:latin typeface="Comic Sans MS" pitchFamily="66" charset="0"/>
                <a:ea typeface="MS PGothic" pitchFamily="34" charset="-128"/>
              </a:rPr>
              <a:t>ppreciating each day</a:t>
            </a:r>
            <a:endParaRPr lang="en-US" sz="2800" dirty="0" smtClean="0">
              <a:latin typeface="Comic Sans MS" pitchFamily="66" charset="0"/>
              <a:ea typeface="MS PGothic" pitchFamily="34" charset="-128"/>
            </a:endParaRPr>
          </a:p>
          <a:p>
            <a:pPr marL="0" indent="0">
              <a:buFontTx/>
              <a:buNone/>
              <a:defRPr/>
            </a:pPr>
            <a:r>
              <a:rPr lang="en-US" sz="2200" dirty="0" smtClean="0">
                <a:ea typeface="MS PGothic" pitchFamily="34" charset="-128"/>
              </a:rPr>
              <a:t>(0) I </a:t>
            </a:r>
            <a:r>
              <a:rPr lang="en-US" sz="2200" u="sng" dirty="0" smtClean="0">
                <a:ea typeface="MS PGothic" pitchFamily="34" charset="-128"/>
              </a:rPr>
              <a:t>did not</a:t>
            </a:r>
            <a:r>
              <a:rPr lang="en-US" sz="2200" dirty="0" smtClean="0">
                <a:ea typeface="MS PGothic" pitchFamily="34" charset="-128"/>
              </a:rPr>
              <a:t> experience this change as result of my crisis</a:t>
            </a:r>
          </a:p>
          <a:p>
            <a:pPr marL="457200" indent="-457200">
              <a:buFontTx/>
              <a:buAutoNum type="arabicParenBoth"/>
              <a:defRPr/>
            </a:pPr>
            <a:r>
              <a:rPr lang="en-US" sz="2200" dirty="0" smtClean="0">
                <a:ea typeface="MS PGothic" pitchFamily="34" charset="-128"/>
              </a:rPr>
              <a:t>I experienced this change to a </a:t>
            </a:r>
            <a:r>
              <a:rPr lang="en-US" sz="2200" u="sng" dirty="0" smtClean="0">
                <a:ea typeface="MS PGothic" pitchFamily="34" charset="-128"/>
              </a:rPr>
              <a:t>very small degree</a:t>
            </a:r>
            <a:r>
              <a:rPr lang="en-US" sz="2200" dirty="0" smtClean="0">
                <a:ea typeface="MS PGothic" pitchFamily="34" charset="-128"/>
              </a:rPr>
              <a:t> as a result of my crisis</a:t>
            </a:r>
          </a:p>
          <a:p>
            <a:pPr marL="457200" indent="-457200">
              <a:buFontTx/>
              <a:buAutoNum type="arabicParenBoth"/>
              <a:defRPr/>
            </a:pPr>
            <a:r>
              <a:rPr lang="en-US" sz="2200" dirty="0" smtClean="0">
                <a:ea typeface="MS PGothic" pitchFamily="34" charset="-128"/>
              </a:rPr>
              <a:t>I experienced this change to a </a:t>
            </a:r>
            <a:r>
              <a:rPr lang="en-US" sz="2200" u="sng" dirty="0" smtClean="0">
                <a:ea typeface="MS PGothic" pitchFamily="34" charset="-128"/>
              </a:rPr>
              <a:t>small degree </a:t>
            </a:r>
            <a:r>
              <a:rPr lang="en-US" sz="2200" dirty="0" smtClean="0">
                <a:ea typeface="MS PGothic" pitchFamily="34" charset="-128"/>
              </a:rPr>
              <a:t>as a result of my crisis</a:t>
            </a:r>
          </a:p>
          <a:p>
            <a:pPr marL="457200" indent="-457200">
              <a:buFontTx/>
              <a:buAutoNum type="arabicParenBoth"/>
              <a:defRPr/>
            </a:pPr>
            <a:r>
              <a:rPr lang="en-US" sz="2200" dirty="0" smtClean="0">
                <a:ea typeface="MS PGothic" pitchFamily="34" charset="-128"/>
              </a:rPr>
              <a:t>I experienced this change to a </a:t>
            </a:r>
            <a:r>
              <a:rPr lang="en-US" sz="2200" u="sng" dirty="0" smtClean="0">
                <a:ea typeface="MS PGothic" pitchFamily="34" charset="-128"/>
              </a:rPr>
              <a:t>moderate degree </a:t>
            </a:r>
            <a:r>
              <a:rPr lang="en-US" sz="2200" dirty="0" smtClean="0">
                <a:ea typeface="MS PGothic" pitchFamily="34" charset="-128"/>
              </a:rPr>
              <a:t>as a result of my crisis</a:t>
            </a:r>
          </a:p>
          <a:p>
            <a:pPr marL="457200" indent="-457200">
              <a:buFontTx/>
              <a:buAutoNum type="arabicParenBoth"/>
              <a:defRPr/>
            </a:pPr>
            <a:r>
              <a:rPr lang="en-US" sz="2200" dirty="0" smtClean="0">
                <a:ea typeface="MS PGothic" pitchFamily="34" charset="-128"/>
              </a:rPr>
              <a:t>I experienced this change to a </a:t>
            </a:r>
            <a:r>
              <a:rPr lang="en-US" sz="2200" u="sng" dirty="0" smtClean="0">
                <a:ea typeface="MS PGothic" pitchFamily="34" charset="-128"/>
              </a:rPr>
              <a:t>great degree </a:t>
            </a:r>
            <a:r>
              <a:rPr lang="en-US" sz="2200" dirty="0" smtClean="0">
                <a:ea typeface="MS PGothic" pitchFamily="34" charset="-128"/>
              </a:rPr>
              <a:t>as a result of my crisis</a:t>
            </a:r>
          </a:p>
          <a:p>
            <a:pPr marL="457200" indent="-457200">
              <a:buFontTx/>
              <a:buAutoNum type="arabicParenBoth"/>
              <a:defRPr/>
            </a:pPr>
            <a:r>
              <a:rPr lang="en-US" sz="2200" dirty="0" smtClean="0">
                <a:ea typeface="MS PGothic" pitchFamily="34" charset="-128"/>
              </a:rPr>
              <a:t>I experienced this change to a </a:t>
            </a:r>
            <a:r>
              <a:rPr lang="en-US" sz="2200" u="sng" dirty="0" smtClean="0">
                <a:ea typeface="MS PGothic" pitchFamily="34" charset="-128"/>
              </a:rPr>
              <a:t>very great degree </a:t>
            </a:r>
            <a:r>
              <a:rPr lang="en-US" sz="2200" dirty="0" smtClean="0">
                <a:ea typeface="MS PGothic" pitchFamily="34" charset="-128"/>
              </a:rPr>
              <a:t>as a result of my crisis</a:t>
            </a:r>
          </a:p>
          <a:p>
            <a:pPr marL="457200" indent="-457200">
              <a:buFontTx/>
              <a:buAutoNum type="arabicParenBoth"/>
              <a:defRPr/>
            </a:pPr>
            <a:endParaRPr lang="en-US" sz="2400" dirty="0" smtClean="0">
              <a:ea typeface="MS PGothic" pitchFamily="34" charset="-128"/>
            </a:endParaRPr>
          </a:p>
          <a:p>
            <a:pPr marL="457200" indent="-457200">
              <a:buFontTx/>
              <a:buAutoNum type="arabicParenBoth"/>
              <a:defRPr/>
            </a:pPr>
            <a:endParaRPr lang="en-US" sz="2400" dirty="0" smtClean="0">
              <a:ea typeface="MS PGothic" pitchFamily="34" charset="-128"/>
            </a:endParaRPr>
          </a:p>
          <a:p>
            <a:pPr marL="0" indent="0">
              <a:buFontTx/>
              <a:buNone/>
              <a:defRPr/>
            </a:pPr>
            <a:endParaRPr lang="en-US" sz="2400" dirty="0">
              <a:ea typeface="MS PGothic" pitchFamily="34" charset="-128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066" name="Object 4"/>
          <p:cNvGraphicFramePr>
            <a:graphicFrameLocks noChangeAspect="1"/>
          </p:cNvGraphicFramePr>
          <p:nvPr/>
        </p:nvGraphicFramePr>
        <p:xfrm>
          <a:off x="615950" y="1550988"/>
          <a:ext cx="7769225" cy="5119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95" name="Chart" r:id="rId4" imgW="7762951" imgH="5105298" progId="MSGraph.Chart.8">
                  <p:embed followColorScheme="full"/>
                </p:oleObj>
              </mc:Choice>
              <mc:Fallback>
                <p:oleObj name="Chart" r:id="rId4" imgW="7762951" imgH="5105298" progId="MSGraph.Chart.8">
                  <p:embed followColorScheme="full"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" y="1550988"/>
                        <a:ext cx="7769225" cy="5119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0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altLang="en-US" sz="3600" smtClean="0">
                <a:latin typeface="Comic Sans MS" panose="030F0702030302020204" pitchFamily="66" charset="0"/>
              </a:rPr>
              <a:t>Category Response Curves</a:t>
            </a:r>
          </a:p>
        </p:txBody>
      </p:sp>
      <p:sp>
        <p:nvSpPr>
          <p:cNvPr id="88068" name="Text Box 6"/>
          <p:cNvSpPr txBox="1">
            <a:spLocks noChangeArrowheads="1"/>
          </p:cNvSpPr>
          <p:nvPr/>
        </p:nvSpPr>
        <p:spPr bwMode="auto">
          <a:xfrm>
            <a:off x="7696200" y="5969000"/>
            <a:ext cx="1066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Arial Black" panose="020B0A04020102020204" pitchFamily="34" charset="0"/>
                <a:cs typeface="Arial" panose="020B0604020202020204" pitchFamily="34" charset="0"/>
              </a:rPr>
              <a:t>Great Change</a:t>
            </a:r>
          </a:p>
        </p:txBody>
      </p:sp>
      <p:sp>
        <p:nvSpPr>
          <p:cNvPr id="88069" name="Text Box 7"/>
          <p:cNvSpPr txBox="1">
            <a:spLocks noChangeArrowheads="1"/>
          </p:cNvSpPr>
          <p:nvPr/>
        </p:nvSpPr>
        <p:spPr bwMode="auto">
          <a:xfrm>
            <a:off x="1524000" y="5969000"/>
            <a:ext cx="1066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Arial Black" panose="020B0A04020102020204" pitchFamily="34" charset="0"/>
                <a:cs typeface="Arial" panose="020B0604020202020204" pitchFamily="34" charset="0"/>
              </a:rPr>
              <a:t>No Change</a:t>
            </a:r>
          </a:p>
        </p:txBody>
      </p:sp>
      <p:sp>
        <p:nvSpPr>
          <p:cNvPr id="88070" name="Text Box 9"/>
          <p:cNvSpPr txBox="1">
            <a:spLocks noChangeArrowheads="1"/>
          </p:cNvSpPr>
          <p:nvPr/>
        </p:nvSpPr>
        <p:spPr bwMode="auto">
          <a:xfrm>
            <a:off x="4724400" y="63500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chemeClr val="bg2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q</a:t>
            </a:r>
          </a:p>
        </p:txBody>
      </p:sp>
      <p:sp>
        <p:nvSpPr>
          <p:cNvPr id="88071" name="Text Box 11"/>
          <p:cNvSpPr txBox="1">
            <a:spLocks noChangeArrowheads="1"/>
          </p:cNvSpPr>
          <p:nvPr/>
        </p:nvSpPr>
        <p:spPr bwMode="auto">
          <a:xfrm>
            <a:off x="2590800" y="4826000"/>
            <a:ext cx="1295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Comic Sans MS" panose="030F0702030302020204" pitchFamily="66" charset="0"/>
                <a:cs typeface="Arial" panose="020B0604020202020204" pitchFamily="34" charset="0"/>
              </a:rPr>
              <a:t>Very small change</a:t>
            </a:r>
          </a:p>
        </p:txBody>
      </p:sp>
      <p:sp>
        <p:nvSpPr>
          <p:cNvPr id="88072" name="Text Box 12"/>
          <p:cNvSpPr txBox="1">
            <a:spLocks noChangeArrowheads="1"/>
          </p:cNvSpPr>
          <p:nvPr/>
        </p:nvSpPr>
        <p:spPr bwMode="auto">
          <a:xfrm>
            <a:off x="1693863" y="1781175"/>
            <a:ext cx="89693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Comic Sans MS" panose="030F0702030302020204" pitchFamily="66" charset="0"/>
                <a:cs typeface="Arial" panose="020B0604020202020204" pitchFamily="34" charset="0"/>
              </a:rPr>
              <a:t>No  change</a:t>
            </a:r>
          </a:p>
        </p:txBody>
      </p:sp>
      <p:sp>
        <p:nvSpPr>
          <p:cNvPr id="88073" name="Text Box 15"/>
          <p:cNvSpPr txBox="1">
            <a:spLocks noChangeArrowheads="1"/>
          </p:cNvSpPr>
          <p:nvPr/>
        </p:nvSpPr>
        <p:spPr bwMode="auto">
          <a:xfrm>
            <a:off x="3352800" y="4191000"/>
            <a:ext cx="1143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Comic Sans MS" panose="030F0702030302020204" pitchFamily="66" charset="0"/>
                <a:cs typeface="Arial" panose="020B0604020202020204" pitchFamily="34" charset="0"/>
              </a:rPr>
              <a:t>Small change</a:t>
            </a:r>
          </a:p>
        </p:txBody>
      </p:sp>
      <p:sp>
        <p:nvSpPr>
          <p:cNvPr id="88074" name="Text Box 16"/>
          <p:cNvSpPr txBox="1">
            <a:spLocks noChangeArrowheads="1"/>
          </p:cNvSpPr>
          <p:nvPr/>
        </p:nvSpPr>
        <p:spPr bwMode="auto">
          <a:xfrm>
            <a:off x="4267200" y="3381375"/>
            <a:ext cx="1143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Comic Sans MS" panose="030F0702030302020204" pitchFamily="66" charset="0"/>
                <a:cs typeface="Arial" panose="020B0604020202020204" pitchFamily="34" charset="0"/>
              </a:rPr>
              <a:t>Moderate change</a:t>
            </a:r>
          </a:p>
        </p:txBody>
      </p:sp>
      <p:sp>
        <p:nvSpPr>
          <p:cNvPr id="88075" name="Text Box 17"/>
          <p:cNvSpPr txBox="1">
            <a:spLocks noChangeArrowheads="1"/>
          </p:cNvSpPr>
          <p:nvPr/>
        </p:nvSpPr>
        <p:spPr bwMode="auto">
          <a:xfrm>
            <a:off x="4953000" y="2895600"/>
            <a:ext cx="1143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Comic Sans MS" panose="030F0702030302020204" pitchFamily="66" charset="0"/>
                <a:cs typeface="Arial" panose="020B0604020202020204" pitchFamily="34" charset="0"/>
              </a:rPr>
              <a:t>Great change</a:t>
            </a:r>
          </a:p>
        </p:txBody>
      </p:sp>
      <p:sp>
        <p:nvSpPr>
          <p:cNvPr id="88076" name="Text Box 18"/>
          <p:cNvSpPr txBox="1">
            <a:spLocks noChangeArrowheads="1"/>
          </p:cNvSpPr>
          <p:nvPr/>
        </p:nvSpPr>
        <p:spPr bwMode="auto">
          <a:xfrm>
            <a:off x="6477000" y="2070100"/>
            <a:ext cx="1143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Comic Sans MS" panose="030F0702030302020204" pitchFamily="66" charset="0"/>
                <a:cs typeface="Arial" panose="020B0604020202020204" pitchFamily="34" charset="0"/>
              </a:rPr>
              <a:t>Very great change</a:t>
            </a:r>
          </a:p>
        </p:txBody>
      </p:sp>
      <p:sp>
        <p:nvSpPr>
          <p:cNvPr id="88077" name="TextBox 13"/>
          <p:cNvSpPr txBox="1">
            <a:spLocks noChangeArrowheads="1"/>
          </p:cNvSpPr>
          <p:nvPr/>
        </p:nvSpPr>
        <p:spPr bwMode="auto">
          <a:xfrm>
            <a:off x="3114675" y="1219200"/>
            <a:ext cx="3933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Comic Sans MS" panose="030F0702030302020204" pitchFamily="66" charset="0"/>
                <a:cs typeface="Arial" panose="020B0604020202020204" pitchFamily="34" charset="0"/>
              </a:rPr>
              <a:t>“Appreciating each day.”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7524750" y="6245225"/>
            <a:ext cx="1466850" cy="476250"/>
          </a:xfrm>
        </p:spPr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itle 1"/>
          <p:cNvSpPr>
            <a:spLocks noGrp="1"/>
          </p:cNvSpPr>
          <p:nvPr>
            <p:ph type="title"/>
          </p:nvPr>
        </p:nvSpPr>
        <p:spPr>
          <a:xfrm>
            <a:off x="-271463" y="274638"/>
            <a:ext cx="9575801" cy="1143000"/>
          </a:xfrm>
        </p:spPr>
        <p:txBody>
          <a:bodyPr/>
          <a:lstStyle/>
          <a:p>
            <a:r>
              <a:rPr lang="en-US" altLang="en-US" sz="4000" smtClean="0">
                <a:latin typeface="Comic Sans MS" panose="030F0702030302020204" pitchFamily="66" charset="0"/>
              </a:rPr>
              <a:t>Differential Item Functioning (DIF)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7250" cy="4525963"/>
          </a:xfrm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en-US" dirty="0" smtClean="0">
                <a:latin typeface="Comic Sans MS" pitchFamily="66" charset="0"/>
                <a:ea typeface="MS PGothic" pitchFamily="34" charset="-128"/>
              </a:rPr>
              <a:t>Probability of choosing each response category should be the same for those who have the same estimated scale score, regardless of other characteristics</a:t>
            </a:r>
          </a:p>
          <a:p>
            <a:pPr>
              <a:buFont typeface="Arial" pitchFamily="34" charset="0"/>
              <a:buChar char="•"/>
              <a:defRPr/>
            </a:pPr>
            <a:endParaRPr lang="en-US" dirty="0" smtClean="0">
              <a:latin typeface="Comic Sans MS" pitchFamily="66" charset="0"/>
              <a:ea typeface="MS PGothic" pitchFamily="34" charset="-128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dirty="0" smtClean="0">
                <a:latin typeface="Comic Sans MS" pitchFamily="66" charset="0"/>
                <a:ea typeface="MS PGothic" pitchFamily="34" charset="-128"/>
              </a:rPr>
              <a:t>Evaluation of DIF 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sz="3200" dirty="0" smtClean="0">
                <a:latin typeface="Comic Sans MS" pitchFamily="66" charset="0"/>
                <a:ea typeface="MS PGothic" pitchFamily="34" charset="-128"/>
              </a:rPr>
              <a:t>Different subgroups 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sz="3200" dirty="0" smtClean="0">
                <a:latin typeface="Comic Sans MS" pitchFamily="66" charset="0"/>
                <a:ea typeface="MS PGothic" pitchFamily="34" charset="-128"/>
              </a:rPr>
              <a:t>Mode differences</a:t>
            </a:r>
          </a:p>
          <a:p>
            <a:pPr marL="457200" lvl="1" indent="0">
              <a:buFontTx/>
              <a:buNone/>
              <a:defRPr/>
            </a:pPr>
            <a:r>
              <a:rPr lang="en-US" dirty="0" smtClean="0">
                <a:ea typeface="MS PGothic" pitchFamily="34" charset="-128"/>
              </a:rPr>
              <a:t> </a:t>
            </a:r>
          </a:p>
          <a:p>
            <a:pPr lvl="1">
              <a:buFont typeface="Arial" pitchFamily="34" charset="0"/>
              <a:buChar char="–"/>
              <a:defRPr/>
            </a:pPr>
            <a:endParaRPr lang="en-US" dirty="0" smtClean="0">
              <a:ea typeface="MS PGothic" pitchFamily="34" charset="-128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dirty="0" smtClean="0">
              <a:ea typeface="MS PGothic" pitchFamily="34" charset="-128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Rectangle 2"/>
          <p:cNvSpPr>
            <a:spLocks noChangeArrowheads="1"/>
          </p:cNvSpPr>
          <p:nvPr/>
        </p:nvSpPr>
        <p:spPr bwMode="auto">
          <a:xfrm>
            <a:off x="857250" y="1670050"/>
            <a:ext cx="7440613" cy="47355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prstDash val="sysDot"/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aphicFrame>
        <p:nvGraphicFramePr>
          <p:cNvPr id="97284" name="Object 3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1498844"/>
              </p:ext>
            </p:extLst>
          </p:nvPr>
        </p:nvGraphicFramePr>
        <p:xfrm>
          <a:off x="850900" y="1295400"/>
          <a:ext cx="7429500" cy="431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420" name="Worksheet" r:id="rId4" imgW="8658225" imgH="5029200" progId="Excel.Sheet.8">
                  <p:embed/>
                </p:oleObj>
              </mc:Choice>
              <mc:Fallback>
                <p:oleObj name="Worksheet" r:id="rId4" imgW="8658225" imgH="5029200" progId="Excel.Sheet.8">
                  <p:embed/>
                  <p:pic>
                    <p:nvPicPr>
                      <p:cNvPr id="0" name="Picture 4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900" y="1295400"/>
                        <a:ext cx="7429500" cy="431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0C0C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285" name="Text Box 4"/>
          <p:cNvSpPr txBox="1">
            <a:spLocks noChangeArrowheads="1"/>
          </p:cNvSpPr>
          <p:nvPr/>
        </p:nvSpPr>
        <p:spPr bwMode="auto">
          <a:xfrm>
            <a:off x="1447800" y="3617912"/>
            <a:ext cx="1557338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078" tIns="43539" rIns="87078" bIns="43539">
            <a:spAutoFit/>
          </a:bodyPr>
          <a:lstStyle>
            <a:lvl1pPr defTabSz="87153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71538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71538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715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71538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715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715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715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715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700" i="1">
                <a:latin typeface="Comic Sans MS" panose="030F0702030302020204" pitchFamily="66" charset="0"/>
                <a:cs typeface="Arial" panose="020B0604020202020204" pitchFamily="34" charset="0"/>
              </a:rPr>
              <a:t>Location DIF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170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97286" name="Text Box 5"/>
          <p:cNvSpPr txBox="1">
            <a:spLocks noChangeArrowheads="1"/>
          </p:cNvSpPr>
          <p:nvPr/>
        </p:nvSpPr>
        <p:spPr bwMode="auto">
          <a:xfrm>
            <a:off x="6273800" y="3322637"/>
            <a:ext cx="1201738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7078" tIns="43539" rIns="87078" bIns="43539">
            <a:spAutoFit/>
          </a:bodyPr>
          <a:lstStyle>
            <a:lvl1pPr defTabSz="87153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71538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71538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715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71538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715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715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715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715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700">
                <a:latin typeface="Comic Sans MS" panose="030F0702030302020204" pitchFamily="66" charset="0"/>
                <a:cs typeface="Arial" panose="020B0604020202020204" pitchFamily="34" charset="0"/>
              </a:rPr>
              <a:t/>
            </a:r>
            <a:br>
              <a:rPr lang="en-US" altLang="en-US" sz="1700">
                <a:latin typeface="Comic Sans MS" panose="030F0702030302020204" pitchFamily="66" charset="0"/>
                <a:cs typeface="Arial" panose="020B0604020202020204" pitchFamily="34" charset="0"/>
              </a:rPr>
            </a:br>
            <a:r>
              <a:rPr lang="en-US" altLang="en-US" sz="1700" i="1">
                <a:latin typeface="Comic Sans MS" panose="030F0702030302020204" pitchFamily="66" charset="0"/>
                <a:cs typeface="Arial" panose="020B0604020202020204" pitchFamily="34" charset="0"/>
              </a:rPr>
              <a:t>Slope DIF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170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97287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652463" y="219075"/>
            <a:ext cx="7772400" cy="1143000"/>
          </a:xfrm>
          <a:noFill/>
        </p:spPr>
        <p:txBody>
          <a:bodyPr lIns="90488" tIns="44450" rIns="90488" bIns="44450"/>
          <a:lstStyle/>
          <a:p>
            <a:pPr eaLnBrk="1" hangingPunct="1"/>
            <a:r>
              <a:rPr lang="en-US" altLang="en-US" sz="4000" smtClean="0">
                <a:latin typeface="Comic Sans MS" panose="030F0702030302020204" pitchFamily="66" charset="0"/>
              </a:rPr>
              <a:t>DIF (2-parameter model)</a:t>
            </a:r>
            <a:endParaRPr lang="en-US" altLang="en-US" sz="3600" b="1" smtClean="0"/>
          </a:p>
        </p:txBody>
      </p:sp>
      <p:sp>
        <p:nvSpPr>
          <p:cNvPr id="97288" name="Line 7"/>
          <p:cNvSpPr>
            <a:spLocks noChangeShapeType="1"/>
          </p:cNvSpPr>
          <p:nvPr/>
        </p:nvSpPr>
        <p:spPr bwMode="auto">
          <a:xfrm>
            <a:off x="2471738" y="2932112"/>
            <a:ext cx="677862" cy="457200"/>
          </a:xfrm>
          <a:prstGeom prst="line">
            <a:avLst/>
          </a:prstGeom>
          <a:noFill/>
          <a:ln w="25400">
            <a:solidFill>
              <a:srgbClr val="009688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289" name="Text Box 8"/>
          <p:cNvSpPr txBox="1">
            <a:spLocks noChangeArrowheads="1"/>
          </p:cNvSpPr>
          <p:nvPr/>
        </p:nvSpPr>
        <p:spPr bwMode="auto">
          <a:xfrm>
            <a:off x="1592263" y="2532002"/>
            <a:ext cx="10826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80000"/>
              </a:spcBef>
              <a:buClr>
                <a:srgbClr val="FFDF00"/>
              </a:buClr>
              <a:buSzPct val="75000"/>
              <a:buFont typeface="Symbol" panose="05050102010706020507" pitchFamily="18" charset="2"/>
              <a:buNone/>
            </a:pPr>
            <a:r>
              <a:rPr lang="en-US" altLang="en-US" sz="2000" dirty="0" smtClean="0">
                <a:solidFill>
                  <a:schemeClr val="accent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Women</a:t>
            </a:r>
            <a:endParaRPr lang="en-US" altLang="en-US" sz="2000" dirty="0">
              <a:solidFill>
                <a:schemeClr val="accent2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97290" name="Text Box 9"/>
          <p:cNvSpPr txBox="1">
            <a:spLocks noChangeArrowheads="1"/>
          </p:cNvSpPr>
          <p:nvPr/>
        </p:nvSpPr>
        <p:spPr bwMode="auto">
          <a:xfrm>
            <a:off x="1905000" y="1654175"/>
            <a:ext cx="76993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80000"/>
              </a:spcBef>
              <a:buClr>
                <a:srgbClr val="FFDF00"/>
              </a:buClr>
              <a:buSzPct val="75000"/>
              <a:buFont typeface="Symbol" panose="05050102010706020507" pitchFamily="18" charset="2"/>
              <a:buNone/>
            </a:pPr>
            <a:r>
              <a:rPr lang="en-US" altLang="en-US" sz="2000" dirty="0" smtClean="0">
                <a:solidFill>
                  <a:srgbClr val="6600CC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Men</a:t>
            </a:r>
            <a:endParaRPr lang="en-US" altLang="en-US" sz="2000" dirty="0">
              <a:solidFill>
                <a:srgbClr val="6600CC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97291" name="Text Box 10"/>
          <p:cNvSpPr txBox="1">
            <a:spLocks noChangeArrowheads="1"/>
          </p:cNvSpPr>
          <p:nvPr/>
        </p:nvSpPr>
        <p:spPr bwMode="auto">
          <a:xfrm>
            <a:off x="6248400" y="4379912"/>
            <a:ext cx="555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80000"/>
              </a:spcBef>
              <a:buClr>
                <a:srgbClr val="FFDF00"/>
              </a:buClr>
              <a:buSzPct val="75000"/>
              <a:buFont typeface="Symbol" panose="05050102010706020507" pitchFamily="18" charset="2"/>
              <a:buNone/>
            </a:pPr>
            <a:r>
              <a:rPr lang="en-US" altLang="en-US" sz="2000">
                <a:solidFill>
                  <a:srgbClr val="6600CC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AA</a:t>
            </a:r>
          </a:p>
        </p:txBody>
      </p:sp>
      <p:sp>
        <p:nvSpPr>
          <p:cNvPr id="97292" name="Text Box 11"/>
          <p:cNvSpPr txBox="1">
            <a:spLocks noChangeArrowheads="1"/>
          </p:cNvSpPr>
          <p:nvPr/>
        </p:nvSpPr>
        <p:spPr bwMode="auto">
          <a:xfrm>
            <a:off x="6518275" y="2687637"/>
            <a:ext cx="1558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80000"/>
              </a:spcBef>
              <a:buClr>
                <a:srgbClr val="FFDF00"/>
              </a:buClr>
              <a:buSzPct val="75000"/>
              <a:buFont typeface="Symbol" panose="05050102010706020507" pitchFamily="18" charset="2"/>
              <a:buNone/>
            </a:pPr>
            <a:r>
              <a:rPr lang="en-US" altLang="en-US" sz="2000">
                <a:solidFill>
                  <a:schemeClr val="accent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White</a:t>
            </a:r>
          </a:p>
        </p:txBody>
      </p:sp>
      <p:sp>
        <p:nvSpPr>
          <p:cNvPr id="97293" name="Line 12"/>
          <p:cNvSpPr>
            <a:spLocks noChangeShapeType="1"/>
          </p:cNvSpPr>
          <p:nvPr/>
        </p:nvSpPr>
        <p:spPr bwMode="auto">
          <a:xfrm flipH="1" flipV="1">
            <a:off x="5453063" y="4456112"/>
            <a:ext cx="744537" cy="76200"/>
          </a:xfrm>
          <a:prstGeom prst="line">
            <a:avLst/>
          </a:prstGeom>
          <a:noFill/>
          <a:ln w="25400">
            <a:solidFill>
              <a:srgbClr val="009688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294" name="Line 13"/>
          <p:cNvSpPr>
            <a:spLocks noChangeShapeType="1"/>
          </p:cNvSpPr>
          <p:nvPr/>
        </p:nvSpPr>
        <p:spPr bwMode="auto">
          <a:xfrm flipH="1" flipV="1">
            <a:off x="6129338" y="2703512"/>
            <a:ext cx="339725" cy="152400"/>
          </a:xfrm>
          <a:prstGeom prst="line">
            <a:avLst/>
          </a:prstGeom>
          <a:noFill/>
          <a:ln w="25400">
            <a:solidFill>
              <a:srgbClr val="009688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295" name="Line 14"/>
          <p:cNvSpPr>
            <a:spLocks noChangeShapeType="1"/>
          </p:cNvSpPr>
          <p:nvPr/>
        </p:nvSpPr>
        <p:spPr bwMode="auto">
          <a:xfrm>
            <a:off x="2674938" y="1865312"/>
            <a:ext cx="1762125" cy="381000"/>
          </a:xfrm>
          <a:prstGeom prst="line">
            <a:avLst/>
          </a:prstGeom>
          <a:noFill/>
          <a:ln w="25400">
            <a:solidFill>
              <a:srgbClr val="009688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296" name="Rectangle 15"/>
          <p:cNvSpPr>
            <a:spLocks noChangeArrowheads="1"/>
          </p:cNvSpPr>
          <p:nvPr/>
        </p:nvSpPr>
        <p:spPr bwMode="auto">
          <a:xfrm>
            <a:off x="2057400" y="5715000"/>
            <a:ext cx="5418138" cy="45085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  <a:prstDash val="sysDot"/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/>
              <a:t>Higher Score = More Depressive Symptoms</a:t>
            </a:r>
            <a:endParaRPr lang="en-US" alt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1752600" y="5218112"/>
            <a:ext cx="1701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itchFamily="34" charset="0"/>
              </a:rPr>
              <a:t>I cry when upset</a:t>
            </a:r>
            <a:endParaRPr lang="en-US" sz="1400" dirty="0">
              <a:latin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72000" y="5218112"/>
            <a:ext cx="22431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itchFamily="34" charset="0"/>
              </a:rPr>
              <a:t>I get sad for no reason</a:t>
            </a:r>
            <a:endParaRPr lang="en-US" sz="1400" dirty="0">
              <a:latin typeface="Arial" pitchFamily="34" charset="0"/>
            </a:endParaRP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>
          <a:xfrm>
            <a:off x="7343775" y="6165850"/>
            <a:ext cx="1466850" cy="476250"/>
          </a:xfrm>
        </p:spPr>
        <p:txBody>
          <a:bodyPr/>
          <a:lstStyle/>
          <a:p>
            <a:pPr>
              <a:defRPr/>
            </a:pPr>
            <a:fld id="{FC104A63-7622-4A0E-8213-283EA964E1B0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38100" y="152400"/>
            <a:ext cx="9258300" cy="1143000"/>
          </a:xfrm>
        </p:spPr>
        <p:txBody>
          <a:bodyPr/>
          <a:lstStyle/>
          <a:p>
            <a:r>
              <a:rPr lang="en-US" altLang="en-US" sz="4000" b="1" dirty="0" smtClean="0"/>
              <a:t> </a:t>
            </a:r>
            <a:r>
              <a:rPr lang="en-US" altLang="en-US" sz="6000" b="1" dirty="0" smtClean="0">
                <a:latin typeface="Comic Sans MS" pitchFamily="66" charset="0"/>
              </a:rPr>
              <a:t> </a:t>
            </a:r>
            <a:endParaRPr lang="en-US" altLang="en-US" sz="4000" b="1" dirty="0" smtClean="0">
              <a:latin typeface="Comic Sans MS" pitchFamily="66" charset="0"/>
            </a:endParaRPr>
          </a:p>
        </p:txBody>
      </p:sp>
      <p:pic>
        <p:nvPicPr>
          <p:cNvPr id="113668" name="Picture 3" descr="hays-burning-text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99221" y="1566027"/>
            <a:ext cx="4967288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669" name="TextBox 1"/>
          <p:cNvSpPr txBox="1">
            <a:spLocks noChangeArrowheads="1"/>
          </p:cNvSpPr>
          <p:nvPr/>
        </p:nvSpPr>
        <p:spPr bwMode="auto">
          <a:xfrm>
            <a:off x="2057400" y="4038600"/>
            <a:ext cx="5686425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 altLang="en-US" sz="2000" dirty="0" smtClean="0">
              <a:hlinkClick r:id="rId4"/>
            </a:endParaRPr>
          </a:p>
          <a:p>
            <a:r>
              <a:rPr lang="en-US" altLang="en-US" sz="2000" dirty="0" smtClean="0">
                <a:hlinkClick r:id="rId4"/>
              </a:rPr>
              <a:t>drhays@ucla.edu</a:t>
            </a:r>
            <a:r>
              <a:rPr lang="en-US" altLang="en-US" sz="2000" dirty="0" smtClean="0"/>
              <a:t>  </a:t>
            </a:r>
            <a:r>
              <a:rPr lang="en-US" altLang="en-US" sz="2000" dirty="0"/>
              <a:t>(310-794-2294).  </a:t>
            </a:r>
            <a:endParaRPr lang="en-US" altLang="en-US" sz="2000" dirty="0" smtClean="0"/>
          </a:p>
          <a:p>
            <a:endParaRPr lang="en-US" altLang="en-US" sz="2000" dirty="0"/>
          </a:p>
          <a:p>
            <a:r>
              <a:rPr lang="en-US" altLang="en-US" sz="2000" dirty="0" err="1" smtClean="0"/>
              <a:t>Powerpoint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file available for downloading at: </a:t>
            </a:r>
            <a:r>
              <a:rPr lang="en-US" altLang="en-US" sz="2000" dirty="0">
                <a:hlinkClick r:id="rId5"/>
              </a:rPr>
              <a:t>http://gim.med.ucla.edu/FacultyPages/Hays/</a:t>
            </a:r>
            <a:endParaRPr lang="en-US" altLang="en-US" sz="2000" dirty="0"/>
          </a:p>
          <a:p>
            <a:endParaRPr lang="en-US" altLang="en-US" dirty="0">
              <a:cs typeface="Times New Roman" pitchFamily="18" charset="0"/>
            </a:endParaRPr>
          </a:p>
          <a:p>
            <a:endParaRPr lang="en-US" altLang="en-US" sz="20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0" name="Ink 9"/>
              <p14:cNvContentPartPr/>
              <p14:nvPr/>
            </p14:nvContentPartPr>
            <p14:xfrm>
              <a:off x="1992519" y="423027"/>
              <a:ext cx="1078560" cy="177840"/>
            </p14:xfrm>
          </p:contentPart>
        </mc:Choice>
        <mc:Fallback xmlns="">
          <p:pic>
            <p:nvPicPr>
              <p:cNvPr id="10" name="Ink 9"/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1980639" y="411147"/>
                <a:ext cx="1102320" cy="201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1" name="Ink 10"/>
              <p14:cNvContentPartPr/>
              <p14:nvPr/>
            </p14:nvContentPartPr>
            <p14:xfrm>
              <a:off x="2520279" y="545787"/>
              <a:ext cx="100440" cy="609480"/>
            </p14:xfrm>
          </p:contentPart>
        </mc:Choice>
        <mc:Fallback xmlns="">
          <p:pic>
            <p:nvPicPr>
              <p:cNvPr id="11" name="Ink 10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508399" y="533907"/>
                <a:ext cx="124200" cy="633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3" name="Ink 12"/>
              <p14:cNvContentPartPr/>
              <p14:nvPr/>
            </p14:nvContentPartPr>
            <p14:xfrm>
              <a:off x="2920599" y="846027"/>
              <a:ext cx="360" cy="14040"/>
            </p14:xfrm>
          </p:contentPart>
        </mc:Choice>
        <mc:Fallback xmlns="">
          <p:pic>
            <p:nvPicPr>
              <p:cNvPr id="13" name="Ink 12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908719" y="834147"/>
                <a:ext cx="24120" cy="37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4" name="Ink 13"/>
              <p14:cNvContentPartPr/>
              <p14:nvPr/>
            </p14:nvContentPartPr>
            <p14:xfrm>
              <a:off x="3187719" y="491427"/>
              <a:ext cx="280080" cy="669240"/>
            </p14:xfrm>
          </p:contentPart>
        </mc:Choice>
        <mc:Fallback xmlns="">
          <p:pic>
            <p:nvPicPr>
              <p:cNvPr id="14" name="Ink 13"/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3175839" y="479547"/>
                <a:ext cx="303840" cy="693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6" name="Ink 15"/>
              <p14:cNvContentPartPr/>
              <p14:nvPr/>
            </p14:nvContentPartPr>
            <p14:xfrm>
              <a:off x="3507399" y="723267"/>
              <a:ext cx="1147680" cy="464400"/>
            </p14:xfrm>
          </p:contentPart>
        </mc:Choice>
        <mc:Fallback xmlns="">
          <p:pic>
            <p:nvPicPr>
              <p:cNvPr id="16" name="Ink 15"/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3495519" y="711387"/>
                <a:ext cx="1171440" cy="488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20" name="Ink 19"/>
              <p14:cNvContentPartPr/>
              <p14:nvPr/>
            </p14:nvContentPartPr>
            <p14:xfrm>
              <a:off x="4885839" y="464067"/>
              <a:ext cx="47160" cy="724320"/>
            </p14:xfrm>
          </p:contentPart>
        </mc:Choice>
        <mc:Fallback xmlns="">
          <p:pic>
            <p:nvPicPr>
              <p:cNvPr id="20" name="Ink 19"/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4873959" y="452187"/>
                <a:ext cx="70920" cy="748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22" name="Ink 21"/>
              <p14:cNvContentPartPr/>
              <p14:nvPr/>
            </p14:nvContentPartPr>
            <p14:xfrm>
              <a:off x="5007519" y="627867"/>
              <a:ext cx="219960" cy="518760"/>
            </p14:xfrm>
          </p:contentPart>
        </mc:Choice>
        <mc:Fallback xmlns="">
          <p:pic>
            <p:nvPicPr>
              <p:cNvPr id="22" name="Ink 21"/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4995639" y="615987"/>
                <a:ext cx="243720" cy="542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28" name="Ink 27"/>
              <p14:cNvContentPartPr/>
              <p14:nvPr/>
            </p14:nvContentPartPr>
            <p14:xfrm>
              <a:off x="5677479" y="409347"/>
              <a:ext cx="1679040" cy="788040"/>
            </p14:xfrm>
          </p:contentPart>
        </mc:Choice>
        <mc:Fallback xmlns="">
          <p:pic>
            <p:nvPicPr>
              <p:cNvPr id="28" name="Ink 27"/>
              <p:cNvPicPr/>
              <p:nvPr/>
            </p:nvPicPr>
            <p:blipFill>
              <a:blip r:embed="rId21" cstate="print"/>
              <a:stretch>
                <a:fillRect/>
              </a:stretch>
            </p:blipFill>
            <p:spPr>
              <a:xfrm>
                <a:off x="5665599" y="397467"/>
                <a:ext cx="1702800" cy="8118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0E01635-2E53-4BD5-8C39-2B0D74AABAF3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4000" dirty="0" smtClean="0">
                <a:latin typeface="Comic Sans MS" panose="030F0702030302020204" pitchFamily="66" charset="0"/>
              </a:rPr>
              <a:t>Aspects of Good Health-Related Quality of Life Measures</a:t>
            </a:r>
            <a:br>
              <a:rPr lang="en-US" altLang="en-US" sz="4000" dirty="0" smtClean="0">
                <a:latin typeface="Comic Sans MS" panose="030F0702030302020204" pitchFamily="66" charset="0"/>
              </a:rPr>
            </a:br>
            <a:endParaRPr lang="en-US" altLang="en-US" sz="4000" dirty="0" smtClean="0">
              <a:latin typeface="Comic Sans MS" panose="030F0702030302020204" pitchFamily="66" charset="0"/>
            </a:endParaRP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sz="28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en-US" sz="2800" dirty="0" smtClean="0"/>
              <a:t>Aside from being practical..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endParaRPr lang="en-US" altLang="en-US" sz="2800" dirty="0" smtClean="0"/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2800" dirty="0" smtClean="0"/>
              <a:t>Same people get same scores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endParaRPr lang="en-US" altLang="en-US" sz="2800" dirty="0" smtClean="0"/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2800" dirty="0" smtClean="0"/>
              <a:t>Different people get different scores and differ in the way you expect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endParaRPr lang="en-US" altLang="en-US" sz="2800" dirty="0" smtClean="0"/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2800" dirty="0"/>
              <a:t>Measure is interpretable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endParaRPr lang="en-US" altLang="en-US" sz="2800" dirty="0" smtClean="0"/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2800" dirty="0" smtClean="0"/>
              <a:t>Measure works the same way for different groups (age, gender, race/ethnicity)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 dirty="0" smtClean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/>
              <p14:cNvContentPartPr/>
              <p14:nvPr/>
            </p14:nvContentPartPr>
            <p14:xfrm>
              <a:off x="1010079" y="2973299"/>
              <a:ext cx="4709160" cy="19872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967959" y="2889419"/>
                <a:ext cx="4793040" cy="366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4" name="Ink 3"/>
              <p14:cNvContentPartPr/>
              <p14:nvPr/>
            </p14:nvContentPartPr>
            <p14:xfrm>
              <a:off x="5868639" y="2824979"/>
              <a:ext cx="2593440" cy="41004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5856759" y="2813099"/>
                <a:ext cx="2617200" cy="433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8196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0E01635-2E53-4BD5-8C39-2B0D74AABAF3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4000" dirty="0" smtClean="0">
                <a:latin typeface="Comic Sans MS" panose="030F0702030302020204" pitchFamily="66" charset="0"/>
              </a:rPr>
              <a:t>Aspects of Good Health-Related Quality of Life Measures</a:t>
            </a:r>
            <a:br>
              <a:rPr lang="en-US" altLang="en-US" sz="4000" dirty="0" smtClean="0">
                <a:latin typeface="Comic Sans MS" panose="030F0702030302020204" pitchFamily="66" charset="0"/>
              </a:rPr>
            </a:br>
            <a:endParaRPr lang="en-US" altLang="en-US" sz="4000" dirty="0" smtClean="0">
              <a:latin typeface="Comic Sans MS" panose="030F0702030302020204" pitchFamily="66" charset="0"/>
            </a:endParaRP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4350" y="1524000"/>
            <a:ext cx="832485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sz="28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en-US" sz="2800" dirty="0" smtClean="0"/>
              <a:t>Aside from being practical..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altLang="en-US" sz="2800" dirty="0" smtClean="0"/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2800" dirty="0" smtClean="0"/>
              <a:t>Same people get same scores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endParaRPr lang="en-US" altLang="en-US" sz="2800" dirty="0" smtClean="0"/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2800" dirty="0" smtClean="0"/>
              <a:t>Different people get different scores and differ in the way you expect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endParaRPr lang="en-US" altLang="en-US" sz="2800" dirty="0"/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2800" dirty="0"/>
              <a:t>Measure is interpretable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endParaRPr lang="en-US" altLang="en-US" sz="2800" dirty="0" smtClean="0"/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2800" dirty="0" smtClean="0"/>
              <a:t>Measure works the same way for different groups (age, gender, race/ethnicity)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/>
              <p14:cNvContentPartPr/>
              <p14:nvPr/>
            </p14:nvContentPartPr>
            <p14:xfrm>
              <a:off x="996399" y="3751259"/>
              <a:ext cx="7520040" cy="20700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954279" y="3667379"/>
                <a:ext cx="7604280" cy="374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3" name="Ink 2"/>
              <p14:cNvContentPartPr/>
              <p14:nvPr/>
            </p14:nvContentPartPr>
            <p14:xfrm>
              <a:off x="996399" y="4104779"/>
              <a:ext cx="3016800" cy="138240"/>
            </p14:xfrm>
          </p:contentPart>
        </mc:Choice>
        <mc:Fallback xmlns="">
          <p:pic>
            <p:nvPicPr>
              <p:cNvPr id="3" name="Ink 2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954279" y="4020539"/>
                <a:ext cx="3101040" cy="306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8" name="Ink 7"/>
              <p14:cNvContentPartPr/>
              <p14:nvPr/>
            </p14:nvContentPartPr>
            <p14:xfrm>
              <a:off x="4271679" y="4080659"/>
              <a:ext cx="2020320" cy="383760"/>
            </p14:xfrm>
          </p:contentPart>
        </mc:Choice>
        <mc:Fallback xmlns="">
          <p:pic>
            <p:nvPicPr>
              <p:cNvPr id="8" name="Ink 7"/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4259799" y="4068779"/>
                <a:ext cx="2044080" cy="407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8" name="Ink 17"/>
              <p14:cNvContentPartPr/>
              <p14:nvPr/>
            </p14:nvContentPartPr>
            <p14:xfrm>
              <a:off x="10454319" y="3835139"/>
              <a:ext cx="360" cy="360"/>
            </p14:xfrm>
          </p:contentPart>
        </mc:Choice>
        <mc:Fallback xmlns="">
          <p:pic>
            <p:nvPicPr>
              <p:cNvPr id="18" name="Ink 17"/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0442439" y="3823259"/>
                <a:ext cx="24120" cy="24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9714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0E01635-2E53-4BD5-8C39-2B0D74AABAF3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4000" dirty="0" smtClean="0">
                <a:latin typeface="Comic Sans MS" panose="030F0702030302020204" pitchFamily="66" charset="0"/>
              </a:rPr>
              <a:t>Aspects of Good Health-Related Quality of Life Measures</a:t>
            </a:r>
            <a:br>
              <a:rPr lang="en-US" altLang="en-US" sz="4000" dirty="0" smtClean="0">
                <a:latin typeface="Comic Sans MS" panose="030F0702030302020204" pitchFamily="66" charset="0"/>
              </a:rPr>
            </a:br>
            <a:endParaRPr lang="en-US" altLang="en-US" sz="4000" dirty="0" smtClean="0">
              <a:latin typeface="Comic Sans MS" panose="030F0702030302020204" pitchFamily="66" charset="0"/>
            </a:endParaRP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4350" y="1524000"/>
            <a:ext cx="832485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sz="28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en-US" sz="2800" dirty="0" smtClean="0"/>
              <a:t>Aside from being practical..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altLang="en-US" sz="2800" dirty="0" smtClean="0"/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2800" dirty="0" smtClean="0"/>
              <a:t>Same people get same scores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endParaRPr lang="en-US" altLang="en-US" sz="2800" dirty="0" smtClean="0"/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2800" dirty="0" smtClean="0"/>
              <a:t>Different people get different scores and differ in the way you expect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endParaRPr lang="en-US" altLang="en-US" sz="2800" dirty="0"/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2800" dirty="0"/>
              <a:t>Measure is interpretable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endParaRPr lang="en-US" altLang="en-US" sz="2800" dirty="0" smtClean="0"/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2800" dirty="0" smtClean="0"/>
              <a:t>Measure works the same way for different groups (age, gender, race/ethnicity)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/>
              <p14:cNvContentPartPr/>
              <p14:nvPr/>
            </p14:nvContentPartPr>
            <p14:xfrm>
              <a:off x="1036719" y="5008739"/>
              <a:ext cx="3699360" cy="8856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994959" y="4924859"/>
                <a:ext cx="3783240" cy="256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4" name="Ink 3"/>
              <p14:cNvContentPartPr/>
              <p14:nvPr/>
            </p14:nvContentPartPr>
            <p14:xfrm>
              <a:off x="4940559" y="4905059"/>
              <a:ext cx="2622240" cy="43164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4928679" y="4893179"/>
                <a:ext cx="2646000" cy="455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9" name="Ink 18"/>
              <p14:cNvContentPartPr/>
              <p14:nvPr/>
            </p14:nvContentPartPr>
            <p14:xfrm>
              <a:off x="10740879" y="3930539"/>
              <a:ext cx="360" cy="360"/>
            </p14:xfrm>
          </p:contentPart>
        </mc:Choice>
        <mc:Fallback xmlns="">
          <p:pic>
            <p:nvPicPr>
              <p:cNvPr id="19" name="Ink 18"/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0728999" y="3918659"/>
                <a:ext cx="24120" cy="24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3992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0E01635-2E53-4BD5-8C39-2B0D74AABAF3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4000" dirty="0" smtClean="0">
                <a:latin typeface="Comic Sans MS" panose="030F0702030302020204" pitchFamily="66" charset="0"/>
              </a:rPr>
              <a:t>Aspects of Good Health-Related Quality of Life Measures</a:t>
            </a:r>
            <a:br>
              <a:rPr lang="en-US" altLang="en-US" sz="4000" dirty="0" smtClean="0">
                <a:latin typeface="Comic Sans MS" panose="030F0702030302020204" pitchFamily="66" charset="0"/>
              </a:rPr>
            </a:br>
            <a:endParaRPr lang="en-US" altLang="en-US" sz="4000" dirty="0" smtClean="0">
              <a:latin typeface="Comic Sans MS" panose="030F0702030302020204" pitchFamily="66" charset="0"/>
            </a:endParaRP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4350" y="1524000"/>
            <a:ext cx="832485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sz="28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en-US" sz="2800" dirty="0" smtClean="0"/>
              <a:t>Aside from being practical..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altLang="en-US" sz="2800" dirty="0" smtClean="0"/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2800" dirty="0" smtClean="0"/>
              <a:t>Same people get same scores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endParaRPr lang="en-US" altLang="en-US" sz="2800" dirty="0" smtClean="0"/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2800" dirty="0" smtClean="0"/>
              <a:t>Different people get different scores and differ in the way you expect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endParaRPr lang="en-US" altLang="en-US" sz="2800" dirty="0"/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2800" dirty="0"/>
              <a:t>Measure is interpretable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endParaRPr lang="en-US" altLang="en-US" sz="2800" dirty="0" smtClean="0"/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en-US" sz="2800" dirty="0" smtClean="0"/>
              <a:t>Measure works the same way for different groups (age, gender, race/ethnicity)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/>
              <p14:cNvContentPartPr/>
              <p14:nvPr/>
            </p14:nvContentPartPr>
            <p14:xfrm>
              <a:off x="1077759" y="5737739"/>
              <a:ext cx="5938200" cy="71748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035999" y="5653859"/>
                <a:ext cx="6022080" cy="885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3" name="Ink 2"/>
              <p14:cNvContentPartPr/>
              <p14:nvPr/>
            </p14:nvContentPartPr>
            <p14:xfrm>
              <a:off x="1050399" y="5910539"/>
              <a:ext cx="5848200" cy="408240"/>
            </p14:xfrm>
          </p:contentPart>
        </mc:Choice>
        <mc:Fallback xmlns="">
          <p:pic>
            <p:nvPicPr>
              <p:cNvPr id="3" name="Ink 2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1008639" y="5826659"/>
                <a:ext cx="5932080" cy="576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4" name="Ink 3"/>
              <p14:cNvContentPartPr/>
              <p14:nvPr/>
            </p14:nvContentPartPr>
            <p14:xfrm>
              <a:off x="5213439" y="5833499"/>
              <a:ext cx="2238480" cy="18504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5171319" y="5749619"/>
                <a:ext cx="2322720" cy="353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5" name="Ink 4"/>
              <p14:cNvContentPartPr/>
              <p14:nvPr/>
            </p14:nvContentPartPr>
            <p14:xfrm>
              <a:off x="2606679" y="6142019"/>
              <a:ext cx="4285800" cy="109080"/>
            </p14:xfrm>
          </p:contentPart>
        </mc:Choice>
        <mc:Fallback xmlns="">
          <p:pic>
            <p:nvPicPr>
              <p:cNvPr id="5" name="Ink 4"/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564559" y="6057779"/>
                <a:ext cx="4370040" cy="277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7" name="Ink 6"/>
              <p14:cNvContentPartPr/>
              <p14:nvPr/>
            </p14:nvContentPartPr>
            <p14:xfrm>
              <a:off x="7315119" y="6055619"/>
              <a:ext cx="1460880" cy="372960"/>
            </p14:xfrm>
          </p:contentPart>
        </mc:Choice>
        <mc:Fallback xmlns="">
          <p:pic>
            <p:nvPicPr>
              <p:cNvPr id="7" name="Ink 6"/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7303239" y="6043739"/>
                <a:ext cx="1484640" cy="396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9263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01199"/>
            <a:ext cx="8629650" cy="1143000"/>
          </a:xfrm>
        </p:spPr>
        <p:txBody>
          <a:bodyPr/>
          <a:lstStyle/>
          <a:p>
            <a:pPr eaLnBrk="1" hangingPunct="1"/>
            <a:r>
              <a:rPr lang="en-US" altLang="en-US" sz="4200" dirty="0" smtClean="0">
                <a:latin typeface="Comic Sans MS" panose="030F0702030302020204" pitchFamily="66" charset="0"/>
              </a:rPr>
              <a:t>Validity</a:t>
            </a:r>
            <a:r>
              <a:rPr lang="en-US" altLang="en-US" dirty="0" smtClean="0">
                <a:latin typeface="Comic Sans MS" panose="030F0702030302020204" pitchFamily="66" charset="0"/>
              </a:rPr>
              <a:t/>
            </a:r>
            <a:br>
              <a:rPr lang="en-US" altLang="en-US" dirty="0" smtClean="0">
                <a:latin typeface="Comic Sans MS" panose="030F0702030302020204" pitchFamily="66" charset="0"/>
              </a:rPr>
            </a:br>
            <a:r>
              <a:rPr lang="en-US" altLang="en-US" sz="3000" i="1" dirty="0" smtClean="0">
                <a:latin typeface="Comic Sans MS" panose="030F0702030302020204" pitchFamily="66" charset="0"/>
              </a:rPr>
              <a:t>Does scale represent </a:t>
            </a:r>
            <a:r>
              <a:rPr lang="en-US" altLang="en-US" sz="3000" i="1" dirty="0">
                <a:latin typeface="Comic Sans MS" panose="030F0702030302020204" pitchFamily="66" charset="0"/>
              </a:rPr>
              <a:t>what it is </a:t>
            </a:r>
            <a:r>
              <a:rPr lang="en-US" altLang="en-US" sz="3000" i="1" dirty="0" smtClean="0">
                <a:latin typeface="Comic Sans MS" panose="030F0702030302020204" pitchFamily="66" charset="0"/>
              </a:rPr>
              <a:t/>
            </a:r>
            <a:br>
              <a:rPr lang="en-US" altLang="en-US" sz="3000" i="1" dirty="0" smtClean="0">
                <a:latin typeface="Comic Sans MS" panose="030F0702030302020204" pitchFamily="66" charset="0"/>
              </a:rPr>
            </a:br>
            <a:r>
              <a:rPr lang="en-US" altLang="en-US" sz="3000" i="1" dirty="0" smtClean="0">
                <a:latin typeface="Comic Sans MS" panose="030F0702030302020204" pitchFamily="66" charset="0"/>
              </a:rPr>
              <a:t>supposed </a:t>
            </a:r>
            <a:r>
              <a:rPr lang="en-US" altLang="en-US" sz="3000" i="1" dirty="0">
                <a:latin typeface="Comic Sans MS" panose="030F0702030302020204" pitchFamily="66" charset="0"/>
              </a:rPr>
              <a:t>to </a:t>
            </a:r>
            <a:r>
              <a:rPr lang="en-US" altLang="en-US" sz="3000" i="1" dirty="0" smtClean="0">
                <a:latin typeface="Comic Sans MS" panose="030F0702030302020204" pitchFamily="66" charset="0"/>
              </a:rPr>
              <a:t>be measuring?</a:t>
            </a:r>
            <a:r>
              <a:rPr lang="en-US" altLang="en-US" sz="3000" i="1" dirty="0">
                <a:latin typeface="Comic Sans MS" panose="030F0702030302020204" pitchFamily="66" charset="0"/>
              </a:rPr>
              <a:t/>
            </a:r>
            <a:br>
              <a:rPr lang="en-US" altLang="en-US" sz="3000" i="1" dirty="0">
                <a:latin typeface="Comic Sans MS" panose="030F0702030302020204" pitchFamily="66" charset="0"/>
              </a:rPr>
            </a:br>
            <a:endParaRPr lang="en-US" altLang="en-US" sz="3000" i="1" dirty="0" smtClean="0">
              <a:latin typeface="Comic Sans MS" panose="030F0702030302020204" pitchFamily="66" charset="0"/>
            </a:endParaRPr>
          </a:p>
        </p:txBody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24405"/>
            <a:ext cx="7924800" cy="4525963"/>
          </a:xfrm>
        </p:spPr>
        <p:txBody>
          <a:bodyPr/>
          <a:lstStyle/>
          <a:p>
            <a:pPr eaLnBrk="1" hangingPunct="1"/>
            <a:r>
              <a:rPr lang="en-US" altLang="en-US" sz="3000" dirty="0" smtClean="0">
                <a:latin typeface="Comic Sans MS" panose="030F0702030302020204" pitchFamily="66" charset="0"/>
              </a:rPr>
              <a:t>Content validity: </a:t>
            </a:r>
            <a:r>
              <a:rPr lang="en-US" altLang="en-US" sz="2600" dirty="0" smtClean="0">
                <a:latin typeface="Comic Sans MS" panose="030F0702030302020204" pitchFamily="66" charset="0"/>
              </a:rPr>
              <a:t>Does </a:t>
            </a:r>
            <a:r>
              <a:rPr lang="en-US" altLang="en-US" sz="2600" dirty="0">
                <a:latin typeface="Comic Sans MS" panose="030F0702030302020204" pitchFamily="66" charset="0"/>
              </a:rPr>
              <a:t>measure “appear” to reflect what it is intended to (expert judges or patient judgments)?</a:t>
            </a:r>
          </a:p>
          <a:p>
            <a:pPr lvl="1" eaLnBrk="1" hangingPunct="1"/>
            <a:r>
              <a:rPr lang="en-US" altLang="en-US" sz="2600" dirty="0" smtClean="0">
                <a:latin typeface="Comic Sans MS" panose="030F0702030302020204" pitchFamily="66" charset="0"/>
              </a:rPr>
              <a:t>Do items operationalize concept?</a:t>
            </a:r>
          </a:p>
          <a:p>
            <a:pPr lvl="1" eaLnBrk="1" hangingPunct="1"/>
            <a:r>
              <a:rPr lang="en-US" altLang="en-US" sz="2600" dirty="0" smtClean="0">
                <a:latin typeface="Comic Sans MS" panose="030F0702030302020204" pitchFamily="66" charset="0"/>
              </a:rPr>
              <a:t>Do items cover all aspects of concept?</a:t>
            </a:r>
          </a:p>
          <a:p>
            <a:pPr lvl="1" eaLnBrk="1" hangingPunct="1"/>
            <a:r>
              <a:rPr lang="en-US" altLang="en-US" sz="2600" dirty="0" smtClean="0">
                <a:latin typeface="Comic Sans MS" panose="030F0702030302020204" pitchFamily="66" charset="0"/>
              </a:rPr>
              <a:t>Does scale name represent item content?</a:t>
            </a:r>
          </a:p>
          <a:p>
            <a:pPr eaLnBrk="1" hangingPunct="1"/>
            <a:r>
              <a:rPr lang="en-US" altLang="en-US" sz="3000" dirty="0" smtClean="0">
                <a:latin typeface="Comic Sans MS" panose="030F0702030302020204" pitchFamily="66" charset="0"/>
              </a:rPr>
              <a:t>Construct validity</a:t>
            </a:r>
          </a:p>
          <a:p>
            <a:pPr lvl="1" eaLnBrk="1" hangingPunct="1"/>
            <a:r>
              <a:rPr lang="en-US" altLang="en-US" sz="2600" dirty="0" smtClean="0">
                <a:latin typeface="Comic Sans MS" panose="030F0702030302020204" pitchFamily="66" charset="0"/>
              </a:rPr>
              <a:t>Are the associations of the measure with </a:t>
            </a:r>
            <a:r>
              <a:rPr lang="en-US" altLang="en-US" sz="2600" dirty="0">
                <a:latin typeface="Comic Sans MS" panose="030F0702030302020204" pitchFamily="66" charset="0"/>
              </a:rPr>
              <a:t>other variables </a:t>
            </a:r>
            <a:r>
              <a:rPr lang="en-US" altLang="en-US" sz="2600" dirty="0" smtClean="0">
                <a:latin typeface="Comic Sans MS" panose="030F0702030302020204" pitchFamily="66" charset="0"/>
              </a:rPr>
              <a:t>consistent </a:t>
            </a:r>
            <a:r>
              <a:rPr lang="en-US" altLang="en-US" sz="2600" dirty="0">
                <a:latin typeface="Comic Sans MS" panose="030F0702030302020204" pitchFamily="66" charset="0"/>
              </a:rPr>
              <a:t>with hypotheses?</a:t>
            </a:r>
          </a:p>
          <a:p>
            <a:pPr eaLnBrk="1" hangingPunct="1"/>
            <a:endParaRPr lang="en-US" alt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1227761" y="4876800"/>
              <a:ext cx="3003840" cy="11196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85641" y="4792920"/>
                <a:ext cx="3088080" cy="2797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4" grpId="0" build="p"/>
    </p:bld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bg2"/>
          </a:solidFill>
          <a:prstDash val="sysDot"/>
          <a:round/>
          <a:headEnd type="none" w="sm" len="sm"/>
          <a:tailEnd type="triangl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bg2"/>
          </a:solidFill>
          <a:prstDash val="sysDot"/>
          <a:round/>
          <a:headEnd type="none" w="sm" len="sm"/>
          <a:tailEnd type="triangl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5075</TotalTime>
  <Words>2267</Words>
  <Application>Microsoft Office PowerPoint</Application>
  <PresentationFormat>On-screen Show (4:3)</PresentationFormat>
  <Paragraphs>650</Paragraphs>
  <Slides>46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5</vt:i4>
      </vt:variant>
      <vt:variant>
        <vt:lpstr>Slide Titles</vt:lpstr>
      </vt:variant>
      <vt:variant>
        <vt:i4>46</vt:i4>
      </vt:variant>
    </vt:vector>
  </HeadingPairs>
  <TitlesOfParts>
    <vt:vector size="60" baseType="lpstr">
      <vt:lpstr>MS PGothic</vt:lpstr>
      <vt:lpstr>MS PGothic</vt:lpstr>
      <vt:lpstr>Arial</vt:lpstr>
      <vt:lpstr>Arial Black</vt:lpstr>
      <vt:lpstr>Comic Sans MS</vt:lpstr>
      <vt:lpstr>Symbol</vt:lpstr>
      <vt:lpstr>Times New Roman</vt:lpstr>
      <vt:lpstr>Wingdings</vt:lpstr>
      <vt:lpstr>Custom Design</vt:lpstr>
      <vt:lpstr>Wordpad Document</vt:lpstr>
      <vt:lpstr>Equation</vt:lpstr>
      <vt:lpstr>Document</vt:lpstr>
      <vt:lpstr>Chart</vt:lpstr>
      <vt:lpstr>Worksheet</vt:lpstr>
      <vt:lpstr>Evaluating Health-Related  Quality of Life Measures </vt:lpstr>
      <vt:lpstr>Burden of Kidney Disease Scale</vt:lpstr>
      <vt:lpstr>FDA PRO Process (released February 2006)</vt:lpstr>
      <vt:lpstr>Aspects of Good Health-Related Quality of Life Measures </vt:lpstr>
      <vt:lpstr>Aspects of Good Health-Related Quality of Life Measures </vt:lpstr>
      <vt:lpstr>Aspects of Good Health-Related Quality of Life Measures </vt:lpstr>
      <vt:lpstr>Aspects of Good Health-Related Quality of Life Measures </vt:lpstr>
      <vt:lpstr>Aspects of Good Health-Related Quality of Life Measures </vt:lpstr>
      <vt:lpstr>Validity Does scale represent what it is  supposed to be measuring? </vt:lpstr>
      <vt:lpstr>Relative Validity Example</vt:lpstr>
      <vt:lpstr>Evaluating Construct Validity</vt:lpstr>
      <vt:lpstr>Evaluating Construct Validity</vt:lpstr>
      <vt:lpstr>Evaluating Construct Validity</vt:lpstr>
      <vt:lpstr>Evaluating Construct Validity</vt:lpstr>
      <vt:lpstr>Evaluating Construct Validity</vt:lpstr>
      <vt:lpstr>Evaluating Construct Validity</vt:lpstr>
      <vt:lpstr>Questions?</vt:lpstr>
      <vt:lpstr>Responsiveness to Change </vt:lpstr>
      <vt:lpstr>Responsiveness Index</vt:lpstr>
      <vt:lpstr>Responsiveness Indices</vt:lpstr>
      <vt:lpstr>Amount of Expected Change Varies </vt:lpstr>
      <vt:lpstr>Partition Change on Anchor </vt:lpstr>
      <vt:lpstr>Use Multiple Anchors  </vt:lpstr>
      <vt:lpstr>Patient and Physician  Global Reports</vt:lpstr>
      <vt:lpstr>Global Pain, Joint Swelling  and Tenderness </vt:lpstr>
      <vt:lpstr>Effect Sizes for SF-36 PF  Change Linked to Minimal Change in Anchors</vt:lpstr>
      <vt:lpstr>Effect Sizes for SF-36  Changes Linked to Minimal Change in Anchors</vt:lpstr>
      <vt:lpstr>Effect Sizes (mean = 0.34) for SF-36  Changes Linked to Minimal Change in Anchors</vt:lpstr>
      <vt:lpstr>Reliability </vt:lpstr>
      <vt:lpstr>Ratings of Performance of Six Kaiser Presentations by Two Raters    </vt:lpstr>
      <vt:lpstr>PowerPoint Presentation</vt:lpstr>
      <vt:lpstr>PowerPoint Presentation</vt:lpstr>
      <vt:lpstr>Responses of Presenters to Two Questions about Their Health </vt:lpstr>
      <vt:lpstr>PowerPoint Presentation</vt:lpstr>
      <vt:lpstr>Reliability Minimum Standards</vt:lpstr>
      <vt:lpstr>Guidelines for Interpreting Kappa</vt:lpstr>
      <vt:lpstr>Questions?</vt:lpstr>
      <vt:lpstr>Sufficient Unidimensionality</vt:lpstr>
      <vt:lpstr>Local Independence</vt:lpstr>
      <vt:lpstr>PowerPoint Presentation</vt:lpstr>
      <vt:lpstr>PowerPoint Presentation</vt:lpstr>
      <vt:lpstr>Posttraumatic Growth Inventory</vt:lpstr>
      <vt:lpstr>Category Response Curves</vt:lpstr>
      <vt:lpstr>Differential Item Functioning (DIF)</vt:lpstr>
      <vt:lpstr>DIF (2-parameter model)</vt:lpstr>
      <vt:lpstr>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Overview</dc:title>
  <dc:creator>Dept of Medicine</dc:creator>
  <cp:lastModifiedBy>Ron Hays</cp:lastModifiedBy>
  <cp:revision>406</cp:revision>
  <cp:lastPrinted>2014-06-12T15:00:15Z</cp:lastPrinted>
  <dcterms:created xsi:type="dcterms:W3CDTF">2001-01-03T19:26:53Z</dcterms:created>
  <dcterms:modified xsi:type="dcterms:W3CDTF">2014-06-12T16:06:57Z</dcterms:modified>
</cp:coreProperties>
</file>