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g&amp;ehk=d2uUDWTXt7OEbM2f" ContentType="image/jpeg"/>
  <Default Extension="jpg&amp;ehk=WCfXFZSHsrm7X7EEErhVyA&amp;r=0&amp;pid=OfficeInsert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0" r:id="rId2"/>
    <p:sldId id="274" r:id="rId3"/>
    <p:sldId id="273" r:id="rId4"/>
    <p:sldId id="275" r:id="rId5"/>
    <p:sldId id="276" r:id="rId6"/>
    <p:sldId id="285" r:id="rId7"/>
    <p:sldId id="277" r:id="rId8"/>
    <p:sldId id="281" r:id="rId9"/>
    <p:sldId id="286" r:id="rId10"/>
    <p:sldId id="278" r:id="rId11"/>
    <p:sldId id="279" r:id="rId12"/>
    <p:sldId id="280" r:id="rId13"/>
    <p:sldId id="282" r:id="rId14"/>
    <p:sldId id="284" r:id="rId15"/>
    <p:sldId id="283" r:id="rId16"/>
    <p:sldId id="272" r:id="rId17"/>
    <p:sldId id="287" r:id="rId18"/>
    <p:sldId id="288" r:id="rId19"/>
    <p:sldId id="289" r:id="rId20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72" d="100"/>
          <a:sy n="72" d="100"/>
        </p:scale>
        <p:origin x="105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745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745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DFCD63-E314-435B-86D1-50E6A30AAB62}" type="datetimeFigureOut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127"/>
            <a:ext cx="3077739" cy="469745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127"/>
            <a:ext cx="3077739" cy="469745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83FBBD3-E99D-45AB-BC35-2B81E90FF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55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7T00:11:32.535"/>
    </inkml:context>
    <inkml:brush xml:id="br0">
      <inkml:brushProperty name="width" value="0.02" units="cm"/>
      <inkml:brushProperty name="height" value="0.02" units="cm"/>
      <inkml:brushProperty name="color" value="#E71224"/>
      <inkml:brushProperty name="ignorePressure" value="1"/>
    </inkml:brush>
  </inkml:definitions>
  <inkml:trace contextRef="#ctx0" brushRef="#br0">29611 15543,'-3'0,"-5"-5,-4-2,-1-2,1 0,1-2,3-8,-2-3,-2 2,1 0,-5 3,-33 9,-22 7,-18 3,-5 1,-3 0,4 0,14-1,16-1,18-3,15-1,7 0,8-2,6-8,5-6,0-1,-4 4,-3 4,-2 5,-17 2,-10 4,-4 0,3 2,7 0,3 0,0-1,2-2,7-6,1-1,3 0,-2 2,1 2,-9 2,-13 2,-14 0,-5 1,0 1,-3-1,5 0,10 1,7-1,9 0,7 0,3 0,2 0,-2 0,-3 0,-20 8,-39 22,-19 8,-7 4,4-1,3-3,8-2,17-5,17-7,11-9,14-1,14-1,10 1,7 2,4 1,3 3,6 0,1 2,0 0,-2-2,-3 2,-1 3,-2 1,5 1,3-5,3-2,-1-1,3-1,-1 0,0 1,3 0,1-3,-3 3,2 3,-2 1,-3 1,3-3,1-3,-1-2,0-3,2-5,0 2,-4 2,-2 3,-2 3,3-3,-1 4,-2 4,-2 0,-2-1,-3 1,0-1,-1 8,0 19,-3 14,-1 9,-5 2,0-9,1-11,1-11,3-12,1-5,5-4,1-2,0-1,2-4,1 3,1-2,0 2,4 0,2 0,-1 1,-3 1,-2 1,4 0,2 1,2-2,-1 2,0-3,-2-1,1 3,-2 3,-1 0,-4 1,-2-1,-3-2,0 2,-1 3,2-1,1 0,-1-2,6-5,0-1,-1 7,-1 4,-2 5,-2-1,-1-2,-1-2,3-5,0-1,5-1,3 12,0 26,-1 18,-6 28,-3 8,-7 6,-2-6,-5-14,-1-15,3-18,3-14,3-13,-1-36,2-21,0-13,2-4,1-1,0 3,6-6,5 2,4 1,4 7,6 8,1 7,2 7,3 3,-1 3,3 1,16 1,11-1,5 1,10-1,-4-1,-9 0,-13 1,-12-1,-6-1,-2 1,-2 0,1 0,1 0,9 0,6 3,-3 0,5 0,0 0,-1-1,-4 1,-8 1,-3 0,1-2,2 0,4-1,5-1,4 6,1 0,6 0,4-1,0-1,-7-2,-7-1,-8 0,-2-1,3-3,8-1,5 1,2 0,-4 1,0 1,-7 0,-5-2,-5-5,19-2,23 1,16 3,6 1,2 2,3 2,-11 0,-12 1,-17 3,-17-1,-17-5,-12-3,-8-6,-9-4,-5-3,0-7,-1-1,2-1,1 1,4-1,1 1,1-3,-3 4,-2-5,2-4,0 2,2 5,1 1,1 3,0 1,1 1,1 0,-1-6,0-4,0 1,1 1,-1 3,0 1,0 3,0-3,10-25,16-45,8-35,4-7,0-1,-6 4,-9 16,-8 22,-6 25,-8 24,-7 20,-6 16,-5 9,2-2,2-6,4-8,3-3,3-3,2-5,1 0,1 0,-1 3,1 4,0-3,-1-1,0 1,0-2,0-17,3-53,0-23,0-15,0 12,-1 23,-1 25,-6 27,-3 20,-7 16,-3 16,-5 6,0-1,5-3,5-9,5-5,3-7,1 0,1 0,0 0,2-2,-5 2,-4 3,-4 5,-4 3,0 2,-3 3,1 0,-5 0,2-1,0-2,2 0,-1 1,0 1,3 0,-2 0,4-4,4-4,1-1,-1 2,-6 2,-3 2,-3 1,1 2,2 1,-1 0,4-2,6-6,6-1,5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7T00:11:56.972"/>
    </inkml:context>
    <inkml:brush xml:id="br0">
      <inkml:brushProperty name="width" value="0.04" units="cm"/>
      <inkml:brushProperty name="height" value="0.04" units="cm"/>
      <inkml:brushProperty name="color" value="#004F8B"/>
      <inkml:brushProperty name="ignorePressure" value="1"/>
    </inkml:brush>
  </inkml:definitions>
  <inkml:trace contextRef="#ctx0" brushRef="#br0">40076 15476,'-3'0,"-3"0,-8 0,-12 0,-9 0,-5 5,-8 7,4 1,5-2,6-2,5-3,2-3,3 1,-11 5,-4 1,1-2,-2 1,4-1,3-2,-1-3,2-1,7-6,3-2,2-1,1 2,0 1,0 1,-15 9,-12 9,0 3,5 5,-2 8,5 3,4-3,-1-7,5-11,9-9,4-14,6-9,3-5,-1 0,-2 4,-2 5,-4 5,-1 7,-4 4,0-1,-1 0,-6-1,4-4,2-2,2 0,6 5,4 4,-1 2,-1 3,-3 5,0 9,3 2,4 3,3-1,2 1,4-4,5-4,1-2,5 2,-1-1,-1 5,0 4,-2-1,-2 2,-2-3,-2-2,-9 26,-8 16,-9 8,-5-1,-1-7,-5-8,1-10,4-8,1-8,7-4,9-7,6-4,8-4,3 1,3 1,1 0,9 4,2 6,0-1,-4 1,-1-4,-3-2,1-1,2 1,2 0,0 3,-1 0,-1 1,-2 6,2-3,-2-2,-3-3,-3 1,-2-1,-2 9,-4 32,-6 19,-8 6,-3-4,-3-6,2-13,4-12,5-12,5-10,3-5,2-3,1 1,1 4,-1-1,1 0,0 0,0-3,-4-7,-5-14,1-1,1 2,5 5,2 5,6 0,2 6,2 0,-1 2,-2 0,-3 0,-2 1,-4 6,-4 4,-7 4,0 2,0-1,4-3,2-3,3-2,1-3,2-4,0 1,0-1,4 3,-1 4,3-2,1 2,3-6,0-2,2-5,5-15,5-10,2-3,1 1,0 3,-1 12,-3 10,-6 4,-5 5,-4 1,-4 2,-1 0,-2 0,0-1,0 3,0-1,0 2,1-8,-1-4,1-7,3-5,0 0,3-4,5-3,8-10,9-1,9-4,1 1,-3 5,2 1,7 3,5 2,-3 9,-5 10,-5 4,-6 2,-9 2,-2-2,3-4,0-7,4-4,6-4,3 0,13-6,-1-2,3-6,-6-1,-7-1,13-1,12-4,4 2,-2 5,-2 5,-9 4,-11 3,-7 2,-8 1,0 1,20 2,12 1,3 0,0-1,0-1,1 0,-8-2,-11 1,-8-1,-3-1,11 1,13-2,5-2,3 1,7 0,-2 1,-10 1,-11 1,-15-1,-15-1,-9-6,-7-5,-4-1,-2-5,0-5,0-2,1-2,0 2,-1-2,-1-2,1-3,0-13,2-5,-5-7,-2 0,-3-13,-1-6,2-3,3-13,5-6,3 2,1 5,5 2,-3 17,-5 21,-8 19,-4 15,-8 11,-5 7,-1 3,2 1,5-3,6-6,5-5,5-6,2-10,2-6,1 0,0 1,0-2,0 1,0 3,-1-6,0-10,0-1,0 0,0 3,0 1,0 5,0 7,0 3,0 4,0 0,0 2,-5 0,-2 0,1-3,1 0,1-2,2-3,1-4,0-5,1-15,0-2,1 2,-1-6,0 4,-2-5,-1-5,-1 0,2 5,0 1,1 5,0 7,-4 13,-4 12,-6 9,-7 8,-3 4,-2 2,1 1,2 1,1-1,1-1,0 0,1 0,-4-1,-2 0,0 0,3 0,1 0,0 0,1 0,1 0,-2 0,4-5,-2-2,-1 0,2 2,-2 2,1 0,-1 2,1 1,-2 0,2 0,3 3,3 0,4 3,3 5,-1 1,-2-2,1-7,2-10,-3-3,-1 0,-2 1,-3 1,-2-5,-4 1,-4 2,0 3,0 3,2 4,2 2,1 1,4-2,7-5,6-6,3-9,3-1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7T00:13:52.398"/>
    </inkml:context>
    <inkml:brush xml:id="br0">
      <inkml:brushProperty name="width" value="0.02" units="cm"/>
      <inkml:brushProperty name="height" value="0.02" units="cm"/>
      <inkml:brushProperty name="color" value="#CC0066"/>
      <inkml:brushProperty name="ignorePressure" value="1"/>
    </inkml:brush>
  </inkml:definitions>
  <inkml:trace contextRef="#ctx0" brushRef="#br0">18678 9885,'0'3,"0"3,0 6,0 3,0 7,0 5,0 0,0 4,0-2,0 1,2-6,2-4,-1-1,2 0,3 1,0 0,3 0,1 3,-3 3,1 5,-2 0,-2 0,-3-3,4-7,1 0,1-3,0 4,2 4,1-1,-3 9,-10 11,-15 19,-16 13,-7 7,-2 5,4-11,7-13,9-15,9-11,5-9,5-8,2-2,2-2,2 4,4 3,0 0,-2 0,0 18,-13 47,-10 21,-8 7,-1-14,3-19,4-24,4-21,5-11,4-8,3-2,5-3,7-1,2 5,-1 9,-2 8,-2-1,-3 0,-1-5,-2-4,0 0,0 2,0-3,4 19,3 36,-1 31,-1 17,-1-6,-2-16,-3-24,-2-20,0-14,0-13,3-6,5-10,3-4,6-6,3 9,4 16,-2 33,-4 11,-4 19,-5 1,-3-13,-2-17,-1-25,0-25,-1-18,5-18,5-10,5-4,4-1,6 2,4 1,0 5,0 5,-2 5,-2 5,-1 4,-2 3,2 2,3 0,1 1,0 0,-1 5,0 7,-3 1,9-5,6-3,9-8,8-4,-4-1,-5 1,13-4,22 0,18-3,25 0,12 0,12-11,-7-1,-17 3,-27 6,-25 6,-17 4,0 3,-1 2,-3 2,1 0,4 8,-2 2,-3-1,-7-1,-6-3,-2-3,14-9,5-3,2-1,4-3,2 0,-8 2,-10 4,-13-3,-11-2,-10-2,-7-5,-9-6,-4 0,-2-2,0-3,-1 2,2 0,-2 3,0-1,3 1,3-2,-8-18,-2-7,2-1,3 5,4-2,3 0,0 3,0 8,1 7,-4 4,-4 4,1 1,1 2,3-13,2-27,1-21,2-9,1 0,1 8,-1 5,0 9,1 5,-1 6,0 10,0 9,0 2,0 6,0 5,0 2,0 2,0 0,0 2,-2 3,-2 0,1 0,1 1,0-5,0-5,2 1,0-1,0-30,7-43,12-42,1-9,-2 8,-5 13,-4 25,-1 18,-2 21,-2 16,-1 15,-2 6,-1 7,0-6,-1-30,1-26,0-11,-1 3,1 1,0 3,3 1,0 7,-2 17,-5 20,-6 19,-1 15,-2 13,1 10,4 5,2 7,0-1,-5-5,1-11,1-10,2-10,3-6,1-8,0-3,-1-1,1 1,1 0,1-3,0 1,0 1,1 1,-5 7,-9 5,-5 7,-5 3,3 9,1 6,0 8,0 7,1 2,4 1,4-1,5-1,-3-4,1-9,1-8,3-12,-2-3,1 2,-6 2,-7 3,0-1,2-3,3 0,2 7,4-2,-3-1,-1 0,-2 1,-4 1,-7 0,-7 0,-5 1,-3 0,4 0,4 0,8-5,8-9,6-11,5-8,-2-3,-3 3,1 6,-4 7,-3 7,-5 5,-6 5,0 8,1 5,0 6,2 1,-1-3,4-1,3-3,-1-3,-5-3,2-7,1-3,1 0,-5 3,-7 2,-1 4,0 1,-2 5,2 2,1-2,4-2,6-5,6-5,4-3,-2 6,-1 10,-8 3,-9 0,-1-3,0-2,2-4,7-6,7-9,3-3,0 2,1 5,0 4,-5 2,-5 2,-6 0,-2 0,0 0,2 0,3 0,7-4,0 0,1 0,-4 0,-20 4,-17 11,-12 10,-5 5,8 1,13-4,10-6,11-7,5-4,5 1,4 2,0-1,0-1,-1-3,3-7,1-3,4 1,3 5,4-4,3-3,1-6,-4-1,-1 4,-3 4,-1 5,-5 8,-2 2,-7 0,2-4,4-7,6-9,-2-5,3 4,3 9,3 7,2 8,-1 2,0 0,-4-1,-1-9,1-8,2-11,3-16,0-3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7T00:14:15.642"/>
    </inkml:context>
    <inkml:brush xml:id="br0">
      <inkml:brushProperty name="width" value="0.04" units="cm"/>
      <inkml:brushProperty name="height" value="0.04" units="cm"/>
      <inkml:brushProperty name="color" value="#004F8B"/>
      <inkml:brushProperty name="ignorePressure" value="1"/>
    </inkml:brush>
  </inkml:definitions>
  <inkml:trace contextRef="#ctx0" brushRef="#br0">29505 9796,'3'2,"0"4,3 6,0 3,-1 5,-1 1,4 2,0 0,-1 4,-2-1,2 1,-2-1,-1-1,-1-1,4-1,1 0,-1-3,-2 4,1 3,-1-1,0 0,-3-1,5-6,1-2,-1 0,1-3,-1 0,6 1,6 7,-1 4,0 1,2 8,-3 37,-4 35,-6 34,-6 7,-7-14,-2-20,-6-21,0-22,2-20,3-16,4-9,2-7,1 0,5-5,0-1,1-1,0 8,-2 4,-1-1,0 2,0-1,-1 0,0 4,0 15,-3 16,-11 11,-3 8,1-5,4-14,3-11,4-12,2-6,7 5,8 13,2 15,-1 0,-4-5,-2-3,-3-6,-2-10,4-10,0-5,0-5,2-3,-2 2,-1 0,-1 1,-2 1,-1 5,0 0,-1 1,-1-1,4-4,5-2,4-1,1 2,2 5,5 31,-2 15,-4 2,-4 2,-3-7,-4-12,-2-10,-1-12,-1-5,0 0,-5-5,-1-15,-5-11,0-12,1-10,3-3,4 0,-2 5,2 1,0 2,2-4,0 7,7 6,9 6,8-3,0 6,4 10,-2 9,0 4,-2-2,-2-4,3-5,14-4,2-4,3-2,-1 4,1 4,-5 10,2 15,-1 7,-6-1,-9-4,-9-4,-3-7,-2-11,3-7,2-5,7-5,4-3,6-5,11 0,3 1,1 5,2 8,-4 7,5 9,1 17,-3 4,-6 4,-11-1,-5-5,-4-9,0-9,5-9,5-5,4-4,4-3,1-1,-5 0,1 1,-5 0,-1 5,-4 2,12 0,13 0,12-5,4-2,-3-1,10-5,-6-2,-7 1,-9 2,-10 2,-10 1,-5-1,-5 0,-5-4,1-4,-2-4,-4-8,-4-2,-3-2,-3 1,4 1,3 1,0 3,-1 0,-2 1,-3-4,-1-2,-1-5,-1 1,0-2,0-1,-1-7,1 1,0-6,0 2,0 1,0-12,0 0,-6 4,0 9,-1 8,2 6,1 4,2-7,1 0,0-2,1-2,0-1,1 1,-1 3,0 4,0-1,0-1,0 2,16-69,17-79,12-38,-3-1,-8 26,-10 43,-9 40,-7 37,-7 29,-7 22,-2 11,0-1,2-14,1-22,2-29,2-22,0-21,1-4,0 6,1 17,-1 18,0 19,1 15,-1 12,-5 12,-2 7,0 1,0 2,-1 1,3-3,1-15,2-8,0 0,2 1,-5 6,-2 5,1 5,-1 0,0 1,-6 3,-1 0,1-6,2-2,1-2,4 0,1 3,3-1,-4 4,-3-3,-6-5,-5-14,-4-7,1-3,3 7,4 5,1 10,-6 10,1 5,1 6,4-2,2 1,-2 3,-1 1,3-5,-3-2,0 2,-6-5,-4-1,-10-2,-7-1,1-2,3 0,6 3,2 0,5 3,6 1,0 4,-3 2,0 4,2 2,-1 1,1 1,-2 1,1-1,-1 1,-4 0,0-1,2 0,-1 0,3 5,-1 2,2 2,-1 0,1-2,-3-2,-1-2,0-2,1 0,5 4,1 2,1-1,4-4,1-2,-2-1,-17 2,-15 1,-13 5,-6 7,0 1,9-2,9-4,10-3,6-2,6 0,3 0,2 2,2-1,-3-1,-3 0,0-2,-1-1,2-1,4-2,1-7,1 1,1 5,-2 5,-5 2,-1 1,3 7,1 1,4-6,4-7,5-7,1 2,-3 0,-8 2,-3 1,-12 1,-1 1,-2 0,4 0,5 1,1-1,5 8,4 2,0 5,0 3,-3-3,0-3,1-4,-1-3,2 3,4 2,5 2,4 5,2 1,3 3,0 6,1 1,0 0,0-6,-1-11,1-24,-1-7,0 1,2 5,4 4,4-1,-1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745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745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1741767-E280-4C9B-996F-9762DE745CAF}" type="datetimeFigureOut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2" tIns="46671" rIns="93342" bIns="4667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60167"/>
            <a:ext cx="5681980" cy="4224494"/>
          </a:xfrm>
          <a:prstGeom prst="rect">
            <a:avLst/>
          </a:prstGeom>
        </p:spPr>
        <p:txBody>
          <a:bodyPr vert="horz" lIns="93342" tIns="46671" rIns="93342" bIns="4667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127"/>
            <a:ext cx="3077739" cy="469745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127"/>
            <a:ext cx="3077739" cy="469745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D92DDD5-9B88-4ED1-9AEC-645613768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21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92DDD5-9B88-4ED1-9AEC-64561376885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2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585F7-F5D0-4038-B305-52E8EBC05A1C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DFFE-C556-4D1A-ABEF-8DB33FE3F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BE098-4515-40EA-AF55-00B36E1570CF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B79D4-5D49-4E40-8494-1088112DB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5A8A1-61C4-4963-8F1A-F1CBCB859B6E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38B4-52AA-47B7-B6D5-475AE2FC4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B8A69-03EF-40E9-80F8-2617E2DA083B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E1891-0CEC-44D8-B221-D5FCB52AB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32115-EE79-458C-A74E-3B708BFF5A56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FDFF8-2F48-4F72-80D3-91B5CB74F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81E1C-8438-4476-99B8-FA8E46C8FE1F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B5FFF-260D-4AA6-B4CB-F88F5496C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6D626-7578-404D-9BC1-BC7F6C945E6A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0770E-8F34-453F-ADBC-F5BA9F978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B2731-8ED0-4235-9AE0-634BEA8A1DFB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FFA79-1448-47EE-B664-DCE13D4E6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7BDB8-B1E9-404F-9729-E93A590C9588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2F54-4119-429D-8727-B5A1671FA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92939-105B-414E-A3D3-E129535D695D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BF447-6939-4FEA-A3DA-32A75B1BE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E267B-FA40-499C-8859-364F7E2142E1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58F4E-53C8-443C-97E1-98331CE12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D9D83A-522F-4E48-99D4-481FD92C9BC6}" type="datetime1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6AC756-D809-4B51-8D37-7C84B1F9B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wl.excelsior.edu/writing-process/introductions-and-conclusions/conclusions/" TargetMode="External"/><Relationship Id="rId2" Type="http://schemas.openxmlformats.org/officeDocument/2006/relationships/image" Target="../media/image8.jpg&amp;ehk=WCfXFZSHsrm7X7EEErhVyA&amp;r=0&amp;pid=OfficeInsert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&amp;ehk=d2uUDWTXt7OEbM2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0C294-C4D6-4A88-9A80-9374F5449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1143000"/>
          </a:xfrm>
        </p:spPr>
        <p:txBody>
          <a:bodyPr/>
          <a:lstStyle/>
          <a:p>
            <a:br>
              <a:rPr lang="en-US" sz="3800" b="1" dirty="0">
                <a:latin typeface="Comic Sans MS" panose="030F0702030302020204" pitchFamily="66" charset="0"/>
              </a:rPr>
            </a:br>
            <a:r>
              <a:rPr lang="en-US" sz="3800" b="1" dirty="0">
                <a:latin typeface="Comic Sans MS" panose="030F0702030302020204" pitchFamily="66" charset="0"/>
              </a:rPr>
              <a:t>PROMIS-29 V2.0 Physical and</a:t>
            </a:r>
            <a:br>
              <a:rPr lang="en-US" sz="3800" b="1" dirty="0">
                <a:latin typeface="Comic Sans MS" panose="030F0702030302020204" pitchFamily="66" charset="0"/>
              </a:rPr>
            </a:br>
            <a:r>
              <a:rPr lang="en-US" sz="3800" b="1" dirty="0">
                <a:latin typeface="Comic Sans MS" panose="030F0702030302020204" pitchFamily="66" charset="0"/>
              </a:rPr>
              <a:t>Mental Health Summary Scores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Ron D. Hays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DD53F-FD82-4F18-A654-4DA4CBE4D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33600"/>
            <a:ext cx="8458200" cy="429736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i="1" dirty="0"/>
              <a:t>Karen L. Spritzer, Ben </a:t>
            </a:r>
            <a:r>
              <a:rPr lang="en-US" sz="2800" i="1" dirty="0" err="1"/>
              <a:t>Schalet</a:t>
            </a:r>
            <a:r>
              <a:rPr lang="en-US" sz="2800" i="1" dirty="0"/>
              <a:t>, Dave </a:t>
            </a:r>
            <a:r>
              <a:rPr lang="en-US" sz="2800" i="1" dirty="0" err="1"/>
              <a:t>Cella</a:t>
            </a:r>
            <a:endParaRPr lang="en-US" sz="2800" i="1" dirty="0"/>
          </a:p>
          <a:p>
            <a:pPr marL="0" indent="0" algn="ctr">
              <a:buNone/>
            </a:pPr>
            <a:r>
              <a:rPr lang="en-US" dirty="0"/>
              <a:t>September 27, 2017</a:t>
            </a:r>
            <a:r>
              <a:rPr lang="en-US"/>
              <a:t>, 3:30-3:50pm </a:t>
            </a:r>
            <a:endParaRPr lang="en-US" dirty="0"/>
          </a:p>
          <a:p>
            <a:pPr marL="0" indent="0" algn="ctr">
              <a:buNone/>
            </a:pPr>
            <a:r>
              <a:rPr lang="en-US" sz="2800" dirty="0" err="1"/>
              <a:t>HealthMeasures</a:t>
            </a:r>
            <a:r>
              <a:rPr lang="en-US" sz="2800" dirty="0"/>
              <a:t> User Conference </a:t>
            </a:r>
          </a:p>
          <a:p>
            <a:pPr marL="0" indent="0" algn="ctr">
              <a:buNone/>
            </a:pPr>
            <a:r>
              <a:rPr lang="en-US" sz="2800" dirty="0"/>
              <a:t>Track B: Enhancing Quality Measurement</a:t>
            </a:r>
          </a:p>
          <a:p>
            <a:pPr marL="0" indent="0" algn="ctr">
              <a:buNone/>
            </a:pPr>
            <a:r>
              <a:rPr lang="en-US" sz="2800" dirty="0"/>
              <a:t>Prentice Women’s Hospital Conference Center</a:t>
            </a:r>
          </a:p>
          <a:p>
            <a:pPr marL="0" indent="0" algn="ctr">
              <a:buNone/>
            </a:pPr>
            <a:r>
              <a:rPr lang="en-US" sz="2800" dirty="0"/>
              <a:t>250 E. Superior Street, Chicago, Illinois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3382C-C21E-4849-B639-43AD11DE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D9B667-E8D9-43A4-A7FE-EF2553D2A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835150"/>
            <a:ext cx="23812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2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9C670-E453-45F7-9731-12CE86C4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E421510-2C08-476F-8182-1DF7877788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33595"/>
              </p:ext>
            </p:extLst>
          </p:nvPr>
        </p:nvGraphicFramePr>
        <p:xfrm>
          <a:off x="457200" y="303213"/>
          <a:ext cx="8378825" cy="654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Document" r:id="rId3" imgW="5942845" imgH="4651331" progId="Word.Document.12">
                  <p:embed/>
                </p:oleObj>
              </mc:Choice>
              <mc:Fallback>
                <p:oleObj name="Document" r:id="rId3" imgW="5942845" imgH="46513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03213"/>
                        <a:ext cx="8378825" cy="654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439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4170A9-C28F-4BAD-9B25-9F59EA68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5642" y="5410200"/>
            <a:ext cx="2133600" cy="365125"/>
          </a:xfrm>
        </p:spPr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9279117-58FB-4177-A2EC-4B0846ABCC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764863"/>
              </p:ext>
            </p:extLst>
          </p:nvPr>
        </p:nvGraphicFramePr>
        <p:xfrm>
          <a:off x="304800" y="236538"/>
          <a:ext cx="8382000" cy="654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Document" r:id="rId4" imgW="6703429" imgH="6387015" progId="Word.Document.12">
                  <p:embed/>
                </p:oleObj>
              </mc:Choice>
              <mc:Fallback>
                <p:oleObj name="Document" r:id="rId4" imgW="6703429" imgH="63870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236538"/>
                        <a:ext cx="8382000" cy="6545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7713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6E9107-0B5F-4B25-925F-6506FEC87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sz="3400" dirty="0"/>
              <a:t>Correlations of Physical and Mental Health Summary Scores with Other Variables (Sample 1)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D914101-237B-4C99-9727-B87B2144A1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202550"/>
              </p:ext>
            </p:extLst>
          </p:nvPr>
        </p:nvGraphicFramePr>
        <p:xfrm>
          <a:off x="457200" y="1600200"/>
          <a:ext cx="82296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2506722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96801409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597511928"/>
                    </a:ext>
                  </a:extLst>
                </a:gridCol>
              </a:tblGrid>
              <a:tr h="698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PROMIS-29 Physical Health Summary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PROMIS-29 Mental Health Summary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662867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r>
                        <a:rPr lang="en-US"/>
                        <a:t>EQ-5D-3L (predicted </a:t>
                      </a:r>
                      <a:r>
                        <a:rPr lang="en-US" dirty="0"/>
                        <a:t>from PROMIS </a:t>
                      </a:r>
                      <a:r>
                        <a:rPr lang="en-US"/>
                        <a:t>global health items)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/>
                        <a:t>0.82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22464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r>
                        <a:rPr lang="en-US" dirty="0"/>
                        <a:t>HUI-3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/>
                        <a:t>0.73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021454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r>
                        <a:rPr lang="en-US" dirty="0"/>
                        <a:t>PROMIS Global Physical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/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21307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r>
                        <a:rPr lang="en-US" dirty="0"/>
                        <a:t>PROMIS Global 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/>
                        <a:t>0.64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329874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r>
                        <a:rPr lang="en-US" dirty="0"/>
                        <a:t>Number of Chronic 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/>
                        <a:t>-.50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-.45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45723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A6D189-AFAD-489F-AAFB-612D84501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70ECDC-5877-4439-AF15-21390A36CD7E}"/>
              </a:ext>
            </a:extLst>
          </p:cNvPr>
          <p:cNvSpPr txBox="1"/>
          <p:nvPr/>
        </p:nvSpPr>
        <p:spPr>
          <a:xfrm>
            <a:off x="447472" y="5825247"/>
            <a:ext cx="8010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Hypertension, angina, coronary artery disease, heart failure, heart attack, stroke, liver disease, kidney disease, arthritis, migraines, asthma, chronic lung disease, diabetes, cancer, depression, anxiety, alcohol or drug problem, sleep disorder, HIV/AIDS, spinal cord </a:t>
            </a:r>
            <a:r>
              <a:rPr lang="en-US" sz="1500" dirty="0" err="1"/>
              <a:t>injury,and</a:t>
            </a:r>
            <a:r>
              <a:rPr lang="en-US" sz="1500" dirty="0"/>
              <a:t> multiple sclerosis.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7FC718D-597D-4E31-A807-FB4C169183CD}"/>
                  </a:ext>
                </a:extLst>
              </p14:cNvPr>
              <p14:cNvContentPartPr/>
              <p14:nvPr/>
            </p14:nvContentPartPr>
            <p14:xfrm>
              <a:off x="4089009" y="3587780"/>
              <a:ext cx="1282176" cy="1253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7FC718D-597D-4E31-A807-FB4C169183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85409" y="3584181"/>
                <a:ext cx="1289015" cy="1260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8142EF-58D2-4073-A649-5F80AD01F848}"/>
                  </a:ext>
                </a:extLst>
              </p14:cNvPr>
              <p14:cNvContentPartPr/>
              <p14:nvPr/>
            </p14:nvContentPartPr>
            <p14:xfrm>
              <a:off x="6871089" y="3614564"/>
              <a:ext cx="996912" cy="1168848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8142EF-58D2-4073-A649-5F80AD01F8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63891" y="3607367"/>
                <a:ext cx="1010948" cy="118288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9298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6E9107-0B5F-4B25-925F-6506FEC87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143000"/>
          </a:xfrm>
        </p:spPr>
        <p:txBody>
          <a:bodyPr/>
          <a:lstStyle/>
          <a:p>
            <a:r>
              <a:rPr lang="en-US" sz="3400" dirty="0"/>
              <a:t>Correlations of Physical and Mental Health Summary Scores with Other Variables (Sample 2)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D914101-237B-4C99-9727-B87B2144A1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794150"/>
              </p:ext>
            </p:extLst>
          </p:nvPr>
        </p:nvGraphicFramePr>
        <p:xfrm>
          <a:off x="152400" y="1143000"/>
          <a:ext cx="88392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372506722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1968014099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1597511928"/>
                    </a:ext>
                  </a:extLst>
                </a:gridCol>
              </a:tblGrid>
              <a:tr h="1197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PROMIS-29 Physical Health Summary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PROMIS-29 Mental Health Summary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662867"/>
                  </a:ext>
                </a:extLst>
              </a:tr>
              <a:tr h="997857">
                <a:tc>
                  <a:txBody>
                    <a:bodyPr/>
                    <a:lstStyle/>
                    <a:p>
                      <a:r>
                        <a:rPr lang="en-US" dirty="0"/>
                        <a:t>SF-36 Physical Component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/>
                        <a:t>0.82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22464"/>
                  </a:ext>
                </a:extLst>
              </a:tr>
              <a:tr h="997857">
                <a:tc>
                  <a:txBody>
                    <a:bodyPr/>
                    <a:lstStyle/>
                    <a:p>
                      <a:r>
                        <a:rPr lang="en-US" dirty="0"/>
                        <a:t>SF-36 Mental Component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/>
                        <a:t>0.82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021454"/>
                  </a:ext>
                </a:extLst>
              </a:tr>
              <a:tr h="997857">
                <a:tc>
                  <a:txBody>
                    <a:bodyPr/>
                    <a:lstStyle/>
                    <a:p>
                      <a:r>
                        <a:rPr lang="en-US" dirty="0"/>
                        <a:t>Number of Chronic 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/>
                        <a:t>-.53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-.42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45723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A6D189-AFAD-489F-AAFB-612D84501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9DBFE-148B-407D-A089-6F67B8957DC1}"/>
              </a:ext>
            </a:extLst>
          </p:cNvPr>
          <p:cNvSpPr txBox="1"/>
          <p:nvPr/>
        </p:nvSpPr>
        <p:spPr>
          <a:xfrm>
            <a:off x="0" y="5615582"/>
            <a:ext cx="31125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Hypertension, angina, coronary artery disease, heart failure, heart attack, stroke, liver </a:t>
            </a:r>
          </a:p>
          <a:p>
            <a:r>
              <a:rPr lang="en-US" dirty="0"/>
              <a:t>disease, kidney disease, arthritis, migraines, asthma, chronic lung disease, diabetes, </a:t>
            </a:r>
          </a:p>
          <a:p>
            <a:r>
              <a:rPr lang="en-US" dirty="0"/>
              <a:t>cancer, depression, anxiety, alcohol or drug problem, sleep disorder, HIV/AIDS, and </a:t>
            </a:r>
          </a:p>
          <a:p>
            <a:r>
              <a:rPr lang="en-US" dirty="0"/>
              <a:t>multiple sclerosis.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913A2F8-9041-463D-B0E6-D36B61E7C589}"/>
                  </a:ext>
                </a:extLst>
              </p14:cNvPr>
              <p14:cNvContentPartPr/>
              <p14:nvPr/>
            </p14:nvContentPartPr>
            <p14:xfrm>
              <a:off x="4336509" y="2191366"/>
              <a:ext cx="1066752" cy="1648656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913A2F8-9041-463D-B0E6-D36B61E7C5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32910" y="2187767"/>
                <a:ext cx="1073590" cy="1655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657776E-22B0-4863-A18A-B1203EFC14CB}"/>
                  </a:ext>
                </a:extLst>
              </p14:cNvPr>
              <p14:cNvContentPartPr/>
              <p14:nvPr/>
            </p14:nvContentPartPr>
            <p14:xfrm>
              <a:off x="6983085" y="2192374"/>
              <a:ext cx="1014624" cy="1670112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657776E-22B0-4863-A18A-B1203EFC14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75887" y="2185175"/>
                <a:ext cx="1028661" cy="16841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4460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2EF99-4F6E-4AC1-BA91-4471F932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Largest Associations with Chronic Conditions (Sample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096845-3AEF-4BE8-8115-7C6B7FB9D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678363"/>
              </a:xfrm>
            </p:spPr>
            <p:txBody>
              <a:bodyPr/>
              <a:lstStyle/>
              <a:p>
                <a:r>
                  <a:rPr lang="en-US" dirty="0"/>
                  <a:t>PROMIS-29 Physical Health Means</a:t>
                </a:r>
              </a:p>
              <a:p>
                <a:pPr lvl="1"/>
                <a:r>
                  <a:rPr lang="en-US" dirty="0"/>
                  <a:t>Multiple Sclerosis           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= 36 vs. 46)</a:t>
                </a:r>
              </a:p>
              <a:p>
                <a:pPr lvl="1"/>
                <a:r>
                  <a:rPr lang="en-US" dirty="0"/>
                  <a:t>Arthritis or Rheumatism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= 41 vs. 47)</a:t>
                </a:r>
              </a:p>
              <a:p>
                <a:pPr lvl="1"/>
                <a:r>
                  <a:rPr lang="en-US" dirty="0"/>
                  <a:t>Angina                               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= 39 vs. 47)</a:t>
                </a:r>
              </a:p>
              <a:p>
                <a:pPr lvl="1"/>
                <a:r>
                  <a:rPr lang="en-US" dirty="0"/>
                  <a:t>Heart Failure or CHF       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= 38 vs. 46)</a:t>
                </a:r>
              </a:p>
              <a:p>
                <a:r>
                  <a:rPr lang="en-US" dirty="0"/>
                  <a:t>PROMIS-29 Mental Health Means</a:t>
                </a:r>
              </a:p>
              <a:p>
                <a:pPr lvl="1"/>
                <a:r>
                  <a:rPr lang="en-US" dirty="0"/>
                  <a:t>Depression                       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= 41 vs 49)</a:t>
                </a:r>
              </a:p>
              <a:p>
                <a:pPr lvl="1"/>
                <a:r>
                  <a:rPr lang="en-US" dirty="0"/>
                  <a:t>Anxiety                              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= 41 vs 48)</a:t>
                </a:r>
              </a:p>
              <a:p>
                <a:pPr lvl="1"/>
                <a:r>
                  <a:rPr lang="en-US" dirty="0"/>
                  <a:t>Sleep disorder                  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= 41 vs 48)</a:t>
                </a:r>
              </a:p>
              <a:p>
                <a:pPr lvl="1"/>
                <a:r>
                  <a:rPr lang="en-US"/>
                  <a:t>Angina                               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= 41 vs. 48)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096845-3AEF-4BE8-8115-7C6B7FB9D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678363"/>
              </a:xfrm>
              <a:blipFill>
                <a:blip r:embed="rId2"/>
                <a:stretch>
                  <a:fillRect l="-1704" t="-1695" b="-16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4BA2A-E0CA-49EB-9F1E-1F2FE737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45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51A3E-D0CD-4BB5-9127-7EB5D2CC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ACAB4-1FD8-4E1C-9639-0E870EB08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studies provide support for the reliability and validity of the PROMIS-29 Physical and Mental Health Summary scores.</a:t>
            </a:r>
          </a:p>
          <a:p>
            <a:r>
              <a:rPr lang="en-US" dirty="0"/>
              <a:t>Further work is needed to evaluate these summary scores in other samples.</a:t>
            </a:r>
          </a:p>
          <a:p>
            <a:r>
              <a:rPr lang="en-US" dirty="0"/>
              <a:t>Alternative scoring approaches such as higher-order factor models should be explored.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667D8-ACD4-4DF9-842F-5D82133D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98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3599"/>
            <a:ext cx="7886700" cy="4043363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000" dirty="0"/>
              <a:t>Funding for </a:t>
            </a:r>
            <a:r>
              <a:rPr lang="en-US" sz="4000" dirty="0" err="1"/>
              <a:t>HealthMeasures</a:t>
            </a:r>
            <a:r>
              <a:rPr lang="en-US" sz="4000" dirty="0"/>
              <a:t> was provided by the National Institutes of Health grant U2C CA186878.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C0F13DF-5DAB-4F25-893C-CE5E160CB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62200" y="76200"/>
            <a:ext cx="4572000" cy="23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9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5642E-B6B1-408F-B0D8-84779823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0B5CC2F-6670-49F4-A26E-6723C06DC4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825821"/>
              </p:ext>
            </p:extLst>
          </p:nvPr>
        </p:nvGraphicFramePr>
        <p:xfrm>
          <a:off x="152400" y="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Acrobat Document" r:id="rId3" imgW="2331409" imgH="3017520" progId="AcroExch.Document.DC">
                  <p:embed/>
                </p:oleObj>
              </mc:Choice>
              <mc:Fallback>
                <p:oleObj name="Acrobat Document" r:id="rId3" imgW="2331409" imgH="301752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0"/>
                        <a:ext cx="8763000" cy="647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4459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ED15F-32E2-481C-A603-2419B7F8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894E9F2-07F6-4C8F-B67F-12AF0EF7FB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232766"/>
              </p:ext>
            </p:extLst>
          </p:nvPr>
        </p:nvGraphicFramePr>
        <p:xfrm>
          <a:off x="152400" y="-27562"/>
          <a:ext cx="8763000" cy="664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Acrobat Document" r:id="rId3" imgW="2331409" imgH="3017520" progId="AcroExch.Document.DC">
                  <p:embed/>
                </p:oleObj>
              </mc:Choice>
              <mc:Fallback>
                <p:oleObj name="Acrobat Document" r:id="rId3" imgW="2331409" imgH="301752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-27562"/>
                        <a:ext cx="8763000" cy="664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117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0BB019-EAB5-4504-93BF-CAA6BFD97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1B36CF3-CC54-49E8-AF7B-224AF762F2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986471"/>
              </p:ext>
            </p:extLst>
          </p:nvPr>
        </p:nvGraphicFramePr>
        <p:xfrm>
          <a:off x="304800" y="533400"/>
          <a:ext cx="83058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Acrobat Document" r:id="rId3" imgW="2331409" imgH="3017520" progId="AcroExch.Document.DC">
                  <p:embed/>
                </p:oleObj>
              </mc:Choice>
              <mc:Fallback>
                <p:oleObj name="Acrobat Document" r:id="rId3" imgW="2331409" imgH="301752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533400"/>
                        <a:ext cx="8305800" cy="579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256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FB3A6-C1FB-4B2E-964E-4AD573876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PROMIS-29 V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49965-905A-485A-89EC-E8153161B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items each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Ability to participate in social roles and activities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Anxiety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Depressive symptoms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Fatigue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Pain interference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Physical functioning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Sleep disturbance. </a:t>
            </a:r>
          </a:p>
          <a:p>
            <a:r>
              <a:rPr lang="en-US" dirty="0"/>
              <a:t>Pain intensity with 0–10 numeric rating item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D00EB-F0A2-410D-8563-1F748014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2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3D07C-A872-4B43-8B84-084AF7328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Preference-Based Scores Estimated from PROMIS-29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9A0EB-23CB-40A2-8BF7-5639993CA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Indirect (mapping to):</a:t>
            </a:r>
          </a:p>
          <a:p>
            <a:pPr lvl="1"/>
            <a:r>
              <a:rPr lang="en-US" dirty="0"/>
              <a:t>EQ-5D-3L (</a:t>
            </a:r>
            <a:r>
              <a:rPr lang="en-US" dirty="0" err="1"/>
              <a:t>Revicki</a:t>
            </a:r>
            <a:r>
              <a:rPr lang="en-US" dirty="0"/>
              <a:t> et al., 2009, </a:t>
            </a:r>
            <a:r>
              <a:rPr lang="en-US" i="1" dirty="0" err="1"/>
              <a:t>Qual</a:t>
            </a:r>
            <a:r>
              <a:rPr lang="en-US" i="1" dirty="0"/>
              <a:t> Life Res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HUI-3 (Hays, </a:t>
            </a:r>
            <a:r>
              <a:rPr lang="en-US" dirty="0" err="1"/>
              <a:t>Revicki</a:t>
            </a:r>
            <a:r>
              <a:rPr lang="en-US" dirty="0"/>
              <a:t> et al., 2016, </a:t>
            </a:r>
            <a:r>
              <a:rPr lang="en-US" dirty="0" err="1"/>
              <a:t>Qual</a:t>
            </a:r>
            <a:r>
              <a:rPr lang="en-US" dirty="0"/>
              <a:t> Life Res)</a:t>
            </a:r>
          </a:p>
          <a:p>
            <a:pPr lvl="1"/>
            <a:endParaRPr lang="en-US" dirty="0"/>
          </a:p>
          <a:p>
            <a:r>
              <a:rPr lang="en-US" dirty="0"/>
              <a:t>Preference scoring functions</a:t>
            </a:r>
          </a:p>
          <a:p>
            <a:pPr lvl="1"/>
            <a:r>
              <a:rPr lang="en-US" dirty="0"/>
              <a:t>Craig et al. (2014, Value in Health)</a:t>
            </a:r>
          </a:p>
          <a:p>
            <a:pPr lvl="1"/>
            <a:r>
              <a:rPr lang="en-US" dirty="0" err="1"/>
              <a:t>Hanmer</a:t>
            </a:r>
            <a:r>
              <a:rPr lang="en-US" dirty="0"/>
              <a:t> et al. (2015, </a:t>
            </a:r>
            <a:r>
              <a:rPr lang="en-US" i="1" dirty="0"/>
              <a:t>Health </a:t>
            </a:r>
            <a:r>
              <a:rPr lang="en-US" i="1" dirty="0" err="1"/>
              <a:t>Qual</a:t>
            </a:r>
            <a:r>
              <a:rPr lang="en-US" i="1" dirty="0"/>
              <a:t> Life Out</a:t>
            </a:r>
            <a:r>
              <a:rPr lang="en-US" dirty="0"/>
              <a:t>comes)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92C62-9079-43CE-9232-4DFE78DE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4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BBBB8-48DB-425D-81E1-199C8A3B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1: Op4G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783AB-5C88-4882-AF51-6D1AD2330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r>
              <a:rPr lang="en-US" dirty="0"/>
              <a:t>n = 3,000</a:t>
            </a:r>
          </a:p>
          <a:p>
            <a:r>
              <a:rPr lang="en-US" dirty="0"/>
              <a:t>51% female</a:t>
            </a:r>
          </a:p>
          <a:p>
            <a:r>
              <a:rPr lang="en-US" dirty="0"/>
              <a:t>60% non-Hispanic White, 17% Hispanic, 14% Black, 9% Asian, 1% other</a:t>
            </a:r>
          </a:p>
          <a:p>
            <a:r>
              <a:rPr lang="en-US" dirty="0"/>
              <a:t>Mean age = 46 (range: 18-88 years old)</a:t>
            </a:r>
          </a:p>
          <a:p>
            <a:r>
              <a:rPr lang="en-US" dirty="0"/>
              <a:t>14% less than high school, 31% high school graduates, 28% some college, 47% college degree</a:t>
            </a:r>
          </a:p>
          <a:p>
            <a:r>
              <a:rPr lang="en-US" dirty="0"/>
              <a:t>57% married or living with a partner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F68D9-5359-43DA-821D-19AB533C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8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BBBB8-48DB-425D-81E1-199C8A3BC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427038"/>
          </a:xfrm>
        </p:spPr>
        <p:txBody>
          <a:bodyPr/>
          <a:lstStyle/>
          <a:p>
            <a:r>
              <a:rPr lang="en-US" dirty="0"/>
              <a:t>Sample 2: </a:t>
            </a:r>
            <a:r>
              <a:rPr lang="en-US" dirty="0" err="1"/>
              <a:t>Toluna</a:t>
            </a:r>
            <a:r>
              <a:rPr lang="en-US" dirty="0"/>
              <a:t>/Greenfield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783AB-5C88-4882-AF51-6D1AD2330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en-US" dirty="0"/>
              <a:t>n = 2,000</a:t>
            </a:r>
          </a:p>
          <a:p>
            <a:r>
              <a:rPr lang="en-US" dirty="0"/>
              <a:t>50% female</a:t>
            </a:r>
          </a:p>
          <a:p>
            <a:r>
              <a:rPr lang="en-US" dirty="0"/>
              <a:t>81% non-Hispanic White, 6% Hispanic, 7% Black, 4% Asian, 2% other</a:t>
            </a:r>
          </a:p>
          <a:p>
            <a:r>
              <a:rPr lang="en-US" dirty="0"/>
              <a:t>Mean age = 52 (range: 18-93 years old)</a:t>
            </a:r>
          </a:p>
          <a:p>
            <a:r>
              <a:rPr lang="en-US" dirty="0"/>
              <a:t>3% less than high school, 25% high school graduates, 42% some college, 30% college degree</a:t>
            </a:r>
          </a:p>
          <a:p>
            <a:r>
              <a:rPr lang="en-US" dirty="0"/>
              <a:t>56% married or living with a partner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F68D9-5359-43DA-821D-19AB533C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7848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National Comprehensive Cancer Network-Functional Assessment of Cancer Therapy-Kidney Symptom Index (NFKSI) Study </a:t>
            </a:r>
            <a:fld id="{8BFE1891-0CEC-44D8-B221-D5FCB52AB21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16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1A198-F716-406B-A949-731A83A81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698"/>
            <a:ext cx="8458200" cy="1143000"/>
          </a:xfrm>
        </p:spPr>
        <p:txBody>
          <a:bodyPr/>
          <a:lstStyle/>
          <a:p>
            <a:r>
              <a:rPr lang="en-US" dirty="0"/>
              <a:t>Analysis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23515-58E6-4E62-A90D-5FEE35E49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915400" cy="5181600"/>
          </a:xfrm>
        </p:spPr>
        <p:txBody>
          <a:bodyPr/>
          <a:lstStyle/>
          <a:p>
            <a:r>
              <a:rPr lang="en-US" dirty="0"/>
              <a:t>Exploratory and Confirmatory Factor analyses</a:t>
            </a:r>
          </a:p>
          <a:p>
            <a:r>
              <a:rPr lang="en-US" dirty="0"/>
              <a:t>Reliability</a:t>
            </a:r>
          </a:p>
          <a:p>
            <a:pPr lvl="1"/>
            <a:r>
              <a:rPr lang="en-US" dirty="0"/>
              <a:t>Coefficient alpha for multi-item scales</a:t>
            </a:r>
          </a:p>
          <a:p>
            <a:pPr lvl="1"/>
            <a:r>
              <a:rPr lang="en-US" dirty="0"/>
              <a:t>Mosier’s formula for weighted composites</a:t>
            </a:r>
          </a:p>
          <a:p>
            <a:r>
              <a:rPr lang="en-US" dirty="0"/>
              <a:t>Product-moment correlations among PROMIS-29 scales</a:t>
            </a:r>
          </a:p>
          <a:p>
            <a:r>
              <a:rPr lang="en-US" dirty="0"/>
              <a:t>Associations of PROMIS-29 Summary Scores with:</a:t>
            </a:r>
          </a:p>
          <a:p>
            <a:pPr lvl="1"/>
            <a:r>
              <a:rPr lang="en-US" dirty="0"/>
              <a:t>EQ-5D-3L, HUI-3, PROMIS Global Physical and Mental Health, SF-36 PCS and MCS, and number of chronic conditions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FAED8-A1F7-44AB-97D0-899017DC3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1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A826-3E9B-48D3-A95B-CE989E38B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EE946-8D95-40BF-9BBC-24E76676B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85B463D-27BF-4D38-97F7-8DA219DBC41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021822"/>
              </p:ext>
            </p:extLst>
          </p:nvPr>
        </p:nvGraphicFramePr>
        <p:xfrm>
          <a:off x="469900" y="1296988"/>
          <a:ext cx="8353425" cy="324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Document" r:id="rId3" imgW="5942845" imgH="2309077" progId="Word.Document.12">
                  <p:embed/>
                </p:oleObj>
              </mc:Choice>
              <mc:Fallback>
                <p:oleObj name="Document" r:id="rId3" imgW="5942845" imgH="23090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900" y="1296988"/>
                        <a:ext cx="8353425" cy="3246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5729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79575-4E62-4280-9591-7A9C1395E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43" y="152400"/>
            <a:ext cx="8229600" cy="1143000"/>
          </a:xfrm>
        </p:spPr>
        <p:txBody>
          <a:bodyPr/>
          <a:lstStyle/>
          <a:p>
            <a:r>
              <a:rPr lang="en-US" dirty="0"/>
              <a:t>Reliability Estimates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59B30DA-F7D9-4814-BA93-0F64E96EDB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413039"/>
              </p:ext>
            </p:extLst>
          </p:nvPr>
        </p:nvGraphicFramePr>
        <p:xfrm>
          <a:off x="457200" y="1295400"/>
          <a:ext cx="8229600" cy="4881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42759246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0142703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477816414"/>
                    </a:ext>
                  </a:extLst>
                </a:gridCol>
              </a:tblGrid>
              <a:tr h="3905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Sample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Sample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69521"/>
                  </a:ext>
                </a:extLst>
              </a:tr>
              <a:tr h="423096">
                <a:tc>
                  <a:txBody>
                    <a:bodyPr/>
                    <a:lstStyle/>
                    <a:p>
                      <a:r>
                        <a:rPr lang="en-US" dirty="0"/>
                        <a:t>Physical Functioning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466005"/>
                  </a:ext>
                </a:extLst>
              </a:tr>
              <a:tr h="423096">
                <a:tc>
                  <a:txBody>
                    <a:bodyPr/>
                    <a:lstStyle/>
                    <a:p>
                      <a:r>
                        <a:rPr lang="en-US" dirty="0"/>
                        <a:t>Fatigue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875025"/>
                  </a:ext>
                </a:extLst>
              </a:tr>
              <a:tr h="423096">
                <a:tc>
                  <a:txBody>
                    <a:bodyPr/>
                    <a:lstStyle/>
                    <a:p>
                      <a:r>
                        <a:rPr lang="en-US" dirty="0"/>
                        <a:t>Pain Interference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41686"/>
                  </a:ext>
                </a:extLst>
              </a:tr>
              <a:tr h="423096">
                <a:tc>
                  <a:txBody>
                    <a:bodyPr/>
                    <a:lstStyle/>
                    <a:p>
                      <a:r>
                        <a:rPr lang="en-US" dirty="0"/>
                        <a:t>Depressive Symptoms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332632"/>
                  </a:ext>
                </a:extLst>
              </a:tr>
              <a:tr h="423096">
                <a:tc>
                  <a:txBody>
                    <a:bodyPr/>
                    <a:lstStyle/>
                    <a:p>
                      <a:r>
                        <a:rPr lang="en-US" dirty="0"/>
                        <a:t>Anxiety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204946"/>
                  </a:ext>
                </a:extLst>
              </a:tr>
              <a:tr h="683463">
                <a:tc>
                  <a:txBody>
                    <a:bodyPr/>
                    <a:lstStyle/>
                    <a:p>
                      <a:r>
                        <a:rPr lang="en-US" dirty="0"/>
                        <a:t>Ability to Participate in Social Roles and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882617"/>
                  </a:ext>
                </a:extLst>
              </a:tr>
              <a:tr h="423096">
                <a:tc>
                  <a:txBody>
                    <a:bodyPr/>
                    <a:lstStyle/>
                    <a:p>
                      <a:r>
                        <a:rPr lang="en-US" dirty="0"/>
                        <a:t>Sleep Disturbance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898683"/>
                  </a:ext>
                </a:extLst>
              </a:tr>
              <a:tr h="4230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056533"/>
                  </a:ext>
                </a:extLst>
              </a:tr>
              <a:tr h="423096">
                <a:tc>
                  <a:txBody>
                    <a:bodyPr/>
                    <a:lstStyle/>
                    <a:p>
                      <a:r>
                        <a:rPr lang="en-US" dirty="0"/>
                        <a:t>PROMIS-29 Physical Health Summary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040281"/>
                  </a:ext>
                </a:extLst>
              </a:tr>
              <a:tr h="423096">
                <a:tc>
                  <a:txBody>
                    <a:bodyPr/>
                    <a:lstStyle/>
                    <a:p>
                      <a:r>
                        <a:rPr lang="en-US" dirty="0"/>
                        <a:t>PROMIS-29 Mental Health Summary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21243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D31E0-128B-4B32-B67F-17C421123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1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000BC-7E30-4F8A-811B-A6C33905D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 Physical and Mental Health T-scores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D4ED1-4474-46E1-AE15-6FD50148A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4953000" cy="4525963"/>
          </a:xfrm>
        </p:spPr>
        <p:txBody>
          <a:bodyPr/>
          <a:lstStyle/>
          <a:p>
            <a:r>
              <a:rPr lang="en-US" dirty="0"/>
              <a:t>z-scores = (T-score – 50)/10</a:t>
            </a:r>
          </a:p>
          <a:p>
            <a:pPr lvl="1"/>
            <a:r>
              <a:rPr lang="en-US" dirty="0"/>
              <a:t>Pain z-score (pain intensity and pain interference)</a:t>
            </a:r>
          </a:p>
          <a:p>
            <a:pPr lvl="1"/>
            <a:r>
              <a:rPr lang="en-US" dirty="0"/>
              <a:t>Emotional z-score (anxiety and depressive symptoms)</a:t>
            </a:r>
          </a:p>
          <a:p>
            <a:r>
              <a:rPr lang="en-US" dirty="0"/>
              <a:t>Summary health T-scores = 10*(Sum of z-scores*scoring coefficients) + 50</a:t>
            </a:r>
          </a:p>
          <a:p>
            <a:r>
              <a:rPr lang="en-US" dirty="0"/>
              <a:t>Higher score is better health</a:t>
            </a:r>
          </a:p>
        </p:txBody>
      </p:sp>
      <p:pic>
        <p:nvPicPr>
          <p:cNvPr id="7" name="Content Placeholder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BEF81DF-ACA7-4E57-9EB0-41AC65C961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590" y="2209800"/>
            <a:ext cx="3190009" cy="32765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AEDF8-C550-4E6A-8702-F50DFBB8D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12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839</Words>
  <Application>Microsoft Office PowerPoint</Application>
  <PresentationFormat>On-screen Show (4:3)</PresentationFormat>
  <Paragraphs>162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Wingdings</vt:lpstr>
      <vt:lpstr>Office Theme</vt:lpstr>
      <vt:lpstr>Document</vt:lpstr>
      <vt:lpstr>Acrobat Document</vt:lpstr>
      <vt:lpstr> PROMIS-29 V2.0 Physical and Mental Health Summary Scores  Ron D. Hays</vt:lpstr>
      <vt:lpstr>PROMIS-29 V 2.0</vt:lpstr>
      <vt:lpstr>Preference-Based Scores Estimated from PROMIS-29</vt:lpstr>
      <vt:lpstr>Sample 1: Op4G Panel</vt:lpstr>
      <vt:lpstr>Sample 2: Toluna/Greenfield panel</vt:lpstr>
      <vt:lpstr>Analysis Plan</vt:lpstr>
      <vt:lpstr>Results</vt:lpstr>
      <vt:lpstr>Reliability Estimates</vt:lpstr>
      <vt:lpstr>PROMIS Physical and Mental Health T-scores</vt:lpstr>
      <vt:lpstr>PowerPoint Presentation</vt:lpstr>
      <vt:lpstr>PowerPoint Presentation</vt:lpstr>
      <vt:lpstr>Correlations of Physical and Mental Health Summary Scores with Other Variables (Sample 1)</vt:lpstr>
      <vt:lpstr>Correlations of Physical and Mental Health Summary Scores with Other Variables (Sample 2)</vt:lpstr>
      <vt:lpstr>Largest Associations with Chronic Conditions (Sample 1)</vt:lpstr>
      <vt:lpstr>Conclusions</vt:lpstr>
      <vt:lpstr>PowerPoint Presentation</vt:lpstr>
      <vt:lpstr>PowerPoint Presentation</vt:lpstr>
      <vt:lpstr>PowerPoint Presentation</vt:lpstr>
      <vt:lpstr>PowerPoint Presentation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Survival Tips</dc:title>
  <dc:creator>Dr. Ron D. Hays</dc:creator>
  <cp:lastModifiedBy>drhays</cp:lastModifiedBy>
  <cp:revision>243</cp:revision>
  <cp:lastPrinted>2017-09-18T14:27:34Z</cp:lastPrinted>
  <dcterms:created xsi:type="dcterms:W3CDTF">2011-06-22T19:25:25Z</dcterms:created>
  <dcterms:modified xsi:type="dcterms:W3CDTF">2017-10-02T00:34:26Z</dcterms:modified>
</cp:coreProperties>
</file>