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810" r:id="rId2"/>
    <p:sldMasterId id="2147483813" r:id="rId3"/>
  </p:sldMasterIdLst>
  <p:notesMasterIdLst>
    <p:notesMasterId r:id="rId55"/>
  </p:notesMasterIdLst>
  <p:handoutMasterIdLst>
    <p:handoutMasterId r:id="rId56"/>
  </p:handoutMasterIdLst>
  <p:sldIdLst>
    <p:sldId id="598" r:id="rId4"/>
    <p:sldId id="318" r:id="rId5"/>
    <p:sldId id="453" r:id="rId6"/>
    <p:sldId id="536" r:id="rId7"/>
    <p:sldId id="366" r:id="rId8"/>
    <p:sldId id="358" r:id="rId9"/>
    <p:sldId id="359" r:id="rId10"/>
    <p:sldId id="370" r:id="rId11"/>
    <p:sldId id="360" r:id="rId12"/>
    <p:sldId id="321" r:id="rId13"/>
    <p:sldId id="333" r:id="rId14"/>
    <p:sldId id="674" r:id="rId15"/>
    <p:sldId id="675" r:id="rId16"/>
    <p:sldId id="676" r:id="rId17"/>
    <p:sldId id="677" r:id="rId18"/>
    <p:sldId id="334" r:id="rId19"/>
    <p:sldId id="380" r:id="rId20"/>
    <p:sldId id="490" r:id="rId21"/>
    <p:sldId id="335" r:id="rId22"/>
    <p:sldId id="336" r:id="rId23"/>
    <p:sldId id="337" r:id="rId24"/>
    <p:sldId id="678" r:id="rId25"/>
    <p:sldId id="339" r:id="rId26"/>
    <p:sldId id="665" r:id="rId27"/>
    <p:sldId id="646" r:id="rId28"/>
    <p:sldId id="341" r:id="rId29"/>
    <p:sldId id="342" r:id="rId30"/>
    <p:sldId id="294" r:id="rId31"/>
    <p:sldId id="650" r:id="rId32"/>
    <p:sldId id="651" r:id="rId33"/>
    <p:sldId id="659" r:id="rId34"/>
    <p:sldId id="516" r:id="rId35"/>
    <p:sldId id="660" r:id="rId36"/>
    <p:sldId id="648" r:id="rId37"/>
    <p:sldId id="670" r:id="rId38"/>
    <p:sldId id="546" r:id="rId39"/>
    <p:sldId id="653" r:id="rId40"/>
    <p:sldId id="666" r:id="rId41"/>
    <p:sldId id="343" r:id="rId42"/>
    <p:sldId id="300" r:id="rId43"/>
    <p:sldId id="344" r:id="rId44"/>
    <p:sldId id="346" r:id="rId45"/>
    <p:sldId id="347" r:id="rId46"/>
    <p:sldId id="373" r:id="rId47"/>
    <p:sldId id="374" r:id="rId48"/>
    <p:sldId id="375" r:id="rId49"/>
    <p:sldId id="376" r:id="rId50"/>
    <p:sldId id="377" r:id="rId51"/>
    <p:sldId id="378" r:id="rId52"/>
    <p:sldId id="672" r:id="rId53"/>
    <p:sldId id="296" r:id="rId54"/>
  </p:sldIdLst>
  <p:sldSz cx="9144000" cy="6858000" type="screen4x3"/>
  <p:notesSz cx="7102475" cy="9388475"/>
  <p:defaultTextStyle>
    <a:defPPr>
      <a:defRPr lang="en-US"/>
    </a:defPPr>
    <a:lvl1pPr algn="l" rtl="0" fontAlgn="base">
      <a:spcBef>
        <a:spcPct val="0"/>
      </a:spcBef>
      <a:spcAft>
        <a:spcPct val="0"/>
      </a:spcAft>
      <a:defRPr sz="3200" b="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022" autoAdjust="0"/>
  </p:normalViewPr>
  <p:slideViewPr>
    <p:cSldViewPr snapToObjects="1">
      <p:cViewPr varScale="1">
        <p:scale>
          <a:sx n="86" d="100"/>
          <a:sy n="86" d="100"/>
        </p:scale>
        <p:origin x="1358" y="58"/>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0"/>
    </p:cViewPr>
  </p:sorterViewPr>
  <p:notesViewPr>
    <p:cSldViewPr snapToObjects="1">
      <p:cViewPr varScale="1">
        <p:scale>
          <a:sx n="64" d="100"/>
          <a:sy n="64" d="100"/>
        </p:scale>
        <p:origin x="3144" y="58"/>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1"/>
            <a:ext cx="3078058" cy="469583"/>
          </a:xfrm>
          <a:prstGeom prst="rect">
            <a:avLst/>
          </a:prstGeom>
          <a:noFill/>
          <a:ln w="9525">
            <a:noFill/>
            <a:miter lim="800000"/>
            <a:headEnd/>
            <a:tailEnd/>
          </a:ln>
          <a:effectLst/>
        </p:spPr>
        <p:txBody>
          <a:bodyPr vert="horz" wrap="square" lIns="94202" tIns="47101" rIns="94202" bIns="47101"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92163" name="Rectangle 3"/>
          <p:cNvSpPr>
            <a:spLocks noGrp="1" noChangeArrowheads="1"/>
          </p:cNvSpPr>
          <p:nvPr>
            <p:ph type="dt" sz="quarter" idx="1"/>
          </p:nvPr>
        </p:nvSpPr>
        <p:spPr bwMode="auto">
          <a:xfrm>
            <a:off x="4024417" y="1"/>
            <a:ext cx="3078058" cy="469583"/>
          </a:xfrm>
          <a:prstGeom prst="rect">
            <a:avLst/>
          </a:prstGeom>
          <a:noFill/>
          <a:ln w="9525">
            <a:noFill/>
            <a:miter lim="800000"/>
            <a:headEnd/>
            <a:tailEnd/>
          </a:ln>
          <a:effectLst/>
        </p:spPr>
        <p:txBody>
          <a:bodyPr vert="horz" wrap="square" lIns="94202" tIns="47101" rIns="94202" bIns="47101"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918893"/>
            <a:ext cx="3078058" cy="469582"/>
          </a:xfrm>
          <a:prstGeom prst="rect">
            <a:avLst/>
          </a:prstGeom>
          <a:noFill/>
          <a:ln w="9525">
            <a:noFill/>
            <a:miter lim="800000"/>
            <a:headEnd/>
            <a:tailEnd/>
          </a:ln>
          <a:effectLst/>
        </p:spPr>
        <p:txBody>
          <a:bodyPr vert="horz" wrap="square" lIns="94202" tIns="47101" rIns="94202" bIns="47101"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92165" name="Rectangle 5"/>
          <p:cNvSpPr>
            <a:spLocks noGrp="1" noChangeArrowheads="1"/>
          </p:cNvSpPr>
          <p:nvPr>
            <p:ph type="sldNum" sz="quarter" idx="3"/>
          </p:nvPr>
        </p:nvSpPr>
        <p:spPr bwMode="auto">
          <a:xfrm>
            <a:off x="4024417" y="8918893"/>
            <a:ext cx="3078058" cy="469582"/>
          </a:xfrm>
          <a:prstGeom prst="rect">
            <a:avLst/>
          </a:prstGeom>
          <a:noFill/>
          <a:ln w="9525">
            <a:noFill/>
            <a:miter lim="800000"/>
            <a:headEnd/>
            <a:tailEnd/>
          </a:ln>
          <a:effectLst/>
        </p:spPr>
        <p:txBody>
          <a:bodyPr vert="horz" wrap="square" lIns="94202" tIns="47101" rIns="94202" bIns="47101" numCol="1" anchor="b" anchorCtr="0" compatLnSpc="1">
            <a:prstTxWarp prst="textNoShape">
              <a:avLst/>
            </a:prstTxWarp>
          </a:bodyPr>
          <a:lstStyle>
            <a:lvl1pPr algn="r" eaLnBrk="0" hangingPunct="0">
              <a:defRPr sz="1200">
                <a:cs typeface="+mn-cs"/>
              </a:defRPr>
            </a:lvl1pPr>
          </a:lstStyle>
          <a:p>
            <a:pPr>
              <a:defRPr/>
            </a:pPr>
            <a:fld id="{B5CFF0E0-9292-4E99-842A-D31D68E327DC}" type="slidenum">
              <a:rPr lang="en-US"/>
              <a:pPr>
                <a:defRPr/>
              </a:pPr>
              <a:t>‹#›</a:t>
            </a:fld>
            <a:endParaRPr lang="en-US"/>
          </a:p>
        </p:txBody>
      </p:sp>
    </p:spTree>
    <p:extLst>
      <p:ext uri="{BB962C8B-B14F-4D97-AF65-F5344CB8AC3E}">
        <p14:creationId xmlns:p14="http://schemas.microsoft.com/office/powerpoint/2010/main" val="77487619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17T15:25:06.248"/>
    </inkml:context>
    <inkml:brush xml:id="br0">
      <inkml:brushProperty name="width" value="0.12" units="cm"/>
      <inkml:brushProperty name="height" value="0.24" units="cm"/>
      <inkml:brushProperty name="color" value="#FFFC00"/>
      <inkml:brushProperty name="tip" value="rectangle"/>
      <inkml:brushProperty name="rasterOp" value="maskPen"/>
      <inkml:brushProperty name="ignorePressure" value="1"/>
    </inkml:brush>
  </inkml:definitions>
  <inkml:trace contextRef="#ctx0" brushRef="#br0">28568 7953,'0'2,"0"7,3 1,3-1,0 0,0 4,3 3,1 0,-2 3,1-2,-2-1,0-4,5-3,0 4,-2 4,-3 3,-2 2,-3 1,0-2,-2 1,2-4,6-4,1-3,0 3,-3 6,-1 2,-2 0,-2 1,0-1,-2 1,1-1,0 1,7-4,3-1,-1 2,-2 1,-1 2,-3-1,-1 1,-1 0,-6 0,-2-1,0 1,-4 3,-2 1,-4 0,-7 7,-9 6,-2-1,1-2,2 1,8-4,8-3,6-12,10-8,5-2,2 1,2 0,-1 4,4 0,2-3,4-13,-1-1,-4 1,-4 8,-3 4,-4 4,-3-2,-2 9,-1-8,1 1,0 2,1 0,1 2,1 1,0 2,0 5,-3 1,0 8,0 1,1-1,0-4,1-15,0-4,1-3,2-7,2-9,-1-1,0 3,-1 8,2 5,0 8,-1 2,0 1,-1 3,-2 4,1 1,4-16,2-4,-1 0,1 9,0 10,-2 7,-1 16,-2 9,0 4,-2-8,0-8,0-8,-1-4,1-2,0-5,0-4,-1 0,1-3,0 1,0-5,0-4,0-1,0 0,0 7,0 3,0 2,0 3,0-2,0 0,0-1,0-2,0 1,0 3,-4 1,-6 8,1 5,-5 3,1-5,3-3,2 0,4-28,-4-31,0-7,2 2,1 11,2 12,1 11,2 9,0 10,0 4,0 2,0-1,1-4,-1 1,0-3,0 1,0-15,0-2,0-1,0 5,0 7,0 4,3-2,0-1,0 0,0 1,-2 2,1-1,-2 2,0-1,0 0,0 2,0 3,0 0,0 0,0-2,0 1,0-3,0-1,0 0,0 4,0 0,0 2,0-2,0-1,0 0,0-4,0 2,0-2,0 4,0 2,0 1,0-1,0-1,0-4,0 1,0-1,0 1,0 4,0 0,0 0,0 0,0-4,0 1,0-2,0 1,0-2,0 5,2-3,2-2,-1 0,0-1,-2 2,0 0,0 1,-1-1,0-1,0 3,5-1,2-1,-1 0,-1 0,1-3,0-1,-2 0,-1 0,-1 1,-1 1,-1 5,0 1,0 2,0-2,0 0,-1-2,1-1,0-1,0-1,0 2,0 3,0 2,0 0,0-2,0-2,0-1,0-1,0 3,0 3,0-1,0 0,0-1,0-3,0 0,0-2,5-3,2 0,-1 4,-1 2,-1-1,-2 1,-1-1,0 1,-1-1,7-5,3 1,-1-1,-1 4,-3 2,-2 1,-1-1,-1 2,-1-3,-1 2,1-2,0-2,-1 4,1 2,0-1,0 1,0-2,0 0,0-1,0-3,0 2,0 3,0 0,0 1,0-1,0 0,0-2,0-2,0 3,0 2,0 0,0-1,0-1,0 1,0-3,0-2,0 2,0 3,0 0,0 1,0-1,0-2,0-1,0-1,0 1,0-1,0 1,-5-3,-2 2,1 1,1 1,1 0,2-3,-4-3,-2 0,2-1,1 2,2 6,1 1,1 1,0-3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17T15:25:16.842"/>
    </inkml:context>
    <inkml:brush xml:id="br0">
      <inkml:brushProperty name="width" value="0.12" units="cm"/>
      <inkml:brushProperty name="height" value="0.24" units="cm"/>
      <inkml:brushProperty name="color" value="#FFFC00"/>
      <inkml:brushProperty name="tip" value="rectangle"/>
      <inkml:brushProperty name="rasterOp" value="maskPen"/>
      <inkml:brushProperty name="ignorePressure" value="1"/>
    </inkml:brush>
  </inkml:definitions>
  <inkml:trace contextRef="#ctx0" brushRef="#br0">28797 17478,'0'5,"0"4,0 6,0 2,0 2,0 2,0-1,0 3,0-1,0 3,5-2,2 0,-1-2,-1-1,-1 0,-2 0,-1 1,0 0,2-5,5-3,1 0,0 0,-3 6,-1 2,-2 3,-2-1,0 1,-1-1,-1-9,1-10,2-24,1 1,0 4,0 9,-7 4,-1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17T15:25:30.903"/>
    </inkml:context>
    <inkml:brush xml:id="br0">
      <inkml:brushProperty name="width" value="0.12" units="cm"/>
      <inkml:brushProperty name="height" value="0.24" units="cm"/>
      <inkml:brushProperty name="color" value="#FFFC00"/>
      <inkml:brushProperty name="tip" value="rectangle"/>
      <inkml:brushProperty name="rasterOp" value="maskPen"/>
      <inkml:brushProperty name="ignorePressure" value="1"/>
    </inkml:brush>
  </inkml:definitions>
  <inkml:trace contextRef="#ctx0" brushRef="#br0">32167 17588,'-5'0,"-4"0,-9 0,-40 8,-24 4,-2 6,9 2,14 3,14 0,8-5,10-1,10 0,9-5,5-7,2-4,-4-3,-1 5,1 9,2 5,1 4,2 2,1-9,1-3,-2-2,-7 3,-7 12,-31 34,-11 18,2-2,9-11,14-11,12-7,10-8,6-19,5-16,2-8,0 7,0 4,0 5,0 4,-1 4,0 3,-1 1,0 1,0 0,0-2,0 3,-1 2,1 1,3-6,5-19,10-14,0-3,-1 9,-4 8,-5 8,-3 5,-3 3,-1 3,-2 1,0 1,1 0,4-5,4-10,7-14,0-16,2-6,2-12,-4 6,-3 15,-4 17,-4 12,-2 6,-1 6,-2 2,0 1,6 5,3-11,6-11,1-9,-3-3,-2 8,-4 8,-3 4,-2 5,0 1,-2 2,8-4,5-7,5-13,1-2,-4 2,-4 6,-1 2,3 0,7-17,20-17,4-1,-1 3,-7 12,-7 7,-4 5,-2-1,-2-1,5-5,0-10,1-2,4 2,-2 4,4 4,2 3,6 4,4 1,-3 1,-4 1,-5-1,-8 6,-9 7,-1 0,-1-4,3-11,-2-7,-3-8,-4-4,5-2,1-1,-3 0,-2 0,-3 0,-3-4,0 1,-2 2,0 1,-1 1,0 0,1 1,0 0,0 0,-1 2,1-3,0-3,0 1,0-1,0 2,0 2,0 0,0 2,0-2,-7-4,-3 0,0-1,2 2,3-1,2 3,-2 5,-1 5,-1 2,2-1,1-12,1-4,2-2,-5 3,-3 8,-1 3,-3 4,1 3,1-3,4-1,0 1,-1 2,-5 4,1-3,1-2,-4 1,-2 1,-3 4,-2 1,4 7,5 6,4 8,5 7,2 1,1-3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1026"/>
          <p:cNvSpPr>
            <a:spLocks noGrp="1" noChangeArrowheads="1"/>
          </p:cNvSpPr>
          <p:nvPr>
            <p:ph type="hdr" sz="quarter"/>
          </p:nvPr>
        </p:nvSpPr>
        <p:spPr bwMode="auto">
          <a:xfrm>
            <a:off x="0" y="1"/>
            <a:ext cx="3078058" cy="469583"/>
          </a:xfrm>
          <a:prstGeom prst="rect">
            <a:avLst/>
          </a:prstGeom>
          <a:noFill/>
          <a:ln w="12700" cap="sq">
            <a:noFill/>
            <a:miter lim="800000"/>
            <a:headEnd type="none" w="sm" len="sm"/>
            <a:tailEnd type="none" w="sm" len="sm"/>
          </a:ln>
          <a:effectLst/>
        </p:spPr>
        <p:txBody>
          <a:bodyPr vert="horz" wrap="square" lIns="94202" tIns="47101" rIns="94202" bIns="47101"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108547" name="Rectangle 1027"/>
          <p:cNvSpPr>
            <a:spLocks noGrp="1" noChangeArrowheads="1"/>
          </p:cNvSpPr>
          <p:nvPr>
            <p:ph type="dt" idx="1"/>
          </p:nvPr>
        </p:nvSpPr>
        <p:spPr bwMode="auto">
          <a:xfrm>
            <a:off x="4024417" y="1"/>
            <a:ext cx="3078058" cy="469583"/>
          </a:xfrm>
          <a:prstGeom prst="rect">
            <a:avLst/>
          </a:prstGeom>
          <a:noFill/>
          <a:ln w="12700" cap="sq">
            <a:noFill/>
            <a:miter lim="800000"/>
            <a:headEnd type="none" w="sm" len="sm"/>
            <a:tailEnd type="none" w="sm" len="sm"/>
          </a:ln>
          <a:effectLst/>
        </p:spPr>
        <p:txBody>
          <a:bodyPr vert="horz" wrap="square" lIns="94202" tIns="47101" rIns="94202" bIns="47101"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114692" name="Rectangle 1028"/>
          <p:cNvSpPr>
            <a:spLocks noGrp="1" noRot="1" noChangeAspect="1" noChangeArrowheads="1" noTextEdit="1"/>
          </p:cNvSpPr>
          <p:nvPr>
            <p:ph type="sldImg" idx="2"/>
          </p:nvPr>
        </p:nvSpPr>
        <p:spPr bwMode="auto">
          <a:xfrm>
            <a:off x="1203325" y="703263"/>
            <a:ext cx="4695825" cy="3521075"/>
          </a:xfrm>
          <a:prstGeom prst="rect">
            <a:avLst/>
          </a:prstGeom>
          <a:noFill/>
          <a:ln w="9525">
            <a:solidFill>
              <a:srgbClr val="000000"/>
            </a:solidFill>
            <a:miter lim="800000"/>
            <a:headEnd/>
            <a:tailEnd/>
          </a:ln>
        </p:spPr>
      </p:sp>
      <p:sp>
        <p:nvSpPr>
          <p:cNvPr id="108549" name="Rectangle 1029"/>
          <p:cNvSpPr>
            <a:spLocks noGrp="1" noChangeArrowheads="1"/>
          </p:cNvSpPr>
          <p:nvPr>
            <p:ph type="body" sz="quarter" idx="3"/>
          </p:nvPr>
        </p:nvSpPr>
        <p:spPr bwMode="auto">
          <a:xfrm>
            <a:off x="946360" y="4458651"/>
            <a:ext cx="5209756" cy="4226246"/>
          </a:xfrm>
          <a:prstGeom prst="rect">
            <a:avLst/>
          </a:prstGeom>
          <a:noFill/>
          <a:ln w="12700" cap="sq">
            <a:noFill/>
            <a:miter lim="800000"/>
            <a:headEnd type="none" w="sm" len="sm"/>
            <a:tailEnd type="none" w="sm" len="sm"/>
          </a:ln>
          <a:effectLst/>
        </p:spPr>
        <p:txBody>
          <a:bodyPr vert="horz" wrap="square" lIns="94202" tIns="47101" rIns="94202" bIns="4710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50" name="Rectangle 1030"/>
          <p:cNvSpPr>
            <a:spLocks noGrp="1" noChangeArrowheads="1"/>
          </p:cNvSpPr>
          <p:nvPr>
            <p:ph type="ftr" sz="quarter" idx="4"/>
          </p:nvPr>
        </p:nvSpPr>
        <p:spPr bwMode="auto">
          <a:xfrm>
            <a:off x="0" y="8918893"/>
            <a:ext cx="3078058" cy="469582"/>
          </a:xfrm>
          <a:prstGeom prst="rect">
            <a:avLst/>
          </a:prstGeom>
          <a:noFill/>
          <a:ln w="12700" cap="sq">
            <a:noFill/>
            <a:miter lim="800000"/>
            <a:headEnd type="none" w="sm" len="sm"/>
            <a:tailEnd type="none" w="sm" len="sm"/>
          </a:ln>
          <a:effectLst/>
        </p:spPr>
        <p:txBody>
          <a:bodyPr vert="horz" wrap="square" lIns="94202" tIns="47101" rIns="94202" bIns="47101"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108551" name="Rectangle 1031"/>
          <p:cNvSpPr>
            <a:spLocks noGrp="1" noChangeArrowheads="1"/>
          </p:cNvSpPr>
          <p:nvPr>
            <p:ph type="sldNum" sz="quarter" idx="5"/>
          </p:nvPr>
        </p:nvSpPr>
        <p:spPr bwMode="auto">
          <a:xfrm>
            <a:off x="4024417" y="8918893"/>
            <a:ext cx="3078058" cy="469582"/>
          </a:xfrm>
          <a:prstGeom prst="rect">
            <a:avLst/>
          </a:prstGeom>
          <a:noFill/>
          <a:ln w="12700" cap="sq">
            <a:noFill/>
            <a:miter lim="800000"/>
            <a:headEnd type="none" w="sm" len="sm"/>
            <a:tailEnd type="none" w="sm" len="sm"/>
          </a:ln>
          <a:effectLst/>
        </p:spPr>
        <p:txBody>
          <a:bodyPr vert="horz" wrap="square" lIns="94202" tIns="47101" rIns="94202" bIns="47101" numCol="1" anchor="b" anchorCtr="0" compatLnSpc="1">
            <a:prstTxWarp prst="textNoShape">
              <a:avLst/>
            </a:prstTxWarp>
          </a:bodyPr>
          <a:lstStyle>
            <a:lvl1pPr algn="r" eaLnBrk="0" hangingPunct="0">
              <a:defRPr sz="1200">
                <a:cs typeface="+mn-cs"/>
              </a:defRPr>
            </a:lvl1pPr>
          </a:lstStyle>
          <a:p>
            <a:pPr>
              <a:defRPr/>
            </a:pPr>
            <a:fld id="{560BD1C5-117E-4168-A7B7-3C97EA08B6E1}" type="slidenum">
              <a:rPr lang="en-US"/>
              <a:pPr>
                <a:defRPr/>
              </a:pPr>
              <a:t>‹#›</a:t>
            </a:fld>
            <a:endParaRPr lang="en-US"/>
          </a:p>
        </p:txBody>
      </p:sp>
    </p:spTree>
    <p:extLst>
      <p:ext uri="{BB962C8B-B14F-4D97-AF65-F5344CB8AC3E}">
        <p14:creationId xmlns:p14="http://schemas.microsoft.com/office/powerpoint/2010/main" val="2126292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1</a:t>
            </a:fld>
            <a:endParaRPr lang="en-US"/>
          </a:p>
        </p:txBody>
      </p:sp>
    </p:spTree>
    <p:extLst>
      <p:ext uri="{BB962C8B-B14F-4D97-AF65-F5344CB8AC3E}">
        <p14:creationId xmlns:p14="http://schemas.microsoft.com/office/powerpoint/2010/main" val="4155374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p>
        </p:txBody>
      </p:sp>
      <p:sp>
        <p:nvSpPr>
          <p:cNvPr id="11674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6026" indent="-290779">
              <a:spcBef>
                <a:spcPct val="30000"/>
              </a:spcBef>
              <a:defRPr sz="1200">
                <a:solidFill>
                  <a:schemeClr val="tx1"/>
                </a:solidFill>
                <a:latin typeface="Times New Roman" panose="02020603050405020304" pitchFamily="18" charset="0"/>
              </a:defRPr>
            </a:lvl2pPr>
            <a:lvl3pPr marL="1163117" indent="-232623">
              <a:spcBef>
                <a:spcPct val="30000"/>
              </a:spcBef>
              <a:defRPr sz="1200">
                <a:solidFill>
                  <a:schemeClr val="tx1"/>
                </a:solidFill>
                <a:latin typeface="Times New Roman" panose="02020603050405020304" pitchFamily="18" charset="0"/>
              </a:defRPr>
            </a:lvl3pPr>
            <a:lvl4pPr marL="1628364" indent="-232623">
              <a:spcBef>
                <a:spcPct val="30000"/>
              </a:spcBef>
              <a:defRPr sz="1200">
                <a:solidFill>
                  <a:schemeClr val="tx1"/>
                </a:solidFill>
                <a:latin typeface="Times New Roman" panose="02020603050405020304" pitchFamily="18" charset="0"/>
              </a:defRPr>
            </a:lvl4pPr>
            <a:lvl5pPr marL="2093610" indent="-232623">
              <a:spcBef>
                <a:spcPct val="30000"/>
              </a:spcBef>
              <a:defRPr sz="1200">
                <a:solidFill>
                  <a:schemeClr val="tx1"/>
                </a:solidFill>
                <a:latin typeface="Times New Roman" panose="02020603050405020304" pitchFamily="18" charset="0"/>
              </a:defRPr>
            </a:lvl5pPr>
            <a:lvl6pPr marL="2558857" indent="-232623" eaLnBrk="0" fontAlgn="base" hangingPunct="0">
              <a:spcBef>
                <a:spcPct val="30000"/>
              </a:spcBef>
              <a:spcAft>
                <a:spcPct val="0"/>
              </a:spcAft>
              <a:defRPr sz="1200">
                <a:solidFill>
                  <a:schemeClr val="tx1"/>
                </a:solidFill>
                <a:latin typeface="Times New Roman" panose="02020603050405020304" pitchFamily="18" charset="0"/>
              </a:defRPr>
            </a:lvl6pPr>
            <a:lvl7pPr marL="3024104" indent="-232623" eaLnBrk="0" fontAlgn="base" hangingPunct="0">
              <a:spcBef>
                <a:spcPct val="30000"/>
              </a:spcBef>
              <a:spcAft>
                <a:spcPct val="0"/>
              </a:spcAft>
              <a:defRPr sz="1200">
                <a:solidFill>
                  <a:schemeClr val="tx1"/>
                </a:solidFill>
                <a:latin typeface="Times New Roman" panose="02020603050405020304" pitchFamily="18" charset="0"/>
              </a:defRPr>
            </a:lvl7pPr>
            <a:lvl8pPr marL="3489350" indent="-232623" eaLnBrk="0" fontAlgn="base" hangingPunct="0">
              <a:spcBef>
                <a:spcPct val="30000"/>
              </a:spcBef>
              <a:spcAft>
                <a:spcPct val="0"/>
              </a:spcAft>
              <a:defRPr sz="1200">
                <a:solidFill>
                  <a:schemeClr val="tx1"/>
                </a:solidFill>
                <a:latin typeface="Times New Roman" panose="02020603050405020304" pitchFamily="18" charset="0"/>
              </a:defRPr>
            </a:lvl8pPr>
            <a:lvl9pPr marL="3954597" indent="-23262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D4322E-9891-42BA-A30C-E53927CDA049}" type="slidenum">
              <a:rPr lang="en-US" altLang="en-US"/>
              <a:pPr>
                <a:spcBef>
                  <a:spcPct val="0"/>
                </a:spcBef>
              </a:pPr>
              <a:t>12</a:t>
            </a:fld>
            <a:endParaRPr lang="en-US" altLang="en-US"/>
          </a:p>
        </p:txBody>
      </p:sp>
    </p:spTree>
    <p:extLst>
      <p:ext uri="{BB962C8B-B14F-4D97-AF65-F5344CB8AC3E}">
        <p14:creationId xmlns:p14="http://schemas.microsoft.com/office/powerpoint/2010/main" val="1292677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p>
        </p:txBody>
      </p:sp>
      <p:sp>
        <p:nvSpPr>
          <p:cNvPr id="245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6026" indent="-290779">
              <a:spcBef>
                <a:spcPct val="30000"/>
              </a:spcBef>
              <a:defRPr sz="1200">
                <a:solidFill>
                  <a:schemeClr val="tx1"/>
                </a:solidFill>
                <a:latin typeface="Times New Roman" panose="02020603050405020304" pitchFamily="18" charset="0"/>
              </a:defRPr>
            </a:lvl2pPr>
            <a:lvl3pPr marL="1163117" indent="-232623">
              <a:spcBef>
                <a:spcPct val="30000"/>
              </a:spcBef>
              <a:defRPr sz="1200">
                <a:solidFill>
                  <a:schemeClr val="tx1"/>
                </a:solidFill>
                <a:latin typeface="Times New Roman" panose="02020603050405020304" pitchFamily="18" charset="0"/>
              </a:defRPr>
            </a:lvl3pPr>
            <a:lvl4pPr marL="1628364" indent="-232623">
              <a:spcBef>
                <a:spcPct val="30000"/>
              </a:spcBef>
              <a:defRPr sz="1200">
                <a:solidFill>
                  <a:schemeClr val="tx1"/>
                </a:solidFill>
                <a:latin typeface="Times New Roman" panose="02020603050405020304" pitchFamily="18" charset="0"/>
              </a:defRPr>
            </a:lvl4pPr>
            <a:lvl5pPr marL="2093610" indent="-232623">
              <a:spcBef>
                <a:spcPct val="30000"/>
              </a:spcBef>
              <a:defRPr sz="1200">
                <a:solidFill>
                  <a:schemeClr val="tx1"/>
                </a:solidFill>
                <a:latin typeface="Times New Roman" panose="02020603050405020304" pitchFamily="18" charset="0"/>
              </a:defRPr>
            </a:lvl5pPr>
            <a:lvl6pPr marL="2558857" indent="-232623" eaLnBrk="0" fontAlgn="base" hangingPunct="0">
              <a:spcBef>
                <a:spcPct val="30000"/>
              </a:spcBef>
              <a:spcAft>
                <a:spcPct val="0"/>
              </a:spcAft>
              <a:defRPr sz="1200">
                <a:solidFill>
                  <a:schemeClr val="tx1"/>
                </a:solidFill>
                <a:latin typeface="Times New Roman" panose="02020603050405020304" pitchFamily="18" charset="0"/>
              </a:defRPr>
            </a:lvl6pPr>
            <a:lvl7pPr marL="3024104" indent="-232623" eaLnBrk="0" fontAlgn="base" hangingPunct="0">
              <a:spcBef>
                <a:spcPct val="30000"/>
              </a:spcBef>
              <a:spcAft>
                <a:spcPct val="0"/>
              </a:spcAft>
              <a:defRPr sz="1200">
                <a:solidFill>
                  <a:schemeClr val="tx1"/>
                </a:solidFill>
                <a:latin typeface="Times New Roman" panose="02020603050405020304" pitchFamily="18" charset="0"/>
              </a:defRPr>
            </a:lvl7pPr>
            <a:lvl8pPr marL="3489350" indent="-232623" eaLnBrk="0" fontAlgn="base" hangingPunct="0">
              <a:spcBef>
                <a:spcPct val="30000"/>
              </a:spcBef>
              <a:spcAft>
                <a:spcPct val="0"/>
              </a:spcAft>
              <a:defRPr sz="1200">
                <a:solidFill>
                  <a:schemeClr val="tx1"/>
                </a:solidFill>
                <a:latin typeface="Times New Roman" panose="02020603050405020304" pitchFamily="18" charset="0"/>
              </a:defRPr>
            </a:lvl8pPr>
            <a:lvl9pPr marL="3954597" indent="-23262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AA28FE8-A05F-4076-9AF9-F2EAEEEA9058}" type="slidenum">
              <a:rPr lang="en-US" altLang="en-US"/>
              <a:pPr>
                <a:spcBef>
                  <a:spcPct val="0"/>
                </a:spcBef>
              </a:pPr>
              <a:t>13</a:t>
            </a:fld>
            <a:endParaRPr lang="en-US" altLang="en-US"/>
          </a:p>
        </p:txBody>
      </p:sp>
    </p:spTree>
    <p:extLst>
      <p:ext uri="{BB962C8B-B14F-4D97-AF65-F5344CB8AC3E}">
        <p14:creationId xmlns:p14="http://schemas.microsoft.com/office/powerpoint/2010/main" val="27855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p>
        </p:txBody>
      </p:sp>
      <p:sp>
        <p:nvSpPr>
          <p:cNvPr id="2662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6026" indent="-290779">
              <a:spcBef>
                <a:spcPct val="30000"/>
              </a:spcBef>
              <a:defRPr sz="1200">
                <a:solidFill>
                  <a:schemeClr val="tx1"/>
                </a:solidFill>
                <a:latin typeface="Times New Roman" panose="02020603050405020304" pitchFamily="18" charset="0"/>
              </a:defRPr>
            </a:lvl2pPr>
            <a:lvl3pPr marL="1163117" indent="-232623">
              <a:spcBef>
                <a:spcPct val="30000"/>
              </a:spcBef>
              <a:defRPr sz="1200">
                <a:solidFill>
                  <a:schemeClr val="tx1"/>
                </a:solidFill>
                <a:latin typeface="Times New Roman" panose="02020603050405020304" pitchFamily="18" charset="0"/>
              </a:defRPr>
            </a:lvl3pPr>
            <a:lvl4pPr marL="1628364" indent="-232623">
              <a:spcBef>
                <a:spcPct val="30000"/>
              </a:spcBef>
              <a:defRPr sz="1200">
                <a:solidFill>
                  <a:schemeClr val="tx1"/>
                </a:solidFill>
                <a:latin typeface="Times New Roman" panose="02020603050405020304" pitchFamily="18" charset="0"/>
              </a:defRPr>
            </a:lvl4pPr>
            <a:lvl5pPr marL="2093610" indent="-232623">
              <a:spcBef>
                <a:spcPct val="30000"/>
              </a:spcBef>
              <a:defRPr sz="1200">
                <a:solidFill>
                  <a:schemeClr val="tx1"/>
                </a:solidFill>
                <a:latin typeface="Times New Roman" panose="02020603050405020304" pitchFamily="18" charset="0"/>
              </a:defRPr>
            </a:lvl5pPr>
            <a:lvl6pPr marL="2558857" indent="-232623" eaLnBrk="0" fontAlgn="base" hangingPunct="0">
              <a:spcBef>
                <a:spcPct val="30000"/>
              </a:spcBef>
              <a:spcAft>
                <a:spcPct val="0"/>
              </a:spcAft>
              <a:defRPr sz="1200">
                <a:solidFill>
                  <a:schemeClr val="tx1"/>
                </a:solidFill>
                <a:latin typeface="Times New Roman" panose="02020603050405020304" pitchFamily="18" charset="0"/>
              </a:defRPr>
            </a:lvl6pPr>
            <a:lvl7pPr marL="3024104" indent="-232623" eaLnBrk="0" fontAlgn="base" hangingPunct="0">
              <a:spcBef>
                <a:spcPct val="30000"/>
              </a:spcBef>
              <a:spcAft>
                <a:spcPct val="0"/>
              </a:spcAft>
              <a:defRPr sz="1200">
                <a:solidFill>
                  <a:schemeClr val="tx1"/>
                </a:solidFill>
                <a:latin typeface="Times New Roman" panose="02020603050405020304" pitchFamily="18" charset="0"/>
              </a:defRPr>
            </a:lvl7pPr>
            <a:lvl8pPr marL="3489350" indent="-232623" eaLnBrk="0" fontAlgn="base" hangingPunct="0">
              <a:spcBef>
                <a:spcPct val="30000"/>
              </a:spcBef>
              <a:spcAft>
                <a:spcPct val="0"/>
              </a:spcAft>
              <a:defRPr sz="1200">
                <a:solidFill>
                  <a:schemeClr val="tx1"/>
                </a:solidFill>
                <a:latin typeface="Times New Roman" panose="02020603050405020304" pitchFamily="18" charset="0"/>
              </a:defRPr>
            </a:lvl8pPr>
            <a:lvl9pPr marL="3954597" indent="-23262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60057B5-3C64-4032-8F22-EB7C702BEB26}" type="slidenum">
              <a:rPr lang="en-US" altLang="en-US"/>
              <a:pPr>
                <a:spcBef>
                  <a:spcPct val="0"/>
                </a:spcBef>
              </a:pPr>
              <a:t>14</a:t>
            </a:fld>
            <a:endParaRPr lang="en-US" altLang="en-US"/>
          </a:p>
        </p:txBody>
      </p:sp>
    </p:spTree>
    <p:extLst>
      <p:ext uri="{BB962C8B-B14F-4D97-AF65-F5344CB8AC3E}">
        <p14:creationId xmlns:p14="http://schemas.microsoft.com/office/powerpoint/2010/main" val="2273456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p>
        </p:txBody>
      </p:sp>
      <p:sp>
        <p:nvSpPr>
          <p:cNvPr id="2867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6026" indent="-290779">
              <a:spcBef>
                <a:spcPct val="30000"/>
              </a:spcBef>
              <a:defRPr sz="1200">
                <a:solidFill>
                  <a:schemeClr val="tx1"/>
                </a:solidFill>
                <a:latin typeface="Times New Roman" panose="02020603050405020304" pitchFamily="18" charset="0"/>
              </a:defRPr>
            </a:lvl2pPr>
            <a:lvl3pPr marL="1163117" indent="-232623">
              <a:spcBef>
                <a:spcPct val="30000"/>
              </a:spcBef>
              <a:defRPr sz="1200">
                <a:solidFill>
                  <a:schemeClr val="tx1"/>
                </a:solidFill>
                <a:latin typeface="Times New Roman" panose="02020603050405020304" pitchFamily="18" charset="0"/>
              </a:defRPr>
            </a:lvl3pPr>
            <a:lvl4pPr marL="1628364" indent="-232623">
              <a:spcBef>
                <a:spcPct val="30000"/>
              </a:spcBef>
              <a:defRPr sz="1200">
                <a:solidFill>
                  <a:schemeClr val="tx1"/>
                </a:solidFill>
                <a:latin typeface="Times New Roman" panose="02020603050405020304" pitchFamily="18" charset="0"/>
              </a:defRPr>
            </a:lvl4pPr>
            <a:lvl5pPr marL="2093610" indent="-232623">
              <a:spcBef>
                <a:spcPct val="30000"/>
              </a:spcBef>
              <a:defRPr sz="1200">
                <a:solidFill>
                  <a:schemeClr val="tx1"/>
                </a:solidFill>
                <a:latin typeface="Times New Roman" panose="02020603050405020304" pitchFamily="18" charset="0"/>
              </a:defRPr>
            </a:lvl5pPr>
            <a:lvl6pPr marL="2558857" indent="-232623" eaLnBrk="0" fontAlgn="base" hangingPunct="0">
              <a:spcBef>
                <a:spcPct val="30000"/>
              </a:spcBef>
              <a:spcAft>
                <a:spcPct val="0"/>
              </a:spcAft>
              <a:defRPr sz="1200">
                <a:solidFill>
                  <a:schemeClr val="tx1"/>
                </a:solidFill>
                <a:latin typeface="Times New Roman" panose="02020603050405020304" pitchFamily="18" charset="0"/>
              </a:defRPr>
            </a:lvl6pPr>
            <a:lvl7pPr marL="3024104" indent="-232623" eaLnBrk="0" fontAlgn="base" hangingPunct="0">
              <a:spcBef>
                <a:spcPct val="30000"/>
              </a:spcBef>
              <a:spcAft>
                <a:spcPct val="0"/>
              </a:spcAft>
              <a:defRPr sz="1200">
                <a:solidFill>
                  <a:schemeClr val="tx1"/>
                </a:solidFill>
                <a:latin typeface="Times New Roman" panose="02020603050405020304" pitchFamily="18" charset="0"/>
              </a:defRPr>
            </a:lvl7pPr>
            <a:lvl8pPr marL="3489350" indent="-232623" eaLnBrk="0" fontAlgn="base" hangingPunct="0">
              <a:spcBef>
                <a:spcPct val="30000"/>
              </a:spcBef>
              <a:spcAft>
                <a:spcPct val="0"/>
              </a:spcAft>
              <a:defRPr sz="1200">
                <a:solidFill>
                  <a:schemeClr val="tx1"/>
                </a:solidFill>
                <a:latin typeface="Times New Roman" panose="02020603050405020304" pitchFamily="18" charset="0"/>
              </a:defRPr>
            </a:lvl8pPr>
            <a:lvl9pPr marL="3954597" indent="-23262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331CF4F-1CB0-485E-95AC-246D3ED1B559}" type="slidenum">
              <a:rPr lang="en-US" altLang="en-US"/>
              <a:pPr>
                <a:spcBef>
                  <a:spcPct val="0"/>
                </a:spcBef>
              </a:pPr>
              <a:t>15</a:t>
            </a:fld>
            <a:endParaRPr lang="en-US" altLang="en-US"/>
          </a:p>
        </p:txBody>
      </p:sp>
    </p:spTree>
    <p:extLst>
      <p:ext uri="{BB962C8B-B14F-4D97-AF65-F5344CB8AC3E}">
        <p14:creationId xmlns:p14="http://schemas.microsoft.com/office/powerpoint/2010/main" val="2942614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026"/>
          <p:cNvSpPr>
            <a:spLocks noGrp="1" noRot="1" noChangeAspect="1" noChangeArrowheads="1" noTextEdit="1"/>
          </p:cNvSpPr>
          <p:nvPr>
            <p:ph type="sldImg"/>
          </p:nvPr>
        </p:nvSpPr>
        <p:spPr>
          <a:ln/>
        </p:spPr>
      </p:sp>
      <p:sp>
        <p:nvSpPr>
          <p:cNvPr id="175107" name="Rectangle 1027"/>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760483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026"/>
          <p:cNvSpPr>
            <a:spLocks noGrp="1" noRot="1" noChangeAspect="1" noChangeArrowheads="1" noTextEdit="1"/>
          </p:cNvSpPr>
          <p:nvPr>
            <p:ph type="sldImg"/>
          </p:nvPr>
        </p:nvSpPr>
        <p:spPr>
          <a:ln/>
        </p:spPr>
      </p:sp>
      <p:sp>
        <p:nvSpPr>
          <p:cNvPr id="175107" name="Rectangle 1027"/>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878248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p>
        </p:txBody>
      </p:sp>
      <p:sp>
        <p:nvSpPr>
          <p:cNvPr id="5530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300" b="1">
                <a:solidFill>
                  <a:schemeClr val="tx1"/>
                </a:solidFill>
                <a:latin typeface="Times New Roman" panose="02020603050405020304" pitchFamily="18" charset="0"/>
                <a:cs typeface="Arial" panose="020B0604020202020204" pitchFamily="34" charset="0"/>
              </a:defRPr>
            </a:lvl1pPr>
            <a:lvl2pPr marL="756026" indent="-290779">
              <a:defRPr sz="3300" b="1">
                <a:solidFill>
                  <a:schemeClr val="tx1"/>
                </a:solidFill>
                <a:latin typeface="Times New Roman" panose="02020603050405020304" pitchFamily="18" charset="0"/>
                <a:cs typeface="Arial" panose="020B0604020202020204" pitchFamily="34" charset="0"/>
              </a:defRPr>
            </a:lvl2pPr>
            <a:lvl3pPr marL="1163117" indent="-232623">
              <a:defRPr sz="3300" b="1">
                <a:solidFill>
                  <a:schemeClr val="tx1"/>
                </a:solidFill>
                <a:latin typeface="Times New Roman" panose="02020603050405020304" pitchFamily="18" charset="0"/>
                <a:cs typeface="Arial" panose="020B0604020202020204" pitchFamily="34" charset="0"/>
              </a:defRPr>
            </a:lvl3pPr>
            <a:lvl4pPr marL="1628364" indent="-232623">
              <a:defRPr sz="3300" b="1">
                <a:solidFill>
                  <a:schemeClr val="tx1"/>
                </a:solidFill>
                <a:latin typeface="Times New Roman" panose="02020603050405020304" pitchFamily="18" charset="0"/>
                <a:cs typeface="Arial" panose="020B0604020202020204" pitchFamily="34" charset="0"/>
              </a:defRPr>
            </a:lvl4pPr>
            <a:lvl5pPr marL="2093610" indent="-232623">
              <a:defRPr sz="3300" b="1">
                <a:solidFill>
                  <a:schemeClr val="tx1"/>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3300" b="1">
                <a:solidFill>
                  <a:schemeClr val="tx1"/>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3300" b="1">
                <a:solidFill>
                  <a:schemeClr val="tx1"/>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3300" b="1">
                <a:solidFill>
                  <a:schemeClr val="tx1"/>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3300" b="1">
                <a:solidFill>
                  <a:schemeClr val="tx1"/>
                </a:solidFill>
                <a:latin typeface="Times New Roman" panose="02020603050405020304" pitchFamily="18" charset="0"/>
                <a:cs typeface="Arial" panose="020B0604020202020204" pitchFamily="34" charset="0"/>
              </a:defRPr>
            </a:lvl9pPr>
          </a:lstStyle>
          <a:p>
            <a:fld id="{B48ADE40-1D33-4244-9A0E-80A680CE9BEE}" type="slidenum">
              <a:rPr lang="en-US" altLang="en-US" sz="1200"/>
              <a:pPr/>
              <a:t>18</a:t>
            </a:fld>
            <a:endParaRPr lang="en-US" altLang="en-US" sz="1200"/>
          </a:p>
        </p:txBody>
      </p:sp>
    </p:spTree>
    <p:extLst>
      <p:ext uri="{BB962C8B-B14F-4D97-AF65-F5344CB8AC3E}">
        <p14:creationId xmlns:p14="http://schemas.microsoft.com/office/powerpoint/2010/main" val="4089147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683176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20</a:t>
            </a:fld>
            <a:endParaRPr lang="en-US"/>
          </a:p>
        </p:txBody>
      </p:sp>
    </p:spTree>
    <p:extLst>
      <p:ext uri="{BB962C8B-B14F-4D97-AF65-F5344CB8AC3E}">
        <p14:creationId xmlns:p14="http://schemas.microsoft.com/office/powerpoint/2010/main" val="2589223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51578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4C49E517-6E9F-4B9D-9AC8-9DD35157965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D30FD033-652D-410B-9185-12375969536A}" type="slidenum">
              <a:rPr lang="en-US" altLang="en-US" sz="1200" smtClean="0"/>
              <a:pPr/>
              <a:t>3</a:t>
            </a:fld>
            <a:endParaRPr lang="en-US" altLang="en-US" sz="1200"/>
          </a:p>
        </p:txBody>
      </p:sp>
    </p:spTree>
    <p:extLst>
      <p:ext uri="{BB962C8B-B14F-4D97-AF65-F5344CB8AC3E}">
        <p14:creationId xmlns:p14="http://schemas.microsoft.com/office/powerpoint/2010/main" val="1157057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Rot="1" noChangeAspect="1" noChangeArrowheads="1" noTextEdit="1"/>
          </p:cNvSpPr>
          <p:nvPr>
            <p:ph type="sldImg"/>
          </p:nvPr>
        </p:nvSpPr>
        <p:spPr>
          <a:ln/>
        </p:spPr>
      </p:sp>
      <p:sp>
        <p:nvSpPr>
          <p:cNvPr id="178179" name="Rectangle 1027"/>
          <p:cNvSpPr>
            <a:spLocks noGrp="1" noChangeArrowheads="1"/>
          </p:cNvSpPr>
          <p:nvPr>
            <p:ph type="body" idx="1"/>
          </p:nvPr>
        </p:nvSpPr>
        <p:spPr>
          <a:noFill/>
          <a:ln w="9525"/>
        </p:spPr>
        <p:txBody>
          <a:bodyPr/>
          <a:lstStyle/>
          <a:p>
            <a:r>
              <a:rPr lang="en-US" altLang="en-US" sz="1400" dirty="0">
                <a:latin typeface="Comic Sans MS" panose="030F0702030302020204" pitchFamily="66" charset="0"/>
              </a:rPr>
              <a:t>Next, we were interested in how many people got better, stayed the same, and got worse over the 3 months of the study.  We used the reliable change index to evaluate the significance of individual change.</a:t>
            </a:r>
          </a:p>
        </p:txBody>
      </p:sp>
    </p:spTree>
    <p:extLst>
      <p:ext uri="{BB962C8B-B14F-4D97-AF65-F5344CB8AC3E}">
        <p14:creationId xmlns:p14="http://schemas.microsoft.com/office/powerpoint/2010/main" val="3202056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Rot="1" noChangeAspect="1" noChangeArrowheads="1" noTextEdit="1"/>
          </p:cNvSpPr>
          <p:nvPr>
            <p:ph type="sldImg"/>
          </p:nvPr>
        </p:nvSpPr>
        <p:spPr>
          <a:ln/>
        </p:spPr>
      </p:sp>
      <p:sp>
        <p:nvSpPr>
          <p:cNvPr id="178179" name="Rectangle 1027"/>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2564656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Grp="1" noRot="1" noChangeAspect="1" noChangeArrowheads="1" noTextEdit="1"/>
          </p:cNvSpPr>
          <p:nvPr>
            <p:ph type="sldImg"/>
          </p:nvPr>
        </p:nvSpPr>
        <p:spPr>
          <a:ln/>
        </p:spPr>
      </p:sp>
      <p:sp>
        <p:nvSpPr>
          <p:cNvPr id="87043"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3690795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25</a:t>
            </a:fld>
            <a:endParaRPr lang="en-US"/>
          </a:p>
        </p:txBody>
      </p:sp>
    </p:spTree>
    <p:extLst>
      <p:ext uri="{BB962C8B-B14F-4D97-AF65-F5344CB8AC3E}">
        <p14:creationId xmlns:p14="http://schemas.microsoft.com/office/powerpoint/2010/main" val="1614209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1785456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050"/>
          <p:cNvSpPr>
            <a:spLocks noGrp="1" noRot="1" noChangeAspect="1" noChangeArrowheads="1" noTextEdit="1"/>
          </p:cNvSpPr>
          <p:nvPr>
            <p:ph type="sldImg"/>
          </p:nvPr>
        </p:nvSpPr>
        <p:spPr>
          <a:ln/>
        </p:spPr>
      </p:sp>
      <p:sp>
        <p:nvSpPr>
          <p:cNvPr id="180227" name="Rectangle 2051"/>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1165662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dirty="0">
                <a:latin typeface="Comic Sans MS" panose="030F0702030302020204" pitchFamily="66" charset="0"/>
              </a:rPr>
              <a:t>Slide 44</a:t>
            </a:r>
          </a:p>
          <a:p>
            <a:endParaRPr lang="en-US" sz="1400" dirty="0">
              <a:latin typeface="Comic Sans MS" panose="030F0702030302020204" pitchFamily="66" charset="0"/>
            </a:endParaRPr>
          </a:p>
          <a:p>
            <a:r>
              <a:rPr lang="en-US" sz="1400" dirty="0">
                <a:latin typeface="Comic Sans MS" panose="030F0702030302020204" pitchFamily="66" charset="0"/>
              </a:rPr>
              <a:t>We measured patient-reported health with the Patient-reported Outcomes Measurement Information System (PROMIS) 29-item profile instrument that yields 6 multi-item scale scores and physical and mental health summary scores.</a:t>
            </a:r>
          </a:p>
          <a:p>
            <a:r>
              <a:rPr lang="en-US" sz="1400" dirty="0">
                <a:latin typeface="Comic Sans MS" panose="030F0702030302020204" pitchFamily="66" charset="0"/>
              </a:rPr>
              <a:t>The PROMIS-29 scores are on a T-score metric with a mean of 50 and SD of 10 in the U.S. general population.  For simplicity, I coded all scores so that a higher score represents better health.</a:t>
            </a:r>
          </a:p>
          <a:p>
            <a:r>
              <a:rPr lang="en-US" sz="1400" dirty="0">
                <a:latin typeface="Comic Sans MS" panose="030F0702030302020204" pitchFamily="66" charset="0"/>
              </a:rPr>
              <a:t>[Typically, higher scores represent better physical functioning, social health, and physical and mental health summary scores.  Higher scores are worse for the other 4 scales (pain, fatigue, sleep disturbance, and emotional distress).]</a:t>
            </a:r>
          </a:p>
          <a:p>
            <a:endParaRPr lang="en-US" dirty="0"/>
          </a:p>
        </p:txBody>
      </p:sp>
      <p:sp>
        <p:nvSpPr>
          <p:cNvPr id="4" name="Slide Number Placeholder 3"/>
          <p:cNvSpPr>
            <a:spLocks noGrp="1"/>
          </p:cNvSpPr>
          <p:nvPr>
            <p:ph type="sldNum" sz="quarter" idx="10"/>
          </p:nvPr>
        </p:nvSpPr>
        <p:spPr/>
        <p:txBody>
          <a:bodyPr/>
          <a:lstStyle/>
          <a:p>
            <a:fld id="{E0B07FFA-19E1-4D73-9D58-822071DB9741}" type="slidenum">
              <a:rPr lang="en-US" smtClean="0"/>
              <a:t>29</a:t>
            </a:fld>
            <a:endParaRPr lang="en-US"/>
          </a:p>
        </p:txBody>
      </p:sp>
    </p:spTree>
    <p:extLst>
      <p:ext uri="{BB962C8B-B14F-4D97-AF65-F5344CB8AC3E}">
        <p14:creationId xmlns:p14="http://schemas.microsoft.com/office/powerpoint/2010/main" val="3494225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omic Sans MS" panose="030F0702030302020204" pitchFamily="66" charset="0"/>
              </a:rPr>
              <a:t>This U19 examines chiropractic manipulation/mobilization for chronic low back and cervical pain using the RAND/UCLA expert panel process to assess treatment appropriateness.  It also looks at patient preferences, treatment costs, and patient-reported outcomes.</a:t>
            </a:r>
          </a:p>
          <a:p>
            <a:r>
              <a:rPr lang="en-US" sz="1400" dirty="0">
                <a:latin typeface="Comic Sans MS" panose="030F0702030302020204" pitchFamily="66" charset="0"/>
              </a:rPr>
              <a:t>Project 1: Clinician-Based Appropriateness</a:t>
            </a:r>
          </a:p>
          <a:p>
            <a:r>
              <a:rPr lang="en-US" sz="1400" dirty="0">
                <a:latin typeface="Comic Sans MS" panose="030F0702030302020204" pitchFamily="66" charset="0"/>
              </a:rPr>
              <a:t>Project 2: Patient-Reported Outcomes</a:t>
            </a:r>
          </a:p>
          <a:p>
            <a:r>
              <a:rPr lang="en-US" sz="1400" dirty="0">
                <a:latin typeface="Comic Sans MS" panose="030F0702030302020204" pitchFamily="66" charset="0"/>
              </a:rPr>
              <a:t>Project 3: Patient Experiences and Beliefs</a:t>
            </a:r>
          </a:p>
          <a:p>
            <a:r>
              <a:rPr lang="en-US" sz="1400" dirty="0">
                <a:latin typeface="Comic Sans MS" panose="030F0702030302020204" pitchFamily="66" charset="0"/>
              </a:rPr>
              <a:t>Project 4: Resource Utilization.</a:t>
            </a:r>
          </a:p>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30</a:t>
            </a:fld>
            <a:endParaRPr lang="en-US"/>
          </a:p>
        </p:txBody>
      </p:sp>
    </p:spTree>
    <p:extLst>
      <p:ext uri="{BB962C8B-B14F-4D97-AF65-F5344CB8AC3E}">
        <p14:creationId xmlns:p14="http://schemas.microsoft.com/office/powerpoint/2010/main" val="1920473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31</a:t>
            </a:fld>
            <a:endParaRPr lang="en-US"/>
          </a:p>
        </p:txBody>
      </p:sp>
    </p:spTree>
    <p:extLst>
      <p:ext uri="{BB962C8B-B14F-4D97-AF65-F5344CB8AC3E}">
        <p14:creationId xmlns:p14="http://schemas.microsoft.com/office/powerpoint/2010/main" val="2392471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omic Sans MS" panose="030F0702030302020204" pitchFamily="66" charset="0"/>
              </a:rPr>
              <a:t>n = 2024</a:t>
            </a:r>
          </a:p>
          <a:p>
            <a:r>
              <a:rPr lang="en-US" sz="1400" dirty="0">
                <a:latin typeface="Comic Sans MS" panose="030F0702030302020204" pitchFamily="66" charset="0"/>
              </a:rPr>
              <a:t>72% of those eligible for the study (n =  2829) participated.</a:t>
            </a:r>
          </a:p>
          <a:p>
            <a:endParaRPr lang="en-US" sz="1400" dirty="0">
              <a:latin typeface="Comic Sans MS" panose="030F0702030302020204" pitchFamily="66" charset="0"/>
            </a:endParaRPr>
          </a:p>
          <a:p>
            <a:r>
              <a:rPr lang="en-US" sz="1400" dirty="0">
                <a:latin typeface="Comic Sans MS" panose="030F0702030302020204" pitchFamily="66" charset="0"/>
              </a:rPr>
              <a:t>n = 1834 (65%) of the 2829; 91% of 2024.</a:t>
            </a:r>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32</a:t>
            </a:fld>
            <a:endParaRPr lang="en-US"/>
          </a:p>
        </p:txBody>
      </p:sp>
    </p:spTree>
    <p:extLst>
      <p:ext uri="{BB962C8B-B14F-4D97-AF65-F5344CB8AC3E}">
        <p14:creationId xmlns:p14="http://schemas.microsoft.com/office/powerpoint/2010/main" val="212207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054" indent="-291560">
              <a:spcBef>
                <a:spcPct val="30000"/>
              </a:spcBef>
              <a:defRPr sz="1200">
                <a:solidFill>
                  <a:schemeClr val="tx1"/>
                </a:solidFill>
                <a:latin typeface="Times New Roman" panose="02020603050405020304" pitchFamily="18" charset="0"/>
              </a:defRPr>
            </a:lvl2pPr>
            <a:lvl3pPr marL="1166239" indent="-233248">
              <a:spcBef>
                <a:spcPct val="30000"/>
              </a:spcBef>
              <a:defRPr sz="1200">
                <a:solidFill>
                  <a:schemeClr val="tx1"/>
                </a:solidFill>
                <a:latin typeface="Times New Roman" panose="02020603050405020304" pitchFamily="18" charset="0"/>
              </a:defRPr>
            </a:lvl3pPr>
            <a:lvl4pPr marL="1632734" indent="-233248">
              <a:spcBef>
                <a:spcPct val="30000"/>
              </a:spcBef>
              <a:defRPr sz="1200">
                <a:solidFill>
                  <a:schemeClr val="tx1"/>
                </a:solidFill>
                <a:latin typeface="Times New Roman" panose="02020603050405020304" pitchFamily="18" charset="0"/>
              </a:defRPr>
            </a:lvl4pPr>
            <a:lvl5pPr marL="2099230" indent="-233248">
              <a:spcBef>
                <a:spcPct val="30000"/>
              </a:spcBef>
              <a:defRPr sz="1200">
                <a:solidFill>
                  <a:schemeClr val="tx1"/>
                </a:solidFill>
                <a:latin typeface="Times New Roman" panose="02020603050405020304" pitchFamily="18" charset="0"/>
              </a:defRPr>
            </a:lvl5pPr>
            <a:lvl6pPr marL="2565724" indent="-233248" eaLnBrk="0" fontAlgn="base" hangingPunct="0">
              <a:spcBef>
                <a:spcPct val="30000"/>
              </a:spcBef>
              <a:spcAft>
                <a:spcPct val="0"/>
              </a:spcAft>
              <a:defRPr sz="1200">
                <a:solidFill>
                  <a:schemeClr val="tx1"/>
                </a:solidFill>
                <a:latin typeface="Times New Roman" panose="02020603050405020304" pitchFamily="18" charset="0"/>
              </a:defRPr>
            </a:lvl6pPr>
            <a:lvl7pPr marL="3032220" indent="-233248" eaLnBrk="0" fontAlgn="base" hangingPunct="0">
              <a:spcBef>
                <a:spcPct val="30000"/>
              </a:spcBef>
              <a:spcAft>
                <a:spcPct val="0"/>
              </a:spcAft>
              <a:defRPr sz="1200">
                <a:solidFill>
                  <a:schemeClr val="tx1"/>
                </a:solidFill>
                <a:latin typeface="Times New Roman" panose="02020603050405020304" pitchFamily="18" charset="0"/>
              </a:defRPr>
            </a:lvl7pPr>
            <a:lvl8pPr marL="3498715" indent="-233248" eaLnBrk="0" fontAlgn="base" hangingPunct="0">
              <a:spcBef>
                <a:spcPct val="30000"/>
              </a:spcBef>
              <a:spcAft>
                <a:spcPct val="0"/>
              </a:spcAft>
              <a:defRPr sz="1200">
                <a:solidFill>
                  <a:schemeClr val="tx1"/>
                </a:solidFill>
                <a:latin typeface="Times New Roman" panose="02020603050405020304" pitchFamily="18" charset="0"/>
              </a:defRPr>
            </a:lvl8pPr>
            <a:lvl9pPr marL="3965209" indent="-23324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fld id="{771F9ECC-2D7A-46BF-9563-7B84D0EED4BA}" type="slidenum">
              <a:rPr lang="en-US">
                <a:latin typeface="Arial" panose="020B0604020202020204" pitchFamily="34" charset="0"/>
              </a:rPr>
              <a:pPr eaLnBrk="1" hangingPunct="1">
                <a:spcBef>
                  <a:spcPct val="0"/>
                </a:spcBef>
                <a:defRPr/>
              </a:pPr>
              <a:t>4</a:t>
            </a:fld>
            <a:endParaRPr lang="en-US" dirty="0">
              <a:latin typeface="Arial" panose="020B0604020202020204" pitchFamily="34" charset="0"/>
            </a:endParaRPr>
          </a:p>
        </p:txBody>
      </p:sp>
    </p:spTree>
    <p:extLst>
      <p:ext uri="{BB962C8B-B14F-4D97-AF65-F5344CB8AC3E}">
        <p14:creationId xmlns:p14="http://schemas.microsoft.com/office/powerpoint/2010/main" val="16579013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33</a:t>
            </a:fld>
            <a:endParaRPr lang="en-US"/>
          </a:p>
        </p:txBody>
      </p:sp>
    </p:spTree>
    <p:extLst>
      <p:ext uri="{BB962C8B-B14F-4D97-AF65-F5344CB8AC3E}">
        <p14:creationId xmlns:p14="http://schemas.microsoft.com/office/powerpoint/2010/main" val="513249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Comic Sans MS" panose="030F0702030302020204" pitchFamily="66" charset="0"/>
            </a:endParaRPr>
          </a:p>
          <a:p>
            <a:r>
              <a:rPr lang="en-US" sz="1400" dirty="0">
                <a:latin typeface="Comic Sans MS" panose="030F0702030302020204" pitchFamily="66" charset="0"/>
              </a:rPr>
              <a:t>The reliabilities of the PROMIS-29 v2.0 measures in this sample were 0.85 or higher. </a:t>
            </a:r>
          </a:p>
          <a:p>
            <a:r>
              <a:rPr lang="en-US" sz="1400" dirty="0">
                <a:latin typeface="Comic Sans MS" panose="030F0702030302020204" pitchFamily="66" charset="0"/>
              </a:rPr>
              <a:t>Baseline means indicate that the sample of patients with chronic low back pain or neck pain are similar to the U.S. general population on emotional distress and better on social health.  But they have worse physical functioning and more pain, fatigue, sleep disturbance, and physical and mental health summary scores.</a:t>
            </a:r>
          </a:p>
          <a:p>
            <a:endParaRPr lang="en-US" dirty="0"/>
          </a:p>
        </p:txBody>
      </p:sp>
      <p:sp>
        <p:nvSpPr>
          <p:cNvPr id="4" name="Slide Number Placeholder 3"/>
          <p:cNvSpPr>
            <a:spLocks noGrp="1"/>
          </p:cNvSpPr>
          <p:nvPr>
            <p:ph type="sldNum" sz="quarter" idx="10"/>
          </p:nvPr>
        </p:nvSpPr>
        <p:spPr/>
        <p:txBody>
          <a:bodyPr/>
          <a:lstStyle/>
          <a:p>
            <a:fld id="{1D5848BA-9F0C-46D6-B832-3D139016B6B6}" type="slidenum">
              <a:rPr lang="en-US" smtClean="0"/>
              <a:t>34</a:t>
            </a:fld>
            <a:endParaRPr lang="en-US"/>
          </a:p>
        </p:txBody>
      </p:sp>
    </p:spTree>
    <p:extLst>
      <p:ext uri="{BB962C8B-B14F-4D97-AF65-F5344CB8AC3E}">
        <p14:creationId xmlns:p14="http://schemas.microsoft.com/office/powerpoint/2010/main" val="137325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35</a:t>
            </a:fld>
            <a:endParaRPr lang="en-US"/>
          </a:p>
        </p:txBody>
      </p:sp>
    </p:spTree>
    <p:extLst>
      <p:ext uri="{BB962C8B-B14F-4D97-AF65-F5344CB8AC3E}">
        <p14:creationId xmlns:p14="http://schemas.microsoft.com/office/powerpoint/2010/main" val="4181118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Rot="1" noChangeAspect="1" noChangeArrowheads="1" noTextEdit="1"/>
          </p:cNvSpPr>
          <p:nvPr>
            <p:ph type="sldImg"/>
          </p:nvPr>
        </p:nvSpPr>
        <p:spPr>
          <a:ln/>
        </p:spPr>
      </p:sp>
      <p:sp>
        <p:nvSpPr>
          <p:cNvPr id="178179" name="Rectangle 1027"/>
          <p:cNvSpPr>
            <a:spLocks noGrp="1" noChangeArrowheads="1"/>
          </p:cNvSpPr>
          <p:nvPr>
            <p:ph type="body" idx="1"/>
          </p:nvPr>
        </p:nvSpPr>
        <p:spPr>
          <a:noFill/>
          <a:ln w="9525"/>
        </p:spPr>
        <p:txBody>
          <a:bodyPr/>
          <a:lstStyle/>
          <a:p>
            <a:r>
              <a:rPr lang="en-US" altLang="en-US" sz="1400" dirty="0">
                <a:latin typeface="Comic Sans MS" panose="030F0702030302020204" pitchFamily="66" charset="0"/>
              </a:rPr>
              <a:t>Next, we were interested in how many people got better, stayed the same, and got worse over the 3 months of the study.  We used the reliable change index to evaluate the significance of individual change.</a:t>
            </a:r>
          </a:p>
        </p:txBody>
      </p:sp>
    </p:spTree>
    <p:extLst>
      <p:ext uri="{BB962C8B-B14F-4D97-AF65-F5344CB8AC3E}">
        <p14:creationId xmlns:p14="http://schemas.microsoft.com/office/powerpoint/2010/main" val="1276333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omic Sans MS" panose="030F0702030302020204" pitchFamily="66" charset="0"/>
              </a:rPr>
              <a:t>The percent of people that got significantly better ranged from 13% (physical functioning) to 30% (mental health summary score).</a:t>
            </a:r>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37</a:t>
            </a:fld>
            <a:endParaRPr lang="en-US"/>
          </a:p>
        </p:txBody>
      </p:sp>
    </p:spTree>
    <p:extLst>
      <p:ext uri="{BB962C8B-B14F-4D97-AF65-F5344CB8AC3E}">
        <p14:creationId xmlns:p14="http://schemas.microsoft.com/office/powerpoint/2010/main" val="4221960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omic Sans MS" panose="030F0702030302020204" pitchFamily="66" charset="0"/>
              </a:rPr>
              <a:t>Some have expressed dismay at the relatively small percentage of people classified as changed based on individual statistical significance.  </a:t>
            </a:r>
          </a:p>
          <a:p>
            <a:r>
              <a:rPr lang="en-US" sz="1400" dirty="0">
                <a:latin typeface="Comic Sans MS" panose="030F0702030302020204" pitchFamily="66" charset="0"/>
              </a:rPr>
              <a:t>One strategy for classifying change is to use a combination of one-tailed and two-tailed tests of significance and report five levels of change: </a:t>
            </a:r>
            <a:r>
              <a:rPr lang="en-US" sz="1400" i="1" dirty="0">
                <a:latin typeface="Comic Sans MS" panose="030F0702030302020204" pitchFamily="66" charset="0"/>
              </a:rPr>
              <a:t>definitely worse</a:t>
            </a:r>
            <a:r>
              <a:rPr lang="en-US" sz="1400" dirty="0">
                <a:latin typeface="Comic Sans MS" panose="030F0702030302020204" pitchFamily="66" charset="0"/>
              </a:rPr>
              <a:t> (two-tailed), </a:t>
            </a:r>
            <a:r>
              <a:rPr lang="en-US" sz="1400" i="1" dirty="0">
                <a:latin typeface="Comic Sans MS" panose="030F0702030302020204" pitchFamily="66" charset="0"/>
              </a:rPr>
              <a:t>probably worse</a:t>
            </a:r>
            <a:r>
              <a:rPr lang="en-US" sz="1400" dirty="0">
                <a:latin typeface="Comic Sans MS" panose="030F0702030302020204" pitchFamily="66" charset="0"/>
              </a:rPr>
              <a:t> (one-tailed), </a:t>
            </a:r>
            <a:r>
              <a:rPr lang="en-US" sz="1400" i="1" dirty="0">
                <a:latin typeface="Comic Sans MS" panose="030F0702030302020204" pitchFamily="66" charset="0"/>
              </a:rPr>
              <a:t>same</a:t>
            </a:r>
            <a:r>
              <a:rPr lang="en-US" sz="1400" dirty="0">
                <a:latin typeface="Comic Sans MS" panose="030F0702030302020204" pitchFamily="66" charset="0"/>
              </a:rPr>
              <a:t> (one-tailed), </a:t>
            </a:r>
            <a:r>
              <a:rPr lang="en-US" sz="1400" i="1" dirty="0">
                <a:latin typeface="Comic Sans MS" panose="030F0702030302020204" pitchFamily="66" charset="0"/>
              </a:rPr>
              <a:t>probably better</a:t>
            </a:r>
            <a:r>
              <a:rPr lang="en-US" sz="1400" dirty="0">
                <a:latin typeface="Comic Sans MS" panose="030F0702030302020204" pitchFamily="66" charset="0"/>
              </a:rPr>
              <a:t> (one-tailed), and </a:t>
            </a:r>
            <a:r>
              <a:rPr lang="en-US" sz="1400" i="1" dirty="0">
                <a:latin typeface="Comic Sans MS" panose="030F0702030302020204" pitchFamily="66" charset="0"/>
              </a:rPr>
              <a:t>definitely better</a:t>
            </a:r>
            <a:r>
              <a:rPr lang="en-US" sz="1400" dirty="0">
                <a:latin typeface="Comic Sans MS" panose="030F0702030302020204" pitchFamily="66" charset="0"/>
              </a:rPr>
              <a:t> (two-tailed).  This table  shows the number and percentage of people who fall into these 5 categories of change for physical function and emotional distress using IRT estimates.  </a:t>
            </a:r>
          </a:p>
          <a:p>
            <a:r>
              <a:rPr lang="en-US" sz="1400" dirty="0">
                <a:latin typeface="Comic Sans MS" panose="030F0702030302020204" pitchFamily="66" charset="0"/>
              </a:rPr>
              <a:t>Note that a very similar number of people are classified as worse versus better for emotional distress (a measure that did not change significantly at the group-level) while a greater number got </a:t>
            </a:r>
            <a:r>
              <a:rPr lang="en-US" sz="1400" i="1" dirty="0">
                <a:latin typeface="Comic Sans MS" panose="030F0702030302020204" pitchFamily="66" charset="0"/>
              </a:rPr>
              <a:t>better</a:t>
            </a:r>
            <a:r>
              <a:rPr lang="en-US" sz="1400" dirty="0">
                <a:latin typeface="Comic Sans MS" panose="030F0702030302020204" pitchFamily="66" charset="0"/>
              </a:rPr>
              <a:t> than got </a:t>
            </a:r>
            <a:r>
              <a:rPr lang="en-US" sz="1400" i="1" dirty="0">
                <a:latin typeface="Comic Sans MS" panose="030F0702030302020204" pitchFamily="66" charset="0"/>
              </a:rPr>
              <a:t>worse</a:t>
            </a:r>
            <a:r>
              <a:rPr lang="en-US" sz="1400" dirty="0">
                <a:latin typeface="Comic Sans MS" panose="030F0702030302020204" pitchFamily="66" charset="0"/>
              </a:rPr>
              <a:t> on physical function (a measure that improved significantly at the group-level).</a:t>
            </a:r>
          </a:p>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38</a:t>
            </a:fld>
            <a:endParaRPr lang="en-US"/>
          </a:p>
        </p:txBody>
      </p:sp>
    </p:spTree>
    <p:extLst>
      <p:ext uri="{BB962C8B-B14F-4D97-AF65-F5344CB8AC3E}">
        <p14:creationId xmlns:p14="http://schemas.microsoft.com/office/powerpoint/2010/main" val="4294692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39</a:t>
            </a:fld>
            <a:endParaRPr lang="en-US"/>
          </a:p>
        </p:txBody>
      </p:sp>
    </p:spTree>
    <p:extLst>
      <p:ext uri="{BB962C8B-B14F-4D97-AF65-F5344CB8AC3E}">
        <p14:creationId xmlns:p14="http://schemas.microsoft.com/office/powerpoint/2010/main" val="2468703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a:spcBef>
                <a:spcPct val="30000"/>
              </a:spcBef>
              <a:defRPr sz="1200">
                <a:solidFill>
                  <a:schemeClr val="tx1"/>
                </a:solidFill>
                <a:latin typeface="Calibri" pitchFamily="34" charset="0"/>
                <a:ea typeface="ヒラギノ角ゴ Pro W3" charset="-128"/>
              </a:defRPr>
            </a:lvl1pPr>
            <a:lvl2pPr marL="731731" indent="-281435" defTabSz="917792">
              <a:spcBef>
                <a:spcPct val="30000"/>
              </a:spcBef>
              <a:defRPr sz="1200">
                <a:solidFill>
                  <a:schemeClr val="tx1"/>
                </a:solidFill>
                <a:latin typeface="Calibri" pitchFamily="34" charset="0"/>
                <a:ea typeface="ヒラギノ角ゴ Pro W3" charset="-128"/>
              </a:defRPr>
            </a:lvl2pPr>
            <a:lvl3pPr marL="1125741" indent="-225148" defTabSz="917792">
              <a:spcBef>
                <a:spcPct val="30000"/>
              </a:spcBef>
              <a:defRPr sz="1200">
                <a:solidFill>
                  <a:schemeClr val="tx1"/>
                </a:solidFill>
                <a:latin typeface="Calibri" pitchFamily="34" charset="0"/>
                <a:ea typeface="ヒラギノ角ゴ Pro W3" charset="-128"/>
              </a:defRPr>
            </a:lvl3pPr>
            <a:lvl4pPr marL="1576037" indent="-225148" defTabSz="917792">
              <a:spcBef>
                <a:spcPct val="30000"/>
              </a:spcBef>
              <a:defRPr sz="1200">
                <a:solidFill>
                  <a:schemeClr val="tx1"/>
                </a:solidFill>
                <a:latin typeface="Calibri" pitchFamily="34" charset="0"/>
                <a:ea typeface="ヒラギノ角ゴ Pro W3" charset="-128"/>
              </a:defRPr>
            </a:lvl4pPr>
            <a:lvl5pPr marL="2026333" indent="-225148" defTabSz="917792">
              <a:spcBef>
                <a:spcPct val="30000"/>
              </a:spcBef>
              <a:defRPr sz="1200">
                <a:solidFill>
                  <a:schemeClr val="tx1"/>
                </a:solidFill>
                <a:latin typeface="Calibri" pitchFamily="34" charset="0"/>
                <a:ea typeface="ヒラギノ角ゴ Pro W3" charset="-128"/>
              </a:defRPr>
            </a:lvl5pPr>
            <a:lvl6pPr marL="2476630"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26926"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377222"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27518"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1CD8E38D-4C4D-4068-AD29-CDF0E2AC0694}" type="slidenum">
              <a:rPr lang="en-US" altLang="en-US">
                <a:solidFill>
                  <a:srgbClr val="000000"/>
                </a:solidFill>
                <a:latin typeface="Arial" pitchFamily="34" charset="0"/>
                <a:ea typeface="MS PGothic" pitchFamily="34" charset="-128"/>
              </a:rPr>
              <a:pPr>
                <a:spcBef>
                  <a:spcPct val="0"/>
                </a:spcBef>
              </a:pPr>
              <a:t>40</a:t>
            </a:fld>
            <a:endParaRPr lang="en-US" altLang="en-US">
              <a:solidFill>
                <a:srgbClr val="000000"/>
              </a:solidFill>
              <a:latin typeface="Arial" pitchFamily="34" charset="0"/>
              <a:ea typeface="MS PGothic" pitchFamily="34" charset="-128"/>
            </a:endParaRPr>
          </a:p>
        </p:txBody>
      </p:sp>
      <p:sp>
        <p:nvSpPr>
          <p:cNvPr id="98307"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Purpose of this slide is to walk the audience through the CAT process using an example …and thereby transmit the message of narrower measurement range and higher precision with each question …</a:t>
            </a:r>
          </a:p>
          <a:p>
            <a:pPr eaLnBrk="1" hangingPunct="1"/>
            <a:r>
              <a:rPr lang="en-US" altLang="en-US"/>
              <a:t>I typically ese e.g. an example for depression, or any other topic I want to focus on … like first question “do you feel depressed”, answer “some of the time” … than we would like to know how depressed and the CAT might choose a question asking about self worth, and if the patient indicates that this is diminished also, a third question asking about thoughts of suicide might be appropriate … in this case the answer would be no, never … </a:t>
            </a:r>
          </a:p>
          <a:p>
            <a:pPr eaLnBrk="1" hangingPunct="1"/>
            <a:r>
              <a:rPr lang="en-US" altLang="en-US"/>
              <a:t>And maybe compare it with another scenario like the participant would have answered the first question, no I am not at all depressed, asking about suicide would not make sense, instead the CAT might have chosen a question asking about happiness …  bla bla</a:t>
            </a:r>
          </a:p>
          <a:p>
            <a:pPr eaLnBrk="1" hangingPunct="1"/>
            <a:r>
              <a:rPr lang="en-US" altLang="en-US"/>
              <a:t>The conclusion is, we can make precise test over the entire range …</a:t>
            </a:r>
          </a:p>
        </p:txBody>
      </p:sp>
    </p:spTree>
    <p:extLst>
      <p:ext uri="{BB962C8B-B14F-4D97-AF65-F5344CB8AC3E}">
        <p14:creationId xmlns:p14="http://schemas.microsoft.com/office/powerpoint/2010/main" val="9280912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Arial" pitchFamily="34" charset="0"/>
              </a:defRPr>
            </a:lvl1pPr>
            <a:lvl2pPr marL="731212" indent="-281358">
              <a:spcBef>
                <a:spcPct val="30000"/>
              </a:spcBef>
              <a:defRPr sz="1200">
                <a:solidFill>
                  <a:schemeClr val="tx1"/>
                </a:solidFill>
                <a:latin typeface="Arial" pitchFamily="34" charset="0"/>
              </a:defRPr>
            </a:lvl2pPr>
            <a:lvl3pPr marL="1125432" indent="-224134">
              <a:spcBef>
                <a:spcPct val="30000"/>
              </a:spcBef>
              <a:defRPr sz="1200">
                <a:solidFill>
                  <a:schemeClr val="tx1"/>
                </a:solidFill>
                <a:latin typeface="Arial" pitchFamily="34" charset="0"/>
              </a:defRPr>
            </a:lvl3pPr>
            <a:lvl4pPr marL="1575288" indent="-224134">
              <a:spcBef>
                <a:spcPct val="30000"/>
              </a:spcBef>
              <a:defRPr sz="1200">
                <a:solidFill>
                  <a:schemeClr val="tx1"/>
                </a:solidFill>
                <a:latin typeface="Arial" pitchFamily="34" charset="0"/>
              </a:defRPr>
            </a:lvl4pPr>
            <a:lvl5pPr marL="2026732" indent="-224134">
              <a:spcBef>
                <a:spcPct val="30000"/>
              </a:spcBef>
              <a:defRPr sz="1200">
                <a:solidFill>
                  <a:schemeClr val="tx1"/>
                </a:solidFill>
                <a:latin typeface="Arial" pitchFamily="34" charset="0"/>
              </a:defRPr>
            </a:lvl5pPr>
            <a:lvl6pPr marL="2484534" indent="-224134" eaLnBrk="0" fontAlgn="base" hangingPunct="0">
              <a:spcBef>
                <a:spcPct val="30000"/>
              </a:spcBef>
              <a:spcAft>
                <a:spcPct val="0"/>
              </a:spcAft>
              <a:defRPr sz="1200">
                <a:solidFill>
                  <a:schemeClr val="tx1"/>
                </a:solidFill>
                <a:latin typeface="Arial" pitchFamily="34" charset="0"/>
              </a:defRPr>
            </a:lvl6pPr>
            <a:lvl7pPr marL="2942337" indent="-224134" eaLnBrk="0" fontAlgn="base" hangingPunct="0">
              <a:spcBef>
                <a:spcPct val="30000"/>
              </a:spcBef>
              <a:spcAft>
                <a:spcPct val="0"/>
              </a:spcAft>
              <a:defRPr sz="1200">
                <a:solidFill>
                  <a:schemeClr val="tx1"/>
                </a:solidFill>
                <a:latin typeface="Arial" pitchFamily="34" charset="0"/>
              </a:defRPr>
            </a:lvl7pPr>
            <a:lvl8pPr marL="3400140" indent="-224134" eaLnBrk="0" fontAlgn="base" hangingPunct="0">
              <a:spcBef>
                <a:spcPct val="30000"/>
              </a:spcBef>
              <a:spcAft>
                <a:spcPct val="0"/>
              </a:spcAft>
              <a:defRPr sz="1200">
                <a:solidFill>
                  <a:schemeClr val="tx1"/>
                </a:solidFill>
                <a:latin typeface="Arial" pitchFamily="34" charset="0"/>
              </a:defRPr>
            </a:lvl8pPr>
            <a:lvl9pPr marL="3857942" indent="-224134" eaLnBrk="0" fontAlgn="base" hangingPunct="0">
              <a:spcBef>
                <a:spcPct val="30000"/>
              </a:spcBef>
              <a:spcAft>
                <a:spcPct val="0"/>
              </a:spcAft>
              <a:defRPr sz="1200">
                <a:solidFill>
                  <a:schemeClr val="tx1"/>
                </a:solidFill>
                <a:latin typeface="Arial" pitchFamily="34" charset="0"/>
              </a:defRPr>
            </a:lvl9pPr>
          </a:lstStyle>
          <a:p>
            <a:pPr>
              <a:spcBef>
                <a:spcPct val="0"/>
              </a:spcBef>
              <a:defRPr/>
            </a:pPr>
            <a:fld id="{C76F464E-75EE-4A02-9FCE-A592909F0471}" type="slidenum">
              <a:rPr lang="en-US" altLang="en-US">
                <a:latin typeface="Times New Roman" pitchFamily="18" charset="0"/>
              </a:rPr>
              <a:pPr>
                <a:spcBef>
                  <a:spcPct val="0"/>
                </a:spcBef>
                <a:defRPr/>
              </a:pPr>
              <a:t>41</a:t>
            </a:fld>
            <a:endParaRPr lang="en-US" altLang="en-US">
              <a:latin typeface="Times New Roman" pitchFamily="18"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w="9525"/>
        </p:spPr>
        <p:txBody>
          <a:bodyPr/>
          <a:lstStyle/>
          <a:p>
            <a:endParaRPr lang="en-US" altLang="en-US" dirty="0">
              <a:latin typeface="Arial" pitchFamily="34" charset="0"/>
            </a:endParaRPr>
          </a:p>
        </p:txBody>
      </p:sp>
    </p:spTree>
    <p:extLst>
      <p:ext uri="{BB962C8B-B14F-4D97-AF65-F5344CB8AC3E}">
        <p14:creationId xmlns:p14="http://schemas.microsoft.com/office/powerpoint/2010/main" val="26965198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42</a:t>
            </a:fld>
            <a:endParaRPr lang="en-US"/>
          </a:p>
        </p:txBody>
      </p:sp>
    </p:spTree>
    <p:extLst>
      <p:ext uri="{BB962C8B-B14F-4D97-AF65-F5344CB8AC3E}">
        <p14:creationId xmlns:p14="http://schemas.microsoft.com/office/powerpoint/2010/main" val="4154868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6026" indent="-290779">
              <a:spcBef>
                <a:spcPct val="30000"/>
              </a:spcBef>
              <a:defRPr sz="1200">
                <a:solidFill>
                  <a:schemeClr val="tx1"/>
                </a:solidFill>
                <a:latin typeface="Times New Roman" panose="02020603050405020304" pitchFamily="18" charset="0"/>
              </a:defRPr>
            </a:lvl2pPr>
            <a:lvl3pPr marL="1163117" indent="-232623">
              <a:spcBef>
                <a:spcPct val="30000"/>
              </a:spcBef>
              <a:defRPr sz="1200">
                <a:solidFill>
                  <a:schemeClr val="tx1"/>
                </a:solidFill>
                <a:latin typeface="Times New Roman" panose="02020603050405020304" pitchFamily="18" charset="0"/>
              </a:defRPr>
            </a:lvl3pPr>
            <a:lvl4pPr marL="1629979" indent="-232623">
              <a:spcBef>
                <a:spcPct val="30000"/>
              </a:spcBef>
              <a:defRPr sz="1200">
                <a:solidFill>
                  <a:schemeClr val="tx1"/>
                </a:solidFill>
                <a:latin typeface="Times New Roman" panose="02020603050405020304" pitchFamily="18" charset="0"/>
              </a:defRPr>
            </a:lvl4pPr>
            <a:lvl5pPr marL="2095226" indent="-232623">
              <a:spcBef>
                <a:spcPct val="30000"/>
              </a:spcBef>
              <a:defRPr sz="1200">
                <a:solidFill>
                  <a:schemeClr val="tx1"/>
                </a:solidFill>
                <a:latin typeface="Times New Roman" panose="02020603050405020304" pitchFamily="18" charset="0"/>
              </a:defRPr>
            </a:lvl5pPr>
            <a:lvl6pPr marL="2560473" indent="-232623" eaLnBrk="0" fontAlgn="base" hangingPunct="0">
              <a:spcBef>
                <a:spcPct val="30000"/>
              </a:spcBef>
              <a:spcAft>
                <a:spcPct val="0"/>
              </a:spcAft>
              <a:defRPr sz="1200">
                <a:solidFill>
                  <a:schemeClr val="tx1"/>
                </a:solidFill>
                <a:latin typeface="Times New Roman" panose="02020603050405020304" pitchFamily="18" charset="0"/>
              </a:defRPr>
            </a:lvl6pPr>
            <a:lvl7pPr marL="3025720" indent="-232623" eaLnBrk="0" fontAlgn="base" hangingPunct="0">
              <a:spcBef>
                <a:spcPct val="30000"/>
              </a:spcBef>
              <a:spcAft>
                <a:spcPct val="0"/>
              </a:spcAft>
              <a:defRPr sz="1200">
                <a:solidFill>
                  <a:schemeClr val="tx1"/>
                </a:solidFill>
                <a:latin typeface="Times New Roman" panose="02020603050405020304" pitchFamily="18" charset="0"/>
              </a:defRPr>
            </a:lvl7pPr>
            <a:lvl8pPr marL="3490966" indent="-232623" eaLnBrk="0" fontAlgn="base" hangingPunct="0">
              <a:spcBef>
                <a:spcPct val="30000"/>
              </a:spcBef>
              <a:spcAft>
                <a:spcPct val="0"/>
              </a:spcAft>
              <a:defRPr sz="1200">
                <a:solidFill>
                  <a:schemeClr val="tx1"/>
                </a:solidFill>
                <a:latin typeface="Times New Roman" panose="02020603050405020304" pitchFamily="18" charset="0"/>
              </a:defRPr>
            </a:lvl8pPr>
            <a:lvl9pPr marL="3956213" indent="-23262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EE4C76F-19F6-4266-8413-1035E4D2EE2D}" type="slidenum">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3315" name="Rectangle 2"/>
          <p:cNvSpPr>
            <a:spLocks noGrp="1" noRot="1" noChangeAspect="1" noChangeArrowheads="1" noTextEdit="1"/>
          </p:cNvSpPr>
          <p:nvPr>
            <p:ph type="sldImg"/>
          </p:nvPr>
        </p:nvSpPr>
        <p:spPr>
          <a:xfrm>
            <a:off x="1311275" y="709613"/>
            <a:ext cx="4708525" cy="3532187"/>
          </a:xfrm>
          <a:ln w="12700" cap="flat">
            <a:solidFill>
              <a:schemeClr val="tx1"/>
            </a:solidFill>
          </a:ln>
        </p:spPr>
      </p:sp>
      <p:sp>
        <p:nvSpPr>
          <p:cNvPr id="13316" name="Rectangle 3"/>
          <p:cNvSpPr>
            <a:spLocks noGrp="1" noChangeArrowheads="1"/>
          </p:cNvSpPr>
          <p:nvPr>
            <p:ph type="body" idx="1"/>
          </p:nvPr>
        </p:nvSpPr>
        <p:spPr>
          <a:xfrm>
            <a:off x="974736" y="4478480"/>
            <a:ext cx="5378249" cy="424504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4954" tIns="47477" rIns="94954" bIns="47477"/>
          <a:lstStyle/>
          <a:p>
            <a:pPr eaLnBrk="1" hangingPunct="1"/>
            <a:endParaRPr lang="en-US" altLang="en-US"/>
          </a:p>
        </p:txBody>
      </p:sp>
    </p:spTree>
    <p:extLst>
      <p:ext uri="{BB962C8B-B14F-4D97-AF65-F5344CB8AC3E}">
        <p14:creationId xmlns:p14="http://schemas.microsoft.com/office/powerpoint/2010/main" val="2520653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w="9525"/>
        </p:spPr>
        <p:txBody>
          <a:bodyPr/>
          <a:lstStyle/>
          <a:p>
            <a:pPr marL="217132" indent="-217132"/>
            <a:r>
              <a:rPr lang="en-US" altLang="en-US">
                <a:latin typeface="Arial" pitchFamily="34" charset="0"/>
              </a:rPr>
              <a:t>T = z*10 + 50</a:t>
            </a:r>
          </a:p>
        </p:txBody>
      </p:sp>
      <p:sp>
        <p:nvSpPr>
          <p:cNvPr id="686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3930" indent="-286127">
              <a:defRPr>
                <a:solidFill>
                  <a:schemeClr val="tx1"/>
                </a:solidFill>
                <a:latin typeface="Arial" pitchFamily="34" charset="0"/>
              </a:defRPr>
            </a:lvl2pPr>
            <a:lvl3pPr marL="1144507" indent="-228901">
              <a:defRPr>
                <a:solidFill>
                  <a:schemeClr val="tx1"/>
                </a:solidFill>
                <a:latin typeface="Arial" pitchFamily="34" charset="0"/>
              </a:defRPr>
            </a:lvl3pPr>
            <a:lvl4pPr marL="1602310" indent="-228901">
              <a:defRPr>
                <a:solidFill>
                  <a:schemeClr val="tx1"/>
                </a:solidFill>
                <a:latin typeface="Arial" pitchFamily="34" charset="0"/>
              </a:defRPr>
            </a:lvl4pPr>
            <a:lvl5pPr marL="2060112" indent="-228901">
              <a:defRPr>
                <a:solidFill>
                  <a:schemeClr val="tx1"/>
                </a:solidFill>
                <a:latin typeface="Arial" pitchFamily="34" charset="0"/>
              </a:defRPr>
            </a:lvl5pPr>
            <a:lvl6pPr marL="2517915" indent="-228901" eaLnBrk="0" fontAlgn="base" hangingPunct="0">
              <a:spcBef>
                <a:spcPct val="0"/>
              </a:spcBef>
              <a:spcAft>
                <a:spcPct val="0"/>
              </a:spcAft>
              <a:defRPr>
                <a:solidFill>
                  <a:schemeClr val="tx1"/>
                </a:solidFill>
                <a:latin typeface="Arial" pitchFamily="34" charset="0"/>
              </a:defRPr>
            </a:lvl6pPr>
            <a:lvl7pPr marL="2975718" indent="-228901" eaLnBrk="0" fontAlgn="base" hangingPunct="0">
              <a:spcBef>
                <a:spcPct val="0"/>
              </a:spcBef>
              <a:spcAft>
                <a:spcPct val="0"/>
              </a:spcAft>
              <a:defRPr>
                <a:solidFill>
                  <a:schemeClr val="tx1"/>
                </a:solidFill>
                <a:latin typeface="Arial" pitchFamily="34" charset="0"/>
              </a:defRPr>
            </a:lvl7pPr>
            <a:lvl8pPr marL="3433520" indent="-228901" eaLnBrk="0" fontAlgn="base" hangingPunct="0">
              <a:spcBef>
                <a:spcPct val="0"/>
              </a:spcBef>
              <a:spcAft>
                <a:spcPct val="0"/>
              </a:spcAft>
              <a:defRPr>
                <a:solidFill>
                  <a:schemeClr val="tx1"/>
                </a:solidFill>
                <a:latin typeface="Arial" pitchFamily="34" charset="0"/>
              </a:defRPr>
            </a:lvl8pPr>
            <a:lvl9pPr marL="3891323" indent="-228901" eaLnBrk="0" fontAlgn="base" hangingPunct="0">
              <a:spcBef>
                <a:spcPct val="0"/>
              </a:spcBef>
              <a:spcAft>
                <a:spcPct val="0"/>
              </a:spcAft>
              <a:defRPr>
                <a:solidFill>
                  <a:schemeClr val="tx1"/>
                </a:solidFill>
                <a:latin typeface="Arial" pitchFamily="34" charset="0"/>
              </a:defRPr>
            </a:lvl9pPr>
          </a:lstStyle>
          <a:p>
            <a:pPr>
              <a:defRPr/>
            </a:pPr>
            <a:fld id="{DACCB05D-A5F4-4803-9055-6982377C32B3}" type="slidenum">
              <a:rPr lang="en-US" altLang="en-US"/>
              <a:pPr>
                <a:defRPr/>
              </a:pPr>
              <a:t>43</a:t>
            </a:fld>
            <a:endParaRPr lang="en-US" altLang="en-US"/>
          </a:p>
        </p:txBody>
      </p:sp>
    </p:spTree>
    <p:extLst>
      <p:ext uri="{BB962C8B-B14F-4D97-AF65-F5344CB8AC3E}">
        <p14:creationId xmlns:p14="http://schemas.microsoft.com/office/powerpoint/2010/main" val="4287624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E881E43-CC22-46BC-9092-AE496538C35E}"/>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27B65079-8D4F-481A-9E8B-9EA801A0C7A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40964" name="Slide Number Placeholder 3">
            <a:extLst>
              <a:ext uri="{FF2B5EF4-FFF2-40B4-BE49-F238E27FC236}">
                <a16:creationId xmlns:a16="http://schemas.microsoft.com/office/drawing/2014/main" id="{57B0F19E-F8BC-4B59-98F8-999E5B2439AF}"/>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1788" indent="-228600">
              <a:defRPr sz="3200" b="1">
                <a:solidFill>
                  <a:schemeClr val="tx1"/>
                </a:solidFill>
                <a:latin typeface="Times New Roman" panose="02020603050405020304" pitchFamily="18" charset="0"/>
                <a:cs typeface="Arial" panose="020B0604020202020204" pitchFamily="34" charset="0"/>
              </a:defRPr>
            </a:lvl4pPr>
            <a:lvl5pPr marL="2058988" indent="-228600">
              <a:defRPr sz="3200" b="1">
                <a:solidFill>
                  <a:schemeClr val="tx1"/>
                </a:solidFill>
                <a:latin typeface="Times New Roman" panose="02020603050405020304" pitchFamily="18" charset="0"/>
                <a:cs typeface="Arial" panose="020B0604020202020204" pitchFamily="34" charset="0"/>
              </a:defRPr>
            </a:lvl5pPr>
            <a:lvl6pPr marL="25161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33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05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77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56A322A6-A501-4F13-A065-800B257FF7EB}" type="slidenum">
              <a:rPr lang="en-US" altLang="en-US" sz="1200" smtClean="0">
                <a:latin typeface="Arial" panose="020B0604020202020204" pitchFamily="34" charset="0"/>
              </a:rPr>
              <a:pPr/>
              <a:t>44</a:t>
            </a:fld>
            <a:endParaRPr lang="en-US" altLang="en-US" sz="1200">
              <a:latin typeface="Arial" panose="020B0604020202020204" pitchFamily="34" charset="0"/>
            </a:endParaRPr>
          </a:p>
        </p:txBody>
      </p:sp>
    </p:spTree>
    <p:extLst>
      <p:ext uri="{BB962C8B-B14F-4D97-AF65-F5344CB8AC3E}">
        <p14:creationId xmlns:p14="http://schemas.microsoft.com/office/powerpoint/2010/main" val="36866582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6911396-51A8-4042-A232-4F3FBF3C8D6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1EA8DB2A-AB06-4A78-BCDD-D041769E8EC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A35E0A04-82B5-44D8-84B8-866CBA17E314}"/>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1788" indent="-228600">
              <a:defRPr sz="3200" b="1">
                <a:solidFill>
                  <a:schemeClr val="tx1"/>
                </a:solidFill>
                <a:latin typeface="Times New Roman" panose="02020603050405020304" pitchFamily="18" charset="0"/>
                <a:cs typeface="Arial" panose="020B0604020202020204" pitchFamily="34" charset="0"/>
              </a:defRPr>
            </a:lvl4pPr>
            <a:lvl5pPr marL="2058988" indent="-228600">
              <a:defRPr sz="3200" b="1">
                <a:solidFill>
                  <a:schemeClr val="tx1"/>
                </a:solidFill>
                <a:latin typeface="Times New Roman" panose="02020603050405020304" pitchFamily="18" charset="0"/>
                <a:cs typeface="Arial" panose="020B0604020202020204" pitchFamily="34" charset="0"/>
              </a:defRPr>
            </a:lvl5pPr>
            <a:lvl6pPr marL="25161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33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05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77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30DC650E-6666-4694-B3B0-BA5C2296F81E}" type="slidenum">
              <a:rPr lang="en-US" altLang="en-US" sz="1200" smtClean="0">
                <a:latin typeface="Arial" panose="020B0604020202020204" pitchFamily="34" charset="0"/>
              </a:rPr>
              <a:pPr/>
              <a:t>45</a:t>
            </a:fld>
            <a:endParaRPr lang="en-US" altLang="en-US" sz="1200">
              <a:latin typeface="Arial" panose="020B0604020202020204" pitchFamily="34" charset="0"/>
            </a:endParaRPr>
          </a:p>
        </p:txBody>
      </p:sp>
    </p:spTree>
    <p:extLst>
      <p:ext uri="{BB962C8B-B14F-4D97-AF65-F5344CB8AC3E}">
        <p14:creationId xmlns:p14="http://schemas.microsoft.com/office/powerpoint/2010/main" val="1236826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8A20CE52-6029-4D38-9452-2842D0643E8F}"/>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B6C36396-F668-4E56-89C8-AA1245BE5B8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45060" name="Slide Number Placeholder 3">
            <a:extLst>
              <a:ext uri="{FF2B5EF4-FFF2-40B4-BE49-F238E27FC236}">
                <a16:creationId xmlns:a16="http://schemas.microsoft.com/office/drawing/2014/main" id="{5931CD33-4B40-4016-8314-EFC20DEFB09F}"/>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1788" indent="-228600">
              <a:defRPr sz="3200" b="1">
                <a:solidFill>
                  <a:schemeClr val="tx1"/>
                </a:solidFill>
                <a:latin typeface="Times New Roman" panose="02020603050405020304" pitchFamily="18" charset="0"/>
                <a:cs typeface="Arial" panose="020B0604020202020204" pitchFamily="34" charset="0"/>
              </a:defRPr>
            </a:lvl4pPr>
            <a:lvl5pPr marL="2058988" indent="-228600">
              <a:defRPr sz="3200" b="1">
                <a:solidFill>
                  <a:schemeClr val="tx1"/>
                </a:solidFill>
                <a:latin typeface="Times New Roman" panose="02020603050405020304" pitchFamily="18" charset="0"/>
                <a:cs typeface="Arial" panose="020B0604020202020204" pitchFamily="34" charset="0"/>
              </a:defRPr>
            </a:lvl5pPr>
            <a:lvl6pPr marL="25161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33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05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77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DC15AF4C-F50A-4C94-B15D-525D29E38972}" type="slidenum">
              <a:rPr lang="en-US" altLang="en-US" sz="1200" smtClean="0">
                <a:latin typeface="Arial" panose="020B0604020202020204" pitchFamily="34" charset="0"/>
              </a:rPr>
              <a:pPr/>
              <a:t>46</a:t>
            </a:fld>
            <a:endParaRPr lang="en-US" altLang="en-US" sz="1200">
              <a:latin typeface="Arial" panose="020B0604020202020204" pitchFamily="34" charset="0"/>
            </a:endParaRPr>
          </a:p>
        </p:txBody>
      </p:sp>
    </p:spTree>
    <p:extLst>
      <p:ext uri="{BB962C8B-B14F-4D97-AF65-F5344CB8AC3E}">
        <p14:creationId xmlns:p14="http://schemas.microsoft.com/office/powerpoint/2010/main" val="20318596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E0A9404-90B2-4A01-AB59-0B8085C0E0C6}"/>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464BFC18-5E07-47BE-95C1-3DB150917C2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47108" name="Slide Number Placeholder 3">
            <a:extLst>
              <a:ext uri="{FF2B5EF4-FFF2-40B4-BE49-F238E27FC236}">
                <a16:creationId xmlns:a16="http://schemas.microsoft.com/office/drawing/2014/main" id="{9D8F0F95-DA7B-4149-954C-4B0F332C187B}"/>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1788" indent="-228600">
              <a:defRPr sz="3200" b="1">
                <a:solidFill>
                  <a:schemeClr val="tx1"/>
                </a:solidFill>
                <a:latin typeface="Times New Roman" panose="02020603050405020304" pitchFamily="18" charset="0"/>
                <a:cs typeface="Arial" panose="020B0604020202020204" pitchFamily="34" charset="0"/>
              </a:defRPr>
            </a:lvl4pPr>
            <a:lvl5pPr marL="2058988" indent="-228600">
              <a:defRPr sz="3200" b="1">
                <a:solidFill>
                  <a:schemeClr val="tx1"/>
                </a:solidFill>
                <a:latin typeface="Times New Roman" panose="02020603050405020304" pitchFamily="18" charset="0"/>
                <a:cs typeface="Arial" panose="020B0604020202020204" pitchFamily="34" charset="0"/>
              </a:defRPr>
            </a:lvl5pPr>
            <a:lvl6pPr marL="25161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33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05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77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75B5D8BD-6698-4CA1-96BA-71E1CB1B1D80}" type="slidenum">
              <a:rPr lang="en-US" altLang="en-US" sz="1200" smtClean="0">
                <a:latin typeface="Arial" panose="020B0604020202020204" pitchFamily="34" charset="0"/>
              </a:rPr>
              <a:pPr/>
              <a:t>47</a:t>
            </a:fld>
            <a:endParaRPr lang="en-US" altLang="en-US" sz="1200">
              <a:latin typeface="Arial" panose="020B0604020202020204" pitchFamily="34" charset="0"/>
            </a:endParaRPr>
          </a:p>
        </p:txBody>
      </p:sp>
    </p:spTree>
    <p:extLst>
      <p:ext uri="{BB962C8B-B14F-4D97-AF65-F5344CB8AC3E}">
        <p14:creationId xmlns:p14="http://schemas.microsoft.com/office/powerpoint/2010/main" val="4892494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DAFD4687-1851-4F73-B332-CE63846B310C}"/>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AADC1CE0-C979-480A-B3BE-F45F3CAB1CB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02974BF6-6FF0-4836-851A-7FE1D9FE8B2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1788" indent="-228600">
              <a:defRPr sz="3200" b="1">
                <a:solidFill>
                  <a:schemeClr val="tx1"/>
                </a:solidFill>
                <a:latin typeface="Times New Roman" panose="02020603050405020304" pitchFamily="18" charset="0"/>
                <a:cs typeface="Arial" panose="020B0604020202020204" pitchFamily="34" charset="0"/>
              </a:defRPr>
            </a:lvl4pPr>
            <a:lvl5pPr marL="2058988" indent="-228600">
              <a:defRPr sz="3200" b="1">
                <a:solidFill>
                  <a:schemeClr val="tx1"/>
                </a:solidFill>
                <a:latin typeface="Times New Roman" panose="02020603050405020304" pitchFamily="18" charset="0"/>
                <a:cs typeface="Arial" panose="020B0604020202020204" pitchFamily="34" charset="0"/>
              </a:defRPr>
            </a:lvl5pPr>
            <a:lvl6pPr marL="25161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33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05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77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42BAFA43-9E72-4B31-AD08-62B1EA997376}" type="slidenum">
              <a:rPr lang="en-US" altLang="en-US" sz="1200" smtClean="0">
                <a:latin typeface="Arial" panose="020B0604020202020204" pitchFamily="34" charset="0"/>
              </a:rPr>
              <a:pPr/>
              <a:t>48</a:t>
            </a:fld>
            <a:endParaRPr lang="en-US" altLang="en-US" sz="1200">
              <a:latin typeface="Arial" panose="020B0604020202020204" pitchFamily="34" charset="0"/>
            </a:endParaRPr>
          </a:p>
        </p:txBody>
      </p:sp>
    </p:spTree>
    <p:extLst>
      <p:ext uri="{BB962C8B-B14F-4D97-AF65-F5344CB8AC3E}">
        <p14:creationId xmlns:p14="http://schemas.microsoft.com/office/powerpoint/2010/main" val="30611297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3ED3782-0F31-4F76-9ED7-CFF370457FE2}"/>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DD11E8A3-6333-4A73-AE8B-7F29824DC1E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51204" name="Slide Number Placeholder 3">
            <a:extLst>
              <a:ext uri="{FF2B5EF4-FFF2-40B4-BE49-F238E27FC236}">
                <a16:creationId xmlns:a16="http://schemas.microsoft.com/office/drawing/2014/main" id="{B97ABA8C-F62A-462F-B376-20365D9BE05E}"/>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1788" indent="-228600">
              <a:defRPr sz="3200" b="1">
                <a:solidFill>
                  <a:schemeClr val="tx1"/>
                </a:solidFill>
                <a:latin typeface="Times New Roman" panose="02020603050405020304" pitchFamily="18" charset="0"/>
                <a:cs typeface="Arial" panose="020B0604020202020204" pitchFamily="34" charset="0"/>
              </a:defRPr>
            </a:lvl4pPr>
            <a:lvl5pPr marL="2058988" indent="-228600">
              <a:defRPr sz="3200" b="1">
                <a:solidFill>
                  <a:schemeClr val="tx1"/>
                </a:solidFill>
                <a:latin typeface="Times New Roman" panose="02020603050405020304" pitchFamily="18" charset="0"/>
                <a:cs typeface="Arial" panose="020B0604020202020204" pitchFamily="34" charset="0"/>
              </a:defRPr>
            </a:lvl5pPr>
            <a:lvl6pPr marL="25161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33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05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77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38A3675B-F3AB-4B8E-8290-6677757F874B}" type="slidenum">
              <a:rPr lang="en-US" altLang="en-US" sz="1200" smtClean="0">
                <a:latin typeface="Arial" panose="020B0604020202020204" pitchFamily="34" charset="0"/>
              </a:rPr>
              <a:pPr/>
              <a:t>49</a:t>
            </a:fld>
            <a:endParaRPr lang="en-US" altLang="en-US" sz="1200">
              <a:latin typeface="Arial" panose="020B0604020202020204" pitchFamily="34" charset="0"/>
            </a:endParaRPr>
          </a:p>
        </p:txBody>
      </p:sp>
    </p:spTree>
    <p:extLst>
      <p:ext uri="{BB962C8B-B14F-4D97-AF65-F5344CB8AC3E}">
        <p14:creationId xmlns:p14="http://schemas.microsoft.com/office/powerpoint/2010/main" val="152549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p>
        </p:txBody>
      </p:sp>
      <p:sp>
        <p:nvSpPr>
          <p:cNvPr id="153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6026" indent="-290779">
              <a:spcBef>
                <a:spcPct val="30000"/>
              </a:spcBef>
              <a:defRPr sz="1200">
                <a:solidFill>
                  <a:schemeClr val="tx1"/>
                </a:solidFill>
                <a:latin typeface="Times New Roman" panose="02020603050405020304" pitchFamily="18" charset="0"/>
              </a:defRPr>
            </a:lvl2pPr>
            <a:lvl3pPr marL="1163117" indent="-232623">
              <a:spcBef>
                <a:spcPct val="30000"/>
              </a:spcBef>
              <a:defRPr sz="1200">
                <a:solidFill>
                  <a:schemeClr val="tx1"/>
                </a:solidFill>
                <a:latin typeface="Times New Roman" panose="02020603050405020304" pitchFamily="18" charset="0"/>
              </a:defRPr>
            </a:lvl3pPr>
            <a:lvl4pPr marL="1628364" indent="-232623">
              <a:spcBef>
                <a:spcPct val="30000"/>
              </a:spcBef>
              <a:defRPr sz="1200">
                <a:solidFill>
                  <a:schemeClr val="tx1"/>
                </a:solidFill>
                <a:latin typeface="Times New Roman" panose="02020603050405020304" pitchFamily="18" charset="0"/>
              </a:defRPr>
            </a:lvl4pPr>
            <a:lvl5pPr marL="2093610" indent="-232623">
              <a:spcBef>
                <a:spcPct val="30000"/>
              </a:spcBef>
              <a:defRPr sz="1200">
                <a:solidFill>
                  <a:schemeClr val="tx1"/>
                </a:solidFill>
                <a:latin typeface="Times New Roman" panose="02020603050405020304" pitchFamily="18" charset="0"/>
              </a:defRPr>
            </a:lvl5pPr>
            <a:lvl6pPr marL="2558857" indent="-232623" eaLnBrk="0" fontAlgn="base" hangingPunct="0">
              <a:spcBef>
                <a:spcPct val="30000"/>
              </a:spcBef>
              <a:spcAft>
                <a:spcPct val="0"/>
              </a:spcAft>
              <a:defRPr sz="1200">
                <a:solidFill>
                  <a:schemeClr val="tx1"/>
                </a:solidFill>
                <a:latin typeface="Times New Roman" panose="02020603050405020304" pitchFamily="18" charset="0"/>
              </a:defRPr>
            </a:lvl6pPr>
            <a:lvl7pPr marL="3024104" indent="-232623" eaLnBrk="0" fontAlgn="base" hangingPunct="0">
              <a:spcBef>
                <a:spcPct val="30000"/>
              </a:spcBef>
              <a:spcAft>
                <a:spcPct val="0"/>
              </a:spcAft>
              <a:defRPr sz="1200">
                <a:solidFill>
                  <a:schemeClr val="tx1"/>
                </a:solidFill>
                <a:latin typeface="Times New Roman" panose="02020603050405020304" pitchFamily="18" charset="0"/>
              </a:defRPr>
            </a:lvl7pPr>
            <a:lvl8pPr marL="3489350" indent="-232623" eaLnBrk="0" fontAlgn="base" hangingPunct="0">
              <a:spcBef>
                <a:spcPct val="30000"/>
              </a:spcBef>
              <a:spcAft>
                <a:spcPct val="0"/>
              </a:spcAft>
              <a:defRPr sz="1200">
                <a:solidFill>
                  <a:schemeClr val="tx1"/>
                </a:solidFill>
                <a:latin typeface="Times New Roman" panose="02020603050405020304" pitchFamily="18" charset="0"/>
              </a:defRPr>
            </a:lvl8pPr>
            <a:lvl9pPr marL="3954597" indent="-23262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2383A75-85A2-4F66-8FF4-8F1A5F6ABC23}" type="slidenum">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466715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7B3F05C5-D3CC-4532-B5FB-B2960ADF8075}"/>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eaLnBrk="1" hangingPunct="1"/>
            <a:fld id="{9843A000-C465-41A4-8092-5749A797C578}" type="slidenum">
              <a:rPr lang="en-US" altLang="en-US" sz="1200" smtClean="0">
                <a:latin typeface="Arial" panose="020B0604020202020204" pitchFamily="34" charset="0"/>
              </a:rPr>
              <a:pPr eaLnBrk="1" hangingPunct="1"/>
              <a:t>8</a:t>
            </a:fld>
            <a:endParaRPr lang="en-US" altLang="en-US" sz="1200">
              <a:latin typeface="Arial" panose="020B0604020202020204" pitchFamily="34" charset="0"/>
            </a:endParaRPr>
          </a:p>
        </p:txBody>
      </p:sp>
      <p:sp>
        <p:nvSpPr>
          <p:cNvPr id="41987" name="Rectangle 2">
            <a:extLst>
              <a:ext uri="{FF2B5EF4-FFF2-40B4-BE49-F238E27FC236}">
                <a16:creationId xmlns:a16="http://schemas.microsoft.com/office/drawing/2014/main" id="{28B35E6A-CC91-408E-B271-21BBB174262B}"/>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ABEEDFED-C5D7-42CA-8A4F-1361BC41B94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20634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p>
        </p:txBody>
      </p:sp>
      <p:sp>
        <p:nvSpPr>
          <p:cNvPr id="174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6026" indent="-290779">
              <a:spcBef>
                <a:spcPct val="30000"/>
              </a:spcBef>
              <a:defRPr sz="1200">
                <a:solidFill>
                  <a:schemeClr val="tx1"/>
                </a:solidFill>
                <a:latin typeface="Times New Roman" panose="02020603050405020304" pitchFamily="18" charset="0"/>
              </a:defRPr>
            </a:lvl2pPr>
            <a:lvl3pPr marL="1163117" indent="-232623">
              <a:spcBef>
                <a:spcPct val="30000"/>
              </a:spcBef>
              <a:defRPr sz="1200">
                <a:solidFill>
                  <a:schemeClr val="tx1"/>
                </a:solidFill>
                <a:latin typeface="Times New Roman" panose="02020603050405020304" pitchFamily="18" charset="0"/>
              </a:defRPr>
            </a:lvl3pPr>
            <a:lvl4pPr marL="1628364" indent="-232623">
              <a:spcBef>
                <a:spcPct val="30000"/>
              </a:spcBef>
              <a:defRPr sz="1200">
                <a:solidFill>
                  <a:schemeClr val="tx1"/>
                </a:solidFill>
                <a:latin typeface="Times New Roman" panose="02020603050405020304" pitchFamily="18" charset="0"/>
              </a:defRPr>
            </a:lvl4pPr>
            <a:lvl5pPr marL="2093610" indent="-232623">
              <a:spcBef>
                <a:spcPct val="30000"/>
              </a:spcBef>
              <a:defRPr sz="1200">
                <a:solidFill>
                  <a:schemeClr val="tx1"/>
                </a:solidFill>
                <a:latin typeface="Times New Roman" panose="02020603050405020304" pitchFamily="18" charset="0"/>
              </a:defRPr>
            </a:lvl5pPr>
            <a:lvl6pPr marL="2558857" indent="-232623" eaLnBrk="0" fontAlgn="base" hangingPunct="0">
              <a:spcBef>
                <a:spcPct val="30000"/>
              </a:spcBef>
              <a:spcAft>
                <a:spcPct val="0"/>
              </a:spcAft>
              <a:defRPr sz="1200">
                <a:solidFill>
                  <a:schemeClr val="tx1"/>
                </a:solidFill>
                <a:latin typeface="Times New Roman" panose="02020603050405020304" pitchFamily="18" charset="0"/>
              </a:defRPr>
            </a:lvl6pPr>
            <a:lvl7pPr marL="3024104" indent="-232623" eaLnBrk="0" fontAlgn="base" hangingPunct="0">
              <a:spcBef>
                <a:spcPct val="30000"/>
              </a:spcBef>
              <a:spcAft>
                <a:spcPct val="0"/>
              </a:spcAft>
              <a:defRPr sz="1200">
                <a:solidFill>
                  <a:schemeClr val="tx1"/>
                </a:solidFill>
                <a:latin typeface="Times New Roman" panose="02020603050405020304" pitchFamily="18" charset="0"/>
              </a:defRPr>
            </a:lvl7pPr>
            <a:lvl8pPr marL="3489350" indent="-232623" eaLnBrk="0" fontAlgn="base" hangingPunct="0">
              <a:spcBef>
                <a:spcPct val="30000"/>
              </a:spcBef>
              <a:spcAft>
                <a:spcPct val="0"/>
              </a:spcAft>
              <a:defRPr sz="1200">
                <a:solidFill>
                  <a:schemeClr val="tx1"/>
                </a:solidFill>
                <a:latin typeface="Times New Roman" panose="02020603050405020304" pitchFamily="18" charset="0"/>
              </a:defRPr>
            </a:lvl8pPr>
            <a:lvl9pPr marL="3954597" indent="-23262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7EF1136-8B4B-4601-B70F-08F877758321}" type="slidenum">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839059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p>
        </p:txBody>
      </p:sp>
      <p:sp>
        <p:nvSpPr>
          <p:cNvPr id="1946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6026" indent="-290779">
              <a:spcBef>
                <a:spcPct val="30000"/>
              </a:spcBef>
              <a:defRPr sz="1200">
                <a:solidFill>
                  <a:schemeClr val="tx1"/>
                </a:solidFill>
                <a:latin typeface="Times New Roman" panose="02020603050405020304" pitchFamily="18" charset="0"/>
              </a:defRPr>
            </a:lvl2pPr>
            <a:lvl3pPr marL="1163117" indent="-232623">
              <a:spcBef>
                <a:spcPct val="30000"/>
              </a:spcBef>
              <a:defRPr sz="1200">
                <a:solidFill>
                  <a:schemeClr val="tx1"/>
                </a:solidFill>
                <a:latin typeface="Times New Roman" panose="02020603050405020304" pitchFamily="18" charset="0"/>
              </a:defRPr>
            </a:lvl3pPr>
            <a:lvl4pPr marL="1628364" indent="-232623">
              <a:spcBef>
                <a:spcPct val="30000"/>
              </a:spcBef>
              <a:defRPr sz="1200">
                <a:solidFill>
                  <a:schemeClr val="tx1"/>
                </a:solidFill>
                <a:latin typeface="Times New Roman" panose="02020603050405020304" pitchFamily="18" charset="0"/>
              </a:defRPr>
            </a:lvl4pPr>
            <a:lvl5pPr marL="2093610" indent="-232623">
              <a:spcBef>
                <a:spcPct val="30000"/>
              </a:spcBef>
              <a:defRPr sz="1200">
                <a:solidFill>
                  <a:schemeClr val="tx1"/>
                </a:solidFill>
                <a:latin typeface="Times New Roman" panose="02020603050405020304" pitchFamily="18" charset="0"/>
              </a:defRPr>
            </a:lvl5pPr>
            <a:lvl6pPr marL="2558857" indent="-232623" eaLnBrk="0" fontAlgn="base" hangingPunct="0">
              <a:spcBef>
                <a:spcPct val="30000"/>
              </a:spcBef>
              <a:spcAft>
                <a:spcPct val="0"/>
              </a:spcAft>
              <a:defRPr sz="1200">
                <a:solidFill>
                  <a:schemeClr val="tx1"/>
                </a:solidFill>
                <a:latin typeface="Times New Roman" panose="02020603050405020304" pitchFamily="18" charset="0"/>
              </a:defRPr>
            </a:lvl6pPr>
            <a:lvl7pPr marL="3024104" indent="-232623" eaLnBrk="0" fontAlgn="base" hangingPunct="0">
              <a:spcBef>
                <a:spcPct val="30000"/>
              </a:spcBef>
              <a:spcAft>
                <a:spcPct val="0"/>
              </a:spcAft>
              <a:defRPr sz="1200">
                <a:solidFill>
                  <a:schemeClr val="tx1"/>
                </a:solidFill>
                <a:latin typeface="Times New Roman" panose="02020603050405020304" pitchFamily="18" charset="0"/>
              </a:defRPr>
            </a:lvl7pPr>
            <a:lvl8pPr marL="3489350" indent="-232623" eaLnBrk="0" fontAlgn="base" hangingPunct="0">
              <a:spcBef>
                <a:spcPct val="30000"/>
              </a:spcBef>
              <a:spcAft>
                <a:spcPct val="0"/>
              </a:spcAft>
              <a:defRPr sz="1200">
                <a:solidFill>
                  <a:schemeClr val="tx1"/>
                </a:solidFill>
                <a:latin typeface="Times New Roman" panose="02020603050405020304" pitchFamily="18" charset="0"/>
              </a:defRPr>
            </a:lvl8pPr>
            <a:lvl9pPr marL="3954597" indent="-23262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AB6C07-E432-418B-82F1-787F6420CAFA}" type="slidenum">
              <a:rPr lang="en-US" altLang="en-US"/>
              <a:pPr>
                <a:spcBef>
                  <a:spcPct val="0"/>
                </a:spcBef>
              </a:pPr>
              <a:t>10</a:t>
            </a:fld>
            <a:endParaRPr lang="en-US" altLang="en-US"/>
          </a:p>
        </p:txBody>
      </p:sp>
    </p:spTree>
    <p:extLst>
      <p:ext uri="{BB962C8B-B14F-4D97-AF65-F5344CB8AC3E}">
        <p14:creationId xmlns:p14="http://schemas.microsoft.com/office/powerpoint/2010/main" val="1167941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p>
        </p:txBody>
      </p:sp>
      <p:sp>
        <p:nvSpPr>
          <p:cNvPr id="215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6026" indent="-290779">
              <a:spcBef>
                <a:spcPct val="30000"/>
              </a:spcBef>
              <a:defRPr sz="1200">
                <a:solidFill>
                  <a:schemeClr val="tx1"/>
                </a:solidFill>
                <a:latin typeface="Times New Roman" panose="02020603050405020304" pitchFamily="18" charset="0"/>
              </a:defRPr>
            </a:lvl2pPr>
            <a:lvl3pPr marL="1163117" indent="-232623">
              <a:spcBef>
                <a:spcPct val="30000"/>
              </a:spcBef>
              <a:defRPr sz="1200">
                <a:solidFill>
                  <a:schemeClr val="tx1"/>
                </a:solidFill>
                <a:latin typeface="Times New Roman" panose="02020603050405020304" pitchFamily="18" charset="0"/>
              </a:defRPr>
            </a:lvl3pPr>
            <a:lvl4pPr marL="1628364" indent="-232623">
              <a:spcBef>
                <a:spcPct val="30000"/>
              </a:spcBef>
              <a:defRPr sz="1200">
                <a:solidFill>
                  <a:schemeClr val="tx1"/>
                </a:solidFill>
                <a:latin typeface="Times New Roman" panose="02020603050405020304" pitchFamily="18" charset="0"/>
              </a:defRPr>
            </a:lvl4pPr>
            <a:lvl5pPr marL="2093610" indent="-232623">
              <a:spcBef>
                <a:spcPct val="30000"/>
              </a:spcBef>
              <a:defRPr sz="1200">
                <a:solidFill>
                  <a:schemeClr val="tx1"/>
                </a:solidFill>
                <a:latin typeface="Times New Roman" panose="02020603050405020304" pitchFamily="18" charset="0"/>
              </a:defRPr>
            </a:lvl5pPr>
            <a:lvl6pPr marL="2558857" indent="-232623" eaLnBrk="0" fontAlgn="base" hangingPunct="0">
              <a:spcBef>
                <a:spcPct val="30000"/>
              </a:spcBef>
              <a:spcAft>
                <a:spcPct val="0"/>
              </a:spcAft>
              <a:defRPr sz="1200">
                <a:solidFill>
                  <a:schemeClr val="tx1"/>
                </a:solidFill>
                <a:latin typeface="Times New Roman" panose="02020603050405020304" pitchFamily="18" charset="0"/>
              </a:defRPr>
            </a:lvl6pPr>
            <a:lvl7pPr marL="3024104" indent="-232623" eaLnBrk="0" fontAlgn="base" hangingPunct="0">
              <a:spcBef>
                <a:spcPct val="30000"/>
              </a:spcBef>
              <a:spcAft>
                <a:spcPct val="0"/>
              </a:spcAft>
              <a:defRPr sz="1200">
                <a:solidFill>
                  <a:schemeClr val="tx1"/>
                </a:solidFill>
                <a:latin typeface="Times New Roman" panose="02020603050405020304" pitchFamily="18" charset="0"/>
              </a:defRPr>
            </a:lvl7pPr>
            <a:lvl8pPr marL="3489350" indent="-232623" eaLnBrk="0" fontAlgn="base" hangingPunct="0">
              <a:spcBef>
                <a:spcPct val="30000"/>
              </a:spcBef>
              <a:spcAft>
                <a:spcPct val="0"/>
              </a:spcAft>
              <a:defRPr sz="1200">
                <a:solidFill>
                  <a:schemeClr val="tx1"/>
                </a:solidFill>
                <a:latin typeface="Times New Roman" panose="02020603050405020304" pitchFamily="18" charset="0"/>
              </a:defRPr>
            </a:lvl8pPr>
            <a:lvl9pPr marL="3954597" indent="-23262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F8614B9-5A44-420C-B3ED-B5A8AECA0EC8}" type="slidenum">
              <a:rPr lang="en-US" altLang="en-US"/>
              <a:pPr>
                <a:spcBef>
                  <a:spcPct val="0"/>
                </a:spcBef>
              </a:pPr>
              <a:t>11</a:t>
            </a:fld>
            <a:endParaRPr lang="en-US" altLang="en-US"/>
          </a:p>
        </p:txBody>
      </p:sp>
    </p:spTree>
    <p:extLst>
      <p:ext uri="{BB962C8B-B14F-4D97-AF65-F5344CB8AC3E}">
        <p14:creationId xmlns:p14="http://schemas.microsoft.com/office/powerpoint/2010/main" val="1042928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638"/>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4C62D00-B1E3-4835-884C-5F222AD40C36}" type="datetime4">
              <a:rPr lang="en-US" smtClean="0"/>
              <a:pPr>
                <a:defRPr/>
              </a:pPr>
              <a:t>June 10, 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4FC7D-27F8-4040-9DB7-283913AE0F1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445A4A1-9252-4FD7-8760-8C2999A8B094}" type="datetime4">
              <a:rPr lang="en-US" smtClean="0"/>
              <a:pPr>
                <a:defRPr/>
              </a:pPr>
              <a:t>June 10, 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D421E-8161-453C-8076-6BF5406752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851"/>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851"/>
            <a:ext cx="67722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35401EB-4B9C-48CC-ADED-389175255878}" type="datetime4">
              <a:rPr lang="en-US" smtClean="0"/>
              <a:pPr>
                <a:defRPr/>
              </a:pPr>
              <a:t>June 10, 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DF06D7-3CF0-4962-B168-1E7701C0AC9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41294" y="1417638"/>
            <a:ext cx="7261414" cy="4930775"/>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3549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9468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93E360E-EB38-4DBC-9C96-F00C75741A90}" type="datetime4">
              <a:rPr lang="en-US" smtClean="0"/>
              <a:pPr>
                <a:defRPr/>
              </a:pPr>
              <a:t>June 10, 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5144EA-161E-419D-B606-46724030BA3B}" type="slidenum">
              <a:rPr lang="en-US" smtClean="0"/>
              <a:pPr>
                <a:defRPr/>
              </a:pPr>
              <a:t>‹#›</a:t>
            </a:fld>
            <a:endParaRPr lang="en-US"/>
          </a:p>
        </p:txBody>
      </p:sp>
    </p:spTree>
    <p:extLst>
      <p:ext uri="{BB962C8B-B14F-4D97-AF65-F5344CB8AC3E}">
        <p14:creationId xmlns:p14="http://schemas.microsoft.com/office/powerpoint/2010/main" val="474646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41294" y="1417638"/>
            <a:ext cx="7261414" cy="4930775"/>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5241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93E360E-EB38-4DBC-9C96-F00C75741A90}" type="datetime4">
              <a:rPr lang="en-US" smtClean="0"/>
              <a:pPr>
                <a:defRPr/>
              </a:pPr>
              <a:t>June 10, 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5144EA-161E-419D-B606-46724030BA3B}" type="slidenum">
              <a:rPr lang="en-US" smtClean="0"/>
              <a:pPr>
                <a:defRPr/>
              </a:pPr>
              <a:t>‹#›</a:t>
            </a:fld>
            <a:endParaRPr lang="en-US"/>
          </a:p>
        </p:txBody>
      </p:sp>
    </p:spTree>
    <p:extLst>
      <p:ext uri="{BB962C8B-B14F-4D97-AF65-F5344CB8AC3E}">
        <p14:creationId xmlns:p14="http://schemas.microsoft.com/office/powerpoint/2010/main" val="30875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93E360E-EB38-4DBC-9C96-F00C75741A90}" type="datetime4">
              <a:rPr lang="en-US" smtClean="0"/>
              <a:pPr>
                <a:defRPr/>
              </a:pPr>
              <a:t>June 10, 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372350" y="6245225"/>
            <a:ext cx="1619250" cy="476250"/>
          </a:xfrm>
          <a:ln/>
        </p:spPr>
        <p:txBody>
          <a:bodyPr/>
          <a:lstStyle>
            <a:lvl1pPr>
              <a:defRPr/>
            </a:lvl1pPr>
          </a:lstStyle>
          <a:p>
            <a:pPr>
              <a:defRPr/>
            </a:pPr>
            <a:fld id="{0C5144EA-161E-419D-B606-46724030BA3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113"/>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FE16653-7477-46EE-A296-04E01C88B3E7}" type="datetime4">
              <a:rPr lang="en-US" smtClean="0"/>
              <a:pPr>
                <a:defRPr/>
              </a:pPr>
              <a:t>June 10, 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458977-03B1-44FE-8B2A-BEE55865E64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0644D67-F380-4D19-8DC2-D8D7A69C8563}" type="datetime4">
              <a:rPr lang="en-US" smtClean="0"/>
              <a:pPr>
                <a:defRPr/>
              </a:pPr>
              <a:t>June 10, 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719EFA-3A8A-4C18-A720-9C0EC50ECD9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5773"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5773"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94CBE2D-70F3-49DF-A8CE-D027752C8EA0}" type="datetime4">
              <a:rPr lang="en-US" smtClean="0"/>
              <a:pPr>
                <a:defRPr/>
              </a:pPr>
              <a:t>June 10, 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67A2FA-A687-472D-9525-18D7C7100D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5920A68-4B0D-44CB-80E7-7F72BDD3676F}" type="datetime4">
              <a:rPr lang="en-US" smtClean="0"/>
              <a:pPr>
                <a:defRPr/>
              </a:pPr>
              <a:t>June 10, 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B15C0F-D46F-4F15-BEA4-3F0FAA134F2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42E1A488-F133-44E0-BCE0-C7297E6E078D}" type="datetime4">
              <a:rPr lang="en-US" smtClean="0"/>
              <a:pPr>
                <a:defRPr/>
              </a:pPr>
              <a:t>June 10, 2019</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372350" y="6245225"/>
            <a:ext cx="1466850" cy="476250"/>
          </a:xfrm>
        </p:spPr>
        <p:txBody>
          <a:bodyPr/>
          <a:lstStyle>
            <a:lvl1pPr>
              <a:defRPr/>
            </a:lvl1pPr>
          </a:lstStyle>
          <a:p>
            <a:pPr>
              <a:defRPr/>
            </a:pPr>
            <a:fld id="{FC104A63-7622-4A0E-8213-283EA964E1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1931" y="273263"/>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41975F8-1663-4452-B460-4155C3994215}" type="datetime4">
              <a:rPr lang="en-US" smtClean="0"/>
              <a:pPr>
                <a:defRPr/>
              </a:pPr>
              <a:t>June 10, 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B76091-6E7F-47D4-BCEF-D4FB530B774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B6B6E74-21EF-4574-967D-34216100E44B}" type="datetime4">
              <a:rPr lang="en-US" smtClean="0"/>
              <a:pPr>
                <a:defRPr/>
              </a:pPr>
              <a:t>June 10, 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0EE16E-B068-4EA7-9C0F-EA431C66DB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B61280BB-8824-4F15-A934-5DD9C1B3420A}" type="datetime4">
              <a:rPr lang="en-US" smtClean="0"/>
              <a:pPr>
                <a:defRPr/>
              </a:pPr>
              <a:t>June 10, 2019</a:t>
            </a:fld>
            <a:endParaRPr lang="en-US"/>
          </a:p>
        </p:txBody>
      </p:sp>
      <p:sp>
        <p:nvSpPr>
          <p:cNvPr id="168965"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vl1pPr>
          </a:lstStyle>
          <a:p>
            <a:pPr>
              <a:defRPr/>
            </a:pPr>
            <a:endParaRPr lang="en-US"/>
          </a:p>
        </p:txBody>
      </p:sp>
      <p:sp>
        <p:nvSpPr>
          <p:cNvPr id="168966"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cs typeface="+mn-cs"/>
              </a:defRPr>
            </a:lvl1pPr>
          </a:lstStyle>
          <a:p>
            <a:pPr>
              <a:defRPr/>
            </a:pPr>
            <a:fld id="{122CADC7-F8D5-43F5-B6BB-578E5327D4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8" r:id="rId7"/>
    <p:sldLayoutId id="2147483804" r:id="rId8"/>
    <p:sldLayoutId id="2147483805" r:id="rId9"/>
    <p:sldLayoutId id="2147483806" r:id="rId10"/>
    <p:sldLayoutId id="2147483807" r:id="rId11"/>
    <p:sldLayoutId id="2147483809" r:id="rId12"/>
    <p:sldLayoutId id="214748381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61280BB-8824-4F15-A934-5DD9C1B3420A}" type="datetime4">
              <a:rPr lang="en-US" smtClean="0"/>
              <a:pPr>
                <a:defRPr/>
              </a:pPr>
              <a:t>June 10, 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22CADC7-F8D5-43F5-B6BB-578E5327D47E}" type="slidenum">
              <a:rPr lang="en-US" smtClean="0"/>
              <a:pPr>
                <a:defRPr/>
              </a:pPr>
              <a:t>‹#›</a:t>
            </a:fld>
            <a:endParaRPr lang="en-US"/>
          </a:p>
        </p:txBody>
      </p:sp>
    </p:spTree>
    <p:extLst>
      <p:ext uri="{BB962C8B-B14F-4D97-AF65-F5344CB8AC3E}">
        <p14:creationId xmlns:p14="http://schemas.microsoft.com/office/powerpoint/2010/main" val="2499079132"/>
      </p:ext>
    </p:extLst>
  </p:cSld>
  <p:clrMap bg1="lt1" tx1="dk1" bg2="lt2" tx2="dk2" accent1="accent1" accent2="accent2" accent3="accent3" accent4="accent4" accent5="accent5" accent6="accent6" hlink="hlink" folHlink="folHlink"/>
  <p:sldLayoutIdLst>
    <p:sldLayoutId id="2147483811" r:id="rId1"/>
    <p:sldLayoutId id="214748381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61280BB-8824-4F15-A934-5DD9C1B3420A}" type="datetime4">
              <a:rPr lang="en-US" smtClean="0"/>
              <a:pPr>
                <a:defRPr/>
              </a:pPr>
              <a:t>June 10, 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22CADC7-F8D5-43F5-B6BB-578E5327D47E}" type="slidenum">
              <a:rPr lang="en-US" smtClean="0"/>
              <a:pPr>
                <a:defRPr/>
              </a:pPr>
              <a:t>‹#›</a:t>
            </a:fld>
            <a:endParaRPr lang="en-US"/>
          </a:p>
        </p:txBody>
      </p:sp>
    </p:spTree>
    <p:extLst>
      <p:ext uri="{BB962C8B-B14F-4D97-AF65-F5344CB8AC3E}">
        <p14:creationId xmlns:p14="http://schemas.microsoft.com/office/powerpoint/2010/main" val="856125479"/>
      </p:ext>
    </p:extLst>
  </p:cSld>
  <p:clrMap bg1="lt1" tx1="dk1" bg2="lt2" tx2="dk2" accent1="accent1" accent2="accent2" accent3="accent3" accent4="accent4" accent5="accent5" accent6="accent6" hlink="hlink" folHlink="folHlink"/>
  <p:sldLayoutIdLst>
    <p:sldLayoutId id="214748381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notesSlide" Target="../notesSlides/notesSlide15.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customXml" Target="../ink/ink1.xml"/><Relationship Id="rId11" Type="http://schemas.openxmlformats.org/officeDocument/2006/relationships/image" Target="../media/image34.png"/><Relationship Id="rId5" Type="http://schemas.openxmlformats.org/officeDocument/2006/relationships/image" Target="../media/image8.emf"/><Relationship Id="rId10" Type="http://schemas.openxmlformats.org/officeDocument/2006/relationships/customXml" Target="../ink/ink3.xml"/><Relationship Id="rId4" Type="http://schemas.openxmlformats.org/officeDocument/2006/relationships/oleObject" Target="../embeddings/oleObject3.bin"/><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drhays@ucla.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10.w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2.w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4.png"/><Relationship Id="rId4"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healthmeasures.net/explore-measurement-systems/promis/measure-development-research/promis-internationa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nbc.com/2017/08/29/obamacare-kept-reducing-number-of-americans-without-health-insurance.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en.wikipedia.org/wiki/Health_care_in_the_United_State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hyperlink" Target="http://www.thebluediamondgallery.com/handwriting/s/sample.html"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8.emf"/><Relationship Id="rId4" Type="http://schemas.openxmlformats.org/officeDocument/2006/relationships/oleObject" Target="../embeddings/oleObject10.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9.emf"/><Relationship Id="rId4" Type="http://schemas.openxmlformats.org/officeDocument/2006/relationships/package" Target="../embeddings/Microsoft_Word_Document.docx"/></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6.bin"/><Relationship Id="rId5" Type="http://schemas.openxmlformats.org/officeDocument/2006/relationships/image" Target="../media/image10.wmf"/><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0.emf"/><Relationship Id="rId4" Type="http://schemas.openxmlformats.org/officeDocument/2006/relationships/package" Target="../embeddings/Microsoft_Word_Document1.docx"/></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1.emf"/><Relationship Id="rId4" Type="http://schemas.openxmlformats.org/officeDocument/2006/relationships/oleObject" Target="../embeddings/oleObject11.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hyperlink" Target="http://www.healthmeasures.net/"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drhays@ucla.edu" TargetMode="External"/><Relationship Id="rId2" Type="http://schemas.openxmlformats.org/officeDocument/2006/relationships/image" Target="../media/image27.jpg"/><Relationship Id="rId1" Type="http://schemas.openxmlformats.org/officeDocument/2006/relationships/slideLayout" Target="../slideLayouts/slideLayout13.xml"/><Relationship Id="rId4" Type="http://schemas.openxmlformats.org/officeDocument/2006/relationships/image" Target="../media/image28.gi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76200"/>
            <a:ext cx="9144000" cy="1143000"/>
          </a:xfrm>
        </p:spPr>
        <p:txBody>
          <a:bodyPr/>
          <a:lstStyle/>
          <a:p>
            <a:br>
              <a:rPr lang="en-US" altLang="en-US" sz="3200" dirty="0">
                <a:latin typeface="Comic Sans MS" pitchFamily="66" charset="0"/>
              </a:rPr>
            </a:br>
            <a:r>
              <a:rPr lang="en-US" altLang="en-US" sz="3200" dirty="0">
                <a:latin typeface="Comic Sans MS" pitchFamily="66" charset="0"/>
              </a:rPr>
              <a:t>Assessing H</a:t>
            </a:r>
            <a:r>
              <a:rPr lang="en-US" sz="3800" i="1" dirty="0">
                <a:latin typeface="Comic Sans MS" panose="030F0702030302020204" pitchFamily="66" charset="0"/>
              </a:rPr>
              <a:t>ealth-Related Quality of Life at the Group- and Individual-Level</a:t>
            </a:r>
            <a:r>
              <a:rPr lang="en-US" sz="3800" dirty="0">
                <a:latin typeface="Comic Sans MS" panose="030F0702030302020204" pitchFamily="66" charset="0"/>
              </a:rPr>
              <a:t> </a:t>
            </a:r>
            <a:endParaRPr lang="en-US" altLang="en-US" sz="3800" dirty="0">
              <a:latin typeface="Comic Sans MS" panose="030F0702030302020204" pitchFamily="66" charset="0"/>
            </a:endParaRPr>
          </a:p>
        </p:txBody>
      </p:sp>
      <p:sp>
        <p:nvSpPr>
          <p:cNvPr id="3076" name="Text Placeholder 6"/>
          <p:cNvSpPr>
            <a:spLocks noGrp="1"/>
          </p:cNvSpPr>
          <p:nvPr>
            <p:ph type="body" sz="half" idx="4294967295"/>
          </p:nvPr>
        </p:nvSpPr>
        <p:spPr>
          <a:xfrm>
            <a:off x="26633" y="1600394"/>
            <a:ext cx="9067800" cy="1050996"/>
          </a:xfrm>
        </p:spPr>
        <p:txBody>
          <a:bodyPr/>
          <a:lstStyle/>
          <a:p>
            <a:pPr marL="0" indent="0" algn="ctr">
              <a:buNone/>
            </a:pPr>
            <a:r>
              <a:rPr lang="en-US" altLang="en-US" dirty="0">
                <a:latin typeface="Comic Sans MS" pitchFamily="66" charset="0"/>
              </a:rPr>
              <a:t>Ron D. Hays</a:t>
            </a:r>
          </a:p>
          <a:p>
            <a:pPr marL="0" indent="0" algn="ctr">
              <a:buNone/>
            </a:pPr>
            <a:r>
              <a:rPr lang="en-US" sz="1800" b="1" dirty="0">
                <a:latin typeface="Comic Sans MS" panose="030F0702030302020204" pitchFamily="66" charset="0"/>
              </a:rPr>
              <a:t>Faculty Competency Training Program for Hubei University of Chinese Medicine</a:t>
            </a:r>
          </a:p>
          <a:p>
            <a:pPr marL="0" indent="0" algn="ctr">
              <a:buNone/>
            </a:pPr>
            <a:r>
              <a:rPr lang="en-US" sz="1800" b="1" dirty="0">
                <a:latin typeface="Comic Sans MS" panose="030F0702030302020204" pitchFamily="66" charset="0"/>
              </a:rPr>
              <a:t> </a:t>
            </a:r>
            <a:endParaRPr lang="en-US" altLang="en-US" dirty="0">
              <a:latin typeface="Comic Sans MS" pitchFamily="66" charset="0"/>
            </a:endParaRPr>
          </a:p>
          <a:p>
            <a:pPr marL="0" indent="0" algn="ctr">
              <a:buNone/>
            </a:pPr>
            <a:r>
              <a:rPr lang="en-US" altLang="en-US" sz="2200" dirty="0">
                <a:latin typeface="Comic Sans MS" pitchFamily="66" charset="0"/>
              </a:rPr>
              <a:t>Geffen Hall 122, Los Angeles, CA, June 10, 2019</a:t>
            </a:r>
            <a:endParaRPr lang="en-US" sz="2200" dirty="0">
              <a:latin typeface="Comic Sans MS" panose="030F0702030302020204" pitchFamily="66" charset="0"/>
            </a:endParaRPr>
          </a:p>
          <a:p>
            <a:endParaRPr lang="en-US" altLang="en-US" sz="2400" dirty="0">
              <a:latin typeface="Comic Sans MS" pitchFamily="66" charset="0"/>
            </a:endParaRPr>
          </a:p>
        </p:txBody>
      </p:sp>
      <p:sp>
        <p:nvSpPr>
          <p:cNvPr id="3" name="Rectangle 2">
            <a:extLst>
              <a:ext uri="{FF2B5EF4-FFF2-40B4-BE49-F238E27FC236}">
                <a16:creationId xmlns:a16="http://schemas.microsoft.com/office/drawing/2014/main" id="{BF62C339-1450-4B03-91C2-865B2E9CFA7A}"/>
              </a:ext>
            </a:extLst>
          </p:cNvPr>
          <p:cNvSpPr/>
          <p:nvPr/>
        </p:nvSpPr>
        <p:spPr>
          <a:xfrm>
            <a:off x="304800" y="2253246"/>
            <a:ext cx="8839200" cy="723275"/>
          </a:xfrm>
          <a:prstGeom prst="rect">
            <a:avLst/>
          </a:prstGeom>
        </p:spPr>
        <p:txBody>
          <a:bodyPr wrap="square">
            <a:spAutoFit/>
          </a:bodyPr>
          <a:lstStyle/>
          <a:p>
            <a:pPr marR="0" lvl="0">
              <a:spcBef>
                <a:spcPts val="0"/>
              </a:spcBef>
              <a:spcAft>
                <a:spcPts val="600"/>
              </a:spcAft>
            </a:pPr>
            <a:r>
              <a:rPr lang="en-US" sz="1800" dirty="0">
                <a:latin typeface="Times"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600"/>
              </a:spcAft>
            </a:pPr>
            <a:r>
              <a:rPr lang="en-US" sz="1800" dirty="0">
                <a:latin typeface="Times" panose="02020603050405020304" pitchFamily="18" charset="0"/>
                <a:ea typeface="Times New Roman" panose="02020603050405020304" pitchFamily="18" charset="0"/>
                <a:cs typeface="Times New Roman" panose="02020603050405020304" pitchFamily="18" charset="0"/>
              </a:rPr>
              <a:t> </a:t>
            </a:r>
            <a:endParaRPr lang="en-US" sz="1600" b="0" i="1" dirty="0">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4484353A-1174-420B-96D5-907419FAF6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3358336"/>
            <a:ext cx="6553200" cy="3499664"/>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FB23D8A-A11B-4937-AE69-19B9433A5FAB}" type="slidenum">
              <a:rPr lang="en-US" altLang="en-US" sz="1400"/>
              <a:pPr eaLnBrk="1" hangingPunct="1">
                <a:spcBef>
                  <a:spcPct val="0"/>
                </a:spcBef>
                <a:buFontTx/>
                <a:buNone/>
              </a:pPr>
              <a:t>10</a:t>
            </a:fld>
            <a:endParaRPr lang="en-US" altLang="en-US" sz="1400"/>
          </a:p>
        </p:txBody>
      </p:sp>
      <p:sp>
        <p:nvSpPr>
          <p:cNvPr id="18435" name="Rectangle 2"/>
          <p:cNvSpPr>
            <a:spLocks noGrp="1" noChangeArrowheads="1"/>
          </p:cNvSpPr>
          <p:nvPr>
            <p:ph type="title" idx="4294967295"/>
          </p:nvPr>
        </p:nvSpPr>
        <p:spPr>
          <a:xfrm>
            <a:off x="304800" y="274638"/>
            <a:ext cx="9467850" cy="1143000"/>
          </a:xfrm>
        </p:spPr>
        <p:txBody>
          <a:bodyPr/>
          <a:lstStyle/>
          <a:p>
            <a:pPr eaLnBrk="1" hangingPunct="1"/>
            <a:r>
              <a:rPr lang="en-US" altLang="en-US" sz="3600">
                <a:latin typeface="Comic Sans MS" panose="030F0702030302020204" pitchFamily="66" charset="0"/>
              </a:rPr>
              <a:t>How much of the time during the </a:t>
            </a:r>
            <a:br>
              <a:rPr lang="en-US" altLang="en-US" sz="3600">
                <a:latin typeface="Comic Sans MS" panose="030F0702030302020204" pitchFamily="66" charset="0"/>
              </a:rPr>
            </a:br>
            <a:r>
              <a:rPr lang="en-US" altLang="en-US" sz="3600">
                <a:latin typeface="Comic Sans MS" panose="030F0702030302020204" pitchFamily="66" charset="0"/>
              </a:rPr>
              <a:t>past 4 weeks have you been happy?</a:t>
            </a:r>
          </a:p>
        </p:txBody>
      </p:sp>
      <p:sp>
        <p:nvSpPr>
          <p:cNvPr id="18436" name="Rectangle 3"/>
          <p:cNvSpPr>
            <a:spLocks noGrp="1" noChangeArrowheads="1"/>
          </p:cNvSpPr>
          <p:nvPr>
            <p:ph type="body" sz="half" idx="4294967295"/>
          </p:nvPr>
        </p:nvSpPr>
        <p:spPr>
          <a:xfrm>
            <a:off x="514350" y="1600200"/>
            <a:ext cx="4551363" cy="4525963"/>
          </a:xfrm>
        </p:spPr>
        <p:txBody>
          <a:bodyPr lIns="90488" tIns="44450" rIns="90488" bIns="44450" anchor="ctr" anchorCtr="1"/>
          <a:lstStyle/>
          <a:p>
            <a:pPr eaLnBrk="1" hangingPunct="1">
              <a:buFontTx/>
              <a:buNone/>
            </a:pPr>
            <a:r>
              <a:rPr lang="en-US" altLang="en-US" sz="2800" i="1"/>
              <a:t>None of the time</a:t>
            </a:r>
          </a:p>
          <a:p>
            <a:pPr eaLnBrk="1" hangingPunct="1">
              <a:buFontTx/>
              <a:buNone/>
            </a:pPr>
            <a:r>
              <a:rPr lang="en-US" altLang="en-US" sz="2800" i="1"/>
              <a:t>A little of the time</a:t>
            </a:r>
          </a:p>
          <a:p>
            <a:pPr eaLnBrk="1" hangingPunct="1">
              <a:buFontTx/>
              <a:buNone/>
            </a:pPr>
            <a:r>
              <a:rPr lang="en-US" altLang="en-US" sz="2800" i="1"/>
              <a:t>Some of the time</a:t>
            </a:r>
          </a:p>
          <a:p>
            <a:pPr eaLnBrk="1" hangingPunct="1">
              <a:buFontTx/>
              <a:buNone/>
            </a:pPr>
            <a:r>
              <a:rPr lang="en-US" altLang="en-US" sz="2800" i="1"/>
              <a:t>Most of the time</a:t>
            </a:r>
          </a:p>
          <a:p>
            <a:pPr eaLnBrk="1" hangingPunct="1">
              <a:buFontTx/>
              <a:buNone/>
            </a:pPr>
            <a:r>
              <a:rPr lang="en-US" altLang="en-US" sz="2800" i="1"/>
              <a:t>All of the time</a:t>
            </a:r>
          </a:p>
        </p:txBody>
      </p:sp>
      <p:graphicFrame>
        <p:nvGraphicFramePr>
          <p:cNvPr id="18437" name="Object 4"/>
          <p:cNvGraphicFramePr>
            <a:graphicFrameLocks noGrp="1"/>
          </p:cNvGraphicFramePr>
          <p:nvPr>
            <p:ph type="clipArt" sz="half" idx="4294967295"/>
          </p:nvPr>
        </p:nvGraphicFramePr>
        <p:xfrm>
          <a:off x="4419600" y="1600200"/>
          <a:ext cx="4333875" cy="4525963"/>
        </p:xfrm>
        <a:graphic>
          <a:graphicData uri="http://schemas.openxmlformats.org/presentationml/2006/ole">
            <mc:AlternateContent xmlns:mc="http://schemas.openxmlformats.org/markup-compatibility/2006">
              <mc:Choice xmlns:v="urn:schemas-microsoft-com:vml" Requires="v">
                <p:oleObj spid="_x0000_s138264" name="Clip" r:id="rId4" imgW="3825875" imgH="4038600" progId="">
                  <p:embed/>
                </p:oleObj>
              </mc:Choice>
              <mc:Fallback>
                <p:oleObj name="Clip" r:id="rId4" imgW="3825875" imgH="4038600" progId="">
                  <p:embed/>
                  <p:pic>
                    <p:nvPicPr>
                      <p:cNvPr id="18437"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600200"/>
                        <a:ext cx="433387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99551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0711BE6-DF04-41F5-AB0D-F1D46D3166A3}" type="slidenum">
              <a:rPr lang="en-US" altLang="en-US" sz="1400"/>
              <a:pPr eaLnBrk="1" hangingPunct="1">
                <a:spcBef>
                  <a:spcPct val="0"/>
                </a:spcBef>
                <a:buFontTx/>
                <a:buNone/>
              </a:pPr>
              <a:t>11</a:t>
            </a:fld>
            <a:endParaRPr lang="en-US" altLang="en-US" sz="1400"/>
          </a:p>
        </p:txBody>
      </p:sp>
      <p:sp>
        <p:nvSpPr>
          <p:cNvPr id="20483" name="Rectangle 2"/>
          <p:cNvSpPr>
            <a:spLocks noChangeArrowheads="1"/>
          </p:cNvSpPr>
          <p:nvPr/>
        </p:nvSpPr>
        <p:spPr bwMode="auto">
          <a:xfrm>
            <a:off x="3962400" y="2590800"/>
            <a:ext cx="5029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100000"/>
              </a:spcBef>
              <a:buFontTx/>
              <a:buNone/>
            </a:pPr>
            <a:endParaRPr lang="en-US" altLang="en-US" sz="2600" dirty="0"/>
          </a:p>
          <a:p>
            <a:pPr>
              <a:lnSpc>
                <a:spcPct val="90000"/>
              </a:lnSpc>
              <a:spcBef>
                <a:spcPct val="100000"/>
              </a:spcBef>
              <a:buFontTx/>
              <a:buNone/>
            </a:pPr>
            <a:r>
              <a:rPr lang="en-US" altLang="en-US" sz="2600" dirty="0"/>
              <a:t>- Targeted </a:t>
            </a:r>
          </a:p>
          <a:p>
            <a:pPr>
              <a:lnSpc>
                <a:spcPct val="90000"/>
              </a:lnSpc>
              <a:spcBef>
                <a:spcPct val="100000"/>
              </a:spcBef>
              <a:buNone/>
            </a:pPr>
            <a:r>
              <a:rPr lang="en-US" altLang="en-US" sz="2600" dirty="0"/>
              <a:t>- Generic</a:t>
            </a:r>
          </a:p>
        </p:txBody>
      </p:sp>
      <p:pic>
        <p:nvPicPr>
          <p:cNvPr id="20484" name="Picture 3" descr="CRTCH0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078831"/>
            <a:ext cx="3657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4"/>
          <p:cNvSpPr>
            <a:spLocks noGrp="1" noChangeArrowheads="1"/>
          </p:cNvSpPr>
          <p:nvPr>
            <p:ph type="title" idx="4294967295"/>
          </p:nvPr>
        </p:nvSpPr>
        <p:spPr/>
        <p:txBody>
          <a:bodyPr/>
          <a:lstStyle/>
          <a:p>
            <a:pPr eaLnBrk="1" hangingPunct="1"/>
            <a:r>
              <a:rPr lang="en-US" altLang="en-US" dirty="0">
                <a:latin typeface="Comic Sans MS" panose="030F0702030302020204" pitchFamily="66" charset="0"/>
              </a:rPr>
              <a:t>Profile HRQOL Measures</a:t>
            </a:r>
          </a:p>
        </p:txBody>
      </p:sp>
    </p:spTree>
    <p:extLst>
      <p:ext uri="{BB962C8B-B14F-4D97-AF65-F5344CB8AC3E}">
        <p14:creationId xmlns:p14="http://schemas.microsoft.com/office/powerpoint/2010/main" val="3627023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C0D6A1FB-E64D-483E-8476-D9C0342139EF}" type="slidenum">
              <a:rPr lang="en-US" altLang="en-US" sz="1400"/>
              <a:pPr eaLnBrk="1" hangingPunct="1">
                <a:spcBef>
                  <a:spcPct val="0"/>
                </a:spcBef>
                <a:buFontTx/>
                <a:buNone/>
              </a:pPr>
              <a:t>12</a:t>
            </a:fld>
            <a:endParaRPr lang="en-US" altLang="en-US" sz="1400"/>
          </a:p>
        </p:txBody>
      </p:sp>
      <p:sp>
        <p:nvSpPr>
          <p:cNvPr id="115715" name="Rectangle 2"/>
          <p:cNvSpPr>
            <a:spLocks noGrp="1" noChangeArrowheads="1"/>
          </p:cNvSpPr>
          <p:nvPr>
            <p:ph type="title" idx="4294967295"/>
          </p:nvPr>
        </p:nvSpPr>
        <p:spPr>
          <a:xfrm>
            <a:off x="-12700" y="593725"/>
            <a:ext cx="9144000" cy="473075"/>
          </a:xfrm>
        </p:spPr>
        <p:txBody>
          <a:bodyPr/>
          <a:lstStyle/>
          <a:p>
            <a:pPr eaLnBrk="1" hangingPunct="1"/>
            <a:r>
              <a:rPr lang="en-US" altLang="en-US" dirty="0">
                <a:latin typeface="Comic Sans MS" panose="030F0702030302020204" pitchFamily="66" charset="0"/>
              </a:rPr>
              <a:t>Kidney-Disease Targeted Item</a:t>
            </a:r>
          </a:p>
        </p:txBody>
      </p:sp>
      <p:sp>
        <p:nvSpPr>
          <p:cNvPr id="115716" name="Rectangle 3"/>
          <p:cNvSpPr>
            <a:spLocks noGrp="1" noChangeArrowheads="1"/>
          </p:cNvSpPr>
          <p:nvPr>
            <p:ph type="body" idx="4294967295"/>
          </p:nvPr>
        </p:nvSpPr>
        <p:spPr>
          <a:xfrm>
            <a:off x="677863" y="1905000"/>
            <a:ext cx="7837487" cy="5421313"/>
          </a:xfrm>
        </p:spPr>
        <p:txBody>
          <a:bodyPr/>
          <a:lstStyle/>
          <a:p>
            <a:pPr eaLnBrk="1" hangingPunct="1">
              <a:buFontTx/>
              <a:buNone/>
            </a:pPr>
            <a:r>
              <a:rPr lang="en-US" altLang="en-US" sz="2500" dirty="0"/>
              <a:t>During the last 30 days, to what extent were you bothered by cramps during dialysis?   </a:t>
            </a:r>
          </a:p>
          <a:p>
            <a:pPr eaLnBrk="1" hangingPunct="1">
              <a:buFontTx/>
              <a:buNone/>
            </a:pPr>
            <a:r>
              <a:rPr lang="en-US" altLang="en-US" sz="2500" dirty="0"/>
              <a:t>       </a:t>
            </a:r>
          </a:p>
          <a:p>
            <a:pPr lvl="2" eaLnBrk="1" hangingPunct="1">
              <a:buFontTx/>
              <a:buNone/>
            </a:pPr>
            <a:r>
              <a:rPr lang="en-US" altLang="en-US" b="1" i="1" dirty="0"/>
              <a:t>Not at all bothered</a:t>
            </a:r>
          </a:p>
          <a:p>
            <a:pPr lvl="2" eaLnBrk="1" hangingPunct="1">
              <a:buFontTx/>
              <a:buNone/>
            </a:pPr>
            <a:r>
              <a:rPr lang="en-US" altLang="en-US" b="1" i="1" dirty="0"/>
              <a:t>Somewhat bothered</a:t>
            </a:r>
          </a:p>
          <a:p>
            <a:pPr lvl="2" eaLnBrk="1" hangingPunct="1">
              <a:buFontTx/>
              <a:buNone/>
            </a:pPr>
            <a:r>
              <a:rPr lang="en-US" altLang="en-US" b="1" i="1" dirty="0"/>
              <a:t>Moderately bothered</a:t>
            </a:r>
          </a:p>
          <a:p>
            <a:pPr lvl="2" eaLnBrk="1" hangingPunct="1">
              <a:buFontTx/>
              <a:buNone/>
            </a:pPr>
            <a:r>
              <a:rPr lang="en-US" altLang="en-US" b="1" i="1" dirty="0"/>
              <a:t>Very much bothered</a:t>
            </a:r>
          </a:p>
          <a:p>
            <a:pPr lvl="2" eaLnBrk="1" hangingPunct="1">
              <a:buFontTx/>
              <a:buNone/>
            </a:pPr>
            <a:r>
              <a:rPr lang="en-US" altLang="en-US" b="1" i="1" dirty="0"/>
              <a:t>Extremely bothered</a:t>
            </a:r>
          </a:p>
          <a:p>
            <a:pPr lvl="2" eaLnBrk="1" hangingPunct="1">
              <a:buFontTx/>
              <a:buNone/>
            </a:pPr>
            <a:endParaRPr lang="en-US" altLang="en-US" sz="1800" b="1" i="1" dirty="0"/>
          </a:p>
          <a:p>
            <a:pPr lvl="2" eaLnBrk="1" hangingPunct="1"/>
            <a:endParaRPr lang="en-US" altLang="en-US" sz="1800" dirty="0"/>
          </a:p>
          <a:p>
            <a:pPr lvl="2" eaLnBrk="1" hangingPunct="1">
              <a:buFontTx/>
              <a:buNone/>
            </a:pPr>
            <a:endParaRPr lang="en-US" altLang="en-US" sz="1800" dirty="0"/>
          </a:p>
          <a:p>
            <a:pPr eaLnBrk="1" hangingPunct="1"/>
            <a:endParaRPr lang="en-US" altLang="en-US" sz="2500" dirty="0"/>
          </a:p>
        </p:txBody>
      </p:sp>
      <p:sp>
        <p:nvSpPr>
          <p:cNvPr id="2" name="TextBox 1">
            <a:extLst>
              <a:ext uri="{FF2B5EF4-FFF2-40B4-BE49-F238E27FC236}">
                <a16:creationId xmlns:a16="http://schemas.microsoft.com/office/drawing/2014/main" id="{0B38BD2C-B659-44A4-BEC6-A935A86D1FF5}"/>
              </a:ext>
            </a:extLst>
          </p:cNvPr>
          <p:cNvSpPr txBox="1"/>
          <p:nvPr/>
        </p:nvSpPr>
        <p:spPr>
          <a:xfrm>
            <a:off x="152401" y="5562600"/>
            <a:ext cx="8362950" cy="1107996"/>
          </a:xfrm>
          <a:prstGeom prst="rect">
            <a:avLst/>
          </a:prstGeom>
          <a:noFill/>
        </p:spPr>
        <p:txBody>
          <a:bodyPr wrap="square" rtlCol="0">
            <a:spAutoFit/>
          </a:bodyPr>
          <a:lstStyle/>
          <a:p>
            <a:r>
              <a:rPr lang="en-US" sz="1600" b="0" dirty="0" err="1"/>
              <a:t>Peipert</a:t>
            </a:r>
            <a:r>
              <a:rPr lang="en-US" sz="1600" b="0" dirty="0"/>
              <a:t>, J. D., Nair, D., </a:t>
            </a:r>
            <a:r>
              <a:rPr lang="en-US" sz="1600" b="0" dirty="0" err="1"/>
              <a:t>Klicko</a:t>
            </a:r>
            <a:r>
              <a:rPr lang="en-US" sz="1600" b="0" dirty="0"/>
              <a:t>, K., </a:t>
            </a:r>
            <a:r>
              <a:rPr lang="en-US" sz="1600" b="0" dirty="0" err="1"/>
              <a:t>Schatell</a:t>
            </a:r>
            <a:r>
              <a:rPr lang="en-US" sz="1600" b="0" dirty="0"/>
              <a:t>, D., &amp; Hays, R. D.  (2019). Kidney Disease Quality of Life 36-item short form survey (KDQOL-36</a:t>
            </a:r>
            <a:r>
              <a:rPr lang="en-US" sz="1600" b="0" baseline="30000" dirty="0"/>
              <a:t>TM</a:t>
            </a:r>
            <a:r>
              <a:rPr lang="en-US" sz="1600" b="0" dirty="0"/>
              <a:t>) normative values for the United States dialysis population and new single summary score.  </a:t>
            </a:r>
            <a:r>
              <a:rPr lang="en-US" sz="1600" b="0" u="sng" dirty="0"/>
              <a:t>J Am Soc </a:t>
            </a:r>
            <a:r>
              <a:rPr lang="en-US" sz="1600" b="0" u="sng" dirty="0" err="1"/>
              <a:t>Nephrol</a:t>
            </a:r>
            <a:r>
              <a:rPr lang="en-US" sz="1600" b="0" dirty="0"/>
              <a:t>., 30(4), 654-663.</a:t>
            </a:r>
          </a:p>
          <a:p>
            <a:endParaRPr lang="en-US" sz="1800" dirty="0"/>
          </a:p>
        </p:txBody>
      </p:sp>
    </p:spTree>
    <p:extLst>
      <p:ext uri="{BB962C8B-B14F-4D97-AF65-F5344CB8AC3E}">
        <p14:creationId xmlns:p14="http://schemas.microsoft.com/office/powerpoint/2010/main" val="529412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55524924-BD94-40F1-B24C-813DAA202A2C}" type="slidenum">
              <a:rPr lang="en-US" altLang="en-US" sz="1400"/>
              <a:pPr eaLnBrk="1" hangingPunct="1">
                <a:spcBef>
                  <a:spcPct val="0"/>
                </a:spcBef>
                <a:buFontTx/>
                <a:buNone/>
              </a:pPr>
              <a:t>13</a:t>
            </a:fld>
            <a:endParaRPr lang="en-US" altLang="en-US" sz="1400"/>
          </a:p>
        </p:txBody>
      </p:sp>
      <p:sp>
        <p:nvSpPr>
          <p:cNvPr id="23555" name="Rectangle 2"/>
          <p:cNvSpPr>
            <a:spLocks noGrp="1" noChangeArrowheads="1"/>
          </p:cNvSpPr>
          <p:nvPr>
            <p:ph type="title" idx="4294967295"/>
          </p:nvPr>
        </p:nvSpPr>
        <p:spPr>
          <a:xfrm>
            <a:off x="228600" y="39379"/>
            <a:ext cx="8839200" cy="1143000"/>
          </a:xfrm>
        </p:spPr>
        <p:txBody>
          <a:bodyPr/>
          <a:lstStyle/>
          <a:p>
            <a:pPr algn="l" eaLnBrk="1" hangingPunct="1"/>
            <a:r>
              <a:rPr lang="en-US" altLang="en-US" dirty="0">
                <a:latin typeface="Comic Sans MS" panose="030F0702030302020204" pitchFamily="66" charset="0"/>
              </a:rPr>
              <a:t>SF-36 Generic Profile Measure </a:t>
            </a:r>
          </a:p>
        </p:txBody>
      </p:sp>
      <p:sp>
        <p:nvSpPr>
          <p:cNvPr id="23556" name="Rectangle 3"/>
          <p:cNvSpPr>
            <a:spLocks noGrp="1" noChangeArrowheads="1"/>
          </p:cNvSpPr>
          <p:nvPr>
            <p:ph type="body" idx="4294967295"/>
          </p:nvPr>
        </p:nvSpPr>
        <p:spPr>
          <a:xfrm>
            <a:off x="228600" y="1182379"/>
            <a:ext cx="8839200" cy="4708525"/>
          </a:xfrm>
        </p:spPr>
        <p:txBody>
          <a:bodyPr/>
          <a:lstStyle/>
          <a:p>
            <a:pPr eaLnBrk="1" hangingPunct="1">
              <a:lnSpc>
                <a:spcPct val="90000"/>
              </a:lnSpc>
              <a:spcBef>
                <a:spcPct val="75000"/>
              </a:spcBef>
            </a:pPr>
            <a:r>
              <a:rPr lang="en-US" altLang="en-US" sz="2800" dirty="0"/>
              <a:t>General health perceptions (5 items)</a:t>
            </a:r>
          </a:p>
          <a:p>
            <a:pPr eaLnBrk="1" hangingPunct="1">
              <a:lnSpc>
                <a:spcPct val="90000"/>
              </a:lnSpc>
              <a:spcBef>
                <a:spcPct val="75000"/>
              </a:spcBef>
            </a:pPr>
            <a:r>
              <a:rPr lang="en-US" altLang="en-US" sz="2800" dirty="0">
                <a:highlight>
                  <a:srgbClr val="FFFF00"/>
                </a:highlight>
              </a:rPr>
              <a:t>Physical functioning (10 items)</a:t>
            </a:r>
          </a:p>
          <a:p>
            <a:pPr eaLnBrk="1" hangingPunct="1">
              <a:lnSpc>
                <a:spcPct val="90000"/>
              </a:lnSpc>
              <a:spcBef>
                <a:spcPct val="75000"/>
              </a:spcBef>
            </a:pPr>
            <a:r>
              <a:rPr lang="en-US" altLang="en-US" sz="2800" dirty="0"/>
              <a:t> Role limitations/physical (4 items)</a:t>
            </a:r>
          </a:p>
          <a:p>
            <a:pPr eaLnBrk="1" hangingPunct="1">
              <a:lnSpc>
                <a:spcPct val="90000"/>
              </a:lnSpc>
              <a:spcBef>
                <a:spcPct val="75000"/>
              </a:spcBef>
            </a:pPr>
            <a:r>
              <a:rPr lang="en-US" altLang="en-US" sz="2800" dirty="0"/>
              <a:t>Pain (2 items)</a:t>
            </a:r>
          </a:p>
          <a:p>
            <a:pPr eaLnBrk="1" hangingPunct="1">
              <a:lnSpc>
                <a:spcPct val="90000"/>
              </a:lnSpc>
              <a:spcBef>
                <a:spcPct val="75000"/>
              </a:spcBef>
            </a:pPr>
            <a:r>
              <a:rPr lang="en-US" altLang="en-US" sz="2800" dirty="0">
                <a:highlight>
                  <a:srgbClr val="FFFF00"/>
                </a:highlight>
              </a:rPr>
              <a:t>Emotional well-being (5 items)</a:t>
            </a:r>
          </a:p>
          <a:p>
            <a:pPr eaLnBrk="1" hangingPunct="1">
              <a:lnSpc>
                <a:spcPct val="90000"/>
              </a:lnSpc>
              <a:spcBef>
                <a:spcPct val="75000"/>
              </a:spcBef>
            </a:pPr>
            <a:r>
              <a:rPr lang="en-US" altLang="en-US" sz="2800" dirty="0"/>
              <a:t>Role limitations/emotional (3 items)</a:t>
            </a:r>
          </a:p>
          <a:p>
            <a:pPr eaLnBrk="1" hangingPunct="1">
              <a:lnSpc>
                <a:spcPct val="90000"/>
              </a:lnSpc>
              <a:spcBef>
                <a:spcPct val="75000"/>
              </a:spcBef>
            </a:pPr>
            <a:r>
              <a:rPr lang="en-US" altLang="en-US" sz="2800" dirty="0"/>
              <a:t>Social functioning (2 items)</a:t>
            </a:r>
          </a:p>
          <a:p>
            <a:pPr eaLnBrk="1" hangingPunct="1">
              <a:lnSpc>
                <a:spcPct val="90000"/>
              </a:lnSpc>
              <a:spcBef>
                <a:spcPct val="75000"/>
              </a:spcBef>
            </a:pPr>
            <a:r>
              <a:rPr lang="en-US" altLang="en-US" sz="2800" dirty="0"/>
              <a:t>Energy/fatigue (4 items)</a:t>
            </a:r>
          </a:p>
          <a:p>
            <a:pPr eaLnBrk="1" hangingPunct="1">
              <a:lnSpc>
                <a:spcPct val="90000"/>
              </a:lnSpc>
              <a:spcBef>
                <a:spcPct val="75000"/>
              </a:spcBef>
            </a:pPr>
            <a:endParaRPr lang="en-US" altLang="en-US" sz="2800" dirty="0"/>
          </a:p>
        </p:txBody>
      </p:sp>
    </p:spTree>
    <p:extLst>
      <p:ext uri="{BB962C8B-B14F-4D97-AF65-F5344CB8AC3E}">
        <p14:creationId xmlns:p14="http://schemas.microsoft.com/office/powerpoint/2010/main" val="159093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6B3383A-83A5-4D18-8DAF-B8D6CFFF38BC}" type="slidenum">
              <a:rPr lang="en-US" altLang="en-US" sz="1400"/>
              <a:pPr eaLnBrk="1" hangingPunct="1">
                <a:spcBef>
                  <a:spcPct val="0"/>
                </a:spcBef>
                <a:buFontTx/>
                <a:buNone/>
              </a:pPr>
              <a:t>14</a:t>
            </a:fld>
            <a:endParaRPr lang="en-US" altLang="en-US" sz="1400"/>
          </a:p>
        </p:txBody>
      </p:sp>
      <p:sp>
        <p:nvSpPr>
          <p:cNvPr id="25603" name="Rectangle 2"/>
          <p:cNvSpPr>
            <a:spLocks noGrp="1" noChangeArrowheads="1"/>
          </p:cNvSpPr>
          <p:nvPr>
            <p:ph type="title" idx="4294967295"/>
          </p:nvPr>
        </p:nvSpPr>
        <p:spPr>
          <a:xfrm>
            <a:off x="145004" y="0"/>
            <a:ext cx="8991599" cy="1143000"/>
          </a:xfrm>
        </p:spPr>
        <p:txBody>
          <a:bodyPr/>
          <a:lstStyle/>
          <a:p>
            <a:pPr eaLnBrk="1" hangingPunct="1"/>
            <a:r>
              <a:rPr lang="en-US" altLang="en-US" dirty="0">
                <a:latin typeface="Comic Sans MS" panose="030F0702030302020204" pitchFamily="66" charset="0"/>
              </a:rPr>
              <a:t>Scoring HRQOL Profile Scales</a:t>
            </a:r>
          </a:p>
        </p:txBody>
      </p:sp>
      <p:sp>
        <p:nvSpPr>
          <p:cNvPr id="25604" name="Rectangle 3"/>
          <p:cNvSpPr>
            <a:spLocks noGrp="1" noChangeArrowheads="1"/>
          </p:cNvSpPr>
          <p:nvPr>
            <p:ph type="body" idx="4294967295"/>
          </p:nvPr>
        </p:nvSpPr>
        <p:spPr>
          <a:xfrm>
            <a:off x="145003" y="1143000"/>
            <a:ext cx="8991599" cy="4354513"/>
          </a:xfrm>
        </p:spPr>
        <p:txBody>
          <a:bodyPr/>
          <a:lstStyle/>
          <a:p>
            <a:pPr eaLnBrk="1" hangingPunct="1">
              <a:spcAft>
                <a:spcPct val="100000"/>
              </a:spcAft>
            </a:pPr>
            <a:r>
              <a:rPr lang="en-US" altLang="en-US" sz="2800" dirty="0"/>
              <a:t>Two items with poor to excellent response scale</a:t>
            </a:r>
          </a:p>
          <a:p>
            <a:pPr lvl="1" eaLnBrk="1" hangingPunct="1">
              <a:spcAft>
                <a:spcPct val="100000"/>
              </a:spcAft>
            </a:pPr>
            <a:r>
              <a:rPr lang="en-US" altLang="en-US" sz="2000" dirty="0"/>
              <a:t>1 = poor, 2 = fair, 3 = good, 4 = very good, </a:t>
            </a:r>
            <a:r>
              <a:rPr lang="en-US" altLang="en-US" sz="2000" dirty="0">
                <a:highlight>
                  <a:srgbClr val="FFFF00"/>
                </a:highlight>
              </a:rPr>
              <a:t>5 = excellent</a:t>
            </a:r>
          </a:p>
          <a:p>
            <a:pPr lvl="1" eaLnBrk="1" hangingPunct="1">
              <a:spcAft>
                <a:spcPct val="100000"/>
              </a:spcAft>
            </a:pPr>
            <a:r>
              <a:rPr lang="en-US" altLang="en-US" sz="2000" dirty="0"/>
              <a:t>1 = poor, 2 = fair, </a:t>
            </a:r>
            <a:r>
              <a:rPr lang="en-US" altLang="en-US" sz="2000" dirty="0">
                <a:highlight>
                  <a:srgbClr val="FFFF00"/>
                </a:highlight>
              </a:rPr>
              <a:t>3 = good</a:t>
            </a:r>
            <a:r>
              <a:rPr lang="en-US" altLang="en-US" sz="2000" dirty="0"/>
              <a:t>, 4 = very good, 5 = excellent</a:t>
            </a:r>
          </a:p>
          <a:p>
            <a:pPr eaLnBrk="1" hangingPunct="1">
              <a:spcAft>
                <a:spcPct val="100000"/>
              </a:spcAft>
            </a:pPr>
            <a:r>
              <a:rPr lang="en-US" altLang="en-US" sz="2800" dirty="0"/>
              <a:t>Average or sum all items in the same scale.</a:t>
            </a:r>
          </a:p>
          <a:p>
            <a:pPr lvl="1" eaLnBrk="1" hangingPunct="1">
              <a:spcAft>
                <a:spcPct val="100000"/>
              </a:spcAft>
            </a:pPr>
            <a:r>
              <a:rPr lang="en-US" altLang="en-US" sz="2000" dirty="0"/>
              <a:t>Sum= </a:t>
            </a:r>
            <a:r>
              <a:rPr lang="en-US" altLang="en-US" sz="2000" dirty="0">
                <a:highlight>
                  <a:srgbClr val="FFFF00"/>
                </a:highlight>
              </a:rPr>
              <a:t>8</a:t>
            </a:r>
            <a:r>
              <a:rPr lang="en-US" altLang="en-US" sz="2000" dirty="0"/>
              <a:t> and average = </a:t>
            </a:r>
            <a:r>
              <a:rPr lang="en-US" altLang="en-US" sz="2000" dirty="0">
                <a:highlight>
                  <a:srgbClr val="FFFF00"/>
                </a:highlight>
              </a:rPr>
              <a:t>4</a:t>
            </a:r>
            <a:r>
              <a:rPr lang="en-US" altLang="en-US" sz="2000" dirty="0"/>
              <a:t> </a:t>
            </a:r>
          </a:p>
          <a:p>
            <a:pPr eaLnBrk="1" hangingPunct="1"/>
            <a:r>
              <a:rPr lang="en-US" altLang="en-US" sz="2800" dirty="0"/>
              <a:t>Transform to </a:t>
            </a:r>
            <a:r>
              <a:rPr lang="en-US" altLang="en-US" sz="2400" dirty="0"/>
              <a:t>0 (worse) to 100 (best) possible range</a:t>
            </a:r>
          </a:p>
          <a:p>
            <a:pPr lvl="1" eaLnBrk="1" hangingPunct="1"/>
            <a:r>
              <a:rPr lang="en-US" altLang="en-US" sz="2000" dirty="0"/>
              <a:t>100*(8 – 2)/(10-2) = 100*6/8 = </a:t>
            </a:r>
            <a:r>
              <a:rPr lang="en-US" altLang="en-US" sz="2000" dirty="0">
                <a:highlight>
                  <a:srgbClr val="FFFF00"/>
                </a:highlight>
              </a:rPr>
              <a:t>75</a:t>
            </a:r>
            <a:r>
              <a:rPr lang="en-US" altLang="en-US" sz="2000" dirty="0"/>
              <a:t> </a:t>
            </a:r>
          </a:p>
          <a:p>
            <a:pPr eaLnBrk="1" hangingPunct="1"/>
            <a:endParaRPr lang="en-US" altLang="en-US" sz="2800" dirty="0"/>
          </a:p>
        </p:txBody>
      </p:sp>
    </p:spTree>
    <p:extLst>
      <p:ext uri="{BB962C8B-B14F-4D97-AF65-F5344CB8AC3E}">
        <p14:creationId xmlns:p14="http://schemas.microsoft.com/office/powerpoint/2010/main" val="1395272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C10DDE3F-F619-4DF2-AA54-2C08FBF35C2A}" type="slidenum">
              <a:rPr lang="en-US" altLang="en-US" sz="1400"/>
              <a:pPr eaLnBrk="1" hangingPunct="1">
                <a:spcBef>
                  <a:spcPct val="0"/>
                </a:spcBef>
                <a:buFontTx/>
                <a:buNone/>
              </a:pPr>
              <a:t>15</a:t>
            </a:fld>
            <a:endParaRPr lang="en-US" altLang="en-US" sz="1400"/>
          </a:p>
        </p:txBody>
      </p:sp>
      <p:sp>
        <p:nvSpPr>
          <p:cNvPr id="27655" name="Rectangle 6"/>
          <p:cNvSpPr>
            <a:spLocks noChangeArrowheads="1"/>
          </p:cNvSpPr>
          <p:nvPr/>
        </p:nvSpPr>
        <p:spPr bwMode="auto">
          <a:xfrm>
            <a:off x="762000" y="3276600"/>
            <a:ext cx="15113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25400" rIns="63500" bIns="254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7000"/>
              </a:lnSpc>
              <a:spcBef>
                <a:spcPct val="0"/>
              </a:spcBef>
              <a:buFontTx/>
              <a:buNone/>
            </a:pPr>
            <a:endParaRPr lang="en-US" altLang="en-US" sz="4000"/>
          </a:p>
          <a:p>
            <a:pPr>
              <a:lnSpc>
                <a:spcPct val="87000"/>
              </a:lnSpc>
              <a:spcBef>
                <a:spcPct val="0"/>
              </a:spcBef>
              <a:buFontTx/>
              <a:buNone/>
            </a:pPr>
            <a:endParaRPr lang="en-US" altLang="en-US" sz="4000"/>
          </a:p>
          <a:p>
            <a:pPr>
              <a:lnSpc>
                <a:spcPct val="87000"/>
              </a:lnSpc>
              <a:spcBef>
                <a:spcPct val="0"/>
              </a:spcBef>
              <a:buFontTx/>
              <a:buNone/>
            </a:pPr>
            <a:endParaRPr lang="en-US" altLang="en-US" sz="4000"/>
          </a:p>
        </p:txBody>
      </p:sp>
      <p:sp>
        <p:nvSpPr>
          <p:cNvPr id="27656" name="Rectangle 7"/>
          <p:cNvSpPr>
            <a:spLocks noChangeArrowheads="1"/>
          </p:cNvSpPr>
          <p:nvPr/>
        </p:nvSpPr>
        <p:spPr bwMode="auto">
          <a:xfrm>
            <a:off x="1516063" y="3657600"/>
            <a:ext cx="52863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7000"/>
              </a:lnSpc>
              <a:spcBef>
                <a:spcPct val="0"/>
              </a:spcBef>
              <a:buFontTx/>
              <a:buNone/>
            </a:pPr>
            <a:r>
              <a:rPr lang="en-US" altLang="en-US" sz="4000"/>
              <a:t>Y</a:t>
            </a:r>
          </a:p>
        </p:txBody>
      </p:sp>
      <p:sp>
        <p:nvSpPr>
          <p:cNvPr id="27657" name="Rectangle 8"/>
          <p:cNvSpPr>
            <a:spLocks noChangeArrowheads="1"/>
          </p:cNvSpPr>
          <p:nvPr/>
        </p:nvSpPr>
        <p:spPr bwMode="auto">
          <a:xfrm>
            <a:off x="2362200" y="3733800"/>
            <a:ext cx="568325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7000"/>
              </a:lnSpc>
              <a:spcBef>
                <a:spcPct val="0"/>
              </a:spcBef>
              <a:buFontTx/>
              <a:buNone/>
            </a:pPr>
            <a:r>
              <a:rPr lang="en-US" altLang="en-US" sz="2400" dirty="0"/>
              <a:t>=   target mean +  (target SD * </a:t>
            </a:r>
            <a:r>
              <a:rPr lang="en-US" altLang="en-US" sz="2400" dirty="0" err="1"/>
              <a:t>Zx</a:t>
            </a:r>
            <a:r>
              <a:rPr lang="en-US" altLang="en-US" sz="2400" dirty="0"/>
              <a:t>) </a:t>
            </a:r>
          </a:p>
          <a:p>
            <a:pPr>
              <a:lnSpc>
                <a:spcPct val="87000"/>
              </a:lnSpc>
              <a:spcBef>
                <a:spcPct val="0"/>
              </a:spcBef>
              <a:buFontTx/>
              <a:buNone/>
            </a:pPr>
            <a:endParaRPr lang="en-US" altLang="en-US" sz="2400" dirty="0"/>
          </a:p>
        </p:txBody>
      </p:sp>
      <p:grpSp>
        <p:nvGrpSpPr>
          <p:cNvPr id="27658" name="Group 9"/>
          <p:cNvGrpSpPr>
            <a:grpSpLocks/>
          </p:cNvGrpSpPr>
          <p:nvPr/>
        </p:nvGrpSpPr>
        <p:grpSpPr bwMode="auto">
          <a:xfrm>
            <a:off x="914400" y="4572000"/>
            <a:ext cx="3333750" cy="855663"/>
            <a:chOff x="488" y="2880"/>
            <a:chExt cx="2100" cy="539"/>
          </a:xfrm>
        </p:grpSpPr>
        <p:sp>
          <p:nvSpPr>
            <p:cNvPr id="27660" name="Rectangle 10"/>
            <p:cNvSpPr>
              <a:spLocks noChangeArrowheads="1"/>
            </p:cNvSpPr>
            <p:nvPr/>
          </p:nvSpPr>
          <p:spPr bwMode="auto">
            <a:xfrm>
              <a:off x="488" y="3016"/>
              <a:ext cx="1328"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7000"/>
                </a:lnSpc>
                <a:spcBef>
                  <a:spcPct val="0"/>
                </a:spcBef>
                <a:buFontTx/>
                <a:buNone/>
              </a:pPr>
              <a:r>
                <a:rPr lang="en-US" altLang="en-US" sz="4000"/>
                <a:t>     Z</a:t>
              </a:r>
              <a:r>
                <a:rPr lang="en-US" altLang="en-US" sz="4000" baseline="-25000"/>
                <a:t>X</a:t>
              </a:r>
              <a:r>
                <a:rPr lang="en-US" altLang="en-US" sz="2400" baseline="-25000"/>
                <a:t> </a:t>
              </a:r>
              <a:r>
                <a:rPr lang="en-US" altLang="en-US" sz="2400"/>
                <a:t>   =</a:t>
              </a:r>
            </a:p>
          </p:txBody>
        </p:sp>
        <p:grpSp>
          <p:nvGrpSpPr>
            <p:cNvPr id="27661" name="Group 11"/>
            <p:cNvGrpSpPr>
              <a:grpSpLocks/>
            </p:cNvGrpSpPr>
            <p:nvPr/>
          </p:nvGrpSpPr>
          <p:grpSpPr bwMode="auto">
            <a:xfrm>
              <a:off x="1728" y="2880"/>
              <a:ext cx="860" cy="539"/>
              <a:chOff x="1728" y="2880"/>
              <a:chExt cx="860" cy="539"/>
            </a:xfrm>
          </p:grpSpPr>
          <p:sp>
            <p:nvSpPr>
              <p:cNvPr id="27662" name="Rectangle 12"/>
              <p:cNvSpPr>
                <a:spLocks noChangeArrowheads="1"/>
              </p:cNvSpPr>
              <p:nvPr/>
            </p:nvSpPr>
            <p:spPr bwMode="auto">
              <a:xfrm>
                <a:off x="1976" y="3184"/>
                <a:ext cx="475"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7000"/>
                  </a:lnSpc>
                  <a:spcBef>
                    <a:spcPct val="0"/>
                  </a:spcBef>
                  <a:buFontTx/>
                  <a:buNone/>
                </a:pPr>
                <a:r>
                  <a:rPr lang="en-US" altLang="en-US" sz="2400"/>
                  <a:t>SD</a:t>
                </a:r>
                <a:r>
                  <a:rPr lang="en-US" altLang="en-US" sz="2000" baseline="-25000"/>
                  <a:t>X</a:t>
                </a:r>
              </a:p>
            </p:txBody>
          </p:sp>
          <p:sp>
            <p:nvSpPr>
              <p:cNvPr id="27663" name="Line 13"/>
              <p:cNvSpPr>
                <a:spLocks noChangeShapeType="1"/>
              </p:cNvSpPr>
              <p:nvPr/>
            </p:nvSpPr>
            <p:spPr bwMode="auto">
              <a:xfrm>
                <a:off x="1728" y="3136"/>
                <a:ext cx="8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64" name="Rectangle 14"/>
              <p:cNvSpPr>
                <a:spLocks noChangeArrowheads="1"/>
              </p:cNvSpPr>
              <p:nvPr/>
            </p:nvSpPr>
            <p:spPr bwMode="auto">
              <a:xfrm>
                <a:off x="1868" y="2896"/>
                <a:ext cx="72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7000"/>
                  </a:lnSpc>
                  <a:spcBef>
                    <a:spcPct val="0"/>
                  </a:spcBef>
                  <a:buFontTx/>
                  <a:buNone/>
                </a:pPr>
                <a:r>
                  <a:rPr lang="en-US" altLang="en-US" sz="2400"/>
                  <a:t>(X - X)</a:t>
                </a:r>
              </a:p>
            </p:txBody>
          </p:sp>
          <p:sp>
            <p:nvSpPr>
              <p:cNvPr id="27665" name="Line 15"/>
              <p:cNvSpPr>
                <a:spLocks noChangeShapeType="1"/>
              </p:cNvSpPr>
              <p:nvPr/>
            </p:nvSpPr>
            <p:spPr bwMode="auto">
              <a:xfrm>
                <a:off x="2256" y="2880"/>
                <a:ext cx="144"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07888" name="Rectangle 16"/>
          <p:cNvSpPr>
            <a:spLocks noChangeArrowheads="1"/>
          </p:cNvSpPr>
          <p:nvPr/>
        </p:nvSpPr>
        <p:spPr bwMode="auto">
          <a:xfrm>
            <a:off x="0" y="304800"/>
            <a:ext cx="9144000" cy="1143000"/>
          </a:xfrm>
          <a:prstGeom prst="rect">
            <a:avLst/>
          </a:prstGeom>
          <a:noFill/>
          <a:ln w="12700">
            <a:noFill/>
            <a:miter lim="800000"/>
            <a:headEnd/>
            <a:tailEnd/>
          </a:ln>
          <a:effectLst/>
        </p:spPr>
        <p:txBody>
          <a:bodyPr wrap="none" lIns="90488" tIns="44450" rIns="90488" bIns="44450" anchor="ctr"/>
          <a:lstStyle/>
          <a:p>
            <a:pPr algn="ctr" eaLnBrk="1" hangingPunct="1">
              <a:defRPr/>
            </a:pPr>
            <a:r>
              <a:rPr lang="en-US" sz="4400" b="0" dirty="0">
                <a:solidFill>
                  <a:schemeClr val="tx2"/>
                </a:solidFill>
                <a:effectLst>
                  <a:outerShdw blurRad="38100" dist="38100" dir="2700000" algn="tl">
                    <a:srgbClr val="C0C0C0"/>
                  </a:outerShdw>
                </a:effectLst>
                <a:latin typeface="Comic Sans MS" pitchFamily="66" charset="0"/>
                <a:cs typeface="+mn-cs"/>
              </a:rPr>
              <a:t>Transforming Scores to have </a:t>
            </a:r>
          </a:p>
          <a:p>
            <a:pPr algn="ctr" eaLnBrk="1" hangingPunct="1">
              <a:defRPr/>
            </a:pPr>
            <a:r>
              <a:rPr lang="en-US" sz="4400" b="0" dirty="0">
                <a:solidFill>
                  <a:schemeClr val="tx2"/>
                </a:solidFill>
                <a:effectLst>
                  <a:outerShdw blurRad="38100" dist="38100" dir="2700000" algn="tl">
                    <a:srgbClr val="C0C0C0"/>
                  </a:outerShdw>
                </a:effectLst>
                <a:latin typeface="Comic Sans MS" pitchFamily="66" charset="0"/>
                <a:cs typeface="+mn-cs"/>
              </a:rPr>
              <a:t>Target Mean and SD</a:t>
            </a:r>
            <a:endParaRPr lang="en-US" sz="4400" b="0" dirty="0">
              <a:solidFill>
                <a:schemeClr val="tx2"/>
              </a:solidFill>
              <a:latin typeface="Comic Sans MS" pitchFamily="66" charset="0"/>
              <a:cs typeface="+mn-cs"/>
            </a:endParaRPr>
          </a:p>
        </p:txBody>
      </p:sp>
      <p:sp>
        <p:nvSpPr>
          <p:cNvPr id="2" name="TextBox 1">
            <a:extLst>
              <a:ext uri="{FF2B5EF4-FFF2-40B4-BE49-F238E27FC236}">
                <a16:creationId xmlns:a16="http://schemas.microsoft.com/office/drawing/2014/main" id="{9749834F-5434-448B-B9F8-6DF04E0C74F3}"/>
              </a:ext>
            </a:extLst>
          </p:cNvPr>
          <p:cNvSpPr txBox="1"/>
          <p:nvPr/>
        </p:nvSpPr>
        <p:spPr>
          <a:xfrm>
            <a:off x="5257800" y="4933950"/>
            <a:ext cx="3820277" cy="461665"/>
          </a:xfrm>
          <a:prstGeom prst="rect">
            <a:avLst/>
          </a:prstGeom>
          <a:noFill/>
        </p:spPr>
        <p:txBody>
          <a:bodyPr wrap="none" rtlCol="0">
            <a:spAutoFit/>
          </a:bodyPr>
          <a:lstStyle/>
          <a:p>
            <a:r>
              <a:rPr lang="en-US" sz="2400" dirty="0" err="1"/>
              <a:t>Z</a:t>
            </a:r>
            <a:r>
              <a:rPr lang="en-US" sz="2400" baseline="-25000" dirty="0" err="1"/>
              <a:t>x</a:t>
            </a:r>
            <a:r>
              <a:rPr lang="en-US" sz="2400" dirty="0"/>
              <a:t> has mean = 0 and SD = 1</a:t>
            </a:r>
          </a:p>
        </p:txBody>
      </p:sp>
    </p:spTree>
    <p:extLst>
      <p:ext uri="{BB962C8B-B14F-4D97-AF65-F5344CB8AC3E}">
        <p14:creationId xmlns:p14="http://schemas.microsoft.com/office/powerpoint/2010/main" val="1535332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p>
            <a:pPr>
              <a:defRPr/>
            </a:pPr>
            <a:fld id="{C2870ACF-2D88-4956-AA96-AE89C19450DB}" type="slidenum">
              <a:rPr lang="en-US"/>
              <a:pPr>
                <a:defRPr/>
              </a:pPr>
              <a:t>16</a:t>
            </a:fld>
            <a:endParaRPr lang="en-US"/>
          </a:p>
        </p:txBody>
      </p:sp>
      <p:graphicFrame>
        <p:nvGraphicFramePr>
          <p:cNvPr id="93187" name="Object 3">
            <a:hlinkClick r:id="" action="ppaction://ole?verb=0"/>
          </p:cNvPr>
          <p:cNvGraphicFramePr>
            <a:graphicFrameLocks/>
          </p:cNvGraphicFramePr>
          <p:nvPr/>
        </p:nvGraphicFramePr>
        <p:xfrm>
          <a:off x="165100" y="1701800"/>
          <a:ext cx="8350250" cy="2822575"/>
        </p:xfrm>
        <a:graphic>
          <a:graphicData uri="http://schemas.openxmlformats.org/presentationml/2006/ole">
            <mc:AlternateContent xmlns:mc="http://schemas.openxmlformats.org/markup-compatibility/2006">
              <mc:Choice xmlns:v="urn:schemas-microsoft-com:vml" Requires="v">
                <p:oleObj spid="_x0000_s131101" name="Worksheet" r:id="rId4" imgW="8358941" imgH="2827079" progId="Excel.Sheet.8">
                  <p:embed/>
                </p:oleObj>
              </mc:Choice>
              <mc:Fallback>
                <p:oleObj name="Worksheet" r:id="rId4" imgW="8358941" imgH="2827079" progId="Excel.Sheet.8">
                  <p:embed/>
                  <p:pic>
                    <p:nvPicPr>
                      <p:cNvPr id="93187" name="Object 3">
                        <a:hlinkClick r:id="" action="ppaction://ole?verb=0"/>
                      </p:cNvPr>
                      <p:cNvPicPr>
                        <a:picLocks noChangeArrowheads="1"/>
                      </p:cNvPicPr>
                      <p:nvPr/>
                    </p:nvPicPr>
                    <p:blipFill>
                      <a:blip r:embed="rId5"/>
                      <a:srcRect/>
                      <a:stretch>
                        <a:fillRect/>
                      </a:stretch>
                    </p:blipFill>
                    <p:spPr bwMode="auto">
                      <a:xfrm>
                        <a:off x="165100" y="1701800"/>
                        <a:ext cx="8350250" cy="282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88" name="Title 10"/>
          <p:cNvSpPr>
            <a:spLocks noGrp="1"/>
          </p:cNvSpPr>
          <p:nvPr>
            <p:ph type="title" idx="4294967295"/>
          </p:nvPr>
        </p:nvSpPr>
        <p:spPr>
          <a:xfrm>
            <a:off x="0" y="271462"/>
            <a:ext cx="9015412" cy="1023938"/>
          </a:xfrm>
        </p:spPr>
        <p:txBody>
          <a:bodyPr/>
          <a:lstStyle/>
          <a:p>
            <a:pPr eaLnBrk="1" hangingPunct="1"/>
            <a:r>
              <a:rPr lang="en-US" altLang="en-US" sz="2200" b="1" dirty="0">
                <a:latin typeface="Comic Sans MS" pitchFamily="66" charset="0"/>
              </a:rPr>
              <a:t>Emotional Well-Being (EWB) and Physical Functioning (PF) at Baseline: 54 Patients @ UCLA-Center for East West Medicine </a:t>
            </a:r>
          </a:p>
        </p:txBody>
      </p:sp>
      <p:grpSp>
        <p:nvGrpSpPr>
          <p:cNvPr id="93189" name="Group 14"/>
          <p:cNvGrpSpPr>
            <a:grpSpLocks/>
          </p:cNvGrpSpPr>
          <p:nvPr/>
        </p:nvGrpSpPr>
        <p:grpSpPr bwMode="auto">
          <a:xfrm>
            <a:off x="7372350" y="2971800"/>
            <a:ext cx="1085850" cy="584775"/>
            <a:chOff x="412153" y="635391"/>
            <a:chExt cx="1091258" cy="585351"/>
          </a:xfrm>
        </p:grpSpPr>
        <p:sp>
          <p:nvSpPr>
            <p:cNvPr id="93192" name="TextBox 11"/>
            <p:cNvSpPr txBox="1">
              <a:spLocks noChangeArrowheads="1"/>
            </p:cNvSpPr>
            <p:nvPr/>
          </p:nvSpPr>
          <p:spPr bwMode="auto">
            <a:xfrm>
              <a:off x="412153" y="635391"/>
              <a:ext cx="1091258" cy="585351"/>
            </a:xfrm>
            <a:prstGeom prst="rect">
              <a:avLst/>
            </a:prstGeom>
            <a:solidFill>
              <a:schemeClr val="bg1"/>
            </a:solidFill>
            <a:ln w="9525">
              <a:solidFill>
                <a:srgbClr val="606060"/>
              </a:solidFill>
              <a:miter lim="800000"/>
              <a:headEnd/>
              <a:tailEnd/>
            </a:ln>
          </p:spPr>
          <p:txBody>
            <a:bodyPr wrap="square">
              <a:spAutoFit/>
            </a:bodyPr>
            <a:lstStyle/>
            <a:p>
              <a:pPr marL="233363" eaLnBrk="0" hangingPunct="0"/>
              <a:r>
                <a:rPr lang="en-US" altLang="en-US" sz="1600" dirty="0">
                  <a:latin typeface="Arial" pitchFamily="34" charset="0"/>
                  <a:ea typeface="MS PGothic" pitchFamily="34" charset="-128"/>
                </a:rPr>
                <a:t> EWB</a:t>
              </a:r>
            </a:p>
            <a:p>
              <a:pPr marL="233363" eaLnBrk="0" hangingPunct="0"/>
              <a:r>
                <a:rPr lang="en-US" altLang="en-US" sz="1600" dirty="0">
                  <a:latin typeface="Arial" pitchFamily="34" charset="0"/>
                  <a:ea typeface="MS PGothic" pitchFamily="34" charset="-128"/>
                </a:rPr>
                <a:t> PF</a:t>
              </a:r>
            </a:p>
          </p:txBody>
        </p:sp>
        <p:sp>
          <p:nvSpPr>
            <p:cNvPr id="93193" name="Rectangle 12"/>
            <p:cNvSpPr>
              <a:spLocks noChangeArrowheads="1"/>
            </p:cNvSpPr>
            <p:nvPr/>
          </p:nvSpPr>
          <p:spPr bwMode="auto">
            <a:xfrm>
              <a:off x="478578" y="728471"/>
              <a:ext cx="158750" cy="158750"/>
            </a:xfrm>
            <a:prstGeom prst="rect">
              <a:avLst/>
            </a:prstGeom>
            <a:solidFill>
              <a:srgbClr val="FF0000"/>
            </a:solidFill>
            <a:ln w="3175">
              <a:solidFill>
                <a:schemeClr val="bg2"/>
              </a:solidFill>
              <a:round/>
              <a:headEnd/>
              <a:tailEnd/>
            </a:ln>
          </p:spPr>
          <p:txBody>
            <a:bodyPr/>
            <a:lstStyle/>
            <a:p>
              <a:pPr eaLnBrk="0" hangingPunct="0"/>
              <a:endParaRPr lang="en-US" altLang="en-US"/>
            </a:p>
          </p:txBody>
        </p:sp>
        <p:sp>
          <p:nvSpPr>
            <p:cNvPr id="32777" name="Rectangle 13"/>
            <p:cNvSpPr>
              <a:spLocks noChangeArrowheads="1"/>
            </p:cNvSpPr>
            <p:nvPr/>
          </p:nvSpPr>
          <p:spPr bwMode="auto">
            <a:xfrm>
              <a:off x="478578" y="956005"/>
              <a:ext cx="158796" cy="158907"/>
            </a:xfrm>
            <a:prstGeom prst="rect">
              <a:avLst/>
            </a:prstGeom>
            <a:solidFill>
              <a:schemeClr val="accent6"/>
            </a:solidFill>
            <a:ln w="3175">
              <a:solidFill>
                <a:schemeClr val="bg2"/>
              </a:solidFill>
              <a:round/>
              <a:headEnd/>
              <a:tailEnd/>
            </a:ln>
          </p:spPr>
          <p:txBody>
            <a:bodyPr/>
            <a:lstStyle/>
            <a:p>
              <a:pPr eaLnBrk="0" hangingPunct="0">
                <a:defRPr/>
              </a:pPr>
              <a:endParaRPr lang="en-US"/>
            </a:p>
          </p:txBody>
        </p:sp>
      </p:grpSp>
      <p:sp>
        <p:nvSpPr>
          <p:cNvPr id="93190" name="Rectangle 4"/>
          <p:cNvSpPr>
            <a:spLocks noChangeArrowheads="1"/>
          </p:cNvSpPr>
          <p:nvPr/>
        </p:nvSpPr>
        <p:spPr bwMode="auto">
          <a:xfrm>
            <a:off x="649457" y="4876800"/>
            <a:ext cx="8229818" cy="951543"/>
          </a:xfrm>
          <a:prstGeom prst="rect">
            <a:avLst/>
          </a:prstGeom>
          <a:noFill/>
          <a:ln w="9525">
            <a:noFill/>
            <a:miter lim="800000"/>
            <a:headEnd/>
            <a:tailEnd/>
          </a:ln>
        </p:spPr>
        <p:txBody>
          <a:bodyPr wrap="none" lIns="90488" tIns="44450" rIns="90488" bIns="44450">
            <a:spAutoFit/>
          </a:bodyPr>
          <a:lstStyle/>
          <a:p>
            <a:pPr eaLnBrk="0" hangingPunct="0"/>
            <a:r>
              <a:rPr lang="en-US" altLang="en-US" sz="1400" b="0" dirty="0">
                <a:latin typeface="+mn-lt"/>
              </a:rPr>
              <a:t>MS = multiple sclerosis; ESRD =  end-stage renal disease; GERD = gastroesophageal reflux disease.</a:t>
            </a:r>
          </a:p>
          <a:p>
            <a:pPr eaLnBrk="0" hangingPunct="0"/>
            <a:endParaRPr lang="en-US" altLang="en-US" sz="1400" b="0" dirty="0">
              <a:latin typeface="+mn-lt"/>
            </a:endParaRPr>
          </a:p>
          <a:p>
            <a:pPr eaLnBrk="0" hangingPunct="0"/>
            <a:endParaRPr lang="en-US" altLang="en-US" sz="1400" b="0" dirty="0">
              <a:latin typeface="+mn-lt"/>
            </a:endParaRPr>
          </a:p>
          <a:p>
            <a:pPr eaLnBrk="0" hangingPunct="0"/>
            <a:r>
              <a:rPr lang="en-US" altLang="en-US" sz="1400" b="0" dirty="0">
                <a:latin typeface="+mn-lt"/>
              </a:rPr>
              <a:t>Higher score represents better health-related quality of life. </a:t>
            </a:r>
          </a:p>
        </p:txBody>
      </p:sp>
      <p:sp>
        <p:nvSpPr>
          <p:cNvPr id="2" name="Slide Number Placeholder 1"/>
          <p:cNvSpPr txBox="1">
            <a:spLocks noGrp="1"/>
          </p:cNvSpPr>
          <p:nvPr/>
        </p:nvSpPr>
        <p:spPr bwMode="auto">
          <a:xfrm>
            <a:off x="7372350" y="6245225"/>
            <a:ext cx="1466850" cy="476250"/>
          </a:xfrm>
          <a:prstGeom prst="rect">
            <a:avLst/>
          </a:prstGeom>
          <a:noFill/>
          <a:ln>
            <a:miter lim="800000"/>
            <a:headEnd/>
            <a:tailEnd/>
          </a:ln>
        </p:spPr>
        <p:txBody>
          <a:bodyPr/>
          <a:lstStyle/>
          <a:p>
            <a:pPr algn="r" eaLnBrk="0" hangingPunct="0">
              <a:defRPr/>
            </a:pPr>
            <a:fld id="{872B84B2-330E-4E25-943D-F27908E0BD29}" type="slidenum">
              <a:rPr lang="en-US" sz="1400" b="0">
                <a:cs typeface="+mn-cs"/>
              </a:rPr>
              <a:pPr algn="r" eaLnBrk="0" hangingPunct="0">
                <a:defRPr/>
              </a:pPr>
              <a:t>16</a:t>
            </a:fld>
            <a:endParaRPr lang="en-US" sz="1400" b="0">
              <a:cs typeface="+mn-cs"/>
            </a:endParaRPr>
          </a:p>
        </p:txBody>
      </p:sp>
    </p:spTree>
    <p:extLst>
      <p:ext uri="{BB962C8B-B14F-4D97-AF65-F5344CB8AC3E}">
        <p14:creationId xmlns:p14="http://schemas.microsoft.com/office/powerpoint/2010/main" val="3575130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p>
            <a:pPr>
              <a:defRPr/>
            </a:pPr>
            <a:fld id="{C2870ACF-2D88-4956-AA96-AE89C19450DB}" type="slidenum">
              <a:rPr lang="en-US"/>
              <a:pPr>
                <a:defRPr/>
              </a:pPr>
              <a:t>17</a:t>
            </a:fld>
            <a:endParaRPr lang="en-US"/>
          </a:p>
        </p:txBody>
      </p:sp>
      <p:graphicFrame>
        <p:nvGraphicFramePr>
          <p:cNvPr id="93187" name="Object 3">
            <a:hlinkClick r:id="" action="ppaction://ole?verb=0"/>
          </p:cNvPr>
          <p:cNvGraphicFramePr>
            <a:graphicFrameLocks/>
          </p:cNvGraphicFramePr>
          <p:nvPr/>
        </p:nvGraphicFramePr>
        <p:xfrm>
          <a:off x="165100" y="1701800"/>
          <a:ext cx="8364538" cy="3024188"/>
        </p:xfrm>
        <a:graphic>
          <a:graphicData uri="http://schemas.openxmlformats.org/presentationml/2006/ole">
            <mc:AlternateContent xmlns:mc="http://schemas.openxmlformats.org/markup-compatibility/2006">
              <mc:Choice xmlns:v="urn:schemas-microsoft-com:vml" Requires="v">
                <p:oleObj spid="_x0000_s132125" name="Worksheet" r:id="rId4" imgW="8372475" imgH="3028950" progId="Excel.Sheet.8">
                  <p:embed/>
                </p:oleObj>
              </mc:Choice>
              <mc:Fallback>
                <p:oleObj name="Worksheet" r:id="rId4" imgW="8372475" imgH="3028950" progId="Excel.Sheet.8">
                  <p:embed/>
                  <p:pic>
                    <p:nvPicPr>
                      <p:cNvPr id="93187"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 y="1701800"/>
                        <a:ext cx="8364538" cy="302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88" name="Title 10"/>
          <p:cNvSpPr>
            <a:spLocks noGrp="1"/>
          </p:cNvSpPr>
          <p:nvPr>
            <p:ph type="title" idx="4294967295"/>
          </p:nvPr>
        </p:nvSpPr>
        <p:spPr>
          <a:xfrm>
            <a:off x="76200" y="271462"/>
            <a:ext cx="8939212" cy="1023938"/>
          </a:xfrm>
        </p:spPr>
        <p:txBody>
          <a:bodyPr/>
          <a:lstStyle/>
          <a:p>
            <a:pPr eaLnBrk="1" hangingPunct="1"/>
            <a:r>
              <a:rPr lang="en-US" altLang="en-US" sz="2200" b="1" dirty="0">
                <a:latin typeface="Comic Sans MS" pitchFamily="66" charset="0"/>
              </a:rPr>
              <a:t>Emotional Well-Being (EWB) and Physical Functioning (PF) at Baseline: 54 Patients @ UCLA-Center for East West Medicine </a:t>
            </a:r>
          </a:p>
        </p:txBody>
      </p:sp>
      <p:grpSp>
        <p:nvGrpSpPr>
          <p:cNvPr id="93189" name="Group 14"/>
          <p:cNvGrpSpPr>
            <a:grpSpLocks/>
          </p:cNvGrpSpPr>
          <p:nvPr/>
        </p:nvGrpSpPr>
        <p:grpSpPr bwMode="auto">
          <a:xfrm>
            <a:off x="7528441" y="2971800"/>
            <a:ext cx="929759" cy="584200"/>
            <a:chOff x="401615" y="635391"/>
            <a:chExt cx="1227667" cy="584776"/>
          </a:xfrm>
        </p:grpSpPr>
        <p:sp>
          <p:nvSpPr>
            <p:cNvPr id="93192" name="TextBox 11"/>
            <p:cNvSpPr txBox="1">
              <a:spLocks noChangeArrowheads="1"/>
            </p:cNvSpPr>
            <p:nvPr/>
          </p:nvSpPr>
          <p:spPr bwMode="auto">
            <a:xfrm>
              <a:off x="401615" y="635391"/>
              <a:ext cx="1227667" cy="584776"/>
            </a:xfrm>
            <a:prstGeom prst="rect">
              <a:avLst/>
            </a:prstGeom>
            <a:solidFill>
              <a:schemeClr val="bg1"/>
            </a:solidFill>
            <a:ln w="9525">
              <a:solidFill>
                <a:srgbClr val="606060"/>
              </a:solidFill>
              <a:miter lim="800000"/>
              <a:headEnd/>
              <a:tailEnd/>
            </a:ln>
          </p:spPr>
          <p:txBody>
            <a:bodyPr>
              <a:spAutoFit/>
            </a:bodyPr>
            <a:lstStyle/>
            <a:p>
              <a:pPr marL="233363" eaLnBrk="0" hangingPunct="0"/>
              <a:r>
                <a:rPr lang="en-US" altLang="en-US" sz="1600" dirty="0">
                  <a:latin typeface="Arial" pitchFamily="34" charset="0"/>
                  <a:ea typeface="MS PGothic" pitchFamily="34" charset="-128"/>
                </a:rPr>
                <a:t>EWB</a:t>
              </a:r>
            </a:p>
            <a:p>
              <a:pPr marL="233363" eaLnBrk="0" hangingPunct="0"/>
              <a:r>
                <a:rPr lang="en-US" altLang="en-US" sz="1600" dirty="0">
                  <a:latin typeface="Arial" pitchFamily="34" charset="0"/>
                  <a:ea typeface="MS PGothic" pitchFamily="34" charset="-128"/>
                </a:rPr>
                <a:t>PF</a:t>
              </a:r>
            </a:p>
          </p:txBody>
        </p:sp>
        <p:sp>
          <p:nvSpPr>
            <p:cNvPr id="93193" name="Rectangle 12"/>
            <p:cNvSpPr>
              <a:spLocks noChangeArrowheads="1"/>
            </p:cNvSpPr>
            <p:nvPr/>
          </p:nvSpPr>
          <p:spPr bwMode="auto">
            <a:xfrm>
              <a:off x="478578" y="728471"/>
              <a:ext cx="158750" cy="158750"/>
            </a:xfrm>
            <a:prstGeom prst="rect">
              <a:avLst/>
            </a:prstGeom>
            <a:solidFill>
              <a:srgbClr val="FF0000"/>
            </a:solidFill>
            <a:ln w="3175">
              <a:solidFill>
                <a:schemeClr val="bg2"/>
              </a:solidFill>
              <a:round/>
              <a:headEnd/>
              <a:tailEnd/>
            </a:ln>
          </p:spPr>
          <p:txBody>
            <a:bodyPr/>
            <a:lstStyle/>
            <a:p>
              <a:pPr eaLnBrk="0" hangingPunct="0"/>
              <a:endParaRPr lang="en-US" altLang="en-US"/>
            </a:p>
          </p:txBody>
        </p:sp>
        <p:sp>
          <p:nvSpPr>
            <p:cNvPr id="32777" name="Rectangle 13"/>
            <p:cNvSpPr>
              <a:spLocks noChangeArrowheads="1"/>
            </p:cNvSpPr>
            <p:nvPr/>
          </p:nvSpPr>
          <p:spPr bwMode="auto">
            <a:xfrm>
              <a:off x="478578" y="956005"/>
              <a:ext cx="158796" cy="158907"/>
            </a:xfrm>
            <a:prstGeom prst="rect">
              <a:avLst/>
            </a:prstGeom>
            <a:solidFill>
              <a:schemeClr val="accent6"/>
            </a:solidFill>
            <a:ln w="3175">
              <a:solidFill>
                <a:schemeClr val="bg2"/>
              </a:solidFill>
              <a:round/>
              <a:headEnd/>
              <a:tailEnd/>
            </a:ln>
          </p:spPr>
          <p:txBody>
            <a:bodyPr/>
            <a:lstStyle/>
            <a:p>
              <a:pPr eaLnBrk="0" hangingPunct="0">
                <a:defRPr/>
              </a:pPr>
              <a:endParaRPr lang="en-US"/>
            </a:p>
          </p:txBody>
        </p:sp>
      </p:grpSp>
      <p:sp>
        <p:nvSpPr>
          <p:cNvPr id="93190" name="Rectangle 4"/>
          <p:cNvSpPr>
            <a:spLocks noChangeArrowheads="1"/>
          </p:cNvSpPr>
          <p:nvPr/>
        </p:nvSpPr>
        <p:spPr bwMode="auto">
          <a:xfrm>
            <a:off x="649457" y="4876800"/>
            <a:ext cx="8229818" cy="1166986"/>
          </a:xfrm>
          <a:prstGeom prst="rect">
            <a:avLst/>
          </a:prstGeom>
          <a:noFill/>
          <a:ln w="9525">
            <a:noFill/>
            <a:miter lim="800000"/>
            <a:headEnd/>
            <a:tailEnd/>
          </a:ln>
        </p:spPr>
        <p:txBody>
          <a:bodyPr wrap="none" lIns="90488" tIns="44450" rIns="90488" bIns="44450">
            <a:spAutoFit/>
          </a:bodyPr>
          <a:lstStyle/>
          <a:p>
            <a:pPr eaLnBrk="0" hangingPunct="0"/>
            <a:r>
              <a:rPr lang="en-US" altLang="en-US" sz="1400" b="0" dirty="0">
                <a:latin typeface="+mn-lt"/>
              </a:rPr>
              <a:t>MS = multiple sclerosis; ESRD =  end-stage renal disease; GERD = gastroesophageal reflux disease.</a:t>
            </a:r>
          </a:p>
          <a:p>
            <a:pPr eaLnBrk="0" hangingPunct="0"/>
            <a:endParaRPr lang="en-US" altLang="en-US" sz="1400" b="0" dirty="0">
              <a:latin typeface="+mn-lt"/>
            </a:endParaRPr>
          </a:p>
          <a:p>
            <a:pPr eaLnBrk="0" hangingPunct="0"/>
            <a:endParaRPr lang="en-US" altLang="en-US" sz="1400" b="0" dirty="0"/>
          </a:p>
          <a:p>
            <a:pPr eaLnBrk="0" hangingPunct="0"/>
            <a:r>
              <a:rPr lang="en-US" altLang="en-US" sz="1400" b="0" dirty="0">
                <a:latin typeface="Arial" panose="020B0604020202020204" pitchFamily="34" charset="0"/>
              </a:rPr>
              <a:t>Higher score represents better health-related quality of life. </a:t>
            </a:r>
          </a:p>
          <a:p>
            <a:pPr eaLnBrk="0" hangingPunct="0"/>
            <a:r>
              <a:rPr lang="en-US" altLang="en-US" sz="1400" b="0" dirty="0">
                <a:latin typeface="+mn-lt"/>
              </a:rPr>
              <a:t> </a:t>
            </a:r>
          </a:p>
        </p:txBody>
      </p:sp>
      <p:sp>
        <p:nvSpPr>
          <p:cNvPr id="2" name="Slide Number Placeholder 1"/>
          <p:cNvSpPr txBox="1">
            <a:spLocks noGrp="1"/>
          </p:cNvSpPr>
          <p:nvPr/>
        </p:nvSpPr>
        <p:spPr bwMode="auto">
          <a:xfrm>
            <a:off x="7372350" y="6245225"/>
            <a:ext cx="1466850" cy="476250"/>
          </a:xfrm>
          <a:prstGeom prst="rect">
            <a:avLst/>
          </a:prstGeom>
          <a:noFill/>
          <a:ln>
            <a:miter lim="800000"/>
            <a:headEnd/>
            <a:tailEnd/>
          </a:ln>
        </p:spPr>
        <p:txBody>
          <a:bodyPr/>
          <a:lstStyle/>
          <a:p>
            <a:pPr algn="r" eaLnBrk="0" hangingPunct="0">
              <a:defRPr/>
            </a:pPr>
            <a:fld id="{872B84B2-330E-4E25-943D-F27908E0BD29}" type="slidenum">
              <a:rPr lang="en-US" sz="1400" b="0">
                <a:cs typeface="+mn-cs"/>
              </a:rPr>
              <a:pPr algn="r" eaLnBrk="0" hangingPunct="0">
                <a:defRPr/>
              </a:pPr>
              <a:t>17</a:t>
            </a:fld>
            <a:endParaRPr lang="en-US" sz="1400" b="0">
              <a:cs typeface="+mn-cs"/>
            </a:endParaRPr>
          </a:p>
        </p:txBody>
      </p:sp>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2577D1D1-A57D-433E-A4BB-C904BC53B381}"/>
                  </a:ext>
                </a:extLst>
              </p14:cNvPr>
              <p14:cNvContentPartPr/>
              <p14:nvPr/>
            </p14:nvContentPartPr>
            <p14:xfrm>
              <a:off x="6326193" y="1818055"/>
              <a:ext cx="96624" cy="2386080"/>
            </p14:xfrm>
          </p:contentPart>
        </mc:Choice>
        <mc:Fallback xmlns="">
          <p:pic>
            <p:nvPicPr>
              <p:cNvPr id="3" name="Ink 2">
                <a:extLst>
                  <a:ext uri="{FF2B5EF4-FFF2-40B4-BE49-F238E27FC236}">
                    <a16:creationId xmlns:a16="http://schemas.microsoft.com/office/drawing/2014/main" id="{2577D1D1-A57D-433E-A4BB-C904BC53B381}"/>
                  </a:ext>
                </a:extLst>
              </p:cNvPr>
              <p:cNvPicPr/>
              <p:nvPr/>
            </p:nvPicPr>
            <p:blipFill>
              <a:blip r:embed="rId7"/>
              <a:stretch>
                <a:fillRect/>
              </a:stretch>
            </p:blipFill>
            <p:spPr>
              <a:xfrm>
                <a:off x="6304641" y="1774862"/>
                <a:ext cx="139368" cy="247210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1F16A102-6708-4449-B746-FA2A34AF196E}"/>
                  </a:ext>
                </a:extLst>
              </p14:cNvPr>
              <p14:cNvContentPartPr/>
              <p14:nvPr/>
            </p14:nvContentPartPr>
            <p14:xfrm>
              <a:off x="6395457" y="4104055"/>
              <a:ext cx="30960" cy="198864"/>
            </p14:xfrm>
          </p:contentPart>
        </mc:Choice>
        <mc:Fallback xmlns="">
          <p:pic>
            <p:nvPicPr>
              <p:cNvPr id="4" name="Ink 3">
                <a:extLst>
                  <a:ext uri="{FF2B5EF4-FFF2-40B4-BE49-F238E27FC236}">
                    <a16:creationId xmlns:a16="http://schemas.microsoft.com/office/drawing/2014/main" id="{1F16A102-6708-4449-B746-FA2A34AF196E}"/>
                  </a:ext>
                </a:extLst>
              </p:cNvPr>
              <p:cNvPicPr/>
              <p:nvPr/>
            </p:nvPicPr>
            <p:blipFill>
              <a:blip r:embed="rId9"/>
              <a:stretch>
                <a:fillRect/>
              </a:stretch>
            </p:blipFill>
            <p:spPr>
              <a:xfrm>
                <a:off x="6374105" y="4060902"/>
                <a:ext cx="73308" cy="28481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8BFA2EEE-A26E-472B-B748-574BCAE7A7AD}"/>
                  </a:ext>
                </a:extLst>
              </p14:cNvPr>
              <p14:cNvContentPartPr/>
              <p14:nvPr/>
            </p14:nvContentPartPr>
            <p14:xfrm>
              <a:off x="6992049" y="4130695"/>
              <a:ext cx="441072" cy="457776"/>
            </p14:xfrm>
          </p:contentPart>
        </mc:Choice>
        <mc:Fallback xmlns="">
          <p:pic>
            <p:nvPicPr>
              <p:cNvPr id="5" name="Ink 4">
                <a:extLst>
                  <a:ext uri="{FF2B5EF4-FFF2-40B4-BE49-F238E27FC236}">
                    <a16:creationId xmlns:a16="http://schemas.microsoft.com/office/drawing/2014/main" id="{8BFA2EEE-A26E-472B-B748-574BCAE7A7AD}"/>
                  </a:ext>
                </a:extLst>
              </p:cNvPr>
              <p:cNvPicPr/>
              <p:nvPr/>
            </p:nvPicPr>
            <p:blipFill>
              <a:blip r:embed="rId11"/>
              <a:stretch>
                <a:fillRect/>
              </a:stretch>
            </p:blipFill>
            <p:spPr>
              <a:xfrm>
                <a:off x="6970463" y="4087543"/>
                <a:ext cx="483884" cy="543721"/>
              </a:xfrm>
              <a:prstGeom prst="rect">
                <a:avLst/>
              </a:prstGeom>
            </p:spPr>
          </p:pic>
        </mc:Fallback>
      </mc:AlternateContent>
    </p:spTree>
    <p:extLst>
      <p:ext uri="{BB962C8B-B14F-4D97-AF65-F5344CB8AC3E}">
        <p14:creationId xmlns:p14="http://schemas.microsoft.com/office/powerpoint/2010/main" val="3976700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BF5CEBF8-E5D1-4AEE-A4A9-62BC59D17FAE}" type="slidenum">
              <a:rPr lang="en-US" altLang="en-US" sz="1400" b="0"/>
              <a:pPr/>
              <a:t>18</a:t>
            </a:fld>
            <a:endParaRPr lang="en-US" altLang="en-US" sz="1400" b="0"/>
          </a:p>
        </p:txBody>
      </p:sp>
      <p:sp>
        <p:nvSpPr>
          <p:cNvPr id="54275" name="Rectangle 2"/>
          <p:cNvSpPr>
            <a:spLocks noGrp="1" noChangeArrowheads="1"/>
          </p:cNvSpPr>
          <p:nvPr>
            <p:ph type="title" idx="4294967295"/>
          </p:nvPr>
        </p:nvSpPr>
        <p:spPr>
          <a:xfrm>
            <a:off x="0" y="-152400"/>
            <a:ext cx="9258300" cy="1143000"/>
          </a:xfrm>
        </p:spPr>
        <p:txBody>
          <a:bodyPr/>
          <a:lstStyle/>
          <a:p>
            <a:pPr eaLnBrk="1" hangingPunct="1"/>
            <a:r>
              <a:rPr lang="en-US" altLang="en-US" b="1" dirty="0">
                <a:latin typeface="Comic Sans MS" panose="030F0702030302020204" pitchFamily="66" charset="0"/>
              </a:rPr>
              <a:t>SF-36 PCS and MCS</a:t>
            </a:r>
          </a:p>
        </p:txBody>
      </p:sp>
      <p:sp>
        <p:nvSpPr>
          <p:cNvPr id="54276" name="Rectangle 3"/>
          <p:cNvSpPr>
            <a:spLocks noGrp="1" noChangeArrowheads="1"/>
          </p:cNvSpPr>
          <p:nvPr>
            <p:ph type="body" idx="4294967295"/>
          </p:nvPr>
        </p:nvSpPr>
        <p:spPr>
          <a:xfrm>
            <a:off x="152400" y="921296"/>
            <a:ext cx="8686800" cy="4906963"/>
          </a:xfrm>
        </p:spPr>
        <p:txBody>
          <a:bodyPr/>
          <a:lstStyle/>
          <a:p>
            <a:pPr eaLnBrk="1" hangingPunct="1">
              <a:buFontTx/>
              <a:buNone/>
            </a:pPr>
            <a:r>
              <a:rPr lang="en-US" altLang="en-US" dirty="0" err="1"/>
              <a:t>PCS_z</a:t>
            </a:r>
            <a:r>
              <a:rPr lang="en-US" altLang="en-US" dirty="0"/>
              <a:t> =   (PF_Z * </a:t>
            </a:r>
            <a:r>
              <a:rPr lang="en-US" altLang="en-US" dirty="0">
                <a:highlight>
                  <a:srgbClr val="FFFF00"/>
                </a:highlight>
              </a:rPr>
              <a:t>0.42</a:t>
            </a:r>
            <a:r>
              <a:rPr lang="en-US" altLang="en-US" dirty="0"/>
              <a:t>) + (RP_Z * </a:t>
            </a:r>
            <a:r>
              <a:rPr lang="en-US" altLang="en-US" dirty="0">
                <a:highlight>
                  <a:srgbClr val="FFFF00"/>
                </a:highlight>
              </a:rPr>
              <a:t>0.35</a:t>
            </a:r>
            <a:r>
              <a:rPr lang="en-US" altLang="en-US" dirty="0"/>
              <a:t>) +           		 (BP_Z * </a:t>
            </a:r>
            <a:r>
              <a:rPr lang="en-US" altLang="en-US" dirty="0">
                <a:highlight>
                  <a:srgbClr val="FFFF00"/>
                </a:highlight>
              </a:rPr>
              <a:t>0.32</a:t>
            </a:r>
            <a:r>
              <a:rPr lang="en-US" altLang="en-US" dirty="0"/>
              <a:t>) + (GH_Z * </a:t>
            </a:r>
            <a:r>
              <a:rPr lang="en-US" altLang="en-US" dirty="0">
                <a:highlight>
                  <a:srgbClr val="FFFF00"/>
                </a:highlight>
              </a:rPr>
              <a:t>0.25</a:t>
            </a:r>
            <a:r>
              <a:rPr lang="en-US" altLang="en-US" dirty="0"/>
              <a:t>) +           		 (EF_Z * </a:t>
            </a:r>
            <a:r>
              <a:rPr lang="en-US" altLang="en-US" dirty="0">
                <a:highlight>
                  <a:srgbClr val="FFFF00"/>
                </a:highlight>
              </a:rPr>
              <a:t>0.03</a:t>
            </a:r>
            <a:r>
              <a:rPr lang="en-US" altLang="en-US" dirty="0"/>
              <a:t>) +  (SF_Z *  </a:t>
            </a:r>
            <a:r>
              <a:rPr lang="en-US" altLang="en-US" u="sng" dirty="0"/>
              <a:t>-.01</a:t>
            </a:r>
            <a:r>
              <a:rPr lang="en-US" altLang="en-US" dirty="0"/>
              <a:t>) +           		 (RE_Z * </a:t>
            </a:r>
            <a:r>
              <a:rPr lang="en-US" altLang="en-US" u="sng" dirty="0"/>
              <a:t>-.19</a:t>
            </a:r>
            <a:r>
              <a:rPr lang="en-US" altLang="en-US" dirty="0"/>
              <a:t>) +  (EW_Z * </a:t>
            </a:r>
            <a:r>
              <a:rPr lang="en-US" altLang="en-US" u="sng" dirty="0"/>
              <a:t>-.22</a:t>
            </a:r>
            <a:r>
              <a:rPr lang="en-US" altLang="en-US" dirty="0"/>
              <a:t>)</a:t>
            </a:r>
          </a:p>
          <a:p>
            <a:pPr eaLnBrk="1" hangingPunct="1">
              <a:buFontTx/>
              <a:buNone/>
            </a:pPr>
            <a:r>
              <a:rPr lang="en-US" altLang="en-US" dirty="0" err="1"/>
              <a:t>MCS_z</a:t>
            </a:r>
            <a:r>
              <a:rPr lang="en-US" altLang="en-US" dirty="0"/>
              <a:t> =  (EW_Z * </a:t>
            </a:r>
            <a:r>
              <a:rPr lang="en-US" altLang="en-US" dirty="0">
                <a:highlight>
                  <a:srgbClr val="FFFF00"/>
                </a:highlight>
              </a:rPr>
              <a:t>0.49</a:t>
            </a:r>
            <a:r>
              <a:rPr lang="en-US" altLang="en-US" dirty="0"/>
              <a:t>) + (RE_Z * </a:t>
            </a:r>
            <a:r>
              <a:rPr lang="en-US" altLang="en-US" dirty="0">
                <a:highlight>
                  <a:srgbClr val="FFFF00"/>
                </a:highlight>
              </a:rPr>
              <a:t>0.43</a:t>
            </a:r>
            <a:r>
              <a:rPr lang="en-US" altLang="en-US" dirty="0"/>
              <a:t>) +</a:t>
            </a:r>
          </a:p>
          <a:p>
            <a:pPr eaLnBrk="1" hangingPunct="1">
              <a:buFontTx/>
              <a:buNone/>
            </a:pPr>
            <a:r>
              <a:rPr lang="en-US" altLang="en-US" dirty="0"/>
              <a:t>          	 (SF_Z  * </a:t>
            </a:r>
            <a:r>
              <a:rPr lang="en-US" altLang="en-US" dirty="0">
                <a:highlight>
                  <a:srgbClr val="FFFF00"/>
                </a:highlight>
              </a:rPr>
              <a:t>0.27</a:t>
            </a:r>
            <a:r>
              <a:rPr lang="en-US" altLang="en-US" dirty="0"/>
              <a:t>) + (EF_Z * </a:t>
            </a:r>
            <a:r>
              <a:rPr lang="en-US" altLang="en-US" dirty="0">
                <a:highlight>
                  <a:srgbClr val="FFFF00"/>
                </a:highlight>
              </a:rPr>
              <a:t>0.24</a:t>
            </a:r>
            <a:r>
              <a:rPr lang="en-US" altLang="en-US" dirty="0"/>
              <a:t>) +</a:t>
            </a:r>
          </a:p>
          <a:p>
            <a:pPr eaLnBrk="1" hangingPunct="1">
              <a:buFontTx/>
              <a:buNone/>
            </a:pPr>
            <a:r>
              <a:rPr lang="en-US" altLang="en-US" dirty="0"/>
              <a:t>                 (GH_Z *  </a:t>
            </a:r>
            <a:r>
              <a:rPr lang="en-US" altLang="en-US" u="sng" dirty="0"/>
              <a:t>-.02</a:t>
            </a:r>
            <a:r>
              <a:rPr lang="en-US" altLang="en-US" dirty="0"/>
              <a:t>) + (BP_Z * </a:t>
            </a:r>
            <a:r>
              <a:rPr lang="en-US" altLang="en-US" u="sng" dirty="0"/>
              <a:t>-.10</a:t>
            </a:r>
            <a:r>
              <a:rPr lang="en-US" altLang="en-US" dirty="0"/>
              <a:t>)  + </a:t>
            </a:r>
          </a:p>
          <a:p>
            <a:pPr eaLnBrk="1" hangingPunct="1">
              <a:buFontTx/>
              <a:buNone/>
            </a:pPr>
            <a:r>
              <a:rPr lang="en-US" altLang="en-US" dirty="0"/>
              <a:t>                 (RP_Z *  </a:t>
            </a:r>
            <a:r>
              <a:rPr lang="en-US" altLang="en-US" u="sng" dirty="0"/>
              <a:t>-.12</a:t>
            </a:r>
            <a:r>
              <a:rPr lang="en-US" altLang="en-US" dirty="0"/>
              <a:t>) + (PF_Z *  </a:t>
            </a:r>
            <a:r>
              <a:rPr lang="en-US" altLang="en-US" u="sng" dirty="0"/>
              <a:t>-.23</a:t>
            </a:r>
            <a:r>
              <a:rPr lang="en-US" altLang="en-US" dirty="0"/>
              <a:t>)</a:t>
            </a:r>
          </a:p>
          <a:p>
            <a:pPr eaLnBrk="1" hangingPunct="1">
              <a:buFontTx/>
              <a:buNone/>
            </a:pPr>
            <a:r>
              <a:rPr lang="en-US" altLang="en-US" dirty="0"/>
              <a:t>                         		 </a:t>
            </a:r>
          </a:p>
          <a:p>
            <a:pPr eaLnBrk="1" hangingPunct="1"/>
            <a:endParaRPr lang="en-US" altLang="en-US" dirty="0"/>
          </a:p>
        </p:txBody>
      </p:sp>
      <p:sp>
        <p:nvSpPr>
          <p:cNvPr id="24581" name="TextBox 1"/>
          <p:cNvSpPr txBox="1">
            <a:spLocks noChangeArrowheads="1"/>
          </p:cNvSpPr>
          <p:nvPr/>
        </p:nvSpPr>
        <p:spPr bwMode="auto">
          <a:xfrm>
            <a:off x="2209800" y="5638800"/>
            <a:ext cx="5867400" cy="1508105"/>
          </a:xfrm>
          <a:prstGeom prst="rect">
            <a:avLst/>
          </a:prstGeom>
          <a:noFill/>
          <a:ln w="9525">
            <a:noFill/>
            <a:miter lim="800000"/>
            <a:headEnd/>
            <a:tailEnd/>
          </a:ln>
        </p:spPr>
        <p:txBody>
          <a:bodyPr>
            <a:spAutoFit/>
          </a:bodyPr>
          <a:lstStyle/>
          <a:p>
            <a:pPr eaLnBrk="1" hangingPunct="1">
              <a:defRPr/>
            </a:pPr>
            <a:r>
              <a:rPr lang="en-US" altLang="en-US" sz="3000" b="0" dirty="0">
                <a:latin typeface="+mn-lt"/>
              </a:rPr>
              <a:t>PCS =  (</a:t>
            </a:r>
            <a:r>
              <a:rPr lang="en-US" altLang="en-US" sz="3000" b="0" dirty="0" err="1">
                <a:latin typeface="+mn-lt"/>
              </a:rPr>
              <a:t>PCS_z</a:t>
            </a:r>
            <a:r>
              <a:rPr lang="en-US" altLang="en-US" sz="3000" b="0" dirty="0">
                <a:latin typeface="+mn-lt"/>
              </a:rPr>
              <a:t>*10) + 50</a:t>
            </a:r>
          </a:p>
          <a:p>
            <a:pPr eaLnBrk="1" hangingPunct="1">
              <a:defRPr/>
            </a:pPr>
            <a:r>
              <a:rPr lang="en-US" altLang="en-US" sz="3000" b="0" dirty="0">
                <a:latin typeface="+mn-lt"/>
              </a:rPr>
              <a:t>MCS = (</a:t>
            </a:r>
            <a:r>
              <a:rPr lang="en-US" altLang="en-US" sz="3000" b="0" dirty="0" err="1">
                <a:latin typeface="+mn-lt"/>
              </a:rPr>
              <a:t>MCS_z</a:t>
            </a:r>
            <a:r>
              <a:rPr lang="en-US" altLang="en-US" sz="3000" b="0" dirty="0">
                <a:latin typeface="+mn-lt"/>
              </a:rPr>
              <a:t>*10) + 50</a:t>
            </a:r>
          </a:p>
          <a:p>
            <a:pPr eaLnBrk="1" hangingPunct="1">
              <a:defRPr/>
            </a:pPr>
            <a:endParaRPr lang="en-US" altLang="en-US" dirty="0"/>
          </a:p>
        </p:txBody>
      </p:sp>
    </p:spTree>
    <p:extLst>
      <p:ext uri="{BB962C8B-B14F-4D97-AF65-F5344CB8AC3E}">
        <p14:creationId xmlns:p14="http://schemas.microsoft.com/office/powerpoint/2010/main" val="3736965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
          <p:cNvSpPr>
            <a:spLocks noGrp="1" noChangeArrowheads="1"/>
          </p:cNvSpPr>
          <p:nvPr>
            <p:ph type="sldNum" sz="quarter" idx="12"/>
          </p:nvPr>
        </p:nvSpPr>
        <p:spPr/>
        <p:txBody>
          <a:bodyPr/>
          <a:lstStyle/>
          <a:p>
            <a:pPr>
              <a:defRPr/>
            </a:pPr>
            <a:fld id="{1A07F7F2-C3C4-4583-9C03-7BD6F9B520AD}" type="slidenum">
              <a:rPr lang="en-US"/>
              <a:pPr>
                <a:defRPr/>
              </a:pPr>
              <a:t>19</a:t>
            </a:fld>
            <a:endParaRPr lang="en-US"/>
          </a:p>
        </p:txBody>
      </p:sp>
      <p:sp>
        <p:nvSpPr>
          <p:cNvPr id="94211" name="Rectangle 2"/>
          <p:cNvSpPr>
            <a:spLocks noGrp="1" noChangeArrowheads="1"/>
          </p:cNvSpPr>
          <p:nvPr>
            <p:ph type="title" idx="4294967295"/>
          </p:nvPr>
        </p:nvSpPr>
        <p:spPr>
          <a:xfrm>
            <a:off x="76206" y="152400"/>
            <a:ext cx="9067794" cy="1371600"/>
          </a:xfrm>
        </p:spPr>
        <p:txBody>
          <a:bodyPr/>
          <a:lstStyle/>
          <a:p>
            <a:pPr eaLnBrk="1" hangingPunct="1"/>
            <a:r>
              <a:rPr lang="en-US" altLang="en-US" sz="2800" b="1" dirty="0">
                <a:latin typeface="Comic Sans MS" pitchFamily="66" charset="0"/>
              </a:rPr>
              <a:t>Significant Improvement in all but 1 SF-36 Scales (T-scores)</a:t>
            </a:r>
          </a:p>
        </p:txBody>
      </p:sp>
      <p:grpSp>
        <p:nvGrpSpPr>
          <p:cNvPr id="94212" name="Group 69"/>
          <p:cNvGrpSpPr>
            <a:grpSpLocks noGrp="1"/>
          </p:cNvGrpSpPr>
          <p:nvPr/>
        </p:nvGrpSpPr>
        <p:grpSpPr bwMode="auto">
          <a:xfrm>
            <a:off x="290513" y="1581150"/>
            <a:ext cx="8472487" cy="4667250"/>
            <a:chOff x="183" y="833"/>
            <a:chExt cx="5337" cy="2940"/>
          </a:xfrm>
        </p:grpSpPr>
        <p:sp>
          <p:nvSpPr>
            <p:cNvPr id="94214" name="Rectangle 2053"/>
            <p:cNvSpPr>
              <a:spLocks noChangeArrowheads="1"/>
            </p:cNvSpPr>
            <p:nvPr/>
          </p:nvSpPr>
          <p:spPr bwMode="auto">
            <a:xfrm>
              <a:off x="183" y="833"/>
              <a:ext cx="1334" cy="380"/>
            </a:xfrm>
            <a:prstGeom prst="rect">
              <a:avLst/>
            </a:prstGeom>
            <a:solidFill>
              <a:srgbClr val="C1154A"/>
            </a:solidFill>
            <a:ln w="9525">
              <a:noFill/>
              <a:miter lim="800000"/>
              <a:headEnd/>
              <a:tailEnd/>
            </a:ln>
          </p:spPr>
          <p:txBody>
            <a:bodyPr anchor="ctr"/>
            <a:lstStyle/>
            <a:p>
              <a:pPr defTabSz="971550">
                <a:lnSpc>
                  <a:spcPct val="95000"/>
                </a:lnSpc>
                <a:spcBef>
                  <a:spcPct val="35000"/>
                </a:spcBef>
                <a:buClr>
                  <a:srgbClr val="275DA6"/>
                </a:buClr>
              </a:pPr>
              <a:endParaRPr lang="en-US" altLang="en-US" sz="2000">
                <a:solidFill>
                  <a:schemeClr val="bg1"/>
                </a:solidFill>
              </a:endParaRPr>
            </a:p>
          </p:txBody>
        </p:sp>
        <p:sp>
          <p:nvSpPr>
            <p:cNvPr id="94215" name="Rectangle 2054"/>
            <p:cNvSpPr>
              <a:spLocks noChangeArrowheads="1"/>
            </p:cNvSpPr>
            <p:nvPr/>
          </p:nvSpPr>
          <p:spPr bwMode="auto">
            <a:xfrm>
              <a:off x="1517" y="833"/>
              <a:ext cx="1335" cy="38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chemeClr val="bg1"/>
                  </a:solidFill>
                </a:rPr>
                <a:t>Change</a:t>
              </a:r>
            </a:p>
          </p:txBody>
        </p:sp>
        <p:sp>
          <p:nvSpPr>
            <p:cNvPr id="94216" name="Rectangle 2055"/>
            <p:cNvSpPr>
              <a:spLocks noChangeArrowheads="1"/>
            </p:cNvSpPr>
            <p:nvPr/>
          </p:nvSpPr>
          <p:spPr bwMode="auto">
            <a:xfrm>
              <a:off x="2852" y="833"/>
              <a:ext cx="1334" cy="38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chemeClr val="bg1"/>
                  </a:solidFill>
                </a:rPr>
                <a:t>t-test</a:t>
              </a:r>
            </a:p>
          </p:txBody>
        </p:sp>
        <p:sp>
          <p:nvSpPr>
            <p:cNvPr id="94217" name="Rectangle 2056"/>
            <p:cNvSpPr>
              <a:spLocks noChangeArrowheads="1"/>
            </p:cNvSpPr>
            <p:nvPr/>
          </p:nvSpPr>
          <p:spPr bwMode="auto">
            <a:xfrm>
              <a:off x="4186" y="833"/>
              <a:ext cx="1334" cy="38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chemeClr val="bg1"/>
                  </a:solidFill>
                </a:rPr>
                <a:t>prob.</a:t>
              </a:r>
            </a:p>
          </p:txBody>
        </p:sp>
        <p:sp>
          <p:nvSpPr>
            <p:cNvPr id="94218" name="Rectangle 2057"/>
            <p:cNvSpPr>
              <a:spLocks noChangeArrowheads="1"/>
            </p:cNvSpPr>
            <p:nvPr/>
          </p:nvSpPr>
          <p:spPr bwMode="auto">
            <a:xfrm>
              <a:off x="183" y="1213"/>
              <a:ext cx="1334" cy="256"/>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PF-10</a:t>
              </a:r>
            </a:p>
          </p:txBody>
        </p:sp>
        <p:sp>
          <p:nvSpPr>
            <p:cNvPr id="94219" name="Rectangle 2058"/>
            <p:cNvSpPr>
              <a:spLocks noChangeArrowheads="1"/>
            </p:cNvSpPr>
            <p:nvPr/>
          </p:nvSpPr>
          <p:spPr bwMode="auto">
            <a:xfrm>
              <a:off x="1517" y="1213"/>
              <a:ext cx="1335"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1.7</a:t>
              </a:r>
            </a:p>
          </p:txBody>
        </p:sp>
        <p:sp>
          <p:nvSpPr>
            <p:cNvPr id="94220" name="Rectangle 2059"/>
            <p:cNvSpPr>
              <a:spLocks noChangeArrowheads="1"/>
            </p:cNvSpPr>
            <p:nvPr/>
          </p:nvSpPr>
          <p:spPr bwMode="auto">
            <a:xfrm>
              <a:off x="2852" y="1213"/>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2.38</a:t>
              </a:r>
            </a:p>
          </p:txBody>
        </p:sp>
        <p:sp>
          <p:nvSpPr>
            <p:cNvPr id="94221" name="Rectangle 2060"/>
            <p:cNvSpPr>
              <a:spLocks noChangeArrowheads="1"/>
            </p:cNvSpPr>
            <p:nvPr/>
          </p:nvSpPr>
          <p:spPr bwMode="auto">
            <a:xfrm>
              <a:off x="4186" y="1213"/>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.0208</a:t>
              </a:r>
            </a:p>
          </p:txBody>
        </p:sp>
        <p:sp>
          <p:nvSpPr>
            <p:cNvPr id="94222" name="Rectangle 2061"/>
            <p:cNvSpPr>
              <a:spLocks noChangeArrowheads="1"/>
            </p:cNvSpPr>
            <p:nvPr/>
          </p:nvSpPr>
          <p:spPr bwMode="auto">
            <a:xfrm>
              <a:off x="183" y="1469"/>
              <a:ext cx="1334" cy="256"/>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RP-4</a:t>
              </a:r>
            </a:p>
          </p:txBody>
        </p:sp>
        <p:sp>
          <p:nvSpPr>
            <p:cNvPr id="94223" name="Rectangle 2062"/>
            <p:cNvSpPr>
              <a:spLocks noChangeArrowheads="1"/>
            </p:cNvSpPr>
            <p:nvPr/>
          </p:nvSpPr>
          <p:spPr bwMode="auto">
            <a:xfrm>
              <a:off x="1517" y="1469"/>
              <a:ext cx="1335"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4.1</a:t>
              </a:r>
            </a:p>
          </p:txBody>
        </p:sp>
        <p:sp>
          <p:nvSpPr>
            <p:cNvPr id="94224" name="Rectangle 2063"/>
            <p:cNvSpPr>
              <a:spLocks noChangeArrowheads="1"/>
            </p:cNvSpPr>
            <p:nvPr/>
          </p:nvSpPr>
          <p:spPr bwMode="auto">
            <a:xfrm>
              <a:off x="2852" y="1469"/>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3.81</a:t>
              </a:r>
            </a:p>
          </p:txBody>
        </p:sp>
        <p:sp>
          <p:nvSpPr>
            <p:cNvPr id="94225" name="Rectangle 2064"/>
            <p:cNvSpPr>
              <a:spLocks noChangeArrowheads="1"/>
            </p:cNvSpPr>
            <p:nvPr/>
          </p:nvSpPr>
          <p:spPr bwMode="auto">
            <a:xfrm>
              <a:off x="4186" y="1469"/>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.0004</a:t>
              </a:r>
            </a:p>
          </p:txBody>
        </p:sp>
        <p:sp>
          <p:nvSpPr>
            <p:cNvPr id="94226" name="Rectangle 2065"/>
            <p:cNvSpPr>
              <a:spLocks noChangeArrowheads="1"/>
            </p:cNvSpPr>
            <p:nvPr/>
          </p:nvSpPr>
          <p:spPr bwMode="auto">
            <a:xfrm>
              <a:off x="183" y="1725"/>
              <a:ext cx="1334" cy="257"/>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BP-2</a:t>
              </a:r>
            </a:p>
          </p:txBody>
        </p:sp>
        <p:sp>
          <p:nvSpPr>
            <p:cNvPr id="94227" name="Rectangle 2066"/>
            <p:cNvSpPr>
              <a:spLocks noChangeArrowheads="1"/>
            </p:cNvSpPr>
            <p:nvPr/>
          </p:nvSpPr>
          <p:spPr bwMode="auto">
            <a:xfrm>
              <a:off x="1517" y="1725"/>
              <a:ext cx="1335" cy="257"/>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3.6</a:t>
              </a:r>
            </a:p>
          </p:txBody>
        </p:sp>
        <p:sp>
          <p:nvSpPr>
            <p:cNvPr id="94228" name="Rectangle 2067"/>
            <p:cNvSpPr>
              <a:spLocks noChangeArrowheads="1"/>
            </p:cNvSpPr>
            <p:nvPr/>
          </p:nvSpPr>
          <p:spPr bwMode="auto">
            <a:xfrm>
              <a:off x="2852" y="1725"/>
              <a:ext cx="1334" cy="257"/>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2.59</a:t>
              </a:r>
            </a:p>
          </p:txBody>
        </p:sp>
        <p:sp>
          <p:nvSpPr>
            <p:cNvPr id="94229" name="Rectangle 2068"/>
            <p:cNvSpPr>
              <a:spLocks noChangeArrowheads="1"/>
            </p:cNvSpPr>
            <p:nvPr/>
          </p:nvSpPr>
          <p:spPr bwMode="auto">
            <a:xfrm>
              <a:off x="4186" y="1725"/>
              <a:ext cx="1334" cy="257"/>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.0125</a:t>
              </a:r>
            </a:p>
          </p:txBody>
        </p:sp>
        <p:sp>
          <p:nvSpPr>
            <p:cNvPr id="94230" name="Rectangle 2069"/>
            <p:cNvSpPr>
              <a:spLocks noChangeArrowheads="1"/>
            </p:cNvSpPr>
            <p:nvPr/>
          </p:nvSpPr>
          <p:spPr bwMode="auto">
            <a:xfrm>
              <a:off x="183" y="1982"/>
              <a:ext cx="1334" cy="255"/>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GH-5</a:t>
              </a:r>
            </a:p>
          </p:txBody>
        </p:sp>
        <p:sp>
          <p:nvSpPr>
            <p:cNvPr id="94231" name="Rectangle 2070"/>
            <p:cNvSpPr>
              <a:spLocks noChangeArrowheads="1"/>
            </p:cNvSpPr>
            <p:nvPr/>
          </p:nvSpPr>
          <p:spPr bwMode="auto">
            <a:xfrm>
              <a:off x="1517" y="1982"/>
              <a:ext cx="1335" cy="255"/>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2.4</a:t>
              </a:r>
            </a:p>
          </p:txBody>
        </p:sp>
        <p:sp>
          <p:nvSpPr>
            <p:cNvPr id="94232" name="Rectangle 2071"/>
            <p:cNvSpPr>
              <a:spLocks noChangeArrowheads="1"/>
            </p:cNvSpPr>
            <p:nvPr/>
          </p:nvSpPr>
          <p:spPr bwMode="auto">
            <a:xfrm>
              <a:off x="2852" y="1982"/>
              <a:ext cx="1334" cy="255"/>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2.86</a:t>
              </a:r>
            </a:p>
          </p:txBody>
        </p:sp>
        <p:sp>
          <p:nvSpPr>
            <p:cNvPr id="94233" name="Rectangle 2072"/>
            <p:cNvSpPr>
              <a:spLocks noChangeArrowheads="1"/>
            </p:cNvSpPr>
            <p:nvPr/>
          </p:nvSpPr>
          <p:spPr bwMode="auto">
            <a:xfrm>
              <a:off x="4186" y="1982"/>
              <a:ext cx="1334" cy="255"/>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.0061</a:t>
              </a:r>
            </a:p>
          </p:txBody>
        </p:sp>
        <p:sp>
          <p:nvSpPr>
            <p:cNvPr id="94234" name="Rectangle 2073"/>
            <p:cNvSpPr>
              <a:spLocks noChangeArrowheads="1"/>
            </p:cNvSpPr>
            <p:nvPr/>
          </p:nvSpPr>
          <p:spPr bwMode="auto">
            <a:xfrm>
              <a:off x="183" y="2237"/>
              <a:ext cx="1334" cy="256"/>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EN-4</a:t>
              </a:r>
            </a:p>
          </p:txBody>
        </p:sp>
        <p:sp>
          <p:nvSpPr>
            <p:cNvPr id="94235" name="Rectangle 2074"/>
            <p:cNvSpPr>
              <a:spLocks noChangeArrowheads="1"/>
            </p:cNvSpPr>
            <p:nvPr/>
          </p:nvSpPr>
          <p:spPr bwMode="auto">
            <a:xfrm>
              <a:off x="1517" y="2237"/>
              <a:ext cx="1335"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5.1</a:t>
              </a:r>
            </a:p>
          </p:txBody>
        </p:sp>
        <p:sp>
          <p:nvSpPr>
            <p:cNvPr id="94236" name="Rectangle 2075"/>
            <p:cNvSpPr>
              <a:spLocks noChangeArrowheads="1"/>
            </p:cNvSpPr>
            <p:nvPr/>
          </p:nvSpPr>
          <p:spPr bwMode="auto">
            <a:xfrm>
              <a:off x="2852" y="2237"/>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4.33</a:t>
              </a:r>
            </a:p>
          </p:txBody>
        </p:sp>
        <p:sp>
          <p:nvSpPr>
            <p:cNvPr id="94237" name="Rectangle 2076"/>
            <p:cNvSpPr>
              <a:spLocks noChangeArrowheads="1"/>
            </p:cNvSpPr>
            <p:nvPr/>
          </p:nvSpPr>
          <p:spPr bwMode="auto">
            <a:xfrm>
              <a:off x="4186" y="2237"/>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.0001</a:t>
              </a:r>
            </a:p>
          </p:txBody>
        </p:sp>
        <p:sp>
          <p:nvSpPr>
            <p:cNvPr id="94238" name="Rectangle 2077"/>
            <p:cNvSpPr>
              <a:spLocks noChangeArrowheads="1"/>
            </p:cNvSpPr>
            <p:nvPr/>
          </p:nvSpPr>
          <p:spPr bwMode="auto">
            <a:xfrm>
              <a:off x="183" y="2493"/>
              <a:ext cx="1334" cy="256"/>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SF-2</a:t>
              </a:r>
            </a:p>
          </p:txBody>
        </p:sp>
        <p:sp>
          <p:nvSpPr>
            <p:cNvPr id="94239" name="Rectangle 2078"/>
            <p:cNvSpPr>
              <a:spLocks noChangeArrowheads="1"/>
            </p:cNvSpPr>
            <p:nvPr/>
          </p:nvSpPr>
          <p:spPr bwMode="auto">
            <a:xfrm>
              <a:off x="1517" y="2493"/>
              <a:ext cx="1335"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4.7</a:t>
              </a:r>
            </a:p>
          </p:txBody>
        </p:sp>
        <p:sp>
          <p:nvSpPr>
            <p:cNvPr id="94240" name="Rectangle 2079"/>
            <p:cNvSpPr>
              <a:spLocks noChangeArrowheads="1"/>
            </p:cNvSpPr>
            <p:nvPr/>
          </p:nvSpPr>
          <p:spPr bwMode="auto">
            <a:xfrm>
              <a:off x="2852" y="2493"/>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3.51</a:t>
              </a:r>
            </a:p>
          </p:txBody>
        </p:sp>
        <p:sp>
          <p:nvSpPr>
            <p:cNvPr id="94241" name="Rectangle 2080"/>
            <p:cNvSpPr>
              <a:spLocks noChangeArrowheads="1"/>
            </p:cNvSpPr>
            <p:nvPr/>
          </p:nvSpPr>
          <p:spPr bwMode="auto">
            <a:xfrm>
              <a:off x="4186" y="2493"/>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.0009</a:t>
              </a:r>
            </a:p>
          </p:txBody>
        </p:sp>
        <p:sp>
          <p:nvSpPr>
            <p:cNvPr id="94242" name="Rectangle 2081"/>
            <p:cNvSpPr>
              <a:spLocks noChangeArrowheads="1"/>
            </p:cNvSpPr>
            <p:nvPr/>
          </p:nvSpPr>
          <p:spPr bwMode="auto">
            <a:xfrm>
              <a:off x="183" y="2749"/>
              <a:ext cx="1334" cy="256"/>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RE-3</a:t>
              </a:r>
            </a:p>
          </p:txBody>
        </p:sp>
        <p:sp>
          <p:nvSpPr>
            <p:cNvPr id="94243" name="Rectangle 2082"/>
            <p:cNvSpPr>
              <a:spLocks noChangeArrowheads="1"/>
            </p:cNvSpPr>
            <p:nvPr/>
          </p:nvSpPr>
          <p:spPr bwMode="auto">
            <a:xfrm>
              <a:off x="1517" y="2749"/>
              <a:ext cx="1335"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1.5</a:t>
              </a:r>
            </a:p>
          </p:txBody>
        </p:sp>
        <p:sp>
          <p:nvSpPr>
            <p:cNvPr id="94244" name="Rectangle 2083"/>
            <p:cNvSpPr>
              <a:spLocks noChangeArrowheads="1"/>
            </p:cNvSpPr>
            <p:nvPr/>
          </p:nvSpPr>
          <p:spPr bwMode="auto">
            <a:xfrm>
              <a:off x="2852" y="2749"/>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0.96</a:t>
              </a:r>
            </a:p>
          </p:txBody>
        </p:sp>
        <p:sp>
          <p:nvSpPr>
            <p:cNvPr id="94245" name="Rectangle 2084"/>
            <p:cNvSpPr>
              <a:spLocks noChangeArrowheads="1"/>
            </p:cNvSpPr>
            <p:nvPr/>
          </p:nvSpPr>
          <p:spPr bwMode="auto">
            <a:xfrm>
              <a:off x="4186" y="2749"/>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.3400</a:t>
              </a:r>
            </a:p>
          </p:txBody>
        </p:sp>
        <p:sp>
          <p:nvSpPr>
            <p:cNvPr id="94246" name="Rectangle 2085"/>
            <p:cNvSpPr>
              <a:spLocks noChangeArrowheads="1"/>
            </p:cNvSpPr>
            <p:nvPr/>
          </p:nvSpPr>
          <p:spPr bwMode="auto">
            <a:xfrm>
              <a:off x="183" y="3005"/>
              <a:ext cx="1334" cy="256"/>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EWB-5</a:t>
              </a:r>
            </a:p>
          </p:txBody>
        </p:sp>
        <p:sp>
          <p:nvSpPr>
            <p:cNvPr id="94247" name="Rectangle 2086"/>
            <p:cNvSpPr>
              <a:spLocks noChangeArrowheads="1"/>
            </p:cNvSpPr>
            <p:nvPr/>
          </p:nvSpPr>
          <p:spPr bwMode="auto">
            <a:xfrm>
              <a:off x="1517" y="3005"/>
              <a:ext cx="1335"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4.3</a:t>
              </a:r>
            </a:p>
          </p:txBody>
        </p:sp>
        <p:sp>
          <p:nvSpPr>
            <p:cNvPr id="94248" name="Rectangle 2087"/>
            <p:cNvSpPr>
              <a:spLocks noChangeArrowheads="1"/>
            </p:cNvSpPr>
            <p:nvPr/>
          </p:nvSpPr>
          <p:spPr bwMode="auto">
            <a:xfrm>
              <a:off x="2852" y="3005"/>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3.20</a:t>
              </a:r>
            </a:p>
          </p:txBody>
        </p:sp>
        <p:sp>
          <p:nvSpPr>
            <p:cNvPr id="94249" name="Rectangle 2088"/>
            <p:cNvSpPr>
              <a:spLocks noChangeArrowheads="1"/>
            </p:cNvSpPr>
            <p:nvPr/>
          </p:nvSpPr>
          <p:spPr bwMode="auto">
            <a:xfrm>
              <a:off x="4186" y="3005"/>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.0023</a:t>
              </a:r>
            </a:p>
          </p:txBody>
        </p:sp>
        <p:sp>
          <p:nvSpPr>
            <p:cNvPr id="94250" name="Rectangle 2089"/>
            <p:cNvSpPr>
              <a:spLocks noChangeArrowheads="1"/>
            </p:cNvSpPr>
            <p:nvPr/>
          </p:nvSpPr>
          <p:spPr bwMode="auto">
            <a:xfrm>
              <a:off x="183" y="3261"/>
              <a:ext cx="1334" cy="256"/>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PCS</a:t>
              </a:r>
            </a:p>
          </p:txBody>
        </p:sp>
        <p:sp>
          <p:nvSpPr>
            <p:cNvPr id="94251" name="Rectangle 2090"/>
            <p:cNvSpPr>
              <a:spLocks noChangeArrowheads="1"/>
            </p:cNvSpPr>
            <p:nvPr/>
          </p:nvSpPr>
          <p:spPr bwMode="auto">
            <a:xfrm>
              <a:off x="1517" y="3261"/>
              <a:ext cx="1335"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2.8</a:t>
              </a:r>
            </a:p>
          </p:txBody>
        </p:sp>
        <p:sp>
          <p:nvSpPr>
            <p:cNvPr id="94252" name="Rectangle 2091"/>
            <p:cNvSpPr>
              <a:spLocks noChangeArrowheads="1"/>
            </p:cNvSpPr>
            <p:nvPr/>
          </p:nvSpPr>
          <p:spPr bwMode="auto">
            <a:xfrm>
              <a:off x="2852" y="3261"/>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3.23</a:t>
              </a:r>
            </a:p>
          </p:txBody>
        </p:sp>
        <p:sp>
          <p:nvSpPr>
            <p:cNvPr id="94253" name="Rectangle 2092"/>
            <p:cNvSpPr>
              <a:spLocks noChangeArrowheads="1"/>
            </p:cNvSpPr>
            <p:nvPr/>
          </p:nvSpPr>
          <p:spPr bwMode="auto">
            <a:xfrm>
              <a:off x="4186" y="3261"/>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.0021</a:t>
              </a:r>
            </a:p>
          </p:txBody>
        </p:sp>
        <p:sp>
          <p:nvSpPr>
            <p:cNvPr id="94254" name="Rectangle 2093"/>
            <p:cNvSpPr>
              <a:spLocks noChangeArrowheads="1"/>
            </p:cNvSpPr>
            <p:nvPr/>
          </p:nvSpPr>
          <p:spPr bwMode="auto">
            <a:xfrm>
              <a:off x="183" y="3517"/>
              <a:ext cx="1334" cy="256"/>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MCS</a:t>
              </a:r>
            </a:p>
          </p:txBody>
        </p:sp>
        <p:sp>
          <p:nvSpPr>
            <p:cNvPr id="94255" name="Rectangle 2094"/>
            <p:cNvSpPr>
              <a:spLocks noChangeArrowheads="1"/>
            </p:cNvSpPr>
            <p:nvPr/>
          </p:nvSpPr>
          <p:spPr bwMode="auto">
            <a:xfrm>
              <a:off x="1517" y="3517"/>
              <a:ext cx="1335"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3.9</a:t>
              </a:r>
            </a:p>
          </p:txBody>
        </p:sp>
        <p:sp>
          <p:nvSpPr>
            <p:cNvPr id="94256" name="Rectangle 2095"/>
            <p:cNvSpPr>
              <a:spLocks noChangeArrowheads="1"/>
            </p:cNvSpPr>
            <p:nvPr/>
          </p:nvSpPr>
          <p:spPr bwMode="auto">
            <a:xfrm>
              <a:off x="2852" y="3517"/>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2.82</a:t>
              </a:r>
            </a:p>
          </p:txBody>
        </p:sp>
        <p:sp>
          <p:nvSpPr>
            <p:cNvPr id="94257" name="Rectangle 2096"/>
            <p:cNvSpPr>
              <a:spLocks noChangeArrowheads="1"/>
            </p:cNvSpPr>
            <p:nvPr/>
          </p:nvSpPr>
          <p:spPr bwMode="auto">
            <a:xfrm>
              <a:off x="4186" y="3517"/>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.0067</a:t>
              </a:r>
            </a:p>
          </p:txBody>
        </p:sp>
        <p:sp>
          <p:nvSpPr>
            <p:cNvPr id="94258" name="Line 2097"/>
            <p:cNvSpPr>
              <a:spLocks noChangeShapeType="1"/>
            </p:cNvSpPr>
            <p:nvPr/>
          </p:nvSpPr>
          <p:spPr bwMode="auto">
            <a:xfrm>
              <a:off x="1517" y="833"/>
              <a:ext cx="0" cy="2940"/>
            </a:xfrm>
            <a:prstGeom prst="line">
              <a:avLst/>
            </a:prstGeom>
            <a:noFill/>
            <a:ln w="12700">
              <a:solidFill>
                <a:srgbClr val="BFBFBF"/>
              </a:solidFill>
              <a:round/>
              <a:headEnd/>
              <a:tailEnd/>
            </a:ln>
          </p:spPr>
          <p:txBody>
            <a:bodyPr/>
            <a:lstStyle/>
            <a:p>
              <a:endParaRPr lang="en-US"/>
            </a:p>
          </p:txBody>
        </p:sp>
        <p:sp>
          <p:nvSpPr>
            <p:cNvPr id="94259" name="Line 2098"/>
            <p:cNvSpPr>
              <a:spLocks noChangeShapeType="1"/>
            </p:cNvSpPr>
            <p:nvPr/>
          </p:nvSpPr>
          <p:spPr bwMode="auto">
            <a:xfrm>
              <a:off x="2852" y="833"/>
              <a:ext cx="0" cy="2940"/>
            </a:xfrm>
            <a:prstGeom prst="line">
              <a:avLst/>
            </a:prstGeom>
            <a:noFill/>
            <a:ln w="12700">
              <a:solidFill>
                <a:srgbClr val="BFBFBF"/>
              </a:solidFill>
              <a:round/>
              <a:headEnd/>
              <a:tailEnd/>
            </a:ln>
          </p:spPr>
          <p:txBody>
            <a:bodyPr/>
            <a:lstStyle/>
            <a:p>
              <a:endParaRPr lang="en-US"/>
            </a:p>
          </p:txBody>
        </p:sp>
        <p:sp>
          <p:nvSpPr>
            <p:cNvPr id="94260" name="Line 2099"/>
            <p:cNvSpPr>
              <a:spLocks noChangeShapeType="1"/>
            </p:cNvSpPr>
            <p:nvPr/>
          </p:nvSpPr>
          <p:spPr bwMode="auto">
            <a:xfrm>
              <a:off x="4186" y="833"/>
              <a:ext cx="0" cy="2940"/>
            </a:xfrm>
            <a:prstGeom prst="line">
              <a:avLst/>
            </a:prstGeom>
            <a:noFill/>
            <a:ln w="12700">
              <a:solidFill>
                <a:srgbClr val="BFBFBF"/>
              </a:solidFill>
              <a:round/>
              <a:headEnd/>
              <a:tailEnd/>
            </a:ln>
          </p:spPr>
          <p:txBody>
            <a:bodyPr/>
            <a:lstStyle/>
            <a:p>
              <a:endParaRPr lang="en-US"/>
            </a:p>
          </p:txBody>
        </p:sp>
        <p:sp>
          <p:nvSpPr>
            <p:cNvPr id="94261" name="Line 2100"/>
            <p:cNvSpPr>
              <a:spLocks noChangeShapeType="1"/>
            </p:cNvSpPr>
            <p:nvPr/>
          </p:nvSpPr>
          <p:spPr bwMode="auto">
            <a:xfrm>
              <a:off x="183" y="1213"/>
              <a:ext cx="5337" cy="0"/>
            </a:xfrm>
            <a:prstGeom prst="line">
              <a:avLst/>
            </a:prstGeom>
            <a:noFill/>
            <a:ln w="12700">
              <a:solidFill>
                <a:srgbClr val="BFBFBF"/>
              </a:solidFill>
              <a:round/>
              <a:headEnd/>
              <a:tailEnd/>
            </a:ln>
          </p:spPr>
          <p:txBody>
            <a:bodyPr/>
            <a:lstStyle/>
            <a:p>
              <a:endParaRPr lang="en-US"/>
            </a:p>
          </p:txBody>
        </p:sp>
        <p:sp>
          <p:nvSpPr>
            <p:cNvPr id="94262" name="Line 2101"/>
            <p:cNvSpPr>
              <a:spLocks noChangeShapeType="1"/>
            </p:cNvSpPr>
            <p:nvPr/>
          </p:nvSpPr>
          <p:spPr bwMode="auto">
            <a:xfrm>
              <a:off x="183" y="1469"/>
              <a:ext cx="5337" cy="0"/>
            </a:xfrm>
            <a:prstGeom prst="line">
              <a:avLst/>
            </a:prstGeom>
            <a:noFill/>
            <a:ln w="12700">
              <a:solidFill>
                <a:srgbClr val="BFBFBF"/>
              </a:solidFill>
              <a:round/>
              <a:headEnd/>
              <a:tailEnd/>
            </a:ln>
          </p:spPr>
          <p:txBody>
            <a:bodyPr/>
            <a:lstStyle/>
            <a:p>
              <a:endParaRPr lang="en-US"/>
            </a:p>
          </p:txBody>
        </p:sp>
        <p:sp>
          <p:nvSpPr>
            <p:cNvPr id="94263" name="Line 2102"/>
            <p:cNvSpPr>
              <a:spLocks noChangeShapeType="1"/>
            </p:cNvSpPr>
            <p:nvPr/>
          </p:nvSpPr>
          <p:spPr bwMode="auto">
            <a:xfrm>
              <a:off x="183" y="1725"/>
              <a:ext cx="5337" cy="0"/>
            </a:xfrm>
            <a:prstGeom prst="line">
              <a:avLst/>
            </a:prstGeom>
            <a:noFill/>
            <a:ln w="12700">
              <a:solidFill>
                <a:srgbClr val="BFBFBF"/>
              </a:solidFill>
              <a:round/>
              <a:headEnd/>
              <a:tailEnd/>
            </a:ln>
          </p:spPr>
          <p:txBody>
            <a:bodyPr/>
            <a:lstStyle/>
            <a:p>
              <a:endParaRPr lang="en-US"/>
            </a:p>
          </p:txBody>
        </p:sp>
        <p:sp>
          <p:nvSpPr>
            <p:cNvPr id="94264" name="Line 2103"/>
            <p:cNvSpPr>
              <a:spLocks noChangeShapeType="1"/>
            </p:cNvSpPr>
            <p:nvPr/>
          </p:nvSpPr>
          <p:spPr bwMode="auto">
            <a:xfrm>
              <a:off x="183" y="1982"/>
              <a:ext cx="5337" cy="0"/>
            </a:xfrm>
            <a:prstGeom prst="line">
              <a:avLst/>
            </a:prstGeom>
            <a:noFill/>
            <a:ln w="12700">
              <a:solidFill>
                <a:srgbClr val="BFBFBF"/>
              </a:solidFill>
              <a:round/>
              <a:headEnd/>
              <a:tailEnd/>
            </a:ln>
          </p:spPr>
          <p:txBody>
            <a:bodyPr/>
            <a:lstStyle/>
            <a:p>
              <a:endParaRPr lang="en-US"/>
            </a:p>
          </p:txBody>
        </p:sp>
        <p:sp>
          <p:nvSpPr>
            <p:cNvPr id="94265" name="Line 2104"/>
            <p:cNvSpPr>
              <a:spLocks noChangeShapeType="1"/>
            </p:cNvSpPr>
            <p:nvPr/>
          </p:nvSpPr>
          <p:spPr bwMode="auto">
            <a:xfrm>
              <a:off x="183" y="2237"/>
              <a:ext cx="5337" cy="0"/>
            </a:xfrm>
            <a:prstGeom prst="line">
              <a:avLst/>
            </a:prstGeom>
            <a:noFill/>
            <a:ln w="12700">
              <a:solidFill>
                <a:srgbClr val="BFBFBF"/>
              </a:solidFill>
              <a:round/>
              <a:headEnd/>
              <a:tailEnd/>
            </a:ln>
          </p:spPr>
          <p:txBody>
            <a:bodyPr/>
            <a:lstStyle/>
            <a:p>
              <a:endParaRPr lang="en-US"/>
            </a:p>
          </p:txBody>
        </p:sp>
        <p:sp>
          <p:nvSpPr>
            <p:cNvPr id="94266" name="Line 2105"/>
            <p:cNvSpPr>
              <a:spLocks noChangeShapeType="1"/>
            </p:cNvSpPr>
            <p:nvPr/>
          </p:nvSpPr>
          <p:spPr bwMode="auto">
            <a:xfrm>
              <a:off x="183" y="2493"/>
              <a:ext cx="5337" cy="0"/>
            </a:xfrm>
            <a:prstGeom prst="line">
              <a:avLst/>
            </a:prstGeom>
            <a:noFill/>
            <a:ln w="12700">
              <a:solidFill>
                <a:srgbClr val="BFBFBF"/>
              </a:solidFill>
              <a:round/>
              <a:headEnd/>
              <a:tailEnd/>
            </a:ln>
          </p:spPr>
          <p:txBody>
            <a:bodyPr/>
            <a:lstStyle/>
            <a:p>
              <a:endParaRPr lang="en-US"/>
            </a:p>
          </p:txBody>
        </p:sp>
        <p:sp>
          <p:nvSpPr>
            <p:cNvPr id="94267" name="Line 2106"/>
            <p:cNvSpPr>
              <a:spLocks noChangeShapeType="1"/>
            </p:cNvSpPr>
            <p:nvPr/>
          </p:nvSpPr>
          <p:spPr bwMode="auto">
            <a:xfrm>
              <a:off x="183" y="2749"/>
              <a:ext cx="5337" cy="0"/>
            </a:xfrm>
            <a:prstGeom prst="line">
              <a:avLst/>
            </a:prstGeom>
            <a:noFill/>
            <a:ln w="12700">
              <a:solidFill>
                <a:srgbClr val="BFBFBF"/>
              </a:solidFill>
              <a:round/>
              <a:headEnd/>
              <a:tailEnd/>
            </a:ln>
          </p:spPr>
          <p:txBody>
            <a:bodyPr/>
            <a:lstStyle/>
            <a:p>
              <a:endParaRPr lang="en-US"/>
            </a:p>
          </p:txBody>
        </p:sp>
        <p:sp>
          <p:nvSpPr>
            <p:cNvPr id="94268" name="Line 2107"/>
            <p:cNvSpPr>
              <a:spLocks noChangeShapeType="1"/>
            </p:cNvSpPr>
            <p:nvPr/>
          </p:nvSpPr>
          <p:spPr bwMode="auto">
            <a:xfrm>
              <a:off x="183" y="3005"/>
              <a:ext cx="5337" cy="0"/>
            </a:xfrm>
            <a:prstGeom prst="line">
              <a:avLst/>
            </a:prstGeom>
            <a:noFill/>
            <a:ln w="12700">
              <a:solidFill>
                <a:srgbClr val="BFBFBF"/>
              </a:solidFill>
              <a:round/>
              <a:headEnd/>
              <a:tailEnd/>
            </a:ln>
          </p:spPr>
          <p:txBody>
            <a:bodyPr/>
            <a:lstStyle/>
            <a:p>
              <a:endParaRPr lang="en-US"/>
            </a:p>
          </p:txBody>
        </p:sp>
        <p:sp>
          <p:nvSpPr>
            <p:cNvPr id="94269" name="Line 2108"/>
            <p:cNvSpPr>
              <a:spLocks noChangeShapeType="1"/>
            </p:cNvSpPr>
            <p:nvPr/>
          </p:nvSpPr>
          <p:spPr bwMode="auto">
            <a:xfrm>
              <a:off x="183" y="3261"/>
              <a:ext cx="5337" cy="0"/>
            </a:xfrm>
            <a:prstGeom prst="line">
              <a:avLst/>
            </a:prstGeom>
            <a:noFill/>
            <a:ln w="12700">
              <a:solidFill>
                <a:srgbClr val="BFBFBF"/>
              </a:solidFill>
              <a:round/>
              <a:headEnd/>
              <a:tailEnd/>
            </a:ln>
          </p:spPr>
          <p:txBody>
            <a:bodyPr/>
            <a:lstStyle/>
            <a:p>
              <a:endParaRPr lang="en-US"/>
            </a:p>
          </p:txBody>
        </p:sp>
        <p:sp>
          <p:nvSpPr>
            <p:cNvPr id="94270" name="Line 2109"/>
            <p:cNvSpPr>
              <a:spLocks noChangeShapeType="1"/>
            </p:cNvSpPr>
            <p:nvPr/>
          </p:nvSpPr>
          <p:spPr bwMode="auto">
            <a:xfrm>
              <a:off x="183" y="3517"/>
              <a:ext cx="5337" cy="0"/>
            </a:xfrm>
            <a:prstGeom prst="line">
              <a:avLst/>
            </a:prstGeom>
            <a:noFill/>
            <a:ln w="12700">
              <a:solidFill>
                <a:srgbClr val="BFBFBF"/>
              </a:solidFill>
              <a:round/>
              <a:headEnd/>
              <a:tailEnd/>
            </a:ln>
          </p:spPr>
          <p:txBody>
            <a:bodyPr/>
            <a:lstStyle/>
            <a:p>
              <a:endParaRPr lang="en-US"/>
            </a:p>
          </p:txBody>
        </p:sp>
        <p:sp>
          <p:nvSpPr>
            <p:cNvPr id="94271" name="Line 2110"/>
            <p:cNvSpPr>
              <a:spLocks noChangeShapeType="1"/>
            </p:cNvSpPr>
            <p:nvPr/>
          </p:nvSpPr>
          <p:spPr bwMode="auto">
            <a:xfrm>
              <a:off x="183" y="833"/>
              <a:ext cx="0" cy="2940"/>
            </a:xfrm>
            <a:prstGeom prst="line">
              <a:avLst/>
            </a:prstGeom>
            <a:noFill/>
            <a:ln w="12700">
              <a:solidFill>
                <a:srgbClr val="BFBFBF"/>
              </a:solidFill>
              <a:round/>
              <a:headEnd/>
              <a:tailEnd/>
            </a:ln>
          </p:spPr>
          <p:txBody>
            <a:bodyPr/>
            <a:lstStyle/>
            <a:p>
              <a:endParaRPr lang="en-US"/>
            </a:p>
          </p:txBody>
        </p:sp>
        <p:sp>
          <p:nvSpPr>
            <p:cNvPr id="94272" name="Line 2111"/>
            <p:cNvSpPr>
              <a:spLocks noChangeShapeType="1"/>
            </p:cNvSpPr>
            <p:nvPr/>
          </p:nvSpPr>
          <p:spPr bwMode="auto">
            <a:xfrm>
              <a:off x="5520" y="833"/>
              <a:ext cx="0" cy="2940"/>
            </a:xfrm>
            <a:prstGeom prst="line">
              <a:avLst/>
            </a:prstGeom>
            <a:noFill/>
            <a:ln w="12700">
              <a:solidFill>
                <a:srgbClr val="BFBFBF"/>
              </a:solidFill>
              <a:round/>
              <a:headEnd/>
              <a:tailEnd/>
            </a:ln>
          </p:spPr>
          <p:txBody>
            <a:bodyPr/>
            <a:lstStyle/>
            <a:p>
              <a:endParaRPr lang="en-US"/>
            </a:p>
          </p:txBody>
        </p:sp>
        <p:sp>
          <p:nvSpPr>
            <p:cNvPr id="94273" name="Line 2112"/>
            <p:cNvSpPr>
              <a:spLocks noChangeShapeType="1"/>
            </p:cNvSpPr>
            <p:nvPr/>
          </p:nvSpPr>
          <p:spPr bwMode="auto">
            <a:xfrm>
              <a:off x="183" y="833"/>
              <a:ext cx="5337" cy="0"/>
            </a:xfrm>
            <a:prstGeom prst="line">
              <a:avLst/>
            </a:prstGeom>
            <a:noFill/>
            <a:ln w="12700">
              <a:solidFill>
                <a:srgbClr val="BFBFBF"/>
              </a:solidFill>
              <a:round/>
              <a:headEnd/>
              <a:tailEnd/>
            </a:ln>
          </p:spPr>
          <p:txBody>
            <a:bodyPr/>
            <a:lstStyle/>
            <a:p>
              <a:endParaRPr lang="en-US"/>
            </a:p>
          </p:txBody>
        </p:sp>
        <p:sp>
          <p:nvSpPr>
            <p:cNvPr id="94274" name="Line 2113"/>
            <p:cNvSpPr>
              <a:spLocks noChangeShapeType="1"/>
            </p:cNvSpPr>
            <p:nvPr/>
          </p:nvSpPr>
          <p:spPr bwMode="auto">
            <a:xfrm>
              <a:off x="183" y="3773"/>
              <a:ext cx="5337" cy="0"/>
            </a:xfrm>
            <a:prstGeom prst="line">
              <a:avLst/>
            </a:prstGeom>
            <a:noFill/>
            <a:ln w="12700">
              <a:solidFill>
                <a:srgbClr val="BFBFBF"/>
              </a:solidFill>
              <a:round/>
              <a:headEnd/>
              <a:tailEnd/>
            </a:ln>
          </p:spPr>
          <p:txBody>
            <a:bodyPr/>
            <a:lstStyle/>
            <a:p>
              <a:endParaRPr lang="en-US"/>
            </a:p>
          </p:txBody>
        </p:sp>
      </p:grpSp>
      <p:sp>
        <p:nvSpPr>
          <p:cNvPr id="94213" name="Line 68"/>
          <p:cNvSpPr>
            <a:spLocks noChangeShapeType="1"/>
          </p:cNvSpPr>
          <p:nvPr/>
        </p:nvSpPr>
        <p:spPr bwMode="auto">
          <a:xfrm>
            <a:off x="8096250" y="4826000"/>
            <a:ext cx="361950" cy="0"/>
          </a:xfrm>
          <a:prstGeom prst="line">
            <a:avLst/>
          </a:prstGeom>
          <a:noFill/>
          <a:ln w="41275">
            <a:solidFill>
              <a:schemeClr val="tx1"/>
            </a:solidFill>
            <a:round/>
            <a:headEnd type="triangle" w="med" len="med"/>
            <a:tailEnd/>
          </a:ln>
        </p:spPr>
        <p:txBody>
          <a:bodyPr/>
          <a:lstStyle/>
          <a:p>
            <a:endParaRPr lang="en-US"/>
          </a:p>
        </p:txBody>
      </p:sp>
    </p:spTree>
    <p:extLst>
      <p:ext uri="{BB962C8B-B14F-4D97-AF65-F5344CB8AC3E}">
        <p14:creationId xmlns:p14="http://schemas.microsoft.com/office/powerpoint/2010/main" val="1611850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b="1" dirty="0"/>
              <a:t>Disclosures </a:t>
            </a:r>
            <a:br>
              <a:rPr lang="en-US" b="1" dirty="0"/>
            </a:br>
            <a:endParaRPr lang="en-US" i="1" dirty="0"/>
          </a:p>
        </p:txBody>
      </p:sp>
      <p:sp>
        <p:nvSpPr>
          <p:cNvPr id="3" name="Content Placeholder 2"/>
          <p:cNvSpPr>
            <a:spLocks noGrp="1"/>
          </p:cNvSpPr>
          <p:nvPr>
            <p:ph idx="1"/>
          </p:nvPr>
        </p:nvSpPr>
        <p:spPr>
          <a:xfrm>
            <a:off x="382621" y="1595336"/>
            <a:ext cx="8287965" cy="4568657"/>
          </a:xfrm>
        </p:spPr>
        <p:txBody>
          <a:bodyPr>
            <a:normAutofit fontScale="92500" lnSpcReduction="20000"/>
          </a:bodyPr>
          <a:lstStyle/>
          <a:p>
            <a:r>
              <a:rPr lang="en-US" sz="3400" dirty="0"/>
              <a:t>Professor, UCLA Department of Medicine, Division of General Internal Medicine and Health Services Research (</a:t>
            </a:r>
            <a:r>
              <a:rPr lang="en-US" sz="3400" dirty="0">
                <a:hlinkClick r:id="rId2"/>
              </a:rPr>
              <a:t>drhays@ucla.edu</a:t>
            </a:r>
            <a:r>
              <a:rPr lang="en-US" sz="3400" dirty="0"/>
              <a:t>)</a:t>
            </a:r>
          </a:p>
          <a:p>
            <a:endParaRPr lang="en-US" sz="3400" dirty="0"/>
          </a:p>
          <a:p>
            <a:r>
              <a:rPr lang="en-US" sz="3400" dirty="0"/>
              <a:t>Research funding from </a:t>
            </a:r>
          </a:p>
          <a:p>
            <a:pPr lvl="1"/>
            <a:r>
              <a:rPr lang="en-US" sz="3000" dirty="0"/>
              <a:t>Agency for Healthcare Research and Quality(AHRQ)</a:t>
            </a:r>
          </a:p>
          <a:p>
            <a:pPr lvl="1"/>
            <a:r>
              <a:rPr lang="en-US" sz="3000" dirty="0"/>
              <a:t>National Institutes of Aging (NIA)</a:t>
            </a:r>
          </a:p>
          <a:p>
            <a:pPr lvl="1"/>
            <a:r>
              <a:rPr lang="en-US" sz="3000" dirty="0"/>
              <a:t>National Cancer Institute (NCI) </a:t>
            </a:r>
          </a:p>
          <a:p>
            <a:pPr lvl="1"/>
            <a:endParaRPr lang="en-US" sz="3000" dirty="0"/>
          </a:p>
          <a:p>
            <a:endParaRPr lang="en-US" sz="3400" dirty="0"/>
          </a:p>
        </p:txBody>
      </p:sp>
    </p:spTree>
    <p:extLst>
      <p:ext uri="{BB962C8B-B14F-4D97-AF65-F5344CB8AC3E}">
        <p14:creationId xmlns:p14="http://schemas.microsoft.com/office/powerpoint/2010/main" val="125083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
          <p:cNvSpPr>
            <a:spLocks noGrp="1"/>
          </p:cNvSpPr>
          <p:nvPr>
            <p:ph type="title"/>
          </p:nvPr>
        </p:nvSpPr>
        <p:spPr>
          <a:xfrm>
            <a:off x="0" y="274638"/>
            <a:ext cx="9258300" cy="1143000"/>
          </a:xfrm>
        </p:spPr>
        <p:txBody>
          <a:bodyPr/>
          <a:lstStyle/>
          <a:p>
            <a:pPr algn="ctr"/>
            <a:r>
              <a:rPr lang="en-US" altLang="en-US" b="1" dirty="0">
                <a:latin typeface="Comic Sans MS" pitchFamily="66" charset="0"/>
              </a:rPr>
              <a:t>Effect Size</a:t>
            </a:r>
          </a:p>
        </p:txBody>
      </p:sp>
      <p:sp>
        <p:nvSpPr>
          <p:cNvPr id="4" name="Content Placeholder 3"/>
          <p:cNvSpPr>
            <a:spLocks noGrp="1"/>
          </p:cNvSpPr>
          <p:nvPr>
            <p:ph idx="1"/>
          </p:nvPr>
        </p:nvSpPr>
        <p:spPr>
          <a:xfrm>
            <a:off x="1066800" y="1600200"/>
            <a:ext cx="6934200" cy="4525963"/>
          </a:xfrm>
        </p:spPr>
        <p:txBody>
          <a:bodyPr/>
          <a:lstStyle/>
          <a:p>
            <a:pPr marL="0" indent="0">
              <a:buFontTx/>
              <a:buNone/>
              <a:defRPr/>
            </a:pPr>
            <a:r>
              <a:rPr lang="en-US" dirty="0"/>
              <a:t>(Follow-up – Baseline)/ </a:t>
            </a:r>
            <a:r>
              <a:rPr lang="en-US" dirty="0" err="1"/>
              <a:t>SD</a:t>
            </a:r>
            <a:r>
              <a:rPr lang="en-US" baseline="-25000" dirty="0" err="1"/>
              <a:t>baseline</a:t>
            </a:r>
            <a:endParaRPr lang="en-US" baseline="-25000" dirty="0"/>
          </a:p>
          <a:p>
            <a:pPr marL="0" indent="0">
              <a:buFontTx/>
              <a:buNone/>
              <a:defRPr/>
            </a:pPr>
            <a:endParaRPr lang="en-US" baseline="-25000" dirty="0"/>
          </a:p>
          <a:p>
            <a:pPr marL="0" indent="0">
              <a:buFontTx/>
              <a:buNone/>
              <a:defRPr/>
            </a:pPr>
            <a:r>
              <a:rPr lang="en-US" i="1" baseline="-25000" dirty="0"/>
              <a:t>Cohen’s Rule of Thumb:</a:t>
            </a:r>
          </a:p>
          <a:p>
            <a:pPr marL="0" indent="0">
              <a:buFontTx/>
              <a:buNone/>
              <a:defRPr/>
            </a:pPr>
            <a:endParaRPr lang="en-US" i="1" baseline="-25000" dirty="0"/>
          </a:p>
          <a:p>
            <a:pPr>
              <a:buFont typeface="Wingdings" pitchFamily="2" charset="2"/>
              <a:buChar char="ü"/>
              <a:defRPr/>
            </a:pPr>
            <a:r>
              <a:rPr lang="en-US" baseline="-25000" dirty="0"/>
              <a:t>ES = 0.20   Small</a:t>
            </a:r>
          </a:p>
          <a:p>
            <a:pPr>
              <a:buFont typeface="Wingdings" pitchFamily="2" charset="2"/>
              <a:buChar char="ü"/>
              <a:defRPr/>
            </a:pPr>
            <a:endParaRPr lang="en-US" baseline="-25000" dirty="0"/>
          </a:p>
          <a:p>
            <a:pPr>
              <a:buFont typeface="Wingdings" pitchFamily="2" charset="2"/>
              <a:buChar char="ü"/>
              <a:defRPr/>
            </a:pPr>
            <a:r>
              <a:rPr lang="en-US" baseline="-25000" dirty="0"/>
              <a:t>ES = 0.50   Medium</a:t>
            </a:r>
          </a:p>
          <a:p>
            <a:pPr>
              <a:buFont typeface="Wingdings" pitchFamily="2" charset="2"/>
              <a:buChar char="ü"/>
              <a:defRPr/>
            </a:pPr>
            <a:endParaRPr lang="en-US" baseline="-25000" dirty="0"/>
          </a:p>
          <a:p>
            <a:pPr>
              <a:buFont typeface="Wingdings" pitchFamily="2" charset="2"/>
              <a:buChar char="ü"/>
              <a:defRPr/>
            </a:pPr>
            <a:r>
              <a:rPr lang="en-US" baseline="-25000" dirty="0"/>
              <a:t>ES = 0.80   Large</a:t>
            </a:r>
          </a:p>
        </p:txBody>
      </p:sp>
      <p:sp>
        <p:nvSpPr>
          <p:cNvPr id="2" name="Slide Number Placeholder 1"/>
          <p:cNvSpPr>
            <a:spLocks noGrp="1"/>
          </p:cNvSpPr>
          <p:nvPr>
            <p:ph type="sldNum" sz="quarter" idx="12"/>
          </p:nvPr>
        </p:nvSpPr>
        <p:spPr>
          <a:xfrm>
            <a:off x="7372350" y="6245225"/>
            <a:ext cx="1466850" cy="476250"/>
          </a:xfrm>
        </p:spPr>
        <p:txBody>
          <a:bodyPr/>
          <a:lstStyle/>
          <a:p>
            <a:pPr>
              <a:defRPr/>
            </a:pPr>
            <a:fld id="{DA2E848C-72AC-4329-BB4E-F562DE86D4BD}" type="slidenum">
              <a:rPr lang="en-US" smtClean="0"/>
              <a:pPr>
                <a:defRPr/>
              </a:pPr>
              <a:t>20</a:t>
            </a:fld>
            <a:endParaRPr lang="en-US" dirty="0"/>
          </a:p>
        </p:txBody>
      </p:sp>
    </p:spTree>
    <p:extLst>
      <p:ext uri="{BB962C8B-B14F-4D97-AF65-F5344CB8AC3E}">
        <p14:creationId xmlns:p14="http://schemas.microsoft.com/office/powerpoint/2010/main" val="4141216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sldNum" sz="quarter" idx="12"/>
          </p:nvPr>
        </p:nvSpPr>
        <p:spPr/>
        <p:txBody>
          <a:bodyPr/>
          <a:lstStyle/>
          <a:p>
            <a:pPr>
              <a:defRPr/>
            </a:pPr>
            <a:fld id="{F37E495E-AE45-4112-9940-15B8B01E4F56}" type="slidenum">
              <a:rPr lang="en-US"/>
              <a:pPr>
                <a:defRPr/>
              </a:pPr>
              <a:t>21</a:t>
            </a:fld>
            <a:endParaRPr lang="en-US"/>
          </a:p>
        </p:txBody>
      </p:sp>
      <p:sp>
        <p:nvSpPr>
          <p:cNvPr id="95235" name="Title 16"/>
          <p:cNvSpPr>
            <a:spLocks noGrp="1"/>
          </p:cNvSpPr>
          <p:nvPr>
            <p:ph type="title" idx="4294967295"/>
          </p:nvPr>
        </p:nvSpPr>
        <p:spPr>
          <a:xfrm>
            <a:off x="685800" y="0"/>
            <a:ext cx="7772400" cy="1600200"/>
          </a:xfrm>
        </p:spPr>
        <p:txBody>
          <a:bodyPr/>
          <a:lstStyle/>
          <a:p>
            <a:pPr algn="ctr" eaLnBrk="1" hangingPunct="1"/>
            <a:r>
              <a:rPr lang="en-US" altLang="en-US" sz="3600" b="1" dirty="0">
                <a:latin typeface="Comic Sans MS" pitchFamily="66" charset="0"/>
              </a:rPr>
              <a:t>Effect Sizes for Changes </a:t>
            </a:r>
            <a:br>
              <a:rPr lang="en-US" altLang="en-US" sz="3600" b="1" dirty="0">
                <a:latin typeface="Comic Sans MS" pitchFamily="66" charset="0"/>
              </a:rPr>
            </a:br>
            <a:r>
              <a:rPr lang="en-US" altLang="en-US" sz="3600" b="1" dirty="0">
                <a:latin typeface="Comic Sans MS" pitchFamily="66" charset="0"/>
              </a:rPr>
              <a:t>in SF-36 Scores </a:t>
            </a:r>
          </a:p>
        </p:txBody>
      </p:sp>
      <p:graphicFrame>
        <p:nvGraphicFramePr>
          <p:cNvPr id="95236" name="Object 3"/>
          <p:cNvGraphicFramePr>
            <a:graphicFrameLocks noGrp="1" noChangeAspect="1"/>
          </p:cNvGraphicFramePr>
          <p:nvPr>
            <p:ph idx="4294967295"/>
          </p:nvPr>
        </p:nvGraphicFramePr>
        <p:xfrm>
          <a:off x="390525" y="1530350"/>
          <a:ext cx="8734425" cy="4129088"/>
        </p:xfrm>
        <a:graphic>
          <a:graphicData uri="http://schemas.openxmlformats.org/presentationml/2006/ole">
            <mc:AlternateContent xmlns:mc="http://schemas.openxmlformats.org/markup-compatibility/2006">
              <mc:Choice xmlns:v="urn:schemas-microsoft-com:vml" Requires="v">
                <p:oleObj spid="_x0000_s133149" name="Chart" r:id="rId4" imgW="8563064" imgH="4048194" progId="Excel.Sheet.8">
                  <p:embed/>
                </p:oleObj>
              </mc:Choice>
              <mc:Fallback>
                <p:oleObj name="Chart" r:id="rId4" imgW="8563064" imgH="4048194" progId="Excel.Sheet.8">
                  <p:embed/>
                  <p:pic>
                    <p:nvPicPr>
                      <p:cNvPr id="95236"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 y="1530350"/>
                        <a:ext cx="8734425" cy="412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7" name="Text Box 4"/>
          <p:cNvSpPr txBox="1">
            <a:spLocks noChangeArrowheads="1"/>
          </p:cNvSpPr>
          <p:nvPr/>
        </p:nvSpPr>
        <p:spPr bwMode="auto">
          <a:xfrm>
            <a:off x="966788"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0.13</a:t>
            </a:r>
          </a:p>
        </p:txBody>
      </p:sp>
      <p:sp>
        <p:nvSpPr>
          <p:cNvPr id="95238" name="Text Box 5"/>
          <p:cNvSpPr txBox="1">
            <a:spLocks noChangeArrowheads="1"/>
          </p:cNvSpPr>
          <p:nvPr/>
        </p:nvSpPr>
        <p:spPr bwMode="auto">
          <a:xfrm>
            <a:off x="1604963"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0.35</a:t>
            </a:r>
          </a:p>
        </p:txBody>
      </p:sp>
      <p:sp>
        <p:nvSpPr>
          <p:cNvPr id="95239" name="Text Box 6"/>
          <p:cNvSpPr txBox="1">
            <a:spLocks noChangeArrowheads="1"/>
          </p:cNvSpPr>
          <p:nvPr/>
        </p:nvSpPr>
        <p:spPr bwMode="auto">
          <a:xfrm>
            <a:off x="2241550"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0.35</a:t>
            </a:r>
          </a:p>
        </p:txBody>
      </p:sp>
      <p:sp>
        <p:nvSpPr>
          <p:cNvPr id="95240" name="Text Box 7"/>
          <p:cNvSpPr txBox="1">
            <a:spLocks noChangeArrowheads="1"/>
          </p:cNvSpPr>
          <p:nvPr/>
        </p:nvSpPr>
        <p:spPr bwMode="auto">
          <a:xfrm>
            <a:off x="2879725" y="1919288"/>
            <a:ext cx="779463"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0.21</a:t>
            </a:r>
          </a:p>
        </p:txBody>
      </p:sp>
      <p:sp>
        <p:nvSpPr>
          <p:cNvPr id="95241" name="Text Box 8"/>
          <p:cNvSpPr txBox="1">
            <a:spLocks noChangeArrowheads="1"/>
          </p:cNvSpPr>
          <p:nvPr/>
        </p:nvSpPr>
        <p:spPr bwMode="auto">
          <a:xfrm>
            <a:off x="3581400" y="1844675"/>
            <a:ext cx="762000" cy="277813"/>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0.53</a:t>
            </a:r>
          </a:p>
        </p:txBody>
      </p:sp>
      <p:sp>
        <p:nvSpPr>
          <p:cNvPr id="95242" name="Text Box 9"/>
          <p:cNvSpPr txBox="1">
            <a:spLocks noChangeArrowheads="1"/>
          </p:cNvSpPr>
          <p:nvPr/>
        </p:nvSpPr>
        <p:spPr bwMode="auto">
          <a:xfrm>
            <a:off x="4419600" y="1890713"/>
            <a:ext cx="533400" cy="276225"/>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0.36</a:t>
            </a:r>
          </a:p>
        </p:txBody>
      </p:sp>
      <p:sp>
        <p:nvSpPr>
          <p:cNvPr id="95243" name="Text Box 10"/>
          <p:cNvSpPr txBox="1">
            <a:spLocks noChangeArrowheads="1"/>
          </p:cNvSpPr>
          <p:nvPr/>
        </p:nvSpPr>
        <p:spPr bwMode="auto">
          <a:xfrm>
            <a:off x="5105400" y="1919288"/>
            <a:ext cx="4953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u="sng">
                <a:latin typeface="Arial" pitchFamily="34" charset="0"/>
                <a:ea typeface="MS PGothic" pitchFamily="34" charset="-128"/>
              </a:rPr>
              <a:t>0.11</a:t>
            </a:r>
          </a:p>
        </p:txBody>
      </p:sp>
      <p:sp>
        <p:nvSpPr>
          <p:cNvPr id="95244" name="Text Box 11"/>
          <p:cNvSpPr txBox="1">
            <a:spLocks noChangeArrowheads="1"/>
          </p:cNvSpPr>
          <p:nvPr/>
        </p:nvSpPr>
        <p:spPr bwMode="auto">
          <a:xfrm>
            <a:off x="5715000"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0.41 </a:t>
            </a:r>
          </a:p>
        </p:txBody>
      </p:sp>
      <p:sp>
        <p:nvSpPr>
          <p:cNvPr id="95245" name="Text Box 12"/>
          <p:cNvSpPr txBox="1">
            <a:spLocks noChangeArrowheads="1"/>
          </p:cNvSpPr>
          <p:nvPr/>
        </p:nvSpPr>
        <p:spPr bwMode="auto">
          <a:xfrm>
            <a:off x="6324600" y="1919288"/>
            <a:ext cx="6858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0.24</a:t>
            </a:r>
          </a:p>
        </p:txBody>
      </p:sp>
      <p:sp>
        <p:nvSpPr>
          <p:cNvPr id="95246" name="Text Box 13"/>
          <p:cNvSpPr txBox="1">
            <a:spLocks noChangeArrowheads="1"/>
          </p:cNvSpPr>
          <p:nvPr/>
        </p:nvSpPr>
        <p:spPr bwMode="auto">
          <a:xfrm>
            <a:off x="7135813"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0.30</a:t>
            </a:r>
          </a:p>
        </p:txBody>
      </p:sp>
      <p:sp>
        <p:nvSpPr>
          <p:cNvPr id="95247" name="Text Box 14"/>
          <p:cNvSpPr txBox="1">
            <a:spLocks noChangeArrowheads="1"/>
          </p:cNvSpPr>
          <p:nvPr/>
        </p:nvSpPr>
        <p:spPr bwMode="auto">
          <a:xfrm>
            <a:off x="2620963" y="1530350"/>
            <a:ext cx="2979737" cy="366713"/>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800">
                <a:latin typeface="Arial" pitchFamily="34" charset="0"/>
                <a:ea typeface="MS PGothic" pitchFamily="34" charset="-128"/>
              </a:rPr>
              <a:t>Effect Size</a:t>
            </a:r>
          </a:p>
        </p:txBody>
      </p:sp>
      <p:sp>
        <p:nvSpPr>
          <p:cNvPr id="95248" name="Rectangle 4"/>
          <p:cNvSpPr>
            <a:spLocks noChangeArrowheads="1"/>
          </p:cNvSpPr>
          <p:nvPr/>
        </p:nvSpPr>
        <p:spPr bwMode="auto">
          <a:xfrm>
            <a:off x="220663" y="5870575"/>
            <a:ext cx="8597900" cy="728405"/>
          </a:xfrm>
          <a:prstGeom prst="rect">
            <a:avLst/>
          </a:prstGeom>
          <a:noFill/>
          <a:ln w="9525">
            <a:noFill/>
            <a:miter lim="800000"/>
            <a:headEnd/>
            <a:tailEnd/>
          </a:ln>
        </p:spPr>
        <p:txBody>
          <a:bodyPr lIns="90488" tIns="44450" rIns="90488" bIns="44450">
            <a:spAutoFit/>
          </a:bodyPr>
          <a:lstStyle/>
          <a:p>
            <a:pPr eaLnBrk="0" hangingPunct="0"/>
            <a:r>
              <a:rPr lang="en-US" altLang="en-US" sz="1050" b="0" dirty="0">
                <a:latin typeface="+mn-lt"/>
              </a:rPr>
              <a:t>PFI = Physical Functioning; Role-P = Role-Physical; Pain = Bodily Pain; Gen H=General Health; Energy = Energy/Fatigue; Social = Social Functioning; Role-E = Role-Emotional; EWB = Emotional Well-being; PCS = Physical Component Summary; MCS =Mental Component Summary.</a:t>
            </a:r>
          </a:p>
          <a:p>
            <a:pPr eaLnBrk="0" hangingPunct="0"/>
            <a:r>
              <a:rPr lang="en-US" altLang="en-US" sz="1000" dirty="0"/>
              <a:t>0.11 0.13      </a:t>
            </a:r>
            <a:r>
              <a:rPr lang="en-US" altLang="en-US" sz="1000" u="sng" dirty="0"/>
              <a:t>0.21 0.24 0.30 0.35 0.35 0.36 0.41  </a:t>
            </a:r>
            <a:r>
              <a:rPr lang="en-US" altLang="en-US" sz="1000" dirty="0"/>
              <a:t>0.53</a:t>
            </a:r>
          </a:p>
        </p:txBody>
      </p:sp>
    </p:spTree>
    <p:extLst>
      <p:ext uri="{BB962C8B-B14F-4D97-AF65-F5344CB8AC3E}">
        <p14:creationId xmlns:p14="http://schemas.microsoft.com/office/powerpoint/2010/main" val="3469867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22B0A6DD-785B-4D0D-8573-1F9D95B0901C}" type="slidenum">
              <a:rPr lang="en-US"/>
              <a:pPr>
                <a:defRPr/>
              </a:pPr>
              <a:t>22</a:t>
            </a:fld>
            <a:endParaRPr lang="en-US"/>
          </a:p>
        </p:txBody>
      </p:sp>
      <p:sp>
        <p:nvSpPr>
          <p:cNvPr id="98307" name="Rectangle 2"/>
          <p:cNvSpPr>
            <a:spLocks noGrp="1" noChangeArrowheads="1"/>
          </p:cNvSpPr>
          <p:nvPr>
            <p:ph type="title" idx="4294967295"/>
          </p:nvPr>
        </p:nvSpPr>
        <p:spPr>
          <a:xfrm>
            <a:off x="76200" y="381000"/>
            <a:ext cx="8915400" cy="1143000"/>
          </a:xfrm>
        </p:spPr>
        <p:txBody>
          <a:bodyPr/>
          <a:lstStyle/>
          <a:p>
            <a:pPr eaLnBrk="1" hangingPunct="1"/>
            <a:r>
              <a:rPr lang="en-US" altLang="en-US" sz="4000" dirty="0">
                <a:latin typeface="Comic Sans MS" pitchFamily="66" charset="0"/>
              </a:rPr>
              <a:t>Defining Responders to Treatment: Reliable Change Index (RCI)</a:t>
            </a:r>
          </a:p>
        </p:txBody>
      </p:sp>
      <p:graphicFrame>
        <p:nvGraphicFramePr>
          <p:cNvPr id="98308" name="Object 6"/>
          <p:cNvGraphicFramePr>
            <a:graphicFrameLocks noChangeAspect="1"/>
          </p:cNvGraphicFramePr>
          <p:nvPr/>
        </p:nvGraphicFramePr>
        <p:xfrm>
          <a:off x="2133600" y="1905000"/>
          <a:ext cx="4337050" cy="2233613"/>
        </p:xfrm>
        <a:graphic>
          <a:graphicData uri="http://schemas.openxmlformats.org/presentationml/2006/ole">
            <mc:AlternateContent xmlns:mc="http://schemas.openxmlformats.org/markup-compatibility/2006">
              <mc:Choice xmlns:v="urn:schemas-microsoft-com:vml" Requires="v">
                <p:oleObj spid="_x0000_s139304" name="Equation" r:id="rId4" imgW="837836" imgH="431613" progId="Equation.3">
                  <p:embed/>
                </p:oleObj>
              </mc:Choice>
              <mc:Fallback>
                <p:oleObj name="Equation" r:id="rId4" imgW="837836" imgH="431613" progId="Equation.3">
                  <p:embed/>
                  <p:pic>
                    <p:nvPicPr>
                      <p:cNvPr id="9830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905000"/>
                        <a:ext cx="4337050" cy="223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8309" name="Object 5"/>
          <p:cNvGraphicFramePr>
            <a:graphicFrameLocks noChangeAspect="1"/>
          </p:cNvGraphicFramePr>
          <p:nvPr/>
        </p:nvGraphicFramePr>
        <p:xfrm>
          <a:off x="2401888" y="4298950"/>
          <a:ext cx="3675062" cy="709613"/>
        </p:xfrm>
        <a:graphic>
          <a:graphicData uri="http://schemas.openxmlformats.org/presentationml/2006/ole">
            <mc:AlternateContent xmlns:mc="http://schemas.openxmlformats.org/markup-compatibility/2006">
              <mc:Choice xmlns:v="urn:schemas-microsoft-com:vml" Requires="v">
                <p:oleObj spid="_x0000_s139305" name="Equation" r:id="rId6" imgW="1383699" imgH="266584" progId="Equation.3">
                  <p:embed/>
                </p:oleObj>
              </mc:Choice>
              <mc:Fallback>
                <p:oleObj name="Equation" r:id="rId6" imgW="1383699" imgH="266584" progId="Equation.3">
                  <p:embed/>
                  <p:pic>
                    <p:nvPicPr>
                      <p:cNvPr id="98309"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1888" y="4298950"/>
                        <a:ext cx="3675062"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10" name="TextBox 4"/>
          <p:cNvSpPr txBox="1">
            <a:spLocks noChangeArrowheads="1"/>
          </p:cNvSpPr>
          <p:nvPr/>
        </p:nvSpPr>
        <p:spPr bwMode="auto">
          <a:xfrm>
            <a:off x="4189413" y="5203825"/>
            <a:ext cx="3581400" cy="830997"/>
          </a:xfrm>
          <a:prstGeom prst="rect">
            <a:avLst/>
          </a:prstGeom>
          <a:noFill/>
          <a:ln w="9525">
            <a:noFill/>
            <a:miter lim="800000"/>
            <a:headEnd/>
            <a:tailEnd/>
          </a:ln>
        </p:spPr>
        <p:txBody>
          <a:bodyPr>
            <a:spAutoFit/>
          </a:bodyPr>
          <a:lstStyle/>
          <a:p>
            <a:pPr eaLnBrk="0" hangingPunct="0"/>
            <a:r>
              <a:rPr lang="en-US" altLang="en-US" sz="1200" i="1" dirty="0">
                <a:latin typeface="Arial" pitchFamily="34" charset="0"/>
                <a:ea typeface="MS PGothic" pitchFamily="34" charset="-128"/>
              </a:rPr>
              <a:t>SEM</a:t>
            </a:r>
            <a:r>
              <a:rPr lang="en-US" altLang="en-US" sz="1200" baseline="-25000" dirty="0">
                <a:latin typeface="Arial" pitchFamily="34" charset="0"/>
                <a:ea typeface="MS PGothic" pitchFamily="34" charset="-128"/>
              </a:rPr>
              <a:t> </a:t>
            </a:r>
            <a:r>
              <a:rPr lang="en-US" altLang="en-US" sz="1200" dirty="0">
                <a:latin typeface="Arial" pitchFamily="34" charset="0"/>
                <a:ea typeface="MS PGothic" pitchFamily="34" charset="-128"/>
              </a:rPr>
              <a:t> = standard error of measurement</a:t>
            </a:r>
            <a:endParaRPr lang="en-US" altLang="en-US" sz="1200" i="1" dirty="0">
              <a:latin typeface="Arial" pitchFamily="34" charset="0"/>
              <a:ea typeface="MS PGothic" pitchFamily="34" charset="-128"/>
            </a:endParaRPr>
          </a:p>
          <a:p>
            <a:pPr eaLnBrk="0" hangingPunct="0"/>
            <a:r>
              <a:rPr lang="en-US" altLang="en-US" sz="1200" i="1" dirty="0" err="1">
                <a:latin typeface="Arial" pitchFamily="34" charset="0"/>
                <a:ea typeface="MS PGothic" pitchFamily="34" charset="-128"/>
              </a:rPr>
              <a:t>SD</a:t>
            </a:r>
            <a:r>
              <a:rPr lang="en-US" altLang="en-US" sz="1200" i="1" baseline="-25000" dirty="0" err="1">
                <a:latin typeface="Arial" pitchFamily="34" charset="0"/>
                <a:ea typeface="MS PGothic" pitchFamily="34" charset="-128"/>
              </a:rPr>
              <a:t>bl</a:t>
            </a:r>
            <a:r>
              <a:rPr lang="en-US" altLang="en-US" sz="1200" baseline="-25000" dirty="0">
                <a:latin typeface="Arial" pitchFamily="34" charset="0"/>
                <a:ea typeface="MS PGothic" pitchFamily="34" charset="-128"/>
              </a:rPr>
              <a:t> </a:t>
            </a:r>
            <a:r>
              <a:rPr lang="en-US" altLang="en-US" sz="1200" dirty="0">
                <a:latin typeface="Arial" pitchFamily="34" charset="0"/>
                <a:ea typeface="MS PGothic" pitchFamily="34" charset="-128"/>
              </a:rPr>
              <a:t> = standard deviation at baseline</a:t>
            </a:r>
          </a:p>
          <a:p>
            <a:pPr eaLnBrk="0" hangingPunct="0"/>
            <a:r>
              <a:rPr lang="en-US" altLang="en-US" sz="1200" i="1" dirty="0" err="1">
                <a:latin typeface="Arial" pitchFamily="34" charset="0"/>
                <a:ea typeface="MS PGothic" pitchFamily="34" charset="-128"/>
              </a:rPr>
              <a:t>r</a:t>
            </a:r>
            <a:r>
              <a:rPr lang="en-US" altLang="en-US" sz="1200" i="1" baseline="-25000" dirty="0" err="1">
                <a:latin typeface="Arial" pitchFamily="34" charset="0"/>
                <a:ea typeface="MS PGothic" pitchFamily="34" charset="-128"/>
              </a:rPr>
              <a:t>xx</a:t>
            </a:r>
            <a:r>
              <a:rPr lang="en-US" altLang="en-US" sz="1200" dirty="0">
                <a:latin typeface="Arial" pitchFamily="34" charset="0"/>
                <a:ea typeface="MS PGothic" pitchFamily="34" charset="-128"/>
              </a:rPr>
              <a:t> = reliability</a:t>
            </a:r>
          </a:p>
          <a:p>
            <a:pPr eaLnBrk="0" hangingPunct="0"/>
            <a:r>
              <a:rPr lang="en-US" altLang="en-US" sz="1200" i="1" dirty="0">
                <a:latin typeface="Arial" pitchFamily="34" charset="0"/>
                <a:ea typeface="MS PGothic" pitchFamily="34" charset="-128"/>
              </a:rPr>
              <a:t>          </a:t>
            </a:r>
          </a:p>
        </p:txBody>
      </p:sp>
    </p:spTree>
    <p:extLst>
      <p:ext uri="{BB962C8B-B14F-4D97-AF65-F5344CB8AC3E}">
        <p14:creationId xmlns:p14="http://schemas.microsoft.com/office/powerpoint/2010/main" val="142939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22B0A6DD-785B-4D0D-8573-1F9D95B0901C}" type="slidenum">
              <a:rPr lang="en-US"/>
              <a:pPr>
                <a:defRPr/>
              </a:pPr>
              <a:t>23</a:t>
            </a:fld>
            <a:endParaRPr lang="en-US"/>
          </a:p>
        </p:txBody>
      </p:sp>
      <p:sp>
        <p:nvSpPr>
          <p:cNvPr id="98307" name="Rectangle 2"/>
          <p:cNvSpPr>
            <a:spLocks noGrp="1" noChangeArrowheads="1"/>
          </p:cNvSpPr>
          <p:nvPr>
            <p:ph type="title" idx="4294967295"/>
          </p:nvPr>
        </p:nvSpPr>
        <p:spPr>
          <a:xfrm>
            <a:off x="53464" y="381000"/>
            <a:ext cx="9037072" cy="1143000"/>
          </a:xfrm>
        </p:spPr>
        <p:txBody>
          <a:bodyPr>
            <a:normAutofit fontScale="90000"/>
          </a:bodyPr>
          <a:lstStyle/>
          <a:p>
            <a:pPr algn="ctr" eaLnBrk="1" hangingPunct="1"/>
            <a:r>
              <a:rPr lang="en-US" altLang="en-US" sz="4000" b="1" dirty="0">
                <a:latin typeface="Comic Sans MS" pitchFamily="66" charset="0"/>
              </a:rPr>
              <a:t>Significant Individual Change at p&lt;0.05</a:t>
            </a:r>
          </a:p>
        </p:txBody>
      </p:sp>
      <p:graphicFrame>
        <p:nvGraphicFramePr>
          <p:cNvPr id="98308" name="Object 6"/>
          <p:cNvGraphicFramePr>
            <a:graphicFrameLocks noChangeAspect="1"/>
          </p:cNvGraphicFramePr>
          <p:nvPr/>
        </p:nvGraphicFramePr>
        <p:xfrm>
          <a:off x="381000" y="1881899"/>
          <a:ext cx="6837363" cy="2300287"/>
        </p:xfrm>
        <a:graphic>
          <a:graphicData uri="http://schemas.openxmlformats.org/presentationml/2006/ole">
            <mc:AlternateContent xmlns:mc="http://schemas.openxmlformats.org/markup-compatibility/2006">
              <mc:Choice xmlns:v="urn:schemas-microsoft-com:vml" Requires="v">
                <p:oleObj spid="_x0000_s135197" name="Equation" r:id="rId4" imgW="1244520" imgH="444240" progId="Equation.3">
                  <p:embed/>
                </p:oleObj>
              </mc:Choice>
              <mc:Fallback>
                <p:oleObj name="Equation" r:id="rId4" imgW="1244520" imgH="444240" progId="Equation.3">
                  <p:embed/>
                  <p:pic>
                    <p:nvPicPr>
                      <p:cNvPr id="98308" name="Object 6"/>
                      <p:cNvPicPr>
                        <a:picLocks noChangeAspect="1" noChangeArrowheads="1"/>
                      </p:cNvPicPr>
                      <p:nvPr/>
                    </p:nvPicPr>
                    <p:blipFill>
                      <a:blip r:embed="rId5"/>
                      <a:srcRect/>
                      <a:stretch>
                        <a:fillRect/>
                      </a:stretch>
                    </p:blipFill>
                    <p:spPr bwMode="auto">
                      <a:xfrm>
                        <a:off x="381000" y="1881899"/>
                        <a:ext cx="6837363" cy="2300287"/>
                      </a:xfrm>
                      <a:prstGeom prst="rect">
                        <a:avLst/>
                      </a:prstGeom>
                      <a:noFill/>
                    </p:spPr>
                  </p:pic>
                </p:oleObj>
              </mc:Fallback>
            </mc:AlternateContent>
          </a:graphicData>
        </a:graphic>
      </p:graphicFrame>
      <p:sp>
        <p:nvSpPr>
          <p:cNvPr id="2" name="TextBox 1"/>
          <p:cNvSpPr txBox="1"/>
          <p:nvPr/>
        </p:nvSpPr>
        <p:spPr>
          <a:xfrm>
            <a:off x="7347045" y="2590800"/>
            <a:ext cx="1644555" cy="584775"/>
          </a:xfrm>
          <a:prstGeom prst="rect">
            <a:avLst/>
          </a:prstGeom>
          <a:noFill/>
        </p:spPr>
        <p:txBody>
          <a:bodyPr wrap="square" rtlCol="0">
            <a:spAutoFit/>
          </a:bodyPr>
          <a:lstStyle/>
          <a:p>
            <a:r>
              <a:rPr lang="en-US" dirty="0"/>
              <a:t>&gt; = 1.96 </a:t>
            </a:r>
          </a:p>
        </p:txBody>
      </p:sp>
    </p:spTree>
    <p:extLst>
      <p:ext uri="{BB962C8B-B14F-4D97-AF65-F5344CB8AC3E}">
        <p14:creationId xmlns:p14="http://schemas.microsoft.com/office/powerpoint/2010/main" val="2425215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5B9EF12A-1CB7-45F4-B701-146E45B61531}" type="slidenum">
              <a:rPr lang="en-US"/>
              <a:pPr>
                <a:defRPr/>
              </a:pPr>
              <a:t>24</a:t>
            </a:fld>
            <a:endParaRPr lang="en-US"/>
          </a:p>
        </p:txBody>
      </p:sp>
      <p:sp>
        <p:nvSpPr>
          <p:cNvPr id="38915" name="Rectangle 2"/>
          <p:cNvSpPr>
            <a:spLocks noGrp="1" noChangeArrowheads="1"/>
          </p:cNvSpPr>
          <p:nvPr>
            <p:ph type="title" idx="4294967295"/>
          </p:nvPr>
        </p:nvSpPr>
        <p:spPr>
          <a:xfrm>
            <a:off x="722313" y="609600"/>
            <a:ext cx="7848600" cy="1143000"/>
          </a:xfrm>
        </p:spPr>
        <p:txBody>
          <a:bodyPr>
            <a:normAutofit fontScale="90000"/>
          </a:bodyPr>
          <a:lstStyle/>
          <a:p>
            <a:pPr algn="ctr" eaLnBrk="1" hangingPunct="1"/>
            <a:r>
              <a:rPr lang="en-US" altLang="en-US" dirty="0">
                <a:latin typeface="Comic Sans MS" pitchFamily="66" charset="0"/>
              </a:rPr>
              <a:t>Amount of Change in Observed Score Needed To be Statistically Significant </a:t>
            </a:r>
          </a:p>
        </p:txBody>
      </p:sp>
      <p:graphicFrame>
        <p:nvGraphicFramePr>
          <p:cNvPr id="38916" name="Object 6"/>
          <p:cNvGraphicFramePr>
            <a:graphicFrameLocks noChangeAspect="1"/>
          </p:cNvGraphicFramePr>
          <p:nvPr/>
        </p:nvGraphicFramePr>
        <p:xfrm>
          <a:off x="130175" y="1871663"/>
          <a:ext cx="8347075" cy="2300287"/>
        </p:xfrm>
        <a:graphic>
          <a:graphicData uri="http://schemas.openxmlformats.org/presentationml/2006/ole">
            <mc:AlternateContent xmlns:mc="http://schemas.openxmlformats.org/markup-compatibility/2006">
              <mc:Choice xmlns:v="urn:schemas-microsoft-com:vml" Requires="v">
                <p:oleObj spid="_x0000_s125045" name="Equation" r:id="rId4" imgW="1612800" imgH="444240" progId="Equation.3">
                  <p:embed/>
                </p:oleObj>
              </mc:Choice>
              <mc:Fallback>
                <p:oleObj name="Equation" r:id="rId4" imgW="1612800" imgH="444240" progId="Equation.3">
                  <p:embed/>
                  <p:pic>
                    <p:nvPicPr>
                      <p:cNvPr id="38916" name="Object 6"/>
                      <p:cNvPicPr>
                        <a:picLocks noChangeAspect="1" noChangeArrowheads="1"/>
                      </p:cNvPicPr>
                      <p:nvPr/>
                    </p:nvPicPr>
                    <p:blipFill>
                      <a:blip r:embed="rId5"/>
                      <a:srcRect/>
                      <a:stretch>
                        <a:fillRect/>
                      </a:stretch>
                    </p:blipFill>
                    <p:spPr bwMode="auto">
                      <a:xfrm>
                        <a:off x="130175" y="1871663"/>
                        <a:ext cx="8347075" cy="2300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7" name="TextBox 4"/>
          <p:cNvSpPr txBox="1">
            <a:spLocks noChangeArrowheads="1"/>
          </p:cNvSpPr>
          <p:nvPr/>
        </p:nvSpPr>
        <p:spPr bwMode="auto">
          <a:xfrm>
            <a:off x="531845" y="5971381"/>
            <a:ext cx="7086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i="1" dirty="0">
                <a:ea typeface="MS PGothic" pitchFamily="34" charset="-128"/>
              </a:rPr>
              <a:t>Note: SD</a:t>
            </a:r>
            <a:r>
              <a:rPr lang="en-US" altLang="en-US" sz="1800" baseline="-25000" dirty="0">
                <a:ea typeface="MS PGothic" pitchFamily="34" charset="-128"/>
              </a:rPr>
              <a:t> </a:t>
            </a:r>
            <a:r>
              <a:rPr lang="en-US" altLang="en-US" sz="1800" dirty="0">
                <a:ea typeface="MS PGothic" pitchFamily="34" charset="-128"/>
              </a:rPr>
              <a:t> = standard deviation and </a:t>
            </a:r>
            <a:r>
              <a:rPr lang="en-US" altLang="en-US" sz="1800" i="1" dirty="0">
                <a:ea typeface="MS PGothic" pitchFamily="34" charset="-128"/>
              </a:rPr>
              <a:t> </a:t>
            </a:r>
            <a:r>
              <a:rPr lang="en-US" altLang="en-US" sz="1800" i="1" dirty="0" err="1">
                <a:ea typeface="MS PGothic" pitchFamily="34" charset="-128"/>
              </a:rPr>
              <a:t>r</a:t>
            </a:r>
            <a:r>
              <a:rPr lang="en-US" altLang="en-US" sz="1800" i="1" baseline="-25000" dirty="0" err="1">
                <a:ea typeface="MS PGothic" pitchFamily="34" charset="-128"/>
              </a:rPr>
              <a:t>xx</a:t>
            </a:r>
            <a:r>
              <a:rPr lang="en-US" altLang="en-US" sz="1800" dirty="0">
                <a:ea typeface="MS PGothic" pitchFamily="34" charset="-128"/>
              </a:rPr>
              <a:t> = reliability</a:t>
            </a:r>
          </a:p>
          <a:p>
            <a:pPr>
              <a:spcBef>
                <a:spcPct val="0"/>
              </a:spcBef>
              <a:buFontTx/>
              <a:buNone/>
            </a:pPr>
            <a:r>
              <a:rPr lang="en-US" altLang="en-US" sz="1200" i="1" dirty="0">
                <a:ea typeface="MS PGothic" pitchFamily="34" charset="-128"/>
              </a:rPr>
              <a:t>          </a:t>
            </a:r>
          </a:p>
        </p:txBody>
      </p:sp>
      <p:cxnSp>
        <p:nvCxnSpPr>
          <p:cNvPr id="38918" name="Straight Connector 2"/>
          <p:cNvCxnSpPr>
            <a:cxnSpLocks noChangeShapeType="1"/>
          </p:cNvCxnSpPr>
          <p:nvPr/>
        </p:nvCxnSpPr>
        <p:spPr bwMode="auto">
          <a:xfrm>
            <a:off x="457200" y="4138613"/>
            <a:ext cx="7848600" cy="0"/>
          </a:xfrm>
          <a:prstGeom prst="line">
            <a:avLst/>
          </a:prstGeom>
          <a:noFill/>
          <a:ln w="38100" algn="ctr">
            <a:solidFill>
              <a:schemeClr val="bg2"/>
            </a:solidFill>
            <a:prstDash val="sysDot"/>
            <a:round/>
            <a:headEnd type="none" w="sm" len="sm"/>
            <a:tailEnd type="triangle" w="sm" len="sm"/>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77AB8F5B-1860-4BF4-96E5-BD62CA5AD44C}"/>
              </a:ext>
            </a:extLst>
          </p:cNvPr>
          <p:cNvSpPr txBox="1"/>
          <p:nvPr/>
        </p:nvSpPr>
        <p:spPr>
          <a:xfrm>
            <a:off x="531845" y="4426563"/>
            <a:ext cx="1601755" cy="584775"/>
          </a:xfrm>
          <a:prstGeom prst="rect">
            <a:avLst/>
          </a:prstGeom>
          <a:noFill/>
        </p:spPr>
        <p:txBody>
          <a:bodyPr wrap="square" rtlCol="0">
            <a:spAutoFit/>
          </a:bodyPr>
          <a:lstStyle/>
          <a:p>
            <a:r>
              <a:rPr lang="en-US" dirty="0"/>
              <a:t>= 2.77 *</a:t>
            </a:r>
          </a:p>
        </p:txBody>
      </p:sp>
      <p:sp>
        <p:nvSpPr>
          <p:cNvPr id="4" name="TextBox 3">
            <a:extLst>
              <a:ext uri="{FF2B5EF4-FFF2-40B4-BE49-F238E27FC236}">
                <a16:creationId xmlns:a16="http://schemas.microsoft.com/office/drawing/2014/main" id="{A1B4FBF3-319E-461F-9D6D-8AD3F3F7F2B5}"/>
              </a:ext>
            </a:extLst>
          </p:cNvPr>
          <p:cNvSpPr txBox="1"/>
          <p:nvPr/>
        </p:nvSpPr>
        <p:spPr>
          <a:xfrm>
            <a:off x="531844" y="5050508"/>
            <a:ext cx="5868955" cy="523220"/>
          </a:xfrm>
          <a:prstGeom prst="rect">
            <a:avLst/>
          </a:prstGeom>
          <a:noFill/>
        </p:spPr>
        <p:txBody>
          <a:bodyPr wrap="square" rtlCol="0">
            <a:spAutoFit/>
          </a:bodyPr>
          <a:lstStyle/>
          <a:p>
            <a:r>
              <a:rPr lang="en-US" sz="2800" dirty="0"/>
              <a:t>“Coefficient of repeatability”</a:t>
            </a:r>
          </a:p>
        </p:txBody>
      </p:sp>
      <p:grpSp>
        <p:nvGrpSpPr>
          <p:cNvPr id="23" name="Canvas 15"/>
          <p:cNvGrpSpPr/>
          <p:nvPr/>
        </p:nvGrpSpPr>
        <p:grpSpPr>
          <a:xfrm>
            <a:off x="2145712" y="4384322"/>
            <a:ext cx="3797888" cy="781685"/>
            <a:chOff x="154898" y="28575"/>
            <a:chExt cx="3521117" cy="781685"/>
          </a:xfrm>
        </p:grpSpPr>
        <p:sp>
          <p:nvSpPr>
            <p:cNvPr id="24" name="Rectangle 23"/>
            <p:cNvSpPr/>
            <p:nvPr/>
          </p:nvSpPr>
          <p:spPr>
            <a:xfrm>
              <a:off x="1190625" y="28575"/>
              <a:ext cx="2485390" cy="781685"/>
            </a:xfrm>
            <a:prstGeom prst="rect">
              <a:avLst/>
            </a:prstGeom>
            <a:noFill/>
            <a:ln>
              <a:noFill/>
            </a:ln>
          </p:spPr>
        </p:sp>
        <p:cxnSp>
          <p:nvCxnSpPr>
            <p:cNvPr id="25" name="Line 5"/>
            <p:cNvCxnSpPr>
              <a:cxnSpLocks noChangeShapeType="1"/>
            </p:cNvCxnSpPr>
            <p:nvPr/>
          </p:nvCxnSpPr>
          <p:spPr bwMode="auto">
            <a:xfrm flipV="1">
              <a:off x="1234398" y="382074"/>
              <a:ext cx="52070" cy="29845"/>
            </a:xfrm>
            <a:prstGeom prst="line">
              <a:avLst/>
            </a:prstGeom>
            <a:noFill/>
            <a:ln w="17145">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6" name="Line 6"/>
            <p:cNvCxnSpPr>
              <a:cxnSpLocks noChangeShapeType="1"/>
            </p:cNvCxnSpPr>
            <p:nvPr/>
          </p:nvCxnSpPr>
          <p:spPr bwMode="auto">
            <a:xfrm>
              <a:off x="1286468" y="390964"/>
              <a:ext cx="74930" cy="176530"/>
            </a:xfrm>
            <a:prstGeom prst="line">
              <a:avLst/>
            </a:prstGeom>
            <a:noFill/>
            <a:ln w="33655">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7" name="Line 7"/>
            <p:cNvCxnSpPr>
              <a:cxnSpLocks noChangeShapeType="1"/>
            </p:cNvCxnSpPr>
            <p:nvPr/>
          </p:nvCxnSpPr>
          <p:spPr bwMode="auto">
            <a:xfrm flipV="1">
              <a:off x="1369653" y="58224"/>
              <a:ext cx="99695" cy="509270"/>
            </a:xfrm>
            <a:prstGeom prst="line">
              <a:avLst/>
            </a:prstGeom>
            <a:noFill/>
            <a:ln w="17145">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8" name="Line 8"/>
            <p:cNvCxnSpPr>
              <a:cxnSpLocks noChangeShapeType="1"/>
            </p:cNvCxnSpPr>
            <p:nvPr/>
          </p:nvCxnSpPr>
          <p:spPr bwMode="auto">
            <a:xfrm>
              <a:off x="1469348" y="58224"/>
              <a:ext cx="935990" cy="0"/>
            </a:xfrm>
            <a:prstGeom prst="line">
              <a:avLst/>
            </a:prstGeom>
            <a:noFill/>
            <a:ln w="17145">
              <a:solidFill>
                <a:srgbClr val="000000"/>
              </a:solidFill>
              <a:prstDash val="solid"/>
              <a:round/>
              <a:headEnd/>
              <a:tailEnd/>
            </a:ln>
            <a:extLst>
              <a:ext uri="{909E8E84-426E-40DD-AFC4-6F175D3DCCD1}">
                <a14:hiddenFill xmlns:a14="http://schemas.microsoft.com/office/drawing/2010/main">
                  <a:noFill/>
                </a14:hiddenFill>
              </a:ext>
            </a:extLst>
          </p:spPr>
        </p:cxnSp>
        <p:sp>
          <p:nvSpPr>
            <p:cNvPr id="29" name="Rectangle 28"/>
            <p:cNvSpPr>
              <a:spLocks noChangeArrowheads="1"/>
            </p:cNvSpPr>
            <p:nvPr/>
          </p:nvSpPr>
          <p:spPr bwMode="auto">
            <a:xfrm>
              <a:off x="2130487" y="335719"/>
              <a:ext cx="214630" cy="44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19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p:cNvSpPr>
              <a:spLocks noChangeArrowheads="1"/>
            </p:cNvSpPr>
            <p:nvPr/>
          </p:nvSpPr>
          <p:spPr bwMode="auto">
            <a:xfrm>
              <a:off x="637498" y="335531"/>
              <a:ext cx="60" cy="18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p:cNvSpPr>
              <a:spLocks noChangeArrowheads="1"/>
            </p:cNvSpPr>
            <p:nvPr/>
          </p:nvSpPr>
          <p:spPr bwMode="auto">
            <a:xfrm>
              <a:off x="2005923" y="82962"/>
              <a:ext cx="158750"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3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p:cNvSpPr>
              <a:spLocks noChangeArrowheads="1"/>
            </p:cNvSpPr>
            <p:nvPr/>
          </p:nvSpPr>
          <p:spPr bwMode="auto">
            <a:xfrm>
              <a:off x="154898" y="82962"/>
              <a:ext cx="497205"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32"/>
            <p:cNvSpPr>
              <a:spLocks noChangeArrowheads="1"/>
            </p:cNvSpPr>
            <p:nvPr/>
          </p:nvSpPr>
          <p:spPr bwMode="auto">
            <a:xfrm>
              <a:off x="1703028" y="35999"/>
              <a:ext cx="223520" cy="6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3200">
                  <a:solidFill>
                    <a:srgbClr val="000000"/>
                  </a:solidFill>
                  <a:effectLst/>
                  <a:latin typeface="Symbol" panose="05050102010706020507" pitchFamily="18" charset="2"/>
                  <a:ea typeface="Calibri" panose="020F0502020204030204" pitchFamily="34" charset="0"/>
                  <a:cs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p:cNvSpPr>
              <a:spLocks noChangeArrowheads="1"/>
            </p:cNvSpPr>
            <p:nvPr/>
          </p:nvSpPr>
          <p:spPr bwMode="auto">
            <a:xfrm>
              <a:off x="933087" y="35987"/>
              <a:ext cx="203835" cy="6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3200">
                  <a:solidFill>
                    <a:srgbClr val="000000"/>
                  </a:solidFill>
                  <a:effectLst/>
                  <a:latin typeface="Symbol" panose="05050102010706020507" pitchFamily="18" charset="2"/>
                  <a:ea typeface="Calibri" panose="020F0502020204030204" pitchFamily="34" charset="0"/>
                  <a:cs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p:cNvSpPr>
              <a:spLocks noChangeArrowheads="1"/>
            </p:cNvSpPr>
            <p:nvPr/>
          </p:nvSpPr>
          <p:spPr bwMode="auto">
            <a:xfrm>
              <a:off x="1455378" y="82989"/>
              <a:ext cx="203835"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53359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07E6-FEA2-4E6B-9404-693C90BCB714}"/>
              </a:ext>
            </a:extLst>
          </p:cNvPr>
          <p:cNvSpPr>
            <a:spLocks noGrp="1"/>
          </p:cNvSpPr>
          <p:nvPr>
            <p:ph type="title"/>
          </p:nvPr>
        </p:nvSpPr>
        <p:spPr>
          <a:xfrm>
            <a:off x="152400" y="274638"/>
            <a:ext cx="8991600" cy="1143000"/>
          </a:xfrm>
        </p:spPr>
        <p:txBody>
          <a:bodyPr>
            <a:normAutofit fontScale="90000"/>
          </a:bodyPr>
          <a:lstStyle/>
          <a:p>
            <a:pPr algn="ctr"/>
            <a:r>
              <a:rPr lang="en-US" b="1" dirty="0">
                <a:latin typeface="Comic Sans MS" panose="030F0702030302020204" pitchFamily="66" charset="0"/>
              </a:rPr>
              <a:t>How Reliability Relates to Amount </a:t>
            </a:r>
            <a:br>
              <a:rPr lang="en-US" b="1" dirty="0">
                <a:latin typeface="Comic Sans MS" panose="030F0702030302020204" pitchFamily="66" charset="0"/>
              </a:rPr>
            </a:br>
            <a:r>
              <a:rPr lang="en-US" b="1" dirty="0">
                <a:latin typeface="Comic Sans MS" panose="030F0702030302020204" pitchFamily="66" charset="0"/>
              </a:rPr>
              <a:t>of Individual Change Needed</a:t>
            </a:r>
          </a:p>
        </p:txBody>
      </p:sp>
      <p:graphicFrame>
        <p:nvGraphicFramePr>
          <p:cNvPr id="5" name="Content Placeholder 4">
            <a:extLst>
              <a:ext uri="{FF2B5EF4-FFF2-40B4-BE49-F238E27FC236}">
                <a16:creationId xmlns:a16="http://schemas.microsoft.com/office/drawing/2014/main" id="{2245A49D-DD0C-40EB-B8BE-B887922BC131}"/>
              </a:ext>
            </a:extLst>
          </p:cNvPr>
          <p:cNvGraphicFramePr>
            <a:graphicFrameLocks noGrp="1"/>
          </p:cNvGraphicFramePr>
          <p:nvPr>
            <p:ph idx="1"/>
          </p:nvPr>
        </p:nvGraphicFramePr>
        <p:xfrm>
          <a:off x="304800" y="1600200"/>
          <a:ext cx="8839200" cy="4267200"/>
        </p:xfrm>
        <a:graphic>
          <a:graphicData uri="http://schemas.openxmlformats.org/drawingml/2006/table">
            <a:tbl>
              <a:tblPr firstRow="1" bandRow="1">
                <a:tableStyleId>{5C22544A-7EE6-4342-B048-85BDC9FD1C3A}</a:tableStyleId>
              </a:tblPr>
              <a:tblGrid>
                <a:gridCol w="2946400">
                  <a:extLst>
                    <a:ext uri="{9D8B030D-6E8A-4147-A177-3AD203B41FA5}">
                      <a16:colId xmlns:a16="http://schemas.microsoft.com/office/drawing/2014/main" val="2589567886"/>
                    </a:ext>
                  </a:extLst>
                </a:gridCol>
                <a:gridCol w="2946400">
                  <a:extLst>
                    <a:ext uri="{9D8B030D-6E8A-4147-A177-3AD203B41FA5}">
                      <a16:colId xmlns:a16="http://schemas.microsoft.com/office/drawing/2014/main" val="2840038396"/>
                    </a:ext>
                  </a:extLst>
                </a:gridCol>
                <a:gridCol w="2946400">
                  <a:extLst>
                    <a:ext uri="{9D8B030D-6E8A-4147-A177-3AD203B41FA5}">
                      <a16:colId xmlns:a16="http://schemas.microsoft.com/office/drawing/2014/main" val="2860034899"/>
                    </a:ext>
                  </a:extLst>
                </a:gridCol>
              </a:tblGrid>
              <a:tr h="711200">
                <a:tc>
                  <a:txBody>
                    <a:bodyPr/>
                    <a:lstStyle/>
                    <a:p>
                      <a:pPr algn="ctr"/>
                      <a:r>
                        <a:rPr lang="en-US" dirty="0"/>
                        <a:t>Reliability</a:t>
                      </a:r>
                    </a:p>
                  </a:txBody>
                  <a:tcPr/>
                </a:tc>
                <a:tc>
                  <a:txBody>
                    <a:bodyPr/>
                    <a:lstStyle/>
                    <a:p>
                      <a:pPr algn="ctr"/>
                      <a:r>
                        <a:rPr lang="en-US" dirty="0"/>
                        <a:t>SQR (1- </a:t>
                      </a:r>
                      <a:r>
                        <a:rPr lang="en-US" dirty="0" err="1"/>
                        <a:t>r</a:t>
                      </a:r>
                      <a:r>
                        <a:rPr lang="en-US" baseline="-25000" dirty="0" err="1"/>
                        <a:t>xx</a:t>
                      </a:r>
                      <a:r>
                        <a:rPr lang="en-US" dirty="0"/>
                        <a:t>)</a:t>
                      </a:r>
                    </a:p>
                  </a:txBody>
                  <a:tcPr/>
                </a:tc>
                <a:tc>
                  <a:txBody>
                    <a:bodyPr/>
                    <a:lstStyle/>
                    <a:p>
                      <a:pPr algn="ctr"/>
                      <a:r>
                        <a:rPr lang="en-US" dirty="0"/>
                        <a:t>Change Needed</a:t>
                      </a:r>
                    </a:p>
                  </a:txBody>
                  <a:tcPr/>
                </a:tc>
                <a:extLst>
                  <a:ext uri="{0D108BD9-81ED-4DB2-BD59-A6C34878D82A}">
                    <a16:rowId xmlns:a16="http://schemas.microsoft.com/office/drawing/2014/main" val="623623647"/>
                  </a:ext>
                </a:extLst>
              </a:tr>
              <a:tr h="711200">
                <a:tc>
                  <a:txBody>
                    <a:bodyPr/>
                    <a:lstStyle/>
                    <a:p>
                      <a:pPr algn="ctr"/>
                      <a:r>
                        <a:rPr lang="en-US" dirty="0"/>
                        <a:t>0.70</a:t>
                      </a:r>
                    </a:p>
                  </a:txBody>
                  <a:tcPr/>
                </a:tc>
                <a:tc>
                  <a:txBody>
                    <a:bodyPr/>
                    <a:lstStyle/>
                    <a:p>
                      <a:pPr algn="ctr"/>
                      <a:r>
                        <a:rPr lang="en-US" dirty="0"/>
                        <a:t>0.55</a:t>
                      </a:r>
                    </a:p>
                  </a:txBody>
                  <a:tcPr/>
                </a:tc>
                <a:tc>
                  <a:txBody>
                    <a:bodyPr/>
                    <a:lstStyle/>
                    <a:p>
                      <a:pPr algn="ctr"/>
                      <a:r>
                        <a:rPr lang="en-US" dirty="0"/>
                        <a:t>1.5 SD</a:t>
                      </a:r>
                    </a:p>
                  </a:txBody>
                  <a:tcPr/>
                </a:tc>
                <a:extLst>
                  <a:ext uri="{0D108BD9-81ED-4DB2-BD59-A6C34878D82A}">
                    <a16:rowId xmlns:a16="http://schemas.microsoft.com/office/drawing/2014/main" val="1966116190"/>
                  </a:ext>
                </a:extLst>
              </a:tr>
              <a:tr h="711200">
                <a:tc>
                  <a:txBody>
                    <a:bodyPr/>
                    <a:lstStyle/>
                    <a:p>
                      <a:pPr algn="ctr"/>
                      <a:r>
                        <a:rPr lang="en-US" dirty="0"/>
                        <a:t>0.80</a:t>
                      </a:r>
                    </a:p>
                  </a:txBody>
                  <a:tcPr/>
                </a:tc>
                <a:tc>
                  <a:txBody>
                    <a:bodyPr/>
                    <a:lstStyle/>
                    <a:p>
                      <a:pPr algn="ctr"/>
                      <a:r>
                        <a:rPr lang="en-US" dirty="0"/>
                        <a:t>0.45</a:t>
                      </a:r>
                    </a:p>
                  </a:txBody>
                  <a:tcPr/>
                </a:tc>
                <a:tc>
                  <a:txBody>
                    <a:bodyPr/>
                    <a:lstStyle/>
                    <a:p>
                      <a:pPr algn="ctr"/>
                      <a:r>
                        <a:rPr lang="en-US" dirty="0"/>
                        <a:t>1.2 SD</a:t>
                      </a:r>
                    </a:p>
                  </a:txBody>
                  <a:tcPr/>
                </a:tc>
                <a:extLst>
                  <a:ext uri="{0D108BD9-81ED-4DB2-BD59-A6C34878D82A}">
                    <a16:rowId xmlns:a16="http://schemas.microsoft.com/office/drawing/2014/main" val="1770925936"/>
                  </a:ext>
                </a:extLst>
              </a:tr>
              <a:tr h="711200">
                <a:tc>
                  <a:txBody>
                    <a:bodyPr/>
                    <a:lstStyle/>
                    <a:p>
                      <a:pPr algn="ctr"/>
                      <a:r>
                        <a:rPr lang="en-US" dirty="0"/>
                        <a:t>0.90</a:t>
                      </a:r>
                    </a:p>
                  </a:txBody>
                  <a:tcPr/>
                </a:tc>
                <a:tc>
                  <a:txBody>
                    <a:bodyPr/>
                    <a:lstStyle/>
                    <a:p>
                      <a:pPr algn="ctr"/>
                      <a:r>
                        <a:rPr lang="en-US" dirty="0"/>
                        <a:t>0.32</a:t>
                      </a:r>
                    </a:p>
                  </a:txBody>
                  <a:tcPr/>
                </a:tc>
                <a:tc>
                  <a:txBody>
                    <a:bodyPr/>
                    <a:lstStyle/>
                    <a:p>
                      <a:pPr algn="ctr"/>
                      <a:r>
                        <a:rPr lang="en-US" dirty="0"/>
                        <a:t>0.9 SD</a:t>
                      </a:r>
                    </a:p>
                  </a:txBody>
                  <a:tcPr/>
                </a:tc>
                <a:extLst>
                  <a:ext uri="{0D108BD9-81ED-4DB2-BD59-A6C34878D82A}">
                    <a16:rowId xmlns:a16="http://schemas.microsoft.com/office/drawing/2014/main" val="2061301266"/>
                  </a:ext>
                </a:extLst>
              </a:tr>
              <a:tr h="711200">
                <a:tc>
                  <a:txBody>
                    <a:bodyPr/>
                    <a:lstStyle/>
                    <a:p>
                      <a:pPr algn="ctr"/>
                      <a:r>
                        <a:rPr lang="en-US" dirty="0"/>
                        <a:t>0.95</a:t>
                      </a:r>
                    </a:p>
                  </a:txBody>
                  <a:tcPr/>
                </a:tc>
                <a:tc>
                  <a:txBody>
                    <a:bodyPr/>
                    <a:lstStyle/>
                    <a:p>
                      <a:pPr algn="ctr"/>
                      <a:r>
                        <a:rPr lang="en-US" dirty="0"/>
                        <a:t>0.22</a:t>
                      </a:r>
                    </a:p>
                  </a:txBody>
                  <a:tcPr/>
                </a:tc>
                <a:tc>
                  <a:txBody>
                    <a:bodyPr/>
                    <a:lstStyle/>
                    <a:p>
                      <a:pPr algn="ctr"/>
                      <a:r>
                        <a:rPr lang="en-US" dirty="0"/>
                        <a:t>0.6 SD</a:t>
                      </a:r>
                    </a:p>
                  </a:txBody>
                  <a:tcPr/>
                </a:tc>
                <a:extLst>
                  <a:ext uri="{0D108BD9-81ED-4DB2-BD59-A6C34878D82A}">
                    <a16:rowId xmlns:a16="http://schemas.microsoft.com/office/drawing/2014/main" val="2956061513"/>
                  </a:ext>
                </a:extLst>
              </a:tr>
              <a:tr h="711200">
                <a:tc>
                  <a:txBody>
                    <a:bodyPr/>
                    <a:lstStyle/>
                    <a:p>
                      <a:pPr algn="ctr"/>
                      <a:r>
                        <a:rPr lang="en-US" dirty="0"/>
                        <a:t>0.97</a:t>
                      </a:r>
                    </a:p>
                  </a:txBody>
                  <a:tcPr/>
                </a:tc>
                <a:tc>
                  <a:txBody>
                    <a:bodyPr/>
                    <a:lstStyle/>
                    <a:p>
                      <a:pPr algn="ctr"/>
                      <a:r>
                        <a:rPr lang="en-US" dirty="0"/>
                        <a:t>0.17</a:t>
                      </a:r>
                    </a:p>
                  </a:txBody>
                  <a:tcPr/>
                </a:tc>
                <a:tc>
                  <a:txBody>
                    <a:bodyPr/>
                    <a:lstStyle/>
                    <a:p>
                      <a:pPr algn="ctr"/>
                      <a:r>
                        <a:rPr lang="en-US" dirty="0"/>
                        <a:t>0.5 SD</a:t>
                      </a:r>
                    </a:p>
                  </a:txBody>
                  <a:tcPr/>
                </a:tc>
                <a:extLst>
                  <a:ext uri="{0D108BD9-81ED-4DB2-BD59-A6C34878D82A}">
                    <a16:rowId xmlns:a16="http://schemas.microsoft.com/office/drawing/2014/main" val="243562007"/>
                  </a:ext>
                </a:extLst>
              </a:tr>
            </a:tbl>
          </a:graphicData>
        </a:graphic>
      </p:graphicFrame>
      <p:sp>
        <p:nvSpPr>
          <p:cNvPr id="4" name="Slide Number Placeholder 3">
            <a:extLst>
              <a:ext uri="{FF2B5EF4-FFF2-40B4-BE49-F238E27FC236}">
                <a16:creationId xmlns:a16="http://schemas.microsoft.com/office/drawing/2014/main" id="{3B2BEDEE-81CA-49F0-8242-4630C2DC07C9}"/>
              </a:ext>
            </a:extLst>
          </p:cNvPr>
          <p:cNvSpPr>
            <a:spLocks noGrp="1"/>
          </p:cNvSpPr>
          <p:nvPr>
            <p:ph type="sldNum" sz="quarter" idx="12"/>
          </p:nvPr>
        </p:nvSpPr>
        <p:spPr/>
        <p:txBody>
          <a:bodyPr/>
          <a:lstStyle/>
          <a:p>
            <a:pPr>
              <a:defRPr/>
            </a:pPr>
            <a:fld id="{0C5144EA-161E-419D-B606-46724030BA3B}" type="slidenum">
              <a:rPr lang="en-US" smtClean="0"/>
              <a:pPr>
                <a:defRPr/>
              </a:pPr>
              <a:t>25</a:t>
            </a:fld>
            <a:endParaRPr lang="en-US"/>
          </a:p>
        </p:txBody>
      </p:sp>
      <p:sp>
        <p:nvSpPr>
          <p:cNvPr id="3" name="TextBox 2">
            <a:extLst>
              <a:ext uri="{FF2B5EF4-FFF2-40B4-BE49-F238E27FC236}">
                <a16:creationId xmlns:a16="http://schemas.microsoft.com/office/drawing/2014/main" id="{E6D4A087-9346-4198-8215-7D1432CB3607}"/>
              </a:ext>
            </a:extLst>
          </p:cNvPr>
          <p:cNvSpPr txBox="1"/>
          <p:nvPr/>
        </p:nvSpPr>
        <p:spPr>
          <a:xfrm>
            <a:off x="381000" y="6044753"/>
            <a:ext cx="1219200" cy="523220"/>
          </a:xfrm>
          <a:prstGeom prst="rect">
            <a:avLst/>
          </a:prstGeom>
          <a:noFill/>
        </p:spPr>
        <p:txBody>
          <a:bodyPr wrap="square" rtlCol="0">
            <a:spAutoFit/>
          </a:bodyPr>
          <a:lstStyle/>
          <a:p>
            <a:r>
              <a:rPr lang="en-US" sz="2800" dirty="0"/>
              <a:t>2.77 *</a:t>
            </a:r>
          </a:p>
        </p:txBody>
      </p:sp>
      <p:grpSp>
        <p:nvGrpSpPr>
          <p:cNvPr id="6" name="Canvas 15"/>
          <p:cNvGrpSpPr/>
          <p:nvPr/>
        </p:nvGrpSpPr>
        <p:grpSpPr>
          <a:xfrm>
            <a:off x="1505387" y="5969544"/>
            <a:ext cx="3610652" cy="707182"/>
            <a:chOff x="65363" y="28575"/>
            <a:chExt cx="3610652" cy="781685"/>
          </a:xfrm>
        </p:grpSpPr>
        <p:sp>
          <p:nvSpPr>
            <p:cNvPr id="7" name="Rectangle 6"/>
            <p:cNvSpPr/>
            <p:nvPr/>
          </p:nvSpPr>
          <p:spPr>
            <a:xfrm>
              <a:off x="1190625" y="28575"/>
              <a:ext cx="2485390" cy="781685"/>
            </a:xfrm>
            <a:prstGeom prst="rect">
              <a:avLst/>
            </a:prstGeom>
            <a:noFill/>
            <a:ln>
              <a:noFill/>
            </a:ln>
          </p:spPr>
        </p:sp>
        <p:cxnSp>
          <p:nvCxnSpPr>
            <p:cNvPr id="8" name="Line 5"/>
            <p:cNvCxnSpPr>
              <a:cxnSpLocks noChangeShapeType="1"/>
            </p:cNvCxnSpPr>
            <p:nvPr/>
          </p:nvCxnSpPr>
          <p:spPr bwMode="auto">
            <a:xfrm flipV="1">
              <a:off x="1234398" y="382074"/>
              <a:ext cx="52070" cy="29845"/>
            </a:xfrm>
            <a:prstGeom prst="line">
              <a:avLst/>
            </a:prstGeom>
            <a:noFill/>
            <a:ln w="17145">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 name="Line 6"/>
            <p:cNvCxnSpPr>
              <a:cxnSpLocks noChangeShapeType="1"/>
            </p:cNvCxnSpPr>
            <p:nvPr/>
          </p:nvCxnSpPr>
          <p:spPr bwMode="auto">
            <a:xfrm>
              <a:off x="1286468" y="390964"/>
              <a:ext cx="74930" cy="176530"/>
            </a:xfrm>
            <a:prstGeom prst="line">
              <a:avLst/>
            </a:prstGeom>
            <a:noFill/>
            <a:ln w="33655">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 name="Line 7"/>
            <p:cNvCxnSpPr>
              <a:cxnSpLocks noChangeShapeType="1"/>
            </p:cNvCxnSpPr>
            <p:nvPr/>
          </p:nvCxnSpPr>
          <p:spPr bwMode="auto">
            <a:xfrm flipV="1">
              <a:off x="1369653" y="58224"/>
              <a:ext cx="99695" cy="509270"/>
            </a:xfrm>
            <a:prstGeom prst="line">
              <a:avLst/>
            </a:prstGeom>
            <a:noFill/>
            <a:ln w="17145">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 name="Line 8"/>
            <p:cNvCxnSpPr>
              <a:cxnSpLocks noChangeShapeType="1"/>
            </p:cNvCxnSpPr>
            <p:nvPr/>
          </p:nvCxnSpPr>
          <p:spPr bwMode="auto">
            <a:xfrm>
              <a:off x="1469348" y="58224"/>
              <a:ext cx="935990" cy="0"/>
            </a:xfrm>
            <a:prstGeom prst="line">
              <a:avLst/>
            </a:prstGeom>
            <a:noFill/>
            <a:ln w="17145">
              <a:solidFill>
                <a:srgbClr val="000000"/>
              </a:solidFill>
              <a:prstDash val="solid"/>
              <a:round/>
              <a:headEnd/>
              <a:tailEnd/>
            </a:ln>
            <a:extLst>
              <a:ext uri="{909E8E84-426E-40DD-AFC4-6F175D3DCCD1}">
                <a14:hiddenFill xmlns:a14="http://schemas.microsoft.com/office/drawing/2010/main">
                  <a:noFill/>
                </a14:hiddenFill>
              </a:ext>
            </a:extLst>
          </p:spPr>
        </p:cxnSp>
        <p:sp>
          <p:nvSpPr>
            <p:cNvPr id="12" name="Rectangle 11"/>
            <p:cNvSpPr>
              <a:spLocks noChangeArrowheads="1"/>
            </p:cNvSpPr>
            <p:nvPr/>
          </p:nvSpPr>
          <p:spPr bwMode="auto">
            <a:xfrm>
              <a:off x="2130487" y="335719"/>
              <a:ext cx="214630" cy="44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19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a:spLocks noChangeArrowheads="1"/>
            </p:cNvSpPr>
            <p:nvPr/>
          </p:nvSpPr>
          <p:spPr bwMode="auto">
            <a:xfrm>
              <a:off x="637498" y="335531"/>
              <a:ext cx="65" cy="20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a:spLocks noChangeArrowheads="1"/>
            </p:cNvSpPr>
            <p:nvPr/>
          </p:nvSpPr>
          <p:spPr bwMode="auto">
            <a:xfrm>
              <a:off x="2005923" y="82962"/>
              <a:ext cx="158750"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3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a:spLocks noChangeArrowheads="1"/>
            </p:cNvSpPr>
            <p:nvPr/>
          </p:nvSpPr>
          <p:spPr bwMode="auto">
            <a:xfrm>
              <a:off x="65363" y="66270"/>
              <a:ext cx="497205"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a:spLocks noChangeArrowheads="1"/>
            </p:cNvSpPr>
            <p:nvPr/>
          </p:nvSpPr>
          <p:spPr bwMode="auto">
            <a:xfrm>
              <a:off x="1703028" y="35999"/>
              <a:ext cx="223520" cy="6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3200">
                  <a:solidFill>
                    <a:srgbClr val="000000"/>
                  </a:solidFill>
                  <a:effectLst/>
                  <a:latin typeface="Symbol" panose="05050102010706020507" pitchFamily="18" charset="2"/>
                  <a:ea typeface="Calibri" panose="020F0502020204030204" pitchFamily="34" charset="0"/>
                  <a:cs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a:spLocks noChangeArrowheads="1"/>
            </p:cNvSpPr>
            <p:nvPr/>
          </p:nvSpPr>
          <p:spPr bwMode="auto">
            <a:xfrm>
              <a:off x="933087" y="35987"/>
              <a:ext cx="203835" cy="6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3200">
                  <a:solidFill>
                    <a:srgbClr val="000000"/>
                  </a:solidFill>
                  <a:effectLst/>
                  <a:latin typeface="Symbol" panose="05050102010706020507" pitchFamily="18" charset="2"/>
                  <a:ea typeface="Calibri" panose="020F0502020204030204" pitchFamily="34" charset="0"/>
                  <a:cs typeface="Symbol" panose="05050102010706020507" pitchFamily="18"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a:spLocks noChangeArrowheads="1"/>
            </p:cNvSpPr>
            <p:nvPr/>
          </p:nvSpPr>
          <p:spPr bwMode="auto">
            <a:xfrm>
              <a:off x="1455378" y="82989"/>
              <a:ext cx="203835"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17092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sldNum" sz="quarter" idx="12"/>
          </p:nvPr>
        </p:nvSpPr>
        <p:spPr/>
        <p:txBody>
          <a:bodyPr/>
          <a:lstStyle/>
          <a:p>
            <a:pPr>
              <a:defRPr/>
            </a:pPr>
            <a:fld id="{56463CF1-6C53-4E0E-9790-001D12327D2E}" type="slidenum">
              <a:rPr lang="en-US"/>
              <a:pPr>
                <a:defRPr/>
              </a:pPr>
              <a:t>26</a:t>
            </a:fld>
            <a:endParaRPr lang="en-US"/>
          </a:p>
        </p:txBody>
      </p:sp>
      <p:sp>
        <p:nvSpPr>
          <p:cNvPr id="99331" name="Title 16"/>
          <p:cNvSpPr>
            <a:spLocks noGrp="1"/>
          </p:cNvSpPr>
          <p:nvPr>
            <p:ph type="title" idx="4294967295"/>
          </p:nvPr>
        </p:nvSpPr>
        <p:spPr>
          <a:xfrm>
            <a:off x="220663" y="0"/>
            <a:ext cx="8237537" cy="1600200"/>
          </a:xfrm>
        </p:spPr>
        <p:txBody>
          <a:bodyPr/>
          <a:lstStyle/>
          <a:p>
            <a:pPr algn="ctr" eaLnBrk="1" hangingPunct="1"/>
            <a:r>
              <a:rPr lang="en-US" altLang="en-US" sz="4000" b="1" dirty="0">
                <a:latin typeface="Comic Sans MS" pitchFamily="66" charset="0"/>
              </a:rPr>
              <a:t>Amount of Change Needed for Significant Individual Change </a:t>
            </a:r>
          </a:p>
        </p:txBody>
      </p:sp>
      <p:graphicFrame>
        <p:nvGraphicFramePr>
          <p:cNvPr id="99332" name="Object 3"/>
          <p:cNvGraphicFramePr>
            <a:graphicFrameLocks noGrp="1" noChangeAspect="1"/>
          </p:cNvGraphicFramePr>
          <p:nvPr>
            <p:ph idx="4294967295"/>
          </p:nvPr>
        </p:nvGraphicFramePr>
        <p:xfrm>
          <a:off x="390525" y="1530350"/>
          <a:ext cx="8734425" cy="4129088"/>
        </p:xfrm>
        <a:graphic>
          <a:graphicData uri="http://schemas.openxmlformats.org/presentationml/2006/ole">
            <mc:AlternateContent xmlns:mc="http://schemas.openxmlformats.org/markup-compatibility/2006">
              <mc:Choice xmlns:v="urn:schemas-microsoft-com:vml" Requires="v">
                <p:oleObj spid="_x0000_s137245" r:id="rId4" imgW="8736325" imgH="4127350" progId="Excel.Sheet.8">
                  <p:embed/>
                </p:oleObj>
              </mc:Choice>
              <mc:Fallback>
                <p:oleObj r:id="rId4" imgW="8736325" imgH="4127350" progId="Excel.Sheet.8">
                  <p:embed/>
                  <p:pic>
                    <p:nvPicPr>
                      <p:cNvPr id="99332"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 y="1530350"/>
                        <a:ext cx="8734425" cy="412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333" name="Text Box 4"/>
          <p:cNvSpPr txBox="1">
            <a:spLocks noChangeArrowheads="1"/>
          </p:cNvSpPr>
          <p:nvPr/>
        </p:nvSpPr>
        <p:spPr bwMode="auto">
          <a:xfrm>
            <a:off x="966788"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0.67</a:t>
            </a:r>
          </a:p>
        </p:txBody>
      </p:sp>
      <p:sp>
        <p:nvSpPr>
          <p:cNvPr id="99334" name="Text Box 5"/>
          <p:cNvSpPr txBox="1">
            <a:spLocks noChangeArrowheads="1"/>
          </p:cNvSpPr>
          <p:nvPr/>
        </p:nvSpPr>
        <p:spPr bwMode="auto">
          <a:xfrm>
            <a:off x="1604963"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0.72</a:t>
            </a:r>
          </a:p>
        </p:txBody>
      </p:sp>
      <p:sp>
        <p:nvSpPr>
          <p:cNvPr id="99335" name="Text Box 6"/>
          <p:cNvSpPr txBox="1">
            <a:spLocks noChangeArrowheads="1"/>
          </p:cNvSpPr>
          <p:nvPr/>
        </p:nvSpPr>
        <p:spPr bwMode="auto">
          <a:xfrm>
            <a:off x="2241550"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1.01</a:t>
            </a:r>
          </a:p>
        </p:txBody>
      </p:sp>
      <p:sp>
        <p:nvSpPr>
          <p:cNvPr id="99336" name="Text Box 7"/>
          <p:cNvSpPr txBox="1">
            <a:spLocks noChangeArrowheads="1"/>
          </p:cNvSpPr>
          <p:nvPr/>
        </p:nvSpPr>
        <p:spPr bwMode="auto">
          <a:xfrm>
            <a:off x="2879725" y="1919288"/>
            <a:ext cx="779463"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1.13</a:t>
            </a:r>
          </a:p>
        </p:txBody>
      </p:sp>
      <p:sp>
        <p:nvSpPr>
          <p:cNvPr id="99337" name="Text Box 8"/>
          <p:cNvSpPr txBox="1">
            <a:spLocks noChangeArrowheads="1"/>
          </p:cNvSpPr>
          <p:nvPr/>
        </p:nvSpPr>
        <p:spPr bwMode="auto">
          <a:xfrm>
            <a:off x="3581400" y="1844675"/>
            <a:ext cx="762000" cy="277813"/>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1.33</a:t>
            </a:r>
          </a:p>
        </p:txBody>
      </p:sp>
      <p:sp>
        <p:nvSpPr>
          <p:cNvPr id="99338" name="Text Box 9"/>
          <p:cNvSpPr txBox="1">
            <a:spLocks noChangeArrowheads="1"/>
          </p:cNvSpPr>
          <p:nvPr/>
        </p:nvSpPr>
        <p:spPr bwMode="auto">
          <a:xfrm>
            <a:off x="4419600" y="1890713"/>
            <a:ext cx="533400" cy="276225"/>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1.07</a:t>
            </a:r>
          </a:p>
        </p:txBody>
      </p:sp>
      <p:sp>
        <p:nvSpPr>
          <p:cNvPr id="99339" name="Text Box 10"/>
          <p:cNvSpPr txBox="1">
            <a:spLocks noChangeArrowheads="1"/>
          </p:cNvSpPr>
          <p:nvPr/>
        </p:nvSpPr>
        <p:spPr bwMode="auto">
          <a:xfrm>
            <a:off x="5105400" y="1919288"/>
            <a:ext cx="495300" cy="276225"/>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0.71</a:t>
            </a:r>
          </a:p>
        </p:txBody>
      </p:sp>
      <p:sp>
        <p:nvSpPr>
          <p:cNvPr id="99340" name="Text Box 11"/>
          <p:cNvSpPr txBox="1">
            <a:spLocks noChangeArrowheads="1"/>
          </p:cNvSpPr>
          <p:nvPr/>
        </p:nvSpPr>
        <p:spPr bwMode="auto">
          <a:xfrm>
            <a:off x="5715000"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1.26 </a:t>
            </a:r>
          </a:p>
        </p:txBody>
      </p:sp>
      <p:sp>
        <p:nvSpPr>
          <p:cNvPr id="99341" name="Text Box 12"/>
          <p:cNvSpPr txBox="1">
            <a:spLocks noChangeArrowheads="1"/>
          </p:cNvSpPr>
          <p:nvPr/>
        </p:nvSpPr>
        <p:spPr bwMode="auto">
          <a:xfrm>
            <a:off x="6324600" y="1919288"/>
            <a:ext cx="6858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0.62</a:t>
            </a:r>
          </a:p>
        </p:txBody>
      </p:sp>
      <p:sp>
        <p:nvSpPr>
          <p:cNvPr id="99342" name="Text Box 13"/>
          <p:cNvSpPr txBox="1">
            <a:spLocks noChangeArrowheads="1"/>
          </p:cNvSpPr>
          <p:nvPr/>
        </p:nvSpPr>
        <p:spPr bwMode="auto">
          <a:xfrm>
            <a:off x="7135813"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0.73</a:t>
            </a:r>
          </a:p>
        </p:txBody>
      </p:sp>
      <p:sp>
        <p:nvSpPr>
          <p:cNvPr id="99343" name="Text Box 14"/>
          <p:cNvSpPr txBox="1">
            <a:spLocks noChangeArrowheads="1"/>
          </p:cNvSpPr>
          <p:nvPr/>
        </p:nvSpPr>
        <p:spPr bwMode="auto">
          <a:xfrm>
            <a:off x="2620963" y="1530350"/>
            <a:ext cx="2979737" cy="366713"/>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800">
                <a:latin typeface="Arial" pitchFamily="34" charset="0"/>
                <a:ea typeface="MS PGothic" pitchFamily="34" charset="-128"/>
              </a:rPr>
              <a:t>Effect Size</a:t>
            </a:r>
          </a:p>
        </p:txBody>
      </p:sp>
      <p:sp>
        <p:nvSpPr>
          <p:cNvPr id="99344" name="Rectangle 4"/>
          <p:cNvSpPr>
            <a:spLocks noChangeArrowheads="1"/>
          </p:cNvSpPr>
          <p:nvPr/>
        </p:nvSpPr>
        <p:spPr bwMode="auto">
          <a:xfrm>
            <a:off x="220663" y="5870575"/>
            <a:ext cx="8597900" cy="550863"/>
          </a:xfrm>
          <a:prstGeom prst="rect">
            <a:avLst/>
          </a:prstGeom>
          <a:noFill/>
          <a:ln w="9525">
            <a:noFill/>
            <a:miter lim="800000"/>
            <a:headEnd/>
            <a:tailEnd/>
          </a:ln>
        </p:spPr>
        <p:txBody>
          <a:bodyPr lIns="90488" tIns="44450" rIns="90488" bIns="44450">
            <a:spAutoFit/>
          </a:bodyPr>
          <a:lstStyle/>
          <a:p>
            <a:pPr eaLnBrk="0" hangingPunct="0"/>
            <a:r>
              <a:rPr lang="en-US" altLang="en-US" sz="1000"/>
              <a:t>PFI = Physical Functioning; Role-P = Role-Physical; Pain = Bodily Pain; Gen H=General Health; Energy = Energy/Fatigue; Social = Social Functioning;</a:t>
            </a:r>
          </a:p>
          <a:p>
            <a:pPr eaLnBrk="0" hangingPunct="0"/>
            <a:r>
              <a:rPr lang="en-US" altLang="en-US" sz="1000"/>
              <a:t>Role-E = Role-Emotional; EWB = Emotional Well-being; PCS = Physical Component Summary; MCS =Mental Component Summary.</a:t>
            </a:r>
          </a:p>
          <a:p>
            <a:pPr eaLnBrk="0" hangingPunct="0"/>
            <a:endParaRPr lang="en-US" altLang="en-US" sz="1000"/>
          </a:p>
        </p:txBody>
      </p:sp>
    </p:spTree>
    <p:extLst>
      <p:ext uri="{BB962C8B-B14F-4D97-AF65-F5344CB8AC3E}">
        <p14:creationId xmlns:p14="http://schemas.microsoft.com/office/powerpoint/2010/main" val="1238271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a:spLocks noGrp="1" noChangeArrowheads="1"/>
          </p:cNvSpPr>
          <p:nvPr>
            <p:ph type="sldNum" sz="quarter" idx="12"/>
          </p:nvPr>
        </p:nvSpPr>
        <p:spPr/>
        <p:txBody>
          <a:bodyPr/>
          <a:lstStyle/>
          <a:p>
            <a:pPr>
              <a:defRPr/>
            </a:pPr>
            <a:fld id="{B9512359-6ECF-4A66-93D8-969F952A04EB}" type="slidenum">
              <a:rPr lang="en-US"/>
              <a:pPr>
                <a:defRPr/>
              </a:pPr>
              <a:t>27</a:t>
            </a:fld>
            <a:endParaRPr lang="en-US"/>
          </a:p>
        </p:txBody>
      </p:sp>
      <p:sp>
        <p:nvSpPr>
          <p:cNvPr id="100355" name="Rectangle 2"/>
          <p:cNvSpPr>
            <a:spLocks noGrp="1" noChangeArrowheads="1"/>
          </p:cNvSpPr>
          <p:nvPr>
            <p:ph type="title" idx="4294967295"/>
          </p:nvPr>
        </p:nvSpPr>
        <p:spPr>
          <a:xfrm>
            <a:off x="381000" y="0"/>
            <a:ext cx="8534400" cy="1371600"/>
          </a:xfrm>
        </p:spPr>
        <p:txBody>
          <a:bodyPr/>
          <a:lstStyle/>
          <a:p>
            <a:pPr algn="ctr" eaLnBrk="1" hangingPunct="1"/>
            <a:r>
              <a:rPr lang="en-US" altLang="en-US" sz="3600" b="1" dirty="0">
                <a:latin typeface="Comic Sans MS" pitchFamily="66" charset="0"/>
              </a:rPr>
              <a:t>7-31% Improve Significantly </a:t>
            </a:r>
          </a:p>
        </p:txBody>
      </p:sp>
      <p:grpSp>
        <p:nvGrpSpPr>
          <p:cNvPr id="100356" name="Group 65"/>
          <p:cNvGrpSpPr>
            <a:grpSpLocks noGrp="1"/>
          </p:cNvGrpSpPr>
          <p:nvPr/>
        </p:nvGrpSpPr>
        <p:grpSpPr bwMode="auto">
          <a:xfrm>
            <a:off x="290513" y="1312863"/>
            <a:ext cx="8520112" cy="4818062"/>
            <a:chOff x="183" y="827"/>
            <a:chExt cx="5367" cy="3035"/>
          </a:xfrm>
        </p:grpSpPr>
        <p:sp>
          <p:nvSpPr>
            <p:cNvPr id="100357" name="Rectangle 5"/>
            <p:cNvSpPr>
              <a:spLocks noChangeArrowheads="1"/>
            </p:cNvSpPr>
            <p:nvPr/>
          </p:nvSpPr>
          <p:spPr bwMode="auto">
            <a:xfrm>
              <a:off x="183" y="827"/>
              <a:ext cx="1404" cy="420"/>
            </a:xfrm>
            <a:prstGeom prst="rect">
              <a:avLst/>
            </a:prstGeom>
            <a:solidFill>
              <a:srgbClr val="C1154A"/>
            </a:solidFill>
            <a:ln w="9525">
              <a:noFill/>
              <a:miter lim="800000"/>
              <a:headEnd/>
              <a:tailEnd/>
            </a:ln>
          </p:spPr>
          <p:txBody>
            <a:bodyPr anchor="ctr"/>
            <a:lstStyle/>
            <a:p>
              <a:pPr defTabSz="971550">
                <a:lnSpc>
                  <a:spcPct val="95000"/>
                </a:lnSpc>
                <a:spcBef>
                  <a:spcPct val="35000"/>
                </a:spcBef>
                <a:buClr>
                  <a:srgbClr val="275DA6"/>
                </a:buClr>
              </a:pPr>
              <a:endParaRPr lang="en-US" altLang="en-US" sz="2000">
                <a:solidFill>
                  <a:srgbClr val="FFFFFF"/>
                </a:solidFill>
              </a:endParaRPr>
            </a:p>
          </p:txBody>
        </p:sp>
        <p:sp>
          <p:nvSpPr>
            <p:cNvPr id="100358" name="Rectangle 6"/>
            <p:cNvSpPr>
              <a:spLocks noChangeArrowheads="1"/>
            </p:cNvSpPr>
            <p:nvPr/>
          </p:nvSpPr>
          <p:spPr bwMode="auto">
            <a:xfrm>
              <a:off x="1587" y="827"/>
              <a:ext cx="1270" cy="42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rgbClr val="FFFFFF"/>
                  </a:solidFill>
                </a:rPr>
                <a:t>% Improving</a:t>
              </a:r>
            </a:p>
          </p:txBody>
        </p:sp>
        <p:sp>
          <p:nvSpPr>
            <p:cNvPr id="100359" name="Rectangle 7"/>
            <p:cNvSpPr>
              <a:spLocks noChangeArrowheads="1"/>
            </p:cNvSpPr>
            <p:nvPr/>
          </p:nvSpPr>
          <p:spPr bwMode="auto">
            <a:xfrm>
              <a:off x="2857" y="827"/>
              <a:ext cx="1363" cy="42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rgbClr val="FFFFFF"/>
                  </a:solidFill>
                </a:rPr>
                <a:t>% Declining</a:t>
              </a:r>
            </a:p>
          </p:txBody>
        </p:sp>
        <p:sp>
          <p:nvSpPr>
            <p:cNvPr id="100360" name="Rectangle 8"/>
            <p:cNvSpPr>
              <a:spLocks noChangeArrowheads="1"/>
            </p:cNvSpPr>
            <p:nvPr/>
          </p:nvSpPr>
          <p:spPr bwMode="auto">
            <a:xfrm>
              <a:off x="4220" y="827"/>
              <a:ext cx="1330" cy="42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dirty="0">
                  <a:solidFill>
                    <a:srgbClr val="FFFFFF"/>
                  </a:solidFill>
                </a:rPr>
                <a:t>% Improving – % Declining </a:t>
              </a:r>
            </a:p>
          </p:txBody>
        </p:sp>
        <p:sp>
          <p:nvSpPr>
            <p:cNvPr id="100361" name="Rectangle 9"/>
            <p:cNvSpPr>
              <a:spLocks noChangeArrowheads="1"/>
            </p:cNvSpPr>
            <p:nvPr/>
          </p:nvSpPr>
          <p:spPr bwMode="auto">
            <a:xfrm>
              <a:off x="183" y="1247"/>
              <a:ext cx="1404" cy="260"/>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PF-10</a:t>
              </a:r>
            </a:p>
          </p:txBody>
        </p:sp>
        <p:sp>
          <p:nvSpPr>
            <p:cNvPr id="100362" name="Rectangle 10"/>
            <p:cNvSpPr>
              <a:spLocks noChangeArrowheads="1"/>
            </p:cNvSpPr>
            <p:nvPr/>
          </p:nvSpPr>
          <p:spPr bwMode="auto">
            <a:xfrm>
              <a:off x="1587" y="1247"/>
              <a:ext cx="1270" cy="260"/>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13%</a:t>
              </a:r>
            </a:p>
          </p:txBody>
        </p:sp>
        <p:sp>
          <p:nvSpPr>
            <p:cNvPr id="100363" name="Rectangle 11"/>
            <p:cNvSpPr>
              <a:spLocks noChangeArrowheads="1"/>
            </p:cNvSpPr>
            <p:nvPr/>
          </p:nvSpPr>
          <p:spPr bwMode="auto">
            <a:xfrm>
              <a:off x="2857" y="1247"/>
              <a:ext cx="1363" cy="260"/>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2%</a:t>
              </a:r>
            </a:p>
          </p:txBody>
        </p:sp>
        <p:sp>
          <p:nvSpPr>
            <p:cNvPr id="100364" name="Rectangle 12"/>
            <p:cNvSpPr>
              <a:spLocks noChangeArrowheads="1"/>
            </p:cNvSpPr>
            <p:nvPr/>
          </p:nvSpPr>
          <p:spPr bwMode="auto">
            <a:xfrm>
              <a:off x="4220" y="1247"/>
              <a:ext cx="1330" cy="260"/>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+ 11%</a:t>
              </a:r>
            </a:p>
          </p:txBody>
        </p:sp>
        <p:sp>
          <p:nvSpPr>
            <p:cNvPr id="100365" name="Rectangle 13"/>
            <p:cNvSpPr>
              <a:spLocks noChangeArrowheads="1"/>
            </p:cNvSpPr>
            <p:nvPr/>
          </p:nvSpPr>
          <p:spPr bwMode="auto">
            <a:xfrm>
              <a:off x="183" y="1507"/>
              <a:ext cx="1404" cy="262"/>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RP-4</a:t>
              </a:r>
            </a:p>
          </p:txBody>
        </p:sp>
        <p:sp>
          <p:nvSpPr>
            <p:cNvPr id="100366" name="Rectangle 14"/>
            <p:cNvSpPr>
              <a:spLocks noChangeArrowheads="1"/>
            </p:cNvSpPr>
            <p:nvPr/>
          </p:nvSpPr>
          <p:spPr bwMode="auto">
            <a:xfrm>
              <a:off x="1587" y="1507"/>
              <a:ext cx="127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31%</a:t>
              </a:r>
            </a:p>
          </p:txBody>
        </p:sp>
        <p:sp>
          <p:nvSpPr>
            <p:cNvPr id="100367" name="Rectangle 15"/>
            <p:cNvSpPr>
              <a:spLocks noChangeArrowheads="1"/>
            </p:cNvSpPr>
            <p:nvPr/>
          </p:nvSpPr>
          <p:spPr bwMode="auto">
            <a:xfrm>
              <a:off x="2857" y="1507"/>
              <a:ext cx="1363"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2%</a:t>
              </a:r>
            </a:p>
          </p:txBody>
        </p:sp>
        <p:sp>
          <p:nvSpPr>
            <p:cNvPr id="100368" name="Rectangle 16"/>
            <p:cNvSpPr>
              <a:spLocks noChangeArrowheads="1"/>
            </p:cNvSpPr>
            <p:nvPr/>
          </p:nvSpPr>
          <p:spPr bwMode="auto">
            <a:xfrm>
              <a:off x="4220" y="1507"/>
              <a:ext cx="133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u="sng" dirty="0"/>
                <a:t>+ 29%</a:t>
              </a:r>
            </a:p>
          </p:txBody>
        </p:sp>
        <p:sp>
          <p:nvSpPr>
            <p:cNvPr id="100369" name="Rectangle 17"/>
            <p:cNvSpPr>
              <a:spLocks noChangeArrowheads="1"/>
            </p:cNvSpPr>
            <p:nvPr/>
          </p:nvSpPr>
          <p:spPr bwMode="auto">
            <a:xfrm>
              <a:off x="183" y="1769"/>
              <a:ext cx="1404" cy="262"/>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BP-2</a:t>
              </a:r>
            </a:p>
          </p:txBody>
        </p:sp>
        <p:sp>
          <p:nvSpPr>
            <p:cNvPr id="100370" name="Rectangle 18"/>
            <p:cNvSpPr>
              <a:spLocks noChangeArrowheads="1"/>
            </p:cNvSpPr>
            <p:nvPr/>
          </p:nvSpPr>
          <p:spPr bwMode="auto">
            <a:xfrm>
              <a:off x="1587" y="1769"/>
              <a:ext cx="1270"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22%</a:t>
              </a:r>
            </a:p>
          </p:txBody>
        </p:sp>
        <p:sp>
          <p:nvSpPr>
            <p:cNvPr id="100371" name="Rectangle 19"/>
            <p:cNvSpPr>
              <a:spLocks noChangeArrowheads="1"/>
            </p:cNvSpPr>
            <p:nvPr/>
          </p:nvSpPr>
          <p:spPr bwMode="auto">
            <a:xfrm>
              <a:off x="2857" y="1769"/>
              <a:ext cx="1363"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72" name="Rectangle 20"/>
            <p:cNvSpPr>
              <a:spLocks noChangeArrowheads="1"/>
            </p:cNvSpPr>
            <p:nvPr/>
          </p:nvSpPr>
          <p:spPr bwMode="auto">
            <a:xfrm>
              <a:off x="4220" y="1769"/>
              <a:ext cx="1330"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+ 15%</a:t>
              </a:r>
            </a:p>
          </p:txBody>
        </p:sp>
        <p:sp>
          <p:nvSpPr>
            <p:cNvPr id="100373" name="Rectangle 21"/>
            <p:cNvSpPr>
              <a:spLocks noChangeArrowheads="1"/>
            </p:cNvSpPr>
            <p:nvPr/>
          </p:nvSpPr>
          <p:spPr bwMode="auto">
            <a:xfrm>
              <a:off x="183" y="2031"/>
              <a:ext cx="1404" cy="262"/>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GH-5</a:t>
              </a:r>
            </a:p>
          </p:txBody>
        </p:sp>
        <p:sp>
          <p:nvSpPr>
            <p:cNvPr id="100374" name="Rectangle 22"/>
            <p:cNvSpPr>
              <a:spLocks noChangeArrowheads="1"/>
            </p:cNvSpPr>
            <p:nvPr/>
          </p:nvSpPr>
          <p:spPr bwMode="auto">
            <a:xfrm>
              <a:off x="1587" y="2031"/>
              <a:ext cx="127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75" name="Rectangle 23"/>
            <p:cNvSpPr>
              <a:spLocks noChangeArrowheads="1"/>
            </p:cNvSpPr>
            <p:nvPr/>
          </p:nvSpPr>
          <p:spPr bwMode="auto">
            <a:xfrm>
              <a:off x="2857" y="2031"/>
              <a:ext cx="1363"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0%</a:t>
              </a:r>
            </a:p>
          </p:txBody>
        </p:sp>
        <p:sp>
          <p:nvSpPr>
            <p:cNvPr id="100376" name="Rectangle 24"/>
            <p:cNvSpPr>
              <a:spLocks noChangeArrowheads="1"/>
            </p:cNvSpPr>
            <p:nvPr/>
          </p:nvSpPr>
          <p:spPr bwMode="auto">
            <a:xfrm>
              <a:off x="4220" y="2031"/>
              <a:ext cx="133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77" name="Rectangle 25"/>
            <p:cNvSpPr>
              <a:spLocks noChangeArrowheads="1"/>
            </p:cNvSpPr>
            <p:nvPr/>
          </p:nvSpPr>
          <p:spPr bwMode="auto">
            <a:xfrm>
              <a:off x="183" y="2293"/>
              <a:ext cx="1404" cy="261"/>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EN-4</a:t>
              </a:r>
            </a:p>
          </p:txBody>
        </p:sp>
        <p:sp>
          <p:nvSpPr>
            <p:cNvPr id="100378" name="Rectangle 26"/>
            <p:cNvSpPr>
              <a:spLocks noChangeArrowheads="1"/>
            </p:cNvSpPr>
            <p:nvPr/>
          </p:nvSpPr>
          <p:spPr bwMode="auto">
            <a:xfrm>
              <a:off x="1587" y="2293"/>
              <a:ext cx="1270"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9%</a:t>
              </a:r>
            </a:p>
          </p:txBody>
        </p:sp>
        <p:sp>
          <p:nvSpPr>
            <p:cNvPr id="100379" name="Rectangle 27"/>
            <p:cNvSpPr>
              <a:spLocks noChangeArrowheads="1"/>
            </p:cNvSpPr>
            <p:nvPr/>
          </p:nvSpPr>
          <p:spPr bwMode="auto">
            <a:xfrm>
              <a:off x="2857" y="2293"/>
              <a:ext cx="1363"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2%</a:t>
              </a:r>
            </a:p>
          </p:txBody>
        </p:sp>
        <p:sp>
          <p:nvSpPr>
            <p:cNvPr id="100380" name="Rectangle 28"/>
            <p:cNvSpPr>
              <a:spLocks noChangeArrowheads="1"/>
            </p:cNvSpPr>
            <p:nvPr/>
          </p:nvSpPr>
          <p:spPr bwMode="auto">
            <a:xfrm>
              <a:off x="4220" y="2293"/>
              <a:ext cx="1330"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81" name="Rectangle 29"/>
            <p:cNvSpPr>
              <a:spLocks noChangeArrowheads="1"/>
            </p:cNvSpPr>
            <p:nvPr/>
          </p:nvSpPr>
          <p:spPr bwMode="auto">
            <a:xfrm>
              <a:off x="183" y="2554"/>
              <a:ext cx="1404" cy="262"/>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SF-2</a:t>
              </a:r>
            </a:p>
          </p:txBody>
        </p:sp>
        <p:sp>
          <p:nvSpPr>
            <p:cNvPr id="100382" name="Rectangle 30"/>
            <p:cNvSpPr>
              <a:spLocks noChangeArrowheads="1"/>
            </p:cNvSpPr>
            <p:nvPr/>
          </p:nvSpPr>
          <p:spPr bwMode="auto">
            <a:xfrm>
              <a:off x="1587" y="2554"/>
              <a:ext cx="127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17%</a:t>
              </a:r>
            </a:p>
          </p:txBody>
        </p:sp>
        <p:sp>
          <p:nvSpPr>
            <p:cNvPr id="100383" name="Rectangle 31"/>
            <p:cNvSpPr>
              <a:spLocks noChangeArrowheads="1"/>
            </p:cNvSpPr>
            <p:nvPr/>
          </p:nvSpPr>
          <p:spPr bwMode="auto">
            <a:xfrm>
              <a:off x="2857" y="2554"/>
              <a:ext cx="1363"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4%</a:t>
              </a:r>
            </a:p>
          </p:txBody>
        </p:sp>
        <p:sp>
          <p:nvSpPr>
            <p:cNvPr id="100384" name="Rectangle 32"/>
            <p:cNvSpPr>
              <a:spLocks noChangeArrowheads="1"/>
            </p:cNvSpPr>
            <p:nvPr/>
          </p:nvSpPr>
          <p:spPr bwMode="auto">
            <a:xfrm>
              <a:off x="4220" y="2554"/>
              <a:ext cx="133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+ 13%</a:t>
              </a:r>
            </a:p>
          </p:txBody>
        </p:sp>
        <p:sp>
          <p:nvSpPr>
            <p:cNvPr id="100385" name="Rectangle 33"/>
            <p:cNvSpPr>
              <a:spLocks noChangeArrowheads="1"/>
            </p:cNvSpPr>
            <p:nvPr/>
          </p:nvSpPr>
          <p:spPr bwMode="auto">
            <a:xfrm>
              <a:off x="183" y="2816"/>
              <a:ext cx="1404" cy="261"/>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dirty="0"/>
                <a:t>RE-3</a:t>
              </a:r>
            </a:p>
          </p:txBody>
        </p:sp>
        <p:sp>
          <p:nvSpPr>
            <p:cNvPr id="100386" name="Rectangle 34"/>
            <p:cNvSpPr>
              <a:spLocks noChangeArrowheads="1"/>
            </p:cNvSpPr>
            <p:nvPr/>
          </p:nvSpPr>
          <p:spPr bwMode="auto">
            <a:xfrm>
              <a:off x="1587" y="2816"/>
              <a:ext cx="1270"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15%</a:t>
              </a:r>
            </a:p>
          </p:txBody>
        </p:sp>
        <p:sp>
          <p:nvSpPr>
            <p:cNvPr id="100387" name="Rectangle 35"/>
            <p:cNvSpPr>
              <a:spLocks noChangeArrowheads="1"/>
            </p:cNvSpPr>
            <p:nvPr/>
          </p:nvSpPr>
          <p:spPr bwMode="auto">
            <a:xfrm>
              <a:off x="2857" y="2816"/>
              <a:ext cx="1363"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15%</a:t>
              </a:r>
            </a:p>
          </p:txBody>
        </p:sp>
        <p:sp>
          <p:nvSpPr>
            <p:cNvPr id="100388" name="Rectangle 36"/>
            <p:cNvSpPr>
              <a:spLocks noChangeArrowheads="1"/>
            </p:cNvSpPr>
            <p:nvPr/>
          </p:nvSpPr>
          <p:spPr bwMode="auto">
            <a:xfrm>
              <a:off x="4220" y="2816"/>
              <a:ext cx="1330"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dirty="0">
                  <a:highlight>
                    <a:srgbClr val="FFFF00"/>
                  </a:highlight>
                </a:rPr>
                <a:t>     0%</a:t>
              </a:r>
            </a:p>
          </p:txBody>
        </p:sp>
        <p:sp>
          <p:nvSpPr>
            <p:cNvPr id="100389" name="Rectangle 37"/>
            <p:cNvSpPr>
              <a:spLocks noChangeArrowheads="1"/>
            </p:cNvSpPr>
            <p:nvPr/>
          </p:nvSpPr>
          <p:spPr bwMode="auto">
            <a:xfrm>
              <a:off x="183" y="3077"/>
              <a:ext cx="1404" cy="261"/>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EWB-5</a:t>
              </a:r>
            </a:p>
          </p:txBody>
        </p:sp>
        <p:sp>
          <p:nvSpPr>
            <p:cNvPr id="100390" name="Rectangle 38"/>
            <p:cNvSpPr>
              <a:spLocks noChangeArrowheads="1"/>
            </p:cNvSpPr>
            <p:nvPr/>
          </p:nvSpPr>
          <p:spPr bwMode="auto">
            <a:xfrm>
              <a:off x="1587" y="3077"/>
              <a:ext cx="1270" cy="261"/>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19%</a:t>
              </a:r>
            </a:p>
          </p:txBody>
        </p:sp>
        <p:sp>
          <p:nvSpPr>
            <p:cNvPr id="100391" name="Rectangle 39"/>
            <p:cNvSpPr>
              <a:spLocks noChangeArrowheads="1"/>
            </p:cNvSpPr>
            <p:nvPr/>
          </p:nvSpPr>
          <p:spPr bwMode="auto">
            <a:xfrm>
              <a:off x="2857" y="3077"/>
              <a:ext cx="1363" cy="261"/>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4%</a:t>
              </a:r>
            </a:p>
          </p:txBody>
        </p:sp>
        <p:sp>
          <p:nvSpPr>
            <p:cNvPr id="100392" name="Rectangle 40"/>
            <p:cNvSpPr>
              <a:spLocks noChangeArrowheads="1"/>
            </p:cNvSpPr>
            <p:nvPr/>
          </p:nvSpPr>
          <p:spPr bwMode="auto">
            <a:xfrm>
              <a:off x="4220" y="3077"/>
              <a:ext cx="1330" cy="261"/>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+ 15%</a:t>
              </a:r>
            </a:p>
          </p:txBody>
        </p:sp>
        <p:sp>
          <p:nvSpPr>
            <p:cNvPr id="100393" name="Rectangle 41"/>
            <p:cNvSpPr>
              <a:spLocks noChangeArrowheads="1"/>
            </p:cNvSpPr>
            <p:nvPr/>
          </p:nvSpPr>
          <p:spPr bwMode="auto">
            <a:xfrm>
              <a:off x="183" y="3338"/>
              <a:ext cx="1404" cy="262"/>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PCS</a:t>
              </a:r>
            </a:p>
          </p:txBody>
        </p:sp>
        <p:sp>
          <p:nvSpPr>
            <p:cNvPr id="100394" name="Rectangle 42"/>
            <p:cNvSpPr>
              <a:spLocks noChangeArrowheads="1"/>
            </p:cNvSpPr>
            <p:nvPr/>
          </p:nvSpPr>
          <p:spPr bwMode="auto">
            <a:xfrm>
              <a:off x="1587" y="3338"/>
              <a:ext cx="1270"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24%</a:t>
              </a:r>
            </a:p>
          </p:txBody>
        </p:sp>
        <p:sp>
          <p:nvSpPr>
            <p:cNvPr id="100395" name="Rectangle 43"/>
            <p:cNvSpPr>
              <a:spLocks noChangeArrowheads="1"/>
            </p:cNvSpPr>
            <p:nvPr/>
          </p:nvSpPr>
          <p:spPr bwMode="auto">
            <a:xfrm>
              <a:off x="2857" y="3338"/>
              <a:ext cx="1363"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96" name="Rectangle 44"/>
            <p:cNvSpPr>
              <a:spLocks noChangeArrowheads="1"/>
            </p:cNvSpPr>
            <p:nvPr/>
          </p:nvSpPr>
          <p:spPr bwMode="auto">
            <a:xfrm>
              <a:off x="4220" y="3338"/>
              <a:ext cx="1330"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+ 17%</a:t>
              </a:r>
            </a:p>
          </p:txBody>
        </p:sp>
        <p:sp>
          <p:nvSpPr>
            <p:cNvPr id="100397" name="Rectangle 45"/>
            <p:cNvSpPr>
              <a:spLocks noChangeArrowheads="1"/>
            </p:cNvSpPr>
            <p:nvPr/>
          </p:nvSpPr>
          <p:spPr bwMode="auto">
            <a:xfrm>
              <a:off x="183" y="3600"/>
              <a:ext cx="1404" cy="262"/>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MCS</a:t>
              </a:r>
            </a:p>
          </p:txBody>
        </p:sp>
        <p:sp>
          <p:nvSpPr>
            <p:cNvPr id="100398" name="Rectangle 46"/>
            <p:cNvSpPr>
              <a:spLocks noChangeArrowheads="1"/>
            </p:cNvSpPr>
            <p:nvPr/>
          </p:nvSpPr>
          <p:spPr bwMode="auto">
            <a:xfrm>
              <a:off x="1587" y="3600"/>
              <a:ext cx="127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22%</a:t>
              </a:r>
            </a:p>
          </p:txBody>
        </p:sp>
        <p:sp>
          <p:nvSpPr>
            <p:cNvPr id="100399" name="Rectangle 47"/>
            <p:cNvSpPr>
              <a:spLocks noChangeArrowheads="1"/>
            </p:cNvSpPr>
            <p:nvPr/>
          </p:nvSpPr>
          <p:spPr bwMode="auto">
            <a:xfrm>
              <a:off x="2857" y="3600"/>
              <a:ext cx="1363"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11%</a:t>
              </a:r>
            </a:p>
          </p:txBody>
        </p:sp>
        <p:sp>
          <p:nvSpPr>
            <p:cNvPr id="100400" name="Rectangle 48"/>
            <p:cNvSpPr>
              <a:spLocks noChangeArrowheads="1"/>
            </p:cNvSpPr>
            <p:nvPr/>
          </p:nvSpPr>
          <p:spPr bwMode="auto">
            <a:xfrm>
              <a:off x="4220" y="3600"/>
              <a:ext cx="133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+ 11%</a:t>
              </a:r>
            </a:p>
          </p:txBody>
        </p:sp>
        <p:sp>
          <p:nvSpPr>
            <p:cNvPr id="100401" name="Line 49"/>
            <p:cNvSpPr>
              <a:spLocks noChangeShapeType="1"/>
            </p:cNvSpPr>
            <p:nvPr/>
          </p:nvSpPr>
          <p:spPr bwMode="auto">
            <a:xfrm>
              <a:off x="1587" y="827"/>
              <a:ext cx="0" cy="3035"/>
            </a:xfrm>
            <a:prstGeom prst="line">
              <a:avLst/>
            </a:prstGeom>
            <a:noFill/>
            <a:ln w="12700">
              <a:solidFill>
                <a:srgbClr val="BFBFBF"/>
              </a:solidFill>
              <a:round/>
              <a:headEnd/>
              <a:tailEnd/>
            </a:ln>
          </p:spPr>
          <p:txBody>
            <a:bodyPr/>
            <a:lstStyle/>
            <a:p>
              <a:endParaRPr lang="en-US"/>
            </a:p>
          </p:txBody>
        </p:sp>
        <p:sp>
          <p:nvSpPr>
            <p:cNvPr id="100402" name="Line 50"/>
            <p:cNvSpPr>
              <a:spLocks noChangeShapeType="1"/>
            </p:cNvSpPr>
            <p:nvPr/>
          </p:nvSpPr>
          <p:spPr bwMode="auto">
            <a:xfrm>
              <a:off x="2857" y="827"/>
              <a:ext cx="0" cy="3035"/>
            </a:xfrm>
            <a:prstGeom prst="line">
              <a:avLst/>
            </a:prstGeom>
            <a:noFill/>
            <a:ln w="12700">
              <a:solidFill>
                <a:srgbClr val="BFBFBF"/>
              </a:solidFill>
              <a:round/>
              <a:headEnd/>
              <a:tailEnd/>
            </a:ln>
          </p:spPr>
          <p:txBody>
            <a:bodyPr/>
            <a:lstStyle/>
            <a:p>
              <a:endParaRPr lang="en-US"/>
            </a:p>
          </p:txBody>
        </p:sp>
        <p:sp>
          <p:nvSpPr>
            <p:cNvPr id="100403" name="Line 51"/>
            <p:cNvSpPr>
              <a:spLocks noChangeShapeType="1"/>
            </p:cNvSpPr>
            <p:nvPr/>
          </p:nvSpPr>
          <p:spPr bwMode="auto">
            <a:xfrm>
              <a:off x="4220" y="827"/>
              <a:ext cx="0" cy="3035"/>
            </a:xfrm>
            <a:prstGeom prst="line">
              <a:avLst/>
            </a:prstGeom>
            <a:noFill/>
            <a:ln w="12700">
              <a:solidFill>
                <a:srgbClr val="BFBFBF"/>
              </a:solidFill>
              <a:round/>
              <a:headEnd/>
              <a:tailEnd/>
            </a:ln>
          </p:spPr>
          <p:txBody>
            <a:bodyPr/>
            <a:lstStyle/>
            <a:p>
              <a:endParaRPr lang="en-US"/>
            </a:p>
          </p:txBody>
        </p:sp>
        <p:sp>
          <p:nvSpPr>
            <p:cNvPr id="100404" name="Line 52"/>
            <p:cNvSpPr>
              <a:spLocks noChangeShapeType="1"/>
            </p:cNvSpPr>
            <p:nvPr/>
          </p:nvSpPr>
          <p:spPr bwMode="auto">
            <a:xfrm>
              <a:off x="183" y="1247"/>
              <a:ext cx="5367" cy="0"/>
            </a:xfrm>
            <a:prstGeom prst="line">
              <a:avLst/>
            </a:prstGeom>
            <a:noFill/>
            <a:ln w="12700">
              <a:solidFill>
                <a:srgbClr val="BFBFBF"/>
              </a:solidFill>
              <a:round/>
              <a:headEnd/>
              <a:tailEnd/>
            </a:ln>
          </p:spPr>
          <p:txBody>
            <a:bodyPr/>
            <a:lstStyle/>
            <a:p>
              <a:endParaRPr lang="en-US"/>
            </a:p>
          </p:txBody>
        </p:sp>
        <p:sp>
          <p:nvSpPr>
            <p:cNvPr id="100405" name="Line 53"/>
            <p:cNvSpPr>
              <a:spLocks noChangeShapeType="1"/>
            </p:cNvSpPr>
            <p:nvPr/>
          </p:nvSpPr>
          <p:spPr bwMode="auto">
            <a:xfrm>
              <a:off x="183" y="1507"/>
              <a:ext cx="5367" cy="0"/>
            </a:xfrm>
            <a:prstGeom prst="line">
              <a:avLst/>
            </a:prstGeom>
            <a:noFill/>
            <a:ln w="12700">
              <a:solidFill>
                <a:srgbClr val="BFBFBF"/>
              </a:solidFill>
              <a:round/>
              <a:headEnd/>
              <a:tailEnd/>
            </a:ln>
          </p:spPr>
          <p:txBody>
            <a:bodyPr/>
            <a:lstStyle/>
            <a:p>
              <a:endParaRPr lang="en-US"/>
            </a:p>
          </p:txBody>
        </p:sp>
        <p:sp>
          <p:nvSpPr>
            <p:cNvPr id="100406" name="Line 54"/>
            <p:cNvSpPr>
              <a:spLocks noChangeShapeType="1"/>
            </p:cNvSpPr>
            <p:nvPr/>
          </p:nvSpPr>
          <p:spPr bwMode="auto">
            <a:xfrm>
              <a:off x="183" y="1769"/>
              <a:ext cx="5367" cy="0"/>
            </a:xfrm>
            <a:prstGeom prst="line">
              <a:avLst/>
            </a:prstGeom>
            <a:noFill/>
            <a:ln w="12700">
              <a:solidFill>
                <a:srgbClr val="BFBFBF"/>
              </a:solidFill>
              <a:round/>
              <a:headEnd/>
              <a:tailEnd/>
            </a:ln>
          </p:spPr>
          <p:txBody>
            <a:bodyPr/>
            <a:lstStyle/>
            <a:p>
              <a:endParaRPr lang="en-US"/>
            </a:p>
          </p:txBody>
        </p:sp>
        <p:sp>
          <p:nvSpPr>
            <p:cNvPr id="100407" name="Line 55"/>
            <p:cNvSpPr>
              <a:spLocks noChangeShapeType="1"/>
            </p:cNvSpPr>
            <p:nvPr/>
          </p:nvSpPr>
          <p:spPr bwMode="auto">
            <a:xfrm>
              <a:off x="183" y="2031"/>
              <a:ext cx="5367" cy="0"/>
            </a:xfrm>
            <a:prstGeom prst="line">
              <a:avLst/>
            </a:prstGeom>
            <a:noFill/>
            <a:ln w="12700">
              <a:solidFill>
                <a:srgbClr val="BFBFBF"/>
              </a:solidFill>
              <a:round/>
              <a:headEnd/>
              <a:tailEnd/>
            </a:ln>
          </p:spPr>
          <p:txBody>
            <a:bodyPr/>
            <a:lstStyle/>
            <a:p>
              <a:endParaRPr lang="en-US"/>
            </a:p>
          </p:txBody>
        </p:sp>
        <p:sp>
          <p:nvSpPr>
            <p:cNvPr id="100408" name="Line 56"/>
            <p:cNvSpPr>
              <a:spLocks noChangeShapeType="1"/>
            </p:cNvSpPr>
            <p:nvPr/>
          </p:nvSpPr>
          <p:spPr bwMode="auto">
            <a:xfrm>
              <a:off x="183" y="2293"/>
              <a:ext cx="5367" cy="0"/>
            </a:xfrm>
            <a:prstGeom prst="line">
              <a:avLst/>
            </a:prstGeom>
            <a:noFill/>
            <a:ln w="12700">
              <a:solidFill>
                <a:srgbClr val="BFBFBF"/>
              </a:solidFill>
              <a:round/>
              <a:headEnd/>
              <a:tailEnd/>
            </a:ln>
          </p:spPr>
          <p:txBody>
            <a:bodyPr/>
            <a:lstStyle/>
            <a:p>
              <a:endParaRPr lang="en-US"/>
            </a:p>
          </p:txBody>
        </p:sp>
        <p:sp>
          <p:nvSpPr>
            <p:cNvPr id="100409" name="Line 57"/>
            <p:cNvSpPr>
              <a:spLocks noChangeShapeType="1"/>
            </p:cNvSpPr>
            <p:nvPr/>
          </p:nvSpPr>
          <p:spPr bwMode="auto">
            <a:xfrm>
              <a:off x="183" y="2554"/>
              <a:ext cx="5367" cy="0"/>
            </a:xfrm>
            <a:prstGeom prst="line">
              <a:avLst/>
            </a:prstGeom>
            <a:noFill/>
            <a:ln w="12700">
              <a:solidFill>
                <a:srgbClr val="BFBFBF"/>
              </a:solidFill>
              <a:round/>
              <a:headEnd/>
              <a:tailEnd/>
            </a:ln>
          </p:spPr>
          <p:txBody>
            <a:bodyPr/>
            <a:lstStyle/>
            <a:p>
              <a:endParaRPr lang="en-US"/>
            </a:p>
          </p:txBody>
        </p:sp>
        <p:sp>
          <p:nvSpPr>
            <p:cNvPr id="100410" name="Line 58"/>
            <p:cNvSpPr>
              <a:spLocks noChangeShapeType="1"/>
            </p:cNvSpPr>
            <p:nvPr/>
          </p:nvSpPr>
          <p:spPr bwMode="auto">
            <a:xfrm>
              <a:off x="183" y="2816"/>
              <a:ext cx="5367" cy="0"/>
            </a:xfrm>
            <a:prstGeom prst="line">
              <a:avLst/>
            </a:prstGeom>
            <a:noFill/>
            <a:ln w="12700">
              <a:solidFill>
                <a:srgbClr val="BFBFBF"/>
              </a:solidFill>
              <a:round/>
              <a:headEnd/>
              <a:tailEnd/>
            </a:ln>
          </p:spPr>
          <p:txBody>
            <a:bodyPr/>
            <a:lstStyle/>
            <a:p>
              <a:endParaRPr lang="en-US"/>
            </a:p>
          </p:txBody>
        </p:sp>
        <p:sp>
          <p:nvSpPr>
            <p:cNvPr id="100411" name="Line 59"/>
            <p:cNvSpPr>
              <a:spLocks noChangeShapeType="1"/>
            </p:cNvSpPr>
            <p:nvPr/>
          </p:nvSpPr>
          <p:spPr bwMode="auto">
            <a:xfrm>
              <a:off x="183" y="3077"/>
              <a:ext cx="5367" cy="0"/>
            </a:xfrm>
            <a:prstGeom prst="line">
              <a:avLst/>
            </a:prstGeom>
            <a:noFill/>
            <a:ln w="12700">
              <a:solidFill>
                <a:srgbClr val="BFBFBF"/>
              </a:solidFill>
              <a:round/>
              <a:headEnd/>
              <a:tailEnd/>
            </a:ln>
          </p:spPr>
          <p:txBody>
            <a:bodyPr/>
            <a:lstStyle/>
            <a:p>
              <a:endParaRPr lang="en-US"/>
            </a:p>
          </p:txBody>
        </p:sp>
        <p:sp>
          <p:nvSpPr>
            <p:cNvPr id="100412" name="Line 60"/>
            <p:cNvSpPr>
              <a:spLocks noChangeShapeType="1"/>
            </p:cNvSpPr>
            <p:nvPr/>
          </p:nvSpPr>
          <p:spPr bwMode="auto">
            <a:xfrm>
              <a:off x="183" y="3338"/>
              <a:ext cx="5367" cy="0"/>
            </a:xfrm>
            <a:prstGeom prst="line">
              <a:avLst/>
            </a:prstGeom>
            <a:noFill/>
            <a:ln w="12700">
              <a:solidFill>
                <a:srgbClr val="BFBFBF"/>
              </a:solidFill>
              <a:round/>
              <a:headEnd/>
              <a:tailEnd/>
            </a:ln>
          </p:spPr>
          <p:txBody>
            <a:bodyPr/>
            <a:lstStyle/>
            <a:p>
              <a:endParaRPr lang="en-US"/>
            </a:p>
          </p:txBody>
        </p:sp>
        <p:sp>
          <p:nvSpPr>
            <p:cNvPr id="100413" name="Line 61"/>
            <p:cNvSpPr>
              <a:spLocks noChangeShapeType="1"/>
            </p:cNvSpPr>
            <p:nvPr/>
          </p:nvSpPr>
          <p:spPr bwMode="auto">
            <a:xfrm>
              <a:off x="183" y="3600"/>
              <a:ext cx="5367" cy="0"/>
            </a:xfrm>
            <a:prstGeom prst="line">
              <a:avLst/>
            </a:prstGeom>
            <a:noFill/>
            <a:ln w="12700">
              <a:solidFill>
                <a:srgbClr val="BFBFBF"/>
              </a:solidFill>
              <a:round/>
              <a:headEnd/>
              <a:tailEnd/>
            </a:ln>
          </p:spPr>
          <p:txBody>
            <a:bodyPr/>
            <a:lstStyle/>
            <a:p>
              <a:endParaRPr lang="en-US"/>
            </a:p>
          </p:txBody>
        </p:sp>
        <p:sp>
          <p:nvSpPr>
            <p:cNvPr id="100414" name="Line 62"/>
            <p:cNvSpPr>
              <a:spLocks noChangeShapeType="1"/>
            </p:cNvSpPr>
            <p:nvPr/>
          </p:nvSpPr>
          <p:spPr bwMode="auto">
            <a:xfrm>
              <a:off x="183" y="827"/>
              <a:ext cx="0" cy="3035"/>
            </a:xfrm>
            <a:prstGeom prst="line">
              <a:avLst/>
            </a:prstGeom>
            <a:noFill/>
            <a:ln w="12700">
              <a:solidFill>
                <a:srgbClr val="BFBFBF"/>
              </a:solidFill>
              <a:round/>
              <a:headEnd/>
              <a:tailEnd/>
            </a:ln>
          </p:spPr>
          <p:txBody>
            <a:bodyPr/>
            <a:lstStyle/>
            <a:p>
              <a:endParaRPr lang="en-US"/>
            </a:p>
          </p:txBody>
        </p:sp>
        <p:sp>
          <p:nvSpPr>
            <p:cNvPr id="100415" name="Line 63"/>
            <p:cNvSpPr>
              <a:spLocks noChangeShapeType="1"/>
            </p:cNvSpPr>
            <p:nvPr/>
          </p:nvSpPr>
          <p:spPr bwMode="auto">
            <a:xfrm>
              <a:off x="5550" y="827"/>
              <a:ext cx="0" cy="3035"/>
            </a:xfrm>
            <a:prstGeom prst="line">
              <a:avLst/>
            </a:prstGeom>
            <a:noFill/>
            <a:ln w="12700">
              <a:solidFill>
                <a:srgbClr val="BFBFBF"/>
              </a:solidFill>
              <a:round/>
              <a:headEnd/>
              <a:tailEnd/>
            </a:ln>
          </p:spPr>
          <p:txBody>
            <a:bodyPr/>
            <a:lstStyle/>
            <a:p>
              <a:endParaRPr lang="en-US"/>
            </a:p>
          </p:txBody>
        </p:sp>
        <p:sp>
          <p:nvSpPr>
            <p:cNvPr id="100416" name="Line 64"/>
            <p:cNvSpPr>
              <a:spLocks noChangeShapeType="1"/>
            </p:cNvSpPr>
            <p:nvPr/>
          </p:nvSpPr>
          <p:spPr bwMode="auto">
            <a:xfrm>
              <a:off x="183" y="827"/>
              <a:ext cx="5367" cy="0"/>
            </a:xfrm>
            <a:prstGeom prst="line">
              <a:avLst/>
            </a:prstGeom>
            <a:noFill/>
            <a:ln w="12700">
              <a:solidFill>
                <a:srgbClr val="BFBFBF"/>
              </a:solidFill>
              <a:round/>
              <a:headEnd/>
              <a:tailEnd/>
            </a:ln>
          </p:spPr>
          <p:txBody>
            <a:bodyPr/>
            <a:lstStyle/>
            <a:p>
              <a:endParaRPr lang="en-US"/>
            </a:p>
          </p:txBody>
        </p:sp>
        <p:sp>
          <p:nvSpPr>
            <p:cNvPr id="100417" name="Line 65"/>
            <p:cNvSpPr>
              <a:spLocks noChangeShapeType="1"/>
            </p:cNvSpPr>
            <p:nvPr/>
          </p:nvSpPr>
          <p:spPr bwMode="auto">
            <a:xfrm>
              <a:off x="183" y="3862"/>
              <a:ext cx="5367" cy="0"/>
            </a:xfrm>
            <a:prstGeom prst="line">
              <a:avLst/>
            </a:prstGeom>
            <a:noFill/>
            <a:ln w="12700">
              <a:solidFill>
                <a:srgbClr val="BFBFBF"/>
              </a:solidFill>
              <a:round/>
              <a:headEnd/>
              <a:tailEnd/>
            </a:ln>
          </p:spPr>
          <p:txBody>
            <a:bodyPr/>
            <a:lstStyle/>
            <a:p>
              <a:endParaRPr lang="en-US"/>
            </a:p>
          </p:txBody>
        </p:sp>
      </p:grpSp>
    </p:spTree>
    <p:extLst>
      <p:ext uri="{BB962C8B-B14F-4D97-AF65-F5344CB8AC3E}">
        <p14:creationId xmlns:p14="http://schemas.microsoft.com/office/powerpoint/2010/main" val="2193430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7"/>
            <a:ext cx="8515350" cy="774126"/>
          </a:xfrm>
        </p:spPr>
        <p:txBody>
          <a:bodyPr/>
          <a:lstStyle/>
          <a:p>
            <a:pPr algn="ctr"/>
            <a:r>
              <a:rPr lang="en-US" sz="3200" dirty="0">
                <a:latin typeface="Comic Sans MS" panose="030F0702030302020204" pitchFamily="66" charset="0"/>
              </a:rPr>
              <a:t>Patient-Reported Outcomes </a:t>
            </a:r>
            <a:br>
              <a:rPr lang="en-US" sz="3200" dirty="0">
                <a:latin typeface="Comic Sans MS" panose="030F0702030302020204" pitchFamily="66" charset="0"/>
              </a:rPr>
            </a:br>
            <a:r>
              <a:rPr lang="en-US" sz="3200" dirty="0">
                <a:latin typeface="Comic Sans MS" panose="030F0702030302020204" pitchFamily="66" charset="0"/>
              </a:rPr>
              <a:t>Measurement Information System</a:t>
            </a:r>
          </a:p>
        </p:txBody>
      </p:sp>
      <p:sp>
        <p:nvSpPr>
          <p:cNvPr id="3" name="Content Placeholder 2"/>
          <p:cNvSpPr>
            <a:spLocks noGrp="1"/>
          </p:cNvSpPr>
          <p:nvPr>
            <p:ph idx="1"/>
          </p:nvPr>
        </p:nvSpPr>
        <p:spPr>
          <a:xfrm>
            <a:off x="304800" y="1600200"/>
            <a:ext cx="8464208" cy="4645316"/>
          </a:xfrm>
        </p:spPr>
        <p:txBody>
          <a:bodyPr>
            <a:normAutofit fontScale="25000" lnSpcReduction="20000"/>
          </a:bodyPr>
          <a:lstStyle/>
          <a:p>
            <a:pPr marL="0" indent="0">
              <a:lnSpc>
                <a:spcPct val="114000"/>
              </a:lnSpc>
              <a:spcAft>
                <a:spcPts val="1200"/>
              </a:spcAft>
              <a:buNone/>
            </a:pPr>
            <a:r>
              <a:rPr lang="en-US" sz="14400" dirty="0"/>
              <a:t>Self-report measures for adults and children in the general population and  individuals with chronic conditions</a:t>
            </a:r>
          </a:p>
          <a:p>
            <a:pPr marL="0" indent="0">
              <a:lnSpc>
                <a:spcPct val="114000"/>
              </a:lnSpc>
              <a:buNone/>
            </a:pPr>
            <a:r>
              <a:rPr lang="en-US" sz="14400" dirty="0"/>
              <a:t>T-score metric for U.S. general population (Mean = 50, SD = 10)</a:t>
            </a:r>
          </a:p>
          <a:p>
            <a:pPr marL="0" indent="0">
              <a:lnSpc>
                <a:spcPct val="114000"/>
              </a:lnSpc>
              <a:buNone/>
            </a:pPr>
            <a:endParaRPr lang="en-US" sz="14400" dirty="0"/>
          </a:p>
          <a:p>
            <a:pPr marL="0" indent="0">
              <a:lnSpc>
                <a:spcPct val="114000"/>
              </a:lnSpc>
              <a:buNone/>
            </a:pPr>
            <a:r>
              <a:rPr lang="en-US" sz="10400" dirty="0">
                <a:hlinkClick r:id="rId2"/>
              </a:rPr>
              <a:t>http://www.healthmeasures.net/explore-measurement-systems/promis/measure-development-research/promis-international</a:t>
            </a:r>
            <a:endParaRPr lang="en-US" sz="10400" dirty="0"/>
          </a:p>
          <a:p>
            <a:pPr marL="0" indent="0">
              <a:lnSpc>
                <a:spcPct val="114000"/>
              </a:lnSpc>
              <a:buNone/>
            </a:pPr>
            <a:endParaRPr lang="en-US" sz="14400" dirty="0"/>
          </a:p>
          <a:p>
            <a:pPr marL="0" indent="0">
              <a:buNone/>
            </a:pPr>
            <a:endParaRPr lang="en-US" dirty="0"/>
          </a:p>
          <a:p>
            <a:pPr lvl="1"/>
            <a:endParaRPr lang="en-US" dirty="0"/>
          </a:p>
          <a:p>
            <a:pPr marL="0" indent="0">
              <a:lnSpc>
                <a:spcPct val="114000"/>
              </a:lnSpc>
              <a:buNone/>
            </a:pPr>
            <a:endParaRPr lang="en-US" sz="3000" dirty="0"/>
          </a:p>
          <a:p>
            <a:pPr marL="0" indent="0">
              <a:lnSpc>
                <a:spcPct val="114000"/>
              </a:lnSpc>
              <a:buNone/>
            </a:pPr>
            <a:r>
              <a:rPr lang="en-US" sz="3200" dirty="0"/>
              <a:t>	</a:t>
            </a:r>
          </a:p>
          <a:p>
            <a:pPr marL="0" indent="0">
              <a:lnSpc>
                <a:spcPct val="114000"/>
              </a:lnSpc>
              <a:buNone/>
            </a:pPr>
            <a:endParaRPr lang="en-US" sz="3000" dirty="0"/>
          </a:p>
        </p:txBody>
      </p:sp>
      <p:pic>
        <p:nvPicPr>
          <p:cNvPr id="4" name="Picture 2" descr="promi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424" y="54651"/>
            <a:ext cx="1502674" cy="94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707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FB3A6-C1FB-4B2E-964E-4AD5738763CE}"/>
              </a:ext>
            </a:extLst>
          </p:cNvPr>
          <p:cNvSpPr>
            <a:spLocks noGrp="1"/>
          </p:cNvSpPr>
          <p:nvPr>
            <p:ph type="title"/>
          </p:nvPr>
        </p:nvSpPr>
        <p:spPr>
          <a:xfrm>
            <a:off x="76200" y="274638"/>
            <a:ext cx="9067800" cy="1143000"/>
          </a:xfrm>
        </p:spPr>
        <p:txBody>
          <a:bodyPr/>
          <a:lstStyle/>
          <a:p>
            <a:r>
              <a:rPr lang="en-US" dirty="0">
                <a:latin typeface="Comic Sans MS" panose="030F0702030302020204" pitchFamily="66" charset="0"/>
              </a:rPr>
              <a:t>PROMIS-29 V 2.0 Profile</a:t>
            </a:r>
            <a:br>
              <a:rPr lang="en-US" dirty="0">
                <a:latin typeface="Comic Sans MS" panose="030F0702030302020204" pitchFamily="66" charset="0"/>
              </a:rPr>
            </a:br>
            <a:endParaRPr lang="en-US" sz="4000"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0B849965-905A-485A-89EC-E8153161B9BE}"/>
              </a:ext>
            </a:extLst>
          </p:cNvPr>
          <p:cNvSpPr>
            <a:spLocks noGrp="1"/>
          </p:cNvSpPr>
          <p:nvPr>
            <p:ph idx="1"/>
          </p:nvPr>
        </p:nvSpPr>
        <p:spPr>
          <a:xfrm>
            <a:off x="76200" y="1600200"/>
            <a:ext cx="9067800" cy="4525963"/>
          </a:xfrm>
        </p:spPr>
        <p:txBody>
          <a:bodyPr>
            <a:normAutofit fontScale="62500" lnSpcReduction="20000"/>
          </a:bodyPr>
          <a:lstStyle/>
          <a:p>
            <a:pPr lvl="1">
              <a:buFont typeface="Wingdings" panose="05000000000000000000" pitchFamily="2" charset="2"/>
              <a:buChar char="Ø"/>
            </a:pPr>
            <a:r>
              <a:rPr lang="en-US" dirty="0"/>
              <a:t>1. Physical functioning</a:t>
            </a:r>
          </a:p>
          <a:p>
            <a:pPr lvl="1">
              <a:buFont typeface="Wingdings" panose="05000000000000000000" pitchFamily="2" charset="2"/>
              <a:buChar char="Ø"/>
            </a:pPr>
            <a:r>
              <a:rPr lang="en-US" dirty="0"/>
              <a:t>2. Pain (intensity and interference)</a:t>
            </a:r>
          </a:p>
          <a:p>
            <a:pPr lvl="1">
              <a:buFont typeface="Wingdings" panose="05000000000000000000" pitchFamily="2" charset="2"/>
              <a:buChar char="Ø"/>
            </a:pPr>
            <a:r>
              <a:rPr lang="en-US" dirty="0"/>
              <a:t>3. Fatigue</a:t>
            </a:r>
          </a:p>
          <a:p>
            <a:pPr lvl="1">
              <a:buFont typeface="Wingdings" panose="05000000000000000000" pitchFamily="2" charset="2"/>
              <a:buChar char="Ø"/>
            </a:pPr>
            <a:r>
              <a:rPr lang="en-US" dirty="0"/>
              <a:t>4. Sleep disturbance</a:t>
            </a:r>
          </a:p>
          <a:p>
            <a:pPr lvl="1">
              <a:buFont typeface="Wingdings" panose="05000000000000000000" pitchFamily="2" charset="2"/>
              <a:buChar char="Ø"/>
            </a:pPr>
            <a:r>
              <a:rPr lang="en-US" dirty="0"/>
              <a:t>5. Social health (participation in roles and activities)</a:t>
            </a:r>
          </a:p>
          <a:p>
            <a:pPr lvl="1">
              <a:buFont typeface="Wingdings" panose="05000000000000000000" pitchFamily="2" charset="2"/>
              <a:buChar char="Ø"/>
            </a:pPr>
            <a:r>
              <a:rPr lang="en-US" dirty="0"/>
              <a:t>6. Emotional distress (anxiety, depressive symptoms)</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7. Physical health summary score</a:t>
            </a:r>
          </a:p>
          <a:p>
            <a:pPr lvl="1">
              <a:buFont typeface="Wingdings" panose="05000000000000000000" pitchFamily="2" charset="2"/>
              <a:buChar char="Ø"/>
            </a:pPr>
            <a:r>
              <a:rPr lang="en-US" dirty="0"/>
              <a:t>8. Mental health summary score</a:t>
            </a:r>
          </a:p>
          <a:p>
            <a:pPr marL="914400" lvl="2" indent="0">
              <a:buNone/>
            </a:pPr>
            <a:endParaRPr lang="en-US" dirty="0"/>
          </a:p>
          <a:p>
            <a:pPr marL="0" indent="0">
              <a:buNone/>
            </a:pPr>
            <a:r>
              <a:rPr lang="en-US" sz="2600" i="1" dirty="0"/>
              <a:t>T-score metric (mean = 50, SD = 10)</a:t>
            </a:r>
          </a:p>
          <a:p>
            <a:pPr lvl="1"/>
            <a:endParaRPr lang="en-US" dirty="0"/>
          </a:p>
          <a:p>
            <a:pPr marL="457200" lvl="1" indent="0">
              <a:buNone/>
            </a:pPr>
            <a:r>
              <a:rPr lang="en-US" dirty="0"/>
              <a:t>  </a:t>
            </a:r>
            <a:r>
              <a:rPr lang="en-US" sz="2600" dirty="0" err="1"/>
              <a:t>Cella</a:t>
            </a:r>
            <a:r>
              <a:rPr lang="en-US" sz="2600" dirty="0"/>
              <a:t>, D., et al. (2019). PROMIS</a:t>
            </a:r>
            <a:r>
              <a:rPr lang="en-US" sz="2600" baseline="30000" dirty="0"/>
              <a:t>®</a:t>
            </a:r>
            <a:r>
              <a:rPr lang="en-US" sz="2600" dirty="0"/>
              <a:t> Health Profiles: Efficient short-form measures of seven health domains.  </a:t>
            </a:r>
            <a:r>
              <a:rPr lang="en-US" sz="2600" u="sng" dirty="0"/>
              <a:t>Value in Health</a:t>
            </a:r>
            <a:r>
              <a:rPr lang="en-US" sz="2600" dirty="0"/>
              <a:t>, </a:t>
            </a:r>
            <a:r>
              <a:rPr lang="en-US" dirty="0"/>
              <a:t>22(5), 537-544.</a:t>
            </a:r>
          </a:p>
          <a:p>
            <a:pPr marL="457200" lvl="1" indent="0">
              <a:buNone/>
            </a:pPr>
            <a:endParaRPr lang="en-US" sz="2600" dirty="0"/>
          </a:p>
          <a:p>
            <a:pPr marL="457200" lvl="1" indent="0">
              <a:buNone/>
            </a:pPr>
            <a:r>
              <a:rPr lang="en-US" sz="2600" dirty="0"/>
              <a:t>  Hays, R. D., Spritzer, K. L., </a:t>
            </a:r>
            <a:r>
              <a:rPr lang="en-US" sz="2600" dirty="0" err="1"/>
              <a:t>Schalet</a:t>
            </a:r>
            <a:r>
              <a:rPr lang="en-US" sz="2600" dirty="0"/>
              <a:t>, B., &amp; </a:t>
            </a:r>
            <a:r>
              <a:rPr lang="en-US" sz="2600" dirty="0" err="1"/>
              <a:t>Cella</a:t>
            </a:r>
            <a:r>
              <a:rPr lang="en-US" sz="2600" dirty="0"/>
              <a:t>, D. (2018). PROMIS®-29 v2.0 Profile </a:t>
            </a:r>
            <a:r>
              <a:rPr lang="en-US" sz="2600" dirty="0">
                <a:latin typeface="+mj-lt"/>
              </a:rPr>
              <a:t>Physical and Mental Health Summary Scores.  </a:t>
            </a:r>
            <a:r>
              <a:rPr lang="en-US" sz="2600" u="sng" dirty="0">
                <a:latin typeface="+mj-lt"/>
              </a:rPr>
              <a:t>Quality of Life Research</a:t>
            </a:r>
            <a:r>
              <a:rPr lang="en-US" sz="2600" dirty="0">
                <a:latin typeface="+mj-lt"/>
              </a:rPr>
              <a:t>, 27, 1885-1891.</a:t>
            </a:r>
          </a:p>
          <a:p>
            <a:pPr marL="457200" lvl="1" indent="0">
              <a:buNone/>
            </a:pPr>
            <a:endParaRPr lang="en-US" sz="2600" dirty="0"/>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672784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B12BB93-2C83-41C3-B0B6-98A359A88D6E}"/>
              </a:ext>
            </a:extLst>
          </p:cNvPr>
          <p:cNvSpPr>
            <a:spLocks noGrp="1" noChangeArrowheads="1"/>
          </p:cNvSpPr>
          <p:nvPr>
            <p:ph type="title"/>
          </p:nvPr>
        </p:nvSpPr>
        <p:spPr>
          <a:xfrm>
            <a:off x="76200" y="76200"/>
            <a:ext cx="8915400" cy="1676400"/>
          </a:xfrm>
        </p:spPr>
        <p:txBody>
          <a:bodyPr lIns="92075" tIns="46038" rIns="92075" bIns="46038"/>
          <a:lstStyle/>
          <a:p>
            <a:pPr eaLnBrk="1" hangingPunct="1"/>
            <a:r>
              <a:rPr lang="en-US" altLang="en-US" sz="4000" dirty="0">
                <a:latin typeface="Comic Sans MS" panose="030F0702030302020204" pitchFamily="66" charset="0"/>
              </a:rPr>
              <a:t>Concerns About US </a:t>
            </a:r>
            <a:br>
              <a:rPr lang="en-US" altLang="en-US" sz="4000" dirty="0">
                <a:latin typeface="Comic Sans MS" panose="030F0702030302020204" pitchFamily="66" charset="0"/>
              </a:rPr>
            </a:br>
            <a:r>
              <a:rPr lang="en-US" altLang="en-US" sz="4000" dirty="0">
                <a:latin typeface="Comic Sans MS" panose="030F0702030302020204" pitchFamily="66" charset="0"/>
              </a:rPr>
              <a:t>Health Care System</a:t>
            </a:r>
          </a:p>
        </p:txBody>
      </p:sp>
      <p:sp>
        <p:nvSpPr>
          <p:cNvPr id="12291" name="Rectangle 3">
            <a:extLst>
              <a:ext uri="{FF2B5EF4-FFF2-40B4-BE49-F238E27FC236}">
                <a16:creationId xmlns:a16="http://schemas.microsoft.com/office/drawing/2014/main" id="{1ACBC56C-8230-4F7B-82D1-001369CBB0EA}"/>
              </a:ext>
            </a:extLst>
          </p:cNvPr>
          <p:cNvSpPr>
            <a:spLocks noGrp="1" noChangeArrowheads="1"/>
          </p:cNvSpPr>
          <p:nvPr>
            <p:ph type="body" idx="1"/>
          </p:nvPr>
        </p:nvSpPr>
        <p:spPr>
          <a:xfrm>
            <a:off x="76200" y="1600200"/>
            <a:ext cx="9067800" cy="4525963"/>
          </a:xfrm>
        </p:spPr>
        <p:txBody>
          <a:bodyPr lIns="92075" tIns="46038" rIns="92075" bIns="46038"/>
          <a:lstStyle/>
          <a:p>
            <a:pPr eaLnBrk="1" hangingPunct="1"/>
            <a:r>
              <a:rPr lang="en-US" altLang="en-US" b="1" dirty="0"/>
              <a:t>A</a:t>
            </a:r>
            <a:r>
              <a:rPr lang="en-US" altLang="en-US" dirty="0"/>
              <a:t>ccess to care </a:t>
            </a:r>
          </a:p>
          <a:p>
            <a:pPr lvl="1" eaLnBrk="1" hangingPunct="1"/>
            <a:r>
              <a:rPr lang="en-US" altLang="en-US" dirty="0"/>
              <a:t>~ 49 million (16%) uninsured in 2010 B4 ACA</a:t>
            </a:r>
          </a:p>
          <a:p>
            <a:pPr lvl="1" eaLnBrk="1" hangingPunct="1"/>
            <a:r>
              <a:rPr lang="en-US" altLang="en-US" dirty="0"/>
              <a:t>~ 28 million (9%) uninsured in 2017</a:t>
            </a:r>
          </a:p>
          <a:p>
            <a:pPr lvl="1" eaLnBrk="1" hangingPunct="1"/>
            <a:r>
              <a:rPr lang="en-US" altLang="en-US" sz="2200" dirty="0">
                <a:hlinkClick r:id="rId3"/>
              </a:rPr>
              <a:t>https://www.cnbc.com/2017/08/29/obamacare-kept-reducing-number-of-americans-without-health-insurance.html</a:t>
            </a:r>
            <a:endParaRPr lang="en-US" altLang="en-US" dirty="0"/>
          </a:p>
          <a:p>
            <a:pPr eaLnBrk="1" hangingPunct="1"/>
            <a:r>
              <a:rPr lang="en-US" altLang="en-US" b="1" dirty="0"/>
              <a:t>C</a:t>
            </a:r>
            <a:r>
              <a:rPr lang="en-US" altLang="en-US" dirty="0"/>
              <a:t>ost of care</a:t>
            </a:r>
          </a:p>
          <a:p>
            <a:pPr lvl="1" eaLnBrk="1" hangingPunct="1"/>
            <a:r>
              <a:rPr lang="en-US" altLang="en-US" dirty="0"/>
              <a:t>~ $3.3 Trillion in 2016: </a:t>
            </a:r>
            <a:r>
              <a:rPr lang="en-US" altLang="en-US" sz="1200" dirty="0">
                <a:hlinkClick r:id="rId4"/>
              </a:rPr>
              <a:t>https://en.wikipedia.org/wiki/Health_care_in_the_United_States</a:t>
            </a:r>
            <a:endParaRPr lang="en-US" altLang="en-US" sz="1200" dirty="0"/>
          </a:p>
          <a:p>
            <a:pPr eaLnBrk="1" hangingPunct="1"/>
            <a:r>
              <a:rPr lang="en-US" altLang="en-US" b="1" dirty="0"/>
              <a:t>E</a:t>
            </a:r>
            <a:r>
              <a:rPr lang="en-US" altLang="en-US" dirty="0"/>
              <a:t>ffectiveness (quality) of care</a:t>
            </a:r>
          </a:p>
          <a:p>
            <a:pPr lvl="1" eaLnBrk="1" hangingPunct="1"/>
            <a:r>
              <a:rPr lang="en-US" altLang="en-US" dirty="0"/>
              <a:t>Some care delivered is inappropriate</a:t>
            </a:r>
          </a:p>
          <a:p>
            <a:pPr lvl="1" eaLnBrk="1" hangingPunct="1"/>
            <a:r>
              <a:rPr lang="en-US" altLang="en-US" dirty="0"/>
              <a:t>Not all needed care is delivered</a:t>
            </a:r>
          </a:p>
        </p:txBody>
      </p:sp>
      <p:pic>
        <p:nvPicPr>
          <p:cNvPr id="3" name="Picture 2" descr="A person wearing a suit and tie smiling at the camera&#10;&#10;Description automatically generated">
            <a:extLst>
              <a:ext uri="{FF2B5EF4-FFF2-40B4-BE49-F238E27FC236}">
                <a16:creationId xmlns:a16="http://schemas.microsoft.com/office/drawing/2014/main" id="{018637EA-0827-4BD6-B184-D096630BF3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0772" y="304800"/>
            <a:ext cx="911352" cy="1365504"/>
          </a:xfrm>
          <a:prstGeom prst="rect">
            <a:avLst/>
          </a:prstGeom>
        </p:spPr>
      </p:pic>
    </p:spTree>
    <p:extLst>
      <p:ext uri="{BB962C8B-B14F-4D97-AF65-F5344CB8AC3E}">
        <p14:creationId xmlns:p14="http://schemas.microsoft.com/office/powerpoint/2010/main" val="33737435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1F7DF-0C57-4DDC-B890-A66F948AA706}"/>
              </a:ext>
            </a:extLst>
          </p:cNvPr>
          <p:cNvSpPr>
            <a:spLocks noGrp="1"/>
          </p:cNvSpPr>
          <p:nvPr>
            <p:ph type="title"/>
          </p:nvPr>
        </p:nvSpPr>
        <p:spPr>
          <a:xfrm>
            <a:off x="0" y="274638"/>
            <a:ext cx="9144000" cy="1143000"/>
          </a:xfrm>
        </p:spPr>
        <p:txBody>
          <a:bodyPr/>
          <a:lstStyle/>
          <a:p>
            <a:br>
              <a:rPr lang="en-US" b="1" dirty="0">
                <a:solidFill>
                  <a:schemeClr val="tx1"/>
                </a:solidFill>
              </a:rPr>
            </a:br>
            <a:br>
              <a:rPr lang="en-US" b="1" dirty="0">
                <a:solidFill>
                  <a:schemeClr val="tx1"/>
                </a:solidFill>
              </a:rPr>
            </a:br>
            <a:br>
              <a:rPr lang="en-US" b="1" dirty="0">
                <a:solidFill>
                  <a:schemeClr val="tx1"/>
                </a:solidFill>
              </a:rPr>
            </a:br>
            <a:r>
              <a:rPr lang="en-US" sz="3800" b="1" dirty="0">
                <a:solidFill>
                  <a:schemeClr val="tx1"/>
                </a:solidFill>
                <a:latin typeface="Comic Sans MS" panose="030F0702030302020204" pitchFamily="66" charset="0"/>
              </a:rPr>
              <a:t>RAND Center for Excellence in Research on Complementary and Alternative Medicine </a:t>
            </a:r>
            <a:r>
              <a:rPr lang="en-US" b="1" dirty="0">
                <a:solidFill>
                  <a:schemeClr val="bg1"/>
                </a:solidFill>
              </a:rPr>
              <a:t>)</a:t>
            </a:r>
            <a:br>
              <a:rPr lang="en-US" b="1" dirty="0">
                <a:solidFill>
                  <a:schemeClr val="bg1"/>
                </a:solidFill>
              </a:rPr>
            </a:br>
            <a:br>
              <a:rPr lang="en-US" b="1" dirty="0">
                <a:solidFill>
                  <a:schemeClr val="bg1"/>
                </a:solidFill>
              </a:rPr>
            </a:br>
            <a:endParaRPr lang="en-US" dirty="0"/>
          </a:p>
        </p:txBody>
      </p:sp>
      <p:sp>
        <p:nvSpPr>
          <p:cNvPr id="3" name="Content Placeholder 2">
            <a:extLst>
              <a:ext uri="{FF2B5EF4-FFF2-40B4-BE49-F238E27FC236}">
                <a16:creationId xmlns:a16="http://schemas.microsoft.com/office/drawing/2014/main" id="{304575EA-4617-4D61-B868-C44A404574E8}"/>
              </a:ext>
            </a:extLst>
          </p:cNvPr>
          <p:cNvSpPr>
            <a:spLocks noGrp="1"/>
          </p:cNvSpPr>
          <p:nvPr>
            <p:ph idx="1"/>
          </p:nvPr>
        </p:nvSpPr>
        <p:spPr>
          <a:xfrm>
            <a:off x="76200" y="1600200"/>
            <a:ext cx="9067800" cy="4525963"/>
          </a:xfrm>
        </p:spPr>
        <p:txBody>
          <a:bodyPr/>
          <a:lstStyle/>
          <a:p>
            <a:pPr marL="0" indent="0">
              <a:buNone/>
            </a:pPr>
            <a:endParaRPr lang="en-US" sz="2600" dirty="0">
              <a:latin typeface="Comic Sans MS" panose="030F0702030302020204" pitchFamily="66" charset="0"/>
            </a:endParaRPr>
          </a:p>
          <a:p>
            <a:pPr marL="0" indent="0">
              <a:buNone/>
            </a:pPr>
            <a:endParaRPr lang="en-US" sz="2600" i="1" dirty="0">
              <a:latin typeface="Comic Sans MS" panose="030F0702030302020204" pitchFamily="66" charset="0"/>
            </a:endParaRPr>
          </a:p>
          <a:p>
            <a:pPr marL="0" indent="0" algn="ctr">
              <a:buNone/>
            </a:pPr>
            <a:r>
              <a:rPr lang="en-US" sz="2600" i="1" dirty="0">
                <a:latin typeface="Comic Sans MS" panose="030F0702030302020204" pitchFamily="66" charset="0"/>
              </a:rPr>
              <a:t>National Center for Complementary and Integrative Health Grant No: 1U19AT007912 (PI: Ian Coulter)</a:t>
            </a:r>
          </a:p>
          <a:p>
            <a:pPr marL="0" indent="0">
              <a:buNone/>
            </a:pPr>
            <a:endParaRPr lang="en-US" sz="2600" i="1" dirty="0">
              <a:latin typeface="Comic Sans MS" panose="030F0702030302020204" pitchFamily="66" charset="0"/>
            </a:endParaRPr>
          </a:p>
          <a:p>
            <a:pPr marL="0" indent="0">
              <a:buNone/>
            </a:pPr>
            <a:r>
              <a:rPr lang="en-US" sz="2400" dirty="0">
                <a:latin typeface="Comic Sans MS" panose="030F0702030302020204" pitchFamily="66" charset="0"/>
              </a:rPr>
              <a:t>   Hays, R. D., Spritzer, K. L., </a:t>
            </a:r>
            <a:r>
              <a:rPr lang="en-US" sz="2400" dirty="0" err="1">
                <a:latin typeface="Comic Sans MS" panose="030F0702030302020204" pitchFamily="66" charset="0"/>
              </a:rPr>
              <a:t>Sherbourne</a:t>
            </a:r>
            <a:r>
              <a:rPr lang="en-US" sz="2400" dirty="0">
                <a:latin typeface="Comic Sans MS" panose="030F0702030302020204" pitchFamily="66" charset="0"/>
              </a:rPr>
              <a:t>, C. D., Ryan, G. W., &amp; Coulter, I. D.  (2019). Group and individual-level change on health-related quality of life in chiropractic patients with chronic low back or neck pain.  </a:t>
            </a:r>
            <a:r>
              <a:rPr lang="en-US" sz="2400" u="sng" dirty="0">
                <a:latin typeface="Comic Sans MS" panose="030F0702030302020204" pitchFamily="66" charset="0"/>
              </a:rPr>
              <a:t>Spine</a:t>
            </a:r>
            <a:r>
              <a:rPr lang="en-US" sz="2400" dirty="0">
                <a:latin typeface="Comic Sans MS" panose="030F0702030302020204" pitchFamily="66" charset="0"/>
              </a:rPr>
              <a:t>, 44(9), 647-651.  </a:t>
            </a:r>
          </a:p>
          <a:p>
            <a:pPr marL="0" indent="0">
              <a:buNone/>
            </a:pPr>
            <a:r>
              <a:rPr lang="en-US" sz="2400" dirty="0">
                <a:latin typeface="Comic Sans MS" panose="030F0702030302020204" pitchFamily="66" charset="0"/>
              </a:rPr>
              <a:t>   </a:t>
            </a:r>
          </a:p>
          <a:p>
            <a:endParaRPr lang="en-US" dirty="0"/>
          </a:p>
        </p:txBody>
      </p:sp>
      <p:sp>
        <p:nvSpPr>
          <p:cNvPr id="4" name="Slide Number Placeholder 3">
            <a:extLst>
              <a:ext uri="{FF2B5EF4-FFF2-40B4-BE49-F238E27FC236}">
                <a16:creationId xmlns:a16="http://schemas.microsoft.com/office/drawing/2014/main" id="{7A980CA5-C581-4C8D-AECD-D08C25A11DAA}"/>
              </a:ext>
            </a:extLst>
          </p:cNvPr>
          <p:cNvSpPr>
            <a:spLocks noGrp="1"/>
          </p:cNvSpPr>
          <p:nvPr>
            <p:ph type="sldNum" sz="quarter" idx="12"/>
          </p:nvPr>
        </p:nvSpPr>
        <p:spPr/>
        <p:txBody>
          <a:bodyPr/>
          <a:lstStyle/>
          <a:p>
            <a:pPr>
              <a:defRPr/>
            </a:pPr>
            <a:fld id="{0C5144EA-161E-419D-B606-46724030BA3B}" type="slidenum">
              <a:rPr lang="en-US" smtClean="0"/>
              <a:pPr>
                <a:defRPr/>
              </a:pPr>
              <a:t>30</a:t>
            </a:fld>
            <a:endParaRPr lang="en-US"/>
          </a:p>
        </p:txBody>
      </p:sp>
    </p:spTree>
    <p:extLst>
      <p:ext uri="{BB962C8B-B14F-4D97-AF65-F5344CB8AC3E}">
        <p14:creationId xmlns:p14="http://schemas.microsoft.com/office/powerpoint/2010/main" val="1905101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6CB4D-5183-45E4-B29E-A1261B7F8529}"/>
              </a:ext>
            </a:extLst>
          </p:cNvPr>
          <p:cNvSpPr>
            <a:spLocks noGrp="1"/>
          </p:cNvSpPr>
          <p:nvPr>
            <p:ph type="title"/>
          </p:nvPr>
        </p:nvSpPr>
        <p:spPr>
          <a:xfrm>
            <a:off x="628650" y="228600"/>
            <a:ext cx="7886700" cy="1325563"/>
          </a:xfrm>
        </p:spPr>
        <p:txBody>
          <a:bodyPr/>
          <a:lstStyle/>
          <a:p>
            <a:pPr algn="ctr"/>
            <a:r>
              <a:rPr lang="en-US" dirty="0">
                <a:latin typeface="Comic Sans MS" panose="030F0702030302020204" pitchFamily="66" charset="0"/>
              </a:rPr>
              <a:t>Patient Inclusion/Exclusion</a:t>
            </a:r>
          </a:p>
        </p:txBody>
      </p:sp>
      <p:sp>
        <p:nvSpPr>
          <p:cNvPr id="3" name="Text Placeholder 2">
            <a:extLst>
              <a:ext uri="{FF2B5EF4-FFF2-40B4-BE49-F238E27FC236}">
                <a16:creationId xmlns:a16="http://schemas.microsoft.com/office/drawing/2014/main" id="{4D2E2A5A-B7C6-4965-8166-8F8F739A6C46}"/>
              </a:ext>
            </a:extLst>
          </p:cNvPr>
          <p:cNvSpPr>
            <a:spLocks noGrp="1"/>
          </p:cNvSpPr>
          <p:nvPr>
            <p:ph type="body" sz="quarter" idx="10"/>
          </p:nvPr>
        </p:nvSpPr>
        <p:spPr>
          <a:xfrm>
            <a:off x="381000" y="1676400"/>
            <a:ext cx="8305800" cy="4672013"/>
          </a:xfrm>
        </p:spPr>
        <p:txBody>
          <a:bodyPr>
            <a:normAutofit/>
          </a:bodyPr>
          <a:lstStyle/>
          <a:p>
            <a:r>
              <a:rPr lang="en-US" dirty="0"/>
              <a:t>Inclusion</a:t>
            </a:r>
          </a:p>
          <a:p>
            <a:pPr lvl="1"/>
            <a:r>
              <a:rPr lang="en-US" dirty="0"/>
              <a:t>21 and older current chiropractic patients</a:t>
            </a:r>
          </a:p>
          <a:p>
            <a:pPr lvl="1"/>
            <a:r>
              <a:rPr lang="en-US" dirty="0"/>
              <a:t>Chronic low back pain and/or neck pain</a:t>
            </a:r>
          </a:p>
          <a:p>
            <a:pPr lvl="2"/>
            <a:r>
              <a:rPr lang="en-US" dirty="0"/>
              <a:t>Pain for 3 months or more before seeing chiropractor </a:t>
            </a:r>
          </a:p>
          <a:p>
            <a:pPr lvl="2"/>
            <a:r>
              <a:rPr lang="en-US" dirty="0"/>
              <a:t>Or self-reported as chronic</a:t>
            </a:r>
          </a:p>
          <a:p>
            <a:pPr lvl="1"/>
            <a:r>
              <a:rPr lang="en-US" dirty="0"/>
              <a:t>Able to complete questionnaires in English</a:t>
            </a:r>
          </a:p>
          <a:p>
            <a:r>
              <a:rPr lang="en-US" dirty="0"/>
              <a:t>Exclusion</a:t>
            </a:r>
          </a:p>
          <a:p>
            <a:pPr lvl="1"/>
            <a:r>
              <a:rPr lang="en-US" dirty="0"/>
              <a:t>Ongoing personal injury/workers’ compensation litigation</a:t>
            </a:r>
          </a:p>
          <a:p>
            <a:pPr lvl="1"/>
            <a:endParaRPr lang="en-US" dirty="0"/>
          </a:p>
        </p:txBody>
      </p:sp>
    </p:spTree>
    <p:extLst>
      <p:ext uri="{BB962C8B-B14F-4D97-AF65-F5344CB8AC3E}">
        <p14:creationId xmlns:p14="http://schemas.microsoft.com/office/powerpoint/2010/main" val="157765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
            <a:ext cx="8839200" cy="1066800"/>
          </a:xfrm>
        </p:spPr>
        <p:txBody>
          <a:bodyPr>
            <a:normAutofit fontScale="90000"/>
          </a:bodyPr>
          <a:lstStyle/>
          <a:p>
            <a:br>
              <a:rPr lang="en-US" sz="3600" dirty="0"/>
            </a:br>
            <a:br>
              <a:rPr lang="en-US" sz="3600" dirty="0"/>
            </a:br>
            <a:br>
              <a:rPr lang="en-US" sz="3600" dirty="0"/>
            </a:br>
            <a:r>
              <a:rPr lang="en-US" sz="3600" dirty="0"/>
              <a:t>Portland, OR; San Diego, CA; Minneapolis, MN; Dallas, TX; Seneca Falls/Upstate NY, Tampa, FL</a:t>
            </a:r>
            <a:br>
              <a:rPr lang="en-US" sz="3600" dirty="0"/>
            </a:br>
            <a:br>
              <a:rPr lang="en-US" sz="4000" dirty="0"/>
            </a:br>
            <a:br>
              <a:rPr lang="en-US" sz="4000" dirty="0"/>
            </a:br>
            <a:r>
              <a:rPr lang="en-US" sz="3600" b="1" dirty="0">
                <a:solidFill>
                  <a:schemeClr val="bg1"/>
                </a:solidFill>
              </a:rPr>
              <a:t>for CERC National Study</a:t>
            </a:r>
          </a:p>
        </p:txBody>
      </p:sp>
      <p:pic>
        <p:nvPicPr>
          <p:cNvPr id="5" name="Picture 4">
            <a:extLst>
              <a:ext uri="{FF2B5EF4-FFF2-40B4-BE49-F238E27FC236}">
                <a16:creationId xmlns:a16="http://schemas.microsoft.com/office/drawing/2014/main" id="{403BEF32-6E56-4220-A7E3-9A8C034DE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5760" y="1259002"/>
            <a:ext cx="6772477" cy="5233278"/>
          </a:xfrm>
          <a:prstGeom prst="rect">
            <a:avLst/>
          </a:prstGeom>
        </p:spPr>
      </p:pic>
      <p:sp>
        <p:nvSpPr>
          <p:cNvPr id="3" name="TextBox 2">
            <a:extLst>
              <a:ext uri="{FF2B5EF4-FFF2-40B4-BE49-F238E27FC236}">
                <a16:creationId xmlns:a16="http://schemas.microsoft.com/office/drawing/2014/main" id="{6733A4FE-A9B7-4F1A-AA0C-BDB236990408}"/>
              </a:ext>
            </a:extLst>
          </p:cNvPr>
          <p:cNvSpPr txBox="1"/>
          <p:nvPr/>
        </p:nvSpPr>
        <p:spPr>
          <a:xfrm>
            <a:off x="1676400" y="1264920"/>
            <a:ext cx="6281837" cy="584775"/>
          </a:xfrm>
          <a:prstGeom prst="rect">
            <a:avLst/>
          </a:prstGeom>
          <a:noFill/>
        </p:spPr>
        <p:txBody>
          <a:bodyPr wrap="square" rtlCol="0">
            <a:spAutoFit/>
          </a:bodyPr>
          <a:lstStyle/>
          <a:p>
            <a:r>
              <a:rPr lang="en-US" dirty="0"/>
              <a:t>      </a:t>
            </a:r>
            <a:r>
              <a:rPr lang="en-US" sz="2800" dirty="0"/>
              <a:t>125 clinics, 2024 (1834) patients                              </a:t>
            </a:r>
          </a:p>
        </p:txBody>
      </p:sp>
    </p:spTree>
    <p:extLst>
      <p:ext uri="{BB962C8B-B14F-4D97-AF65-F5344CB8AC3E}">
        <p14:creationId xmlns:p14="http://schemas.microsoft.com/office/powerpoint/2010/main" val="106411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AD433E-B00B-4F92-BB38-1C2D9C2766C0}"/>
              </a:ext>
            </a:extLst>
          </p:cNvPr>
          <p:cNvSpPr>
            <a:spLocks noGrp="1"/>
          </p:cNvSpPr>
          <p:nvPr>
            <p:ph idx="1"/>
          </p:nvPr>
        </p:nvSpPr>
        <p:spPr>
          <a:xfrm>
            <a:off x="304800" y="2285999"/>
            <a:ext cx="8686800" cy="3890963"/>
          </a:xfrm>
        </p:spPr>
        <p:txBody>
          <a:bodyPr>
            <a:normAutofit fontScale="92500"/>
          </a:bodyPr>
          <a:lstStyle/>
          <a:p>
            <a:r>
              <a:rPr lang="en-US" dirty="0"/>
              <a:t>Average age = 49 (range: 21-95)</a:t>
            </a:r>
          </a:p>
          <a:p>
            <a:r>
              <a:rPr lang="en-US" dirty="0"/>
              <a:t>74% female</a:t>
            </a:r>
          </a:p>
          <a:p>
            <a:r>
              <a:rPr lang="en-US" dirty="0"/>
              <a:t>56% college degree</a:t>
            </a:r>
          </a:p>
          <a:p>
            <a:r>
              <a:rPr lang="en-US" dirty="0"/>
              <a:t>88% non-Hispanic white</a:t>
            </a:r>
          </a:p>
          <a:p>
            <a:r>
              <a:rPr lang="en-US" dirty="0"/>
              <a:t>59% working full time; 32% income &gt;=$100k</a:t>
            </a:r>
          </a:p>
          <a:p>
            <a:endParaRPr lang="en-US" dirty="0"/>
          </a:p>
          <a:p>
            <a:r>
              <a:rPr lang="en-US" dirty="0"/>
              <a:t>Mean number of years getting chiropractic care for pain = 11</a:t>
            </a:r>
          </a:p>
          <a:p>
            <a:r>
              <a:rPr lang="en-US" dirty="0"/>
              <a:t>Mean number of years seeing “this” chiropractor for pain = 5</a:t>
            </a:r>
          </a:p>
          <a:p>
            <a:endParaRPr lang="en-US" dirty="0"/>
          </a:p>
          <a:p>
            <a:endParaRPr lang="en-US" dirty="0"/>
          </a:p>
        </p:txBody>
      </p:sp>
      <p:sp>
        <p:nvSpPr>
          <p:cNvPr id="4" name="Slide Number Placeholder 3">
            <a:extLst>
              <a:ext uri="{FF2B5EF4-FFF2-40B4-BE49-F238E27FC236}">
                <a16:creationId xmlns:a16="http://schemas.microsoft.com/office/drawing/2014/main" id="{66695800-F50B-411A-B1C4-825FF0C68BB9}"/>
              </a:ext>
            </a:extLst>
          </p:cNvPr>
          <p:cNvSpPr>
            <a:spLocks noGrp="1"/>
          </p:cNvSpPr>
          <p:nvPr>
            <p:ph type="sldNum" sz="quarter" idx="12"/>
          </p:nvPr>
        </p:nvSpPr>
        <p:spPr/>
        <p:txBody>
          <a:bodyPr/>
          <a:lstStyle/>
          <a:p>
            <a:pPr>
              <a:defRPr/>
            </a:pPr>
            <a:fld id="{0C5144EA-161E-419D-B606-46724030BA3B}" type="slidenum">
              <a:rPr lang="en-US" smtClean="0"/>
              <a:pPr>
                <a:defRPr/>
              </a:pPr>
              <a:t>33</a:t>
            </a:fld>
            <a:endParaRPr lang="en-US"/>
          </a:p>
        </p:txBody>
      </p:sp>
      <p:pic>
        <p:nvPicPr>
          <p:cNvPr id="6" name="Picture 5">
            <a:extLst>
              <a:ext uri="{FF2B5EF4-FFF2-40B4-BE49-F238E27FC236}">
                <a16:creationId xmlns:a16="http://schemas.microsoft.com/office/drawing/2014/main" id="{061BC4B5-6D19-4A82-828B-B10DB09067D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200" y="228600"/>
            <a:ext cx="9144000" cy="1597025"/>
          </a:xfrm>
          <a:prstGeom prst="rect">
            <a:avLst/>
          </a:prstGeom>
        </p:spPr>
      </p:pic>
      <p:sp>
        <p:nvSpPr>
          <p:cNvPr id="2" name="TextBox 1">
            <a:extLst>
              <a:ext uri="{FF2B5EF4-FFF2-40B4-BE49-F238E27FC236}">
                <a16:creationId xmlns:a16="http://schemas.microsoft.com/office/drawing/2014/main" id="{FB87AE7B-9EDC-4F47-AEF2-AEBB9BE3E5C5}"/>
              </a:ext>
            </a:extLst>
          </p:cNvPr>
          <p:cNvSpPr txBox="1"/>
          <p:nvPr/>
        </p:nvSpPr>
        <p:spPr>
          <a:xfrm>
            <a:off x="3733800" y="1447800"/>
            <a:ext cx="1672253" cy="584775"/>
          </a:xfrm>
          <a:prstGeom prst="rect">
            <a:avLst/>
          </a:prstGeom>
          <a:noFill/>
        </p:spPr>
        <p:txBody>
          <a:bodyPr wrap="none" rtlCol="0">
            <a:spAutoFit/>
          </a:bodyPr>
          <a:lstStyle/>
          <a:p>
            <a:r>
              <a:rPr lang="en-US" dirty="0"/>
              <a:t>n = 1834</a:t>
            </a:r>
          </a:p>
        </p:txBody>
      </p:sp>
    </p:spTree>
    <p:extLst>
      <p:ext uri="{BB962C8B-B14F-4D97-AF65-F5344CB8AC3E}">
        <p14:creationId xmlns:p14="http://schemas.microsoft.com/office/powerpoint/2010/main" val="3354705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017FED8-7805-4E24-8E1E-0D3A2632FBDD}"/>
              </a:ext>
            </a:extLst>
          </p:cNvPr>
          <p:cNvGraphicFramePr>
            <a:graphicFrameLocks noChangeAspect="1"/>
          </p:cNvGraphicFramePr>
          <p:nvPr>
            <p:extLst>
              <p:ext uri="{D42A27DB-BD31-4B8C-83A1-F6EECF244321}">
                <p14:modId xmlns:p14="http://schemas.microsoft.com/office/powerpoint/2010/main" val="17089063"/>
              </p:ext>
            </p:extLst>
          </p:nvPr>
        </p:nvGraphicFramePr>
        <p:xfrm>
          <a:off x="381000" y="228600"/>
          <a:ext cx="8763000" cy="6892773"/>
        </p:xfrm>
        <a:graphic>
          <a:graphicData uri="http://schemas.openxmlformats.org/presentationml/2006/ole">
            <mc:AlternateContent xmlns:mc="http://schemas.openxmlformats.org/markup-compatibility/2006">
              <mc:Choice xmlns:v="urn:schemas-microsoft-com:vml" Requires="v">
                <p:oleObj spid="_x0000_s108715" name="Document" r:id="rId4" imgW="5942845" imgH="2740022" progId="Word.Document.12">
                  <p:embed/>
                </p:oleObj>
              </mc:Choice>
              <mc:Fallback>
                <p:oleObj name="Document" r:id="rId4" imgW="5942845" imgH="2740022" progId="Word.Document.12">
                  <p:embed/>
                  <p:pic>
                    <p:nvPicPr>
                      <p:cNvPr id="2" name="Object 1">
                        <a:extLst>
                          <a:ext uri="{FF2B5EF4-FFF2-40B4-BE49-F238E27FC236}">
                            <a16:creationId xmlns:a16="http://schemas.microsoft.com/office/drawing/2014/main" id="{B017FED8-7805-4E24-8E1E-0D3A2632FBDD}"/>
                          </a:ext>
                        </a:extLst>
                      </p:cNvPr>
                      <p:cNvPicPr/>
                      <p:nvPr/>
                    </p:nvPicPr>
                    <p:blipFill>
                      <a:blip r:embed="rId5"/>
                      <a:stretch>
                        <a:fillRect/>
                      </a:stretch>
                    </p:blipFill>
                    <p:spPr>
                      <a:xfrm>
                        <a:off x="381000" y="228600"/>
                        <a:ext cx="8763000" cy="6892773"/>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B644A8A8-3CD2-4AF8-B066-950973B9C7BF}"/>
              </a:ext>
            </a:extLst>
          </p:cNvPr>
          <p:cNvSpPr txBox="1"/>
          <p:nvPr/>
        </p:nvSpPr>
        <p:spPr>
          <a:xfrm>
            <a:off x="381000" y="5410200"/>
            <a:ext cx="8077200" cy="1107996"/>
          </a:xfrm>
          <a:prstGeom prst="rect">
            <a:avLst/>
          </a:prstGeom>
          <a:noFill/>
        </p:spPr>
        <p:txBody>
          <a:bodyPr wrap="square" rtlCol="0">
            <a:spAutoFit/>
          </a:bodyPr>
          <a:lstStyle/>
          <a:p>
            <a:r>
              <a:rPr lang="en-US" sz="2200" dirty="0"/>
              <a:t>Note: All scales scored </a:t>
            </a:r>
            <a:r>
              <a:rPr lang="en-US" sz="2200" u="sng" dirty="0"/>
              <a:t>here</a:t>
            </a:r>
            <a:r>
              <a:rPr lang="en-US" sz="2200" dirty="0"/>
              <a:t> so that higher score is better health.</a:t>
            </a:r>
          </a:p>
          <a:p>
            <a:r>
              <a:rPr lang="en-US" sz="2200" dirty="0"/>
              <a:t>Reliability thresholds: 0.70 (group comparisons) and 0.90 (individual patients)</a:t>
            </a:r>
          </a:p>
        </p:txBody>
      </p:sp>
    </p:spTree>
    <p:extLst>
      <p:ext uri="{BB962C8B-B14F-4D97-AF65-F5344CB8AC3E}">
        <p14:creationId xmlns:p14="http://schemas.microsoft.com/office/powerpoint/2010/main" val="944735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596866-DF3F-44A5-BAE0-FBE7CD16AF22}"/>
              </a:ext>
            </a:extLst>
          </p:cNvPr>
          <p:cNvSpPr>
            <a:spLocks noGrp="1"/>
          </p:cNvSpPr>
          <p:nvPr>
            <p:ph type="sldNum" sz="quarter" idx="12"/>
          </p:nvPr>
        </p:nvSpPr>
        <p:spPr/>
        <p:txBody>
          <a:bodyPr/>
          <a:lstStyle/>
          <a:p>
            <a:pPr>
              <a:defRPr/>
            </a:pPr>
            <a:fld id="{FC104A63-7622-4A0E-8213-283EA964E1B0}" type="slidenum">
              <a:rPr lang="en-US" smtClean="0"/>
              <a:pPr>
                <a:defRPr/>
              </a:pPr>
              <a:t>35</a:t>
            </a:fld>
            <a:endParaRPr lang="en-US"/>
          </a:p>
        </p:txBody>
      </p:sp>
      <p:graphicFrame>
        <p:nvGraphicFramePr>
          <p:cNvPr id="3" name="Object 2">
            <a:extLst>
              <a:ext uri="{FF2B5EF4-FFF2-40B4-BE49-F238E27FC236}">
                <a16:creationId xmlns:a16="http://schemas.microsoft.com/office/drawing/2014/main" id="{4B9E636A-2E44-4550-899A-0ED1BD0948C4}"/>
              </a:ext>
            </a:extLst>
          </p:cNvPr>
          <p:cNvGraphicFramePr>
            <a:graphicFrameLocks noChangeAspect="1"/>
          </p:cNvGraphicFramePr>
          <p:nvPr>
            <p:extLst>
              <p:ext uri="{D42A27DB-BD31-4B8C-83A1-F6EECF244321}">
                <p14:modId xmlns:p14="http://schemas.microsoft.com/office/powerpoint/2010/main" val="220639142"/>
              </p:ext>
            </p:extLst>
          </p:nvPr>
        </p:nvGraphicFramePr>
        <p:xfrm>
          <a:off x="381000" y="609600"/>
          <a:ext cx="8458200" cy="5943599"/>
        </p:xfrm>
        <a:graphic>
          <a:graphicData uri="http://schemas.openxmlformats.org/presentationml/2006/ole">
            <mc:AlternateContent xmlns:mc="http://schemas.openxmlformats.org/markup-compatibility/2006">
              <mc:Choice xmlns:v="urn:schemas-microsoft-com:vml" Requires="v">
                <p:oleObj spid="_x0000_s130105" name="Document" r:id="rId4" imgW="5942845" imgH="3584965" progId="Word.Document.12">
                  <p:embed/>
                </p:oleObj>
              </mc:Choice>
              <mc:Fallback>
                <p:oleObj name="Document" r:id="rId4" imgW="5942845" imgH="3584965" progId="Word.Document.12">
                  <p:embed/>
                  <p:pic>
                    <p:nvPicPr>
                      <p:cNvPr id="0" name=""/>
                      <p:cNvPicPr/>
                      <p:nvPr/>
                    </p:nvPicPr>
                    <p:blipFill>
                      <a:blip r:embed="rId5"/>
                      <a:stretch>
                        <a:fillRect/>
                      </a:stretch>
                    </p:blipFill>
                    <p:spPr>
                      <a:xfrm>
                        <a:off x="381000" y="609600"/>
                        <a:ext cx="8458200" cy="5943599"/>
                      </a:xfrm>
                      <a:prstGeom prst="rect">
                        <a:avLst/>
                      </a:prstGeom>
                    </p:spPr>
                  </p:pic>
                </p:oleObj>
              </mc:Fallback>
            </mc:AlternateContent>
          </a:graphicData>
        </a:graphic>
      </p:graphicFrame>
    </p:spTree>
    <p:extLst>
      <p:ext uri="{BB962C8B-B14F-4D97-AF65-F5344CB8AC3E}">
        <p14:creationId xmlns:p14="http://schemas.microsoft.com/office/powerpoint/2010/main" val="1847884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22B0A6DD-785B-4D0D-8573-1F9D95B0901C}" type="slidenum">
              <a:rPr lang="en-US"/>
              <a:pPr>
                <a:defRPr/>
              </a:pPr>
              <a:t>36</a:t>
            </a:fld>
            <a:endParaRPr lang="en-US"/>
          </a:p>
        </p:txBody>
      </p:sp>
      <p:sp>
        <p:nvSpPr>
          <p:cNvPr id="98307" name="Rectangle 2"/>
          <p:cNvSpPr>
            <a:spLocks noGrp="1" noChangeArrowheads="1"/>
          </p:cNvSpPr>
          <p:nvPr>
            <p:ph type="title" idx="4294967295"/>
          </p:nvPr>
        </p:nvSpPr>
        <p:spPr>
          <a:xfrm>
            <a:off x="685800" y="381000"/>
            <a:ext cx="7848600" cy="1143000"/>
          </a:xfrm>
        </p:spPr>
        <p:txBody>
          <a:bodyPr/>
          <a:lstStyle/>
          <a:p>
            <a:pPr eaLnBrk="1" hangingPunct="1"/>
            <a:r>
              <a:rPr lang="en-US" altLang="en-US" sz="4000" dirty="0">
                <a:latin typeface="Comic Sans MS" pitchFamily="66" charset="0"/>
              </a:rPr>
              <a:t>Reliable Change Index (RCI)</a:t>
            </a:r>
          </a:p>
        </p:txBody>
      </p:sp>
      <p:graphicFrame>
        <p:nvGraphicFramePr>
          <p:cNvPr id="98308" name="Object 6"/>
          <p:cNvGraphicFramePr>
            <a:graphicFrameLocks noChangeAspect="1"/>
          </p:cNvGraphicFramePr>
          <p:nvPr/>
        </p:nvGraphicFramePr>
        <p:xfrm>
          <a:off x="2133600" y="1905000"/>
          <a:ext cx="4337050" cy="2233613"/>
        </p:xfrm>
        <a:graphic>
          <a:graphicData uri="http://schemas.openxmlformats.org/presentationml/2006/ole">
            <mc:AlternateContent xmlns:mc="http://schemas.openxmlformats.org/markup-compatibility/2006">
              <mc:Choice xmlns:v="urn:schemas-microsoft-com:vml" Requires="v">
                <p:oleObj spid="_x0000_s98864" name="Equation" r:id="rId4" imgW="837836" imgH="431613" progId="Equation.3">
                  <p:embed/>
                </p:oleObj>
              </mc:Choice>
              <mc:Fallback>
                <p:oleObj name="Equation" r:id="rId4" imgW="837836" imgH="431613" progId="Equation.3">
                  <p:embed/>
                  <p:pic>
                    <p:nvPicPr>
                      <p:cNvPr id="0" name="Picture 1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905000"/>
                        <a:ext cx="4337050" cy="223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8309" name="Object 5"/>
          <p:cNvGraphicFramePr>
            <a:graphicFrameLocks noChangeAspect="1"/>
          </p:cNvGraphicFramePr>
          <p:nvPr/>
        </p:nvGraphicFramePr>
        <p:xfrm>
          <a:off x="2401888" y="4298950"/>
          <a:ext cx="3675062" cy="709613"/>
        </p:xfrm>
        <a:graphic>
          <a:graphicData uri="http://schemas.openxmlformats.org/presentationml/2006/ole">
            <mc:AlternateContent xmlns:mc="http://schemas.openxmlformats.org/markup-compatibility/2006">
              <mc:Choice xmlns:v="urn:schemas-microsoft-com:vml" Requires="v">
                <p:oleObj spid="_x0000_s98865" name="Equation" r:id="rId6" imgW="1383699" imgH="266584" progId="Equation.3">
                  <p:embed/>
                </p:oleObj>
              </mc:Choice>
              <mc:Fallback>
                <p:oleObj name="Equation" r:id="rId6" imgW="1383699" imgH="266584" progId="Equation.3">
                  <p:embed/>
                  <p:pic>
                    <p:nvPicPr>
                      <p:cNvPr id="0" name="Picture 1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1888" y="4298950"/>
                        <a:ext cx="3675062"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10" name="TextBox 4"/>
          <p:cNvSpPr txBox="1">
            <a:spLocks noChangeArrowheads="1"/>
          </p:cNvSpPr>
          <p:nvPr/>
        </p:nvSpPr>
        <p:spPr bwMode="auto">
          <a:xfrm>
            <a:off x="4189413" y="5203825"/>
            <a:ext cx="3581400" cy="830997"/>
          </a:xfrm>
          <a:prstGeom prst="rect">
            <a:avLst/>
          </a:prstGeom>
          <a:noFill/>
          <a:ln w="9525">
            <a:noFill/>
            <a:miter lim="800000"/>
            <a:headEnd/>
            <a:tailEnd/>
          </a:ln>
        </p:spPr>
        <p:txBody>
          <a:bodyPr>
            <a:spAutoFit/>
          </a:bodyPr>
          <a:lstStyle/>
          <a:p>
            <a:pPr eaLnBrk="0" hangingPunct="0"/>
            <a:r>
              <a:rPr lang="en-US" altLang="en-US" sz="1200" i="1" dirty="0">
                <a:latin typeface="Arial" pitchFamily="34" charset="0"/>
                <a:ea typeface="MS PGothic" pitchFamily="34" charset="-128"/>
              </a:rPr>
              <a:t>SEM</a:t>
            </a:r>
            <a:r>
              <a:rPr lang="en-US" altLang="en-US" sz="1200" baseline="-25000" dirty="0">
                <a:latin typeface="Arial" pitchFamily="34" charset="0"/>
                <a:ea typeface="MS PGothic" pitchFamily="34" charset="-128"/>
              </a:rPr>
              <a:t> </a:t>
            </a:r>
            <a:r>
              <a:rPr lang="en-US" altLang="en-US" sz="1200" dirty="0">
                <a:latin typeface="Arial" pitchFamily="34" charset="0"/>
                <a:ea typeface="MS PGothic" pitchFamily="34" charset="-128"/>
              </a:rPr>
              <a:t> = standard error of measurement</a:t>
            </a:r>
            <a:endParaRPr lang="en-US" altLang="en-US" sz="1200" i="1" dirty="0">
              <a:latin typeface="Arial" pitchFamily="34" charset="0"/>
              <a:ea typeface="MS PGothic" pitchFamily="34" charset="-128"/>
            </a:endParaRPr>
          </a:p>
          <a:p>
            <a:pPr eaLnBrk="0" hangingPunct="0"/>
            <a:r>
              <a:rPr lang="en-US" altLang="en-US" sz="1200" i="1" dirty="0" err="1">
                <a:latin typeface="Arial" pitchFamily="34" charset="0"/>
                <a:ea typeface="MS PGothic" pitchFamily="34" charset="-128"/>
              </a:rPr>
              <a:t>SD</a:t>
            </a:r>
            <a:r>
              <a:rPr lang="en-US" altLang="en-US" sz="1200" i="1" baseline="-25000" dirty="0" err="1">
                <a:latin typeface="Arial" pitchFamily="34" charset="0"/>
                <a:ea typeface="MS PGothic" pitchFamily="34" charset="-128"/>
              </a:rPr>
              <a:t>bl</a:t>
            </a:r>
            <a:r>
              <a:rPr lang="en-US" altLang="en-US" sz="1200" baseline="-25000" dirty="0">
                <a:latin typeface="Arial" pitchFamily="34" charset="0"/>
                <a:ea typeface="MS PGothic" pitchFamily="34" charset="-128"/>
              </a:rPr>
              <a:t> </a:t>
            </a:r>
            <a:r>
              <a:rPr lang="en-US" altLang="en-US" sz="1200" dirty="0">
                <a:latin typeface="Arial" pitchFamily="34" charset="0"/>
                <a:ea typeface="MS PGothic" pitchFamily="34" charset="-128"/>
              </a:rPr>
              <a:t> = standard deviation at baseline</a:t>
            </a:r>
          </a:p>
          <a:p>
            <a:pPr eaLnBrk="0" hangingPunct="0"/>
            <a:r>
              <a:rPr lang="en-US" altLang="en-US" sz="1200" i="1" dirty="0" err="1">
                <a:latin typeface="Arial" pitchFamily="34" charset="0"/>
                <a:ea typeface="MS PGothic" pitchFamily="34" charset="-128"/>
              </a:rPr>
              <a:t>r</a:t>
            </a:r>
            <a:r>
              <a:rPr lang="en-US" altLang="en-US" sz="1200" i="1" baseline="-25000" dirty="0" err="1">
                <a:latin typeface="Arial" pitchFamily="34" charset="0"/>
                <a:ea typeface="MS PGothic" pitchFamily="34" charset="-128"/>
              </a:rPr>
              <a:t>xx</a:t>
            </a:r>
            <a:r>
              <a:rPr lang="en-US" altLang="en-US" sz="1200" dirty="0">
                <a:latin typeface="Arial" pitchFamily="34" charset="0"/>
                <a:ea typeface="MS PGothic" pitchFamily="34" charset="-128"/>
              </a:rPr>
              <a:t> = reliability</a:t>
            </a:r>
          </a:p>
          <a:p>
            <a:pPr eaLnBrk="0" hangingPunct="0"/>
            <a:r>
              <a:rPr lang="en-US" altLang="en-US" sz="1200" i="1" dirty="0">
                <a:latin typeface="Arial" pitchFamily="34" charset="0"/>
                <a:ea typeface="MS PGothic" pitchFamily="34" charset="-128"/>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5A7D23-FAFD-41C5-8D84-E0BBD7AA6EDE}"/>
              </a:ext>
            </a:extLst>
          </p:cNvPr>
          <p:cNvSpPr>
            <a:spLocks noGrp="1"/>
          </p:cNvSpPr>
          <p:nvPr>
            <p:ph type="sldNum" sz="quarter" idx="12"/>
          </p:nvPr>
        </p:nvSpPr>
        <p:spPr/>
        <p:txBody>
          <a:bodyPr/>
          <a:lstStyle/>
          <a:p>
            <a:pPr>
              <a:defRPr/>
            </a:pPr>
            <a:fld id="{FC104A63-7622-4A0E-8213-283EA964E1B0}" type="slidenum">
              <a:rPr lang="en-US" smtClean="0"/>
              <a:pPr>
                <a:defRPr/>
              </a:pPr>
              <a:t>37</a:t>
            </a:fld>
            <a:endParaRPr lang="en-US"/>
          </a:p>
        </p:txBody>
      </p:sp>
      <p:graphicFrame>
        <p:nvGraphicFramePr>
          <p:cNvPr id="3" name="Object 2">
            <a:extLst>
              <a:ext uri="{FF2B5EF4-FFF2-40B4-BE49-F238E27FC236}">
                <a16:creationId xmlns:a16="http://schemas.microsoft.com/office/drawing/2014/main" id="{1F6A8124-BE6A-44DE-8AEC-2B7579BEAE67}"/>
              </a:ext>
            </a:extLst>
          </p:cNvPr>
          <p:cNvGraphicFramePr>
            <a:graphicFrameLocks noChangeAspect="1"/>
          </p:cNvGraphicFramePr>
          <p:nvPr>
            <p:extLst>
              <p:ext uri="{D42A27DB-BD31-4B8C-83A1-F6EECF244321}">
                <p14:modId xmlns:p14="http://schemas.microsoft.com/office/powerpoint/2010/main" val="4024472067"/>
              </p:ext>
            </p:extLst>
          </p:nvPr>
        </p:nvGraphicFramePr>
        <p:xfrm>
          <a:off x="228600" y="609600"/>
          <a:ext cx="8763000" cy="6019800"/>
        </p:xfrm>
        <a:graphic>
          <a:graphicData uri="http://schemas.openxmlformats.org/presentationml/2006/ole">
            <mc:AlternateContent xmlns:mc="http://schemas.openxmlformats.org/markup-compatibility/2006">
              <mc:Choice xmlns:v="urn:schemas-microsoft-com:vml" Requires="v">
                <p:oleObj spid="_x0000_s114832" name="Document" r:id="rId4" imgW="5942845" imgH="3196933" progId="Word.Document.12">
                  <p:embed/>
                </p:oleObj>
              </mc:Choice>
              <mc:Fallback>
                <p:oleObj name="Document" r:id="rId4" imgW="5942845" imgH="3196933" progId="Word.Document.12">
                  <p:embed/>
                  <p:pic>
                    <p:nvPicPr>
                      <p:cNvPr id="0" name=""/>
                      <p:cNvPicPr/>
                      <p:nvPr/>
                    </p:nvPicPr>
                    <p:blipFill>
                      <a:blip r:embed="rId5"/>
                      <a:stretch>
                        <a:fillRect/>
                      </a:stretch>
                    </p:blipFill>
                    <p:spPr>
                      <a:xfrm>
                        <a:off x="228600" y="609600"/>
                        <a:ext cx="8763000" cy="6019800"/>
                      </a:xfrm>
                      <a:prstGeom prst="rect">
                        <a:avLst/>
                      </a:prstGeom>
                    </p:spPr>
                  </p:pic>
                </p:oleObj>
              </mc:Fallback>
            </mc:AlternateContent>
          </a:graphicData>
        </a:graphic>
      </p:graphicFrame>
    </p:spTree>
    <p:extLst>
      <p:ext uri="{BB962C8B-B14F-4D97-AF65-F5344CB8AC3E}">
        <p14:creationId xmlns:p14="http://schemas.microsoft.com/office/powerpoint/2010/main" val="2403350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D167F0-B9B0-4D05-B0A2-26AF59C11BB1}"/>
              </a:ext>
            </a:extLst>
          </p:cNvPr>
          <p:cNvSpPr>
            <a:spLocks noGrp="1"/>
          </p:cNvSpPr>
          <p:nvPr>
            <p:ph type="sldNum" sz="quarter" idx="12"/>
          </p:nvPr>
        </p:nvSpPr>
        <p:spPr/>
        <p:txBody>
          <a:bodyPr/>
          <a:lstStyle/>
          <a:p>
            <a:pPr>
              <a:defRPr/>
            </a:pPr>
            <a:fld id="{FC104A63-7622-4A0E-8213-283EA964E1B0}" type="slidenum">
              <a:rPr lang="en-US" smtClean="0"/>
              <a:pPr>
                <a:defRPr/>
              </a:pPr>
              <a:t>38</a:t>
            </a:fld>
            <a:endParaRPr lang="en-US"/>
          </a:p>
        </p:txBody>
      </p:sp>
      <p:graphicFrame>
        <p:nvGraphicFramePr>
          <p:cNvPr id="3" name="Object 2">
            <a:extLst>
              <a:ext uri="{FF2B5EF4-FFF2-40B4-BE49-F238E27FC236}">
                <a16:creationId xmlns:a16="http://schemas.microsoft.com/office/drawing/2014/main" id="{ACBF8D75-1EE0-4F2E-BE8F-EBB418D3D878}"/>
              </a:ext>
            </a:extLst>
          </p:cNvPr>
          <p:cNvGraphicFramePr>
            <a:graphicFrameLocks noChangeAspect="1"/>
          </p:cNvGraphicFramePr>
          <p:nvPr>
            <p:extLst>
              <p:ext uri="{D42A27DB-BD31-4B8C-83A1-F6EECF244321}">
                <p14:modId xmlns:p14="http://schemas.microsoft.com/office/powerpoint/2010/main" val="3891708935"/>
              </p:ext>
            </p:extLst>
          </p:nvPr>
        </p:nvGraphicFramePr>
        <p:xfrm>
          <a:off x="182850" y="290513"/>
          <a:ext cx="8580150" cy="6430962"/>
        </p:xfrm>
        <a:graphic>
          <a:graphicData uri="http://schemas.openxmlformats.org/presentationml/2006/ole">
            <mc:AlternateContent xmlns:mc="http://schemas.openxmlformats.org/markup-compatibility/2006">
              <mc:Choice xmlns:v="urn:schemas-microsoft-com:vml" Requires="v">
                <p:oleObj spid="_x0000_s126069" name="Document" r:id="rId4" imgW="5943600" imgH="6277043" progId="Word.Document.12">
                  <p:embed/>
                </p:oleObj>
              </mc:Choice>
              <mc:Fallback>
                <p:oleObj name="Document" r:id="rId4" imgW="5943600" imgH="6277043" progId="Word.Document.12">
                  <p:embed/>
                  <p:pic>
                    <p:nvPicPr>
                      <p:cNvPr id="3" name="Object 2">
                        <a:extLst>
                          <a:ext uri="{FF2B5EF4-FFF2-40B4-BE49-F238E27FC236}">
                            <a16:creationId xmlns:a16="http://schemas.microsoft.com/office/drawing/2014/main" id="{ACBF8D75-1EE0-4F2E-BE8F-EBB418D3D878}"/>
                          </a:ext>
                        </a:extLst>
                      </p:cNvPr>
                      <p:cNvPicPr/>
                      <p:nvPr/>
                    </p:nvPicPr>
                    <p:blipFill>
                      <a:blip r:embed="rId5"/>
                      <a:stretch>
                        <a:fillRect/>
                      </a:stretch>
                    </p:blipFill>
                    <p:spPr>
                      <a:xfrm>
                        <a:off x="182850" y="290513"/>
                        <a:ext cx="8580150" cy="6430962"/>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FCE32778-46B3-4C3F-A480-47C87BB83EF2}"/>
              </a:ext>
            </a:extLst>
          </p:cNvPr>
          <p:cNvSpPr txBox="1"/>
          <p:nvPr/>
        </p:nvSpPr>
        <p:spPr>
          <a:xfrm>
            <a:off x="1066800" y="5410200"/>
            <a:ext cx="3852337" cy="954107"/>
          </a:xfrm>
          <a:prstGeom prst="rect">
            <a:avLst/>
          </a:prstGeom>
          <a:noFill/>
        </p:spPr>
        <p:txBody>
          <a:bodyPr wrap="none" rtlCol="0">
            <a:spAutoFit/>
          </a:bodyPr>
          <a:lstStyle/>
          <a:p>
            <a:r>
              <a:rPr lang="en-US" sz="2400" dirty="0"/>
              <a:t>CR (two-tailed): 2.77*SEM</a:t>
            </a:r>
          </a:p>
          <a:p>
            <a:r>
              <a:rPr lang="en-US" sz="2400"/>
              <a:t>CR </a:t>
            </a:r>
            <a:r>
              <a:rPr lang="en-US" sz="2400" dirty="0"/>
              <a:t>(one-tailed</a:t>
            </a:r>
            <a:r>
              <a:rPr lang="en-US" sz="2400"/>
              <a:t>): 2.33</a:t>
            </a:r>
            <a:r>
              <a:rPr lang="en-US" sz="2400" dirty="0"/>
              <a:t>*SEM</a:t>
            </a:r>
            <a:r>
              <a:rPr lang="en-US" dirty="0"/>
              <a:t> </a:t>
            </a:r>
          </a:p>
        </p:txBody>
      </p:sp>
    </p:spTree>
    <p:extLst>
      <p:ext uri="{BB962C8B-B14F-4D97-AF65-F5344CB8AC3E}">
        <p14:creationId xmlns:p14="http://schemas.microsoft.com/office/powerpoint/2010/main" val="1778374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152400" y="274638"/>
            <a:ext cx="8991600" cy="1143000"/>
          </a:xfrm>
        </p:spPr>
        <p:txBody>
          <a:bodyPr>
            <a:normAutofit fontScale="90000"/>
          </a:bodyPr>
          <a:lstStyle/>
          <a:p>
            <a:pPr algn="ctr" eaLnBrk="1" hangingPunct="1"/>
            <a:r>
              <a:rPr lang="en-US" altLang="en-US" b="1" dirty="0">
                <a:latin typeface="Comic Sans MS" pitchFamily="66" charset="0"/>
              </a:rPr>
              <a:t>Item Responses and </a:t>
            </a:r>
            <a:br>
              <a:rPr lang="en-US" altLang="en-US" b="1" dirty="0">
                <a:latin typeface="Comic Sans MS" pitchFamily="66" charset="0"/>
              </a:rPr>
            </a:br>
            <a:r>
              <a:rPr lang="en-US" altLang="en-US" b="1" dirty="0">
                <a:latin typeface="Comic Sans MS" pitchFamily="66" charset="0"/>
              </a:rPr>
              <a:t>Trait Levels</a:t>
            </a:r>
          </a:p>
        </p:txBody>
      </p:sp>
      <p:grpSp>
        <p:nvGrpSpPr>
          <p:cNvPr id="102403" name="Group 3"/>
          <p:cNvGrpSpPr>
            <a:grpSpLocks/>
          </p:cNvGrpSpPr>
          <p:nvPr/>
        </p:nvGrpSpPr>
        <p:grpSpPr bwMode="auto">
          <a:xfrm>
            <a:off x="744538" y="2138363"/>
            <a:ext cx="8054975" cy="2362200"/>
            <a:chOff x="528" y="1347"/>
            <a:chExt cx="5708" cy="1488"/>
          </a:xfrm>
        </p:grpSpPr>
        <p:sp>
          <p:nvSpPr>
            <p:cNvPr id="102405" name="Line 4"/>
            <p:cNvSpPr>
              <a:spLocks noChangeShapeType="1"/>
            </p:cNvSpPr>
            <p:nvPr/>
          </p:nvSpPr>
          <p:spPr bwMode="auto">
            <a:xfrm>
              <a:off x="528" y="2090"/>
              <a:ext cx="5344" cy="0"/>
            </a:xfrm>
            <a:prstGeom prst="line">
              <a:avLst/>
            </a:prstGeom>
            <a:noFill/>
            <a:ln w="25400">
              <a:solidFill>
                <a:schemeClr val="tx1"/>
              </a:solidFill>
              <a:round/>
              <a:headEnd type="triangle" w="lg" len="med"/>
              <a:tailEnd type="triangle" w="lg" len="med"/>
            </a:ln>
          </p:spPr>
          <p:txBody>
            <a:bodyPr/>
            <a:lstStyle/>
            <a:p>
              <a:endParaRPr lang="en-US"/>
            </a:p>
          </p:txBody>
        </p:sp>
        <p:sp>
          <p:nvSpPr>
            <p:cNvPr id="102406" name="AutoShape 5"/>
            <p:cNvSpPr>
              <a:spLocks noChangeArrowheads="1"/>
            </p:cNvSpPr>
            <p:nvPr/>
          </p:nvSpPr>
          <p:spPr bwMode="auto">
            <a:xfrm flipV="1">
              <a:off x="1274" y="1691"/>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07" name="AutoShape 6"/>
            <p:cNvSpPr>
              <a:spLocks noChangeArrowheads="1"/>
            </p:cNvSpPr>
            <p:nvPr/>
          </p:nvSpPr>
          <p:spPr bwMode="auto">
            <a:xfrm flipV="1">
              <a:off x="3380" y="1692"/>
              <a:ext cx="105"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08" name="AutoShape 7"/>
            <p:cNvSpPr>
              <a:spLocks noChangeArrowheads="1"/>
            </p:cNvSpPr>
            <p:nvPr/>
          </p:nvSpPr>
          <p:spPr bwMode="auto">
            <a:xfrm flipV="1">
              <a:off x="4411" y="1692"/>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09" name="AutoShape 8"/>
            <p:cNvSpPr>
              <a:spLocks noChangeArrowheads="1"/>
            </p:cNvSpPr>
            <p:nvPr/>
          </p:nvSpPr>
          <p:spPr bwMode="auto">
            <a:xfrm>
              <a:off x="1569" y="2203"/>
              <a:ext cx="105"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10" name="AutoShape 9"/>
            <p:cNvSpPr>
              <a:spLocks noChangeArrowheads="1"/>
            </p:cNvSpPr>
            <p:nvPr/>
          </p:nvSpPr>
          <p:spPr bwMode="auto">
            <a:xfrm>
              <a:off x="2733" y="2203"/>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11" name="AutoShape 10"/>
            <p:cNvSpPr>
              <a:spLocks noChangeArrowheads="1"/>
            </p:cNvSpPr>
            <p:nvPr/>
          </p:nvSpPr>
          <p:spPr bwMode="auto">
            <a:xfrm>
              <a:off x="4083" y="2202"/>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12" name="Text Box 11"/>
            <p:cNvSpPr txBox="1">
              <a:spLocks noChangeArrowheads="1"/>
            </p:cNvSpPr>
            <p:nvPr/>
          </p:nvSpPr>
          <p:spPr bwMode="auto">
            <a:xfrm>
              <a:off x="1261" y="2526"/>
              <a:ext cx="870" cy="291"/>
            </a:xfrm>
            <a:prstGeom prst="rect">
              <a:avLst/>
            </a:prstGeom>
            <a:noFill/>
            <a:ln w="9525">
              <a:noFill/>
              <a:miter lim="800000"/>
              <a:headEnd/>
              <a:tailEnd/>
            </a:ln>
          </p:spPr>
          <p:txBody>
            <a:bodyPr wrap="none">
              <a:spAutoFit/>
            </a:bodyPr>
            <a:lstStyle/>
            <a:p>
              <a:r>
                <a:rPr lang="en-US" altLang="en-US" sz="2400">
                  <a:latin typeface="Comic Sans MS" pitchFamily="66" charset="0"/>
                </a:rPr>
                <a:t>Item 1</a:t>
              </a:r>
            </a:p>
          </p:txBody>
        </p:sp>
        <p:sp>
          <p:nvSpPr>
            <p:cNvPr id="102413" name="Text Box 12"/>
            <p:cNvSpPr txBox="1">
              <a:spLocks noChangeArrowheads="1"/>
            </p:cNvSpPr>
            <p:nvPr/>
          </p:nvSpPr>
          <p:spPr bwMode="auto">
            <a:xfrm>
              <a:off x="2426" y="2535"/>
              <a:ext cx="870" cy="291"/>
            </a:xfrm>
            <a:prstGeom prst="rect">
              <a:avLst/>
            </a:prstGeom>
            <a:noFill/>
            <a:ln w="9525">
              <a:noFill/>
              <a:miter lim="800000"/>
              <a:headEnd/>
              <a:tailEnd/>
            </a:ln>
          </p:spPr>
          <p:txBody>
            <a:bodyPr wrap="none">
              <a:spAutoFit/>
            </a:bodyPr>
            <a:lstStyle/>
            <a:p>
              <a:r>
                <a:rPr lang="en-US" altLang="en-US" sz="2400">
                  <a:latin typeface="Comic Sans MS" pitchFamily="66" charset="0"/>
                </a:rPr>
                <a:t>Item 2</a:t>
              </a:r>
            </a:p>
          </p:txBody>
        </p:sp>
        <p:sp>
          <p:nvSpPr>
            <p:cNvPr id="102414" name="Text Box 13"/>
            <p:cNvSpPr txBox="1">
              <a:spLocks noChangeArrowheads="1"/>
            </p:cNvSpPr>
            <p:nvPr/>
          </p:nvSpPr>
          <p:spPr bwMode="auto">
            <a:xfrm>
              <a:off x="3875" y="2544"/>
              <a:ext cx="870" cy="291"/>
            </a:xfrm>
            <a:prstGeom prst="rect">
              <a:avLst/>
            </a:prstGeom>
            <a:noFill/>
            <a:ln w="9525">
              <a:noFill/>
              <a:miter lim="800000"/>
              <a:headEnd/>
              <a:tailEnd/>
            </a:ln>
          </p:spPr>
          <p:txBody>
            <a:bodyPr wrap="none">
              <a:spAutoFit/>
            </a:bodyPr>
            <a:lstStyle/>
            <a:p>
              <a:r>
                <a:rPr lang="en-US" altLang="en-US" sz="2400">
                  <a:latin typeface="Comic Sans MS" pitchFamily="66" charset="0"/>
                </a:rPr>
                <a:t>Item 3</a:t>
              </a:r>
            </a:p>
          </p:txBody>
        </p:sp>
        <p:sp>
          <p:nvSpPr>
            <p:cNvPr id="102415" name="Text Box 14"/>
            <p:cNvSpPr txBox="1">
              <a:spLocks noChangeArrowheads="1"/>
            </p:cNvSpPr>
            <p:nvPr/>
          </p:nvSpPr>
          <p:spPr bwMode="auto">
            <a:xfrm>
              <a:off x="888" y="1347"/>
              <a:ext cx="1035" cy="291"/>
            </a:xfrm>
            <a:prstGeom prst="rect">
              <a:avLst/>
            </a:prstGeom>
            <a:noFill/>
            <a:ln w="9525">
              <a:noFill/>
              <a:miter lim="800000"/>
              <a:headEnd/>
              <a:tailEnd/>
            </a:ln>
          </p:spPr>
          <p:txBody>
            <a:bodyPr wrap="none">
              <a:spAutoFit/>
            </a:bodyPr>
            <a:lstStyle/>
            <a:p>
              <a:r>
                <a:rPr lang="en-US" altLang="en-US" sz="2400">
                  <a:latin typeface="Comic Sans MS" pitchFamily="66" charset="0"/>
                </a:rPr>
                <a:t>Person 1</a:t>
              </a:r>
            </a:p>
          </p:txBody>
        </p:sp>
        <p:sp>
          <p:nvSpPr>
            <p:cNvPr id="102416" name="Text Box 15"/>
            <p:cNvSpPr txBox="1">
              <a:spLocks noChangeArrowheads="1"/>
            </p:cNvSpPr>
            <p:nvPr/>
          </p:nvSpPr>
          <p:spPr bwMode="auto">
            <a:xfrm>
              <a:off x="2993" y="1347"/>
              <a:ext cx="1035" cy="291"/>
            </a:xfrm>
            <a:prstGeom prst="rect">
              <a:avLst/>
            </a:prstGeom>
            <a:noFill/>
            <a:ln w="9525">
              <a:noFill/>
              <a:miter lim="800000"/>
              <a:headEnd/>
              <a:tailEnd/>
            </a:ln>
          </p:spPr>
          <p:txBody>
            <a:bodyPr wrap="none">
              <a:spAutoFit/>
            </a:bodyPr>
            <a:lstStyle/>
            <a:p>
              <a:r>
                <a:rPr lang="en-US" altLang="en-US" sz="2400">
                  <a:latin typeface="Comic Sans MS" pitchFamily="66" charset="0"/>
                </a:rPr>
                <a:t>Person 2</a:t>
              </a:r>
            </a:p>
          </p:txBody>
        </p:sp>
        <p:sp>
          <p:nvSpPr>
            <p:cNvPr id="102417" name="Text Box 16"/>
            <p:cNvSpPr txBox="1">
              <a:spLocks noChangeArrowheads="1"/>
            </p:cNvSpPr>
            <p:nvPr/>
          </p:nvSpPr>
          <p:spPr bwMode="auto">
            <a:xfrm>
              <a:off x="4015" y="1347"/>
              <a:ext cx="1035" cy="291"/>
            </a:xfrm>
            <a:prstGeom prst="rect">
              <a:avLst/>
            </a:prstGeom>
            <a:noFill/>
            <a:ln w="9525">
              <a:noFill/>
              <a:miter lim="800000"/>
              <a:headEnd/>
              <a:tailEnd/>
            </a:ln>
          </p:spPr>
          <p:txBody>
            <a:bodyPr wrap="none">
              <a:spAutoFit/>
            </a:bodyPr>
            <a:lstStyle/>
            <a:p>
              <a:r>
                <a:rPr lang="en-US" altLang="en-US" sz="2400">
                  <a:latin typeface="Comic Sans MS" pitchFamily="66" charset="0"/>
                </a:rPr>
                <a:t>Person 3</a:t>
              </a:r>
            </a:p>
          </p:txBody>
        </p:sp>
        <p:sp>
          <p:nvSpPr>
            <p:cNvPr id="102418" name="AutoShape 17"/>
            <p:cNvSpPr>
              <a:spLocks/>
            </p:cNvSpPr>
            <p:nvPr/>
          </p:nvSpPr>
          <p:spPr bwMode="auto">
            <a:xfrm>
              <a:off x="5073" y="2318"/>
              <a:ext cx="1163" cy="384"/>
            </a:xfrm>
            <a:prstGeom prst="accentCallout2">
              <a:avLst>
                <a:gd name="adj1" fmla="val 18750"/>
                <a:gd name="adj2" fmla="val -4644"/>
                <a:gd name="adj3" fmla="val 18750"/>
                <a:gd name="adj4" fmla="val -23019"/>
                <a:gd name="adj5" fmla="val -57292"/>
                <a:gd name="adj6" fmla="val -42069"/>
              </a:avLst>
            </a:prstGeom>
            <a:noFill/>
            <a:ln w="9525">
              <a:solidFill>
                <a:schemeClr val="tx1"/>
              </a:solidFill>
              <a:miter lim="800000"/>
              <a:headEnd/>
              <a:tailEnd/>
            </a:ln>
          </p:spPr>
          <p:txBody>
            <a:bodyPr/>
            <a:lstStyle/>
            <a:p>
              <a:r>
                <a:rPr lang="en-US" altLang="en-US" sz="2000">
                  <a:latin typeface="Calibri" pitchFamily="34" charset="0"/>
                </a:rPr>
                <a:t>Trait</a:t>
              </a:r>
            </a:p>
            <a:p>
              <a:r>
                <a:rPr lang="en-US" altLang="en-US" sz="2000">
                  <a:latin typeface="Calibri" pitchFamily="34" charset="0"/>
                </a:rPr>
                <a:t>Continuum</a:t>
              </a:r>
            </a:p>
          </p:txBody>
        </p:sp>
      </p:grpSp>
      <p:sp>
        <p:nvSpPr>
          <p:cNvPr id="19" name="Slide Number Placeholder 18"/>
          <p:cNvSpPr>
            <a:spLocks noGrp="1"/>
          </p:cNvSpPr>
          <p:nvPr>
            <p:ph type="sldNum" sz="quarter" idx="12"/>
          </p:nvPr>
        </p:nvSpPr>
        <p:spPr/>
        <p:txBody>
          <a:bodyPr/>
          <a:lstStyle/>
          <a:p>
            <a:pPr>
              <a:defRPr/>
            </a:pPr>
            <a:fld id="{FC104A63-7622-4A0E-8213-283EA964E1B0}" type="slidenum">
              <a:rPr lang="en-US" smtClean="0"/>
              <a:pPr>
                <a:defRPr/>
              </a:pPr>
              <a:t>39</a:t>
            </a:fld>
            <a:endParaRPr lang="en-US"/>
          </a:p>
        </p:txBody>
      </p:sp>
    </p:spTree>
    <p:extLst>
      <p:ext uri="{BB962C8B-B14F-4D97-AF65-F5344CB8AC3E}">
        <p14:creationId xmlns:p14="http://schemas.microsoft.com/office/powerpoint/2010/main" val="3841420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3291"/>
            <a:ext cx="9144000" cy="1371600"/>
          </a:xfrm>
        </p:spPr>
        <p:txBody>
          <a:bodyPr lIns="92075" tIns="46038" rIns="92075" bIns="46038"/>
          <a:lstStyle/>
          <a:p>
            <a:pPr eaLnBrk="1" hangingPunct="1"/>
            <a:r>
              <a:rPr lang="en-US" altLang="en-US" sz="3200" b="1" dirty="0">
                <a:latin typeface="Comic Sans MS" pitchFamily="66" charset="0"/>
              </a:rPr>
              <a:t>  </a:t>
            </a:r>
            <a:r>
              <a:rPr lang="en-US" altLang="en-US" sz="4000" b="1" dirty="0">
                <a:latin typeface="Comic Sans MS" pitchFamily="66" charset="0"/>
              </a:rPr>
              <a:t>Indicators of Effective Care</a:t>
            </a:r>
          </a:p>
        </p:txBody>
      </p:sp>
      <p:sp>
        <p:nvSpPr>
          <p:cNvPr id="6147" name="Rectangle 3"/>
          <p:cNvSpPr>
            <a:spLocks noGrp="1" noChangeArrowheads="1"/>
          </p:cNvSpPr>
          <p:nvPr>
            <p:ph type="body" idx="1"/>
          </p:nvPr>
        </p:nvSpPr>
        <p:spPr>
          <a:xfrm>
            <a:off x="307759" y="1166018"/>
            <a:ext cx="8839200" cy="4525963"/>
          </a:xfrm>
        </p:spPr>
        <p:txBody>
          <a:bodyPr lIns="92075" tIns="46038" rIns="92075" bIns="46038"/>
          <a:lstStyle/>
          <a:p>
            <a:pPr eaLnBrk="1" hangingPunct="1">
              <a:lnSpc>
                <a:spcPct val="120000"/>
              </a:lnSpc>
              <a:defRPr/>
            </a:pPr>
            <a:r>
              <a:rPr lang="en-US" dirty="0"/>
              <a:t>Quality of care</a:t>
            </a:r>
          </a:p>
          <a:p>
            <a:pPr lvl="1" eaLnBrk="1" hangingPunct="1">
              <a:lnSpc>
                <a:spcPct val="120000"/>
              </a:lnSpc>
              <a:defRPr/>
            </a:pPr>
            <a:r>
              <a:rPr lang="en-US" dirty="0"/>
              <a:t>Expert consensus about process</a:t>
            </a:r>
          </a:p>
          <a:p>
            <a:pPr lvl="1" eaLnBrk="1" hangingPunct="1">
              <a:lnSpc>
                <a:spcPct val="120000"/>
              </a:lnSpc>
              <a:defRPr/>
            </a:pPr>
            <a:r>
              <a:rPr lang="en-US" dirty="0"/>
              <a:t>Patient reports about care </a:t>
            </a:r>
          </a:p>
          <a:p>
            <a:pPr lvl="2" eaLnBrk="1" hangingPunct="1">
              <a:lnSpc>
                <a:spcPct val="120000"/>
              </a:lnSpc>
              <a:defRPr/>
            </a:pPr>
            <a:r>
              <a:rPr lang="en-US" dirty="0"/>
              <a:t>CAHPS® patient experience surveys</a:t>
            </a:r>
          </a:p>
          <a:p>
            <a:pPr eaLnBrk="1" hangingPunct="1">
              <a:lnSpc>
                <a:spcPct val="120000"/>
              </a:lnSpc>
              <a:defRPr/>
            </a:pPr>
            <a:r>
              <a:rPr lang="en-US" dirty="0"/>
              <a:t>Health outcomes</a:t>
            </a:r>
          </a:p>
          <a:p>
            <a:pPr lvl="1" eaLnBrk="1" hangingPunct="1">
              <a:lnSpc>
                <a:spcPct val="120000"/>
              </a:lnSpc>
              <a:defRPr/>
            </a:pPr>
            <a:r>
              <a:rPr lang="en-US" dirty="0"/>
              <a:t>Clinical outcomes </a:t>
            </a:r>
          </a:p>
          <a:p>
            <a:pPr lvl="2" eaLnBrk="1" hangingPunct="1">
              <a:lnSpc>
                <a:spcPct val="120000"/>
              </a:lnSpc>
              <a:defRPr/>
            </a:pPr>
            <a:r>
              <a:rPr lang="en-US" dirty="0"/>
              <a:t>Survival, vital signs, adverse events, etc.</a:t>
            </a:r>
          </a:p>
          <a:p>
            <a:pPr lvl="1" eaLnBrk="1" hangingPunct="1">
              <a:lnSpc>
                <a:spcPct val="120000"/>
              </a:lnSpc>
              <a:defRPr/>
            </a:pPr>
            <a:r>
              <a:rPr lang="en-US" dirty="0"/>
              <a:t>Patient-reported outcomes </a:t>
            </a:r>
          </a:p>
          <a:p>
            <a:pPr lvl="2" eaLnBrk="1" hangingPunct="1">
              <a:lnSpc>
                <a:spcPct val="120000"/>
              </a:lnSpc>
              <a:defRPr/>
            </a:pPr>
            <a:r>
              <a:rPr lang="en-US" dirty="0">
                <a:highlight>
                  <a:srgbClr val="FFFF00"/>
                </a:highlight>
              </a:rPr>
              <a:t>Health-related quality of life </a:t>
            </a:r>
          </a:p>
        </p:txBody>
      </p:sp>
      <p:sp>
        <p:nvSpPr>
          <p:cNvPr id="10244" name="Slide Number Placeholder 3"/>
          <p:cNvSpPr>
            <a:spLocks noGrp="1"/>
          </p:cNvSpPr>
          <p:nvPr>
            <p:ph type="sldNum" sz="quarter" idx="12"/>
          </p:nvPr>
        </p:nvSpPr>
        <p:spPr>
          <a:xfrm>
            <a:off x="7372350" y="6245225"/>
            <a:ext cx="146685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fld id="{D0EEA93B-33F3-4AAF-BF08-42FEA6D24DF7}" type="slidenum">
              <a:rPr lang="en-US" sz="1400">
                <a:latin typeface="Times New Roman" panose="02020603050405020304" pitchFamily="18" charset="0"/>
              </a:rPr>
              <a:pPr>
                <a:spcBef>
                  <a:spcPct val="0"/>
                </a:spcBef>
                <a:buFontTx/>
                <a:buNone/>
                <a:defRPr/>
              </a:pPr>
              <a:t>4</a:t>
            </a:fld>
            <a:endParaRPr lang="en-US" sz="1400" dirty="0">
              <a:latin typeface="Times New Roman" panose="02020603050405020304" pitchFamily="18" charset="0"/>
            </a:endParaRPr>
          </a:p>
        </p:txBody>
      </p:sp>
    </p:spTree>
    <p:extLst>
      <p:ext uri="{BB962C8B-B14F-4D97-AF65-F5344CB8AC3E}">
        <p14:creationId xmlns:p14="http://schemas.microsoft.com/office/powerpoint/2010/main" val="411757311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87079" y="103803"/>
            <a:ext cx="8281700" cy="1325563"/>
          </a:xfrm>
        </p:spPr>
        <p:txBody>
          <a:bodyPr/>
          <a:lstStyle/>
          <a:p>
            <a:pPr algn="ctr" eaLnBrk="1" hangingPunct="1"/>
            <a:r>
              <a:rPr lang="en-US" altLang="en-US" sz="4331" dirty="0">
                <a:latin typeface="Comic Sans MS" panose="030F0702030302020204" pitchFamily="66" charset="0"/>
              </a:rPr>
              <a:t>Computer Adaptive Test (CAT)</a:t>
            </a:r>
          </a:p>
        </p:txBody>
      </p:sp>
      <p:sp>
        <p:nvSpPr>
          <p:cNvPr id="21507" name="Rectangle 3"/>
          <p:cNvSpPr>
            <a:spLocks noChangeArrowheads="1"/>
          </p:cNvSpPr>
          <p:nvPr/>
        </p:nvSpPr>
        <p:spPr bwMode="auto">
          <a:xfrm rot="10800000">
            <a:off x="1796653" y="1628775"/>
            <a:ext cx="873548" cy="4945931"/>
          </a:xfrm>
          <a:prstGeom prst="rect">
            <a:avLst/>
          </a:prstGeom>
          <a:solidFill>
            <a:srgbClr val="FFCC00"/>
          </a:solidFill>
          <a:ln w="28575">
            <a:solidFill>
              <a:srgbClr val="000000"/>
            </a:solidFill>
            <a:miter lim="800000"/>
            <a:headEnd/>
            <a:tailEnd/>
          </a:ln>
        </p:spPr>
        <p:txBody>
          <a:bodyPr rot="10800000" wrap="none" lIns="89190" tIns="44596" rIns="89190" bIns="44596" anchor="ctr"/>
          <a:lstStyle/>
          <a:p>
            <a:pPr defTabSz="900113">
              <a:defRPr/>
            </a:pPr>
            <a:endParaRPr lang="en-GB" sz="3150" dirty="0">
              <a:solidFill>
                <a:prstClr val="black"/>
              </a:solidFill>
              <a:effectLst>
                <a:outerShdw blurRad="38100" dist="38100" dir="2700000" algn="tl">
                  <a:srgbClr val="000000">
                    <a:alpha val="43137"/>
                  </a:srgbClr>
                </a:outerShdw>
              </a:effectLst>
              <a:latin typeface="Arial" charset="0"/>
            </a:endParaRPr>
          </a:p>
        </p:txBody>
      </p:sp>
      <p:sp>
        <p:nvSpPr>
          <p:cNvPr id="21508" name="Text Box 4"/>
          <p:cNvSpPr txBox="1">
            <a:spLocks noChangeArrowheads="1"/>
          </p:cNvSpPr>
          <p:nvPr/>
        </p:nvSpPr>
        <p:spPr bwMode="auto">
          <a:xfrm rot="-5400000">
            <a:off x="1857965" y="3870814"/>
            <a:ext cx="321186"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0</a:t>
            </a:r>
          </a:p>
        </p:txBody>
      </p:sp>
      <p:sp>
        <p:nvSpPr>
          <p:cNvPr id="704517" name="Line 5"/>
          <p:cNvSpPr>
            <a:spLocks noChangeShapeType="1"/>
          </p:cNvSpPr>
          <p:nvPr/>
        </p:nvSpPr>
        <p:spPr bwMode="auto">
          <a:xfrm flipH="1">
            <a:off x="2138884" y="1827238"/>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21510" name="Text Box 6"/>
          <p:cNvSpPr txBox="1">
            <a:spLocks noChangeArrowheads="1"/>
          </p:cNvSpPr>
          <p:nvPr/>
        </p:nvSpPr>
        <p:spPr bwMode="auto">
          <a:xfrm rot="-5400000">
            <a:off x="1857965" y="3120720"/>
            <a:ext cx="321186"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1</a:t>
            </a:r>
          </a:p>
        </p:txBody>
      </p:sp>
      <p:sp>
        <p:nvSpPr>
          <p:cNvPr id="21511" name="Text Box 7"/>
          <p:cNvSpPr txBox="1">
            <a:spLocks noChangeArrowheads="1"/>
          </p:cNvSpPr>
          <p:nvPr/>
        </p:nvSpPr>
        <p:spPr bwMode="auto">
          <a:xfrm rot="-5400000">
            <a:off x="1857965" y="2370627"/>
            <a:ext cx="321186"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2</a:t>
            </a:r>
          </a:p>
        </p:txBody>
      </p:sp>
      <p:sp>
        <p:nvSpPr>
          <p:cNvPr id="21512" name="Text Box 8"/>
          <p:cNvSpPr txBox="1">
            <a:spLocks noChangeArrowheads="1"/>
          </p:cNvSpPr>
          <p:nvPr/>
        </p:nvSpPr>
        <p:spPr bwMode="auto">
          <a:xfrm rot="-5400000">
            <a:off x="1857964" y="1640848"/>
            <a:ext cx="321186"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3</a:t>
            </a:r>
          </a:p>
        </p:txBody>
      </p:sp>
      <p:sp>
        <p:nvSpPr>
          <p:cNvPr id="21513" name="Text Box 9"/>
          <p:cNvSpPr txBox="1">
            <a:spLocks noChangeArrowheads="1"/>
          </p:cNvSpPr>
          <p:nvPr/>
        </p:nvSpPr>
        <p:spPr bwMode="auto">
          <a:xfrm rot="-5400000">
            <a:off x="1781021" y="4717015"/>
            <a:ext cx="475075"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- 1</a:t>
            </a:r>
          </a:p>
        </p:txBody>
      </p:sp>
      <p:sp>
        <p:nvSpPr>
          <p:cNvPr id="21514" name="Text Box 10"/>
          <p:cNvSpPr txBox="1">
            <a:spLocks noChangeArrowheads="1"/>
          </p:cNvSpPr>
          <p:nvPr/>
        </p:nvSpPr>
        <p:spPr bwMode="auto">
          <a:xfrm rot="-5400000">
            <a:off x="1781021" y="5445231"/>
            <a:ext cx="475075"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- 2</a:t>
            </a:r>
          </a:p>
        </p:txBody>
      </p:sp>
      <p:sp>
        <p:nvSpPr>
          <p:cNvPr id="21515" name="Text Box 11"/>
          <p:cNvSpPr txBox="1">
            <a:spLocks noChangeArrowheads="1"/>
          </p:cNvSpPr>
          <p:nvPr/>
        </p:nvSpPr>
        <p:spPr bwMode="auto">
          <a:xfrm rot="-5400000">
            <a:off x="1781021" y="6120315"/>
            <a:ext cx="475075"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- 3</a:t>
            </a:r>
          </a:p>
        </p:txBody>
      </p:sp>
      <p:sp>
        <p:nvSpPr>
          <p:cNvPr id="704524" name="Line 12"/>
          <p:cNvSpPr>
            <a:spLocks noChangeShapeType="1"/>
          </p:cNvSpPr>
          <p:nvPr/>
        </p:nvSpPr>
        <p:spPr bwMode="auto">
          <a:xfrm flipH="1">
            <a:off x="2138884" y="2577332"/>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25" name="Line 13"/>
          <p:cNvSpPr>
            <a:spLocks noChangeShapeType="1"/>
          </p:cNvSpPr>
          <p:nvPr/>
        </p:nvSpPr>
        <p:spPr bwMode="auto">
          <a:xfrm flipH="1">
            <a:off x="2138884" y="3327426"/>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26" name="Line 14"/>
          <p:cNvSpPr>
            <a:spLocks noChangeShapeType="1"/>
          </p:cNvSpPr>
          <p:nvPr/>
        </p:nvSpPr>
        <p:spPr bwMode="auto">
          <a:xfrm flipH="1">
            <a:off x="2138884" y="4077519"/>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27" name="Line 15"/>
          <p:cNvSpPr>
            <a:spLocks noChangeShapeType="1"/>
          </p:cNvSpPr>
          <p:nvPr/>
        </p:nvSpPr>
        <p:spPr bwMode="auto">
          <a:xfrm flipH="1">
            <a:off x="2138884" y="4827613"/>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28" name="Line 16"/>
          <p:cNvSpPr>
            <a:spLocks noChangeShapeType="1"/>
          </p:cNvSpPr>
          <p:nvPr/>
        </p:nvSpPr>
        <p:spPr bwMode="auto">
          <a:xfrm flipH="1">
            <a:off x="2138884" y="5577707"/>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29" name="Line 17"/>
          <p:cNvSpPr>
            <a:spLocks noChangeShapeType="1"/>
          </p:cNvSpPr>
          <p:nvPr/>
        </p:nvSpPr>
        <p:spPr bwMode="auto">
          <a:xfrm flipH="1">
            <a:off x="2138884" y="6327801"/>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21522" name="Text Box 18"/>
          <p:cNvSpPr txBox="1">
            <a:spLocks noChangeArrowheads="1"/>
          </p:cNvSpPr>
          <p:nvPr/>
        </p:nvSpPr>
        <p:spPr bwMode="auto">
          <a:xfrm>
            <a:off x="682079" y="1356313"/>
            <a:ext cx="814911" cy="726199"/>
          </a:xfrm>
          <a:prstGeom prst="rect">
            <a:avLst/>
          </a:prstGeom>
          <a:noFill/>
          <a:ln w="12700" cap="sq">
            <a:noFill/>
            <a:miter lim="800000"/>
            <a:headEnd type="none" w="sm" len="sm"/>
            <a:tailEnd type="none" w="lg" len="lg"/>
          </a:ln>
        </p:spPr>
        <p:txBody>
          <a:bodyPr wrap="none" lIns="89190" tIns="44596" rIns="89190" bIns="44596" anchor="ctr">
            <a:spAutoFit/>
          </a:bodyPr>
          <a:lstStyle/>
          <a:p>
            <a:pPr algn="ctr" defTabSz="900113">
              <a:defRPr/>
            </a:pPr>
            <a:r>
              <a:rPr lang="en-GB" sz="1378" dirty="0">
                <a:solidFill>
                  <a:srgbClr val="2F5897"/>
                </a:solidFill>
                <a:latin typeface="Arial" charset="0"/>
              </a:rPr>
              <a:t>high </a:t>
            </a:r>
            <a:br>
              <a:rPr lang="en-GB" sz="1378" dirty="0">
                <a:solidFill>
                  <a:srgbClr val="2F5897"/>
                </a:solidFill>
                <a:latin typeface="Arial" charset="0"/>
              </a:rPr>
            </a:br>
            <a:r>
              <a:rPr lang="en-GB" sz="1378" dirty="0">
                <a:solidFill>
                  <a:srgbClr val="2F5897"/>
                </a:solidFill>
                <a:latin typeface="Arial" charset="0"/>
              </a:rPr>
              <a:t>physical</a:t>
            </a:r>
          </a:p>
          <a:p>
            <a:pPr algn="ctr" defTabSz="900113">
              <a:defRPr/>
            </a:pPr>
            <a:r>
              <a:rPr lang="en-GB" sz="1378" dirty="0">
                <a:solidFill>
                  <a:srgbClr val="2F5897"/>
                </a:solidFill>
                <a:latin typeface="Arial" charset="0"/>
              </a:rPr>
              <a:t>function</a:t>
            </a:r>
          </a:p>
        </p:txBody>
      </p:sp>
      <p:grpSp>
        <p:nvGrpSpPr>
          <p:cNvPr id="2" name="Group 20"/>
          <p:cNvGrpSpPr>
            <a:grpSpLocks/>
          </p:cNvGrpSpPr>
          <p:nvPr/>
        </p:nvGrpSpPr>
        <p:grpSpPr bwMode="auto">
          <a:xfrm>
            <a:off x="4153199" y="1996011"/>
            <a:ext cx="1551757" cy="2930055"/>
            <a:chOff x="2692" y="1029"/>
            <a:chExt cx="993" cy="1875"/>
          </a:xfrm>
        </p:grpSpPr>
        <p:sp>
          <p:nvSpPr>
            <p:cNvPr id="21554" name="Rectangle 21"/>
            <p:cNvSpPr>
              <a:spLocks noChangeArrowheads="1"/>
            </p:cNvSpPr>
            <p:nvPr/>
          </p:nvSpPr>
          <p:spPr bwMode="auto">
            <a:xfrm rot="10800000">
              <a:off x="2896" y="1292"/>
              <a:ext cx="580" cy="1612"/>
            </a:xfrm>
            <a:prstGeom prst="rect">
              <a:avLst/>
            </a:prstGeom>
            <a:solidFill>
              <a:srgbClr val="FFCC00"/>
            </a:solidFill>
            <a:ln w="28575">
              <a:solidFill>
                <a:srgbClr val="000000"/>
              </a:solidFill>
              <a:miter lim="800000"/>
              <a:headEnd/>
              <a:tailEnd/>
            </a:ln>
          </p:spPr>
          <p:txBody>
            <a:bodyPr rot="10800000" wrap="none" anchor="ctr"/>
            <a:lstStyle/>
            <a:p>
              <a:pPr defTabSz="900113">
                <a:defRPr/>
              </a:pPr>
              <a:endParaRPr lang="en-GB" sz="3150" dirty="0">
                <a:solidFill>
                  <a:prstClr val="black"/>
                </a:solidFill>
                <a:latin typeface="Arial" charset="0"/>
              </a:endParaRPr>
            </a:p>
          </p:txBody>
        </p:sp>
        <p:sp>
          <p:nvSpPr>
            <p:cNvPr id="21555" name="Text Box 22"/>
            <p:cNvSpPr txBox="1">
              <a:spLocks noChangeArrowheads="1"/>
            </p:cNvSpPr>
            <p:nvPr/>
          </p:nvSpPr>
          <p:spPr bwMode="auto">
            <a:xfrm rot="16200000">
              <a:off x="2961" y="2251"/>
              <a:ext cx="208" cy="253"/>
            </a:xfrm>
            <a:prstGeom prst="rect">
              <a:avLst/>
            </a:prstGeom>
            <a:solidFill>
              <a:srgbClr val="FFCC00"/>
            </a:solidFill>
            <a:ln w="12700">
              <a:noFill/>
              <a:miter lim="800000"/>
              <a:headEnd/>
              <a:tailEnd/>
            </a:ln>
          </p:spPr>
          <p:txBody>
            <a:bodyPr wrap="none">
              <a:spAutoFit/>
            </a:bodyPr>
            <a:lstStyle/>
            <a:p>
              <a:pPr defTabSz="900113">
                <a:defRPr/>
              </a:pPr>
              <a:r>
                <a:rPr lang="en-US" sz="1969" dirty="0">
                  <a:solidFill>
                    <a:srgbClr val="CC3300"/>
                  </a:solidFill>
                  <a:latin typeface="Arial" charset="0"/>
                </a:rPr>
                <a:t>0</a:t>
              </a:r>
            </a:p>
          </p:txBody>
        </p:sp>
        <p:sp>
          <p:nvSpPr>
            <p:cNvPr id="21556" name="Text Box 23"/>
            <p:cNvSpPr txBox="1">
              <a:spLocks noChangeArrowheads="1"/>
            </p:cNvSpPr>
            <p:nvPr/>
          </p:nvSpPr>
          <p:spPr bwMode="auto">
            <a:xfrm rot="16200000">
              <a:off x="2961" y="1775"/>
              <a:ext cx="208" cy="253"/>
            </a:xfrm>
            <a:prstGeom prst="rect">
              <a:avLst/>
            </a:prstGeom>
            <a:solidFill>
              <a:srgbClr val="FFCC00"/>
            </a:solidFill>
            <a:ln w="12700">
              <a:noFill/>
              <a:miter lim="800000"/>
              <a:headEnd/>
              <a:tailEnd/>
            </a:ln>
          </p:spPr>
          <p:txBody>
            <a:bodyPr wrap="none">
              <a:spAutoFit/>
            </a:bodyPr>
            <a:lstStyle/>
            <a:p>
              <a:pPr defTabSz="900113">
                <a:defRPr/>
              </a:pPr>
              <a:r>
                <a:rPr lang="en-US" sz="1969" dirty="0">
                  <a:solidFill>
                    <a:srgbClr val="CC3300"/>
                  </a:solidFill>
                  <a:latin typeface="Arial" charset="0"/>
                </a:rPr>
                <a:t>1</a:t>
              </a:r>
            </a:p>
          </p:txBody>
        </p:sp>
        <p:sp>
          <p:nvSpPr>
            <p:cNvPr id="21557" name="Text Box 24"/>
            <p:cNvSpPr txBox="1">
              <a:spLocks noChangeArrowheads="1"/>
            </p:cNvSpPr>
            <p:nvPr/>
          </p:nvSpPr>
          <p:spPr bwMode="auto">
            <a:xfrm rot="16200000">
              <a:off x="2961" y="1294"/>
              <a:ext cx="208" cy="253"/>
            </a:xfrm>
            <a:prstGeom prst="rect">
              <a:avLst/>
            </a:prstGeom>
            <a:solidFill>
              <a:srgbClr val="FFCC00"/>
            </a:solidFill>
            <a:ln w="12700">
              <a:noFill/>
              <a:miter lim="800000"/>
              <a:headEnd/>
              <a:tailEnd/>
            </a:ln>
          </p:spPr>
          <p:txBody>
            <a:bodyPr wrap="none">
              <a:spAutoFit/>
            </a:bodyPr>
            <a:lstStyle/>
            <a:p>
              <a:pPr defTabSz="900113">
                <a:defRPr/>
              </a:pPr>
              <a:r>
                <a:rPr lang="en-US" sz="1969" dirty="0">
                  <a:solidFill>
                    <a:srgbClr val="CC3300"/>
                  </a:solidFill>
                  <a:latin typeface="Arial" charset="0"/>
                </a:rPr>
                <a:t>2</a:t>
              </a:r>
            </a:p>
          </p:txBody>
        </p:sp>
        <p:sp>
          <p:nvSpPr>
            <p:cNvPr id="704537" name="Line 25"/>
            <p:cNvSpPr>
              <a:spLocks noChangeShapeType="1"/>
            </p:cNvSpPr>
            <p:nvPr/>
          </p:nvSpPr>
          <p:spPr bwMode="auto">
            <a:xfrm flipH="1">
              <a:off x="3140" y="1428"/>
              <a:ext cx="240" cy="0"/>
            </a:xfrm>
            <a:prstGeom prst="line">
              <a:avLst/>
            </a:prstGeom>
            <a:noFill/>
            <a:ln w="57150">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38" name="Line 26"/>
            <p:cNvSpPr>
              <a:spLocks noChangeShapeType="1"/>
            </p:cNvSpPr>
            <p:nvPr/>
          </p:nvSpPr>
          <p:spPr bwMode="auto">
            <a:xfrm flipH="1">
              <a:off x="3140" y="1908"/>
              <a:ext cx="240" cy="0"/>
            </a:xfrm>
            <a:prstGeom prst="line">
              <a:avLst/>
            </a:prstGeom>
            <a:noFill/>
            <a:ln w="57150">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39" name="Line 27"/>
            <p:cNvSpPr>
              <a:spLocks noChangeShapeType="1"/>
            </p:cNvSpPr>
            <p:nvPr/>
          </p:nvSpPr>
          <p:spPr bwMode="auto">
            <a:xfrm flipH="1">
              <a:off x="3140" y="2388"/>
              <a:ext cx="240" cy="0"/>
            </a:xfrm>
            <a:prstGeom prst="line">
              <a:avLst/>
            </a:prstGeom>
            <a:noFill/>
            <a:ln w="57150">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0" name="Line 28"/>
            <p:cNvSpPr>
              <a:spLocks noChangeShapeType="1"/>
            </p:cNvSpPr>
            <p:nvPr/>
          </p:nvSpPr>
          <p:spPr bwMode="auto">
            <a:xfrm rot="10800000" flipH="1">
              <a:off x="3284" y="1380"/>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1" name="Line 29"/>
            <p:cNvSpPr>
              <a:spLocks noChangeShapeType="1"/>
            </p:cNvSpPr>
            <p:nvPr/>
          </p:nvSpPr>
          <p:spPr bwMode="auto">
            <a:xfrm rot="10800000" flipH="1">
              <a:off x="3284" y="1428"/>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2" name="Line 30"/>
            <p:cNvSpPr>
              <a:spLocks noChangeShapeType="1"/>
            </p:cNvSpPr>
            <p:nvPr/>
          </p:nvSpPr>
          <p:spPr bwMode="auto">
            <a:xfrm rot="10800000" flipH="1">
              <a:off x="3284" y="1524"/>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3" name="Line 31"/>
            <p:cNvSpPr>
              <a:spLocks noChangeShapeType="1"/>
            </p:cNvSpPr>
            <p:nvPr/>
          </p:nvSpPr>
          <p:spPr bwMode="auto">
            <a:xfrm rot="10800000" flipH="1">
              <a:off x="3284" y="1620"/>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4" name="Line 32"/>
            <p:cNvSpPr>
              <a:spLocks noChangeShapeType="1"/>
            </p:cNvSpPr>
            <p:nvPr/>
          </p:nvSpPr>
          <p:spPr bwMode="auto">
            <a:xfrm rot="10800000" flipH="1">
              <a:off x="3284" y="1716"/>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5" name="Line 33"/>
            <p:cNvSpPr>
              <a:spLocks noChangeShapeType="1"/>
            </p:cNvSpPr>
            <p:nvPr/>
          </p:nvSpPr>
          <p:spPr bwMode="auto">
            <a:xfrm rot="10800000" flipH="1">
              <a:off x="3284" y="1812"/>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6" name="Line 34"/>
            <p:cNvSpPr>
              <a:spLocks noChangeShapeType="1"/>
            </p:cNvSpPr>
            <p:nvPr/>
          </p:nvSpPr>
          <p:spPr bwMode="auto">
            <a:xfrm rot="10800000" flipH="1">
              <a:off x="3284" y="1908"/>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7" name="Line 35"/>
            <p:cNvSpPr>
              <a:spLocks noChangeShapeType="1"/>
            </p:cNvSpPr>
            <p:nvPr/>
          </p:nvSpPr>
          <p:spPr bwMode="auto">
            <a:xfrm rot="10800000" flipH="1">
              <a:off x="3284" y="2004"/>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8" name="Line 36"/>
            <p:cNvSpPr>
              <a:spLocks noChangeShapeType="1"/>
            </p:cNvSpPr>
            <p:nvPr/>
          </p:nvSpPr>
          <p:spPr bwMode="auto">
            <a:xfrm rot="10800000" flipH="1">
              <a:off x="3284" y="2100"/>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9" name="Line 37"/>
            <p:cNvSpPr>
              <a:spLocks noChangeShapeType="1"/>
            </p:cNvSpPr>
            <p:nvPr/>
          </p:nvSpPr>
          <p:spPr bwMode="auto">
            <a:xfrm rot="10800000" flipH="1">
              <a:off x="3284" y="2196"/>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50" name="Line 38"/>
            <p:cNvSpPr>
              <a:spLocks noChangeShapeType="1"/>
            </p:cNvSpPr>
            <p:nvPr/>
          </p:nvSpPr>
          <p:spPr bwMode="auto">
            <a:xfrm rot="10800000" flipH="1">
              <a:off x="3284" y="2292"/>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51" name="Line 39"/>
            <p:cNvSpPr>
              <a:spLocks noChangeShapeType="1"/>
            </p:cNvSpPr>
            <p:nvPr/>
          </p:nvSpPr>
          <p:spPr bwMode="auto">
            <a:xfrm rot="10800000" flipH="1">
              <a:off x="3284" y="2388"/>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52" name="Line 40"/>
            <p:cNvSpPr>
              <a:spLocks noChangeShapeType="1"/>
            </p:cNvSpPr>
            <p:nvPr/>
          </p:nvSpPr>
          <p:spPr bwMode="auto">
            <a:xfrm rot="10800000" flipH="1">
              <a:off x="3284" y="2484"/>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53" name="Line 41"/>
            <p:cNvSpPr>
              <a:spLocks noChangeShapeType="1"/>
            </p:cNvSpPr>
            <p:nvPr/>
          </p:nvSpPr>
          <p:spPr bwMode="auto">
            <a:xfrm rot="10800000" flipH="1">
              <a:off x="3284" y="2580"/>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54" name="Line 42"/>
            <p:cNvSpPr>
              <a:spLocks noChangeShapeType="1"/>
            </p:cNvSpPr>
            <p:nvPr/>
          </p:nvSpPr>
          <p:spPr bwMode="auto">
            <a:xfrm rot="10800000" flipH="1">
              <a:off x="3284" y="2676"/>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21576" name="Text Box 43"/>
            <p:cNvSpPr txBox="1">
              <a:spLocks noChangeArrowheads="1"/>
            </p:cNvSpPr>
            <p:nvPr/>
          </p:nvSpPr>
          <p:spPr bwMode="auto">
            <a:xfrm>
              <a:off x="2692" y="1029"/>
              <a:ext cx="993" cy="253"/>
            </a:xfrm>
            <a:prstGeom prst="rect">
              <a:avLst/>
            </a:prstGeom>
            <a:noFill/>
            <a:ln w="12700" cap="sq">
              <a:noFill/>
              <a:miter lim="800000"/>
              <a:headEnd type="none" w="sm" len="sm"/>
              <a:tailEnd type="none" w="lg" len="lg"/>
            </a:ln>
          </p:spPr>
          <p:txBody>
            <a:bodyPr wrap="none" anchor="ctr">
              <a:spAutoFit/>
            </a:bodyPr>
            <a:lstStyle/>
            <a:p>
              <a:pPr defTabSz="900113">
                <a:defRPr/>
              </a:pPr>
              <a:r>
                <a:rPr lang="en-GB" sz="1969" dirty="0">
                  <a:solidFill>
                    <a:srgbClr val="2F5897"/>
                  </a:solidFill>
                  <a:latin typeface="Arial" charset="0"/>
                </a:rPr>
                <a:t>Question #2</a:t>
              </a:r>
            </a:p>
          </p:txBody>
        </p:sp>
      </p:grpSp>
      <p:grpSp>
        <p:nvGrpSpPr>
          <p:cNvPr id="3" name="Group 44"/>
          <p:cNvGrpSpPr>
            <a:grpSpLocks/>
          </p:cNvGrpSpPr>
          <p:nvPr/>
        </p:nvGrpSpPr>
        <p:grpSpPr bwMode="auto">
          <a:xfrm>
            <a:off x="6342536" y="1964757"/>
            <a:ext cx="1551757" cy="1704902"/>
            <a:chOff x="4594" y="1009"/>
            <a:chExt cx="993" cy="1091"/>
          </a:xfrm>
        </p:grpSpPr>
        <p:sp>
          <p:nvSpPr>
            <p:cNvPr id="21536" name="Rectangle 45"/>
            <p:cNvSpPr>
              <a:spLocks noChangeArrowheads="1"/>
            </p:cNvSpPr>
            <p:nvPr/>
          </p:nvSpPr>
          <p:spPr bwMode="auto">
            <a:xfrm rot="10800000">
              <a:off x="4803" y="1292"/>
              <a:ext cx="570" cy="808"/>
            </a:xfrm>
            <a:prstGeom prst="rect">
              <a:avLst/>
            </a:prstGeom>
            <a:solidFill>
              <a:srgbClr val="FFCC00"/>
            </a:solidFill>
            <a:ln w="28575">
              <a:solidFill>
                <a:srgbClr val="000000"/>
              </a:solidFill>
              <a:miter lim="800000"/>
              <a:headEnd/>
              <a:tailEnd/>
            </a:ln>
          </p:spPr>
          <p:txBody>
            <a:bodyPr rot="10800000" wrap="none" anchor="ctr"/>
            <a:lstStyle/>
            <a:p>
              <a:pPr defTabSz="900113">
                <a:defRPr/>
              </a:pPr>
              <a:endParaRPr lang="en-GB" sz="3150" dirty="0">
                <a:solidFill>
                  <a:prstClr val="black"/>
                </a:solidFill>
                <a:latin typeface="Arial" charset="0"/>
              </a:endParaRPr>
            </a:p>
          </p:txBody>
        </p:sp>
        <p:sp>
          <p:nvSpPr>
            <p:cNvPr id="21537" name="Text Box 46"/>
            <p:cNvSpPr txBox="1">
              <a:spLocks noChangeArrowheads="1"/>
            </p:cNvSpPr>
            <p:nvPr/>
          </p:nvSpPr>
          <p:spPr bwMode="auto">
            <a:xfrm rot="16200000">
              <a:off x="4858" y="1782"/>
              <a:ext cx="208" cy="253"/>
            </a:xfrm>
            <a:prstGeom prst="rect">
              <a:avLst/>
            </a:prstGeom>
            <a:solidFill>
              <a:srgbClr val="FFCC00"/>
            </a:solidFill>
            <a:ln w="12700">
              <a:noFill/>
              <a:miter lim="800000"/>
              <a:headEnd/>
              <a:tailEnd/>
            </a:ln>
          </p:spPr>
          <p:txBody>
            <a:bodyPr wrap="none">
              <a:spAutoFit/>
            </a:bodyPr>
            <a:lstStyle/>
            <a:p>
              <a:pPr defTabSz="900113">
                <a:defRPr/>
              </a:pPr>
              <a:r>
                <a:rPr lang="en-US" sz="1969" dirty="0">
                  <a:solidFill>
                    <a:srgbClr val="CC3300"/>
                  </a:solidFill>
                  <a:latin typeface="Arial" charset="0"/>
                </a:rPr>
                <a:t>1</a:t>
              </a:r>
            </a:p>
          </p:txBody>
        </p:sp>
        <p:sp>
          <p:nvSpPr>
            <p:cNvPr id="21538" name="Text Box 47"/>
            <p:cNvSpPr txBox="1">
              <a:spLocks noChangeArrowheads="1"/>
            </p:cNvSpPr>
            <p:nvPr/>
          </p:nvSpPr>
          <p:spPr bwMode="auto">
            <a:xfrm rot="16200000">
              <a:off x="4858" y="1299"/>
              <a:ext cx="208" cy="253"/>
            </a:xfrm>
            <a:prstGeom prst="rect">
              <a:avLst/>
            </a:prstGeom>
            <a:solidFill>
              <a:srgbClr val="FFCC00"/>
            </a:solidFill>
            <a:ln w="12700">
              <a:noFill/>
              <a:miter lim="800000"/>
              <a:headEnd/>
              <a:tailEnd/>
            </a:ln>
          </p:spPr>
          <p:txBody>
            <a:bodyPr wrap="none">
              <a:spAutoFit/>
            </a:bodyPr>
            <a:lstStyle/>
            <a:p>
              <a:pPr defTabSz="900113">
                <a:defRPr/>
              </a:pPr>
              <a:r>
                <a:rPr lang="en-US" sz="1969" dirty="0">
                  <a:solidFill>
                    <a:srgbClr val="CC3300"/>
                  </a:solidFill>
                  <a:latin typeface="Arial" charset="0"/>
                </a:rPr>
                <a:t>2</a:t>
              </a:r>
            </a:p>
          </p:txBody>
        </p:sp>
        <p:sp>
          <p:nvSpPr>
            <p:cNvPr id="704560" name="Line 48"/>
            <p:cNvSpPr>
              <a:spLocks noChangeShapeType="1"/>
            </p:cNvSpPr>
            <p:nvPr/>
          </p:nvSpPr>
          <p:spPr bwMode="auto">
            <a:xfrm flipH="1">
              <a:off x="5036" y="1436"/>
              <a:ext cx="240" cy="0"/>
            </a:xfrm>
            <a:prstGeom prst="line">
              <a:avLst/>
            </a:prstGeom>
            <a:noFill/>
            <a:ln w="57150">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1" name="Line 49"/>
            <p:cNvSpPr>
              <a:spLocks noChangeShapeType="1"/>
            </p:cNvSpPr>
            <p:nvPr/>
          </p:nvSpPr>
          <p:spPr bwMode="auto">
            <a:xfrm flipH="1">
              <a:off x="5036" y="1920"/>
              <a:ext cx="240" cy="0"/>
            </a:xfrm>
            <a:prstGeom prst="line">
              <a:avLst/>
            </a:prstGeom>
            <a:noFill/>
            <a:ln w="57150">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2" name="Line 50"/>
            <p:cNvSpPr>
              <a:spLocks noChangeShapeType="1"/>
            </p:cNvSpPr>
            <p:nvPr/>
          </p:nvSpPr>
          <p:spPr bwMode="auto">
            <a:xfrm rot="10800000" flipH="1">
              <a:off x="5180" y="1436"/>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3" name="Line 51"/>
            <p:cNvSpPr>
              <a:spLocks noChangeShapeType="1"/>
            </p:cNvSpPr>
            <p:nvPr/>
          </p:nvSpPr>
          <p:spPr bwMode="auto">
            <a:xfrm rot="10800000" flipH="1">
              <a:off x="5180" y="1484"/>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4" name="Line 52"/>
            <p:cNvSpPr>
              <a:spLocks noChangeShapeType="1"/>
            </p:cNvSpPr>
            <p:nvPr/>
          </p:nvSpPr>
          <p:spPr bwMode="auto">
            <a:xfrm rot="10800000" flipH="1">
              <a:off x="5180" y="1533"/>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5" name="Line 53"/>
            <p:cNvSpPr>
              <a:spLocks noChangeShapeType="1"/>
            </p:cNvSpPr>
            <p:nvPr/>
          </p:nvSpPr>
          <p:spPr bwMode="auto">
            <a:xfrm rot="10800000" flipH="1">
              <a:off x="5180" y="1581"/>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6" name="Line 54"/>
            <p:cNvSpPr>
              <a:spLocks noChangeShapeType="1"/>
            </p:cNvSpPr>
            <p:nvPr/>
          </p:nvSpPr>
          <p:spPr bwMode="auto">
            <a:xfrm rot="10800000" flipH="1">
              <a:off x="5180" y="1629"/>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7" name="Line 55"/>
            <p:cNvSpPr>
              <a:spLocks noChangeShapeType="1"/>
            </p:cNvSpPr>
            <p:nvPr/>
          </p:nvSpPr>
          <p:spPr bwMode="auto">
            <a:xfrm rot="10800000" flipH="1">
              <a:off x="5180" y="1678"/>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8" name="Line 56"/>
            <p:cNvSpPr>
              <a:spLocks noChangeShapeType="1"/>
            </p:cNvSpPr>
            <p:nvPr/>
          </p:nvSpPr>
          <p:spPr bwMode="auto">
            <a:xfrm rot="10800000" flipH="1">
              <a:off x="5180" y="1726"/>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9" name="Line 57"/>
            <p:cNvSpPr>
              <a:spLocks noChangeShapeType="1"/>
            </p:cNvSpPr>
            <p:nvPr/>
          </p:nvSpPr>
          <p:spPr bwMode="auto">
            <a:xfrm rot="10800000" flipH="1">
              <a:off x="5180" y="1775"/>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70" name="Line 58"/>
            <p:cNvSpPr>
              <a:spLocks noChangeShapeType="1"/>
            </p:cNvSpPr>
            <p:nvPr/>
          </p:nvSpPr>
          <p:spPr bwMode="auto">
            <a:xfrm rot="10800000" flipH="1">
              <a:off x="5180" y="1823"/>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71" name="Line 59"/>
            <p:cNvSpPr>
              <a:spLocks noChangeShapeType="1"/>
            </p:cNvSpPr>
            <p:nvPr/>
          </p:nvSpPr>
          <p:spPr bwMode="auto">
            <a:xfrm rot="10800000" flipH="1">
              <a:off x="5180" y="1872"/>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72" name="Line 60"/>
            <p:cNvSpPr>
              <a:spLocks noChangeShapeType="1"/>
            </p:cNvSpPr>
            <p:nvPr/>
          </p:nvSpPr>
          <p:spPr bwMode="auto">
            <a:xfrm rot="10800000" flipH="1">
              <a:off x="5180" y="1920"/>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73" name="Line 61"/>
            <p:cNvSpPr>
              <a:spLocks noChangeShapeType="1"/>
            </p:cNvSpPr>
            <p:nvPr/>
          </p:nvSpPr>
          <p:spPr bwMode="auto">
            <a:xfrm rot="10800000" flipH="1">
              <a:off x="5132" y="1678"/>
              <a:ext cx="144"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21553" name="Text Box 62"/>
            <p:cNvSpPr txBox="1">
              <a:spLocks noChangeArrowheads="1"/>
            </p:cNvSpPr>
            <p:nvPr/>
          </p:nvSpPr>
          <p:spPr bwMode="auto">
            <a:xfrm>
              <a:off x="4594" y="1009"/>
              <a:ext cx="993" cy="253"/>
            </a:xfrm>
            <a:prstGeom prst="rect">
              <a:avLst/>
            </a:prstGeom>
            <a:noFill/>
            <a:ln w="12700" cap="sq">
              <a:noFill/>
              <a:miter lim="800000"/>
              <a:headEnd type="none" w="sm" len="sm"/>
              <a:tailEnd type="none" w="lg" len="lg"/>
            </a:ln>
          </p:spPr>
          <p:txBody>
            <a:bodyPr wrap="none" anchor="ctr">
              <a:spAutoFit/>
            </a:bodyPr>
            <a:lstStyle/>
            <a:p>
              <a:pPr defTabSz="900113">
                <a:defRPr/>
              </a:pPr>
              <a:r>
                <a:rPr lang="en-GB" sz="1969" dirty="0">
                  <a:solidFill>
                    <a:srgbClr val="2F5897"/>
                  </a:solidFill>
                  <a:latin typeface="Arial" charset="0"/>
                </a:rPr>
                <a:t>Question #3</a:t>
              </a:r>
            </a:p>
          </p:txBody>
        </p:sp>
      </p:grpSp>
      <p:grpSp>
        <p:nvGrpSpPr>
          <p:cNvPr id="4" name="Group 63"/>
          <p:cNvGrpSpPr>
            <a:grpSpLocks/>
          </p:cNvGrpSpPr>
          <p:nvPr/>
        </p:nvGrpSpPr>
        <p:grpSpPr bwMode="auto">
          <a:xfrm>
            <a:off x="2484239" y="3113336"/>
            <a:ext cx="881361" cy="428179"/>
            <a:chOff x="1582" y="1802"/>
            <a:chExt cx="564" cy="274"/>
          </a:xfrm>
        </p:grpSpPr>
        <p:sp>
          <p:nvSpPr>
            <p:cNvPr id="704576" name="Oval 64"/>
            <p:cNvSpPr>
              <a:spLocks noChangeArrowheads="1"/>
            </p:cNvSpPr>
            <p:nvPr/>
          </p:nvSpPr>
          <p:spPr bwMode="auto">
            <a:xfrm>
              <a:off x="1873" y="1802"/>
              <a:ext cx="273" cy="274"/>
            </a:xfrm>
            <a:prstGeom prst="ellipse">
              <a:avLst/>
            </a:prstGeom>
            <a:gradFill rotWithShape="0">
              <a:gsLst>
                <a:gs pos="0">
                  <a:srgbClr val="FF0000"/>
                </a:gs>
                <a:gs pos="100000">
                  <a:srgbClr val="FF0000">
                    <a:gamma/>
                    <a:shade val="46275"/>
                    <a:invGamma/>
                  </a:srgbClr>
                </a:gs>
              </a:gsLst>
              <a:path path="shape">
                <a:fillToRect l="50000" t="50000" r="50000" b="50000"/>
              </a:path>
            </a:gradFill>
            <a:ln w="12700" cap="sq">
              <a:noFill/>
              <a:round/>
              <a:headEnd type="none" w="sm" len="sm"/>
              <a:tailEnd type="none" w="sm" len="sm"/>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77" name="Line 65"/>
            <p:cNvSpPr>
              <a:spLocks noChangeShapeType="1"/>
            </p:cNvSpPr>
            <p:nvPr/>
          </p:nvSpPr>
          <p:spPr bwMode="auto">
            <a:xfrm flipH="1">
              <a:off x="1582" y="1939"/>
              <a:ext cx="389" cy="0"/>
            </a:xfrm>
            <a:prstGeom prst="line">
              <a:avLst/>
            </a:prstGeom>
            <a:noFill/>
            <a:ln w="38100" cap="sq">
              <a:solidFill>
                <a:srgbClr val="FF0000"/>
              </a:solidFill>
              <a:round/>
              <a:headEnd type="none" w="sm" len="sm"/>
              <a:tailEnd type="stealth" w="lg" len="lg"/>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grpSp>
      <p:grpSp>
        <p:nvGrpSpPr>
          <p:cNvPr id="5" name="Group 66"/>
          <p:cNvGrpSpPr>
            <a:grpSpLocks/>
          </p:cNvGrpSpPr>
          <p:nvPr/>
        </p:nvGrpSpPr>
        <p:grpSpPr bwMode="auto">
          <a:xfrm>
            <a:off x="7375475" y="3032076"/>
            <a:ext cx="881361" cy="428179"/>
            <a:chOff x="1582" y="1802"/>
            <a:chExt cx="564" cy="274"/>
          </a:xfrm>
        </p:grpSpPr>
        <p:sp>
          <p:nvSpPr>
            <p:cNvPr id="704579" name="Oval 67"/>
            <p:cNvSpPr>
              <a:spLocks noChangeArrowheads="1"/>
            </p:cNvSpPr>
            <p:nvPr/>
          </p:nvSpPr>
          <p:spPr bwMode="auto">
            <a:xfrm>
              <a:off x="1873" y="1802"/>
              <a:ext cx="273" cy="274"/>
            </a:xfrm>
            <a:prstGeom prst="ellipse">
              <a:avLst/>
            </a:prstGeom>
            <a:gradFill rotWithShape="0">
              <a:gsLst>
                <a:gs pos="0">
                  <a:srgbClr val="FF0000"/>
                </a:gs>
                <a:gs pos="100000">
                  <a:srgbClr val="FF0000">
                    <a:gamma/>
                    <a:shade val="46275"/>
                    <a:invGamma/>
                  </a:srgbClr>
                </a:gs>
              </a:gsLst>
              <a:path path="shape">
                <a:fillToRect l="50000" t="50000" r="50000" b="50000"/>
              </a:path>
            </a:gradFill>
            <a:ln w="12700" cap="sq">
              <a:noFill/>
              <a:round/>
              <a:headEnd type="none" w="sm" len="sm"/>
              <a:tailEnd type="none" w="sm" len="sm"/>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80" name="Line 68"/>
            <p:cNvSpPr>
              <a:spLocks noChangeShapeType="1"/>
            </p:cNvSpPr>
            <p:nvPr/>
          </p:nvSpPr>
          <p:spPr bwMode="auto">
            <a:xfrm flipH="1">
              <a:off x="1582" y="1939"/>
              <a:ext cx="389" cy="0"/>
            </a:xfrm>
            <a:prstGeom prst="line">
              <a:avLst/>
            </a:prstGeom>
            <a:noFill/>
            <a:ln w="38100" cap="sq">
              <a:solidFill>
                <a:srgbClr val="FF0000"/>
              </a:solidFill>
              <a:round/>
              <a:headEnd type="none" w="sm" len="sm"/>
              <a:tailEnd type="stealth" w="lg" len="lg"/>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grpSp>
      <p:grpSp>
        <p:nvGrpSpPr>
          <p:cNvPr id="6" name="Group 69"/>
          <p:cNvGrpSpPr>
            <a:grpSpLocks/>
          </p:cNvGrpSpPr>
          <p:nvPr/>
        </p:nvGrpSpPr>
        <p:grpSpPr bwMode="auto">
          <a:xfrm>
            <a:off x="5265836" y="2816423"/>
            <a:ext cx="881361" cy="428179"/>
            <a:chOff x="1582" y="1802"/>
            <a:chExt cx="564" cy="274"/>
          </a:xfrm>
        </p:grpSpPr>
        <p:sp>
          <p:nvSpPr>
            <p:cNvPr id="704582" name="Oval 70"/>
            <p:cNvSpPr>
              <a:spLocks noChangeArrowheads="1"/>
            </p:cNvSpPr>
            <p:nvPr/>
          </p:nvSpPr>
          <p:spPr bwMode="auto">
            <a:xfrm>
              <a:off x="1873" y="1802"/>
              <a:ext cx="273" cy="274"/>
            </a:xfrm>
            <a:prstGeom prst="ellipse">
              <a:avLst/>
            </a:prstGeom>
            <a:gradFill rotWithShape="0">
              <a:gsLst>
                <a:gs pos="0">
                  <a:srgbClr val="FF0000"/>
                </a:gs>
                <a:gs pos="100000">
                  <a:srgbClr val="FF0000">
                    <a:gamma/>
                    <a:shade val="46275"/>
                    <a:invGamma/>
                  </a:srgbClr>
                </a:gs>
              </a:gsLst>
              <a:path path="shape">
                <a:fillToRect l="50000" t="50000" r="50000" b="50000"/>
              </a:path>
            </a:gradFill>
            <a:ln w="12700" cap="sq">
              <a:noFill/>
              <a:round/>
              <a:headEnd type="none" w="sm" len="sm"/>
              <a:tailEnd type="none" w="sm" len="sm"/>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83" name="Line 71"/>
            <p:cNvSpPr>
              <a:spLocks noChangeShapeType="1"/>
            </p:cNvSpPr>
            <p:nvPr/>
          </p:nvSpPr>
          <p:spPr bwMode="auto">
            <a:xfrm flipH="1">
              <a:off x="1582" y="1939"/>
              <a:ext cx="389" cy="0"/>
            </a:xfrm>
            <a:prstGeom prst="line">
              <a:avLst/>
            </a:prstGeom>
            <a:noFill/>
            <a:ln w="38100" cap="sq">
              <a:solidFill>
                <a:srgbClr val="FF0000"/>
              </a:solidFill>
              <a:round/>
              <a:headEnd type="none" w="sm" len="sm"/>
              <a:tailEnd type="stealth" w="lg" len="lg"/>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grpSp>
      <p:sp>
        <p:nvSpPr>
          <p:cNvPr id="73" name="Text Box 18"/>
          <p:cNvSpPr txBox="1">
            <a:spLocks noChangeArrowheads="1"/>
          </p:cNvSpPr>
          <p:nvPr/>
        </p:nvSpPr>
        <p:spPr bwMode="auto">
          <a:xfrm>
            <a:off x="981741" y="5864132"/>
            <a:ext cx="814911" cy="726199"/>
          </a:xfrm>
          <a:prstGeom prst="rect">
            <a:avLst/>
          </a:prstGeom>
          <a:noFill/>
          <a:ln w="12700" cap="sq">
            <a:noFill/>
            <a:miter lim="800000"/>
            <a:headEnd type="none" w="sm" len="sm"/>
            <a:tailEnd type="none" w="lg" len="lg"/>
          </a:ln>
        </p:spPr>
        <p:txBody>
          <a:bodyPr wrap="none" lIns="89190" tIns="44596" rIns="89190" bIns="44596" anchor="ctr">
            <a:spAutoFit/>
          </a:bodyPr>
          <a:lstStyle/>
          <a:p>
            <a:pPr algn="ctr" defTabSz="900113">
              <a:defRPr/>
            </a:pPr>
            <a:r>
              <a:rPr lang="en-GB" sz="1378" dirty="0">
                <a:solidFill>
                  <a:srgbClr val="2F5897"/>
                </a:solidFill>
                <a:latin typeface="Arial" charset="0"/>
              </a:rPr>
              <a:t>low</a:t>
            </a:r>
            <a:br>
              <a:rPr lang="en-GB" sz="1378" dirty="0">
                <a:solidFill>
                  <a:srgbClr val="2F5897"/>
                </a:solidFill>
                <a:latin typeface="Arial" charset="0"/>
              </a:rPr>
            </a:br>
            <a:r>
              <a:rPr lang="en-GB" sz="1378" dirty="0">
                <a:solidFill>
                  <a:srgbClr val="2F5897"/>
                </a:solidFill>
                <a:latin typeface="Arial" charset="0"/>
              </a:rPr>
              <a:t>physical</a:t>
            </a:r>
          </a:p>
          <a:p>
            <a:pPr algn="ctr" defTabSz="900113">
              <a:defRPr/>
            </a:pPr>
            <a:r>
              <a:rPr lang="en-GB" sz="1378" dirty="0">
                <a:solidFill>
                  <a:srgbClr val="2F5897"/>
                </a:solidFill>
                <a:latin typeface="Arial" charset="0"/>
              </a:rPr>
              <a:t>function</a:t>
            </a:r>
          </a:p>
        </p:txBody>
      </p:sp>
      <p:sp>
        <p:nvSpPr>
          <p:cNvPr id="74" name="Text Box 43"/>
          <p:cNvSpPr txBox="1">
            <a:spLocks noChangeArrowheads="1"/>
          </p:cNvSpPr>
          <p:nvPr/>
        </p:nvSpPr>
        <p:spPr bwMode="auto">
          <a:xfrm>
            <a:off x="1498344" y="1217785"/>
            <a:ext cx="1552028" cy="395365"/>
          </a:xfrm>
          <a:prstGeom prst="rect">
            <a:avLst/>
          </a:prstGeom>
          <a:noFill/>
          <a:ln w="12700" cap="sq">
            <a:noFill/>
            <a:miter lim="800000"/>
            <a:headEnd type="none" w="sm" len="sm"/>
            <a:tailEnd type="none" w="lg" len="lg"/>
          </a:ln>
        </p:spPr>
        <p:txBody>
          <a:bodyPr wrap="none" anchor="ctr">
            <a:spAutoFit/>
          </a:bodyPr>
          <a:lstStyle/>
          <a:p>
            <a:pPr defTabSz="900113">
              <a:defRPr/>
            </a:pPr>
            <a:r>
              <a:rPr lang="en-GB" sz="1969" dirty="0">
                <a:solidFill>
                  <a:srgbClr val="2F5897"/>
                </a:solidFill>
                <a:latin typeface="Arial" charset="0"/>
              </a:rPr>
              <a:t>Question #1</a:t>
            </a:r>
          </a:p>
        </p:txBody>
      </p:sp>
    </p:spTree>
    <p:extLst>
      <p:ext uri="{BB962C8B-B14F-4D97-AF65-F5344CB8AC3E}">
        <p14:creationId xmlns:p14="http://schemas.microsoft.com/office/powerpoint/2010/main" val="9600152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Title 3"/>
          <p:cNvSpPr>
            <a:spLocks noGrp="1"/>
          </p:cNvSpPr>
          <p:nvPr>
            <p:ph type="title"/>
          </p:nvPr>
        </p:nvSpPr>
        <p:spPr>
          <a:xfrm>
            <a:off x="609600" y="304800"/>
            <a:ext cx="7772400" cy="914400"/>
          </a:xfrm>
        </p:spPr>
        <p:txBody>
          <a:bodyPr>
            <a:normAutofit/>
          </a:bodyPr>
          <a:lstStyle/>
          <a:p>
            <a:pPr algn="ctr"/>
            <a:r>
              <a:rPr lang="en-US" altLang="en-US" sz="3600" b="1" dirty="0">
                <a:latin typeface="Comic Sans MS" pitchFamily="66" charset="0"/>
              </a:rPr>
              <a:t>Who does CATs?</a:t>
            </a:r>
          </a:p>
        </p:txBody>
      </p:sp>
      <p:sp>
        <p:nvSpPr>
          <p:cNvPr id="103427" name="Text Box 4"/>
          <p:cNvSpPr txBox="1">
            <a:spLocks noChangeArrowheads="1"/>
          </p:cNvSpPr>
          <p:nvPr/>
        </p:nvSpPr>
        <p:spPr bwMode="auto">
          <a:xfrm>
            <a:off x="8610600" y="6338888"/>
            <a:ext cx="533400" cy="519112"/>
          </a:xfrm>
          <a:prstGeom prst="rect">
            <a:avLst/>
          </a:prstGeom>
          <a:noFill/>
          <a:ln w="9525">
            <a:noFill/>
            <a:miter lim="800000"/>
            <a:headEnd/>
            <a:tailEnd/>
          </a:ln>
        </p:spPr>
        <p:txBody>
          <a:bodyPr>
            <a:spAutoFit/>
          </a:bodyPr>
          <a:lstStyle/>
          <a:p>
            <a:pPr algn="ctr">
              <a:spcBef>
                <a:spcPct val="50000"/>
              </a:spcBef>
            </a:pPr>
            <a:endParaRPr lang="en-US" altLang="en-US" sz="2800"/>
          </a:p>
        </p:txBody>
      </p:sp>
      <p:pic>
        <p:nvPicPr>
          <p:cNvPr id="5" name="Picture 4" descr="armyhd"/>
          <p:cNvPicPr>
            <a:picLocks noChangeAspect="1" noChangeArrowheads="1"/>
          </p:cNvPicPr>
          <p:nvPr/>
        </p:nvPicPr>
        <p:blipFill rotWithShape="1">
          <a:blip r:embed="rId3" cstate="print"/>
          <a:srcRect r="79384"/>
          <a:stretch/>
        </p:blipFill>
        <p:spPr bwMode="auto">
          <a:xfrm>
            <a:off x="838200" y="1905000"/>
            <a:ext cx="1657350" cy="873125"/>
          </a:xfrm>
          <a:prstGeom prst="rect">
            <a:avLst/>
          </a:prstGeom>
          <a:noFill/>
          <a:ln w="28575">
            <a:solidFill>
              <a:schemeClr val="tx1">
                <a:lumMod val="50000"/>
              </a:schemeClr>
            </a:solidFill>
            <a:miter lim="800000"/>
            <a:headEnd/>
            <a:tailEnd/>
          </a:ln>
        </p:spPr>
      </p:pic>
      <p:pic>
        <p:nvPicPr>
          <p:cNvPr id="103429" name="Picture 6" descr="nasd_logo"/>
          <p:cNvPicPr>
            <a:picLocks noChangeAspect="1" noChangeArrowheads="1"/>
          </p:cNvPicPr>
          <p:nvPr/>
        </p:nvPicPr>
        <p:blipFill>
          <a:blip r:embed="rId4" cstate="print"/>
          <a:srcRect/>
          <a:stretch>
            <a:fillRect/>
          </a:stretch>
        </p:blipFill>
        <p:spPr bwMode="auto">
          <a:xfrm>
            <a:off x="304800" y="3195638"/>
            <a:ext cx="2690813" cy="1147762"/>
          </a:xfrm>
          <a:prstGeom prst="rect">
            <a:avLst/>
          </a:prstGeom>
          <a:noFill/>
          <a:ln w="9525">
            <a:noFill/>
            <a:miter lim="800000"/>
            <a:headEnd/>
            <a:tailEnd/>
          </a:ln>
        </p:spPr>
      </p:pic>
      <p:pic>
        <p:nvPicPr>
          <p:cNvPr id="103430" name="Picture 10" descr="ncsbn3"/>
          <p:cNvPicPr>
            <a:picLocks noChangeAspect="1" noChangeArrowheads="1"/>
          </p:cNvPicPr>
          <p:nvPr/>
        </p:nvPicPr>
        <p:blipFill>
          <a:blip r:embed="rId5" cstate="print"/>
          <a:srcRect/>
          <a:stretch>
            <a:fillRect/>
          </a:stretch>
        </p:blipFill>
        <p:spPr bwMode="auto">
          <a:xfrm>
            <a:off x="3276600" y="3200400"/>
            <a:ext cx="5527675" cy="1185863"/>
          </a:xfrm>
          <a:prstGeom prst="rect">
            <a:avLst/>
          </a:prstGeom>
          <a:noFill/>
          <a:ln w="9525">
            <a:noFill/>
            <a:miter lim="800000"/>
            <a:headEnd/>
            <a:tailEnd/>
          </a:ln>
        </p:spPr>
      </p:pic>
      <p:pic>
        <p:nvPicPr>
          <p:cNvPr id="103431" name="Picture 5" descr="gre2"/>
          <p:cNvPicPr>
            <a:picLocks noChangeAspect="1" noChangeArrowheads="1"/>
          </p:cNvPicPr>
          <p:nvPr/>
        </p:nvPicPr>
        <p:blipFill>
          <a:blip r:embed="rId6" cstate="print"/>
          <a:srcRect/>
          <a:stretch>
            <a:fillRect/>
          </a:stretch>
        </p:blipFill>
        <p:spPr bwMode="auto">
          <a:xfrm>
            <a:off x="3124200" y="1905000"/>
            <a:ext cx="5705475" cy="914400"/>
          </a:xfrm>
          <a:prstGeom prst="rect">
            <a:avLst/>
          </a:prstGeom>
          <a:noFill/>
          <a:ln w="9525">
            <a:noFill/>
            <a:miter lim="800000"/>
            <a:headEnd/>
            <a:tailEnd/>
          </a:ln>
        </p:spPr>
      </p:pic>
      <p:pic>
        <p:nvPicPr>
          <p:cNvPr id="103432" name="Picture 14"/>
          <p:cNvPicPr>
            <a:picLocks noChangeAspect="1"/>
          </p:cNvPicPr>
          <p:nvPr/>
        </p:nvPicPr>
        <p:blipFill>
          <a:blip r:embed="rId7" cstate="print"/>
          <a:srcRect/>
          <a:stretch>
            <a:fillRect/>
          </a:stretch>
        </p:blipFill>
        <p:spPr bwMode="auto">
          <a:xfrm>
            <a:off x="1676400" y="4800600"/>
            <a:ext cx="5168900" cy="1139825"/>
          </a:xfrm>
          <a:prstGeom prst="rect">
            <a:avLst/>
          </a:prstGeom>
          <a:noFill/>
          <a:ln w="9525">
            <a:noFill/>
            <a:miter lim="800000"/>
            <a:headEnd/>
            <a:tailEnd/>
          </a:ln>
        </p:spPr>
      </p:pic>
      <p:sp>
        <p:nvSpPr>
          <p:cNvPr id="9" name="Slide Number Placeholder 8"/>
          <p:cNvSpPr>
            <a:spLocks noGrp="1"/>
          </p:cNvSpPr>
          <p:nvPr>
            <p:ph type="sldNum" sz="quarter" idx="12"/>
          </p:nvPr>
        </p:nvSpPr>
        <p:spPr>
          <a:xfrm>
            <a:off x="6629400" y="6245225"/>
            <a:ext cx="2400300" cy="476250"/>
          </a:xfrm>
        </p:spPr>
        <p:txBody>
          <a:bodyPr/>
          <a:lstStyle/>
          <a:p>
            <a:pPr>
              <a:defRPr/>
            </a:pPr>
            <a:fld id="{0C5144EA-161E-419D-B606-46724030BA3B}" type="slidenum">
              <a:rPr lang="en-US" smtClean="0"/>
              <a:pPr>
                <a:defRPr/>
              </a:pPr>
              <a:t>41</a:t>
            </a:fld>
            <a:endParaRPr lang="en-US" dirty="0"/>
          </a:p>
        </p:txBody>
      </p:sp>
    </p:spTree>
    <p:extLst>
      <p:ext uri="{BB962C8B-B14F-4D97-AF65-F5344CB8AC3E}">
        <p14:creationId xmlns:p14="http://schemas.microsoft.com/office/powerpoint/2010/main" val="3108147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Grp="1" noChangeArrowheads="1"/>
          </p:cNvSpPr>
          <p:nvPr>
            <p:ph type="title"/>
          </p:nvPr>
        </p:nvSpPr>
        <p:spPr>
          <a:xfrm>
            <a:off x="893763" y="139700"/>
            <a:ext cx="7358062" cy="1146175"/>
          </a:xfrm>
        </p:spPr>
        <p:txBody>
          <a:bodyPr/>
          <a:lstStyle/>
          <a:p>
            <a:pPr algn="ctr" eaLnBrk="1" hangingPunct="1">
              <a:defRPr/>
            </a:pPr>
            <a:r>
              <a:rPr lang="en-US" dirty="0">
                <a:latin typeface="Comic Sans MS" panose="030F0702030302020204" pitchFamily="66" charset="0"/>
              </a:rPr>
              <a:t>The PROMIS Metric</a:t>
            </a:r>
          </a:p>
        </p:txBody>
      </p:sp>
      <p:sp>
        <p:nvSpPr>
          <p:cNvPr id="74754" name="Rectangle 2"/>
          <p:cNvSpPr>
            <a:spLocks noGrp="1" noChangeArrowheads="1"/>
          </p:cNvSpPr>
          <p:nvPr>
            <p:ph type="body" idx="1"/>
          </p:nvPr>
        </p:nvSpPr>
        <p:spPr>
          <a:xfrm>
            <a:off x="76200" y="1600200"/>
            <a:ext cx="8179636" cy="4064000"/>
          </a:xfrm>
        </p:spPr>
        <p:txBody>
          <a:bodyPr>
            <a:normAutofit lnSpcReduction="10000"/>
          </a:bodyPr>
          <a:lstStyle/>
          <a:p>
            <a:pPr marL="651459" indent="-481103" algn="l" eaLnBrk="1" hangingPunct="1">
              <a:buSzPct val="150000"/>
              <a:buFont typeface="Arial" pitchFamily="34" charset="0"/>
              <a:buChar char="•"/>
              <a:defRPr/>
            </a:pPr>
            <a:r>
              <a:rPr lang="en-US" sz="4000" dirty="0">
                <a:solidFill>
                  <a:schemeClr val="tx1"/>
                </a:solidFill>
                <a:latin typeface="Comic Sans MS" panose="030F0702030302020204" pitchFamily="66" charset="0"/>
              </a:rPr>
              <a:t>T Score</a:t>
            </a:r>
          </a:p>
          <a:p>
            <a:pPr marL="1080250" lvl="1" indent="-481103" algn="l" eaLnBrk="1" hangingPunct="1">
              <a:buSzPct val="150000"/>
              <a:buFont typeface="Symbol" pitchFamily="18" charset="2"/>
              <a:buChar char=""/>
              <a:defRPr/>
            </a:pPr>
            <a:r>
              <a:rPr lang="en-US" sz="2800" dirty="0">
                <a:solidFill>
                  <a:schemeClr val="tx1"/>
                </a:solidFill>
                <a:latin typeface="Comic Sans MS" panose="030F0702030302020204" pitchFamily="66" charset="0"/>
              </a:rPr>
              <a:t>Mean = 50</a:t>
            </a:r>
          </a:p>
          <a:p>
            <a:pPr marL="1080250" lvl="1" indent="-481103" algn="l" eaLnBrk="1" hangingPunct="1">
              <a:buSzPct val="150000"/>
              <a:buFont typeface="Symbol" pitchFamily="18" charset="2"/>
              <a:buChar char=""/>
              <a:defRPr/>
            </a:pPr>
            <a:r>
              <a:rPr lang="en-US" sz="2800" dirty="0">
                <a:solidFill>
                  <a:schemeClr val="tx1"/>
                </a:solidFill>
                <a:latin typeface="Comic Sans MS" panose="030F0702030302020204" pitchFamily="66" charset="0"/>
              </a:rPr>
              <a:t>SD = 10</a:t>
            </a:r>
          </a:p>
          <a:p>
            <a:pPr marL="1080250" lvl="1" indent="-481103" algn="l" eaLnBrk="1" hangingPunct="1">
              <a:buSzPct val="150000"/>
              <a:buFont typeface="Symbol" pitchFamily="18" charset="2"/>
              <a:buChar char=""/>
              <a:defRPr/>
            </a:pPr>
            <a:r>
              <a:rPr lang="en-US" sz="3600" dirty="0">
                <a:solidFill>
                  <a:schemeClr val="tx1"/>
                </a:solidFill>
                <a:latin typeface="Comic Sans MS" panose="030F0702030302020204" pitchFamily="66" charset="0"/>
              </a:rPr>
              <a:t>Referenced to US General Pop. </a:t>
            </a:r>
          </a:p>
          <a:p>
            <a:pPr marL="1080250" lvl="1" indent="-481103" eaLnBrk="1" hangingPunct="1">
              <a:buSzPct val="150000"/>
              <a:buFont typeface="Symbol" pitchFamily="18" charset="2"/>
              <a:buChar char=""/>
              <a:defRPr/>
            </a:pPr>
            <a:r>
              <a:rPr lang="en-US" altLang="en-US" sz="3600" dirty="0"/>
              <a:t>T = 50 + (z * 10)</a:t>
            </a:r>
          </a:p>
          <a:p>
            <a:pPr marL="1080250" lvl="1" indent="-481103" eaLnBrk="1" hangingPunct="1">
              <a:buSzPct val="150000"/>
              <a:buFont typeface="Symbol" pitchFamily="18" charset="2"/>
              <a:buChar char=""/>
              <a:defRPr/>
            </a:pPr>
            <a:endParaRPr lang="en-US" altLang="en-US" sz="3600" dirty="0"/>
          </a:p>
          <a:p>
            <a:pPr marL="199097" indent="0" eaLnBrk="1" hangingPunct="1">
              <a:buSzPct val="150000"/>
              <a:buNone/>
              <a:defRPr/>
            </a:pPr>
            <a:r>
              <a:rPr lang="en-US" altLang="en-US" sz="4000" dirty="0">
                <a:hlinkClick r:id="rId3"/>
              </a:rPr>
              <a:t>www.healthmeasures.net</a:t>
            </a:r>
            <a:endParaRPr lang="en-US" altLang="en-US" sz="4000" dirty="0"/>
          </a:p>
          <a:p>
            <a:pPr marL="1080250" lvl="1" indent="-481103" algn="l" eaLnBrk="1" hangingPunct="1">
              <a:buSzPct val="150000"/>
              <a:buFont typeface="Symbol" pitchFamily="18" charset="2"/>
              <a:buChar char=""/>
              <a:defRPr/>
            </a:pPr>
            <a:endParaRPr lang="en-US" sz="3600" dirty="0">
              <a:solidFill>
                <a:schemeClr val="tx1"/>
              </a:solidFill>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pPr>
              <a:defRPr/>
            </a:pPr>
            <a:fld id="{0C5144EA-161E-419D-B606-46724030BA3B}" type="slidenum">
              <a:rPr lang="en-US" smtClean="0"/>
              <a:pPr>
                <a:defRPr/>
              </a:pPr>
              <a:t>42</a:t>
            </a:fld>
            <a:endParaRPr lang="en-US"/>
          </a:p>
        </p:txBody>
      </p:sp>
    </p:spTree>
    <p:extLst>
      <p:ext uri="{BB962C8B-B14F-4D97-AF65-F5344CB8AC3E}">
        <p14:creationId xmlns:p14="http://schemas.microsoft.com/office/powerpoint/2010/main" val="3690191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0" y="274638"/>
            <a:ext cx="9144000" cy="1143000"/>
          </a:xfrm>
        </p:spPr>
        <p:txBody>
          <a:bodyPr>
            <a:normAutofit fontScale="90000"/>
          </a:bodyPr>
          <a:lstStyle/>
          <a:p>
            <a:pPr algn="ctr"/>
            <a:r>
              <a:rPr lang="en-US" altLang="en-US" sz="4000" b="1" dirty="0">
                <a:latin typeface="Comic Sans MS" pitchFamily="66" charset="0"/>
              </a:rPr>
              <a:t>Reliability Target for Use of </a:t>
            </a:r>
            <a:br>
              <a:rPr lang="en-US" altLang="en-US" sz="4000" b="1" dirty="0">
                <a:latin typeface="Comic Sans MS" pitchFamily="66" charset="0"/>
              </a:rPr>
            </a:br>
            <a:r>
              <a:rPr lang="en-US" altLang="en-US" sz="4000" b="1" dirty="0">
                <a:latin typeface="Comic Sans MS" pitchFamily="66" charset="0"/>
              </a:rPr>
              <a:t>Measures with Individuals </a:t>
            </a:r>
          </a:p>
        </p:txBody>
      </p:sp>
      <p:sp>
        <p:nvSpPr>
          <p:cNvPr id="51203" name="Content Placeholder 2"/>
          <p:cNvSpPr>
            <a:spLocks noGrp="1"/>
          </p:cNvSpPr>
          <p:nvPr>
            <p:ph idx="1"/>
          </p:nvPr>
        </p:nvSpPr>
        <p:spPr>
          <a:xfrm>
            <a:off x="533400" y="1828799"/>
            <a:ext cx="8077200" cy="4416425"/>
          </a:xfrm>
        </p:spPr>
        <p:txBody>
          <a:bodyPr>
            <a:normAutofit fontScale="25000" lnSpcReduction="20000"/>
          </a:bodyPr>
          <a:lstStyle/>
          <a:p>
            <a:pPr eaLnBrk="1" hangingPunct="1">
              <a:buFont typeface="Wingdings" panose="05000000000000000000" pitchFamily="2" charset="2"/>
              <a:buChar char="§"/>
              <a:defRPr/>
            </a:pPr>
            <a:r>
              <a:rPr lang="en-US" sz="10000" dirty="0">
                <a:latin typeface="Comic Sans MS" panose="030F0702030302020204" pitchFamily="66" charset="0"/>
              </a:rPr>
              <a:t>Reliability ranges from 0-1</a:t>
            </a:r>
          </a:p>
          <a:p>
            <a:pPr lvl="1" eaLnBrk="1" hangingPunct="1">
              <a:buFont typeface="Wingdings" panose="05000000000000000000" pitchFamily="2" charset="2"/>
              <a:buChar char="§"/>
              <a:defRPr/>
            </a:pPr>
            <a:r>
              <a:rPr lang="en-US" sz="10000" dirty="0">
                <a:latin typeface="Comic Sans MS" panose="030F0702030302020204" pitchFamily="66" charset="0"/>
              </a:rPr>
              <a:t>0.90 or above is goal</a:t>
            </a:r>
          </a:p>
          <a:p>
            <a:pPr lvl="1" eaLnBrk="1" hangingPunct="1">
              <a:buFont typeface="Wingdings" panose="05000000000000000000" pitchFamily="2" charset="2"/>
              <a:buChar char="§"/>
              <a:defRPr/>
            </a:pPr>
            <a:endParaRPr lang="en-US" sz="10000" dirty="0">
              <a:latin typeface="Comic Sans MS" panose="030F0702030302020204" pitchFamily="66" charset="0"/>
            </a:endParaRPr>
          </a:p>
          <a:p>
            <a:pPr marL="342900" lvl="1" indent="-342900" eaLnBrk="1" hangingPunct="1">
              <a:buFont typeface="Wingdings" panose="05000000000000000000" pitchFamily="2" charset="2"/>
              <a:buChar char="§"/>
              <a:defRPr/>
            </a:pPr>
            <a:r>
              <a:rPr lang="en-US" sz="10000" dirty="0"/>
              <a:t>SE = SD (1- reliability)</a:t>
            </a:r>
            <a:r>
              <a:rPr lang="en-US" sz="10000" baseline="30000" dirty="0"/>
              <a:t>1/2</a:t>
            </a:r>
            <a:r>
              <a:rPr lang="en-US" sz="10000" dirty="0"/>
              <a:t> </a:t>
            </a:r>
          </a:p>
          <a:p>
            <a:pPr marL="342900" lvl="1" indent="-342900" eaLnBrk="1" hangingPunct="1">
              <a:buFont typeface="Wingdings" panose="05000000000000000000" pitchFamily="2" charset="2"/>
              <a:buChar char="§"/>
              <a:defRPr/>
            </a:pPr>
            <a:endParaRPr lang="en-US" sz="10000" dirty="0">
              <a:latin typeface="Comic Sans MS" panose="030F0702030302020204" pitchFamily="66" charset="0"/>
            </a:endParaRPr>
          </a:p>
          <a:p>
            <a:pPr marL="342900" lvl="1" indent="-342900" eaLnBrk="1" hangingPunct="1">
              <a:buFont typeface="Wingdings" panose="05000000000000000000" pitchFamily="2" charset="2"/>
              <a:buChar char="§"/>
              <a:defRPr/>
            </a:pPr>
            <a:r>
              <a:rPr lang="en-US" sz="10000" dirty="0">
                <a:latin typeface="Comic Sans MS" panose="030F0702030302020204" pitchFamily="66" charset="0"/>
              </a:rPr>
              <a:t>For T-scores</a:t>
            </a:r>
          </a:p>
          <a:p>
            <a:pPr marL="342900" lvl="1" indent="-342900" eaLnBrk="1" hangingPunct="1">
              <a:buFont typeface="Wingdings" panose="05000000000000000000" pitchFamily="2" charset="2"/>
              <a:buChar char="§"/>
              <a:defRPr/>
            </a:pPr>
            <a:endParaRPr lang="en-US" sz="10000" dirty="0">
              <a:latin typeface="Comic Sans MS" panose="030F0702030302020204" pitchFamily="66" charset="0"/>
            </a:endParaRPr>
          </a:p>
          <a:p>
            <a:pPr marL="800100" lvl="2" indent="-342900">
              <a:buFont typeface="Wingdings" panose="05000000000000000000" pitchFamily="2" charset="2"/>
              <a:buChar char="§"/>
              <a:defRPr/>
            </a:pPr>
            <a:r>
              <a:rPr lang="en-US" sz="9600" dirty="0">
                <a:latin typeface="Comic Sans MS" panose="030F0702030302020204" pitchFamily="66" charset="0"/>
              </a:rPr>
              <a:t>Reliability = 1 – (SE/10)</a:t>
            </a:r>
            <a:r>
              <a:rPr lang="en-US" sz="9600" baseline="30000" dirty="0">
                <a:latin typeface="Comic Sans MS" panose="030F0702030302020204" pitchFamily="66" charset="0"/>
              </a:rPr>
              <a:t>2</a:t>
            </a:r>
          </a:p>
          <a:p>
            <a:pPr marL="342900" lvl="1" indent="-342900" eaLnBrk="1" hangingPunct="1">
              <a:buFont typeface="Wingdings" panose="05000000000000000000" pitchFamily="2" charset="2"/>
              <a:buChar char="§"/>
              <a:defRPr/>
            </a:pPr>
            <a:endParaRPr lang="en-US" sz="10000" baseline="30000" dirty="0">
              <a:latin typeface="Comic Sans MS" panose="030F0702030302020204" pitchFamily="66" charset="0"/>
            </a:endParaRPr>
          </a:p>
          <a:p>
            <a:pPr lvl="1" eaLnBrk="1" hangingPunct="1">
              <a:buFont typeface="Wingdings" panose="05000000000000000000" pitchFamily="2" charset="2"/>
              <a:buChar char="§"/>
              <a:defRPr/>
            </a:pPr>
            <a:r>
              <a:rPr lang="en-US" sz="10000" dirty="0">
                <a:latin typeface="Comic Sans MS" panose="030F0702030302020204" pitchFamily="66" charset="0"/>
              </a:rPr>
              <a:t> Reliability = 0.90 when </a:t>
            </a:r>
            <a:r>
              <a:rPr lang="en-US" sz="10000" u="sng" dirty="0">
                <a:latin typeface="Comic Sans MS" panose="030F0702030302020204" pitchFamily="66" charset="0"/>
              </a:rPr>
              <a:t>SE = 3.2</a:t>
            </a:r>
          </a:p>
          <a:p>
            <a:pPr lvl="1" eaLnBrk="1" hangingPunct="1">
              <a:buFont typeface="Wingdings" panose="05000000000000000000" pitchFamily="2" charset="2"/>
              <a:buChar char="§"/>
              <a:defRPr/>
            </a:pPr>
            <a:endParaRPr lang="en-US" sz="10000" u="sng" dirty="0">
              <a:latin typeface="Comic Sans MS" panose="030F0702030302020204" pitchFamily="66" charset="0"/>
            </a:endParaRPr>
          </a:p>
          <a:p>
            <a:pPr lvl="1" eaLnBrk="1" hangingPunct="1">
              <a:buFont typeface="Wingdings" panose="05000000000000000000" pitchFamily="2" charset="2"/>
              <a:buChar char="§"/>
              <a:defRPr/>
            </a:pPr>
            <a:r>
              <a:rPr lang="en-US" sz="10000">
                <a:latin typeface="Comic Sans MS" panose="030F0702030302020204" pitchFamily="66" charset="0"/>
              </a:rPr>
              <a:t> 95</a:t>
            </a:r>
            <a:r>
              <a:rPr lang="en-US" sz="10000" dirty="0"/>
              <a:t>% CI = true score +/- 1.96 x SE</a:t>
            </a:r>
          </a:p>
          <a:p>
            <a:pPr marL="457200" lvl="1" indent="0">
              <a:buNone/>
              <a:defRPr/>
            </a:pPr>
            <a:r>
              <a:rPr lang="en-US" sz="9600" dirty="0"/>
              <a:t>	(observed score = true score if = mean)</a:t>
            </a:r>
          </a:p>
          <a:p>
            <a:pPr marL="984250" lvl="2">
              <a:spcBef>
                <a:spcPct val="0"/>
              </a:spcBef>
              <a:buFont typeface="Wingdings" panose="05000000000000000000" pitchFamily="2" charset="2"/>
              <a:buChar char="Ø"/>
              <a:tabLst>
                <a:tab pos="228600" algn="l"/>
                <a:tab pos="457200" algn="l"/>
                <a:tab pos="673100" algn="l"/>
              </a:tabLst>
              <a:defRPr/>
            </a:pPr>
            <a:endParaRPr lang="en-US" dirty="0">
              <a:latin typeface="Comic Sans MS" panose="030F0702030302020204" pitchFamily="66" charset="0"/>
            </a:endParaRPr>
          </a:p>
          <a:p>
            <a:pPr lvl="1" eaLnBrk="1" hangingPunct="1">
              <a:buFont typeface="Wingdings" panose="05000000000000000000" pitchFamily="2" charset="2"/>
              <a:buChar char="§"/>
              <a:defRPr/>
            </a:pPr>
            <a:endParaRPr lang="en-US" sz="10000" dirty="0"/>
          </a:p>
          <a:p>
            <a:pPr marL="984250" lvl="2">
              <a:spcBef>
                <a:spcPct val="0"/>
              </a:spcBef>
              <a:buFont typeface="Wingdings" panose="05000000000000000000" pitchFamily="2" charset="2"/>
              <a:buChar char="Ø"/>
              <a:tabLst>
                <a:tab pos="228600" algn="l"/>
                <a:tab pos="457200" algn="l"/>
                <a:tab pos="673100" algn="l"/>
              </a:tabLst>
              <a:defRPr/>
            </a:pPr>
            <a:endParaRPr lang="en-US" dirty="0">
              <a:latin typeface="Comic Sans MS" panose="030F0702030302020204" pitchFamily="66" charset="0"/>
            </a:endParaRPr>
          </a:p>
          <a:p>
            <a:pPr marL="914400" lvl="2" indent="0">
              <a:buFontTx/>
              <a:buNone/>
              <a:defRPr/>
            </a:pPr>
            <a:endParaRPr lang="en-US" dirty="0">
              <a:latin typeface="Comic Sans MS" panose="030F0702030302020204" pitchFamily="66" charset="0"/>
            </a:endParaRPr>
          </a:p>
          <a:p>
            <a:pPr lvl="1">
              <a:defRPr/>
            </a:pPr>
            <a:endParaRPr lang="en-US" dirty="0"/>
          </a:p>
          <a:p>
            <a:pPr lvl="1">
              <a:buFontTx/>
              <a:buNone/>
              <a:defRPr/>
            </a:pPr>
            <a:endParaRPr lang="en-US" dirty="0"/>
          </a:p>
          <a:p>
            <a:pPr lvl="1">
              <a:buFontTx/>
              <a:buNone/>
              <a:defRPr/>
            </a:pPr>
            <a:r>
              <a:rPr lang="en-US" dirty="0"/>
              <a:t>	</a:t>
            </a:r>
            <a:endParaRPr lang="en-US" baseline="30000" dirty="0"/>
          </a:p>
          <a:p>
            <a:pPr>
              <a:defRPr/>
            </a:pPr>
            <a:endParaRPr lang="en-US" dirty="0"/>
          </a:p>
          <a:p>
            <a:pPr>
              <a:defRPr/>
            </a:pPr>
            <a:endParaRPr lang="en-US" baseline="30000" dirty="0"/>
          </a:p>
          <a:p>
            <a:pPr lvl="1">
              <a:buFontTx/>
              <a:buNone/>
              <a:defRPr/>
            </a:pPr>
            <a:endParaRPr lang="en-US" dirty="0"/>
          </a:p>
        </p:txBody>
      </p:sp>
      <p:sp>
        <p:nvSpPr>
          <p:cNvPr id="104452" name="TextBox 1"/>
          <p:cNvSpPr txBox="1">
            <a:spLocks noChangeArrowheads="1"/>
          </p:cNvSpPr>
          <p:nvPr/>
        </p:nvSpPr>
        <p:spPr bwMode="auto">
          <a:xfrm>
            <a:off x="6781800" y="5453063"/>
            <a:ext cx="184731" cy="400110"/>
          </a:xfrm>
          <a:prstGeom prst="rect">
            <a:avLst/>
          </a:prstGeom>
          <a:noFill/>
          <a:ln w="9525">
            <a:noFill/>
            <a:miter lim="800000"/>
            <a:headEnd/>
            <a:tailEnd/>
          </a:ln>
        </p:spPr>
        <p:txBody>
          <a:bodyPr wrap="none">
            <a:spAutoFit/>
          </a:bodyPr>
          <a:lstStyle/>
          <a:p>
            <a:endParaRPr lang="en-US" altLang="en-US" sz="2000" dirty="0"/>
          </a:p>
        </p:txBody>
      </p:sp>
      <p:sp>
        <p:nvSpPr>
          <p:cNvPr id="5" name="Slide Number Placeholder 4"/>
          <p:cNvSpPr>
            <a:spLocks noGrp="1"/>
          </p:cNvSpPr>
          <p:nvPr>
            <p:ph type="sldNum" sz="quarter" idx="12"/>
          </p:nvPr>
        </p:nvSpPr>
        <p:spPr>
          <a:xfrm>
            <a:off x="6553200" y="6245225"/>
            <a:ext cx="2400300" cy="476250"/>
          </a:xfrm>
        </p:spPr>
        <p:txBody>
          <a:bodyPr/>
          <a:lstStyle/>
          <a:p>
            <a:pPr>
              <a:defRPr/>
            </a:pPr>
            <a:fld id="{0C5144EA-161E-419D-B606-46724030BA3B}" type="slidenum">
              <a:rPr lang="en-US" smtClean="0"/>
              <a:pPr>
                <a:defRPr/>
              </a:pPr>
              <a:t>43</a:t>
            </a:fld>
            <a:endParaRPr lang="en-US" dirty="0"/>
          </a:p>
        </p:txBody>
      </p:sp>
    </p:spTree>
    <p:extLst>
      <p:ext uri="{BB962C8B-B14F-4D97-AF65-F5344CB8AC3E}">
        <p14:creationId xmlns:p14="http://schemas.microsoft.com/office/powerpoint/2010/main" val="752077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D8A5BA02-1321-4036-9F9C-40FBED59CAAA}"/>
              </a:ext>
            </a:extLst>
          </p:cNvPr>
          <p:cNvSpPr>
            <a:spLocks noGrp="1"/>
          </p:cNvSpPr>
          <p:nvPr>
            <p:ph type="title"/>
          </p:nvPr>
        </p:nvSpPr>
        <p:spPr>
          <a:xfrm>
            <a:off x="228600" y="76200"/>
            <a:ext cx="8763000" cy="1143000"/>
          </a:xfrm>
        </p:spPr>
        <p:txBody>
          <a:bodyPr/>
          <a:lstStyle/>
          <a:p>
            <a:pPr algn="ctr"/>
            <a:r>
              <a:rPr lang="en-US" altLang="en-US" sz="4000" b="1" dirty="0">
                <a:latin typeface="Comic Sans MS" panose="030F0702030302020204" pitchFamily="66" charset="0"/>
              </a:rPr>
              <a:t>In the past 7 days … </a:t>
            </a:r>
          </a:p>
        </p:txBody>
      </p:sp>
      <p:sp>
        <p:nvSpPr>
          <p:cNvPr id="41987" name="Content Placeholder 2">
            <a:extLst>
              <a:ext uri="{FF2B5EF4-FFF2-40B4-BE49-F238E27FC236}">
                <a16:creationId xmlns:a16="http://schemas.microsoft.com/office/drawing/2014/main" id="{6A6D31E5-FE21-4014-AB39-707BF92DACAA}"/>
              </a:ext>
            </a:extLst>
          </p:cNvPr>
          <p:cNvSpPr>
            <a:spLocks noGrp="1"/>
          </p:cNvSpPr>
          <p:nvPr>
            <p:ph idx="1"/>
          </p:nvPr>
        </p:nvSpPr>
        <p:spPr>
          <a:xfrm>
            <a:off x="514350" y="1600200"/>
            <a:ext cx="7943850" cy="4525963"/>
          </a:xfrm>
        </p:spPr>
        <p:txBody>
          <a:bodyPr/>
          <a:lstStyle/>
          <a:p>
            <a:pPr marL="0" indent="0">
              <a:buFontTx/>
              <a:buNone/>
            </a:pPr>
            <a:r>
              <a:rPr lang="en-US" altLang="en-US">
                <a:latin typeface="Comic Sans MS" panose="030F0702030302020204" pitchFamily="66" charset="0"/>
              </a:rPr>
              <a:t>I was grouchy </a:t>
            </a:r>
            <a:r>
              <a:rPr lang="en-US" altLang="en-US">
                <a:solidFill>
                  <a:srgbClr val="FFC000"/>
                </a:solidFill>
                <a:latin typeface="Comic Sans MS" panose="030F0702030302020204" pitchFamily="66" charset="0"/>
              </a:rPr>
              <a:t>[1</a:t>
            </a:r>
            <a:r>
              <a:rPr lang="en-US" altLang="en-US" baseline="30000">
                <a:solidFill>
                  <a:srgbClr val="FFC000"/>
                </a:solidFill>
                <a:latin typeface="Comic Sans MS" panose="030F0702030302020204" pitchFamily="66" charset="0"/>
              </a:rPr>
              <a:t>st</a:t>
            </a:r>
            <a:r>
              <a:rPr lang="en-US" altLang="en-US">
                <a:solidFill>
                  <a:srgbClr val="FFC000"/>
                </a:solidFill>
                <a:latin typeface="Comic Sans MS" panose="030F0702030302020204" pitchFamily="66" charset="0"/>
              </a:rPr>
              <a:t> question]</a:t>
            </a:r>
          </a:p>
          <a:p>
            <a:pPr lvl="1"/>
            <a:r>
              <a:rPr lang="en-US" altLang="en-US">
                <a:latin typeface="Comic Sans MS" panose="030F0702030302020204" pitchFamily="66" charset="0"/>
              </a:rPr>
              <a:t>Never                            [39]</a:t>
            </a:r>
          </a:p>
          <a:p>
            <a:pPr lvl="1"/>
            <a:r>
              <a:rPr lang="en-US" altLang="en-US">
                <a:latin typeface="Comic Sans MS" panose="030F0702030302020204" pitchFamily="66" charset="0"/>
              </a:rPr>
              <a:t>Rarely                            [48]</a:t>
            </a:r>
          </a:p>
          <a:p>
            <a:pPr lvl="1"/>
            <a:r>
              <a:rPr lang="en-US" altLang="en-US">
                <a:latin typeface="Comic Sans MS" panose="030F0702030302020204" pitchFamily="66" charset="0"/>
              </a:rPr>
              <a:t>Sometimes                     [56]</a:t>
            </a:r>
          </a:p>
          <a:p>
            <a:pPr lvl="1"/>
            <a:r>
              <a:rPr lang="en-US" altLang="en-US">
                <a:latin typeface="Comic Sans MS" panose="030F0702030302020204" pitchFamily="66" charset="0"/>
              </a:rPr>
              <a:t>Often                             [64]</a:t>
            </a:r>
          </a:p>
          <a:p>
            <a:pPr lvl="1"/>
            <a:r>
              <a:rPr lang="en-US" altLang="en-US">
                <a:latin typeface="Comic Sans MS" panose="030F0702030302020204" pitchFamily="66" charset="0"/>
              </a:rPr>
              <a:t>Always                            [72]</a:t>
            </a:r>
          </a:p>
          <a:p>
            <a:pPr marL="0" indent="0">
              <a:buFontTx/>
              <a:buNone/>
            </a:pPr>
            <a:endParaRPr lang="en-US" altLang="en-US">
              <a:latin typeface="Comic Sans MS" panose="030F0702030302020204" pitchFamily="66" charset="0"/>
            </a:endParaRPr>
          </a:p>
          <a:p>
            <a:pPr marL="0" indent="0">
              <a:buFontTx/>
              <a:buNone/>
            </a:pPr>
            <a:r>
              <a:rPr lang="en-US" altLang="en-US">
                <a:latin typeface="Comic Sans MS" panose="030F0702030302020204" pitchFamily="66" charset="0"/>
              </a:rPr>
              <a:t>Estimated Anger = 56.1  </a:t>
            </a:r>
          </a:p>
          <a:p>
            <a:pPr marL="0" indent="0">
              <a:buFontTx/>
              <a:buNone/>
            </a:pPr>
            <a:r>
              <a:rPr lang="en-US" altLang="en-US">
                <a:latin typeface="Comic Sans MS" panose="030F0702030302020204" pitchFamily="66" charset="0"/>
              </a:rPr>
              <a:t>SE = 5.7 (rel. = 0.68)</a:t>
            </a:r>
          </a:p>
        </p:txBody>
      </p:sp>
      <p:sp>
        <p:nvSpPr>
          <p:cNvPr id="39940" name="Slide Number Placeholder 3">
            <a:extLst>
              <a:ext uri="{FF2B5EF4-FFF2-40B4-BE49-F238E27FC236}">
                <a16:creationId xmlns:a16="http://schemas.microsoft.com/office/drawing/2014/main" id="{EB1036E4-5852-44F1-82FA-2E5686D309CD}"/>
              </a:ext>
            </a:extLst>
          </p:cNvPr>
          <p:cNvSpPr>
            <a:spLocks noGrp="1"/>
          </p:cNvSpPr>
          <p:nvPr>
            <p:ph type="sldNum" sz="quarter" idx="4"/>
          </p:nvPr>
        </p:nvSpPr>
        <p:spPr>
          <a:xfrm>
            <a:off x="659130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5D1906AB-22DD-4642-AB7B-3EF37940242E}" type="slidenum">
              <a:rPr lang="en-US" altLang="en-US" sz="1400" b="1" smtClean="0">
                <a:latin typeface="Times New Roman" panose="02020603050405020304" pitchFamily="18" charset="0"/>
              </a:rPr>
              <a:pPr algn="l">
                <a:spcBef>
                  <a:spcPct val="0"/>
                </a:spcBef>
                <a:buFontTx/>
                <a:buNone/>
              </a:pPr>
              <a:t>44</a:t>
            </a:fld>
            <a:endParaRPr lang="en-US" altLang="en-US" sz="1400" b="1">
              <a:latin typeface="Times New Roman" panose="02020603050405020304" pitchFamily="18" charset="0"/>
            </a:endParaRPr>
          </a:p>
        </p:txBody>
      </p:sp>
    </p:spTree>
    <p:extLst>
      <p:ext uri="{BB962C8B-B14F-4D97-AF65-F5344CB8AC3E}">
        <p14:creationId xmlns:p14="http://schemas.microsoft.com/office/powerpoint/2010/main" val="503440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41987">
                                            <p:txEl>
                                              <p:pRg st="3" end="3"/>
                                            </p:txEl>
                                          </p:spTgt>
                                        </p:tgtEl>
                                        <p:attrNameLst>
                                          <p:attrName>style.color</p:attrName>
                                        </p:attrNameLst>
                                      </p:cBhvr>
                                      <p:to>
                                        <a:schemeClr val="bg1"/>
                                      </p:to>
                                    </p:animClr>
                                    <p:animClr clrSpc="rgb" dir="cw">
                                      <p:cBhvr>
                                        <p:cTn id="21" dur="250" autoRev="1" fill="remove"/>
                                        <p:tgtEl>
                                          <p:spTgt spid="41987">
                                            <p:txEl>
                                              <p:pRg st="3" end="3"/>
                                            </p:txEl>
                                          </p:spTgt>
                                        </p:tgtEl>
                                        <p:attrNameLst>
                                          <p:attrName>fillcolor</p:attrName>
                                        </p:attrNameLst>
                                      </p:cBhvr>
                                      <p:to>
                                        <a:schemeClr val="bg1"/>
                                      </p:to>
                                    </p:animClr>
                                    <p:set>
                                      <p:cBhvr>
                                        <p:cTn id="22" dur="250" autoRev="1" fill="remove"/>
                                        <p:tgtEl>
                                          <p:spTgt spid="41987">
                                            <p:txEl>
                                              <p:pRg st="3" end="3"/>
                                            </p:txEl>
                                          </p:spTgt>
                                        </p:tgtEl>
                                        <p:attrNameLst>
                                          <p:attrName>fill.type</p:attrName>
                                        </p:attrNameLst>
                                      </p:cBhvr>
                                      <p:to>
                                        <p:strVal val="solid"/>
                                      </p:to>
                                    </p:set>
                                    <p:set>
                                      <p:cBhvr>
                                        <p:cTn id="23" dur="250" autoRev="1" fill="remove"/>
                                        <p:tgtEl>
                                          <p:spTgt spid="41987">
                                            <p:txEl>
                                              <p:pRg st="3" end="3"/>
                                            </p:txEl>
                                          </p:spTgt>
                                        </p:tgtEl>
                                        <p:attrNameLst>
                                          <p:attrName>fill.on</p:attrName>
                                        </p:attrNameLst>
                                      </p:cBhvr>
                                      <p:to>
                                        <p:strVal val="tru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nodeType="clickEffect">
                                  <p:stCondLst>
                                    <p:cond delay="0"/>
                                  </p:stCondLst>
                                  <p:childTnLst>
                                    <p:set>
                                      <p:cBhvr>
                                        <p:cTn id="27" dur="1" fill="hold">
                                          <p:stCondLst>
                                            <p:cond delay="0"/>
                                          </p:stCondLst>
                                        </p:cTn>
                                        <p:tgtEl>
                                          <p:spTgt spid="41987">
                                            <p:txEl>
                                              <p:pRg st="3" end="3"/>
                                            </p:txEl>
                                          </p:spTgt>
                                        </p:tgtEl>
                                        <p:attrNameLst>
                                          <p:attrName>style.visibility</p:attrName>
                                        </p:attrNameLst>
                                      </p:cBhvr>
                                      <p:to>
                                        <p:strVal val="visible"/>
                                      </p:to>
                                    </p:set>
                                    <p:animEffect transition="in" filter="fade">
                                      <p:cBhvr>
                                        <p:cTn id="28" dur="2000"/>
                                        <p:tgtEl>
                                          <p:spTgt spid="41987">
                                            <p:txEl>
                                              <p:pRg st="3" end="3"/>
                                            </p:txEl>
                                          </p:spTgt>
                                        </p:tgtEl>
                                      </p:cBhvr>
                                    </p:animEffect>
                                    <p:anim calcmode="lin" valueType="num">
                                      <p:cBhvr>
                                        <p:cTn id="29" dur="2000" fill="hold"/>
                                        <p:tgtEl>
                                          <p:spTgt spid="41987">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1987">
                                            <p:txEl>
                                              <p:pRg st="3" end="3"/>
                                            </p:txEl>
                                          </p:spTgt>
                                        </p:tgtEl>
                                        <p:attrNameLst>
                                          <p:attrName>ppt_h</p:attrName>
                                        </p:attrNameLst>
                                      </p:cBhvr>
                                      <p:tavLst>
                                        <p:tav tm="0">
                                          <p:val>
                                            <p:strVal val="#ppt_h"/>
                                          </p:val>
                                        </p:tav>
                                        <p:tav tm="100000">
                                          <p:val>
                                            <p:strVal val="#ppt_h"/>
                                          </p:val>
                                        </p:tav>
                                      </p:tavLst>
                                    </p:anim>
                                  </p:childTnLst>
                                </p:cTn>
                              </p:par>
                              <p:par>
                                <p:cTn id="31" presetID="2" presetClass="entr" presetSubtype="4" fill="hold" nodeType="withEffect">
                                  <p:stCondLst>
                                    <p:cond delay="0"/>
                                  </p:stCondLst>
                                  <p:childTnLst>
                                    <p:set>
                                      <p:cBhvr>
                                        <p:cTn id="32" dur="1" fill="hold">
                                          <p:stCondLst>
                                            <p:cond delay="0"/>
                                          </p:stCondLst>
                                        </p:cTn>
                                        <p:tgtEl>
                                          <p:spTgt spid="41987">
                                            <p:txEl>
                                              <p:pRg st="7" end="7"/>
                                            </p:txEl>
                                          </p:spTgt>
                                        </p:tgtEl>
                                        <p:attrNameLst>
                                          <p:attrName>style.visibility</p:attrName>
                                        </p:attrNameLst>
                                      </p:cBhvr>
                                      <p:to>
                                        <p:strVal val="visible"/>
                                      </p:to>
                                    </p:set>
                                    <p:anim calcmode="lin" valueType="num">
                                      <p:cBhvr additive="base">
                                        <p:cTn id="33" dur="5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98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1987">
                                            <p:txEl>
                                              <p:pRg st="8" end="8"/>
                                            </p:txEl>
                                          </p:spTgt>
                                        </p:tgtEl>
                                        <p:attrNameLst>
                                          <p:attrName>style.visibility</p:attrName>
                                        </p:attrNameLst>
                                      </p:cBhvr>
                                      <p:to>
                                        <p:strVal val="visible"/>
                                      </p:to>
                                    </p:set>
                                    <p:anim calcmode="lin" valueType="num">
                                      <p:cBhvr additive="base">
                                        <p:cTn id="37" dur="500" fill="hold"/>
                                        <p:tgtEl>
                                          <p:spTgt spid="4198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01642FD0-9AF6-48D3-AA7E-0AEFFAEE817E}"/>
              </a:ext>
            </a:extLst>
          </p:cNvPr>
          <p:cNvSpPr>
            <a:spLocks noGrp="1"/>
          </p:cNvSpPr>
          <p:nvPr>
            <p:ph type="title"/>
          </p:nvPr>
        </p:nvSpPr>
        <p:spPr>
          <a:xfrm>
            <a:off x="-76200" y="0"/>
            <a:ext cx="9258300" cy="1143000"/>
          </a:xfrm>
        </p:spPr>
        <p:txBody>
          <a:bodyPr/>
          <a:lstStyle/>
          <a:p>
            <a:pPr algn="ctr"/>
            <a:r>
              <a:rPr lang="en-US" altLang="en-US" b="1" dirty="0">
                <a:latin typeface="Comic Sans MS" panose="030F0702030302020204" pitchFamily="66" charset="0"/>
              </a:rPr>
              <a:t>In the past 7 days …</a:t>
            </a:r>
          </a:p>
        </p:txBody>
      </p:sp>
      <p:sp>
        <p:nvSpPr>
          <p:cNvPr id="41987" name="Content Placeholder 2">
            <a:extLst>
              <a:ext uri="{FF2B5EF4-FFF2-40B4-BE49-F238E27FC236}">
                <a16:creationId xmlns:a16="http://schemas.microsoft.com/office/drawing/2014/main" id="{D19F3039-0E1E-43B0-B53B-34E2A8AB1EB5}"/>
              </a:ext>
            </a:extLst>
          </p:cNvPr>
          <p:cNvSpPr>
            <a:spLocks noGrp="1"/>
          </p:cNvSpPr>
          <p:nvPr>
            <p:ph idx="1"/>
          </p:nvPr>
        </p:nvSpPr>
        <p:spPr>
          <a:xfrm>
            <a:off x="609600" y="1219200"/>
            <a:ext cx="7467600" cy="3429000"/>
          </a:xfrm>
        </p:spPr>
        <p:txBody>
          <a:bodyPr>
            <a:normAutofit fontScale="70000" lnSpcReduction="20000"/>
          </a:bodyPr>
          <a:lstStyle/>
          <a:p>
            <a:pPr marL="0" indent="0">
              <a:buFontTx/>
              <a:buNone/>
            </a:pPr>
            <a:r>
              <a:rPr lang="en-US" altLang="en-US">
                <a:latin typeface="Comic Sans MS" panose="030F0702030302020204" pitchFamily="66" charset="0"/>
              </a:rPr>
              <a:t>I felt like I was ready to explode </a:t>
            </a:r>
          </a:p>
          <a:p>
            <a:pPr marL="0" indent="0">
              <a:buFontTx/>
              <a:buNone/>
            </a:pPr>
            <a:r>
              <a:rPr lang="en-US" altLang="en-US">
                <a:solidFill>
                  <a:srgbClr val="FFC000"/>
                </a:solidFill>
                <a:latin typeface="Comic Sans MS" panose="030F0702030302020204" pitchFamily="66" charset="0"/>
              </a:rPr>
              <a:t>[2</a:t>
            </a:r>
            <a:r>
              <a:rPr lang="en-US" altLang="en-US" baseline="30000">
                <a:solidFill>
                  <a:srgbClr val="FFC000"/>
                </a:solidFill>
                <a:latin typeface="Comic Sans MS" panose="030F0702030302020204" pitchFamily="66" charset="0"/>
              </a:rPr>
              <a:t>nd</a:t>
            </a:r>
            <a:r>
              <a:rPr lang="en-US" altLang="en-US">
                <a:solidFill>
                  <a:srgbClr val="FFC000"/>
                </a:solidFill>
                <a:latin typeface="Comic Sans MS" panose="030F0702030302020204" pitchFamily="66" charset="0"/>
              </a:rPr>
              <a:t>  question]</a:t>
            </a:r>
            <a:endParaRPr lang="en-US" altLang="en-US">
              <a:latin typeface="Comic Sans MS" panose="030F0702030302020204" pitchFamily="66" charset="0"/>
            </a:endParaRPr>
          </a:p>
          <a:p>
            <a:pPr lvl="1"/>
            <a:r>
              <a:rPr lang="en-US" altLang="en-US">
                <a:latin typeface="Comic Sans MS" panose="030F0702030302020204" pitchFamily="66" charset="0"/>
              </a:rPr>
              <a:t>Never</a:t>
            </a:r>
          </a:p>
          <a:p>
            <a:pPr lvl="1"/>
            <a:r>
              <a:rPr lang="en-US" altLang="en-US">
                <a:latin typeface="Comic Sans MS" panose="030F0702030302020204" pitchFamily="66" charset="0"/>
              </a:rPr>
              <a:t>Rarely</a:t>
            </a:r>
          </a:p>
          <a:p>
            <a:pPr lvl="1"/>
            <a:r>
              <a:rPr lang="en-US" altLang="en-US">
                <a:latin typeface="Comic Sans MS" panose="030F0702030302020204" pitchFamily="66" charset="0"/>
              </a:rPr>
              <a:t>Sometimes</a:t>
            </a:r>
          </a:p>
          <a:p>
            <a:pPr lvl="1"/>
            <a:r>
              <a:rPr lang="en-US" altLang="en-US">
                <a:latin typeface="Comic Sans MS" panose="030F0702030302020204" pitchFamily="66" charset="0"/>
              </a:rPr>
              <a:t>Often</a:t>
            </a:r>
          </a:p>
          <a:p>
            <a:pPr lvl="1"/>
            <a:r>
              <a:rPr lang="en-US" altLang="en-US">
                <a:latin typeface="Comic Sans MS" panose="030F0702030302020204" pitchFamily="66" charset="0"/>
              </a:rPr>
              <a:t>Always</a:t>
            </a:r>
          </a:p>
          <a:p>
            <a:pPr marL="0" indent="0">
              <a:buFontTx/>
              <a:buNone/>
            </a:pPr>
            <a:endParaRPr lang="en-US" altLang="en-US">
              <a:latin typeface="Comic Sans MS" panose="030F0702030302020204" pitchFamily="66" charset="0"/>
            </a:endParaRPr>
          </a:p>
          <a:p>
            <a:pPr marL="0" indent="0">
              <a:buFontTx/>
              <a:buNone/>
            </a:pPr>
            <a:r>
              <a:rPr lang="en-US" altLang="en-US">
                <a:latin typeface="Comic Sans MS" panose="030F0702030302020204" pitchFamily="66" charset="0"/>
              </a:rPr>
              <a:t>Estimated Anger = 51.9  </a:t>
            </a:r>
          </a:p>
          <a:p>
            <a:pPr marL="0" indent="0">
              <a:buFontTx/>
              <a:buNone/>
            </a:pPr>
            <a:r>
              <a:rPr lang="en-US" altLang="en-US">
                <a:latin typeface="Comic Sans MS" panose="030F0702030302020204" pitchFamily="66" charset="0"/>
              </a:rPr>
              <a:t>SE = 4.8 (rel. = 0.77)</a:t>
            </a:r>
          </a:p>
        </p:txBody>
      </p:sp>
      <p:sp>
        <p:nvSpPr>
          <p:cNvPr id="41988" name="Slide Number Placeholder 3">
            <a:extLst>
              <a:ext uri="{FF2B5EF4-FFF2-40B4-BE49-F238E27FC236}">
                <a16:creationId xmlns:a16="http://schemas.microsoft.com/office/drawing/2014/main" id="{179DBB4A-B520-4DC9-9567-A79EEDD94903}"/>
              </a:ext>
            </a:extLst>
          </p:cNvPr>
          <p:cNvSpPr>
            <a:spLocks noGrp="1"/>
          </p:cNvSpPr>
          <p:nvPr>
            <p:ph type="sldNum" sz="quarter" idx="4"/>
          </p:nvPr>
        </p:nvSpPr>
        <p:spPr>
          <a:xfrm>
            <a:off x="662940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3735E5E3-3FBF-4B4B-98B6-B3B2394A842A}" type="slidenum">
              <a:rPr lang="en-US" altLang="en-US" sz="1400" b="1" smtClean="0">
                <a:latin typeface="Times New Roman" panose="02020603050405020304" pitchFamily="18" charset="0"/>
              </a:rPr>
              <a:pPr algn="l">
                <a:spcBef>
                  <a:spcPct val="0"/>
                </a:spcBef>
                <a:buFontTx/>
                <a:buNone/>
              </a:pPr>
              <a:t>45</a:t>
            </a:fld>
            <a:endParaRPr lang="en-US" altLang="en-US" sz="1400" b="1">
              <a:latin typeface="Times New Roman" panose="02020603050405020304" pitchFamily="18" charset="0"/>
            </a:endParaRPr>
          </a:p>
        </p:txBody>
      </p:sp>
    </p:spTree>
    <p:extLst>
      <p:ext uri="{BB962C8B-B14F-4D97-AF65-F5344CB8AC3E}">
        <p14:creationId xmlns:p14="http://schemas.microsoft.com/office/powerpoint/2010/main" val="4220511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nodeType="clickEffect">
                                  <p:stCondLst>
                                    <p:cond delay="0"/>
                                  </p:stCondLst>
                                  <p:childTnLst>
                                    <p:set>
                                      <p:cBhvr>
                                        <p:cTn id="24" dur="1" fill="hold">
                                          <p:stCondLst>
                                            <p:cond delay="0"/>
                                          </p:stCondLst>
                                        </p:cTn>
                                        <p:tgtEl>
                                          <p:spTgt spid="41987">
                                            <p:txEl>
                                              <p:pRg st="2" end="2"/>
                                            </p:txEl>
                                          </p:spTgt>
                                        </p:tgtEl>
                                        <p:attrNameLst>
                                          <p:attrName>style.visibility</p:attrName>
                                        </p:attrNameLst>
                                      </p:cBhvr>
                                      <p:to>
                                        <p:strVal val="visible"/>
                                      </p:to>
                                    </p:set>
                                    <p:animEffect transition="in" filter="fade">
                                      <p:cBhvr>
                                        <p:cTn id="25" dur="2000"/>
                                        <p:tgtEl>
                                          <p:spTgt spid="41987">
                                            <p:txEl>
                                              <p:pRg st="2" end="2"/>
                                            </p:txEl>
                                          </p:spTgt>
                                        </p:tgtEl>
                                      </p:cBhvr>
                                    </p:animEffect>
                                    <p:anim calcmode="lin" valueType="num">
                                      <p:cBhvr>
                                        <p:cTn id="26" dur="2000" fill="hold"/>
                                        <p:tgtEl>
                                          <p:spTgt spid="41987">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419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419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6D5F448B-9974-4A9F-BBFA-D00F50C7B551}"/>
              </a:ext>
            </a:extLst>
          </p:cNvPr>
          <p:cNvSpPr>
            <a:spLocks noGrp="1"/>
          </p:cNvSpPr>
          <p:nvPr>
            <p:ph type="title"/>
          </p:nvPr>
        </p:nvSpPr>
        <p:spPr>
          <a:xfrm>
            <a:off x="0" y="274638"/>
            <a:ext cx="9258300" cy="1143000"/>
          </a:xfrm>
        </p:spPr>
        <p:txBody>
          <a:bodyPr/>
          <a:lstStyle/>
          <a:p>
            <a:pPr algn="ctr"/>
            <a:r>
              <a:rPr lang="en-US" altLang="en-US" b="1" dirty="0">
                <a:latin typeface="Comic Sans MS" panose="030F0702030302020204" pitchFamily="66" charset="0"/>
              </a:rPr>
              <a:t>In the past 7 days …</a:t>
            </a:r>
          </a:p>
        </p:txBody>
      </p:sp>
      <p:sp>
        <p:nvSpPr>
          <p:cNvPr id="41987" name="Content Placeholder 2">
            <a:extLst>
              <a:ext uri="{FF2B5EF4-FFF2-40B4-BE49-F238E27FC236}">
                <a16:creationId xmlns:a16="http://schemas.microsoft.com/office/drawing/2014/main" id="{0FFC6DC6-E884-47ED-AEB9-81A7A9D34B55}"/>
              </a:ext>
            </a:extLst>
          </p:cNvPr>
          <p:cNvSpPr>
            <a:spLocks noGrp="1"/>
          </p:cNvSpPr>
          <p:nvPr>
            <p:ph idx="1"/>
          </p:nvPr>
        </p:nvSpPr>
        <p:spPr/>
        <p:txBody>
          <a:bodyPr/>
          <a:lstStyle/>
          <a:p>
            <a:pPr marL="0" indent="0">
              <a:buFontTx/>
              <a:buNone/>
            </a:pPr>
            <a:r>
              <a:rPr lang="en-US" altLang="en-US">
                <a:latin typeface="Comic Sans MS" panose="030F0702030302020204" pitchFamily="66" charset="0"/>
              </a:rPr>
              <a:t>I felt angry </a:t>
            </a:r>
            <a:r>
              <a:rPr lang="en-US" altLang="en-US">
                <a:solidFill>
                  <a:srgbClr val="FFC000"/>
                </a:solidFill>
                <a:latin typeface="Comic Sans MS" panose="030F0702030302020204" pitchFamily="66" charset="0"/>
              </a:rPr>
              <a:t>[3</a:t>
            </a:r>
            <a:r>
              <a:rPr lang="en-US" altLang="en-US" baseline="30000">
                <a:solidFill>
                  <a:srgbClr val="FFC000"/>
                </a:solidFill>
                <a:latin typeface="Comic Sans MS" panose="030F0702030302020204" pitchFamily="66" charset="0"/>
              </a:rPr>
              <a:t>rd</a:t>
            </a:r>
            <a:r>
              <a:rPr lang="en-US" altLang="en-US">
                <a:solidFill>
                  <a:srgbClr val="FFC000"/>
                </a:solidFill>
                <a:latin typeface="Comic Sans MS" panose="030F0702030302020204" pitchFamily="66" charset="0"/>
              </a:rPr>
              <a:t> question]</a:t>
            </a:r>
            <a:endParaRPr lang="en-US" altLang="en-US">
              <a:latin typeface="Comic Sans MS" panose="030F0702030302020204" pitchFamily="66" charset="0"/>
            </a:endParaRPr>
          </a:p>
          <a:p>
            <a:pPr lvl="1"/>
            <a:r>
              <a:rPr lang="en-US" altLang="en-US">
                <a:latin typeface="Comic Sans MS" panose="030F0702030302020204" pitchFamily="66" charset="0"/>
              </a:rPr>
              <a:t>Never</a:t>
            </a:r>
          </a:p>
          <a:p>
            <a:pPr lvl="1"/>
            <a:r>
              <a:rPr lang="en-US" altLang="en-US">
                <a:latin typeface="Comic Sans MS" panose="030F0702030302020204" pitchFamily="66" charset="0"/>
              </a:rPr>
              <a:t>Rarely</a:t>
            </a:r>
          </a:p>
          <a:p>
            <a:pPr lvl="1"/>
            <a:r>
              <a:rPr lang="en-US" altLang="en-US">
                <a:latin typeface="Comic Sans MS" panose="030F0702030302020204" pitchFamily="66" charset="0"/>
              </a:rPr>
              <a:t>Sometimes</a:t>
            </a:r>
          </a:p>
          <a:p>
            <a:pPr lvl="1"/>
            <a:r>
              <a:rPr lang="en-US" altLang="en-US">
                <a:latin typeface="Comic Sans MS" panose="030F0702030302020204" pitchFamily="66" charset="0"/>
              </a:rPr>
              <a:t>Often</a:t>
            </a:r>
          </a:p>
          <a:p>
            <a:pPr lvl="1"/>
            <a:r>
              <a:rPr lang="en-US" altLang="en-US">
                <a:latin typeface="Comic Sans MS" panose="030F0702030302020204" pitchFamily="66" charset="0"/>
              </a:rPr>
              <a:t>Always</a:t>
            </a:r>
          </a:p>
          <a:p>
            <a:pPr lvl="1"/>
            <a:endParaRPr lang="en-US" altLang="en-US">
              <a:latin typeface="Comic Sans MS" panose="030F0702030302020204" pitchFamily="66" charset="0"/>
            </a:endParaRPr>
          </a:p>
          <a:p>
            <a:pPr marL="0" indent="0">
              <a:buFontTx/>
              <a:buNone/>
            </a:pPr>
            <a:r>
              <a:rPr lang="en-US" altLang="en-US">
                <a:latin typeface="Comic Sans MS" panose="030F0702030302020204" pitchFamily="66" charset="0"/>
              </a:rPr>
              <a:t>Estimated Anger = 50.5  </a:t>
            </a:r>
          </a:p>
          <a:p>
            <a:pPr marL="0" indent="0">
              <a:buFontTx/>
              <a:buNone/>
            </a:pPr>
            <a:r>
              <a:rPr lang="en-US" altLang="en-US">
                <a:latin typeface="Comic Sans MS" panose="030F0702030302020204" pitchFamily="66" charset="0"/>
              </a:rPr>
              <a:t>SE = 3.9 (rel. = 0.85)</a:t>
            </a:r>
          </a:p>
        </p:txBody>
      </p:sp>
      <p:sp>
        <p:nvSpPr>
          <p:cNvPr id="44036" name="Slide Number Placeholder 3">
            <a:extLst>
              <a:ext uri="{FF2B5EF4-FFF2-40B4-BE49-F238E27FC236}">
                <a16:creationId xmlns:a16="http://schemas.microsoft.com/office/drawing/2014/main" id="{15C3BEEA-146F-4853-9601-109056739F7F}"/>
              </a:ext>
            </a:extLst>
          </p:cNvPr>
          <p:cNvSpPr>
            <a:spLocks noGrp="1"/>
          </p:cNvSpPr>
          <p:nvPr>
            <p:ph type="sldNum" sz="quarter" idx="4"/>
          </p:nvPr>
        </p:nvSpPr>
        <p:spPr>
          <a:xfrm>
            <a:off x="662940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923CFBC3-329E-45BB-88A2-DB8EDE3CEF59}" type="slidenum">
              <a:rPr lang="en-US" altLang="en-US" sz="1400" b="1" smtClean="0">
                <a:latin typeface="Times New Roman" panose="02020603050405020304" pitchFamily="18" charset="0"/>
              </a:rPr>
              <a:pPr algn="l">
                <a:spcBef>
                  <a:spcPct val="0"/>
                </a:spcBef>
                <a:buFontTx/>
                <a:buNone/>
              </a:pPr>
              <a:t>46</a:t>
            </a:fld>
            <a:endParaRPr lang="en-US" altLang="en-US" sz="1400" b="1">
              <a:latin typeface="Times New Roman" panose="02020603050405020304" pitchFamily="18" charset="0"/>
            </a:endParaRPr>
          </a:p>
        </p:txBody>
      </p:sp>
    </p:spTree>
    <p:extLst>
      <p:ext uri="{BB962C8B-B14F-4D97-AF65-F5344CB8AC3E}">
        <p14:creationId xmlns:p14="http://schemas.microsoft.com/office/powerpoint/2010/main" val="3585270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2000"/>
                                        <p:tgtEl>
                                          <p:spTgt spid="41987">
                                            <p:txEl>
                                              <p:pRg st="2" end="2"/>
                                            </p:txEl>
                                          </p:spTgt>
                                        </p:tgtEl>
                                      </p:cBhvr>
                                    </p:animEffect>
                                    <p:anim calcmode="lin" valueType="num">
                                      <p:cBhvr>
                                        <p:cTn id="22" dur="2000" fill="hold"/>
                                        <p:tgtEl>
                                          <p:spTgt spid="41987">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9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3545FCE-4D07-4E10-B9AE-8B7C4DCDC9FB}"/>
              </a:ext>
            </a:extLst>
          </p:cNvPr>
          <p:cNvSpPr>
            <a:spLocks noGrp="1"/>
          </p:cNvSpPr>
          <p:nvPr>
            <p:ph type="title"/>
          </p:nvPr>
        </p:nvSpPr>
        <p:spPr>
          <a:xfrm>
            <a:off x="0" y="76200"/>
            <a:ext cx="9258300" cy="1143000"/>
          </a:xfrm>
        </p:spPr>
        <p:txBody>
          <a:bodyPr/>
          <a:lstStyle/>
          <a:p>
            <a:pPr algn="ctr"/>
            <a:r>
              <a:rPr lang="en-US" altLang="en-US" b="1" dirty="0">
                <a:latin typeface="Comic Sans MS" panose="030F0702030302020204" pitchFamily="66" charset="0"/>
              </a:rPr>
              <a:t>In the past 7 days …</a:t>
            </a:r>
          </a:p>
        </p:txBody>
      </p:sp>
      <p:sp>
        <p:nvSpPr>
          <p:cNvPr id="41987" name="Content Placeholder 2">
            <a:extLst>
              <a:ext uri="{FF2B5EF4-FFF2-40B4-BE49-F238E27FC236}">
                <a16:creationId xmlns:a16="http://schemas.microsoft.com/office/drawing/2014/main" id="{7237FEAA-FFB8-42B3-978D-EB6993112D19}"/>
              </a:ext>
            </a:extLst>
          </p:cNvPr>
          <p:cNvSpPr>
            <a:spLocks noGrp="1"/>
          </p:cNvSpPr>
          <p:nvPr>
            <p:ph idx="1"/>
          </p:nvPr>
        </p:nvSpPr>
        <p:spPr>
          <a:xfrm>
            <a:off x="685800" y="1295400"/>
            <a:ext cx="7391400" cy="5029200"/>
          </a:xfrm>
        </p:spPr>
        <p:txBody>
          <a:bodyPr/>
          <a:lstStyle/>
          <a:p>
            <a:pPr marL="0" indent="0">
              <a:buFontTx/>
              <a:buNone/>
            </a:pPr>
            <a:r>
              <a:rPr lang="en-US" altLang="en-US">
                <a:latin typeface="Comic Sans MS" panose="030F0702030302020204" pitchFamily="66" charset="0"/>
              </a:rPr>
              <a:t>I felt angrier than I thought I should </a:t>
            </a:r>
            <a:r>
              <a:rPr lang="en-US" altLang="en-US">
                <a:solidFill>
                  <a:srgbClr val="FFC000"/>
                </a:solidFill>
                <a:latin typeface="Comic Sans MS" panose="030F0702030302020204" pitchFamily="66" charset="0"/>
              </a:rPr>
              <a:t>[4</a:t>
            </a:r>
            <a:r>
              <a:rPr lang="en-US" altLang="en-US" baseline="30000">
                <a:solidFill>
                  <a:srgbClr val="FFC000"/>
                </a:solidFill>
                <a:latin typeface="Comic Sans MS" panose="030F0702030302020204" pitchFamily="66" charset="0"/>
              </a:rPr>
              <a:t>th</a:t>
            </a:r>
            <a:r>
              <a:rPr lang="en-US" altLang="en-US">
                <a:solidFill>
                  <a:srgbClr val="FFC000"/>
                </a:solidFill>
                <a:latin typeface="Comic Sans MS" panose="030F0702030302020204" pitchFamily="66" charset="0"/>
              </a:rPr>
              <a:t> question]</a:t>
            </a:r>
          </a:p>
          <a:p>
            <a:pPr marL="0" indent="0">
              <a:buFontTx/>
              <a:buNone/>
            </a:pPr>
            <a:r>
              <a:rPr lang="en-US" altLang="en-US">
                <a:latin typeface="Comic Sans MS" panose="030F0702030302020204" pitchFamily="66" charset="0"/>
              </a:rPr>
              <a:t>    - </a:t>
            </a:r>
            <a:r>
              <a:rPr lang="en-US" altLang="en-US" sz="2800">
                <a:latin typeface="Comic Sans MS" panose="030F0702030302020204" pitchFamily="66" charset="0"/>
              </a:rPr>
              <a:t>Never</a:t>
            </a:r>
          </a:p>
          <a:p>
            <a:pPr lvl="1"/>
            <a:r>
              <a:rPr lang="en-US" altLang="en-US">
                <a:latin typeface="Comic Sans MS" panose="030F0702030302020204" pitchFamily="66" charset="0"/>
              </a:rPr>
              <a:t>Rarely</a:t>
            </a:r>
          </a:p>
          <a:p>
            <a:pPr lvl="1"/>
            <a:r>
              <a:rPr lang="en-US" altLang="en-US">
                <a:latin typeface="Comic Sans MS" panose="030F0702030302020204" pitchFamily="66" charset="0"/>
              </a:rPr>
              <a:t>Sometimes</a:t>
            </a:r>
          </a:p>
          <a:p>
            <a:pPr lvl="1"/>
            <a:r>
              <a:rPr lang="en-US" altLang="en-US">
                <a:latin typeface="Comic Sans MS" panose="030F0702030302020204" pitchFamily="66" charset="0"/>
              </a:rPr>
              <a:t>Often</a:t>
            </a:r>
          </a:p>
          <a:p>
            <a:pPr lvl="1"/>
            <a:r>
              <a:rPr lang="en-US" altLang="en-US">
                <a:latin typeface="Comic Sans MS" panose="030F0702030302020204" pitchFamily="66" charset="0"/>
              </a:rPr>
              <a:t>Always</a:t>
            </a:r>
          </a:p>
          <a:p>
            <a:pPr lvl="1"/>
            <a:endParaRPr lang="en-US" altLang="en-US">
              <a:latin typeface="Comic Sans MS" panose="030F0702030302020204" pitchFamily="66" charset="0"/>
            </a:endParaRPr>
          </a:p>
          <a:p>
            <a:pPr marL="0" indent="0">
              <a:buFontTx/>
              <a:buNone/>
            </a:pPr>
            <a:r>
              <a:rPr lang="en-US" altLang="en-US">
                <a:latin typeface="Comic Sans MS" panose="030F0702030302020204" pitchFamily="66" charset="0"/>
              </a:rPr>
              <a:t>Estimated Anger = 48.8  </a:t>
            </a:r>
          </a:p>
          <a:p>
            <a:pPr marL="0" indent="0">
              <a:buFontTx/>
              <a:buNone/>
            </a:pPr>
            <a:r>
              <a:rPr lang="en-US" altLang="en-US">
                <a:latin typeface="Comic Sans MS" panose="030F0702030302020204" pitchFamily="66" charset="0"/>
              </a:rPr>
              <a:t>SE = 3.6 (rel. = 0.87)</a:t>
            </a:r>
          </a:p>
        </p:txBody>
      </p:sp>
      <p:sp>
        <p:nvSpPr>
          <p:cNvPr id="46084" name="Slide Number Placeholder 3">
            <a:extLst>
              <a:ext uri="{FF2B5EF4-FFF2-40B4-BE49-F238E27FC236}">
                <a16:creationId xmlns:a16="http://schemas.microsoft.com/office/drawing/2014/main" id="{DA81BD18-E8BA-499B-B459-8E04FCEACD5F}"/>
              </a:ext>
            </a:extLst>
          </p:cNvPr>
          <p:cNvSpPr>
            <a:spLocks noGrp="1"/>
          </p:cNvSpPr>
          <p:nvPr>
            <p:ph type="sldNum" sz="quarter" idx="4"/>
          </p:nvPr>
        </p:nvSpPr>
        <p:spPr>
          <a:xfrm>
            <a:off x="664845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8D0471EF-B5EF-482E-9DEC-08618856DA4A}" type="slidenum">
              <a:rPr lang="en-US" altLang="en-US" sz="1400" b="1" smtClean="0">
                <a:latin typeface="Times New Roman" panose="02020603050405020304" pitchFamily="18" charset="0"/>
              </a:rPr>
              <a:pPr algn="l">
                <a:spcBef>
                  <a:spcPct val="0"/>
                </a:spcBef>
                <a:buFontTx/>
                <a:buNone/>
              </a:pPr>
              <a:t>47</a:t>
            </a:fld>
            <a:endParaRPr lang="en-US" altLang="en-US" sz="1400" b="1">
              <a:latin typeface="Times New Roman" panose="02020603050405020304" pitchFamily="18" charset="0"/>
            </a:endParaRPr>
          </a:p>
        </p:txBody>
      </p:sp>
    </p:spTree>
    <p:extLst>
      <p:ext uri="{BB962C8B-B14F-4D97-AF65-F5344CB8AC3E}">
        <p14:creationId xmlns:p14="http://schemas.microsoft.com/office/powerpoint/2010/main" val="1407960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41987">
                                            <p:txEl>
                                              <p:pRg st="1" end="1"/>
                                            </p:txEl>
                                          </p:spTgt>
                                        </p:tgtEl>
                                        <p:attrNameLst>
                                          <p:attrName>style.visibility</p:attrName>
                                        </p:attrNameLst>
                                      </p:cBhvr>
                                      <p:to>
                                        <p:strVal val="visible"/>
                                      </p:to>
                                    </p:set>
                                    <p:animEffect transition="in" filter="fade">
                                      <p:cBhvr>
                                        <p:cTn id="21" dur="2000"/>
                                        <p:tgtEl>
                                          <p:spTgt spid="41987">
                                            <p:txEl>
                                              <p:pRg st="1" end="1"/>
                                            </p:txEl>
                                          </p:spTgt>
                                        </p:tgtEl>
                                      </p:cBhvr>
                                    </p:animEffect>
                                    <p:anim calcmode="lin" valueType="num">
                                      <p:cBhvr>
                                        <p:cTn id="22" dur="2000" fill="hold"/>
                                        <p:tgtEl>
                                          <p:spTgt spid="41987">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98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20BDA24A-7D4E-4F92-9259-2DDBB303FC85}"/>
              </a:ext>
            </a:extLst>
          </p:cNvPr>
          <p:cNvSpPr>
            <a:spLocks noGrp="1"/>
          </p:cNvSpPr>
          <p:nvPr>
            <p:ph type="title"/>
          </p:nvPr>
        </p:nvSpPr>
        <p:spPr>
          <a:xfrm>
            <a:off x="0" y="152400"/>
            <a:ext cx="9144000" cy="1143000"/>
          </a:xfrm>
        </p:spPr>
        <p:txBody>
          <a:bodyPr/>
          <a:lstStyle/>
          <a:p>
            <a:pPr algn="ctr"/>
            <a:r>
              <a:rPr lang="en-US" altLang="en-US" sz="4000" b="1" dirty="0">
                <a:latin typeface="Comic Sans MS" panose="030F0702030302020204" pitchFamily="66" charset="0"/>
              </a:rPr>
              <a:t>In the past 7 days …</a:t>
            </a:r>
          </a:p>
        </p:txBody>
      </p:sp>
      <p:sp>
        <p:nvSpPr>
          <p:cNvPr id="41987" name="Content Placeholder 2">
            <a:extLst>
              <a:ext uri="{FF2B5EF4-FFF2-40B4-BE49-F238E27FC236}">
                <a16:creationId xmlns:a16="http://schemas.microsoft.com/office/drawing/2014/main" id="{7324031D-BCE2-48D4-A483-94866C760FFA}"/>
              </a:ext>
            </a:extLst>
          </p:cNvPr>
          <p:cNvSpPr>
            <a:spLocks noGrp="1"/>
          </p:cNvSpPr>
          <p:nvPr>
            <p:ph idx="1"/>
          </p:nvPr>
        </p:nvSpPr>
        <p:spPr>
          <a:xfrm>
            <a:off x="742950" y="1447800"/>
            <a:ext cx="7943850" cy="4525963"/>
          </a:xfrm>
        </p:spPr>
        <p:txBody>
          <a:bodyPr/>
          <a:lstStyle/>
          <a:p>
            <a:pPr marL="0" indent="0">
              <a:buFontTx/>
              <a:buNone/>
            </a:pPr>
            <a:r>
              <a:rPr lang="en-US" altLang="en-US">
                <a:latin typeface="Comic Sans MS" panose="030F0702030302020204" pitchFamily="66" charset="0"/>
              </a:rPr>
              <a:t>I felt annoyed </a:t>
            </a:r>
            <a:r>
              <a:rPr lang="en-US" altLang="en-US">
                <a:solidFill>
                  <a:srgbClr val="FFC000"/>
                </a:solidFill>
                <a:latin typeface="Comic Sans MS" panose="030F0702030302020204" pitchFamily="66" charset="0"/>
              </a:rPr>
              <a:t>[5</a:t>
            </a:r>
            <a:r>
              <a:rPr lang="en-US" altLang="en-US" baseline="30000">
                <a:solidFill>
                  <a:srgbClr val="FFC000"/>
                </a:solidFill>
                <a:latin typeface="Comic Sans MS" panose="030F0702030302020204" pitchFamily="66" charset="0"/>
              </a:rPr>
              <a:t>th</a:t>
            </a:r>
            <a:r>
              <a:rPr lang="en-US" altLang="en-US">
                <a:solidFill>
                  <a:srgbClr val="FFC000"/>
                </a:solidFill>
                <a:latin typeface="Comic Sans MS" panose="030F0702030302020204" pitchFamily="66" charset="0"/>
              </a:rPr>
              <a:t> question]</a:t>
            </a:r>
            <a:endParaRPr lang="en-US" altLang="en-US">
              <a:latin typeface="Comic Sans MS" panose="030F0702030302020204" pitchFamily="66" charset="0"/>
            </a:endParaRPr>
          </a:p>
          <a:p>
            <a:pPr lvl="1"/>
            <a:r>
              <a:rPr lang="en-US" altLang="en-US">
                <a:latin typeface="Comic Sans MS" panose="030F0702030302020204" pitchFamily="66" charset="0"/>
              </a:rPr>
              <a:t>Never</a:t>
            </a:r>
          </a:p>
          <a:p>
            <a:pPr lvl="1"/>
            <a:r>
              <a:rPr lang="en-US" altLang="en-US">
                <a:latin typeface="Comic Sans MS" panose="030F0702030302020204" pitchFamily="66" charset="0"/>
              </a:rPr>
              <a:t>Rarely</a:t>
            </a:r>
          </a:p>
          <a:p>
            <a:pPr lvl="1"/>
            <a:r>
              <a:rPr lang="en-US" altLang="en-US">
                <a:latin typeface="Comic Sans MS" panose="030F0702030302020204" pitchFamily="66" charset="0"/>
              </a:rPr>
              <a:t>Sometimes</a:t>
            </a:r>
          </a:p>
          <a:p>
            <a:pPr lvl="1"/>
            <a:r>
              <a:rPr lang="en-US" altLang="en-US">
                <a:latin typeface="Comic Sans MS" panose="030F0702030302020204" pitchFamily="66" charset="0"/>
              </a:rPr>
              <a:t>Often</a:t>
            </a:r>
          </a:p>
          <a:p>
            <a:pPr lvl="1"/>
            <a:r>
              <a:rPr lang="en-US" altLang="en-US">
                <a:latin typeface="Comic Sans MS" panose="030F0702030302020204" pitchFamily="66" charset="0"/>
              </a:rPr>
              <a:t>Always</a:t>
            </a:r>
          </a:p>
          <a:p>
            <a:pPr marL="0" indent="0"/>
            <a:endParaRPr lang="en-US" altLang="en-US">
              <a:latin typeface="Comic Sans MS" panose="030F0702030302020204" pitchFamily="66" charset="0"/>
            </a:endParaRPr>
          </a:p>
          <a:p>
            <a:pPr marL="0" indent="0">
              <a:buFontTx/>
              <a:buNone/>
            </a:pPr>
            <a:r>
              <a:rPr lang="en-US" altLang="en-US">
                <a:latin typeface="Comic Sans MS" panose="030F0702030302020204" pitchFamily="66" charset="0"/>
              </a:rPr>
              <a:t>Estimated Anger = 50.1  </a:t>
            </a:r>
          </a:p>
          <a:p>
            <a:pPr marL="0" indent="0">
              <a:buFontTx/>
              <a:buNone/>
            </a:pPr>
            <a:r>
              <a:rPr lang="en-US" altLang="en-US">
                <a:latin typeface="Comic Sans MS" panose="030F0702030302020204" pitchFamily="66" charset="0"/>
              </a:rPr>
              <a:t>SE = 3.2 (rel. = 0.90)</a:t>
            </a:r>
          </a:p>
        </p:txBody>
      </p:sp>
      <p:sp>
        <p:nvSpPr>
          <p:cNvPr id="48132" name="Slide Number Placeholder 3">
            <a:extLst>
              <a:ext uri="{FF2B5EF4-FFF2-40B4-BE49-F238E27FC236}">
                <a16:creationId xmlns:a16="http://schemas.microsoft.com/office/drawing/2014/main" id="{A00548D5-83A3-45A6-9E15-EB1005CA9A89}"/>
              </a:ext>
            </a:extLst>
          </p:cNvPr>
          <p:cNvSpPr>
            <a:spLocks noGrp="1"/>
          </p:cNvSpPr>
          <p:nvPr>
            <p:ph type="sldNum" sz="quarter" idx="4"/>
          </p:nvPr>
        </p:nvSpPr>
        <p:spPr>
          <a:xfrm>
            <a:off x="662940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C994E655-042F-4E62-A583-B12F76C4DA4E}" type="slidenum">
              <a:rPr lang="en-US" altLang="en-US" sz="1400" b="1" smtClean="0">
                <a:latin typeface="Times New Roman" panose="02020603050405020304" pitchFamily="18" charset="0"/>
              </a:rPr>
              <a:pPr algn="l">
                <a:spcBef>
                  <a:spcPct val="0"/>
                </a:spcBef>
                <a:buFontTx/>
                <a:buNone/>
              </a:pPr>
              <a:t>48</a:t>
            </a:fld>
            <a:endParaRPr lang="en-US" altLang="en-US" sz="1400" b="1">
              <a:latin typeface="Times New Roman" panose="02020603050405020304" pitchFamily="18" charset="0"/>
            </a:endParaRPr>
          </a:p>
        </p:txBody>
      </p:sp>
    </p:spTree>
    <p:extLst>
      <p:ext uri="{BB962C8B-B14F-4D97-AF65-F5344CB8AC3E}">
        <p14:creationId xmlns:p14="http://schemas.microsoft.com/office/powerpoint/2010/main" val="1579081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41987">
                                            <p:txEl>
                                              <p:pRg st="3" end="3"/>
                                            </p:txEl>
                                          </p:spTgt>
                                        </p:tgtEl>
                                        <p:attrNameLst>
                                          <p:attrName>style.color</p:attrName>
                                        </p:attrNameLst>
                                      </p:cBhvr>
                                      <p:to>
                                        <a:schemeClr val="bg1"/>
                                      </p:to>
                                    </p:animClr>
                                    <p:animClr clrSpc="rgb" dir="cw">
                                      <p:cBhvr>
                                        <p:cTn id="21" dur="250" autoRev="1" fill="remove"/>
                                        <p:tgtEl>
                                          <p:spTgt spid="41987">
                                            <p:txEl>
                                              <p:pRg st="3" end="3"/>
                                            </p:txEl>
                                          </p:spTgt>
                                        </p:tgtEl>
                                        <p:attrNameLst>
                                          <p:attrName>fillcolor</p:attrName>
                                        </p:attrNameLst>
                                      </p:cBhvr>
                                      <p:to>
                                        <a:schemeClr val="bg1"/>
                                      </p:to>
                                    </p:animClr>
                                    <p:set>
                                      <p:cBhvr>
                                        <p:cTn id="22" dur="250" autoRev="1" fill="remove"/>
                                        <p:tgtEl>
                                          <p:spTgt spid="41987">
                                            <p:txEl>
                                              <p:pRg st="3" end="3"/>
                                            </p:txEl>
                                          </p:spTgt>
                                        </p:tgtEl>
                                        <p:attrNameLst>
                                          <p:attrName>fill.type</p:attrName>
                                        </p:attrNameLst>
                                      </p:cBhvr>
                                      <p:to>
                                        <p:strVal val="solid"/>
                                      </p:to>
                                    </p:set>
                                    <p:set>
                                      <p:cBhvr>
                                        <p:cTn id="23" dur="250" autoRev="1" fill="remove"/>
                                        <p:tgtEl>
                                          <p:spTgt spid="41987">
                                            <p:txEl>
                                              <p:pRg st="3" end="3"/>
                                            </p:txEl>
                                          </p:spTgt>
                                        </p:tgtEl>
                                        <p:attrNameLst>
                                          <p:attrName>fill.on</p:attrName>
                                        </p:attrNameLst>
                                      </p:cBhvr>
                                      <p:to>
                                        <p:strVal val="tru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nodeType="clickEffect">
                                  <p:stCondLst>
                                    <p:cond delay="0"/>
                                  </p:stCondLst>
                                  <p:childTnLst>
                                    <p:set>
                                      <p:cBhvr>
                                        <p:cTn id="27" dur="1" fill="hold">
                                          <p:stCondLst>
                                            <p:cond delay="0"/>
                                          </p:stCondLst>
                                        </p:cTn>
                                        <p:tgtEl>
                                          <p:spTgt spid="41987">
                                            <p:txEl>
                                              <p:pRg st="3" end="3"/>
                                            </p:txEl>
                                          </p:spTgt>
                                        </p:tgtEl>
                                        <p:attrNameLst>
                                          <p:attrName>style.visibility</p:attrName>
                                        </p:attrNameLst>
                                      </p:cBhvr>
                                      <p:to>
                                        <p:strVal val="visible"/>
                                      </p:to>
                                    </p:set>
                                    <p:animEffect transition="in" filter="fade">
                                      <p:cBhvr>
                                        <p:cTn id="28" dur="2000"/>
                                        <p:tgtEl>
                                          <p:spTgt spid="41987">
                                            <p:txEl>
                                              <p:pRg st="3" end="3"/>
                                            </p:txEl>
                                          </p:spTgt>
                                        </p:tgtEl>
                                      </p:cBhvr>
                                    </p:animEffect>
                                    <p:anim calcmode="lin" valueType="num">
                                      <p:cBhvr>
                                        <p:cTn id="29" dur="2000" fill="hold"/>
                                        <p:tgtEl>
                                          <p:spTgt spid="41987">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1987">
                                            <p:txEl>
                                              <p:pRg st="3" end="3"/>
                                            </p:txEl>
                                          </p:spTgt>
                                        </p:tgtEl>
                                        <p:attrNameLst>
                                          <p:attrName>ppt_h</p:attrName>
                                        </p:attrNameLst>
                                      </p:cBhvr>
                                      <p:tavLst>
                                        <p:tav tm="0">
                                          <p:val>
                                            <p:strVal val="#ppt_h"/>
                                          </p:val>
                                        </p:tav>
                                        <p:tav tm="100000">
                                          <p:val>
                                            <p:strVal val="#ppt_h"/>
                                          </p:val>
                                        </p:tav>
                                      </p:tavLst>
                                    </p:anim>
                                  </p:childTnLst>
                                </p:cTn>
                              </p:par>
                              <p:par>
                                <p:cTn id="31" presetID="2" presetClass="entr" presetSubtype="4" fill="hold" nodeType="withEffect">
                                  <p:stCondLst>
                                    <p:cond delay="0"/>
                                  </p:stCondLst>
                                  <p:childTnLst>
                                    <p:set>
                                      <p:cBhvr>
                                        <p:cTn id="32" dur="1" fill="hold">
                                          <p:stCondLst>
                                            <p:cond delay="0"/>
                                          </p:stCondLst>
                                        </p:cTn>
                                        <p:tgtEl>
                                          <p:spTgt spid="41987">
                                            <p:txEl>
                                              <p:pRg st="7" end="7"/>
                                            </p:txEl>
                                          </p:spTgt>
                                        </p:tgtEl>
                                        <p:attrNameLst>
                                          <p:attrName>style.visibility</p:attrName>
                                        </p:attrNameLst>
                                      </p:cBhvr>
                                      <p:to>
                                        <p:strVal val="visible"/>
                                      </p:to>
                                    </p:set>
                                    <p:anim calcmode="lin" valueType="num">
                                      <p:cBhvr additive="base">
                                        <p:cTn id="33" dur="5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98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1987">
                                            <p:txEl>
                                              <p:pRg st="8" end="8"/>
                                            </p:txEl>
                                          </p:spTgt>
                                        </p:tgtEl>
                                        <p:attrNameLst>
                                          <p:attrName>style.visibility</p:attrName>
                                        </p:attrNameLst>
                                      </p:cBhvr>
                                      <p:to>
                                        <p:strVal val="visible"/>
                                      </p:to>
                                    </p:set>
                                    <p:anim calcmode="lin" valueType="num">
                                      <p:cBhvr additive="base">
                                        <p:cTn id="37" dur="500" fill="hold"/>
                                        <p:tgtEl>
                                          <p:spTgt spid="4198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450BD236-EC7D-43E2-8A7F-0F3C13C7139A}"/>
              </a:ext>
            </a:extLst>
          </p:cNvPr>
          <p:cNvSpPr>
            <a:spLocks noGrp="1"/>
          </p:cNvSpPr>
          <p:nvPr>
            <p:ph type="title"/>
          </p:nvPr>
        </p:nvSpPr>
        <p:spPr>
          <a:xfrm>
            <a:off x="-114300" y="76200"/>
            <a:ext cx="9258300" cy="1143000"/>
          </a:xfrm>
        </p:spPr>
        <p:txBody>
          <a:bodyPr/>
          <a:lstStyle/>
          <a:p>
            <a:pPr algn="ctr"/>
            <a:r>
              <a:rPr lang="en-US" altLang="en-US" b="1" dirty="0">
                <a:latin typeface="Comic Sans MS" panose="030F0702030302020204" pitchFamily="66" charset="0"/>
              </a:rPr>
              <a:t>In the past 7 days …</a:t>
            </a:r>
          </a:p>
        </p:txBody>
      </p:sp>
      <p:sp>
        <p:nvSpPr>
          <p:cNvPr id="41987" name="Content Placeholder 2">
            <a:extLst>
              <a:ext uri="{FF2B5EF4-FFF2-40B4-BE49-F238E27FC236}">
                <a16:creationId xmlns:a16="http://schemas.microsoft.com/office/drawing/2014/main" id="{BE829D59-6492-444E-AF8C-F41008DEF020}"/>
              </a:ext>
            </a:extLst>
          </p:cNvPr>
          <p:cNvSpPr>
            <a:spLocks noGrp="1"/>
          </p:cNvSpPr>
          <p:nvPr>
            <p:ph idx="1"/>
          </p:nvPr>
        </p:nvSpPr>
        <p:spPr>
          <a:xfrm>
            <a:off x="685800" y="1371600"/>
            <a:ext cx="7620000" cy="5105400"/>
          </a:xfrm>
        </p:spPr>
        <p:txBody>
          <a:bodyPr/>
          <a:lstStyle/>
          <a:p>
            <a:pPr marL="0" indent="0">
              <a:buFontTx/>
              <a:buNone/>
            </a:pPr>
            <a:r>
              <a:rPr lang="en-US" altLang="en-US">
                <a:latin typeface="Comic Sans MS" panose="030F0702030302020204" pitchFamily="66" charset="0"/>
              </a:rPr>
              <a:t>I made myself angry about something just by thinking about it. </a:t>
            </a:r>
            <a:r>
              <a:rPr lang="en-US" altLang="en-US">
                <a:solidFill>
                  <a:srgbClr val="FFC000"/>
                </a:solidFill>
                <a:latin typeface="Comic Sans MS" panose="030F0702030302020204" pitchFamily="66" charset="0"/>
              </a:rPr>
              <a:t>[6</a:t>
            </a:r>
            <a:r>
              <a:rPr lang="en-US" altLang="en-US" baseline="30000">
                <a:solidFill>
                  <a:srgbClr val="FFC000"/>
                </a:solidFill>
                <a:latin typeface="Comic Sans MS" panose="030F0702030302020204" pitchFamily="66" charset="0"/>
              </a:rPr>
              <a:t>th</a:t>
            </a:r>
            <a:r>
              <a:rPr lang="en-US" altLang="en-US">
                <a:solidFill>
                  <a:srgbClr val="FFC000"/>
                </a:solidFill>
                <a:latin typeface="Comic Sans MS" panose="030F0702030302020204" pitchFamily="66" charset="0"/>
              </a:rPr>
              <a:t> question]</a:t>
            </a:r>
            <a:endParaRPr lang="en-US" altLang="en-US" sz="2800">
              <a:latin typeface="Comic Sans MS" panose="030F0702030302020204" pitchFamily="66" charset="0"/>
            </a:endParaRPr>
          </a:p>
          <a:p>
            <a:pPr lvl="1"/>
            <a:r>
              <a:rPr lang="en-US" altLang="en-US">
                <a:latin typeface="Comic Sans MS" panose="030F0702030302020204" pitchFamily="66" charset="0"/>
              </a:rPr>
              <a:t>Never</a:t>
            </a:r>
          </a:p>
          <a:p>
            <a:pPr lvl="1"/>
            <a:r>
              <a:rPr lang="en-US" altLang="en-US">
                <a:latin typeface="Comic Sans MS" panose="030F0702030302020204" pitchFamily="66" charset="0"/>
              </a:rPr>
              <a:t>Rarely</a:t>
            </a:r>
          </a:p>
          <a:p>
            <a:pPr lvl="1"/>
            <a:r>
              <a:rPr lang="en-US" altLang="en-US">
                <a:latin typeface="Comic Sans MS" panose="030F0702030302020204" pitchFamily="66" charset="0"/>
              </a:rPr>
              <a:t>Sometimes</a:t>
            </a:r>
          </a:p>
          <a:p>
            <a:pPr lvl="1"/>
            <a:r>
              <a:rPr lang="en-US" altLang="en-US">
                <a:latin typeface="Comic Sans MS" panose="030F0702030302020204" pitchFamily="66" charset="0"/>
              </a:rPr>
              <a:t>Often</a:t>
            </a:r>
          </a:p>
          <a:p>
            <a:pPr lvl="1"/>
            <a:r>
              <a:rPr lang="en-US" altLang="en-US">
                <a:latin typeface="Comic Sans MS" panose="030F0702030302020204" pitchFamily="66" charset="0"/>
              </a:rPr>
              <a:t>Always</a:t>
            </a:r>
          </a:p>
          <a:p>
            <a:pPr marL="0" indent="0">
              <a:buFontTx/>
              <a:buNone/>
            </a:pPr>
            <a:endParaRPr lang="en-US" altLang="en-US" sz="2800">
              <a:latin typeface="Comic Sans MS" panose="030F0702030302020204" pitchFamily="66" charset="0"/>
            </a:endParaRPr>
          </a:p>
          <a:p>
            <a:pPr marL="0" indent="0">
              <a:buFontTx/>
              <a:buNone/>
            </a:pPr>
            <a:r>
              <a:rPr lang="en-US" altLang="en-US">
                <a:latin typeface="Comic Sans MS" panose="030F0702030302020204" pitchFamily="66" charset="0"/>
              </a:rPr>
              <a:t>Estimated Anger = 50.2  </a:t>
            </a:r>
          </a:p>
          <a:p>
            <a:pPr marL="0" indent="0">
              <a:buFontTx/>
              <a:buNone/>
            </a:pPr>
            <a:r>
              <a:rPr lang="en-US" altLang="en-US">
                <a:latin typeface="Comic Sans MS" panose="030F0702030302020204" pitchFamily="66" charset="0"/>
              </a:rPr>
              <a:t>SE = 2.8 (rel = 0.92)</a:t>
            </a:r>
          </a:p>
        </p:txBody>
      </p:sp>
      <p:sp>
        <p:nvSpPr>
          <p:cNvPr id="50180" name="Slide Number Placeholder 3">
            <a:extLst>
              <a:ext uri="{FF2B5EF4-FFF2-40B4-BE49-F238E27FC236}">
                <a16:creationId xmlns:a16="http://schemas.microsoft.com/office/drawing/2014/main" id="{1C94592E-86AD-49EC-A5FB-41FD1F90713F}"/>
              </a:ext>
            </a:extLst>
          </p:cNvPr>
          <p:cNvSpPr>
            <a:spLocks noGrp="1"/>
          </p:cNvSpPr>
          <p:nvPr>
            <p:ph type="sldNum" sz="quarter" idx="4"/>
          </p:nvPr>
        </p:nvSpPr>
        <p:spPr>
          <a:xfrm>
            <a:off x="6629400" y="623887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D8A924B2-DE2D-4DA9-A224-61DD30CDE890}" type="slidenum">
              <a:rPr lang="en-US" altLang="en-US" sz="1400" b="1" smtClean="0">
                <a:latin typeface="Times New Roman" panose="02020603050405020304" pitchFamily="18" charset="0"/>
              </a:rPr>
              <a:pPr algn="l">
                <a:spcBef>
                  <a:spcPct val="0"/>
                </a:spcBef>
                <a:buFontTx/>
                <a:buNone/>
              </a:pPr>
              <a:t>49</a:t>
            </a:fld>
            <a:endParaRPr lang="en-US" altLang="en-US" sz="1400" b="1">
              <a:latin typeface="Times New Roman" panose="02020603050405020304" pitchFamily="18" charset="0"/>
            </a:endParaRPr>
          </a:p>
        </p:txBody>
      </p:sp>
    </p:spTree>
    <p:extLst>
      <p:ext uri="{BB962C8B-B14F-4D97-AF65-F5344CB8AC3E}">
        <p14:creationId xmlns:p14="http://schemas.microsoft.com/office/powerpoint/2010/main" val="665882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2000"/>
                                        <p:tgtEl>
                                          <p:spTgt spid="41987">
                                            <p:txEl>
                                              <p:pRg st="2" end="2"/>
                                            </p:txEl>
                                          </p:spTgt>
                                        </p:tgtEl>
                                      </p:cBhvr>
                                    </p:animEffect>
                                    <p:anim calcmode="lin" valueType="num">
                                      <p:cBhvr>
                                        <p:cTn id="22" dur="2000" fill="hold"/>
                                        <p:tgtEl>
                                          <p:spTgt spid="41987">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9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004EE35-4416-4521-8943-0C79211D2A55}"/>
              </a:ext>
            </a:extLst>
          </p:cNvPr>
          <p:cNvSpPr>
            <a:spLocks noGrp="1"/>
          </p:cNvSpPr>
          <p:nvPr>
            <p:ph type="title"/>
          </p:nvPr>
        </p:nvSpPr>
        <p:spPr>
          <a:xfrm>
            <a:off x="0" y="46038"/>
            <a:ext cx="9220200" cy="1371600"/>
          </a:xfrm>
        </p:spPr>
        <p:txBody>
          <a:bodyPr/>
          <a:lstStyle/>
          <a:p>
            <a:pPr algn="ctr"/>
            <a:r>
              <a:rPr lang="en-US" altLang="en-US" dirty="0">
                <a:latin typeface="Comic Sans MS" panose="030F0702030302020204" pitchFamily="66" charset="0"/>
              </a:rPr>
              <a:t>Health-Related </a:t>
            </a:r>
            <a:br>
              <a:rPr lang="en-US" altLang="en-US" dirty="0">
                <a:latin typeface="Comic Sans MS" panose="030F0702030302020204" pitchFamily="66" charset="0"/>
              </a:rPr>
            </a:br>
            <a:r>
              <a:rPr lang="en-US" altLang="en-US" dirty="0">
                <a:latin typeface="Comic Sans MS" panose="030F0702030302020204" pitchFamily="66" charset="0"/>
              </a:rPr>
              <a:t>Quality of Life (HRQOL)</a:t>
            </a:r>
          </a:p>
        </p:txBody>
      </p:sp>
      <p:sp>
        <p:nvSpPr>
          <p:cNvPr id="3" name="Content Placeholder 2">
            <a:extLst>
              <a:ext uri="{FF2B5EF4-FFF2-40B4-BE49-F238E27FC236}">
                <a16:creationId xmlns:a16="http://schemas.microsoft.com/office/drawing/2014/main" id="{CCC2815A-740D-4754-BFCB-B548BFA83A84}"/>
              </a:ext>
            </a:extLst>
          </p:cNvPr>
          <p:cNvSpPr>
            <a:spLocks noGrp="1"/>
          </p:cNvSpPr>
          <p:nvPr>
            <p:ph idx="1"/>
          </p:nvPr>
        </p:nvSpPr>
        <p:spPr/>
        <p:txBody>
          <a:bodyPr>
            <a:normAutofit fontScale="85000" lnSpcReduction="20000"/>
          </a:bodyPr>
          <a:lstStyle/>
          <a:p>
            <a:pPr>
              <a:defRPr/>
            </a:pPr>
            <a:endParaRPr lang="en-US" dirty="0"/>
          </a:p>
          <a:p>
            <a:pPr marL="0" indent="0">
              <a:buFontTx/>
              <a:buNone/>
              <a:defRPr/>
            </a:pPr>
            <a:r>
              <a:rPr lang="en-US" dirty="0"/>
              <a:t>What the person can DO (functioning)</a:t>
            </a:r>
          </a:p>
          <a:p>
            <a:pPr>
              <a:defRPr/>
            </a:pPr>
            <a:r>
              <a:rPr lang="en-US" dirty="0"/>
              <a:t>Physical (self-care) </a:t>
            </a:r>
          </a:p>
          <a:p>
            <a:pPr>
              <a:defRPr/>
            </a:pPr>
            <a:r>
              <a:rPr lang="en-US" dirty="0"/>
              <a:t>Role</a:t>
            </a:r>
          </a:p>
          <a:p>
            <a:pPr>
              <a:defRPr/>
            </a:pPr>
            <a:r>
              <a:rPr lang="en-US" dirty="0"/>
              <a:t>Social </a:t>
            </a:r>
          </a:p>
          <a:p>
            <a:pPr>
              <a:defRPr/>
            </a:pPr>
            <a:endParaRPr lang="en-US" dirty="0"/>
          </a:p>
          <a:p>
            <a:pPr marL="0" indent="0">
              <a:buFontTx/>
              <a:buNone/>
              <a:defRPr/>
            </a:pPr>
            <a:r>
              <a:rPr lang="en-US" dirty="0"/>
              <a:t>How the person FEELs (well-being)</a:t>
            </a:r>
          </a:p>
          <a:p>
            <a:pPr>
              <a:defRPr/>
            </a:pPr>
            <a:r>
              <a:rPr lang="en-US" dirty="0"/>
              <a:t>Emotional well-being</a:t>
            </a:r>
          </a:p>
          <a:p>
            <a:pPr>
              <a:defRPr/>
            </a:pPr>
            <a:r>
              <a:rPr lang="en-US" dirty="0"/>
              <a:t>Pain</a:t>
            </a:r>
          </a:p>
          <a:p>
            <a:pPr>
              <a:defRPr/>
            </a:pPr>
            <a:r>
              <a:rPr lang="en-US" dirty="0"/>
              <a:t>Energy</a:t>
            </a:r>
          </a:p>
          <a:p>
            <a:pPr>
              <a:defRPr/>
            </a:pPr>
            <a:endParaRPr lang="en-US" dirty="0"/>
          </a:p>
          <a:p>
            <a:pPr>
              <a:defRPr/>
            </a:pPr>
            <a:endParaRPr lang="en-US" dirty="0"/>
          </a:p>
        </p:txBody>
      </p:sp>
      <p:pic>
        <p:nvPicPr>
          <p:cNvPr id="20484" name="Picture 3">
            <a:extLst>
              <a:ext uri="{FF2B5EF4-FFF2-40B4-BE49-F238E27FC236}">
                <a16:creationId xmlns:a16="http://schemas.microsoft.com/office/drawing/2014/main" id="{3A870A20-4D11-47D5-8F07-D43C08777F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297113"/>
            <a:ext cx="22860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8704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C92E-216A-48A1-BC29-FF8CB7E04D88}"/>
              </a:ext>
            </a:extLst>
          </p:cNvPr>
          <p:cNvSpPr>
            <a:spLocks noGrp="1"/>
          </p:cNvSpPr>
          <p:nvPr>
            <p:ph type="title"/>
          </p:nvPr>
        </p:nvSpPr>
        <p:spPr>
          <a:xfrm>
            <a:off x="279918" y="111351"/>
            <a:ext cx="8584164" cy="1325563"/>
          </a:xfrm>
        </p:spPr>
        <p:txBody>
          <a:bodyPr>
            <a:normAutofit/>
          </a:bodyPr>
          <a:lstStyle/>
          <a:p>
            <a:r>
              <a:rPr lang="en-US" sz="4000" dirty="0">
                <a:latin typeface="Comic Sans MS" panose="030F0702030302020204" pitchFamily="66" charset="0"/>
              </a:rPr>
              <a:t>PROMIS Preference-based Score </a:t>
            </a:r>
          </a:p>
        </p:txBody>
      </p:sp>
      <p:sp>
        <p:nvSpPr>
          <p:cNvPr id="3" name="Content Placeholder 2">
            <a:extLst>
              <a:ext uri="{FF2B5EF4-FFF2-40B4-BE49-F238E27FC236}">
                <a16:creationId xmlns:a16="http://schemas.microsoft.com/office/drawing/2014/main" id="{EBA40033-ABC0-44CB-A109-330DAFE2B048}"/>
              </a:ext>
            </a:extLst>
          </p:cNvPr>
          <p:cNvSpPr>
            <a:spLocks noGrp="1"/>
          </p:cNvSpPr>
          <p:nvPr>
            <p:ph idx="1"/>
          </p:nvPr>
        </p:nvSpPr>
        <p:spPr>
          <a:xfrm>
            <a:off x="177281" y="1436914"/>
            <a:ext cx="8854751" cy="5141167"/>
          </a:xfrm>
        </p:spPr>
        <p:txBody>
          <a:bodyPr>
            <a:normAutofit fontScale="77500" lnSpcReduction="20000"/>
          </a:bodyPr>
          <a:lstStyle/>
          <a:p>
            <a:pPr lvl="0"/>
            <a:r>
              <a:rPr lang="en-US" dirty="0"/>
              <a:t>Single summary score</a:t>
            </a:r>
          </a:p>
          <a:p>
            <a:pPr lvl="1"/>
            <a:r>
              <a:rPr lang="en-US" dirty="0"/>
              <a:t>0 = “as bad as being dead”; 1 = “perfect health”</a:t>
            </a:r>
          </a:p>
          <a:p>
            <a:pPr lvl="1"/>
            <a:endParaRPr lang="en-US" dirty="0"/>
          </a:p>
          <a:p>
            <a:pPr lvl="0"/>
            <a:r>
              <a:rPr lang="en-US" dirty="0"/>
              <a:t>PROMIS-29 Profile v2.0 plus 2 Cognitive Function items</a:t>
            </a:r>
          </a:p>
          <a:p>
            <a:pPr lvl="1"/>
            <a:r>
              <a:rPr lang="en-US" dirty="0"/>
              <a:t>PC6r: In the past 7 days, I have been able to concentrate. 1=Not at all, 2=A little bit, 3=Somewhat, 4=Quite a bit, 5=Very much</a:t>
            </a:r>
          </a:p>
          <a:p>
            <a:pPr lvl="1"/>
            <a:r>
              <a:rPr lang="en-US" dirty="0"/>
              <a:t>PC27r: In the past 7 days, I have been able to remember to do things, like take medicine or buy something I needed. 1=Not at all, 2=A little bit, 3=Somewhat, 4=Quite a bit, 5=Very much</a:t>
            </a:r>
          </a:p>
          <a:p>
            <a:pPr lvl="1"/>
            <a:endParaRPr lang="en-US" sz="2400" dirty="0"/>
          </a:p>
          <a:p>
            <a:pPr marL="0" indent="0">
              <a:buNone/>
            </a:pPr>
            <a:r>
              <a:rPr lang="en-US" sz="2000" dirty="0"/>
              <a:t>DeWitt, B., </a:t>
            </a:r>
            <a:r>
              <a:rPr lang="en-US" sz="2000" dirty="0" err="1"/>
              <a:t>Feeny</a:t>
            </a:r>
            <a:r>
              <a:rPr lang="en-US" sz="2000" dirty="0"/>
              <a:t>, D., </a:t>
            </a:r>
            <a:r>
              <a:rPr lang="en-US" sz="2000" dirty="0" err="1"/>
              <a:t>Fischoff</a:t>
            </a:r>
            <a:r>
              <a:rPr lang="en-US" sz="2000" dirty="0"/>
              <a:t>, B., </a:t>
            </a:r>
            <a:r>
              <a:rPr lang="en-US" sz="2000" dirty="0" err="1"/>
              <a:t>Cella</a:t>
            </a:r>
            <a:r>
              <a:rPr lang="en-US" sz="2000" dirty="0"/>
              <a:t>, D., Hays, R. D., Hess, R., </a:t>
            </a:r>
            <a:r>
              <a:rPr lang="en-US" sz="2000" dirty="0" err="1"/>
              <a:t>Pilkonis</a:t>
            </a:r>
            <a:r>
              <a:rPr lang="en-US" sz="2000" dirty="0"/>
              <a:t>, P., </a:t>
            </a:r>
            <a:r>
              <a:rPr lang="en-US" sz="2000" dirty="0" err="1"/>
              <a:t>Revicki</a:t>
            </a:r>
            <a:r>
              <a:rPr lang="en-US" sz="2000" dirty="0"/>
              <a:t>, D., Roberts, M. S., </a:t>
            </a:r>
            <a:r>
              <a:rPr lang="en-US" sz="2000" dirty="0" err="1"/>
              <a:t>Tsevat</a:t>
            </a:r>
            <a:r>
              <a:rPr lang="en-US" sz="2000" dirty="0"/>
              <a:t>, J., Lan, Y., &amp; </a:t>
            </a:r>
            <a:r>
              <a:rPr lang="en-US" sz="2000" dirty="0" err="1"/>
              <a:t>Hanmer</a:t>
            </a:r>
            <a:r>
              <a:rPr lang="en-US" sz="2000" dirty="0"/>
              <a:t>, J. (2018). Estimation of a preference-based summary score for the Patient-Reported Outcomes Measurement Information System (</a:t>
            </a:r>
            <a:r>
              <a:rPr lang="en-US" sz="2000" dirty="0" err="1"/>
              <a:t>PROPr</a:t>
            </a:r>
            <a:r>
              <a:rPr lang="en-US" sz="2000" dirty="0"/>
              <a:t>) Scoring System. </a:t>
            </a:r>
            <a:r>
              <a:rPr lang="en-US" sz="2000" u="sng" dirty="0"/>
              <a:t>Medical Decision Making</a:t>
            </a:r>
            <a:r>
              <a:rPr lang="en-US" sz="2000" dirty="0"/>
              <a:t>., 38(6), 683-698.</a:t>
            </a:r>
          </a:p>
          <a:p>
            <a:endParaRPr lang="en-US" sz="2400" dirty="0"/>
          </a:p>
          <a:p>
            <a:endParaRPr lang="en-US" sz="2400" dirty="0"/>
          </a:p>
          <a:p>
            <a:endParaRPr lang="en-US" dirty="0"/>
          </a:p>
        </p:txBody>
      </p:sp>
    </p:spTree>
    <p:extLst>
      <p:ext uri="{BB962C8B-B14F-4D97-AF65-F5344CB8AC3E}">
        <p14:creationId xmlns:p14="http://schemas.microsoft.com/office/powerpoint/2010/main" val="1953384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07" y="-381000"/>
            <a:ext cx="9032358" cy="1325563"/>
          </a:xfrm>
        </p:spPr>
        <p:txBody>
          <a:bodyPr/>
          <a:lstStyle/>
          <a:p>
            <a:pPr algn="ctr"/>
            <a:r>
              <a:rPr lang="en-US" dirty="0"/>
              <a:t>Questions?</a:t>
            </a:r>
          </a:p>
        </p:txBody>
      </p:sp>
      <p:pic>
        <p:nvPicPr>
          <p:cNvPr id="4" name="Content Placeholder 3" descr="La agilidad en la toma de decisiones, ventaja competitiva - Think Bi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038" y="631234"/>
            <a:ext cx="7672032" cy="4068241"/>
          </a:xfrm>
        </p:spPr>
      </p:pic>
      <p:sp>
        <p:nvSpPr>
          <p:cNvPr id="3" name="Rectangle 2">
            <a:extLst>
              <a:ext uri="{FF2B5EF4-FFF2-40B4-BE49-F238E27FC236}">
                <a16:creationId xmlns:a16="http://schemas.microsoft.com/office/drawing/2014/main" id="{C54E6C27-51CD-4857-8E83-FBDF38374089}"/>
              </a:ext>
            </a:extLst>
          </p:cNvPr>
          <p:cNvSpPr/>
          <p:nvPr/>
        </p:nvSpPr>
        <p:spPr>
          <a:xfrm>
            <a:off x="2567763" y="6386255"/>
            <a:ext cx="3727473" cy="1015663"/>
          </a:xfrm>
          <a:prstGeom prst="rect">
            <a:avLst/>
          </a:prstGeom>
        </p:spPr>
        <p:txBody>
          <a:bodyPr wrap="square">
            <a:spAutoFit/>
          </a:bodyPr>
          <a:lstStyle/>
          <a:p>
            <a:pPr lvl="0" fontAlgn="base">
              <a:spcBef>
                <a:spcPct val="0"/>
              </a:spcBef>
              <a:spcAft>
                <a:spcPct val="0"/>
              </a:spcAft>
              <a:defRPr/>
            </a:pPr>
            <a:r>
              <a:rPr lang="en-US" altLang="en-US" sz="2800" dirty="0">
                <a:solidFill>
                  <a:srgbClr val="000000"/>
                </a:solidFill>
                <a:latin typeface="Arial" panose="020B0604020202020204" pitchFamily="34" charset="0"/>
                <a:cs typeface="Arial" panose="020B0604020202020204" pitchFamily="34" charset="0"/>
                <a:hlinkClick r:id="rId3"/>
              </a:rPr>
              <a:t>drhays@ucla.edu</a:t>
            </a:r>
            <a:r>
              <a:rPr lang="en-US" altLang="en-US" sz="2800" dirty="0">
                <a:solidFill>
                  <a:srgbClr val="000000"/>
                </a:solidFill>
                <a:latin typeface="Arial" panose="020B0604020202020204" pitchFamily="34" charset="0"/>
                <a:cs typeface="Arial" panose="020B0604020202020204" pitchFamily="34" charset="0"/>
              </a:rPr>
              <a:t>  </a:t>
            </a:r>
            <a:r>
              <a:rPr lang="en-US" altLang="en-US" dirty="0">
                <a:solidFill>
                  <a:srgbClr val="000000"/>
                </a:solidFill>
                <a:latin typeface="Arial" panose="020B0604020202020204" pitchFamily="34" charset="0"/>
                <a:cs typeface="Arial" panose="020B0604020202020204" pitchFamily="34" charset="0"/>
              </a:rPr>
              <a:t>(310-794-2294)</a:t>
            </a:r>
          </a:p>
        </p:txBody>
      </p:sp>
      <p:pic>
        <p:nvPicPr>
          <p:cNvPr id="5" name="Picture 3" descr="hays-burning-text.gif">
            <a:extLst>
              <a:ext uri="{FF2B5EF4-FFF2-40B4-BE49-F238E27FC236}">
                <a16:creationId xmlns:a16="http://schemas.microsoft.com/office/drawing/2014/main" id="{92350F12-4A69-468E-914B-3FE37598F9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6411" y="4800600"/>
            <a:ext cx="4967287" cy="164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304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2462872-141A-46F9-B88E-66DA83431A0B}"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2291" name="Rectangle 2"/>
          <p:cNvSpPr>
            <a:spLocks noGrp="1" noChangeArrowheads="1"/>
          </p:cNvSpPr>
          <p:nvPr>
            <p:ph type="title" idx="4294967295"/>
          </p:nvPr>
        </p:nvSpPr>
        <p:spPr>
          <a:xfrm>
            <a:off x="152400" y="274638"/>
            <a:ext cx="8991600" cy="1143000"/>
          </a:xfrm>
        </p:spPr>
        <p:txBody>
          <a:bodyPr/>
          <a:lstStyle/>
          <a:p>
            <a:pPr eaLnBrk="1" hangingPunct="1"/>
            <a:r>
              <a:rPr lang="en-US" altLang="en-US" sz="4000" b="1">
                <a:latin typeface="Comic Sans MS" panose="030F0702030302020204" pitchFamily="66" charset="0"/>
              </a:rPr>
              <a:t>Health-Related Quality </a:t>
            </a:r>
            <a:br>
              <a:rPr lang="en-US" altLang="en-US" sz="4000" b="1">
                <a:latin typeface="Comic Sans MS" panose="030F0702030302020204" pitchFamily="66" charset="0"/>
              </a:rPr>
            </a:br>
            <a:r>
              <a:rPr lang="en-US" altLang="en-US" sz="4000" b="1">
                <a:latin typeface="Comic Sans MS" panose="030F0702030302020204" pitchFamily="66" charset="0"/>
              </a:rPr>
              <a:t>of Life (HRQOL)</a:t>
            </a:r>
          </a:p>
        </p:txBody>
      </p:sp>
      <p:sp>
        <p:nvSpPr>
          <p:cNvPr id="12292" name="Rectangle 3"/>
          <p:cNvSpPr>
            <a:spLocks noGrp="1" noChangeArrowheads="1"/>
          </p:cNvSpPr>
          <p:nvPr>
            <p:ph type="body" idx="4294967295"/>
          </p:nvPr>
        </p:nvSpPr>
        <p:spPr>
          <a:xfrm>
            <a:off x="381000" y="3962400"/>
            <a:ext cx="8763000" cy="4354513"/>
          </a:xfrm>
        </p:spPr>
        <p:txBody>
          <a:bodyPr/>
          <a:lstStyle/>
          <a:p>
            <a:pPr eaLnBrk="1" hangingPunct="1">
              <a:lnSpc>
                <a:spcPct val="90000"/>
              </a:lnSpc>
              <a:buClr>
                <a:schemeClr val="tx1"/>
              </a:buClr>
            </a:pPr>
            <a:endParaRPr lang="en-US" altLang="en-US" sz="2800"/>
          </a:p>
          <a:p>
            <a:pPr lvl="1" eaLnBrk="1" hangingPunct="1">
              <a:lnSpc>
                <a:spcPct val="90000"/>
              </a:lnSpc>
              <a:buClr>
                <a:schemeClr val="tx1"/>
              </a:buClr>
              <a:buFontTx/>
              <a:buChar char="•"/>
            </a:pPr>
            <a:endParaRPr lang="en-US" altLang="en-US" sz="2400"/>
          </a:p>
        </p:txBody>
      </p:sp>
      <p:pic>
        <p:nvPicPr>
          <p:cNvPr id="122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17638"/>
            <a:ext cx="3276600"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28800" y="4653786"/>
            <a:ext cx="5543550" cy="2062103"/>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sng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Quality of environment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sng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Type of housing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sng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Level of income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sng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Social Support</a:t>
            </a:r>
          </a:p>
        </p:txBody>
      </p:sp>
      <p:sp>
        <p:nvSpPr>
          <p:cNvPr id="3" name="TextBox 2">
            <a:extLst>
              <a:ext uri="{FF2B5EF4-FFF2-40B4-BE49-F238E27FC236}">
                <a16:creationId xmlns:a16="http://schemas.microsoft.com/office/drawing/2014/main" id="{E257C54C-C4D0-482A-AA91-62CEF59B5A1E}"/>
              </a:ext>
            </a:extLst>
          </p:cNvPr>
          <p:cNvSpPr txBox="1"/>
          <p:nvPr/>
        </p:nvSpPr>
        <p:spPr>
          <a:xfrm>
            <a:off x="5334000" y="5562600"/>
            <a:ext cx="3810000" cy="584775"/>
          </a:xfrm>
          <a:prstGeom prst="rect">
            <a:avLst/>
          </a:prstGeom>
          <a:noFill/>
        </p:spPr>
        <p:txBody>
          <a:bodyPr wrap="square" rtlCol="0">
            <a:spAutoFit/>
          </a:bodyPr>
          <a:lstStyle/>
          <a:p>
            <a:r>
              <a:rPr lang="en-US" dirty="0"/>
              <a:t>&lt;- </a:t>
            </a:r>
            <a:r>
              <a:rPr lang="en-US" sz="2800" dirty="0">
                <a:highlight>
                  <a:srgbClr val="FFFF00"/>
                </a:highlight>
              </a:rPr>
              <a:t>QOL, not HRQOL</a:t>
            </a:r>
          </a:p>
        </p:txBody>
      </p:sp>
    </p:spTree>
    <p:extLst>
      <p:ext uri="{BB962C8B-B14F-4D97-AF65-F5344CB8AC3E}">
        <p14:creationId xmlns:p14="http://schemas.microsoft.com/office/powerpoint/2010/main" val="1363749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77018F-4C55-4BFA-B736-9BBEA0E1073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39" name="Rectangle 2"/>
          <p:cNvSpPr>
            <a:spLocks noGrp="1" noChangeArrowheads="1"/>
          </p:cNvSpPr>
          <p:nvPr>
            <p:ph type="title" idx="4294967295"/>
          </p:nvPr>
        </p:nvSpPr>
        <p:spPr>
          <a:xfrm>
            <a:off x="1" y="274638"/>
            <a:ext cx="9144000" cy="1143000"/>
          </a:xfrm>
        </p:spPr>
        <p:txBody>
          <a:bodyPr/>
          <a:lstStyle/>
          <a:p>
            <a:pPr eaLnBrk="1" hangingPunct="1"/>
            <a:r>
              <a:rPr lang="en-US" altLang="en-US" dirty="0">
                <a:latin typeface="Comic Sans MS" panose="030F0702030302020204" pitchFamily="66" charset="0"/>
              </a:rPr>
              <a:t>In general, how would you </a:t>
            </a:r>
            <a:br>
              <a:rPr lang="en-US" altLang="en-US" dirty="0">
                <a:latin typeface="Comic Sans MS" panose="030F0702030302020204" pitchFamily="66" charset="0"/>
              </a:rPr>
            </a:br>
            <a:r>
              <a:rPr lang="en-US" altLang="en-US" dirty="0">
                <a:latin typeface="Comic Sans MS" panose="030F0702030302020204" pitchFamily="66" charset="0"/>
              </a:rPr>
              <a:t>rate your health?</a:t>
            </a:r>
          </a:p>
        </p:txBody>
      </p:sp>
      <p:sp>
        <p:nvSpPr>
          <p:cNvPr id="14340" name="Rectangle 3"/>
          <p:cNvSpPr>
            <a:spLocks noGrp="1" noChangeArrowheads="1"/>
          </p:cNvSpPr>
          <p:nvPr>
            <p:ph type="body" idx="4294967295"/>
          </p:nvPr>
        </p:nvSpPr>
        <p:spPr>
          <a:xfrm>
            <a:off x="762000" y="2057400"/>
            <a:ext cx="8382001" cy="4354513"/>
          </a:xfrm>
        </p:spPr>
        <p:txBody>
          <a:bodyPr/>
          <a:lstStyle/>
          <a:p>
            <a:pPr eaLnBrk="1" hangingPunct="1">
              <a:buFontTx/>
              <a:buNone/>
            </a:pPr>
            <a:r>
              <a:rPr lang="en-US" altLang="en-US" dirty="0"/>
              <a:t>	Excellent</a:t>
            </a:r>
          </a:p>
          <a:p>
            <a:pPr eaLnBrk="1" hangingPunct="1">
              <a:buFontTx/>
              <a:buNone/>
            </a:pPr>
            <a:r>
              <a:rPr lang="en-US" altLang="en-US" dirty="0"/>
              <a:t>	Very Good</a:t>
            </a:r>
          </a:p>
          <a:p>
            <a:pPr eaLnBrk="1" hangingPunct="1">
              <a:buFontTx/>
              <a:buNone/>
            </a:pPr>
            <a:r>
              <a:rPr lang="en-US" altLang="en-US" dirty="0"/>
              <a:t>	Good </a:t>
            </a:r>
          </a:p>
          <a:p>
            <a:pPr eaLnBrk="1" hangingPunct="1">
              <a:buFontTx/>
              <a:buNone/>
            </a:pPr>
            <a:r>
              <a:rPr lang="en-US" altLang="en-US" dirty="0"/>
              <a:t>	Fair</a:t>
            </a:r>
          </a:p>
          <a:p>
            <a:pPr eaLnBrk="1" hangingPunct="1">
              <a:buFontTx/>
              <a:buNone/>
            </a:pPr>
            <a:r>
              <a:rPr lang="en-US" altLang="en-US" dirty="0"/>
              <a:t>	Poor</a:t>
            </a:r>
          </a:p>
          <a:p>
            <a:pPr eaLnBrk="1" hangingPunct="1"/>
            <a:endParaRPr lang="en-US" altLang="en-US" dirty="0"/>
          </a:p>
        </p:txBody>
      </p:sp>
      <p:sp>
        <p:nvSpPr>
          <p:cNvPr id="2" name="TextBox 1">
            <a:extLst>
              <a:ext uri="{FF2B5EF4-FFF2-40B4-BE49-F238E27FC236}">
                <a16:creationId xmlns:a16="http://schemas.microsoft.com/office/drawing/2014/main" id="{8E8F8B3A-37ED-4A85-A3BD-037F338896C8}"/>
              </a:ext>
            </a:extLst>
          </p:cNvPr>
          <p:cNvSpPr txBox="1"/>
          <p:nvPr/>
        </p:nvSpPr>
        <p:spPr>
          <a:xfrm>
            <a:off x="16165" y="5335750"/>
            <a:ext cx="22781721" cy="923330"/>
          </a:xfrm>
          <a:prstGeom prst="rect">
            <a:avLst/>
          </a:prstGeom>
          <a:noFill/>
        </p:spPr>
        <p:txBody>
          <a:bodyPr wrap="square" rtlCol="0">
            <a:spAutoFit/>
          </a:bodyPr>
          <a:lstStyle/>
          <a:p>
            <a:r>
              <a:rPr lang="en-US" sz="1800" b="0" dirty="0"/>
              <a:t>Hays, R. D., Spritzer, K. L., Thompson, W. W., &amp; </a:t>
            </a:r>
            <a:r>
              <a:rPr lang="en-US" sz="1800" b="0" dirty="0" err="1"/>
              <a:t>Cella</a:t>
            </a:r>
            <a:r>
              <a:rPr lang="en-US" sz="1800" b="0" dirty="0"/>
              <a:t>, D.  (2015). U.S. general population </a:t>
            </a:r>
          </a:p>
          <a:p>
            <a:r>
              <a:rPr lang="en-US" sz="1800" b="0" dirty="0"/>
              <a:t>estimate for “excellent” to “poor” self-rated health item. </a:t>
            </a:r>
            <a:r>
              <a:rPr lang="en-US" sz="1800" b="0" u="sng" dirty="0"/>
              <a:t>Journal of General Internal </a:t>
            </a:r>
          </a:p>
          <a:p>
            <a:r>
              <a:rPr lang="en-US" sz="1800" b="0" u="sng" dirty="0"/>
              <a:t>Medicine</a:t>
            </a:r>
            <a:r>
              <a:rPr lang="en-US" sz="1800" b="0" dirty="0"/>
              <a:t>. 30 (10), 1511-6. </a:t>
            </a:r>
          </a:p>
        </p:txBody>
      </p:sp>
    </p:spTree>
    <p:extLst>
      <p:ext uri="{BB962C8B-B14F-4D97-AF65-F5344CB8AC3E}">
        <p14:creationId xmlns:p14="http://schemas.microsoft.com/office/powerpoint/2010/main" val="4097831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test">
            <a:extLst>
              <a:ext uri="{FF2B5EF4-FFF2-40B4-BE49-F238E27FC236}">
                <a16:creationId xmlns:a16="http://schemas.microsoft.com/office/drawing/2014/main" id="{CCCEEEF7-21BB-4FC1-AD68-6B79B934C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31" b="1115"/>
          <a:stretch>
            <a:fillRect/>
          </a:stretch>
        </p:blipFill>
        <p:spPr bwMode="auto">
          <a:xfrm>
            <a:off x="1371600" y="457200"/>
            <a:ext cx="6416675"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6">
            <a:extLst>
              <a:ext uri="{FF2B5EF4-FFF2-40B4-BE49-F238E27FC236}">
                <a16:creationId xmlns:a16="http://schemas.microsoft.com/office/drawing/2014/main" id="{CA24915E-9C41-4948-BCAC-A176CEB03A25}"/>
              </a:ext>
            </a:extLst>
          </p:cNvPr>
          <p:cNvSpPr txBox="1">
            <a:spLocks noChangeArrowheads="1"/>
          </p:cNvSpPr>
          <p:nvPr/>
        </p:nvSpPr>
        <p:spPr bwMode="auto">
          <a:xfrm>
            <a:off x="1143000" y="5607050"/>
            <a:ext cx="6858000" cy="830263"/>
          </a:xfrm>
          <a:prstGeom prst="rect">
            <a:avLst/>
          </a:prstGeom>
          <a:gradFill rotWithShape="1">
            <a:gsLst>
              <a:gs pos="0">
                <a:srgbClr val="336699"/>
              </a:gs>
              <a:gs pos="100000">
                <a:srgbClr val="336699">
                  <a:gamma/>
                  <a:shade val="76078"/>
                  <a:invGamma/>
                </a:srgbClr>
              </a:gs>
            </a:gsLst>
            <a:path path="rect">
              <a:fillToRect r="100000" b="100000"/>
            </a:path>
          </a:gradFill>
          <a:ln w="9525">
            <a:noFill/>
            <a:miter lim="800000"/>
            <a:headEnd/>
            <a:tailEnd/>
          </a:ln>
          <a:effectLst>
            <a:prstShdw prst="shdw17" dist="17961" dir="2700000">
              <a:srgbClr val="336699">
                <a:gamma/>
                <a:shade val="60000"/>
                <a:invGamma/>
              </a:srgbClr>
            </a:prstShdw>
          </a:effectLst>
        </p:spPr>
        <p:txBody>
          <a:bodyPr>
            <a:spAutoFit/>
          </a:bodyPr>
          <a:lstStyle/>
          <a:p>
            <a:pPr algn="ctr" eaLnBrk="1" hangingPunct="1">
              <a:defRPr/>
            </a:pPr>
            <a:r>
              <a:rPr lang="en-US" sz="2400" dirty="0">
                <a:solidFill>
                  <a:schemeClr val="bg1"/>
                </a:solidFill>
                <a:effectLst>
                  <a:outerShdw blurRad="38100" dist="38100" dir="2700000" algn="tl">
                    <a:srgbClr val="000000"/>
                  </a:outerShdw>
                </a:effectLst>
                <a:latin typeface="Arial" pitchFamily="34" charset="0"/>
              </a:rPr>
              <a:t>Greater % of fair or poor health reported </a:t>
            </a:r>
          </a:p>
          <a:p>
            <a:pPr algn="ctr" eaLnBrk="1" hangingPunct="1">
              <a:defRPr/>
            </a:pPr>
            <a:r>
              <a:rPr lang="en-US" sz="2400" dirty="0">
                <a:solidFill>
                  <a:schemeClr val="bg1"/>
                </a:solidFill>
                <a:effectLst>
                  <a:outerShdw blurRad="38100" dist="38100" dir="2700000" algn="tl">
                    <a:srgbClr val="000000"/>
                  </a:outerShdw>
                </a:effectLst>
                <a:latin typeface="Arial" pitchFamily="34" charset="0"/>
              </a:rPr>
              <a:t>by females (17%) than males (15%) </a:t>
            </a:r>
          </a:p>
        </p:txBody>
      </p:sp>
    </p:spTree>
    <p:extLst>
      <p:ext uri="{BB962C8B-B14F-4D97-AF65-F5344CB8AC3E}">
        <p14:creationId xmlns:p14="http://schemas.microsoft.com/office/powerpoint/2010/main" val="1719659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C05A68-AF3E-4072-9572-92E35F1AA33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ChangeArrowheads="1"/>
          </p:cNvSpPr>
          <p:nvPr>
            <p:ph type="title" idx="4294967295"/>
          </p:nvPr>
        </p:nvSpPr>
        <p:spPr/>
        <p:txBody>
          <a:bodyPr/>
          <a:lstStyle/>
          <a:p>
            <a:pPr eaLnBrk="1" hangingPunct="1"/>
            <a:r>
              <a:rPr lang="en-US" altLang="en-US" sz="3600">
                <a:latin typeface="Comic Sans MS" panose="030F0702030302020204" pitchFamily="66" charset="0"/>
              </a:rPr>
              <a:t>Does your health now limit you in</a:t>
            </a:r>
            <a:br>
              <a:rPr lang="en-US" altLang="en-US" sz="3600">
                <a:latin typeface="Comic Sans MS" panose="030F0702030302020204" pitchFamily="66" charset="0"/>
              </a:rPr>
            </a:br>
            <a:r>
              <a:rPr lang="en-US" altLang="en-US" sz="3600">
                <a:latin typeface="Comic Sans MS" panose="030F0702030302020204" pitchFamily="66" charset="0"/>
              </a:rPr>
              <a:t>walking more than a mile?</a:t>
            </a:r>
          </a:p>
        </p:txBody>
      </p:sp>
      <p:sp>
        <p:nvSpPr>
          <p:cNvPr id="16388" name="Rectangle 3"/>
          <p:cNvSpPr>
            <a:spLocks noGrp="1" noChangeArrowheads="1"/>
          </p:cNvSpPr>
          <p:nvPr>
            <p:ph type="body" idx="4294967295"/>
          </p:nvPr>
        </p:nvSpPr>
        <p:spPr/>
        <p:txBody>
          <a:bodyPr/>
          <a:lstStyle/>
          <a:p>
            <a:pPr eaLnBrk="1" hangingPunct="1">
              <a:lnSpc>
                <a:spcPct val="90000"/>
              </a:lnSpc>
            </a:pPr>
            <a:endParaRPr lang="en-US" altLang="en-US" sz="2800"/>
          </a:p>
          <a:p>
            <a:pPr eaLnBrk="1" hangingPunct="1">
              <a:lnSpc>
                <a:spcPct val="90000"/>
              </a:lnSpc>
              <a:buFontTx/>
              <a:buNone/>
            </a:pPr>
            <a:r>
              <a:rPr lang="en-US" altLang="en-US" sz="2800"/>
              <a:t>(If so, how much?)</a:t>
            </a:r>
          </a:p>
          <a:p>
            <a:pPr eaLnBrk="1" hangingPunct="1">
              <a:lnSpc>
                <a:spcPct val="90000"/>
              </a:lnSpc>
            </a:pPr>
            <a:endParaRPr lang="en-US" altLang="en-US" sz="2800"/>
          </a:p>
          <a:p>
            <a:pPr eaLnBrk="1" hangingPunct="1">
              <a:lnSpc>
                <a:spcPct val="90000"/>
              </a:lnSpc>
              <a:buFontTx/>
              <a:buNone/>
            </a:pPr>
            <a:r>
              <a:rPr lang="en-US" altLang="en-US" i="1"/>
              <a:t>Yes, limited a lot</a:t>
            </a:r>
          </a:p>
          <a:p>
            <a:pPr eaLnBrk="1" hangingPunct="1">
              <a:lnSpc>
                <a:spcPct val="90000"/>
              </a:lnSpc>
              <a:buFontTx/>
              <a:buNone/>
            </a:pPr>
            <a:r>
              <a:rPr lang="en-US" altLang="en-US" i="1"/>
              <a:t>Yes, limited a little</a:t>
            </a:r>
          </a:p>
          <a:p>
            <a:pPr eaLnBrk="1" hangingPunct="1">
              <a:lnSpc>
                <a:spcPct val="90000"/>
              </a:lnSpc>
              <a:buFontTx/>
              <a:buNone/>
            </a:pPr>
            <a:r>
              <a:rPr lang="en-US" altLang="en-US" i="1"/>
              <a:t>No, not limited at all</a:t>
            </a:r>
          </a:p>
          <a:p>
            <a:pPr eaLnBrk="1" hangingPunct="1">
              <a:lnSpc>
                <a:spcPct val="90000"/>
              </a:lnSpc>
            </a:pPr>
            <a:endParaRPr lang="en-US" altLang="en-US" sz="2800"/>
          </a:p>
        </p:txBody>
      </p:sp>
    </p:spTree>
    <p:extLst>
      <p:ext uri="{BB962C8B-B14F-4D97-AF65-F5344CB8AC3E}">
        <p14:creationId xmlns:p14="http://schemas.microsoft.com/office/powerpoint/2010/main" val="402816879"/>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t390C.tm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ppt9234.tm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5476</TotalTime>
  <Words>3124</Words>
  <Application>Microsoft Office PowerPoint</Application>
  <PresentationFormat>On-screen Show (4:3)</PresentationFormat>
  <Paragraphs>611</Paragraphs>
  <Slides>51</Slides>
  <Notes>46</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6</vt:i4>
      </vt:variant>
      <vt:variant>
        <vt:lpstr>Slide Titles</vt:lpstr>
      </vt:variant>
      <vt:variant>
        <vt:i4>51</vt:i4>
      </vt:variant>
    </vt:vector>
  </HeadingPairs>
  <TitlesOfParts>
    <vt:vector size="68" baseType="lpstr">
      <vt:lpstr>Arial</vt:lpstr>
      <vt:lpstr>Calibri</vt:lpstr>
      <vt:lpstr>Calibri Light</vt:lpstr>
      <vt:lpstr>Comic Sans MS</vt:lpstr>
      <vt:lpstr>Symbol</vt:lpstr>
      <vt:lpstr>Times</vt:lpstr>
      <vt:lpstr>Times New Roman</vt:lpstr>
      <vt:lpstr>Wingdings</vt:lpstr>
      <vt:lpstr>Custom Design</vt:lpstr>
      <vt:lpstr>ppt390C.tmp</vt:lpstr>
      <vt:lpstr>ppt9234.tmp</vt:lpstr>
      <vt:lpstr>Clip</vt:lpstr>
      <vt:lpstr>Worksheet</vt:lpstr>
      <vt:lpstr>Chart</vt:lpstr>
      <vt:lpstr>Equation</vt:lpstr>
      <vt:lpstr>Microsoft Excel 97-2003 Worksheet</vt:lpstr>
      <vt:lpstr>Document</vt:lpstr>
      <vt:lpstr> Assessing Health-Related Quality of Life at the Group- and Individual-Level </vt:lpstr>
      <vt:lpstr>    Disclosures  </vt:lpstr>
      <vt:lpstr>Concerns About US  Health Care System</vt:lpstr>
      <vt:lpstr>  Indicators of Effective Care</vt:lpstr>
      <vt:lpstr>Health-Related  Quality of Life (HRQOL)</vt:lpstr>
      <vt:lpstr>Health-Related Quality  of Life (HRQOL)</vt:lpstr>
      <vt:lpstr>In general, how would you  rate your health?</vt:lpstr>
      <vt:lpstr>PowerPoint Presentation</vt:lpstr>
      <vt:lpstr>Does your health now limit you in walking more than a mile?</vt:lpstr>
      <vt:lpstr>How much of the time during the  past 4 weeks have you been happy?</vt:lpstr>
      <vt:lpstr>Profile HRQOL Measures</vt:lpstr>
      <vt:lpstr>Kidney-Disease Targeted Item</vt:lpstr>
      <vt:lpstr>SF-36 Generic Profile Measure </vt:lpstr>
      <vt:lpstr>Scoring HRQOL Profile Scales</vt:lpstr>
      <vt:lpstr>PowerPoint Presentation</vt:lpstr>
      <vt:lpstr>Emotional Well-Being (EWB) and Physical Functioning (PF) at Baseline: 54 Patients @ UCLA-Center for East West Medicine </vt:lpstr>
      <vt:lpstr>Emotional Well-Being (EWB) and Physical Functioning (PF) at Baseline: 54 Patients @ UCLA-Center for East West Medicine </vt:lpstr>
      <vt:lpstr>SF-36 PCS and MCS</vt:lpstr>
      <vt:lpstr>Significant Improvement in all but 1 SF-36 Scales (T-scores)</vt:lpstr>
      <vt:lpstr>Effect Size</vt:lpstr>
      <vt:lpstr>Effect Sizes for Changes  in SF-36 Scores </vt:lpstr>
      <vt:lpstr>Defining Responders to Treatment: Reliable Change Index (RCI)</vt:lpstr>
      <vt:lpstr>Significant Individual Change at p&lt;0.05</vt:lpstr>
      <vt:lpstr>Amount of Change in Observed Score Needed To be Statistically Significant </vt:lpstr>
      <vt:lpstr>How Reliability Relates to Amount  of Individual Change Needed</vt:lpstr>
      <vt:lpstr>Amount of Change Needed for Significant Individual Change </vt:lpstr>
      <vt:lpstr>7-31% Improve Significantly </vt:lpstr>
      <vt:lpstr>Patient-Reported Outcomes  Measurement Information System</vt:lpstr>
      <vt:lpstr>PROMIS-29 V 2.0 Profile </vt:lpstr>
      <vt:lpstr>   RAND Center for Excellence in Research on Complementary and Alternative Medicine )  </vt:lpstr>
      <vt:lpstr>Patient Inclusion/Exclusion</vt:lpstr>
      <vt:lpstr>   Portland, OR; San Diego, CA; Minneapolis, MN; Dallas, TX; Seneca Falls/Upstate NY, Tampa, FL   for CERC National Study</vt:lpstr>
      <vt:lpstr>PowerPoint Presentation</vt:lpstr>
      <vt:lpstr>PowerPoint Presentation</vt:lpstr>
      <vt:lpstr>PowerPoint Presentation</vt:lpstr>
      <vt:lpstr>Reliable Change Index (RCI)</vt:lpstr>
      <vt:lpstr>PowerPoint Presentation</vt:lpstr>
      <vt:lpstr>PowerPoint Presentation</vt:lpstr>
      <vt:lpstr>Item Responses and  Trait Levels</vt:lpstr>
      <vt:lpstr>Computer Adaptive Test (CAT)</vt:lpstr>
      <vt:lpstr>Who does CATs?</vt:lpstr>
      <vt:lpstr>The PROMIS Metric</vt:lpstr>
      <vt:lpstr>Reliability Target for Use of  Measures with Individuals </vt:lpstr>
      <vt:lpstr>In the past 7 days … </vt:lpstr>
      <vt:lpstr>In the past 7 days …</vt:lpstr>
      <vt:lpstr>In the past 7 days …</vt:lpstr>
      <vt:lpstr>In the past 7 days …</vt:lpstr>
      <vt:lpstr>In the past 7 days …</vt:lpstr>
      <vt:lpstr>In the past 7 days …</vt:lpstr>
      <vt:lpstr>PROMIS Preference-based Score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Dept of Medicine</dc:creator>
  <cp:lastModifiedBy>Ron Hays</cp:lastModifiedBy>
  <cp:revision>483</cp:revision>
  <cp:lastPrinted>2018-10-05T15:55:55Z</cp:lastPrinted>
  <dcterms:created xsi:type="dcterms:W3CDTF">2001-01-03T19:26:53Z</dcterms:created>
  <dcterms:modified xsi:type="dcterms:W3CDTF">2019-06-10T13:33:48Z</dcterms:modified>
</cp:coreProperties>
</file>