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9"/>
  </p:notesMasterIdLst>
  <p:handoutMasterIdLst>
    <p:handoutMasterId r:id="rId30"/>
  </p:handoutMasterIdLst>
  <p:sldIdLst>
    <p:sldId id="598" r:id="rId2"/>
    <p:sldId id="318" r:id="rId3"/>
    <p:sldId id="453" r:id="rId4"/>
    <p:sldId id="536" r:id="rId5"/>
    <p:sldId id="319" r:id="rId6"/>
    <p:sldId id="320" r:id="rId7"/>
    <p:sldId id="321" r:id="rId8"/>
    <p:sldId id="322" r:id="rId9"/>
    <p:sldId id="651" r:id="rId10"/>
    <p:sldId id="659" r:id="rId11"/>
    <p:sldId id="516" r:id="rId12"/>
    <p:sldId id="660" r:id="rId13"/>
    <p:sldId id="663" r:id="rId14"/>
    <p:sldId id="661" r:id="rId15"/>
    <p:sldId id="664" r:id="rId16"/>
    <p:sldId id="665" r:id="rId17"/>
    <p:sldId id="662" r:id="rId18"/>
    <p:sldId id="323" r:id="rId19"/>
    <p:sldId id="325" r:id="rId20"/>
    <p:sldId id="326" r:id="rId21"/>
    <p:sldId id="329" r:id="rId22"/>
    <p:sldId id="330" r:id="rId23"/>
    <p:sldId id="331" r:id="rId24"/>
    <p:sldId id="328" r:id="rId25"/>
    <p:sldId id="332" r:id="rId26"/>
    <p:sldId id="333" r:id="rId27"/>
    <p:sldId id="296" r:id="rId28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022" autoAdjust="0"/>
  </p:normalViewPr>
  <p:slideViewPr>
    <p:cSldViewPr snapToObjects="1">
      <p:cViewPr varScale="1">
        <p:scale>
          <a:sx n="86" d="100"/>
          <a:sy n="86" d="100"/>
        </p:scale>
        <p:origin x="1358" y="-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97"/>
    </p:cViewPr>
  </p:sorterViewPr>
  <p:notesViewPr>
    <p:cSldViewPr snapToObjects="1">
      <p:cViewPr varScale="1">
        <p:scale>
          <a:sx n="64" d="100"/>
          <a:sy n="64" d="100"/>
        </p:scale>
        <p:origin x="3144" y="58"/>
      </p:cViewPr>
      <p:guideLst>
        <p:guide orient="horz" pos="2957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ADC37F-6BB0-467F-BD57-7AFC417D7362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E8B1C06D-E60F-4520-99D3-AECBF6F5BB9C}">
      <dgm:prSet/>
      <dgm:spPr/>
      <dgm:t>
        <a:bodyPr/>
        <a:lstStyle/>
        <a:p>
          <a:r>
            <a:rPr lang="en-US" dirty="0"/>
            <a:t>Communication</a:t>
          </a:r>
        </a:p>
        <a:p>
          <a:r>
            <a:rPr lang="en-US" dirty="0"/>
            <a:t> (4 items)</a:t>
          </a:r>
        </a:p>
      </dgm:t>
    </dgm:pt>
    <dgm:pt modelId="{F03B0D08-BD17-48DB-B190-DFF190998752}" type="parTrans" cxnId="{5D1ECA20-070A-4CBB-9FBD-0274FA3DA295}">
      <dgm:prSet/>
      <dgm:spPr/>
      <dgm:t>
        <a:bodyPr/>
        <a:lstStyle/>
        <a:p>
          <a:endParaRPr lang="en-US"/>
        </a:p>
      </dgm:t>
    </dgm:pt>
    <dgm:pt modelId="{772DC431-C07F-4388-AEED-63B9C330514F}" type="sibTrans" cxnId="{5D1ECA20-070A-4CBB-9FBD-0274FA3DA295}">
      <dgm:prSet/>
      <dgm:spPr/>
      <dgm:t>
        <a:bodyPr/>
        <a:lstStyle/>
        <a:p>
          <a:endParaRPr lang="en-US"/>
        </a:p>
      </dgm:t>
    </dgm:pt>
    <dgm:pt modelId="{235D9979-4B38-4120-9ED1-AD901F2CBD69}">
      <dgm:prSet/>
      <dgm:spPr/>
      <dgm:t>
        <a:bodyPr/>
        <a:lstStyle/>
        <a:p>
          <a:r>
            <a:rPr lang="en-US" dirty="0"/>
            <a:t>Getting needed care</a:t>
          </a:r>
        </a:p>
        <a:p>
          <a:r>
            <a:rPr lang="en-US" dirty="0"/>
            <a:t> (2 items)</a:t>
          </a:r>
        </a:p>
      </dgm:t>
    </dgm:pt>
    <dgm:pt modelId="{CE5C1FB5-D956-41BB-BC34-564200DAE48E}" type="parTrans" cxnId="{541546E1-5B47-4B35-9DFC-E215A069FF0B}">
      <dgm:prSet/>
      <dgm:spPr/>
      <dgm:t>
        <a:bodyPr/>
        <a:lstStyle/>
        <a:p>
          <a:endParaRPr lang="en-US"/>
        </a:p>
      </dgm:t>
    </dgm:pt>
    <dgm:pt modelId="{FCBD6464-1DAC-454D-9B33-5353A73C6D89}" type="sibTrans" cxnId="{541546E1-5B47-4B35-9DFC-E215A069FF0B}">
      <dgm:prSet/>
      <dgm:spPr/>
      <dgm:t>
        <a:bodyPr/>
        <a:lstStyle/>
        <a:p>
          <a:endParaRPr lang="en-US"/>
        </a:p>
      </dgm:t>
    </dgm:pt>
    <dgm:pt modelId="{938A0708-83FF-4169-9AC5-388A8615C511}">
      <dgm:prSet/>
      <dgm:spPr/>
      <dgm:t>
        <a:bodyPr/>
        <a:lstStyle/>
        <a:p>
          <a:r>
            <a:rPr lang="en-US" dirty="0"/>
            <a:t>Getting care quickly </a:t>
          </a:r>
        </a:p>
        <a:p>
          <a:r>
            <a:rPr lang="en-US" dirty="0"/>
            <a:t>(3 items)</a:t>
          </a:r>
        </a:p>
      </dgm:t>
    </dgm:pt>
    <dgm:pt modelId="{0E600BB2-1791-445C-8804-70E111555D77}" type="parTrans" cxnId="{40692EFC-77E7-4628-AE27-738A689608FF}">
      <dgm:prSet/>
      <dgm:spPr/>
      <dgm:t>
        <a:bodyPr/>
        <a:lstStyle/>
        <a:p>
          <a:endParaRPr lang="en-US"/>
        </a:p>
      </dgm:t>
    </dgm:pt>
    <dgm:pt modelId="{E9506709-92A7-4DC5-9CB6-CA004664D8B8}" type="sibTrans" cxnId="{40692EFC-77E7-4628-AE27-738A689608FF}">
      <dgm:prSet/>
      <dgm:spPr/>
      <dgm:t>
        <a:bodyPr/>
        <a:lstStyle/>
        <a:p>
          <a:endParaRPr lang="en-US"/>
        </a:p>
      </dgm:t>
    </dgm:pt>
    <dgm:pt modelId="{D4C93BA5-F680-4108-BE35-7C82952879E6}">
      <dgm:prSet/>
      <dgm:spPr/>
      <dgm:t>
        <a:bodyPr/>
        <a:lstStyle/>
        <a:p>
          <a:r>
            <a:rPr lang="en-US" dirty="0"/>
            <a:t>Customer Service </a:t>
          </a:r>
        </a:p>
        <a:p>
          <a:r>
            <a:rPr lang="en-US" dirty="0"/>
            <a:t>(3 items)</a:t>
          </a:r>
        </a:p>
      </dgm:t>
    </dgm:pt>
    <dgm:pt modelId="{05DA3A6D-FC94-407E-9A7E-3D0614066303}" type="parTrans" cxnId="{C3A42B39-6E82-4D6B-8194-B63A51E8C6EF}">
      <dgm:prSet/>
      <dgm:spPr/>
      <dgm:t>
        <a:bodyPr/>
        <a:lstStyle/>
        <a:p>
          <a:endParaRPr lang="en-US"/>
        </a:p>
      </dgm:t>
    </dgm:pt>
    <dgm:pt modelId="{DAC14B92-5F83-4218-BF4F-B572C766C402}" type="sibTrans" cxnId="{C3A42B39-6E82-4D6B-8194-B63A51E8C6EF}">
      <dgm:prSet/>
      <dgm:spPr/>
      <dgm:t>
        <a:bodyPr/>
        <a:lstStyle/>
        <a:p>
          <a:endParaRPr lang="en-US"/>
        </a:p>
      </dgm:t>
    </dgm:pt>
    <dgm:pt modelId="{BE2B5820-99F0-468C-8B2F-D2C8C254A2FF}">
      <dgm:prSet/>
      <dgm:spPr/>
      <dgm:t>
        <a:bodyPr/>
        <a:lstStyle/>
        <a:p>
          <a:r>
            <a:rPr lang="en-US" b="1" dirty="0"/>
            <a:t>In the last 6 months, how often did your personal doctor explain things in a way that was easy to understand?  [Never; Sometimes; Usually; Always]</a:t>
          </a:r>
        </a:p>
      </dgm:t>
    </dgm:pt>
    <dgm:pt modelId="{74DBD170-7867-477C-A3BF-D7FEEEB000BF}" type="parTrans" cxnId="{5A8F3AAB-707E-4CF7-9F7A-961D1A737924}">
      <dgm:prSet/>
      <dgm:spPr/>
      <dgm:t>
        <a:bodyPr/>
        <a:lstStyle/>
        <a:p>
          <a:endParaRPr lang="en-US"/>
        </a:p>
      </dgm:t>
    </dgm:pt>
    <dgm:pt modelId="{2B1DC903-F97F-4584-8782-624441E1F4AA}" type="sibTrans" cxnId="{5A8F3AAB-707E-4CF7-9F7A-961D1A737924}">
      <dgm:prSet/>
      <dgm:spPr/>
      <dgm:t>
        <a:bodyPr/>
        <a:lstStyle/>
        <a:p>
          <a:endParaRPr lang="en-US"/>
        </a:p>
      </dgm:t>
    </dgm:pt>
    <dgm:pt modelId="{5A6A1274-3CE6-4BCD-AB9B-7A8A1AB839EF}">
      <dgm:prSet/>
      <dgm:spPr/>
      <dgm:t>
        <a:bodyPr/>
        <a:lstStyle/>
        <a:p>
          <a:r>
            <a:rPr lang="en-US" b="1" dirty="0"/>
            <a:t>In the last 6 months, how often was it easy to get the care, tests or treatment you needed?</a:t>
          </a:r>
        </a:p>
      </dgm:t>
    </dgm:pt>
    <dgm:pt modelId="{DD9A3DDC-3846-4C11-AEE9-677CB6007672}" type="parTrans" cxnId="{77B484A6-BD98-4BBE-B06E-19CA0956C7B4}">
      <dgm:prSet/>
      <dgm:spPr/>
      <dgm:t>
        <a:bodyPr/>
        <a:lstStyle/>
        <a:p>
          <a:endParaRPr lang="en-US"/>
        </a:p>
      </dgm:t>
    </dgm:pt>
    <dgm:pt modelId="{4CB5580D-852C-4EC1-BA75-80E47B38B461}" type="sibTrans" cxnId="{77B484A6-BD98-4BBE-B06E-19CA0956C7B4}">
      <dgm:prSet/>
      <dgm:spPr/>
      <dgm:t>
        <a:bodyPr/>
        <a:lstStyle/>
        <a:p>
          <a:endParaRPr lang="en-US"/>
        </a:p>
      </dgm:t>
    </dgm:pt>
    <dgm:pt modelId="{D1317D1C-4384-45A7-8F42-2EE738540ABE}">
      <dgm:prSet/>
      <dgm:spPr/>
      <dgm:t>
        <a:bodyPr/>
        <a:lstStyle/>
        <a:p>
          <a:r>
            <a:rPr lang="en-US" b="1" dirty="0"/>
            <a:t>In the last 6 months, when you needed care right away, how often did you get care as soon as you needed? [Never; Sometimes; Usually; Always]</a:t>
          </a:r>
          <a:endParaRPr lang="en-US" dirty="0"/>
        </a:p>
      </dgm:t>
    </dgm:pt>
    <dgm:pt modelId="{14268AA8-1745-4A06-9C04-60C87D1A4E38}" type="parTrans" cxnId="{30496085-E4EE-4F69-86AD-10F286460E4B}">
      <dgm:prSet/>
      <dgm:spPr/>
      <dgm:t>
        <a:bodyPr/>
        <a:lstStyle/>
        <a:p>
          <a:endParaRPr lang="en-US"/>
        </a:p>
      </dgm:t>
    </dgm:pt>
    <dgm:pt modelId="{8ABC0398-5FF9-4F14-8F4A-2B6C343517C7}" type="sibTrans" cxnId="{30496085-E4EE-4F69-86AD-10F286460E4B}">
      <dgm:prSet/>
      <dgm:spPr/>
      <dgm:t>
        <a:bodyPr/>
        <a:lstStyle/>
        <a:p>
          <a:endParaRPr lang="en-US"/>
        </a:p>
      </dgm:t>
    </dgm:pt>
    <dgm:pt modelId="{62C42BA2-AA1D-4E1F-8E30-5A71E03043C1}">
      <dgm:prSet/>
      <dgm:spPr/>
      <dgm:t>
        <a:bodyPr/>
        <a:lstStyle/>
        <a:p>
          <a:r>
            <a:rPr lang="en-US" b="1" dirty="0"/>
            <a:t>In the last 6 months, how often did your health plan’s customer service give you the information or help you needed? [Never; Sometimes; Usually; Always]</a:t>
          </a:r>
          <a:endParaRPr lang="en-US" dirty="0"/>
        </a:p>
      </dgm:t>
    </dgm:pt>
    <dgm:pt modelId="{7685E175-7575-4214-9CEC-008D355C5377}" type="parTrans" cxnId="{5B8FBAC2-C635-4076-8AF4-E4ABA35569DF}">
      <dgm:prSet/>
      <dgm:spPr/>
      <dgm:t>
        <a:bodyPr/>
        <a:lstStyle/>
        <a:p>
          <a:endParaRPr lang="en-US"/>
        </a:p>
      </dgm:t>
    </dgm:pt>
    <dgm:pt modelId="{B1251A48-465B-4728-AEB8-5E7147ED5AC8}" type="sibTrans" cxnId="{5B8FBAC2-C635-4076-8AF4-E4ABA35569DF}">
      <dgm:prSet/>
      <dgm:spPr/>
      <dgm:t>
        <a:bodyPr/>
        <a:lstStyle/>
        <a:p>
          <a:endParaRPr lang="en-US"/>
        </a:p>
      </dgm:t>
    </dgm:pt>
    <dgm:pt modelId="{4709308E-0C8D-47E4-87F3-670DE2D73F20}">
      <dgm:prSet/>
      <dgm:spPr/>
      <dgm:t>
        <a:bodyPr/>
        <a:lstStyle/>
        <a:p>
          <a:r>
            <a:rPr lang="en-US" b="1" dirty="0"/>
            <a:t>[Never; Sometimes; Usually; Always]</a:t>
          </a:r>
          <a:endParaRPr lang="en-US" dirty="0"/>
        </a:p>
      </dgm:t>
    </dgm:pt>
    <dgm:pt modelId="{8843BAA6-6D12-454C-BE6C-B3E11541954A}" type="parTrans" cxnId="{7EA21637-F30B-481A-8236-3E45BDA3C02D}">
      <dgm:prSet/>
      <dgm:spPr/>
      <dgm:t>
        <a:bodyPr/>
        <a:lstStyle/>
        <a:p>
          <a:endParaRPr lang="en-US"/>
        </a:p>
      </dgm:t>
    </dgm:pt>
    <dgm:pt modelId="{76584433-0D1B-4CA9-AAA9-D30BBB734AB0}" type="sibTrans" cxnId="{7EA21637-F30B-481A-8236-3E45BDA3C02D}">
      <dgm:prSet/>
      <dgm:spPr/>
      <dgm:t>
        <a:bodyPr/>
        <a:lstStyle/>
        <a:p>
          <a:endParaRPr lang="en-US"/>
        </a:p>
      </dgm:t>
    </dgm:pt>
    <dgm:pt modelId="{562664AA-20FA-4F4F-8430-6EA146EB943F}" type="pres">
      <dgm:prSet presAssocID="{86ADC37F-6BB0-467F-BD57-7AFC417D7362}" presName="Name0" presStyleCnt="0">
        <dgm:presLayoutVars>
          <dgm:dir/>
          <dgm:animLvl val="lvl"/>
          <dgm:resizeHandles val="exact"/>
        </dgm:presLayoutVars>
      </dgm:prSet>
      <dgm:spPr/>
    </dgm:pt>
    <dgm:pt modelId="{F430F17D-A91F-4679-94F1-65729F6F66E2}" type="pres">
      <dgm:prSet presAssocID="{D4C93BA5-F680-4108-BE35-7C82952879E6}" presName="boxAndChildren" presStyleCnt="0"/>
      <dgm:spPr/>
    </dgm:pt>
    <dgm:pt modelId="{DD50CC2E-FAD6-469C-A616-98C148B11837}" type="pres">
      <dgm:prSet presAssocID="{D4C93BA5-F680-4108-BE35-7C82952879E6}" presName="parentTextBox" presStyleLbl="alignNode1" presStyleIdx="0" presStyleCnt="4"/>
      <dgm:spPr/>
    </dgm:pt>
    <dgm:pt modelId="{B6D78AF3-38E0-4F1D-8295-4269D32409D0}" type="pres">
      <dgm:prSet presAssocID="{D4C93BA5-F680-4108-BE35-7C82952879E6}" presName="descendantBox" presStyleLbl="bgAccFollowNode1" presStyleIdx="0" presStyleCnt="4"/>
      <dgm:spPr/>
    </dgm:pt>
    <dgm:pt modelId="{8DEC1316-E24D-4B48-93F6-D002BE7F8ECF}" type="pres">
      <dgm:prSet presAssocID="{E9506709-92A7-4DC5-9CB6-CA004664D8B8}" presName="sp" presStyleCnt="0"/>
      <dgm:spPr/>
    </dgm:pt>
    <dgm:pt modelId="{2A6B7186-60CE-4D29-B283-5B6DE0ECB7C1}" type="pres">
      <dgm:prSet presAssocID="{938A0708-83FF-4169-9AC5-388A8615C511}" presName="arrowAndChildren" presStyleCnt="0"/>
      <dgm:spPr/>
    </dgm:pt>
    <dgm:pt modelId="{0C450F99-2D6E-49C8-84FA-8902FC12A0BF}" type="pres">
      <dgm:prSet presAssocID="{938A0708-83FF-4169-9AC5-388A8615C511}" presName="parentTextArrow" presStyleLbl="node1" presStyleIdx="0" presStyleCnt="0"/>
      <dgm:spPr/>
    </dgm:pt>
    <dgm:pt modelId="{03BDAE59-AE7C-4536-AA37-0DCC72B15963}" type="pres">
      <dgm:prSet presAssocID="{938A0708-83FF-4169-9AC5-388A8615C511}" presName="arrow" presStyleLbl="alignNode1" presStyleIdx="1" presStyleCnt="4"/>
      <dgm:spPr/>
    </dgm:pt>
    <dgm:pt modelId="{868AA3AA-A384-406C-AC19-79FB227E608D}" type="pres">
      <dgm:prSet presAssocID="{938A0708-83FF-4169-9AC5-388A8615C511}" presName="descendantArrow" presStyleLbl="bgAccFollowNode1" presStyleIdx="1" presStyleCnt="4"/>
      <dgm:spPr/>
    </dgm:pt>
    <dgm:pt modelId="{0D685232-4D00-4172-BE31-25F3D6E1C387}" type="pres">
      <dgm:prSet presAssocID="{FCBD6464-1DAC-454D-9B33-5353A73C6D89}" presName="sp" presStyleCnt="0"/>
      <dgm:spPr/>
    </dgm:pt>
    <dgm:pt modelId="{8605D7F3-5F3E-4C53-A6E7-838C74E7B12E}" type="pres">
      <dgm:prSet presAssocID="{235D9979-4B38-4120-9ED1-AD901F2CBD69}" presName="arrowAndChildren" presStyleCnt="0"/>
      <dgm:spPr/>
    </dgm:pt>
    <dgm:pt modelId="{3B547D17-6312-4880-AAD4-E2E80DB2D596}" type="pres">
      <dgm:prSet presAssocID="{235D9979-4B38-4120-9ED1-AD901F2CBD69}" presName="parentTextArrow" presStyleLbl="node1" presStyleIdx="0" presStyleCnt="0"/>
      <dgm:spPr/>
    </dgm:pt>
    <dgm:pt modelId="{555B517B-EB3D-4B3D-9188-7E9DBA2074F1}" type="pres">
      <dgm:prSet presAssocID="{235D9979-4B38-4120-9ED1-AD901F2CBD69}" presName="arrow" presStyleLbl="alignNode1" presStyleIdx="2" presStyleCnt="4"/>
      <dgm:spPr/>
    </dgm:pt>
    <dgm:pt modelId="{8882253A-3D5B-4ACE-8650-54AEA73DBCD7}" type="pres">
      <dgm:prSet presAssocID="{235D9979-4B38-4120-9ED1-AD901F2CBD69}" presName="descendantArrow" presStyleLbl="bgAccFollowNode1" presStyleIdx="2" presStyleCnt="4"/>
      <dgm:spPr/>
    </dgm:pt>
    <dgm:pt modelId="{1FD28143-FD1B-44FB-A8D5-37C21B97896B}" type="pres">
      <dgm:prSet presAssocID="{772DC431-C07F-4388-AEED-63B9C330514F}" presName="sp" presStyleCnt="0"/>
      <dgm:spPr/>
    </dgm:pt>
    <dgm:pt modelId="{7455CC5D-7C2C-43F5-8E08-20E581B445C0}" type="pres">
      <dgm:prSet presAssocID="{E8B1C06D-E60F-4520-99D3-AECBF6F5BB9C}" presName="arrowAndChildren" presStyleCnt="0"/>
      <dgm:spPr/>
    </dgm:pt>
    <dgm:pt modelId="{389893D0-3650-4721-BA67-DA80A4F5A544}" type="pres">
      <dgm:prSet presAssocID="{E8B1C06D-E60F-4520-99D3-AECBF6F5BB9C}" presName="parentTextArrow" presStyleLbl="node1" presStyleIdx="0" presStyleCnt="0"/>
      <dgm:spPr/>
    </dgm:pt>
    <dgm:pt modelId="{A481A119-A610-49BA-9582-9760E02CC9E8}" type="pres">
      <dgm:prSet presAssocID="{E8B1C06D-E60F-4520-99D3-AECBF6F5BB9C}" presName="arrow" presStyleLbl="alignNode1" presStyleIdx="3" presStyleCnt="4"/>
      <dgm:spPr/>
    </dgm:pt>
    <dgm:pt modelId="{5691ABBB-14C5-450B-86AD-2F667D826511}" type="pres">
      <dgm:prSet presAssocID="{E8B1C06D-E60F-4520-99D3-AECBF6F5BB9C}" presName="descendantArrow" presStyleLbl="bgAccFollowNode1" presStyleIdx="3" presStyleCnt="4"/>
      <dgm:spPr/>
    </dgm:pt>
  </dgm:ptLst>
  <dgm:cxnLst>
    <dgm:cxn modelId="{D417351A-070D-42ED-B798-65273074AD90}" type="presOf" srcId="{86ADC37F-6BB0-467F-BD57-7AFC417D7362}" destId="{562664AA-20FA-4F4F-8430-6EA146EB943F}" srcOrd="0" destOrd="0" presId="urn:microsoft.com/office/officeart/2016/7/layout/VerticalDownArrowProcess"/>
    <dgm:cxn modelId="{5D1ECA20-070A-4CBB-9FBD-0274FA3DA295}" srcId="{86ADC37F-6BB0-467F-BD57-7AFC417D7362}" destId="{E8B1C06D-E60F-4520-99D3-AECBF6F5BB9C}" srcOrd="0" destOrd="0" parTransId="{F03B0D08-BD17-48DB-B190-DFF190998752}" sibTransId="{772DC431-C07F-4388-AEED-63B9C330514F}"/>
    <dgm:cxn modelId="{D797B226-EC81-4020-86D8-58D2B1B91274}" type="presOf" srcId="{E8B1C06D-E60F-4520-99D3-AECBF6F5BB9C}" destId="{A481A119-A610-49BA-9582-9760E02CC9E8}" srcOrd="1" destOrd="0" presId="urn:microsoft.com/office/officeart/2016/7/layout/VerticalDownArrowProcess"/>
    <dgm:cxn modelId="{6A78F129-4401-4814-AF6F-E68848A8998D}" type="presOf" srcId="{D1317D1C-4384-45A7-8F42-2EE738540ABE}" destId="{868AA3AA-A384-406C-AC19-79FB227E608D}" srcOrd="0" destOrd="0" presId="urn:microsoft.com/office/officeart/2016/7/layout/VerticalDownArrowProcess"/>
    <dgm:cxn modelId="{8F5E5F2A-E440-491A-8D58-AA8CC6A022CD}" type="presOf" srcId="{BE2B5820-99F0-468C-8B2F-D2C8C254A2FF}" destId="{5691ABBB-14C5-450B-86AD-2F667D826511}" srcOrd="0" destOrd="0" presId="urn:microsoft.com/office/officeart/2016/7/layout/VerticalDownArrowProcess"/>
    <dgm:cxn modelId="{7EA21637-F30B-481A-8236-3E45BDA3C02D}" srcId="{235D9979-4B38-4120-9ED1-AD901F2CBD69}" destId="{4709308E-0C8D-47E4-87F3-670DE2D73F20}" srcOrd="1" destOrd="0" parTransId="{8843BAA6-6D12-454C-BE6C-B3E11541954A}" sibTransId="{76584433-0D1B-4CA9-AAA9-D30BBB734AB0}"/>
    <dgm:cxn modelId="{C3A42B39-6E82-4D6B-8194-B63A51E8C6EF}" srcId="{86ADC37F-6BB0-467F-BD57-7AFC417D7362}" destId="{D4C93BA5-F680-4108-BE35-7C82952879E6}" srcOrd="3" destOrd="0" parTransId="{05DA3A6D-FC94-407E-9A7E-3D0614066303}" sibTransId="{DAC14B92-5F83-4218-BF4F-B572C766C402}"/>
    <dgm:cxn modelId="{416C4B3C-BF2D-46E9-9DF0-19D3D88E6BA9}" type="presOf" srcId="{235D9979-4B38-4120-9ED1-AD901F2CBD69}" destId="{3B547D17-6312-4880-AAD4-E2E80DB2D596}" srcOrd="0" destOrd="0" presId="urn:microsoft.com/office/officeart/2016/7/layout/VerticalDownArrowProcess"/>
    <dgm:cxn modelId="{9B5B5E41-ED93-47B1-A54A-3EFA7EB9096F}" type="presOf" srcId="{5A6A1274-3CE6-4BCD-AB9B-7A8A1AB839EF}" destId="{8882253A-3D5B-4ACE-8650-54AEA73DBCD7}" srcOrd="0" destOrd="0" presId="urn:microsoft.com/office/officeart/2016/7/layout/VerticalDownArrowProcess"/>
    <dgm:cxn modelId="{62DCC47C-0BE1-4886-A7AE-FABFFFE40471}" type="presOf" srcId="{62C42BA2-AA1D-4E1F-8E30-5A71E03043C1}" destId="{B6D78AF3-38E0-4F1D-8295-4269D32409D0}" srcOrd="0" destOrd="0" presId="urn:microsoft.com/office/officeart/2016/7/layout/VerticalDownArrowProcess"/>
    <dgm:cxn modelId="{30496085-E4EE-4F69-86AD-10F286460E4B}" srcId="{938A0708-83FF-4169-9AC5-388A8615C511}" destId="{D1317D1C-4384-45A7-8F42-2EE738540ABE}" srcOrd="0" destOrd="0" parTransId="{14268AA8-1745-4A06-9C04-60C87D1A4E38}" sibTransId="{8ABC0398-5FF9-4F14-8F4A-2B6C343517C7}"/>
    <dgm:cxn modelId="{5B9F2C8A-5423-40BC-B973-B8C7D8E500DA}" type="presOf" srcId="{235D9979-4B38-4120-9ED1-AD901F2CBD69}" destId="{555B517B-EB3D-4B3D-9188-7E9DBA2074F1}" srcOrd="1" destOrd="0" presId="urn:microsoft.com/office/officeart/2016/7/layout/VerticalDownArrowProcess"/>
    <dgm:cxn modelId="{47110B9D-A2C2-4756-91CC-114DC744C777}" type="presOf" srcId="{938A0708-83FF-4169-9AC5-388A8615C511}" destId="{0C450F99-2D6E-49C8-84FA-8902FC12A0BF}" srcOrd="0" destOrd="0" presId="urn:microsoft.com/office/officeart/2016/7/layout/VerticalDownArrowProcess"/>
    <dgm:cxn modelId="{77B484A6-BD98-4BBE-B06E-19CA0956C7B4}" srcId="{235D9979-4B38-4120-9ED1-AD901F2CBD69}" destId="{5A6A1274-3CE6-4BCD-AB9B-7A8A1AB839EF}" srcOrd="0" destOrd="0" parTransId="{DD9A3DDC-3846-4C11-AEE9-677CB6007672}" sibTransId="{4CB5580D-852C-4EC1-BA75-80E47B38B461}"/>
    <dgm:cxn modelId="{5A8F3AAB-707E-4CF7-9F7A-961D1A737924}" srcId="{E8B1C06D-E60F-4520-99D3-AECBF6F5BB9C}" destId="{BE2B5820-99F0-468C-8B2F-D2C8C254A2FF}" srcOrd="0" destOrd="0" parTransId="{74DBD170-7867-477C-A3BF-D7FEEEB000BF}" sibTransId="{2B1DC903-F97F-4584-8782-624441E1F4AA}"/>
    <dgm:cxn modelId="{6587FCAF-6B60-4B82-850A-DB0F74467C01}" type="presOf" srcId="{938A0708-83FF-4169-9AC5-388A8615C511}" destId="{03BDAE59-AE7C-4536-AA37-0DCC72B15963}" srcOrd="1" destOrd="0" presId="urn:microsoft.com/office/officeart/2016/7/layout/VerticalDownArrowProcess"/>
    <dgm:cxn modelId="{5B8FBAC2-C635-4076-8AF4-E4ABA35569DF}" srcId="{D4C93BA5-F680-4108-BE35-7C82952879E6}" destId="{62C42BA2-AA1D-4E1F-8E30-5A71E03043C1}" srcOrd="0" destOrd="0" parTransId="{7685E175-7575-4214-9CEC-008D355C5377}" sibTransId="{B1251A48-465B-4728-AEB8-5E7147ED5AC8}"/>
    <dgm:cxn modelId="{4E9610CD-9AD0-45B7-A4BC-1474400D08BE}" type="presOf" srcId="{E8B1C06D-E60F-4520-99D3-AECBF6F5BB9C}" destId="{389893D0-3650-4721-BA67-DA80A4F5A544}" srcOrd="0" destOrd="0" presId="urn:microsoft.com/office/officeart/2016/7/layout/VerticalDownArrowProcess"/>
    <dgm:cxn modelId="{541546E1-5B47-4B35-9DFC-E215A069FF0B}" srcId="{86ADC37F-6BB0-467F-BD57-7AFC417D7362}" destId="{235D9979-4B38-4120-9ED1-AD901F2CBD69}" srcOrd="1" destOrd="0" parTransId="{CE5C1FB5-D956-41BB-BC34-564200DAE48E}" sibTransId="{FCBD6464-1DAC-454D-9B33-5353A73C6D89}"/>
    <dgm:cxn modelId="{F7444FE3-F0F3-41E6-938B-E2F4C9B44154}" type="presOf" srcId="{4709308E-0C8D-47E4-87F3-670DE2D73F20}" destId="{8882253A-3D5B-4ACE-8650-54AEA73DBCD7}" srcOrd="0" destOrd="1" presId="urn:microsoft.com/office/officeart/2016/7/layout/VerticalDownArrowProcess"/>
    <dgm:cxn modelId="{F41E29FA-2471-4F84-BD64-34943A2C3705}" type="presOf" srcId="{D4C93BA5-F680-4108-BE35-7C82952879E6}" destId="{DD50CC2E-FAD6-469C-A616-98C148B11837}" srcOrd="0" destOrd="0" presId="urn:microsoft.com/office/officeart/2016/7/layout/VerticalDownArrowProcess"/>
    <dgm:cxn modelId="{40692EFC-77E7-4628-AE27-738A689608FF}" srcId="{86ADC37F-6BB0-467F-BD57-7AFC417D7362}" destId="{938A0708-83FF-4169-9AC5-388A8615C511}" srcOrd="2" destOrd="0" parTransId="{0E600BB2-1791-445C-8804-70E111555D77}" sibTransId="{E9506709-92A7-4DC5-9CB6-CA004664D8B8}"/>
    <dgm:cxn modelId="{5588AF43-8681-43C0-BEFD-D94C50CFEBD3}" type="presParOf" srcId="{562664AA-20FA-4F4F-8430-6EA146EB943F}" destId="{F430F17D-A91F-4679-94F1-65729F6F66E2}" srcOrd="0" destOrd="0" presId="urn:microsoft.com/office/officeart/2016/7/layout/VerticalDownArrowProcess"/>
    <dgm:cxn modelId="{9F609FFC-13DD-49C1-BB68-ECC3BE42DB32}" type="presParOf" srcId="{F430F17D-A91F-4679-94F1-65729F6F66E2}" destId="{DD50CC2E-FAD6-469C-A616-98C148B11837}" srcOrd="0" destOrd="0" presId="urn:microsoft.com/office/officeart/2016/7/layout/VerticalDownArrowProcess"/>
    <dgm:cxn modelId="{01A6207E-3B22-403F-982A-8E51560AF86C}" type="presParOf" srcId="{F430F17D-A91F-4679-94F1-65729F6F66E2}" destId="{B6D78AF3-38E0-4F1D-8295-4269D32409D0}" srcOrd="1" destOrd="0" presId="urn:microsoft.com/office/officeart/2016/7/layout/VerticalDownArrowProcess"/>
    <dgm:cxn modelId="{53B4E565-5BD6-47C4-8E71-51ECC5923122}" type="presParOf" srcId="{562664AA-20FA-4F4F-8430-6EA146EB943F}" destId="{8DEC1316-E24D-4B48-93F6-D002BE7F8ECF}" srcOrd="1" destOrd="0" presId="urn:microsoft.com/office/officeart/2016/7/layout/VerticalDownArrowProcess"/>
    <dgm:cxn modelId="{BF6429BB-D423-4713-A36F-6D2BE5F5E3A9}" type="presParOf" srcId="{562664AA-20FA-4F4F-8430-6EA146EB943F}" destId="{2A6B7186-60CE-4D29-B283-5B6DE0ECB7C1}" srcOrd="2" destOrd="0" presId="urn:microsoft.com/office/officeart/2016/7/layout/VerticalDownArrowProcess"/>
    <dgm:cxn modelId="{E893AE53-2A25-4CD5-9C7D-921CA9E69DE8}" type="presParOf" srcId="{2A6B7186-60CE-4D29-B283-5B6DE0ECB7C1}" destId="{0C450F99-2D6E-49C8-84FA-8902FC12A0BF}" srcOrd="0" destOrd="0" presId="urn:microsoft.com/office/officeart/2016/7/layout/VerticalDownArrowProcess"/>
    <dgm:cxn modelId="{D0D16002-9A55-4565-81C0-4F3FE2156C96}" type="presParOf" srcId="{2A6B7186-60CE-4D29-B283-5B6DE0ECB7C1}" destId="{03BDAE59-AE7C-4536-AA37-0DCC72B15963}" srcOrd="1" destOrd="0" presId="urn:microsoft.com/office/officeart/2016/7/layout/VerticalDownArrowProcess"/>
    <dgm:cxn modelId="{FE72BBC7-1C09-4949-9B4F-1F0EC4E4CD0B}" type="presParOf" srcId="{2A6B7186-60CE-4D29-B283-5B6DE0ECB7C1}" destId="{868AA3AA-A384-406C-AC19-79FB227E608D}" srcOrd="2" destOrd="0" presId="urn:microsoft.com/office/officeart/2016/7/layout/VerticalDownArrowProcess"/>
    <dgm:cxn modelId="{4E6AE04E-6BF0-420A-BF3E-567336BB95D2}" type="presParOf" srcId="{562664AA-20FA-4F4F-8430-6EA146EB943F}" destId="{0D685232-4D00-4172-BE31-25F3D6E1C387}" srcOrd="3" destOrd="0" presId="urn:microsoft.com/office/officeart/2016/7/layout/VerticalDownArrowProcess"/>
    <dgm:cxn modelId="{7AAC53EA-1F91-42DC-9368-7D3248F5E9B8}" type="presParOf" srcId="{562664AA-20FA-4F4F-8430-6EA146EB943F}" destId="{8605D7F3-5F3E-4C53-A6E7-838C74E7B12E}" srcOrd="4" destOrd="0" presId="urn:microsoft.com/office/officeart/2016/7/layout/VerticalDownArrowProcess"/>
    <dgm:cxn modelId="{36E4AFCD-F4B4-460C-B4BB-14D39A182FCD}" type="presParOf" srcId="{8605D7F3-5F3E-4C53-A6E7-838C74E7B12E}" destId="{3B547D17-6312-4880-AAD4-E2E80DB2D596}" srcOrd="0" destOrd="0" presId="urn:microsoft.com/office/officeart/2016/7/layout/VerticalDownArrowProcess"/>
    <dgm:cxn modelId="{CA06ADB2-4593-4C22-9EBA-E06551341DEF}" type="presParOf" srcId="{8605D7F3-5F3E-4C53-A6E7-838C74E7B12E}" destId="{555B517B-EB3D-4B3D-9188-7E9DBA2074F1}" srcOrd="1" destOrd="0" presId="urn:microsoft.com/office/officeart/2016/7/layout/VerticalDownArrowProcess"/>
    <dgm:cxn modelId="{225F27B2-AE01-4255-B2AD-D5F078D6B710}" type="presParOf" srcId="{8605D7F3-5F3E-4C53-A6E7-838C74E7B12E}" destId="{8882253A-3D5B-4ACE-8650-54AEA73DBCD7}" srcOrd="2" destOrd="0" presId="urn:microsoft.com/office/officeart/2016/7/layout/VerticalDownArrowProcess"/>
    <dgm:cxn modelId="{08F22B0F-A93E-4B64-B744-A794FC2C7F54}" type="presParOf" srcId="{562664AA-20FA-4F4F-8430-6EA146EB943F}" destId="{1FD28143-FD1B-44FB-A8D5-37C21B97896B}" srcOrd="5" destOrd="0" presId="urn:microsoft.com/office/officeart/2016/7/layout/VerticalDownArrowProcess"/>
    <dgm:cxn modelId="{7F1698D1-BAC1-4742-81C7-E205754CF8A1}" type="presParOf" srcId="{562664AA-20FA-4F4F-8430-6EA146EB943F}" destId="{7455CC5D-7C2C-43F5-8E08-20E581B445C0}" srcOrd="6" destOrd="0" presId="urn:microsoft.com/office/officeart/2016/7/layout/VerticalDownArrowProcess"/>
    <dgm:cxn modelId="{7C829C3E-FA8A-4D68-9484-BF2CC32E9EB1}" type="presParOf" srcId="{7455CC5D-7C2C-43F5-8E08-20E581B445C0}" destId="{389893D0-3650-4721-BA67-DA80A4F5A544}" srcOrd="0" destOrd="0" presId="urn:microsoft.com/office/officeart/2016/7/layout/VerticalDownArrowProcess"/>
    <dgm:cxn modelId="{DBB4DD84-2A86-4F1E-A1BD-C616A6540D42}" type="presParOf" srcId="{7455CC5D-7C2C-43F5-8E08-20E581B445C0}" destId="{A481A119-A610-49BA-9582-9760E02CC9E8}" srcOrd="1" destOrd="0" presId="urn:microsoft.com/office/officeart/2016/7/layout/VerticalDownArrowProcess"/>
    <dgm:cxn modelId="{2407A1FD-E9DA-4626-8551-E5D7D4580CD4}" type="presParOf" srcId="{7455CC5D-7C2C-43F5-8E08-20E581B445C0}" destId="{5691ABBB-14C5-450B-86AD-2F667D826511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0CC2E-FAD6-469C-A616-98C148B11837}">
      <dsp:nvSpPr>
        <dsp:cNvPr id="0" name=""/>
        <dsp:cNvSpPr/>
      </dsp:nvSpPr>
      <dsp:spPr>
        <a:xfrm>
          <a:off x="0" y="3569039"/>
          <a:ext cx="1971675" cy="7808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226" tIns="99568" rIns="140226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Customer Service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(3 items)</a:t>
          </a:r>
        </a:p>
      </dsp:txBody>
      <dsp:txXfrm>
        <a:off x="0" y="3569039"/>
        <a:ext cx="1971675" cy="780818"/>
      </dsp:txXfrm>
    </dsp:sp>
    <dsp:sp modelId="{B6D78AF3-38E0-4F1D-8295-4269D32409D0}">
      <dsp:nvSpPr>
        <dsp:cNvPr id="0" name=""/>
        <dsp:cNvSpPr/>
      </dsp:nvSpPr>
      <dsp:spPr>
        <a:xfrm>
          <a:off x="1971675" y="3569039"/>
          <a:ext cx="5915025" cy="780818"/>
        </a:xfrm>
        <a:prstGeom prst="rect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985" tIns="139700" rIns="11998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In the last 6 months, how often did your health plan’s customer service give you the information or help you needed? [Never; Sometimes; Usually; Always]</a:t>
          </a:r>
          <a:endParaRPr lang="en-US" sz="1100" kern="1200" dirty="0"/>
        </a:p>
      </dsp:txBody>
      <dsp:txXfrm>
        <a:off x="1971675" y="3569039"/>
        <a:ext cx="5915025" cy="780818"/>
      </dsp:txXfrm>
    </dsp:sp>
    <dsp:sp modelId="{03BDAE59-AE7C-4536-AA37-0DCC72B15963}">
      <dsp:nvSpPr>
        <dsp:cNvPr id="0" name=""/>
        <dsp:cNvSpPr/>
      </dsp:nvSpPr>
      <dsp:spPr>
        <a:xfrm rot="10800000">
          <a:off x="0" y="2379853"/>
          <a:ext cx="1971675" cy="120089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226" tIns="99568" rIns="140226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Getting care quickly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(3 items)</a:t>
          </a:r>
        </a:p>
      </dsp:txBody>
      <dsp:txXfrm rot="-10800000">
        <a:off x="0" y="2379853"/>
        <a:ext cx="1971675" cy="780584"/>
      </dsp:txXfrm>
    </dsp:sp>
    <dsp:sp modelId="{868AA3AA-A384-406C-AC19-79FB227E608D}">
      <dsp:nvSpPr>
        <dsp:cNvPr id="0" name=""/>
        <dsp:cNvSpPr/>
      </dsp:nvSpPr>
      <dsp:spPr>
        <a:xfrm>
          <a:off x="1971675" y="2379853"/>
          <a:ext cx="5915025" cy="780584"/>
        </a:xfrm>
        <a:prstGeom prst="rect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985" tIns="139700" rIns="11998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In the last 6 months, when you needed care right away, how often did you get care as soon as you needed? [Never; Sometimes; Usually; Always]</a:t>
          </a:r>
          <a:endParaRPr lang="en-US" sz="1100" kern="1200" dirty="0"/>
        </a:p>
      </dsp:txBody>
      <dsp:txXfrm>
        <a:off x="1971675" y="2379853"/>
        <a:ext cx="5915025" cy="780584"/>
      </dsp:txXfrm>
    </dsp:sp>
    <dsp:sp modelId="{555B517B-EB3D-4B3D-9188-7E9DBA2074F1}">
      <dsp:nvSpPr>
        <dsp:cNvPr id="0" name=""/>
        <dsp:cNvSpPr/>
      </dsp:nvSpPr>
      <dsp:spPr>
        <a:xfrm rot="10800000">
          <a:off x="0" y="1190666"/>
          <a:ext cx="1971675" cy="120089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226" tIns="99568" rIns="140226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Getting needed care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 (2 items)</a:t>
          </a:r>
        </a:p>
      </dsp:txBody>
      <dsp:txXfrm rot="-10800000">
        <a:off x="0" y="1190666"/>
        <a:ext cx="1971675" cy="780584"/>
      </dsp:txXfrm>
    </dsp:sp>
    <dsp:sp modelId="{8882253A-3D5B-4ACE-8650-54AEA73DBCD7}">
      <dsp:nvSpPr>
        <dsp:cNvPr id="0" name=""/>
        <dsp:cNvSpPr/>
      </dsp:nvSpPr>
      <dsp:spPr>
        <a:xfrm>
          <a:off x="1971675" y="1190666"/>
          <a:ext cx="5915025" cy="780584"/>
        </a:xfrm>
        <a:prstGeom prst="rect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985" tIns="139700" rIns="11998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In the last 6 months, how often was it easy to get the care, tests or treatment you needed?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[Never; Sometimes; Usually; Always]</a:t>
          </a:r>
          <a:endParaRPr lang="en-US" sz="1100" kern="1200" dirty="0"/>
        </a:p>
      </dsp:txBody>
      <dsp:txXfrm>
        <a:off x="1971675" y="1190666"/>
        <a:ext cx="5915025" cy="780584"/>
      </dsp:txXfrm>
    </dsp:sp>
    <dsp:sp modelId="{A481A119-A610-49BA-9582-9760E02CC9E8}">
      <dsp:nvSpPr>
        <dsp:cNvPr id="0" name=""/>
        <dsp:cNvSpPr/>
      </dsp:nvSpPr>
      <dsp:spPr>
        <a:xfrm rot="10800000">
          <a:off x="0" y="1479"/>
          <a:ext cx="1971675" cy="120089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226" tIns="99568" rIns="140226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Communication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 (4 items)</a:t>
          </a:r>
        </a:p>
      </dsp:txBody>
      <dsp:txXfrm rot="-10800000">
        <a:off x="0" y="1479"/>
        <a:ext cx="1971675" cy="780584"/>
      </dsp:txXfrm>
    </dsp:sp>
    <dsp:sp modelId="{5691ABBB-14C5-450B-86AD-2F667D826511}">
      <dsp:nvSpPr>
        <dsp:cNvPr id="0" name=""/>
        <dsp:cNvSpPr/>
      </dsp:nvSpPr>
      <dsp:spPr>
        <a:xfrm>
          <a:off x="1971675" y="1479"/>
          <a:ext cx="5915025" cy="780584"/>
        </a:xfrm>
        <a:prstGeom prst="rect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985" tIns="139700" rIns="11998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In the last 6 months, how often did your personal doctor explain things in a way that was easy to understand?  [Never; Sometimes; Usually; Always]</a:t>
          </a:r>
        </a:p>
      </dsp:txBody>
      <dsp:txXfrm>
        <a:off x="1971675" y="1479"/>
        <a:ext cx="5915025" cy="780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058" cy="46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2" tIns="47101" rIns="94202" bIns="4710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417" y="1"/>
            <a:ext cx="3078058" cy="46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2" tIns="47101" rIns="94202" bIns="471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893"/>
            <a:ext cx="3078058" cy="46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2" tIns="47101" rIns="94202" bIns="4710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417" y="8918893"/>
            <a:ext cx="3078058" cy="46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2" tIns="47101" rIns="94202" bIns="471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B5CFF0E0-9292-4E99-842A-D31D68E32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76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17T21:10:05.561"/>
    </inkml:context>
    <inkml:brush xml:id="br0">
      <inkml:brushProperty name="width" value="0.02" units="cm"/>
      <inkml:brushProperty name="height" value="0.02" units="cm"/>
      <inkml:brushProperty name="ignorePressure" value="1"/>
    </inkml:brush>
  </inkml:definitions>
  <inkml:trace contextRef="#ctx0" brushRef="#br0">10766 14664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7-17T21:10:08.963"/>
    </inkml:context>
    <inkml:brush xml:id="br0">
      <inkml:brushProperty name="width" value="0.02" units="cm"/>
      <inkml:brushProperty name="height" value="0.02" units="cm"/>
      <inkml:brushProperty name="ignorePressure" value="1"/>
    </inkml:brush>
  </inkml:definitions>
  <inkml:trace contextRef="#ctx0" brushRef="#br0">730 74,'0'2,"0"7,-6 3,-3 3,-6 3,-2 2,-4 2,-1 10,4 7,5 0,4-3,4 1,3-3,1-6,-3 3,-2-1,0-3,2-2,-1-2,-43 33,-51 31,-13 9,10-6,19-18,24-14,22-10,18-12,11-8,8-4,3-9,2-9,-1-1,5 6,3 9,-1 6,3 11,5 7,-2 1,4-4,1-10,2-10,-1-9,-1 0,0 4,-4 8,-2 1,-4 2,2-1,-3 0,-2-2,-1-4,-2-5,-1 2,6-1,0 8,4 2,3-4,-4-2,-2 0,-5 4,-22 13,-37 38,-12 11,2-6,12-15,9-13,12-8,11-16,8-8,6-5,4 0,4 0,1 2,3 1,0 1,-2 0,-1 1,0-3,0 3,4 3,2-1,1 3,-3-2,-2-2,-3 1,-2-1,-2 1,0-1,0 4,0 2,-1-1,1-2,-1 0,-4-2,-2 1,1-2,1 2,1 3,2 0,1-1,1 0,0-3,0 1,0-1,3 3,0 2,1 5,-2-2,0-2,-1-2,0-2,2-5,0-2,0 0,0 1,-2 1,0 4,0 1,4 2,2-7,-1-16,1-9,5-4,8 1,2 2,4-4,-2-2,0-4,-2-6,0 0,3 4,2 9,0 7,-1 10,-1 6,-1 4,-1-2,-5-16,-3-7,1 3,-2 4,4 15,-2 8,-2 5,1-5,-5-38,-4-12,-3 1,-2 11,-1 16,-1 9,-2-28,-1-12</inkml:trace>
  <inkml:trace contextRef="#ctx0" brushRef="#br0" timeOffset="5467">390 0,'5'0,"4"0,4 0,3 0,3 0,2 0,1 0,-4 2,0 2,5-1,1 0,-1-1,0-1,-1-1,1 1,-4 1,-4 6,-6 4,-4 6,-3 1,-1 0,-2 3,0 4,0 0,1 2,1-5,2-4,0 1,0-2,-1 0,-1 1,-1-7,1-11,-1-9,0-2</inkml:trace>
  <inkml:trace contextRef="#ctx0" brushRef="#br0" timeOffset="8787">434 2850,'0'5,"5"4,2 4,2-2,-1 4,1-2,0 0,-3 3,-2 0,3-1,4-4,-1 4,3-1,0 3,-1-3,-1 0,4 0,0 2,-3 2,-3 2,-3 0,2-3,2-5,5-4,0 2,-3 6,-6 1,-7 0,-2-3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058" cy="46958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202" tIns="47101" rIns="94202" bIns="4710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417" y="1"/>
            <a:ext cx="3078058" cy="46958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202" tIns="47101" rIns="94202" bIns="471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360" y="4458651"/>
            <a:ext cx="5209756" cy="42262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202" tIns="47101" rIns="94202" bIns="471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85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893"/>
            <a:ext cx="3078058" cy="4695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202" tIns="47101" rIns="94202" bIns="4710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417" y="8918893"/>
            <a:ext cx="3078058" cy="4695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202" tIns="47101" rIns="94202" bIns="471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560BD1C5-117E-4168-A7B7-3C97EA08B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92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74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4C49E517-6E9F-4B9D-9AC8-9DD3515796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30FD033-652D-410B-9185-12375969536A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57057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8054" indent="-29156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6239" indent="-23324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2734" indent="-23324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9230" indent="-23324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5724" indent="-2332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2220" indent="-2332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8715" indent="-2332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209" indent="-2332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71F9ECC-2D7A-46BF-9563-7B84D0EED4BA}" type="slidenum">
              <a:rPr 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defRPr/>
              </a:pPr>
              <a:t>4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901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6CE3-600C-4C38-9210-B03AD8C969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18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latin typeface="Comic Sans MS" panose="030F0702030302020204" pitchFamily="66" charset="0"/>
              </a:rPr>
              <a:t>This U19 examines chiropractic manipulation/mobilization for chronic low back and cervical pain using the RAND/UCLA expert panel process to assess treatment appropriateness.  It also looks at patient preferences, treatment costs, and patient-reported outcomes.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Project 1: Clinician-Based Appropriateness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Project 2: Patient-Reported Outcomes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Project 3: Patient Experiences and Beliefs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Project 4: Resource Utilization.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00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00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latin typeface="Comic Sans MS" panose="030F0702030302020204" pitchFamily="66" charset="0"/>
              </a:rPr>
              <a:t>n = 2024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72% of those eligible for the study (n =  2829) participated.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n = 1834 (65%) of the 2829; 91% of 2024.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81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5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638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62D00-B1E3-4835-884C-5F222AD40C36}" type="datetime4">
              <a:rPr lang="en-US" smtClean="0"/>
              <a:pPr>
                <a:defRPr/>
              </a:pPr>
              <a:t>June 16,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4FC7D-27F8-4040-9DB7-283913AE0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5A4A1-9252-4FD7-8760-8C2999A8B094}" type="datetime4">
              <a:rPr lang="en-US" smtClean="0"/>
              <a:pPr>
                <a:defRPr/>
              </a:pPr>
              <a:t>June 16,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D421E-8161-453C-8076-6BF540675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851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851"/>
            <a:ext cx="67722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401EB-4B9C-48CC-ADED-389175255878}" type="datetime4">
              <a:rPr lang="en-US" smtClean="0"/>
              <a:pPr>
                <a:defRPr/>
              </a:pPr>
              <a:t>June 16,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F06D7-3CF0-4962-B168-1E7701C0A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41294" y="1417638"/>
            <a:ext cx="7261414" cy="4930775"/>
          </a:xfrm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3549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46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E360E-EB38-4DBC-9C96-F00C75741A90}" type="datetime4">
              <a:rPr lang="en-US" smtClean="0"/>
              <a:pPr>
                <a:defRPr/>
              </a:pPr>
              <a:t>June 16,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5225"/>
            <a:ext cx="161925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44EA-161E-419D-B606-46724030B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711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16653-7477-46EE-A296-04E01C88B3E7}" type="datetime4">
              <a:rPr lang="en-US" smtClean="0"/>
              <a:pPr>
                <a:defRPr/>
              </a:pPr>
              <a:t>June 16,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58977-03B1-44FE-8B2A-BEE55865E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4D67-F380-4D19-8DC2-D8D7A69C8563}" type="datetime4">
              <a:rPr lang="en-US" smtClean="0"/>
              <a:pPr>
                <a:defRPr/>
              </a:pPr>
              <a:t>June 16, 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19EFA-3A8A-4C18-A720-9C0EC50EC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773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773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CBE2D-70F3-49DF-A8CE-D027752C8EA0}" type="datetime4">
              <a:rPr lang="en-US" smtClean="0"/>
              <a:pPr>
                <a:defRPr/>
              </a:pPr>
              <a:t>June 16, 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7A2FA-A687-472D-9525-18D7C7100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20A68-4B0D-44CB-80E7-7F72BDD3676F}" type="datetime4">
              <a:rPr lang="en-US" smtClean="0"/>
              <a:pPr>
                <a:defRPr/>
              </a:pPr>
              <a:t>June 16, 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15C0F-D46F-4F15-BEA4-3F0FAA134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1A488-F133-44E0-BCE0-C7297E6E078D}" type="datetime4">
              <a:rPr lang="en-US" smtClean="0"/>
              <a:pPr>
                <a:defRPr/>
              </a:pPr>
              <a:t>June 16, 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04A63-7622-4A0E-8213-283EA964E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263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75F8-1663-4452-B460-4155C3994215}" type="datetime4">
              <a:rPr lang="en-US" smtClean="0"/>
              <a:pPr>
                <a:defRPr/>
              </a:pPr>
              <a:t>June 16, 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76091-6E7F-47D4-BCEF-D4FB530B7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B6E74-21EF-4574-967D-34216100E44B}" type="datetime4">
              <a:rPr lang="en-US" smtClean="0"/>
              <a:pPr>
                <a:defRPr/>
              </a:pPr>
              <a:t>June 16, 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EE16E-B068-4EA7-9C0F-EA431C66D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B61280BB-8824-4F15-A934-5DD9C1B3420A}" type="datetime4">
              <a:rPr lang="en-US" smtClean="0"/>
              <a:pPr>
                <a:defRPr/>
              </a:pPr>
              <a:t>June 16, 2019</a:t>
            </a:fld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122CADC7-F8D5-43F5-B6BB-578E5327D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8" r:id="rId7"/>
    <p:sldLayoutId id="2147483804" r:id="rId8"/>
    <p:sldLayoutId id="2147483805" r:id="rId9"/>
    <p:sldLayoutId id="2147483806" r:id="rId10"/>
    <p:sldLayoutId id="2147483807" r:id="rId11"/>
    <p:sldLayoutId id="2147483809" r:id="rId12"/>
    <p:sldLayoutId id="214748381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tml5doctor.com/your-questions-answered-6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bluediamondgallery.com/handwriting/s/sample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1.xml"/><Relationship Id="rId7" Type="http://schemas.openxmlformats.org/officeDocument/2006/relationships/customXml" Target="../ink/ink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7.png"/><Relationship Id="rId4" Type="http://schemas.openxmlformats.org/officeDocument/2006/relationships/diagramQuickStyle" Target="../diagrams/quickStyle1.xml"/><Relationship Id="rId9" Type="http://schemas.openxmlformats.org/officeDocument/2006/relationships/customXml" Target="../ink/ink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drhays@ucla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drhays@ucla.edu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c.com/2017/08/29/obamacare-kept-reducing-number-of-americans-without-health-insuranc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s://en.wikipedia.org/wiki/Health_care_in_the_United_Stat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br>
              <a:rPr lang="en-US" altLang="en-US" sz="3200" dirty="0">
                <a:latin typeface="Comic Sans MS" pitchFamily="66" charset="0"/>
              </a:rPr>
            </a:br>
            <a:r>
              <a:rPr lang="en-US" altLang="en-US" sz="3200" dirty="0">
                <a:latin typeface="Comic Sans MS" pitchFamily="66" charset="0"/>
              </a:rPr>
              <a:t>Patient Experiences with Health Care </a:t>
            </a:r>
            <a:br>
              <a:rPr lang="en-US" altLang="en-US" sz="3200" dirty="0">
                <a:latin typeface="Comic Sans MS" pitchFamily="66" charset="0"/>
              </a:rPr>
            </a:br>
            <a:r>
              <a:rPr lang="en-US" altLang="en-US" sz="3200" dirty="0">
                <a:latin typeface="Comic Sans MS" pitchFamily="66" charset="0"/>
              </a:rPr>
              <a:t>in the United States</a:t>
            </a:r>
            <a:r>
              <a:rPr lang="en-US" sz="3800" dirty="0">
                <a:latin typeface="Comic Sans MS" panose="030F0702030302020204" pitchFamily="66" charset="0"/>
              </a:rPr>
              <a:t> </a:t>
            </a:r>
            <a:endParaRPr lang="en-US" altLang="en-US" sz="3800" dirty="0">
              <a:latin typeface="Comic Sans MS" panose="030F0702030302020204" pitchFamily="66" charset="0"/>
            </a:endParaRPr>
          </a:p>
        </p:txBody>
      </p:sp>
      <p:sp>
        <p:nvSpPr>
          <p:cNvPr id="3076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26633" y="1600394"/>
            <a:ext cx="9067800" cy="105099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>
                <a:latin typeface="Comic Sans MS" pitchFamily="66" charset="0"/>
              </a:rPr>
              <a:t>Ron D. Hays</a:t>
            </a:r>
          </a:p>
          <a:p>
            <a:pPr marL="0" indent="0" algn="ctr">
              <a:buNone/>
            </a:pPr>
            <a:r>
              <a:rPr lang="en-US" sz="1800" b="1" dirty="0">
                <a:latin typeface="Comic Sans MS" panose="030F0702030302020204" pitchFamily="66" charset="0"/>
              </a:rPr>
              <a:t>Faculty Competency Training Program for Hubei University of Chinese Medicine</a:t>
            </a:r>
          </a:p>
          <a:p>
            <a:pPr marL="0" indent="0" algn="ctr">
              <a:buNone/>
            </a:pPr>
            <a:r>
              <a:rPr lang="en-US" sz="1800" b="1" dirty="0">
                <a:latin typeface="Comic Sans MS" panose="030F0702030302020204" pitchFamily="66" charset="0"/>
              </a:rPr>
              <a:t> </a:t>
            </a:r>
            <a:endParaRPr lang="en-US" altLang="en-US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altLang="en-US" sz="2200" dirty="0">
                <a:latin typeface="Comic Sans MS" pitchFamily="66" charset="0"/>
              </a:rPr>
              <a:t>CHS 14-214 U, Los Angeles, CA, June 17, 2019</a:t>
            </a:r>
            <a:endParaRPr lang="en-US" sz="2200" dirty="0">
              <a:latin typeface="Comic Sans MS" panose="030F0702030302020204" pitchFamily="66" charset="0"/>
            </a:endParaRPr>
          </a:p>
          <a:p>
            <a:endParaRPr lang="en-US" altLang="en-US" sz="2400" dirty="0">
              <a:latin typeface="Comic Sans MS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62C339-1450-4B03-91C2-865B2E9CFA7A}"/>
              </a:ext>
            </a:extLst>
          </p:cNvPr>
          <p:cNvSpPr/>
          <p:nvPr/>
        </p:nvSpPr>
        <p:spPr>
          <a:xfrm>
            <a:off x="304800" y="2253246"/>
            <a:ext cx="88392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marR="0" lvl="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0" i="1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11AAC6-472F-413F-B013-DA4CE15B8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24200" y="3962400"/>
            <a:ext cx="2524125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6CB4D-5183-45E4-B29E-A1261B7F8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Patient Inclusion/Exclusion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E2A5A-B7C6-4965-8166-8F8F739A6C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676400"/>
            <a:ext cx="8305800" cy="46720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Inclusion</a:t>
            </a:r>
          </a:p>
          <a:p>
            <a:pPr lvl="1"/>
            <a:r>
              <a:rPr lang="en-US" dirty="0"/>
              <a:t>21 and older current chiropractic patients</a:t>
            </a:r>
          </a:p>
          <a:p>
            <a:pPr lvl="1"/>
            <a:r>
              <a:rPr lang="en-US" dirty="0"/>
              <a:t>Chronic low back pain and/or neck pain</a:t>
            </a:r>
          </a:p>
          <a:p>
            <a:pPr lvl="2"/>
            <a:r>
              <a:rPr lang="en-US" dirty="0"/>
              <a:t>Pain for 3 months or more before seeing chiropractor </a:t>
            </a:r>
          </a:p>
          <a:p>
            <a:pPr lvl="2"/>
            <a:r>
              <a:rPr lang="en-US" dirty="0"/>
              <a:t>Or self-reported as chronic</a:t>
            </a:r>
          </a:p>
          <a:p>
            <a:pPr lvl="1"/>
            <a:r>
              <a:rPr lang="en-US" dirty="0"/>
              <a:t>Able to complete questionnaires in English</a:t>
            </a:r>
          </a:p>
          <a:p>
            <a:r>
              <a:rPr lang="en-US" dirty="0"/>
              <a:t>Exclusion</a:t>
            </a:r>
          </a:p>
          <a:p>
            <a:pPr lvl="1"/>
            <a:r>
              <a:rPr lang="en-US" dirty="0"/>
              <a:t>Ongoing personal injury/workers’ compensation litigation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67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120"/>
            <a:ext cx="8839200" cy="1066800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Portland, OR; San Diego, CA; Minneapolis, MN; Dallas, TX; Seneca Falls/Upstate NY, Tampa, FL</a:t>
            </a:r>
            <a:br>
              <a:rPr lang="en-US" sz="36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3600" b="1" dirty="0">
                <a:solidFill>
                  <a:schemeClr val="bg1"/>
                </a:solidFill>
              </a:rPr>
              <a:t>for CERC National Study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3BEF32-6E56-4220-A7E3-9A8C034DE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60" y="1259002"/>
            <a:ext cx="6772477" cy="52332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33A4FE-A9B7-4F1A-AA0C-BDB236990408}"/>
              </a:ext>
            </a:extLst>
          </p:cNvPr>
          <p:cNvSpPr txBox="1"/>
          <p:nvPr/>
        </p:nvSpPr>
        <p:spPr>
          <a:xfrm>
            <a:off x="1676400" y="1264920"/>
            <a:ext cx="6281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sz="2800" dirty="0"/>
              <a:t>125 clinics, 2024 (1834) patients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8853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D433E-B00B-4F92-BB38-1C2D9C276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285999"/>
            <a:ext cx="8839200" cy="3890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Average age = 49 (range: 21-95)</a:t>
            </a:r>
          </a:p>
          <a:p>
            <a:r>
              <a:rPr lang="en-US" dirty="0"/>
              <a:t>74% female</a:t>
            </a:r>
          </a:p>
          <a:p>
            <a:r>
              <a:rPr lang="en-US" dirty="0"/>
              <a:t>56% college degree</a:t>
            </a:r>
          </a:p>
          <a:p>
            <a:r>
              <a:rPr lang="en-US" dirty="0"/>
              <a:t>88% non-Hispanic white</a:t>
            </a:r>
          </a:p>
          <a:p>
            <a:r>
              <a:rPr lang="en-US" dirty="0"/>
              <a:t>59% working full time; 32% income &gt;=$100k</a:t>
            </a:r>
          </a:p>
          <a:p>
            <a:endParaRPr lang="en-US" dirty="0"/>
          </a:p>
          <a:p>
            <a:r>
              <a:rPr lang="en-US" sz="2800" dirty="0"/>
              <a:t>Mean number of years getting chiropractic care for pain = 11</a:t>
            </a:r>
          </a:p>
          <a:p>
            <a:r>
              <a:rPr lang="en-US" sz="2800" dirty="0"/>
              <a:t>Mean number of years seeing “this” chiropractor for pain = 5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95800-F50B-411A-B1C4-825FF0C6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1BC4B5-6D19-4A82-828B-B10DB0906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200" y="228600"/>
            <a:ext cx="9144000" cy="15970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87AE7B-9EDC-4F47-AEF2-AEBB9BE3E5C5}"/>
              </a:ext>
            </a:extLst>
          </p:cNvPr>
          <p:cNvSpPr txBox="1"/>
          <p:nvPr/>
        </p:nvSpPr>
        <p:spPr>
          <a:xfrm>
            <a:off x="3733800" y="1447800"/>
            <a:ext cx="1672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1834</a:t>
            </a:r>
          </a:p>
        </p:txBody>
      </p:sp>
    </p:spTree>
    <p:extLst>
      <p:ext uri="{BB962C8B-B14F-4D97-AF65-F5344CB8AC3E}">
        <p14:creationId xmlns:p14="http://schemas.microsoft.com/office/powerpoint/2010/main" val="1972950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BA862-9084-4ECC-AF51-1EFB01D03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5153"/>
            <a:ext cx="8991600" cy="1143000"/>
          </a:xfrm>
        </p:spPr>
        <p:txBody>
          <a:bodyPr/>
          <a:lstStyle/>
          <a:p>
            <a:r>
              <a:rPr lang="en-US" dirty="0"/>
              <a:t>Patient Experience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1F1D7-B82B-4DD9-A9E5-D6EC91894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417638"/>
            <a:ext cx="8915400" cy="4525963"/>
          </a:xfrm>
        </p:spPr>
        <p:txBody>
          <a:bodyPr/>
          <a:lstStyle/>
          <a:p>
            <a:r>
              <a:rPr lang="en-US" dirty="0"/>
              <a:t>Literature review</a:t>
            </a:r>
          </a:p>
          <a:p>
            <a:r>
              <a:rPr lang="en-US" dirty="0"/>
              <a:t>Six focus groups</a:t>
            </a:r>
          </a:p>
          <a:p>
            <a:pPr lvl="1"/>
            <a:r>
              <a:rPr lang="en-US" dirty="0"/>
              <a:t>2 in Los Angeles</a:t>
            </a:r>
          </a:p>
          <a:p>
            <a:pPr lvl="1"/>
            <a:r>
              <a:rPr lang="en-US" dirty="0"/>
              <a:t>2 in Chicago</a:t>
            </a:r>
          </a:p>
          <a:p>
            <a:pPr lvl="1"/>
            <a:r>
              <a:rPr lang="en-US" dirty="0"/>
              <a:t>2 in Boston</a:t>
            </a:r>
          </a:p>
          <a:p>
            <a:r>
              <a:rPr lang="en-US" dirty="0"/>
              <a:t>Selected items in the CAHPS Clinician and Group Survey relevant to chiropractic care</a:t>
            </a:r>
          </a:p>
          <a:p>
            <a:pPr lvl="1"/>
            <a:r>
              <a:rPr lang="en-US" dirty="0"/>
              <a:t>Access to care (3 items)</a:t>
            </a:r>
          </a:p>
          <a:p>
            <a:pPr lvl="1"/>
            <a:r>
              <a:rPr lang="en-US" dirty="0"/>
              <a:t>Communication (4 items)</a:t>
            </a:r>
          </a:p>
          <a:p>
            <a:pPr lvl="1"/>
            <a:r>
              <a:rPr lang="en-US" dirty="0"/>
              <a:t>Global rating of provider (1 item)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AFAAB-BCA6-4F0C-AFBC-34FEF899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88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455A-2C01-441C-8CBA-C040AF9A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/>
          <a:lstStyle/>
          <a:p>
            <a:r>
              <a:rPr lang="en-US" dirty="0"/>
              <a:t>CAHPS Clinician and Group Survey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9282-4136-4343-A3F0-18B27521F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525963"/>
          </a:xfrm>
        </p:spPr>
        <p:txBody>
          <a:bodyPr/>
          <a:lstStyle/>
          <a:p>
            <a:r>
              <a:rPr lang="en-US" dirty="0"/>
              <a:t>Administered at 3-month follow-up</a:t>
            </a:r>
          </a:p>
          <a:p>
            <a:pPr lvl="1"/>
            <a:r>
              <a:rPr lang="en-US" dirty="0"/>
              <a:t>Using 3-month recall interval</a:t>
            </a:r>
          </a:p>
          <a:p>
            <a:r>
              <a:rPr lang="en-US" dirty="0"/>
              <a:t>Responses compared with 2016 CAHPS National database</a:t>
            </a:r>
          </a:p>
          <a:p>
            <a:pPr lvl="1"/>
            <a:r>
              <a:rPr lang="en-US" dirty="0"/>
              <a:t>137,416 adults from 656 practice sites</a:t>
            </a:r>
          </a:p>
          <a:p>
            <a:pPr lvl="1"/>
            <a:r>
              <a:rPr lang="en-US" dirty="0"/>
              <a:t>Family practice, surgery, obstetrics/gynecology, ophthalmology, cardiology, orthopedics</a:t>
            </a:r>
          </a:p>
          <a:p>
            <a:pPr lvl="1"/>
            <a:r>
              <a:rPr lang="en-US" dirty="0"/>
              <a:t>Used 6-month recall interval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3BE49-05C0-4F31-86B7-36A220F5B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98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22389-1763-4A43-8F2F-370F1F68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D85B642-4EE3-4F81-9F96-15927657DC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318346"/>
              </p:ext>
            </p:extLst>
          </p:nvPr>
        </p:nvGraphicFramePr>
        <p:xfrm>
          <a:off x="381000" y="228601"/>
          <a:ext cx="84582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8" name="Document" r:id="rId3" imgW="5942845" imgH="5654948" progId="Word.Document.12">
                  <p:embed/>
                </p:oleObj>
              </mc:Choice>
              <mc:Fallback>
                <p:oleObj name="Document" r:id="rId3" imgW="5942845" imgH="56549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28601"/>
                        <a:ext cx="8458200" cy="655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9848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FFB20D-3F3C-4624-94E5-A90431B8C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227D2D9-5A9E-468E-9DEF-9FB00D7FEC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484263"/>
              </p:ext>
            </p:extLst>
          </p:nvPr>
        </p:nvGraphicFramePr>
        <p:xfrm>
          <a:off x="381000" y="228600"/>
          <a:ext cx="8305800" cy="6553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1" name="Document" r:id="rId3" imgW="5942845" imgH="5374743" progId="Word.Document.12">
                  <p:embed/>
                </p:oleObj>
              </mc:Choice>
              <mc:Fallback>
                <p:oleObj name="Document" r:id="rId3" imgW="5942845" imgH="53747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28600"/>
                        <a:ext cx="8305800" cy="6553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4949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2D803-259E-4349-8CC2-86A80F7BE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/>
          <a:lstStyle/>
          <a:p>
            <a:r>
              <a:rPr lang="en-US" dirty="0"/>
              <a:t>Descriptive Statistics and Reliability of Scales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3732E40-C5AA-4EF6-A3FC-6743B8D840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290331"/>
              </p:ext>
            </p:extLst>
          </p:nvPr>
        </p:nvGraphicFramePr>
        <p:xfrm>
          <a:off x="228600" y="1600200"/>
          <a:ext cx="8610600" cy="4692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9172">
                  <a:extLst>
                    <a:ext uri="{9D8B030D-6E8A-4147-A177-3AD203B41FA5}">
                      <a16:colId xmlns:a16="http://schemas.microsoft.com/office/drawing/2014/main" val="134253967"/>
                    </a:ext>
                  </a:extLst>
                </a:gridCol>
                <a:gridCol w="1113440">
                  <a:extLst>
                    <a:ext uri="{9D8B030D-6E8A-4147-A177-3AD203B41FA5}">
                      <a16:colId xmlns:a16="http://schemas.microsoft.com/office/drawing/2014/main" val="3703225398"/>
                    </a:ext>
                  </a:extLst>
                </a:gridCol>
                <a:gridCol w="1083748">
                  <a:extLst>
                    <a:ext uri="{9D8B030D-6E8A-4147-A177-3AD203B41FA5}">
                      <a16:colId xmlns:a16="http://schemas.microsoft.com/office/drawing/2014/main" val="1704014604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3027862793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472767695"/>
                    </a:ext>
                  </a:extLst>
                </a:gridCol>
              </a:tblGrid>
              <a:tr h="4890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Measure (items)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Alpha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Clinic-Level Intraclass Correlation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628880"/>
                  </a:ext>
                </a:extLst>
              </a:tr>
              <a:tr h="489020">
                <a:tc>
                  <a:txBody>
                    <a:bodyPr/>
                    <a:lstStyle/>
                    <a:p>
                      <a:r>
                        <a:rPr lang="en-US" dirty="0"/>
                        <a:t>Access 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349471"/>
                  </a:ext>
                </a:extLst>
              </a:tr>
              <a:tr h="489020">
                <a:tc>
                  <a:txBody>
                    <a:bodyPr/>
                    <a:lstStyle/>
                    <a:p>
                      <a:r>
                        <a:rPr lang="en-US" dirty="0"/>
                        <a:t>Communication (9)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828238"/>
                  </a:ext>
                </a:extLst>
              </a:tr>
              <a:tr h="489020">
                <a:tc>
                  <a:txBody>
                    <a:bodyPr/>
                    <a:lstStyle/>
                    <a:p>
                      <a:r>
                        <a:rPr lang="en-US" dirty="0"/>
                        <a:t>Administrative assistant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431253"/>
                  </a:ext>
                </a:extLst>
              </a:tr>
              <a:tr h="489020">
                <a:tc>
                  <a:txBody>
                    <a:bodyPr/>
                    <a:lstStyle/>
                    <a:p>
                      <a:r>
                        <a:rPr lang="en-US" dirty="0"/>
                        <a:t>Global ratings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283087"/>
                  </a:ext>
                </a:extLst>
              </a:tr>
              <a:tr h="489020">
                <a:tc>
                  <a:txBody>
                    <a:bodyPr/>
                    <a:lstStyle/>
                    <a:p>
                      <a:r>
                        <a:rPr lang="en-US" dirty="0"/>
                        <a:t>Office appearance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531340"/>
                  </a:ext>
                </a:extLst>
              </a:tr>
              <a:tr h="489020">
                <a:tc>
                  <a:txBody>
                    <a:bodyPr/>
                    <a:lstStyle/>
                    <a:p>
                      <a:r>
                        <a:rPr lang="en-US" dirty="0"/>
                        <a:t>Perceived outcomes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657271"/>
                  </a:ext>
                </a:extLst>
              </a:tr>
              <a:tr h="844062">
                <a:tc>
                  <a:txBody>
                    <a:bodyPr/>
                    <a:lstStyle/>
                    <a:p>
                      <a:r>
                        <a:rPr lang="en-US" dirty="0"/>
                        <a:t>Insurance met expectations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0945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A3E86-4689-420F-9453-B7E3EC668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3674CD-F468-4099-ABE7-3BCB414DAD41}"/>
              </a:ext>
            </a:extLst>
          </p:cNvPr>
          <p:cNvSpPr txBox="1"/>
          <p:nvPr/>
        </p:nvSpPr>
        <p:spPr>
          <a:xfrm>
            <a:off x="155359" y="6198641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125 clinics in chiropractic sample. Number of patients per clinic needed to obtain 0.70 reliability ranged from 21 to 197.</a:t>
            </a:r>
          </a:p>
        </p:txBody>
      </p:sp>
    </p:spTree>
    <p:extLst>
      <p:ext uri="{BB962C8B-B14F-4D97-AF65-F5344CB8AC3E}">
        <p14:creationId xmlns:p14="http://schemas.microsoft.com/office/powerpoint/2010/main" val="3814384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73" y="365125"/>
            <a:ext cx="893134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CAHPS Medicare 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Survey Composites</a:t>
            </a: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F897B58-E805-4B29-8148-BD6190DE8E8D}"/>
                  </a:ext>
                </a:extLst>
              </p14:cNvPr>
              <p14:cNvContentPartPr/>
              <p14:nvPr/>
            </p14:nvContentPartPr>
            <p14:xfrm>
              <a:off x="605992" y="3428983"/>
              <a:ext cx="144" cy="144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F897B58-E805-4B29-8148-BD6190DE8E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4552" y="3427543"/>
                <a:ext cx="2880" cy="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369A6BE-E32D-4422-BBA5-266E5DE803A9}"/>
                  </a:ext>
                </a:extLst>
              </p14:cNvPr>
              <p14:cNvContentPartPr/>
              <p14:nvPr/>
            </p14:nvContentPartPr>
            <p14:xfrm>
              <a:off x="332680" y="3359863"/>
              <a:ext cx="263520" cy="124876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369A6BE-E32D-4422-BBA5-266E5DE803A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9080" y="3356264"/>
                <a:ext cx="270360" cy="12556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4216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53" y="365126"/>
            <a:ext cx="833459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CAHPS Medicare Survey 2012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Care Coordination Items             (n = 266,466)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Personal doctor:  </a:t>
            </a:r>
          </a:p>
          <a:p>
            <a:pPr marL="914400" lvl="1" indent="-514350"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has medical records or other information about your care during visits </a:t>
            </a:r>
          </a:p>
          <a:p>
            <a:pPr marL="914400" lvl="1" indent="-514350"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talks about all medicines you are taking </a:t>
            </a:r>
          </a:p>
          <a:p>
            <a:pPr marL="914400" lvl="1" indent="-514350"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informed and up-to-date about care from specialists </a:t>
            </a:r>
          </a:p>
          <a:p>
            <a:pPr marL="914400" lvl="1" indent="-514350"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helps manage care from providers and services </a:t>
            </a:r>
          </a:p>
          <a:p>
            <a:pPr marL="914400" lvl="1" indent="-514350"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follows up on test results </a:t>
            </a:r>
          </a:p>
          <a:p>
            <a:pPr marL="914400" lvl="1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5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   </a:t>
            </a:r>
            <a:r>
              <a:rPr lang="en-US" b="1" dirty="0"/>
              <a:t>Disclosures </a:t>
            </a:r>
            <a:br>
              <a:rPr lang="en-US" b="1" dirty="0"/>
            </a:b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621" y="1595336"/>
            <a:ext cx="8287965" cy="4568657"/>
          </a:xfrm>
        </p:spPr>
        <p:txBody>
          <a:bodyPr>
            <a:normAutofit fontScale="85000" lnSpcReduction="20000"/>
          </a:bodyPr>
          <a:lstStyle/>
          <a:p>
            <a:r>
              <a:rPr lang="en-US" sz="3400" dirty="0"/>
              <a:t>Professor, UCLA Department of Medicine, Division of General Internal Medicine and Health Services Research (</a:t>
            </a:r>
            <a:r>
              <a:rPr lang="en-US" sz="3400" dirty="0">
                <a:hlinkClick r:id="rId2"/>
              </a:rPr>
              <a:t>drhays@ucla.edu</a:t>
            </a:r>
            <a:r>
              <a:rPr lang="en-US" sz="3400" dirty="0"/>
              <a:t>)</a:t>
            </a:r>
          </a:p>
          <a:p>
            <a:endParaRPr lang="en-US" sz="3400" dirty="0"/>
          </a:p>
          <a:p>
            <a:r>
              <a:rPr lang="en-US" sz="3400" dirty="0"/>
              <a:t>Research funding from </a:t>
            </a:r>
          </a:p>
          <a:p>
            <a:pPr lvl="1"/>
            <a:r>
              <a:rPr lang="en-US" sz="3000" dirty="0"/>
              <a:t>Agency for Healthcare Research and Quality(AHRQ) for Consumer Assessment of Healthcare Providers and Systems (CAHPS®) project</a:t>
            </a:r>
          </a:p>
          <a:p>
            <a:pPr lvl="1"/>
            <a:r>
              <a:rPr lang="en-US" sz="3000" dirty="0"/>
              <a:t>National Institutes of Aging (NIA)</a:t>
            </a:r>
          </a:p>
          <a:p>
            <a:pPr lvl="1"/>
            <a:r>
              <a:rPr lang="en-US" sz="3000" dirty="0"/>
              <a:t>National Cancer Institute (NCI) </a:t>
            </a:r>
          </a:p>
          <a:p>
            <a:pPr lvl="1"/>
            <a:endParaRPr lang="en-US" sz="3000" dirty="0"/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250831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108" y="-271130"/>
            <a:ext cx="7894466" cy="191928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42" y="1232618"/>
            <a:ext cx="8925059" cy="4795629"/>
          </a:xfrm>
        </p:spPr>
        <p:txBody>
          <a:bodyPr>
            <a:normAutofit fontScale="55000" lnSpcReduction="20000"/>
          </a:bodyPr>
          <a:lstStyle/>
          <a:p>
            <a:pPr>
              <a:buClr>
                <a:schemeClr val="tx2"/>
              </a:buClr>
            </a:pPr>
            <a:r>
              <a:rPr lang="en-US" sz="5000" dirty="0">
                <a:solidFill>
                  <a:schemeClr val="tx2"/>
                </a:solidFill>
              </a:rPr>
              <a:t>Categorical confirmatory factor analysis </a:t>
            </a:r>
          </a:p>
          <a:p>
            <a:pPr lvl="1">
              <a:buClr>
                <a:schemeClr val="tx2"/>
              </a:buClr>
            </a:pPr>
            <a:endParaRPr lang="en-US" sz="5000" dirty="0">
              <a:solidFill>
                <a:schemeClr val="tx2"/>
              </a:solidFill>
            </a:endParaRPr>
          </a:p>
          <a:p>
            <a:pPr lvl="1">
              <a:buClr>
                <a:schemeClr val="tx2"/>
              </a:buClr>
            </a:pPr>
            <a:r>
              <a:rPr lang="en-US" sz="5000" dirty="0">
                <a:solidFill>
                  <a:schemeClr val="tx2"/>
                </a:solidFill>
              </a:rPr>
              <a:t>Patient-level and multi-level (patient and plan) </a:t>
            </a:r>
          </a:p>
          <a:p>
            <a:pPr lvl="1">
              <a:buClr>
                <a:schemeClr val="tx2"/>
              </a:buClr>
            </a:pPr>
            <a:r>
              <a:rPr lang="en-US" sz="5000" dirty="0">
                <a:solidFill>
                  <a:schemeClr val="tx2"/>
                </a:solidFill>
              </a:rPr>
              <a:t>Comparative Fit Index (CFI) &gt; 0.95</a:t>
            </a:r>
          </a:p>
          <a:p>
            <a:pPr lvl="1">
              <a:buClr>
                <a:schemeClr val="tx2"/>
              </a:buClr>
            </a:pPr>
            <a:r>
              <a:rPr lang="en-US" sz="5000" dirty="0">
                <a:solidFill>
                  <a:schemeClr val="tx2"/>
                </a:solidFill>
              </a:rPr>
              <a:t>Root Mean Square Error of Approximation (RMSEA) &lt; 0.06</a:t>
            </a:r>
          </a:p>
          <a:p>
            <a:pPr lvl="1">
              <a:buClr>
                <a:schemeClr val="tx2"/>
              </a:buClr>
            </a:pPr>
            <a:endParaRPr lang="en-US" sz="5000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en-US" sz="5000" dirty="0">
                <a:solidFill>
                  <a:schemeClr val="tx2"/>
                </a:solidFill>
              </a:rPr>
              <a:t>Reliability &gt;= 0.70</a:t>
            </a:r>
          </a:p>
          <a:p>
            <a:pPr>
              <a:buClr>
                <a:schemeClr val="tx2"/>
              </a:buClr>
            </a:pPr>
            <a:endParaRPr lang="en-US" sz="5000" dirty="0">
              <a:solidFill>
                <a:schemeClr val="tx2"/>
              </a:solidFill>
            </a:endParaRPr>
          </a:p>
          <a:p>
            <a:pPr lvl="1">
              <a:buClr>
                <a:schemeClr val="tx2"/>
              </a:buClr>
            </a:pPr>
            <a:r>
              <a:rPr lang="en-US" sz="5000" dirty="0">
                <a:solidFill>
                  <a:schemeClr val="tx2"/>
                </a:solidFill>
              </a:rPr>
              <a:t>Internal consistency (coefficient alpha) </a:t>
            </a:r>
          </a:p>
          <a:p>
            <a:pPr lvl="1">
              <a:buClr>
                <a:schemeClr val="tx2"/>
              </a:buClr>
            </a:pPr>
            <a:r>
              <a:rPr lang="en-US" sz="5000" dirty="0">
                <a:solidFill>
                  <a:schemeClr val="tx2"/>
                </a:solidFill>
              </a:rPr>
              <a:t>Plan-level reliability</a:t>
            </a:r>
          </a:p>
          <a:p>
            <a:pPr lvl="1">
              <a:buClr>
                <a:schemeClr val="tx2"/>
              </a:buClr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92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Comic Sans MS" panose="030F0702030302020204" pitchFamily="66" charset="0"/>
              </a:rPr>
              <a:t>Confirmatory Factor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dirty="0">
                <a:solidFill>
                  <a:schemeClr val="tx2"/>
                </a:solidFill>
              </a:rPr>
              <a:t>Good fit for patient-level CFA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chemeClr val="tx2"/>
                </a:solidFill>
              </a:rPr>
              <a:t>CFI =        0.996 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chemeClr val="tx2"/>
                </a:solidFill>
              </a:rPr>
              <a:t>RMSEA = 0.020</a:t>
            </a:r>
          </a:p>
          <a:p>
            <a:pPr lvl="1">
              <a:buClr>
                <a:schemeClr val="tx2"/>
              </a:buClr>
            </a:pPr>
            <a:endParaRPr lang="en-US" dirty="0"/>
          </a:p>
          <a:p>
            <a:pPr>
              <a:buClr>
                <a:schemeClr val="tx2"/>
              </a:buClr>
            </a:pPr>
            <a:r>
              <a:rPr lang="en-US" dirty="0">
                <a:solidFill>
                  <a:schemeClr val="tx2"/>
                </a:solidFill>
              </a:rPr>
              <a:t>Good fit for multi-level CFA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chemeClr val="tx2"/>
                </a:solidFill>
              </a:rPr>
              <a:t>CFI =        0.997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chemeClr val="tx2"/>
                </a:solidFill>
              </a:rPr>
              <a:t>RMSEA = 0.014</a:t>
            </a:r>
          </a:p>
          <a:p>
            <a:endParaRPr lang="en-US" dirty="0"/>
          </a:p>
        </p:txBody>
      </p:sp>
      <p:pic>
        <p:nvPicPr>
          <p:cNvPr id="1026" name="Picture 2" descr="C:\Users\drhays\AppData\Local\Microsoft\Windows\Temporary Internet Files\Content.IE5\2LRTL4ML\MC90031155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350" y="2510942"/>
            <a:ext cx="2090056" cy="279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690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Comic Sans MS" panose="030F0702030302020204" pitchFamily="66" charset="0"/>
              </a:rPr>
              <a:t>Standardized Factor Loadings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49084" y="1417638"/>
          <a:ext cx="7540617" cy="4225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5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1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2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Within-Level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Between-Level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53">
                <a:tc>
                  <a:txBody>
                    <a:bodyPr/>
                    <a:lstStyle/>
                    <a:p>
                      <a:r>
                        <a:rPr lang="en-US" dirty="0"/>
                        <a:t>Has medical records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0.72  (0.73)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253">
                <a:tc>
                  <a:txBody>
                    <a:bodyPr/>
                    <a:lstStyle/>
                    <a:p>
                      <a:r>
                        <a:rPr lang="en-US" dirty="0"/>
                        <a:t>Talks about medicines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0.65  (0.64)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253">
                <a:tc>
                  <a:txBody>
                    <a:bodyPr/>
                    <a:lstStyle/>
                    <a:p>
                      <a:r>
                        <a:rPr lang="en-US" dirty="0"/>
                        <a:t>Informed and up-to-date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0.70  (0.68)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253">
                <a:tc>
                  <a:txBody>
                    <a:bodyPr/>
                    <a:lstStyle/>
                    <a:p>
                      <a:r>
                        <a:rPr lang="en-US" dirty="0"/>
                        <a:t>Helps manage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0.71  (0.73)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4253">
                <a:tc>
                  <a:txBody>
                    <a:bodyPr/>
                    <a:lstStyle/>
                    <a:p>
                      <a:r>
                        <a:rPr lang="en-US" dirty="0"/>
                        <a:t>Follow-</a:t>
                      </a:r>
                      <a:r>
                        <a:rPr lang="en-US" baseline="0" dirty="0"/>
                        <a:t>up on test 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0.71  (0.70)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5643156"/>
            <a:ext cx="8763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Loadings from patient-level CFA shown within parentheses.  Multi-level CFA loadings are the other numbers.</a:t>
            </a:r>
          </a:p>
        </p:txBody>
      </p:sp>
    </p:spTree>
    <p:extLst>
      <p:ext uri="{BB962C8B-B14F-4D97-AF65-F5344CB8AC3E}">
        <p14:creationId xmlns:p14="http://schemas.microsoft.com/office/powerpoint/2010/main" val="1875886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Reliability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en-US" dirty="0">
                <a:solidFill>
                  <a:schemeClr val="tx2"/>
                </a:solidFill>
              </a:rPr>
              <a:t>Internal consistency (alpha) = 0.70</a:t>
            </a:r>
          </a:p>
          <a:p>
            <a:pPr>
              <a:buClr>
                <a:schemeClr val="tx2"/>
              </a:buClr>
            </a:pPr>
            <a:endParaRPr lang="en-US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en-US" dirty="0">
                <a:solidFill>
                  <a:schemeClr val="tx2"/>
                </a:solidFill>
              </a:rPr>
              <a:t>Plan-level </a:t>
            </a:r>
          </a:p>
          <a:p>
            <a:pPr lvl="1">
              <a:buClr>
                <a:schemeClr val="tx2"/>
              </a:buClr>
            </a:pPr>
            <a:r>
              <a:rPr lang="en-US" sz="3200" dirty="0">
                <a:solidFill>
                  <a:schemeClr val="tx2"/>
                </a:solidFill>
              </a:rPr>
              <a:t>ICC = 0.022 at plan level</a:t>
            </a:r>
          </a:p>
          <a:p>
            <a:pPr lvl="1">
              <a:buClr>
                <a:schemeClr val="tx2"/>
              </a:buClr>
            </a:pPr>
            <a:r>
              <a:rPr lang="en-US" sz="3200" dirty="0">
                <a:solidFill>
                  <a:schemeClr val="tx2"/>
                </a:solidFill>
              </a:rPr>
              <a:t>Number of patients needed to obtain </a:t>
            </a:r>
          </a:p>
          <a:p>
            <a:pPr lvl="2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2"/>
                </a:solidFill>
              </a:rPr>
              <a:t>0.70 reliability = 102</a:t>
            </a:r>
          </a:p>
          <a:p>
            <a:pPr lvl="2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2"/>
                </a:solidFill>
              </a:rPr>
              <a:t>0.80 reliability = 170</a:t>
            </a:r>
          </a:p>
        </p:txBody>
      </p:sp>
    </p:spTree>
    <p:extLst>
      <p:ext uri="{BB962C8B-B14F-4D97-AF65-F5344CB8AC3E}">
        <p14:creationId xmlns:p14="http://schemas.microsoft.com/office/powerpoint/2010/main" val="146289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762000"/>
            <a:ext cx="8330529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Using any number from 0 to 10, where 0 is the worst personal doctor possible, and 10 is the best personal doctor possible, what number would you use to rate your personal doctor?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marL="457200"/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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Worst personal doctor possible</a:t>
            </a:r>
          </a:p>
          <a:p>
            <a:pPr marL="457200"/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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457200"/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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457200"/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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457200"/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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457200"/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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marL="457200"/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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marL="457200"/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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marL="457200"/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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marL="457200"/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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marL="457200"/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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10 Best personal doctor possible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89" y="-152400"/>
            <a:ext cx="8886422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Regress Global Rating on Composites </a:t>
            </a:r>
          </a:p>
        </p:txBody>
      </p:sp>
    </p:spTree>
    <p:extLst>
      <p:ext uri="{BB962C8B-B14F-4D97-AF65-F5344CB8AC3E}">
        <p14:creationId xmlns:p14="http://schemas.microsoft.com/office/powerpoint/2010/main" val="3799883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100" dirty="0">
                <a:latin typeface="Comic Sans MS" panose="030F0702030302020204" pitchFamily="66" charset="0"/>
              </a:rPr>
              <a:t>Regression of Global Rating of Personal</a:t>
            </a:r>
            <a:br>
              <a:rPr lang="en-US" sz="3100" dirty="0">
                <a:latin typeface="Comic Sans MS" panose="030F0702030302020204" pitchFamily="66" charset="0"/>
              </a:rPr>
            </a:br>
            <a:r>
              <a:rPr lang="en-US" sz="3100" dirty="0">
                <a:latin typeface="Comic Sans MS" panose="030F0702030302020204" pitchFamily="66" charset="0"/>
              </a:rPr>
              <a:t>  Doctor on CAHPS Composites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aphicFrame>
        <p:nvGraphicFramePr>
          <p:cNvPr id="5165" name="Group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553340"/>
              </p:ext>
            </p:extLst>
          </p:nvPr>
        </p:nvGraphicFramePr>
        <p:xfrm>
          <a:off x="897154" y="1676400"/>
          <a:ext cx="7461069" cy="3068507"/>
        </p:xfrm>
        <a:graphic>
          <a:graphicData uri="http://schemas.openxmlformats.org/drawingml/2006/table">
            <a:tbl>
              <a:tblPr/>
              <a:tblGrid>
                <a:gridCol w="4493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7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Composite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209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Standardized Beta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Communication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63700" algn="r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0.62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Care Coordination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63700" algn="r"/>
                        </a:tabLst>
                      </a:pP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0.17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Getting Care Quickly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63700" algn="r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0.03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Getting Needed Care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63700" algn="r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0.01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Customer Service 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63700" algn="r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    -.002 (ns)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8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2E53DE29-95DF-41C7-8991-CFEA4A35F90D}" type="slidenum">
              <a:rPr lang="en-US" sz="1400" b="0" smtClean="0"/>
              <a:pPr/>
              <a:t>25</a:t>
            </a:fld>
            <a:endParaRPr lang="en-US" sz="14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892970" y="4744907"/>
            <a:ext cx="73282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(</a:t>
            </a:r>
            <a:r>
              <a:rPr lang="en-US" sz="2800" dirty="0">
                <a:latin typeface="Calibri" pitchFamily="34" charset="0"/>
              </a:rPr>
              <a:t>R</a:t>
            </a:r>
            <a:r>
              <a:rPr lang="en-US" sz="2800" baseline="30000" dirty="0">
                <a:latin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</a:rPr>
              <a:t> = 0.56)</a:t>
            </a: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sz="2200" b="0" dirty="0">
                <a:latin typeface="Calibri" pitchFamily="34" charset="0"/>
              </a:rPr>
              <a:t>Communication and </a:t>
            </a:r>
            <a:r>
              <a:rPr lang="en-US" sz="2200" dirty="0">
                <a:latin typeface="Calibri" pitchFamily="34" charset="0"/>
              </a:rPr>
              <a:t>Care Coordination </a:t>
            </a:r>
            <a:r>
              <a:rPr lang="en-US" sz="2200" b="0" dirty="0">
                <a:latin typeface="Calibri" pitchFamily="34" charset="0"/>
              </a:rPr>
              <a:t>had a stronger association with positive ratings of the personal doctor among those with worse self-rated health.</a:t>
            </a:r>
          </a:p>
        </p:txBody>
      </p:sp>
    </p:spTree>
    <p:extLst>
      <p:ext uri="{BB962C8B-B14F-4D97-AF65-F5344CB8AC3E}">
        <p14:creationId xmlns:p14="http://schemas.microsoft.com/office/powerpoint/2010/main" val="2163488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52"/>
            <a:ext cx="8229600" cy="127597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Comic Sans MS" panose="030F0702030302020204" pitchFamily="66" charset="0"/>
              </a:rPr>
              <a:t>Implications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     </a:t>
            </a:r>
            <a:r>
              <a:rPr lang="en-US" dirty="0">
                <a:solidFill>
                  <a:schemeClr val="tx2"/>
                </a:solidFill>
              </a:rPr>
              <a:t>            </a:t>
            </a:r>
            <a:br>
              <a:rPr lang="en-US" dirty="0">
                <a:solidFill>
                  <a:schemeClr val="tx2"/>
                </a:solidFill>
              </a:rPr>
            </a:br>
            <a:endParaRPr lang="en-US" sz="2700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63672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tx2"/>
              </a:buClr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US" dirty="0">
                <a:solidFill>
                  <a:schemeClr val="tx2"/>
                </a:solidFill>
              </a:rPr>
              <a:t>Because the care coordination composite has satisfactory reliability and is uniquely associated with the global rating of the personal doctor:</a:t>
            </a:r>
          </a:p>
          <a:p>
            <a:pPr>
              <a:buClr>
                <a:schemeClr val="tx2"/>
              </a:buClr>
            </a:pPr>
            <a:endParaRPr lang="en-US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en-US" dirty="0">
                <a:solidFill>
                  <a:schemeClr val="tx2"/>
                </a:solidFill>
              </a:rPr>
              <a:t>Center for Medicare &amp; Medicaid Services now</a:t>
            </a:r>
          </a:p>
          <a:p>
            <a:pPr>
              <a:buClr>
                <a:schemeClr val="tx2"/>
              </a:buClr>
            </a:pPr>
            <a:endParaRPr lang="en-US" dirty="0">
              <a:solidFill>
                <a:schemeClr val="tx2"/>
              </a:solidFill>
            </a:endParaRP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chemeClr val="tx2"/>
                </a:solidFill>
              </a:rPr>
              <a:t>Reports care coordination to patients and health plans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chemeClr val="tx2"/>
                </a:solidFill>
              </a:rPr>
              <a:t>Uses it in Quality Bonus Payments to Managed Care Plans</a:t>
            </a:r>
          </a:p>
          <a:p>
            <a:pPr lvl="2">
              <a:buClr>
                <a:schemeClr val="tx2"/>
              </a:buClr>
            </a:pPr>
            <a:endParaRPr lang="en-US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en-US" dirty="0">
                <a:solidFill>
                  <a:schemeClr val="tx2"/>
                </a:solidFill>
              </a:rPr>
              <a:t>Need to examine: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chemeClr val="tx2"/>
                </a:solidFill>
              </a:rPr>
              <a:t>How it is related to other ways of assessing care coordination such as work flow, scheduling and documentation rated by external observers.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CDA5C7-6FA9-4F6B-ABE4-9D98B6959286}"/>
              </a:ext>
            </a:extLst>
          </p:cNvPr>
          <p:cNvSpPr txBox="1"/>
          <p:nvPr/>
        </p:nvSpPr>
        <p:spPr>
          <a:xfrm>
            <a:off x="381000" y="5632102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/>
              <a:t>Hays, R. D., Martino, S., Brown, J., Cui, M., Cleary, P., </a:t>
            </a:r>
            <a:r>
              <a:rPr lang="en-US" sz="1400" b="0" dirty="0" err="1"/>
              <a:t>Gaillot</a:t>
            </a:r>
            <a:r>
              <a:rPr lang="en-US" sz="1400" b="0" dirty="0"/>
              <a:t>, S., &amp; Elliott, M. (2014). Evaluation of a care coordination measure for the Consumer Assessment of Healthcare Providers and System (CAHPS®) Medicare Survey.  </a:t>
            </a:r>
            <a:r>
              <a:rPr lang="en-US" sz="1400" b="0" u="sng" dirty="0"/>
              <a:t>Medical Care Research and Review</a:t>
            </a:r>
            <a:r>
              <a:rPr lang="en-US" sz="1400" b="0" dirty="0"/>
              <a:t>, 71, 192-202. </a:t>
            </a:r>
          </a:p>
          <a:p>
            <a:r>
              <a:rPr lang="en-US" sz="1400" b="0" dirty="0"/>
              <a:t>Hays R. D., Mallett, J. S., Haas, A., Kahn, K., Martino, S., </a:t>
            </a:r>
            <a:r>
              <a:rPr lang="en-US" sz="1400" b="0" dirty="0" err="1"/>
              <a:t>Gaillot</a:t>
            </a:r>
            <a:r>
              <a:rPr lang="en-US" sz="1400" b="0" dirty="0"/>
              <a:t>, S., &amp; Elliott, M.  (2018). Associations of CAHPS composites with global ratings vary by Medicare beneficiaries’ health status.  </a:t>
            </a:r>
            <a:r>
              <a:rPr lang="en-US" sz="1400" b="0" u="sng" dirty="0"/>
              <a:t>Medical Care</a:t>
            </a:r>
            <a:r>
              <a:rPr lang="en-US" sz="1400" b="0" dirty="0"/>
              <a:t>, </a:t>
            </a:r>
            <a:r>
              <a:rPr lang="en-US" sz="1400" b="0" u="sng" dirty="0"/>
              <a:t>56</a:t>
            </a:r>
            <a:r>
              <a:rPr lang="en-US" sz="1400" b="0" dirty="0"/>
              <a:t>, 736-739 </a:t>
            </a:r>
          </a:p>
          <a:p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4059751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42" y="-139852"/>
            <a:ext cx="9032358" cy="132556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4" name="Content Placeholder 3" descr="La agilidad en la toma de decisiones, ventaja competitiva - Think Bi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8" y="802758"/>
            <a:ext cx="7672032" cy="406824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4E6C27-51CD-4857-8E83-FBDF38374089}"/>
              </a:ext>
            </a:extLst>
          </p:cNvPr>
          <p:cNvSpPr/>
          <p:nvPr/>
        </p:nvSpPr>
        <p:spPr>
          <a:xfrm>
            <a:off x="2567763" y="6386255"/>
            <a:ext cx="3727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drhays@ucla.edu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(310-794-2294)</a:t>
            </a:r>
          </a:p>
        </p:txBody>
      </p:sp>
      <p:pic>
        <p:nvPicPr>
          <p:cNvPr id="5" name="Picture 3" descr="hays-burning-text.gif">
            <a:extLst>
              <a:ext uri="{FF2B5EF4-FFF2-40B4-BE49-F238E27FC236}">
                <a16:creationId xmlns:a16="http://schemas.microsoft.com/office/drawing/2014/main" id="{92350F12-4A69-468E-914B-3FE37598F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411" y="4582633"/>
            <a:ext cx="4967287" cy="164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30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B12BB93-2C83-41C3-B0B6-98A359A88D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676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4000" dirty="0">
                <a:latin typeface="Comic Sans MS" panose="030F0702030302020204" pitchFamily="66" charset="0"/>
              </a:rPr>
              <a:t>Concerns About US </a:t>
            </a:r>
            <a:br>
              <a:rPr lang="en-US" altLang="en-US" sz="4000" dirty="0">
                <a:latin typeface="Comic Sans MS" panose="030F0702030302020204" pitchFamily="66" charset="0"/>
              </a:rPr>
            </a:br>
            <a:r>
              <a:rPr lang="en-US" altLang="en-US" sz="4000" dirty="0">
                <a:latin typeface="Comic Sans MS" panose="030F0702030302020204" pitchFamily="66" charset="0"/>
              </a:rPr>
              <a:t>Health Care System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ACBC56C-8230-4F7B-82D1-001369CBB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9067800" cy="4525963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b="1" dirty="0"/>
              <a:t>A</a:t>
            </a:r>
            <a:r>
              <a:rPr lang="en-US" altLang="en-US" dirty="0"/>
              <a:t>ccess to care </a:t>
            </a:r>
          </a:p>
          <a:p>
            <a:pPr lvl="1" eaLnBrk="1" hangingPunct="1"/>
            <a:r>
              <a:rPr lang="en-US" altLang="en-US" dirty="0"/>
              <a:t>~ 49 million (16%) uninsured in 2010 B4 ACA</a:t>
            </a:r>
          </a:p>
          <a:p>
            <a:pPr lvl="1" eaLnBrk="1" hangingPunct="1"/>
            <a:r>
              <a:rPr lang="en-US" altLang="en-US" dirty="0"/>
              <a:t>~ 28 million (9%) uninsured in 2017</a:t>
            </a:r>
          </a:p>
          <a:p>
            <a:pPr lvl="1" eaLnBrk="1" hangingPunct="1"/>
            <a:r>
              <a:rPr lang="en-US" altLang="en-US" sz="2200" dirty="0">
                <a:hlinkClick r:id="rId3"/>
              </a:rPr>
              <a:t>https://www.cnbc.com/2017/08/29/obamacare-kept-reducing-number-of-americans-without-health-insurance.html</a:t>
            </a:r>
            <a:endParaRPr lang="en-US" altLang="en-US" dirty="0"/>
          </a:p>
          <a:p>
            <a:pPr eaLnBrk="1" hangingPunct="1"/>
            <a:r>
              <a:rPr lang="en-US" altLang="en-US" b="1" dirty="0"/>
              <a:t>C</a:t>
            </a:r>
            <a:r>
              <a:rPr lang="en-US" altLang="en-US" dirty="0"/>
              <a:t>ost of care</a:t>
            </a:r>
          </a:p>
          <a:p>
            <a:pPr lvl="1" eaLnBrk="1" hangingPunct="1"/>
            <a:r>
              <a:rPr lang="en-US" altLang="en-US" dirty="0"/>
              <a:t>~ $ 3.3 Trillion in 2016: </a:t>
            </a:r>
            <a:r>
              <a:rPr lang="en-US" altLang="en-US" sz="1200" dirty="0">
                <a:hlinkClick r:id="rId4"/>
              </a:rPr>
              <a:t>https://en.wikipedia.org/wiki/Health_care_in_the_United_States</a:t>
            </a:r>
            <a:endParaRPr lang="en-US" altLang="en-US" sz="1200" dirty="0"/>
          </a:p>
          <a:p>
            <a:pPr eaLnBrk="1" hangingPunct="1"/>
            <a:r>
              <a:rPr lang="en-US" altLang="en-US" b="1" dirty="0"/>
              <a:t>E</a:t>
            </a:r>
            <a:r>
              <a:rPr lang="en-US" altLang="en-US" dirty="0"/>
              <a:t>ffectiveness (quality) of care</a:t>
            </a:r>
          </a:p>
          <a:p>
            <a:pPr lvl="1" eaLnBrk="1" hangingPunct="1"/>
            <a:r>
              <a:rPr lang="en-US" altLang="en-US" dirty="0"/>
              <a:t>Some care delivered is inappropriate</a:t>
            </a:r>
          </a:p>
          <a:p>
            <a:pPr lvl="1" eaLnBrk="1" hangingPunct="1"/>
            <a:r>
              <a:rPr lang="en-US" altLang="en-US" dirty="0"/>
              <a:t>Not all needed care is delivered</a:t>
            </a:r>
          </a:p>
        </p:txBody>
      </p:sp>
      <p:pic>
        <p:nvPicPr>
          <p:cNvPr id="3" name="Picture 2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018637EA-0827-4BD6-B184-D096630BF3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772" y="304800"/>
            <a:ext cx="911352" cy="13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4353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371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3200" b="1" dirty="0">
                <a:latin typeface="Comic Sans MS" pitchFamily="66" charset="0"/>
              </a:rPr>
              <a:t>  </a:t>
            </a:r>
            <a:r>
              <a:rPr lang="en-US" altLang="en-US" sz="4000" b="1" dirty="0">
                <a:latin typeface="Comic Sans MS" pitchFamily="66" charset="0"/>
              </a:rPr>
              <a:t>Indicators of Effective Care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600200"/>
            <a:ext cx="8629650" cy="4525963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dirty="0"/>
              <a:t>Quality of care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/>
              <a:t>Expert consensus about process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>
                <a:highlight>
                  <a:srgbClr val="FFFF00"/>
                </a:highlight>
              </a:rPr>
              <a:t>Patient reports about care (e.g., CAHPS®)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/>
              <a:t>Health outcomes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/>
              <a:t>Clinical outcomes (e.g., BP)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/>
              <a:t>Patient-reported outcomes 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en-US" dirty="0"/>
              <a:t>Health-related quality of life 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D0EEA93B-33F3-4AAF-BF08-42FEA6D24DF7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4</a:t>
            </a:fld>
            <a:endParaRPr lang="en-US" sz="1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57311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33" y="121232"/>
            <a:ext cx="8506478" cy="90914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Comic Sans MS" panose="030F0702030302020204" pitchFamily="66" charset="0"/>
              </a:rPr>
              <a:t>Quality of care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10528" y="4085242"/>
            <a:ext cx="4007586" cy="251476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</a:rPr>
              <a:t>Focus has been on expert consensus about clinical process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</a:rPr>
              <a:t>Variant of RAND Delphi Method</a:t>
            </a:r>
          </a:p>
        </p:txBody>
      </p:sp>
      <p:pic>
        <p:nvPicPr>
          <p:cNvPr id="4" name="Picture 3" descr="doctor_male_patien_1368608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5" y="1689048"/>
            <a:ext cx="350520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9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33" y="153130"/>
            <a:ext cx="8506478" cy="90914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Comic Sans MS" panose="030F0702030302020204" pitchFamily="66" charset="0"/>
              </a:rPr>
              <a:t>Quality of care measurement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10920" y="1353142"/>
            <a:ext cx="4631493" cy="16556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But how patients perceive their care is also important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Patient reports about care are used to assess the patient’s experiences.</a:t>
            </a:r>
          </a:p>
        </p:txBody>
      </p:sp>
      <p:pic>
        <p:nvPicPr>
          <p:cNvPr id="7" name="Picture 6" descr="Alan-Stott-cancer-patient-0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20" y="3299660"/>
            <a:ext cx="4206240" cy="2523744"/>
          </a:xfrm>
          <a:prstGeom prst="rect">
            <a:avLst/>
          </a:prstGeom>
        </p:spPr>
      </p:pic>
      <p:pic>
        <p:nvPicPr>
          <p:cNvPr id="8" name="Picture 7" descr="doctor_male_patien_1368608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5" y="1689048"/>
            <a:ext cx="3505200" cy="219456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10528" y="4085242"/>
            <a:ext cx="4007586" cy="251476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400" dirty="0">
                <a:solidFill>
                  <a:schemeClr val="tx2"/>
                </a:solidFill>
              </a:rPr>
              <a:t>Focus has been on expert consensus about clinical process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400" dirty="0">
                <a:solidFill>
                  <a:schemeClr val="tx2"/>
                </a:solidFill>
              </a:rPr>
              <a:t>Variant of RAND Delphi Method</a:t>
            </a:r>
          </a:p>
        </p:txBody>
      </p:sp>
    </p:spTree>
    <p:extLst>
      <p:ext uri="{BB962C8B-B14F-4D97-AF65-F5344CB8AC3E}">
        <p14:creationId xmlns:p14="http://schemas.microsoft.com/office/powerpoint/2010/main" val="2028048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96" y="76200"/>
            <a:ext cx="9116604" cy="909141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solidFill>
                  <a:schemeClr val="tx2"/>
                </a:solidFill>
                <a:latin typeface="Comic Sans MS" panose="030F0702030302020204" pitchFamily="66" charset="0"/>
              </a:rPr>
              <a:t>Consumer Assessment of Healthcare Providers </a:t>
            </a:r>
            <a:br>
              <a:rPr lang="en-US" sz="3000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US" sz="3000" dirty="0">
                <a:solidFill>
                  <a:schemeClr val="tx2"/>
                </a:solidFill>
                <a:latin typeface="Comic Sans MS" panose="030F0702030302020204" pitchFamily="66" charset="0"/>
              </a:rPr>
              <a:t>and Systems (CAHPS®) Approach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03596" y="1981200"/>
            <a:ext cx="5078003" cy="46388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</a:rPr>
              <a:t>Focus on what patients want to know about AND can accurately report about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solidFill>
                  <a:schemeClr val="tx2"/>
                </a:solidFill>
              </a:rPr>
              <a:t>Communication with health care provider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solidFill>
                  <a:schemeClr val="tx2"/>
                </a:solidFill>
              </a:rPr>
              <a:t>Access to care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solidFill>
                  <a:schemeClr val="tx2"/>
                </a:solidFill>
              </a:rPr>
              <a:t>Staff courtesy and respect</a:t>
            </a:r>
          </a:p>
          <a:p>
            <a:pPr lvl="1">
              <a:lnSpc>
                <a:spcPct val="90000"/>
              </a:lnSpc>
              <a:defRPr/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3200400"/>
            <a:ext cx="3887239" cy="30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1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9-04 at 4.25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99" y="1495565"/>
            <a:ext cx="2741812" cy="2044608"/>
          </a:xfrm>
          <a:prstGeom prst="rect">
            <a:avLst/>
          </a:prstGeom>
        </p:spPr>
      </p:pic>
      <p:pic>
        <p:nvPicPr>
          <p:cNvPr id="6" name="Picture 5" descr="Screen shot 2013-09-04 at 4.27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0" y="4013167"/>
            <a:ext cx="2746784" cy="2376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9600" y="969418"/>
            <a:ext cx="2668054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/>
              <a:t>Ambulatory Care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1052" y="3527480"/>
            <a:ext cx="2431387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</a:rPr>
              <a:t>Facility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427653" y="2233492"/>
            <a:ext cx="1035692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140461" y="4203961"/>
            <a:ext cx="4991209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Hospital Survey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Nursing Hom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 Survey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In-Center Hemodialysis Survey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432097" y="4808395"/>
            <a:ext cx="1035692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Left Bracket 16"/>
          <p:cNvSpPr/>
          <p:nvPr/>
        </p:nvSpPr>
        <p:spPr>
          <a:xfrm>
            <a:off x="4475674" y="1113406"/>
            <a:ext cx="129709" cy="2262382"/>
          </a:xfrm>
          <a:prstGeom prst="leftBracket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/>
          <p:cNvSpPr/>
          <p:nvPr/>
        </p:nvSpPr>
        <p:spPr>
          <a:xfrm>
            <a:off x="4467788" y="4263319"/>
            <a:ext cx="173204" cy="938240"/>
          </a:xfrm>
          <a:prstGeom prst="leftBracket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60110" y="969418"/>
            <a:ext cx="47295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spcAft>
                <a:spcPts val="300"/>
              </a:spcAft>
            </a:pPr>
            <a:endParaRPr 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Clinician &amp; Group Survey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Dental Plan Survey</a:t>
            </a:r>
            <a:endParaRPr 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ECHO® Survey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Health Plan Survey</a:t>
            </a: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Home Health Care Survey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Surgical Care Survey 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endParaRPr 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spcAft>
                <a:spcPts val="300"/>
              </a:spcAft>
            </a:pPr>
            <a:endParaRPr 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6200" y="-16398"/>
            <a:ext cx="9067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Comic Sans MS" panose="030F0702030302020204" pitchFamily="66" charset="0"/>
              </a:rPr>
              <a:t>CAHPS has a family of surveys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17740" y="5290417"/>
            <a:ext cx="30194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588430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1F7DF-0C57-4DDC-B890-A66F948AA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sz="3800" b="1" dirty="0">
                <a:solidFill>
                  <a:schemeClr val="tx1"/>
                </a:solidFill>
                <a:latin typeface="Comic Sans MS" panose="030F0702030302020204" pitchFamily="66" charset="0"/>
              </a:rPr>
              <a:t>RAND Center for Excellence in Research on Complementary and Alternative Medicine </a:t>
            </a:r>
            <a:r>
              <a:rPr lang="en-US" b="1" dirty="0">
                <a:solidFill>
                  <a:schemeClr val="bg1"/>
                </a:solidFill>
              </a:rPr>
              <a:t>)</a:t>
            </a: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575EA-4617-4D61-B868-C44A40457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525963"/>
          </a:xfrm>
        </p:spPr>
        <p:txBody>
          <a:bodyPr/>
          <a:lstStyle/>
          <a:p>
            <a:pPr marL="0" indent="0">
              <a:buNone/>
            </a:pPr>
            <a:endParaRPr lang="en-U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i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2600" i="1" dirty="0">
                <a:latin typeface="Comic Sans MS" panose="030F0702030302020204" pitchFamily="66" charset="0"/>
              </a:rPr>
              <a:t>National Center for Complementary and Integrative Health Grant No: 1U19AT007912 (PI: Ian Coulter)</a:t>
            </a:r>
          </a:p>
          <a:p>
            <a:pPr marL="0" indent="0">
              <a:buNone/>
            </a:pPr>
            <a:endParaRPr lang="en-US" sz="2600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   Hays, R. D., </a:t>
            </a:r>
            <a:r>
              <a:rPr lang="en-US" sz="2400" dirty="0" err="1">
                <a:latin typeface="Comic Sans MS" panose="030F0702030302020204" pitchFamily="66" charset="0"/>
              </a:rPr>
              <a:t>Sherbourne</a:t>
            </a:r>
            <a:r>
              <a:rPr lang="en-US" sz="2400" dirty="0">
                <a:latin typeface="Comic Sans MS" panose="030F0702030302020204" pitchFamily="66" charset="0"/>
              </a:rPr>
              <a:t>, C. D., Spritzer, K. L., Hilton, L. G., Ryan, G. W., Coulter, I. D., &amp; Herman, P. M.  (2019 </a:t>
            </a:r>
            <a:r>
              <a:rPr lang="en-US" sz="2400" dirty="0" err="1">
                <a:latin typeface="Comic Sans MS" panose="030F0702030302020204" pitchFamily="66" charset="0"/>
              </a:rPr>
              <a:t>epub</a:t>
            </a:r>
            <a:r>
              <a:rPr lang="en-US" sz="2400" dirty="0">
                <a:latin typeface="Comic Sans MS" panose="030F0702030302020204" pitchFamily="66" charset="0"/>
              </a:rPr>
              <a:t>). Experiences with </a:t>
            </a:r>
            <a:r>
              <a:rPr lang="en-US" sz="2400" dirty="0" err="1">
                <a:latin typeface="Comic Sans MS" panose="030F0702030302020204" pitchFamily="66" charset="0"/>
              </a:rPr>
              <a:t>chiropracticcare</a:t>
            </a:r>
            <a:r>
              <a:rPr lang="en-US" sz="2400" dirty="0">
                <a:latin typeface="Comic Sans MS" panose="030F0702030302020204" pitchFamily="66" charset="0"/>
              </a:rPr>
              <a:t> for patients with low back or neck pain.  </a:t>
            </a:r>
            <a:r>
              <a:rPr lang="en-US" sz="2400" u="sng" dirty="0">
                <a:latin typeface="Comic Sans MS" panose="030F0702030302020204" pitchFamily="66" charset="0"/>
              </a:rPr>
              <a:t>Journal of Patient Experience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 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80CA5-C581-4C8D-AECD-D08C25A11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0206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5487</TotalTime>
  <Words>1547</Words>
  <Application>Microsoft Office PowerPoint</Application>
  <PresentationFormat>On-screen Show (4:3)</PresentationFormat>
  <Paragraphs>290</Paragraphs>
  <Slides>27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Comic Sans MS</vt:lpstr>
      <vt:lpstr>Times</vt:lpstr>
      <vt:lpstr>Times New Roman</vt:lpstr>
      <vt:lpstr>Verdana</vt:lpstr>
      <vt:lpstr>Wingdings</vt:lpstr>
      <vt:lpstr>Custom Design</vt:lpstr>
      <vt:lpstr>Microsoft Word Document</vt:lpstr>
      <vt:lpstr> Patient Experiences with Health Care  in the United States </vt:lpstr>
      <vt:lpstr>    Disclosures  </vt:lpstr>
      <vt:lpstr>Concerns About US  Health Care System</vt:lpstr>
      <vt:lpstr>  Indicators of Effective Care</vt:lpstr>
      <vt:lpstr>Quality of care measurement</vt:lpstr>
      <vt:lpstr>Quality of care measurement</vt:lpstr>
      <vt:lpstr>Consumer Assessment of Healthcare Providers  and Systems (CAHPS®) Approach </vt:lpstr>
      <vt:lpstr>CAHPS has a family of surveys</vt:lpstr>
      <vt:lpstr>   RAND Center for Excellence in Research on Complementary and Alternative Medicine )  </vt:lpstr>
      <vt:lpstr>Patient Inclusion/Exclusion</vt:lpstr>
      <vt:lpstr>   Portland, OR; San Diego, CA; Minneapolis, MN; Dallas, TX; Seneca Falls/Upstate NY, Tampa, FL   for CERC National Study</vt:lpstr>
      <vt:lpstr>PowerPoint Presentation</vt:lpstr>
      <vt:lpstr>Patient Experience Items</vt:lpstr>
      <vt:lpstr>CAHPS Clinician and Group Survey Items</vt:lpstr>
      <vt:lpstr>PowerPoint Presentation</vt:lpstr>
      <vt:lpstr>PowerPoint Presentation</vt:lpstr>
      <vt:lpstr>Descriptive Statistics and Reliability of Scales</vt:lpstr>
      <vt:lpstr>CAHPS Medicare  Survey Composites</vt:lpstr>
      <vt:lpstr>CAHPS Medicare Survey 2012 Care Coordination Items             (n = 266,466)</vt:lpstr>
      <vt:lpstr>Analyses</vt:lpstr>
      <vt:lpstr>Confirmatory Factor Analyses</vt:lpstr>
      <vt:lpstr>Standardized Factor Loadings</vt:lpstr>
      <vt:lpstr>Reliability </vt:lpstr>
      <vt:lpstr>Regress Global Rating on Composites </vt:lpstr>
      <vt:lpstr>Regression of Global Rating of Personal   Doctor on CAHPS Composites </vt:lpstr>
      <vt:lpstr>Implications                 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Dept of Medicine</dc:creator>
  <cp:lastModifiedBy>Ron Hays</cp:lastModifiedBy>
  <cp:revision>490</cp:revision>
  <cp:lastPrinted>2018-10-05T15:55:55Z</cp:lastPrinted>
  <dcterms:created xsi:type="dcterms:W3CDTF">2001-01-03T19:26:53Z</dcterms:created>
  <dcterms:modified xsi:type="dcterms:W3CDTF">2019-06-16T13:12:34Z</dcterms:modified>
</cp:coreProperties>
</file>