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440" r:id="rId3"/>
    <p:sldId id="441" r:id="rId4"/>
    <p:sldId id="452" r:id="rId5"/>
    <p:sldId id="453" r:id="rId6"/>
    <p:sldId id="454" r:id="rId7"/>
    <p:sldId id="455" r:id="rId8"/>
    <p:sldId id="451" r:id="rId9"/>
    <p:sldId id="450" r:id="rId10"/>
    <p:sldId id="443" r:id="rId11"/>
    <p:sldId id="448" r:id="rId12"/>
    <p:sldId id="446" r:id="rId13"/>
    <p:sldId id="476" r:id="rId14"/>
    <p:sldId id="477" r:id="rId15"/>
    <p:sldId id="478" r:id="rId16"/>
    <p:sldId id="383" r:id="rId17"/>
    <p:sldId id="473" r:id="rId18"/>
    <p:sldId id="475" r:id="rId19"/>
    <p:sldId id="479" r:id="rId20"/>
    <p:sldId id="457" r:id="rId21"/>
    <p:sldId id="460" r:id="rId22"/>
    <p:sldId id="461" r:id="rId23"/>
    <p:sldId id="462" r:id="rId24"/>
    <p:sldId id="463" r:id="rId25"/>
    <p:sldId id="464" r:id="rId26"/>
    <p:sldId id="465" r:id="rId27"/>
    <p:sldId id="456" r:id="rId28"/>
    <p:sldId id="474" r:id="rId29"/>
  </p:sldIdLst>
  <p:sldSz cx="9144000" cy="6858000" type="screen4x3"/>
  <p:notesSz cx="7077075" cy="9363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534"/>
    </p:cViewPr>
  </p:sorterViewPr>
  <p:notesViewPr>
    <p:cSldViewPr>
      <p:cViewPr>
        <p:scale>
          <a:sx n="154" d="100"/>
          <a:sy n="154" d="100"/>
        </p:scale>
        <p:origin x="636" y="-297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SF-6D</a:t>
            </a:r>
            <a:r>
              <a:rPr lang="en-US" baseline="0" dirty="0" smtClean="0"/>
              <a:t> (0-1 possible range) by Condition 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734852996316637E-2"/>
          <c:y val="0.11812005533408025"/>
          <c:w val="0.92844978936456468"/>
          <c:h val="0.735040918363672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No Condition</c:v>
                </c:pt>
                <c:pt idx="1">
                  <c:v>Hypertension</c:v>
                </c:pt>
                <c:pt idx="2">
                  <c:v>Arthritis-Hand</c:v>
                </c:pt>
                <c:pt idx="3">
                  <c:v>Stroke</c:v>
                </c:pt>
                <c:pt idx="4">
                  <c:v>COPD</c:v>
                </c:pt>
                <c:pt idx="5">
                  <c:v>Arthritis-Hip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0.81</c:v>
                </c:pt>
                <c:pt idx="1">
                  <c:v>0.79</c:v>
                </c:pt>
                <c:pt idx="2">
                  <c:v>0.78</c:v>
                </c:pt>
                <c:pt idx="3">
                  <c:v>0.76</c:v>
                </c:pt>
                <c:pt idx="4">
                  <c:v>0.76</c:v>
                </c:pt>
                <c:pt idx="5">
                  <c:v>0.76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No Condition</c:v>
                </c:pt>
                <c:pt idx="1">
                  <c:v>Hypertension</c:v>
                </c:pt>
                <c:pt idx="2">
                  <c:v>Arthritis-Hand</c:v>
                </c:pt>
                <c:pt idx="3">
                  <c:v>Stroke</c:v>
                </c:pt>
                <c:pt idx="4">
                  <c:v>COPD</c:v>
                </c:pt>
                <c:pt idx="5">
                  <c:v>Arthritis-Hip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No Condition</c:v>
                </c:pt>
                <c:pt idx="1">
                  <c:v>Hypertension</c:v>
                </c:pt>
                <c:pt idx="2">
                  <c:v>Arthritis-Hand</c:v>
                </c:pt>
                <c:pt idx="3">
                  <c:v>Stroke</c:v>
                </c:pt>
                <c:pt idx="4">
                  <c:v>COPD</c:v>
                </c:pt>
                <c:pt idx="5">
                  <c:v>Arthritis-Hip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8505032"/>
        <c:axId val="208505424"/>
      </c:barChart>
      <c:catAx>
        <c:axId val="208505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505424"/>
        <c:crosses val="autoZero"/>
        <c:auto val="1"/>
        <c:lblAlgn val="ctr"/>
        <c:lblOffset val="100"/>
        <c:noMultiLvlLbl val="0"/>
      </c:catAx>
      <c:valAx>
        <c:axId val="208505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505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474"/>
          </a:xfrm>
          <a:prstGeom prst="rect">
            <a:avLst/>
          </a:prstGeom>
        </p:spPr>
        <p:txBody>
          <a:bodyPr vert="horz" lIns="93921" tIns="46960" rIns="93921" bIns="4696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474"/>
          </a:xfrm>
          <a:prstGeom prst="rect">
            <a:avLst/>
          </a:prstGeom>
        </p:spPr>
        <p:txBody>
          <a:bodyPr vert="horz" lIns="93921" tIns="46960" rIns="93921" bIns="4696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FCB8F3E3-8A63-4B52-AE26-E4F229146CD2}" type="datetimeFigureOut">
              <a:rPr lang="en-US"/>
              <a:pPr>
                <a:defRPr/>
              </a:pPr>
              <a:t>10/30/2013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6733" cy="468474"/>
          </a:xfrm>
          <a:prstGeom prst="rect">
            <a:avLst/>
          </a:prstGeom>
        </p:spPr>
        <p:txBody>
          <a:bodyPr vert="horz" lIns="93921" tIns="46960" rIns="93921" bIns="4696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003"/>
            <a:ext cx="3066733" cy="468474"/>
          </a:xfrm>
          <a:prstGeom prst="rect">
            <a:avLst/>
          </a:prstGeom>
        </p:spPr>
        <p:txBody>
          <a:bodyPr vert="horz" wrap="square" lIns="93921" tIns="46960" rIns="93921" bIns="4696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E3731AB-2205-4CEA-B4B3-E6DC42C893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159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6733" cy="468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21" tIns="46960" rIns="93921" bIns="4696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8705" y="0"/>
            <a:ext cx="3066733" cy="468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21" tIns="46960" rIns="93921" bIns="4696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6975" y="701675"/>
            <a:ext cx="4683125" cy="3511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7708" y="4446502"/>
            <a:ext cx="5661660" cy="421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21" tIns="46960" rIns="93921" bIns="469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SE = 1 / SQR (INF)</a:t>
            </a:r>
          </a:p>
          <a:p>
            <a:pPr lvl="0"/>
            <a:r>
              <a:rPr lang="en-US" noProof="0" dirty="0" smtClean="0"/>
              <a:t>Rel. = 1 – 1/INF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93003"/>
            <a:ext cx="3066733" cy="468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21" tIns="46960" rIns="93921" bIns="4696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8705" y="8893003"/>
            <a:ext cx="3066733" cy="468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21" tIns="46960" rIns="93921" bIns="4696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89C5633-7631-4899-B5A2-8053481888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5320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 baseline="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 txBox="1">
            <a:spLocks noGrp="1" noChangeArrowheads="1"/>
          </p:cNvSpPr>
          <p:nvPr/>
        </p:nvSpPr>
        <p:spPr bwMode="auto">
          <a:xfrm>
            <a:off x="4008705" y="8893003"/>
            <a:ext cx="3066733" cy="468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921" tIns="46960" rIns="93921" bIns="46960" anchor="b"/>
          <a:lstStyle/>
          <a:p>
            <a:pPr algn="r" eaLnBrk="1" hangingPunct="1"/>
            <a:fld id="{DB9CA8C0-65A1-422A-9282-70F61BF5AA9C}" type="slidenum">
              <a:rPr lang="en-US" sz="1200"/>
              <a:pPr algn="r" eaLnBrk="1" hangingPunct="1"/>
              <a:t>1</a:t>
            </a:fld>
            <a:endParaRPr lang="en-US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746095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065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12A7464-DB13-4A89-910B-17513BDADD1A}" type="slidenum">
              <a:rPr lang="en-US"/>
              <a:pPr>
                <a:spcBef>
                  <a:spcPct val="0"/>
                </a:spcBef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0254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60952C7-BAB2-478F-B121-FF7416BCEF7E}" type="slidenum">
              <a:rPr lang="en-US"/>
              <a:pPr>
                <a:spcBef>
                  <a:spcPct val="0"/>
                </a:spcBef>
              </a:pPr>
              <a:t>17</a:t>
            </a:fld>
            <a:endParaRPr 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dirty="0" smtClean="0"/>
              <a:t>Early research on CAT was funded by the U.S. military to enhance mental measurement.</a:t>
            </a:r>
          </a:p>
          <a:p>
            <a:r>
              <a:rPr lang="en-US" dirty="0" smtClean="0"/>
              <a:t>NASD = National Association of Security Dealers.  In 1978 they began developing CAT for regulatory exam to assess knowledge of securities and securities future products among licensed brokers.</a:t>
            </a:r>
          </a:p>
          <a:p>
            <a:r>
              <a:rPr lang="en-US" dirty="0" smtClean="0"/>
              <a:t>The National Council of State Boards of Nursing starting using CAT in 1994.</a:t>
            </a:r>
          </a:p>
        </p:txBody>
      </p:sp>
    </p:spTree>
    <p:extLst>
      <p:ext uri="{BB962C8B-B14F-4D97-AF65-F5344CB8AC3E}">
        <p14:creationId xmlns:p14="http://schemas.microsoft.com/office/powerpoint/2010/main" val="7313079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DE1470F-DD51-492F-A25D-2F58C9F23EB5}" type="slidenum">
              <a:rPr lang="en-US"/>
              <a:pPr>
                <a:spcBef>
                  <a:spcPct val="0"/>
                </a:spcBef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544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2250" indent="-222250"/>
            <a:r>
              <a:rPr lang="en-US" smtClean="0"/>
              <a:t>T = z*10 + 50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D01486-A579-40B9-BAF4-1A44EBFAE584}" type="slidenum">
              <a:rPr lang="en-US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4394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Never: 39</a:t>
            </a:r>
          </a:p>
          <a:p>
            <a:r>
              <a:rPr lang="en-US" smtClean="0"/>
              <a:t>Rarely: 48</a:t>
            </a:r>
          </a:p>
          <a:p>
            <a:r>
              <a:rPr lang="en-US" smtClean="0"/>
              <a:t>Sometimes = 56</a:t>
            </a:r>
          </a:p>
          <a:p>
            <a:r>
              <a:rPr lang="en-US" smtClean="0"/>
              <a:t>Often = 64</a:t>
            </a:r>
          </a:p>
          <a:p>
            <a:r>
              <a:rPr lang="en-US" smtClean="0"/>
              <a:t>Always = 72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3B1B11-B577-49E5-94D2-E7D1FDB2F74F}" type="slidenum">
              <a:rPr lang="en-US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2898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F92834-02F4-4ED9-8110-1AAAE295A27D}" type="slidenum">
              <a:rPr lang="en-US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7210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2D99A1-B121-48AF-AE69-382EAC649600}" type="slidenum">
              <a:rPr lang="en-US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8508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62680C-FB86-456E-9B5F-82236D0CBA27}" type="slidenum">
              <a:rPr lang="en-US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035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16B485-EBC1-4C1D-B27C-383B739F05B3}" type="slidenum">
              <a:rPr lang="en-US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0359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20559A-3297-4A80-8488-50AF2DDCEA70}" type="slidenum">
              <a:rPr lang="en-US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431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6026" indent="-29077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3117" indent="-23262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8364" indent="-23262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3610" indent="-23262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8857" indent="-23262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4104" indent="-23262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89350" indent="-23262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4597" indent="-23262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8706D05-B5E6-4363-A2AD-A2179790F0D6}" type="slidenum">
              <a:rPr 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5333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05029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6026" indent="-29077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3117" indent="-23262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8364" indent="-23262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3610" indent="-23262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8857" indent="-23262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4104" indent="-23262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89350" indent="-23262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4597" indent="-23262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3460D7C-F0DD-460A-AB18-0CAED040A168}" type="slidenum">
              <a:rPr 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5</a:t>
            </a:fld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6992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6026" indent="-29077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3117" indent="-23262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8364" indent="-23262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3610" indent="-23262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8857" indent="-23262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4104" indent="-23262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89350" indent="-23262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4597" indent="-23262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F58F478-3BE6-4E6B-9549-FF2EDDA9AA63}" type="slidenum">
              <a:rPr 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6</a:t>
            </a:fld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0854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6026" indent="-29077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3117" indent="-23262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8364" indent="-23262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3610" indent="-23262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8857" indent="-23262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4104" indent="-23262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89350" indent="-23262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4597" indent="-23262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AA183FA-840C-4101-941B-1522057776AE}" type="slidenum">
              <a:rPr 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7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7924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634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6026" indent="-290779" defTabSz="95634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3117" indent="-232623" defTabSz="95634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8364" indent="-232623" defTabSz="95634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3610" indent="-232623" defTabSz="95634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8857" indent="-232623" defTabSz="95634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4104" indent="-232623" defTabSz="95634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89350" indent="-232623" defTabSz="95634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4597" indent="-232623" defTabSz="95634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16CAAD3-ED09-43A7-8D6C-6DE896701042}" type="slidenum">
              <a:rPr lang="en-US">
                <a:latin typeface="Arial" panose="020B0604020202020204" pitchFamily="34" charset="0"/>
                <a:ea typeface="MS PGothic" panose="020B0600070205080204" pitchFamily="34" charset="-128"/>
              </a:rPr>
              <a:pPr>
                <a:spcBef>
                  <a:spcPct val="0"/>
                </a:spcBef>
              </a:pPr>
              <a:t>9</a:t>
            </a:fld>
            <a:endParaRPr lang="en-US"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51676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6026" indent="-29077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3117" indent="-23262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8364" indent="-23262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3610" indent="-23262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8857" indent="-23262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4104" indent="-23262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89350" indent="-23262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4597" indent="-23262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6B56072-5984-47D7-B976-72A62E1B0B16}" type="slidenum">
              <a:rPr lang="en-US"/>
              <a:pPr>
                <a:spcBef>
                  <a:spcPct val="0"/>
                </a:spcBef>
              </a:pPr>
              <a:t>10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8575" y="709613"/>
            <a:ext cx="4708525" cy="3532187"/>
          </a:xfrm>
          <a:ln w="12700" cap="flat">
            <a:solidFill>
              <a:schemeClr val="tx1"/>
            </a:solidFill>
          </a:ln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460" y="4478480"/>
            <a:ext cx="5360229" cy="4245041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4844" tIns="47423" rIns="94844" bIns="47423"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922712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6026" indent="-29077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3117" indent="-23262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8364" indent="-23262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3610" indent="-23262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8857" indent="-23262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4104" indent="-23262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89350" indent="-23262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4597" indent="-23262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4E7C3C2-FBC6-4323-8DD1-3F53B14E383B}" type="slidenum">
              <a:rPr lang="en-US"/>
              <a:pPr>
                <a:spcBef>
                  <a:spcPct val="0"/>
                </a:spcBef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5373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6026" indent="-29077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3117" indent="-23262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8364" indent="-23262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3610" indent="-23262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8857" indent="-23262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4104" indent="-23262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89350" indent="-23262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4597" indent="-23262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EFAE09B-F88E-4640-85C5-851924BCBA0C}" type="slidenum">
              <a:rPr lang="en-US"/>
              <a:pPr>
                <a:spcBef>
                  <a:spcPct val="0"/>
                </a:spcBef>
              </a:pPr>
              <a:t>12</a:t>
            </a:fld>
            <a:endParaRPr 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8575" y="709613"/>
            <a:ext cx="4708525" cy="3532187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460" y="4478480"/>
            <a:ext cx="5360229" cy="4245041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6293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FA369B-0A0B-4A55-AAD3-A1CF143EAD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2341C9-AAEE-4C94-AD20-5CD482D046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2B326B-E14B-44FC-A367-0163BD87BB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DB139C-DE91-4330-9C8C-078007E94E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F8BF85-712C-40CE-A297-7EB2DEE5B2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809768-E3DC-4668-9139-A0CAC4881C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A0FBC1-2213-4D87-AA94-74AF7FDCAC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AE02A2-500A-4F19-9E70-370478BFE8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6142F7-E79D-4A86-932F-C501E258F9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50C897-FF8A-4133-859F-546DCA8082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577692F-5365-4287-AC99-7824F241C31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83" r:id="rId2"/>
    <p:sldLayoutId id="2147484084" r:id="rId3"/>
    <p:sldLayoutId id="2147484085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  <p:sldLayoutId id="214748409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2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drhays@ucla.edu" TargetMode="External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im.med.ucla.edu/FacultyPages/Hays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esignsonlin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33400" y="457200"/>
            <a:ext cx="8077200" cy="360045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omic Sans MS" pitchFamily="66" charset="0"/>
              </a:rPr>
              <a:t>Why Patient-Reported Outcomes Are Important: Growing Implications and Applications for Rheumatologists</a:t>
            </a:r>
            <a:br>
              <a:rPr lang="en-US" dirty="0" smtClean="0">
                <a:latin typeface="Comic Sans MS" pitchFamily="66" charset="0"/>
              </a:rPr>
            </a:br>
            <a:endParaRPr lang="en-US" dirty="0" smtClean="0">
              <a:latin typeface="Comic Sans MS" pitchFamily="66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3200400"/>
            <a:ext cx="9067800" cy="29718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endParaRPr lang="en-US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US" sz="2800" dirty="0" smtClean="0"/>
              <a:t>Ron D. Hays, Ph.D.</a:t>
            </a:r>
          </a:p>
          <a:p>
            <a:pPr marL="0" indent="0" algn="ctr" eaLnBrk="1" hangingPunct="1">
              <a:buFontTx/>
              <a:buNone/>
            </a:pPr>
            <a:r>
              <a:rPr lang="en-US" sz="2800" dirty="0" smtClean="0"/>
              <a:t>UCLA Department of Medicine</a:t>
            </a:r>
          </a:p>
          <a:p>
            <a:pPr marL="0" indent="0" algn="ctr" eaLnBrk="1" hangingPunct="1">
              <a:buFontTx/>
              <a:buNone/>
            </a:pPr>
            <a:r>
              <a:rPr lang="en-US" sz="2800" dirty="0" smtClean="0"/>
              <a:t>RAND Health Program</a:t>
            </a:r>
          </a:p>
          <a:p>
            <a:pPr marL="0" indent="0" algn="ctr" eaLnBrk="1" hangingPunct="1">
              <a:buFontTx/>
              <a:buNone/>
            </a:pPr>
            <a:endParaRPr lang="en-US" sz="2000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US" sz="2800" dirty="0" smtClean="0">
                <a:latin typeface="Comic Sans MS" pitchFamily="66" charset="0"/>
              </a:rPr>
              <a:t>ACR Annual Meeting, San Diego Convention Center  October 30, 2013 (Room 6A)</a:t>
            </a:r>
          </a:p>
          <a:p>
            <a:pPr marL="0" indent="0" algn="ctr" eaLnBrk="1" hangingPunct="1">
              <a:buFontTx/>
              <a:buNone/>
            </a:pPr>
            <a:r>
              <a:rPr lang="en-US" sz="2800" dirty="0" smtClean="0"/>
              <a:t> </a:t>
            </a:r>
          </a:p>
          <a:p>
            <a:pPr marL="0" indent="0" algn="ctr"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05BDD6-DADC-49CE-94B2-610E1F21BA87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sz="1400">
              <a:latin typeface="Times New Roman" panose="02020603050405020304" pitchFamily="18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274638"/>
            <a:ext cx="8991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omic Sans MS" panose="030F0702030302020204" pitchFamily="66" charset="0"/>
              </a:rPr>
              <a:t>Health-Related Quality </a:t>
            </a:r>
            <a:br>
              <a:rPr lang="en-US" dirty="0" smtClean="0">
                <a:latin typeface="Comic Sans MS" panose="030F0702030302020204" pitchFamily="66" charset="0"/>
              </a:rPr>
            </a:br>
            <a:r>
              <a:rPr lang="en-US" dirty="0" smtClean="0">
                <a:latin typeface="Comic Sans MS" panose="030F0702030302020204" pitchFamily="66" charset="0"/>
              </a:rPr>
              <a:t>of Life (HRQOL)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1" y="1676400"/>
            <a:ext cx="8763000" cy="43545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defRPr/>
            </a:pPr>
            <a:endParaRPr lang="en-US" sz="2800" dirty="0" smtClean="0"/>
          </a:p>
          <a:p>
            <a:pPr marL="0" indent="0" eaLnBrk="1" hangingPunct="1">
              <a:lnSpc>
                <a:spcPct val="9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2800" u="sng" dirty="0" smtClean="0"/>
              <a:t>How the person FEELs (well-being)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•"/>
              <a:defRPr/>
            </a:pPr>
            <a:r>
              <a:rPr lang="en-US" sz="2400" dirty="0" smtClean="0"/>
              <a:t>Emotional well-being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•"/>
              <a:defRPr/>
            </a:pPr>
            <a:r>
              <a:rPr lang="en-US" sz="2400" dirty="0" smtClean="0"/>
              <a:t>Pain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•"/>
              <a:defRPr/>
            </a:pPr>
            <a:r>
              <a:rPr lang="en-US" sz="2400" dirty="0" smtClean="0"/>
              <a:t>Energy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•"/>
              <a:defRPr/>
            </a:pPr>
            <a:endParaRPr lang="en-US" sz="2400" dirty="0" smtClean="0"/>
          </a:p>
          <a:p>
            <a:pPr marL="0" indent="0" eaLnBrk="1" hangingPunct="1">
              <a:lnSpc>
                <a:spcPct val="9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2800" u="sng" dirty="0" smtClean="0"/>
              <a:t>What the person can DO (functioning)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•"/>
              <a:defRPr/>
            </a:pPr>
            <a:r>
              <a:rPr lang="en-US" sz="2400" dirty="0" smtClean="0"/>
              <a:t>Self-care 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•"/>
              <a:defRPr/>
            </a:pPr>
            <a:r>
              <a:rPr lang="en-US" sz="2400" dirty="0" smtClean="0"/>
              <a:t>Role 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•"/>
              <a:defRPr/>
            </a:pPr>
            <a:r>
              <a:rPr lang="en-US" sz="2400" dirty="0" smtClean="0"/>
              <a:t>Social 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•"/>
              <a:defRPr/>
            </a:pPr>
            <a:endParaRPr lang="en-US" sz="24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2438400"/>
            <a:ext cx="2286000" cy="3124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9511834-121C-487F-ABDF-832DECBC4F1D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latin typeface="Comic Sans MS" panose="030F0702030302020204" pitchFamily="66" charset="0"/>
              </a:rPr>
              <a:t>Does your health now limit you in</a:t>
            </a:r>
            <a:br>
              <a:rPr lang="en-US" sz="3600" smtClean="0">
                <a:latin typeface="Comic Sans MS" panose="030F0702030302020204" pitchFamily="66" charset="0"/>
              </a:rPr>
            </a:br>
            <a:r>
              <a:rPr lang="en-US" sz="3600" smtClean="0">
                <a:latin typeface="Comic Sans MS" panose="030F0702030302020204" pitchFamily="66" charset="0"/>
              </a:rPr>
              <a:t>walking more than a mile?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(If so, how much?)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i="1" smtClean="0"/>
              <a:t>Yes, limited a lot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i="1" smtClean="0"/>
              <a:t>Yes, limited a little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i="1" smtClean="0"/>
              <a:t>No, not limited at all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1981200"/>
            <a:ext cx="3048000" cy="3124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D05EAE-3CF9-4504-ACE4-DD3C844207D0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sz="1400">
              <a:latin typeface="Times New Roman" panose="02020603050405020304" pitchFamily="18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14288" y="593725"/>
            <a:ext cx="10287001" cy="473075"/>
          </a:xfrm>
        </p:spPr>
        <p:txBody>
          <a:bodyPr/>
          <a:lstStyle/>
          <a:p>
            <a:pPr eaLnBrk="1" hangingPunct="1"/>
            <a:r>
              <a:rPr lang="en-US" smtClean="0">
                <a:latin typeface="Comic Sans MS" panose="030F0702030302020204" pitchFamily="66" charset="0"/>
              </a:rPr>
              <a:t>HRQOL is Not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73113" y="1676400"/>
            <a:ext cx="4332287" cy="43545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/>
              <a:t> Quality of environment</a:t>
            </a:r>
          </a:p>
          <a:p>
            <a:pPr eaLnBrk="1" hangingPunct="1">
              <a:buFontTx/>
              <a:buNone/>
            </a:pPr>
            <a:r>
              <a:rPr lang="en-US" sz="2800" smtClean="0"/>
              <a:t> Type of housing</a:t>
            </a:r>
          </a:p>
          <a:p>
            <a:pPr eaLnBrk="1" hangingPunct="1">
              <a:buFontTx/>
              <a:buNone/>
            </a:pPr>
            <a:r>
              <a:rPr lang="en-US" sz="2800" smtClean="0"/>
              <a:t> Level of income</a:t>
            </a:r>
          </a:p>
          <a:p>
            <a:pPr eaLnBrk="1" hangingPunct="1">
              <a:buFontTx/>
              <a:buNone/>
            </a:pPr>
            <a:r>
              <a:rPr lang="en-US" sz="2800" smtClean="0"/>
              <a:t> Social Support</a:t>
            </a:r>
          </a:p>
        </p:txBody>
      </p:sp>
      <p:pic>
        <p:nvPicPr>
          <p:cNvPr id="12293" name="Picture 4" descr="j017816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286000"/>
            <a:ext cx="2286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2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2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2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2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5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1460DE2-053A-46A8-ACFC-E75BD44AC715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05475" name="Object 2"/>
          <p:cNvGraphicFramePr>
            <a:graphicFrameLocks/>
          </p:cNvGraphicFramePr>
          <p:nvPr/>
        </p:nvGraphicFramePr>
        <p:xfrm>
          <a:off x="914400" y="1752600"/>
          <a:ext cx="7239000" cy="438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Chart" r:id="rId4" imgW="7239000" imgH="4381500" progId="MSGraph.Chart.8">
                  <p:embed followColorScheme="full"/>
                </p:oleObj>
              </mc:Choice>
              <mc:Fallback>
                <p:oleObj name="Chart" r:id="rId4" imgW="7239000" imgH="4381500" progId="MSGraph.Chart.8">
                  <p:embed followColorScheme="full"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752600"/>
                        <a:ext cx="7239000" cy="438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476" name="Rectangle 3"/>
          <p:cNvSpPr>
            <a:spLocks noChangeArrowheads="1"/>
          </p:cNvSpPr>
          <p:nvPr/>
        </p:nvSpPr>
        <p:spPr bwMode="auto">
          <a:xfrm>
            <a:off x="228600" y="3062288"/>
            <a:ext cx="1306513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2600"/>
              <a:t>% 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2600"/>
              <a:t>Dead</a:t>
            </a:r>
          </a:p>
        </p:txBody>
      </p:sp>
      <p:grpSp>
        <p:nvGrpSpPr>
          <p:cNvPr id="105477" name="Group 4"/>
          <p:cNvGrpSpPr>
            <a:grpSpLocks/>
          </p:cNvGrpSpPr>
          <p:nvPr/>
        </p:nvGrpSpPr>
        <p:grpSpPr bwMode="auto">
          <a:xfrm>
            <a:off x="2209800" y="5448300"/>
            <a:ext cx="5081588" cy="258763"/>
            <a:chOff x="1317" y="3272"/>
            <a:chExt cx="3201" cy="163"/>
          </a:xfrm>
        </p:grpSpPr>
        <p:sp>
          <p:nvSpPr>
            <p:cNvPr id="105481" name="Rectangle 5"/>
            <p:cNvSpPr>
              <a:spLocks noChangeArrowheads="1"/>
            </p:cNvSpPr>
            <p:nvPr/>
          </p:nvSpPr>
          <p:spPr bwMode="auto">
            <a:xfrm>
              <a:off x="1317" y="3272"/>
              <a:ext cx="458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/>
                <a:t>(n=676)</a:t>
              </a:r>
              <a:endParaRPr lang="en-US" altLang="en-US" sz="1200">
                <a:solidFill>
                  <a:srgbClr val="000066"/>
                </a:solidFill>
              </a:endParaRPr>
            </a:p>
          </p:txBody>
        </p:sp>
        <p:sp>
          <p:nvSpPr>
            <p:cNvPr id="105482" name="Rectangle 6"/>
            <p:cNvSpPr>
              <a:spLocks noChangeArrowheads="1"/>
            </p:cNvSpPr>
            <p:nvPr/>
          </p:nvSpPr>
          <p:spPr bwMode="auto">
            <a:xfrm>
              <a:off x="2061" y="3272"/>
              <a:ext cx="595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rgbClr val="000066"/>
                  </a:solidFill>
                </a:rPr>
                <a:t> </a:t>
              </a:r>
              <a:r>
                <a:rPr lang="en-US" altLang="en-US" sz="1200"/>
                <a:t>    (n=754)</a:t>
              </a:r>
              <a:endParaRPr lang="en-US" altLang="en-US" sz="1200">
                <a:solidFill>
                  <a:srgbClr val="000066"/>
                </a:solidFill>
              </a:endParaRPr>
            </a:p>
          </p:txBody>
        </p:sp>
        <p:sp>
          <p:nvSpPr>
            <p:cNvPr id="105483" name="Rectangle 7"/>
            <p:cNvSpPr>
              <a:spLocks noChangeArrowheads="1"/>
            </p:cNvSpPr>
            <p:nvPr/>
          </p:nvSpPr>
          <p:spPr bwMode="auto">
            <a:xfrm>
              <a:off x="2815" y="3272"/>
              <a:ext cx="80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rgbClr val="000066"/>
                  </a:solidFill>
                </a:rPr>
                <a:t>   </a:t>
              </a:r>
              <a:r>
                <a:rPr lang="en-US" altLang="en-US" sz="1200"/>
                <a:t>        (n=1181)</a:t>
              </a:r>
              <a:endParaRPr lang="en-US" altLang="en-US" sz="1200">
                <a:solidFill>
                  <a:srgbClr val="000066"/>
                </a:solidFill>
              </a:endParaRPr>
            </a:p>
          </p:txBody>
        </p:sp>
        <p:sp>
          <p:nvSpPr>
            <p:cNvPr id="105484" name="Rectangle 8"/>
            <p:cNvSpPr>
              <a:spLocks noChangeArrowheads="1"/>
            </p:cNvSpPr>
            <p:nvPr/>
          </p:nvSpPr>
          <p:spPr bwMode="auto">
            <a:xfrm>
              <a:off x="3569" y="3272"/>
              <a:ext cx="949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rgbClr val="000066"/>
                  </a:solidFill>
                </a:rPr>
                <a:t> </a:t>
              </a:r>
              <a:r>
                <a:rPr lang="en-US" altLang="en-US" sz="1200"/>
                <a:t>                 (n=609)</a:t>
              </a:r>
              <a:endParaRPr lang="en-US" altLang="en-US" sz="1200">
                <a:solidFill>
                  <a:srgbClr val="000066"/>
                </a:solidFill>
              </a:endParaRPr>
            </a:p>
          </p:txBody>
        </p:sp>
      </p:grpSp>
      <p:sp>
        <p:nvSpPr>
          <p:cNvPr id="197641" name="Rectangle 9"/>
          <p:cNvSpPr>
            <a:spLocks noChangeArrowheads="1"/>
          </p:cNvSpPr>
          <p:nvPr/>
        </p:nvSpPr>
        <p:spPr bwMode="auto">
          <a:xfrm>
            <a:off x="1981200" y="5935663"/>
            <a:ext cx="6702425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altLang="en-US" sz="16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  <a:t>SF-36 Physical Health Component Score (PCS)—T score</a:t>
            </a:r>
            <a:endParaRPr lang="en-US" altLang="en-US" sz="16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105479" name="Rectangle 10"/>
          <p:cNvSpPr>
            <a:spLocks noChangeArrowheads="1"/>
          </p:cNvSpPr>
          <p:nvPr/>
        </p:nvSpPr>
        <p:spPr bwMode="auto">
          <a:xfrm>
            <a:off x="457200" y="6269038"/>
            <a:ext cx="7369175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b="0"/>
              <a:t>Ware et al.  (1994).  </a:t>
            </a:r>
            <a:r>
              <a:rPr lang="en-US" altLang="en-US" sz="1400" b="0" u="sng"/>
              <a:t>SF-36 Physical and Mental Health Summary Scales: A User’s Manual</a:t>
            </a:r>
            <a:r>
              <a:rPr lang="en-US" altLang="en-US" sz="1400" b="0"/>
              <a:t>.</a:t>
            </a:r>
          </a:p>
        </p:txBody>
      </p:sp>
      <p:sp>
        <p:nvSpPr>
          <p:cNvPr id="105480" name="Rectangle 11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74638"/>
            <a:ext cx="8915400" cy="11430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Comic Sans MS" panose="030F0702030302020204" pitchFamily="66" charset="0"/>
              </a:rPr>
              <a:t/>
            </a:r>
            <a:br>
              <a:rPr lang="en-US" sz="3600" dirty="0" smtClean="0">
                <a:latin typeface="Comic Sans MS" panose="030F0702030302020204" pitchFamily="66" charset="0"/>
              </a:rPr>
            </a:br>
            <a:r>
              <a:rPr lang="en-US" sz="3600" dirty="0" smtClean="0">
                <a:latin typeface="Comic Sans MS" panose="030F0702030302020204" pitchFamily="66" charset="0"/>
              </a:rPr>
              <a:t>HRQOL is Reliable and Predictive</a:t>
            </a:r>
            <a:br>
              <a:rPr lang="en-US" sz="3600" dirty="0" smtClean="0">
                <a:latin typeface="Comic Sans MS" panose="030F0702030302020204" pitchFamily="66" charset="0"/>
              </a:rPr>
            </a:br>
            <a:r>
              <a:rPr lang="en-US" sz="3600" dirty="0" smtClean="0">
                <a:latin typeface="Comic Sans MS" panose="030F0702030302020204" pitchFamily="66" charset="0"/>
              </a:rPr>
              <a:t>of (5</a:t>
            </a:r>
            <a:r>
              <a:rPr lang="en-US" sz="3600" dirty="0" smtClean="0">
                <a:latin typeface="Comic Sans MS" panose="030F0702030302020204" pitchFamily="66" charset="0"/>
              </a:rPr>
              <a:t>-year) </a:t>
            </a:r>
            <a:r>
              <a:rPr lang="en-US" sz="3600" dirty="0" smtClean="0">
                <a:latin typeface="Comic Sans MS" panose="030F0702030302020204" pitchFamily="66" charset="0"/>
              </a:rPr>
              <a:t>Mortality </a:t>
            </a:r>
            <a:r>
              <a:rPr lang="en-US" dirty="0" smtClean="0">
                <a:latin typeface="Comic Sans MS" panose="030F0702030302020204" pitchFamily="66" charset="0"/>
              </a:rPr>
              <a:t/>
            </a:r>
            <a:br>
              <a:rPr lang="en-US" dirty="0" smtClean="0">
                <a:latin typeface="Comic Sans MS" panose="030F0702030302020204" pitchFamily="66" charset="0"/>
              </a:rPr>
            </a:br>
            <a:endParaRPr lang="en-US" dirty="0" smtClean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4608" y="998414"/>
            <a:ext cx="6878792" cy="5249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04800" y="38100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Does your health limit you in vigorous activities?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91000" y="5971401"/>
            <a:ext cx="1447800" cy="27699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 smtClean="0"/>
              <a:t>Less Limitation</a:t>
            </a:r>
            <a:endParaRPr lang="en-US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228601"/>
            <a:ext cx="7467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Does your health limit you in </a:t>
            </a:r>
            <a:r>
              <a:rPr lang="en-US" sz="2400" dirty="0" smtClean="0">
                <a:latin typeface="Comic Sans MS" panose="030F0702030302020204" pitchFamily="66" charset="0"/>
              </a:rPr>
              <a:t>walking one block?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18942" y="914400"/>
            <a:ext cx="7839258" cy="5715000"/>
            <a:chOff x="618942" y="914400"/>
            <a:chExt cx="7839258" cy="5715000"/>
          </a:xfrm>
        </p:grpSpPr>
        <p:pic>
          <p:nvPicPr>
            <p:cNvPr id="6861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t="5753"/>
            <a:stretch>
              <a:fillRect/>
            </a:stretch>
          </p:blipFill>
          <p:spPr bwMode="auto">
            <a:xfrm>
              <a:off x="618942" y="990600"/>
              <a:ext cx="7839258" cy="5638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Rectangle 4"/>
            <p:cNvSpPr/>
            <p:nvPr/>
          </p:nvSpPr>
          <p:spPr>
            <a:xfrm>
              <a:off x="685800" y="914400"/>
              <a:ext cx="457200" cy="3048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886200" y="6248400"/>
              <a:ext cx="1447800" cy="276999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Less Limitation</a:t>
              </a:r>
              <a:endParaRPr lang="en-US" sz="12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274638"/>
            <a:ext cx="8991600" cy="1143000"/>
          </a:xfrm>
        </p:spPr>
        <p:txBody>
          <a:bodyPr/>
          <a:lstStyle/>
          <a:p>
            <a:pPr eaLnBrk="1" hangingPunct="1"/>
            <a:r>
              <a:rPr lang="en-US" smtClean="0">
                <a:latin typeface="Comic Sans MS" pitchFamily="66" charset="0"/>
              </a:rPr>
              <a:t>Item Responses and Trait Levels</a:t>
            </a:r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744538" y="2138363"/>
            <a:ext cx="8054975" cy="2362200"/>
            <a:chOff x="528" y="1347"/>
            <a:chExt cx="5708" cy="1488"/>
          </a:xfrm>
        </p:grpSpPr>
        <p:sp>
          <p:nvSpPr>
            <p:cNvPr id="9221" name="Line 4"/>
            <p:cNvSpPr>
              <a:spLocks noChangeShapeType="1"/>
            </p:cNvSpPr>
            <p:nvPr/>
          </p:nvSpPr>
          <p:spPr bwMode="auto">
            <a:xfrm>
              <a:off x="528" y="2090"/>
              <a:ext cx="5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2" name="AutoShape 5"/>
            <p:cNvSpPr>
              <a:spLocks noChangeArrowheads="1"/>
            </p:cNvSpPr>
            <p:nvPr/>
          </p:nvSpPr>
          <p:spPr bwMode="auto">
            <a:xfrm flipV="1">
              <a:off x="1274" y="1691"/>
              <a:ext cx="106" cy="277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Calibri" pitchFamily="34" charset="0"/>
              </a:endParaRPr>
            </a:p>
          </p:txBody>
        </p:sp>
        <p:sp>
          <p:nvSpPr>
            <p:cNvPr id="9223" name="AutoShape 6"/>
            <p:cNvSpPr>
              <a:spLocks noChangeArrowheads="1"/>
            </p:cNvSpPr>
            <p:nvPr/>
          </p:nvSpPr>
          <p:spPr bwMode="auto">
            <a:xfrm flipV="1">
              <a:off x="3380" y="1692"/>
              <a:ext cx="105" cy="277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Calibri" pitchFamily="34" charset="0"/>
              </a:endParaRPr>
            </a:p>
          </p:txBody>
        </p:sp>
        <p:sp>
          <p:nvSpPr>
            <p:cNvPr id="9224" name="AutoShape 7"/>
            <p:cNvSpPr>
              <a:spLocks noChangeArrowheads="1"/>
            </p:cNvSpPr>
            <p:nvPr/>
          </p:nvSpPr>
          <p:spPr bwMode="auto">
            <a:xfrm flipV="1">
              <a:off x="4411" y="1692"/>
              <a:ext cx="106" cy="277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Calibri" pitchFamily="34" charset="0"/>
              </a:endParaRPr>
            </a:p>
          </p:txBody>
        </p:sp>
        <p:sp>
          <p:nvSpPr>
            <p:cNvPr id="9225" name="AutoShape 8"/>
            <p:cNvSpPr>
              <a:spLocks noChangeArrowheads="1"/>
            </p:cNvSpPr>
            <p:nvPr/>
          </p:nvSpPr>
          <p:spPr bwMode="auto">
            <a:xfrm>
              <a:off x="1569" y="2203"/>
              <a:ext cx="105" cy="277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Calibri" pitchFamily="34" charset="0"/>
              </a:endParaRPr>
            </a:p>
          </p:txBody>
        </p:sp>
        <p:sp>
          <p:nvSpPr>
            <p:cNvPr id="9226" name="AutoShape 9"/>
            <p:cNvSpPr>
              <a:spLocks noChangeArrowheads="1"/>
            </p:cNvSpPr>
            <p:nvPr/>
          </p:nvSpPr>
          <p:spPr bwMode="auto">
            <a:xfrm>
              <a:off x="2733" y="2203"/>
              <a:ext cx="106" cy="277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Calibri" pitchFamily="34" charset="0"/>
              </a:endParaRPr>
            </a:p>
          </p:txBody>
        </p:sp>
        <p:sp>
          <p:nvSpPr>
            <p:cNvPr id="9227" name="AutoShape 10"/>
            <p:cNvSpPr>
              <a:spLocks noChangeArrowheads="1"/>
            </p:cNvSpPr>
            <p:nvPr/>
          </p:nvSpPr>
          <p:spPr bwMode="auto">
            <a:xfrm>
              <a:off x="4083" y="2202"/>
              <a:ext cx="106" cy="277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Calibri" pitchFamily="34" charset="0"/>
              </a:endParaRPr>
            </a:p>
          </p:txBody>
        </p:sp>
        <p:sp>
          <p:nvSpPr>
            <p:cNvPr id="9228" name="Text Box 11"/>
            <p:cNvSpPr txBox="1">
              <a:spLocks noChangeArrowheads="1"/>
            </p:cNvSpPr>
            <p:nvPr/>
          </p:nvSpPr>
          <p:spPr bwMode="auto">
            <a:xfrm>
              <a:off x="1261" y="2526"/>
              <a:ext cx="87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b="1">
                  <a:latin typeface="Comic Sans MS" pitchFamily="66" charset="0"/>
                </a:rPr>
                <a:t>Item 1</a:t>
              </a:r>
            </a:p>
          </p:txBody>
        </p:sp>
        <p:sp>
          <p:nvSpPr>
            <p:cNvPr id="9229" name="Text Box 12"/>
            <p:cNvSpPr txBox="1">
              <a:spLocks noChangeArrowheads="1"/>
            </p:cNvSpPr>
            <p:nvPr/>
          </p:nvSpPr>
          <p:spPr bwMode="auto">
            <a:xfrm>
              <a:off x="2426" y="2535"/>
              <a:ext cx="87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b="1">
                  <a:latin typeface="Comic Sans MS" pitchFamily="66" charset="0"/>
                </a:rPr>
                <a:t>Item 2</a:t>
              </a:r>
            </a:p>
          </p:txBody>
        </p:sp>
        <p:sp>
          <p:nvSpPr>
            <p:cNvPr id="9230" name="Text Box 13"/>
            <p:cNvSpPr txBox="1">
              <a:spLocks noChangeArrowheads="1"/>
            </p:cNvSpPr>
            <p:nvPr/>
          </p:nvSpPr>
          <p:spPr bwMode="auto">
            <a:xfrm>
              <a:off x="3875" y="2544"/>
              <a:ext cx="87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b="1">
                  <a:latin typeface="Comic Sans MS" pitchFamily="66" charset="0"/>
                </a:rPr>
                <a:t>Item 3</a:t>
              </a:r>
            </a:p>
          </p:txBody>
        </p:sp>
        <p:sp>
          <p:nvSpPr>
            <p:cNvPr id="9231" name="Text Box 14"/>
            <p:cNvSpPr txBox="1">
              <a:spLocks noChangeArrowheads="1"/>
            </p:cNvSpPr>
            <p:nvPr/>
          </p:nvSpPr>
          <p:spPr bwMode="auto">
            <a:xfrm>
              <a:off x="888" y="1347"/>
              <a:ext cx="103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b="1">
                  <a:latin typeface="Comic Sans MS" pitchFamily="66" charset="0"/>
                </a:rPr>
                <a:t>Person 1</a:t>
              </a:r>
            </a:p>
          </p:txBody>
        </p:sp>
        <p:sp>
          <p:nvSpPr>
            <p:cNvPr id="9232" name="Text Box 15"/>
            <p:cNvSpPr txBox="1">
              <a:spLocks noChangeArrowheads="1"/>
            </p:cNvSpPr>
            <p:nvPr/>
          </p:nvSpPr>
          <p:spPr bwMode="auto">
            <a:xfrm>
              <a:off x="2993" y="1347"/>
              <a:ext cx="103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b="1">
                  <a:latin typeface="Comic Sans MS" pitchFamily="66" charset="0"/>
                </a:rPr>
                <a:t>Person 2</a:t>
              </a:r>
            </a:p>
          </p:txBody>
        </p:sp>
        <p:sp>
          <p:nvSpPr>
            <p:cNvPr id="9233" name="Text Box 16"/>
            <p:cNvSpPr txBox="1">
              <a:spLocks noChangeArrowheads="1"/>
            </p:cNvSpPr>
            <p:nvPr/>
          </p:nvSpPr>
          <p:spPr bwMode="auto">
            <a:xfrm>
              <a:off x="4015" y="1347"/>
              <a:ext cx="103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b="1">
                  <a:latin typeface="Comic Sans MS" pitchFamily="66" charset="0"/>
                </a:rPr>
                <a:t>Person 3</a:t>
              </a:r>
            </a:p>
          </p:txBody>
        </p:sp>
        <p:sp>
          <p:nvSpPr>
            <p:cNvPr id="9234" name="AutoShape 17"/>
            <p:cNvSpPr>
              <a:spLocks/>
            </p:cNvSpPr>
            <p:nvPr/>
          </p:nvSpPr>
          <p:spPr bwMode="auto">
            <a:xfrm>
              <a:off x="5073" y="2318"/>
              <a:ext cx="1163" cy="384"/>
            </a:xfrm>
            <a:prstGeom prst="accentCallout2">
              <a:avLst>
                <a:gd name="adj1" fmla="val 18750"/>
                <a:gd name="adj2" fmla="val -4644"/>
                <a:gd name="adj3" fmla="val 18750"/>
                <a:gd name="adj4" fmla="val -23019"/>
                <a:gd name="adj5" fmla="val -57292"/>
                <a:gd name="adj6" fmla="val -4206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en-US" sz="2000">
                  <a:latin typeface="Calibri" pitchFamily="34" charset="0"/>
                </a:rPr>
                <a:t>Trait</a:t>
              </a:r>
            </a:p>
            <a:p>
              <a:pPr eaLnBrk="1" hangingPunct="1"/>
              <a:r>
                <a:rPr lang="en-US" sz="2000">
                  <a:latin typeface="Calibri" pitchFamily="34" charset="0"/>
                </a:rPr>
                <a:t>Continuum</a:t>
              </a:r>
            </a:p>
          </p:txBody>
        </p:sp>
      </p:grpSp>
      <p:sp>
        <p:nvSpPr>
          <p:cNvPr id="9220" name="TextBox 1"/>
          <p:cNvSpPr txBox="1">
            <a:spLocks noChangeArrowheads="1"/>
          </p:cNvSpPr>
          <p:nvPr/>
        </p:nvSpPr>
        <p:spPr bwMode="auto">
          <a:xfrm>
            <a:off x="2713124" y="5334000"/>
            <a:ext cx="41607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800" dirty="0">
                <a:latin typeface="Comic Sans MS" pitchFamily="66" charset="0"/>
              </a:rPr>
              <a:t>www.nihpromis.org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914400"/>
          </a:xfrm>
        </p:spPr>
        <p:txBody>
          <a:bodyPr/>
          <a:lstStyle/>
          <a:p>
            <a:r>
              <a:rPr lang="en-US" sz="3600" smtClean="0">
                <a:latin typeface="Comic Sans MS" panose="030F0702030302020204" pitchFamily="66" charset="0"/>
              </a:rPr>
              <a:t>Computer Adaptive Testing (CAT)</a:t>
            </a: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8610600" y="6338888"/>
            <a:ext cx="533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US" sz="2800">
              <a:latin typeface="Times New Roman" panose="02020603050405020304" pitchFamily="18" charset="0"/>
            </a:endParaRPr>
          </a:p>
        </p:txBody>
      </p:sp>
      <p:pic>
        <p:nvPicPr>
          <p:cNvPr id="5" name="Picture 4" descr="armyhd"/>
          <p:cNvPicPr>
            <a:picLocks noChangeAspect="1" noChangeArrowheads="1"/>
          </p:cNvPicPr>
          <p:nvPr/>
        </p:nvPicPr>
        <p:blipFill rotWithShape="1">
          <a:blip r:embed="rId3"/>
          <a:srcRect r="79384"/>
          <a:stretch/>
        </p:blipFill>
        <p:spPr bwMode="auto">
          <a:xfrm>
            <a:off x="838200" y="1905000"/>
            <a:ext cx="1657350" cy="873125"/>
          </a:xfrm>
          <a:prstGeom prst="rect">
            <a:avLst/>
          </a:prstGeom>
          <a:noFill/>
          <a:ln w="28575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7173" name="Picture 6" descr="nasd_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195638"/>
            <a:ext cx="2690813" cy="1147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10" descr="ncsbn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200400"/>
            <a:ext cx="5527675" cy="1185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5" descr="gre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905000"/>
            <a:ext cx="57054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800600"/>
            <a:ext cx="51689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62050"/>
          </a:xfrm>
        </p:spPr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Response </a:t>
            </a:r>
            <a:r>
              <a:rPr lang="en-US" dirty="0" smtClean="0">
                <a:latin typeface="Comic Sans MS" panose="030F0702030302020204" pitchFamily="66" charset="0"/>
              </a:rPr>
              <a:t>Burden Reduced</a:t>
            </a:r>
            <a:endParaRPr lang="en-US" dirty="0" smtClean="0">
              <a:latin typeface="Comic Sans MS" panose="030F0702030302020204" pitchFamily="66" charset="0"/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457200" y="1223963"/>
            <a:ext cx="8229600" cy="4902200"/>
          </a:xfrm>
        </p:spPr>
        <p:txBody>
          <a:bodyPr/>
          <a:lstStyle/>
          <a:p>
            <a:pPr eaLnBrk="1" hangingPunct="1"/>
            <a:r>
              <a:rPr lang="en-US" smtClean="0">
                <a:latin typeface="Comic Sans MS" panose="030F0702030302020204" pitchFamily="66" charset="0"/>
              </a:rPr>
              <a:t>Paper and pencil rules of thumb</a:t>
            </a:r>
          </a:p>
          <a:p>
            <a:pPr lvl="1" eaLnBrk="1" hangingPunct="1"/>
            <a:r>
              <a:rPr lang="en-US" smtClean="0">
                <a:latin typeface="Comic Sans MS" panose="030F0702030302020204" pitchFamily="66" charset="0"/>
              </a:rPr>
              <a:t>3-5 items per minute</a:t>
            </a:r>
          </a:p>
          <a:p>
            <a:pPr lvl="1" eaLnBrk="1" hangingPunct="1"/>
            <a:endParaRPr lang="en-US" smtClean="0">
              <a:latin typeface="Comic Sans MS" panose="030F0702030302020204" pitchFamily="66" charset="0"/>
            </a:endParaRPr>
          </a:p>
          <a:p>
            <a:pPr eaLnBrk="1" hangingPunct="1"/>
            <a:r>
              <a:rPr lang="en-US" smtClean="0">
                <a:latin typeface="Comic Sans MS" panose="030F0702030302020204" pitchFamily="66" charset="0"/>
              </a:rPr>
              <a:t>PROMIS computer administration to general population </a:t>
            </a:r>
          </a:p>
          <a:p>
            <a:pPr lvl="1" eaLnBrk="1" hangingPunct="1"/>
            <a:r>
              <a:rPr lang="en-US" sz="3200" smtClean="0">
                <a:latin typeface="Comic Sans MS" panose="030F0702030302020204" pitchFamily="66" charset="0"/>
              </a:rPr>
              <a:t>8-12 items per minute </a:t>
            </a:r>
          </a:p>
          <a:p>
            <a:pPr lvl="1" eaLnBrk="1" hangingPunct="1"/>
            <a:endParaRPr lang="en-US" sz="3200" smtClean="0">
              <a:latin typeface="Comic Sans MS" panose="030F0702030302020204" pitchFamily="66" charset="0"/>
            </a:endParaRPr>
          </a:p>
          <a:p>
            <a:pPr eaLnBrk="1" hangingPunct="1"/>
            <a:r>
              <a:rPr lang="en-US" sz="3600" smtClean="0">
                <a:latin typeface="Comic Sans MS" panose="030F0702030302020204" pitchFamily="66" charset="0"/>
              </a:rPr>
              <a:t>Scleroderma patients at UCLA</a:t>
            </a:r>
          </a:p>
          <a:p>
            <a:pPr lvl="1" eaLnBrk="1" hangingPunct="1"/>
            <a:r>
              <a:rPr lang="en-US" sz="3200" smtClean="0">
                <a:latin typeface="Comic Sans MS" panose="030F0702030302020204" pitchFamily="66" charset="0"/>
              </a:rPr>
              <a:t>6 items per minute</a:t>
            </a:r>
          </a:p>
          <a:p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952E0CD-7F8D-4268-98DB-F029440E8030}" type="slidenum">
              <a:rPr 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Reliability Target for </a:t>
            </a:r>
            <a:r>
              <a:rPr lang="en-US" dirty="0" smtClean="0">
                <a:latin typeface="Comic Sans MS" pitchFamily="66" charset="0"/>
              </a:rPr>
              <a:t>Use of Measures with </a:t>
            </a:r>
            <a:r>
              <a:rPr lang="en-US" dirty="0" smtClean="0">
                <a:latin typeface="Comic Sans MS" pitchFamily="66" charset="0"/>
              </a:rPr>
              <a:t>Individuals 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8077200" cy="32004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dirty="0" smtClean="0">
                <a:latin typeface="Comic Sans MS" pitchFamily="66" charset="0"/>
              </a:rPr>
              <a:t>Reliability ranges from 0-1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dirty="0" smtClean="0">
                <a:latin typeface="Comic Sans MS" pitchFamily="66" charset="0"/>
              </a:rPr>
              <a:t>0.90 </a:t>
            </a:r>
            <a:r>
              <a:rPr lang="en-US" dirty="0" smtClean="0">
                <a:latin typeface="Comic Sans MS" pitchFamily="66" charset="0"/>
              </a:rPr>
              <a:t>or above </a:t>
            </a:r>
            <a:r>
              <a:rPr lang="en-US" dirty="0" smtClean="0">
                <a:latin typeface="Comic Sans MS" pitchFamily="66" charset="0"/>
              </a:rPr>
              <a:t>is goal</a:t>
            </a:r>
            <a:endParaRPr lang="en-US" sz="2800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Reliability = 0.90 when </a:t>
            </a:r>
            <a:r>
              <a:rPr lang="en-US" u="sng" dirty="0" smtClean="0">
                <a:latin typeface="Comic Sans MS" pitchFamily="66" charset="0"/>
              </a:rPr>
              <a:t>SE = 3.2 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T-scores (mean = 50, SD = 10)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Reliability </a:t>
            </a:r>
            <a:r>
              <a:rPr lang="en-US" dirty="0" smtClean="0">
                <a:latin typeface="Comic Sans MS" pitchFamily="66" charset="0"/>
              </a:rPr>
              <a:t>= 1 – (SE/10)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endParaRPr lang="en-US" dirty="0" smtClean="0">
              <a:latin typeface="Comic Sans MS" pitchFamily="66" charset="0"/>
            </a:endParaRPr>
          </a:p>
          <a:p>
            <a:pPr marL="914400" lvl="2" indent="0">
              <a:buNone/>
            </a:pPr>
            <a:endParaRPr lang="en-US" dirty="0" smtClean="0">
              <a:latin typeface="Comic Sans MS" pitchFamily="66" charset="0"/>
            </a:endParaRPr>
          </a:p>
          <a:p>
            <a:pPr lvl="1"/>
            <a:endParaRPr lang="en-US" dirty="0" smtClean="0"/>
          </a:p>
          <a:p>
            <a:pPr lvl="1">
              <a:buFontTx/>
              <a:buNone/>
            </a:pPr>
            <a:endParaRPr lang="en-US" dirty="0" smtClean="0"/>
          </a:p>
          <a:p>
            <a:pPr lvl="1">
              <a:buFontTx/>
              <a:buNone/>
            </a:pPr>
            <a:r>
              <a:rPr lang="en-US" dirty="0" smtClean="0"/>
              <a:t>	</a:t>
            </a:r>
            <a:endParaRPr lang="en-US" baseline="30000" dirty="0" smtClean="0"/>
          </a:p>
          <a:p>
            <a:endParaRPr lang="en-US" dirty="0" smtClean="0"/>
          </a:p>
          <a:p>
            <a:endParaRPr lang="en-US" baseline="30000" dirty="0" smtClean="0"/>
          </a:p>
          <a:p>
            <a:pPr lvl="1">
              <a:buFontTx/>
              <a:buNone/>
            </a:pPr>
            <a:endParaRPr lang="en-US" dirty="0" smtClean="0"/>
          </a:p>
        </p:txBody>
      </p:sp>
      <p:sp>
        <p:nvSpPr>
          <p:cNvPr id="12292" name="TextBox 1"/>
          <p:cNvSpPr txBox="1">
            <a:spLocks noChangeArrowheads="1"/>
          </p:cNvSpPr>
          <p:nvPr/>
        </p:nvSpPr>
        <p:spPr bwMode="auto">
          <a:xfrm>
            <a:off x="6781800" y="5334000"/>
            <a:ext cx="19907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Times New Roman" pitchFamily="18" charset="0"/>
                <a:cs typeface="Arial" charset="0"/>
              </a:rPr>
              <a:t>T =</a:t>
            </a:r>
            <a:r>
              <a:rPr lang="en-US" sz="3200" b="1">
                <a:latin typeface="Times New Roman" pitchFamily="18" charset="0"/>
                <a:cs typeface="Arial" charset="0"/>
              </a:rPr>
              <a:t> </a:t>
            </a:r>
            <a:r>
              <a:rPr lang="en-US" sz="2000" b="1">
                <a:latin typeface="Times New Roman" pitchFamily="18" charset="0"/>
                <a:cs typeface="Arial" charset="0"/>
              </a:rPr>
              <a:t>50 + (z * 10)</a:t>
            </a:r>
          </a:p>
        </p:txBody>
      </p:sp>
    </p:spTree>
    <p:extLst>
      <p:ext uri="{BB962C8B-B14F-4D97-AF65-F5344CB8AC3E}">
        <p14:creationId xmlns:p14="http://schemas.microsoft.com/office/powerpoint/2010/main" val="25599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Disclosures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financial relationships related to this presentation.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40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PROMIS Physical Functioning vs. “Legacy” Measures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24000"/>
            <a:ext cx="8915400" cy="51053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43000" y="5791200"/>
            <a:ext cx="693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10             20             30              40               50           60            70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03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763000" cy="1143000"/>
          </a:xfrm>
        </p:spPr>
        <p:txBody>
          <a:bodyPr/>
          <a:lstStyle/>
          <a:p>
            <a:r>
              <a:rPr lang="en-US" smtClean="0">
                <a:latin typeface="Comic Sans MS" pitchFamily="66" charset="0"/>
              </a:rPr>
              <a:t>In the past 7 days … 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514350" y="1600200"/>
            <a:ext cx="7943850" cy="45259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 smtClean="0">
                <a:latin typeface="Comic Sans MS" pitchFamily="66" charset="0"/>
              </a:rPr>
              <a:t>I was grouchy </a:t>
            </a:r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[1</a:t>
            </a:r>
            <a:r>
              <a:rPr lang="en-US" baseline="30000" dirty="0" smtClean="0">
                <a:solidFill>
                  <a:srgbClr val="FFC000"/>
                </a:solidFill>
                <a:latin typeface="Comic Sans MS" pitchFamily="66" charset="0"/>
              </a:rPr>
              <a:t>st</a:t>
            </a:r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 question]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Never                            [39]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Rarely                            [48]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Sometimes                     [56]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Often                             [64]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Always                            [72]</a:t>
            </a:r>
          </a:p>
          <a:p>
            <a:pPr marL="0" indent="0">
              <a:buFontTx/>
              <a:buNone/>
            </a:pPr>
            <a:endParaRPr lang="en-US" dirty="0" smtClean="0"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en-US" dirty="0" smtClean="0">
                <a:latin typeface="Comic Sans MS" pitchFamily="66" charset="0"/>
              </a:rPr>
              <a:t>Estimated Anger = 56.1  </a:t>
            </a:r>
          </a:p>
          <a:p>
            <a:pPr marL="0" indent="0">
              <a:buFontTx/>
              <a:buNone/>
            </a:pPr>
            <a:r>
              <a:rPr lang="en-US" dirty="0" smtClean="0">
                <a:latin typeface="Comic Sans MS" pitchFamily="66" charset="0"/>
              </a:rPr>
              <a:t>SE = 5.7 (rel. = 0.68)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-76200" y="0"/>
            <a:ext cx="9258300" cy="1143000"/>
          </a:xfrm>
        </p:spPr>
        <p:txBody>
          <a:bodyPr/>
          <a:lstStyle/>
          <a:p>
            <a:r>
              <a:rPr lang="en-US" smtClean="0">
                <a:latin typeface="Comic Sans MS" pitchFamily="66" charset="0"/>
              </a:rPr>
              <a:t>In the past 7 days …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7467600" cy="3429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 smtClean="0">
                <a:latin typeface="Comic Sans MS" pitchFamily="66" charset="0"/>
              </a:rPr>
              <a:t>I felt like I was ready to explode </a:t>
            </a:r>
          </a:p>
          <a:p>
            <a:pPr marL="0" indent="0">
              <a:buFontTx/>
              <a:buNone/>
            </a:pPr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[2</a:t>
            </a:r>
            <a:r>
              <a:rPr lang="en-US" baseline="30000" dirty="0" smtClean="0">
                <a:solidFill>
                  <a:srgbClr val="FFC000"/>
                </a:solidFill>
                <a:latin typeface="Comic Sans MS" pitchFamily="66" charset="0"/>
              </a:rPr>
              <a:t>nd</a:t>
            </a:r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  question]</a:t>
            </a:r>
            <a:endParaRPr lang="en-US" dirty="0" smtClean="0">
              <a:latin typeface="Comic Sans MS" pitchFamily="66" charset="0"/>
            </a:endParaRPr>
          </a:p>
          <a:p>
            <a:pPr lvl="1"/>
            <a:r>
              <a:rPr lang="en-US" dirty="0" smtClean="0">
                <a:latin typeface="Comic Sans MS" pitchFamily="66" charset="0"/>
              </a:rPr>
              <a:t>Never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Rarely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Sometimes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Often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Always</a:t>
            </a:r>
          </a:p>
          <a:p>
            <a:pPr marL="0" indent="0">
              <a:buFontTx/>
              <a:buNone/>
            </a:pPr>
            <a:endParaRPr lang="en-US" dirty="0" smtClean="0"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en-US" dirty="0" smtClean="0">
                <a:latin typeface="Comic Sans MS" pitchFamily="66" charset="0"/>
              </a:rPr>
              <a:t>Estimated Anger = 51.9  </a:t>
            </a:r>
          </a:p>
          <a:p>
            <a:pPr marL="0" indent="0">
              <a:buFontTx/>
              <a:buNone/>
            </a:pPr>
            <a:r>
              <a:rPr lang="en-US" dirty="0" smtClean="0">
                <a:latin typeface="Comic Sans MS" pitchFamily="66" charset="0"/>
              </a:rPr>
              <a:t>SE = 4.8 (rel. = 0.77)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omic Sans MS" pitchFamily="66" charset="0"/>
              </a:rPr>
              <a:t>In the past 7 days …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dirty="0" smtClean="0">
                <a:latin typeface="Comic Sans MS" pitchFamily="66" charset="0"/>
              </a:rPr>
              <a:t>I felt angry </a:t>
            </a:r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[3</a:t>
            </a:r>
            <a:r>
              <a:rPr lang="en-US" baseline="30000" dirty="0" smtClean="0">
                <a:solidFill>
                  <a:srgbClr val="FFC000"/>
                </a:solidFill>
                <a:latin typeface="Comic Sans MS" pitchFamily="66" charset="0"/>
              </a:rPr>
              <a:t>rd</a:t>
            </a:r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 question]</a:t>
            </a:r>
            <a:endParaRPr lang="en-US" dirty="0" smtClean="0">
              <a:latin typeface="Comic Sans MS" pitchFamily="66" charset="0"/>
            </a:endParaRPr>
          </a:p>
          <a:p>
            <a:pPr lvl="1"/>
            <a:r>
              <a:rPr lang="en-US" dirty="0" smtClean="0">
                <a:latin typeface="Comic Sans MS" pitchFamily="66" charset="0"/>
              </a:rPr>
              <a:t>Never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Rarely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Sometimes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Often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Always</a:t>
            </a:r>
          </a:p>
          <a:p>
            <a:pPr lvl="1"/>
            <a:endParaRPr lang="en-US" dirty="0" smtClean="0"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en-US" dirty="0" smtClean="0">
                <a:latin typeface="Comic Sans MS" pitchFamily="66" charset="0"/>
              </a:rPr>
              <a:t>Estimated Anger = 50.5  </a:t>
            </a:r>
          </a:p>
          <a:p>
            <a:pPr marL="0" indent="0">
              <a:buFontTx/>
              <a:buNone/>
            </a:pPr>
            <a:r>
              <a:rPr lang="en-US" dirty="0" smtClean="0">
                <a:latin typeface="Comic Sans MS" pitchFamily="66" charset="0"/>
              </a:rPr>
              <a:t>SE = 3.9 (rel. = 0.85)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omic Sans MS" pitchFamily="66" charset="0"/>
              </a:rPr>
              <a:t>In the past 7 days …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391400" cy="5029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 smtClean="0">
                <a:latin typeface="Comic Sans MS" pitchFamily="66" charset="0"/>
              </a:rPr>
              <a:t>I felt angrier than I thought I should </a:t>
            </a:r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[4</a:t>
            </a:r>
            <a:r>
              <a:rPr lang="en-US" baseline="30000" dirty="0" smtClean="0">
                <a:solidFill>
                  <a:srgbClr val="FFC000"/>
                </a:solidFill>
                <a:latin typeface="Comic Sans MS" pitchFamily="66" charset="0"/>
              </a:rPr>
              <a:t>th</a:t>
            </a:r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 question]</a:t>
            </a:r>
          </a:p>
          <a:p>
            <a:pPr marL="0" indent="0">
              <a:buFontTx/>
              <a:buNone/>
            </a:pPr>
            <a:r>
              <a:rPr lang="en-US" dirty="0" smtClean="0">
                <a:latin typeface="Comic Sans MS" pitchFamily="66" charset="0"/>
              </a:rPr>
              <a:t>    - </a:t>
            </a:r>
            <a:r>
              <a:rPr lang="en-US" sz="2800" dirty="0" smtClean="0">
                <a:latin typeface="Comic Sans MS" pitchFamily="66" charset="0"/>
              </a:rPr>
              <a:t>Never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Rarely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Sometimes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Often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Always</a:t>
            </a:r>
          </a:p>
          <a:p>
            <a:pPr lvl="1"/>
            <a:endParaRPr lang="en-US" dirty="0" smtClean="0"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en-US" dirty="0" smtClean="0">
                <a:latin typeface="Comic Sans MS" pitchFamily="66" charset="0"/>
              </a:rPr>
              <a:t>Estimated Anger = 48.8  </a:t>
            </a:r>
          </a:p>
          <a:p>
            <a:pPr marL="0" indent="0">
              <a:buFontTx/>
              <a:buNone/>
            </a:pPr>
            <a:r>
              <a:rPr lang="en-US" dirty="0" smtClean="0">
                <a:latin typeface="Comic Sans MS" pitchFamily="66" charset="0"/>
              </a:rPr>
              <a:t>SE = 3.6 (rel. = 0.87)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omic Sans MS" pitchFamily="66" charset="0"/>
              </a:rPr>
              <a:t>In the past 7 days …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514350" y="1600200"/>
            <a:ext cx="7943850" cy="45259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 smtClean="0">
                <a:latin typeface="Comic Sans MS" pitchFamily="66" charset="0"/>
              </a:rPr>
              <a:t>I felt annoyed </a:t>
            </a:r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[5</a:t>
            </a:r>
            <a:r>
              <a:rPr lang="en-US" baseline="30000" dirty="0" smtClean="0">
                <a:solidFill>
                  <a:srgbClr val="FFC000"/>
                </a:solidFill>
                <a:latin typeface="Comic Sans MS" pitchFamily="66" charset="0"/>
              </a:rPr>
              <a:t>th</a:t>
            </a:r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 question]</a:t>
            </a:r>
            <a:endParaRPr lang="en-US" dirty="0" smtClean="0">
              <a:latin typeface="Comic Sans MS" pitchFamily="66" charset="0"/>
            </a:endParaRPr>
          </a:p>
          <a:p>
            <a:pPr lvl="1"/>
            <a:r>
              <a:rPr lang="en-US" dirty="0" smtClean="0">
                <a:latin typeface="Comic Sans MS" pitchFamily="66" charset="0"/>
              </a:rPr>
              <a:t>Never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Rarely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Sometimes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Often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Always</a:t>
            </a:r>
          </a:p>
          <a:p>
            <a:pPr marL="0" indent="0"/>
            <a:endParaRPr lang="en-US" dirty="0" smtClean="0"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en-US" dirty="0" smtClean="0">
                <a:latin typeface="Comic Sans MS" pitchFamily="66" charset="0"/>
              </a:rPr>
              <a:t>Estimated Anger = 50.1  </a:t>
            </a:r>
          </a:p>
          <a:p>
            <a:pPr marL="0" indent="0">
              <a:buFontTx/>
              <a:buNone/>
            </a:pPr>
            <a:r>
              <a:rPr lang="en-US" dirty="0" smtClean="0">
                <a:latin typeface="Comic Sans MS" pitchFamily="66" charset="0"/>
              </a:rPr>
              <a:t>SE = 3.2 (rel. = 0.90)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omic Sans MS" pitchFamily="66" charset="0"/>
              </a:rPr>
              <a:t>In the past 7 days …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620000" cy="5105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 smtClean="0">
                <a:latin typeface="Comic Sans MS" pitchFamily="66" charset="0"/>
              </a:rPr>
              <a:t>I made myself angry about something just by thinking about it. </a:t>
            </a:r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[6</a:t>
            </a:r>
            <a:r>
              <a:rPr lang="en-US" baseline="30000" dirty="0" smtClean="0">
                <a:solidFill>
                  <a:srgbClr val="FFC000"/>
                </a:solidFill>
                <a:latin typeface="Comic Sans MS" pitchFamily="66" charset="0"/>
              </a:rPr>
              <a:t>th</a:t>
            </a:r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 question]</a:t>
            </a:r>
            <a:endParaRPr lang="en-US" sz="2800" dirty="0" smtClean="0">
              <a:latin typeface="Comic Sans MS" pitchFamily="66" charset="0"/>
            </a:endParaRPr>
          </a:p>
          <a:p>
            <a:pPr lvl="1"/>
            <a:r>
              <a:rPr lang="en-US" dirty="0" smtClean="0">
                <a:latin typeface="Comic Sans MS" pitchFamily="66" charset="0"/>
              </a:rPr>
              <a:t>Never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Rarely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Sometimes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Often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Always</a:t>
            </a:r>
          </a:p>
          <a:p>
            <a:pPr marL="0" indent="0">
              <a:buFontTx/>
              <a:buNone/>
            </a:pPr>
            <a:endParaRPr lang="en-US" sz="2800" dirty="0" smtClean="0"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en-US" dirty="0" smtClean="0">
                <a:latin typeface="Comic Sans MS" pitchFamily="66" charset="0"/>
              </a:rPr>
              <a:t>Estimated Anger = 50.2  </a:t>
            </a:r>
          </a:p>
          <a:p>
            <a:pPr marL="0" indent="0">
              <a:buFontTx/>
              <a:buNone/>
            </a:pPr>
            <a:r>
              <a:rPr lang="en-US" dirty="0" smtClean="0">
                <a:latin typeface="Comic Sans MS" pitchFamily="66" charset="0"/>
              </a:rPr>
              <a:t>SE = 2.8 (</a:t>
            </a:r>
            <a:r>
              <a:rPr lang="en-US" dirty="0" err="1" smtClean="0">
                <a:latin typeface="Comic Sans MS" pitchFamily="66" charset="0"/>
              </a:rPr>
              <a:t>rel</a:t>
            </a:r>
            <a:r>
              <a:rPr lang="en-US" dirty="0" smtClean="0">
                <a:latin typeface="Comic Sans MS" pitchFamily="66" charset="0"/>
              </a:rPr>
              <a:t> = 0.92)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017F802-8919-40BD-9DE0-991A6DD41B1C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sz="1400">
              <a:latin typeface="Times New Roman" panose="02020603050405020304" pitchFamily="18" charset="0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81000"/>
            <a:ext cx="7848600" cy="1143000"/>
          </a:xfrm>
        </p:spPr>
        <p:txBody>
          <a:bodyPr/>
          <a:lstStyle/>
          <a:p>
            <a:pPr eaLnBrk="1" hangingPunct="1"/>
            <a:r>
              <a:rPr lang="en-US" smtClean="0">
                <a:latin typeface="Comic Sans MS" panose="030F0702030302020204" pitchFamily="66" charset="0"/>
              </a:rPr>
              <a:t>Defining a Responder: Reliable Change Index (RCI)</a:t>
            </a:r>
          </a:p>
        </p:txBody>
      </p:sp>
      <p:graphicFrame>
        <p:nvGraphicFramePr>
          <p:cNvPr id="4096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008950"/>
              </p:ext>
            </p:extLst>
          </p:nvPr>
        </p:nvGraphicFramePr>
        <p:xfrm>
          <a:off x="2057400" y="2211652"/>
          <a:ext cx="4495800" cy="24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" name="Equation" r:id="rId4" imgW="685800" imgH="431640" progId="Equation.3">
                  <p:embed/>
                </p:oleObj>
              </mc:Choice>
              <mc:Fallback>
                <p:oleObj name="Equation" r:id="rId4" imgW="6858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211652"/>
                        <a:ext cx="4495800" cy="24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04800" y="5486400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RCI &gt;=1.96 is statistically significant individual change.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72190"/>
            <a:ext cx="4043022" cy="4525963"/>
          </a:xfrm>
        </p:spPr>
      </p:pic>
      <p:sp>
        <p:nvSpPr>
          <p:cNvPr id="3" name="Rectangle 2"/>
          <p:cNvSpPr/>
          <p:nvPr/>
        </p:nvSpPr>
        <p:spPr>
          <a:xfrm>
            <a:off x="4343400" y="2819400"/>
            <a:ext cx="4800600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dirty="0"/>
              <a:t>Contact Information:</a:t>
            </a:r>
          </a:p>
          <a:p>
            <a:pPr eaLnBrk="1" hangingPunct="1"/>
            <a:r>
              <a:rPr lang="en-US" dirty="0">
                <a:hlinkClick r:id="rId3"/>
              </a:rPr>
              <a:t>drhays@ucla.edu</a:t>
            </a:r>
            <a:r>
              <a:rPr lang="en-US" dirty="0"/>
              <a:t>  (310-794-2294)</a:t>
            </a:r>
          </a:p>
          <a:p>
            <a:pPr eaLnBrk="1" hangingPunct="1"/>
            <a:endParaRPr lang="en-US" sz="1400" dirty="0"/>
          </a:p>
          <a:p>
            <a:pPr eaLnBrk="1" hangingPunct="1"/>
            <a:r>
              <a:rPr lang="en-US" dirty="0" err="1"/>
              <a:t>Powerpoint</a:t>
            </a:r>
            <a:r>
              <a:rPr lang="en-US" dirty="0"/>
              <a:t> file available </a:t>
            </a:r>
            <a:r>
              <a:rPr lang="en-US" dirty="0" smtClean="0"/>
              <a:t>at</a:t>
            </a:r>
            <a:r>
              <a:rPr lang="en-US" dirty="0"/>
              <a:t>: </a:t>
            </a:r>
            <a:r>
              <a:rPr lang="en-US" dirty="0">
                <a:hlinkClick r:id="rId4"/>
              </a:rPr>
              <a:t>http://gim.med.ucla.edu/FacultyPages/Hays/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46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Evidence-based Medicine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mic Sans MS" panose="030F0702030302020204" pitchFamily="66" charset="0"/>
              </a:rPr>
              <a:t>	</a:t>
            </a:r>
            <a:r>
              <a:rPr lang="en-US" sz="2000" dirty="0" err="1" smtClean="0">
                <a:latin typeface="Comic Sans MS" panose="030F0702030302020204" pitchFamily="66" charset="0"/>
              </a:rPr>
              <a:t>Cella</a:t>
            </a:r>
            <a:r>
              <a:rPr lang="en-US" sz="2000" dirty="0">
                <a:latin typeface="Comic Sans MS" panose="030F0702030302020204" pitchFamily="66" charset="0"/>
              </a:rPr>
              <a:t>, D., et al. (2010). Initial item banks and first wave testing of the Patient-Reported Outcomes Measurement Information System (PROMIS) network: 2005-2008.  </a:t>
            </a:r>
            <a:r>
              <a:rPr lang="en-US" sz="2000" u="sng" dirty="0">
                <a:latin typeface="Comic Sans MS" panose="030F0702030302020204" pitchFamily="66" charset="0"/>
              </a:rPr>
              <a:t>Journal of Clinical Epidemiology</a:t>
            </a:r>
            <a:r>
              <a:rPr lang="en-US" sz="2000" dirty="0">
                <a:latin typeface="Comic Sans MS" panose="030F0702030302020204" pitchFamily="66" charset="0"/>
              </a:rPr>
              <a:t>, 63 (11), 1179-1194</a:t>
            </a:r>
            <a:r>
              <a:rPr lang="en-US" sz="2000" dirty="0" smtClean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	Hahn</a:t>
            </a:r>
            <a:r>
              <a:rPr lang="en-US" sz="2000" dirty="0">
                <a:latin typeface="Comic Sans MS" panose="030F0702030302020204" pitchFamily="66" charset="0"/>
              </a:rPr>
              <a:t>, E. </a:t>
            </a:r>
            <a:r>
              <a:rPr lang="en-US" sz="2000" dirty="0" smtClean="0">
                <a:latin typeface="Comic Sans MS" panose="030F0702030302020204" pitchFamily="66" charset="0"/>
              </a:rPr>
              <a:t>A</a:t>
            </a:r>
            <a:r>
              <a:rPr lang="en-US" sz="2000" dirty="0" smtClean="0">
                <a:latin typeface="Comic Sans MS" panose="030F0702030302020204" pitchFamily="66" charset="0"/>
              </a:rPr>
              <a:t>., </a:t>
            </a:r>
            <a:r>
              <a:rPr lang="en-US" sz="2000" dirty="0">
                <a:latin typeface="Comic Sans MS" panose="030F0702030302020204" pitchFamily="66" charset="0"/>
              </a:rPr>
              <a:t>et al.  (2007).  Precision of </a:t>
            </a:r>
            <a:r>
              <a:rPr lang="en-US" sz="2000" dirty="0" smtClean="0">
                <a:latin typeface="Comic Sans MS" panose="030F0702030302020204" pitchFamily="66" charset="0"/>
              </a:rPr>
              <a:t>health-related quality-of-life </a:t>
            </a:r>
            <a:r>
              <a:rPr lang="en-US" sz="2000" dirty="0">
                <a:latin typeface="Comic Sans MS" panose="030F0702030302020204" pitchFamily="66" charset="0"/>
              </a:rPr>
              <a:t>data compared with other clinical measures.  </a:t>
            </a:r>
            <a:r>
              <a:rPr lang="en-US" sz="2000" u="sng" dirty="0" smtClean="0">
                <a:latin typeface="Comic Sans MS" panose="030F0702030302020204" pitchFamily="66" charset="0"/>
              </a:rPr>
              <a:t>Mayo </a:t>
            </a:r>
            <a:r>
              <a:rPr lang="en-US" sz="2000" u="sng" dirty="0" err="1">
                <a:latin typeface="Comic Sans MS" panose="030F0702030302020204" pitchFamily="66" charset="0"/>
              </a:rPr>
              <a:t>Clin</a:t>
            </a:r>
            <a:r>
              <a:rPr lang="en-US" sz="2000" u="sng" dirty="0">
                <a:latin typeface="Comic Sans MS" panose="030F0702030302020204" pitchFamily="66" charset="0"/>
              </a:rPr>
              <a:t> Proceedings</a:t>
            </a:r>
            <a:r>
              <a:rPr lang="en-US" sz="2000" dirty="0">
                <a:latin typeface="Comic Sans MS" panose="030F0702030302020204" pitchFamily="66" charset="0"/>
              </a:rPr>
              <a:t>, </a:t>
            </a:r>
            <a:r>
              <a:rPr lang="en-US" sz="2000" u="sng" dirty="0">
                <a:latin typeface="Comic Sans MS" panose="030F0702030302020204" pitchFamily="66" charset="0"/>
              </a:rPr>
              <a:t>82</a:t>
            </a:r>
            <a:r>
              <a:rPr lang="en-US" sz="2000" dirty="0">
                <a:latin typeface="Comic Sans MS" panose="030F0702030302020204" pitchFamily="66" charset="0"/>
              </a:rPr>
              <a:t> (10), 1244-1254</a:t>
            </a:r>
            <a:r>
              <a:rPr lang="en-US" sz="2000" dirty="0" smtClean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	</a:t>
            </a:r>
            <a:r>
              <a:rPr lang="en-US" sz="2000" dirty="0" smtClean="0">
                <a:latin typeface="Comic Sans MS" panose="030F0702030302020204" pitchFamily="66" charset="0"/>
              </a:rPr>
              <a:t>Hays, R. D., Reeve</a:t>
            </a:r>
            <a:r>
              <a:rPr lang="en-US" sz="2000" dirty="0">
                <a:latin typeface="Comic Sans MS" panose="030F0702030302020204" pitchFamily="66" charset="0"/>
              </a:rPr>
              <a:t>, B. B., Smith, A. W., &amp; </a:t>
            </a:r>
            <a:r>
              <a:rPr lang="en-US" sz="2000" dirty="0" err="1">
                <a:latin typeface="Comic Sans MS" panose="030F0702030302020204" pitchFamily="66" charset="0"/>
              </a:rPr>
              <a:t>Clauser</a:t>
            </a:r>
            <a:r>
              <a:rPr lang="en-US" sz="2000" dirty="0">
                <a:latin typeface="Comic Sans MS" panose="030F0702030302020204" pitchFamily="66" charset="0"/>
              </a:rPr>
              <a:t>, S. B. (2013, </a:t>
            </a:r>
            <a:r>
              <a:rPr lang="en-US" sz="2000" dirty="0" err="1">
                <a:latin typeface="Comic Sans MS" panose="030F0702030302020204" pitchFamily="66" charset="0"/>
              </a:rPr>
              <a:t>epub</a:t>
            </a:r>
            <a:r>
              <a:rPr lang="en-US" sz="2000" dirty="0">
                <a:latin typeface="Comic Sans MS" panose="030F0702030302020204" pitchFamily="66" charset="0"/>
              </a:rPr>
              <a:t>).  Associations of cancer and other chronic medical conditions with SF-6D preference-based scores in Medicare beneficiaries.  </a:t>
            </a:r>
            <a:r>
              <a:rPr lang="en-US" sz="2000" u="sng" dirty="0">
                <a:latin typeface="Comic Sans MS" panose="030F0702030302020204" pitchFamily="66" charset="0"/>
              </a:rPr>
              <a:t>Quality of Life Research.</a:t>
            </a:r>
            <a:endParaRPr lang="en-US" sz="2000" dirty="0">
              <a:latin typeface="Comic Sans MS" panose="030F0702030302020204" pitchFamily="66" charset="0"/>
            </a:endParaRPr>
          </a:p>
          <a:p>
            <a:pPr marL="0" lvl="0" indent="0">
              <a:spcBef>
                <a:spcPct val="0"/>
              </a:spcBef>
              <a:buNone/>
            </a:pPr>
            <a:r>
              <a:rPr lang="en-US" sz="2000" dirty="0" smtClean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	Khanna</a:t>
            </a:r>
            <a:r>
              <a:rPr lang="en-US" sz="2000" dirty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D., Krishnan, E., Morgan DeWitt, E., Khanna, P. P., Spiegel, B., &amp; Hays, R. D. (2011).  The future of </a:t>
            </a:r>
            <a:r>
              <a:rPr lang="en-US" sz="2000" dirty="0" smtClean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measuring </a:t>
            </a:r>
            <a:r>
              <a:rPr lang="en-US" sz="2000" dirty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patient reported outcomes in rheumatology.  </a:t>
            </a:r>
            <a:r>
              <a:rPr lang="en-US" sz="2000" u="sng" dirty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Arthritis Care and Research</a:t>
            </a:r>
            <a:r>
              <a:rPr lang="en-US" sz="2000" dirty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63, S486-490.</a:t>
            </a:r>
            <a:endParaRPr lang="en-US" sz="2000" dirty="0">
              <a:latin typeface="Comic Sans MS" panose="030F0702030302020204" pitchFamily="66" charset="0"/>
            </a:endParaRP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00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991600" cy="1524000"/>
          </a:xfrm>
        </p:spPr>
        <p:txBody>
          <a:bodyPr lIns="92075" tIns="46038" rIns="92075" bIns="46038"/>
          <a:lstStyle/>
          <a:p>
            <a:pPr eaLnBrk="1" hangingPunct="1"/>
            <a:r>
              <a:rPr lang="en-US" sz="4000" smtClean="0">
                <a:latin typeface="Comic Sans MS" panose="030F0702030302020204" pitchFamily="66" charset="0"/>
              </a:rPr>
              <a:t>U.S. Health Care Issues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2075" tIns="46038" rIns="92075" bIns="46038"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b="1" smtClean="0"/>
              <a:t>A</a:t>
            </a:r>
            <a:r>
              <a:rPr lang="en-US" smtClean="0"/>
              <a:t>ccess to care </a:t>
            </a:r>
          </a:p>
          <a:p>
            <a:pPr lvl="1" eaLnBrk="1" hangingPunct="1"/>
            <a:r>
              <a:rPr lang="en-US" smtClean="0"/>
              <a:t>~ 50 million people without health insurance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b="1" smtClean="0"/>
              <a:t>C</a:t>
            </a:r>
            <a:r>
              <a:rPr lang="en-US" smtClean="0"/>
              <a:t>osts of care</a:t>
            </a:r>
          </a:p>
          <a:p>
            <a:pPr lvl="1" eaLnBrk="1" hangingPunct="1"/>
            <a:r>
              <a:rPr lang="en-US" smtClean="0"/>
              <a:t>Expenditures ~ $ 2.7 Trillion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b="1" smtClean="0"/>
              <a:t>E</a:t>
            </a:r>
            <a:r>
              <a:rPr lang="en-US" smtClean="0"/>
              <a:t>ffectiveness (quality) of care</a:t>
            </a:r>
          </a:p>
          <a:p>
            <a:pPr lvl="1" eaLnBrk="1" hangingPunct="1"/>
            <a:endParaRPr lang="en-US" smtClean="0"/>
          </a:p>
        </p:txBody>
      </p:sp>
      <p:pic>
        <p:nvPicPr>
          <p:cNvPr id="8196" name="Picture 5" descr="ACE Signs">
            <a:hlinkClick r:id="rId3" tooltip="ACE Signs - Sign &amp; Outdoor Advertising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485900"/>
            <a:ext cx="16192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372350" y="6245225"/>
            <a:ext cx="146685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4FAA3BB-3F1B-4AE4-A0D5-05366517C5F5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sz="1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371600"/>
          </a:xfrm>
        </p:spPr>
        <p:txBody>
          <a:bodyPr lIns="92075" tIns="46038" rIns="92075" bIns="46038"/>
          <a:lstStyle/>
          <a:p>
            <a:pPr algn="l" eaLnBrk="1" hangingPunct="1"/>
            <a:r>
              <a:rPr lang="en-US" sz="3600" smtClean="0">
                <a:latin typeface="Comic Sans MS" panose="030F0702030302020204" pitchFamily="66" charset="0"/>
              </a:rPr>
              <a:t>  How Do We Know If Care Is Effective?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0" y="1600200"/>
            <a:ext cx="8629650" cy="4525963"/>
          </a:xfrm>
        </p:spPr>
        <p:txBody>
          <a:bodyPr lIns="92075" tIns="46038" rIns="92075" bIns="46038"/>
          <a:lstStyle/>
          <a:p>
            <a:pPr eaLnBrk="1" hangingPunct="1">
              <a:lnSpc>
                <a:spcPct val="120000"/>
              </a:lnSpc>
              <a:defRPr/>
            </a:pPr>
            <a:r>
              <a:rPr lang="en-US" dirty="0" smtClean="0"/>
              <a:t>Effective care maximizes probability of desired health outcomes</a:t>
            </a:r>
          </a:p>
          <a:p>
            <a:pPr lvl="1" eaLnBrk="1" hangingPunct="1">
              <a:lnSpc>
                <a:spcPct val="120000"/>
              </a:lnSpc>
              <a:spcAft>
                <a:spcPct val="30000"/>
              </a:spcAft>
              <a:defRPr/>
            </a:pPr>
            <a:r>
              <a:rPr lang="en-US" dirty="0" smtClean="0"/>
              <a:t>Health outcome measures indicate whether        care is effective</a:t>
            </a:r>
            <a:endParaRPr lang="en-US" dirty="0"/>
          </a:p>
          <a:p>
            <a:pPr marL="0" indent="0" algn="ctr" eaLnBrk="1" hangingPunct="1">
              <a:buFontTx/>
              <a:buNone/>
              <a:defRPr/>
            </a:pPr>
            <a:r>
              <a:rPr lang="en-US" sz="2800" dirty="0" smtClean="0"/>
              <a:t>Cost ↓</a:t>
            </a:r>
            <a:endParaRPr lang="en-US" sz="2800" dirty="0" smtClean="0">
              <a:sym typeface="r_symbol"/>
            </a:endParaRPr>
          </a:p>
          <a:p>
            <a:pPr marL="0" indent="0" algn="ctr" eaLnBrk="1" hangingPunct="1">
              <a:buFontTx/>
              <a:buNone/>
              <a:defRPr/>
            </a:pPr>
            <a:endParaRPr lang="en-US" sz="2800" dirty="0" smtClean="0">
              <a:sym typeface="r_symbol"/>
            </a:endParaRPr>
          </a:p>
          <a:p>
            <a:pPr marL="0" indent="0" algn="ctr" eaLnBrk="1" hangingPunct="1">
              <a:buFontTx/>
              <a:buNone/>
              <a:defRPr/>
            </a:pPr>
            <a:r>
              <a:rPr lang="en-US" sz="2800" dirty="0" smtClean="0">
                <a:sym typeface="r_symbol"/>
              </a:rPr>
              <a:t>Effectiveness ↑</a:t>
            </a:r>
            <a:endParaRPr lang="en-US" sz="2800" dirty="0" smtClean="0"/>
          </a:p>
          <a:p>
            <a:pPr lvl="1" eaLnBrk="1" hangingPunct="1">
              <a:lnSpc>
                <a:spcPct val="120000"/>
              </a:lnSpc>
              <a:spcAft>
                <a:spcPct val="30000"/>
              </a:spcAft>
              <a:defRPr/>
            </a:pPr>
            <a:endParaRPr 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372350" y="6245225"/>
            <a:ext cx="146685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F04B6D8-3343-46FE-8A91-CFEB8C35D239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sz="1400">
              <a:latin typeface="Times New Roman" panose="02020603050405020304" pitchFamily="18" charset="0"/>
            </a:endParaRPr>
          </a:p>
        </p:txBody>
      </p:sp>
      <p:sp>
        <p:nvSpPr>
          <p:cNvPr id="10245" name="Line 4"/>
          <p:cNvSpPr>
            <a:spLocks noChangeShapeType="1"/>
          </p:cNvSpPr>
          <p:nvPr/>
        </p:nvSpPr>
        <p:spPr bwMode="auto">
          <a:xfrm>
            <a:off x="3200400" y="4953000"/>
            <a:ext cx="36576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 lIns="92075" tIns="46038" rIns="92075" bIns="46038"/>
          <a:lstStyle/>
          <a:p>
            <a:pPr eaLnBrk="1" hangingPunct="1"/>
            <a:r>
              <a:rPr lang="en-US" sz="3600" dirty="0" smtClean="0">
                <a:latin typeface="Comic Sans MS" panose="030F0702030302020204" pitchFamily="66" charset="0"/>
              </a:rPr>
              <a:t>Health Outcomes Measures </a:t>
            </a:r>
            <a:endParaRPr lang="en-US" sz="3600" dirty="0" smtClean="0">
              <a:latin typeface="Comic Sans MS" panose="030F0702030302020204" pitchFamily="66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5343" y="1981200"/>
            <a:ext cx="7772400" cy="4114800"/>
          </a:xfrm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sz="3000" dirty="0" smtClean="0"/>
              <a:t>Traditional clinical endpoints</a:t>
            </a:r>
          </a:p>
          <a:p>
            <a:pPr lvl="1" eaLnBrk="1" hangingPunct="1">
              <a:lnSpc>
                <a:spcPct val="90000"/>
              </a:lnSpc>
              <a:spcAft>
                <a:spcPct val="30000"/>
              </a:spcAft>
            </a:pPr>
            <a:r>
              <a:rPr lang="en-US" sz="3000" dirty="0" smtClean="0"/>
              <a:t>Survival</a:t>
            </a:r>
          </a:p>
          <a:p>
            <a:pPr lvl="1" eaLnBrk="1" hangingPunct="1">
              <a:lnSpc>
                <a:spcPct val="90000"/>
              </a:lnSpc>
              <a:spcAft>
                <a:spcPct val="30000"/>
              </a:spcAft>
            </a:pPr>
            <a:r>
              <a:rPr lang="en-US" sz="3000" dirty="0" smtClean="0"/>
              <a:t>Clinical/biological indicators</a:t>
            </a:r>
          </a:p>
          <a:p>
            <a:pPr marL="1085850" lvl="2" eaLnBrk="1" hangingPunct="1">
              <a:lnSpc>
                <a:spcPct val="90000"/>
              </a:lnSpc>
            </a:pPr>
            <a:r>
              <a:rPr lang="en-US" sz="3000" dirty="0" smtClean="0"/>
              <a:t>Rheumatoid factor</a:t>
            </a:r>
          </a:p>
          <a:p>
            <a:pPr marL="1085850" lvl="2" eaLnBrk="1" hangingPunct="1">
              <a:lnSpc>
                <a:spcPct val="90000"/>
              </a:lnSpc>
            </a:pPr>
            <a:r>
              <a:rPr lang="en-US" sz="3000" dirty="0" smtClean="0"/>
              <a:t>Blood pressure</a:t>
            </a:r>
          </a:p>
          <a:p>
            <a:pPr marL="1085850" lvl="2" eaLnBrk="1" hangingPunct="1">
              <a:lnSpc>
                <a:spcPct val="90000"/>
              </a:lnSpc>
            </a:pPr>
            <a:r>
              <a:rPr lang="en-US" sz="3000" dirty="0" smtClean="0"/>
              <a:t>Hematocrit</a:t>
            </a:r>
          </a:p>
          <a:p>
            <a:pPr eaLnBrk="1" hangingPunct="1">
              <a:lnSpc>
                <a:spcPct val="80000"/>
              </a:lnSpc>
              <a:spcAft>
                <a:spcPct val="30000"/>
              </a:spcAft>
            </a:pPr>
            <a:endParaRPr lang="en-US" sz="3000" dirty="0" smtClean="0"/>
          </a:p>
          <a:p>
            <a:pPr eaLnBrk="1" hangingPunct="1">
              <a:lnSpc>
                <a:spcPct val="80000"/>
              </a:lnSpc>
              <a:spcAft>
                <a:spcPct val="30000"/>
              </a:spcAft>
            </a:pPr>
            <a:r>
              <a:rPr lang="en-US" sz="3000" dirty="0" smtClean="0"/>
              <a:t>Patient-Reported Outcomes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3000" dirty="0" smtClean="0"/>
              <a:t>   </a:t>
            </a:r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 flipV="1">
            <a:off x="411707" y="5799161"/>
            <a:ext cx="533400" cy="454025"/>
          </a:xfrm>
          <a:prstGeom prst="rightArrow">
            <a:avLst>
              <a:gd name="adj1" fmla="val 0"/>
              <a:gd name="adj2" fmla="val 65284"/>
            </a:avLst>
          </a:prstGeom>
          <a:gradFill rotWithShape="0">
            <a:gsLst>
              <a:gs pos="0">
                <a:srgbClr val="005E00"/>
              </a:gs>
              <a:gs pos="100000">
                <a:srgbClr val="00CC00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1229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372350" y="6245225"/>
            <a:ext cx="146685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2F9DB9-38F7-4AA1-B7DD-4F16A35690E7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sz="1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latin typeface="Comic Sans MS" panose="030F0702030302020204" pitchFamily="66" charset="0"/>
              </a:rPr>
              <a:t>Patient-Reported Measures (PRMs)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1"/>
            <a:ext cx="9467850" cy="4191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Mediators</a:t>
            </a:r>
          </a:p>
          <a:p>
            <a:pPr lvl="1" eaLnBrk="1" hangingPunct="1">
              <a:defRPr/>
            </a:pPr>
            <a:r>
              <a:rPr lang="en-US" dirty="0" smtClean="0"/>
              <a:t>Health behaviors (adherence)</a:t>
            </a:r>
          </a:p>
          <a:p>
            <a:pPr lvl="1"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Health Care Process</a:t>
            </a:r>
          </a:p>
          <a:p>
            <a:pPr lvl="1" eaLnBrk="1" hangingPunct="1">
              <a:defRPr/>
            </a:pPr>
            <a:r>
              <a:rPr lang="en-US" dirty="0" smtClean="0"/>
              <a:t>Reports about care (e.g., communication)</a:t>
            </a:r>
          </a:p>
          <a:p>
            <a:pPr lvl="1"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Outcomes (PROs)</a:t>
            </a:r>
          </a:p>
          <a:p>
            <a:pPr lvl="1" eaLnBrk="1" hangingPunct="1">
              <a:defRPr/>
            </a:pPr>
            <a:r>
              <a:rPr lang="en-US" dirty="0" smtClean="0"/>
              <a:t>Patient satisfaction with care</a:t>
            </a:r>
          </a:p>
          <a:p>
            <a:pPr lvl="1" eaLnBrk="1" hangingPunct="1">
              <a:defRPr/>
            </a:pPr>
            <a:r>
              <a:rPr lang="en-US" dirty="0" smtClean="0"/>
              <a:t>Health-Related </a:t>
            </a:r>
            <a:r>
              <a:rPr lang="en-US" dirty="0"/>
              <a:t>Quality of Life (HRQOL)</a:t>
            </a:r>
          </a:p>
          <a:p>
            <a:pPr lvl="1" eaLnBrk="1" hangingPunct="1">
              <a:defRPr/>
            </a:pPr>
            <a:endParaRPr lang="en-US" dirty="0" smtClean="0"/>
          </a:p>
          <a:p>
            <a:pPr marL="457200" lvl="1" indent="0" eaLnBrk="1" hangingPunct="1">
              <a:buFontTx/>
              <a:buNone/>
              <a:defRPr/>
            </a:pPr>
            <a:endParaRPr lang="en-US" dirty="0" smtClean="0"/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29570" y="5973764"/>
            <a:ext cx="596900" cy="457200"/>
          </a:xfrm>
          <a:prstGeom prst="rightArrow">
            <a:avLst>
              <a:gd name="adj1" fmla="val 50000"/>
              <a:gd name="adj2" fmla="val 65284"/>
            </a:avLst>
          </a:prstGeom>
          <a:gradFill rotWithShape="0">
            <a:gsLst>
              <a:gs pos="0">
                <a:srgbClr val="005E00"/>
              </a:gs>
              <a:gs pos="100000">
                <a:srgbClr val="00CC00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372350" y="6245225"/>
            <a:ext cx="146685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75D65C3-12A3-407A-AD82-B2E1D9DE1064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sz="1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3C80F91-8CDA-4224-8343-99110B7F8EA7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sz="1400">
              <a:latin typeface="Times New Roman" panose="02020603050405020304" pitchFamily="18" charset="0"/>
            </a:endParaRPr>
          </a:p>
        </p:txBody>
      </p:sp>
      <p:sp>
        <p:nvSpPr>
          <p:cNvPr id="122883" name="Title 1"/>
          <p:cNvSpPr>
            <a:spLocks noGrp="1"/>
          </p:cNvSpPr>
          <p:nvPr>
            <p:ph type="title"/>
          </p:nvPr>
        </p:nvSpPr>
        <p:spPr>
          <a:xfrm>
            <a:off x="0" y="265041"/>
            <a:ext cx="9144000" cy="1143000"/>
          </a:xfrm>
        </p:spPr>
        <p:txBody>
          <a:bodyPr/>
          <a:lstStyle/>
          <a:p>
            <a:r>
              <a:rPr lang="en-US" sz="4000" dirty="0" smtClean="0">
                <a:latin typeface="Comic Sans MS" panose="030F0702030302020204" pitchFamily="66" charset="0"/>
              </a:rPr>
              <a:t>HRQOL in SEER-Medicare Health Outcomes Study (n = 126,366)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348872"/>
              </p:ext>
            </p:extLst>
          </p:nvPr>
        </p:nvGraphicFramePr>
        <p:xfrm>
          <a:off x="76200" y="1600200"/>
          <a:ext cx="9067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8534400" y="6248400"/>
            <a:ext cx="457200" cy="30480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1400" b="0"/>
              <a:t>65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7200" y="5922059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Controlling for age, gender, race/ethnicity, education, income, and marital status.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F7AD7F7-AB79-44F4-B9AE-EB9D62E576F6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sz="1400">
              <a:latin typeface="Times New Roman" panose="02020603050405020304" pitchFamily="18" charset="0"/>
            </a:endParaRPr>
          </a:p>
        </p:txBody>
      </p:sp>
      <p:sp>
        <p:nvSpPr>
          <p:cNvPr id="61443" name="Rectangle 4"/>
          <p:cNvSpPr>
            <a:spLocks noChangeArrowheads="1"/>
          </p:cNvSpPr>
          <p:nvPr/>
        </p:nvSpPr>
        <p:spPr bwMode="auto">
          <a:xfrm>
            <a:off x="-12700" y="525463"/>
            <a:ext cx="91440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800" b="0">
                <a:latin typeface="Comic Sans MS" panose="030F0702030302020204" pitchFamily="66" charset="0"/>
              </a:rPr>
              <a:t>http://www.ukmi.nhs.uk/Research/pharma_res.asp</a:t>
            </a:r>
          </a:p>
        </p:txBody>
      </p:sp>
      <p:pic>
        <p:nvPicPr>
          <p:cNvPr id="61444" name="Picture 5" descr="Research Grap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738" y="1219200"/>
            <a:ext cx="7383462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4579</TotalTime>
  <Words>839</Words>
  <Application>Microsoft Office PowerPoint</Application>
  <PresentationFormat>On-screen Show (4:3)</PresentationFormat>
  <Paragraphs>235</Paragraphs>
  <Slides>28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8" baseType="lpstr">
      <vt:lpstr>MS PGothic</vt:lpstr>
      <vt:lpstr>Arial</vt:lpstr>
      <vt:lpstr>Calibri</vt:lpstr>
      <vt:lpstr>Comic Sans MS</vt:lpstr>
      <vt:lpstr>r_symbol</vt:lpstr>
      <vt:lpstr>Times New Roman</vt:lpstr>
      <vt:lpstr>Wingdings</vt:lpstr>
      <vt:lpstr>Default Design</vt:lpstr>
      <vt:lpstr>Chart</vt:lpstr>
      <vt:lpstr>Equation</vt:lpstr>
      <vt:lpstr>Why Patient-Reported Outcomes Are Important: Growing Implications and Applications for Rheumatologists </vt:lpstr>
      <vt:lpstr>Disclosures </vt:lpstr>
      <vt:lpstr>Evidence-based Medicine </vt:lpstr>
      <vt:lpstr>U.S. Health Care Issues </vt:lpstr>
      <vt:lpstr>  How Do We Know If Care Is Effective?</vt:lpstr>
      <vt:lpstr>Health Outcomes Measures </vt:lpstr>
      <vt:lpstr>Patient-Reported Measures (PRMs)</vt:lpstr>
      <vt:lpstr>HRQOL in SEER-Medicare Health Outcomes Study (n = 126,366)</vt:lpstr>
      <vt:lpstr>PowerPoint Presentation</vt:lpstr>
      <vt:lpstr>Health-Related Quality  of Life (HRQOL)</vt:lpstr>
      <vt:lpstr>Does your health now limit you in walking more than a mile?</vt:lpstr>
      <vt:lpstr>HRQOL is Not</vt:lpstr>
      <vt:lpstr> HRQOL is Reliable and Predictive of (5-year) Mortality  </vt:lpstr>
      <vt:lpstr>PowerPoint Presentation</vt:lpstr>
      <vt:lpstr>PowerPoint Presentation</vt:lpstr>
      <vt:lpstr>Item Responses and Trait Levels</vt:lpstr>
      <vt:lpstr>Computer Adaptive Testing (CAT)</vt:lpstr>
      <vt:lpstr>Response Burden Reduced</vt:lpstr>
      <vt:lpstr>Reliability Target for Use of Measures with Individuals </vt:lpstr>
      <vt:lpstr>PROMIS Physical Functioning vs. “Legacy” Measures</vt:lpstr>
      <vt:lpstr>In the past 7 days … </vt:lpstr>
      <vt:lpstr>In the past 7 days …</vt:lpstr>
      <vt:lpstr>In the past 7 days …</vt:lpstr>
      <vt:lpstr>In the past 7 days …</vt:lpstr>
      <vt:lpstr>In the past 7 days …</vt:lpstr>
      <vt:lpstr>In the past 7 days …</vt:lpstr>
      <vt:lpstr>Defining a Responder: Reliable Change Index (RCI)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Estimating Reliability</dc:title>
  <dc:creator>Ron Hays, PhD</dc:creator>
  <cp:lastModifiedBy>Ron Hays</cp:lastModifiedBy>
  <cp:revision>389</cp:revision>
  <cp:lastPrinted>2013-10-28T17:22:36Z</cp:lastPrinted>
  <dcterms:created xsi:type="dcterms:W3CDTF">2006-09-06T19:36:34Z</dcterms:created>
  <dcterms:modified xsi:type="dcterms:W3CDTF">2013-10-30T13:48:43Z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iew">
    <vt:lpwstr>Public</vt:lpwstr>
  </property>
  <property fmtid="{D5CDD505-2E9C-101B-9397-08002B2CF9AE}" pid="3" name="ContentTypeId">
    <vt:lpwstr>0x010100A5FA43D9EEDD5E4897A5E3C037D5B8DE00E9DA91C97D7F4C4C8837B92BDE41F4AE</vt:lpwstr>
  </property>
  <property fmtid="{D5CDD505-2E9C-101B-9397-08002B2CF9AE}" pid="4" name="ContentType">
    <vt:lpwstr>PowerPoint</vt:lpwstr>
  </property>
</Properties>
</file>