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5.xml" ContentType="application/inkml+xml"/>
  <Override PartName="/ppt/notesSlides/notesSlide7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8.xml" ContentType="application/vnd.openxmlformats-officedocument.presentationml.notesSlide+xml"/>
  <Override PartName="/ppt/ink/ink10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55"/>
  </p:notesMasterIdLst>
  <p:handoutMasterIdLst>
    <p:handoutMasterId r:id="rId56"/>
  </p:handoutMasterIdLst>
  <p:sldIdLst>
    <p:sldId id="598" r:id="rId2"/>
    <p:sldId id="562" r:id="rId3"/>
    <p:sldId id="563" r:id="rId4"/>
    <p:sldId id="652" r:id="rId5"/>
    <p:sldId id="653" r:id="rId6"/>
    <p:sldId id="663" r:id="rId7"/>
    <p:sldId id="654" r:id="rId8"/>
    <p:sldId id="655" r:id="rId9"/>
    <p:sldId id="518" r:id="rId10"/>
    <p:sldId id="656" r:id="rId11"/>
    <p:sldId id="657" r:id="rId12"/>
    <p:sldId id="658" r:id="rId13"/>
    <p:sldId id="659" r:id="rId14"/>
    <p:sldId id="660" r:id="rId15"/>
    <p:sldId id="661" r:id="rId16"/>
    <p:sldId id="662" r:id="rId17"/>
    <p:sldId id="650" r:id="rId18"/>
    <p:sldId id="643" r:id="rId19"/>
    <p:sldId id="668" r:id="rId20"/>
    <p:sldId id="667" r:id="rId21"/>
    <p:sldId id="626" r:id="rId22"/>
    <p:sldId id="627" r:id="rId23"/>
    <p:sldId id="628" r:id="rId24"/>
    <p:sldId id="629" r:id="rId25"/>
    <p:sldId id="630" r:id="rId26"/>
    <p:sldId id="631" r:id="rId27"/>
    <p:sldId id="632" r:id="rId28"/>
    <p:sldId id="634" r:id="rId29"/>
    <p:sldId id="635" r:id="rId30"/>
    <p:sldId id="636" r:id="rId31"/>
    <p:sldId id="637" r:id="rId32"/>
    <p:sldId id="640" r:id="rId33"/>
    <p:sldId id="641" r:id="rId34"/>
    <p:sldId id="638" r:id="rId35"/>
    <p:sldId id="639" r:id="rId36"/>
    <p:sldId id="664" r:id="rId37"/>
    <p:sldId id="665" r:id="rId38"/>
    <p:sldId id="666" r:id="rId39"/>
    <p:sldId id="633" r:id="rId40"/>
    <p:sldId id="407" r:id="rId41"/>
    <p:sldId id="322" r:id="rId42"/>
    <p:sldId id="669" r:id="rId43"/>
    <p:sldId id="409" r:id="rId44"/>
    <p:sldId id="470" r:id="rId45"/>
    <p:sldId id="363" r:id="rId46"/>
    <p:sldId id="471" r:id="rId47"/>
    <p:sldId id="605" r:id="rId48"/>
    <p:sldId id="610" r:id="rId49"/>
    <p:sldId id="611" r:id="rId50"/>
    <p:sldId id="651" r:id="rId51"/>
    <p:sldId id="597" r:id="rId52"/>
    <p:sldId id="586" r:id="rId53"/>
    <p:sldId id="524" r:id="rId54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5" autoAdjust="0"/>
    <p:restoredTop sz="94434" autoAdjust="0"/>
  </p:normalViewPr>
  <p:slideViewPr>
    <p:cSldViewPr snapToObjects="1">
      <p:cViewPr varScale="1">
        <p:scale>
          <a:sx n="70" d="100"/>
          <a:sy n="70" d="100"/>
        </p:scale>
        <p:origin x="14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968"/>
    </p:cViewPr>
  </p:sorterViewPr>
  <p:notesViewPr>
    <p:cSldViewPr snapToObjects="1">
      <p:cViewPr varScale="1">
        <p:scale>
          <a:sx n="54" d="100"/>
          <a:sy n="54" d="100"/>
        </p:scale>
        <p:origin x="-2832" y="-108"/>
      </p:cViewPr>
      <p:guideLst>
        <p:guide orient="horz" pos="2949"/>
        <p:guide pos="22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6" tIns="46953" rIns="93906" bIns="46953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025" y="1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6" tIns="46953" rIns="93906" bIns="469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764"/>
            <a:ext cx="30670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6" tIns="46953" rIns="93906" bIns="46953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025" y="8894764"/>
            <a:ext cx="30670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6" tIns="46953" rIns="93906" bIns="4695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B5CFF0E0-9292-4E99-842A-D31D68E32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76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5-04-07T12:16:48.9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884E1F9-3497-4B2B-B383-C9E2D788AFD2}" emma:medium="tactile" emma:mode="ink">
          <msink:context xmlns:msink="http://schemas.microsoft.com/ink/2010/main" type="writingRegion" rotatedBoundingBox="1251,10988 22026,10994 22023,18466 1248,18460"/>
        </emma:interpretation>
      </emma:emma>
    </inkml:annotationXML>
    <inkml:traceGroup>
      <inkml:annotationXML>
        <emma:emma xmlns:emma="http://www.w3.org/2003/04/emma" version="1.0">
          <emma:interpretation id="{7A40C675-FB29-4041-9749-94B7F908B451}" emma:medium="tactile" emma:mode="ink">
            <msink:context xmlns:msink="http://schemas.microsoft.com/ink/2010/main" type="paragraph" rotatedBoundingBox="1251,10988 22026,10994 22025,13117 1250,131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54B484-3971-4C45-BBB0-BA8EA0244B47}" emma:medium="tactile" emma:mode="ink">
              <msink:context xmlns:msink="http://schemas.microsoft.com/ink/2010/main" type="line" rotatedBoundingBox="1251,10988 22026,10994 22025,13117 1250,13111"/>
            </emma:interpretation>
          </emma:emma>
        </inkml:annotationXML>
        <inkml:traceGroup>
          <inkml:annotationXML>
            <emma:emma xmlns:emma="http://www.w3.org/2003/04/emma" version="1.0">
              <emma:interpretation id="{D2817673-3F55-433E-BB50-C52DAE94DE2E}" emma:medium="tactile" emma:mode="ink">
                <msink:context xmlns:msink="http://schemas.microsoft.com/ink/2010/main" type="inkWord" rotatedBoundingBox="1251,10988 22026,10994 22025,13117 1250,13111"/>
              </emma:interpretation>
              <emma:one-of disjunction-type="recognition" id="oneOf0">
                <emma:interpretation id="interp0" emma:lang="en-US" emma:confidence="0">
                  <emma:literal>vita-signs-egests</emma:literal>
                </emma:interpretation>
                <emma:interpretation id="interp1" emma:lang="en-US" emma:confidence="0">
                  <emma:literal>vita-signs-eggcup</emma:literal>
                </emma:interpretation>
                <emma:interpretation id="interp2" emma:lang="en-US" emma:confidence="0">
                  <emma:literal>Vita-signs-eggcup</emma:literal>
                </emma:interpretation>
                <emma:interpretation id="interp3" emma:lang="en-US" emma:confidence="0">
                  <emma:literal>vita-signs-eggcups</emma:literal>
                </emma:interpretation>
                <emma:interpretation id="interp4" emma:lang="en-US" emma:confidence="0">
                  <emma:literal>vita-signs-eggshell</emma:literal>
                </emma:interpretation>
              </emma:one-of>
            </emma:emma>
          </inkml:annotationXML>
          <inkml:trace contextRef="#ctx0" brushRef="#br0">6634-151 0,'-38'-38'31,"0"38"0,0 0 16,0 0-31,1 0 0,-1 0 30,0 0-14,0 0-1,0 0 0,0 0 16,38 38-31,-38-38-1,38 37 17,-38-37-32,38 38 15,0 0 1,-38 0 31,38 0-16,0 0 16,0 0-16,0 0 16,0 0-16,38 0-15,0-38 15,-38 38 0,38-1-15,-38 1 15,38-38-15,-38 38-1,0 0 17,38 0-1,0 0 0,-38 0 0,0 0 32,0 0-16,0 0 47,-38-38-16,0 0-31,0 0-1,38 38-30,-38-38 0,0 0-1,0 0 32,0 0 31,0 0 0,0 0 1,1 0-33,-1 0 1,0 0-15,0-38-17,0 0 16,0 0 32</inkml:trace>
          <inkml:trace contextRef="#ctx0" brushRef="#br0" timeOffset="3309.2055">7051 303 0,'0'38'78,"0"0"-47,0 0-15,0 0 15,0 0 1,0 0-17,0 0 32,0 0-47,0 0 47,0 0-16,0-1 32,0 1-63,0 0 47</inkml:trace>
          <inkml:trace contextRef="#ctx0" brushRef="#br0" timeOffset="5081.2692">7089-265 0</inkml:trace>
          <inkml:trace contextRef="#ctx0" brushRef="#br0" timeOffset="8792.0211">8150 341 0,'-37'0'62,"-1"0"-46,0 0 0,0 0-1,0 0 17,0 0-17,0 0 16,0 0-15,0 0 31,0 0-16,0 0-15,1 0 15,-1 0 32,38 38-48,0 0 48,0 0-63,0 0 62,0 0-46,0 0 31,0 0-16,0 0-15,0 0 30,38-38 48,-38 37-63,37-37-31,1 0 16,0 38 15,0-38-15,0 0 0,0 0-1,0 0 1,0 0 15,38 0 16,-38 0-16,-38-38 94,37 1-94,1-1 1,-38 0-32,38 38 15,-38-38 17,38 38-1,-38-38 31,0 0-15</inkml:trace>
          <inkml:trace contextRef="#ctx0" brushRef="#br0" timeOffset="10766.2187">8188 455 0,'0'38'16,"0"0"15,0 0-15,0 0-1,0 0 1,0 0-16,38-38 16,-38 37-1,0 1 16,0 0-15,0 0 0,0 0 15,0 0 31,0 0-30,0 0-32,0 0 47,0 0-16,0 0 0,0-1-15,0 1-1,0 0 32,0 0-16,-38-38-31,38 38 16,-38-38 15,1 0 1,-1 0-17,0 0 1,0 0-1,0 0 17,0 0-17,0 0 17,0 0-1,0 0-16,0 0 1,0 0 0,1 0 15,-1 0 31</inkml:trace>
          <inkml:trace contextRef="#ctx0" brushRef="#br0" timeOffset="12656.9422">8719 417 0,'0'38'78,"0"38"-47,0-38 1,0 0-17,0 38-15,0-1 16,0 1-16,0 0 15,0 0 17,0-38-17,0 0 32</inkml:trace>
          <inkml:trace contextRef="#ctx0" brushRef="#br0" timeOffset="14846.2836">8719 569 0,'38'0'0,"0"0"47,-38-38-31,38 38-1,0 0 64,0-38-64,0 0 16,0 38-31,-1 0 47,1 0-15,0 0-1,0 0 16,0 0-16,0 0 0,0 0 0,0 0-15,0 0 15,0 0 1,0 0-17,-38 38 16,0 0-15,0 0 0,0 0 31,0 0-16,0 0-16,0-1 17,0 1-17,0 0 32,0 0-31,0 0 46,0-76 188</inkml:trace>
          <inkml:trace contextRef="#ctx0" brushRef="#br0" timeOffset="-20710.2177">0 38 0,'0'38'31,"38"0"78,0 0-62,-38 0 0,37 0-31,-37 0-1,0-1 17,38-37-17,-38 38-15,0 0 16,38 38 0,-38 0-1,38-38 1,-38 0-1,0 0 1,38 0 15,-38-1-15,0 1 0,38-38 15,-38 38-31,38 0 62,-38 0-46,0 0 62,0 0 16,0 0 15,0-76-15,0 0-16,0 0-47,0 0-15,38 0 15,-38 0-31,0-37 16,38-39-1,38 0 1,-39-38 0,1 77-1,0-1-15,0 38 16,-38 0 0,0 0-1,0 0 48</inkml:trace>
          <inkml:trace contextRef="#ctx0" brushRef="#br0" timeOffset="-18516.5771">1327 455 0,'0'38'16,"0"0"31,0 0 15,0 0-46,0 0 47,0 0-32,0-1 0,0 1-15,0 0-1,0 0 48,0 0-32,0 0-15,0 0 15,0 0 47,0-76 94</inkml:trace>
          <inkml:trace contextRef="#ctx0" brushRef="#br0" timeOffset="-16650.9211">1402-227 0</inkml:trace>
          <inkml:trace contextRef="#ctx0" brushRef="#br0" timeOffset="-13972.2013">2274-114 0,'0'38'32,"0"0"-17,0 0 1,0 0-1,38 38 1,-38-38 0,38 0-16,-38 38 15,0 37 1,0-37 0,38 0-1,-38 0 1,38 0-16,-38 37 15,38-37 1,-38 38 0,0 0-1,0-77-15,38 39 16,-38-38 0,0 0-1,0 0 16,0 0-15,0-76 156,0 0-125,0 0 0,0 0 62</inkml:trace>
          <inkml:trace contextRef="#ctx0" brushRef="#br0" timeOffset="-12309.7335">2161 455 0,'38'0'63,"-1"0"-16,1 0-32,0 0 1,0 0 15,0 0 0,0 0-31,0 0 16,0 0 15,0 0-15,0 0 0,0 0 15,-1 0 0,1 0 0,0 0 16</inkml:trace>
          <inkml:trace contextRef="#ctx0" brushRef="#br0" timeOffset="-8395.8697">3639 493 0,'-38'0'15,"0"0"17,0 0 14,0 0-46,1 0 32,-1 0 15,38 38 62,-38 0-78,38 0-15,-38-38-1,38 38 1,0 0 0,-38-38 15,38 37-15,0 1-1,0 0 16,0 0 1,0 0-1,0 0 0,0 0 0,0 0 63,0 0 0,38-38-47,0 38-32,-38 0 1,38-38 15,0 0 1,-1 0 14,1 0-30,0 0 15,0-38 1,0 38 14,0-38-14,-38 0 15,0 0-16,0 0-16,0 0 32,0 0 0,0 0-16,0 0 63,0 0-63,0 1 16,0-1 141,0 76 124,38-1-234,-38 1-15,0 0 15,0 0-62,0 0 15,0 0-15,38 0 15,-38 0 0,0 0 0,0 0 32,76-38-32,-38 0 16,-38 38-16,38-38-15,37 37-1,-75 1 17,38-38-17,0 38 79</inkml:trace>
          <inkml:trace contextRef="#ctx0" brushRef="#br0" timeOffset="-5216.6188">4663-341 0,'0'38'16,"0"0"31,0 0-32,0 0 16,0 0 1,0-1-17,0 1 1,0 0 0,0 0-1,0 38 1,0-38-16,0 0 15,0 0 1,0 38 15,0-39-15,0 1 0,0 0 15,0 0-16,0 0 32,0 0-31,0 0 15,0 0-15,0 0 15,0 0 16,0 0-16,0-1-15,0 1 31,0 0 0,0 0-16,0 0 0,0 0-15,0 0 31,38 0-32,-38 0 1,0 0 31,0 0 46,0-1 298,0 1-344,0-76 219</inkml:trace>
          <inkml:trace contextRef="#ctx0" brushRef="#br0" timeOffset="18234.8093">11032 190 0,'-38'0'94,"0"0"-78,0 0-1,-38 0 1,38 0 0,0 0-1,0 0-15,38 38 16,-38-38-1,1 0 1,-1 0 15,0 38 1,0-38 14,0 0-14,0 0-17,38 37 17,-38-37-17,0 0 32,38 38-47,-38 0 47,38 0 94,38-38-126,0 38 16,38 38 1,-38-76-17,-38 38 1,38-38 0,0 38-1,-38 0 1,38-38-1,-1 0 17,1 38-17,0-38 48,-38 37-63,38-37 15,-38 38 48,0 0-1,0 0-30,-38-38 46,0 0-47,0 0 16,1 0-31,-1 0-1,0 0 16,0 0 1,0 0 15,0 0-32,0 0 16,0 0 1,0 0-17,0 0 1,0 0 31,1 0-32,-1 0 32,0 0-31,0 0 78,0 0 31</inkml:trace>
          <inkml:trace contextRef="#ctx0" brushRef="#br0" timeOffset="59976.2178">11714 493 0,'38'0'250,"0"0"-203,0 0-32,0 0 16,0 0 1,0 0-1,-1 0-15,1 0-1,0 0 32,0 0-31,0 0-1,0 0 17,0 0-1,0 0 16,0 0-16,0 0-15,0 0 15,-1 0 0,1 0 0,0 0-15,0 0 15,0 0-15,0 0 31,0 0-32,0 0 1,0 0 46,0 0 126,0 0-141,-1 0-16,1 0 0,0 0 16,0 0 47</inkml:trace>
          <inkml:trace contextRef="#ctx0" brushRef="#br0" timeOffset="64326.8054">13951 569 0,'38'0'78,"0"0"-47,0 0 1,-1 0-17,1-38 17,0 38-17,-38-38-15,38 38 16,0 0-1,0 0 17,0 0-17,0 0 32,0-38 63,-38 0 15,0 0-79,0 0-46,0 0 32,0 1 15,-38 37-16,0 0 0,0 0-31,0 0 47,0 0-16,0 0 16,0 0-31,0 0 15,1 0-15,-39 37-1,38 1 16,38 0 1,-38-38-32,0 0 31,38 38 0,-38-38 32,38 38-32,0 38 16,0-38 0,0 0 0,0 0-16,0 0 16,0-1 0,0 1-1,0 0 17,0 0-32,0 0 0,38-38 1,-38 38-17,38-38 1,-38 38 0,38-38 15,0 0 16,0 0-32,0 0 1,-1 0 31,1 0-32,0 0 17,0 0-17,0 0 17,0 0 14,0 0 33</inkml:trace>
          <inkml:trace contextRef="#ctx0" brushRef="#br0" timeOffset="65897.2693">14974 1024 0,'-38'0'16</inkml:trace>
          <inkml:trace contextRef="#ctx0" brushRef="#br0" timeOffset="68638.4443">16453 607 0,'0'-38'172,"0"0"-157,0 0 79</inkml:trace>
          <inkml:trace contextRef="#ctx0" brushRef="#br0" timeOffset="73663.9063">16301 417 0,'-38'0'62,"38"-38"-31,-76 38 1,39 0-1,-1 0 0,0 0 16,0 0-31,0 0 15,0 0 16,38 38 15,-38-38-62,0 0 16,38 38-1,0 0 17,0 0 15,0 0-32,-38-38 1,38 38-1,0 0 17,0 0 15,0-1-47,0 1 46,0 0-14,0 0 30,0 0 16,0 0-31,38-38-16,0 0 1,0 0-1,0 0 0,0 0 16,0 0-31,0 0 15,0 0 0,-1 0 16,1 0-16,0 0-15,0 0 31,0 0 47,-38-38-63,0 0 0,0 0 16,38 0-31,-38 0-1,38 1 32,-38-1-16,0 0 1,38 38 139,-38-38-92,0 0-33,0 0 64,0 76 202,0 0-296,0 0 15,0 0 32,0 37-48,0-37 17,0 38-17,0-38 1,0 0 31,0 0-16,0 0-15,0 0 15,0 0 16,0 0 0,0-1-32,0 1 16,0 0 1,0 0 15,0 0-47,0 0 31,0 0 0,0 0 0,0 0-15,0 0 15,0 0-15,0-1 31,-38-37 15,38 38-46,-76-38-1,38 0 1,0 0 0,0 38-1,-37 0-15,37-38 16,0 38 0,0-38-1,0 0 1,0 0-1,0 0 17,0 0-17,0 0 1,0 0 15,0 0-15,1 0-1,-1 0 17,0 0 15,0 0-16,0 0 0,0 0 0,0 0 1,0 0-32,0 0 62,38-38 141</inkml:trace>
          <inkml:trace contextRef="#ctx0" brushRef="#br0" timeOffset="75276.3848">18083 303 0,'0'38'46,"-38"0"17,0-38-47,-38 76-1,1-38 1,-1 0-1,38 0-15,-38 0 16,38 38 0,-38-76-1,38 75 1,-37-75 0,-1 76-16,0-38 15,38-38 16,0 38-15,0-38-16,0 0 63,0 0-32,0 0 16,38 38 0,-37-38-1,-1 0 33,38-38 77,0 0-47</inkml:trace>
          <inkml:trace contextRef="#ctx0" brushRef="#br0" timeOffset="83223.4866">18462-341 0,'38'0'94,"-38"38"-79,0 0 1,0 0 0,38 75-1,-38 1-15,38 0 16,-38-38 0,38 0-1,-38-1 1,0-37-16,0 0 15,0 0 1,0 0 15,0 0-15,0 0 31,0 0-32,0 0 17,0 0 15,0 37 421</inkml:trace>
          <inkml:trace contextRef="#ctx0" brushRef="#br0" timeOffset="86928.5722">18652 303 0,'38'0'78,"-1"0"-15,1 0-48,38 0 16,-76-37-31,38 37 16,0 0 31,0 0 0,0 0-32,0 0 32,0 0-15,0 0 14,0 0-46,-1 0 47,1 0-15,0 0-1,0 0-16,-38 37 79,0 1-16,0 0-46,38 0-17,-38 0 16,38 0 1,-38 0-17,0 0 1,0 0 31,0 0 15,0 0-15,-38-38 31,0 0-46,0 0-17,0 0 16,0 0 16,38 37-47,-37-37 32,-1 0-17,0 0 16,0 0 16,0 0-31,0 0 0,0 0 30,0 0-14,0 38 15,0-38 15,0 0-15,0 0 0,1 0 0,-1 0-16</inkml:trace>
          <inkml:trace contextRef="#ctx0" brushRef="#br0" timeOffset="89944.3286">19903 303 0,'0'38'63,"0"0"-32,0 0-15,0 0-1,38-38 1,-38 38 0,38-38-1,-38 76 1,0-38-16,0 38 15,37-1 1,1 39 0,-38-76-1,0 38 1,0-38-16,38 38 16,-38 37-1,38 1 1,-38-38-1,38 0-15,-38-38 16,0 37 0,0-37 15,0 0-15,0 0 15,0 0-16,0 0 64,0-76 249,0 0-281</inkml:trace>
          <inkml:trace contextRef="#ctx0" brushRef="#br0" timeOffset="94681.5883">20016 341 0,'0'-38'93,"0"1"-46,0-1-16,0 0 1,0 0-1,0 0-15,38 38-1,-38-38-15,0 0 16,0 0 15,38 0-15,-38 0 77,38 38 17,0 0-48,0-38-46,0 38-16,38 0 31,-38 0 16,0 0-31,-1 0 15,1 0-15,0 0 15,0 0 0,0 0 16,0 0-31,0 0-1,0 0 48,0 0-48,0 0 17,-38 38-17,0 0 16,0 0 1,0 0-1,0 0 0,0 0 0,0 0 32,-38-38-16,0 0-16,0 0 0,0 0 1,0 38-17,0-38 32,0 38 0,0 0 31,0-1 0,1 1-31,-1 0 47,0 0-32,0-38 48,0 0-79,0 0 63,0 38 15,38 0-78,-38 0 110</inkml:trace>
        </inkml:traceGroup>
      </inkml:traceGroup>
    </inkml:traceGroup>
    <inkml:traceGroup>
      <inkml:annotationXML>
        <emma:emma xmlns:emma="http://www.w3.org/2003/04/emma" version="1.0">
          <emma:interpretation id="{CA3F31CC-C345-44E9-9C1B-0B0A7C653A60}" emma:medium="tactile" emma:mode="ink">
            <msink:context xmlns:msink="http://schemas.microsoft.com/ink/2010/main" type="paragraph" rotatedBoundingBox="1644,14081 14613,13839 14647,15632 1677,158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E7DADA-B057-4DA3-A99A-FD1F00D855B3}" emma:medium="tactile" emma:mode="ink">
              <msink:context xmlns:msink="http://schemas.microsoft.com/ink/2010/main" type="line" rotatedBoundingBox="1644,14081 14613,13839 14647,15632 1677,15875"/>
            </emma:interpretation>
          </emma:emma>
        </inkml:annotationXML>
        <inkml:traceGroup>
          <inkml:annotationXML>
            <emma:emma xmlns:emma="http://www.w3.org/2003/04/emma" version="1.0">
              <emma:interpretation id="{206D0F64-70C9-4CBF-A60B-EFB82692E271}" emma:medium="tactile" emma:mode="ink">
                <msink:context xmlns:msink="http://schemas.microsoft.com/ink/2010/main" type="inkWord" rotatedBoundingBox="1644,14081 14613,13839 14647,15632 1677,15875"/>
              </emma:interpretation>
              <emma:one-of disjunction-type="recognition" id="oneOf1">
                <emma:interpretation id="interp5" emma:lang="en-US" emma:confidence="0">
                  <emma:literal>Hematocrit</emma:literal>
                </emma:interpretation>
                <emma:interpretation id="interp6" emma:lang="en-US" emma:confidence="0">
                  <emma:literal>Hennatocrit</emma:literal>
                </emma:interpretation>
                <emma:interpretation id="interp7" emma:lang="en-US" emma:confidence="0">
                  <emma:literal>Hennatoerit</emma:literal>
                </emma:interpretation>
                <emma:interpretation id="interp8" emma:lang="en-US" emma:confidence="0">
                  <emma:literal>Hematologist</emma:literal>
                </emma:interpretation>
                <emma:interpretation id="interp9" emma:lang="en-US" emma:confidence="0">
                  <emma:literal>H_ennatocrit</emma:literal>
                </emma:interpretation>
              </emma:one-of>
            </emma:emma>
          </inkml:annotationXML>
          <inkml:trace contextRef="#ctx0" brushRef="#br0" timeOffset="120796.5142">417 3147 0,'0'38'110,"0"37"-79,0-37 0,0 0-15,0 0 0,0 0 15,0 0 0,0 0-15,0 0-1,0 0 1,0 0 0,0 0-1,0-1-15,0 1 16,0 0-1,0 0 1,0 0 15,0 0-31,0 0 47,0 0-16,0 0 32,0 0-32,38-38-15,-38 38-1,0-1 17,0 1-17,38 0 32,-38 0 0,0 0-16,0 0 1,0 0 46,0 0 109,-38-38 110</inkml:trace>
          <inkml:trace contextRef="#ctx0" brushRef="#br0" timeOffset="122889.0022">568 3791 0,'38'0'109,"0"0"-93,0 0-1,0 0 1,0 0-1,38 0 1,0 0 0,-39 0-16,1 0 15,0 0 1,0 0 31,0 0-47,0 0 47,0 0 15</inkml:trace>
          <inkml:trace contextRef="#ctx0" brushRef="#br0" timeOffset="125317.1949">1289 3147 0,'0'-38'15,"0"76"79,0 0-63,0 0 1,0-1-17,0 1 1,0 38 15,0-38-15,0 0-16,0 0 15,0 38 1,0-38 0,0 0-1,0-1 1,0 1-16,0 0 16,0 38-1,0 0 1,0-38-1,0 0-15,0 0 16,0 0 15,0-1 1,0 1-17,0 0 32,0 0 31,0 0-47,0 0 110,0 0 125,0-76-63</inkml:trace>
          <inkml:trace contextRef="#ctx0" brushRef="#br0" timeOffset="126249.7561">1440 4474 0,'0'-38'187,"76"38"-171,-38-76 0,38 76-1,0-76 16,0 76-31,-39-76 16,39 38 0,-76 0-1,38 38 1,-38-38 15</inkml:trace>
          <inkml:trace contextRef="#ctx0" brushRef="#br0" timeOffset="133733.1755">1744 3943 0,'38'0'62,"-1"0"-46,1 0 15,38 0 0,-38 0 1,0 0-17,0 0 1,0 0-16,0 0 16,0 0-1,0 0 16,-1 0 1,1 0 30,-38-38-15,38 0-16,0 0 16,-38 0-16,0 0 16,0 0-31,0 0 15,0 1 32,-38 37-32,0 0 0,0 0 0,1 0 16,-1 0-15,0 0-17,0 0 1,0 0 31,0 37 0,0-37-16,38 38-16,-38 0 48,0 0-16,0 0 31,38 0-62,-38 0 30,38 0-14,0 0 15,0 0-16,0 0 0,0-1 0,0 1 16,0 0-16,0 0 1,0 0-17,0 0 32,0 0 0,0 0-16,0 0 79,38-38-63,0 0-16,0 0 0,0 0 16,0 0-16,0 0 0,0 0 1,38 0-17,-38 0 17,37 0-17,-37 0 1,0 0-1,0 0 1,0 0 15,0 0 16,0 0-16,0 0-15,0 0 31</inkml:trace>
          <inkml:trace contextRef="#ctx0" brushRef="#br0" timeOffset="135588.2103">3070 3640 0,'0'37'78,"0"1"-47,0 0 0,0 0-15,0 0-16,0 0 16,0 0-1,0 0 1,0 0-1,0 0 1,0 0-16,0-1 16,0 1-1,0 0 1,0 0 0,0 38-1,0-38 1,0 0-1,0 0 32,0 0-15,0-76 93</inkml:trace>
          <inkml:trace contextRef="#ctx0" brushRef="#br0" timeOffset="137978.9632">3146 3867 0,'0'-38'63,"0"0"-1,38 38-62,0-38 16,0 0 15,38 38 0,-76-38-31,38 38 16,0 0 15,0 0 0,-1 0 1,1 0-1,0 0 0,0 0 0,0 0-31,0 0 32,0 0 14,-38 38-46,0 0 47,0 0-31,0 0 15,0 0 0,0 0 1,0 0-1,0 0 0,0 0 79,0 0 124,38-38-93</inkml:trace>
          <inkml:trace contextRef="#ctx0" brushRef="#br0" timeOffset="140013.1849">3753 4057 0,'0'-38'63,"0"0"-16,38 38-32,-38-38 1,38 0 0,0 38-1,0-38-15,75 0 16,-75 0 0,0 0-1,0 38 1,0-38-1,-38 0 17,38 38-1,0 0 47,0 0-31,0 0-47,-1 0 47,-37 38-16,0 0 0,38-38-15,-38 38 0,0 0-1,38 0 1,-38 0 15,38 0-15,-38 0-16,0 0 15,0 0 1,38 37 0,-38-37-1,0 0 48,0 0 46,0 0 32,0 0-48,0 0-46,0 0 125,0-76-109,0 0-16</inkml:trace>
          <inkml:trace contextRef="#ctx0" brushRef="#br0" timeOffset="164167.1203">5724 3715 0,'-38'-38'62,"0"38"-15,0 0-31,1 0 46,-1 0-46,0 0 31,0 0-47,0 0 62,0 0-31,0 0 1,0 0-17,0 0 17,38 38 14,-38 0-46,0 0 63,1-38-47,-1 38 46,38 0-46,0 0-1,-38-38 1,38 38 31,0 0-16,0 0 0,0 0 1,0-1 14,0 1-14,0 38 15,0-38-1,0 38 1,0-38 16,0 0-16,0 0 46,38-38 1,0 0-47,-1 0-47,1 0 31,0 0 1,0 0 14,0 0-30,0 0 0,0 0 31,0 0-16,0 0 0,0 0 0,0 0 32,-38-38-48,37 38 1,1-38 0,-38 0 31,0 0-47,38 38 15,-38-38 1,0 0 31,0 0-16,0 0-15,0 0 15,0 1 47,0-1-31,0 0 0,0 0-32,0 0 48,0 0-16,0 0-16,0 0 0,0 0 0,0 0 94,0 76 63,0 0-157,0 0 0,0 0-15,0 0 15,0 0 16,0 0-16,0 0-15,38 0 31,-38-1 0,0 1-32,0 0 1,38-38 0,-38 38-1,38-38-15,-38 38 47,0 0-16,0 0-15,38-38 47,0 0-1,-38 38-46,38-38 46,0 0-31,-38 38 48,38-38 92,-38 38-108</inkml:trace>
          <inkml:trace contextRef="#ctx0" brushRef="#br0" timeOffset="167634.8345">6786 3033 0,'0'38'125,"0"0"-125,0 0 16,0 38 0,0-39-16,0 39 15,0 0 17,0 0-32,0-38 15,0 0 1,0 0-1,0 0 17,0-1-17,0 1 1,0 0 31,0 0-32,0 0 1,0 0 15,0 0 1,0 0-1,0 0-16,0 0 1,0 0 31,0-1 0,0 1 31,0 0 31,0 0-46,0 0-16,0 0-16,0 0 16,0 0 375</inkml:trace>
          <inkml:trace contextRef="#ctx0" brushRef="#br0" timeOffset="169791.2177">6445 3640 0,'37'0'204,"1"0"-189,0 0 48,0 0-48,0 0 17,38 0-1,-38 0-16,0 0 1,38 0 15,-39 0-15,1 0 15,0 0-15,0 0 62,0 0 0,0 0-15,0 0-17,0 0-30</inkml:trace>
          <inkml:trace contextRef="#ctx0" brushRef="#br0" timeOffset="172642.0639">7809 3677 0,'-38'0'62,"0"0"32,1 0-78,-1 0-1,0 0 32,38 38-31,-38-38 15,38 38 0,0 0-15,0 0 31,0 0-16,0 0-15,0 0 15,0 0 16,0 0-31,0 0-1,0-1 16,0 1 16,0 0 47,0 0-78,38-38 15,0 0-15,0 0-1,-1 0 16,39 0 16,-38 0-47,38 0 32,-38 0-17,0 0 1,0 0-16,0 0 31,0 0-15,-1 0 15,1 0 47,-38-38-47,0 0 1,0 0-17,38 1 1,-38-1-1,0 0 1,0 0 15,0 0-15,0 0 0,-38 0 77,38 0-46,-38 0-47,1 38 78,-1-38-62,0 0 31,0 38 0,0 0-16,0 0 0,0 0 16,0 0 31</inkml:trace>
          <inkml:trace contextRef="#ctx0" brushRef="#br0" timeOffset="176493.2317">9288 3564 0,'-38'0'140,"0"0"-93,0 0-31,0 0 15,0 0-15,0 38-1,0-38 1,1 0 0,-1 0-1,0 0 17,38 38-17,-38-38 1,0 0-1,38 37 17,-38-37-17,0 38 32,38 0 0,0 0-16,0 0 1,0 0-17,0 0 32,0 0-16,0 0 1,0 0-1,0 0-16,0-1 17,0 1 15,0 0-16,0 0 16,38-38-47,0 0 47,0 0-16,0 0 16,0 0-32,0 0-15,-1 0 32,1 0-1,0 0-16,0 0 32,0 0-31,0 0 62,0 0-15,0 0 77,0 0-93,0 0-16,0 0 1,-76 0 218</inkml:trace>
          <inkml:trace contextRef="#ctx0" brushRef="#br0" timeOffset="180146.7585">9970 3602 0,'38'0'94,"-38"38"-16,38-38-62,-38 37 0,0 1-1,38-38 1,0 76-16,0-38 31,-38 0-15,0 0-1,0 38-15,38-38 32,0 0-1,-38-1 0,0 1-15,0 0 31,0 0 46,0-76 79,0 0-125,0 0-31,0 1-1,0-1 32,0 0-16,0 0-15,0 0 0,37 0-1,1-38-15,0 0 16,0 38 0,-38 1-1,38-1 32,-38 0-16,38 38 47,0 0-31,-38-38-15,38 38 30,-38-38-46,38 38 93,0 0 32,0 0-110,-38-38 219,37 38-234,1 0 15,38 0-16,0 0 1,-38 0 31,-38 76 187</inkml:trace>
          <inkml:trace contextRef="#ctx0" brushRef="#br0" timeOffset="182792.5486">11525 3564 0,'0'38'16,"0"0"30,0-1 1,0 1-47,37 0 16,-37 0 0,38 0-1,-38 38 1,0-38-1,0 0 1,0 0 62,0 0-15,0-1 124,0 1 94,0 0-187,0 0-63,0 0 94,0-76 63,0 0-157</inkml:trace>
          <inkml:trace contextRef="#ctx0" brushRef="#br0" timeOffset="185505.6411">11449 2540 0</inkml:trace>
          <inkml:trace contextRef="#ctx0" brushRef="#br0" timeOffset="189225.8627">12624 2957 0,'0'38'63,"0"0"-1,0 0-46,0 0-1,0 0 1,0 0-16,0 37 16,38-37-1,-38 0 1,38 38 0,-38 0-1,0-38-15,0 0 16,0 0-1,0 0 1,0-1 0,0 39-1,0-38-15,0 38 32,0-38-1,0 0-31,0 0 15,0 0 1,0 37 0,0-37-1,0 0 17,0 0-1,0 0-16,0 0 79,0-76 187,0 0-249,0 0-17</inkml:trace>
          <inkml:trace contextRef="#ctx0" brushRef="#br0" timeOffset="191475.178">12396 3526 0,'38'0'141,"0"0"-110,0 0-16,0 0 1,0 0 0,38 0-1,-38 0-15,38 0 16,-39 0 0,39 0-1,-38 0 1,0 0-1,0 0 1,0 0 0,0 0 15,0 0-31,0 0 31,0 0 0,-1 0-15,1 0 0,0 0-1,0 0 17,0 0-32</inkml:trace>
        </inkml:traceGroup>
      </inkml:traceGroup>
    </inkml:traceGroup>
    <inkml:traceGroup>
      <inkml:annotationXML>
        <emma:emma xmlns:emma="http://www.w3.org/2003/04/emma" version="1.0">
          <emma:interpretation id="{C23C2E2B-8E7C-4461-B729-276364C4B18F}" emma:medium="tactile" emma:mode="ink">
            <msink:context xmlns:msink="http://schemas.microsoft.com/ink/2010/main" type="paragraph" rotatedBoundingBox="1531,16956 6904,17022 6886,18473 1513,184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0AFB37-A16C-4714-9083-3FF69032B5E5}" emma:medium="tactile" emma:mode="ink">
              <msink:context xmlns:msink="http://schemas.microsoft.com/ink/2010/main" type="line" rotatedBoundingBox="1531,16956 6904,17022 6886,18473 1513,18407"/>
            </emma:interpretation>
          </emma:emma>
        </inkml:annotationXML>
        <inkml:traceGroup>
          <inkml:annotationXML>
            <emma:emma xmlns:emma="http://www.w3.org/2003/04/emma" version="1.0">
              <emma:interpretation id="{65366B22-2427-4EDE-B27B-9899A70C7FD9}" emma:medium="tactile" emma:mode="ink">
                <msink:context xmlns:msink="http://schemas.microsoft.com/ink/2010/main" type="inkWord" rotatedBoundingBox="5945,17010 6904,17022 6886,18473 5928,18461"/>
              </emma:interpretation>
              <emma:one-of disjunction-type="recognition" id="oneOf2">
                <emma:interpretation id="interp10" emma:lang="en-US" emma:confidence="0">
                  <emma:literal>SOB</emma:literal>
                </emma:interpretation>
                <emma:interpretation id="interp11" emma:lang="en-US" emma:confidence="0">
                  <emma:literal>so B</emma:literal>
                </emma:interpretation>
                <emma:interpretation id="interp12" emma:lang="en-US" emma:confidence="0">
                  <emma:literal>so D</emma:literal>
                </emma:interpretation>
                <emma:interpretation id="interp13" emma:lang="en-US" emma:confidence="0">
                  <emma:literal>sops</emma:literal>
                </emma:interpretation>
                <emma:interpretation id="interp14" emma:lang="en-US" emma:confidence="0">
                  <emma:literal>so ☺</emma:literal>
                </emma:interpretation>
              </emma:one-of>
            </emma:emma>
          </inkml:annotationXML>
          <inkml:trace contextRef="#ctx0" brushRef="#br0" timeOffset="206568.1621">4701 5687 0,'0'38'16,"0"0"46,0-1-15,0 39-31,0 0-16,0 0 15,0-38 1,0 38-1,0-38 1,0-1 15,0 1 1,0 0-17,0 0 1,0 0 31,0 38-32,0 0 1,0 0 0,0-1-1,0-37-15,0 38 16,0-38 15,0 0 0,0 0 47,0 0 157,0 0-79,0 0-62,0-1-63,0 1 0,0 0 63</inkml:trace>
          <inkml:trace contextRef="#ctx0" brushRef="#br0" timeOffset="209552.6954">4701 5725 0,'38'0'47,"-1"0"-1,1 0-30,0 0 0,38 0-1,-38-38 1,0 38 0,0 0-16,0 0 15,0 0 1,0 0 15,37 0-15,-37 0-16,0 0 15,38 0 1,-38 0 0,0 0-1,0 0-15,0 0 31,0 0 1,-1 0-17,1 0 1,-38 38 0,0 0 15,0-1-16,0 1 32,0 0-15,0 0-1,0 0 0,0 0 16,0 0-31,0 0-1,0 0 16,0 0 1,-38 0 30,1-1-62,-1-37 16,0 0-1,0 38 1,-38-38 0,38 0-1,0 38 1,0-38 0,38 38-1,-38-38 1,0 0 15,1 0 0,-1 0 1,0 0 46,0 0-47,0 38 31,0-38-46,0 0 47,0 0-32,0 0 31,0 0-30,0 0 93</inkml:trace>
          <inkml:trace contextRef="#ctx0" brushRef="#br0" timeOffset="213169.7289">4739 6407 0,'37'0'141,"1"0"-94,0 0-32,0 0 1,0 0 0,0 0 15,0 0-31,0 0 15,0 0 1,0 0 0,0 0 15,-1 0 16,1 0-32,0 0 1,0 0 15,0 0 1,0 0-1,0 0-16,0 0 17,0 0 15,0 0-16,0 0 16,-1 0-16,-37 38 0,0 0 0,0 0 1,0 0-1,0 0 16,0-1-16,0 1 0,0 0 16,0 0-16,0 0 32,0 0-1,0 0-46,0 0 62,0 0-31,0 0-31,0 0 62,-37-38 94,-1 0-141,0 0 47,0 0-31,0 0-16,0 0 0,0 0-15,0 0 15,0 0 1,0 0-17,0 0 16,1 0 1,-1 0 15,0 0-16,0 0 0,0 0 0,0 0 16,0 0-16,0 0-15,0 0 15,0 0 32,0 0-32,1 0 0</inkml:trace>
          <inkml:trace contextRef="#ctx0" brushRef="#br0" timeOffset="198244.9313">1289 5725 0,'-38'0'63,"0"0"15,0 0-47,0 0 0,0 0 0,0 0 1,0 0-17,0 0 1,0 0 0,1 0 15,-1 0-31,0 0 31,0 0 0,0 38 1,0-38-17,0 37 1,0-37-1,38 38 1,-38-38 15,38 38-15,-38-38 0,38 38-1,0 0 1,-38 0 15,38 0 16,0 0-16,0 0-15,0 0 31,0 0 31,38-38-31,0 0-32,0 0 17,0 37-17,0-37 1,0 38-16,0-38 15,0 0 1,38 0 0,-39 0-1,1 0 1,0 0 0,0 0-1,-38 38 1,76-38-1,-38 0 1,0 38 0,0 0-1,0-38 1,0 38 0,0 0 15,-1 0 0,-37 0 16,0 0-31,0 0 46,0-1-46,0 1 15,0 0 0,0 0 47,-37-38-46,37 38-17,0 0 1,-38 0 15,0 0 16,0-38 0,0 38-16,0-38 0,0 0 1,0 0 14,0 0-30,0 0 31,0 0-31,0 0-1,1 0 1,-39 0-1,38 0 1,0 0 0,-38 0 31,38 0-32,-76 0 1,39 0-1,-1 0 1,38 0 0,0 0-1,0-38 32</inkml:trace>
          <inkml:trace contextRef="#ctx0" brushRef="#br0" timeOffset="203489.6669">2616 5838 0,'0'38'62,"0"0"-15,-38 38 47,0-76 0,38 38-79,-38-38 1,0 0 15,0 0 1,0 0 14,0 0-30,0 38 47,38 0-32,0 0 0,0 0 0,0-1 16,0 1-16,0 0-15,0 0 31,0 0-16,0 0 0,0 0 16,0 0-31,0 0 0,0 0 15,0 0 0,0-1 16,0 1 15,0 0-46,38 0 15,-38 0-15,0 0 15,38-38-15,0 0 15,0 0 32,0 0-63,0 38 46,0-38-30,0 0 15,-1 0-15,1 0 0,0 0-1,0 0-15,0 0 47,0 0-31,0 0 15,0 0-15,0 0 15,0 0 0,0 0 0,-1 0-31,1 0 47,0 0-31,-38-38-1,38 38-15,0 0 16,0-38 31,0 0-31,0 38 15,0 0 0,-38-38-31,0 0 47,0 0-16,0 1-15,0-1-1,0 0 17,0 0-17,0 0 1,0 0 15,0 0 0,0 0-15,0 0 0,0-38-16,0-37 15,0 75 1,0-38 15,0 38 0,0 0 16,0 0-31,0 0 31,0 0 31,-38 1 0,0-1-47,0 38 1,0 0 14,0 0-30,0 0 15,38-38-15,-38 38 15,0 0 0,1 0-15,-1 0 31,0 0-16,-38 0 16,38 0 16,0 0-48,0 0 1,0 0 31,0 0-16,0 38 16,1 0 31,-1-38-47,38 37-15,-38-37-1,38 38 1,0 0 0,0 0 15,0 0 16,-38-38-32,38 38 32,-38 0-31,0-38 156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5:14:09.9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84 9023 0,'0'37'32,"0"1"14,0 0 142,0 0-141,0 0-16,0 0 0,0 0 16,0 0-16,0 0-15,0 0 31,0 38-16,0-39 0,0 1-15,0 0 31,0 0-31,0 0-1,0 0 16,0 0-15,0 0 0,0 0 15,0 0 0,0 0 47,0-1 250,0 1-312,38 0 47,-38 0-17,0 0-30,0 0 125,0 0-1,0 0-77,0 0-32,0 0 32,0 0-17,0-1-14,0 1-1,0 0 0,0 0 0,0 0 48,0 0-33,0 0 33,0 0-33,0 0 1,0 0-15,0 0-17,0-1 32,0 1 0,0 0 0,37 0 15,-37 0 32,0 0 94,38-38-110,-38 38-47,38 0 31,0-38 17,0 38-64,0-38 63,-38 38-46,38-38 14,0 0 48,0 0-78,0 0 62,0 0-16,-1-38-15,1 38 0,0 0-16,0 0 48,0 0-64,0 0 32,0 0 31,0 0-15,-38-38-48,0 0 1,0 0 15,0 0 47,0 0-31,0 0-31,0 0 62,0 0-31,0 1-32,0-1 17,0 0-1,0 0 0,0 0 16,0 0-47,0 0 31,0 0 16,-38-38 16,38 38-16,0 1-16,0-1 0,0 0-15,0 0 15,0 0 0,0 0 0,0 0 1,-38 38 15,0 0 218,0-38-218,0 38 31,0 0-31,38-38-31,-38 38-1,1-38 17,-1 0 30,38 1-46,-38 37-1,0-76 1,0 38 15,0 0 32,38 0-32,0 0-15,0 0 30,0 0 17,0 0-16,-38 38 15,38-38 1,0 1-1,-38 37 1,38-38-32,0 0-15,0 0 31,-38 38-32,38-38 32,0 0-16,0 0-15,0 0 0,-38 38 46,0 0 47,38-38 141,0 0-109,0 0 328,0 0-391,0 1-47,0-1 16,0-38 16,0 38-32,0 0 0,0 0-31,0 0 16,0 0 31,0 0-32,0 0 16,0 1 1,0-39 15,0 38-16,0 0 16,0 0-16,0 0 16,0 0-16,38 38 110,76 0-126,-114 38 79,0-76 62,0 0-140,0 0 15,0 0 0,-38 38 1,38-37-1,0-1 0,0 0-15,0-38 46,0 38-30,0-38-1,0 38-16,0 0 1,0 0 0,0-37-1,-38 37 17,38 0-1,0 0-16,0-38-15,0 0 16,0 0 0,-38 39-1,38-1 1,0 0-16,0 0 16,0 0 30,0 0-14,0 0-1,0 0 16,-38 38-16,38-38 0,0 0 16,0 0 297,0 1-344,0-39 16,0 0 15,0 38-16,0 0 1,0 0 15,0 0-15,0 0 0,0 0-16,0-37 15,0 37 1,0-38-1,0-38 1,0 38-16,0 38 16,0-37-1,0 37 1,0-38 0,0 0-1,0 0 1,0 38-1,0 0 1,0 0 0,0 1-1,0-1 32,0 0-16,0 76 141,0-76-31,0-38-125,0 38-1,0 0 32,0 0 0,0 0-31,0 0-1,0-37 16,0 37-15,0 0 0,0 0-16,0 0 15,0 0 1,0 0 15,0 0-31,0 0 16,0 0-1,0 0 1,0 1 0,0-1-16,0 0 31,0-38 281,0 0-296,0-38-16,0 1 16,0-1-1,0 38 1,0 38 0,0 0-16,0 0 15,0 0 16,0 0-15,0 1 0,0-1 15,0-38-15,0 38-1,0 0-15,0-38 16,0 38 15,0 0 0,0 0 16,0 1-31,0-1 171,-37-76-46,-1 76-141,38 0 16,0-38-1,0 0 1,-38 39-1,38-1-15,0 0 16,0 0 15,0 0 1,0 0-17,0 0 32,0 0 0,0 0-31,0 0 15,0 0 0,0 1 0,0-1 266,0-38-281,0 38-1,0 0 1,0 0 0,0 0 15,0 0 0,0 0 16,0 0-47,0 1 47,0-1 0,0 0-16,0 0-15,0 0 31,0 0 281,0 0-297,0 0-15,0 0 30,0 0-30,0 0 31,0 1-47,0-1 62,0 0-46,0 0 15,0 0 1,0 0 311,0 0-327,0 0 15,0 0-15,0 0 15,0 0 0,0 0-15,0 1 31,0-1-32,0 0 1,0 0 31,0 0-16,0 0 32,0 0-16,38 38 15,-38-76 157,0 38-219,0 0 47,38 38-32,-38-37 1,0-1 31,0 0-32,0-38 32,0 38-31,0 0 31,0 0-16,0 0-15,0 0 31,0 0 62,0 1-15,0-1-79,0 0 32,0 0 16,0 0-16,0 0-16,0 0 31,0 0-30,0 0-17,0 0 32,0 0 16,-38 1 93,38-1-109,0 0 31,0 0 0,0 0 16,0 0-16,0 76 219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7" units="cm"/>
          <inkml:channel name="Y" type="integer" max="2047" units="cm"/>
          <inkml:channel name="T" type="integer" max="2.14748E9" units="dev"/>
        </inkml:traceFormat>
        <inkml:channelProperties>
          <inkml:channelProperty channel="X" name="resolution" value="79.96094" units="1/cm"/>
          <inkml:channelProperty channel="Y" name="resolution" value="142.15277" units="1/cm"/>
          <inkml:channelProperty channel="T" name="resolution" value="1" units="1/dev"/>
        </inkml:channelProperties>
      </inkml:inkSource>
      <inkml:timestamp xml:id="ts0" timeString="2014-05-22T13:49:21.8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8287 214 0,'0'0'0,"0"0"0,0 0 0,0 0 0,0 0 0,0 0 0,0 0 0,0 0 0,0 0 0,0 0 0,0 0 0,0 0 0,0 0 0,0 0 0,0 0 0,0 0 0,0 0 0,0 0 0,0 0 0,0 0 0,0 0 0,0 0 0,0 0 0,0 0 0,0 0 0,0 0 0,0 0 0,0 0 0,0 0 0,0 0 0,0 0 0,0 0 0,0 0 0,0 0 0,0 0 0,0 0 0,0 0 0,0 0 0,0 0 0,0 0 0,0 0 15,0 0-15,0 0 16,0 0-16,0 0 16,0 0-16,0 0 15,0 0-15,0 0 16,0 0-16,0 0 15,0 0-15,0 0 16,0 0-16,0 0 16,0 0-16,0 0 15,0 0 1,0 0-16,0 0 0,0 0 16,0 0-16,0 0 15,0 0-15,0 0 16,0 0-1,0 0-15,0 0 16,0 0-16,0 0 16,0 0-16,-405-28 0,380 13 15,-26 15 1,26 0-16,-26 0 16,26-14-16,0 14 15,-1 0-15,26 0 16,-25 0-16,0 0 15,-1-14-15,26 14 16,-50 0-16,24 0 16,1-14-16,0 14 15,0 0-15,-1 0 16,26 0-16,-25 0 16,0 0-16,-1 0 15,1 0-15,-26 28 16,26-28-16,25 0 15,-25 0-15,0 0 16,-1 0-16,1 0 16,0-28-16,-1 28 15,1 0-15,0-15 16,-1 15 0,1 0-16,0 0 0,0 0 15,-1-14-15,-24 14 16,24 0-16,1 0 15,25 0 1,-25-14-16,-1 14 16,1 0-16,0 0 15,0 0-15,25 0 16,-26 0-16,1 0 16,0 0-16,-26 0 15,1 28-15,-1-28 16,0 0-16,1 0 15,-51 0-15,-26 0 16,-50-28-16,25 28 16,76 0-16,26-14 15,24 14-15,1 28 16,-26-14-16,26-14 16,0 15-16,25-15 15,-25 0-15,-1 0 16,26 0-16,-25 0 15,0-29-15,-26 29 16,0-14-16,1-14 16,-1 13-16,1 15 15,24 0-15,1 0 16,0 0-16,-1 0 16,26 0-1,-25 0-15,25 0 16,0 0-16,-25 0 0,25 0 15,0 0-15,0 0 16,-25 0-16,25 0 16,0 0-1,-26-14-15,26 14 16,0 0-16,-25 0 16,-26-14-16,26 14 0,0 0 15,0 0 1,25 0-16,-26 0 15,26 0-15,0-14 16,0 14-16,0 0 16,0 0-16,0 0 15,-25 0-15,25 0 16,0 0-16,0 0 16,-25 0-16,25 0 15,-26 0-15,26 0 16,-25 0-16,25 0 15,0 0-15,-25 0 16,25 0-16,0 0 16,-26 0-16,26 0 15,-25 0-15,25 0 16,-25 0-16,-26 0 16,26 28-16,0-28 15,-1 14-15,1-14 16,0 0-1,25 15-15,-26-15 0,26 0 16,-25 0-16,25 0 16,0 0-16,-25 0 15,25-29 1,-25 29-16,-1 0 16,1 0-16,-26 0 15,51 0-15,-25 0 16,0 0-16,-1 0 0,26 0 15,-50 0 1,25 0-16,-1 0 16,1 0-16,0 0 15,-26 0-15,26 0 16,-1 0-16,1 0 16,0 0-16,0 0 15,-1 0-15,-24 0 16,24 0-16,26 0 15,-25 29-15,0-29 16,-1 0-16,26 0 16,-25 0-16,0 14 15,0-14-15,-26 14 16,26-14-16,25 14 16,-26-14-16,1 0 15,0 0-15,25 0 16,-25 14-16,25-14 15,-26 0-15,26 0 16,0 0 0,-25 0-16,25 15 0,-25-15 15,-1 14-15,26-14 16,-50 0 62,24 14-78,1-14 0,25 0 0,-25 0 0,0 0 0,25 0 16,0 0-16,-26 0 0,26 0 0,-25 0 0,25 0 0,-25 0 15,-1 0-15,1-28 16,0 28-16,25 0 16,-26 0-16,1 0 15,0 0-15,0 0 16,-1 0-16,1 0 15,0 28-15,-1-28 16,1 14-16,0-14 16,25 0-16,-26 15 15,26-15-15,-25 0 16,0 0-16,0 0 16,-1 14-16,-24-14 15,24 14-15,-24 0 16,24-14-16,1 0 15,0 14-15,0-14 16,25 15-16,-26-15 16,1 0-1,0 14-15,-1-14 16,1 14-16,0-14 0,-1 0 16,1 0-16,0 0 15,0 0 1,-1-28-16,-24 28 15,-1 0-15,26 0 16,0 0-16,-26 0 0,0 28 16,26-14-1,0-14-15,-1 0 16,-24 15-16,-26-1 16,51 0-16,-26 0 15,26-14-15,-1 14 16,-24 1-16,-1-1 15,26 0-15,25 0 16,-25-14-16,-1 0 16,1 15-16,25-15 15,-25 0-15,25 0 16,0 14-16,0-14 16,-26 0-16,26 0 15,0 0-15,-25 14 16,25-14-16,0 0 15,0 14-15,0-14 16,-25 0-16,25 0 16,-25 14-16,25 1 15,-26-1-15,26-14 16,0 0-16,0 14 16,-25-14-16,25 14 15,0 1-15,-25-15 16,25 14-16,0-14 15,-26 14 1,26 0-16,-25 0 16,25 1-16,-25-15 15,25 14-15,-26-14 0,26 14 16,-25-14 0,0 14-16,25 1 15,-25-1-15,25 0 16,-26-14-16,1 14 15,0-14-15,25 14 16,-26-14-16,26 0 16,0 15-16,-25-1 15,25-14-15,-25 14 16,25 0-16,-26-14 16,26 15-16,-25-15 15,25 14-15,0 0 16,-25-14-16,25 0 15,0 14-15,0 0 16,-25 1-16,25-15 16,-26 28-16,-24-14 15,24 29-15,-24 0 16,-1-15-16,26 15 16,0-15-1,-1 15-15,1-15 0,0 15 16,-1 0-16,1-15 15,0 15-15,0 0 16,-1 13 0,1 1-16,-26-14 15,26 0-15,0-15 16,25 1-16,-26-1 0,1 0 16,25-13-16,0-1 15,0 0 1,0 29-16,0-1 15,0-27-15,0 13 16,0 1-16,0-1 16,0-14-16,0 15 15,0-1-15,51 1 16,-51-1-16,0-14 16,0 15-16,25-15 15,-25 0-15,0 0 16,25-14-16,-25 15 15,0-1-15,0 0 16,26-14-16,-26 14 16,0-14-16,0 14 15,25-14-15,-25 15 16,0-1-16,0 0 16,25-14-16,-25 29 15,26-15-15,-26 0 16,25 0-16,0 0 15,-25 1-15,25-1 16,1 14-16,-1-13 16,-25 27-16,0-13 15,25-1 1,1-14-16,-26 15 16,25-15-16,-25 0 15,25 1-15,-25-1 0,0 0 16,25 0-1,1 15-15,-1-1 16,0 1-16,1 13 16,24-13-16,-24 13 15,-1-13-15,0-1 16,26 1-16,-26-15 16,0 14-16,26 1 15,-26-1-15,1-14 16,-26 15-16,25-15 15,0 15-15,0-29 16,1 14-16,-26 0 16,25 0-16,-25 0 15,25-14-15,-25 15 16,26-1-16,-26-14 16,0 14-16,25-14 15,0 0-15,-25 14 16,51 15-16,-26-15 15,26 14 1,-1 1-16,1-15 0,-26 0 16,1 1-16,-26-1 15,25-14-15,0 14 16,26 0-16,-26 0 16,0 1-1,26-1-15,0-14 16,24 28-16,-24-13 15,25 13-15,0-14 0,-26 15 16,52-29 0,-52 14-16,26 0 15,0-14-15,-51 14 16,26-14-16,-1 15 16,1-1-16,0 0 15,25 0-15,-1 15 16,1-15-16,-25 0 15,25 15-15,0-15 16,-26-14-16,1 14 16,0-14-16,-26 0 15,51 0-15,-26-28 16,26 13-16,-25 15 16,-1-14-16,1 14 15,0 0-15,-1 0 16,1-14-16,-1 14 15,1 0-15,0 0 16,-1 0-16,1 0 16,-1-14-1,1 14-15,0-15 0,-1 1 16,1 0-16,-1 0 16,1 0-16,0-1 15,-1 15 1,1-14-16,-1 14 0,1-28 15,0 28 1,-26-15-16,25 15 0,-24 0 16,24-14-1,-24 14-15,24-14 16,1 14-16,25 0 16,-26-14-16,26 14 15,-25 0-15,-1 0 16,1-14-16,25 14 15,-26-15-15,1 1 16,25-14-16,0 28 16,-26-29-16,26 15 15,0 14-15,-25-14 16,25-15-16,25 29 16,-25 0-16,25 0 15,-25 0-15,25 0 16,-50 0-16,25-14 15,-26 14-15,26-14 16,-25 0-16,25-1 16,-1 1-16,27-14 15,-52 14 1,26 14-16,0-15 0,-25 15 16,-1 0-16,26 0 15,-25 0-15,-1 0 16,1 0-1,0 0-15,-1-14 16,26 14-16,0-14 16,-25 14-16,-1 0 0,1 0 15,-1 0-15,26-14 16,-50-1 0,24 1-16,1 14 15,-1 0-15,1 0 16,-1 0-16,1 0 15,0 0-15,-1 0 0,1 0 16,-1 0 0,26 0-16,-25 0 15,25-14-15,-26 14 16,1 0-16,0-14 16,25 14-16,-51-14 15,25 14-15,1 0 16,0-15-16,-1 15 15,1 0-15,25 0 16,-26 0-16,1 0 16,0 0-16,-1 0 15,-25 0-15,26 0 16,-26 0-16,26 0 16,-1 0-16,1 0 15,0 0-15,-1-14 16,26 14-16,-51 0 15,26 0-15,0 0 16,-26 0 0,26 0-16,-26-14 15,0 14-15,0 0 0,26 0 16,-26 0-16,26-14 16,-26 14-1,26-15-15,-26 15 16,26-14-16,-26 14 15,0-14-15,26 14 16,-26 0-16,26-14 16,-1 14-16,1-29 15,0 15-15,-1-14 16,1-1-16,25 1 16,-26-15-16,1 15 15,-1-15-15,26 15 16,0-15-16,0 0 15,0-28-15,25 14 16,-25-28-16,0 14 16,-25 0-16,50 14 15,-51-29-15,26 29 16,-25 1-16,25-16 16,0 1-16,-26 14 15,-24 15-15,-1-1 16,-25 15-16,25-15 15,1 0-15,-26 1 16,0 13-16,0-13 16,0 13-16,0 1 15,0 13 1,-51 1-16,51 0 16,0 0-16,-25 0 0,-1 14 15,26-15-15,-25-13 16,-26 14-1,26-1-15,25 1 16,-25 0-16,0 14 16,-1-14-16,26 14 15,0 0-15,0-14 16,-25 14-16,25 0 16,-25 0-16,-1 0 15,-75-57-15,-25 14 16,50-28-16,25 28 15,26 29-15,0 0 16,-1-1-16,1 15 16,25 0-16,0 0 15,0 0-15,-25 0 16,25 0-16,0 0 16,-26 0-16,1 0 15,0 0-15,-1 0 16,1-14-16,0 0 15,25 14-15,-25 0 16,25 0-16,0 0 16,0 0-16,0 0 15,0 0-15,0 0 16,0 0 0,0 0-16,0 0 15,0 0-15,-26 0 0,26 0 16,0 0-16,0 0 15,0-14-15,0 14 16,-25 0 47,25 0-63,0 0 0,0 0 15,-25 0-15,25 0 0,0-14 0,0 14 0,0 0 0,0 0 0,-26 0 16,26 0-16,0 0 15,0 0-15,0-15 16,-25 15-16,25 0 16,0 0-16,0-14 15,-25 14-15,25 0 16,0 0-16,0 0 16,-26 0-16,26 0 15,0 0-15,0 0 16,-25 0-16,25-14 15,0 14-15,0 0 16,0 0-16,0 0 16,0 28-16,-25-28 15,25 0-15,0 0 16,0 0-16,0 0 16,-25 0-16,25 0 15,-26 0 1,26 0-16,-25 0 15,25 0-15,0 0 0,0 0 16,0 0-16,0 0 16,-25 0-16,25 0 15,0-28 1,-26-1-16,1 29 16,25 0-16,0 0 15,0 0-15,0 0 0,-25-14 16,25 14-1,0 0-15,0-14 16,-25 14-16,25 0 16,0 0-16,0 0 15,0 0-15,-26 0 16,26-14-16,0 14 16,0 0-16,-25-14 15,25 14-15,0 0 16,-25 0-16,25 0 15,0-29-15,0 29 16,0-14-16,0 14 16,0 0-16,0 0 15,0 0-15,-26-14 16,26 14-16,0 0 16,0-15-16,0 1 15,-25 0-15,25 0 16,-25 14-1,25 0-15,-26 0 0,26-14 16,-25 14-16,25-15 16,-25 15-16,25-14 15,-51 14-15,51 0 16,-25 0 0,0 0-16,25-14 15,-26 14-15,26 0 16,0 0-16,-25-14 0,25 14 15,0-15 1,-25 15-16,25-14 16,-26 14-16,26-14 15,-25 14-15,25 0 16,0-14-16,-25 14 16,25 0-16,0 0 15,-25 0-15,25-14 16,0 14-16,-26 0 15,26-15-15,0 15 16,0 0-16,-25 0 16,25-14-16,-25 14 15,25 0-15,-26 0 16,1 0-16,25 0 16,-25 0-16,-1 0 15,26 0-15,-25-14 16,0 14-16,0 0 15,25 0-15,-26-14 16,1 14 0,0 0-16,-1 0 0,1 0 15,0 0-15,25 0 16,-26-15-16,1 1 16,0-14-1,0 28-15,-1-14 16,1-1-16,0 1 15,-1 14-15,1 0 0,0-14 16,25 14-16,-26 0 16,1 0-1,-25 0-15,24-14 16,1 14-16,0 0 16,-1 0-16,1-15 15,0 15-15,25-14 16,-25 14-16,-1 0 15,1-14-15,0 14 16,25 0-16,-26 0 16,1 0-16,0 0 15,-1 0-15,1 0 16,-25 0-16,24-14 16,1 14-16,-26-14 15,26-1-15,-26 1 16,26 14-16,0-14 15,0 14-15,-1 0 16,1 0-16,0 0 16,-26 0-16,26 0 15,-26 0-15,1 0 16,24 0-16,-24 28 16,24-28-16,-24 0 15,24 0-15,1 0 16,0 0-1,25 0-15,-25 0 16,-1 0-16,26 0 0,-25 0 16,25 0-16,-25 0 15,-1 15 1,26-15-16,-25 0 16,-26 0-16,26 0 15,25 0-15,-25 0 16,25 0-16,0 0 15,0 0-15,0 0 16,0-29-16,0 29 16,0 0-16,0 0 15,0 0-15,0 0 16,0 0-16,0 0 16,0 0-16,0 0 15,0 0-15,0 0 16,0 0-16,0 0 15,0-14-15,0 14 16,50-29-16,1 29 16,-51 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7" units="cm"/>
          <inkml:channel name="Y" type="integer" max="2047" units="cm"/>
          <inkml:channel name="T" type="integer" max="2.14748E9" units="dev"/>
        </inkml:traceFormat>
        <inkml:channelProperties>
          <inkml:channelProperty channel="X" name="resolution" value="79.96094" units="1/cm"/>
          <inkml:channelProperty channel="Y" name="resolution" value="142.15277" units="1/cm"/>
          <inkml:channelProperty channel="T" name="resolution" value="1" units="1/dev"/>
        </inkml:channelProperties>
      </inkml:inkSource>
      <inkml:timestamp xml:id="ts0" timeString="2014-05-22T13:49:28.6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6021 0 0,'0'0'0,"0"0"16,0 0-16,0 0 15,0 0-15,0 0 16,0 0-16,0 0 16,0 0-1,0 0-15,0 0 0,0 0 16,0 0-16,0 0 15,0 0-15,0 0 16,0 0 0,0 0-16,0 0 15,0 0-15,0 0 16,0 0-16,0 0 16,0 0-16,0 0 15,0 0-15,0 0 16,0 0-16,0 0 15,0 0-15,0 0 16,0 0-16,0 0 16,0 0-16,0 0 15,-405 128-15,354-128 16,-25 0 0,26 0-16,25 0 0,-1 0 15,1 14-15,25-14 16,0 0-16,0 0 15,-25 0-15,25-29 16,0 29-16,-26 0 16,1-14-1,25 14-15,-25 0 0,-1-14 16,1 14-16,0 0 16,0 0-16,-1 0 15,1 0 1,0 0-16,-1 0 15,1 0-15,0 0 16,0 0-16,-1 0 0,1 28 16,0-28-16,-1 0 15,1 0 1,-26 0-16,26 0 16,0 0-16,-26 0 15,26 0-15,0 0 16,-26-28-16,26 28 15,-51-14-15,0 14 16,51 0-16,-26 0 16,0 0-16,26-14 15,-25 14-15,24 0 16,-24 0-16,-1 0 16,0 0-16,-24 0 15,24 0-15,-25 0 16,25 0-16,1 0 15,-1 0-15,1 28 16,-1-28-16,1-28 16,-26 28-16,25 0 15,-25 0-15,26 0 16,-1 0-16,0 0 16,1 0-16,-1 0 15,26 28-15,-26-28 16,1 14-16,-26-14 15,25 14 1,26-14-16,-26 0 16,1 15-16,24-15 0,1 0 15,0 0-15,-1 0 16,1 0 0,0 0-16,-26 0 15,1 0-15,24 0 16,1 0-16,0 0 15,-1 0-15,1 0 16,0 0-16,0 0 16,-1 0-16,1 14 15,0-14-15,-1 14 16,1-14-16,0 14 16,0-14-16,-1 15 15,1-15-15,-26 0 16,26 14-16,0 14 15,-26-28-15,1 14 16,-1 1-16,26-1 16,-26-14-16,26 0 15,-1 0-15,1 0 16,0 14-16,-26 0 16,1 1-16,-1-1 15,26 0-15,-26-14 16,1 14-16,24 0 15,1-14-15,0 15 16,-26-1 0,26 0-16,-1 0 15,-24 1-15,25-1 0,25 0 16,-26 0-16,1 15 16,0-29-16,-1 14 15,1-14 1,25 14-16,-25 0 15,-1 1-15,26-1 16,-25 0-16,25 0 0,-25 0 16,0 1-1,-1 13-15,1-14 16,0 29-16,-26-15 16,26 15-16,-1 14 15,-24-14-15,25-1 16,-1 1-16,1 14 15,-51 0-15,26 14 16,-1 0-16,0 0 16,1 0-16,24-14 15,-24 0-15,25 0 16,-1-14-16,1-1 16,0 1-16,-1 0 15,26 14-15,-25-15 16,0-13-16,25-15 15,0 14-15,0-28 16,0 15-16,0-15 16,0 0-16,50 14 15,-50-14 1,26 0-16,-26 14 0,0-14 16,25 0-16,-25 14 15,25-14-15,-25 29 16,26-1-1,-1 1-15,25 13 16,-24-13-16,24-1 16,-24 1-16,24 13 0,-24-13 15,24-15 1,-25 14-16,1 1 16,24-1-16,-24 15 15,24-15-15,-25 1 16,1-15-16,24 14 15,-24 15-15,-1-14 16,0-1-16,1 0 16,24-13-16,-25 13 15,1-14-15,-1 15 16,0-1-16,-25-13 16,26-15-16,-1 14 15,-25 0-15,25 0 16,-25 0-16,26-14 15,-26 15-15,25-1 16,0-14-16,-25 0 16,25 14-16,-25-14 15,26 14-15,-1 1 16,0-1-16,1 0 16,-1 0-16,0 0 15,1-14-15,-1 15 16,-25-1-16,25 0 15,0 0-15,26-14 16,-26 29 0,1-15-16,24 0 15,1 0-15,-26-14 0,26 15 16,-26-15-16,0 0 16,26 14-1,0-14-15,-1 14 16,1 0-16,-1 1 15,1-15-15,-26 14 16,26-14-16,25 14 16,-26 0-16,26-14 15,0 0-15,-25 14 16,25-14-16,-26 0 16,1 0-16,-1 15 15,1-1-15,0 0 16,24 0-16,-24 1 15,0-15-15,25 14 16,-26-14-16,26 0 16,25 0-16,-50 0 15,25 0-15,0 0 16,-51 0-16,26 0 16,24 0-16,-24 0 15,0 0 1,-1 14-16,-25 0 0,51 0 15,-25 1-15,0-15 16,-1 0-16,-25 0 16,51 0-16,-25 0 15,25 0 1,0 0-16,-26-29 16,1 29-16,0-14 0,-1 0 15,1 14-15,-1-14 16,1 14-1,0 0-15,-1 0 16,1 0-16,25 0 16,-51 0-16,26 0 15,-1 0-15,-25 0 16,26 0-16,-26-15 16,26 1-16,-1 0 15,1 14-15,0-14 16,-26-1-16,26 15 15,-1-14-15,-25 14 16,1 0-16,-1-14 16,0 14-16,26 0 15,-26 0-15,1 0 16,-26 0-16,25 0 16,0 0-16,0 0 15,1 0-15,-1 0 16,26 0-16,-26-14 15,0 14-15,26 0 16,-51-14-16,25 14 16,0 0-16,-25 0 15,26 0-15,-1 0 16,-25 0 0,25 0-16,1 0 15,-1-15-15,-25 15 0,25-14 16,1 14-16,-26 0 15,25 0 1,0 0-16,0-14 16,1 14-16,-26 0 15,50 0-15,-24-14 16,-1 14-16,0-15 0,26 15 16,-26-14-1,0 14-15,26-14 16,-26 0-16,26 0 15,-1-1-15,1 1 16,-26-14-16,26-1 16,0 1-16,-26-15 15,25 15-15,-24-1 16,24 1-16,-24 14 16,-1-29-16,0 14 15,1 15-15,-1-14 16,0-1-16,0 1 15,26-15-15,0-14 16,-1 0-16,-24 15 16,24-1-16,-25 15 15,1-15-15,-26 14 16,25 1-16,0 0 16,-25-1-16,26 15 15,-26-15 1,0 1-16,0 14 0,0 0 15,0-1-15,-51 1 16,51 0-16,-25-15 16,-1 15-1,26-14-15,-25 14 16,25 14-16,-25-15 16,25 1-16,0 14 0,-25 0 15,25-14 1,-26 14-16,26 0 15,0-29-15,-25 29 16,25-14-16,-25 14 16,25-14-16,0 14 15,0-14-15,-26 14 16,26 0-16,0-14 16,0 14-16,0 0 15,0 0-15,-25 0 16,25 0-16,0 0 15,0-15-15,0 15 16,0 0-16,0 0 16,-25 0-16,25-14 15,0 14-15,0 0 16,0-14-16,0 14 16,0 0-16,0-14 15,0 14-15,0 0 16,0-15-16,0 1 15,0 0 1,-26 14-16,26-14 0,0 14 16,0-14-16,-25-15 15,25 15-15,-25 0 16,25-15 0,-25 15-16,25-14 15,0-1-15,-26 29 16,26-14-16,0 0 15,0-15-15,0 29 16,-25-14-16,25 0 16,0 0-16,-25-1 15,25 1-15,0-14 16,-26-1-16,1 15 16,0-15-16,25 1 15,-26 0-15,1 13 16,0-13-16,25 28 15,-25-14-15,25-1 16,0 1-16,0 14 16,-26-14-16,26 0 15,-25 0-15,25-15 16,-25 15-16,-1-15 16,1-13-16,25 13 15,0 15-15,-25 0 16,25 0-16,0-1 15,-26 15-15,26-14 16,-25 0 0,25 0-16,-25 0 0,25-1 15,0 1-15,-25 0 16,25 14-16,0-29 16,-26 15-1,26 0-15,-25 0 16,25-15-16,-25 15 15,25 0-15,0-15 0,-26 29 16,26-28-16,-25 14 16,0 0-1,25-15-15,-25 29 16,-1-28-16,1 13 16,0 1-16,25 0 15,0 0-15,-26-15 16,1 15-16,25 0 15,-25 0-15,-1-15 16,1 15-16,25 14 16,-25-14-16,25 0 15,-25 14-15,-1-15 16,26 15-16,-25 0 16,25-14-16,-25 0 15,25 0-15,-26 14 16,26-15-16,-25 15 15,25-14-15,0 14 16,-25-14-16,25 14 16,0 0-1,-26 0-15,26 0 0,0 0 16,0 0-16,0 0 16,0 0-16,0 0 15,0 0-15,0-14 16,-25 14-1,25 0-15,0 0 16,0 0-16,0 0 0,0 0 16,0 0-16,0 0 15,0 0 1,0 0-16,0 0 16,51 0-16,-51 0 15,0 0-15,0 0 16,0 0-16,0 0 15,0 0-15,0 0 16,0 0-16,0 0 16,0 0-16,0-14 15,25 14-15,-25 0 16,51-29-16,-51 29 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7" units="cm"/>
          <inkml:channel name="Y" type="integer" max="2047" units="cm"/>
          <inkml:channel name="T" type="integer" max="2.14748E9" units="dev"/>
        </inkml:traceFormat>
        <inkml:channelProperties>
          <inkml:channelProperty channel="X" name="resolution" value="79.96094" units="1/cm"/>
          <inkml:channelProperty channel="Y" name="resolution" value="142.15277" units="1/cm"/>
          <inkml:channelProperty channel="T" name="resolution" value="1" units="1/dev"/>
        </inkml:channelProperties>
      </inkml:inkSource>
      <inkml:timestamp xml:id="ts0" timeString="2014-05-22T13:49:44.8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557 99 0,'0'0'0,"0"0"15,0 0-15,0 0 16,0 0 0,0 0-16,0 0 15,0 0-15,0 0 16,0 0-16,0 0 16,0 0-16,0 0 15,0 0-15,0 0 16,0 0-16,0 0 15,0 0-15,0 0 16,0 0-16,-405-56 16,379 41-16,26 15 15,-25 0-15,25 0 16,-25 0-16,25 0 16,-25-14-16,25 14 15,-26 0 1,26 0-16,0 0 0,-25 0 15,25 0-15,0 0 16,0 0-16,0 0 16,0 0-1,0 0-15,0 0 16,0 0-16,0 0 16,0 0-16,51 0 0,-51 0 15,25 0-15,-25 0 16,-76 43-1,76-43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5:15:49.5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0 307 0,'38'0'172,"0"0"-63,0 0-62,0 0 0,-1 38 0,-37 0-16,38-38-15,-38 38-1,38-38 17,0 38-17,0 0 17,0 0-17,0-1 1,0 1-16,0-38 15,-38 38 1,38 0 31,0-38 15,-1 0-46,1 0 31,0 0 0,0 0-16,0 0-31,0 38 47,0-38-31,0 38 30,0-38-14,0 0-1,37 0 0,-37 0-15,0 0-1,0 0 1,0 0 15,0 0 282,0 0-298,0 0 1,0 38 0,38 0-1,-1-38 1,1 0-16,38 38 16,-38 0-1,-38 0 1,37-38-1,-37 0 1,-38 37-16,76-37 16,-38 38 15,0-38-15,0 38-1,0-38 266,0 0-265,0 0 0,0 0-1,-38 38-15,75-38 16,-75 38 0,38 0-1,0-38 16,0 0-31,0 0 16,0 0 15,0 0-15,-38 38-16,38-38 16,0 0 15,-38 38-16,38-38 1,0 0 31,-1 0-16,1 0 0,-38 38 1,38-38-1,0 0 0,0 0-15,0 0 296,0 0-296,0 0 0,0 38-1,0-38 1,37 75-16,1-37 15,-38 0 1,38 0 0,0 0-1,-38 0 1,38 0-16,-39-38 31,-37 38-15,38-38-1,38 38 1,-38-38 15,-38 38-15,38-38 0,-38 38-1,38-38 1,0 0 15,0 0 0,0 0 1,0 0 14,-1 0-14,1 0-1,0 0 0,0 0 16,0 0-31,-38 37-1,38-37 63,0 0 1,-38 38-48,76-38 16,-76 38-16,38-38 16,-38-38 172,38 76-79,-1 0-140,1 0 16,0 0 15,0 0-15,0-38-1,0 38-15,0-38 16,0 38 0,0-38 15,0 38-16,0-38 32,-38 38-31,38-38 15,-1 0 0,1 0 32,-38-38 124,0 0-171,0 0 0,0 0 46,-38 38 1,38-38-32,-37 38 47,-39-38 0,76 0-62,-38 38 15,38-38 0,-38 38-15,0 0 31,0 0-32,38-38 17,-38 38-1,38-38-15,-38 1 30,38-1 17,-38 38-32,0-38 32,38 0 218,-38 0-250,1 0 0,-39 0 1,76 0-17,-38 38-15,0-38 16,0 0 0,0 0-1,38 1 1,-38 37-1,0 0-15,0 0 47,38-38-31,-38 38 0,1 0 15,-1 0-16,0 0 1,0 0 31,0 0-31,0-38 265,-38 0-266,76 0 1,-38 38 0,0-38-16,0 0 15,-37 38 1,-1-38 0,0 0-1,38 38 1,-76-38-16,76 0 15,1 1 1,-77 37 0,76-38-1,-38 0 1,38 38-16,0 0 16,0 0-1,0 0 1,1 0 265,-1-76-265,0 76 15,0-38 0,38 0-31,-76 0 16,38 0-1,-38 0 1,38 38 0,0-38-1,1 38 1,37-37 0,-38 37 15,0-38 219,0 0-235,38 0 17,-38 38-17,0 0 1,0-38-16,-38 0 16,0 0 15,38 38-16,1-38-15,-1 0 32,0 38 15,0 0 203,0-38-219,0 38-16,-38-38 17,38 38-17,38-37-15,-76 37 16,39 0 15,-1 0 0,0 0 1,0 0-17,0 0 1,0 0 15,0 0 0,0 0-15,0 0 15,0 0 1,0 0 14,1 0-30,-1 0 15,0 0 16,0 0-16,0 0 1,0 0 15,0 0-1,0-38 1,-38 0 328,38 38-343,1 0-1,-1 0-16,0 0 1,0 0 31,0 0-31,0 0 15,0 0 16,0 0 0,0-38-32,0 38 16,0 0 1,1 0 46,-1 0-31,0 0 46,0 0-14,0 0 46,38 38-63,0 0 1,0 0-48,0-1 16,38-37 344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5:15:49.5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0 307 0,'38'0'172,"0"0"-63,0 0-62,0 0 0,-1 38 0,-37 0-16,38-38-15,-38 38-1,38-38 17,0 38-17,0 0 17,0 0-17,0-1 1,0 1-16,0-38 15,-38 38 1,38 0 31,0-38 15,-1 0-46,1 0 31,0 0 0,0 0-16,0 0-31,0 38 47,0-38-31,0 38 30,0-38-14,0 0-1,37 0 0,-37 0-15,0 0-1,0 0 1,0 0 15,0 0 282,0 0-298,0 0 1,0 38 0,38 0-1,-1-38 1,1 0-16,38 38 16,-38 0-1,-38 0 1,37-38-1,-37 0 1,-38 37-16,76-37 16,-38 38 15,0-38-15,0 38-1,0-38 266,0 0-265,0 0 0,0 0-1,-38 38-15,75-38 16,-75 38 0,38 0-1,0-38 16,0 0-31,0 0 16,0 0 15,0 0-15,-38 38-16,38-38 16,0 0 15,-38 38-16,38-38 1,0 0 31,-1 0-16,1 0 0,-38 38 1,38-38-1,0 0 0,0 0-15,0 0 296,0 0-296,0 0 0,0 38-1,0-38 1,37 75-16,1-37 15,-38 0 1,38 0 0,0 0-1,-38 0 1,38 0-16,-39-38 31,-37 38-15,38-38-1,38 38 1,-38-38 15,-38 38-15,38-38 0,-38 38-1,38-38 1,0 0 15,0 0 0,0 0 1,0 0 14,-1 0-14,1 0-1,0 0 0,0 0 16,0 0-31,-38 37-1,38-37 63,0 0 1,-38 38-48,76-38 16,-76 38-16,38-38 16,-38-38 172,38 76-79,-1 0-140,1 0 16,0 0 15,0 0-15,0-38-1,0 38-15,0-38 16,0 38 0,0-38 15,0 38-16,0-38 32,-38 38-31,38-38 15,-1 0 0,1 0 32,-38-38 124,0 0-171,0 0 0,0 0 46,-38 38 1,38-38-32,-37 38 47,-39-38 0,76 0-62,-38 38 15,38-38 0,-38 38-15,0 0 31,0 0-32,38-38 17,-38 38-1,38-38-15,-38 1 30,38-1 17,-38 38-32,0-38 32,38 0 218,-38 0-250,1 0 0,-39 0 1,76 0-17,-38 38-15,0-38 16,0 0 0,0 0-1,38 1 1,-38 37-1,0 0-15,0 0 47,38-38-31,-38 38 0,1 0 15,-1 0-16,0 0 1,0 0 31,0 0-31,0-38 265,-38 0-266,76 0 1,-38 38 0,0-38-16,0 0 15,-37 38 1,-1-38 0,0 0-1,38 38 1,-76-38-16,76 0 15,1 1 1,-77 37 0,76-38-1,-38 0 1,38 38-16,0 0 16,0 0-1,0 0 1,1 0 265,-1-76-265,0 76 15,0-38 0,38 0-31,-76 0 16,38 0-1,-38 0 1,38 38 0,0-38-1,1 38 1,37-37 0,-38 37 15,0-38 219,0 0-235,38 0 17,-38 38-17,0 0 1,0-38-16,-38 0 16,0 0 15,38 38-16,1-38-15,-1 0 32,0 38 15,0 0 203,0-38-219,0 38-16,-38-38 17,38 38-17,38-37-15,-76 37 16,39 0 15,-1 0 0,0 0 1,0 0-17,0 0 1,0 0 15,0 0 0,0 0-15,0 0 15,0 0 1,0 0 14,1 0-30,-1 0 15,0 0 16,0 0-16,0 0 1,0 0 15,0 0-1,0-38 1,-38 0 328,38 38-343,1 0-1,-1 0-16,0 0 1,0 0 31,0 0-31,0 0 15,0 0 16,0 0 0,0-38-32,0 38 16,0 0 1,1 0 46,-1 0-31,0 0 46,0 0-14,0 0 46,38 38-63,0 0 1,0 0-48,0-1 16,38-37 344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45:26.122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530 417 0,'0'-37'94,"-37"37"-16,-1 0-31,0-38-16,0 38-15,0 0 15,-38 0 16,38 0-16,0 0 32,0 0-16,38 38 125,0-1-16,0 1-109,0 0 47,0 0-16,0 0 94,0 0-110,0 0-46,0 0 77,0 0 1,0 0-31,0 0-32,0-1 31,38 1 63,-38 0-78,38 0 0,-38 0-16,0 0 1,0 0-1,0 0 16,0 0-16,38-38 32,0 0-32,0 0 16,0 0-16,0-38-15,38-38-1,-1 0-15,-37 38 16,0 0-1,0 38 32,0-38 16,0 38-63,0 0 31,0-37 0,0 37 1,0 0-1,-38-38 31,0 0 16,0 0-46,-38 38 15,0-38-47,38 0 15,0 0 1,0-38 15,0 38-15,-38 38 46,38-38-46,-38 38 15,38-37-15,-38 37 15,0 0 0,38-38 16,-38 38-16,0 0-31,0 0 32,0-38-1,38 0 0,-37 38 0,-1 0-15,0 0 0,0 0 30,38-38-30,-38 0 0,0 38 31,0 0-32,38-38 16,-38 38-15,0 0 62,0 0 32,0 0-64,0 0 1,1 38 31,37 0-31,-38 0-15,38 0-1,0 0 47,0 0-47,0-1 0,0 1 1,0 0 30,0 0 32,0 0-63,0 0 0,0 0 1,0 0-17,0 0 32,0 0-31,0 0 31,0-1-32,0 1 17,0 0 30,0 38-15,0-38 15,0 0-46,0 0 15,38-38 188,37 0-141,-37 0-15,0 0-16,0 0-16,0 0-31,0 0 62,0 0-30,0-38-1,0 38 0,38 0 16,-76-38-16,37 38-15,1 0 15,-38-38 0,38 38 16,0-38-16,0 0 1,-38 0-1,38 38-15,0 0 30,-38-38-30,0 1 15,0-1 16,0 0-31,0 0 31,0 0-16,0 0 0,0 0-15,0 0-1,0 0 17,-38 38-17,0-38 1,38 0 31,0 1-32,-38 37 17,0-38-1,0 38 16,38-38 47,-38 38-79,38-38 16,0 0 48,-75 38-64,75-38 32,38 38 94,-1 0-110,-37 38-15,38-38 15,0 0 0,0 0 0,0 0 47,0 0-62,0 38 15,0-38-15,-38 38 15,38-38 16,0 0 0,0 0 0,-1 0-16,1 0 47,-38-38 0,0 0-31,0 0 0,0 0-16,0 0-15,-38 0 109,1 38-109,37-38 15,-38 38 47,0 0-62,0-38-1,0 38 32,0 0-16,0 0 1,0 0-17,0 0 1,0 0 31,0 0-32,1 0 17,-1 0-17,0 0 32,0 0-16,0 0-15,0 38 15,0-38 0,0 0 16,0 38-31,0-38 15,38 38 16,0 0 0,0 0-31,0 0 62,0 0-31,-38 0 31,38 0-47,0 0 16,0-1 31,0 1-47,0 0 16,0 0 16,0 0-17,0 0-14,0 0-1,0 0-15,0 0 30,0 0-14,0 0-17,0-1 17,0 1 46,0 0-16,38-38 16,0 0-62,0 0 31,0 0-16,0 0 0,0 0-15,0 0 31,0 0 15,0 0-30,0 38-1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45:47.4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455 2656 0,'0'-38'31,"0"0"94,0-38-94,0 38 16,0 0 31,0 0-31,0 0 16,0 0-32,0 1 0,0-1 16,0 0 63,0-38 171,0 38-281,0 0 15,0 0 17,0 0-17,0 0 1,0 0 31,0 1-16,0-1 16,0 0-47,0 0 31,0 0 0,0 0 1,0 0-17,0 0 17,0 0-1,0 0 0,0 0-31,0 1 47,0-1-16,-38-76 282,38 76-298,0 0-15,0 0 32,0 0-1,0 0-16,0 0 48,0 1-63,0-1 47,0 0-32,0 0 32,0 0-31,0 0 15,0 0 0,0 0 1,0 0-1,0 0-15,0 0 30,0 0 17,0 1-32,0-1 0,-38 38 16,38-38 360,0 0-329,0 0-31,0 0-47,0 0 78,0 0 0,0-38-31,0 38 15,0 1 219,0-1-218,0 0 31,0 0 109,0 0-63,-38 38 376,0 0-438,0 0-47,0 38 48,38 0-48,-38-38-16,-38 38 32,39 0 31,37-1-46,0 1 15,-38 0-16,38 0 94,-38-38 94,38 38-16,0 0-78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45:52.9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493 0 0,'37'0'171,"-37"38"-92,38-38-48,-38 38 78,0-1-62,38-37 0,0 0 31,-38 38-47,38-38 1,-38 38-17,0 0 95,38-38-64,-38 38 17,38-38 187,-38 38 187,0 0-202,-38-38 93,0 0-297,0 0 0,0 0 16,0 0 0,0 0 31,1 0-31,-1 0 31,0 0-15,0 0-63,0 0 47,0 0-16,0 0 16,0 0-32,0 0 32,0 0 31,0 0-46,0 0-1,1 0 47,-1 0 63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7050" cy="4683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06" tIns="46953" rIns="93906" bIns="46953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1"/>
            <a:ext cx="3067050" cy="4683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06" tIns="46953" rIns="93906" bIns="469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6" y="4446588"/>
            <a:ext cx="5191125" cy="42148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06" tIns="46953" rIns="93906" bIns="469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85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4764"/>
            <a:ext cx="3067050" cy="4683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06" tIns="46953" rIns="93906" bIns="46953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8894764"/>
            <a:ext cx="3067050" cy="4683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06" tIns="46953" rIns="93906" bIns="4695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560BD1C5-117E-4168-A7B7-3C97EA08B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92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74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4784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215900" indent="-215900"/>
            <a:r>
              <a:rPr lang="en-US" altLang="en-US" smtClean="0">
                <a:latin typeface="Arial" panose="020B0604020202020204" pitchFamily="34" charset="0"/>
              </a:rPr>
              <a:t>T = z*10 + 50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1788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8988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0CFE1FD-BD69-4CFE-AB54-DBA6442A6868}" type="slidenum">
              <a:rPr lang="en-US" altLang="en-US" sz="1200" smtClean="0">
                <a:latin typeface="Arial" panose="020B0604020202020204" pitchFamily="34" charset="0"/>
              </a:rPr>
              <a:pPr/>
              <a:t>20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131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Never: 39</a:t>
            </a:r>
          </a:p>
          <a:p>
            <a:r>
              <a:rPr lang="en-US" altLang="en-US" smtClean="0">
                <a:latin typeface="Arial" pitchFamily="34" charset="0"/>
              </a:rPr>
              <a:t>Rarely: 48</a:t>
            </a:r>
          </a:p>
          <a:p>
            <a:r>
              <a:rPr lang="en-US" altLang="en-US" smtClean="0">
                <a:latin typeface="Arial" pitchFamily="34" charset="0"/>
              </a:rPr>
              <a:t>Sometimes = 56</a:t>
            </a:r>
          </a:p>
          <a:p>
            <a:r>
              <a:rPr lang="en-US" altLang="en-US" smtClean="0">
                <a:latin typeface="Arial" pitchFamily="34" charset="0"/>
              </a:rPr>
              <a:t>Often = 64</a:t>
            </a:r>
          </a:p>
          <a:p>
            <a:r>
              <a:rPr lang="en-US" altLang="en-US" smtClean="0">
                <a:latin typeface="Arial" pitchFamily="34" charset="0"/>
              </a:rPr>
              <a:t>Always = 72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907" indent="-29073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934" indent="-23258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107" indent="-23258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280" indent="-23258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AB49BFFE-0224-4968-9F7B-D0DA6128F570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771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907" indent="-29073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934" indent="-23258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107" indent="-23258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280" indent="-23258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C15AE009-CDB2-4EBA-AFD5-79D28A9D7461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339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907" indent="-29073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934" indent="-23258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107" indent="-23258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280" indent="-23258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146E6715-F9A2-4292-8C91-E78D999E9B6D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286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907" indent="-29073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934" indent="-23258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107" indent="-23258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280" indent="-23258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528A48D0-FB42-461A-8A79-F64BCEC06516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965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907" indent="-29073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934" indent="-23258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107" indent="-23258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280" indent="-23258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4B59BCE4-3637-46BB-BA75-2E0E8A8413AA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468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907" indent="-29073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934" indent="-23258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107" indent="-23258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280" indent="-23258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50749EF7-91DD-424C-BC6B-D3F4E3F7C9F3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442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4222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6993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787" indent="-290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751" indent="-2325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7850" indent="-2325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2951" indent="-2325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050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151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250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349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F344B7EA-E954-4A75-8763-94D6C8ADD276}" type="slidenum">
              <a:rPr 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defRPr/>
              </a:pPr>
              <a:t>2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1556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80886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4696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31339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63334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04626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8E0D592-0781-4174-B6E9-F7765A907006}" type="slidenum">
              <a:rPr lang="en-US" altLang="en-US" sz="1200" smtClean="0"/>
              <a:pPr/>
              <a:t>36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9479242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A130661-F28A-4FED-B4CB-789135116A7B}" type="slidenum">
              <a:rPr lang="en-US" altLang="en-US" sz="1200" smtClean="0"/>
              <a:pPr/>
              <a:t>37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827900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A76A05F-B724-42F0-BCEB-4D1E4FD97439}" type="slidenum">
              <a:rPr lang="en-US" altLang="en-US" sz="1200" smtClean="0"/>
              <a:pPr/>
              <a:t>38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1348922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6FDC1D-4524-4E55-AABE-67188A0F5910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76053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25FF82-9127-46F3-B7E7-C10E81FB8D35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7166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787" indent="-290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751" indent="-2325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7850" indent="-2325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2951" indent="-2325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050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151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250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349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71F9ECC-2D7A-46BF-9563-7B84D0EED4BA}" type="slidenum">
              <a:rPr 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defRPr/>
              </a:pPr>
              <a:t>3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4633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3B1BE5-094A-4905-AC75-1C994D03AAE4}" type="slidenum">
              <a:rPr lang="en-US" smtClean="0"/>
              <a:pPr>
                <a:defRPr/>
              </a:pPr>
              <a:t>43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704850"/>
            <a:ext cx="4676775" cy="3506788"/>
          </a:xfrm>
          <a:ln cap="flat"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644428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79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5779" indent="-290684" defTabSz="939879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2736" indent="-232549" defTabSz="939879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7833" indent="-232549" defTabSz="939879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92926" indent="-232549" defTabSz="939879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8021" indent="-232549" defTabSz="939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3116" indent="-232549" defTabSz="939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8210" indent="-232549" defTabSz="939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53307" indent="-232549" defTabSz="939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8DE7D9F1-20B0-4BB7-9E32-98913355F3DA}" type="slidenum">
              <a:rPr lang="en-US" sz="1200"/>
              <a:pPr>
                <a:defRPr/>
              </a:pPr>
              <a:t>44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195504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E16719-65A5-4C04-9AFF-3AA02F2474D4}" type="slidenum">
              <a:rPr lang="en-US" smtClean="0"/>
              <a:pPr>
                <a:defRPr/>
              </a:pPr>
              <a:t>45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704850"/>
            <a:ext cx="4676775" cy="3506788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446588"/>
            <a:ext cx="5194300" cy="4214812"/>
          </a:xfrm>
          <a:noFill/>
          <a:ln w="9525"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935773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79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5779" indent="-290684" defTabSz="939879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2736" indent="-232549" defTabSz="939879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7833" indent="-232549" defTabSz="939879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92926" indent="-232549" defTabSz="939879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8021" indent="-232549" defTabSz="939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3116" indent="-232549" defTabSz="939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8210" indent="-232549" defTabSz="939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53307" indent="-232549" defTabSz="939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BF61928F-2148-435E-A739-05812967D0AD}" type="slidenum">
              <a:rPr lang="en-US" sz="1200"/>
              <a:pPr>
                <a:defRPr/>
              </a:pPr>
              <a:t>46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267646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55907" indent="-29073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62934" indent="-23258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28107" indent="-23258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93280" indent="-23258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defRPr/>
            </a:pPr>
            <a:fld id="{D81E44E4-4BC4-4A8B-8C00-2341FDED9C6C}" type="slidenum">
              <a:rPr lang="en-US"/>
              <a:pPr eaLnBrk="1" hangingPunct="1">
                <a:defRPr/>
              </a:pPr>
              <a:t>53</a:t>
            </a:fld>
            <a:endParaRPr lang="en-US"/>
          </a:p>
        </p:txBody>
      </p:sp>
      <p:sp>
        <p:nvSpPr>
          <p:cNvPr id="1904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8" name="Notes Placeholder 2"/>
          <p:cNvSpPr>
            <a:spLocks noGrp="1"/>
          </p:cNvSpPr>
          <p:nvPr>
            <p:ph type="body" idx="1"/>
          </p:nvPr>
        </p:nvSpPr>
        <p:spPr>
          <a:xfrm>
            <a:off x="942976" y="4448176"/>
            <a:ext cx="5191125" cy="4213225"/>
          </a:xfrm>
          <a:noFill/>
          <a:ln w="9525"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190469" name="Slide Number Placeholder 3"/>
          <p:cNvSpPr txBox="1">
            <a:spLocks noGrp="1"/>
          </p:cNvSpPr>
          <p:nvPr/>
        </p:nvSpPr>
        <p:spPr bwMode="auto">
          <a:xfrm>
            <a:off x="4010025" y="8894764"/>
            <a:ext cx="3067050" cy="4683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3034" tIns="46518" rIns="93034" bIns="46518" anchor="b"/>
          <a:lstStyle/>
          <a:p>
            <a:pPr algn="r" eaLnBrk="0" hangingPunct="0"/>
            <a:fld id="{1C66787E-2916-4B06-8C09-D7DF3ED913EA}" type="slidenum">
              <a:rPr lang="en-US" altLang="en-US" sz="1200">
                <a:ea typeface="MS PGothic" pitchFamily="34" charset="-128"/>
              </a:rPr>
              <a:pPr algn="r" eaLnBrk="0" hangingPunct="0"/>
              <a:t>53</a:t>
            </a:fld>
            <a:endParaRPr lang="en-US" altLang="en-US" sz="120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1861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31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812" indent="-28608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327" indent="-2288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057" indent="-2288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9788" indent="-2288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7518" indent="-228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5249" indent="-228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2979" indent="-228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709" indent="-228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9FE6B092-85A8-414C-A412-DEF14D55EDEB}" type="slidenum">
              <a:rPr lang="en-US"/>
              <a:pPr>
                <a:spcBef>
                  <a:spcPct val="0"/>
                </a:spcBef>
                <a:defRPr/>
              </a:pPr>
              <a:t>10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8" y="704850"/>
            <a:ext cx="4675187" cy="3506788"/>
          </a:xfrm>
          <a:ln w="12700" cap="flat">
            <a:solidFill>
              <a:schemeClr val="tx1"/>
            </a:solidFill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744" y="4446448"/>
            <a:ext cx="5211530" cy="4214746"/>
          </a:xfrm>
          <a:noFill/>
          <a:ln w="9525"/>
        </p:spPr>
        <p:txBody>
          <a:bodyPr lIns="93312" tIns="46656" rIns="93312" bIns="46656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7024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2D445-5244-4402-A40B-50389B828E0B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6612" cy="348615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14" y="4414924"/>
            <a:ext cx="5050985" cy="4183222"/>
          </a:xfrm>
          <a:noFill/>
          <a:ln w="9525"/>
        </p:spPr>
        <p:txBody>
          <a:bodyPr lIns="88424" tIns="44213" rIns="88424" bIns="44213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8374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2D445-5244-4402-A40B-50389B828E0B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6612" cy="348615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14" y="4414924"/>
            <a:ext cx="5050985" cy="4183222"/>
          </a:xfrm>
          <a:noFill/>
          <a:ln w="9525"/>
        </p:spPr>
        <p:txBody>
          <a:bodyPr lIns="88424" tIns="44213" rIns="88424" bIns="44213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6246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2D445-5244-4402-A40B-50389B828E0B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6612" cy="348615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14" y="4414924"/>
            <a:ext cx="5050985" cy="4183222"/>
          </a:xfrm>
          <a:noFill/>
          <a:ln w="9525"/>
        </p:spPr>
        <p:txBody>
          <a:bodyPr lIns="88424" tIns="44213" rIns="88424" bIns="44213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53677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2D445-5244-4402-A40B-50389B828E0B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6612" cy="348615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14" y="4414924"/>
            <a:ext cx="5050985" cy="4183222"/>
          </a:xfrm>
          <a:noFill/>
          <a:ln w="9525"/>
        </p:spPr>
        <p:txBody>
          <a:bodyPr lIns="88424" tIns="44213" rIns="88424" bIns="44213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403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2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638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62D00-B1E3-4835-884C-5F222AD40C36}" type="datetime4">
              <a:rPr lang="en-US" smtClean="0"/>
              <a:pPr>
                <a:defRPr/>
              </a:pPr>
              <a:t>April 9, 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4FC7D-27F8-4040-9DB7-283913AE0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5A4A1-9252-4FD7-8760-8C2999A8B094}" type="datetime4">
              <a:rPr lang="en-US" smtClean="0"/>
              <a:pPr>
                <a:defRPr/>
              </a:pPr>
              <a:t>April 9, 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D421E-8161-453C-8076-6BF540675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851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851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401EB-4B9C-48CC-ADED-389175255878}" type="datetime4">
              <a:rPr lang="en-US" smtClean="0"/>
              <a:pPr>
                <a:defRPr/>
              </a:pPr>
              <a:t>April 9, 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F06D7-3CF0-4962-B168-1E7701C0A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E360E-EB38-4DBC-9C96-F00C75741A90}" type="datetime4">
              <a:rPr lang="en-US" smtClean="0"/>
              <a:pPr>
                <a:defRPr/>
              </a:pPr>
              <a:t>April 9, 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44EA-161E-419D-B606-46724030B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711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16653-7477-46EE-A296-04E01C88B3E7}" type="datetime4">
              <a:rPr lang="en-US" smtClean="0"/>
              <a:pPr>
                <a:defRPr/>
              </a:pPr>
              <a:t>April 9, 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58977-03B1-44FE-8B2A-BEE55865E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4D67-F380-4D19-8DC2-D8D7A69C8563}" type="datetime4">
              <a:rPr lang="en-US" smtClean="0"/>
              <a:pPr>
                <a:defRPr/>
              </a:pPr>
              <a:t>April 9, 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19EFA-3A8A-4C18-A720-9C0EC50EC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773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773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CBE2D-70F3-49DF-A8CE-D027752C8EA0}" type="datetime4">
              <a:rPr lang="en-US" smtClean="0"/>
              <a:pPr>
                <a:defRPr/>
              </a:pPr>
              <a:t>April 9, 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7A2FA-A687-472D-9525-18D7C7100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20A68-4B0D-44CB-80E7-7F72BDD3676F}" type="datetime4">
              <a:rPr lang="en-US" smtClean="0"/>
              <a:pPr>
                <a:defRPr/>
              </a:pPr>
              <a:t>April 9, 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15C0F-D46F-4F15-BEA4-3F0FAA134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1A488-F133-44E0-BCE0-C7297E6E078D}" type="datetime4">
              <a:rPr lang="en-US" smtClean="0"/>
              <a:pPr>
                <a:defRPr/>
              </a:pPr>
              <a:t>April 9, 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5225"/>
            <a:ext cx="14668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04A63-7622-4A0E-8213-283EA964E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263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75F8-1663-4452-B460-4155C3994215}" type="datetime4">
              <a:rPr lang="en-US" smtClean="0"/>
              <a:pPr>
                <a:defRPr/>
              </a:pPr>
              <a:t>April 9, 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76091-6E7F-47D4-BCEF-D4FB530B7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B6E74-21EF-4574-967D-34216100E44B}" type="datetime4">
              <a:rPr lang="en-US" smtClean="0"/>
              <a:pPr>
                <a:defRPr/>
              </a:pPr>
              <a:t>April 9, 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EE16E-B068-4EA7-9C0F-EA431C66D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B61280BB-8824-4F15-A934-5DD9C1B3420A}" type="datetime4">
              <a:rPr lang="en-US" smtClean="0"/>
              <a:pPr>
                <a:defRPr/>
              </a:pPr>
              <a:t>April 9, 2015</a:t>
            </a:fld>
            <a:endParaRPr lang="en-US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122CADC7-F8D5-43F5-B6BB-578E5327D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8" r:id="rId7"/>
    <p:sldLayoutId id="2147483804" r:id="rId8"/>
    <p:sldLayoutId id="2147483805" r:id="rId9"/>
    <p:sldLayoutId id="2147483806" r:id="rId10"/>
    <p:sldLayoutId id="21474838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5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10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emf"/><Relationship Id="rId12" Type="http://schemas.openxmlformats.org/officeDocument/2006/relationships/customXml" Target="../ink/ink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6.xml"/><Relationship Id="rId11" Type="http://schemas.openxmlformats.org/officeDocument/2006/relationships/image" Target="../media/image9.emf"/><Relationship Id="rId5" Type="http://schemas.openxmlformats.org/officeDocument/2006/relationships/image" Target="../media/image5.emf"/><Relationship Id="rId10" Type="http://schemas.openxmlformats.org/officeDocument/2006/relationships/customXml" Target="../ink/ink8.xml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10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esignsonlin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png"/><Relationship Id="rId4" Type="http://schemas.openxmlformats.org/officeDocument/2006/relationships/oleObject" Target="../embeddings/Microsoft_Excel_97-2003_Worksheet1.xls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Excel_97-2003_Worksheet2.xls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png"/><Relationship Id="rId4" Type="http://schemas.openxmlformats.org/officeDocument/2006/relationships/oleObject" Target="../embeddings/Microsoft_Excel_97-2003_Worksheet3.xls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Document1.docx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8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araw.mede.uic.edu/cgi-bin/utility.cgi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9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drhays@ucla.edu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hyperlink" Target="http://gim.med.ucla.edu/FacultyPages/Hay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.xml"/><Relationship Id="rId5" Type="http://schemas.openxmlformats.org/officeDocument/2006/relationships/image" Target="../media/image30.emf"/><Relationship Id="rId4" Type="http://schemas.openxmlformats.org/officeDocument/2006/relationships/customXml" Target="../ink/ink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1162050"/>
          </a:xfrm>
        </p:spPr>
        <p:txBody>
          <a:bodyPr/>
          <a:lstStyle/>
          <a:p>
            <a:pPr algn="ctr"/>
            <a:r>
              <a:rPr lang="en-US" altLang="en-US" sz="3200" dirty="0" smtClean="0">
                <a:latin typeface="Comic Sans MS" pitchFamily="66" charset="0"/>
              </a:rPr>
              <a:t>Health-Related Quality of Life </a:t>
            </a:r>
            <a:br>
              <a:rPr lang="en-US" altLang="en-US" sz="3200" dirty="0" smtClean="0">
                <a:latin typeface="Comic Sans MS" pitchFamily="66" charset="0"/>
              </a:rPr>
            </a:br>
            <a:r>
              <a:rPr lang="en-US" altLang="en-US" sz="3200" dirty="0" smtClean="0">
                <a:latin typeface="Comic Sans MS" pitchFamily="66" charset="0"/>
              </a:rPr>
              <a:t>as an Indicator of Quality of Care </a:t>
            </a:r>
          </a:p>
        </p:txBody>
      </p:sp>
      <p:pic>
        <p:nvPicPr>
          <p:cNvPr id="3075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13333"/>
          <a:stretch>
            <a:fillRect/>
          </a:stretch>
        </p:blipFill>
        <p:spPr>
          <a:xfrm>
            <a:off x="5029200" y="1524000"/>
            <a:ext cx="3962400" cy="3233737"/>
          </a:xfrm>
        </p:spPr>
      </p:pic>
      <p:sp>
        <p:nvSpPr>
          <p:cNvPr id="3076" name="Text Placeholder 6"/>
          <p:cNvSpPr>
            <a:spLocks noGrp="1"/>
          </p:cNvSpPr>
          <p:nvPr>
            <p:ph type="body" sz="half" idx="2"/>
          </p:nvPr>
        </p:nvSpPr>
        <p:spPr>
          <a:xfrm>
            <a:off x="533400" y="1752600"/>
            <a:ext cx="6591300" cy="4373563"/>
          </a:xfrm>
        </p:spPr>
        <p:txBody>
          <a:bodyPr/>
          <a:lstStyle/>
          <a:p>
            <a:r>
              <a:rPr lang="en-US" altLang="en-US" sz="2400" smtClean="0">
                <a:latin typeface="Comic Sans MS" pitchFamily="66" charset="0"/>
              </a:rPr>
              <a:t>April 10, 2015 </a:t>
            </a:r>
            <a:r>
              <a:rPr lang="en-US" altLang="en-US" sz="2400" dirty="0" smtClean="0">
                <a:latin typeface="Comic Sans MS" pitchFamily="66" charset="0"/>
              </a:rPr>
              <a:t>(8:30 </a:t>
            </a:r>
            <a:r>
              <a:rPr lang="en-US" altLang="en-US" sz="2400" smtClean="0">
                <a:latin typeface="Comic Sans MS" pitchFamily="66" charset="0"/>
              </a:rPr>
              <a:t>– 11:30am)</a:t>
            </a:r>
            <a:endParaRPr lang="en-US" altLang="en-US" sz="2400" dirty="0" smtClean="0">
              <a:latin typeface="Comic Sans MS" pitchFamily="66" charset="0"/>
            </a:endParaRPr>
          </a:p>
          <a:p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HPM216: </a:t>
            </a:r>
            <a:r>
              <a:rPr lang="en-US" sz="2400" i="1" dirty="0" smtClean="0">
                <a:latin typeface="Comic Sans MS" panose="030F0702030302020204" pitchFamily="66" charset="0"/>
              </a:rPr>
              <a:t>Quality Assessment/</a:t>
            </a:r>
          </a:p>
          <a:p>
            <a:r>
              <a:rPr lang="en-US" sz="2400" i="1" dirty="0" smtClean="0">
                <a:latin typeface="Comic Sans MS" panose="030F0702030302020204" pitchFamily="66" charset="0"/>
              </a:rPr>
              <a:t>Making the Business Case for Quality</a:t>
            </a:r>
          </a:p>
          <a:p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10940 Wilshire Blvd. Suite 700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Los Angeles, CA</a:t>
            </a:r>
            <a:endParaRPr lang="en-US" sz="2400" dirty="0">
              <a:latin typeface="Comic Sans MS" panose="030F0702030302020204" pitchFamily="66" charset="0"/>
            </a:endParaRPr>
          </a:p>
          <a:p>
            <a:endParaRPr lang="en-US" altLang="en-US" sz="2400" dirty="0" smtClean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91300" y="6245225"/>
            <a:ext cx="2400300" cy="476250"/>
          </a:xfrm>
        </p:spPr>
        <p:txBody>
          <a:bodyPr/>
          <a:lstStyle/>
          <a:p>
            <a:pPr>
              <a:defRPr/>
            </a:pPr>
            <a:fld id="{7646C21A-8BFE-462D-BFF3-46243DE5025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5715000" y="4495800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Comic Sans MS" pitchFamily="66" charset="0"/>
              </a:rPr>
              <a:t>Ron </a:t>
            </a:r>
            <a:r>
              <a:rPr lang="en-US" altLang="en-US" sz="2800" dirty="0" err="1" smtClean="0">
                <a:latin typeface="Comic Sans MS" pitchFamily="66" charset="0"/>
              </a:rPr>
              <a:t>D.Hays</a:t>
            </a:r>
            <a:r>
              <a:rPr lang="en-US" altLang="en-US" sz="2800" dirty="0">
                <a:latin typeface="Comic Sans MS" pitchFamily="66" charset="0"/>
              </a:rPr>
              <a:t>, Ph.D</a:t>
            </a:r>
            <a:r>
              <a:rPr lang="en-US" altLang="en-US" sz="2800" dirty="0" smtClean="0">
                <a:latin typeface="Comic Sans MS" pitchFamily="66" charset="0"/>
              </a:rPr>
              <a:t>. </a:t>
            </a:r>
            <a:endParaRPr lang="en-US" altLang="en-US" sz="2800" b="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346368EE-7813-4E96-AFC5-722605663E00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10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atin typeface="Comic Sans MS" pitchFamily="66" charset="0"/>
              </a:rPr>
              <a:t>Health-Related Quality </a:t>
            </a:r>
            <a:br>
              <a:rPr lang="en-US" altLang="en-US" sz="4000" b="1" dirty="0" smtClean="0">
                <a:latin typeface="Comic Sans MS" pitchFamily="66" charset="0"/>
              </a:rPr>
            </a:br>
            <a:r>
              <a:rPr lang="en-US" altLang="en-US" sz="4000" b="1" dirty="0" smtClean="0">
                <a:latin typeface="Comic Sans MS" pitchFamily="66" charset="0"/>
              </a:rPr>
              <a:t>of Life (HRQOL)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3962400"/>
            <a:ext cx="8763000" cy="4354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endParaRPr lang="en-US" sz="2800" dirty="0" smtClean="0"/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US" sz="2400" dirty="0" smtClean="0"/>
          </a:p>
        </p:txBody>
      </p:sp>
      <p:pic>
        <p:nvPicPr>
          <p:cNvPr id="10245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4600" y="1417638"/>
            <a:ext cx="3276600" cy="29831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828800" y="4653786"/>
            <a:ext cx="55435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strike="sngStrike" dirty="0">
                <a:latin typeface="Comic Sans MS" panose="030F0702030302020204" pitchFamily="66" charset="0"/>
              </a:rPr>
              <a:t>Quality of environment</a:t>
            </a:r>
          </a:p>
          <a:p>
            <a:pPr eaLnBrk="1" hangingPunct="1">
              <a:buFontTx/>
              <a:buNone/>
            </a:pPr>
            <a:r>
              <a:rPr lang="en-US" altLang="en-US" strike="sngStrike" dirty="0" smtClean="0">
                <a:latin typeface="Comic Sans MS" panose="030F0702030302020204" pitchFamily="66" charset="0"/>
              </a:rPr>
              <a:t>Type </a:t>
            </a:r>
            <a:r>
              <a:rPr lang="en-US" altLang="en-US" strike="sngStrike" dirty="0">
                <a:latin typeface="Comic Sans MS" panose="030F0702030302020204" pitchFamily="66" charset="0"/>
              </a:rPr>
              <a:t>of housing</a:t>
            </a:r>
          </a:p>
          <a:p>
            <a:pPr eaLnBrk="1" hangingPunct="1">
              <a:buFontTx/>
              <a:buNone/>
            </a:pPr>
            <a:r>
              <a:rPr lang="en-US" altLang="en-US" strike="sngStrike" dirty="0" smtClean="0">
                <a:latin typeface="Comic Sans MS" panose="030F0702030302020204" pitchFamily="66" charset="0"/>
              </a:rPr>
              <a:t>Level </a:t>
            </a:r>
            <a:r>
              <a:rPr lang="en-US" altLang="en-US" strike="sngStrike" dirty="0">
                <a:latin typeface="Comic Sans MS" panose="030F0702030302020204" pitchFamily="66" charset="0"/>
              </a:rPr>
              <a:t>of income</a:t>
            </a:r>
          </a:p>
          <a:p>
            <a:pPr eaLnBrk="1" hangingPunct="1">
              <a:buFontTx/>
              <a:buNone/>
            </a:pPr>
            <a:r>
              <a:rPr lang="en-US" altLang="en-US" strike="sngStrike" dirty="0" smtClean="0">
                <a:latin typeface="Comic Sans MS" panose="030F0702030302020204" pitchFamily="66" charset="0"/>
              </a:rPr>
              <a:t>Social </a:t>
            </a:r>
            <a:r>
              <a:rPr lang="en-US" altLang="en-US" strike="sngStrike" dirty="0">
                <a:latin typeface="Comic Sans MS" panose="030F0702030302020204" pitchFamily="66" charset="0"/>
              </a:rPr>
              <a:t>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HRQOL Measurement Options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2795" y="1417638"/>
            <a:ext cx="9080595" cy="4708525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Multiple Scores (Profile)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Generic (SF-36)</a:t>
            </a:r>
          </a:p>
          <a:p>
            <a:pPr lvl="2"/>
            <a:r>
              <a:rPr lang="en-US" dirty="0" smtClean="0">
                <a:latin typeface="Comic Sans MS" panose="030F0702030302020204" pitchFamily="66" charset="0"/>
              </a:rPr>
              <a:t>How much of the time during the past 4 weeks have you been happy? (</a:t>
            </a:r>
            <a:r>
              <a:rPr lang="en-US" i="1" dirty="0" smtClean="0">
                <a:latin typeface="Comic Sans MS" panose="030F0702030302020204" pitchFamily="66" charset="0"/>
              </a:rPr>
              <a:t>None of the </a:t>
            </a:r>
            <a:r>
              <a:rPr lang="en-US" dirty="0" smtClean="0">
                <a:latin typeface="Comic Sans MS" panose="030F0702030302020204" pitchFamily="66" charset="0"/>
              </a:rPr>
              <a:t>time </a:t>
            </a:r>
            <a:r>
              <a:rPr lang="en-US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i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All of the time</a:t>
            </a:r>
            <a:r>
              <a:rPr lang="en-US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)</a:t>
            </a:r>
            <a:endParaRPr lang="en-US" dirty="0" smtClean="0">
              <a:latin typeface="Comic Sans MS" panose="030F0702030302020204" pitchFamily="66" charset="0"/>
            </a:endParaRP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Targeted (“Disease specific”)</a:t>
            </a:r>
          </a:p>
          <a:p>
            <a:pPr lvl="2"/>
            <a:r>
              <a:rPr lang="en-US" dirty="0" smtClean="0">
                <a:latin typeface="Comic Sans MS" panose="030F0702030302020204" pitchFamily="66" charset="0"/>
              </a:rPr>
              <a:t>KDQOL-36</a:t>
            </a:r>
          </a:p>
          <a:p>
            <a:pPr lvl="3"/>
            <a:r>
              <a:rPr lang="en-US" dirty="0" smtClean="0">
                <a:latin typeface="Comic Sans MS" panose="030F0702030302020204" pitchFamily="66" charset="0"/>
              </a:rPr>
              <a:t>My kidney disease interferes too much with my life.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Single Score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Preference-based (EQ-5D, HUI, SF-6D)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Combinations of above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HRQOL Scoring Options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612710"/>
            <a:ext cx="8667750" cy="4525963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0-100 possible range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T-scores (mean = 50, SD = 10)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(</a:t>
            </a:r>
            <a:r>
              <a:rPr lang="en-US" altLang="en-US" dirty="0">
                <a:latin typeface="Comic Sans MS" pitchFamily="66" charset="0"/>
              </a:rPr>
              <a:t>10 * z-score) + </a:t>
            </a:r>
            <a:r>
              <a:rPr lang="en-US" altLang="en-US" dirty="0" smtClean="0">
                <a:latin typeface="Comic Sans MS" pitchFamily="66" charset="0"/>
              </a:rPr>
              <a:t>50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z-score = </a:t>
            </a:r>
            <a:r>
              <a:rPr lang="en-US" altLang="en-US" dirty="0" smtClean="0">
                <a:latin typeface="Comic Sans MS" pitchFamily="66" charset="0"/>
              </a:rPr>
              <a:t>(</a:t>
            </a:r>
            <a:r>
              <a:rPr lang="en-US" altLang="en-US" dirty="0">
                <a:latin typeface="Comic Sans MS" pitchFamily="66" charset="0"/>
              </a:rPr>
              <a:t>score – mean)/</a:t>
            </a:r>
            <a:r>
              <a:rPr lang="en-US" altLang="en-US" dirty="0" smtClean="0">
                <a:latin typeface="Comic Sans MS" pitchFamily="66" charset="0"/>
              </a:rPr>
              <a:t>SD</a:t>
            </a: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0 (dead) to 1 (perfect health)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6B846-F181-4810-A5A0-3A78BB3A87E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609600" y="509588"/>
            <a:ext cx="8001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 anchor="ctr"/>
          <a:lstStyle/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HRQOL in HIV Compared to other</a:t>
            </a:r>
          </a:p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Chronic Illnesses and General Population</a:t>
            </a:r>
          </a:p>
        </p:txBody>
      </p:sp>
      <p:graphicFrame>
        <p:nvGraphicFramePr>
          <p:cNvPr id="21508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5800" y="1530350"/>
          <a:ext cx="7772400" cy="479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2" name="Chart" r:id="rId4" imgW="7781849" imgH="5067402" progId="MSGraph.Chart.8">
                  <p:embed followColorScheme="full"/>
                </p:oleObj>
              </mc:Choice>
              <mc:Fallback>
                <p:oleObj name="Chart" r:id="rId4" imgW="7781849" imgH="506740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30350"/>
                        <a:ext cx="7772400" cy="479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893763" y="6383338"/>
            <a:ext cx="4611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0" i="1">
                <a:latin typeface="Arial" pitchFamily="34" charset="0"/>
              </a:rPr>
              <a:t>Hays et al. (2000), </a:t>
            </a:r>
            <a:r>
              <a:rPr lang="en-US" altLang="en-US" sz="1600" b="0" i="1" u="sng">
                <a:latin typeface="Arial" pitchFamily="34" charset="0"/>
              </a:rPr>
              <a:t>American Journal of Medicine</a:t>
            </a: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5029200" y="6091238"/>
            <a:ext cx="236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0">
                <a:latin typeface="Comic Sans MS" pitchFamily="66" charset="0"/>
              </a:rPr>
              <a:t>T-score metric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6B846-F181-4810-A5A0-3A78BB3A87E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609600" y="509588"/>
            <a:ext cx="8001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 anchor="ctr"/>
          <a:lstStyle/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HRQOL in HIV Compared to other</a:t>
            </a:r>
          </a:p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Chronic Illnesses and General Population</a:t>
            </a:r>
          </a:p>
        </p:txBody>
      </p:sp>
      <p:graphicFrame>
        <p:nvGraphicFramePr>
          <p:cNvPr id="21508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5800" y="1530350"/>
          <a:ext cx="7772400" cy="479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6" name="Chart" r:id="rId4" imgW="7781849" imgH="5067402" progId="MSGraph.Chart.8">
                  <p:embed followColorScheme="full"/>
                </p:oleObj>
              </mc:Choice>
              <mc:Fallback>
                <p:oleObj name="Chart" r:id="rId4" imgW="7781849" imgH="506740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30350"/>
                        <a:ext cx="7772400" cy="479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893763" y="6383338"/>
            <a:ext cx="4611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0" i="1">
                <a:latin typeface="Arial" pitchFamily="34" charset="0"/>
              </a:rPr>
              <a:t>Hays et al. (2000), </a:t>
            </a:r>
            <a:r>
              <a:rPr lang="en-US" altLang="en-US" sz="1600" b="0" i="1" u="sng">
                <a:latin typeface="Arial" pitchFamily="34" charset="0"/>
              </a:rPr>
              <a:t>American Journal of Medicine</a:t>
            </a: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5029200" y="6091238"/>
            <a:ext cx="236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0">
                <a:latin typeface="Comic Sans MS" pitchFamily="66" charset="0"/>
              </a:rPr>
              <a:t>T-score metric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5691159" y="4898187"/>
              <a:ext cx="1760760" cy="793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9279" y="4886307"/>
                <a:ext cx="1784520" cy="81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23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6B846-F181-4810-A5A0-3A78BB3A87E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609600" y="509588"/>
            <a:ext cx="8001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 anchor="ctr"/>
          <a:lstStyle/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HRQOL in HIV Compared to other</a:t>
            </a:r>
          </a:p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Chronic Illnesses and General Population</a:t>
            </a:r>
          </a:p>
        </p:txBody>
      </p:sp>
      <p:graphicFrame>
        <p:nvGraphicFramePr>
          <p:cNvPr id="21508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5800" y="1530350"/>
          <a:ext cx="7772400" cy="479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0" name="Chart" r:id="rId4" imgW="7781849" imgH="5067402" progId="MSGraph.Chart.8">
                  <p:embed followColorScheme="full"/>
                </p:oleObj>
              </mc:Choice>
              <mc:Fallback>
                <p:oleObj name="Chart" r:id="rId4" imgW="7781849" imgH="506740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30350"/>
                        <a:ext cx="7772400" cy="479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893763" y="6383338"/>
            <a:ext cx="4611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0" i="1">
                <a:latin typeface="Arial" pitchFamily="34" charset="0"/>
              </a:rPr>
              <a:t>Hays et al. (2000), </a:t>
            </a:r>
            <a:r>
              <a:rPr lang="en-US" altLang="en-US" sz="1600" b="0" i="1" u="sng">
                <a:latin typeface="Arial" pitchFamily="34" charset="0"/>
              </a:rPr>
              <a:t>American Journal of Medicine</a:t>
            </a: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5029200" y="6091238"/>
            <a:ext cx="236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0">
                <a:latin typeface="Comic Sans MS" pitchFamily="66" charset="0"/>
              </a:rPr>
              <a:t>T-score metric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5691159" y="4898187"/>
              <a:ext cx="1760760" cy="793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9279" y="4886307"/>
                <a:ext cx="1784520" cy="81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7247079" y="4039587"/>
              <a:ext cx="357120" cy="410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04959" y="3955707"/>
                <a:ext cx="44136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7233399" y="4571307"/>
              <a:ext cx="165960" cy="956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21519" y="4559427"/>
                <a:ext cx="189720" cy="9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7247079" y="4599387"/>
              <a:ext cx="273240" cy="123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35199" y="4587507"/>
                <a:ext cx="297000" cy="14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38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6B846-F181-4810-A5A0-3A78BB3A87E0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609600" y="509588"/>
            <a:ext cx="8001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 anchor="ctr"/>
          <a:lstStyle/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HRQOL in HIV Compared to other</a:t>
            </a:r>
          </a:p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Chronic Illnesses and General Population</a:t>
            </a:r>
          </a:p>
        </p:txBody>
      </p:sp>
      <p:graphicFrame>
        <p:nvGraphicFramePr>
          <p:cNvPr id="21508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5800" y="1530350"/>
          <a:ext cx="7772400" cy="479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4" name="Chart" r:id="rId4" imgW="7781849" imgH="5067402" progId="MSGraph.Chart.8">
                  <p:embed followColorScheme="full"/>
                </p:oleObj>
              </mc:Choice>
              <mc:Fallback>
                <p:oleObj name="Chart" r:id="rId4" imgW="7781849" imgH="506740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30350"/>
                        <a:ext cx="7772400" cy="479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893763" y="6383338"/>
            <a:ext cx="4611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0" i="1">
                <a:latin typeface="Arial" pitchFamily="34" charset="0"/>
              </a:rPr>
              <a:t>Hays et al. (2000), </a:t>
            </a:r>
            <a:r>
              <a:rPr lang="en-US" altLang="en-US" sz="1600" b="0" i="1" u="sng">
                <a:latin typeface="Arial" pitchFamily="34" charset="0"/>
              </a:rPr>
              <a:t>American Journal of Medicine</a:t>
            </a: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5029200" y="6091238"/>
            <a:ext cx="236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0">
                <a:latin typeface="Comic Sans MS" pitchFamily="66" charset="0"/>
              </a:rPr>
              <a:t>T-score metric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6466239" y="1528587"/>
              <a:ext cx="303480" cy="3999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54359" y="1516707"/>
                <a:ext cx="327240" cy="402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81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"/>
            <a:ext cx="91440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omic Sans MS" pitchFamily="66" charset="0"/>
              </a:rPr>
              <a:t>Item Responses and </a:t>
            </a:r>
            <a:br>
              <a:rPr lang="en-US" altLang="en-US" b="1" dirty="0" smtClean="0">
                <a:latin typeface="Comic Sans MS" pitchFamily="66" charset="0"/>
              </a:rPr>
            </a:br>
            <a:r>
              <a:rPr lang="en-US" altLang="en-US" b="1" dirty="0" smtClean="0">
                <a:latin typeface="Comic Sans MS" pitchFamily="66" charset="0"/>
              </a:rPr>
              <a:t>Trait Levels</a:t>
            </a:r>
          </a:p>
        </p:txBody>
      </p:sp>
      <p:grpSp>
        <p:nvGrpSpPr>
          <p:cNvPr id="102403" name="Group 3"/>
          <p:cNvGrpSpPr>
            <a:grpSpLocks/>
          </p:cNvGrpSpPr>
          <p:nvPr/>
        </p:nvGrpSpPr>
        <p:grpSpPr bwMode="auto">
          <a:xfrm>
            <a:off x="744538" y="2138363"/>
            <a:ext cx="8054975" cy="2362200"/>
            <a:chOff x="528" y="1347"/>
            <a:chExt cx="5708" cy="1488"/>
          </a:xfrm>
        </p:grpSpPr>
        <p:sp>
          <p:nvSpPr>
            <p:cNvPr id="102405" name="Line 4"/>
            <p:cNvSpPr>
              <a:spLocks noChangeShapeType="1"/>
            </p:cNvSpPr>
            <p:nvPr/>
          </p:nvSpPr>
          <p:spPr bwMode="auto">
            <a:xfrm>
              <a:off x="528" y="2090"/>
              <a:ext cx="5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06" name="AutoShape 5"/>
            <p:cNvSpPr>
              <a:spLocks noChangeArrowheads="1"/>
            </p:cNvSpPr>
            <p:nvPr/>
          </p:nvSpPr>
          <p:spPr bwMode="auto">
            <a:xfrm flipV="1">
              <a:off x="1274" y="1691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07" name="AutoShape 6"/>
            <p:cNvSpPr>
              <a:spLocks noChangeArrowheads="1"/>
            </p:cNvSpPr>
            <p:nvPr/>
          </p:nvSpPr>
          <p:spPr bwMode="auto">
            <a:xfrm flipV="1">
              <a:off x="3380" y="1692"/>
              <a:ext cx="105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08" name="AutoShape 7"/>
            <p:cNvSpPr>
              <a:spLocks noChangeArrowheads="1"/>
            </p:cNvSpPr>
            <p:nvPr/>
          </p:nvSpPr>
          <p:spPr bwMode="auto">
            <a:xfrm flipV="1">
              <a:off x="4411" y="1692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09" name="AutoShape 8"/>
            <p:cNvSpPr>
              <a:spLocks noChangeArrowheads="1"/>
            </p:cNvSpPr>
            <p:nvPr/>
          </p:nvSpPr>
          <p:spPr bwMode="auto">
            <a:xfrm>
              <a:off x="1569" y="2203"/>
              <a:ext cx="105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10" name="AutoShape 9"/>
            <p:cNvSpPr>
              <a:spLocks noChangeArrowheads="1"/>
            </p:cNvSpPr>
            <p:nvPr/>
          </p:nvSpPr>
          <p:spPr bwMode="auto">
            <a:xfrm>
              <a:off x="2733" y="2203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11" name="AutoShape 10"/>
            <p:cNvSpPr>
              <a:spLocks noChangeArrowheads="1"/>
            </p:cNvSpPr>
            <p:nvPr/>
          </p:nvSpPr>
          <p:spPr bwMode="auto">
            <a:xfrm>
              <a:off x="4083" y="2202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12" name="Text Box 11"/>
            <p:cNvSpPr txBox="1">
              <a:spLocks noChangeArrowheads="1"/>
            </p:cNvSpPr>
            <p:nvPr/>
          </p:nvSpPr>
          <p:spPr bwMode="auto">
            <a:xfrm>
              <a:off x="1261" y="2526"/>
              <a:ext cx="8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Item 1</a:t>
              </a:r>
            </a:p>
          </p:txBody>
        </p:sp>
        <p:sp>
          <p:nvSpPr>
            <p:cNvPr id="102413" name="Text Box 12"/>
            <p:cNvSpPr txBox="1">
              <a:spLocks noChangeArrowheads="1"/>
            </p:cNvSpPr>
            <p:nvPr/>
          </p:nvSpPr>
          <p:spPr bwMode="auto">
            <a:xfrm>
              <a:off x="2426" y="2535"/>
              <a:ext cx="8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Item 2</a:t>
              </a:r>
            </a:p>
          </p:txBody>
        </p:sp>
        <p:sp>
          <p:nvSpPr>
            <p:cNvPr id="102414" name="Text Box 13"/>
            <p:cNvSpPr txBox="1">
              <a:spLocks noChangeArrowheads="1"/>
            </p:cNvSpPr>
            <p:nvPr/>
          </p:nvSpPr>
          <p:spPr bwMode="auto">
            <a:xfrm>
              <a:off x="3875" y="2544"/>
              <a:ext cx="8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Item 3</a:t>
              </a:r>
            </a:p>
          </p:txBody>
        </p:sp>
        <p:sp>
          <p:nvSpPr>
            <p:cNvPr id="102415" name="Text Box 14"/>
            <p:cNvSpPr txBox="1">
              <a:spLocks noChangeArrowheads="1"/>
            </p:cNvSpPr>
            <p:nvPr/>
          </p:nvSpPr>
          <p:spPr bwMode="auto">
            <a:xfrm>
              <a:off x="888" y="1347"/>
              <a:ext cx="10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Person 1</a:t>
              </a:r>
            </a:p>
          </p:txBody>
        </p:sp>
        <p:sp>
          <p:nvSpPr>
            <p:cNvPr id="102416" name="Text Box 15"/>
            <p:cNvSpPr txBox="1">
              <a:spLocks noChangeArrowheads="1"/>
            </p:cNvSpPr>
            <p:nvPr/>
          </p:nvSpPr>
          <p:spPr bwMode="auto">
            <a:xfrm>
              <a:off x="2993" y="1347"/>
              <a:ext cx="10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Person 2</a:t>
              </a:r>
            </a:p>
          </p:txBody>
        </p:sp>
        <p:sp>
          <p:nvSpPr>
            <p:cNvPr id="102417" name="Text Box 16"/>
            <p:cNvSpPr txBox="1">
              <a:spLocks noChangeArrowheads="1"/>
            </p:cNvSpPr>
            <p:nvPr/>
          </p:nvSpPr>
          <p:spPr bwMode="auto">
            <a:xfrm>
              <a:off x="4015" y="1347"/>
              <a:ext cx="10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Person 3</a:t>
              </a:r>
            </a:p>
          </p:txBody>
        </p:sp>
        <p:sp>
          <p:nvSpPr>
            <p:cNvPr id="102418" name="AutoShape 17"/>
            <p:cNvSpPr>
              <a:spLocks/>
            </p:cNvSpPr>
            <p:nvPr/>
          </p:nvSpPr>
          <p:spPr bwMode="auto">
            <a:xfrm>
              <a:off x="5073" y="2318"/>
              <a:ext cx="1163" cy="384"/>
            </a:xfrm>
            <a:prstGeom prst="accentCallout2">
              <a:avLst>
                <a:gd name="adj1" fmla="val 18750"/>
                <a:gd name="adj2" fmla="val -4644"/>
                <a:gd name="adj3" fmla="val 18750"/>
                <a:gd name="adj4" fmla="val -23019"/>
                <a:gd name="adj5" fmla="val -57292"/>
                <a:gd name="adj6" fmla="val -4206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2000">
                  <a:latin typeface="Calibri" pitchFamily="34" charset="0"/>
                </a:rPr>
                <a:t>Trait</a:t>
              </a:r>
            </a:p>
            <a:p>
              <a:r>
                <a:rPr lang="en-US" altLang="en-US" sz="2000">
                  <a:latin typeface="Calibri" pitchFamily="34" charset="0"/>
                </a:rPr>
                <a:t>Continuum</a:t>
              </a:r>
            </a:p>
          </p:txBody>
        </p:sp>
      </p:grpSp>
      <p:sp>
        <p:nvSpPr>
          <p:cNvPr id="102404" name="TextBox 1"/>
          <p:cNvSpPr txBox="1">
            <a:spLocks noChangeArrowheads="1"/>
          </p:cNvSpPr>
          <p:nvPr/>
        </p:nvSpPr>
        <p:spPr bwMode="auto">
          <a:xfrm>
            <a:off x="2212975" y="5864225"/>
            <a:ext cx="2817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latin typeface="Comic Sans MS" pitchFamily="66" charset="0"/>
              </a:rPr>
              <a:t>www.nihpromis.org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663" name="Picture 528" descr="C:\Users\bas455\Desktop\Pictur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" y="209227"/>
            <a:ext cx="9121243" cy="6496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91600" cy="1524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z="3600" b="1" dirty="0" smtClean="0">
                <a:latin typeface="Comic Sans MS" pitchFamily="66" charset="0"/>
              </a:rPr>
              <a:t>U.S. Health Care Issues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b="1" smtClean="0"/>
              <a:t>A</a:t>
            </a:r>
            <a:r>
              <a:rPr lang="en-US" altLang="en-US" smtClean="0"/>
              <a:t>ccess to care </a:t>
            </a:r>
          </a:p>
          <a:p>
            <a:pPr lvl="1" eaLnBrk="1" hangingPunct="1"/>
            <a:r>
              <a:rPr lang="en-US" altLang="en-US" smtClean="0"/>
              <a:t>~ 50 million people without health insurance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b="1" smtClean="0"/>
              <a:t>C</a:t>
            </a:r>
            <a:r>
              <a:rPr lang="en-US" altLang="en-US" smtClean="0"/>
              <a:t>osts of care</a:t>
            </a:r>
          </a:p>
          <a:p>
            <a:pPr lvl="1" eaLnBrk="1" hangingPunct="1"/>
            <a:r>
              <a:rPr lang="en-US" altLang="en-US" smtClean="0"/>
              <a:t>Expenditures ~ $ 2.7 Trillion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b="1" smtClean="0"/>
              <a:t>E</a:t>
            </a:r>
            <a:r>
              <a:rPr lang="en-US" altLang="en-US" smtClean="0"/>
              <a:t>ffectiveness (quality) of care</a:t>
            </a:r>
          </a:p>
          <a:p>
            <a:pPr lvl="1" eaLnBrk="1" hangingPunct="1"/>
            <a:endParaRPr lang="en-US" altLang="en-US" smtClean="0"/>
          </a:p>
        </p:txBody>
      </p:sp>
      <p:pic>
        <p:nvPicPr>
          <p:cNvPr id="5124" name="Picture 5" descr="ACE Signs">
            <a:hlinkClick r:id="rId3" tooltip="ACE Signs - Sign &amp; Outdoor Advertising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485900"/>
            <a:ext cx="1619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146685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A2CDD1A3-E042-48CF-88B6-29D70F424D69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000" b="1" smtClean="0">
                <a:latin typeface="Comic Sans MS" panose="030F0702030302020204" pitchFamily="66" charset="0"/>
              </a:rPr>
              <a:t>Reliability Target for Use of Measures with Individuals 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077200" cy="3505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Reliability ranges from 0-1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0.90 or above is goal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342900" lvl="1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SE = SD (1- reliability)</a:t>
            </a:r>
            <a:r>
              <a:rPr lang="en-US" sz="3200" baseline="30000" dirty="0"/>
              <a:t>1/2</a:t>
            </a:r>
            <a:r>
              <a:rPr lang="en-US" sz="3200" dirty="0"/>
              <a:t> </a:t>
            </a:r>
          </a:p>
          <a:p>
            <a:pPr marL="342900" lvl="1" indent="-342900" eaLnBrk="1" hangingPunct="1">
              <a:buFont typeface="Wingdings" panose="05000000000000000000" pitchFamily="2" charset="2"/>
              <a:buChar char="§"/>
              <a:defRPr/>
            </a:pPr>
            <a:endParaRPr lang="en-US" sz="3200" dirty="0" smtClean="0">
              <a:latin typeface="Comic Sans MS" panose="030F0702030302020204" pitchFamily="66" charset="0"/>
            </a:endParaRPr>
          </a:p>
          <a:p>
            <a:pPr marL="342900" lvl="1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 dirty="0" smtClean="0">
                <a:latin typeface="Comic Sans MS" panose="030F0702030302020204" pitchFamily="66" charset="0"/>
              </a:rPr>
              <a:t>Reliability </a:t>
            </a:r>
            <a:r>
              <a:rPr lang="en-US" sz="3200" dirty="0">
                <a:latin typeface="Comic Sans MS" panose="030F0702030302020204" pitchFamily="66" charset="0"/>
              </a:rPr>
              <a:t>= 1 – (SE/10)</a:t>
            </a:r>
            <a:r>
              <a:rPr lang="en-US" sz="3200" baseline="30000" dirty="0">
                <a:latin typeface="Comic Sans MS" panose="030F0702030302020204" pitchFamily="66" charset="0"/>
              </a:rPr>
              <a:t>2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Reliability </a:t>
            </a:r>
            <a:r>
              <a:rPr lang="en-US" dirty="0">
                <a:latin typeface="Comic Sans MS" panose="030F0702030302020204" pitchFamily="66" charset="0"/>
              </a:rPr>
              <a:t>= 0.90 when </a:t>
            </a:r>
            <a:r>
              <a:rPr lang="en-US" u="sng" dirty="0">
                <a:latin typeface="Comic Sans MS" panose="030F0702030302020204" pitchFamily="66" charset="0"/>
              </a:rPr>
              <a:t>SE = </a:t>
            </a:r>
            <a:r>
              <a:rPr lang="en-US" u="sng" dirty="0" smtClean="0">
                <a:latin typeface="Comic Sans MS" panose="030F0702030302020204" pitchFamily="66" charset="0"/>
              </a:rPr>
              <a:t>3.2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95</a:t>
            </a:r>
            <a:r>
              <a:rPr lang="en-US" dirty="0" smtClean="0"/>
              <a:t>% CI = true score +/- 1.96 x SE</a:t>
            </a:r>
          </a:p>
          <a:p>
            <a:pPr marL="984250" lvl="2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228600" algn="l"/>
                <a:tab pos="457200" algn="l"/>
                <a:tab pos="673100" algn="l"/>
              </a:tabLst>
              <a:defRPr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914400" lvl="2" indent="0">
              <a:buFontTx/>
              <a:buNone/>
              <a:defRPr/>
            </a:pPr>
            <a:endParaRPr lang="en-US" dirty="0" smtClean="0">
              <a:latin typeface="Comic Sans MS" panose="030F0702030302020204" pitchFamily="66" charset="0"/>
            </a:endParaRPr>
          </a:p>
          <a:p>
            <a:pPr lvl="1"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r>
              <a:rPr lang="en-US" dirty="0" smtClean="0"/>
              <a:t>	</a:t>
            </a:r>
            <a:endParaRPr lang="en-US" baseline="300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baseline="30000" dirty="0" smtClean="0"/>
          </a:p>
          <a:p>
            <a:pPr lvl="1">
              <a:buFontTx/>
              <a:buNone/>
              <a:defRPr/>
            </a:pPr>
            <a:endParaRPr lang="en-US" dirty="0" smtClean="0"/>
          </a:p>
        </p:txBody>
      </p:sp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6781800" y="54530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4003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32568F-0991-4F7F-A24C-68FED4380028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/>
          <a:lstStyle/>
          <a:p>
            <a:r>
              <a:rPr lang="en-US" altLang="en-US" sz="4000" b="1" dirty="0" smtClean="0">
                <a:latin typeface="Comic Sans MS" pitchFamily="66" charset="0"/>
              </a:rPr>
              <a:t>In the past 7 days …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794385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was grouchy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[1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st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                            [39]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                            [48]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                     [56]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                             [64]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                            [72]</a:t>
            </a:r>
          </a:p>
          <a:p>
            <a:pPr marL="0" indent="0">
              <a:buFontTx/>
              <a:buNone/>
            </a:pPr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56.1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5.7 (rel. = 0.68)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913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467600" cy="3429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felt like I was ready to explode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[2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nd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 question]</a:t>
            </a:r>
            <a:endParaRPr lang="en-US" altLang="en-US" dirty="0" smtClean="0">
              <a:latin typeface="Comic Sans MS" pitchFamily="66" charset="0"/>
            </a:endParaRP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marL="0" indent="0">
              <a:buFontTx/>
              <a:buNone/>
            </a:pPr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51.9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4.8 (rel. = 0.77)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felt angry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[3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rd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  <a:endParaRPr lang="en-US" altLang="en-US" dirty="0" smtClean="0">
              <a:latin typeface="Comic Sans MS" pitchFamily="66" charset="0"/>
            </a:endParaRP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lvl="1"/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50.5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3.9 (rel. = 0.85)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391400" cy="5029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felt angrier than I thought I should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[4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th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    - </a:t>
            </a:r>
            <a:r>
              <a:rPr lang="en-US" altLang="en-US" sz="2800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lvl="1"/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48.8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3.6 (rel. = 0.87)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4845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altLang="en-US" sz="4000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742950" y="1447800"/>
            <a:ext cx="794385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felt annoyed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[5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th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  <a:endParaRPr lang="en-US" altLang="en-US" dirty="0" smtClean="0">
              <a:latin typeface="Comic Sans MS" pitchFamily="66" charset="0"/>
            </a:endParaRP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marL="0" indent="0"/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50.1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3.2 (rel. = 0.90)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-114300" y="76200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620000" cy="5105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made myself angry about something just by thinking about it.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[6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th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  <a:endParaRPr lang="en-US" altLang="en-US" sz="2800" dirty="0" smtClean="0">
              <a:latin typeface="Comic Sans MS" pitchFamily="66" charset="0"/>
            </a:endParaRP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marL="0" indent="0">
              <a:buFontTx/>
              <a:buNone/>
            </a:pPr>
            <a:endParaRPr lang="en-US" altLang="en-US" sz="2800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50.2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2.8 (</a:t>
            </a:r>
            <a:r>
              <a:rPr lang="en-US" altLang="en-US" dirty="0" err="1" smtClean="0">
                <a:latin typeface="Comic Sans MS" pitchFamily="66" charset="0"/>
              </a:rPr>
              <a:t>rel</a:t>
            </a:r>
            <a:r>
              <a:rPr lang="en-US" altLang="en-US" dirty="0" smtClean="0">
                <a:latin typeface="Comic Sans MS" pitchFamily="66" charset="0"/>
              </a:rPr>
              <a:t> = 0.92)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3887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z="3600" b="1" dirty="0" smtClean="0">
                <a:latin typeface="Comic Sans MS" pitchFamily="66" charset="0"/>
              </a:rPr>
              <a:t>PROMIS Physical Functioning </a:t>
            </a:r>
            <a:br>
              <a:rPr lang="en-US" altLang="en-US" sz="3600" b="1" dirty="0" smtClean="0">
                <a:latin typeface="Comic Sans MS" pitchFamily="66" charset="0"/>
              </a:rPr>
            </a:br>
            <a:r>
              <a:rPr lang="en-US" altLang="en-US" sz="3600" b="1" dirty="0" smtClean="0">
                <a:latin typeface="Comic Sans MS" pitchFamily="66" charset="0"/>
              </a:rPr>
              <a:t>vs. “Legacy” Measures</a:t>
            </a:r>
          </a:p>
        </p:txBody>
      </p:sp>
      <p:pic>
        <p:nvPicPr>
          <p:cNvPr id="111619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891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0" name="TextBox 3"/>
          <p:cNvSpPr txBox="1">
            <a:spLocks noChangeArrowheads="1"/>
          </p:cNvSpPr>
          <p:nvPr/>
        </p:nvSpPr>
        <p:spPr bwMode="auto">
          <a:xfrm>
            <a:off x="1143000" y="5791200"/>
            <a:ext cx="693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>
                <a:latin typeface="Arial" pitchFamily="34" charset="0"/>
              </a:rPr>
              <a:t>10             20             30              40               50           60            70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67500" y="6245225"/>
            <a:ext cx="2400300" cy="476250"/>
          </a:xfrm>
        </p:spPr>
        <p:txBody>
          <a:bodyPr/>
          <a:lstStyle/>
          <a:p>
            <a:pPr>
              <a:defRPr/>
            </a:pPr>
            <a:fld id="{D8B15C0F-D46F-4F15-BEA4-3F0FAA134F2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70ACF-2D88-4956-AA96-AE89C19450DB}" type="slidenum">
              <a:rPr lang="en-US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9318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1450" y="1711325"/>
          <a:ext cx="8667750" cy="309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3" r:id="rId4" imgW="8669263" imgH="3090940" progId="Excel.Sheet.8">
                  <p:embed/>
                </p:oleObj>
              </mc:Choice>
              <mc:Fallback>
                <p:oleObj r:id="rId4" imgW="8669263" imgH="3090940" progId="Excel.Sheet.8">
                  <p:embed/>
                  <p:pic>
                    <p:nvPicPr>
                      <p:cNvPr id="0" name="Picture 2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1711325"/>
                        <a:ext cx="8667750" cy="309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8" name="Title 10"/>
          <p:cNvSpPr>
            <a:spLocks noGrp="1"/>
          </p:cNvSpPr>
          <p:nvPr>
            <p:ph type="title" idx="4294967295"/>
          </p:nvPr>
        </p:nvSpPr>
        <p:spPr>
          <a:xfrm>
            <a:off x="76200" y="271462"/>
            <a:ext cx="8939212" cy="1023938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latin typeface="Comic Sans MS" pitchFamily="66" charset="0"/>
              </a:rPr>
              <a:t>Physical Functioning and Emotional Well-Being at Baseline </a:t>
            </a:r>
            <a:br>
              <a:rPr lang="en-US" altLang="en-US" sz="2400" b="1" dirty="0" smtClean="0">
                <a:latin typeface="Comic Sans MS" pitchFamily="66" charset="0"/>
              </a:rPr>
            </a:br>
            <a:r>
              <a:rPr lang="en-US" altLang="en-US" sz="2400" b="1" dirty="0" smtClean="0">
                <a:latin typeface="Comic Sans MS" pitchFamily="66" charset="0"/>
              </a:rPr>
              <a:t>for 54 Patients at UCLA-Center for East West Medicine </a:t>
            </a:r>
          </a:p>
        </p:txBody>
      </p:sp>
      <p:grpSp>
        <p:nvGrpSpPr>
          <p:cNvPr id="93189" name="Group 14"/>
          <p:cNvGrpSpPr>
            <a:grpSpLocks/>
          </p:cNvGrpSpPr>
          <p:nvPr/>
        </p:nvGrpSpPr>
        <p:grpSpPr bwMode="auto">
          <a:xfrm>
            <a:off x="7239516" y="3648075"/>
            <a:ext cx="1460500" cy="584200"/>
            <a:chOff x="158750" y="1312333"/>
            <a:chExt cx="1227667" cy="584776"/>
          </a:xfrm>
        </p:grpSpPr>
        <p:sp>
          <p:nvSpPr>
            <p:cNvPr id="93192" name="TextBox 11"/>
            <p:cNvSpPr txBox="1">
              <a:spLocks noChangeArrowheads="1"/>
            </p:cNvSpPr>
            <p:nvPr/>
          </p:nvSpPr>
          <p:spPr bwMode="auto">
            <a:xfrm>
              <a:off x="158750" y="1312333"/>
              <a:ext cx="1227667" cy="5847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0606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33363" eaLnBrk="0" hangingPunct="0"/>
              <a:r>
                <a:rPr lang="en-US" altLang="en-US" sz="1600" dirty="0">
                  <a:latin typeface="Arial" pitchFamily="34" charset="0"/>
                  <a:ea typeface="MS PGothic" pitchFamily="34" charset="-128"/>
                </a:rPr>
                <a:t>EWB</a:t>
              </a:r>
            </a:p>
            <a:p>
              <a:pPr marL="233363" eaLnBrk="0" hangingPunct="0"/>
              <a:r>
                <a:rPr lang="en-US" altLang="en-US" sz="1600" dirty="0">
                  <a:latin typeface="Arial" pitchFamily="34" charset="0"/>
                  <a:ea typeface="MS PGothic" pitchFamily="34" charset="-128"/>
                </a:rPr>
                <a:t>Physical</a:t>
              </a:r>
            </a:p>
          </p:txBody>
        </p:sp>
        <p:sp>
          <p:nvSpPr>
            <p:cNvPr id="93193" name="Rectangle 12"/>
            <p:cNvSpPr>
              <a:spLocks noChangeArrowheads="1"/>
            </p:cNvSpPr>
            <p:nvPr/>
          </p:nvSpPr>
          <p:spPr bwMode="auto">
            <a:xfrm>
              <a:off x="243417" y="1428750"/>
              <a:ext cx="158750" cy="15875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en-US"/>
            </a:p>
          </p:txBody>
        </p:sp>
        <p:sp>
          <p:nvSpPr>
            <p:cNvPr id="32777" name="Rectangle 13"/>
            <p:cNvSpPr>
              <a:spLocks noChangeArrowheads="1"/>
            </p:cNvSpPr>
            <p:nvPr/>
          </p:nvSpPr>
          <p:spPr bwMode="auto">
            <a:xfrm>
              <a:off x="242819" y="1671462"/>
              <a:ext cx="158796" cy="158907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93190" name="Rectangle 4"/>
          <p:cNvSpPr>
            <a:spLocks noChangeArrowheads="1"/>
          </p:cNvSpPr>
          <p:nvPr/>
        </p:nvSpPr>
        <p:spPr bwMode="auto">
          <a:xfrm>
            <a:off x="677863" y="5775325"/>
            <a:ext cx="8189743" cy="3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400" b="0" dirty="0">
                <a:latin typeface="+mn-lt"/>
              </a:rPr>
              <a:t>MS = multiple </a:t>
            </a:r>
            <a:r>
              <a:rPr lang="en-US" altLang="en-US" sz="1400" b="0" dirty="0" err="1">
                <a:latin typeface="+mn-lt"/>
              </a:rPr>
              <a:t>sclerois</a:t>
            </a:r>
            <a:r>
              <a:rPr lang="en-US" altLang="en-US" sz="1400" b="0" dirty="0">
                <a:latin typeface="+mn-lt"/>
              </a:rPr>
              <a:t>; ESRD =  end-stage renal disease; GERD = </a:t>
            </a:r>
            <a:r>
              <a:rPr lang="en-US" altLang="en-US" sz="1400" b="0" dirty="0" err="1">
                <a:latin typeface="+mn-lt"/>
              </a:rPr>
              <a:t>gastroesophageal</a:t>
            </a:r>
            <a:r>
              <a:rPr lang="en-US" altLang="en-US" sz="1400" b="0" dirty="0">
                <a:latin typeface="+mn-lt"/>
              </a:rPr>
              <a:t> reflux disease. </a:t>
            </a:r>
          </a:p>
        </p:txBody>
      </p:sp>
      <p:sp>
        <p:nvSpPr>
          <p:cNvPr id="2" name="Slide Number Placeholder 1"/>
          <p:cNvSpPr txBox="1">
            <a:spLocks noGrp="1"/>
          </p:cNvSpPr>
          <p:nvPr/>
        </p:nvSpPr>
        <p:spPr bwMode="auto">
          <a:xfrm>
            <a:off x="7372350" y="6245225"/>
            <a:ext cx="146685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fld id="{872B84B2-330E-4E25-943D-F27908E0BD29}" type="slidenum">
              <a:rPr lang="en-US" sz="1400" b="0">
                <a:cs typeface="+mn-cs"/>
              </a:rPr>
              <a:pPr algn="r" eaLnBrk="0" hangingPunct="0">
                <a:defRPr/>
              </a:pPr>
              <a:t>28</a:t>
            </a:fld>
            <a:endParaRPr lang="en-US" sz="1400" b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7F7F2-C3C4-4583-9C03-7BD6F9B520AD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915400" cy="1371600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latin typeface="Comic Sans MS" pitchFamily="66" charset="0"/>
              </a:rPr>
              <a:t>Significant Improvement in all but 1 of SF-36 Scales (Change is in T-score metric)</a:t>
            </a:r>
          </a:p>
        </p:txBody>
      </p:sp>
      <p:grpSp>
        <p:nvGrpSpPr>
          <p:cNvPr id="94212" name="Group 69"/>
          <p:cNvGrpSpPr>
            <a:grpSpLocks noGrp="1"/>
          </p:cNvGrpSpPr>
          <p:nvPr/>
        </p:nvGrpSpPr>
        <p:grpSpPr bwMode="auto">
          <a:xfrm>
            <a:off x="290513" y="1581150"/>
            <a:ext cx="8472487" cy="4667250"/>
            <a:chOff x="183" y="833"/>
            <a:chExt cx="5337" cy="2940"/>
          </a:xfrm>
        </p:grpSpPr>
        <p:sp>
          <p:nvSpPr>
            <p:cNvPr id="94214" name="Rectangle 2053"/>
            <p:cNvSpPr>
              <a:spLocks noChangeArrowheads="1"/>
            </p:cNvSpPr>
            <p:nvPr/>
          </p:nvSpPr>
          <p:spPr bwMode="auto">
            <a:xfrm>
              <a:off x="183" y="833"/>
              <a:ext cx="1334" cy="38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endParaRPr lang="en-US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94215" name="Rectangle 2054"/>
            <p:cNvSpPr>
              <a:spLocks noChangeArrowheads="1"/>
            </p:cNvSpPr>
            <p:nvPr/>
          </p:nvSpPr>
          <p:spPr bwMode="auto">
            <a:xfrm>
              <a:off x="1517" y="833"/>
              <a:ext cx="1335" cy="38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>
                  <a:solidFill>
                    <a:schemeClr val="bg1"/>
                  </a:solidFill>
                </a:rPr>
                <a:t>Change</a:t>
              </a:r>
            </a:p>
          </p:txBody>
        </p:sp>
        <p:sp>
          <p:nvSpPr>
            <p:cNvPr id="94216" name="Rectangle 2055"/>
            <p:cNvSpPr>
              <a:spLocks noChangeArrowheads="1"/>
            </p:cNvSpPr>
            <p:nvPr/>
          </p:nvSpPr>
          <p:spPr bwMode="auto">
            <a:xfrm>
              <a:off x="2852" y="833"/>
              <a:ext cx="1334" cy="38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>
                  <a:solidFill>
                    <a:schemeClr val="bg1"/>
                  </a:solidFill>
                </a:rPr>
                <a:t>t-test</a:t>
              </a:r>
            </a:p>
          </p:txBody>
        </p:sp>
        <p:sp>
          <p:nvSpPr>
            <p:cNvPr id="94217" name="Rectangle 2056"/>
            <p:cNvSpPr>
              <a:spLocks noChangeArrowheads="1"/>
            </p:cNvSpPr>
            <p:nvPr/>
          </p:nvSpPr>
          <p:spPr bwMode="auto">
            <a:xfrm>
              <a:off x="4186" y="833"/>
              <a:ext cx="1334" cy="38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>
                  <a:solidFill>
                    <a:schemeClr val="bg1"/>
                  </a:solidFill>
                </a:rPr>
                <a:t>prob.</a:t>
              </a:r>
            </a:p>
          </p:txBody>
        </p:sp>
        <p:sp>
          <p:nvSpPr>
            <p:cNvPr id="94218" name="Rectangle 2057"/>
            <p:cNvSpPr>
              <a:spLocks noChangeArrowheads="1"/>
            </p:cNvSpPr>
            <p:nvPr/>
          </p:nvSpPr>
          <p:spPr bwMode="auto">
            <a:xfrm>
              <a:off x="183" y="1213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PF-10</a:t>
              </a:r>
            </a:p>
          </p:txBody>
        </p:sp>
        <p:sp>
          <p:nvSpPr>
            <p:cNvPr id="94219" name="Rectangle 2058"/>
            <p:cNvSpPr>
              <a:spLocks noChangeArrowheads="1"/>
            </p:cNvSpPr>
            <p:nvPr/>
          </p:nvSpPr>
          <p:spPr bwMode="auto">
            <a:xfrm>
              <a:off x="1517" y="1213"/>
              <a:ext cx="1335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1.7</a:t>
              </a:r>
            </a:p>
          </p:txBody>
        </p:sp>
        <p:sp>
          <p:nvSpPr>
            <p:cNvPr id="94220" name="Rectangle 2059"/>
            <p:cNvSpPr>
              <a:spLocks noChangeArrowheads="1"/>
            </p:cNvSpPr>
            <p:nvPr/>
          </p:nvSpPr>
          <p:spPr bwMode="auto">
            <a:xfrm>
              <a:off x="2852" y="1213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2.38</a:t>
              </a:r>
            </a:p>
          </p:txBody>
        </p:sp>
        <p:sp>
          <p:nvSpPr>
            <p:cNvPr id="94221" name="Rectangle 2060"/>
            <p:cNvSpPr>
              <a:spLocks noChangeArrowheads="1"/>
            </p:cNvSpPr>
            <p:nvPr/>
          </p:nvSpPr>
          <p:spPr bwMode="auto">
            <a:xfrm>
              <a:off x="4186" y="1213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.0208</a:t>
              </a:r>
            </a:p>
          </p:txBody>
        </p:sp>
        <p:sp>
          <p:nvSpPr>
            <p:cNvPr id="94222" name="Rectangle 2061"/>
            <p:cNvSpPr>
              <a:spLocks noChangeArrowheads="1"/>
            </p:cNvSpPr>
            <p:nvPr/>
          </p:nvSpPr>
          <p:spPr bwMode="auto">
            <a:xfrm>
              <a:off x="183" y="1469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RP-4</a:t>
              </a:r>
            </a:p>
          </p:txBody>
        </p:sp>
        <p:sp>
          <p:nvSpPr>
            <p:cNvPr id="94223" name="Rectangle 2062"/>
            <p:cNvSpPr>
              <a:spLocks noChangeArrowheads="1"/>
            </p:cNvSpPr>
            <p:nvPr/>
          </p:nvSpPr>
          <p:spPr bwMode="auto">
            <a:xfrm>
              <a:off x="1517" y="1469"/>
              <a:ext cx="1335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4.1</a:t>
              </a:r>
            </a:p>
          </p:txBody>
        </p:sp>
        <p:sp>
          <p:nvSpPr>
            <p:cNvPr id="94224" name="Rectangle 2063"/>
            <p:cNvSpPr>
              <a:spLocks noChangeArrowheads="1"/>
            </p:cNvSpPr>
            <p:nvPr/>
          </p:nvSpPr>
          <p:spPr bwMode="auto">
            <a:xfrm>
              <a:off x="2852" y="1469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3.81</a:t>
              </a:r>
            </a:p>
          </p:txBody>
        </p:sp>
        <p:sp>
          <p:nvSpPr>
            <p:cNvPr id="94225" name="Rectangle 2064"/>
            <p:cNvSpPr>
              <a:spLocks noChangeArrowheads="1"/>
            </p:cNvSpPr>
            <p:nvPr/>
          </p:nvSpPr>
          <p:spPr bwMode="auto">
            <a:xfrm>
              <a:off x="4186" y="1469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.0004</a:t>
              </a:r>
            </a:p>
          </p:txBody>
        </p:sp>
        <p:sp>
          <p:nvSpPr>
            <p:cNvPr id="94226" name="Rectangle 2065"/>
            <p:cNvSpPr>
              <a:spLocks noChangeArrowheads="1"/>
            </p:cNvSpPr>
            <p:nvPr/>
          </p:nvSpPr>
          <p:spPr bwMode="auto">
            <a:xfrm>
              <a:off x="183" y="1725"/>
              <a:ext cx="1334" cy="257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BP-2</a:t>
              </a:r>
            </a:p>
          </p:txBody>
        </p:sp>
        <p:sp>
          <p:nvSpPr>
            <p:cNvPr id="94227" name="Rectangle 2066"/>
            <p:cNvSpPr>
              <a:spLocks noChangeArrowheads="1"/>
            </p:cNvSpPr>
            <p:nvPr/>
          </p:nvSpPr>
          <p:spPr bwMode="auto">
            <a:xfrm>
              <a:off x="1517" y="1725"/>
              <a:ext cx="1335" cy="257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3.6</a:t>
              </a:r>
            </a:p>
          </p:txBody>
        </p:sp>
        <p:sp>
          <p:nvSpPr>
            <p:cNvPr id="94228" name="Rectangle 2067"/>
            <p:cNvSpPr>
              <a:spLocks noChangeArrowheads="1"/>
            </p:cNvSpPr>
            <p:nvPr/>
          </p:nvSpPr>
          <p:spPr bwMode="auto">
            <a:xfrm>
              <a:off x="2852" y="1725"/>
              <a:ext cx="1334" cy="257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2.59</a:t>
              </a:r>
            </a:p>
          </p:txBody>
        </p:sp>
        <p:sp>
          <p:nvSpPr>
            <p:cNvPr id="94229" name="Rectangle 2068"/>
            <p:cNvSpPr>
              <a:spLocks noChangeArrowheads="1"/>
            </p:cNvSpPr>
            <p:nvPr/>
          </p:nvSpPr>
          <p:spPr bwMode="auto">
            <a:xfrm>
              <a:off x="4186" y="1725"/>
              <a:ext cx="1334" cy="257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.0125</a:t>
              </a:r>
            </a:p>
          </p:txBody>
        </p:sp>
        <p:sp>
          <p:nvSpPr>
            <p:cNvPr id="94230" name="Rectangle 2069"/>
            <p:cNvSpPr>
              <a:spLocks noChangeArrowheads="1"/>
            </p:cNvSpPr>
            <p:nvPr/>
          </p:nvSpPr>
          <p:spPr bwMode="auto">
            <a:xfrm>
              <a:off x="183" y="1982"/>
              <a:ext cx="1334" cy="255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GH-5</a:t>
              </a:r>
            </a:p>
          </p:txBody>
        </p:sp>
        <p:sp>
          <p:nvSpPr>
            <p:cNvPr id="94231" name="Rectangle 2070"/>
            <p:cNvSpPr>
              <a:spLocks noChangeArrowheads="1"/>
            </p:cNvSpPr>
            <p:nvPr/>
          </p:nvSpPr>
          <p:spPr bwMode="auto">
            <a:xfrm>
              <a:off x="1517" y="1982"/>
              <a:ext cx="1335" cy="255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2.4</a:t>
              </a:r>
            </a:p>
          </p:txBody>
        </p:sp>
        <p:sp>
          <p:nvSpPr>
            <p:cNvPr id="94232" name="Rectangle 2071"/>
            <p:cNvSpPr>
              <a:spLocks noChangeArrowheads="1"/>
            </p:cNvSpPr>
            <p:nvPr/>
          </p:nvSpPr>
          <p:spPr bwMode="auto">
            <a:xfrm>
              <a:off x="2852" y="1982"/>
              <a:ext cx="1334" cy="255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2.86</a:t>
              </a:r>
            </a:p>
          </p:txBody>
        </p:sp>
        <p:sp>
          <p:nvSpPr>
            <p:cNvPr id="94233" name="Rectangle 2072"/>
            <p:cNvSpPr>
              <a:spLocks noChangeArrowheads="1"/>
            </p:cNvSpPr>
            <p:nvPr/>
          </p:nvSpPr>
          <p:spPr bwMode="auto">
            <a:xfrm>
              <a:off x="4186" y="1982"/>
              <a:ext cx="1334" cy="255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.0061</a:t>
              </a:r>
            </a:p>
          </p:txBody>
        </p:sp>
        <p:sp>
          <p:nvSpPr>
            <p:cNvPr id="94234" name="Rectangle 2073"/>
            <p:cNvSpPr>
              <a:spLocks noChangeArrowheads="1"/>
            </p:cNvSpPr>
            <p:nvPr/>
          </p:nvSpPr>
          <p:spPr bwMode="auto">
            <a:xfrm>
              <a:off x="183" y="2237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EN-4</a:t>
              </a:r>
            </a:p>
          </p:txBody>
        </p:sp>
        <p:sp>
          <p:nvSpPr>
            <p:cNvPr id="94235" name="Rectangle 2074"/>
            <p:cNvSpPr>
              <a:spLocks noChangeArrowheads="1"/>
            </p:cNvSpPr>
            <p:nvPr/>
          </p:nvSpPr>
          <p:spPr bwMode="auto">
            <a:xfrm>
              <a:off x="1517" y="2237"/>
              <a:ext cx="1335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5.1</a:t>
              </a:r>
            </a:p>
          </p:txBody>
        </p:sp>
        <p:sp>
          <p:nvSpPr>
            <p:cNvPr id="94236" name="Rectangle 2075"/>
            <p:cNvSpPr>
              <a:spLocks noChangeArrowheads="1"/>
            </p:cNvSpPr>
            <p:nvPr/>
          </p:nvSpPr>
          <p:spPr bwMode="auto">
            <a:xfrm>
              <a:off x="2852" y="2237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4.33</a:t>
              </a:r>
            </a:p>
          </p:txBody>
        </p:sp>
        <p:sp>
          <p:nvSpPr>
            <p:cNvPr id="94237" name="Rectangle 2076"/>
            <p:cNvSpPr>
              <a:spLocks noChangeArrowheads="1"/>
            </p:cNvSpPr>
            <p:nvPr/>
          </p:nvSpPr>
          <p:spPr bwMode="auto">
            <a:xfrm>
              <a:off x="4186" y="2237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.0001</a:t>
              </a:r>
            </a:p>
          </p:txBody>
        </p:sp>
        <p:sp>
          <p:nvSpPr>
            <p:cNvPr id="94238" name="Rectangle 2077"/>
            <p:cNvSpPr>
              <a:spLocks noChangeArrowheads="1"/>
            </p:cNvSpPr>
            <p:nvPr/>
          </p:nvSpPr>
          <p:spPr bwMode="auto">
            <a:xfrm>
              <a:off x="183" y="2493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SF-2</a:t>
              </a:r>
            </a:p>
          </p:txBody>
        </p:sp>
        <p:sp>
          <p:nvSpPr>
            <p:cNvPr id="94239" name="Rectangle 2078"/>
            <p:cNvSpPr>
              <a:spLocks noChangeArrowheads="1"/>
            </p:cNvSpPr>
            <p:nvPr/>
          </p:nvSpPr>
          <p:spPr bwMode="auto">
            <a:xfrm>
              <a:off x="1517" y="2493"/>
              <a:ext cx="1335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4.7</a:t>
              </a:r>
            </a:p>
          </p:txBody>
        </p:sp>
        <p:sp>
          <p:nvSpPr>
            <p:cNvPr id="94240" name="Rectangle 2079"/>
            <p:cNvSpPr>
              <a:spLocks noChangeArrowheads="1"/>
            </p:cNvSpPr>
            <p:nvPr/>
          </p:nvSpPr>
          <p:spPr bwMode="auto">
            <a:xfrm>
              <a:off x="2852" y="2493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3.51</a:t>
              </a:r>
            </a:p>
          </p:txBody>
        </p:sp>
        <p:sp>
          <p:nvSpPr>
            <p:cNvPr id="94241" name="Rectangle 2080"/>
            <p:cNvSpPr>
              <a:spLocks noChangeArrowheads="1"/>
            </p:cNvSpPr>
            <p:nvPr/>
          </p:nvSpPr>
          <p:spPr bwMode="auto">
            <a:xfrm>
              <a:off x="4186" y="2493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.0009</a:t>
              </a:r>
            </a:p>
          </p:txBody>
        </p:sp>
        <p:sp>
          <p:nvSpPr>
            <p:cNvPr id="94242" name="Rectangle 2081"/>
            <p:cNvSpPr>
              <a:spLocks noChangeArrowheads="1"/>
            </p:cNvSpPr>
            <p:nvPr/>
          </p:nvSpPr>
          <p:spPr bwMode="auto">
            <a:xfrm>
              <a:off x="183" y="2749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RE-3</a:t>
              </a:r>
            </a:p>
          </p:txBody>
        </p:sp>
        <p:sp>
          <p:nvSpPr>
            <p:cNvPr id="94243" name="Rectangle 2082"/>
            <p:cNvSpPr>
              <a:spLocks noChangeArrowheads="1"/>
            </p:cNvSpPr>
            <p:nvPr/>
          </p:nvSpPr>
          <p:spPr bwMode="auto">
            <a:xfrm>
              <a:off x="1517" y="2749"/>
              <a:ext cx="1335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1.5</a:t>
              </a:r>
            </a:p>
          </p:txBody>
        </p:sp>
        <p:sp>
          <p:nvSpPr>
            <p:cNvPr id="94244" name="Rectangle 2083"/>
            <p:cNvSpPr>
              <a:spLocks noChangeArrowheads="1"/>
            </p:cNvSpPr>
            <p:nvPr/>
          </p:nvSpPr>
          <p:spPr bwMode="auto">
            <a:xfrm>
              <a:off x="2852" y="2749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0.96</a:t>
              </a:r>
            </a:p>
          </p:txBody>
        </p:sp>
        <p:sp>
          <p:nvSpPr>
            <p:cNvPr id="94245" name="Rectangle 2084"/>
            <p:cNvSpPr>
              <a:spLocks noChangeArrowheads="1"/>
            </p:cNvSpPr>
            <p:nvPr/>
          </p:nvSpPr>
          <p:spPr bwMode="auto">
            <a:xfrm>
              <a:off x="4186" y="2749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.3400</a:t>
              </a:r>
            </a:p>
          </p:txBody>
        </p:sp>
        <p:sp>
          <p:nvSpPr>
            <p:cNvPr id="94246" name="Rectangle 2085"/>
            <p:cNvSpPr>
              <a:spLocks noChangeArrowheads="1"/>
            </p:cNvSpPr>
            <p:nvPr/>
          </p:nvSpPr>
          <p:spPr bwMode="auto">
            <a:xfrm>
              <a:off x="183" y="3005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EWB-5</a:t>
              </a:r>
            </a:p>
          </p:txBody>
        </p:sp>
        <p:sp>
          <p:nvSpPr>
            <p:cNvPr id="94247" name="Rectangle 2086"/>
            <p:cNvSpPr>
              <a:spLocks noChangeArrowheads="1"/>
            </p:cNvSpPr>
            <p:nvPr/>
          </p:nvSpPr>
          <p:spPr bwMode="auto">
            <a:xfrm>
              <a:off x="1517" y="3005"/>
              <a:ext cx="1335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4.3</a:t>
              </a:r>
            </a:p>
          </p:txBody>
        </p:sp>
        <p:sp>
          <p:nvSpPr>
            <p:cNvPr id="94248" name="Rectangle 2087"/>
            <p:cNvSpPr>
              <a:spLocks noChangeArrowheads="1"/>
            </p:cNvSpPr>
            <p:nvPr/>
          </p:nvSpPr>
          <p:spPr bwMode="auto">
            <a:xfrm>
              <a:off x="2852" y="3005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3.20</a:t>
              </a:r>
            </a:p>
          </p:txBody>
        </p:sp>
        <p:sp>
          <p:nvSpPr>
            <p:cNvPr id="94249" name="Rectangle 2088"/>
            <p:cNvSpPr>
              <a:spLocks noChangeArrowheads="1"/>
            </p:cNvSpPr>
            <p:nvPr/>
          </p:nvSpPr>
          <p:spPr bwMode="auto">
            <a:xfrm>
              <a:off x="4186" y="3005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.0023</a:t>
              </a:r>
            </a:p>
          </p:txBody>
        </p:sp>
        <p:sp>
          <p:nvSpPr>
            <p:cNvPr id="94250" name="Rectangle 2089"/>
            <p:cNvSpPr>
              <a:spLocks noChangeArrowheads="1"/>
            </p:cNvSpPr>
            <p:nvPr/>
          </p:nvSpPr>
          <p:spPr bwMode="auto">
            <a:xfrm>
              <a:off x="183" y="3261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PCS</a:t>
              </a:r>
            </a:p>
          </p:txBody>
        </p:sp>
        <p:sp>
          <p:nvSpPr>
            <p:cNvPr id="94251" name="Rectangle 2090"/>
            <p:cNvSpPr>
              <a:spLocks noChangeArrowheads="1"/>
            </p:cNvSpPr>
            <p:nvPr/>
          </p:nvSpPr>
          <p:spPr bwMode="auto">
            <a:xfrm>
              <a:off x="1517" y="3261"/>
              <a:ext cx="1335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2.8</a:t>
              </a:r>
            </a:p>
          </p:txBody>
        </p:sp>
        <p:sp>
          <p:nvSpPr>
            <p:cNvPr id="94252" name="Rectangle 2091"/>
            <p:cNvSpPr>
              <a:spLocks noChangeArrowheads="1"/>
            </p:cNvSpPr>
            <p:nvPr/>
          </p:nvSpPr>
          <p:spPr bwMode="auto">
            <a:xfrm>
              <a:off x="2852" y="3261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3.23</a:t>
              </a:r>
            </a:p>
          </p:txBody>
        </p:sp>
        <p:sp>
          <p:nvSpPr>
            <p:cNvPr id="94253" name="Rectangle 2092"/>
            <p:cNvSpPr>
              <a:spLocks noChangeArrowheads="1"/>
            </p:cNvSpPr>
            <p:nvPr/>
          </p:nvSpPr>
          <p:spPr bwMode="auto">
            <a:xfrm>
              <a:off x="4186" y="3261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.0021</a:t>
              </a:r>
            </a:p>
          </p:txBody>
        </p:sp>
        <p:sp>
          <p:nvSpPr>
            <p:cNvPr id="94254" name="Rectangle 2093"/>
            <p:cNvSpPr>
              <a:spLocks noChangeArrowheads="1"/>
            </p:cNvSpPr>
            <p:nvPr/>
          </p:nvSpPr>
          <p:spPr bwMode="auto">
            <a:xfrm>
              <a:off x="183" y="3517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MCS</a:t>
              </a:r>
            </a:p>
          </p:txBody>
        </p:sp>
        <p:sp>
          <p:nvSpPr>
            <p:cNvPr id="94255" name="Rectangle 2094"/>
            <p:cNvSpPr>
              <a:spLocks noChangeArrowheads="1"/>
            </p:cNvSpPr>
            <p:nvPr/>
          </p:nvSpPr>
          <p:spPr bwMode="auto">
            <a:xfrm>
              <a:off x="1517" y="3517"/>
              <a:ext cx="1335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3.9</a:t>
              </a:r>
            </a:p>
          </p:txBody>
        </p:sp>
        <p:sp>
          <p:nvSpPr>
            <p:cNvPr id="94256" name="Rectangle 2095"/>
            <p:cNvSpPr>
              <a:spLocks noChangeArrowheads="1"/>
            </p:cNvSpPr>
            <p:nvPr/>
          </p:nvSpPr>
          <p:spPr bwMode="auto">
            <a:xfrm>
              <a:off x="2852" y="3517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2.82</a:t>
              </a:r>
            </a:p>
          </p:txBody>
        </p:sp>
        <p:sp>
          <p:nvSpPr>
            <p:cNvPr id="94257" name="Rectangle 2096"/>
            <p:cNvSpPr>
              <a:spLocks noChangeArrowheads="1"/>
            </p:cNvSpPr>
            <p:nvPr/>
          </p:nvSpPr>
          <p:spPr bwMode="auto">
            <a:xfrm>
              <a:off x="4186" y="3517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.0067</a:t>
              </a:r>
            </a:p>
          </p:txBody>
        </p:sp>
        <p:sp>
          <p:nvSpPr>
            <p:cNvPr id="94258" name="Line 2097"/>
            <p:cNvSpPr>
              <a:spLocks noChangeShapeType="1"/>
            </p:cNvSpPr>
            <p:nvPr/>
          </p:nvSpPr>
          <p:spPr bwMode="auto">
            <a:xfrm>
              <a:off x="1517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9" name="Line 2098"/>
            <p:cNvSpPr>
              <a:spLocks noChangeShapeType="1"/>
            </p:cNvSpPr>
            <p:nvPr/>
          </p:nvSpPr>
          <p:spPr bwMode="auto">
            <a:xfrm>
              <a:off x="2852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0" name="Line 2099"/>
            <p:cNvSpPr>
              <a:spLocks noChangeShapeType="1"/>
            </p:cNvSpPr>
            <p:nvPr/>
          </p:nvSpPr>
          <p:spPr bwMode="auto">
            <a:xfrm>
              <a:off x="4186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1" name="Line 2100"/>
            <p:cNvSpPr>
              <a:spLocks noChangeShapeType="1"/>
            </p:cNvSpPr>
            <p:nvPr/>
          </p:nvSpPr>
          <p:spPr bwMode="auto">
            <a:xfrm>
              <a:off x="183" y="121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2" name="Line 2101"/>
            <p:cNvSpPr>
              <a:spLocks noChangeShapeType="1"/>
            </p:cNvSpPr>
            <p:nvPr/>
          </p:nvSpPr>
          <p:spPr bwMode="auto">
            <a:xfrm>
              <a:off x="183" y="1469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3" name="Line 2102"/>
            <p:cNvSpPr>
              <a:spLocks noChangeShapeType="1"/>
            </p:cNvSpPr>
            <p:nvPr/>
          </p:nvSpPr>
          <p:spPr bwMode="auto">
            <a:xfrm>
              <a:off x="183" y="1725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4" name="Line 2103"/>
            <p:cNvSpPr>
              <a:spLocks noChangeShapeType="1"/>
            </p:cNvSpPr>
            <p:nvPr/>
          </p:nvSpPr>
          <p:spPr bwMode="auto">
            <a:xfrm>
              <a:off x="183" y="1982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5" name="Line 2104"/>
            <p:cNvSpPr>
              <a:spLocks noChangeShapeType="1"/>
            </p:cNvSpPr>
            <p:nvPr/>
          </p:nvSpPr>
          <p:spPr bwMode="auto">
            <a:xfrm>
              <a:off x="183" y="2237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6" name="Line 2105"/>
            <p:cNvSpPr>
              <a:spLocks noChangeShapeType="1"/>
            </p:cNvSpPr>
            <p:nvPr/>
          </p:nvSpPr>
          <p:spPr bwMode="auto">
            <a:xfrm>
              <a:off x="183" y="249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7" name="Line 2106"/>
            <p:cNvSpPr>
              <a:spLocks noChangeShapeType="1"/>
            </p:cNvSpPr>
            <p:nvPr/>
          </p:nvSpPr>
          <p:spPr bwMode="auto">
            <a:xfrm>
              <a:off x="183" y="2749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8" name="Line 2107"/>
            <p:cNvSpPr>
              <a:spLocks noChangeShapeType="1"/>
            </p:cNvSpPr>
            <p:nvPr/>
          </p:nvSpPr>
          <p:spPr bwMode="auto">
            <a:xfrm>
              <a:off x="183" y="3005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9" name="Line 2108"/>
            <p:cNvSpPr>
              <a:spLocks noChangeShapeType="1"/>
            </p:cNvSpPr>
            <p:nvPr/>
          </p:nvSpPr>
          <p:spPr bwMode="auto">
            <a:xfrm>
              <a:off x="183" y="3261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0" name="Line 2109"/>
            <p:cNvSpPr>
              <a:spLocks noChangeShapeType="1"/>
            </p:cNvSpPr>
            <p:nvPr/>
          </p:nvSpPr>
          <p:spPr bwMode="auto">
            <a:xfrm>
              <a:off x="183" y="3517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1" name="Line 2110"/>
            <p:cNvSpPr>
              <a:spLocks noChangeShapeType="1"/>
            </p:cNvSpPr>
            <p:nvPr/>
          </p:nvSpPr>
          <p:spPr bwMode="auto">
            <a:xfrm>
              <a:off x="183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2" name="Line 2111"/>
            <p:cNvSpPr>
              <a:spLocks noChangeShapeType="1"/>
            </p:cNvSpPr>
            <p:nvPr/>
          </p:nvSpPr>
          <p:spPr bwMode="auto">
            <a:xfrm>
              <a:off x="5520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3" name="Line 2112"/>
            <p:cNvSpPr>
              <a:spLocks noChangeShapeType="1"/>
            </p:cNvSpPr>
            <p:nvPr/>
          </p:nvSpPr>
          <p:spPr bwMode="auto">
            <a:xfrm>
              <a:off x="183" y="83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4" name="Line 2113"/>
            <p:cNvSpPr>
              <a:spLocks noChangeShapeType="1"/>
            </p:cNvSpPr>
            <p:nvPr/>
          </p:nvSpPr>
          <p:spPr bwMode="auto">
            <a:xfrm>
              <a:off x="183" y="377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13" name="Line 68"/>
          <p:cNvSpPr>
            <a:spLocks noChangeShapeType="1"/>
          </p:cNvSpPr>
          <p:nvPr/>
        </p:nvSpPr>
        <p:spPr bwMode="auto">
          <a:xfrm>
            <a:off x="8096250" y="4826000"/>
            <a:ext cx="36195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371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z="3200" b="1" dirty="0" smtClean="0">
                <a:latin typeface="Comic Sans MS" pitchFamily="66" charset="0"/>
              </a:rPr>
              <a:t>  How Do We Know If Care Is Effective?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600200"/>
            <a:ext cx="8629650" cy="4525963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Effective care maximizes probability of desired health outcomes</a:t>
            </a:r>
          </a:p>
          <a:p>
            <a:pPr lvl="1" eaLnBrk="1" hangingPunct="1">
              <a:lnSpc>
                <a:spcPct val="120000"/>
              </a:lnSpc>
              <a:spcAft>
                <a:spcPct val="30000"/>
              </a:spcAft>
              <a:defRPr/>
            </a:pPr>
            <a:r>
              <a:rPr lang="en-US" dirty="0" smtClean="0"/>
              <a:t>Health outcome measures indicate whether        care is effective</a:t>
            </a:r>
            <a:endParaRPr lang="en-US" dirty="0"/>
          </a:p>
          <a:p>
            <a:pPr marL="0" indent="0" algn="ctr" eaLnBrk="1" hangingPunct="1">
              <a:buFontTx/>
              <a:buNone/>
              <a:defRPr/>
            </a:pPr>
            <a:r>
              <a:rPr lang="en-US" sz="2800" dirty="0" smtClean="0"/>
              <a:t>Cost ↓</a:t>
            </a:r>
            <a:endParaRPr lang="en-US" sz="2800" dirty="0" smtClean="0">
              <a:sym typeface="r_symbol"/>
            </a:endParaRPr>
          </a:p>
          <a:p>
            <a:pPr marL="0" indent="0" algn="ctr" eaLnBrk="1" hangingPunct="1">
              <a:buFontTx/>
              <a:buNone/>
              <a:defRPr/>
            </a:pPr>
            <a:endParaRPr lang="en-US" sz="2800" dirty="0" smtClean="0">
              <a:sym typeface="r_symbol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US" sz="2800" dirty="0" smtClean="0">
                <a:sym typeface="r_symbol"/>
              </a:rPr>
              <a:t>Effectiveness ↑</a:t>
            </a:r>
            <a:endParaRPr lang="en-US" sz="2800" dirty="0" smtClean="0"/>
          </a:p>
          <a:p>
            <a:pPr lvl="1" eaLnBrk="1" hangingPunct="1">
              <a:lnSpc>
                <a:spcPct val="120000"/>
              </a:lnSpc>
              <a:spcAft>
                <a:spcPct val="30000"/>
              </a:spcAft>
              <a:defRPr/>
            </a:pPr>
            <a:endParaRPr 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146685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D0EEA93B-33F3-4AAF-BF08-42FEA6D24DF7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3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6149" name="Line 4"/>
          <p:cNvSpPr>
            <a:spLocks noChangeShapeType="1"/>
          </p:cNvSpPr>
          <p:nvPr/>
        </p:nvSpPr>
        <p:spPr bwMode="auto">
          <a:xfrm>
            <a:off x="3200400" y="4953000"/>
            <a:ext cx="3657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Effect Size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1600200"/>
            <a:ext cx="69342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(Follow-up – Baseline)/ </a:t>
            </a:r>
            <a:r>
              <a:rPr lang="en-US" dirty="0" err="1" smtClean="0"/>
              <a:t>SD</a:t>
            </a:r>
            <a:r>
              <a:rPr lang="en-US" baseline="-25000" dirty="0" err="1" smtClean="0"/>
              <a:t>baseline</a:t>
            </a:r>
            <a:endParaRPr lang="en-US" baseline="-25000" dirty="0" smtClean="0"/>
          </a:p>
          <a:p>
            <a:pPr marL="0" indent="0">
              <a:buFontTx/>
              <a:buNone/>
              <a:defRPr/>
            </a:pPr>
            <a:endParaRPr lang="en-US" baseline="-25000" dirty="0"/>
          </a:p>
          <a:p>
            <a:pPr marL="0" indent="0">
              <a:buFontTx/>
              <a:buNone/>
              <a:defRPr/>
            </a:pPr>
            <a:r>
              <a:rPr lang="en-US" i="1" baseline="-25000" dirty="0" smtClean="0"/>
              <a:t>Cohen’s Rule of Thumb:</a:t>
            </a:r>
          </a:p>
          <a:p>
            <a:pPr marL="0" indent="0">
              <a:buFontTx/>
              <a:buNone/>
              <a:defRPr/>
            </a:pPr>
            <a:endParaRPr lang="en-US" i="1" baseline="-250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en-US" baseline="-25000" dirty="0" smtClean="0"/>
              <a:t>ES = 0.20   Small</a:t>
            </a:r>
          </a:p>
          <a:p>
            <a:pPr>
              <a:buFont typeface="Wingdings" pitchFamily="2" charset="2"/>
              <a:buChar char="ü"/>
              <a:defRPr/>
            </a:pPr>
            <a:endParaRPr lang="en-US" baseline="-250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en-US" baseline="-25000" dirty="0" smtClean="0"/>
              <a:t>ES = 0.50   Medium</a:t>
            </a:r>
          </a:p>
          <a:p>
            <a:pPr>
              <a:buFont typeface="Wingdings" pitchFamily="2" charset="2"/>
              <a:buChar char="ü"/>
              <a:defRPr/>
            </a:pPr>
            <a:endParaRPr lang="en-US" baseline="-250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en-US" baseline="-25000" dirty="0" smtClean="0"/>
              <a:t>ES = 0.80   Large</a:t>
            </a:r>
            <a:endParaRPr lang="en-US" baseline="-25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1466850" cy="476250"/>
          </a:xfrm>
        </p:spPr>
        <p:txBody>
          <a:bodyPr/>
          <a:lstStyle/>
          <a:p>
            <a:pPr>
              <a:defRPr/>
            </a:pPr>
            <a:fld id="{DA2E848C-72AC-4329-BB4E-F562DE86D4B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E495E-AE45-4112-9940-15B8B01E4F56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95235" name="Title 16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772400" cy="16002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latin typeface="Comic Sans MS" pitchFamily="66" charset="0"/>
              </a:rPr>
              <a:t>Effect Sizes for Changes </a:t>
            </a:r>
            <a:br>
              <a:rPr lang="en-US" altLang="en-US" sz="3600" b="1" dirty="0" smtClean="0">
                <a:latin typeface="Comic Sans MS" pitchFamily="66" charset="0"/>
              </a:rPr>
            </a:br>
            <a:r>
              <a:rPr lang="en-US" altLang="en-US" sz="3600" b="1" dirty="0" smtClean="0">
                <a:latin typeface="Comic Sans MS" pitchFamily="66" charset="0"/>
              </a:rPr>
              <a:t>in SF-36 Scores </a:t>
            </a:r>
          </a:p>
        </p:txBody>
      </p:sp>
      <p:graphicFrame>
        <p:nvGraphicFramePr>
          <p:cNvPr id="95236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390525" y="1530350"/>
          <a:ext cx="8734425" cy="412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7" name="Chart" r:id="rId4" imgW="8563064" imgH="4048194" progId="Excel.Sheet.8">
                  <p:embed/>
                </p:oleObj>
              </mc:Choice>
              <mc:Fallback>
                <p:oleObj name="Chart" r:id="rId4" imgW="8563064" imgH="4048194" progId="Excel.Sheet.8">
                  <p:embed/>
                  <p:pic>
                    <p:nvPicPr>
                      <p:cNvPr id="0" name="Picture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1530350"/>
                        <a:ext cx="8734425" cy="412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7" name="Text Box 4"/>
          <p:cNvSpPr txBox="1">
            <a:spLocks noChangeArrowheads="1"/>
          </p:cNvSpPr>
          <p:nvPr/>
        </p:nvSpPr>
        <p:spPr bwMode="auto">
          <a:xfrm>
            <a:off x="966788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0.13</a:t>
            </a:r>
          </a:p>
        </p:txBody>
      </p:sp>
      <p:sp>
        <p:nvSpPr>
          <p:cNvPr id="95238" name="Text Box 5"/>
          <p:cNvSpPr txBox="1">
            <a:spLocks noChangeArrowheads="1"/>
          </p:cNvSpPr>
          <p:nvPr/>
        </p:nvSpPr>
        <p:spPr bwMode="auto">
          <a:xfrm>
            <a:off x="1604963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0.35</a:t>
            </a:r>
          </a:p>
        </p:txBody>
      </p:sp>
      <p:sp>
        <p:nvSpPr>
          <p:cNvPr id="95239" name="Text Box 6"/>
          <p:cNvSpPr txBox="1">
            <a:spLocks noChangeArrowheads="1"/>
          </p:cNvSpPr>
          <p:nvPr/>
        </p:nvSpPr>
        <p:spPr bwMode="auto">
          <a:xfrm>
            <a:off x="2241550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0.35</a:t>
            </a:r>
          </a:p>
        </p:txBody>
      </p:sp>
      <p:sp>
        <p:nvSpPr>
          <p:cNvPr id="95240" name="Text Box 7"/>
          <p:cNvSpPr txBox="1">
            <a:spLocks noChangeArrowheads="1"/>
          </p:cNvSpPr>
          <p:nvPr/>
        </p:nvSpPr>
        <p:spPr bwMode="auto">
          <a:xfrm>
            <a:off x="2879725" y="1919288"/>
            <a:ext cx="779463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0.21</a:t>
            </a:r>
          </a:p>
        </p:txBody>
      </p:sp>
      <p:sp>
        <p:nvSpPr>
          <p:cNvPr id="95241" name="Text Box 8"/>
          <p:cNvSpPr txBox="1">
            <a:spLocks noChangeArrowheads="1"/>
          </p:cNvSpPr>
          <p:nvPr/>
        </p:nvSpPr>
        <p:spPr bwMode="auto">
          <a:xfrm>
            <a:off x="3581400" y="1844675"/>
            <a:ext cx="762000" cy="2778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0.53</a:t>
            </a:r>
          </a:p>
        </p:txBody>
      </p:sp>
      <p:sp>
        <p:nvSpPr>
          <p:cNvPr id="95242" name="Text Box 9"/>
          <p:cNvSpPr txBox="1">
            <a:spLocks noChangeArrowheads="1"/>
          </p:cNvSpPr>
          <p:nvPr/>
        </p:nvSpPr>
        <p:spPr bwMode="auto">
          <a:xfrm>
            <a:off x="4419600" y="1890713"/>
            <a:ext cx="533400" cy="2762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0.36</a:t>
            </a:r>
          </a:p>
        </p:txBody>
      </p:sp>
      <p:sp>
        <p:nvSpPr>
          <p:cNvPr id="95243" name="Text Box 10"/>
          <p:cNvSpPr txBox="1">
            <a:spLocks noChangeArrowheads="1"/>
          </p:cNvSpPr>
          <p:nvPr/>
        </p:nvSpPr>
        <p:spPr bwMode="auto">
          <a:xfrm>
            <a:off x="5105400" y="1919288"/>
            <a:ext cx="4953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 u="sng">
                <a:latin typeface="Arial" pitchFamily="34" charset="0"/>
                <a:ea typeface="MS PGothic" pitchFamily="34" charset="-128"/>
              </a:rPr>
              <a:t>0.11</a:t>
            </a:r>
          </a:p>
        </p:txBody>
      </p:sp>
      <p:sp>
        <p:nvSpPr>
          <p:cNvPr id="95244" name="Text Box 11"/>
          <p:cNvSpPr txBox="1">
            <a:spLocks noChangeArrowheads="1"/>
          </p:cNvSpPr>
          <p:nvPr/>
        </p:nvSpPr>
        <p:spPr bwMode="auto">
          <a:xfrm>
            <a:off x="5715000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0.41 </a:t>
            </a:r>
          </a:p>
        </p:txBody>
      </p:sp>
      <p:sp>
        <p:nvSpPr>
          <p:cNvPr id="95245" name="Text Box 12"/>
          <p:cNvSpPr txBox="1">
            <a:spLocks noChangeArrowheads="1"/>
          </p:cNvSpPr>
          <p:nvPr/>
        </p:nvSpPr>
        <p:spPr bwMode="auto">
          <a:xfrm>
            <a:off x="6324600" y="1919288"/>
            <a:ext cx="6858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0.24</a:t>
            </a:r>
          </a:p>
        </p:txBody>
      </p:sp>
      <p:sp>
        <p:nvSpPr>
          <p:cNvPr id="95246" name="Text Box 13"/>
          <p:cNvSpPr txBox="1">
            <a:spLocks noChangeArrowheads="1"/>
          </p:cNvSpPr>
          <p:nvPr/>
        </p:nvSpPr>
        <p:spPr bwMode="auto">
          <a:xfrm>
            <a:off x="7135813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0.30</a:t>
            </a:r>
          </a:p>
        </p:txBody>
      </p:sp>
      <p:sp>
        <p:nvSpPr>
          <p:cNvPr id="95247" name="Text Box 14"/>
          <p:cNvSpPr txBox="1">
            <a:spLocks noChangeArrowheads="1"/>
          </p:cNvSpPr>
          <p:nvPr/>
        </p:nvSpPr>
        <p:spPr bwMode="auto">
          <a:xfrm>
            <a:off x="2620963" y="1530350"/>
            <a:ext cx="2979737" cy="3667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800">
                <a:latin typeface="Arial" pitchFamily="34" charset="0"/>
                <a:ea typeface="MS PGothic" pitchFamily="34" charset="-128"/>
              </a:rPr>
              <a:t>Effect Size</a:t>
            </a:r>
          </a:p>
        </p:txBody>
      </p:sp>
      <p:sp>
        <p:nvSpPr>
          <p:cNvPr id="95248" name="Rectangle 4"/>
          <p:cNvSpPr>
            <a:spLocks noChangeArrowheads="1"/>
          </p:cNvSpPr>
          <p:nvPr/>
        </p:nvSpPr>
        <p:spPr bwMode="auto">
          <a:xfrm>
            <a:off x="220663" y="5870575"/>
            <a:ext cx="8597900" cy="72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 sz="1050" b="0" dirty="0">
                <a:latin typeface="+mn-lt"/>
              </a:rPr>
              <a:t>PFI = Physical Functioning; Role-P = Role-Physical; Pain = Bodily Pain; Gen H=General Health; Energy = Energy/Fatigue; Social = Social </a:t>
            </a:r>
            <a:r>
              <a:rPr lang="en-US" altLang="en-US" sz="1050" b="0" dirty="0" smtClean="0">
                <a:latin typeface="+mn-lt"/>
              </a:rPr>
              <a:t>Functioning; Role-E </a:t>
            </a:r>
            <a:r>
              <a:rPr lang="en-US" altLang="en-US" sz="1050" b="0" dirty="0">
                <a:latin typeface="+mn-lt"/>
              </a:rPr>
              <a:t>= Role-Emotional; EWB = Emotional Well-being; PCS = Physical Component Summary; MCS =Mental Component Summary.</a:t>
            </a:r>
          </a:p>
          <a:p>
            <a:pPr eaLnBrk="0" hangingPunct="0"/>
            <a:endParaRPr lang="en-US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63CF1-6C53-4E0E-9790-001D12327D2E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99331" name="Title 16"/>
          <p:cNvSpPr>
            <a:spLocks noGrp="1"/>
          </p:cNvSpPr>
          <p:nvPr>
            <p:ph type="title" idx="4294967295"/>
          </p:nvPr>
        </p:nvSpPr>
        <p:spPr>
          <a:xfrm>
            <a:off x="220663" y="0"/>
            <a:ext cx="8237537" cy="16002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atin typeface="Comic Sans MS" pitchFamily="66" charset="0"/>
              </a:rPr>
              <a:t>Amount of Change Needed for Significant Individual Change </a:t>
            </a:r>
          </a:p>
        </p:txBody>
      </p:sp>
      <p:graphicFrame>
        <p:nvGraphicFramePr>
          <p:cNvPr id="99332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390525" y="1530350"/>
          <a:ext cx="8734425" cy="412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1" r:id="rId4" imgW="8736325" imgH="4127350" progId="Excel.Sheet.8">
                  <p:embed/>
                </p:oleObj>
              </mc:Choice>
              <mc:Fallback>
                <p:oleObj r:id="rId4" imgW="8736325" imgH="4127350" progId="Excel.Sheet.8">
                  <p:embed/>
                  <p:pic>
                    <p:nvPicPr>
                      <p:cNvPr id="0" name="Picture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1530350"/>
                        <a:ext cx="8734425" cy="412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3" name="Text Box 4"/>
          <p:cNvSpPr txBox="1">
            <a:spLocks noChangeArrowheads="1"/>
          </p:cNvSpPr>
          <p:nvPr/>
        </p:nvSpPr>
        <p:spPr bwMode="auto">
          <a:xfrm>
            <a:off x="966788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0.67</a:t>
            </a:r>
          </a:p>
        </p:txBody>
      </p:sp>
      <p:sp>
        <p:nvSpPr>
          <p:cNvPr id="99334" name="Text Box 5"/>
          <p:cNvSpPr txBox="1">
            <a:spLocks noChangeArrowheads="1"/>
          </p:cNvSpPr>
          <p:nvPr/>
        </p:nvSpPr>
        <p:spPr bwMode="auto">
          <a:xfrm>
            <a:off x="1604963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0.72</a:t>
            </a:r>
          </a:p>
        </p:txBody>
      </p:sp>
      <p:sp>
        <p:nvSpPr>
          <p:cNvPr id="99335" name="Text Box 6"/>
          <p:cNvSpPr txBox="1">
            <a:spLocks noChangeArrowheads="1"/>
          </p:cNvSpPr>
          <p:nvPr/>
        </p:nvSpPr>
        <p:spPr bwMode="auto">
          <a:xfrm>
            <a:off x="2241550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1.01</a:t>
            </a:r>
          </a:p>
        </p:txBody>
      </p:sp>
      <p:sp>
        <p:nvSpPr>
          <p:cNvPr id="99336" name="Text Box 7"/>
          <p:cNvSpPr txBox="1">
            <a:spLocks noChangeArrowheads="1"/>
          </p:cNvSpPr>
          <p:nvPr/>
        </p:nvSpPr>
        <p:spPr bwMode="auto">
          <a:xfrm>
            <a:off x="2879725" y="1919288"/>
            <a:ext cx="779463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1.13</a:t>
            </a:r>
          </a:p>
        </p:txBody>
      </p:sp>
      <p:sp>
        <p:nvSpPr>
          <p:cNvPr id="99337" name="Text Box 8"/>
          <p:cNvSpPr txBox="1">
            <a:spLocks noChangeArrowheads="1"/>
          </p:cNvSpPr>
          <p:nvPr/>
        </p:nvSpPr>
        <p:spPr bwMode="auto">
          <a:xfrm>
            <a:off x="3581400" y="1844675"/>
            <a:ext cx="762000" cy="2778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1.33</a:t>
            </a:r>
          </a:p>
        </p:txBody>
      </p:sp>
      <p:sp>
        <p:nvSpPr>
          <p:cNvPr id="99338" name="Text Box 9"/>
          <p:cNvSpPr txBox="1">
            <a:spLocks noChangeArrowheads="1"/>
          </p:cNvSpPr>
          <p:nvPr/>
        </p:nvSpPr>
        <p:spPr bwMode="auto">
          <a:xfrm>
            <a:off x="4419600" y="1890713"/>
            <a:ext cx="533400" cy="2762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1.07</a:t>
            </a:r>
          </a:p>
        </p:txBody>
      </p:sp>
      <p:sp>
        <p:nvSpPr>
          <p:cNvPr id="99339" name="Text Box 10"/>
          <p:cNvSpPr txBox="1">
            <a:spLocks noChangeArrowheads="1"/>
          </p:cNvSpPr>
          <p:nvPr/>
        </p:nvSpPr>
        <p:spPr bwMode="auto">
          <a:xfrm>
            <a:off x="5105400" y="1919288"/>
            <a:ext cx="495300" cy="2762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0.71</a:t>
            </a:r>
          </a:p>
        </p:txBody>
      </p:sp>
      <p:sp>
        <p:nvSpPr>
          <p:cNvPr id="99340" name="Text Box 11"/>
          <p:cNvSpPr txBox="1">
            <a:spLocks noChangeArrowheads="1"/>
          </p:cNvSpPr>
          <p:nvPr/>
        </p:nvSpPr>
        <p:spPr bwMode="auto">
          <a:xfrm>
            <a:off x="5715000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1.26 </a:t>
            </a:r>
          </a:p>
        </p:txBody>
      </p:sp>
      <p:sp>
        <p:nvSpPr>
          <p:cNvPr id="99341" name="Text Box 12"/>
          <p:cNvSpPr txBox="1">
            <a:spLocks noChangeArrowheads="1"/>
          </p:cNvSpPr>
          <p:nvPr/>
        </p:nvSpPr>
        <p:spPr bwMode="auto">
          <a:xfrm>
            <a:off x="6324600" y="1919288"/>
            <a:ext cx="6858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0.62</a:t>
            </a:r>
          </a:p>
        </p:txBody>
      </p:sp>
      <p:sp>
        <p:nvSpPr>
          <p:cNvPr id="99342" name="Text Box 13"/>
          <p:cNvSpPr txBox="1">
            <a:spLocks noChangeArrowheads="1"/>
          </p:cNvSpPr>
          <p:nvPr/>
        </p:nvSpPr>
        <p:spPr bwMode="auto">
          <a:xfrm>
            <a:off x="7135813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0.73</a:t>
            </a:r>
          </a:p>
        </p:txBody>
      </p:sp>
      <p:sp>
        <p:nvSpPr>
          <p:cNvPr id="99343" name="Text Box 14"/>
          <p:cNvSpPr txBox="1">
            <a:spLocks noChangeArrowheads="1"/>
          </p:cNvSpPr>
          <p:nvPr/>
        </p:nvSpPr>
        <p:spPr bwMode="auto">
          <a:xfrm>
            <a:off x="2620963" y="1530350"/>
            <a:ext cx="2979737" cy="3667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800">
                <a:latin typeface="Arial" pitchFamily="34" charset="0"/>
                <a:ea typeface="MS PGothic" pitchFamily="34" charset="-128"/>
              </a:rPr>
              <a:t>Effect Size</a:t>
            </a:r>
          </a:p>
        </p:txBody>
      </p:sp>
      <p:sp>
        <p:nvSpPr>
          <p:cNvPr id="99344" name="Rectangle 4"/>
          <p:cNvSpPr>
            <a:spLocks noChangeArrowheads="1"/>
          </p:cNvSpPr>
          <p:nvPr/>
        </p:nvSpPr>
        <p:spPr bwMode="auto">
          <a:xfrm>
            <a:off x="220663" y="5870575"/>
            <a:ext cx="85979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 sz="1000"/>
              <a:t>PFI = Physical Functioning; Role-P = Role-Physical; Pain = Bodily Pain; Gen H=General Health; Energy = Energy/Fatigue; Social = Social Functioning;</a:t>
            </a:r>
          </a:p>
          <a:p>
            <a:pPr eaLnBrk="0" hangingPunct="0"/>
            <a:r>
              <a:rPr lang="en-US" altLang="en-US" sz="1000"/>
              <a:t>Role-E = Role-Emotional; EWB = Emotional Well-being; PCS = Physical Component Summary; MCS =Mental Component Summary.</a:t>
            </a:r>
          </a:p>
          <a:p>
            <a:pPr eaLnBrk="0" hangingPunct="0"/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12359-6ECF-4A66-93D8-969F952A04EB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534400" cy="13716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latin typeface="Comic Sans MS" pitchFamily="66" charset="0"/>
              </a:rPr>
              <a:t>7-31% of People in Sample Improve Significantly </a:t>
            </a:r>
          </a:p>
        </p:txBody>
      </p:sp>
      <p:grpSp>
        <p:nvGrpSpPr>
          <p:cNvPr id="100356" name="Group 65"/>
          <p:cNvGrpSpPr>
            <a:grpSpLocks noGrp="1"/>
          </p:cNvGrpSpPr>
          <p:nvPr/>
        </p:nvGrpSpPr>
        <p:grpSpPr bwMode="auto">
          <a:xfrm>
            <a:off x="290513" y="1312863"/>
            <a:ext cx="8520112" cy="4818062"/>
            <a:chOff x="183" y="827"/>
            <a:chExt cx="5367" cy="3035"/>
          </a:xfrm>
        </p:grpSpPr>
        <p:sp>
          <p:nvSpPr>
            <p:cNvPr id="100357" name="Rectangle 5"/>
            <p:cNvSpPr>
              <a:spLocks noChangeArrowheads="1"/>
            </p:cNvSpPr>
            <p:nvPr/>
          </p:nvSpPr>
          <p:spPr bwMode="auto">
            <a:xfrm>
              <a:off x="183" y="827"/>
              <a:ext cx="1404" cy="42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endParaRPr lang="en-US" altLang="en-US" sz="2000">
                <a:solidFill>
                  <a:srgbClr val="FFFFFF"/>
                </a:solidFill>
              </a:endParaRPr>
            </a:p>
          </p:txBody>
        </p:sp>
        <p:sp>
          <p:nvSpPr>
            <p:cNvPr id="100358" name="Rectangle 6"/>
            <p:cNvSpPr>
              <a:spLocks noChangeArrowheads="1"/>
            </p:cNvSpPr>
            <p:nvPr/>
          </p:nvSpPr>
          <p:spPr bwMode="auto">
            <a:xfrm>
              <a:off x="1587" y="827"/>
              <a:ext cx="1270" cy="42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>
                  <a:solidFill>
                    <a:srgbClr val="FFFFFF"/>
                  </a:solidFill>
                </a:rPr>
                <a:t>% Improving</a:t>
              </a:r>
            </a:p>
          </p:txBody>
        </p:sp>
        <p:sp>
          <p:nvSpPr>
            <p:cNvPr id="100359" name="Rectangle 7"/>
            <p:cNvSpPr>
              <a:spLocks noChangeArrowheads="1"/>
            </p:cNvSpPr>
            <p:nvPr/>
          </p:nvSpPr>
          <p:spPr bwMode="auto">
            <a:xfrm>
              <a:off x="2857" y="827"/>
              <a:ext cx="1363" cy="42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>
                  <a:solidFill>
                    <a:srgbClr val="FFFFFF"/>
                  </a:solidFill>
                </a:rPr>
                <a:t>% Declining</a:t>
              </a:r>
            </a:p>
          </p:txBody>
        </p:sp>
        <p:sp>
          <p:nvSpPr>
            <p:cNvPr id="100360" name="Rectangle 8"/>
            <p:cNvSpPr>
              <a:spLocks noChangeArrowheads="1"/>
            </p:cNvSpPr>
            <p:nvPr/>
          </p:nvSpPr>
          <p:spPr bwMode="auto">
            <a:xfrm>
              <a:off x="4220" y="827"/>
              <a:ext cx="1330" cy="42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>
                  <a:solidFill>
                    <a:srgbClr val="FFFFFF"/>
                  </a:solidFill>
                </a:rPr>
                <a:t>Difference</a:t>
              </a:r>
            </a:p>
          </p:txBody>
        </p:sp>
        <p:sp>
          <p:nvSpPr>
            <p:cNvPr id="100361" name="Rectangle 9"/>
            <p:cNvSpPr>
              <a:spLocks noChangeArrowheads="1"/>
            </p:cNvSpPr>
            <p:nvPr/>
          </p:nvSpPr>
          <p:spPr bwMode="auto">
            <a:xfrm>
              <a:off x="183" y="1247"/>
              <a:ext cx="1404" cy="260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PF-10</a:t>
              </a:r>
            </a:p>
          </p:txBody>
        </p:sp>
        <p:sp>
          <p:nvSpPr>
            <p:cNvPr id="100362" name="Rectangle 10"/>
            <p:cNvSpPr>
              <a:spLocks noChangeArrowheads="1"/>
            </p:cNvSpPr>
            <p:nvPr/>
          </p:nvSpPr>
          <p:spPr bwMode="auto">
            <a:xfrm>
              <a:off x="1587" y="1247"/>
              <a:ext cx="1270" cy="260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13%</a:t>
              </a:r>
            </a:p>
          </p:txBody>
        </p:sp>
        <p:sp>
          <p:nvSpPr>
            <p:cNvPr id="100363" name="Rectangle 11"/>
            <p:cNvSpPr>
              <a:spLocks noChangeArrowheads="1"/>
            </p:cNvSpPr>
            <p:nvPr/>
          </p:nvSpPr>
          <p:spPr bwMode="auto">
            <a:xfrm>
              <a:off x="2857" y="1247"/>
              <a:ext cx="1363" cy="260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2%</a:t>
              </a:r>
            </a:p>
          </p:txBody>
        </p:sp>
        <p:sp>
          <p:nvSpPr>
            <p:cNvPr id="100364" name="Rectangle 12"/>
            <p:cNvSpPr>
              <a:spLocks noChangeArrowheads="1"/>
            </p:cNvSpPr>
            <p:nvPr/>
          </p:nvSpPr>
          <p:spPr bwMode="auto">
            <a:xfrm>
              <a:off x="4220" y="1247"/>
              <a:ext cx="1330" cy="260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+ 11%</a:t>
              </a:r>
            </a:p>
          </p:txBody>
        </p:sp>
        <p:sp>
          <p:nvSpPr>
            <p:cNvPr id="100365" name="Rectangle 13"/>
            <p:cNvSpPr>
              <a:spLocks noChangeArrowheads="1"/>
            </p:cNvSpPr>
            <p:nvPr/>
          </p:nvSpPr>
          <p:spPr bwMode="auto">
            <a:xfrm>
              <a:off x="183" y="1507"/>
              <a:ext cx="1404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RP-4</a:t>
              </a:r>
            </a:p>
          </p:txBody>
        </p:sp>
        <p:sp>
          <p:nvSpPr>
            <p:cNvPr id="100366" name="Rectangle 14"/>
            <p:cNvSpPr>
              <a:spLocks noChangeArrowheads="1"/>
            </p:cNvSpPr>
            <p:nvPr/>
          </p:nvSpPr>
          <p:spPr bwMode="auto">
            <a:xfrm>
              <a:off x="1587" y="1507"/>
              <a:ext cx="127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31%</a:t>
              </a:r>
            </a:p>
          </p:txBody>
        </p:sp>
        <p:sp>
          <p:nvSpPr>
            <p:cNvPr id="100367" name="Rectangle 15"/>
            <p:cNvSpPr>
              <a:spLocks noChangeArrowheads="1"/>
            </p:cNvSpPr>
            <p:nvPr/>
          </p:nvSpPr>
          <p:spPr bwMode="auto">
            <a:xfrm>
              <a:off x="2857" y="1507"/>
              <a:ext cx="1363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2%</a:t>
              </a:r>
            </a:p>
          </p:txBody>
        </p:sp>
        <p:sp>
          <p:nvSpPr>
            <p:cNvPr id="100368" name="Rectangle 16"/>
            <p:cNvSpPr>
              <a:spLocks noChangeArrowheads="1"/>
            </p:cNvSpPr>
            <p:nvPr/>
          </p:nvSpPr>
          <p:spPr bwMode="auto">
            <a:xfrm>
              <a:off x="4220" y="1507"/>
              <a:ext cx="133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+ 29%</a:t>
              </a:r>
            </a:p>
          </p:txBody>
        </p:sp>
        <p:sp>
          <p:nvSpPr>
            <p:cNvPr id="100369" name="Rectangle 17"/>
            <p:cNvSpPr>
              <a:spLocks noChangeArrowheads="1"/>
            </p:cNvSpPr>
            <p:nvPr/>
          </p:nvSpPr>
          <p:spPr bwMode="auto">
            <a:xfrm>
              <a:off x="183" y="1769"/>
              <a:ext cx="1404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BP-2</a:t>
              </a:r>
            </a:p>
          </p:txBody>
        </p:sp>
        <p:sp>
          <p:nvSpPr>
            <p:cNvPr id="100370" name="Rectangle 18"/>
            <p:cNvSpPr>
              <a:spLocks noChangeArrowheads="1"/>
            </p:cNvSpPr>
            <p:nvPr/>
          </p:nvSpPr>
          <p:spPr bwMode="auto">
            <a:xfrm>
              <a:off x="1587" y="1769"/>
              <a:ext cx="1270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22%</a:t>
              </a:r>
            </a:p>
          </p:txBody>
        </p:sp>
        <p:sp>
          <p:nvSpPr>
            <p:cNvPr id="100371" name="Rectangle 19"/>
            <p:cNvSpPr>
              <a:spLocks noChangeArrowheads="1"/>
            </p:cNvSpPr>
            <p:nvPr/>
          </p:nvSpPr>
          <p:spPr bwMode="auto">
            <a:xfrm>
              <a:off x="2857" y="1769"/>
              <a:ext cx="1363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7%</a:t>
              </a:r>
            </a:p>
          </p:txBody>
        </p:sp>
        <p:sp>
          <p:nvSpPr>
            <p:cNvPr id="100372" name="Rectangle 20"/>
            <p:cNvSpPr>
              <a:spLocks noChangeArrowheads="1"/>
            </p:cNvSpPr>
            <p:nvPr/>
          </p:nvSpPr>
          <p:spPr bwMode="auto">
            <a:xfrm>
              <a:off x="4220" y="1769"/>
              <a:ext cx="1330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+ 15%</a:t>
              </a:r>
            </a:p>
          </p:txBody>
        </p:sp>
        <p:sp>
          <p:nvSpPr>
            <p:cNvPr id="100373" name="Rectangle 21"/>
            <p:cNvSpPr>
              <a:spLocks noChangeArrowheads="1"/>
            </p:cNvSpPr>
            <p:nvPr/>
          </p:nvSpPr>
          <p:spPr bwMode="auto">
            <a:xfrm>
              <a:off x="183" y="2031"/>
              <a:ext cx="1404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GH-5</a:t>
              </a:r>
            </a:p>
          </p:txBody>
        </p:sp>
        <p:sp>
          <p:nvSpPr>
            <p:cNvPr id="100374" name="Rectangle 22"/>
            <p:cNvSpPr>
              <a:spLocks noChangeArrowheads="1"/>
            </p:cNvSpPr>
            <p:nvPr/>
          </p:nvSpPr>
          <p:spPr bwMode="auto">
            <a:xfrm>
              <a:off x="1587" y="2031"/>
              <a:ext cx="127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7%</a:t>
              </a:r>
            </a:p>
          </p:txBody>
        </p:sp>
        <p:sp>
          <p:nvSpPr>
            <p:cNvPr id="100375" name="Rectangle 23"/>
            <p:cNvSpPr>
              <a:spLocks noChangeArrowheads="1"/>
            </p:cNvSpPr>
            <p:nvPr/>
          </p:nvSpPr>
          <p:spPr bwMode="auto">
            <a:xfrm>
              <a:off x="2857" y="2031"/>
              <a:ext cx="1363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0%</a:t>
              </a:r>
            </a:p>
          </p:txBody>
        </p:sp>
        <p:sp>
          <p:nvSpPr>
            <p:cNvPr id="100376" name="Rectangle 24"/>
            <p:cNvSpPr>
              <a:spLocks noChangeArrowheads="1"/>
            </p:cNvSpPr>
            <p:nvPr/>
          </p:nvSpPr>
          <p:spPr bwMode="auto">
            <a:xfrm>
              <a:off x="4220" y="2031"/>
              <a:ext cx="133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 7%</a:t>
              </a:r>
            </a:p>
          </p:txBody>
        </p:sp>
        <p:sp>
          <p:nvSpPr>
            <p:cNvPr id="100377" name="Rectangle 25"/>
            <p:cNvSpPr>
              <a:spLocks noChangeArrowheads="1"/>
            </p:cNvSpPr>
            <p:nvPr/>
          </p:nvSpPr>
          <p:spPr bwMode="auto">
            <a:xfrm>
              <a:off x="183" y="2293"/>
              <a:ext cx="1404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EN-4</a:t>
              </a:r>
            </a:p>
          </p:txBody>
        </p:sp>
        <p:sp>
          <p:nvSpPr>
            <p:cNvPr id="100378" name="Rectangle 26"/>
            <p:cNvSpPr>
              <a:spLocks noChangeArrowheads="1"/>
            </p:cNvSpPr>
            <p:nvPr/>
          </p:nvSpPr>
          <p:spPr bwMode="auto">
            <a:xfrm>
              <a:off x="1587" y="2293"/>
              <a:ext cx="1270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9%</a:t>
              </a:r>
            </a:p>
          </p:txBody>
        </p:sp>
        <p:sp>
          <p:nvSpPr>
            <p:cNvPr id="100379" name="Rectangle 27"/>
            <p:cNvSpPr>
              <a:spLocks noChangeArrowheads="1"/>
            </p:cNvSpPr>
            <p:nvPr/>
          </p:nvSpPr>
          <p:spPr bwMode="auto">
            <a:xfrm>
              <a:off x="2857" y="2293"/>
              <a:ext cx="1363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2%</a:t>
              </a:r>
            </a:p>
          </p:txBody>
        </p:sp>
        <p:sp>
          <p:nvSpPr>
            <p:cNvPr id="100380" name="Rectangle 28"/>
            <p:cNvSpPr>
              <a:spLocks noChangeArrowheads="1"/>
            </p:cNvSpPr>
            <p:nvPr/>
          </p:nvSpPr>
          <p:spPr bwMode="auto">
            <a:xfrm>
              <a:off x="4220" y="2293"/>
              <a:ext cx="1330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 7%</a:t>
              </a:r>
            </a:p>
          </p:txBody>
        </p:sp>
        <p:sp>
          <p:nvSpPr>
            <p:cNvPr id="100381" name="Rectangle 29"/>
            <p:cNvSpPr>
              <a:spLocks noChangeArrowheads="1"/>
            </p:cNvSpPr>
            <p:nvPr/>
          </p:nvSpPr>
          <p:spPr bwMode="auto">
            <a:xfrm>
              <a:off x="183" y="2554"/>
              <a:ext cx="1404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SF-2</a:t>
              </a:r>
            </a:p>
          </p:txBody>
        </p:sp>
        <p:sp>
          <p:nvSpPr>
            <p:cNvPr id="100382" name="Rectangle 30"/>
            <p:cNvSpPr>
              <a:spLocks noChangeArrowheads="1"/>
            </p:cNvSpPr>
            <p:nvPr/>
          </p:nvSpPr>
          <p:spPr bwMode="auto">
            <a:xfrm>
              <a:off x="1587" y="2554"/>
              <a:ext cx="127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17%</a:t>
              </a:r>
            </a:p>
          </p:txBody>
        </p:sp>
        <p:sp>
          <p:nvSpPr>
            <p:cNvPr id="100383" name="Rectangle 31"/>
            <p:cNvSpPr>
              <a:spLocks noChangeArrowheads="1"/>
            </p:cNvSpPr>
            <p:nvPr/>
          </p:nvSpPr>
          <p:spPr bwMode="auto">
            <a:xfrm>
              <a:off x="2857" y="2554"/>
              <a:ext cx="1363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4%</a:t>
              </a:r>
            </a:p>
          </p:txBody>
        </p:sp>
        <p:sp>
          <p:nvSpPr>
            <p:cNvPr id="100384" name="Rectangle 32"/>
            <p:cNvSpPr>
              <a:spLocks noChangeArrowheads="1"/>
            </p:cNvSpPr>
            <p:nvPr/>
          </p:nvSpPr>
          <p:spPr bwMode="auto">
            <a:xfrm>
              <a:off x="4220" y="2554"/>
              <a:ext cx="133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+ 13%</a:t>
              </a:r>
            </a:p>
          </p:txBody>
        </p:sp>
        <p:sp>
          <p:nvSpPr>
            <p:cNvPr id="100385" name="Rectangle 33"/>
            <p:cNvSpPr>
              <a:spLocks noChangeArrowheads="1"/>
            </p:cNvSpPr>
            <p:nvPr/>
          </p:nvSpPr>
          <p:spPr bwMode="auto">
            <a:xfrm>
              <a:off x="183" y="2816"/>
              <a:ext cx="1404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RE-3</a:t>
              </a:r>
            </a:p>
          </p:txBody>
        </p:sp>
        <p:sp>
          <p:nvSpPr>
            <p:cNvPr id="100386" name="Rectangle 34"/>
            <p:cNvSpPr>
              <a:spLocks noChangeArrowheads="1"/>
            </p:cNvSpPr>
            <p:nvPr/>
          </p:nvSpPr>
          <p:spPr bwMode="auto">
            <a:xfrm>
              <a:off x="1587" y="2816"/>
              <a:ext cx="1270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15%</a:t>
              </a:r>
            </a:p>
          </p:txBody>
        </p:sp>
        <p:sp>
          <p:nvSpPr>
            <p:cNvPr id="100387" name="Rectangle 35"/>
            <p:cNvSpPr>
              <a:spLocks noChangeArrowheads="1"/>
            </p:cNvSpPr>
            <p:nvPr/>
          </p:nvSpPr>
          <p:spPr bwMode="auto">
            <a:xfrm>
              <a:off x="2857" y="2816"/>
              <a:ext cx="1363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15%</a:t>
              </a:r>
            </a:p>
          </p:txBody>
        </p:sp>
        <p:sp>
          <p:nvSpPr>
            <p:cNvPr id="100388" name="Rectangle 36"/>
            <p:cNvSpPr>
              <a:spLocks noChangeArrowheads="1"/>
            </p:cNvSpPr>
            <p:nvPr/>
          </p:nvSpPr>
          <p:spPr bwMode="auto">
            <a:xfrm>
              <a:off x="4220" y="2816"/>
              <a:ext cx="1330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    0%</a:t>
              </a:r>
            </a:p>
          </p:txBody>
        </p:sp>
        <p:sp>
          <p:nvSpPr>
            <p:cNvPr id="100389" name="Rectangle 37"/>
            <p:cNvSpPr>
              <a:spLocks noChangeArrowheads="1"/>
            </p:cNvSpPr>
            <p:nvPr/>
          </p:nvSpPr>
          <p:spPr bwMode="auto">
            <a:xfrm>
              <a:off x="183" y="3077"/>
              <a:ext cx="1404" cy="261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EWB-5</a:t>
              </a:r>
            </a:p>
          </p:txBody>
        </p:sp>
        <p:sp>
          <p:nvSpPr>
            <p:cNvPr id="100390" name="Rectangle 38"/>
            <p:cNvSpPr>
              <a:spLocks noChangeArrowheads="1"/>
            </p:cNvSpPr>
            <p:nvPr/>
          </p:nvSpPr>
          <p:spPr bwMode="auto">
            <a:xfrm>
              <a:off x="1587" y="3077"/>
              <a:ext cx="1270" cy="261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19%</a:t>
              </a:r>
            </a:p>
          </p:txBody>
        </p:sp>
        <p:sp>
          <p:nvSpPr>
            <p:cNvPr id="100391" name="Rectangle 39"/>
            <p:cNvSpPr>
              <a:spLocks noChangeArrowheads="1"/>
            </p:cNvSpPr>
            <p:nvPr/>
          </p:nvSpPr>
          <p:spPr bwMode="auto">
            <a:xfrm>
              <a:off x="2857" y="3077"/>
              <a:ext cx="1363" cy="261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4%</a:t>
              </a:r>
            </a:p>
          </p:txBody>
        </p:sp>
        <p:sp>
          <p:nvSpPr>
            <p:cNvPr id="100392" name="Rectangle 40"/>
            <p:cNvSpPr>
              <a:spLocks noChangeArrowheads="1"/>
            </p:cNvSpPr>
            <p:nvPr/>
          </p:nvSpPr>
          <p:spPr bwMode="auto">
            <a:xfrm>
              <a:off x="4220" y="3077"/>
              <a:ext cx="1330" cy="261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+ 15%</a:t>
              </a:r>
            </a:p>
          </p:txBody>
        </p:sp>
        <p:sp>
          <p:nvSpPr>
            <p:cNvPr id="100393" name="Rectangle 41"/>
            <p:cNvSpPr>
              <a:spLocks noChangeArrowheads="1"/>
            </p:cNvSpPr>
            <p:nvPr/>
          </p:nvSpPr>
          <p:spPr bwMode="auto">
            <a:xfrm>
              <a:off x="183" y="3338"/>
              <a:ext cx="1404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PCS</a:t>
              </a:r>
            </a:p>
          </p:txBody>
        </p:sp>
        <p:sp>
          <p:nvSpPr>
            <p:cNvPr id="100394" name="Rectangle 42"/>
            <p:cNvSpPr>
              <a:spLocks noChangeArrowheads="1"/>
            </p:cNvSpPr>
            <p:nvPr/>
          </p:nvSpPr>
          <p:spPr bwMode="auto">
            <a:xfrm>
              <a:off x="1587" y="3338"/>
              <a:ext cx="1270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24%</a:t>
              </a:r>
            </a:p>
          </p:txBody>
        </p:sp>
        <p:sp>
          <p:nvSpPr>
            <p:cNvPr id="100395" name="Rectangle 43"/>
            <p:cNvSpPr>
              <a:spLocks noChangeArrowheads="1"/>
            </p:cNvSpPr>
            <p:nvPr/>
          </p:nvSpPr>
          <p:spPr bwMode="auto">
            <a:xfrm>
              <a:off x="2857" y="3338"/>
              <a:ext cx="1363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7%</a:t>
              </a:r>
            </a:p>
          </p:txBody>
        </p:sp>
        <p:sp>
          <p:nvSpPr>
            <p:cNvPr id="100396" name="Rectangle 44"/>
            <p:cNvSpPr>
              <a:spLocks noChangeArrowheads="1"/>
            </p:cNvSpPr>
            <p:nvPr/>
          </p:nvSpPr>
          <p:spPr bwMode="auto">
            <a:xfrm>
              <a:off x="4220" y="3338"/>
              <a:ext cx="1330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+ 17%</a:t>
              </a:r>
            </a:p>
          </p:txBody>
        </p:sp>
        <p:sp>
          <p:nvSpPr>
            <p:cNvPr id="100397" name="Rectangle 45"/>
            <p:cNvSpPr>
              <a:spLocks noChangeArrowheads="1"/>
            </p:cNvSpPr>
            <p:nvPr/>
          </p:nvSpPr>
          <p:spPr bwMode="auto">
            <a:xfrm>
              <a:off x="183" y="3600"/>
              <a:ext cx="1404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MCS</a:t>
              </a:r>
            </a:p>
          </p:txBody>
        </p:sp>
        <p:sp>
          <p:nvSpPr>
            <p:cNvPr id="100398" name="Rectangle 46"/>
            <p:cNvSpPr>
              <a:spLocks noChangeArrowheads="1"/>
            </p:cNvSpPr>
            <p:nvPr/>
          </p:nvSpPr>
          <p:spPr bwMode="auto">
            <a:xfrm>
              <a:off x="1587" y="3600"/>
              <a:ext cx="127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22%</a:t>
              </a:r>
            </a:p>
          </p:txBody>
        </p:sp>
        <p:sp>
          <p:nvSpPr>
            <p:cNvPr id="100399" name="Rectangle 47"/>
            <p:cNvSpPr>
              <a:spLocks noChangeArrowheads="1"/>
            </p:cNvSpPr>
            <p:nvPr/>
          </p:nvSpPr>
          <p:spPr bwMode="auto">
            <a:xfrm>
              <a:off x="2857" y="3600"/>
              <a:ext cx="1363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11%</a:t>
              </a:r>
            </a:p>
          </p:txBody>
        </p:sp>
        <p:sp>
          <p:nvSpPr>
            <p:cNvPr id="100400" name="Rectangle 48"/>
            <p:cNvSpPr>
              <a:spLocks noChangeArrowheads="1"/>
            </p:cNvSpPr>
            <p:nvPr/>
          </p:nvSpPr>
          <p:spPr bwMode="auto">
            <a:xfrm>
              <a:off x="4220" y="3600"/>
              <a:ext cx="133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+ 11%</a:t>
              </a:r>
            </a:p>
          </p:txBody>
        </p:sp>
        <p:sp>
          <p:nvSpPr>
            <p:cNvPr id="100401" name="Line 49"/>
            <p:cNvSpPr>
              <a:spLocks noChangeShapeType="1"/>
            </p:cNvSpPr>
            <p:nvPr/>
          </p:nvSpPr>
          <p:spPr bwMode="auto">
            <a:xfrm>
              <a:off x="1587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2" name="Line 50"/>
            <p:cNvSpPr>
              <a:spLocks noChangeShapeType="1"/>
            </p:cNvSpPr>
            <p:nvPr/>
          </p:nvSpPr>
          <p:spPr bwMode="auto">
            <a:xfrm>
              <a:off x="2857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3" name="Line 51"/>
            <p:cNvSpPr>
              <a:spLocks noChangeShapeType="1"/>
            </p:cNvSpPr>
            <p:nvPr/>
          </p:nvSpPr>
          <p:spPr bwMode="auto">
            <a:xfrm>
              <a:off x="4220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4" name="Line 52"/>
            <p:cNvSpPr>
              <a:spLocks noChangeShapeType="1"/>
            </p:cNvSpPr>
            <p:nvPr/>
          </p:nvSpPr>
          <p:spPr bwMode="auto">
            <a:xfrm>
              <a:off x="183" y="124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5" name="Line 53"/>
            <p:cNvSpPr>
              <a:spLocks noChangeShapeType="1"/>
            </p:cNvSpPr>
            <p:nvPr/>
          </p:nvSpPr>
          <p:spPr bwMode="auto">
            <a:xfrm>
              <a:off x="183" y="150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6" name="Line 54"/>
            <p:cNvSpPr>
              <a:spLocks noChangeShapeType="1"/>
            </p:cNvSpPr>
            <p:nvPr/>
          </p:nvSpPr>
          <p:spPr bwMode="auto">
            <a:xfrm>
              <a:off x="183" y="1769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7" name="Line 55"/>
            <p:cNvSpPr>
              <a:spLocks noChangeShapeType="1"/>
            </p:cNvSpPr>
            <p:nvPr/>
          </p:nvSpPr>
          <p:spPr bwMode="auto">
            <a:xfrm>
              <a:off x="183" y="2031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8" name="Line 56"/>
            <p:cNvSpPr>
              <a:spLocks noChangeShapeType="1"/>
            </p:cNvSpPr>
            <p:nvPr/>
          </p:nvSpPr>
          <p:spPr bwMode="auto">
            <a:xfrm>
              <a:off x="183" y="2293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9" name="Line 57"/>
            <p:cNvSpPr>
              <a:spLocks noChangeShapeType="1"/>
            </p:cNvSpPr>
            <p:nvPr/>
          </p:nvSpPr>
          <p:spPr bwMode="auto">
            <a:xfrm>
              <a:off x="183" y="2554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0" name="Line 58"/>
            <p:cNvSpPr>
              <a:spLocks noChangeShapeType="1"/>
            </p:cNvSpPr>
            <p:nvPr/>
          </p:nvSpPr>
          <p:spPr bwMode="auto">
            <a:xfrm>
              <a:off x="183" y="2816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1" name="Line 59"/>
            <p:cNvSpPr>
              <a:spLocks noChangeShapeType="1"/>
            </p:cNvSpPr>
            <p:nvPr/>
          </p:nvSpPr>
          <p:spPr bwMode="auto">
            <a:xfrm>
              <a:off x="183" y="307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2" name="Line 60"/>
            <p:cNvSpPr>
              <a:spLocks noChangeShapeType="1"/>
            </p:cNvSpPr>
            <p:nvPr/>
          </p:nvSpPr>
          <p:spPr bwMode="auto">
            <a:xfrm>
              <a:off x="183" y="3338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3" name="Line 61"/>
            <p:cNvSpPr>
              <a:spLocks noChangeShapeType="1"/>
            </p:cNvSpPr>
            <p:nvPr/>
          </p:nvSpPr>
          <p:spPr bwMode="auto">
            <a:xfrm>
              <a:off x="183" y="3600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4" name="Line 62"/>
            <p:cNvSpPr>
              <a:spLocks noChangeShapeType="1"/>
            </p:cNvSpPr>
            <p:nvPr/>
          </p:nvSpPr>
          <p:spPr bwMode="auto">
            <a:xfrm>
              <a:off x="183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5" name="Line 63"/>
            <p:cNvSpPr>
              <a:spLocks noChangeShapeType="1"/>
            </p:cNvSpPr>
            <p:nvPr/>
          </p:nvSpPr>
          <p:spPr bwMode="auto">
            <a:xfrm>
              <a:off x="5550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6" name="Line 64"/>
            <p:cNvSpPr>
              <a:spLocks noChangeShapeType="1"/>
            </p:cNvSpPr>
            <p:nvPr/>
          </p:nvSpPr>
          <p:spPr bwMode="auto">
            <a:xfrm>
              <a:off x="183" y="82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7" name="Line 65"/>
            <p:cNvSpPr>
              <a:spLocks noChangeShapeType="1"/>
            </p:cNvSpPr>
            <p:nvPr/>
          </p:nvSpPr>
          <p:spPr bwMode="auto">
            <a:xfrm>
              <a:off x="183" y="3862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B0A6DD-785B-4D0D-8573-1F9D95B0901C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atin typeface="Comic Sans MS" pitchFamily="66" charset="0"/>
              </a:rPr>
              <a:t>Defining a Responder: Reliable Change Index (RCI)</a:t>
            </a:r>
          </a:p>
        </p:txBody>
      </p:sp>
      <p:graphicFrame>
        <p:nvGraphicFramePr>
          <p:cNvPr id="98308" name="Object 6"/>
          <p:cNvGraphicFramePr>
            <a:graphicFrameLocks noChangeAspect="1"/>
          </p:cNvGraphicFramePr>
          <p:nvPr/>
        </p:nvGraphicFramePr>
        <p:xfrm>
          <a:off x="2133600" y="1905000"/>
          <a:ext cx="4337050" cy="223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2" name="Equation" r:id="rId4" imgW="837836" imgH="431613" progId="Equation.3">
                  <p:embed/>
                </p:oleObj>
              </mc:Choice>
              <mc:Fallback>
                <p:oleObj name="Equation" r:id="rId4" imgW="837836" imgH="431613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05000"/>
                        <a:ext cx="4337050" cy="223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2401888" y="4298950"/>
          <a:ext cx="3675062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3" name="Equation" r:id="rId6" imgW="1383699" imgH="266584" progId="Equation.3">
                  <p:embed/>
                </p:oleObj>
              </mc:Choice>
              <mc:Fallback>
                <p:oleObj name="Equation" r:id="rId6" imgW="1383699" imgH="266584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8" y="4298950"/>
                        <a:ext cx="3675062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0" name="TextBox 4"/>
          <p:cNvSpPr txBox="1">
            <a:spLocks noChangeArrowheads="1"/>
          </p:cNvSpPr>
          <p:nvPr/>
        </p:nvSpPr>
        <p:spPr bwMode="auto">
          <a:xfrm>
            <a:off x="4189413" y="5203825"/>
            <a:ext cx="3581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1200" i="1">
                <a:latin typeface="Arial" pitchFamily="34" charset="0"/>
                <a:ea typeface="MS PGothic" pitchFamily="34" charset="-128"/>
              </a:rPr>
              <a:t>Note: SD</a:t>
            </a:r>
            <a:r>
              <a:rPr lang="en-US" altLang="en-US" sz="1200" i="1" baseline="-25000">
                <a:latin typeface="Arial" pitchFamily="34" charset="0"/>
                <a:ea typeface="MS PGothic" pitchFamily="34" charset="-128"/>
              </a:rPr>
              <a:t>bl</a:t>
            </a:r>
            <a:r>
              <a:rPr lang="en-US" altLang="en-US" sz="1200" baseline="-2500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en-US" sz="1200">
                <a:latin typeface="Arial" pitchFamily="34" charset="0"/>
                <a:ea typeface="MS PGothic" pitchFamily="34" charset="-128"/>
              </a:rPr>
              <a:t> = standard deviation at baseline</a:t>
            </a:r>
          </a:p>
          <a:p>
            <a:pPr eaLnBrk="0" hangingPunct="0"/>
            <a:r>
              <a:rPr lang="en-US" altLang="en-US" sz="1200" i="1">
                <a:latin typeface="Arial" pitchFamily="34" charset="0"/>
                <a:ea typeface="MS PGothic" pitchFamily="34" charset="-128"/>
              </a:rPr>
              <a:t>          r</a:t>
            </a:r>
            <a:r>
              <a:rPr lang="en-US" altLang="en-US" sz="1200" i="1" baseline="-25000">
                <a:latin typeface="Arial" pitchFamily="34" charset="0"/>
                <a:ea typeface="MS PGothic" pitchFamily="34" charset="-128"/>
              </a:rPr>
              <a:t>xx</a:t>
            </a:r>
            <a:r>
              <a:rPr lang="en-US" altLang="en-US" sz="1200">
                <a:latin typeface="Arial" pitchFamily="34" charset="0"/>
                <a:ea typeface="MS PGothic" pitchFamily="34" charset="-128"/>
              </a:rPr>
              <a:t> = reliability</a:t>
            </a:r>
          </a:p>
          <a:p>
            <a:pPr eaLnBrk="0" hangingPunct="0"/>
            <a:r>
              <a:rPr lang="en-US" altLang="en-US" sz="1200" i="1">
                <a:latin typeface="Arial" pitchFamily="34" charset="0"/>
                <a:ea typeface="MS PGothic" pitchFamily="34" charset="-128"/>
              </a:rPr>
              <a:t>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EF12A-1CB7-45F4-B701-146E45B61531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2313" y="609600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omic Sans MS" pitchFamily="66" charset="0"/>
              </a:rPr>
              <a:t>Amount of Change in Observed Score Needed To be Statistically Significant </a:t>
            </a:r>
          </a:p>
        </p:txBody>
      </p:sp>
      <p:graphicFrame>
        <p:nvGraphicFramePr>
          <p:cNvPr id="38916" name="Object 6"/>
          <p:cNvGraphicFramePr>
            <a:graphicFrameLocks noChangeAspect="1"/>
          </p:cNvGraphicFramePr>
          <p:nvPr/>
        </p:nvGraphicFramePr>
        <p:xfrm>
          <a:off x="-66675" y="1871663"/>
          <a:ext cx="8740775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9" name="Equation" r:id="rId4" imgW="1688367" imgH="444307" progId="Equation.3">
                  <p:embed/>
                </p:oleObj>
              </mc:Choice>
              <mc:Fallback>
                <p:oleObj name="Equation" r:id="rId4" imgW="1688367" imgH="444307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6675" y="1871663"/>
                        <a:ext cx="8740775" cy="230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838200" y="5203825"/>
            <a:ext cx="7086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ea typeface="MS PGothic" pitchFamily="34" charset="-128"/>
              </a:rPr>
              <a:t>Note: SD</a:t>
            </a:r>
            <a:r>
              <a:rPr lang="en-US" altLang="en-US" sz="1800" i="1" baseline="-25000">
                <a:ea typeface="MS PGothic" pitchFamily="34" charset="-128"/>
              </a:rPr>
              <a:t>bl</a:t>
            </a:r>
            <a:r>
              <a:rPr lang="en-US" altLang="en-US" sz="1800" baseline="-25000">
                <a:ea typeface="MS PGothic" pitchFamily="34" charset="-128"/>
              </a:rPr>
              <a:t> </a:t>
            </a:r>
            <a:r>
              <a:rPr lang="en-US" altLang="en-US" sz="1800">
                <a:ea typeface="MS PGothic" pitchFamily="34" charset="-128"/>
              </a:rPr>
              <a:t> = standard deviation at baseline and </a:t>
            </a:r>
            <a:r>
              <a:rPr lang="en-US" altLang="en-US" sz="1800" i="1">
                <a:ea typeface="MS PGothic" pitchFamily="34" charset="-128"/>
              </a:rPr>
              <a:t> r</a:t>
            </a:r>
            <a:r>
              <a:rPr lang="en-US" altLang="en-US" sz="1800" i="1" baseline="-25000">
                <a:ea typeface="MS PGothic" pitchFamily="34" charset="-128"/>
              </a:rPr>
              <a:t>xx</a:t>
            </a:r>
            <a:r>
              <a:rPr lang="en-US" altLang="en-US" sz="1800">
                <a:ea typeface="MS PGothic" pitchFamily="34" charset="-128"/>
              </a:rPr>
              <a:t> = reliability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>
                <a:ea typeface="MS PGothic" pitchFamily="34" charset="-128"/>
              </a:rPr>
              <a:t>          </a:t>
            </a:r>
          </a:p>
        </p:txBody>
      </p:sp>
      <p:cxnSp>
        <p:nvCxnSpPr>
          <p:cNvPr id="38918" name="Straight Connector 2"/>
          <p:cNvCxnSpPr>
            <a:cxnSpLocks noChangeShapeType="1"/>
          </p:cNvCxnSpPr>
          <p:nvPr/>
        </p:nvCxnSpPr>
        <p:spPr bwMode="auto">
          <a:xfrm>
            <a:off x="457200" y="4138613"/>
            <a:ext cx="7848600" cy="0"/>
          </a:xfrm>
          <a:prstGeom prst="line">
            <a:avLst/>
          </a:prstGeom>
          <a:noFill/>
          <a:ln w="38100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PROMIS CAT Report</a:t>
            </a:r>
          </a:p>
        </p:txBody>
      </p:sp>
      <p:sp>
        <p:nvSpPr>
          <p:cNvPr id="6041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4003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4A4264-1425-4DA4-83DD-BEFB0E1391E9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604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5794375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72350" y="6369050"/>
            <a:ext cx="14668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E14CA2-FB9C-444B-9593-3FF21774804A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6246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8113"/>
            <a:ext cx="5562600" cy="671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E7D9D2-5EFE-4D1A-A190-7FE008028A40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graphicFrame>
        <p:nvGraphicFramePr>
          <p:cNvPr id="64515" name="Object 2"/>
          <p:cNvGraphicFramePr>
            <a:graphicFrameLocks noChangeAspect="1"/>
          </p:cNvGraphicFramePr>
          <p:nvPr/>
        </p:nvGraphicFramePr>
        <p:xfrm>
          <a:off x="1311275" y="49213"/>
          <a:ext cx="6505575" cy="657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3" name="Document" r:id="rId4" imgW="6675024" imgH="6737182" progId="Word.Document.12">
                  <p:embed/>
                </p:oleObj>
              </mc:Choice>
              <mc:Fallback>
                <p:oleObj name="Document" r:id="rId4" imgW="6675024" imgH="673718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49213"/>
                        <a:ext cx="6505575" cy="657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2800" b="1" dirty="0" smtClean="0">
                <a:latin typeface="Comic Sans MS" pitchFamily="66" charset="0"/>
              </a:rPr>
              <a:t>“Implementing patient-reported outcomes assessment in clinical practice: a review of </a:t>
            </a:r>
            <a:br>
              <a:rPr lang="en-US" altLang="en-US" sz="2800" b="1" dirty="0" smtClean="0">
                <a:latin typeface="Comic Sans MS" pitchFamily="66" charset="0"/>
              </a:rPr>
            </a:br>
            <a:r>
              <a:rPr lang="en-US" altLang="en-US" sz="2800" b="1" dirty="0" smtClean="0">
                <a:latin typeface="Comic Sans MS" pitchFamily="66" charset="0"/>
              </a:rPr>
              <a:t>the options and considerations”</a:t>
            </a:r>
          </a:p>
        </p:txBody>
      </p:sp>
      <p:sp>
        <p:nvSpPr>
          <p:cNvPr id="112643" name="Content Placeholder 3"/>
          <p:cNvSpPr>
            <a:spLocks noGrp="1"/>
          </p:cNvSpPr>
          <p:nvPr>
            <p:ph idx="1"/>
          </p:nvPr>
        </p:nvSpPr>
        <p:spPr>
          <a:xfrm>
            <a:off x="152400" y="1752600"/>
            <a:ext cx="8991600" cy="43735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en-US" dirty="0" smtClean="0"/>
              <a:t>Snyder, C.F., Aaronson, N. K., et al.   </a:t>
            </a:r>
            <a:r>
              <a:rPr lang="en-US" altLang="en-US" u="sng" dirty="0" smtClean="0"/>
              <a:t>Quality of Life Research</a:t>
            </a:r>
            <a:r>
              <a:rPr lang="en-US" altLang="en-US" dirty="0" smtClean="0"/>
              <a:t>, 21</a:t>
            </a:r>
            <a:r>
              <a:rPr lang="en-US" altLang="en-US" smtClean="0"/>
              <a:t>, 1305-1314, 2012.</a:t>
            </a:r>
            <a:endParaRPr lang="en-US" altLang="en-US" dirty="0" smtClean="0"/>
          </a:p>
          <a:p>
            <a:endParaRPr lang="en-US" altLang="en-US" dirty="0" smtClean="0"/>
          </a:p>
          <a:p>
            <a:pPr lvl="1"/>
            <a:r>
              <a:rPr lang="en-US" altLang="en-US" dirty="0" smtClean="0"/>
              <a:t>HRQOL has rarely been collected in a standardized fashion in routine clinical practice.</a:t>
            </a:r>
          </a:p>
          <a:p>
            <a:pPr lvl="1"/>
            <a:r>
              <a:rPr lang="en-US" altLang="en-US" dirty="0" smtClean="0"/>
              <a:t>Increased interest in using PROs for individual patient management.</a:t>
            </a:r>
          </a:p>
          <a:p>
            <a:pPr lvl="1"/>
            <a:r>
              <a:rPr lang="en-US" altLang="en-US" dirty="0" smtClean="0"/>
              <a:t>Research shows that use of PROs:</a:t>
            </a:r>
          </a:p>
          <a:p>
            <a:pPr lvl="2"/>
            <a:r>
              <a:rPr lang="en-US" altLang="en-US" dirty="0" smtClean="0"/>
              <a:t>Improves patient-clinician communication</a:t>
            </a:r>
          </a:p>
          <a:p>
            <a:pPr lvl="2"/>
            <a:r>
              <a:rPr lang="en-US" altLang="en-US" dirty="0" smtClean="0"/>
              <a:t>May improve outcomes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06F102F-DB05-448F-A844-67A11CCC9E5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031" y="274638"/>
            <a:ext cx="9120969" cy="11430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Determinants of Health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76091-6E7F-47D4-BCEF-D4FB530B774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6762750" y="2514600"/>
            <a:ext cx="1314450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Health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38600" y="3276600"/>
            <a:ext cx="1676400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Behavior</a:t>
            </a:r>
            <a:endParaRPr kumimoji="0" lang="en-US" sz="3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371600" y="5105400"/>
            <a:ext cx="2362200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Environment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62000" y="2667000"/>
            <a:ext cx="2667000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Characteristics</a:t>
            </a:r>
            <a:endParaRPr kumimoji="0" lang="en-US" sz="3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733800" y="1564942"/>
            <a:ext cx="1752600" cy="949657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Quality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Of Care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9" idx="6"/>
          </p:cNvCxnSpPr>
          <p:nvPr/>
        </p:nvCxnSpPr>
        <p:spPr bwMode="auto">
          <a:xfrm flipV="1">
            <a:off x="3733800" y="3429000"/>
            <a:ext cx="3505200" cy="2133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15" name="Straight Arrow Connector 14"/>
          <p:cNvCxnSpPr>
            <a:stCxn id="10" idx="6"/>
            <a:endCxn id="7" idx="2"/>
          </p:cNvCxnSpPr>
          <p:nvPr/>
        </p:nvCxnSpPr>
        <p:spPr bwMode="auto">
          <a:xfrm flipV="1">
            <a:off x="3429000" y="2971800"/>
            <a:ext cx="3333750" cy="152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5486400" y="1905000"/>
            <a:ext cx="1752600" cy="6524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2667000" y="2193925"/>
            <a:ext cx="1066800" cy="4730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21" name="Straight Arrow Connector 20"/>
          <p:cNvCxnSpPr>
            <a:endCxn id="7" idx="3"/>
          </p:cNvCxnSpPr>
          <p:nvPr/>
        </p:nvCxnSpPr>
        <p:spPr bwMode="auto">
          <a:xfrm flipV="1">
            <a:off x="5715000" y="3295089"/>
            <a:ext cx="1240247" cy="2863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23" name="Straight Arrow Connector 22"/>
          <p:cNvCxnSpPr>
            <a:endCxn id="8" idx="3"/>
          </p:cNvCxnSpPr>
          <p:nvPr/>
        </p:nvCxnSpPr>
        <p:spPr bwMode="auto">
          <a:xfrm flipV="1">
            <a:off x="3048000" y="4057089"/>
            <a:ext cx="1236103" cy="10483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4648200" y="2557463"/>
            <a:ext cx="76200" cy="7191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sp>
        <p:nvSpPr>
          <p:cNvPr id="2" name="Oval 1"/>
          <p:cNvSpPr/>
          <p:nvPr/>
        </p:nvSpPr>
        <p:spPr bwMode="auto">
          <a:xfrm>
            <a:off x="5029200" y="5333999"/>
            <a:ext cx="2514600" cy="1139826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u="sng" dirty="0" smtClean="0"/>
              <a:t>Chronic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</a:t>
            </a:r>
            <a:r>
              <a:rPr lang="en-US" u="sng" dirty="0" smtClean="0"/>
              <a:t>C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onditions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6629400" y="3429000"/>
            <a:ext cx="914400" cy="1905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217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DE291-FD20-4DF7-912C-BA28F44B9B37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882650" y="381000"/>
            <a:ext cx="690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en-US" dirty="0">
                <a:latin typeface="Comic Sans MS" pitchFamily="66" charset="0"/>
              </a:rPr>
              <a:t>Is </a:t>
            </a:r>
            <a:r>
              <a:rPr lang="en-US" altLang="en-US" dirty="0" smtClean="0">
                <a:latin typeface="Comic Sans MS" pitchFamily="66" charset="0"/>
              </a:rPr>
              <a:t>CAM Better than </a:t>
            </a:r>
            <a:endParaRPr lang="en-US" altLang="en-US" dirty="0">
              <a:latin typeface="Comic Sans MS" pitchFamily="66" charset="0"/>
            </a:endParaRPr>
          </a:p>
          <a:p>
            <a:pPr algn="ctr" eaLnBrk="0" hangingPunct="0"/>
            <a:r>
              <a:rPr lang="en-US" altLang="en-US" dirty="0" smtClean="0">
                <a:latin typeface="Comic Sans MS" pitchFamily="66" charset="0"/>
              </a:rPr>
              <a:t>Standard </a:t>
            </a:r>
            <a:r>
              <a:rPr lang="en-US" altLang="en-US" dirty="0">
                <a:latin typeface="Comic Sans MS" pitchFamily="66" charset="0"/>
              </a:rPr>
              <a:t>Care </a:t>
            </a:r>
            <a:r>
              <a:rPr lang="en-US" altLang="en-US" dirty="0" smtClean="0">
                <a:latin typeface="Comic Sans MS" pitchFamily="66" charset="0"/>
              </a:rPr>
              <a:t>(SC)?</a:t>
            </a:r>
            <a:endParaRPr lang="en-US" altLang="en-US" dirty="0">
              <a:latin typeface="Comic Sans MS" pitchFamily="66" charset="0"/>
            </a:endParaRPr>
          </a:p>
        </p:txBody>
      </p:sp>
      <p:graphicFrame>
        <p:nvGraphicFramePr>
          <p:cNvPr id="28676" name="Object 3"/>
          <p:cNvGraphicFramePr>
            <a:graphicFrameLocks noChangeAspect="1"/>
          </p:cNvGraphicFramePr>
          <p:nvPr/>
        </p:nvGraphicFramePr>
        <p:xfrm>
          <a:off x="747713" y="1622425"/>
          <a:ext cx="6927850" cy="411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0" name="Chart" r:id="rId4" imgW="7791450" imgH="4114800" progId="MSGraph.Chart.8">
                  <p:embed followColorScheme="full"/>
                </p:oleObj>
              </mc:Choice>
              <mc:Fallback>
                <p:oleObj name="Chart" r:id="rId4" imgW="7791450" imgH="4114800" progId="MSGraph.Chart.8">
                  <p:embed followColorScheme="full"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1622425"/>
                        <a:ext cx="6927850" cy="411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12" name="Text Box 4"/>
          <p:cNvSpPr txBox="1">
            <a:spLocks noChangeArrowheads="1"/>
          </p:cNvSpPr>
          <p:nvPr/>
        </p:nvSpPr>
        <p:spPr bwMode="auto">
          <a:xfrm>
            <a:off x="2301963" y="2740025"/>
            <a:ext cx="76976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20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CAM</a:t>
            </a:r>
            <a:endParaRPr lang="en-US" altLang="en-US" sz="2000" u="sng" dirty="0">
              <a:solidFill>
                <a:srgbClr val="000066"/>
              </a:solidFill>
              <a:latin typeface="Arial" charset="0"/>
              <a:cs typeface="+mn-cs"/>
            </a:endParaRPr>
          </a:p>
        </p:txBody>
      </p:sp>
      <p:sp>
        <p:nvSpPr>
          <p:cNvPr id="555013" name="Text Box 5"/>
          <p:cNvSpPr txBox="1">
            <a:spLocks noChangeArrowheads="1"/>
          </p:cNvSpPr>
          <p:nvPr/>
        </p:nvSpPr>
        <p:spPr bwMode="auto">
          <a:xfrm>
            <a:off x="2401488" y="3502025"/>
            <a:ext cx="54213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SC</a:t>
            </a:r>
            <a:endPara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55014" name="Text Box 6"/>
          <p:cNvSpPr txBox="1">
            <a:spLocks noChangeArrowheads="1"/>
          </p:cNvSpPr>
          <p:nvPr/>
        </p:nvSpPr>
        <p:spPr bwMode="auto">
          <a:xfrm>
            <a:off x="3763255" y="3343108"/>
            <a:ext cx="83414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en-US" sz="20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CAM</a:t>
            </a:r>
            <a:endParaRPr lang="en-US" altLang="en-US" sz="2000" u="sng" dirty="0">
              <a:solidFill>
                <a:srgbClr val="000066"/>
              </a:solidFill>
              <a:latin typeface="Arial" charset="0"/>
              <a:cs typeface="+mn-cs"/>
            </a:endParaRPr>
          </a:p>
        </p:txBody>
      </p:sp>
      <p:sp>
        <p:nvSpPr>
          <p:cNvPr id="555015" name="Text Box 7"/>
          <p:cNvSpPr txBox="1">
            <a:spLocks noChangeArrowheads="1"/>
          </p:cNvSpPr>
          <p:nvPr/>
        </p:nvSpPr>
        <p:spPr bwMode="auto">
          <a:xfrm>
            <a:off x="3891358" y="2876550"/>
            <a:ext cx="54213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SC</a:t>
            </a:r>
            <a:endPara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55017" name="Text Box 9"/>
          <p:cNvSpPr txBox="1">
            <a:spLocks noChangeArrowheads="1"/>
          </p:cNvSpPr>
          <p:nvPr/>
        </p:nvSpPr>
        <p:spPr bwMode="auto">
          <a:xfrm>
            <a:off x="5597525" y="2359025"/>
            <a:ext cx="185738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n-US" altLang="en-US" sz="20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55018" name="Text Box 10"/>
          <p:cNvSpPr txBox="1">
            <a:spLocks noChangeArrowheads="1"/>
          </p:cNvSpPr>
          <p:nvPr/>
        </p:nvSpPr>
        <p:spPr bwMode="auto">
          <a:xfrm>
            <a:off x="2061304" y="5514975"/>
            <a:ext cx="1293944" cy="104644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1800" dirty="0">
                <a:latin typeface="Arial" charset="0"/>
                <a:cs typeface="+mn-cs"/>
              </a:rPr>
              <a:t>Physical</a:t>
            </a:r>
          </a:p>
          <a:p>
            <a:pPr algn="ctr" eaLnBrk="0" hangingPunct="0">
              <a:defRPr/>
            </a:pPr>
            <a:r>
              <a:rPr lang="en-US" altLang="en-US" sz="1800" dirty="0">
                <a:latin typeface="Arial" charset="0"/>
                <a:cs typeface="+mn-cs"/>
              </a:rPr>
              <a:t>Health</a:t>
            </a:r>
          </a:p>
          <a:p>
            <a:pPr algn="ctr" eaLnBrk="0" hangingPunct="0">
              <a:defRPr/>
            </a:pPr>
            <a:endParaRPr lang="en-US" altLang="en-US" sz="800" dirty="0">
              <a:latin typeface="Arial" charset="0"/>
              <a:cs typeface="+mn-cs"/>
            </a:endParaRPr>
          </a:p>
          <a:p>
            <a:pPr algn="ctr" eaLnBrk="0" hangingPunct="0">
              <a:defRPr/>
            </a:pPr>
            <a:r>
              <a:rPr lang="en-US" altLang="en-US" sz="1800" dirty="0" smtClean="0">
                <a:latin typeface="Arial" charset="0"/>
                <a:cs typeface="+mn-cs"/>
              </a:rPr>
              <a:t>CAM </a:t>
            </a:r>
            <a:r>
              <a:rPr lang="en-US" altLang="en-US" sz="1800" dirty="0">
                <a:latin typeface="Arial" charset="0"/>
                <a:cs typeface="+mn-cs"/>
              </a:rPr>
              <a:t>&gt; </a:t>
            </a:r>
            <a:r>
              <a:rPr lang="en-US" altLang="en-US" sz="1800" dirty="0" smtClean="0">
                <a:latin typeface="Arial" charset="0"/>
                <a:cs typeface="+mn-cs"/>
              </a:rPr>
              <a:t>SC</a:t>
            </a:r>
            <a:endParaRPr lang="en-US" altLang="en-US" sz="1800" dirty="0">
              <a:solidFill>
                <a:srgbClr val="000066"/>
              </a:solidFill>
              <a:latin typeface="Arial" charset="0"/>
              <a:cs typeface="+mn-cs"/>
            </a:endParaRPr>
          </a:p>
        </p:txBody>
      </p:sp>
      <p:sp>
        <p:nvSpPr>
          <p:cNvPr id="555019" name="Text Box 11"/>
          <p:cNvSpPr txBox="1">
            <a:spLocks noChangeArrowheads="1"/>
          </p:cNvSpPr>
          <p:nvPr/>
        </p:nvSpPr>
        <p:spPr bwMode="auto">
          <a:xfrm>
            <a:off x="3543235" y="5514975"/>
            <a:ext cx="1293944" cy="104644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1800" dirty="0">
                <a:latin typeface="Arial" charset="0"/>
                <a:cs typeface="+mn-cs"/>
              </a:rPr>
              <a:t>Mental </a:t>
            </a:r>
          </a:p>
          <a:p>
            <a:pPr algn="ctr" eaLnBrk="0" hangingPunct="0">
              <a:defRPr/>
            </a:pPr>
            <a:r>
              <a:rPr lang="en-US" altLang="en-US" sz="1800" dirty="0">
                <a:latin typeface="Arial" charset="0"/>
                <a:cs typeface="+mn-cs"/>
              </a:rPr>
              <a:t>Health</a:t>
            </a:r>
          </a:p>
          <a:p>
            <a:pPr algn="ctr" eaLnBrk="0" hangingPunct="0">
              <a:defRPr/>
            </a:pPr>
            <a:endParaRPr lang="en-US" altLang="en-US" sz="800" dirty="0">
              <a:latin typeface="Arial" charset="0"/>
              <a:cs typeface="+mn-cs"/>
            </a:endParaRPr>
          </a:p>
          <a:p>
            <a:pPr algn="ctr" eaLnBrk="0" hangingPunct="0">
              <a:defRPr/>
            </a:pPr>
            <a:r>
              <a:rPr lang="en-US" altLang="en-US" sz="1800" dirty="0" smtClean="0">
                <a:latin typeface="Arial" charset="0"/>
                <a:cs typeface="+mn-cs"/>
              </a:rPr>
              <a:t>SC </a:t>
            </a:r>
            <a:r>
              <a:rPr lang="en-US" altLang="en-US" sz="1800" dirty="0">
                <a:latin typeface="Arial" charset="0"/>
                <a:cs typeface="+mn-cs"/>
              </a:rPr>
              <a:t>&gt; </a:t>
            </a:r>
            <a:r>
              <a:rPr lang="en-US" altLang="en-US" sz="1800" dirty="0" smtClean="0">
                <a:latin typeface="Arial" charset="0"/>
                <a:cs typeface="+mn-cs"/>
              </a:rPr>
              <a:t>CAM</a:t>
            </a:r>
            <a:endParaRPr lang="en-US" altLang="en-US" sz="1800" dirty="0">
              <a:solidFill>
                <a:srgbClr val="000066"/>
              </a:solidFill>
              <a:latin typeface="Arial" charset="0"/>
              <a:cs typeface="+mn-cs"/>
            </a:endParaRPr>
          </a:p>
        </p:txBody>
      </p:sp>
      <p:sp>
        <p:nvSpPr>
          <p:cNvPr id="28684" name="Line 13"/>
          <p:cNvSpPr>
            <a:spLocks noChangeShapeType="1"/>
          </p:cNvSpPr>
          <p:nvPr/>
        </p:nvSpPr>
        <p:spPr bwMode="auto">
          <a:xfrm>
            <a:off x="2644775" y="5181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Line 14"/>
          <p:cNvSpPr>
            <a:spLocks noChangeShapeType="1"/>
          </p:cNvSpPr>
          <p:nvPr/>
        </p:nvSpPr>
        <p:spPr bwMode="auto">
          <a:xfrm>
            <a:off x="4133850" y="5181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A7ED1-CBDA-4912-A5AB-6049FBC3BE74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2202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omic Sans MS" pitchFamily="66" charset="0"/>
              </a:rPr>
              <a:t>General Health Perceptions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89087"/>
            <a:ext cx="9220200" cy="43545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	In general, how would you rate your health?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		Excellent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Very Good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Good 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Fair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Poor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914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896BF-54D4-4D7C-A34B-F8F11D237C0A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4663" y="0"/>
            <a:ext cx="8128000" cy="546100"/>
          </a:xfrm>
        </p:spPr>
        <p:txBody>
          <a:bodyPr wrap="none" lIns="92075" tIns="46038" rIns="92075" bIns="46038" anchor="t"/>
          <a:lstStyle/>
          <a:p>
            <a:r>
              <a:rPr lang="en-US" altLang="en-US" sz="2800" b="1" dirty="0" smtClean="0">
                <a:latin typeface="Comic Sans MS" pitchFamily="66" charset="0"/>
              </a:rPr>
              <a:t>Is Acupuncture Related to Worse HRQOL?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57338" y="1676400"/>
            <a:ext cx="65595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 eaLnBrk="0" hangingPunct="0">
              <a:spcBef>
                <a:spcPct val="20000"/>
              </a:spcBef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dirty="0">
                <a:latin typeface="Arial" charset="0"/>
                <a:cs typeface="+mn-cs"/>
              </a:rPr>
              <a:t>	</a:t>
            </a:r>
            <a:r>
              <a:rPr lang="en-US" sz="2200" dirty="0">
                <a:latin typeface="Arial" charset="0"/>
                <a:cs typeface="+mn-cs"/>
              </a:rPr>
              <a:t>1	  No	</a:t>
            </a:r>
            <a:r>
              <a:rPr lang="en-US" sz="2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dead</a:t>
            </a: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	2	  No	</a:t>
            </a:r>
            <a:r>
              <a:rPr lang="en-US" sz="2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dead</a:t>
            </a: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3	  No	</a:t>
            </a:r>
            <a:r>
              <a:rPr lang="en-US" sz="2200" dirty="0" smtClean="0">
                <a:latin typeface="Arial" charset="0"/>
                <a:cs typeface="+mn-cs"/>
              </a:rPr>
              <a:t>50</a:t>
            </a:r>
            <a:endParaRPr lang="en-US" sz="2200" dirty="0">
              <a:latin typeface="Arial" charset="0"/>
              <a:cs typeface="+mn-cs"/>
            </a:endParaRP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4	  No	</a:t>
            </a:r>
            <a:r>
              <a:rPr lang="en-US" sz="2200" dirty="0" smtClean="0">
                <a:latin typeface="Arial" charset="0"/>
                <a:cs typeface="+mn-cs"/>
              </a:rPr>
              <a:t>60</a:t>
            </a:r>
            <a:endParaRPr lang="en-US" sz="2200" dirty="0">
              <a:latin typeface="Arial" charset="0"/>
              <a:cs typeface="+mn-cs"/>
            </a:endParaRP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5	  No	</a:t>
            </a:r>
            <a:r>
              <a:rPr lang="en-US" sz="2200" dirty="0" smtClean="0">
                <a:latin typeface="Arial" charset="0"/>
                <a:cs typeface="+mn-cs"/>
              </a:rPr>
              <a:t>70</a:t>
            </a:r>
            <a:endParaRPr lang="en-US" sz="2200" dirty="0">
              <a:latin typeface="Arial" charset="0"/>
              <a:cs typeface="+mn-cs"/>
            </a:endParaRP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6	    Yes	</a:t>
            </a:r>
            <a:r>
              <a:rPr lang="en-US" sz="2200" dirty="0" smtClean="0">
                <a:latin typeface="Arial" charset="0"/>
                <a:cs typeface="+mn-cs"/>
              </a:rPr>
              <a:t>40</a:t>
            </a:r>
            <a:endParaRPr lang="en-US" sz="2200" dirty="0">
              <a:latin typeface="Arial" charset="0"/>
              <a:cs typeface="+mn-cs"/>
            </a:endParaRP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7	    Yes	</a:t>
            </a:r>
            <a:r>
              <a:rPr lang="en-US" sz="2200" dirty="0" smtClean="0">
                <a:latin typeface="Arial" charset="0"/>
                <a:cs typeface="+mn-cs"/>
              </a:rPr>
              <a:t>50</a:t>
            </a:r>
            <a:endParaRPr lang="en-US" sz="2200" dirty="0">
              <a:latin typeface="Arial" charset="0"/>
              <a:cs typeface="+mn-cs"/>
            </a:endParaRP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8	    Yes	50</a:t>
            </a: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9	    Yes	</a:t>
            </a:r>
            <a:r>
              <a:rPr lang="en-US" sz="2200" dirty="0" smtClean="0">
                <a:latin typeface="Arial" charset="0"/>
                <a:cs typeface="+mn-cs"/>
              </a:rPr>
              <a:t>55 </a:t>
            </a:r>
            <a:r>
              <a:rPr lang="en-US" sz="2200" dirty="0">
                <a:latin typeface="Arial" charset="0"/>
                <a:cs typeface="+mn-cs"/>
              </a:rPr>
              <a:t>	10	    Yes	</a:t>
            </a:r>
            <a:r>
              <a:rPr lang="en-US" sz="2200" dirty="0" smtClean="0">
                <a:latin typeface="Arial" charset="0"/>
                <a:cs typeface="+mn-cs"/>
              </a:rPr>
              <a:t>55</a:t>
            </a:r>
            <a:endParaRPr lang="en-US" sz="2200" dirty="0">
              <a:latin typeface="Arial" charset="0"/>
              <a:cs typeface="+mn-cs"/>
            </a:endParaRP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>
            <a:off x="1084263" y="5867400"/>
            <a:ext cx="64785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1084263" y="927100"/>
            <a:ext cx="71786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90000"/>
              </a:lnSpc>
              <a:spcBef>
                <a:spcPct val="30000"/>
              </a:spcBef>
              <a:tabLst>
                <a:tab pos="514350" algn="r"/>
                <a:tab pos="2286000" algn="ctr"/>
                <a:tab pos="5600700" algn="r"/>
              </a:tabLst>
            </a:pPr>
            <a:r>
              <a:rPr lang="en-US" altLang="en-US" sz="2400" dirty="0">
                <a:latin typeface="Arial" pitchFamily="34" charset="0"/>
              </a:rPr>
              <a:t>	 	        	</a:t>
            </a:r>
          </a:p>
          <a:p>
            <a:pPr algn="ctr" eaLnBrk="0" hangingPunct="0">
              <a:lnSpc>
                <a:spcPct val="90000"/>
              </a:lnSpc>
              <a:tabLst>
                <a:tab pos="514350" algn="r"/>
                <a:tab pos="2286000" algn="ctr"/>
                <a:tab pos="5600700" algn="r"/>
              </a:tabLst>
            </a:pPr>
            <a:r>
              <a:rPr lang="en-US" altLang="en-US" sz="2400" dirty="0" smtClean="0">
                <a:latin typeface="Arial" pitchFamily="34" charset="0"/>
              </a:rPr>
              <a:t>  Subject</a:t>
            </a:r>
            <a:r>
              <a:rPr lang="en-US" altLang="en-US" sz="2400" dirty="0">
                <a:latin typeface="Arial" pitchFamily="34" charset="0"/>
              </a:rPr>
              <a:t>	 </a:t>
            </a:r>
            <a:r>
              <a:rPr lang="en-US" altLang="en-US" sz="2400" dirty="0" smtClean="0">
                <a:latin typeface="Arial" pitchFamily="34" charset="0"/>
              </a:rPr>
              <a:t>       Acupuncture</a:t>
            </a:r>
            <a:r>
              <a:rPr lang="en-US" altLang="en-US" sz="2400" dirty="0">
                <a:latin typeface="Arial" pitchFamily="34" charset="0"/>
              </a:rPr>
              <a:t>	            </a:t>
            </a:r>
            <a:r>
              <a:rPr lang="en-US" altLang="en-US" sz="2400" dirty="0" smtClean="0">
                <a:latin typeface="Arial" pitchFamily="34" charset="0"/>
              </a:rPr>
              <a:t>General Health</a:t>
            </a:r>
            <a:endParaRPr lang="en-US" altLang="en-US" sz="2400" dirty="0">
              <a:latin typeface="Arial" pitchFamily="34" charset="0"/>
            </a:endParaRPr>
          </a:p>
        </p:txBody>
      </p:sp>
      <p:sp>
        <p:nvSpPr>
          <p:cNvPr id="29703" name="Line 6"/>
          <p:cNvSpPr>
            <a:spLocks noChangeShapeType="1"/>
          </p:cNvSpPr>
          <p:nvPr/>
        </p:nvSpPr>
        <p:spPr bwMode="auto">
          <a:xfrm>
            <a:off x="1150938" y="762000"/>
            <a:ext cx="6435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7"/>
          <p:cNvSpPr>
            <a:spLocks noChangeArrowheads="1"/>
          </p:cNvSpPr>
          <p:nvPr/>
        </p:nvSpPr>
        <p:spPr bwMode="auto">
          <a:xfrm>
            <a:off x="1422400" y="6032500"/>
            <a:ext cx="65595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14300" lvl="1" algn="ctr" eaLnBrk="0" hangingPunct="0">
              <a:lnSpc>
                <a:spcPct val="90000"/>
              </a:lnSpc>
              <a:spcBef>
                <a:spcPct val="50000"/>
              </a:spcBef>
              <a:tabLst>
                <a:tab pos="914400" algn="ctr"/>
                <a:tab pos="2571750" algn="ctr"/>
                <a:tab pos="4514850" algn="r"/>
              </a:tabLst>
            </a:pPr>
            <a:r>
              <a:rPr lang="en-US" altLang="en-US" sz="2000" dirty="0">
                <a:latin typeface="Arial" pitchFamily="34" charset="0"/>
              </a:rPr>
              <a:t>No </a:t>
            </a:r>
            <a:r>
              <a:rPr lang="en-US" altLang="en-US" sz="2000" dirty="0" smtClean="0">
                <a:latin typeface="Arial" pitchFamily="34" charset="0"/>
              </a:rPr>
              <a:t>Acupuncture</a:t>
            </a:r>
            <a:r>
              <a:rPr lang="en-US" altLang="en-US" sz="2000" dirty="0">
                <a:latin typeface="Arial" pitchFamily="34" charset="0"/>
              </a:rPr>
              <a:t>	3			</a:t>
            </a:r>
            <a:r>
              <a:rPr lang="en-US" altLang="en-US" sz="2000" dirty="0" smtClean="0">
                <a:latin typeface="Arial" pitchFamily="34" charset="0"/>
              </a:rPr>
              <a:t>60</a:t>
            </a:r>
            <a:endParaRPr lang="en-US" altLang="en-US" sz="2000" dirty="0">
              <a:latin typeface="Arial" pitchFamily="34" charset="0"/>
            </a:endParaRPr>
          </a:p>
          <a:p>
            <a:pPr marL="114300" lvl="1" algn="ctr" eaLnBrk="0" hangingPunct="0">
              <a:lnSpc>
                <a:spcPct val="90000"/>
              </a:lnSpc>
              <a:tabLst>
                <a:tab pos="914400" algn="ctr"/>
                <a:tab pos="2571750" algn="ctr"/>
                <a:tab pos="4514850" algn="r"/>
              </a:tabLst>
            </a:pPr>
            <a:r>
              <a:rPr lang="en-US" altLang="en-US" sz="2000" dirty="0">
                <a:latin typeface="Arial" pitchFamily="34" charset="0"/>
              </a:rPr>
              <a:t>Yes </a:t>
            </a:r>
            <a:r>
              <a:rPr lang="en-US" altLang="en-US" sz="2000" dirty="0" smtClean="0">
                <a:latin typeface="Arial" pitchFamily="34" charset="0"/>
              </a:rPr>
              <a:t>Acupuncture</a:t>
            </a:r>
            <a:r>
              <a:rPr lang="en-US" altLang="en-US" sz="2000" dirty="0">
                <a:latin typeface="Arial" pitchFamily="34" charset="0"/>
              </a:rPr>
              <a:t>	5			50		</a:t>
            </a:r>
          </a:p>
        </p:txBody>
      </p:sp>
      <p:sp>
        <p:nvSpPr>
          <p:cNvPr id="29705" name="Rectangle 8"/>
          <p:cNvSpPr>
            <a:spLocks noChangeArrowheads="1"/>
          </p:cNvSpPr>
          <p:nvPr/>
        </p:nvSpPr>
        <p:spPr bwMode="auto">
          <a:xfrm>
            <a:off x="1150938" y="5041900"/>
            <a:ext cx="683101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lvl="1" algn="ctr" eaLnBrk="0" hangingPunct="0">
              <a:lnSpc>
                <a:spcPct val="90000"/>
              </a:lnSpc>
              <a:tabLst>
                <a:tab pos="457200" algn="l"/>
                <a:tab pos="2514600" algn="ctr"/>
                <a:tab pos="4343400" algn="ctr"/>
              </a:tabLst>
            </a:pPr>
            <a:r>
              <a:rPr lang="en-US" altLang="en-US" sz="2400">
                <a:latin typeface="Arial" pitchFamily="34" charset="0"/>
              </a:rPr>
              <a:t>		</a:t>
            </a:r>
          </a:p>
          <a:p>
            <a:pPr lvl="1" eaLnBrk="0" hangingPunct="0">
              <a:lnSpc>
                <a:spcPct val="90000"/>
              </a:lnSpc>
              <a:tabLst>
                <a:tab pos="457200" algn="l"/>
                <a:tab pos="2514600" algn="ctr"/>
                <a:tab pos="4343400" algn="ctr"/>
              </a:tabLst>
            </a:pPr>
            <a:r>
              <a:rPr lang="en-US" altLang="en-US" sz="2400">
                <a:latin typeface="Arial" pitchFamily="34" charset="0"/>
              </a:rPr>
              <a:t>Group	                n	  	        HRQOL</a:t>
            </a:r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>
            <a:off x="1084263" y="5257800"/>
            <a:ext cx="64785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Line 10"/>
          <p:cNvSpPr>
            <a:spLocks noChangeShapeType="1"/>
          </p:cNvSpPr>
          <p:nvPr/>
        </p:nvSpPr>
        <p:spPr bwMode="auto">
          <a:xfrm>
            <a:off x="1084263" y="1752600"/>
            <a:ext cx="64785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Rectangle 11"/>
          <p:cNvSpPr>
            <a:spLocks noChangeArrowheads="1"/>
          </p:cNvSpPr>
          <p:nvPr/>
        </p:nvSpPr>
        <p:spPr bwMode="auto">
          <a:xfrm>
            <a:off x="4413250" y="5969000"/>
            <a:ext cx="3849688" cy="51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marL="228600" indent="-228600" algn="r" eaLnBrk="0" hangingPunct="0">
              <a:lnSpc>
                <a:spcPct val="94000"/>
              </a:lnSpc>
            </a:pPr>
            <a:endParaRPr lang="en-US" altLang="en-US" sz="2400" b="0" dirty="0">
              <a:latin typeface="Arial" pitchFamily="34" charset="0"/>
            </a:endParaRPr>
          </a:p>
          <a:p>
            <a:pPr marL="2057400" lvl="4" indent="-228600" algn="r" eaLnBrk="0" hangingPunct="0">
              <a:lnSpc>
                <a:spcPct val="94000"/>
              </a:lnSpc>
            </a:pPr>
            <a:r>
              <a:rPr lang="en-US" altLang="en-US" sz="800" b="0" dirty="0">
                <a:latin typeface="Arial" pitchFamily="34" charset="0"/>
              </a:rPr>
              <a:t> </a:t>
            </a:r>
          </a:p>
        </p:txBody>
      </p:sp>
      <p:sp>
        <p:nvSpPr>
          <p:cNvPr id="12" name="Arc 11"/>
          <p:cNvSpPr/>
          <p:nvPr/>
        </p:nvSpPr>
        <p:spPr bwMode="auto">
          <a:xfrm>
            <a:off x="7462838" y="2501900"/>
            <a:ext cx="1038225" cy="1079500"/>
          </a:xfrm>
          <a:prstGeom prst="arc">
            <a:avLst>
              <a:gd name="adj1" fmla="val 14974927"/>
              <a:gd name="adj2" fmla="val 7758697"/>
            </a:avLst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cxnSp>
        <p:nvCxnSpPr>
          <p:cNvPr id="29710" name="Curved Connector 14"/>
          <p:cNvCxnSpPr>
            <a:cxnSpLocks noChangeShapeType="1"/>
          </p:cNvCxnSpPr>
          <p:nvPr/>
        </p:nvCxnSpPr>
        <p:spPr bwMode="auto">
          <a:xfrm rot="5400000">
            <a:off x="6642100" y="4184650"/>
            <a:ext cx="2679700" cy="10160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bg2"/>
            </a:solidFill>
            <a:prstDash val="sysDot"/>
            <a:round/>
            <a:headEnd type="arrow" w="med" len="med"/>
            <a:tailEnd type="arrow" w="med" len="med"/>
          </a:ln>
        </p:spPr>
      </p:cxnSp>
      <p:sp>
        <p:nvSpPr>
          <p:cNvPr id="29711" name="Double Bracket 20"/>
          <p:cNvSpPr>
            <a:spLocks noChangeArrowheads="1"/>
          </p:cNvSpPr>
          <p:nvPr/>
        </p:nvSpPr>
        <p:spPr bwMode="auto">
          <a:xfrm>
            <a:off x="5943600" y="3581400"/>
            <a:ext cx="1066800" cy="1600200"/>
          </a:xfrm>
          <a:prstGeom prst="bracketPair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pPr algn="ctr" eaLnBrk="0" hangingPunct="0"/>
            <a:endParaRPr lang="en-US" altLang="en-US"/>
          </a:p>
        </p:txBody>
      </p:sp>
      <p:cxnSp>
        <p:nvCxnSpPr>
          <p:cNvPr id="29712" name="Curved Connector 24"/>
          <p:cNvCxnSpPr>
            <a:cxnSpLocks noChangeShapeType="1"/>
          </p:cNvCxnSpPr>
          <p:nvPr/>
        </p:nvCxnSpPr>
        <p:spPr bwMode="auto">
          <a:xfrm rot="16200000" flipH="1">
            <a:off x="5844381" y="5204619"/>
            <a:ext cx="2027238" cy="7620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bg2"/>
            </a:solidFill>
            <a:prstDash val="sysDot"/>
            <a:round/>
            <a:headEnd type="arrow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BEA4D-E385-4C2F-871A-417EC2419B05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-12700" y="525463"/>
            <a:ext cx="914400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 altLang="en-US" dirty="0">
                <a:latin typeface="Comic Sans MS" pitchFamily="66" charset="0"/>
              </a:rPr>
              <a:t>Quality of Life for Individual Over Time</a:t>
            </a:r>
          </a:p>
        </p:txBody>
      </p:sp>
      <p:pic>
        <p:nvPicPr>
          <p:cNvPr id="30724" name="Picture 5" descr="pu23_0115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1600200"/>
            <a:ext cx="7383463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12527-578B-48C2-81AF-F73780AB3AF5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4800"/>
            <a:ext cx="9144000" cy="18288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Comic Sans MS" pitchFamily="66" charset="0"/>
              </a:rPr>
              <a:t> </a:t>
            </a:r>
            <a:r>
              <a:rPr lang="en-US" altLang="en-US" sz="4000" dirty="0" smtClean="0">
                <a:latin typeface="Comic Sans MS" pitchFamily="66" charset="0"/>
              </a:rPr>
              <a:t/>
            </a:r>
            <a:br>
              <a:rPr lang="en-US" altLang="en-US" sz="4000" dirty="0" smtClean="0">
                <a:latin typeface="Comic Sans MS" pitchFamily="66" charset="0"/>
              </a:rPr>
            </a:br>
            <a:r>
              <a:rPr lang="en-US" altLang="en-US" sz="4000" dirty="0" smtClean="0">
                <a:latin typeface="Comic Sans MS" pitchFamily="66" charset="0"/>
              </a:rPr>
              <a:t>Cost-Effective Care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22400" y="2514600"/>
            <a:ext cx="6434138" cy="2057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2800" dirty="0" smtClean="0"/>
              <a:t>Cost ↓</a:t>
            </a:r>
            <a:endParaRPr lang="en-US" altLang="en-US" sz="2800" dirty="0" smtClean="0">
              <a:sym typeface="r_symbol"/>
            </a:endParaRPr>
          </a:p>
          <a:p>
            <a:pPr marL="0" indent="0" algn="ctr" eaLnBrk="1" hangingPunct="1">
              <a:buFontTx/>
              <a:buNone/>
            </a:pPr>
            <a:endParaRPr lang="en-US" altLang="en-US" sz="2800" dirty="0" smtClean="0">
              <a:sym typeface="r_symbol"/>
            </a:endParaRPr>
          </a:p>
          <a:p>
            <a:pPr marL="0" indent="0" algn="ctr" eaLnBrk="1" hangingPunct="1">
              <a:buFontTx/>
              <a:buNone/>
            </a:pPr>
            <a:r>
              <a:rPr lang="en-US" altLang="en-US" sz="2800" dirty="0" smtClean="0">
                <a:sym typeface="r_symbol"/>
              </a:rPr>
              <a:t>Effectiveness (“Utility”) ↑</a:t>
            </a:r>
            <a:endParaRPr lang="en-US" altLang="en-US" sz="2800" dirty="0" smtClean="0"/>
          </a:p>
        </p:txBody>
      </p:sp>
      <p:sp>
        <p:nvSpPr>
          <p:cNvPr id="31749" name="Line 4"/>
          <p:cNvSpPr>
            <a:spLocks noChangeShapeType="1"/>
          </p:cNvSpPr>
          <p:nvPr/>
        </p:nvSpPr>
        <p:spPr bwMode="auto">
          <a:xfrm>
            <a:off x="2844800" y="3429000"/>
            <a:ext cx="3657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F6F77-F869-4DEF-B7F5-1B64F9492C8F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-12700" y="381000"/>
            <a:ext cx="914400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 altLang="en-US" sz="2800" b="0">
                <a:latin typeface="Comic Sans MS" pitchFamily="66" charset="0"/>
              </a:rPr>
              <a:t>http://www.ukmi.nhs.uk/Research/pharma_res.asp</a:t>
            </a:r>
          </a:p>
        </p:txBody>
      </p:sp>
      <p:pic>
        <p:nvPicPr>
          <p:cNvPr id="32772" name="Picture 5" descr="Research 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738" y="1219200"/>
            <a:ext cx="738346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1600200"/>
          </a:xfrm>
        </p:spPr>
        <p:txBody>
          <a:bodyPr/>
          <a:lstStyle/>
          <a:p>
            <a:r>
              <a:rPr lang="en-US" altLang="en-US" sz="3600" dirty="0" smtClean="0">
                <a:latin typeface="Comic Sans MS" pitchFamily="66" charset="0"/>
              </a:rPr>
              <a:t>“QALYs: The Basics”</a:t>
            </a:r>
            <a:br>
              <a:rPr lang="en-US" altLang="en-US" sz="3600" dirty="0" smtClean="0">
                <a:latin typeface="Comic Sans MS" pitchFamily="66" charset="0"/>
              </a:rPr>
            </a:br>
            <a:r>
              <a:rPr lang="en-US" altLang="en-US" sz="2400" dirty="0" smtClean="0">
                <a:latin typeface="Comic Sans MS" pitchFamily="66" charset="0"/>
              </a:rPr>
              <a:t>Milton Weinstein, George Torrance,  Alistair McGuire</a:t>
            </a:r>
            <a:br>
              <a:rPr lang="en-US" altLang="en-US" sz="2400" dirty="0" smtClean="0">
                <a:latin typeface="Comic Sans MS" pitchFamily="66" charset="0"/>
              </a:rPr>
            </a:br>
            <a:r>
              <a:rPr lang="en-US" altLang="en-US" sz="2000" dirty="0" smtClean="0">
                <a:latin typeface="Comic Sans MS" pitchFamily="66" charset="0"/>
              </a:rPr>
              <a:t>(</a:t>
            </a:r>
            <a:r>
              <a:rPr lang="en-US" altLang="en-US" sz="2000" u="sng" dirty="0" smtClean="0">
                <a:latin typeface="Comic Sans MS" pitchFamily="66" charset="0"/>
              </a:rPr>
              <a:t>Value in Health</a:t>
            </a:r>
            <a:r>
              <a:rPr lang="en-US" altLang="en-US" sz="2000" dirty="0" smtClean="0">
                <a:latin typeface="Comic Sans MS" pitchFamily="66" charset="0"/>
              </a:rPr>
              <a:t>, 2009, vol. 12 Supplement 1)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9067800" cy="4525963"/>
          </a:xfrm>
        </p:spPr>
        <p:txBody>
          <a:bodyPr/>
          <a:lstStyle/>
          <a:p>
            <a:r>
              <a:rPr lang="en-US" altLang="en-US" smtClean="0"/>
              <a:t>What is value?</a:t>
            </a:r>
          </a:p>
          <a:p>
            <a:pPr lvl="1"/>
            <a:r>
              <a:rPr lang="en-US" altLang="en-US" smtClean="0"/>
              <a:t>Preference or desirability of health states</a:t>
            </a:r>
          </a:p>
          <a:p>
            <a:r>
              <a:rPr lang="en-US" altLang="en-US" smtClean="0"/>
              <a:t>How are QALYs used?</a:t>
            </a:r>
          </a:p>
          <a:p>
            <a:pPr lvl="1"/>
            <a:r>
              <a:rPr lang="en-US" altLang="en-US" smtClean="0"/>
              <a:t>Societal resource allocation</a:t>
            </a:r>
          </a:p>
          <a:p>
            <a:pPr lvl="1"/>
            <a:r>
              <a:rPr lang="en-US" altLang="en-US" smtClean="0"/>
              <a:t>Personal decisions such as decision about whether to have a treatment</a:t>
            </a:r>
          </a:p>
          <a:p>
            <a:pPr lvl="1"/>
            <a:r>
              <a:rPr lang="en-US" altLang="en-US" smtClean="0"/>
              <a:t>Societal or program audit</a:t>
            </a:r>
          </a:p>
          <a:p>
            <a:pPr lvl="2"/>
            <a:r>
              <a:rPr lang="en-US" altLang="en-US" smtClean="0"/>
              <a:t>Evaluate programs in terms of health of the population.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675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http://araw.mede.uic.edu/cgi-bin/utility.cgi</a:t>
            </a: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1"/>
          <p:cNvSpPr>
            <a:spLocks noChangeArrowheads="1"/>
          </p:cNvSpPr>
          <p:nvPr/>
        </p:nvSpPr>
        <p:spPr bwMode="auto">
          <a:xfrm>
            <a:off x="1524000" y="5181600"/>
            <a:ext cx="6477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dirty="0">
                <a:latin typeface="Arial" pitchFamily="34" charset="0"/>
                <a:ea typeface="MS PGothic" pitchFamily="34" charset="-128"/>
                <a:hlinkClick r:id="rId3"/>
              </a:rPr>
              <a:t>http://araw.mede.uic.edu/cgi-bin/utility.cgi</a:t>
            </a:r>
            <a:endParaRPr lang="en-US" altLang="en-US" sz="2400" dirty="0">
              <a:latin typeface="Arial" pitchFamily="34" charset="0"/>
              <a:ea typeface="MS PGothic" pitchFamily="34" charset="-128"/>
            </a:endParaRPr>
          </a:p>
          <a:p>
            <a:endParaRPr lang="en-US" altLang="en-US" sz="240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D8B15C0F-D46F-4F15-BEA4-3F0FAA134F2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SG&gt;TTO&gt;RS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 SG = </a:t>
            </a:r>
            <a:r>
              <a:rPr lang="en-US" dirty="0" err="1" smtClean="0"/>
              <a:t>TTO</a:t>
            </a:r>
            <a:r>
              <a:rPr lang="en-US" baseline="30000" dirty="0" err="1" smtClean="0"/>
              <a:t>a</a:t>
            </a:r>
            <a:endParaRPr lang="en-US" baseline="30000" dirty="0" smtClean="0"/>
          </a:p>
          <a:p>
            <a:pPr>
              <a:buFont typeface="Wingdings" pitchFamily="2" charset="2"/>
              <a:buChar char="Ø"/>
              <a:defRPr/>
            </a:pPr>
            <a:endParaRPr lang="en-US" baseline="300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 SG = </a:t>
            </a:r>
            <a:r>
              <a:rPr lang="en-US" dirty="0" err="1" smtClean="0"/>
              <a:t>RS</a:t>
            </a:r>
            <a:r>
              <a:rPr lang="en-US" baseline="30000" dirty="0" err="1" smtClean="0"/>
              <a:t>b</a:t>
            </a:r>
            <a:endParaRPr lang="en-US" baseline="30000" dirty="0" smtClean="0"/>
          </a:p>
          <a:p>
            <a:pPr>
              <a:buFont typeface="Wingdings" pitchFamily="2" charset="2"/>
              <a:buChar char="Ø"/>
              <a:defRPr/>
            </a:pPr>
            <a:endParaRPr lang="en-US" baseline="30000" dirty="0"/>
          </a:p>
          <a:p>
            <a:pPr marL="0" indent="0">
              <a:buFontTx/>
              <a:buNone/>
              <a:defRPr/>
            </a:pPr>
            <a:r>
              <a:rPr lang="en-US" sz="3600" baseline="30000" dirty="0" smtClean="0"/>
              <a:t>Where a and b are less than 1</a:t>
            </a:r>
          </a:p>
          <a:p>
            <a:pPr>
              <a:defRPr/>
            </a:pPr>
            <a:endParaRPr lang="en-US" baseline="30000" dirty="0" smtClean="0"/>
          </a:p>
          <a:p>
            <a:pPr>
              <a:defRPr/>
            </a:pP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Indicators of Health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15C0F-D46F-4F15-BEA4-3F0FAA134F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1828800" y="2286000"/>
            <a:ext cx="5867400" cy="914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Signs and Symptoms of Disease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450473" y="3957867"/>
              <a:ext cx="7479360" cy="26888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8593" y="3945987"/>
                <a:ext cx="7503120" cy="27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75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 l="24012" t="11458" r="24451" b="6214"/>
          <a:stretch>
            <a:fillRect/>
          </a:stretch>
        </p:blipFill>
        <p:spPr>
          <a:xfrm>
            <a:off x="914400" y="222796"/>
            <a:ext cx="7239000" cy="6501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6764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0.435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73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10C22E2-6DFE-4A5A-A5D4-BDB5288578F5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51</a:t>
            </a:fld>
            <a:endParaRPr lang="en-US" sz="1400" dirty="0">
              <a:latin typeface="Times New Roman" panose="02020603050405020304" pitchFamily="18" charset="0"/>
            </a:endParaRPr>
          </a:p>
        </p:txBody>
      </p:sp>
      <p:sp>
        <p:nvSpPr>
          <p:cNvPr id="91139" name="Title 1"/>
          <p:cNvSpPr>
            <a:spLocks noGrp="1"/>
          </p:cNvSpPr>
          <p:nvPr>
            <p:ph type="title"/>
          </p:nvPr>
        </p:nvSpPr>
        <p:spPr>
          <a:xfrm>
            <a:off x="0" y="265113"/>
            <a:ext cx="9144000" cy="1143000"/>
          </a:xfrm>
        </p:spPr>
        <p:txBody>
          <a:bodyPr/>
          <a:lstStyle/>
          <a:p>
            <a:r>
              <a:rPr lang="en-US" altLang="en-US" sz="3600" b="1" dirty="0" smtClean="0">
                <a:latin typeface="Comic Sans MS" pitchFamily="66" charset="0"/>
              </a:rPr>
              <a:t>HRQOL in SEER-Medicare Health Outcomes Study (n = 126,366)</a:t>
            </a:r>
          </a:p>
        </p:txBody>
      </p:sp>
      <p:graphicFrame>
        <p:nvGraphicFramePr>
          <p:cNvPr id="91140" name="Content Placeholder 4"/>
          <p:cNvGraphicFramePr>
            <a:graphicFrameLocks noGrp="1"/>
          </p:cNvGraphicFramePr>
          <p:nvPr>
            <p:ph idx="1"/>
          </p:nvPr>
        </p:nvGraphicFramePr>
        <p:xfrm>
          <a:off x="25400" y="1549400"/>
          <a:ext cx="91694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4" r:id="rId3" imgW="9169179" imgH="4627265" progId="Excel.Sheet.8">
                  <p:embed/>
                </p:oleObj>
              </mc:Choice>
              <mc:Fallback>
                <p:oleObj r:id="rId3" imgW="9169179" imgH="4627265" progId="Excel.Sheet.8">
                  <p:embed/>
                  <p:pic>
                    <p:nvPicPr>
                      <p:cNvPr id="0" name="Picture 7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1549400"/>
                        <a:ext cx="9169400" cy="462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2" name="TextBox 1"/>
          <p:cNvSpPr txBox="1">
            <a:spLocks noChangeArrowheads="1"/>
          </p:cNvSpPr>
          <p:nvPr/>
        </p:nvSpPr>
        <p:spPr bwMode="auto">
          <a:xfrm>
            <a:off x="304800" y="5761464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0" dirty="0">
                <a:latin typeface="+mn-lt"/>
              </a:rPr>
              <a:t>Controlling for age, gender, race/ethnicity, education, income, and marital status.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400300" cy="476250"/>
          </a:xfrm>
        </p:spPr>
        <p:txBody>
          <a:bodyPr/>
          <a:lstStyle/>
          <a:p>
            <a:pPr>
              <a:defRPr/>
            </a:pPr>
            <a:fld id="{9448E851-6E01-4274-97CB-F39B0C5587E9}" type="slidenum">
              <a:rPr lang="en-US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latin typeface="Comic Sans MS" pitchFamily="66" charset="0"/>
              </a:rPr>
              <a:t>Distant stage of cancer associated  </a:t>
            </a:r>
            <a:br>
              <a:rPr lang="en-US" sz="3200" b="1" dirty="0" smtClean="0">
                <a:latin typeface="Comic Sans MS" pitchFamily="66" charset="0"/>
              </a:rPr>
            </a:br>
            <a:r>
              <a:rPr lang="en-US" sz="3200" b="1" dirty="0" smtClean="0">
                <a:latin typeface="Comic Sans MS" pitchFamily="66" charset="0"/>
              </a:rPr>
              <a:t>with 0.05-0.10 lower SF-6D Score</a:t>
            </a:r>
            <a:endParaRPr lang="en-US" sz="3200" b="1" dirty="0">
              <a:latin typeface="Comic Sans MS" pitchFamily="66" charset="0"/>
            </a:endParaRPr>
          </a:p>
        </p:txBody>
      </p:sp>
      <p:graphicFrame>
        <p:nvGraphicFramePr>
          <p:cNvPr id="9216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223963" y="1614488"/>
          <a:ext cx="6696075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8" name="Document" r:id="rId3" imgW="8236942" imgH="5569675" progId="Word.Document.8">
                  <p:embed/>
                </p:oleObj>
              </mc:Choice>
              <mc:Fallback>
                <p:oleObj name="Document" r:id="rId3" imgW="8236942" imgH="5569675" progId="Word.Document.8">
                  <p:embed/>
                  <p:pic>
                    <p:nvPicPr>
                      <p:cNvPr id="0" name="Picture 7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1614488"/>
                        <a:ext cx="6696075" cy="452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A6E72-2B83-42F2-A9BD-CCC40E15C796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8100" y="152400"/>
            <a:ext cx="9258300" cy="1143000"/>
          </a:xfrm>
        </p:spPr>
        <p:txBody>
          <a:bodyPr/>
          <a:lstStyle/>
          <a:p>
            <a:r>
              <a:rPr lang="en-US" altLang="en-US" sz="4000" b="1" dirty="0" smtClean="0"/>
              <a:t> </a:t>
            </a:r>
            <a:r>
              <a:rPr lang="en-US" altLang="en-US" sz="6000" b="1" dirty="0" smtClean="0">
                <a:latin typeface="Comic Sans MS" pitchFamily="66" charset="0"/>
              </a:rPr>
              <a:t>Thank you. </a:t>
            </a:r>
            <a:endParaRPr lang="en-US" altLang="en-US" sz="4000" b="1" dirty="0" smtClean="0">
              <a:latin typeface="Comic Sans MS" pitchFamily="66" charset="0"/>
            </a:endParaRPr>
          </a:p>
        </p:txBody>
      </p:sp>
      <p:sp>
        <p:nvSpPr>
          <p:cNvPr id="113669" name="TextBox 1"/>
          <p:cNvSpPr txBox="1">
            <a:spLocks noChangeArrowheads="1"/>
          </p:cNvSpPr>
          <p:nvPr/>
        </p:nvSpPr>
        <p:spPr bwMode="auto">
          <a:xfrm>
            <a:off x="166048" y="1828800"/>
            <a:ext cx="89916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dirty="0" smtClean="0">
              <a:latin typeface="Comic Sans MS" panose="030F0702030302020204" pitchFamily="66" charset="0"/>
              <a:hlinkClick r:id="rId3"/>
            </a:endParaRPr>
          </a:p>
          <a:p>
            <a:endParaRPr lang="en-US" altLang="en-US" dirty="0">
              <a:latin typeface="Comic Sans MS" panose="030F0702030302020204" pitchFamily="66" charset="0"/>
              <a:hlinkClick r:id="rId3"/>
            </a:endParaRPr>
          </a:p>
          <a:p>
            <a:endParaRPr lang="en-US" altLang="en-US" dirty="0" smtClean="0">
              <a:latin typeface="Comic Sans MS" panose="030F0702030302020204" pitchFamily="66" charset="0"/>
              <a:hlinkClick r:id="rId3"/>
            </a:endParaRPr>
          </a:p>
          <a:p>
            <a:endParaRPr lang="en-US" altLang="en-US" dirty="0">
              <a:latin typeface="Comic Sans MS" panose="030F0702030302020204" pitchFamily="66" charset="0"/>
              <a:hlinkClick r:id="rId3"/>
            </a:endParaRPr>
          </a:p>
          <a:p>
            <a:r>
              <a:rPr lang="en-US" altLang="en-US" dirty="0" smtClean="0">
                <a:latin typeface="Comic Sans MS" panose="030F0702030302020204" pitchFamily="66" charset="0"/>
                <a:hlinkClick r:id="rId3"/>
              </a:rPr>
              <a:t>drhays@g.ucla.edu</a:t>
            </a:r>
            <a:r>
              <a:rPr lang="en-US" altLang="en-US" dirty="0" smtClean="0">
                <a:latin typeface="Comic Sans MS" panose="030F0702030302020204" pitchFamily="66" charset="0"/>
              </a:rPr>
              <a:t>  </a:t>
            </a:r>
            <a:endParaRPr lang="en-US" altLang="en-US" dirty="0" smtClean="0">
              <a:latin typeface="Comic Sans MS" panose="030F0702030302020204" pitchFamily="66" charset="0"/>
            </a:endParaRPr>
          </a:p>
          <a:p>
            <a:endParaRPr lang="en-US" altLang="en-US" dirty="0" smtClean="0">
              <a:latin typeface="Comic Sans MS" panose="030F0702030302020204" pitchFamily="66" charset="0"/>
            </a:endParaRPr>
          </a:p>
          <a:p>
            <a:r>
              <a:rPr lang="en-US" altLang="en-US" dirty="0" err="1" smtClean="0">
                <a:latin typeface="Comic Sans MS" panose="030F0702030302020204" pitchFamily="66" charset="0"/>
              </a:rPr>
              <a:t>Powerpoint</a:t>
            </a:r>
            <a:r>
              <a:rPr lang="en-US" altLang="en-US" dirty="0" smtClean="0">
                <a:latin typeface="Comic Sans MS" panose="030F0702030302020204" pitchFamily="66" charset="0"/>
              </a:rPr>
              <a:t> </a:t>
            </a:r>
            <a:r>
              <a:rPr lang="en-US" altLang="en-US" dirty="0">
                <a:latin typeface="Comic Sans MS" panose="030F0702030302020204" pitchFamily="66" charset="0"/>
              </a:rPr>
              <a:t>file </a:t>
            </a:r>
            <a:r>
              <a:rPr lang="en-US" altLang="en-US" dirty="0" smtClean="0">
                <a:latin typeface="Comic Sans MS" panose="030F0702030302020204" pitchFamily="66" charset="0"/>
              </a:rPr>
              <a:t>at</a:t>
            </a:r>
            <a:r>
              <a:rPr lang="en-US" altLang="en-US" dirty="0">
                <a:latin typeface="Comic Sans MS" panose="030F0702030302020204" pitchFamily="66" charset="0"/>
              </a:rPr>
              <a:t>: </a:t>
            </a:r>
            <a:r>
              <a:rPr lang="en-US" altLang="en-US" sz="3000" dirty="0">
                <a:latin typeface="Comic Sans MS" panose="030F0702030302020204" pitchFamily="66" charset="0"/>
                <a:hlinkClick r:id="rId4"/>
              </a:rPr>
              <a:t>http://gim.med.ucla.edu/FacultyPages/Hays/</a:t>
            </a:r>
            <a:endParaRPr lang="en-US" altLang="en-US" sz="3000" dirty="0">
              <a:latin typeface="Comic Sans MS" panose="030F0702030302020204" pitchFamily="66" charset="0"/>
            </a:endParaRPr>
          </a:p>
          <a:p>
            <a:endParaRPr lang="en-US" altLang="en-US" dirty="0">
              <a:cs typeface="Times New Roman" pitchFamily="18" charset="0"/>
            </a:endParaRPr>
          </a:p>
          <a:p>
            <a:endParaRPr lang="en-US" alt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1248558"/>
            <a:ext cx="4966648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Indicators of Health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15C0F-D46F-4F15-BEA4-3F0FAA134F2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1828800" y="2286000"/>
            <a:ext cx="5867400" cy="914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Signs and Symptoms of Disease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828800" y="4776716"/>
            <a:ext cx="2743200" cy="914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Functioning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53050" y="4800600"/>
            <a:ext cx="2343150" cy="914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Well-Being</a:t>
            </a:r>
          </a:p>
        </p:txBody>
      </p:sp>
      <p:cxnSp>
        <p:nvCxnSpPr>
          <p:cNvPr id="10" name="Straight Arrow Connector 9"/>
          <p:cNvCxnSpPr>
            <a:endCxn id="6" idx="0"/>
          </p:cNvCxnSpPr>
          <p:nvPr/>
        </p:nvCxnSpPr>
        <p:spPr bwMode="auto">
          <a:xfrm>
            <a:off x="6524625" y="3200400"/>
            <a:ext cx="0" cy="1600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>
            <a:off x="3200400" y="3200400"/>
            <a:ext cx="0" cy="15763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275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Functioning and Well-Being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85031" y="1600200"/>
            <a:ext cx="8130369" cy="4525963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Functioning (what you can do)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Self-care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Role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Social</a:t>
            </a:r>
          </a:p>
          <a:p>
            <a:pPr lvl="2"/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Well-being (how you feel)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Pain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Energy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Depression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Positive affect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15C0F-D46F-4F15-BEA4-3F0FAA134F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8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Indicators of Health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15C0F-D46F-4F15-BEA4-3F0FAA134F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1828800" y="2286000"/>
            <a:ext cx="5867400" cy="914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Signs and Symptoms of Disease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828800" y="4776716"/>
            <a:ext cx="2743200" cy="914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Functioning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53050" y="4800600"/>
            <a:ext cx="2343150" cy="914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Well-Being</a:t>
            </a:r>
          </a:p>
        </p:txBody>
      </p:sp>
      <p:cxnSp>
        <p:nvCxnSpPr>
          <p:cNvPr id="10" name="Straight Arrow Connector 9"/>
          <p:cNvCxnSpPr>
            <a:endCxn id="6" idx="0"/>
          </p:cNvCxnSpPr>
          <p:nvPr/>
        </p:nvCxnSpPr>
        <p:spPr bwMode="auto">
          <a:xfrm>
            <a:off x="6524625" y="3200400"/>
            <a:ext cx="0" cy="1600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>
            <a:off x="3200400" y="3200400"/>
            <a:ext cx="0" cy="15763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3732039" y="2165787"/>
              <a:ext cx="4415040" cy="1362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20159" y="2153907"/>
                <a:ext cx="4438800" cy="13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5312799" y="4618827"/>
              <a:ext cx="2715120" cy="11937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00919" y="4606947"/>
                <a:ext cx="2738880" cy="12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8035839" y="3318147"/>
              <a:ext cx="200880" cy="360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23959" y="3306267"/>
                <a:ext cx="224640" cy="5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1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72250" y="6245225"/>
            <a:ext cx="2400300" cy="476250"/>
          </a:xfrm>
        </p:spPr>
        <p:txBody>
          <a:bodyPr/>
          <a:lstStyle/>
          <a:p>
            <a:pPr>
              <a:defRPr/>
            </a:pPr>
            <a:fld id="{250CC31D-B9CA-4C12-A04D-3A587B28E5B6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-76200" y="274638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KDQOL Symptoms/Problems 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>
          <a:xfrm>
            <a:off x="304800" y="1637506"/>
            <a:ext cx="8839200" cy="43878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latin typeface="Comic Sans MS" pitchFamily="66" charset="0"/>
              </a:rPr>
              <a:t>During the past 4 weeks, to what extent were you bothered by each of the following?</a:t>
            </a:r>
          </a:p>
          <a:p>
            <a:pPr>
              <a:buFont typeface="Wingdings" pitchFamily="2" charset="2"/>
              <a:buChar char="v"/>
            </a:pPr>
            <a:r>
              <a:rPr lang="en-US" altLang="en-US" dirty="0" smtClean="0">
                <a:latin typeface="Comic Sans MS" pitchFamily="66" charset="0"/>
              </a:rPr>
              <a:t>Soreness in your muscles?</a:t>
            </a:r>
          </a:p>
          <a:p>
            <a:pPr>
              <a:buFont typeface="Wingdings" pitchFamily="2" charset="2"/>
              <a:buChar char="v"/>
            </a:pPr>
            <a:r>
              <a:rPr lang="en-US" altLang="en-US" dirty="0" smtClean="0">
                <a:latin typeface="Comic Sans MS" pitchFamily="66" charset="0"/>
              </a:rPr>
              <a:t>Chest pain?</a:t>
            </a:r>
          </a:p>
          <a:p>
            <a:pPr>
              <a:buFont typeface="Wingdings" pitchFamily="2" charset="2"/>
              <a:buChar char="v"/>
            </a:pPr>
            <a:r>
              <a:rPr lang="en-US" altLang="en-US" dirty="0" smtClean="0">
                <a:latin typeface="Comic Sans MS" pitchFamily="66" charset="0"/>
              </a:rPr>
              <a:t>Itchy skin?</a:t>
            </a:r>
          </a:p>
          <a:p>
            <a:pPr>
              <a:buFont typeface="Wingdings" pitchFamily="2" charset="2"/>
              <a:buChar char="v"/>
            </a:pPr>
            <a:r>
              <a:rPr lang="en-US" altLang="en-US" dirty="0" smtClean="0">
                <a:latin typeface="Comic Sans MS" pitchFamily="66" charset="0"/>
              </a:rPr>
              <a:t>Shortness of breath?</a:t>
            </a:r>
          </a:p>
          <a:p>
            <a:pPr>
              <a:buFont typeface="Wingdings" pitchFamily="2" charset="2"/>
              <a:buChar char="v"/>
            </a:pPr>
            <a:r>
              <a:rPr lang="en-US" altLang="en-US" dirty="0" smtClean="0">
                <a:latin typeface="Comic Sans MS" pitchFamily="66" charset="0"/>
              </a:rPr>
              <a:t>Faintness or dizziness?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4397</TotalTime>
  <Words>1465</Words>
  <Application>Microsoft Office PowerPoint</Application>
  <PresentationFormat>On-screen Show (4:3)</PresentationFormat>
  <Paragraphs>493</Paragraphs>
  <Slides>53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53</vt:i4>
      </vt:variant>
    </vt:vector>
  </HeadingPairs>
  <TitlesOfParts>
    <vt:vector size="67" baseType="lpstr">
      <vt:lpstr>MS PGothic</vt:lpstr>
      <vt:lpstr>MS PGothic</vt:lpstr>
      <vt:lpstr>Arial</vt:lpstr>
      <vt:lpstr>Calibri</vt:lpstr>
      <vt:lpstr>Comic Sans MS</vt:lpstr>
      <vt:lpstr>r_symbol</vt:lpstr>
      <vt:lpstr>Symbol</vt:lpstr>
      <vt:lpstr>Times New Roman</vt:lpstr>
      <vt:lpstr>Wingdings</vt:lpstr>
      <vt:lpstr>Custom Design</vt:lpstr>
      <vt:lpstr>Chart</vt:lpstr>
      <vt:lpstr>Microsoft Excel 97-2003 Worksheet</vt:lpstr>
      <vt:lpstr>Equation</vt:lpstr>
      <vt:lpstr>Document</vt:lpstr>
      <vt:lpstr>Health-Related Quality of Life  as an Indicator of Quality of Care </vt:lpstr>
      <vt:lpstr>U.S. Health Care Issues </vt:lpstr>
      <vt:lpstr>  How Do We Know If Care Is Effective?</vt:lpstr>
      <vt:lpstr>Determinants of Health</vt:lpstr>
      <vt:lpstr>Indicators of Health</vt:lpstr>
      <vt:lpstr>Indicators of Health</vt:lpstr>
      <vt:lpstr>Functioning and Well-Being</vt:lpstr>
      <vt:lpstr>Indicators of Health</vt:lpstr>
      <vt:lpstr>KDQOL Symptoms/Problems </vt:lpstr>
      <vt:lpstr>Health-Related Quality  of Life (HRQOL)</vt:lpstr>
      <vt:lpstr>HRQOL Measurement Options</vt:lpstr>
      <vt:lpstr>HRQOL Scoring Options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Item Responses and  Trait Levels</vt:lpstr>
      <vt:lpstr>PowerPoint Presentation</vt:lpstr>
      <vt:lpstr>Reliability Target for Use of Measures with Individuals </vt:lpstr>
      <vt:lpstr>In the past 7 days … </vt:lpstr>
      <vt:lpstr>In the past 7 days …</vt:lpstr>
      <vt:lpstr>In the past 7 days …</vt:lpstr>
      <vt:lpstr>In the past 7 days …</vt:lpstr>
      <vt:lpstr>In the past 7 days …</vt:lpstr>
      <vt:lpstr>In the past 7 days …</vt:lpstr>
      <vt:lpstr>PROMIS Physical Functioning  vs. “Legacy” Measures</vt:lpstr>
      <vt:lpstr>Physical Functioning and Emotional Well-Being at Baseline  for 54 Patients at UCLA-Center for East West Medicine </vt:lpstr>
      <vt:lpstr>Significant Improvement in all but 1 of SF-36 Scales (Change is in T-score metric)</vt:lpstr>
      <vt:lpstr>Effect Size</vt:lpstr>
      <vt:lpstr>Effect Sizes for Changes  in SF-36 Scores </vt:lpstr>
      <vt:lpstr>Amount of Change Needed for Significant Individual Change </vt:lpstr>
      <vt:lpstr>7-31% of People in Sample Improve Significantly </vt:lpstr>
      <vt:lpstr>Defining a Responder: Reliable Change Index (RCI)</vt:lpstr>
      <vt:lpstr>Amount of Change in Observed Score Needed To be Statistically Significant </vt:lpstr>
      <vt:lpstr>PROMIS CAT Report</vt:lpstr>
      <vt:lpstr>PowerPoint Presentation</vt:lpstr>
      <vt:lpstr>PowerPoint Presentation</vt:lpstr>
      <vt:lpstr>“Implementing patient-reported outcomes assessment in clinical practice: a review of  the options and considerations”</vt:lpstr>
      <vt:lpstr>PowerPoint Presentation</vt:lpstr>
      <vt:lpstr>General Health Perceptions</vt:lpstr>
      <vt:lpstr>PowerPoint Presentation</vt:lpstr>
      <vt:lpstr>Is Acupuncture Related to Worse HRQOL?</vt:lpstr>
      <vt:lpstr>PowerPoint Presentation</vt:lpstr>
      <vt:lpstr>  Cost-Effective Care</vt:lpstr>
      <vt:lpstr>PowerPoint Presentation</vt:lpstr>
      <vt:lpstr>“QALYs: The Basics” Milton Weinstein, George Torrance,  Alistair McGuire (Value in Health, 2009, vol. 12 Supplement 1)</vt:lpstr>
      <vt:lpstr>http://araw.mede.uic.edu/cgi-bin/utility.cgi</vt:lpstr>
      <vt:lpstr>SG&gt;TTO&gt;RS</vt:lpstr>
      <vt:lpstr>PowerPoint Presentation</vt:lpstr>
      <vt:lpstr>HRQOL in SEER-Medicare Health Outcomes Study (n = 126,366)</vt:lpstr>
      <vt:lpstr>Distant stage of cancer associated   with 0.05-0.10 lower SF-6D Score</vt:lpstr>
      <vt:lpstr> Thank you.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</dc:title>
  <dc:creator>Dept of Medicine</dc:creator>
  <cp:lastModifiedBy>Ron Hays</cp:lastModifiedBy>
  <cp:revision>324</cp:revision>
  <cp:lastPrinted>2015-04-07T00:12:36Z</cp:lastPrinted>
  <dcterms:created xsi:type="dcterms:W3CDTF">2001-01-03T19:26:53Z</dcterms:created>
  <dcterms:modified xsi:type="dcterms:W3CDTF">2015-04-09T14:40:16Z</dcterms:modified>
</cp:coreProperties>
</file>