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882" r:id="rId2"/>
    <p:sldMasterId id="2147483888" r:id="rId3"/>
    <p:sldMasterId id="2147483917" r:id="rId4"/>
    <p:sldMasterId id="2147483923" r:id="rId5"/>
    <p:sldMasterId id="2147483943" r:id="rId6"/>
    <p:sldMasterId id="2147483945" r:id="rId7"/>
    <p:sldMasterId id="2147483947" r:id="rId8"/>
    <p:sldMasterId id="2147483953" r:id="rId9"/>
    <p:sldMasterId id="2147483961" r:id="rId10"/>
  </p:sldMasterIdLst>
  <p:notesMasterIdLst>
    <p:notesMasterId r:id="rId35"/>
  </p:notesMasterIdLst>
  <p:handoutMasterIdLst>
    <p:handoutMasterId r:id="rId36"/>
  </p:handoutMasterIdLst>
  <p:sldIdLst>
    <p:sldId id="442" r:id="rId11"/>
    <p:sldId id="617" r:id="rId12"/>
    <p:sldId id="674" r:id="rId13"/>
    <p:sldId id="675" r:id="rId14"/>
    <p:sldId id="619" r:id="rId15"/>
    <p:sldId id="609" r:id="rId16"/>
    <p:sldId id="670" r:id="rId17"/>
    <p:sldId id="712" r:id="rId18"/>
    <p:sldId id="696" r:id="rId19"/>
    <p:sldId id="697" r:id="rId20"/>
    <p:sldId id="698" r:id="rId21"/>
    <p:sldId id="699" r:id="rId22"/>
    <p:sldId id="706" r:id="rId23"/>
    <p:sldId id="707" r:id="rId24"/>
    <p:sldId id="708" r:id="rId25"/>
    <p:sldId id="709" r:id="rId26"/>
    <p:sldId id="710" r:id="rId27"/>
    <p:sldId id="711" r:id="rId28"/>
    <p:sldId id="704" r:id="rId29"/>
    <p:sldId id="720" r:id="rId30"/>
    <p:sldId id="686" r:id="rId31"/>
    <p:sldId id="687" r:id="rId32"/>
    <p:sldId id="688" r:id="rId33"/>
    <p:sldId id="660" r:id="rId34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3333FF"/>
    <a:srgbClr val="530B69"/>
    <a:srgbClr val="28288D"/>
    <a:srgbClr val="3E1B8D"/>
    <a:srgbClr val="11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5429" autoAdjust="0"/>
  </p:normalViewPr>
  <p:slideViewPr>
    <p:cSldViewPr snapToGrid="0">
      <p:cViewPr>
        <p:scale>
          <a:sx n="100" d="100"/>
          <a:sy n="100" d="100"/>
        </p:scale>
        <p:origin x="6" y="151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270"/>
    </p:cViewPr>
  </p:sorterViewPr>
  <p:notesViewPr>
    <p:cSldViewPr snapToGrid="0">
      <p:cViewPr varScale="1">
        <p:scale>
          <a:sx n="56" d="100"/>
          <a:sy n="56" d="100"/>
        </p:scale>
        <p:origin x="-185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6A2BA72-A1A6-4549-B45E-768BD6ECA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7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2178242-41B0-4D01-B666-806B7E667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21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</a:t>
            </a:r>
            <a:r>
              <a:rPr lang="en-US" baseline="0" dirty="0" smtClean="0"/>
              <a:t> hieroglyphs; Egyptian demotic script; Ancient Greek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78242-41B0-4D01-B666-806B7E6677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2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0ECA2-6F68-4DCB-B574-4394FDD7C6F0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03519-A5AF-491E-8DE0-52FD59EB592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F382F-8373-4A8E-B94C-4EFA64A0648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9ADA4D-C657-4D36-A78C-7D45DB017392}" type="slidenum">
              <a:rPr lang="en-US" sz="1200" smtClean="0">
                <a:solidFill>
                  <a:srgbClr val="000000"/>
                </a:solidFill>
              </a:rPr>
              <a:pPr/>
              <a:t>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32375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FA132-0FEC-B24F-B128-C0D387946FDA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416099"/>
            <a:ext cx="5030391" cy="4182457"/>
          </a:xfrm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</a:rPr>
              <a:t>Likely item: I get tired when I run a marathon (T)</a:t>
            </a:r>
          </a:p>
          <a:p>
            <a:r>
              <a:rPr lang="en-US">
                <a:latin typeface="Arial" pitchFamily="-110" charset="0"/>
              </a:rPr>
              <a:t>Unlikely item: I get tired when I get out of bed (T)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AF839-4AE3-554E-945B-D4F6323B115E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416099"/>
            <a:ext cx="5030391" cy="4182457"/>
          </a:xfrm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0B9E0-8FC8-A345-8CB1-82E6596690BD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416099"/>
            <a:ext cx="5030391" cy="4182457"/>
          </a:xfrm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E4110-6496-0647-82A9-FA983B432028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416099"/>
            <a:ext cx="5030391" cy="4182457"/>
          </a:xfrm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41356-594A-45F1-9D02-168167A461D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omis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8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34147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DD1C-D104-46C2-B458-2F899ECBE5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5367-4D4C-4432-B716-9000DBBF61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221D-90BB-4406-99FC-F7C1828B7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4316-1590-44E9-B837-F84A4F002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0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0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hoto Editor Photo" r:id="rId14" imgW="7430537" imgH="619211" progId="">
                  <p:embed/>
                </p:oleObj>
              </mc:Choice>
              <mc:Fallback>
                <p:oleObj name="Photo Editor Photo" r:id="rId14" imgW="7430537" imgH="61921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1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2" name="Photo Editor Photo" r:id="rId4" imgW="7430537" imgH="619211" progId="">
                  <p:embed/>
                </p:oleObj>
              </mc:Choice>
              <mc:Fallback>
                <p:oleObj name="Photo Editor Photo" r:id="rId4" imgW="7430537" imgH="61921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effectLst/>
              </a:defRPr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7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/>
              </a:defRPr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7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/>
              </a:defRPr>
            </a:lvl1pPr>
          </a:lstStyle>
          <a:p>
            <a:fld id="{13CC3C36-FAF5-4226-BC31-F4698C224B54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2087E-1B5B-4FFC-85C0-D2DABE2C3AD6}" type="datetimeFigureOut">
              <a:rPr lang="en-US" b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11/10/2010</a:t>
            </a:fld>
            <a:endParaRPr lang="en-US" b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8AE7A-0731-4477-9E05-9D3C2F48460D}" type="slidenum">
              <a:rPr lang="en-US" b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7086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rgbClr val="C0C0C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51575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800">
                <a:solidFill>
                  <a:srgbClr val="DDDDDD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668AC1B-06DE-4126-8F2A-EEBCEF906651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0724B6-1269-47ED-8365-7A7DD5F3CE9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11/10/2010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3EF3C5-E775-4B3F-A1D6-8CB0EF48FD4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0724B6-1269-47ED-8365-7A7DD5F3CE9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11/10/2010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3EF3C5-E775-4B3F-A1D6-8CB0EF48FD4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0724B6-1269-47ED-8365-7A7DD5F3CE9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11/10/2010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3EF3C5-E775-4B3F-A1D6-8CB0EF48FD4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178800" y="62436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3" name="Photo Editor Photo" r:id="rId4" imgW="7430537" imgH="619211" progId="">
                  <p:embed/>
                </p:oleObj>
              </mc:Choice>
              <mc:Fallback>
                <p:oleObj name="Photo Editor Photo" r:id="rId4" imgW="7430537" imgH="6192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178800" y="62436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496" y="157889"/>
            <a:ext cx="8958648" cy="2048864"/>
          </a:xfrm>
        </p:spPr>
        <p:txBody>
          <a:bodyPr/>
          <a:lstStyle/>
          <a:p>
            <a:pPr eaLnBrk="1" hangingPunct="1"/>
            <a:r>
              <a:rPr lang="en-US" sz="5400" dirty="0" smtClean="0">
                <a:cs typeface="Arial" charset="0"/>
              </a:rPr>
              <a:t>15-minute Introduction </a:t>
            </a:r>
            <a:br>
              <a:rPr lang="en-US" sz="5400" dirty="0" smtClean="0">
                <a:cs typeface="Arial" charset="0"/>
              </a:rPr>
            </a:br>
            <a:r>
              <a:rPr lang="en-US" sz="5400" dirty="0" smtClean="0">
                <a:cs typeface="Arial" charset="0"/>
              </a:rPr>
              <a:t>to PROMIS</a:t>
            </a:r>
            <a:r>
              <a:rPr lang="en-US" sz="3600" dirty="0" smtClean="0">
                <a:cs typeface="Arial" charset="0"/>
              </a:rPr>
              <a:t/>
            </a:r>
            <a:br>
              <a:rPr lang="en-US" sz="3600" dirty="0" smtClean="0">
                <a:cs typeface="Arial" charset="0"/>
              </a:rPr>
            </a:br>
            <a:endParaRPr lang="en-US" sz="3600" dirty="0" smtClean="0"/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04875" y="5248275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86100" y="56007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24275" y="56388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55245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71750" y="539115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18" y="2378058"/>
            <a:ext cx="8748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0" dirty="0" smtClean="0">
                <a:solidFill>
                  <a:srgbClr val="FFFF00"/>
                </a:solidFill>
              </a:rPr>
              <a:t>Ron D. Hays, Ph.D</a:t>
            </a:r>
          </a:p>
          <a:p>
            <a:pPr>
              <a:spcBef>
                <a:spcPts val="0"/>
              </a:spcBef>
            </a:pPr>
            <a:r>
              <a:rPr lang="en-US" sz="2800" b="0" dirty="0" smtClean="0">
                <a:solidFill>
                  <a:srgbClr val="FFFF00"/>
                </a:solidFill>
              </a:rPr>
              <a:t>UCLA Division of General Internal Medicine &amp;        Health Services Research</a:t>
            </a:r>
          </a:p>
          <a:p>
            <a:pPr>
              <a:spcBef>
                <a:spcPts val="0"/>
              </a:spcBef>
            </a:pPr>
            <a:r>
              <a:rPr lang="en-US" sz="2800" b="0" dirty="0" smtClean="0">
                <a:solidFill>
                  <a:srgbClr val="FFFF00"/>
                </a:solidFill>
              </a:rPr>
              <a:t> </a:t>
            </a:r>
            <a:endParaRPr lang="en-US" sz="2800" b="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418" y="4029015"/>
            <a:ext cx="8578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0" dirty="0" smtClean="0">
                <a:solidFill>
                  <a:srgbClr val="FFFF00"/>
                </a:solidFill>
              </a:rPr>
              <a:t>Roundtable Meeting on Measuring Burden of Illness</a:t>
            </a:r>
          </a:p>
          <a:p>
            <a:pPr>
              <a:spcBef>
                <a:spcPts val="0"/>
              </a:spcBef>
            </a:pPr>
            <a:r>
              <a:rPr lang="en-US" sz="2800" b="0" dirty="0" smtClean="0">
                <a:solidFill>
                  <a:srgbClr val="FFFF00"/>
                </a:solidFill>
              </a:rPr>
              <a:t>November 10, 2010 (1:50-2:05 pm)</a:t>
            </a:r>
          </a:p>
          <a:p>
            <a:pPr>
              <a:spcBef>
                <a:spcPts val="0"/>
              </a:spcBef>
            </a:pPr>
            <a:r>
              <a:rPr lang="en-US" sz="2800" b="0" dirty="0" smtClean="0">
                <a:solidFill>
                  <a:srgbClr val="FFFF00"/>
                </a:solidFill>
              </a:rPr>
              <a:t>RTI, Washington, DC</a:t>
            </a:r>
            <a:endParaRPr lang="en-US" sz="28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338667" y="3244851"/>
            <a:ext cx="781756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7984067" y="3276601"/>
            <a:ext cx="85513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3908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2573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0" name="Rectangle 6"/>
          <p:cNvSpPr>
            <a:spLocks noChangeArrowheads="1"/>
          </p:cNvSpPr>
          <p:nvPr/>
        </p:nvSpPr>
        <p:spPr bwMode="auto">
          <a:xfrm>
            <a:off x="33866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1" name="Rectangle 7"/>
          <p:cNvSpPr>
            <a:spLocks noChangeArrowheads="1"/>
          </p:cNvSpPr>
          <p:nvPr/>
        </p:nvSpPr>
        <p:spPr bwMode="auto">
          <a:xfrm>
            <a:off x="60282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2" name="Rectangle 8"/>
          <p:cNvSpPr>
            <a:spLocks noChangeArrowheads="1"/>
          </p:cNvSpPr>
          <p:nvPr/>
        </p:nvSpPr>
        <p:spPr bwMode="auto">
          <a:xfrm>
            <a:off x="52013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4064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4" name="Rectangle 10"/>
          <p:cNvSpPr>
            <a:spLocks noChangeArrowheads="1"/>
          </p:cNvSpPr>
          <p:nvPr/>
        </p:nvSpPr>
        <p:spPr bwMode="auto">
          <a:xfrm>
            <a:off x="37253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5" name="Rectangle 11"/>
          <p:cNvSpPr>
            <a:spLocks noChangeArrowheads="1"/>
          </p:cNvSpPr>
          <p:nvPr/>
        </p:nvSpPr>
        <p:spPr bwMode="auto">
          <a:xfrm>
            <a:off x="4402667" y="2940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6" name="Rectangle 12"/>
          <p:cNvSpPr>
            <a:spLocks noChangeArrowheads="1"/>
          </p:cNvSpPr>
          <p:nvPr/>
        </p:nvSpPr>
        <p:spPr bwMode="auto">
          <a:xfrm>
            <a:off x="4605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31439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8" name="Rectangle 14"/>
          <p:cNvSpPr>
            <a:spLocks noChangeArrowheads="1"/>
          </p:cNvSpPr>
          <p:nvPr/>
        </p:nvSpPr>
        <p:spPr bwMode="auto">
          <a:xfrm>
            <a:off x="35221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9" name="Rectangle 15"/>
          <p:cNvSpPr>
            <a:spLocks noChangeArrowheads="1"/>
          </p:cNvSpPr>
          <p:nvPr/>
        </p:nvSpPr>
        <p:spPr bwMode="auto">
          <a:xfrm>
            <a:off x="28956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0" name="Rectangle 16"/>
          <p:cNvSpPr>
            <a:spLocks noChangeArrowheads="1"/>
          </p:cNvSpPr>
          <p:nvPr/>
        </p:nvSpPr>
        <p:spPr bwMode="auto">
          <a:xfrm>
            <a:off x="2032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1" name="Rectangle 17"/>
          <p:cNvSpPr>
            <a:spLocks noChangeArrowheads="1"/>
          </p:cNvSpPr>
          <p:nvPr/>
        </p:nvSpPr>
        <p:spPr bwMode="auto">
          <a:xfrm>
            <a:off x="4267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2" name="Rectangle 18"/>
          <p:cNvSpPr>
            <a:spLocks noChangeArrowheads="1"/>
          </p:cNvSpPr>
          <p:nvPr/>
        </p:nvSpPr>
        <p:spPr bwMode="auto">
          <a:xfrm>
            <a:off x="5283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3" name="Rectangle 19"/>
          <p:cNvSpPr>
            <a:spLocks noChangeArrowheads="1"/>
          </p:cNvSpPr>
          <p:nvPr/>
        </p:nvSpPr>
        <p:spPr bwMode="auto">
          <a:xfrm>
            <a:off x="3860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4" name="Rectangle 20"/>
          <p:cNvSpPr>
            <a:spLocks noChangeArrowheads="1"/>
          </p:cNvSpPr>
          <p:nvPr/>
        </p:nvSpPr>
        <p:spPr bwMode="auto">
          <a:xfrm>
            <a:off x="50292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5" name="Rectangle 21"/>
          <p:cNvSpPr>
            <a:spLocks noChangeArrowheads="1"/>
          </p:cNvSpPr>
          <p:nvPr/>
        </p:nvSpPr>
        <p:spPr bwMode="auto">
          <a:xfrm>
            <a:off x="41317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6" name="Rectangle 22"/>
          <p:cNvSpPr>
            <a:spLocks noChangeArrowheads="1"/>
          </p:cNvSpPr>
          <p:nvPr/>
        </p:nvSpPr>
        <p:spPr bwMode="auto">
          <a:xfrm>
            <a:off x="3251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7" name="Rectangle 23"/>
          <p:cNvSpPr>
            <a:spLocks noChangeArrowheads="1"/>
          </p:cNvSpPr>
          <p:nvPr/>
        </p:nvSpPr>
        <p:spPr bwMode="auto">
          <a:xfrm>
            <a:off x="46058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8" name="Rectangle 24"/>
          <p:cNvSpPr>
            <a:spLocks noChangeArrowheads="1"/>
          </p:cNvSpPr>
          <p:nvPr/>
        </p:nvSpPr>
        <p:spPr bwMode="auto">
          <a:xfrm>
            <a:off x="41994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9" name="Rectangle 25"/>
          <p:cNvSpPr>
            <a:spLocks noChangeArrowheads="1"/>
          </p:cNvSpPr>
          <p:nvPr/>
        </p:nvSpPr>
        <p:spPr bwMode="auto">
          <a:xfrm>
            <a:off x="67056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0" name="Rectangle 26"/>
          <p:cNvSpPr>
            <a:spLocks noChangeArrowheads="1"/>
          </p:cNvSpPr>
          <p:nvPr/>
        </p:nvSpPr>
        <p:spPr bwMode="auto">
          <a:xfrm>
            <a:off x="36576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1" name="Rectangle 27"/>
          <p:cNvSpPr>
            <a:spLocks noChangeArrowheads="1"/>
          </p:cNvSpPr>
          <p:nvPr/>
        </p:nvSpPr>
        <p:spPr bwMode="auto">
          <a:xfrm>
            <a:off x="55541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2" name="Rectangle 28"/>
          <p:cNvSpPr>
            <a:spLocks noChangeArrowheads="1"/>
          </p:cNvSpPr>
          <p:nvPr/>
        </p:nvSpPr>
        <p:spPr bwMode="auto">
          <a:xfrm>
            <a:off x="1219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3" name="Rectangle 29"/>
          <p:cNvSpPr>
            <a:spLocks noChangeArrowheads="1"/>
          </p:cNvSpPr>
          <p:nvPr/>
        </p:nvSpPr>
        <p:spPr bwMode="auto">
          <a:xfrm>
            <a:off x="7315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4" name="Rectangle 30"/>
          <p:cNvSpPr>
            <a:spLocks noChangeArrowheads="1"/>
          </p:cNvSpPr>
          <p:nvPr/>
        </p:nvSpPr>
        <p:spPr bwMode="auto">
          <a:xfrm>
            <a:off x="2844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5" name="Rectangle 31"/>
          <p:cNvSpPr>
            <a:spLocks noChangeArrowheads="1"/>
          </p:cNvSpPr>
          <p:nvPr/>
        </p:nvSpPr>
        <p:spPr bwMode="auto">
          <a:xfrm>
            <a:off x="38608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6" name="Rectangle 32"/>
          <p:cNvSpPr>
            <a:spLocks noChangeArrowheads="1"/>
          </p:cNvSpPr>
          <p:nvPr/>
        </p:nvSpPr>
        <p:spPr bwMode="auto">
          <a:xfrm>
            <a:off x="2107557" y="1066800"/>
            <a:ext cx="5342342" cy="72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41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 Bank </a:t>
            </a:r>
            <a:r>
              <a:rPr lang="en-US" sz="4100" b="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Person</a:t>
            </a:r>
            <a:r>
              <a:rPr lang="en-US" sz="41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Score</a:t>
            </a:r>
          </a:p>
        </p:txBody>
      </p:sp>
      <p:sp>
        <p:nvSpPr>
          <p:cNvPr id="40993" name="Rectangle 3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609600"/>
          </a:xfrm>
        </p:spPr>
        <p:txBody>
          <a:bodyPr/>
          <a:lstStyle/>
          <a:p>
            <a:pPr algn="l" defTabSz="915988"/>
            <a:r>
              <a:rPr lang="en-US" sz="4400"/>
              <a:t>		Interpretation Aids</a:t>
            </a:r>
          </a:p>
        </p:txBody>
      </p:sp>
      <p:sp>
        <p:nvSpPr>
          <p:cNvPr id="763938" name="Rectangle 34"/>
          <p:cNvSpPr>
            <a:spLocks noChangeArrowheads="1"/>
          </p:cNvSpPr>
          <p:nvPr/>
        </p:nvSpPr>
        <p:spPr bwMode="auto">
          <a:xfrm>
            <a:off x="5867400" y="2895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9" name="Rectangle 35"/>
          <p:cNvSpPr>
            <a:spLocks noChangeArrowheads="1"/>
          </p:cNvSpPr>
          <p:nvPr/>
        </p:nvSpPr>
        <p:spPr bwMode="auto">
          <a:xfrm>
            <a:off x="4896556" y="3306764"/>
            <a:ext cx="589844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0" name="Rectangle 36"/>
          <p:cNvSpPr>
            <a:spLocks noChangeArrowheads="1"/>
          </p:cNvSpPr>
          <p:nvPr/>
        </p:nvSpPr>
        <p:spPr bwMode="auto">
          <a:xfrm>
            <a:off x="4800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1" name="Rectangle 37"/>
          <p:cNvSpPr>
            <a:spLocks noChangeArrowheads="1"/>
          </p:cNvSpPr>
          <p:nvPr/>
        </p:nvSpPr>
        <p:spPr bwMode="auto">
          <a:xfrm>
            <a:off x="5562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2" name="Rectangle 38"/>
          <p:cNvSpPr>
            <a:spLocks noChangeArrowheads="1"/>
          </p:cNvSpPr>
          <p:nvPr/>
        </p:nvSpPr>
        <p:spPr bwMode="auto">
          <a:xfrm>
            <a:off x="6553200" y="2819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3" name="Rectangle 39"/>
          <p:cNvSpPr>
            <a:spLocks noChangeArrowheads="1"/>
          </p:cNvSpPr>
          <p:nvPr/>
        </p:nvSpPr>
        <p:spPr bwMode="auto">
          <a:xfrm>
            <a:off x="5410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4" name="Rectangle 40"/>
          <p:cNvSpPr>
            <a:spLocks noChangeArrowheads="1"/>
          </p:cNvSpPr>
          <p:nvPr/>
        </p:nvSpPr>
        <p:spPr bwMode="auto">
          <a:xfrm>
            <a:off x="6858000" y="3124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5" name="Rectangle 41"/>
          <p:cNvSpPr>
            <a:spLocks noChangeArrowheads="1"/>
          </p:cNvSpPr>
          <p:nvPr/>
        </p:nvSpPr>
        <p:spPr bwMode="auto">
          <a:xfrm>
            <a:off x="61722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6" name="Rectangle 42"/>
          <p:cNvSpPr>
            <a:spLocks noChangeArrowheads="1"/>
          </p:cNvSpPr>
          <p:nvPr/>
        </p:nvSpPr>
        <p:spPr bwMode="auto">
          <a:xfrm>
            <a:off x="5791200" y="3306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7" name="Rectangle 43"/>
          <p:cNvSpPr>
            <a:spLocks noChangeArrowheads="1"/>
          </p:cNvSpPr>
          <p:nvPr/>
        </p:nvSpPr>
        <p:spPr bwMode="auto">
          <a:xfrm>
            <a:off x="6344356" y="335280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8" name="Rectangle 44"/>
          <p:cNvSpPr>
            <a:spLocks noChangeArrowheads="1"/>
          </p:cNvSpPr>
          <p:nvPr/>
        </p:nvSpPr>
        <p:spPr bwMode="auto">
          <a:xfrm>
            <a:off x="6019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9" name="Rectangle 45"/>
          <p:cNvSpPr>
            <a:spLocks noChangeArrowheads="1"/>
          </p:cNvSpPr>
          <p:nvPr/>
        </p:nvSpPr>
        <p:spPr bwMode="auto">
          <a:xfrm>
            <a:off x="4800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0" name="Rectangle 46"/>
          <p:cNvSpPr>
            <a:spLocks noChangeArrowheads="1"/>
          </p:cNvSpPr>
          <p:nvPr/>
        </p:nvSpPr>
        <p:spPr bwMode="auto">
          <a:xfrm>
            <a:off x="4419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1" name="Rectangle 47"/>
          <p:cNvSpPr>
            <a:spLocks noChangeArrowheads="1"/>
          </p:cNvSpPr>
          <p:nvPr/>
        </p:nvSpPr>
        <p:spPr bwMode="auto">
          <a:xfrm>
            <a:off x="5181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2" name="Rectangle 48"/>
          <p:cNvSpPr>
            <a:spLocks noChangeArrowheads="1"/>
          </p:cNvSpPr>
          <p:nvPr/>
        </p:nvSpPr>
        <p:spPr bwMode="auto">
          <a:xfrm>
            <a:off x="5638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3" name="Rectangle 49"/>
          <p:cNvSpPr>
            <a:spLocks noChangeArrowheads="1"/>
          </p:cNvSpPr>
          <p:nvPr/>
        </p:nvSpPr>
        <p:spPr bwMode="auto">
          <a:xfrm>
            <a:off x="4953000" y="1981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4" name="Rectangle 50"/>
          <p:cNvSpPr>
            <a:spLocks noChangeArrowheads="1"/>
          </p:cNvSpPr>
          <p:nvPr/>
        </p:nvSpPr>
        <p:spPr bwMode="auto">
          <a:xfrm>
            <a:off x="4648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5" name="Rectangle 51"/>
          <p:cNvSpPr>
            <a:spLocks noChangeArrowheads="1"/>
          </p:cNvSpPr>
          <p:nvPr/>
        </p:nvSpPr>
        <p:spPr bwMode="auto">
          <a:xfrm>
            <a:off x="40386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6" name="Rectangle 52"/>
          <p:cNvSpPr>
            <a:spLocks noChangeArrowheads="1"/>
          </p:cNvSpPr>
          <p:nvPr/>
        </p:nvSpPr>
        <p:spPr bwMode="auto">
          <a:xfrm>
            <a:off x="3124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7" name="Rectangle 53"/>
          <p:cNvSpPr>
            <a:spLocks noChangeArrowheads="1"/>
          </p:cNvSpPr>
          <p:nvPr/>
        </p:nvSpPr>
        <p:spPr bwMode="auto">
          <a:xfrm>
            <a:off x="3352800" y="2438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8" name="Rectangle 54"/>
          <p:cNvSpPr>
            <a:spLocks noChangeArrowheads="1"/>
          </p:cNvSpPr>
          <p:nvPr/>
        </p:nvSpPr>
        <p:spPr bwMode="auto">
          <a:xfrm>
            <a:off x="37338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9" name="Rectangle 55"/>
          <p:cNvSpPr>
            <a:spLocks noChangeArrowheads="1"/>
          </p:cNvSpPr>
          <p:nvPr/>
        </p:nvSpPr>
        <p:spPr bwMode="auto">
          <a:xfrm>
            <a:off x="3886200" y="1905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0" name="Rectangle 56"/>
          <p:cNvSpPr>
            <a:spLocks noChangeArrowheads="1"/>
          </p:cNvSpPr>
          <p:nvPr/>
        </p:nvSpPr>
        <p:spPr bwMode="auto">
          <a:xfrm>
            <a:off x="4267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1" name="Rectangle 57"/>
          <p:cNvSpPr>
            <a:spLocks noChangeArrowheads="1"/>
          </p:cNvSpPr>
          <p:nvPr/>
        </p:nvSpPr>
        <p:spPr bwMode="auto">
          <a:xfrm>
            <a:off x="22860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2" name="Rectangle 58"/>
          <p:cNvSpPr>
            <a:spLocks noChangeArrowheads="1"/>
          </p:cNvSpPr>
          <p:nvPr/>
        </p:nvSpPr>
        <p:spPr bwMode="auto">
          <a:xfrm>
            <a:off x="2514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3" name="Rectangle 59"/>
          <p:cNvSpPr>
            <a:spLocks noChangeArrowheads="1"/>
          </p:cNvSpPr>
          <p:nvPr/>
        </p:nvSpPr>
        <p:spPr bwMode="auto">
          <a:xfrm>
            <a:off x="4495800" y="1828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5661378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2157590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30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31905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40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43462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50</a:t>
            </a:r>
          </a:p>
        </p:txBody>
      </p:sp>
      <p:sp>
        <p:nvSpPr>
          <p:cNvPr id="41028" name="Text Box 68"/>
          <p:cNvSpPr txBox="1">
            <a:spLocks noChangeArrowheads="1"/>
          </p:cNvSpPr>
          <p:nvPr/>
        </p:nvSpPr>
        <p:spPr bwMode="auto">
          <a:xfrm>
            <a:off x="5483578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60</a:t>
            </a: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65941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70</a:t>
            </a:r>
          </a:p>
        </p:txBody>
      </p:sp>
      <p:sp>
        <p:nvSpPr>
          <p:cNvPr id="41030" name="Text Box 70"/>
          <p:cNvSpPr txBox="1">
            <a:spLocks noChangeArrowheads="1"/>
          </p:cNvSpPr>
          <p:nvPr/>
        </p:nvSpPr>
        <p:spPr bwMode="auto">
          <a:xfrm>
            <a:off x="3608212" y="4648201"/>
            <a:ext cx="241158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imes New Roman" pitchFamily="-110" charset="0"/>
              </a:rPr>
              <a:t> </a:t>
            </a:r>
            <a:r>
              <a:rPr lang="en-US" b="0" u="sng">
                <a:solidFill>
                  <a:srgbClr val="000000"/>
                </a:solidFill>
                <a:latin typeface="Times New Roman" pitchFamily="-110" charset="0"/>
              </a:rPr>
              <a:t>M</a:t>
            </a:r>
            <a:r>
              <a:rPr lang="en-US" b="0">
                <a:solidFill>
                  <a:srgbClr val="000000"/>
                </a:solidFill>
                <a:latin typeface="Times New Roman" pitchFamily="-110" charset="0"/>
              </a:rPr>
              <a:t> = 50, </a:t>
            </a:r>
            <a:r>
              <a:rPr lang="en-US" b="0" u="sng">
                <a:solidFill>
                  <a:srgbClr val="000000"/>
                </a:solidFill>
                <a:latin typeface="Times New Roman" pitchFamily="-110" charset="0"/>
              </a:rPr>
              <a:t>SD</a:t>
            </a:r>
            <a:r>
              <a:rPr lang="en-US" b="0">
                <a:solidFill>
                  <a:srgbClr val="000000"/>
                </a:solidFill>
                <a:latin typeface="Times New Roman" pitchFamily="-110" charset="0"/>
              </a:rPr>
              <a:t> = 10</a:t>
            </a:r>
          </a:p>
          <a:p>
            <a:r>
              <a:rPr lang="en-US" b="0">
                <a:solidFill>
                  <a:srgbClr val="000000"/>
                </a:solidFill>
                <a:latin typeface="Times New Roman" pitchFamily="-110" charset="0"/>
              </a:rPr>
              <a:t> T = (z * 10) + 50</a:t>
            </a:r>
          </a:p>
          <a:p>
            <a:endParaRPr lang="en-US" b="0">
              <a:solidFill>
                <a:srgbClr val="000000"/>
              </a:solidFill>
              <a:latin typeface="Times New Roman" pitchFamily="-110" charset="0"/>
            </a:endParaRPr>
          </a:p>
        </p:txBody>
      </p:sp>
      <p:sp>
        <p:nvSpPr>
          <p:cNvPr id="763975" name="Rectangle 71"/>
          <p:cNvSpPr>
            <a:spLocks noChangeArrowheads="1"/>
          </p:cNvSpPr>
          <p:nvPr/>
        </p:nvSpPr>
        <p:spPr bwMode="auto">
          <a:xfrm>
            <a:off x="1600200" y="3352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76" name="Rectangle 72"/>
          <p:cNvSpPr>
            <a:spLocks noChangeArrowheads="1"/>
          </p:cNvSpPr>
          <p:nvPr/>
        </p:nvSpPr>
        <p:spPr bwMode="auto">
          <a:xfrm>
            <a:off x="4114800" y="1782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338667" y="3244851"/>
            <a:ext cx="781756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7984067" y="3276601"/>
            <a:ext cx="85513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5956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5957" name="Rectangle 5"/>
          <p:cNvSpPr>
            <a:spLocks noChangeArrowheads="1"/>
          </p:cNvSpPr>
          <p:nvPr/>
        </p:nvSpPr>
        <p:spPr bwMode="auto">
          <a:xfrm>
            <a:off x="2573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33866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60282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52013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1" name="Rectangle 9"/>
          <p:cNvSpPr>
            <a:spLocks noChangeArrowheads="1"/>
          </p:cNvSpPr>
          <p:nvPr/>
        </p:nvSpPr>
        <p:spPr bwMode="auto">
          <a:xfrm>
            <a:off x="4064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2" name="Rectangle 10"/>
          <p:cNvSpPr>
            <a:spLocks noChangeArrowheads="1"/>
          </p:cNvSpPr>
          <p:nvPr/>
        </p:nvSpPr>
        <p:spPr bwMode="auto">
          <a:xfrm>
            <a:off x="37253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3" name="Rectangle 11"/>
          <p:cNvSpPr>
            <a:spLocks noChangeArrowheads="1"/>
          </p:cNvSpPr>
          <p:nvPr/>
        </p:nvSpPr>
        <p:spPr bwMode="auto">
          <a:xfrm>
            <a:off x="4402667" y="2940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4" name="Rectangle 12"/>
          <p:cNvSpPr>
            <a:spLocks noChangeArrowheads="1"/>
          </p:cNvSpPr>
          <p:nvPr/>
        </p:nvSpPr>
        <p:spPr bwMode="auto">
          <a:xfrm>
            <a:off x="4605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5" name="Rectangle 13"/>
          <p:cNvSpPr>
            <a:spLocks noChangeArrowheads="1"/>
          </p:cNvSpPr>
          <p:nvPr/>
        </p:nvSpPr>
        <p:spPr bwMode="auto">
          <a:xfrm>
            <a:off x="31439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6" name="Rectangle 14"/>
          <p:cNvSpPr>
            <a:spLocks noChangeArrowheads="1"/>
          </p:cNvSpPr>
          <p:nvPr/>
        </p:nvSpPr>
        <p:spPr bwMode="auto">
          <a:xfrm>
            <a:off x="35221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7" name="Rectangle 15"/>
          <p:cNvSpPr>
            <a:spLocks noChangeArrowheads="1"/>
          </p:cNvSpPr>
          <p:nvPr/>
        </p:nvSpPr>
        <p:spPr bwMode="auto">
          <a:xfrm>
            <a:off x="28956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8" name="Rectangle 16"/>
          <p:cNvSpPr>
            <a:spLocks noChangeArrowheads="1"/>
          </p:cNvSpPr>
          <p:nvPr/>
        </p:nvSpPr>
        <p:spPr bwMode="auto">
          <a:xfrm>
            <a:off x="2032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9" name="Rectangle 17"/>
          <p:cNvSpPr>
            <a:spLocks noChangeArrowheads="1"/>
          </p:cNvSpPr>
          <p:nvPr/>
        </p:nvSpPr>
        <p:spPr bwMode="auto">
          <a:xfrm>
            <a:off x="4267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0" name="Rectangle 18"/>
          <p:cNvSpPr>
            <a:spLocks noChangeArrowheads="1"/>
          </p:cNvSpPr>
          <p:nvPr/>
        </p:nvSpPr>
        <p:spPr bwMode="auto">
          <a:xfrm>
            <a:off x="5283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1" name="Rectangle 19"/>
          <p:cNvSpPr>
            <a:spLocks noChangeArrowheads="1"/>
          </p:cNvSpPr>
          <p:nvPr/>
        </p:nvSpPr>
        <p:spPr bwMode="auto">
          <a:xfrm>
            <a:off x="3860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2" name="Rectangle 20"/>
          <p:cNvSpPr>
            <a:spLocks noChangeArrowheads="1"/>
          </p:cNvSpPr>
          <p:nvPr/>
        </p:nvSpPr>
        <p:spPr bwMode="auto">
          <a:xfrm>
            <a:off x="50292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3" name="Rectangle 21"/>
          <p:cNvSpPr>
            <a:spLocks noChangeArrowheads="1"/>
          </p:cNvSpPr>
          <p:nvPr/>
        </p:nvSpPr>
        <p:spPr bwMode="auto">
          <a:xfrm>
            <a:off x="41317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4" name="Rectangle 22"/>
          <p:cNvSpPr>
            <a:spLocks noChangeArrowheads="1"/>
          </p:cNvSpPr>
          <p:nvPr/>
        </p:nvSpPr>
        <p:spPr bwMode="auto">
          <a:xfrm>
            <a:off x="3251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5" name="Rectangle 23"/>
          <p:cNvSpPr>
            <a:spLocks noChangeArrowheads="1"/>
          </p:cNvSpPr>
          <p:nvPr/>
        </p:nvSpPr>
        <p:spPr bwMode="auto">
          <a:xfrm>
            <a:off x="46058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6" name="Rectangle 24"/>
          <p:cNvSpPr>
            <a:spLocks noChangeArrowheads="1"/>
          </p:cNvSpPr>
          <p:nvPr/>
        </p:nvSpPr>
        <p:spPr bwMode="auto">
          <a:xfrm>
            <a:off x="41994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67056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8" name="Rectangle 26"/>
          <p:cNvSpPr>
            <a:spLocks noChangeArrowheads="1"/>
          </p:cNvSpPr>
          <p:nvPr/>
        </p:nvSpPr>
        <p:spPr bwMode="auto">
          <a:xfrm>
            <a:off x="36576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9" name="Rectangle 27"/>
          <p:cNvSpPr>
            <a:spLocks noChangeArrowheads="1"/>
          </p:cNvSpPr>
          <p:nvPr/>
        </p:nvSpPr>
        <p:spPr bwMode="auto">
          <a:xfrm>
            <a:off x="55541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0" name="Rectangle 28"/>
          <p:cNvSpPr>
            <a:spLocks noChangeArrowheads="1"/>
          </p:cNvSpPr>
          <p:nvPr/>
        </p:nvSpPr>
        <p:spPr bwMode="auto">
          <a:xfrm>
            <a:off x="1219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1" name="Rectangle 29"/>
          <p:cNvSpPr>
            <a:spLocks noChangeArrowheads="1"/>
          </p:cNvSpPr>
          <p:nvPr/>
        </p:nvSpPr>
        <p:spPr bwMode="auto">
          <a:xfrm>
            <a:off x="7315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2" name="Rectangle 30"/>
          <p:cNvSpPr>
            <a:spLocks noChangeArrowheads="1"/>
          </p:cNvSpPr>
          <p:nvPr/>
        </p:nvSpPr>
        <p:spPr bwMode="auto">
          <a:xfrm>
            <a:off x="2844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3" name="Rectangle 31"/>
          <p:cNvSpPr>
            <a:spLocks noChangeArrowheads="1"/>
          </p:cNvSpPr>
          <p:nvPr/>
        </p:nvSpPr>
        <p:spPr bwMode="auto">
          <a:xfrm>
            <a:off x="38608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xfrm>
            <a:off x="142995" y="152400"/>
            <a:ext cx="8906933" cy="609600"/>
          </a:xfrm>
        </p:spPr>
        <p:txBody>
          <a:bodyPr/>
          <a:lstStyle/>
          <a:p>
            <a:pPr algn="l" defTabSz="915988"/>
            <a:r>
              <a:rPr lang="en-US" dirty="0"/>
              <a:t>		Example of high fatigue</a:t>
            </a:r>
          </a:p>
        </p:txBody>
      </p:sp>
      <p:sp>
        <p:nvSpPr>
          <p:cNvPr id="765985" name="Rectangle 33"/>
          <p:cNvSpPr>
            <a:spLocks noChangeArrowheads="1"/>
          </p:cNvSpPr>
          <p:nvPr/>
        </p:nvSpPr>
        <p:spPr bwMode="auto">
          <a:xfrm>
            <a:off x="5867400" y="2895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6" name="Rectangle 34"/>
          <p:cNvSpPr>
            <a:spLocks noChangeArrowheads="1"/>
          </p:cNvSpPr>
          <p:nvPr/>
        </p:nvSpPr>
        <p:spPr bwMode="auto">
          <a:xfrm>
            <a:off x="4896556" y="3306764"/>
            <a:ext cx="589844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7" name="Rectangle 35"/>
          <p:cNvSpPr>
            <a:spLocks noChangeArrowheads="1"/>
          </p:cNvSpPr>
          <p:nvPr/>
        </p:nvSpPr>
        <p:spPr bwMode="auto">
          <a:xfrm>
            <a:off x="4800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8" name="Rectangle 36"/>
          <p:cNvSpPr>
            <a:spLocks noChangeArrowheads="1"/>
          </p:cNvSpPr>
          <p:nvPr/>
        </p:nvSpPr>
        <p:spPr bwMode="auto">
          <a:xfrm>
            <a:off x="5562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9" name="Rectangle 37"/>
          <p:cNvSpPr>
            <a:spLocks noChangeArrowheads="1"/>
          </p:cNvSpPr>
          <p:nvPr/>
        </p:nvSpPr>
        <p:spPr bwMode="auto">
          <a:xfrm>
            <a:off x="6553200" y="2819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0" name="Rectangle 38"/>
          <p:cNvSpPr>
            <a:spLocks noChangeArrowheads="1"/>
          </p:cNvSpPr>
          <p:nvPr/>
        </p:nvSpPr>
        <p:spPr bwMode="auto">
          <a:xfrm>
            <a:off x="2754489" y="1066800"/>
            <a:ext cx="4052711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Fatigue Score=60</a:t>
            </a:r>
          </a:p>
        </p:txBody>
      </p:sp>
      <p:sp>
        <p:nvSpPr>
          <p:cNvPr id="765991" name="Rectangle 39"/>
          <p:cNvSpPr>
            <a:spLocks noChangeArrowheads="1"/>
          </p:cNvSpPr>
          <p:nvPr/>
        </p:nvSpPr>
        <p:spPr bwMode="auto">
          <a:xfrm>
            <a:off x="5410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 dirty="0" err="1">
                <a:solidFill>
                  <a:srgbClr val="FFFF00"/>
                </a:solidFill>
                <a:latin typeface="Times New Roman" pitchFamily="-110" charset="0"/>
                <a:sym typeface="Webdings" pitchFamily="-110" charset="2"/>
              </a:rPr>
              <a:t></a:t>
            </a:r>
            <a:endParaRPr lang="en-US" sz="3200" b="0" dirty="0">
              <a:solidFill>
                <a:srgbClr val="FFFF00"/>
              </a:solidFill>
              <a:latin typeface="Times New Roman" pitchFamily="-110" charset="0"/>
              <a:sym typeface="Webdings" pitchFamily="-110" charset="2"/>
            </a:endParaRPr>
          </a:p>
        </p:txBody>
      </p:sp>
      <p:sp>
        <p:nvSpPr>
          <p:cNvPr id="765992" name="Rectangle 40"/>
          <p:cNvSpPr>
            <a:spLocks noChangeArrowheads="1"/>
          </p:cNvSpPr>
          <p:nvPr/>
        </p:nvSpPr>
        <p:spPr bwMode="auto">
          <a:xfrm>
            <a:off x="6858000" y="3124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3" name="Rectangle 41"/>
          <p:cNvSpPr>
            <a:spLocks noChangeArrowheads="1"/>
          </p:cNvSpPr>
          <p:nvPr/>
        </p:nvSpPr>
        <p:spPr bwMode="auto">
          <a:xfrm>
            <a:off x="61722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4" name="Rectangle 42"/>
          <p:cNvSpPr>
            <a:spLocks noChangeArrowheads="1"/>
          </p:cNvSpPr>
          <p:nvPr/>
        </p:nvSpPr>
        <p:spPr bwMode="auto">
          <a:xfrm>
            <a:off x="5791200" y="3306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5" name="Rectangle 43"/>
          <p:cNvSpPr>
            <a:spLocks noChangeArrowheads="1"/>
          </p:cNvSpPr>
          <p:nvPr/>
        </p:nvSpPr>
        <p:spPr bwMode="auto">
          <a:xfrm>
            <a:off x="6344356" y="335280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6" name="Rectangle 44"/>
          <p:cNvSpPr>
            <a:spLocks noChangeArrowheads="1"/>
          </p:cNvSpPr>
          <p:nvPr/>
        </p:nvSpPr>
        <p:spPr bwMode="auto">
          <a:xfrm>
            <a:off x="6019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4800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8" name="Rectangle 46"/>
          <p:cNvSpPr>
            <a:spLocks noChangeArrowheads="1"/>
          </p:cNvSpPr>
          <p:nvPr/>
        </p:nvSpPr>
        <p:spPr bwMode="auto">
          <a:xfrm>
            <a:off x="4419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5181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0" name="Rectangle 48"/>
          <p:cNvSpPr>
            <a:spLocks noChangeArrowheads="1"/>
          </p:cNvSpPr>
          <p:nvPr/>
        </p:nvSpPr>
        <p:spPr bwMode="auto">
          <a:xfrm>
            <a:off x="5638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1" name="Rectangle 49"/>
          <p:cNvSpPr>
            <a:spLocks noChangeArrowheads="1"/>
          </p:cNvSpPr>
          <p:nvPr/>
        </p:nvSpPr>
        <p:spPr bwMode="auto">
          <a:xfrm>
            <a:off x="4953000" y="1981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2" name="Rectangle 50"/>
          <p:cNvSpPr>
            <a:spLocks noChangeArrowheads="1"/>
          </p:cNvSpPr>
          <p:nvPr/>
        </p:nvSpPr>
        <p:spPr bwMode="auto">
          <a:xfrm>
            <a:off x="4648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3" name="Rectangle 51"/>
          <p:cNvSpPr>
            <a:spLocks noChangeArrowheads="1"/>
          </p:cNvSpPr>
          <p:nvPr/>
        </p:nvSpPr>
        <p:spPr bwMode="auto">
          <a:xfrm>
            <a:off x="40386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4" name="Rectangle 52"/>
          <p:cNvSpPr>
            <a:spLocks noChangeArrowheads="1"/>
          </p:cNvSpPr>
          <p:nvPr/>
        </p:nvSpPr>
        <p:spPr bwMode="auto">
          <a:xfrm>
            <a:off x="3124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5" name="Rectangle 53"/>
          <p:cNvSpPr>
            <a:spLocks noChangeArrowheads="1"/>
          </p:cNvSpPr>
          <p:nvPr/>
        </p:nvSpPr>
        <p:spPr bwMode="auto">
          <a:xfrm>
            <a:off x="3352800" y="2438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6" name="Rectangle 54"/>
          <p:cNvSpPr>
            <a:spLocks noChangeArrowheads="1"/>
          </p:cNvSpPr>
          <p:nvPr/>
        </p:nvSpPr>
        <p:spPr bwMode="auto">
          <a:xfrm>
            <a:off x="37338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7" name="Rectangle 55"/>
          <p:cNvSpPr>
            <a:spLocks noChangeArrowheads="1"/>
          </p:cNvSpPr>
          <p:nvPr/>
        </p:nvSpPr>
        <p:spPr bwMode="auto">
          <a:xfrm>
            <a:off x="3886200" y="1905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8" name="Rectangle 56"/>
          <p:cNvSpPr>
            <a:spLocks noChangeArrowheads="1"/>
          </p:cNvSpPr>
          <p:nvPr/>
        </p:nvSpPr>
        <p:spPr bwMode="auto">
          <a:xfrm>
            <a:off x="4267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9" name="Rectangle 57"/>
          <p:cNvSpPr>
            <a:spLocks noChangeArrowheads="1"/>
          </p:cNvSpPr>
          <p:nvPr/>
        </p:nvSpPr>
        <p:spPr bwMode="auto">
          <a:xfrm>
            <a:off x="22860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10" name="Rectangle 58"/>
          <p:cNvSpPr>
            <a:spLocks noChangeArrowheads="1"/>
          </p:cNvSpPr>
          <p:nvPr/>
        </p:nvSpPr>
        <p:spPr bwMode="auto">
          <a:xfrm>
            <a:off x="2514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11" name="Rectangle 59"/>
          <p:cNvSpPr>
            <a:spLocks noChangeArrowheads="1"/>
          </p:cNvSpPr>
          <p:nvPr/>
        </p:nvSpPr>
        <p:spPr bwMode="auto">
          <a:xfrm>
            <a:off x="4495800" y="1828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2047" name="Line 63"/>
          <p:cNvSpPr>
            <a:spLocks noChangeShapeType="1"/>
          </p:cNvSpPr>
          <p:nvPr/>
        </p:nvSpPr>
        <p:spPr bwMode="auto">
          <a:xfrm>
            <a:off x="5661378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2048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2157590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30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31905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40</a:t>
            </a:r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43462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50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5483578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60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65941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70</a:t>
            </a:r>
          </a:p>
        </p:txBody>
      </p:sp>
      <p:sp>
        <p:nvSpPr>
          <p:cNvPr id="766022" name="Rectangle 70"/>
          <p:cNvSpPr>
            <a:spLocks noChangeArrowheads="1"/>
          </p:cNvSpPr>
          <p:nvPr/>
        </p:nvSpPr>
        <p:spPr bwMode="auto">
          <a:xfrm>
            <a:off x="1600200" y="3352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23" name="Rectangle 71"/>
          <p:cNvSpPr>
            <a:spLocks noChangeArrowheads="1"/>
          </p:cNvSpPr>
          <p:nvPr/>
        </p:nvSpPr>
        <p:spPr bwMode="auto">
          <a:xfrm>
            <a:off x="4114800" y="1782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24" name="Text Box 72"/>
          <p:cNvSpPr txBox="1">
            <a:spLocks noChangeArrowheads="1"/>
          </p:cNvSpPr>
          <p:nvPr/>
        </p:nvSpPr>
        <p:spPr bwMode="auto">
          <a:xfrm>
            <a:off x="457200" y="4419601"/>
            <a:ext cx="8229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This patient’s fatigue score is 60, significantly </a:t>
            </a:r>
            <a:r>
              <a:rPr lang="en-US" sz="1800" b="0" u="sng" dirty="0">
                <a:solidFill>
                  <a:srgbClr val="FFFFFF"/>
                </a:solidFill>
                <a:latin typeface="Arial" pitchFamily="-110" charset="0"/>
              </a:rPr>
              <a:t>worse than average</a:t>
            </a:r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 (50). People who score 60 on fatigue tend to answer questions as follows:</a:t>
            </a:r>
            <a:br>
              <a:rPr lang="en-US" sz="1800" b="0" dirty="0">
                <a:solidFill>
                  <a:srgbClr val="FFFFFF"/>
                </a:solidFill>
                <a:latin typeface="Arial" pitchFamily="-110" charset="0"/>
              </a:rPr>
            </a:br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/>
            </a:r>
            <a:br>
              <a:rPr lang="en-US" sz="1800" b="0" dirty="0">
                <a:solidFill>
                  <a:srgbClr val="FFFFFF"/>
                </a:solidFill>
                <a:latin typeface="Arial" pitchFamily="-110" charset="0"/>
              </a:rPr>
            </a:br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…”I have been too tired to climb one flight of stairs: VERY MUCH</a:t>
            </a:r>
          </a:p>
          <a:p>
            <a:pPr algn="l"/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…”I have had enough energy to go out with my family: A LITTLE BIT</a:t>
            </a:r>
            <a:r>
              <a:rPr lang="en-US" sz="1800" b="0" dirty="0" smtClean="0">
                <a:solidFill>
                  <a:srgbClr val="FFFFFF"/>
                </a:solidFill>
                <a:latin typeface="Arial" pitchFamily="-110" charset="0"/>
              </a:rPr>
              <a:t/>
            </a:r>
            <a:br>
              <a:rPr lang="en-US" sz="1800" b="0" dirty="0" smtClean="0">
                <a:solidFill>
                  <a:srgbClr val="FFFFFF"/>
                </a:solidFill>
                <a:latin typeface="Arial" pitchFamily="-110" charset="0"/>
              </a:rPr>
            </a:br>
            <a:endParaRPr lang="en-US" sz="1800" b="0" dirty="0">
              <a:solidFill>
                <a:srgbClr val="FFFFFF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0" grpId="0"/>
      <p:bldP spid="765991" grpId="0"/>
      <p:bldP spid="7660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338667" y="3244851"/>
            <a:ext cx="781756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7984067" y="3276601"/>
            <a:ext cx="85513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8004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2573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33866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7" name="Rectangle 7"/>
          <p:cNvSpPr>
            <a:spLocks noChangeArrowheads="1"/>
          </p:cNvSpPr>
          <p:nvPr/>
        </p:nvSpPr>
        <p:spPr bwMode="auto">
          <a:xfrm>
            <a:off x="60282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8" name="Rectangle 8"/>
          <p:cNvSpPr>
            <a:spLocks noChangeArrowheads="1"/>
          </p:cNvSpPr>
          <p:nvPr/>
        </p:nvSpPr>
        <p:spPr bwMode="auto">
          <a:xfrm>
            <a:off x="52013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9" name="Rectangle 9"/>
          <p:cNvSpPr>
            <a:spLocks noChangeArrowheads="1"/>
          </p:cNvSpPr>
          <p:nvPr/>
        </p:nvSpPr>
        <p:spPr bwMode="auto">
          <a:xfrm>
            <a:off x="4064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0" name="Rectangle 10"/>
          <p:cNvSpPr>
            <a:spLocks noChangeArrowheads="1"/>
          </p:cNvSpPr>
          <p:nvPr/>
        </p:nvSpPr>
        <p:spPr bwMode="auto">
          <a:xfrm>
            <a:off x="37253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1" name="Rectangle 11"/>
          <p:cNvSpPr>
            <a:spLocks noChangeArrowheads="1"/>
          </p:cNvSpPr>
          <p:nvPr/>
        </p:nvSpPr>
        <p:spPr bwMode="auto">
          <a:xfrm>
            <a:off x="4402667" y="2940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4605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3" name="Rectangle 13"/>
          <p:cNvSpPr>
            <a:spLocks noChangeArrowheads="1"/>
          </p:cNvSpPr>
          <p:nvPr/>
        </p:nvSpPr>
        <p:spPr bwMode="auto">
          <a:xfrm>
            <a:off x="31439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4" name="Rectangle 14"/>
          <p:cNvSpPr>
            <a:spLocks noChangeArrowheads="1"/>
          </p:cNvSpPr>
          <p:nvPr/>
        </p:nvSpPr>
        <p:spPr bwMode="auto">
          <a:xfrm>
            <a:off x="35221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5" name="Rectangle 15"/>
          <p:cNvSpPr>
            <a:spLocks noChangeArrowheads="1"/>
          </p:cNvSpPr>
          <p:nvPr/>
        </p:nvSpPr>
        <p:spPr bwMode="auto">
          <a:xfrm>
            <a:off x="28956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6" name="Rectangle 16"/>
          <p:cNvSpPr>
            <a:spLocks noChangeArrowheads="1"/>
          </p:cNvSpPr>
          <p:nvPr/>
        </p:nvSpPr>
        <p:spPr bwMode="auto">
          <a:xfrm>
            <a:off x="2032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7" name="Rectangle 17"/>
          <p:cNvSpPr>
            <a:spLocks noChangeArrowheads="1"/>
          </p:cNvSpPr>
          <p:nvPr/>
        </p:nvSpPr>
        <p:spPr bwMode="auto">
          <a:xfrm>
            <a:off x="4267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8" name="Rectangle 18"/>
          <p:cNvSpPr>
            <a:spLocks noChangeArrowheads="1"/>
          </p:cNvSpPr>
          <p:nvPr/>
        </p:nvSpPr>
        <p:spPr bwMode="auto">
          <a:xfrm>
            <a:off x="5283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9" name="Rectangle 19"/>
          <p:cNvSpPr>
            <a:spLocks noChangeArrowheads="1"/>
          </p:cNvSpPr>
          <p:nvPr/>
        </p:nvSpPr>
        <p:spPr bwMode="auto">
          <a:xfrm>
            <a:off x="3860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0" name="Rectangle 20"/>
          <p:cNvSpPr>
            <a:spLocks noChangeArrowheads="1"/>
          </p:cNvSpPr>
          <p:nvPr/>
        </p:nvSpPr>
        <p:spPr bwMode="auto">
          <a:xfrm>
            <a:off x="50292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1" name="Rectangle 21"/>
          <p:cNvSpPr>
            <a:spLocks noChangeArrowheads="1"/>
          </p:cNvSpPr>
          <p:nvPr/>
        </p:nvSpPr>
        <p:spPr bwMode="auto">
          <a:xfrm>
            <a:off x="41317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2" name="Rectangle 22"/>
          <p:cNvSpPr>
            <a:spLocks noChangeArrowheads="1"/>
          </p:cNvSpPr>
          <p:nvPr/>
        </p:nvSpPr>
        <p:spPr bwMode="auto">
          <a:xfrm>
            <a:off x="3251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3" name="Rectangle 23"/>
          <p:cNvSpPr>
            <a:spLocks noChangeArrowheads="1"/>
          </p:cNvSpPr>
          <p:nvPr/>
        </p:nvSpPr>
        <p:spPr bwMode="auto">
          <a:xfrm>
            <a:off x="46058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4" name="Rectangle 24"/>
          <p:cNvSpPr>
            <a:spLocks noChangeArrowheads="1"/>
          </p:cNvSpPr>
          <p:nvPr/>
        </p:nvSpPr>
        <p:spPr bwMode="auto">
          <a:xfrm>
            <a:off x="41994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5" name="Rectangle 25"/>
          <p:cNvSpPr>
            <a:spLocks noChangeArrowheads="1"/>
          </p:cNvSpPr>
          <p:nvPr/>
        </p:nvSpPr>
        <p:spPr bwMode="auto">
          <a:xfrm>
            <a:off x="67056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6" name="Rectangle 26"/>
          <p:cNvSpPr>
            <a:spLocks noChangeArrowheads="1"/>
          </p:cNvSpPr>
          <p:nvPr/>
        </p:nvSpPr>
        <p:spPr bwMode="auto">
          <a:xfrm>
            <a:off x="36576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7" name="Rectangle 27"/>
          <p:cNvSpPr>
            <a:spLocks noChangeArrowheads="1"/>
          </p:cNvSpPr>
          <p:nvPr/>
        </p:nvSpPr>
        <p:spPr bwMode="auto">
          <a:xfrm>
            <a:off x="55541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8" name="Rectangle 28"/>
          <p:cNvSpPr>
            <a:spLocks noChangeArrowheads="1"/>
          </p:cNvSpPr>
          <p:nvPr/>
        </p:nvSpPr>
        <p:spPr bwMode="auto">
          <a:xfrm>
            <a:off x="1219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7315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0" name="Rectangle 30"/>
          <p:cNvSpPr>
            <a:spLocks noChangeArrowheads="1"/>
          </p:cNvSpPr>
          <p:nvPr/>
        </p:nvSpPr>
        <p:spPr bwMode="auto">
          <a:xfrm>
            <a:off x="2844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1" name="Rectangle 31"/>
          <p:cNvSpPr>
            <a:spLocks noChangeArrowheads="1"/>
          </p:cNvSpPr>
          <p:nvPr/>
        </p:nvSpPr>
        <p:spPr bwMode="auto">
          <a:xfrm>
            <a:off x="38608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3040" name="Rectangle 32"/>
          <p:cNvSpPr>
            <a:spLocks noGrp="1" noChangeArrowheads="1"/>
          </p:cNvSpPr>
          <p:nvPr>
            <p:ph type="title"/>
          </p:nvPr>
        </p:nvSpPr>
        <p:spPr>
          <a:xfrm>
            <a:off x="80434" y="138113"/>
            <a:ext cx="8991600" cy="609600"/>
          </a:xfrm>
        </p:spPr>
        <p:txBody>
          <a:bodyPr/>
          <a:lstStyle/>
          <a:p>
            <a:pPr algn="l" defTabSz="915988"/>
            <a:r>
              <a:rPr lang="en-US"/>
              <a:t>		Example of low fatigue</a:t>
            </a:r>
          </a:p>
        </p:txBody>
      </p:sp>
      <p:sp>
        <p:nvSpPr>
          <p:cNvPr id="768033" name="Rectangle 33"/>
          <p:cNvSpPr>
            <a:spLocks noChangeArrowheads="1"/>
          </p:cNvSpPr>
          <p:nvPr/>
        </p:nvSpPr>
        <p:spPr bwMode="auto">
          <a:xfrm>
            <a:off x="5867400" y="2895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4" name="Rectangle 34"/>
          <p:cNvSpPr>
            <a:spLocks noChangeArrowheads="1"/>
          </p:cNvSpPr>
          <p:nvPr/>
        </p:nvSpPr>
        <p:spPr bwMode="auto">
          <a:xfrm>
            <a:off x="4896556" y="3306764"/>
            <a:ext cx="589844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5" name="Rectangle 35"/>
          <p:cNvSpPr>
            <a:spLocks noChangeArrowheads="1"/>
          </p:cNvSpPr>
          <p:nvPr/>
        </p:nvSpPr>
        <p:spPr bwMode="auto">
          <a:xfrm>
            <a:off x="4800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6" name="Rectangle 36"/>
          <p:cNvSpPr>
            <a:spLocks noChangeArrowheads="1"/>
          </p:cNvSpPr>
          <p:nvPr/>
        </p:nvSpPr>
        <p:spPr bwMode="auto">
          <a:xfrm>
            <a:off x="5562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7" name="Rectangle 37"/>
          <p:cNvSpPr>
            <a:spLocks noChangeArrowheads="1"/>
          </p:cNvSpPr>
          <p:nvPr/>
        </p:nvSpPr>
        <p:spPr bwMode="auto">
          <a:xfrm>
            <a:off x="6553200" y="2819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8" name="Rectangle 38"/>
          <p:cNvSpPr>
            <a:spLocks noChangeArrowheads="1"/>
          </p:cNvSpPr>
          <p:nvPr/>
        </p:nvSpPr>
        <p:spPr bwMode="auto">
          <a:xfrm>
            <a:off x="2754489" y="1066800"/>
            <a:ext cx="4052711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Fatigue Score=40</a:t>
            </a:r>
          </a:p>
        </p:txBody>
      </p:sp>
      <p:sp>
        <p:nvSpPr>
          <p:cNvPr id="768039" name="Rectangle 39"/>
          <p:cNvSpPr>
            <a:spLocks noChangeArrowheads="1"/>
          </p:cNvSpPr>
          <p:nvPr/>
        </p:nvSpPr>
        <p:spPr bwMode="auto">
          <a:xfrm>
            <a:off x="5410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0" name="Rectangle 40"/>
          <p:cNvSpPr>
            <a:spLocks noChangeArrowheads="1"/>
          </p:cNvSpPr>
          <p:nvPr/>
        </p:nvSpPr>
        <p:spPr bwMode="auto">
          <a:xfrm>
            <a:off x="6858000" y="3124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1" name="Rectangle 41"/>
          <p:cNvSpPr>
            <a:spLocks noChangeArrowheads="1"/>
          </p:cNvSpPr>
          <p:nvPr/>
        </p:nvSpPr>
        <p:spPr bwMode="auto">
          <a:xfrm>
            <a:off x="61722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2" name="Rectangle 42"/>
          <p:cNvSpPr>
            <a:spLocks noChangeArrowheads="1"/>
          </p:cNvSpPr>
          <p:nvPr/>
        </p:nvSpPr>
        <p:spPr bwMode="auto">
          <a:xfrm>
            <a:off x="5791200" y="3306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3" name="Rectangle 43"/>
          <p:cNvSpPr>
            <a:spLocks noChangeArrowheads="1"/>
          </p:cNvSpPr>
          <p:nvPr/>
        </p:nvSpPr>
        <p:spPr bwMode="auto">
          <a:xfrm>
            <a:off x="6344356" y="335280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4" name="Rectangle 44"/>
          <p:cNvSpPr>
            <a:spLocks noChangeArrowheads="1"/>
          </p:cNvSpPr>
          <p:nvPr/>
        </p:nvSpPr>
        <p:spPr bwMode="auto">
          <a:xfrm>
            <a:off x="6019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5" name="Rectangle 45"/>
          <p:cNvSpPr>
            <a:spLocks noChangeArrowheads="1"/>
          </p:cNvSpPr>
          <p:nvPr/>
        </p:nvSpPr>
        <p:spPr bwMode="auto">
          <a:xfrm>
            <a:off x="4800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6" name="Rectangle 46"/>
          <p:cNvSpPr>
            <a:spLocks noChangeArrowheads="1"/>
          </p:cNvSpPr>
          <p:nvPr/>
        </p:nvSpPr>
        <p:spPr bwMode="auto">
          <a:xfrm>
            <a:off x="4419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7" name="Rectangle 47"/>
          <p:cNvSpPr>
            <a:spLocks noChangeArrowheads="1"/>
          </p:cNvSpPr>
          <p:nvPr/>
        </p:nvSpPr>
        <p:spPr bwMode="auto">
          <a:xfrm>
            <a:off x="5181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8" name="Rectangle 48"/>
          <p:cNvSpPr>
            <a:spLocks noChangeArrowheads="1"/>
          </p:cNvSpPr>
          <p:nvPr/>
        </p:nvSpPr>
        <p:spPr bwMode="auto">
          <a:xfrm>
            <a:off x="5638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9" name="Rectangle 49"/>
          <p:cNvSpPr>
            <a:spLocks noChangeArrowheads="1"/>
          </p:cNvSpPr>
          <p:nvPr/>
        </p:nvSpPr>
        <p:spPr bwMode="auto">
          <a:xfrm>
            <a:off x="4953000" y="1981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0" name="Rectangle 50"/>
          <p:cNvSpPr>
            <a:spLocks noChangeArrowheads="1"/>
          </p:cNvSpPr>
          <p:nvPr/>
        </p:nvSpPr>
        <p:spPr bwMode="auto">
          <a:xfrm>
            <a:off x="4648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1" name="Rectangle 51"/>
          <p:cNvSpPr>
            <a:spLocks noChangeArrowheads="1"/>
          </p:cNvSpPr>
          <p:nvPr/>
        </p:nvSpPr>
        <p:spPr bwMode="auto">
          <a:xfrm>
            <a:off x="40386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2" name="Rectangle 52"/>
          <p:cNvSpPr>
            <a:spLocks noChangeArrowheads="1"/>
          </p:cNvSpPr>
          <p:nvPr/>
        </p:nvSpPr>
        <p:spPr bwMode="auto">
          <a:xfrm>
            <a:off x="3124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 dirty="0" err="1">
                <a:solidFill>
                  <a:srgbClr val="FFFF00"/>
                </a:solidFill>
                <a:latin typeface="Times New Roman" pitchFamily="-110" charset="0"/>
                <a:sym typeface="Webdings" pitchFamily="-110" charset="2"/>
              </a:rPr>
              <a:t></a:t>
            </a:r>
            <a:endParaRPr lang="en-US" sz="3200" b="0" dirty="0">
              <a:solidFill>
                <a:srgbClr val="FFFF00"/>
              </a:solidFill>
              <a:latin typeface="Times New Roman" pitchFamily="-110" charset="0"/>
              <a:sym typeface="Webdings" pitchFamily="-110" charset="2"/>
            </a:endParaRPr>
          </a:p>
        </p:txBody>
      </p:sp>
      <p:sp>
        <p:nvSpPr>
          <p:cNvPr id="768053" name="Rectangle 53"/>
          <p:cNvSpPr>
            <a:spLocks noChangeArrowheads="1"/>
          </p:cNvSpPr>
          <p:nvPr/>
        </p:nvSpPr>
        <p:spPr bwMode="auto">
          <a:xfrm>
            <a:off x="3352800" y="2438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4" name="Rectangle 54"/>
          <p:cNvSpPr>
            <a:spLocks noChangeArrowheads="1"/>
          </p:cNvSpPr>
          <p:nvPr/>
        </p:nvSpPr>
        <p:spPr bwMode="auto">
          <a:xfrm>
            <a:off x="37338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5" name="Rectangle 55"/>
          <p:cNvSpPr>
            <a:spLocks noChangeArrowheads="1"/>
          </p:cNvSpPr>
          <p:nvPr/>
        </p:nvSpPr>
        <p:spPr bwMode="auto">
          <a:xfrm>
            <a:off x="3886200" y="1905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6" name="Rectangle 56"/>
          <p:cNvSpPr>
            <a:spLocks noChangeArrowheads="1"/>
          </p:cNvSpPr>
          <p:nvPr/>
        </p:nvSpPr>
        <p:spPr bwMode="auto">
          <a:xfrm>
            <a:off x="4267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7" name="Rectangle 57"/>
          <p:cNvSpPr>
            <a:spLocks noChangeArrowheads="1"/>
          </p:cNvSpPr>
          <p:nvPr/>
        </p:nvSpPr>
        <p:spPr bwMode="auto">
          <a:xfrm>
            <a:off x="22860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8" name="Rectangle 58"/>
          <p:cNvSpPr>
            <a:spLocks noChangeArrowheads="1"/>
          </p:cNvSpPr>
          <p:nvPr/>
        </p:nvSpPr>
        <p:spPr bwMode="auto">
          <a:xfrm>
            <a:off x="2514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9" name="Rectangle 59"/>
          <p:cNvSpPr>
            <a:spLocks noChangeArrowheads="1"/>
          </p:cNvSpPr>
          <p:nvPr/>
        </p:nvSpPr>
        <p:spPr bwMode="auto">
          <a:xfrm>
            <a:off x="4495800" y="1828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5661378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3073" name="Text Box 65"/>
          <p:cNvSpPr txBox="1">
            <a:spLocks noChangeArrowheads="1"/>
          </p:cNvSpPr>
          <p:nvPr/>
        </p:nvSpPr>
        <p:spPr bwMode="auto">
          <a:xfrm>
            <a:off x="2157590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30</a:t>
            </a:r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31905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40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43462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50</a:t>
            </a:r>
          </a:p>
        </p:txBody>
      </p:sp>
      <p:sp>
        <p:nvSpPr>
          <p:cNvPr id="43076" name="Text Box 68"/>
          <p:cNvSpPr txBox="1">
            <a:spLocks noChangeArrowheads="1"/>
          </p:cNvSpPr>
          <p:nvPr/>
        </p:nvSpPr>
        <p:spPr bwMode="auto">
          <a:xfrm>
            <a:off x="5483578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60</a:t>
            </a:r>
          </a:p>
        </p:txBody>
      </p:sp>
      <p:sp>
        <p:nvSpPr>
          <p:cNvPr id="43077" name="Text Box 69"/>
          <p:cNvSpPr txBox="1">
            <a:spLocks noChangeArrowheads="1"/>
          </p:cNvSpPr>
          <p:nvPr/>
        </p:nvSpPr>
        <p:spPr bwMode="auto">
          <a:xfrm>
            <a:off x="659412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rgbClr val="FFFFFF"/>
                </a:solidFill>
                <a:latin typeface="Arial" pitchFamily="-110" charset="0"/>
              </a:rPr>
              <a:t>70</a:t>
            </a:r>
          </a:p>
        </p:txBody>
      </p:sp>
      <p:sp>
        <p:nvSpPr>
          <p:cNvPr id="768070" name="Rectangle 70"/>
          <p:cNvSpPr>
            <a:spLocks noChangeArrowheads="1"/>
          </p:cNvSpPr>
          <p:nvPr/>
        </p:nvSpPr>
        <p:spPr bwMode="auto">
          <a:xfrm>
            <a:off x="1600200" y="3352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71" name="Rectangle 71"/>
          <p:cNvSpPr>
            <a:spLocks noChangeArrowheads="1"/>
          </p:cNvSpPr>
          <p:nvPr/>
        </p:nvSpPr>
        <p:spPr bwMode="auto">
          <a:xfrm>
            <a:off x="4114800" y="1782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72" name="Text Box 72"/>
          <p:cNvSpPr txBox="1">
            <a:spLocks noChangeArrowheads="1"/>
          </p:cNvSpPr>
          <p:nvPr/>
        </p:nvSpPr>
        <p:spPr bwMode="auto">
          <a:xfrm>
            <a:off x="452026" y="4267201"/>
            <a:ext cx="89746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This patient’s fatigue score is 40, significantly </a:t>
            </a:r>
            <a:r>
              <a:rPr lang="en-US" sz="1800" b="0" u="sng" dirty="0">
                <a:solidFill>
                  <a:srgbClr val="FFFFFF"/>
                </a:solidFill>
                <a:latin typeface="Arial" pitchFamily="-110" charset="0"/>
              </a:rPr>
              <a:t>better than average</a:t>
            </a:r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 (50). People who </a:t>
            </a:r>
          </a:p>
          <a:p>
            <a:pPr algn="l"/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score 40 on fatigue tend to answer questions as follows:</a:t>
            </a:r>
            <a:br>
              <a:rPr lang="en-US" sz="1800" b="0" dirty="0">
                <a:solidFill>
                  <a:srgbClr val="FFFFFF"/>
                </a:solidFill>
                <a:latin typeface="Arial" pitchFamily="-110" charset="0"/>
              </a:rPr>
            </a:br>
            <a:endParaRPr lang="en-US" sz="1800" b="0" dirty="0">
              <a:solidFill>
                <a:srgbClr val="FFFFFF"/>
              </a:solidFill>
              <a:latin typeface="Arial" pitchFamily="-110" charset="0"/>
            </a:endParaRPr>
          </a:p>
          <a:p>
            <a:pPr algn="l"/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…”I have been too tired to climb one flight of stairs: SOMEWHAT</a:t>
            </a:r>
          </a:p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rgbClr val="FFFFFF"/>
                </a:solidFill>
                <a:latin typeface="Arial" pitchFamily="-110" charset="0"/>
              </a:rPr>
              <a:t>…”I have had enough energy to go out with my family: VERY MUCH</a:t>
            </a:r>
            <a:r>
              <a:rPr lang="en-US" sz="1800" b="0" dirty="0" smtClean="0">
                <a:solidFill>
                  <a:srgbClr val="FFFFFF"/>
                </a:solidFill>
                <a:latin typeface="Arial" pitchFamily="-110" charset="0"/>
              </a:rPr>
              <a:t/>
            </a:r>
            <a:br>
              <a:rPr lang="en-US" sz="1800" b="0" dirty="0" smtClean="0">
                <a:solidFill>
                  <a:srgbClr val="FFFFFF"/>
                </a:solidFill>
                <a:latin typeface="Arial" pitchFamily="-110" charset="0"/>
              </a:rPr>
            </a:br>
            <a:endParaRPr lang="en-US" sz="1800" b="0" dirty="0">
              <a:solidFill>
                <a:srgbClr val="FFFFFF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8" grpId="0"/>
      <p:bldP spid="768052" grpId="0"/>
      <p:bldP spid="7680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Computerized Adaptive Testing (CAT)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Select questions based on a person’s response to previously administered questions.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Iteratively estimate a person’s standing on a domain (e.g., fatigue, depressive symptoms)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Administer most informative items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Desired level of precision can be obtained using the minimal possible number of questions.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351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b="0" smtClean="0">
                <a:solidFill>
                  <a:srgbClr val="000000"/>
                </a:solidFill>
              </a:rPr>
              <a:t>Beginning of CAT</a:t>
            </a:r>
          </a:p>
          <a:p>
            <a:pPr marL="342900" indent="-342900" algn="l"/>
            <a:endParaRPr lang="en-US" b="0" smtClean="0">
              <a:solidFill>
                <a:srgbClr val="000000"/>
              </a:solidFill>
            </a:endParaRPr>
          </a:p>
          <a:p>
            <a:pPr marL="342900" indent="-342900" algn="l"/>
            <a:endParaRPr lang="en-US" b="0" smtClean="0">
              <a:solidFill>
                <a:srgbClr val="000000"/>
              </a:solidFill>
            </a:endParaRPr>
          </a:p>
          <a:p>
            <a:pPr marL="342900" indent="-342900" algn="l"/>
            <a:endParaRPr lang="en-US" sz="2000" b="0" smtClean="0">
              <a:solidFill>
                <a:srgbClr val="000000"/>
              </a:solidFill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463" y="3654425"/>
            <a:ext cx="2751137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3657600"/>
            <a:ext cx="2751137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T-Score = </a:t>
            </a:r>
            <a:r>
              <a:rPr lang="en-US" sz="1800" smtClean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SE = </a:t>
            </a:r>
            <a:r>
              <a:rPr lang="en-US" sz="1800" smtClean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232525" y="265113"/>
            <a:ext cx="226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FFFF00"/>
                </a:solidFill>
              </a:rPr>
              <a:t>Best Item-</a:t>
            </a:r>
            <a:r>
              <a:rPr lang="en-US" sz="1200" b="0" smtClean="0">
                <a:solidFill>
                  <a:srgbClr val="FFFF00"/>
                </a:solidFill>
              </a:rPr>
              <a:t>I felt depressed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084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7620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52400" y="355600"/>
            <a:ext cx="5791200" cy="2006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b="0" smtClean="0">
                <a:solidFill>
                  <a:srgbClr val="000000"/>
                </a:solidFill>
              </a:rPr>
              <a:t>I felt depressed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Never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Rarely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Sometimes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Often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T-Score = </a:t>
            </a:r>
            <a:r>
              <a:rPr lang="en-US" sz="1800" smtClean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SE = </a:t>
            </a:r>
            <a:r>
              <a:rPr lang="en-US" sz="180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457200" y="1085850"/>
            <a:ext cx="1905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6232525" y="265113"/>
            <a:ext cx="290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FFFF00"/>
                </a:solidFill>
              </a:rPr>
              <a:t>Next Best Item-</a:t>
            </a:r>
            <a:r>
              <a:rPr lang="en-US" sz="1200" b="0" smtClean="0">
                <a:solidFill>
                  <a:srgbClr val="FFFF00"/>
                </a:solidFill>
              </a:rPr>
              <a:t>I felt like a failure</a:t>
            </a:r>
            <a:endParaRPr lang="en-US" sz="1800" b="0" smtClean="0">
              <a:solidFill>
                <a:srgbClr val="FFFF00"/>
              </a:solidFill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187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758825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2" grpId="0" animBg="1"/>
      <p:bldP spid="121863" grpId="0" animBg="1"/>
      <p:bldP spid="121864" grpId="0" animBg="1"/>
      <p:bldP spid="121866" grpId="0" animBg="1"/>
      <p:bldP spid="121868" grpId="0"/>
      <p:bldP spid="1218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06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b="0" smtClean="0">
                <a:solidFill>
                  <a:srgbClr val="000000"/>
                </a:solidFill>
              </a:rPr>
              <a:t>I felt like a failure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Never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Rarely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Sometimes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Often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T-Score = </a:t>
            </a:r>
            <a:r>
              <a:rPr lang="en-US" sz="1800" smtClean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SE = </a:t>
            </a:r>
            <a:r>
              <a:rPr lang="en-US" sz="180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2889" name="Oval 9"/>
          <p:cNvSpPr>
            <a:spLocks noChangeArrowheads="1"/>
          </p:cNvSpPr>
          <p:nvPr/>
        </p:nvSpPr>
        <p:spPr bwMode="auto">
          <a:xfrm>
            <a:off x="457200" y="1066800"/>
            <a:ext cx="1828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28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6232525" y="265113"/>
            <a:ext cx="2732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FFFF00"/>
                </a:solidFill>
              </a:rPr>
              <a:t>Next Best Item-</a:t>
            </a:r>
            <a:r>
              <a:rPr lang="en-US" sz="1200" b="0" smtClean="0">
                <a:solidFill>
                  <a:srgbClr val="FFFF00"/>
                </a:solidFill>
              </a:rPr>
              <a:t>I felt worthless</a:t>
            </a:r>
            <a:endParaRPr lang="en-US" sz="1800" b="0" smtClean="0">
              <a:solidFill>
                <a:srgbClr val="FFFF00"/>
              </a:solidFill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7620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5" grpId="0" animBg="1"/>
      <p:bldP spid="122886" grpId="0" animBg="1"/>
      <p:bldP spid="122887" grpId="0" animBg="1"/>
      <p:bldP spid="122889" grpId="0" animBg="1"/>
      <p:bldP spid="122891" grpId="0"/>
      <p:bldP spid="122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06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b="0" smtClean="0">
                <a:solidFill>
                  <a:srgbClr val="000000"/>
                </a:solidFill>
              </a:rPr>
              <a:t>I felt worthless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Never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Rarely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Sometimes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Often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smtClean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T-Score = </a:t>
            </a:r>
            <a:r>
              <a:rPr lang="en-US" sz="1800" smtClean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SE = </a:t>
            </a:r>
            <a:r>
              <a:rPr lang="en-US" sz="180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232525" y="265113"/>
            <a:ext cx="2646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FFFF00"/>
                </a:solidFill>
              </a:rPr>
              <a:t>Next Best Item-</a:t>
            </a:r>
            <a:r>
              <a:rPr lang="en-US" sz="1200" b="0" smtClean="0">
                <a:solidFill>
                  <a:srgbClr val="FFFF00"/>
                </a:solidFill>
              </a:rPr>
              <a:t>I felt helpless</a:t>
            </a:r>
            <a:endParaRPr lang="en-US" sz="1800" b="0" smtClean="0">
              <a:solidFill>
                <a:srgbClr val="FFFF00"/>
              </a:solidFill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7620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391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3918" name="Oval 14"/>
          <p:cNvSpPr>
            <a:spLocks noChangeArrowheads="1"/>
          </p:cNvSpPr>
          <p:nvPr/>
        </p:nvSpPr>
        <p:spPr bwMode="auto">
          <a:xfrm>
            <a:off x="457200" y="1066800"/>
            <a:ext cx="1828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9" grpId="0" animBg="1"/>
      <p:bldP spid="123910" grpId="0" animBg="1"/>
      <p:bldP spid="123911" grpId="0" animBg="1"/>
      <p:bldP spid="123914" grpId="0"/>
      <p:bldP spid="123915" grpId="0" animBg="1"/>
      <p:bldP spid="1239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00548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b="0" dirty="0" smtClean="0">
                <a:solidFill>
                  <a:srgbClr val="000000"/>
                </a:solidFill>
              </a:rPr>
              <a:t>I felt helpless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Never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Rarely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Sometimes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Often</a:t>
            </a:r>
          </a:p>
          <a:p>
            <a:pPr marL="800100" lvl="1" indent="-342900" algn="l">
              <a:spcBef>
                <a:spcPct val="0"/>
              </a:spcBef>
              <a:buFontTx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T-Score = </a:t>
            </a:r>
            <a:r>
              <a:rPr lang="en-US" sz="1800" smtClean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smtClean="0">
                <a:solidFill>
                  <a:srgbClr val="000000"/>
                </a:solidFill>
              </a:rPr>
              <a:t>SE = </a:t>
            </a:r>
            <a:r>
              <a:rPr lang="en-US" sz="180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457200" y="1066800"/>
            <a:ext cx="1828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animBg="1"/>
      <p:bldP spid="124934" grpId="0" animBg="1"/>
      <p:bldP spid="124936" grpId="0" animBg="1"/>
      <p:bldP spid="1249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527050" y="88900"/>
            <a:ext cx="82423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CAT assessments can achieve higher precision than fixed forms</a:t>
            </a:r>
          </a:p>
        </p:txBody>
      </p:sp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504825" y="6427788"/>
            <a:ext cx="469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Rose et al, J Clin Epidemiol 2007 (accepted)</a:t>
            </a:r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493713" y="1231900"/>
            <a:ext cx="8296275" cy="562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65" name="Text Box 5"/>
          <p:cNvSpPr txBox="1">
            <a:spLocks noChangeArrowheads="1"/>
          </p:cNvSpPr>
          <p:nvPr/>
        </p:nvSpPr>
        <p:spPr bwMode="auto">
          <a:xfrm>
            <a:off x="7802563" y="3144838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 = 0.32</a:t>
            </a:r>
            <a:br>
              <a:rPr lang="de-DE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 = 0.90</a:t>
            </a:r>
            <a:endParaRPr lang="en-US" sz="1200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66" name="Text Box 6"/>
          <p:cNvSpPr txBox="1">
            <a:spLocks noChangeArrowheads="1"/>
          </p:cNvSpPr>
          <p:nvPr/>
        </p:nvSpPr>
        <p:spPr bwMode="auto">
          <a:xfrm>
            <a:off x="7802563" y="3805238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 = 0.22</a:t>
            </a:r>
            <a:br>
              <a:rPr lang="de-DE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b="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 = 0.95</a:t>
            </a:r>
            <a:endParaRPr lang="en-US" sz="1000" b="0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2100" y="1206500"/>
            <a:ext cx="7626350" cy="5589588"/>
            <a:chOff x="572" y="768"/>
            <a:chExt cx="4804" cy="3521"/>
          </a:xfrm>
        </p:grpSpPr>
        <p:graphicFrame>
          <p:nvGraphicFramePr>
            <p:cNvPr id="501768" name="Object 8"/>
            <p:cNvGraphicFramePr>
              <a:graphicFrameLocks noChangeAspect="1"/>
            </p:cNvGraphicFramePr>
            <p:nvPr/>
          </p:nvGraphicFramePr>
          <p:xfrm>
            <a:off x="910" y="772"/>
            <a:ext cx="4346" cy="3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229" name="Chart" r:id="rId4" imgW="6305702" imgH="3705149" progId="Excel.Sheet.8">
                    <p:embed/>
                  </p:oleObj>
                </mc:Choice>
                <mc:Fallback>
                  <p:oleObj name="Chart" r:id="rId4" imgW="6305702" imgH="370514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506" r="1311"/>
                        <a:stretch>
                          <a:fillRect/>
                        </a:stretch>
                      </p:blipFill>
                      <p:spPr bwMode="auto">
                        <a:xfrm>
                          <a:off x="910" y="772"/>
                          <a:ext cx="4346" cy="30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69" name="Text Box 9"/>
            <p:cNvSpPr txBox="1">
              <a:spLocks noChangeArrowheads="1"/>
            </p:cNvSpPr>
            <p:nvPr/>
          </p:nvSpPr>
          <p:spPr bwMode="auto">
            <a:xfrm>
              <a:off x="3942" y="1762"/>
              <a:ext cx="1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SF-36 items</a:t>
              </a:r>
              <a:endPara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0" name="Text Box 10"/>
            <p:cNvSpPr txBox="1">
              <a:spLocks noChangeArrowheads="1"/>
            </p:cNvSpPr>
            <p:nvPr/>
          </p:nvSpPr>
          <p:spPr bwMode="auto">
            <a:xfrm>
              <a:off x="2236" y="2730"/>
              <a:ext cx="1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CAT 10 items</a:t>
              </a:r>
              <a:endPara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1" name="Text Box 11"/>
            <p:cNvSpPr txBox="1">
              <a:spLocks noChangeArrowheads="1"/>
            </p:cNvSpPr>
            <p:nvPr/>
          </p:nvSpPr>
          <p:spPr bwMode="auto">
            <a:xfrm>
              <a:off x="3837" y="2816"/>
              <a:ext cx="15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Full Item Bank</a:t>
              </a:r>
              <a:endPara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2" name="Text Box 12"/>
            <p:cNvSpPr txBox="1">
              <a:spLocks noChangeArrowheads="1"/>
            </p:cNvSpPr>
            <p:nvPr/>
          </p:nvSpPr>
          <p:spPr bwMode="auto">
            <a:xfrm>
              <a:off x="1064" y="768"/>
              <a:ext cx="27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measurement precision (standard error)</a:t>
              </a:r>
              <a:endPara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2331" y="3748"/>
              <a:ext cx="13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normed theta values</a:t>
              </a:r>
              <a:endPara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4" name="Text Box 14"/>
            <p:cNvSpPr txBox="1">
              <a:spLocks noChangeArrowheads="1"/>
            </p:cNvSpPr>
            <p:nvPr/>
          </p:nvSpPr>
          <p:spPr bwMode="auto">
            <a:xfrm>
              <a:off x="1985" y="2229"/>
              <a:ext cx="1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HAQ items</a:t>
              </a:r>
              <a:endPara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5" name="Text Box 15"/>
            <p:cNvSpPr txBox="1">
              <a:spLocks noChangeArrowheads="1"/>
            </p:cNvSpPr>
            <p:nvPr/>
          </p:nvSpPr>
          <p:spPr bwMode="auto">
            <a:xfrm>
              <a:off x="2774" y="1352"/>
              <a:ext cx="8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SF-12 items</a:t>
              </a:r>
              <a:endPara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023" y="2141"/>
              <a:ext cx="4191" cy="423"/>
              <a:chOff x="1023" y="2141"/>
              <a:chExt cx="4800" cy="423"/>
            </a:xfrm>
          </p:grpSpPr>
          <p:sp>
            <p:nvSpPr>
              <p:cNvPr id="501777" name="Line 17"/>
              <p:cNvSpPr>
                <a:spLocks noChangeShapeType="1"/>
              </p:cNvSpPr>
              <p:nvPr/>
            </p:nvSpPr>
            <p:spPr bwMode="auto">
              <a:xfrm>
                <a:off x="1023" y="2141"/>
                <a:ext cx="4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78" name="Line 18"/>
              <p:cNvSpPr>
                <a:spLocks noChangeShapeType="1"/>
              </p:cNvSpPr>
              <p:nvPr/>
            </p:nvSpPr>
            <p:spPr bwMode="auto">
              <a:xfrm>
                <a:off x="1023" y="2564"/>
                <a:ext cx="4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097" y="3324"/>
              <a:ext cx="1056" cy="126"/>
              <a:chOff x="2880" y="3696"/>
              <a:chExt cx="816" cy="96"/>
            </a:xfrm>
          </p:grpSpPr>
          <p:sp>
            <p:nvSpPr>
              <p:cNvPr id="501780" name="Line 20"/>
              <p:cNvSpPr>
                <a:spLocks noChangeShapeType="1"/>
              </p:cNvSpPr>
              <p:nvPr/>
            </p:nvSpPr>
            <p:spPr bwMode="auto">
              <a:xfrm>
                <a:off x="2880" y="3744"/>
                <a:ext cx="816" cy="0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1" name="Line 21"/>
              <p:cNvSpPr>
                <a:spLocks noChangeShapeType="1"/>
              </p:cNvSpPr>
              <p:nvPr/>
            </p:nvSpPr>
            <p:spPr bwMode="auto">
              <a:xfrm>
                <a:off x="2880" y="369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2" name="Line 22"/>
              <p:cNvSpPr>
                <a:spLocks noChangeShapeType="1"/>
              </p:cNvSpPr>
              <p:nvPr/>
            </p:nvSpPr>
            <p:spPr bwMode="auto">
              <a:xfrm>
                <a:off x="3696" y="369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1783" name="Text Box 23"/>
            <p:cNvSpPr txBox="1">
              <a:spLocks noChangeArrowheads="1"/>
            </p:cNvSpPr>
            <p:nvPr/>
          </p:nvSpPr>
          <p:spPr bwMode="auto">
            <a:xfrm>
              <a:off x="3258" y="3237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representative</a:t>
              </a:r>
              <a:br>
                <a:rPr lang="de-DE" sz="10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0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sample</a:t>
              </a:r>
              <a:endPara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316" y="3223"/>
              <a:ext cx="889" cy="113"/>
              <a:chOff x="1415" y="4007"/>
              <a:chExt cx="847" cy="104"/>
            </a:xfrm>
          </p:grpSpPr>
          <p:sp>
            <p:nvSpPr>
              <p:cNvPr id="501785" name="Line 25"/>
              <p:cNvSpPr>
                <a:spLocks noChangeShapeType="1"/>
              </p:cNvSpPr>
              <p:nvPr/>
            </p:nvSpPr>
            <p:spPr bwMode="auto">
              <a:xfrm>
                <a:off x="1415" y="4059"/>
                <a:ext cx="847" cy="0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6" name="Line 26"/>
              <p:cNvSpPr>
                <a:spLocks noChangeShapeType="1"/>
              </p:cNvSpPr>
              <p:nvPr/>
            </p:nvSpPr>
            <p:spPr bwMode="auto">
              <a:xfrm>
                <a:off x="1415" y="4007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7" name="Line 27"/>
              <p:cNvSpPr>
                <a:spLocks noChangeShapeType="1"/>
              </p:cNvSpPr>
              <p:nvPr/>
            </p:nvSpPr>
            <p:spPr bwMode="auto">
              <a:xfrm>
                <a:off x="2262" y="4007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1788" name="Text Box 28"/>
            <p:cNvSpPr txBox="1">
              <a:spLocks noChangeArrowheads="1"/>
            </p:cNvSpPr>
            <p:nvPr/>
          </p:nvSpPr>
          <p:spPr bwMode="auto">
            <a:xfrm>
              <a:off x="2243" y="3133"/>
              <a:ext cx="9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rheumatoid arthritis </a:t>
              </a:r>
              <a:br>
                <a:rPr lang="en-US" sz="10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patients</a:t>
              </a:r>
            </a:p>
          </p:txBody>
        </p:sp>
        <p:sp>
          <p:nvSpPr>
            <p:cNvPr id="501789" name="Text Box 29"/>
            <p:cNvSpPr txBox="1">
              <a:spLocks noChangeArrowheads="1"/>
            </p:cNvSpPr>
            <p:nvPr/>
          </p:nvSpPr>
          <p:spPr bwMode="auto">
            <a:xfrm>
              <a:off x="3756" y="3963"/>
              <a:ext cx="130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US-Representative Sample</a:t>
              </a:r>
            </a:p>
          </p:txBody>
        </p:sp>
        <p:sp>
          <p:nvSpPr>
            <p:cNvPr id="501790" name="Line 30"/>
            <p:cNvSpPr>
              <a:spLocks noChangeShapeType="1"/>
            </p:cNvSpPr>
            <p:nvPr/>
          </p:nvSpPr>
          <p:spPr bwMode="auto">
            <a:xfrm flipH="1" flipV="1">
              <a:off x="3711" y="3781"/>
              <a:ext cx="97" cy="14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91" name="Text Box 31"/>
            <p:cNvSpPr txBox="1">
              <a:spLocks noChangeArrowheads="1"/>
            </p:cNvSpPr>
            <p:nvPr/>
          </p:nvSpPr>
          <p:spPr bwMode="auto">
            <a:xfrm>
              <a:off x="572" y="1704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501792" name="Text Box 32"/>
            <p:cNvSpPr txBox="1">
              <a:spLocks noChangeArrowheads="1"/>
            </p:cNvSpPr>
            <p:nvPr/>
          </p:nvSpPr>
          <p:spPr bwMode="auto">
            <a:xfrm>
              <a:off x="572" y="1282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501793" name="Text Box 33"/>
            <p:cNvSpPr txBox="1">
              <a:spLocks noChangeArrowheads="1"/>
            </p:cNvSpPr>
            <p:nvPr/>
          </p:nvSpPr>
          <p:spPr bwMode="auto">
            <a:xfrm>
              <a:off x="572" y="2127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0.3</a:t>
              </a:r>
            </a:p>
          </p:txBody>
        </p:sp>
        <p:sp>
          <p:nvSpPr>
            <p:cNvPr id="501794" name="Text Box 34"/>
            <p:cNvSpPr txBox="1">
              <a:spLocks noChangeArrowheads="1"/>
            </p:cNvSpPr>
            <p:nvPr/>
          </p:nvSpPr>
          <p:spPr bwMode="auto">
            <a:xfrm>
              <a:off x="572" y="2550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  <p:sp>
          <p:nvSpPr>
            <p:cNvPr id="501795" name="Text Box 35"/>
            <p:cNvSpPr txBox="1">
              <a:spLocks noChangeArrowheads="1"/>
            </p:cNvSpPr>
            <p:nvPr/>
          </p:nvSpPr>
          <p:spPr bwMode="auto">
            <a:xfrm>
              <a:off x="572" y="2973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</a:t>
              </a:r>
            </a:p>
          </p:txBody>
        </p:sp>
        <p:sp>
          <p:nvSpPr>
            <p:cNvPr id="501796" name="Text Box 36"/>
            <p:cNvSpPr txBox="1">
              <a:spLocks noChangeArrowheads="1"/>
            </p:cNvSpPr>
            <p:nvPr/>
          </p:nvSpPr>
          <p:spPr bwMode="auto">
            <a:xfrm>
              <a:off x="835" y="3566"/>
              <a:ext cx="4541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tabLst>
                  <a:tab pos="993775" algn="ctr"/>
                  <a:tab pos="1828800" algn="ctr"/>
                  <a:tab pos="2663825" algn="ctr"/>
                  <a:tab pos="3511550" algn="ctr"/>
                  <a:tab pos="4359275" algn="ctr"/>
                  <a:tab pos="5168900" algn="ctr"/>
                  <a:tab pos="6029325" algn="ctr"/>
                </a:tabLst>
              </a:pPr>
              <a:r>
                <a:rPr lang="en-US" sz="14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-4	-3	-2	-1	0	+1	+2</a:t>
              </a:r>
            </a:p>
          </p:txBody>
        </p:sp>
        <p:sp>
          <p:nvSpPr>
            <p:cNvPr id="501797" name="Oval 37"/>
            <p:cNvSpPr>
              <a:spLocks noChangeArrowheads="1"/>
            </p:cNvSpPr>
            <p:nvPr/>
          </p:nvSpPr>
          <p:spPr bwMode="auto">
            <a:xfrm>
              <a:off x="3511" y="3538"/>
              <a:ext cx="244" cy="221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1799" name="Line 39"/>
          <p:cNvSpPr>
            <a:spLocks noChangeShapeType="1"/>
          </p:cNvSpPr>
          <p:nvPr/>
        </p:nvSpPr>
        <p:spPr bwMode="auto">
          <a:xfrm flipH="1" flipV="1">
            <a:off x="5638800" y="4102100"/>
            <a:ext cx="254000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0" name="Line 40"/>
          <p:cNvSpPr>
            <a:spLocks noChangeShapeType="1"/>
          </p:cNvSpPr>
          <p:nvPr/>
        </p:nvSpPr>
        <p:spPr bwMode="auto">
          <a:xfrm>
            <a:off x="1460500" y="3238500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1" name="Line 41"/>
          <p:cNvSpPr>
            <a:spLocks noChangeShapeType="1"/>
          </p:cNvSpPr>
          <p:nvPr/>
        </p:nvSpPr>
        <p:spPr bwMode="auto">
          <a:xfrm>
            <a:off x="6134100" y="3238500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2" name="Line 42"/>
          <p:cNvSpPr>
            <a:spLocks noChangeShapeType="1"/>
          </p:cNvSpPr>
          <p:nvPr/>
        </p:nvSpPr>
        <p:spPr bwMode="auto">
          <a:xfrm flipV="1">
            <a:off x="3429000" y="4191000"/>
            <a:ext cx="0" cy="215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3" name="Line 43"/>
          <p:cNvSpPr>
            <a:spLocks noChangeShapeType="1"/>
          </p:cNvSpPr>
          <p:nvPr/>
        </p:nvSpPr>
        <p:spPr bwMode="auto">
          <a:xfrm>
            <a:off x="2984500" y="3746500"/>
            <a:ext cx="0" cy="25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4" name="Line 44"/>
          <p:cNvSpPr>
            <a:spLocks noChangeShapeType="1"/>
          </p:cNvSpPr>
          <p:nvPr/>
        </p:nvSpPr>
        <p:spPr bwMode="auto">
          <a:xfrm>
            <a:off x="4292600" y="2387600"/>
            <a:ext cx="0" cy="215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 flipH="1">
            <a:off x="5143500" y="2933700"/>
            <a:ext cx="58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>
            <a:off x="1587500" y="32385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8" name="Line 48"/>
          <p:cNvSpPr>
            <a:spLocks noChangeShapeType="1"/>
          </p:cNvSpPr>
          <p:nvPr/>
        </p:nvSpPr>
        <p:spPr bwMode="auto">
          <a:xfrm>
            <a:off x="5969000" y="32512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9" name="Line 49"/>
          <p:cNvSpPr>
            <a:spLocks noChangeShapeType="1"/>
          </p:cNvSpPr>
          <p:nvPr/>
        </p:nvSpPr>
        <p:spPr bwMode="auto">
          <a:xfrm>
            <a:off x="1714500" y="3276600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0" name="Line 50"/>
          <p:cNvSpPr>
            <a:spLocks noChangeShapeType="1"/>
          </p:cNvSpPr>
          <p:nvPr/>
        </p:nvSpPr>
        <p:spPr bwMode="auto">
          <a:xfrm>
            <a:off x="4483100" y="3251200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1" name="Line 51"/>
          <p:cNvSpPr>
            <a:spLocks noChangeShapeType="1"/>
          </p:cNvSpPr>
          <p:nvPr/>
        </p:nvSpPr>
        <p:spPr bwMode="auto">
          <a:xfrm>
            <a:off x="3378200" y="3238500"/>
            <a:ext cx="0" cy="33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>
            <a:off x="4889500" y="3200400"/>
            <a:ext cx="0" cy="33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3" name="Oval 53"/>
          <p:cNvSpPr>
            <a:spLocks noChangeArrowheads="1"/>
          </p:cNvSpPr>
          <p:nvPr/>
        </p:nvSpPr>
        <p:spPr bwMode="auto">
          <a:xfrm>
            <a:off x="3340100" y="2006600"/>
            <a:ext cx="1803400" cy="965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9" grpId="0" animBg="1"/>
      <p:bldP spid="501800" grpId="0" animBg="1"/>
      <p:bldP spid="501801" grpId="0" animBg="1"/>
      <p:bldP spid="501802" grpId="0" animBg="1"/>
      <p:bldP spid="501803" grpId="0" animBg="1"/>
      <p:bldP spid="501804" grpId="0" animBg="1"/>
      <p:bldP spid="501805" grpId="0" animBg="1"/>
      <p:bldP spid="501807" grpId="0" animBg="1"/>
      <p:bldP spid="501808" grpId="0" animBg="1"/>
      <p:bldP spid="501809" grpId="0" animBg="1"/>
      <p:bldP spid="501810" grpId="0" animBg="1"/>
      <p:bldP spid="501811" grpId="0" animBg="1"/>
      <p:bldP spid="501812" grpId="0" animBg="1"/>
      <p:bldP spid="5018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pPr eaLnBrk="1" hangingPunct="1"/>
            <a:r>
              <a:rPr lang="en-US" smtClean="0"/>
              <a:t>What is PROMIS?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38275"/>
            <a:ext cx="8229600" cy="465360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 nine-year $70 million commitment of NIH to improve and standardize measurement of </a:t>
            </a:r>
            <a:r>
              <a:rPr lang="en-US" dirty="0" smtClean="0">
                <a:solidFill>
                  <a:schemeClr val="bg1"/>
                </a:solidFill>
              </a:rPr>
              <a:t>patient-reported </a:t>
            </a:r>
            <a:r>
              <a:rPr lang="en-US" dirty="0" smtClean="0">
                <a:solidFill>
                  <a:schemeClr val="bg1"/>
                </a:solidFill>
              </a:rPr>
              <a:t>outcomes (PROs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 dirty="0" smtClean="0"/>
              <a:t>Self-reported health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An answer to the PRO “Tower of Babel”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2" y="0"/>
            <a:ext cx="881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5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18" name="Group 114"/>
          <p:cNvGraphicFramePr>
            <a:graphicFrameLocks noGrp="1"/>
          </p:cNvGraphicFramePr>
          <p:nvPr/>
        </p:nvGraphicFramePr>
        <p:xfrm>
          <a:off x="228600" y="847725"/>
          <a:ext cx="8382000" cy="5449572"/>
        </p:xfrm>
        <a:graphic>
          <a:graphicData uri="http://schemas.openxmlformats.org/drawingml/2006/table">
            <a:tbl>
              <a:tblPr/>
              <a:tblGrid>
                <a:gridCol w="2352092"/>
                <a:gridCol w="1534108"/>
                <a:gridCol w="1676400"/>
                <a:gridCol w="1295400"/>
                <a:gridCol w="1524000"/>
              </a:tblGrid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Domains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Adult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Adult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Emotional Distress – Anger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Emotional Distress – Anxiety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4, 6, 7, 8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Emotional Distress – Depression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6, 8a, 8b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Fatigue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4, 6, 7, 8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 – Behavior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 – Interference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6a, 6b,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Physical Function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4, 6, 8, 10, 20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-- Mobility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-- Upper Extremity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Asthma Impact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825" y="-2984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PROMIS Domains in AC, 2010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18" name="Group 114"/>
          <p:cNvGraphicFramePr>
            <a:graphicFrameLocks noGrp="1"/>
          </p:cNvGraphicFramePr>
          <p:nvPr/>
        </p:nvGraphicFramePr>
        <p:xfrm>
          <a:off x="228600" y="847725"/>
          <a:ext cx="8382000" cy="4174492"/>
        </p:xfrm>
        <a:graphic>
          <a:graphicData uri="http://schemas.openxmlformats.org/drawingml/2006/table">
            <a:tbl>
              <a:tblPr/>
              <a:tblGrid>
                <a:gridCol w="2352092"/>
                <a:gridCol w="1534108"/>
                <a:gridCol w="1676400"/>
                <a:gridCol w="1295400"/>
                <a:gridCol w="1524000"/>
              </a:tblGrid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Domains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Adult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Adult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Items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Satisfaction with Discretionary Social Activities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Satisfaction with Social Roles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4, 6, 7, 8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Peer Relationships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Sleep Disturbance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6, 8a, 8b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Sleep-Related Impairment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Health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825" y="-2984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PROMIS Domains in AC,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18" name="Group 114"/>
          <p:cNvGraphicFramePr>
            <a:graphicFrameLocks noGrp="1"/>
          </p:cNvGraphicFramePr>
          <p:nvPr/>
        </p:nvGraphicFramePr>
        <p:xfrm>
          <a:off x="228600" y="847725"/>
          <a:ext cx="8077200" cy="4646296"/>
        </p:xfrm>
        <a:graphic>
          <a:graphicData uri="http://schemas.openxmlformats.org/drawingml/2006/table">
            <a:tbl>
              <a:tblPr/>
              <a:tblGrid>
                <a:gridCol w="2819400"/>
                <a:gridCol w="1752600"/>
                <a:gridCol w="1600200"/>
                <a:gridCol w="1905000"/>
              </a:tblGrid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Domains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PROMIS-29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PROMIS-43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PROMIS-57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Emotional Distress – Anxiety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Emotional Distress – Depression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Fatigue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 – Interference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 – Intensity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Satisfaction with Social Role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Sleep Disturbance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Physical Function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825" y="-2984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2010 PROMIS Profile Instruments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79622"/>
          </a:xfrm>
        </p:spPr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30" y="643400"/>
            <a:ext cx="8773883" cy="554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2366365" y="6223040"/>
            <a:ext cx="3995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www.nihpromis.org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538163" y="381000"/>
            <a:ext cx="7772400" cy="609600"/>
          </a:xfrm>
        </p:spPr>
        <p:txBody>
          <a:bodyPr/>
          <a:lstStyle/>
          <a:p>
            <a:pPr algn="ctr"/>
            <a:r>
              <a:rPr lang="en-US" smtClean="0"/>
              <a:t>The Tower of Babel </a:t>
            </a:r>
            <a:r>
              <a:rPr lang="en-US" sz="2400" smtClean="0"/>
              <a:t>(Brueghel, 1563)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7B897-06E9-475A-9622-E85702B570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1509" name="Picture 2" descr="C:\Users\David Cella\Desktop\Brueghel-tower-of-b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99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rosetta_st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85800"/>
            <a:ext cx="48148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986907">
            <a:off x="3547345" y="775320"/>
            <a:ext cx="2918743" cy="98545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49044"/>
              </a:avLst>
            </a:prstTxWarp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0" dirty="0">
                <a:solidFill>
                  <a:srgbClr val="69696C"/>
                </a:solidFill>
                <a:latin typeface="Arabic Typesetting" pitchFamily="66" charset="-78"/>
                <a:cs typeface="Arabic Typesetting" pitchFamily="66" charset="-78"/>
              </a:rPr>
              <a:t>Rosetta Stone</a:t>
            </a:r>
          </a:p>
        </p:txBody>
      </p:sp>
      <p:sp>
        <p:nvSpPr>
          <p:cNvPr id="11" name="TextBox 10"/>
          <p:cNvSpPr txBox="1"/>
          <p:nvPr/>
        </p:nvSpPr>
        <p:spPr>
          <a:xfrm rot="19348890">
            <a:off x="2428578" y="1308597"/>
            <a:ext cx="1099198" cy="451815"/>
          </a:xfrm>
          <a:prstGeom prst="rect">
            <a:avLst/>
          </a:prstGeom>
          <a:noFill/>
        </p:spPr>
        <p:txBody>
          <a:bodyPr>
            <a:prstTxWarp prst="textFadeRight">
              <a:avLst>
                <a:gd name="adj" fmla="val 1892"/>
              </a:avLst>
            </a:prstTxWarp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69696C"/>
                </a:solidFill>
                <a:latin typeface="Arabic Typesetting" pitchFamily="66" charset="-78"/>
                <a:cs typeface="Arabic Typesetting" pitchFamily="66" charset="-78"/>
              </a:rPr>
              <a:t>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/>
          </p:cNvSpPr>
          <p:nvPr/>
        </p:nvSpPr>
        <p:spPr bwMode="auto">
          <a:xfrm>
            <a:off x="1449388" y="252413"/>
            <a:ext cx="601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0" dirty="0">
                <a:solidFill>
                  <a:srgbClr val="FFFF00"/>
                </a:solidFill>
              </a:rPr>
              <a:t>PROMIS-1 Network: 2004-2009</a:t>
            </a:r>
          </a:p>
        </p:txBody>
      </p:sp>
      <p:pic>
        <p:nvPicPr>
          <p:cNvPr id="732163" name="Picture 3" descr="usa 48 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98625"/>
            <a:ext cx="756285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</p:pic>
      <p:sp>
        <p:nvSpPr>
          <p:cNvPr id="732164" name="Text Box 4"/>
          <p:cNvSpPr txBox="1">
            <a:spLocks noChangeArrowheads="1"/>
          </p:cNvSpPr>
          <p:nvPr/>
        </p:nvSpPr>
        <p:spPr bwMode="auto">
          <a:xfrm>
            <a:off x="4581843" y="3886200"/>
            <a:ext cx="2490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UNC –Chapel Hill ● </a:t>
            </a:r>
          </a:p>
        </p:txBody>
      </p:sp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6583363" y="3911600"/>
            <a:ext cx="2392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Duke University*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346016" y="3537038"/>
            <a:ext cx="2801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Stanford </a:t>
            </a:r>
            <a:r>
              <a:rPr lang="en-US" sz="2000" b="0" dirty="0" smtClean="0">
                <a:solidFill>
                  <a:srgbClr val="FFFF00"/>
                </a:solidFill>
                <a:latin typeface="Garamond" pitchFamily="18" charset="0"/>
              </a:rPr>
              <a:t>   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4703763" y="2390745"/>
            <a:ext cx="2547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75000"/>
              </a:lnSpc>
              <a:defRPr/>
            </a:pPr>
            <a:endParaRPr lang="en-US" sz="2000" b="0" dirty="0">
              <a:solidFill>
                <a:srgbClr val="FFFF00"/>
              </a:solidFill>
              <a:latin typeface="Garamond" pitchFamily="18" charset="0"/>
            </a:endParaRPr>
          </a:p>
          <a:p>
            <a:pPr algn="r" eaLnBrk="0" hangingPunct="0">
              <a:lnSpc>
                <a:spcPct val="75000"/>
              </a:lnSpc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</a:t>
            </a:r>
          </a:p>
        </p:txBody>
      </p:sp>
      <p:sp>
        <p:nvSpPr>
          <p:cNvPr id="732168" name="Text Box 8"/>
          <p:cNvSpPr txBox="1">
            <a:spLocks noChangeArrowheads="1"/>
          </p:cNvSpPr>
          <p:nvPr/>
        </p:nvSpPr>
        <p:spPr bwMode="auto">
          <a:xfrm>
            <a:off x="6227763" y="3032125"/>
            <a:ext cx="291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University of Pittsburgh</a:t>
            </a:r>
          </a:p>
        </p:txBody>
      </p:sp>
      <p:sp>
        <p:nvSpPr>
          <p:cNvPr id="732169" name="Text Box 9"/>
          <p:cNvSpPr txBox="1">
            <a:spLocks noChangeArrowheads="1"/>
          </p:cNvSpPr>
          <p:nvPr/>
        </p:nvSpPr>
        <p:spPr bwMode="auto">
          <a:xfrm>
            <a:off x="706438" y="1927225"/>
            <a:ext cx="338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>
                <a:solidFill>
                  <a:srgbClr val="FFFF00"/>
                </a:solidFill>
                <a:latin typeface="Garamond" pitchFamily="18" charset="0"/>
              </a:rPr>
              <a:t>● University of  Washington</a:t>
            </a:r>
            <a:endParaRPr lang="en-US" sz="20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70" name="Text Box 10"/>
          <p:cNvSpPr txBox="1">
            <a:spLocks noChangeArrowheads="1"/>
          </p:cNvSpPr>
          <p:nvPr/>
        </p:nvSpPr>
        <p:spPr bwMode="auto">
          <a:xfrm>
            <a:off x="3255264" y="2998089"/>
            <a:ext cx="2389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0" dirty="0" smtClean="0">
                <a:solidFill>
                  <a:srgbClr val="FFFF00"/>
                </a:solidFill>
                <a:latin typeface="Garamond" pitchFamily="18" charset="0"/>
              </a:rPr>
              <a:t>Northwestern </a:t>
            </a:r>
            <a:r>
              <a:rPr lang="en-US" sz="2000" dirty="0" smtClean="0">
                <a:solidFill>
                  <a:srgbClr val="FFFF00"/>
                </a:solidFill>
                <a:latin typeface="Garamond" pitchFamily="18" charset="0"/>
              </a:rPr>
              <a:t>♥</a:t>
            </a:r>
            <a:endParaRPr lang="en-US" sz="20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732171" name="Text Box 11"/>
          <p:cNvSpPr txBox="1">
            <a:spLocks noChangeArrowheads="1"/>
          </p:cNvSpPr>
          <p:nvPr/>
        </p:nvSpPr>
        <p:spPr bwMode="auto">
          <a:xfrm>
            <a:off x="6751638" y="326707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>
                <a:solidFill>
                  <a:srgbClr val="FFFF00"/>
                </a:solidFill>
                <a:latin typeface="Garamond" pitchFamily="18" charset="0"/>
              </a:rPr>
              <a:t>●</a:t>
            </a:r>
            <a:r>
              <a:rPr lang="en-US"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NIH</a:t>
            </a: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338291" y="5619750"/>
            <a:ext cx="2561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Garamond" pitchFamily="18" charset="0"/>
              </a:rPr>
              <a:t>♥</a:t>
            </a:r>
            <a:r>
              <a:rPr lang="en-US" sz="2000" dirty="0">
                <a:solidFill>
                  <a:srgbClr val="FFFF00"/>
                </a:solidFill>
                <a:latin typeface="Garamond" pitchFamily="18" charset="0"/>
              </a:rPr>
              <a:t>Coordinating Center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1945" y="2324101"/>
            <a:ext cx="92366" cy="113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19643" y="2744688"/>
            <a:ext cx="1576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aramond" pitchFamily="18" charset="0"/>
              </a:rPr>
              <a:t>StoneyBrook</a:t>
            </a:r>
            <a:endParaRPr lang="en-US" sz="20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2" name="Picture 2" descr="PROMIS II org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288"/>
            <a:ext cx="8878888" cy="684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ChangeArrowheads="1"/>
          </p:cNvSpPr>
          <p:nvPr/>
        </p:nvSpPr>
        <p:spPr bwMode="auto">
          <a:xfrm>
            <a:off x="3810000" y="4003675"/>
            <a:ext cx="1905000" cy="1177925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Psycho-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metric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Testing</a:t>
            </a:r>
          </a:p>
        </p:txBody>
      </p:sp>
      <p:sp>
        <p:nvSpPr>
          <p:cNvPr id="561155" name="Oval 3"/>
          <p:cNvSpPr>
            <a:spLocks noChangeArrowheads="1"/>
          </p:cNvSpPr>
          <p:nvPr/>
        </p:nvSpPr>
        <p:spPr bwMode="auto">
          <a:xfrm>
            <a:off x="2667000" y="5257800"/>
            <a:ext cx="4267200" cy="9906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Item Bank</a:t>
            </a:r>
          </a:p>
          <a:p>
            <a:pPr eaLnBrk="0" hangingPunct="0">
              <a:spcBef>
                <a:spcPct val="0"/>
              </a:spcBef>
            </a:pPr>
            <a:r>
              <a:rPr lang="en-US" sz="16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(IRT-calibrated items) </a:t>
            </a:r>
          </a:p>
          <a:p>
            <a:pPr eaLnBrk="0" hangingPunct="0">
              <a:spcBef>
                <a:spcPct val="0"/>
              </a:spcBef>
            </a:pPr>
            <a:endParaRPr lang="en-US" sz="1000" b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43600" y="3581400"/>
          <a:ext cx="271462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6" name="Chart" r:id="rId4" imgW="7791330" imgH="4762580" progId="MSGraph.Chart.8">
                  <p:embed followColorScheme="full"/>
                </p:oleObj>
              </mc:Choice>
              <mc:Fallback>
                <p:oleObj name="Chart" r:id="rId4" imgW="7791330" imgH="47625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81400"/>
                        <a:ext cx="271462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3657600"/>
          <a:ext cx="25590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7" name="Chart" r:id="rId6" imgW="7772400" imgH="5114865" progId="MSGraph.Chart.8">
                  <p:embed followColorScheme="full"/>
                </p:oleObj>
              </mc:Choice>
              <mc:Fallback>
                <p:oleObj name="Chart" r:id="rId6" imgW="7772400" imgH="511486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255905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5648325"/>
            <a:ext cx="3581400" cy="1066800"/>
            <a:chOff x="288" y="3558"/>
            <a:chExt cx="2256" cy="672"/>
          </a:xfrm>
        </p:grpSpPr>
        <p:sp>
          <p:nvSpPr>
            <p:cNvPr id="1074" name="AutoShape 7"/>
            <p:cNvSpPr>
              <a:spLocks noChangeArrowheads="1"/>
            </p:cNvSpPr>
            <p:nvPr/>
          </p:nvSpPr>
          <p:spPr bwMode="auto">
            <a:xfrm>
              <a:off x="288" y="3558"/>
              <a:ext cx="1248" cy="672"/>
            </a:xfrm>
            <a:prstGeom prst="flowChartMultidocumen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1800" b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Short Form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b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Instruments</a:t>
              </a:r>
            </a:p>
          </p:txBody>
        </p:sp>
        <p:sp>
          <p:nvSpPr>
            <p:cNvPr id="1075" name="Freeform 8"/>
            <p:cNvSpPr>
              <a:spLocks/>
            </p:cNvSpPr>
            <p:nvPr/>
          </p:nvSpPr>
          <p:spPr bwMode="auto">
            <a:xfrm>
              <a:off x="1632" y="3936"/>
              <a:ext cx="912" cy="144"/>
            </a:xfrm>
            <a:custGeom>
              <a:avLst/>
              <a:gdLst>
                <a:gd name="T0" fmla="*/ 225 w 1152"/>
                <a:gd name="T1" fmla="*/ 0 h 144"/>
                <a:gd name="T2" fmla="*/ 140 w 1152"/>
                <a:gd name="T3" fmla="*/ 144 h 144"/>
                <a:gd name="T4" fmla="*/ 0 w 1152"/>
                <a:gd name="T5" fmla="*/ 0 h 144"/>
                <a:gd name="T6" fmla="*/ 0 60000 65536"/>
                <a:gd name="T7" fmla="*/ 0 60000 65536"/>
                <a:gd name="T8" fmla="*/ 0 60000 65536"/>
                <a:gd name="T9" fmla="*/ 0 w 1152"/>
                <a:gd name="T10" fmla="*/ 0 h 144"/>
                <a:gd name="T11" fmla="*/ 1152 w 11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144">
                  <a:moveTo>
                    <a:pt x="1152" y="0"/>
                  </a:moveTo>
                  <a:cubicBezTo>
                    <a:pt x="1032" y="72"/>
                    <a:pt x="912" y="144"/>
                    <a:pt x="720" y="144"/>
                  </a:cubicBezTo>
                  <a:cubicBezTo>
                    <a:pt x="528" y="144"/>
                    <a:pt x="112" y="24"/>
                    <a:pt x="0" y="0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1800" b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0" y="5419725"/>
            <a:ext cx="3005138" cy="1362075"/>
            <a:chOff x="3600" y="3414"/>
            <a:chExt cx="1893" cy="858"/>
          </a:xfrm>
        </p:grpSpPr>
        <p:sp>
          <p:nvSpPr>
            <p:cNvPr id="1072" name="laptop"/>
            <p:cNvSpPr>
              <a:spLocks noEditPoints="1" noChangeArrowheads="1"/>
            </p:cNvSpPr>
            <p:nvPr/>
          </p:nvSpPr>
          <p:spPr bwMode="auto">
            <a:xfrm>
              <a:off x="4480" y="3414"/>
              <a:ext cx="1013" cy="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35 w 21600"/>
                <a:gd name="T25" fmla="*/ 1863 h 21600"/>
                <a:gd name="T26" fmla="*/ 17314 w 21600"/>
                <a:gd name="T27" fmla="*/ 123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b="0">
                  <a:solidFill>
                    <a:srgbClr val="FFFF00"/>
                  </a:solidFill>
                  <a:cs typeface="Arial" pitchFamily="34" charset="0"/>
                </a:rPr>
                <a:t>CAT</a:t>
              </a:r>
            </a:p>
          </p:txBody>
        </p:sp>
        <p:sp>
          <p:nvSpPr>
            <p:cNvPr id="1073" name="Freeform 11"/>
            <p:cNvSpPr>
              <a:spLocks/>
            </p:cNvSpPr>
            <p:nvPr/>
          </p:nvSpPr>
          <p:spPr bwMode="auto">
            <a:xfrm>
              <a:off x="3600" y="3936"/>
              <a:ext cx="912" cy="144"/>
            </a:xfrm>
            <a:custGeom>
              <a:avLst/>
              <a:gdLst>
                <a:gd name="T0" fmla="*/ 0 w 912"/>
                <a:gd name="T1" fmla="*/ 0 h 200"/>
                <a:gd name="T2" fmla="*/ 336 w 912"/>
                <a:gd name="T3" fmla="*/ 19 h 200"/>
                <a:gd name="T4" fmla="*/ 912 w 912"/>
                <a:gd name="T5" fmla="*/ 4 h 200"/>
                <a:gd name="T6" fmla="*/ 0 60000 65536"/>
                <a:gd name="T7" fmla="*/ 0 60000 65536"/>
                <a:gd name="T8" fmla="*/ 0 60000 65536"/>
                <a:gd name="T9" fmla="*/ 0 w 912"/>
                <a:gd name="T10" fmla="*/ 0 h 200"/>
                <a:gd name="T11" fmla="*/ 912 w 91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00">
                  <a:moveTo>
                    <a:pt x="0" y="0"/>
                  </a:moveTo>
                  <a:cubicBezTo>
                    <a:pt x="92" y="92"/>
                    <a:pt x="184" y="184"/>
                    <a:pt x="336" y="192"/>
                  </a:cubicBezTo>
                  <a:cubicBezTo>
                    <a:pt x="488" y="200"/>
                    <a:pt x="768" y="96"/>
                    <a:pt x="912" y="48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1800" b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1032" name="AutoShape 12"/>
          <p:cNvSpPr>
            <a:spLocks noChangeArrowheads="1"/>
          </p:cNvSpPr>
          <p:nvPr/>
        </p:nvSpPr>
        <p:spPr bwMode="auto">
          <a:xfrm>
            <a:off x="9906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Literature 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Review</a:t>
            </a:r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>
            <a:off x="1600200" y="1447800"/>
            <a:ext cx="6400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Item Pool</a:t>
            </a:r>
            <a:endParaRPr lang="en-US" sz="1600" b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16764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5" name="AutoShape 15"/>
          <p:cNvSpPr>
            <a:spLocks noChangeArrowheads="1"/>
          </p:cNvSpPr>
          <p:nvPr/>
        </p:nvSpPr>
        <p:spPr bwMode="auto">
          <a:xfrm>
            <a:off x="25146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Patient 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Focus 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Groups</a:t>
            </a:r>
            <a:endParaRPr lang="en-US" sz="1800" b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6" name="AutoShape 16"/>
          <p:cNvSpPr>
            <a:spLocks noChangeArrowheads="1"/>
          </p:cNvSpPr>
          <p:nvPr/>
        </p:nvSpPr>
        <p:spPr bwMode="auto">
          <a:xfrm>
            <a:off x="41148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Expert 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Input and 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Consensus</a:t>
            </a:r>
            <a:endParaRPr lang="en-US" sz="1800" b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7" name="AutoShape 17"/>
          <p:cNvSpPr>
            <a:spLocks noChangeArrowheads="1"/>
          </p:cNvSpPr>
          <p:nvPr/>
        </p:nvSpPr>
        <p:spPr bwMode="auto">
          <a:xfrm>
            <a:off x="5715000" y="76200"/>
            <a:ext cx="1295400" cy="11430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0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Existing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0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Items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1752600" y="30019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39" name="AutoShape 19"/>
          <p:cNvSpPr>
            <a:spLocks noChangeArrowheads="1"/>
          </p:cNvSpPr>
          <p:nvPr/>
        </p:nvSpPr>
        <p:spPr bwMode="auto">
          <a:xfrm>
            <a:off x="3733800" y="2971800"/>
            <a:ext cx="2133600" cy="9144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Questionnaire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6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administered to large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6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representative sample</a:t>
            </a:r>
          </a:p>
        </p:txBody>
      </p:sp>
      <p:sp>
        <p:nvSpPr>
          <p:cNvPr id="1040" name="Line 20"/>
          <p:cNvSpPr>
            <a:spLocks noChangeShapeType="1"/>
          </p:cNvSpPr>
          <p:nvPr/>
        </p:nvSpPr>
        <p:spPr bwMode="auto">
          <a:xfrm flipH="1">
            <a:off x="19812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1" name="Rectangle 21"/>
          <p:cNvSpPr>
            <a:spLocks noChangeArrowheads="1"/>
          </p:cNvSpPr>
          <p:nvPr/>
        </p:nvSpPr>
        <p:spPr bwMode="auto">
          <a:xfrm>
            <a:off x="2228850" y="3154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2" name="Rectangle 22"/>
          <p:cNvSpPr>
            <a:spLocks noChangeArrowheads="1"/>
          </p:cNvSpPr>
          <p:nvPr/>
        </p:nvSpPr>
        <p:spPr bwMode="auto">
          <a:xfrm>
            <a:off x="2152650" y="2773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3" name="Rectangle 23"/>
          <p:cNvSpPr>
            <a:spLocks noChangeArrowheads="1"/>
          </p:cNvSpPr>
          <p:nvPr/>
        </p:nvSpPr>
        <p:spPr bwMode="auto">
          <a:xfrm>
            <a:off x="314325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4" name="Rectangle 24"/>
          <p:cNvSpPr>
            <a:spLocks noChangeArrowheads="1"/>
          </p:cNvSpPr>
          <p:nvPr/>
        </p:nvSpPr>
        <p:spPr bwMode="auto">
          <a:xfrm>
            <a:off x="2609850" y="32305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5" name="Rectangle 25"/>
          <p:cNvSpPr>
            <a:spLocks noChangeArrowheads="1"/>
          </p:cNvSpPr>
          <p:nvPr/>
        </p:nvSpPr>
        <p:spPr bwMode="auto">
          <a:xfrm>
            <a:off x="283845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6" name="Rectangle 26"/>
          <p:cNvSpPr>
            <a:spLocks noChangeArrowheads="1"/>
          </p:cNvSpPr>
          <p:nvPr/>
        </p:nvSpPr>
        <p:spPr bwMode="auto">
          <a:xfrm>
            <a:off x="299085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7" name="Rectangle 27"/>
          <p:cNvSpPr>
            <a:spLocks noChangeArrowheads="1"/>
          </p:cNvSpPr>
          <p:nvPr/>
        </p:nvSpPr>
        <p:spPr bwMode="auto">
          <a:xfrm>
            <a:off x="5791200" y="2925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8" name="Rectangle 28"/>
          <p:cNvSpPr>
            <a:spLocks noChangeArrowheads="1"/>
          </p:cNvSpPr>
          <p:nvPr/>
        </p:nvSpPr>
        <p:spPr bwMode="auto">
          <a:xfrm>
            <a:off x="6267450" y="30781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49" name="Rectangle 29"/>
          <p:cNvSpPr>
            <a:spLocks noChangeArrowheads="1"/>
          </p:cNvSpPr>
          <p:nvPr/>
        </p:nvSpPr>
        <p:spPr bwMode="auto">
          <a:xfrm>
            <a:off x="7391400" y="30019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50" name="Rectangle 30"/>
          <p:cNvSpPr>
            <a:spLocks noChangeArrowheads="1"/>
          </p:cNvSpPr>
          <p:nvPr/>
        </p:nvSpPr>
        <p:spPr bwMode="auto">
          <a:xfrm>
            <a:off x="6648450" y="3154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51" name="Rectangle 31"/>
          <p:cNvSpPr>
            <a:spLocks noChangeArrowheads="1"/>
          </p:cNvSpPr>
          <p:nvPr/>
        </p:nvSpPr>
        <p:spPr bwMode="auto">
          <a:xfrm>
            <a:off x="6477000" y="2743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52" name="Rectangle 32"/>
          <p:cNvSpPr>
            <a:spLocks noChangeArrowheads="1"/>
          </p:cNvSpPr>
          <p:nvPr/>
        </p:nvSpPr>
        <p:spPr bwMode="auto">
          <a:xfrm>
            <a:off x="7029450" y="3200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2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</a:t>
            </a:r>
          </a:p>
        </p:txBody>
      </p:sp>
      <p:sp>
        <p:nvSpPr>
          <p:cNvPr id="1053" name="Rectangle 33"/>
          <p:cNvSpPr>
            <a:spLocks noChangeArrowheads="1"/>
          </p:cNvSpPr>
          <p:nvPr/>
        </p:nvSpPr>
        <p:spPr bwMode="auto">
          <a:xfrm>
            <a:off x="66294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Secondary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Data Analysis</a:t>
            </a:r>
          </a:p>
        </p:txBody>
      </p:sp>
      <p:sp>
        <p:nvSpPr>
          <p:cNvPr id="1054" name="Rectangle 34"/>
          <p:cNvSpPr>
            <a:spLocks noChangeArrowheads="1"/>
          </p:cNvSpPr>
          <p:nvPr/>
        </p:nvSpPr>
        <p:spPr bwMode="auto">
          <a:xfrm>
            <a:off x="48006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Cognitive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Testing</a:t>
            </a:r>
          </a:p>
        </p:txBody>
      </p:sp>
      <p:sp>
        <p:nvSpPr>
          <p:cNvPr id="1055" name="Rectangle 35"/>
          <p:cNvSpPr>
            <a:spLocks noChangeArrowheads="1"/>
          </p:cNvSpPr>
          <p:nvPr/>
        </p:nvSpPr>
        <p:spPr bwMode="auto">
          <a:xfrm>
            <a:off x="29718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Translation</a:t>
            </a:r>
          </a:p>
        </p:txBody>
      </p:sp>
      <p:sp>
        <p:nvSpPr>
          <p:cNvPr id="1056" name="Rectangle 36"/>
          <p:cNvSpPr>
            <a:spLocks noChangeArrowheads="1"/>
          </p:cNvSpPr>
          <p:nvPr/>
        </p:nvSpPr>
        <p:spPr bwMode="auto">
          <a:xfrm>
            <a:off x="11430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Expert</a:t>
            </a:r>
          </a:p>
          <a:p>
            <a:pPr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Review</a:t>
            </a:r>
          </a:p>
        </p:txBody>
      </p:sp>
      <p:sp>
        <p:nvSpPr>
          <p:cNvPr id="1057" name="Line 37"/>
          <p:cNvSpPr>
            <a:spLocks noChangeShapeType="1"/>
          </p:cNvSpPr>
          <p:nvPr/>
        </p:nvSpPr>
        <p:spPr bwMode="auto">
          <a:xfrm>
            <a:off x="31242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58" name="Line 38"/>
          <p:cNvSpPr>
            <a:spLocks noChangeShapeType="1"/>
          </p:cNvSpPr>
          <p:nvPr/>
        </p:nvSpPr>
        <p:spPr bwMode="auto">
          <a:xfrm>
            <a:off x="46482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59" name="Line 39"/>
          <p:cNvSpPr>
            <a:spLocks noChangeShapeType="1"/>
          </p:cNvSpPr>
          <p:nvPr/>
        </p:nvSpPr>
        <p:spPr bwMode="auto">
          <a:xfrm>
            <a:off x="63246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0" name="Line 41"/>
          <p:cNvSpPr>
            <a:spLocks noChangeShapeType="1"/>
          </p:cNvSpPr>
          <p:nvPr/>
        </p:nvSpPr>
        <p:spPr bwMode="auto">
          <a:xfrm flipH="1">
            <a:off x="56388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1" name="Line 42"/>
          <p:cNvSpPr>
            <a:spLocks noChangeShapeType="1"/>
          </p:cNvSpPr>
          <p:nvPr/>
        </p:nvSpPr>
        <p:spPr bwMode="auto">
          <a:xfrm flipH="1">
            <a:off x="74676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2" name="Line 43"/>
          <p:cNvSpPr>
            <a:spLocks noChangeShapeType="1"/>
          </p:cNvSpPr>
          <p:nvPr/>
        </p:nvSpPr>
        <p:spPr bwMode="auto">
          <a:xfrm>
            <a:off x="1981200" y="1905000"/>
            <a:ext cx="548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3" name="Line 44"/>
          <p:cNvSpPr>
            <a:spLocks noChangeShapeType="1"/>
          </p:cNvSpPr>
          <p:nvPr/>
        </p:nvSpPr>
        <p:spPr bwMode="auto">
          <a:xfrm flipV="1">
            <a:off x="4724400" y="17526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4" name="Line 45"/>
          <p:cNvSpPr>
            <a:spLocks noChangeShapeType="1"/>
          </p:cNvSpPr>
          <p:nvPr/>
        </p:nvSpPr>
        <p:spPr bwMode="auto">
          <a:xfrm flipH="1">
            <a:off x="4724400" y="2743200"/>
            <a:ext cx="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5" name="Line 46"/>
          <p:cNvSpPr>
            <a:spLocks noChangeShapeType="1"/>
          </p:cNvSpPr>
          <p:nvPr/>
        </p:nvSpPr>
        <p:spPr bwMode="auto">
          <a:xfrm>
            <a:off x="1981200" y="2743200"/>
            <a:ext cx="548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6" name="Line 47"/>
          <p:cNvSpPr>
            <a:spLocks noChangeShapeType="1"/>
          </p:cNvSpPr>
          <p:nvPr/>
        </p:nvSpPr>
        <p:spPr bwMode="auto">
          <a:xfrm>
            <a:off x="19812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7" name="Line 48"/>
          <p:cNvSpPr>
            <a:spLocks noChangeShapeType="1"/>
          </p:cNvSpPr>
          <p:nvPr/>
        </p:nvSpPr>
        <p:spPr bwMode="auto">
          <a:xfrm>
            <a:off x="38100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8" name="Line 49"/>
          <p:cNvSpPr>
            <a:spLocks noChangeShapeType="1"/>
          </p:cNvSpPr>
          <p:nvPr/>
        </p:nvSpPr>
        <p:spPr bwMode="auto">
          <a:xfrm>
            <a:off x="56388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69" name="Line 50"/>
          <p:cNvSpPr>
            <a:spLocks noChangeShapeType="1"/>
          </p:cNvSpPr>
          <p:nvPr/>
        </p:nvSpPr>
        <p:spPr bwMode="auto">
          <a:xfrm>
            <a:off x="74676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70" name="AutoShape 17"/>
          <p:cNvSpPr>
            <a:spLocks noChangeArrowheads="1"/>
          </p:cNvSpPr>
          <p:nvPr/>
        </p:nvSpPr>
        <p:spPr bwMode="auto">
          <a:xfrm>
            <a:off x="72390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Newly 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Written 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Items</a:t>
            </a:r>
          </a:p>
        </p:txBody>
      </p:sp>
      <p:sp>
        <p:nvSpPr>
          <p:cNvPr id="1071" name="Line 39"/>
          <p:cNvSpPr>
            <a:spLocks noChangeShapeType="1"/>
          </p:cNvSpPr>
          <p:nvPr/>
        </p:nvSpPr>
        <p:spPr bwMode="auto">
          <a:xfrm>
            <a:off x="77724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38" name="Group 2"/>
          <p:cNvGraphicFramePr>
            <a:graphicFrameLocks noGrp="1"/>
          </p:cNvGraphicFramePr>
          <p:nvPr/>
        </p:nvGraphicFramePr>
        <p:xfrm>
          <a:off x="533400" y="2165350"/>
          <a:ext cx="8229600" cy="518048"/>
        </p:xfrm>
        <a:graphic>
          <a:graphicData uri="http://schemas.openxmlformats.org/drawingml/2006/table">
            <a:tbl>
              <a:tblPr/>
              <a:tblGrid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2" name="Rectangle 84"/>
          <p:cNvSpPr>
            <a:spLocks noChangeArrowheads="1"/>
          </p:cNvSpPr>
          <p:nvPr/>
        </p:nvSpPr>
        <p:spPr bwMode="auto">
          <a:xfrm>
            <a:off x="533400" y="2927350"/>
            <a:ext cx="8229600" cy="609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FFFFFF"/>
                </a:solidFill>
                <a:latin typeface="Arial" pitchFamily="34" charset="0"/>
              </a:rPr>
              <a:t>Physical Functioning Item Bank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609600" y="3416300"/>
            <a:ext cx="8077200" cy="838200"/>
            <a:chOff x="384" y="2324"/>
            <a:chExt cx="5088" cy="528"/>
          </a:xfrm>
        </p:grpSpPr>
        <p:sp>
          <p:nvSpPr>
            <p:cNvPr id="17478" name="Rectangle 86"/>
            <p:cNvSpPr>
              <a:spLocks noChangeArrowheads="1"/>
            </p:cNvSpPr>
            <p:nvPr/>
          </p:nvSpPr>
          <p:spPr bwMode="auto">
            <a:xfrm>
              <a:off x="384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7479" name="Line 87"/>
            <p:cNvSpPr>
              <a:spLocks noChangeShapeType="1"/>
            </p:cNvSpPr>
            <p:nvPr/>
          </p:nvSpPr>
          <p:spPr bwMode="auto">
            <a:xfrm flipV="1">
              <a:off x="576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Rectangle 88"/>
            <p:cNvSpPr>
              <a:spLocks noChangeArrowheads="1"/>
            </p:cNvSpPr>
            <p:nvPr/>
          </p:nvSpPr>
          <p:spPr bwMode="auto">
            <a:xfrm>
              <a:off x="912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7481" name="Line 89"/>
            <p:cNvSpPr>
              <a:spLocks noChangeShapeType="1"/>
            </p:cNvSpPr>
            <p:nvPr/>
          </p:nvSpPr>
          <p:spPr bwMode="auto">
            <a:xfrm flipV="1">
              <a:off x="1104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Rectangle 90"/>
            <p:cNvSpPr>
              <a:spLocks noChangeArrowheads="1"/>
            </p:cNvSpPr>
            <p:nvPr/>
          </p:nvSpPr>
          <p:spPr bwMode="auto">
            <a:xfrm>
              <a:off x="1440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7483" name="Line 91"/>
            <p:cNvSpPr>
              <a:spLocks noChangeShapeType="1"/>
            </p:cNvSpPr>
            <p:nvPr/>
          </p:nvSpPr>
          <p:spPr bwMode="auto">
            <a:xfrm flipV="1">
              <a:off x="1632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Rectangle 92"/>
            <p:cNvSpPr>
              <a:spLocks noChangeArrowheads="1"/>
            </p:cNvSpPr>
            <p:nvPr/>
          </p:nvSpPr>
          <p:spPr bwMode="auto">
            <a:xfrm>
              <a:off x="1968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7485" name="Line 93"/>
            <p:cNvSpPr>
              <a:spLocks noChangeShapeType="1"/>
            </p:cNvSpPr>
            <p:nvPr/>
          </p:nvSpPr>
          <p:spPr bwMode="auto">
            <a:xfrm flipV="1">
              <a:off x="2160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Rectangle 94"/>
            <p:cNvSpPr>
              <a:spLocks noChangeArrowheads="1"/>
            </p:cNvSpPr>
            <p:nvPr/>
          </p:nvSpPr>
          <p:spPr bwMode="auto">
            <a:xfrm>
              <a:off x="2496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17487" name="Line 95"/>
            <p:cNvSpPr>
              <a:spLocks noChangeShapeType="1"/>
            </p:cNvSpPr>
            <p:nvPr/>
          </p:nvSpPr>
          <p:spPr bwMode="auto">
            <a:xfrm flipV="1">
              <a:off x="2688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Rectangle 96"/>
            <p:cNvSpPr>
              <a:spLocks noChangeArrowheads="1"/>
            </p:cNvSpPr>
            <p:nvPr/>
          </p:nvSpPr>
          <p:spPr bwMode="auto">
            <a:xfrm>
              <a:off x="2976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17489" name="Line 97"/>
            <p:cNvSpPr>
              <a:spLocks noChangeShapeType="1"/>
            </p:cNvSpPr>
            <p:nvPr/>
          </p:nvSpPr>
          <p:spPr bwMode="auto">
            <a:xfrm flipV="1">
              <a:off x="3168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Rectangle 98"/>
            <p:cNvSpPr>
              <a:spLocks noChangeArrowheads="1"/>
            </p:cNvSpPr>
            <p:nvPr/>
          </p:nvSpPr>
          <p:spPr bwMode="auto">
            <a:xfrm>
              <a:off x="3504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17491" name="Line 99"/>
            <p:cNvSpPr>
              <a:spLocks noChangeShapeType="1"/>
            </p:cNvSpPr>
            <p:nvPr/>
          </p:nvSpPr>
          <p:spPr bwMode="auto">
            <a:xfrm flipV="1">
              <a:off x="3696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Rectangle 100"/>
            <p:cNvSpPr>
              <a:spLocks noChangeArrowheads="1"/>
            </p:cNvSpPr>
            <p:nvPr/>
          </p:nvSpPr>
          <p:spPr bwMode="auto">
            <a:xfrm>
              <a:off x="4032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17493" name="Line 101"/>
            <p:cNvSpPr>
              <a:spLocks noChangeShapeType="1"/>
            </p:cNvSpPr>
            <p:nvPr/>
          </p:nvSpPr>
          <p:spPr bwMode="auto">
            <a:xfrm flipV="1">
              <a:off x="4224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Rectangle 102"/>
            <p:cNvSpPr>
              <a:spLocks noChangeArrowheads="1"/>
            </p:cNvSpPr>
            <p:nvPr/>
          </p:nvSpPr>
          <p:spPr bwMode="auto">
            <a:xfrm>
              <a:off x="4560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17495" name="Line 103"/>
            <p:cNvSpPr>
              <a:spLocks noChangeShapeType="1"/>
            </p:cNvSpPr>
            <p:nvPr/>
          </p:nvSpPr>
          <p:spPr bwMode="auto">
            <a:xfrm flipV="1">
              <a:off x="4752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Rectangle 104"/>
            <p:cNvSpPr>
              <a:spLocks noChangeArrowheads="1"/>
            </p:cNvSpPr>
            <p:nvPr/>
          </p:nvSpPr>
          <p:spPr bwMode="auto">
            <a:xfrm>
              <a:off x="5088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pitchFamily="34" charset="0"/>
                </a:rPr>
                <a:t>Item</a:t>
              </a:r>
            </a:p>
            <a:p>
              <a:pPr algn="ctr" eaLnBrk="1" hangingPunct="1"/>
              <a:r>
                <a:rPr lang="en-US" sz="1600" i="1">
                  <a:solidFill>
                    <a:srgbClr val="FFFFFF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17497" name="Line 105"/>
            <p:cNvSpPr>
              <a:spLocks noChangeShapeType="1"/>
            </p:cNvSpPr>
            <p:nvPr/>
          </p:nvSpPr>
          <p:spPr bwMode="auto">
            <a:xfrm flipV="1">
              <a:off x="5280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54" name="Group 113"/>
          <p:cNvGrpSpPr>
            <a:grpSpLocks/>
          </p:cNvGrpSpPr>
          <p:nvPr/>
        </p:nvGrpSpPr>
        <p:grpSpPr bwMode="auto">
          <a:xfrm>
            <a:off x="533400" y="1755775"/>
            <a:ext cx="8229600" cy="638175"/>
            <a:chOff x="336" y="1106"/>
            <a:chExt cx="5184" cy="402"/>
          </a:xfrm>
        </p:grpSpPr>
        <p:sp>
          <p:nvSpPr>
            <p:cNvPr id="17466" name="Line 114"/>
            <p:cNvSpPr>
              <a:spLocks noChangeShapeType="1"/>
            </p:cNvSpPr>
            <p:nvPr/>
          </p:nvSpPr>
          <p:spPr bwMode="auto">
            <a:xfrm>
              <a:off x="336" y="1508"/>
              <a:ext cx="518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115"/>
            <p:cNvSpPr>
              <a:spLocks noChangeArrowheads="1"/>
            </p:cNvSpPr>
            <p:nvPr/>
          </p:nvSpPr>
          <p:spPr bwMode="auto">
            <a:xfrm>
              <a:off x="528" y="1143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68" name="Rectangle 116"/>
            <p:cNvSpPr>
              <a:spLocks noChangeArrowheads="1"/>
            </p:cNvSpPr>
            <p:nvPr/>
          </p:nvSpPr>
          <p:spPr bwMode="auto">
            <a:xfrm>
              <a:off x="2640" y="1143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FF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69" name="Rectangle 117"/>
            <p:cNvSpPr>
              <a:spLocks noChangeArrowheads="1"/>
            </p:cNvSpPr>
            <p:nvPr/>
          </p:nvSpPr>
          <p:spPr bwMode="auto">
            <a:xfrm>
              <a:off x="4656" y="1125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0" name="Rectangle 118"/>
            <p:cNvSpPr>
              <a:spLocks noChangeArrowheads="1"/>
            </p:cNvSpPr>
            <p:nvPr/>
          </p:nvSpPr>
          <p:spPr bwMode="auto">
            <a:xfrm>
              <a:off x="4464" y="1114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1" name="Rectangle 119"/>
            <p:cNvSpPr>
              <a:spLocks noChangeArrowheads="1"/>
            </p:cNvSpPr>
            <p:nvPr/>
          </p:nvSpPr>
          <p:spPr bwMode="auto">
            <a:xfrm>
              <a:off x="3888" y="1106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99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2" name="Rectangle 120"/>
            <p:cNvSpPr>
              <a:spLocks noChangeArrowheads="1"/>
            </p:cNvSpPr>
            <p:nvPr/>
          </p:nvSpPr>
          <p:spPr bwMode="auto">
            <a:xfrm>
              <a:off x="1344" y="1125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66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3" name="Rectangle 121"/>
            <p:cNvSpPr>
              <a:spLocks noChangeArrowheads="1"/>
            </p:cNvSpPr>
            <p:nvPr/>
          </p:nvSpPr>
          <p:spPr bwMode="auto">
            <a:xfrm>
              <a:off x="924" y="1125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4" name="Rectangle 122"/>
            <p:cNvSpPr>
              <a:spLocks noChangeArrowheads="1"/>
            </p:cNvSpPr>
            <p:nvPr/>
          </p:nvSpPr>
          <p:spPr bwMode="auto">
            <a:xfrm>
              <a:off x="3084" y="1106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5" name="Rectangle 123"/>
            <p:cNvSpPr>
              <a:spLocks noChangeArrowheads="1"/>
            </p:cNvSpPr>
            <p:nvPr/>
          </p:nvSpPr>
          <p:spPr bwMode="auto">
            <a:xfrm>
              <a:off x="3420" y="1125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FFCC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6" name="Rectangle 124"/>
            <p:cNvSpPr>
              <a:spLocks noChangeArrowheads="1"/>
            </p:cNvSpPr>
            <p:nvPr/>
          </p:nvSpPr>
          <p:spPr bwMode="auto">
            <a:xfrm>
              <a:off x="1980" y="1125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FF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17477" name="Rectangle 125"/>
            <p:cNvSpPr>
              <a:spLocks noChangeArrowheads="1"/>
            </p:cNvSpPr>
            <p:nvPr/>
          </p:nvSpPr>
          <p:spPr bwMode="auto">
            <a:xfrm>
              <a:off x="1836" y="1125"/>
              <a:ext cx="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FFCC"/>
                  </a:solidFill>
                  <a:sym typeface="Webdings" pitchFamily="18" charset="2"/>
                </a:rPr>
                <a:t></a:t>
              </a:r>
            </a:p>
          </p:txBody>
        </p:sp>
      </p:grpSp>
      <p:sp>
        <p:nvSpPr>
          <p:cNvPr id="15409" name="Text Box 127"/>
          <p:cNvSpPr txBox="1">
            <a:spLocks noChangeArrowheads="1"/>
          </p:cNvSpPr>
          <p:nvPr/>
        </p:nvSpPr>
        <p:spPr bwMode="auto">
          <a:xfrm>
            <a:off x="4191000" y="244157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FFFF"/>
                </a:solidFill>
                <a:latin typeface="+mj-lt"/>
              </a:rPr>
              <a:t>50</a:t>
            </a:r>
          </a:p>
        </p:txBody>
      </p:sp>
      <p:sp>
        <p:nvSpPr>
          <p:cNvPr id="15411" name="Text Box 129"/>
          <p:cNvSpPr txBox="1">
            <a:spLocks noChangeArrowheads="1"/>
          </p:cNvSpPr>
          <p:nvPr/>
        </p:nvSpPr>
        <p:spPr bwMode="auto">
          <a:xfrm>
            <a:off x="457200" y="4418330"/>
            <a:ext cx="86868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get in and out of bed</a:t>
            </a:r>
            <a:r>
              <a:rPr lang="en-US" sz="1800" dirty="0" smtClean="0">
                <a:solidFill>
                  <a:srgbClr val="FFFF00"/>
                </a:solidFill>
              </a:rPr>
              <a:t>?</a:t>
            </a: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stand without losing your balance for 1 </a:t>
            </a:r>
            <a:r>
              <a:rPr lang="en-US" sz="1800" dirty="0" smtClean="0">
                <a:solidFill>
                  <a:srgbClr val="FFFF00"/>
                </a:solidFill>
              </a:rPr>
              <a:t>minute?</a:t>
            </a: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walk from one room to another</a:t>
            </a:r>
            <a:r>
              <a:rPr lang="en-US" sz="1800" dirty="0" smtClean="0">
                <a:solidFill>
                  <a:srgbClr val="FFFF00"/>
                </a:solidFill>
              </a:rPr>
              <a:t>?</a:t>
            </a: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walk a block on flat ground</a:t>
            </a:r>
            <a:r>
              <a:rPr lang="en-US" sz="1800" dirty="0" smtClean="0">
                <a:solidFill>
                  <a:srgbClr val="FFFF00"/>
                </a:solidFill>
              </a:rPr>
              <a:t>?</a:t>
            </a:r>
          </a:p>
          <a:p>
            <a:pPr algn="l"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run or jog for two miles?</a:t>
            </a:r>
          </a:p>
          <a:p>
            <a:pPr algn="l">
              <a:buFontTx/>
              <a:buChar char="•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 able to run five miles?</a:t>
            </a:r>
          </a:p>
          <a:p>
            <a:pPr algn="l">
              <a:defRPr/>
            </a:pPr>
            <a:endParaRPr lang="en-US" sz="1800" b="1" dirty="0">
              <a:solidFill>
                <a:srgbClr val="FFFF00"/>
              </a:solidFill>
              <a:latin typeface="+mj-lt"/>
            </a:endParaRPr>
          </a:p>
          <a:p>
            <a:pPr algn="l">
              <a:defRPr/>
            </a:pPr>
            <a:endParaRPr lang="en-US" sz="1800" b="1" dirty="0">
              <a:solidFill>
                <a:srgbClr val="FFFF00"/>
              </a:solidFill>
              <a:latin typeface="+mj-lt"/>
            </a:endParaRPr>
          </a:p>
          <a:p>
            <a:pPr algn="l">
              <a:buFontTx/>
              <a:buChar char="•"/>
              <a:defRPr/>
            </a:pPr>
            <a:endParaRPr lang="en-US" sz="1800" b="1" dirty="0">
              <a:solidFill>
                <a:srgbClr val="FFFF00"/>
              </a:solidFill>
              <a:latin typeface="+mj-lt"/>
            </a:endParaRPr>
          </a:p>
          <a:p>
            <a:pPr algn="l">
              <a:defRPr/>
            </a:pPr>
            <a:endParaRPr lang="en-US" sz="18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17459" name="Group 48"/>
          <p:cNvGrpSpPr>
            <a:grpSpLocks/>
          </p:cNvGrpSpPr>
          <p:nvPr/>
        </p:nvGrpSpPr>
        <p:grpSpPr bwMode="auto">
          <a:xfrm>
            <a:off x="381000" y="155575"/>
            <a:ext cx="8597900" cy="1673225"/>
            <a:chOff x="381000" y="155575"/>
            <a:chExt cx="8597578" cy="1673225"/>
          </a:xfrm>
        </p:grpSpPr>
        <p:pic>
          <p:nvPicPr>
            <p:cNvPr id="17460" name="Picture 87" descr="oldm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5575"/>
              <a:ext cx="1179513" cy="167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88" descr="MTS2025_175cr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5575"/>
              <a:ext cx="1133475" cy="167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89" descr="ElderlyWalking_1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450" y="231775"/>
              <a:ext cx="1527175" cy="152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90" descr="Walk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55575"/>
              <a:ext cx="1069975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91" descr="girlJogg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" t="3200" r="3595" b="3200"/>
            <a:stretch>
              <a:fillRect/>
            </a:stretch>
          </p:blipFill>
          <p:spPr bwMode="auto">
            <a:xfrm>
              <a:off x="6019800" y="231775"/>
              <a:ext cx="1362075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70" descr="http://www.newslose.com/wp-content/uploads/2007/06/high_school_track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28600"/>
              <a:ext cx="143477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7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2" grpId="0" animBg="1"/>
      <p:bldP spid="15409" grpId="0"/>
      <p:bldP spid="15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338667" y="3244851"/>
            <a:ext cx="781756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7984067" y="3276601"/>
            <a:ext cx="85513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2573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33866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60282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52013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4" name="Rectangle 8"/>
          <p:cNvSpPr>
            <a:spLocks noChangeArrowheads="1"/>
          </p:cNvSpPr>
          <p:nvPr/>
        </p:nvSpPr>
        <p:spPr bwMode="auto">
          <a:xfrm>
            <a:off x="4064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5" name="Rectangle 9"/>
          <p:cNvSpPr>
            <a:spLocks noChangeArrowheads="1"/>
          </p:cNvSpPr>
          <p:nvPr/>
        </p:nvSpPr>
        <p:spPr bwMode="auto">
          <a:xfrm>
            <a:off x="37253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4402667" y="2940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7" name="Rectangle 11"/>
          <p:cNvSpPr>
            <a:spLocks noChangeArrowheads="1"/>
          </p:cNvSpPr>
          <p:nvPr/>
        </p:nvSpPr>
        <p:spPr bwMode="auto">
          <a:xfrm>
            <a:off x="4605867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8" name="Rectangle 12"/>
          <p:cNvSpPr>
            <a:spLocks noChangeArrowheads="1"/>
          </p:cNvSpPr>
          <p:nvPr/>
        </p:nvSpPr>
        <p:spPr bwMode="auto">
          <a:xfrm>
            <a:off x="3143956" y="3321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9" name="Rectangle 13"/>
          <p:cNvSpPr>
            <a:spLocks noChangeArrowheads="1"/>
          </p:cNvSpPr>
          <p:nvPr/>
        </p:nvSpPr>
        <p:spPr bwMode="auto">
          <a:xfrm>
            <a:off x="35221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0" name="Rectangle 14"/>
          <p:cNvSpPr>
            <a:spLocks noChangeArrowheads="1"/>
          </p:cNvSpPr>
          <p:nvPr/>
        </p:nvSpPr>
        <p:spPr bwMode="auto">
          <a:xfrm>
            <a:off x="28956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1" name="Rectangle 15"/>
          <p:cNvSpPr>
            <a:spLocks noChangeArrowheads="1"/>
          </p:cNvSpPr>
          <p:nvPr/>
        </p:nvSpPr>
        <p:spPr bwMode="auto">
          <a:xfrm>
            <a:off x="20320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2" name="Rectangle 16"/>
          <p:cNvSpPr>
            <a:spLocks noChangeArrowheads="1"/>
          </p:cNvSpPr>
          <p:nvPr/>
        </p:nvSpPr>
        <p:spPr bwMode="auto">
          <a:xfrm>
            <a:off x="4267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3" name="Rectangle 17"/>
          <p:cNvSpPr>
            <a:spLocks noChangeArrowheads="1"/>
          </p:cNvSpPr>
          <p:nvPr/>
        </p:nvSpPr>
        <p:spPr bwMode="auto">
          <a:xfrm>
            <a:off x="5283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4" name="Rectangle 18"/>
          <p:cNvSpPr>
            <a:spLocks noChangeArrowheads="1"/>
          </p:cNvSpPr>
          <p:nvPr/>
        </p:nvSpPr>
        <p:spPr bwMode="auto">
          <a:xfrm>
            <a:off x="3860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5" name="Rectangle 19"/>
          <p:cNvSpPr>
            <a:spLocks noChangeArrowheads="1"/>
          </p:cNvSpPr>
          <p:nvPr/>
        </p:nvSpPr>
        <p:spPr bwMode="auto">
          <a:xfrm>
            <a:off x="50292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6" name="Rectangle 20"/>
          <p:cNvSpPr>
            <a:spLocks noChangeArrowheads="1"/>
          </p:cNvSpPr>
          <p:nvPr/>
        </p:nvSpPr>
        <p:spPr bwMode="auto">
          <a:xfrm>
            <a:off x="4131734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7" name="Rectangle 21"/>
          <p:cNvSpPr>
            <a:spLocks noChangeArrowheads="1"/>
          </p:cNvSpPr>
          <p:nvPr/>
        </p:nvSpPr>
        <p:spPr bwMode="auto">
          <a:xfrm>
            <a:off x="32512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8" name="Rectangle 22"/>
          <p:cNvSpPr>
            <a:spLocks noChangeArrowheads="1"/>
          </p:cNvSpPr>
          <p:nvPr/>
        </p:nvSpPr>
        <p:spPr bwMode="auto">
          <a:xfrm>
            <a:off x="46058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9" name="Rectangle 23"/>
          <p:cNvSpPr>
            <a:spLocks noChangeArrowheads="1"/>
          </p:cNvSpPr>
          <p:nvPr/>
        </p:nvSpPr>
        <p:spPr bwMode="auto">
          <a:xfrm>
            <a:off x="4199467" y="255905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0" name="Rectangle 24"/>
          <p:cNvSpPr>
            <a:spLocks noChangeArrowheads="1"/>
          </p:cNvSpPr>
          <p:nvPr/>
        </p:nvSpPr>
        <p:spPr bwMode="auto">
          <a:xfrm>
            <a:off x="67056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1" name="Rectangle 25"/>
          <p:cNvSpPr>
            <a:spLocks noChangeArrowheads="1"/>
          </p:cNvSpPr>
          <p:nvPr/>
        </p:nvSpPr>
        <p:spPr bwMode="auto">
          <a:xfrm>
            <a:off x="36576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2" name="Rectangle 26"/>
          <p:cNvSpPr>
            <a:spLocks noChangeArrowheads="1"/>
          </p:cNvSpPr>
          <p:nvPr/>
        </p:nvSpPr>
        <p:spPr bwMode="auto">
          <a:xfrm>
            <a:off x="5554134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3" name="Rectangle 27"/>
          <p:cNvSpPr>
            <a:spLocks noChangeArrowheads="1"/>
          </p:cNvSpPr>
          <p:nvPr/>
        </p:nvSpPr>
        <p:spPr bwMode="auto">
          <a:xfrm>
            <a:off x="1219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4" name="Rectangle 28"/>
          <p:cNvSpPr>
            <a:spLocks noChangeArrowheads="1"/>
          </p:cNvSpPr>
          <p:nvPr/>
        </p:nvSpPr>
        <p:spPr bwMode="auto">
          <a:xfrm>
            <a:off x="7315200" y="3321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5" name="Rectangle 29"/>
          <p:cNvSpPr>
            <a:spLocks noChangeArrowheads="1"/>
          </p:cNvSpPr>
          <p:nvPr/>
        </p:nvSpPr>
        <p:spPr bwMode="auto">
          <a:xfrm>
            <a:off x="2844800" y="2940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6" name="Rectangle 30"/>
          <p:cNvSpPr>
            <a:spLocks noChangeArrowheads="1"/>
          </p:cNvSpPr>
          <p:nvPr/>
        </p:nvSpPr>
        <p:spPr bwMode="auto">
          <a:xfrm>
            <a:off x="3860800" y="255905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7" name="Rectangle 31"/>
          <p:cNvSpPr>
            <a:spLocks noChangeArrowheads="1"/>
          </p:cNvSpPr>
          <p:nvPr/>
        </p:nvSpPr>
        <p:spPr bwMode="auto">
          <a:xfrm>
            <a:off x="2450358" y="1066800"/>
            <a:ext cx="4655330" cy="72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defTabSz="935038">
              <a:spcBef>
                <a:spcPct val="0"/>
              </a:spcBef>
              <a:defRPr/>
            </a:pPr>
            <a:r>
              <a:rPr lang="en-US" sz="4100" b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Person</a:t>
            </a: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Fatigue Score</a:t>
            </a:r>
          </a:p>
        </p:txBody>
      </p:sp>
      <p:sp>
        <p:nvSpPr>
          <p:cNvPr id="39968" name="Rectangle 3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609600"/>
          </a:xfrm>
        </p:spPr>
        <p:txBody>
          <a:bodyPr/>
          <a:lstStyle/>
          <a:p>
            <a:pPr algn="l" defTabSz="915988"/>
            <a:r>
              <a:rPr lang="en-US" sz="4400" dirty="0"/>
              <a:t>			Interpretation </a:t>
            </a:r>
          </a:p>
        </p:txBody>
      </p:sp>
      <p:sp>
        <p:nvSpPr>
          <p:cNvPr id="761889" name="Rectangle 33"/>
          <p:cNvSpPr>
            <a:spLocks noChangeArrowheads="1"/>
          </p:cNvSpPr>
          <p:nvPr/>
        </p:nvSpPr>
        <p:spPr bwMode="auto">
          <a:xfrm>
            <a:off x="5867400" y="2895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0" name="Rectangle 34"/>
          <p:cNvSpPr>
            <a:spLocks noChangeArrowheads="1"/>
          </p:cNvSpPr>
          <p:nvPr/>
        </p:nvSpPr>
        <p:spPr bwMode="auto">
          <a:xfrm>
            <a:off x="4896556" y="3306764"/>
            <a:ext cx="589844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1" name="Rectangle 35"/>
          <p:cNvSpPr>
            <a:spLocks noChangeArrowheads="1"/>
          </p:cNvSpPr>
          <p:nvPr/>
        </p:nvSpPr>
        <p:spPr bwMode="auto">
          <a:xfrm>
            <a:off x="4800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2" name="Rectangle 36"/>
          <p:cNvSpPr>
            <a:spLocks noChangeArrowheads="1"/>
          </p:cNvSpPr>
          <p:nvPr/>
        </p:nvSpPr>
        <p:spPr bwMode="auto">
          <a:xfrm>
            <a:off x="5562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3" name="Rectangle 37"/>
          <p:cNvSpPr>
            <a:spLocks noChangeArrowheads="1"/>
          </p:cNvSpPr>
          <p:nvPr/>
        </p:nvSpPr>
        <p:spPr bwMode="auto">
          <a:xfrm>
            <a:off x="6553200" y="2819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4" name="Rectangle 38"/>
          <p:cNvSpPr>
            <a:spLocks noChangeArrowheads="1"/>
          </p:cNvSpPr>
          <p:nvPr/>
        </p:nvSpPr>
        <p:spPr bwMode="auto">
          <a:xfrm>
            <a:off x="5410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5" name="Rectangle 39"/>
          <p:cNvSpPr>
            <a:spLocks noChangeArrowheads="1"/>
          </p:cNvSpPr>
          <p:nvPr/>
        </p:nvSpPr>
        <p:spPr bwMode="auto">
          <a:xfrm>
            <a:off x="6858000" y="3124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6" name="Rectangle 40"/>
          <p:cNvSpPr>
            <a:spLocks noChangeArrowheads="1"/>
          </p:cNvSpPr>
          <p:nvPr/>
        </p:nvSpPr>
        <p:spPr bwMode="auto">
          <a:xfrm>
            <a:off x="61722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7" name="Rectangle 41"/>
          <p:cNvSpPr>
            <a:spLocks noChangeArrowheads="1"/>
          </p:cNvSpPr>
          <p:nvPr/>
        </p:nvSpPr>
        <p:spPr bwMode="auto">
          <a:xfrm>
            <a:off x="5791200" y="3306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8" name="Rectangle 42"/>
          <p:cNvSpPr>
            <a:spLocks noChangeArrowheads="1"/>
          </p:cNvSpPr>
          <p:nvPr/>
        </p:nvSpPr>
        <p:spPr bwMode="auto">
          <a:xfrm>
            <a:off x="6344356" y="3352800"/>
            <a:ext cx="589844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9" name="Rectangle 43"/>
          <p:cNvSpPr>
            <a:spLocks noChangeArrowheads="1"/>
          </p:cNvSpPr>
          <p:nvPr/>
        </p:nvSpPr>
        <p:spPr bwMode="auto">
          <a:xfrm>
            <a:off x="6019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0" name="Rectangle 44"/>
          <p:cNvSpPr>
            <a:spLocks noChangeArrowheads="1"/>
          </p:cNvSpPr>
          <p:nvPr/>
        </p:nvSpPr>
        <p:spPr bwMode="auto">
          <a:xfrm>
            <a:off x="4800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1" name="Rectangle 45"/>
          <p:cNvSpPr>
            <a:spLocks noChangeArrowheads="1"/>
          </p:cNvSpPr>
          <p:nvPr/>
        </p:nvSpPr>
        <p:spPr bwMode="auto">
          <a:xfrm>
            <a:off x="4419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2" name="Rectangle 46"/>
          <p:cNvSpPr>
            <a:spLocks noChangeArrowheads="1"/>
          </p:cNvSpPr>
          <p:nvPr/>
        </p:nvSpPr>
        <p:spPr bwMode="auto">
          <a:xfrm>
            <a:off x="5181600" y="2286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3" name="Rectangle 47"/>
          <p:cNvSpPr>
            <a:spLocks noChangeArrowheads="1"/>
          </p:cNvSpPr>
          <p:nvPr/>
        </p:nvSpPr>
        <p:spPr bwMode="auto">
          <a:xfrm>
            <a:off x="5638800" y="2590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4" name="Rectangle 48"/>
          <p:cNvSpPr>
            <a:spLocks noChangeArrowheads="1"/>
          </p:cNvSpPr>
          <p:nvPr/>
        </p:nvSpPr>
        <p:spPr bwMode="auto">
          <a:xfrm>
            <a:off x="4953000" y="19812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5" name="Rectangle 49"/>
          <p:cNvSpPr>
            <a:spLocks noChangeArrowheads="1"/>
          </p:cNvSpPr>
          <p:nvPr/>
        </p:nvSpPr>
        <p:spPr bwMode="auto">
          <a:xfrm>
            <a:off x="4648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6" name="Rectangle 50"/>
          <p:cNvSpPr>
            <a:spLocks noChangeArrowheads="1"/>
          </p:cNvSpPr>
          <p:nvPr/>
        </p:nvSpPr>
        <p:spPr bwMode="auto">
          <a:xfrm>
            <a:off x="40386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7" name="Rectangle 51"/>
          <p:cNvSpPr>
            <a:spLocks noChangeArrowheads="1"/>
          </p:cNvSpPr>
          <p:nvPr/>
        </p:nvSpPr>
        <p:spPr bwMode="auto">
          <a:xfrm>
            <a:off x="3124200" y="2514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8" name="Rectangle 52"/>
          <p:cNvSpPr>
            <a:spLocks noChangeArrowheads="1"/>
          </p:cNvSpPr>
          <p:nvPr/>
        </p:nvSpPr>
        <p:spPr bwMode="auto">
          <a:xfrm>
            <a:off x="3352800" y="2438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9" name="Rectangle 53"/>
          <p:cNvSpPr>
            <a:spLocks noChangeArrowheads="1"/>
          </p:cNvSpPr>
          <p:nvPr/>
        </p:nvSpPr>
        <p:spPr bwMode="auto">
          <a:xfrm>
            <a:off x="3733800" y="2209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0" name="Rectangle 54"/>
          <p:cNvSpPr>
            <a:spLocks noChangeArrowheads="1"/>
          </p:cNvSpPr>
          <p:nvPr/>
        </p:nvSpPr>
        <p:spPr bwMode="auto">
          <a:xfrm>
            <a:off x="3886200" y="19050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1" name="Rectangle 55"/>
          <p:cNvSpPr>
            <a:spLocks noChangeArrowheads="1"/>
          </p:cNvSpPr>
          <p:nvPr/>
        </p:nvSpPr>
        <p:spPr bwMode="auto">
          <a:xfrm>
            <a:off x="4267200" y="20574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2" name="Rectangle 56"/>
          <p:cNvSpPr>
            <a:spLocks noChangeArrowheads="1"/>
          </p:cNvSpPr>
          <p:nvPr/>
        </p:nvSpPr>
        <p:spPr bwMode="auto">
          <a:xfrm>
            <a:off x="2286000" y="32766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3" name="Rectangle 57"/>
          <p:cNvSpPr>
            <a:spLocks noChangeArrowheads="1"/>
          </p:cNvSpPr>
          <p:nvPr/>
        </p:nvSpPr>
        <p:spPr bwMode="auto">
          <a:xfrm>
            <a:off x="2514600" y="2971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4" name="Rectangle 58"/>
          <p:cNvSpPr>
            <a:spLocks noChangeArrowheads="1"/>
          </p:cNvSpPr>
          <p:nvPr/>
        </p:nvSpPr>
        <p:spPr bwMode="auto">
          <a:xfrm>
            <a:off x="4495800" y="1828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21335" y="3962401"/>
            <a:ext cx="9123516" cy="2430463"/>
            <a:chOff x="88" y="2476"/>
            <a:chExt cx="5749" cy="1531"/>
          </a:xfrm>
        </p:grpSpPr>
        <p:sp>
          <p:nvSpPr>
            <p:cNvPr id="761916" name="Text Box 60"/>
            <p:cNvSpPr txBox="1">
              <a:spLocks noChangeArrowheads="1"/>
            </p:cNvSpPr>
            <p:nvPr/>
          </p:nvSpPr>
          <p:spPr bwMode="auto">
            <a:xfrm>
              <a:off x="1200" y="2476"/>
              <a:ext cx="84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pitchFamily="-110" charset="0"/>
                </a:rPr>
                <a:t>Q   Q   Q</a:t>
              </a:r>
              <a:endParaRPr lang="en-US" sz="3200" b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761917" name="Rectangle 61"/>
            <p:cNvSpPr>
              <a:spLocks noChangeArrowheads="1"/>
            </p:cNvSpPr>
            <p:nvPr/>
          </p:nvSpPr>
          <p:spPr bwMode="auto">
            <a:xfrm>
              <a:off x="1958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18" name="Rectangle 62"/>
            <p:cNvSpPr>
              <a:spLocks noChangeArrowheads="1"/>
            </p:cNvSpPr>
            <p:nvPr/>
          </p:nvSpPr>
          <p:spPr bwMode="auto">
            <a:xfrm>
              <a:off x="2641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19" name="Rectangle 63"/>
            <p:cNvSpPr>
              <a:spLocks noChangeArrowheads="1"/>
            </p:cNvSpPr>
            <p:nvPr/>
          </p:nvSpPr>
          <p:spPr bwMode="auto">
            <a:xfrm>
              <a:off x="3580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0" name="Text Box 64"/>
            <p:cNvSpPr txBox="1">
              <a:spLocks noChangeArrowheads="1"/>
            </p:cNvSpPr>
            <p:nvPr/>
          </p:nvSpPr>
          <p:spPr bwMode="auto">
            <a:xfrm>
              <a:off x="4495" y="249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1" name="Text Box 65"/>
            <p:cNvSpPr txBox="1">
              <a:spLocks noChangeArrowheads="1"/>
            </p:cNvSpPr>
            <p:nvPr/>
          </p:nvSpPr>
          <p:spPr bwMode="auto">
            <a:xfrm>
              <a:off x="4263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2" name="Text Box 66"/>
            <p:cNvSpPr txBox="1">
              <a:spLocks noChangeArrowheads="1"/>
            </p:cNvSpPr>
            <p:nvPr/>
          </p:nvSpPr>
          <p:spPr bwMode="auto">
            <a:xfrm>
              <a:off x="4695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3" name="Rectangle 67"/>
            <p:cNvSpPr>
              <a:spLocks noChangeArrowheads="1"/>
            </p:cNvSpPr>
            <p:nvPr/>
          </p:nvSpPr>
          <p:spPr bwMode="auto">
            <a:xfrm>
              <a:off x="88" y="2534"/>
              <a:ext cx="1112" cy="1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prstTxWarp prst="textNoShape">
                <a:avLst/>
              </a:prstTxWarp>
              <a:spAutoFit/>
            </a:bodyPr>
            <a:lstStyle/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 Likely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“I get tired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when I run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a marathon”</a:t>
              </a:r>
            </a:p>
          </p:txBody>
        </p:sp>
        <p:sp>
          <p:nvSpPr>
            <p:cNvPr id="761924" name="Rectangle 68"/>
            <p:cNvSpPr>
              <a:spLocks noChangeArrowheads="1"/>
            </p:cNvSpPr>
            <p:nvPr/>
          </p:nvSpPr>
          <p:spPr bwMode="auto">
            <a:xfrm>
              <a:off x="4838" y="2620"/>
              <a:ext cx="999" cy="1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prstTxWarp prst="textNoShape">
                <a:avLst/>
              </a:prstTxWarp>
              <a:spAutoFit/>
            </a:bodyPr>
            <a:lstStyle/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Unlikely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“I get tired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when I get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out of a </a:t>
              </a:r>
            </a:p>
            <a:p>
              <a:pPr defTabSz="935038">
                <a:spcBef>
                  <a:spcPct val="0"/>
                </a:spcBef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chair” </a:t>
              </a:r>
            </a:p>
          </p:txBody>
        </p:sp>
        <p:sp>
          <p:nvSpPr>
            <p:cNvPr id="761925" name="Rectangle 69"/>
            <p:cNvSpPr>
              <a:spLocks noChangeArrowheads="1"/>
            </p:cNvSpPr>
            <p:nvPr/>
          </p:nvSpPr>
          <p:spPr bwMode="auto">
            <a:xfrm>
              <a:off x="1926" y="3552"/>
              <a:ext cx="1985" cy="4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spcBef>
                  <a:spcPct val="0"/>
                </a:spcBef>
                <a:defRPr/>
              </a:pPr>
              <a:r>
                <a:rPr lang="en-US" sz="4100" b="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Item</a:t>
              </a:r>
              <a:r>
                <a:rPr lang="en-US" sz="41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Location</a:t>
              </a:r>
            </a:p>
          </p:txBody>
        </p:sp>
        <p:sp>
          <p:nvSpPr>
            <p:cNvPr id="761926" name="Rectangle 70"/>
            <p:cNvSpPr>
              <a:spLocks noChangeArrowheads="1"/>
            </p:cNvSpPr>
            <p:nvPr/>
          </p:nvSpPr>
          <p:spPr bwMode="auto">
            <a:xfrm>
              <a:off x="2257" y="266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7" name="Rectangle 71"/>
            <p:cNvSpPr>
              <a:spLocks noChangeArrowheads="1"/>
            </p:cNvSpPr>
            <p:nvPr/>
          </p:nvSpPr>
          <p:spPr bwMode="auto">
            <a:xfrm>
              <a:off x="1788" y="2860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8" name="Rectangle 72"/>
            <p:cNvSpPr>
              <a:spLocks noChangeArrowheads="1"/>
            </p:cNvSpPr>
            <p:nvPr/>
          </p:nvSpPr>
          <p:spPr bwMode="auto">
            <a:xfrm>
              <a:off x="2470" y="2860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9" name="Rectangle 73"/>
            <p:cNvSpPr>
              <a:spLocks noChangeArrowheads="1"/>
            </p:cNvSpPr>
            <p:nvPr/>
          </p:nvSpPr>
          <p:spPr bwMode="auto">
            <a:xfrm>
              <a:off x="1574" y="266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0" name="Rectangle 74"/>
            <p:cNvSpPr>
              <a:spLocks noChangeArrowheads="1"/>
            </p:cNvSpPr>
            <p:nvPr/>
          </p:nvSpPr>
          <p:spPr bwMode="auto">
            <a:xfrm>
              <a:off x="2977" y="267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1" name="Rectangle 75"/>
            <p:cNvSpPr>
              <a:spLocks noChangeArrowheads="1"/>
            </p:cNvSpPr>
            <p:nvPr/>
          </p:nvSpPr>
          <p:spPr bwMode="auto">
            <a:xfrm>
              <a:off x="3665" y="268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2" name="Rectangle 76"/>
            <p:cNvSpPr>
              <a:spLocks noChangeArrowheads="1"/>
            </p:cNvSpPr>
            <p:nvPr/>
          </p:nvSpPr>
          <p:spPr bwMode="auto">
            <a:xfrm>
              <a:off x="3409" y="2832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3" name="Rectangle 77"/>
            <p:cNvSpPr>
              <a:spLocks noChangeArrowheads="1"/>
            </p:cNvSpPr>
            <p:nvPr/>
          </p:nvSpPr>
          <p:spPr bwMode="auto">
            <a:xfrm>
              <a:off x="2897" y="3014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4" name="Rectangle 78"/>
            <p:cNvSpPr>
              <a:spLocks noChangeArrowheads="1"/>
            </p:cNvSpPr>
            <p:nvPr/>
          </p:nvSpPr>
          <p:spPr bwMode="auto">
            <a:xfrm>
              <a:off x="2161" y="3014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5" name="Rectangle 79"/>
            <p:cNvSpPr>
              <a:spLocks noChangeArrowheads="1"/>
            </p:cNvSpPr>
            <p:nvPr/>
          </p:nvSpPr>
          <p:spPr bwMode="auto">
            <a:xfrm>
              <a:off x="2401" y="320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6" name="Text Box 80"/>
            <p:cNvSpPr txBox="1">
              <a:spLocks noChangeArrowheads="1"/>
            </p:cNvSpPr>
            <p:nvPr/>
          </p:nvSpPr>
          <p:spPr bwMode="auto">
            <a:xfrm>
              <a:off x="3726" y="3014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7" name="Text Box 81"/>
            <p:cNvSpPr txBox="1">
              <a:spLocks noChangeArrowheads="1"/>
            </p:cNvSpPr>
            <p:nvPr/>
          </p:nvSpPr>
          <p:spPr bwMode="auto">
            <a:xfrm>
              <a:off x="4111" y="2832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8" name="Text Box 82"/>
            <p:cNvSpPr txBox="1">
              <a:spLocks noChangeArrowheads="1"/>
            </p:cNvSpPr>
            <p:nvPr/>
          </p:nvSpPr>
          <p:spPr bwMode="auto">
            <a:xfrm>
              <a:off x="4399" y="2707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9" name="Text Box 83"/>
            <p:cNvSpPr txBox="1">
              <a:spLocks noChangeArrowheads="1"/>
            </p:cNvSpPr>
            <p:nvPr/>
          </p:nvSpPr>
          <p:spPr bwMode="auto">
            <a:xfrm>
              <a:off x="3199" y="2832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40" name="Text Box 84"/>
            <p:cNvSpPr txBox="1">
              <a:spLocks noChangeArrowheads="1"/>
            </p:cNvSpPr>
            <p:nvPr/>
          </p:nvSpPr>
          <p:spPr bwMode="auto">
            <a:xfrm>
              <a:off x="3351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41" name="Text Box 85"/>
            <p:cNvSpPr txBox="1">
              <a:spLocks noChangeArrowheads="1"/>
            </p:cNvSpPr>
            <p:nvPr/>
          </p:nvSpPr>
          <p:spPr bwMode="auto">
            <a:xfrm>
              <a:off x="895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</p:grpSp>
      <p:sp>
        <p:nvSpPr>
          <p:cNvPr id="761942" name="Line 86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1943" name="Rectangle 87"/>
          <p:cNvSpPr>
            <a:spLocks noChangeArrowheads="1"/>
          </p:cNvSpPr>
          <p:nvPr/>
        </p:nvSpPr>
        <p:spPr bwMode="auto">
          <a:xfrm>
            <a:off x="1600200" y="3352800"/>
            <a:ext cx="59125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44" name="Rectangle 88"/>
          <p:cNvSpPr>
            <a:spLocks noChangeArrowheads="1"/>
          </p:cNvSpPr>
          <p:nvPr/>
        </p:nvSpPr>
        <p:spPr bwMode="auto">
          <a:xfrm>
            <a:off x="4114800" y="1782764"/>
            <a:ext cx="591256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o_QM_Sept6.A">
  <a:themeElements>
    <a:clrScheme name="Intro_QM_Sept6.A 13">
      <a:dk1>
        <a:srgbClr val="5E6167"/>
      </a:dk1>
      <a:lt1>
        <a:srgbClr val="FFFFFF"/>
      </a:lt1>
      <a:dk2>
        <a:srgbClr val="C6BC89"/>
      </a:dk2>
      <a:lt2>
        <a:srgbClr val="E98300"/>
      </a:lt2>
      <a:accent1>
        <a:srgbClr val="A3DBE8"/>
      </a:accent1>
      <a:accent2>
        <a:srgbClr val="DE4561"/>
      </a:accent2>
      <a:accent3>
        <a:srgbClr val="FFFFFF"/>
      </a:accent3>
      <a:accent4>
        <a:srgbClr val="4F5257"/>
      </a:accent4>
      <a:accent5>
        <a:srgbClr val="CEEAF2"/>
      </a:accent5>
      <a:accent6>
        <a:srgbClr val="C93E57"/>
      </a:accent6>
      <a:hlink>
        <a:srgbClr val="22505F"/>
      </a:hlink>
      <a:folHlink>
        <a:srgbClr val="EDEBAA"/>
      </a:folHlink>
    </a:clrScheme>
    <a:fontScheme name="Intro_QM_Sept6.A">
      <a:majorFont>
        <a:latin typeface="Arial"/>
        <a:ea typeface=""/>
        <a:cs typeface="Arial"/>
      </a:majorFont>
      <a:minorFont>
        <a:latin typeface="Arial Unicode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9696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9696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tro_QM_Sept6.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3">
        <a:dk1>
          <a:srgbClr val="5E6167"/>
        </a:dk1>
        <a:lt1>
          <a:srgbClr val="FFFFFF"/>
        </a:lt1>
        <a:dk2>
          <a:srgbClr val="C6BC89"/>
        </a:dk2>
        <a:lt2>
          <a:srgbClr val="E98300"/>
        </a:lt2>
        <a:accent1>
          <a:srgbClr val="A3DBE8"/>
        </a:accent1>
        <a:accent2>
          <a:srgbClr val="DE4561"/>
        </a:accent2>
        <a:accent3>
          <a:srgbClr val="FFFFFF"/>
        </a:accent3>
        <a:accent4>
          <a:srgbClr val="4F5257"/>
        </a:accent4>
        <a:accent5>
          <a:srgbClr val="CEEAF2"/>
        </a:accent5>
        <a:accent6>
          <a:srgbClr val="C93E57"/>
        </a:accent6>
        <a:hlink>
          <a:srgbClr val="22505F"/>
        </a:hlink>
        <a:folHlink>
          <a:srgbClr val="EDEB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C:\DOCUME~1\MFisch\LOCALS~1\Temp\c.notes.data\ECOGTampa.pot</Template>
  <TotalTime>8366</TotalTime>
  <Words>1174</Words>
  <Application>Microsoft Office PowerPoint</Application>
  <PresentationFormat>On-screen Show (4:3)</PresentationFormat>
  <Paragraphs>598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Custom Design</vt:lpstr>
      <vt:lpstr>1_Custom Design</vt:lpstr>
      <vt:lpstr>Default Design</vt:lpstr>
      <vt:lpstr>3_Office Theme</vt:lpstr>
      <vt:lpstr>Intro_QM_Sept6.A</vt:lpstr>
      <vt:lpstr>13_Office Theme</vt:lpstr>
      <vt:lpstr>14_Office Theme</vt:lpstr>
      <vt:lpstr>15_Office Theme</vt:lpstr>
      <vt:lpstr>3_Custom Design</vt:lpstr>
      <vt:lpstr>12_Custom Design</vt:lpstr>
      <vt:lpstr>Photo Editor Photo</vt:lpstr>
      <vt:lpstr>Chart</vt:lpstr>
      <vt:lpstr>15-minute Introduction  to PROMIS </vt:lpstr>
      <vt:lpstr>What is PROMIS?</vt:lpstr>
      <vt:lpstr>The Tower of Babel (Brueghel, 1563)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Interpretation </vt:lpstr>
      <vt:lpstr>  Interpretation Aids</vt:lpstr>
      <vt:lpstr>  Example of high fatigue</vt:lpstr>
      <vt:lpstr>  Example of low fatigue</vt:lpstr>
      <vt:lpstr>Computerized Adaptive Testing (CAT)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 Domains in AC, 2010 </vt:lpstr>
      <vt:lpstr>PROMIS Domains in AC, 2010 </vt:lpstr>
      <vt:lpstr>2010 PROMIS Profile Instruments</vt:lpstr>
      <vt:lpstr>Thank you</vt:lpstr>
    </vt:vector>
  </TitlesOfParts>
  <Company>MD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 PROMIS SC 2009</dc:title>
  <dc:creator>Sofia Garcia</dc:creator>
  <cp:lastModifiedBy>Dr. Ron D. Hays</cp:lastModifiedBy>
  <cp:revision>300</cp:revision>
  <cp:lastPrinted>2003-05-17T10:09:17Z</cp:lastPrinted>
  <dcterms:created xsi:type="dcterms:W3CDTF">2005-10-31T21:44:18Z</dcterms:created>
  <dcterms:modified xsi:type="dcterms:W3CDTF">2010-11-10T10:46:58Z</dcterms:modified>
</cp:coreProperties>
</file>