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  <p:sldMasterId id="2147483959" r:id="rId2"/>
    <p:sldMasterId id="2147483648" r:id="rId3"/>
  </p:sldMasterIdLst>
  <p:notesMasterIdLst>
    <p:notesMasterId r:id="rId33"/>
  </p:notesMasterIdLst>
  <p:handoutMasterIdLst>
    <p:handoutMasterId r:id="rId34"/>
  </p:handoutMasterIdLst>
  <p:sldIdLst>
    <p:sldId id="602" r:id="rId4"/>
    <p:sldId id="570" r:id="rId5"/>
    <p:sldId id="585" r:id="rId6"/>
    <p:sldId id="575" r:id="rId7"/>
    <p:sldId id="571" r:id="rId8"/>
    <p:sldId id="572" r:id="rId9"/>
    <p:sldId id="590" r:id="rId10"/>
    <p:sldId id="588" r:id="rId11"/>
    <p:sldId id="589" r:id="rId12"/>
    <p:sldId id="603" r:id="rId13"/>
    <p:sldId id="599" r:id="rId14"/>
    <p:sldId id="591" r:id="rId15"/>
    <p:sldId id="595" r:id="rId16"/>
    <p:sldId id="592" r:id="rId17"/>
    <p:sldId id="598" r:id="rId18"/>
    <p:sldId id="593" r:id="rId19"/>
    <p:sldId id="594" r:id="rId20"/>
    <p:sldId id="600" r:id="rId21"/>
    <p:sldId id="601" r:id="rId22"/>
    <p:sldId id="605" r:id="rId23"/>
    <p:sldId id="608" r:id="rId24"/>
    <p:sldId id="573" r:id="rId25"/>
    <p:sldId id="606" r:id="rId26"/>
    <p:sldId id="574" r:id="rId27"/>
    <p:sldId id="584" r:id="rId28"/>
    <p:sldId id="586" r:id="rId29"/>
    <p:sldId id="607" r:id="rId30"/>
    <p:sldId id="587" r:id="rId31"/>
    <p:sldId id="566" r:id="rId3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 D Hays" initials="RDH" lastIdx="2" clrIdx="0">
    <p:extLst>
      <p:ext uri="{19B8F6BF-5375-455C-9EA6-DF929625EA0E}">
        <p15:presenceInfo xmlns:p15="http://schemas.microsoft.com/office/powerpoint/2012/main" userId="Ron D Hay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42" autoAdjust="0"/>
    <p:restoredTop sz="81013" autoAdjust="0"/>
  </p:normalViewPr>
  <p:slideViewPr>
    <p:cSldViewPr>
      <p:cViewPr varScale="1">
        <p:scale>
          <a:sx n="92" d="100"/>
          <a:sy n="92" d="100"/>
        </p:scale>
        <p:origin x="17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28" y="7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CG-CAHPS 3.0 Scores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Coordination</c:v>
                </c:pt>
                <c:pt idx="3">
                  <c:v>Staff</c:v>
                </c:pt>
                <c:pt idx="4">
                  <c:v>Doctor rating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84</c:v>
                </c:pt>
                <c:pt idx="1">
                  <c:v>94</c:v>
                </c:pt>
                <c:pt idx="2">
                  <c:v>86</c:v>
                </c:pt>
                <c:pt idx="3">
                  <c:v>93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3-4128-97C6-B02A9E7975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Coordination</c:v>
                </c:pt>
                <c:pt idx="3">
                  <c:v>Staff</c:v>
                </c:pt>
                <c:pt idx="4">
                  <c:v>Doctor rating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85</c:v>
                </c:pt>
                <c:pt idx="1">
                  <c:v>95</c:v>
                </c:pt>
                <c:pt idx="2">
                  <c:v>86</c:v>
                </c:pt>
                <c:pt idx="3">
                  <c:v>94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3-4128-97C6-B02A9E7975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Coordination</c:v>
                </c:pt>
                <c:pt idx="3">
                  <c:v>Staff</c:v>
                </c:pt>
                <c:pt idx="4">
                  <c:v>Doctor rating</c:v>
                </c:pt>
              </c:strCache>
            </c:strRef>
          </c:cat>
          <c:val>
            <c:numRef>
              <c:f>Sheet1!$D$2:$D$6</c:f>
            </c:numRef>
          </c:val>
          <c:extLst>
            <c:ext xmlns:c16="http://schemas.microsoft.com/office/drawing/2014/chart" uri="{C3380CC4-5D6E-409C-BE32-E72D297353CC}">
              <c16:uniqueId val="{00000002-FF23-4128-97C6-B02A9E797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0059615"/>
        <c:axId val="1800057951"/>
      </c:barChart>
      <c:catAx>
        <c:axId val="1800059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057951"/>
        <c:crosses val="autoZero"/>
        <c:auto val="1"/>
        <c:lblAlgn val="ctr"/>
        <c:lblOffset val="100"/>
        <c:noMultiLvlLbl val="0"/>
      </c:catAx>
      <c:valAx>
        <c:axId val="1800057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059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C-G CAHPS 3.0 Scores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Coordination</c:v>
                </c:pt>
                <c:pt idx="3">
                  <c:v>Staff</c:v>
                </c:pt>
                <c:pt idx="4">
                  <c:v>Doctor rating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84</c:v>
                </c:pt>
                <c:pt idx="1">
                  <c:v>94</c:v>
                </c:pt>
                <c:pt idx="2">
                  <c:v>86</c:v>
                </c:pt>
                <c:pt idx="3">
                  <c:v>93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5-4FB9-9217-42FF99C9DF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Tele-video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Coordination</c:v>
                </c:pt>
                <c:pt idx="3">
                  <c:v>Staff</c:v>
                </c:pt>
                <c:pt idx="4">
                  <c:v>Doctor rating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85</c:v>
                </c:pt>
                <c:pt idx="1">
                  <c:v>96</c:v>
                </c:pt>
                <c:pt idx="2">
                  <c:v>86</c:v>
                </c:pt>
                <c:pt idx="3">
                  <c:v>93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E5-4FB9-9217-42FF99C9DF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Phone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Access</c:v>
                </c:pt>
                <c:pt idx="1">
                  <c:v>Communication</c:v>
                </c:pt>
                <c:pt idx="2">
                  <c:v>Coordination</c:v>
                </c:pt>
                <c:pt idx="3">
                  <c:v>Staff</c:v>
                </c:pt>
                <c:pt idx="4">
                  <c:v>Doctor rating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83</c:v>
                </c:pt>
                <c:pt idx="1">
                  <c:v>95</c:v>
                </c:pt>
                <c:pt idx="2">
                  <c:v>86</c:v>
                </c:pt>
                <c:pt idx="3">
                  <c:v>92</c:v>
                </c:pt>
                <c:pt idx="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E5-4FB9-9217-42FF99C9D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0020431"/>
        <c:axId val="1860020015"/>
      </c:barChart>
      <c:catAx>
        <c:axId val="186002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0020015"/>
        <c:crosses val="autoZero"/>
        <c:auto val="1"/>
        <c:lblAlgn val="ctr"/>
        <c:lblOffset val="100"/>
        <c:noMultiLvlLbl val="0"/>
      </c:catAx>
      <c:valAx>
        <c:axId val="1860020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0020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6T05:58:28.820" idx="2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8154"/>
          </a:xfrm>
          <a:prstGeom prst="rect">
            <a:avLst/>
          </a:prstGeom>
        </p:spPr>
        <p:txBody>
          <a:bodyPr vert="horz" lIns="93937" tIns="46968" rIns="93937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2" cy="468154"/>
          </a:xfrm>
          <a:prstGeom prst="rect">
            <a:avLst/>
          </a:prstGeom>
        </p:spPr>
        <p:txBody>
          <a:bodyPr vert="horz" lIns="93937" tIns="46968" rIns="93937" bIns="46968" rtlCol="0"/>
          <a:lstStyle>
            <a:lvl1pPr algn="r">
              <a:defRPr sz="1200"/>
            </a:lvl1pPr>
          </a:lstStyle>
          <a:p>
            <a:fld id="{BE45E2BB-3296-8A46-855D-270FA30AAA5F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6"/>
            <a:ext cx="3066732" cy="468154"/>
          </a:xfrm>
          <a:prstGeom prst="rect">
            <a:avLst/>
          </a:prstGeom>
        </p:spPr>
        <p:txBody>
          <a:bodyPr vert="horz" lIns="93937" tIns="46968" rIns="93937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</p:spPr>
        <p:txBody>
          <a:bodyPr vert="horz" lIns="93937" tIns="46968" rIns="93937" bIns="46968" rtlCol="0" anchor="b"/>
          <a:lstStyle>
            <a:lvl1pPr algn="r">
              <a:defRPr sz="1200"/>
            </a:lvl1pPr>
          </a:lstStyle>
          <a:p>
            <a:fld id="{8A55252D-2B08-DB40-BC5F-ADE44E550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56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19:31.88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8154"/>
          </a:xfrm>
          <a:prstGeom prst="rect">
            <a:avLst/>
          </a:prstGeom>
        </p:spPr>
        <p:txBody>
          <a:bodyPr vert="horz" lIns="93937" tIns="46968" rIns="93937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2" cy="468154"/>
          </a:xfrm>
          <a:prstGeom prst="rect">
            <a:avLst/>
          </a:prstGeom>
        </p:spPr>
        <p:txBody>
          <a:bodyPr vert="horz" lIns="93937" tIns="46968" rIns="93937" bIns="46968" rtlCol="0"/>
          <a:lstStyle>
            <a:lvl1pPr algn="r">
              <a:defRPr sz="1200"/>
            </a:lvl1pPr>
          </a:lstStyle>
          <a:p>
            <a:fld id="{220D8899-D06A-4D37-A30E-9FA253C5A735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6"/>
            <a:ext cx="3066732" cy="468154"/>
          </a:xfrm>
          <a:prstGeom prst="rect">
            <a:avLst/>
          </a:prstGeom>
        </p:spPr>
        <p:txBody>
          <a:bodyPr vert="horz" lIns="93937" tIns="46968" rIns="93937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</p:spPr>
        <p:txBody>
          <a:bodyPr vert="horz" lIns="93937" tIns="46968" rIns="93937" bIns="46968" rtlCol="0" anchor="b"/>
          <a:lstStyle>
            <a:lvl1pPr algn="r">
              <a:defRPr sz="1200"/>
            </a:lvl1pPr>
          </a:lstStyle>
          <a:p>
            <a:fld id="{837E1531-8848-4051-9CCE-76A91AE11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55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29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8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07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17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89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18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6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2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5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08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>
              <a:ea typeface="ＭＳ Ｐゴシック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8530475" indent="-380660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644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28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93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576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6444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EEBC30-7D6A-4E52-ABE9-EBC8C39D5E3E}" type="slidenum">
              <a:rPr lang="en-US" altLang="en-US" sz="1200">
                <a:solidFill>
                  <a:prstClr val="black"/>
                </a:solidFill>
                <a:latin typeface="Calibri" charset="0"/>
              </a:rPr>
              <a:pPr defTabSz="46444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z="1200" dirty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69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19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54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94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97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71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51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686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3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07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3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>
              <a:ea typeface="ＭＳ Ｐゴシック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8530475" indent="-3806605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6441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288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93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576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6444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EEBC30-7D6A-4E52-ABE9-EBC8C39D5E3E}" type="slidenum">
              <a:rPr lang="en-US" altLang="en-US" sz="1200">
                <a:solidFill>
                  <a:prstClr val="black"/>
                </a:solidFill>
                <a:latin typeface="Calibri" charset="0"/>
              </a:rPr>
              <a:pPr defTabSz="46444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z="1200" dirty="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4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9700" y="1160463"/>
            <a:ext cx="417830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7600" dirty="0"/>
          </a:p>
        </p:txBody>
      </p:sp>
    </p:spTree>
    <p:extLst>
      <p:ext uri="{BB962C8B-B14F-4D97-AF65-F5344CB8AC3E}">
        <p14:creationId xmlns:p14="http://schemas.microsoft.com/office/powerpoint/2010/main" val="160072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03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7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6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E1531-8848-4051-9CCE-76A91AE118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4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AA245D-1870-A84B-AA45-42A7295BED7E}" type="datetime1">
              <a:rPr lang="en-US" smtClean="0"/>
              <a:pPr/>
              <a:t>12/16/2021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44E67-ED67-C046-8E0F-2BC140A25623}" type="datetime1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B705B-C962-FC42-9117-6B1D2A82A7C7}" type="datetime1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A1E28-5EDB-7E48-9A26-CA391223DAE1}" type="datetime1">
              <a:rPr lang="en-US" smtClean="0"/>
              <a:pPr/>
              <a:t>12/16/2021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804C7-12A2-3843-9F8B-5CCA237B8C03}" type="datetime1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IHIE_PPT-Sub_D4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6477001"/>
            <a:ext cx="472470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None/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  <a:cs typeface="Arial" charset="0"/>
              </a:rPr>
              <a:t>www.ihie.org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0064A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5"/>
          </p:nvPr>
        </p:nvSpPr>
        <p:spPr>
          <a:xfrm>
            <a:off x="457200" y="1722441"/>
            <a:ext cx="8229600" cy="4525963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1800">
                <a:solidFill>
                  <a:srgbClr val="0064A4"/>
                </a:solidFill>
              </a:defRPr>
            </a:lvl1pPr>
            <a:lvl2pPr algn="l">
              <a:buFont typeface="Arial"/>
              <a:buChar char="•"/>
              <a:defRPr sz="2400">
                <a:solidFill>
                  <a:srgbClr val="0064A4"/>
                </a:solidFill>
              </a:defRPr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4191001" y="6248401"/>
            <a:ext cx="2895298" cy="182563"/>
          </a:xfrm>
        </p:spPr>
        <p:txBody>
          <a:bodyPr/>
          <a:lstStyle>
            <a:lvl1pPr>
              <a:defRPr sz="800"/>
            </a:lvl1pPr>
          </a:lstStyle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verse 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4912"/>
            <a:ext cx="6067425" cy="473404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161"/>
            <a:ext cx="8229600" cy="4219840"/>
          </a:xfrm>
        </p:spPr>
        <p:txBody>
          <a:bodyPr/>
          <a:lstStyle>
            <a:lvl1pPr>
              <a:buClr>
                <a:srgbClr val="3DAB33"/>
              </a:buClr>
              <a:defRPr>
                <a:solidFill>
                  <a:srgbClr val="532683"/>
                </a:solidFill>
              </a:defRPr>
            </a:lvl1pPr>
            <a:lvl2pPr>
              <a:buClr>
                <a:srgbClr val="3DAB33"/>
              </a:buClr>
              <a:defRPr>
                <a:solidFill>
                  <a:srgbClr val="532683"/>
                </a:solidFill>
              </a:defRPr>
            </a:lvl2pPr>
            <a:lvl3pPr>
              <a:buClr>
                <a:srgbClr val="3DAB33"/>
              </a:buClr>
              <a:defRPr>
                <a:solidFill>
                  <a:srgbClr val="532683"/>
                </a:solidFill>
              </a:defRPr>
            </a:lvl3pPr>
            <a:lvl4pPr>
              <a:buClr>
                <a:srgbClr val="3DAB33"/>
              </a:buClr>
              <a:defRPr>
                <a:solidFill>
                  <a:srgbClr val="532683"/>
                </a:solidFill>
              </a:defRPr>
            </a:lvl4pPr>
            <a:lvl5pPr>
              <a:buClr>
                <a:srgbClr val="3DAB33"/>
              </a:buClr>
              <a:defRPr>
                <a:solidFill>
                  <a:srgbClr val="53268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1950" y="6356350"/>
            <a:ext cx="558800" cy="365125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l">
              <a:defRPr sz="1200">
                <a:solidFill>
                  <a:srgbClr val="105FA2"/>
                </a:solidFill>
              </a:defRPr>
            </a:lvl1pPr>
          </a:lstStyle>
          <a:p>
            <a:pPr>
              <a:defRPr/>
            </a:pPr>
            <a:fld id="{140D3B79-C16A-1E42-83FF-9128934BA0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06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55244" y="1426955"/>
            <a:ext cx="3597910" cy="4045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6937" y="1325983"/>
            <a:ext cx="4018279" cy="3997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33B8A-2AEE-9540-BCF9-A762A989AD18}" type="datetime1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91282-D471-0B43-8EB2-04DB7F3A873B}" type="datetime1">
              <a:rPr lang="en-US" smtClean="0"/>
              <a:pPr/>
              <a:t>12/16/2021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9A3ED-8D9D-C14A-9714-A367952BD6B7}" type="datetime1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FAA61-794F-7147-8212-E0709DA6BD94}" type="datetime1">
              <a:rPr lang="en-US" smtClean="0"/>
              <a:pPr/>
              <a:t>12/16/2021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9F6C9-3D1F-464B-B254-AA3ECFF45D1F}" type="datetime1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7A98A-CA5B-B045-9432-D44900C6729A}" type="datetime1">
              <a:rPr lang="en-US" smtClean="0"/>
              <a:pPr/>
              <a:t>12/16/2021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A66598-9DDF-E44D-A43B-DF593B19FA33}" type="datetime1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270D7-97A7-7F41-BBE4-7C9F0410C305}" type="datetime1">
              <a:rPr lang="en-US" smtClean="0"/>
              <a:pPr/>
              <a:t>12/16/2021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+mn-ea"/>
                <a:cs typeface="+mn-cs"/>
              </a:defRPr>
            </a:lvl1pPr>
          </a:lstStyle>
          <a:p>
            <a:fld id="{0E487C77-7FA0-8640-802D-AAD7DF9F8935}" type="datetime1">
              <a:rPr lang="en-US" smtClean="0"/>
              <a:pPr/>
              <a:t>12/16/2021</a:t>
            </a:fld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" charset="0"/>
              </a:defRPr>
            </a:lvl1pPr>
          </a:lstStyle>
          <a:p>
            <a:fld id="{706A3C8D-B6A2-4B36-867F-400868F2E4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7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4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Garamond"/>
          <a:ea typeface="ＭＳ Ｐゴシック" charset="-128"/>
          <a:cs typeface="Garamond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99"/>
        </a:buClr>
        <a:buSzPct val="65000"/>
        <a:buFont typeface="Wingdings" pitchFamily="1" charset="2"/>
        <a:buChar char="n"/>
        <a:defRPr sz="3000">
          <a:solidFill>
            <a:schemeClr val="tx1"/>
          </a:solidFill>
          <a:latin typeface="Book Antiqua"/>
          <a:ea typeface="ＭＳ Ｐゴシック" charset="-128"/>
          <a:cs typeface="Book Antiqua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1" charset="2"/>
        <a:buChar char="q"/>
        <a:defRPr sz="2600">
          <a:solidFill>
            <a:schemeClr val="tx1"/>
          </a:solidFill>
          <a:latin typeface="Book Antiqua"/>
          <a:ea typeface="ＭＳ Ｐゴシック" charset="-128"/>
          <a:cs typeface="Book Antiqua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009999"/>
        </a:buClr>
        <a:buSzPct val="65000"/>
        <a:buFont typeface="Wingdings" pitchFamily="1" charset="2"/>
        <a:buChar char="n"/>
        <a:defRPr sz="2200">
          <a:solidFill>
            <a:schemeClr val="tx1"/>
          </a:solidFill>
          <a:latin typeface="Book Antiqua"/>
          <a:ea typeface="ＭＳ Ｐゴシック" charset="-128"/>
          <a:cs typeface="Book Antiqua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1" charset="2"/>
        <a:buChar char="q"/>
        <a:defRPr sz="2000">
          <a:solidFill>
            <a:schemeClr val="tx1"/>
          </a:solidFill>
          <a:latin typeface="Book Antiqua"/>
          <a:ea typeface="ＭＳ Ｐゴシック" charset="-128"/>
          <a:cs typeface="Book Antiqua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1" charset="2"/>
        <a:buChar char="§"/>
        <a:defRPr sz="2000">
          <a:solidFill>
            <a:schemeClr val="tx1"/>
          </a:solidFill>
          <a:latin typeface="Book Antiqua"/>
          <a:ea typeface="ＭＳ Ｐゴシック" charset="-128"/>
          <a:cs typeface="Book Antiqua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1950" y="6356350"/>
            <a:ext cx="558800" cy="365125"/>
          </a:xfrm>
          <a:prstGeom prst="rect">
            <a:avLst/>
          </a:prstGeom>
        </p:spPr>
        <p:txBody>
          <a:bodyPr vert="horz" lIns="91440" tIns="0" rIns="0" bIns="0" rtlCol="0" anchor="ctr"/>
          <a:lstStyle>
            <a:lvl1pPr algn="l">
              <a:defRPr sz="1200">
                <a:solidFill>
                  <a:srgbClr val="105FA2"/>
                </a:solidFill>
              </a:defRPr>
            </a:lvl1pPr>
          </a:lstStyle>
          <a:p>
            <a:pPr>
              <a:defRPr/>
            </a:pPr>
            <a:fld id="{140D3B79-C16A-1E42-83FF-9128934BA0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40126F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126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126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126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40126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400">
          <a:solidFill>
            <a:srgbClr val="604A7B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400">
          <a:solidFill>
            <a:srgbClr val="604A7B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400">
          <a:solidFill>
            <a:srgbClr val="604A7B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400">
          <a:solidFill>
            <a:srgbClr val="604A7B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lnSpc>
          <a:spcPts val="3000"/>
        </a:lnSpc>
        <a:spcBef>
          <a:spcPts val="600"/>
        </a:spcBef>
        <a:spcAft>
          <a:spcPts val="1200"/>
        </a:spcAft>
        <a:buClr>
          <a:srgbClr val="532683"/>
        </a:buClr>
        <a:buFont typeface="Arial" charset="0"/>
        <a:buChar char="•"/>
        <a:defRPr sz="2800" kern="1200">
          <a:solidFill>
            <a:srgbClr val="105FA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85800" indent="-228600" algn="l" defTabSz="457200" rtl="0" eaLnBrk="1" fontAlgn="base" hangingPunct="1">
        <a:lnSpc>
          <a:spcPts val="2600"/>
        </a:lnSpc>
        <a:spcBef>
          <a:spcPts val="600"/>
        </a:spcBef>
        <a:spcAft>
          <a:spcPts val="1200"/>
        </a:spcAft>
        <a:buClr>
          <a:srgbClr val="532683"/>
        </a:buClr>
        <a:buFont typeface="Arial" charset="0"/>
        <a:buChar char="•"/>
        <a:defRPr sz="2400" kern="1200">
          <a:solidFill>
            <a:srgbClr val="105FA2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1" fontAlgn="base" hangingPunct="1">
        <a:lnSpc>
          <a:spcPts val="2200"/>
        </a:lnSpc>
        <a:spcBef>
          <a:spcPts val="400"/>
        </a:spcBef>
        <a:spcAft>
          <a:spcPts val="800"/>
        </a:spcAft>
        <a:buClr>
          <a:srgbClr val="532683"/>
        </a:buClr>
        <a:buFont typeface="Arial" charset="0"/>
        <a:buChar char="•"/>
        <a:defRPr sz="2000" kern="1200">
          <a:solidFill>
            <a:srgbClr val="105FA2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1" fontAlgn="base" hangingPunct="1">
        <a:lnSpc>
          <a:spcPts val="2000"/>
        </a:lnSpc>
        <a:spcBef>
          <a:spcPts val="200"/>
        </a:spcBef>
        <a:spcAft>
          <a:spcPts val="800"/>
        </a:spcAft>
        <a:buClr>
          <a:srgbClr val="532683"/>
        </a:buClr>
        <a:buFont typeface="Arial" charset="0"/>
        <a:buChar char="•"/>
        <a:defRPr kern="1200">
          <a:solidFill>
            <a:srgbClr val="105FA2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1" fontAlgn="base" hangingPunct="1">
        <a:lnSpc>
          <a:spcPts val="1800"/>
        </a:lnSpc>
        <a:spcBef>
          <a:spcPts val="400"/>
        </a:spcBef>
        <a:spcAft>
          <a:spcPts val="800"/>
        </a:spcAft>
        <a:buClr>
          <a:srgbClr val="532683"/>
        </a:buClr>
        <a:buFont typeface="Arial" charset="0"/>
        <a:buChar char="•"/>
        <a:defRPr sz="1600" kern="1200">
          <a:solidFill>
            <a:srgbClr val="105FA2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1165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0754" y="30695"/>
            <a:ext cx="570249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2622" y="2154428"/>
            <a:ext cx="7318755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95056" y="6404667"/>
            <a:ext cx="297815" cy="242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101600">
              <a:lnSpc>
                <a:spcPct val="100000"/>
              </a:lnSpc>
              <a:spcBef>
                <a:spcPts val="35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53801255@N07/873682028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54F4-B7E7-4E69-A2A0-DF577308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7813"/>
            <a:ext cx="8534400" cy="1139825"/>
          </a:xfrm>
        </p:spPr>
        <p:txBody>
          <a:bodyPr/>
          <a:lstStyle/>
          <a:p>
            <a:pPr algn="ctr"/>
            <a:r>
              <a:rPr lang="en-US" dirty="0"/>
              <a:t>CAHPS® Surveys in the </a:t>
            </a:r>
            <a:br>
              <a:rPr lang="en-US" dirty="0"/>
            </a:br>
            <a:r>
              <a:rPr lang="en-US" dirty="0"/>
              <a:t>Age of Telehealth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AF5D6-5B81-4FC2-95CE-50AA7AF9E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4000"/>
            <a:ext cx="8305800" cy="4530725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Ron D. Hays</a:t>
            </a:r>
          </a:p>
          <a:p>
            <a:pPr marL="0" indent="0" algn="ctr">
              <a:buNone/>
            </a:pPr>
            <a:r>
              <a:rPr lang="en-US" dirty="0"/>
              <a:t>UCLA Department of Medicine</a:t>
            </a:r>
          </a:p>
          <a:p>
            <a:pPr marL="0" indent="0" algn="ctr">
              <a:buNone/>
            </a:pPr>
            <a:r>
              <a:rPr lang="en-US" sz="2800" dirty="0"/>
              <a:t>USC </a:t>
            </a:r>
            <a:r>
              <a:rPr lang="en-US" sz="2800" dirty="0" err="1"/>
              <a:t>Gehr</a:t>
            </a:r>
            <a:r>
              <a:rPr lang="en-US" sz="2800" dirty="0"/>
              <a:t> Quarterly Speaker Series</a:t>
            </a:r>
          </a:p>
          <a:p>
            <a:pPr marL="0" indent="0" algn="ctr">
              <a:buNone/>
            </a:pPr>
            <a:r>
              <a:rPr lang="en-US" sz="2800" dirty="0"/>
              <a:t>December 16, 2021 (Noon – 1 pm)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6AAB69-7C36-483E-A998-686A20964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52800" y="4225580"/>
            <a:ext cx="2667000" cy="26593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603FC-6581-463F-8154-AC3F09E2E482}"/>
              </a:ext>
            </a:extLst>
          </p:cNvPr>
          <p:cNvSpPr txBox="1"/>
          <p:nvPr/>
        </p:nvSpPr>
        <p:spPr>
          <a:xfrm>
            <a:off x="190500" y="4210725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Acknowledgement:</a:t>
            </a:r>
          </a:p>
          <a:p>
            <a:endParaRPr lang="en-US" dirty="0"/>
          </a:p>
          <a:p>
            <a:r>
              <a:rPr lang="en-US" dirty="0"/>
              <a:t>Samuel A </a:t>
            </a:r>
            <a:r>
              <a:rPr lang="en-US" dirty="0" err="1"/>
              <a:t>Skootsky</a:t>
            </a:r>
            <a:r>
              <a:rPr lang="en-US" dirty="0"/>
              <a:t>, M.D.</a:t>
            </a:r>
          </a:p>
          <a:p>
            <a:r>
              <a:rPr lang="en-US" dirty="0"/>
              <a:t>UCLA Department of Medicine</a:t>
            </a:r>
          </a:p>
          <a:p>
            <a:r>
              <a:rPr lang="en-US" i="1" dirty="0"/>
              <a:t>Chief Medical Officer, </a:t>
            </a:r>
          </a:p>
          <a:p>
            <a:r>
              <a:rPr lang="en-US" i="1" dirty="0"/>
              <a:t>UCLA Faculty Practice Group</a:t>
            </a:r>
          </a:p>
          <a:p>
            <a:r>
              <a:rPr lang="en-US" dirty="0"/>
              <a:t>UCLA Health</a:t>
            </a:r>
          </a:p>
        </p:txBody>
      </p:sp>
    </p:spTree>
    <p:extLst>
      <p:ext uri="{BB962C8B-B14F-4D97-AF65-F5344CB8AC3E}">
        <p14:creationId xmlns:p14="http://schemas.microsoft.com/office/powerpoint/2010/main" val="364390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B9F4-D3FA-4607-B95F-863A9C97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94912"/>
            <a:ext cx="8991600" cy="473404"/>
          </a:xfrm>
        </p:spPr>
        <p:txBody>
          <a:bodyPr/>
          <a:lstStyle/>
          <a:p>
            <a:pPr algn="ctr"/>
            <a:r>
              <a:rPr lang="en-US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D196-DCC3-4C43-91E7-0FC227915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219840"/>
          </a:xfrm>
        </p:spPr>
        <p:txBody>
          <a:bodyPr/>
          <a:lstStyle/>
          <a:p>
            <a:r>
              <a:rPr lang="en-US" dirty="0"/>
              <a:t>58,509 (28% RR) completed CG-CAHPS 3.0 survey</a:t>
            </a:r>
          </a:p>
          <a:p>
            <a:pPr lvl="1"/>
            <a:r>
              <a:rPr lang="en-US" dirty="0"/>
              <a:t>Integrated health system with 197 clinics on the west coast </a:t>
            </a:r>
          </a:p>
          <a:p>
            <a:pPr lvl="1"/>
            <a:r>
              <a:rPr lang="en-US" dirty="0"/>
              <a:t>Continuous sampling</a:t>
            </a:r>
          </a:p>
          <a:p>
            <a:pPr lvl="2"/>
            <a:r>
              <a:rPr lang="en-US" dirty="0"/>
              <a:t>July 1, 2018  -&gt; December 31, 2020</a:t>
            </a:r>
          </a:p>
          <a:p>
            <a:pPr lvl="3"/>
            <a:r>
              <a:rPr lang="en-US" dirty="0"/>
              <a:t>21 months pre; 9 months during pandemic</a:t>
            </a:r>
          </a:p>
          <a:p>
            <a:pPr lvl="2"/>
            <a:r>
              <a:rPr lang="en-US" dirty="0"/>
              <a:t>87% in-office, 10% tele-video, and 3% phone visits</a:t>
            </a:r>
          </a:p>
          <a:p>
            <a:pPr lvl="1"/>
            <a:r>
              <a:rPr lang="en-US" dirty="0"/>
              <a:t>Interactive voice response (71%), web (23%), phone (6%)</a:t>
            </a:r>
          </a:p>
          <a:p>
            <a:pPr lvl="1"/>
            <a:r>
              <a:rPr lang="en-US" dirty="0"/>
              <a:t>Patients asked about care in last 6 months 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ED0F0-99FF-4346-861D-F4CBD4382E70}"/>
              </a:ext>
            </a:extLst>
          </p:cNvPr>
          <p:cNvSpPr txBox="1"/>
          <p:nvPr/>
        </p:nvSpPr>
        <p:spPr>
          <a:xfrm>
            <a:off x="609600" y="5969001"/>
            <a:ext cx="8534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effectLst/>
                <a:latin typeface="+mj-lt"/>
                <a:ea typeface="Times New Roman" panose="02020603050405020304" pitchFamily="18" charset="0"/>
              </a:rPr>
              <a:t>Hays, R. D., &amp; </a:t>
            </a:r>
            <a:r>
              <a:rPr lang="en-US" sz="1500" dirty="0" err="1">
                <a:effectLst/>
                <a:latin typeface="+mj-lt"/>
                <a:ea typeface="Times New Roman" panose="02020603050405020304" pitchFamily="18" charset="0"/>
              </a:rPr>
              <a:t>Skootsky</a:t>
            </a:r>
            <a:r>
              <a:rPr lang="en-US" sz="1500" dirty="0">
                <a:effectLst/>
                <a:latin typeface="+mj-lt"/>
                <a:ea typeface="Times New Roman" panose="02020603050405020304" pitchFamily="18" charset="0"/>
              </a:rPr>
              <a:t>, S. A. (2021 in press).  Patient experience with in-person and telehealth visits before and during the COVID-19 pandemic at a large integrated health system in the United States.  </a:t>
            </a:r>
            <a:r>
              <a:rPr lang="en-US" sz="1500" u="sng" dirty="0">
                <a:effectLst/>
                <a:latin typeface="+mj-lt"/>
                <a:ea typeface="Times New Roman" panose="02020603050405020304" pitchFamily="18" charset="0"/>
              </a:rPr>
              <a:t>JGIM</a:t>
            </a:r>
            <a:r>
              <a:rPr lang="en-US" sz="15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724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187C-CF43-4CF5-ABD5-836AE2A6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4912"/>
            <a:ext cx="8915400" cy="473404"/>
          </a:xfrm>
        </p:spPr>
        <p:txBody>
          <a:bodyPr/>
          <a:lstStyle/>
          <a:p>
            <a:pPr algn="ctr"/>
            <a:r>
              <a:rPr lang="en-US" dirty="0"/>
              <a:t>Trends in Total Visits (Telehealth and In-Person)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25BFE80-491D-4472-8FA4-1DF2AB84EA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187838"/>
              </p:ext>
            </p:extLst>
          </p:nvPr>
        </p:nvGraphicFramePr>
        <p:xfrm>
          <a:off x="457200" y="1524000"/>
          <a:ext cx="8382000" cy="503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Document" r:id="rId4" imgW="5964636" imgH="3210599" progId="Word.Document.12">
                  <p:embed/>
                </p:oleObj>
              </mc:Choice>
              <mc:Fallback>
                <p:oleObj name="Document" r:id="rId4" imgW="5964636" imgH="32105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524000"/>
                        <a:ext cx="8382000" cy="503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91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5D32-4DB3-4D13-A964-37A99DFC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332538"/>
            <a:ext cx="9144000" cy="473404"/>
          </a:xfrm>
        </p:spPr>
        <p:txBody>
          <a:bodyPr/>
          <a:lstStyle/>
          <a:p>
            <a:pPr algn="ctr"/>
            <a:r>
              <a:rPr lang="en-US" dirty="0"/>
              <a:t>Sample Characteristics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74F944-4E92-47FF-A791-CBEE09E20D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158291"/>
              </p:ext>
            </p:extLst>
          </p:nvPr>
        </p:nvGraphicFramePr>
        <p:xfrm>
          <a:off x="508975" y="992393"/>
          <a:ext cx="82296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131693182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738102835"/>
                    </a:ext>
                  </a:extLst>
                </a:gridCol>
              </a:tblGrid>
              <a:tr h="3381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347265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74729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18-24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06076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25-34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980669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35-44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86867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45-54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768479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55-64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821732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65-74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26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2578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75 and 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715275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Hispanic-English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65961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Hispanic-Spanish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227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66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398460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548264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3244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Pacific Islander, American Indian, or Alaskan 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454666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r>
                        <a:rPr lang="en-US" dirty="0"/>
                        <a:t>Another 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1955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2318E4-8B57-4A07-BD52-24539A9E7CAB}"/>
                  </a:ext>
                </a:extLst>
              </p14:cNvPr>
              <p14:cNvContentPartPr/>
              <p14:nvPr/>
            </p14:nvContentPartPr>
            <p14:xfrm>
              <a:off x="4623775" y="18387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2318E4-8B57-4A07-BD52-24539A9E7C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75" y="18297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647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C79D-AC13-42D9-8A46-75866B64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912"/>
            <a:ext cx="9144000" cy="473404"/>
          </a:xfrm>
        </p:spPr>
        <p:txBody>
          <a:bodyPr/>
          <a:lstStyle/>
          <a:p>
            <a:pPr algn="ctr"/>
            <a:r>
              <a:rPr lang="en-US" dirty="0"/>
              <a:t>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6EB78-B4B5-4B13-8487-16AC179B8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4219840"/>
          </a:xfrm>
        </p:spPr>
        <p:txBody>
          <a:bodyPr/>
          <a:lstStyle/>
          <a:p>
            <a:pPr marL="750888" indent="-287338"/>
            <a:r>
              <a:rPr lang="en-US" sz="2400" dirty="0"/>
              <a:t>Reliability (clinic site of care and internal consistency)</a:t>
            </a:r>
          </a:p>
          <a:p>
            <a:pPr marL="750888" indent="-287338"/>
            <a:r>
              <a:rPr lang="en-US" sz="2400" dirty="0"/>
              <a:t>Associations among CAHPS measures</a:t>
            </a:r>
          </a:p>
          <a:p>
            <a:pPr marL="750888" indent="-287338"/>
            <a:r>
              <a:rPr lang="en-US" sz="2400" dirty="0"/>
              <a:t>Adjusted CAHPS scores* (0-100, 100 is best**)</a:t>
            </a:r>
          </a:p>
          <a:p>
            <a:pPr marL="750888" lvl="1" indent="-287338"/>
            <a:r>
              <a:rPr lang="en-US" sz="2000" dirty="0"/>
              <a:t>1) Before and during pandemic </a:t>
            </a:r>
          </a:p>
          <a:p>
            <a:pPr marL="750888" lvl="1" indent="-287338"/>
            <a:r>
              <a:rPr lang="en-US" sz="2000" dirty="0"/>
              <a:t>2) By type of visit</a:t>
            </a:r>
          </a:p>
          <a:p>
            <a:pPr marL="750888" indent="-287338">
              <a:buNone/>
            </a:pPr>
            <a:r>
              <a:rPr lang="en-US" sz="2000" dirty="0"/>
              <a:t>* Generalized linear models, controlling for:</a:t>
            </a:r>
          </a:p>
          <a:p>
            <a:pPr marL="750888" lvl="1" indent="-287338"/>
            <a:r>
              <a:rPr lang="en-US" sz="2000" dirty="0"/>
              <a:t>Gender, age, race and ethnicity, education, self-rated general health, self-rated mental health, and site of care (clinic).  T</a:t>
            </a:r>
            <a:r>
              <a:rPr lang="en-US" sz="2000" i="1" dirty="0"/>
              <a:t>ype of visit </a:t>
            </a:r>
            <a:r>
              <a:rPr lang="en-US" sz="2000" dirty="0"/>
              <a:t>is adjusted for when comparing before versus during the pandemic.</a:t>
            </a:r>
          </a:p>
          <a:p>
            <a:pPr marL="750888" indent="-287338">
              <a:buNone/>
            </a:pPr>
            <a:r>
              <a:rPr lang="en-US" sz="2000" dirty="0"/>
              <a:t>** Small (1 point), medium (3 points), large (5 points) differences.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1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F9333-5B55-456C-A6B3-6359E67B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4" y="0"/>
            <a:ext cx="9067800" cy="473404"/>
          </a:xfrm>
        </p:spPr>
        <p:txBody>
          <a:bodyPr/>
          <a:lstStyle/>
          <a:p>
            <a:pPr algn="ctr"/>
            <a:r>
              <a:rPr lang="en-US" dirty="0"/>
              <a:t>Clinic Site of Care and Internal </a:t>
            </a:r>
            <a:r>
              <a:rPr lang="en-US" dirty="0" err="1"/>
              <a:t>Consistecy</a:t>
            </a:r>
            <a:r>
              <a:rPr lang="en-US" dirty="0"/>
              <a:t> Reliability (in parentheses) of CAHPS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FDFC9-A749-4A54-A76B-5A119181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988" y="1828800"/>
            <a:ext cx="6728012" cy="3124200"/>
          </a:xfrm>
        </p:spPr>
        <p:txBody>
          <a:bodyPr/>
          <a:lstStyle/>
          <a:p>
            <a:r>
              <a:rPr lang="en-US" dirty="0"/>
              <a:t>Doctor communication		(0.82, 0.88)</a:t>
            </a:r>
          </a:p>
          <a:p>
            <a:r>
              <a:rPr lang="en-US" dirty="0"/>
              <a:t>Care coordination				(0.83, 0.47)</a:t>
            </a:r>
          </a:p>
          <a:p>
            <a:r>
              <a:rPr lang="en-US" dirty="0"/>
              <a:t>Access							(0.87, 0.73)</a:t>
            </a:r>
          </a:p>
          <a:p>
            <a:r>
              <a:rPr lang="en-US" dirty="0"/>
              <a:t>Office staff						(0.82, 0.75)</a:t>
            </a:r>
          </a:p>
          <a:p>
            <a:r>
              <a:rPr lang="en-US" dirty="0"/>
              <a:t>Doctor rating						(0.82, N/A)</a:t>
            </a:r>
          </a:p>
        </p:txBody>
      </p:sp>
    </p:spTree>
    <p:extLst>
      <p:ext uri="{BB962C8B-B14F-4D97-AF65-F5344CB8AC3E}">
        <p14:creationId xmlns:p14="http://schemas.microsoft.com/office/powerpoint/2010/main" val="73740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EA39-0E6A-409E-A9B2-088E19246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473404"/>
          </a:xfrm>
        </p:spPr>
        <p:txBody>
          <a:bodyPr/>
          <a:lstStyle/>
          <a:p>
            <a:pPr algn="ctr"/>
            <a:r>
              <a:rPr lang="en-US" dirty="0"/>
              <a:t>Standardized Betas (Zero-order Correlations) for Regression of Global Rating on Composites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A75793-0635-488E-8EB7-CB6C39BEE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998047"/>
              </p:ext>
            </p:extLst>
          </p:nvPr>
        </p:nvGraphicFramePr>
        <p:xfrm>
          <a:off x="488576" y="1857039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38297268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620112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C-G CAHPS 3.0 Composite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Global rating of doctor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85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Doctor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8688" indent="0" algn="l">
                        <a:tabLst/>
                      </a:pPr>
                      <a:r>
                        <a:rPr lang="en-US" b="1" dirty="0"/>
                        <a:t>0.61  </a:t>
                      </a:r>
                      <a:r>
                        <a:rPr lang="en-US" dirty="0"/>
                        <a:t>(0.68)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419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Care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8688" indent="0" algn="l">
                        <a:tabLst/>
                      </a:pPr>
                      <a:r>
                        <a:rPr lang="en-US" dirty="0"/>
                        <a:t>0.15  (0.48)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8688" indent="0" algn="l">
                        <a:tabLst/>
                      </a:pPr>
                      <a:r>
                        <a:rPr lang="en-US" dirty="0"/>
                        <a:t>0.06  (0.34)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056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Office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8688" indent="0" algn="l">
                        <a:tabLst/>
                      </a:pPr>
                      <a:r>
                        <a:rPr lang="en-US" dirty="0"/>
                        <a:t>0.04  (0.31)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66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 R-squared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8688" indent="0" algn="l">
                        <a:tabLst/>
                      </a:pPr>
                      <a:r>
                        <a:rPr lang="en-US" dirty="0"/>
                        <a:t>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3044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BEA4CA-3CFA-42EB-823A-BFBECC314B90}"/>
              </a:ext>
            </a:extLst>
          </p:cNvPr>
          <p:cNvSpPr txBox="1"/>
          <p:nvPr/>
        </p:nvSpPr>
        <p:spPr>
          <a:xfrm>
            <a:off x="1676400" y="464127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3297A-A30E-4232-AC7B-78959FC21C2B}"/>
              </a:ext>
            </a:extLst>
          </p:cNvPr>
          <p:cNvSpPr txBox="1"/>
          <p:nvPr/>
        </p:nvSpPr>
        <p:spPr>
          <a:xfrm>
            <a:off x="381000" y="426847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Adjusted for gender, age, race and ethnicity, education, self-rated general health,</a:t>
            </a:r>
          </a:p>
          <a:p>
            <a:r>
              <a:rPr lang="en-US" dirty="0"/>
              <a:t>self-rated mental health, and type of visit.         </a:t>
            </a:r>
          </a:p>
        </p:txBody>
      </p:sp>
    </p:spTree>
    <p:extLst>
      <p:ext uri="{BB962C8B-B14F-4D97-AF65-F5344CB8AC3E}">
        <p14:creationId xmlns:p14="http://schemas.microsoft.com/office/powerpoint/2010/main" val="3873025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ACEA-C5E0-4CB7-8C38-126134F8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76200"/>
            <a:ext cx="8915400" cy="473404"/>
          </a:xfrm>
        </p:spPr>
        <p:txBody>
          <a:bodyPr/>
          <a:lstStyle/>
          <a:p>
            <a:pPr algn="ctr"/>
            <a:r>
              <a:rPr lang="en-US" dirty="0"/>
              <a:t>Patient Experience Before versus During </a:t>
            </a:r>
            <a:br>
              <a:rPr lang="en-US" dirty="0"/>
            </a:br>
            <a:r>
              <a:rPr lang="en-US" dirty="0"/>
              <a:t>COVID-19 Pandemic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FFA6D70-F878-4966-B41C-D9702EE136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806628"/>
              </p:ext>
            </p:extLst>
          </p:nvPr>
        </p:nvGraphicFramePr>
        <p:xfrm>
          <a:off x="457200" y="1749425"/>
          <a:ext cx="8229600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74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5B02F-4890-4EBD-96DB-963CC32CA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94912"/>
            <a:ext cx="9067800" cy="473404"/>
          </a:xfrm>
        </p:spPr>
        <p:txBody>
          <a:bodyPr/>
          <a:lstStyle/>
          <a:p>
            <a:pPr algn="ctr"/>
            <a:r>
              <a:rPr lang="en-US" dirty="0"/>
              <a:t>Patient Experience by Visit Type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891F62-57BF-4BB9-BB36-0EAA7BFEC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255758"/>
              </p:ext>
            </p:extLst>
          </p:nvPr>
        </p:nvGraphicFramePr>
        <p:xfrm>
          <a:off x="457200" y="1749425"/>
          <a:ext cx="8229600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88C98B-92CD-4298-A653-D6574D2E4C56}"/>
              </a:ext>
            </a:extLst>
          </p:cNvPr>
          <p:cNvSpPr txBox="1"/>
          <p:nvPr/>
        </p:nvSpPr>
        <p:spPr>
          <a:xfrm>
            <a:off x="1485900" y="6169511"/>
            <a:ext cx="689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87% office, 10% tele-video, 3% phone visits.</a:t>
            </a:r>
          </a:p>
        </p:txBody>
      </p:sp>
    </p:spTree>
    <p:extLst>
      <p:ext uri="{BB962C8B-B14F-4D97-AF65-F5344CB8AC3E}">
        <p14:creationId xmlns:p14="http://schemas.microsoft.com/office/powerpoint/2010/main" val="3124656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44BD-8450-4B43-9311-CE9AEA58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912"/>
            <a:ext cx="9067800" cy="473404"/>
          </a:xfrm>
        </p:spPr>
        <p:txBody>
          <a:bodyPr/>
          <a:lstStyle/>
          <a:p>
            <a:pPr algn="ctr"/>
            <a:r>
              <a:rPr lang="en-US" dirty="0"/>
              <a:t>Summary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2DEF7-3B8E-4346-8A7E-99D8A144B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49161"/>
            <a:ext cx="8686800" cy="4219840"/>
          </a:xfrm>
        </p:spPr>
        <p:txBody>
          <a:bodyPr/>
          <a:lstStyle/>
          <a:p>
            <a:r>
              <a:rPr lang="en-US" dirty="0"/>
              <a:t>Data provide further support for the reliability of the CAHPS C-G 3.0 survey measures.</a:t>
            </a:r>
          </a:p>
          <a:p>
            <a:r>
              <a:rPr lang="en-US" dirty="0"/>
              <a:t>Patient experience during the pandemic was at least as good as prior to the onset of the pandemic.</a:t>
            </a:r>
          </a:p>
          <a:p>
            <a:r>
              <a:rPr lang="en-US" dirty="0"/>
              <a:t>Patient experience with tele-health visits were relatively positive.</a:t>
            </a:r>
          </a:p>
          <a:p>
            <a:r>
              <a:rPr lang="en-US" dirty="0"/>
              <a:t>Therefore, payers and providers of health care should continue to embrace telehealth services.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99807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9E3F-6A47-4C41-80DF-FC802D73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94912"/>
            <a:ext cx="9067800" cy="473404"/>
          </a:xfrm>
        </p:spPr>
        <p:txBody>
          <a:bodyPr/>
          <a:lstStyle/>
          <a:p>
            <a:pPr algn="ctr"/>
            <a:r>
              <a:rPr lang="en-US" dirty="0"/>
              <a:t>Study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91E49-70ED-4A8B-A28C-F48B00F89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49161"/>
            <a:ext cx="8534400" cy="4219840"/>
          </a:xfrm>
        </p:spPr>
        <p:txBody>
          <a:bodyPr/>
          <a:lstStyle/>
          <a:p>
            <a:r>
              <a:rPr lang="en-US" dirty="0"/>
              <a:t>Self-selection in completing surveys could lead to non-response bias.</a:t>
            </a:r>
          </a:p>
          <a:p>
            <a:pPr lvl="1"/>
            <a:r>
              <a:rPr lang="en-US" dirty="0"/>
              <a:t>Administrative data indicated no difference on gender and race for all adults with visits versus the respondents.</a:t>
            </a:r>
          </a:p>
          <a:p>
            <a:pPr lvl="1"/>
            <a:r>
              <a:rPr lang="en-US" dirty="0"/>
              <a:t>But study participants were older than all adult patients</a:t>
            </a:r>
          </a:p>
          <a:p>
            <a:pPr lvl="2"/>
            <a:r>
              <a:rPr lang="en-US" dirty="0"/>
              <a:t>65% vs. 56% were 55 or older</a:t>
            </a:r>
          </a:p>
          <a:p>
            <a:r>
              <a:rPr lang="en-US" dirty="0"/>
              <a:t>Respondents may not remember all details </a:t>
            </a:r>
            <a:r>
              <a:rPr lang="en-US"/>
              <a:t>of their </a:t>
            </a:r>
            <a:r>
              <a:rPr lang="en-US" dirty="0"/>
              <a:t>care experiences in the last 6 months.</a:t>
            </a:r>
          </a:p>
          <a:p>
            <a:r>
              <a:rPr lang="en-US" dirty="0"/>
              <a:t>Sample was only of adults in one system of care.</a:t>
            </a:r>
          </a:p>
        </p:txBody>
      </p:sp>
    </p:spTree>
    <p:extLst>
      <p:ext uri="{BB962C8B-B14F-4D97-AF65-F5344CB8AC3E}">
        <p14:creationId xmlns:p14="http://schemas.microsoft.com/office/powerpoint/2010/main" val="233271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391832" cy="1454249"/>
          </a:xfrm>
        </p:spPr>
        <p:txBody>
          <a:bodyPr anchor="t"/>
          <a:lstStyle/>
          <a:p>
            <a:pPr algn="ctr"/>
            <a:r>
              <a:rPr lang="en-US" dirty="0">
                <a:latin typeface="Arial" charset="0"/>
                <a:cs typeface="Times New Roman"/>
              </a:rPr>
              <a:t>CAHPS® = Consumer Assessment of Healthcare Providers and Systems</a:t>
            </a:r>
            <a:endParaRPr lang="en-US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sz="2400" dirty="0">
                <a:cs typeface="Times New Roman"/>
              </a:rPr>
              <a:t>Agency for Healthcare Research and Quality (AHRQ) initiated CAHPS in 1995</a:t>
            </a:r>
          </a:p>
          <a:p>
            <a:pPr>
              <a:buClr>
                <a:schemeClr val="tx2"/>
              </a:buClr>
            </a:pPr>
            <a:r>
              <a:rPr lang="en-US" sz="2400" dirty="0">
                <a:cs typeface="Times New Roman"/>
              </a:rPr>
              <a:t>CAHPS consortium develops standardized surveys (and supporting materials) to assess quality of care from the patient’s </a:t>
            </a:r>
            <a:r>
              <a:rPr lang="en-US" altLang="ja-JP" sz="2400" dirty="0">
                <a:cs typeface="Times New Roman"/>
              </a:rPr>
              <a:t>point of view</a:t>
            </a:r>
            <a:endParaRPr lang="en-US" sz="2400" dirty="0">
              <a:cs typeface="Times New Roman"/>
            </a:endParaRPr>
          </a:p>
          <a:p>
            <a:pPr>
              <a:buClr>
                <a:schemeClr val="tx2"/>
              </a:buClr>
            </a:pPr>
            <a:r>
              <a:rPr lang="en-US" sz="2400" dirty="0">
                <a:cs typeface="Times New Roman"/>
              </a:rPr>
              <a:t>All survey with the CAHPS trademark adhere to a standard set of design principals</a:t>
            </a:r>
          </a:p>
          <a:p>
            <a:pPr>
              <a:buClr>
                <a:schemeClr val="tx2"/>
              </a:buClr>
            </a:pPr>
            <a:r>
              <a:rPr lang="en-US" sz="2400">
                <a:cs typeface="Times New Roman"/>
              </a:rPr>
              <a:t>AHRQ </a:t>
            </a:r>
            <a:r>
              <a:rPr lang="en-US" sz="2400" dirty="0">
                <a:cs typeface="Times New Roman"/>
              </a:rPr>
              <a:t>creates (does not mandate) surveys.</a:t>
            </a:r>
            <a:endParaRPr lang="en-US" sz="2000" dirty="0">
              <a:cs typeface="Times New Roman"/>
            </a:endParaRPr>
          </a:p>
          <a:p>
            <a:endParaRPr lang="en-US" altLang="en-US" dirty="0"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81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D6D8-DC65-4EBE-B283-7CFB3C9F1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94912"/>
            <a:ext cx="7696200" cy="473404"/>
          </a:xfrm>
        </p:spPr>
        <p:txBody>
          <a:bodyPr/>
          <a:lstStyle/>
          <a:p>
            <a:pPr algn="ctr"/>
            <a:r>
              <a:rPr lang="en-US" dirty="0"/>
              <a:t>Consistent Results in Other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B311A-5524-4CE1-A5F7-73A779389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24000"/>
            <a:ext cx="8305800" cy="4372240"/>
          </a:xfrm>
        </p:spPr>
        <p:txBody>
          <a:bodyPr/>
          <a:lstStyle/>
          <a:p>
            <a:r>
              <a:rPr lang="en-US" dirty="0" err="1"/>
              <a:t>Donelan</a:t>
            </a:r>
            <a:r>
              <a:rPr lang="en-US" dirty="0"/>
              <a:t> et al. (2019)</a:t>
            </a:r>
          </a:p>
          <a:p>
            <a:pPr lvl="1"/>
            <a:r>
              <a:rPr lang="en-US" dirty="0"/>
              <a:t>63% of 254 patients at Massachusetts General perceived overall quality of tele-video and office visits to be similar.</a:t>
            </a:r>
          </a:p>
          <a:p>
            <a:r>
              <a:rPr lang="en-US" dirty="0"/>
              <a:t>Miller et al. (2021)</a:t>
            </a:r>
          </a:p>
          <a:p>
            <a:pPr lvl="1"/>
            <a:r>
              <a:rPr lang="en-US" dirty="0"/>
              <a:t>Tele-video visits during pandemic were rated more positively than phone and office visits in Kaiser Permanente Mid-Atlantic States health system</a:t>
            </a:r>
          </a:p>
          <a:p>
            <a:r>
              <a:rPr lang="en-US" dirty="0" err="1"/>
              <a:t>Polinski</a:t>
            </a:r>
            <a:r>
              <a:rPr lang="en-US" dirty="0"/>
              <a:t> et al. (2016)</a:t>
            </a:r>
          </a:p>
          <a:p>
            <a:pPr lvl="1"/>
            <a:r>
              <a:rPr lang="en-US" dirty="0"/>
              <a:t>1/3 of 1734 patients at CVS </a:t>
            </a:r>
            <a:r>
              <a:rPr lang="en-US" i="1" dirty="0"/>
              <a:t>Minute-Clinics</a:t>
            </a:r>
            <a:r>
              <a:rPr lang="en-US" dirty="0"/>
              <a:t> preferred tele-video over in-person visits</a:t>
            </a:r>
          </a:p>
        </p:txBody>
      </p:sp>
    </p:spTree>
    <p:extLst>
      <p:ext uri="{BB962C8B-B14F-4D97-AF65-F5344CB8AC3E}">
        <p14:creationId xmlns:p14="http://schemas.microsoft.com/office/powerpoint/2010/main" val="989324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434F-C31D-4791-8415-6F01F927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912"/>
            <a:ext cx="8534400" cy="473404"/>
          </a:xfrm>
        </p:spPr>
        <p:txBody>
          <a:bodyPr/>
          <a:lstStyle/>
          <a:p>
            <a:r>
              <a:rPr lang="en-US" dirty="0"/>
              <a:t>A few areas of particular interest to your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99BED-5D1E-4801-B28D-0C0194173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49161"/>
            <a:ext cx="8839200" cy="42198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I see CAHPS measures evolving to include system level changes such as telemedicine?</a:t>
            </a:r>
          </a:p>
          <a:p>
            <a:r>
              <a:rPr lang="en-US" dirty="0"/>
              <a:t>What are examples of successful work done within health systems to improve patient experience?</a:t>
            </a:r>
          </a:p>
          <a:p>
            <a:r>
              <a:rPr lang="en-US" dirty="0"/>
              <a:t>Associations of patient experience to health outcomes?</a:t>
            </a:r>
          </a:p>
          <a:p>
            <a:endParaRPr lang="en-US" dirty="0"/>
          </a:p>
        </p:txBody>
      </p:sp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C7F4316-25A7-4070-921C-721AA294D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47800"/>
            <a:ext cx="28765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17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2B8A4-5B36-4067-AAF9-1530D0A9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871880" cy="473404"/>
          </a:xfrm>
        </p:spPr>
        <p:txBody>
          <a:bodyPr/>
          <a:lstStyle/>
          <a:p>
            <a:pPr algn="ctr"/>
            <a:r>
              <a:rPr lang="en-US" sz="3000" dirty="0"/>
              <a:t>How is CAHPS evolving to include system-level changes such as telemedicine and payment reform?</a:t>
            </a:r>
            <a:br>
              <a:rPr lang="en-US" sz="3000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FB9B7-8251-4518-9355-8D1DB5A90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7561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				</a:t>
            </a:r>
            <a:r>
              <a:rPr lang="en-US" b="1" dirty="0"/>
              <a:t>CAHPS Clinician &amp; Group Survey 3.1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As you answer these questions, please think of the in-person, phone, and video visits you had with that person in the last 6 months.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C-G CAHPS 3.1 survey created in response to increased use of telehealth associated with COVID-19 pandemic</a:t>
            </a:r>
          </a:p>
          <a:p>
            <a:r>
              <a:rPr lang="en-US" dirty="0"/>
              <a:t>Assess impact on patient experience with care associated with changes in healthcare delivery</a:t>
            </a:r>
          </a:p>
        </p:txBody>
      </p:sp>
    </p:spTree>
    <p:extLst>
      <p:ext uri="{BB962C8B-B14F-4D97-AF65-F5344CB8AC3E}">
        <p14:creationId xmlns:p14="http://schemas.microsoft.com/office/powerpoint/2010/main" val="337361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F8B4-D078-4FCE-A285-B1AAC74A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/>
              <a:t> CAHPS Clinician &amp; Group Survey 4.0 (beta)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EE80C-2CB9-42B9-928E-766F64C12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30725"/>
          </a:xfrm>
        </p:spPr>
        <p:txBody>
          <a:bodyPr/>
          <a:lstStyle/>
          <a:p>
            <a:r>
              <a:rPr lang="en-US" dirty="0"/>
              <a:t>Assess in-person, phone, and video visits.</a:t>
            </a:r>
          </a:p>
          <a:p>
            <a:r>
              <a:rPr lang="en-US" dirty="0"/>
              <a:t>Asks about the most recent visit.</a:t>
            </a:r>
          </a:p>
          <a:p>
            <a:r>
              <a:rPr lang="en-US" dirty="0"/>
              <a:t>Assesses primary and specialty care </a:t>
            </a:r>
          </a:p>
          <a:p>
            <a:endParaRPr lang="en-US" dirty="0"/>
          </a:p>
        </p:txBody>
      </p:sp>
      <p:pic>
        <p:nvPicPr>
          <p:cNvPr id="9" name="Content Placeholder 8" descr="Well Bee">
            <a:extLst>
              <a:ext uri="{FF2B5EF4-FFF2-40B4-BE49-F238E27FC236}">
                <a16:creationId xmlns:a16="http://schemas.microsoft.com/office/drawing/2014/main" id="{5FAFDD36-5479-4490-8E33-4EBCAFA470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6262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788463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F8B4-D078-4FCE-A285-B1AAC74A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/>
              <a:t> CAHPS Health Plan Survey 5.1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35C48-9306-47C6-8476-231A38359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These questions ask about your own health care from a clinic, emergency room, or doctor’s office. </a:t>
            </a:r>
            <a:r>
              <a:rPr lang="en-US" sz="26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This includes care you got in person, by phone, or by video. </a:t>
            </a:r>
            <a:r>
              <a:rPr lang="en-US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 </a:t>
            </a:r>
            <a:r>
              <a:rPr lang="en-US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not </a:t>
            </a:r>
            <a:r>
              <a:rPr lang="en-US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include care you got when you stayed overnight in a hospital. Do </a:t>
            </a:r>
            <a:r>
              <a:rPr lang="en-US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not </a:t>
            </a:r>
            <a:r>
              <a:rPr lang="en-US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include the times you went for dental care visits.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02998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FC9C-A8D5-4EEB-B6B0-077ECF0F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38720"/>
            <a:ext cx="3505200" cy="37719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What are examples of successful work done within health systems to improve patient experience with care?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Feedback from shadow coaches to health care providers at FQHC.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0D8DC9-48E3-47FA-9134-C48BF0CE2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91000" y="-8659"/>
            <a:ext cx="4953000" cy="6866659"/>
          </a:xfrm>
        </p:spPr>
      </p:pic>
    </p:spTree>
    <p:extLst>
      <p:ext uri="{BB962C8B-B14F-4D97-AF65-F5344CB8AC3E}">
        <p14:creationId xmlns:p14="http://schemas.microsoft.com/office/powerpoint/2010/main" val="2699426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FC9C-A8D5-4EEB-B6B0-077ECF0F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73404"/>
          </a:xfrm>
        </p:spPr>
        <p:txBody>
          <a:bodyPr/>
          <a:lstStyle/>
          <a:p>
            <a:pPr algn="ctr"/>
            <a:r>
              <a:rPr lang="en-US" dirty="0"/>
              <a:t>What is the relationship between patient experience with care and health outcomes?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BBCDE-0E63-402E-95FB-035E3E0D6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219840"/>
          </a:xfrm>
        </p:spPr>
        <p:txBody>
          <a:bodyPr/>
          <a:lstStyle/>
          <a:p>
            <a:r>
              <a:rPr lang="en-US" dirty="0"/>
              <a:t>Better patient care experience is associated with</a:t>
            </a:r>
          </a:p>
          <a:p>
            <a:pPr lvl="1"/>
            <a:r>
              <a:rPr lang="en-US" dirty="0"/>
              <a:t>Better patient safety culture </a:t>
            </a:r>
          </a:p>
          <a:p>
            <a:pPr lvl="1"/>
            <a:r>
              <a:rPr lang="en-US" dirty="0"/>
              <a:t>Low utilization of unnecessary healthcare services</a:t>
            </a:r>
          </a:p>
          <a:p>
            <a:pPr lvl="1"/>
            <a:r>
              <a:rPr lang="en-US" dirty="0"/>
              <a:t>Higher levels of patient adherence</a:t>
            </a:r>
          </a:p>
          <a:p>
            <a:pPr lvl="1"/>
            <a:r>
              <a:rPr lang="en-US" dirty="0"/>
              <a:t>Better clinical outcomes</a:t>
            </a:r>
          </a:p>
          <a:p>
            <a:pPr marL="457200" lvl="1" indent="0">
              <a:buNone/>
            </a:pPr>
            <a:endParaRPr lang="en-US" sz="1500" b="0" i="0" u="none" strike="noStrike" baseline="0" dirty="0">
              <a:solidFill>
                <a:srgbClr val="221E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500" b="0" i="0" u="none" strike="noStrike" baseline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Anhang</a:t>
            </a:r>
            <a:r>
              <a:rPr lang="en-US" sz="1500" b="0" i="0" u="none" strike="noStrike" baseline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Price R, Elliott MN, </a:t>
            </a:r>
            <a:r>
              <a:rPr lang="en-US" sz="1500" b="0" i="0" u="none" strike="noStrike" baseline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Zaslavsky</a:t>
            </a:r>
            <a:r>
              <a:rPr lang="en-US" sz="1500" b="0" i="0" u="none" strike="noStrike" baseline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AM, Hays RD, Lehrman WG, </a:t>
            </a:r>
            <a:r>
              <a:rPr lang="en-US" sz="1500" b="0" i="0" u="none" strike="noStrike" baseline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Rybowski</a:t>
            </a:r>
            <a:r>
              <a:rPr lang="en-US" sz="1500" b="0" i="0" u="none" strike="noStrike" baseline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L, </a:t>
            </a:r>
            <a:r>
              <a:rPr lang="en-US" sz="1500" b="0" i="0" u="none" strike="noStrike" baseline="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Edgman</a:t>
            </a:r>
            <a:r>
              <a:rPr lang="en-US" sz="1500" b="0" i="0" u="none" strike="noStrike" baseline="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-Levitan S, Cleary PD. Examining the role of patient experience surveys in measuring health care quality. Med Care Res Rev. 2014;71(5):522-54. https://www.ncbi.nlm.nih.gov/pmc/ articles/PMC4349195/</a:t>
            </a:r>
            <a:endParaRPr lang="en-US" sz="15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66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8BF6-64BB-43C6-8A3C-E8A80E1C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912"/>
            <a:ext cx="8534400" cy="473404"/>
          </a:xfrm>
        </p:spPr>
        <p:txBody>
          <a:bodyPr/>
          <a:lstStyle/>
          <a:p>
            <a:pPr algn="ctr"/>
            <a:r>
              <a:rPr lang="en-US" dirty="0"/>
              <a:t>Doyle et al. (2013)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9106-B555-4B97-A623-966C02054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preponderance of studies indicated positive associations between patient experience and:</a:t>
            </a:r>
          </a:p>
          <a:p>
            <a:r>
              <a:rPr lang="en-US"/>
              <a:t>- </a:t>
            </a:r>
            <a:r>
              <a:rPr lang="en-US" dirty="0"/>
              <a:t>patient safety</a:t>
            </a:r>
          </a:p>
          <a:p>
            <a:r>
              <a:rPr lang="en-US" dirty="0"/>
              <a:t>- technical quality of care</a:t>
            </a:r>
          </a:p>
          <a:p>
            <a:r>
              <a:rPr lang="en-US" dirty="0"/>
              <a:t>- symptoms and adverse events</a:t>
            </a:r>
          </a:p>
          <a:p>
            <a:r>
              <a:rPr lang="en-US" dirty="0"/>
              <a:t>- mortality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74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5006-AA05-4F82-8921-223380E4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69EB-A35E-45EC-AD7F-2885255B3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1"/>
            <a:ext cx="8229600" cy="4874636"/>
          </a:xfrm>
        </p:spPr>
        <p:txBody>
          <a:bodyPr/>
          <a:lstStyle/>
          <a:p>
            <a:r>
              <a:rPr lang="en-US" sz="1800" b="0" i="0" u="none" strike="noStrike" baseline="0" dirty="0" err="1">
                <a:solidFill>
                  <a:srgbClr val="22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Anhang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Price R, Elliott, M.N., </a:t>
            </a:r>
            <a:r>
              <a:rPr lang="en-US" sz="1800" b="0" i="0" u="none" strike="noStrike" baseline="0" dirty="0" err="1">
                <a:solidFill>
                  <a:srgbClr val="22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Zaslavsky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 (2014). Examining the role of patient experience surveys in measuring health care quality. </a:t>
            </a:r>
            <a:r>
              <a:rPr lang="en-US" sz="1800" b="0" i="0" u="sng" strike="noStrike" baseline="0" dirty="0">
                <a:solidFill>
                  <a:srgbClr val="22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 Care Res Rev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4;71(5):522-54. </a:t>
            </a:r>
            <a:endParaRPr lang="en-US" sz="1800" b="0" i="0" u="none" strike="noStrike" baseline="0" dirty="0">
              <a:solidFill>
                <a:srgbClr val="0072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Doyle, C., Lennox, L., &amp; Bell, D. A.  (2013).  A systematic review of evidence on the links between patient experience and clinical safety and effectiveness. 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BMJ Open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3: 3:e001570.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Elliott, M. N., et al. (2021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epub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 Patient-reported care coordination predicts better receipt of clinical care. 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Gen Intern Med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Hays, R. D.,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Skootsky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A. (2021 in press).  Patient experience with in-person and telehealth visits before and during the COVID-19 pandemic at a large integrated health system in the United States. 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 Gen Intern Med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Quigley, D. D., Elliott, M. N.,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Setodji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 M., &amp; Hays, R. D.  (2018). Quantifying magnitude of group-level differences in patient experiences with health care. 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Health Services Research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(4), 3027-3051.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Quigley, D. D., Elliott, M. N., Slaughter, M. E., Burkhart, Q., Chen, A. Y.,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Talamentes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E., &amp; Hays, R. D.  (2021).  Shadow coaching improves patient experience with care, but gains erode later. 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Medical Care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59(11), 950-960. 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50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37DB-DFB4-4DAF-9B9A-E0E0E13F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  <a:br>
              <a:rPr lang="en-US"/>
            </a:br>
            <a:endParaRPr lang="en-US" sz="3000" dirty="0"/>
          </a:p>
        </p:txBody>
      </p:sp>
      <p:pic>
        <p:nvPicPr>
          <p:cNvPr id="5" name="Content Placeholder 4" descr="A close up of a sign&#10;&#10;Description generated with high confidence">
            <a:extLst>
              <a:ext uri="{FF2B5EF4-FFF2-40B4-BE49-F238E27FC236}">
                <a16:creationId xmlns:a16="http://schemas.microsoft.com/office/drawing/2014/main" id="{50BFA5C6-A6F2-41D8-8C25-9C78CF4A9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04" y="1676400"/>
            <a:ext cx="5846096" cy="45307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B14D23-DA91-4E96-9024-4A015E40FD99}"/>
              </a:ext>
            </a:extLst>
          </p:cNvPr>
          <p:cNvSpPr txBox="1"/>
          <p:nvPr/>
        </p:nvSpPr>
        <p:spPr>
          <a:xfrm>
            <a:off x="481445" y="568273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drhays@ucla.edu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A91BD-8266-4B4D-BCEA-22A6F8B32698}"/>
              </a:ext>
            </a:extLst>
          </p:cNvPr>
          <p:cNvSpPr txBox="1"/>
          <p:nvPr/>
        </p:nvSpPr>
        <p:spPr>
          <a:xfrm>
            <a:off x="152400" y="9906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https://labs.dgsom.ucla.edu/hays/pages/presentations</a:t>
            </a:r>
          </a:p>
        </p:txBody>
      </p:sp>
    </p:spTree>
    <p:extLst>
      <p:ext uri="{BB962C8B-B14F-4D97-AF65-F5344CB8AC3E}">
        <p14:creationId xmlns:p14="http://schemas.microsoft.com/office/powerpoint/2010/main" val="419920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3"/>
          <p:cNvSpPr>
            <a:spLocks noGrp="1"/>
          </p:cNvSpPr>
          <p:nvPr>
            <p:ph type="title"/>
          </p:nvPr>
        </p:nvSpPr>
        <p:spPr>
          <a:xfrm>
            <a:off x="466165" y="279399"/>
            <a:ext cx="8391832" cy="609600"/>
          </a:xfrm>
        </p:spPr>
        <p:txBody>
          <a:bodyPr anchor="t"/>
          <a:lstStyle/>
          <a:p>
            <a:pPr algn="ctr"/>
            <a:r>
              <a:rPr lang="en-US" dirty="0">
                <a:latin typeface="Arial" charset="0"/>
                <a:cs typeface="Times New Roman"/>
              </a:rPr>
              <a:t>CAHPS® Core Design Principles</a:t>
            </a:r>
            <a:endParaRPr lang="en-US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Focus on topics for which </a:t>
            </a:r>
            <a:r>
              <a:rPr lang="en-US" sz="2800" b="1" i="1" dirty="0"/>
              <a:t>patients are the best or only source</a:t>
            </a:r>
            <a:r>
              <a:rPr lang="en-US" sz="2800" dirty="0"/>
              <a:t> of information</a:t>
            </a:r>
          </a:p>
          <a:p>
            <a:r>
              <a:rPr lang="en-US" sz="2800" dirty="0"/>
              <a:t>Include </a:t>
            </a:r>
            <a:r>
              <a:rPr lang="en-US" sz="2800" b="1" i="1" dirty="0"/>
              <a:t>patient reports and ratings</a:t>
            </a:r>
            <a:r>
              <a:rPr lang="en-US" sz="2800" dirty="0"/>
              <a:t> of experiences – not “satisfaction” with care</a:t>
            </a:r>
          </a:p>
          <a:p>
            <a:r>
              <a:rPr lang="en-US" sz="2800" dirty="0"/>
              <a:t>Survey questions and protocols based on extensive stakeholder input and rigorous development and evaluation.</a:t>
            </a:r>
          </a:p>
          <a:p>
            <a:pPr>
              <a:buClr>
                <a:schemeClr val="tx2"/>
              </a:buClr>
            </a:pPr>
            <a:endParaRPr lang="en-US" sz="2400" dirty="0">
              <a:cs typeface="Times New Roman"/>
            </a:endParaRPr>
          </a:p>
          <a:p>
            <a:endParaRPr lang="en-US" altLang="en-US" dirty="0">
              <a:latin typeface="Arial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7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495895" y="5472950"/>
            <a:ext cx="6172200" cy="75630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18673" y="4552408"/>
            <a:ext cx="6172200" cy="81984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95895" y="3762021"/>
            <a:ext cx="6172200" cy="71065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02979" y="2101257"/>
            <a:ext cx="6172200" cy="15474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4600" y="1294927"/>
            <a:ext cx="6172200" cy="72359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" y="294912"/>
            <a:ext cx="9067800" cy="47340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CAHPS Survey Development Process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8063" y="2111608"/>
            <a:ext cx="1929161" cy="72359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Stakeholder Input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3" y="1291039"/>
            <a:ext cx="1929161" cy="72359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Literature Review/ Environmental Scan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8062" y="2931879"/>
            <a:ext cx="1929161" cy="72359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Technical Expert Panel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8062" y="4575948"/>
            <a:ext cx="1929161" cy="79630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Cognitive Interviews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8061" y="3760390"/>
            <a:ext cx="1929161" cy="71040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Groups &amp; Interviews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1001" y="5472950"/>
            <a:ext cx="1926283" cy="75630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 Test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45568" y="2366876"/>
            <a:ext cx="6172200" cy="9792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 Hebrew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26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topic areas are most important to stakeholders (e.g., clinicians, provider groups)?  What do survey experts recommend?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14600" y="3940257"/>
            <a:ext cx="6172200" cy="3906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 Hebrew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268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matters most to patients and their families?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545568" y="4719680"/>
            <a:ext cx="6172200" cy="6030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 Hebrew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2683"/>
                </a:solidFill>
                <a:effectLst/>
                <a:uLnTx/>
                <a:uFillTx/>
                <a:latin typeface="Arial"/>
                <a:ea typeface="+mn-ea"/>
                <a:cs typeface="Book Antiqua"/>
              </a:rPr>
              <a:t>Are draft survey questions interpreted correctly and consistently across respondents? 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45568" y="5604840"/>
            <a:ext cx="6172200" cy="62441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 Hebrew Ligh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32683"/>
                </a:solidFill>
                <a:effectLst/>
                <a:uLnTx/>
                <a:uFillTx/>
                <a:latin typeface="Arial"/>
                <a:ea typeface="+mn-ea"/>
                <a:cs typeface="Book Antiqua"/>
              </a:rPr>
              <a:t>Which survey items and administration procedures result in the most accurate and comparable data?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0" y="1477622"/>
            <a:ext cx="5873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326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What can be learned from prior studies and surveys?</a:t>
            </a:r>
          </a:p>
        </p:txBody>
      </p:sp>
    </p:spTree>
    <p:extLst>
      <p:ext uri="{BB962C8B-B14F-4D97-AF65-F5344CB8AC3E}">
        <p14:creationId xmlns:p14="http://schemas.microsoft.com/office/powerpoint/2010/main" val="184914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695"/>
            <a:ext cx="7162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3455" marR="5080" indent="-588645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CAHPS </a:t>
            </a:r>
            <a:r>
              <a:rPr spc="-5" dirty="0"/>
              <a:t>Core</a:t>
            </a:r>
            <a:r>
              <a:rPr spc="-85" dirty="0"/>
              <a:t> </a:t>
            </a:r>
            <a:r>
              <a:rPr spc="-5" dirty="0"/>
              <a:t>Surveys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4856688" y="1426955"/>
            <a:ext cx="3691254" cy="2084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67030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latin typeface="Arial"/>
                <a:cs typeface="Arial"/>
              </a:rPr>
              <a:t>Patient Experience </a:t>
            </a:r>
            <a:r>
              <a:rPr sz="1700" b="1" spc="10" dirty="0">
                <a:latin typeface="Arial"/>
                <a:cs typeface="Arial"/>
              </a:rPr>
              <a:t>with </a:t>
            </a:r>
            <a:r>
              <a:rPr sz="1700" b="1" spc="-5" dirty="0">
                <a:latin typeface="Arial"/>
                <a:cs typeface="Arial"/>
              </a:rPr>
              <a:t>Facility-  </a:t>
            </a:r>
            <a:r>
              <a:rPr sz="1700" b="1" dirty="0">
                <a:latin typeface="Arial"/>
                <a:cs typeface="Arial"/>
              </a:rPr>
              <a:t>Based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Care</a:t>
            </a:r>
            <a:endParaRPr sz="170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120"/>
              </a:spcBef>
              <a:tabLst>
                <a:tab pos="697865" algn="l"/>
              </a:tabLst>
            </a:pPr>
            <a:r>
              <a:rPr sz="120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dirty="0">
                <a:latin typeface="Arial"/>
                <a:cs typeface="Arial"/>
              </a:rPr>
              <a:t>Hospital</a:t>
            </a:r>
            <a:endParaRPr sz="150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320"/>
              </a:spcBef>
              <a:tabLst>
                <a:tab pos="697865" algn="l"/>
              </a:tabLst>
            </a:pPr>
            <a:r>
              <a:rPr sz="120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dirty="0">
                <a:latin typeface="Arial"/>
                <a:cs typeface="Arial"/>
              </a:rPr>
              <a:t>In-Center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Hemodialysis</a:t>
            </a:r>
            <a:endParaRPr sz="150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320"/>
              </a:spcBef>
              <a:tabLst>
                <a:tab pos="697865" algn="l"/>
              </a:tabLst>
            </a:pPr>
            <a:r>
              <a:rPr sz="120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dirty="0">
                <a:latin typeface="Arial"/>
                <a:cs typeface="Arial"/>
              </a:rPr>
              <a:t>Nursing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Home</a:t>
            </a:r>
            <a:endParaRPr sz="150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165"/>
              </a:spcBef>
              <a:tabLst>
                <a:tab pos="697865" algn="l"/>
              </a:tabLst>
            </a:pPr>
            <a:r>
              <a:rPr sz="120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dirty="0">
                <a:latin typeface="Arial"/>
                <a:cs typeface="Arial"/>
              </a:rPr>
              <a:t>Outpatient and Ambulatory</a:t>
            </a:r>
            <a:r>
              <a:rPr sz="1500" spc="-1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Surgery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Patient </a:t>
            </a:r>
            <a:r>
              <a:rPr dirty="0"/>
              <a:t>Experience </a:t>
            </a:r>
            <a:r>
              <a:rPr spc="10" dirty="0"/>
              <a:t>with</a:t>
            </a:r>
            <a:r>
              <a:rPr spc="-85" dirty="0"/>
              <a:t> </a:t>
            </a:r>
            <a:r>
              <a:rPr spc="-5" dirty="0"/>
              <a:t>Providers</a:t>
            </a:r>
          </a:p>
          <a:p>
            <a:pPr marL="360045">
              <a:lnSpc>
                <a:spcPct val="100000"/>
              </a:lnSpc>
              <a:spcBef>
                <a:spcPts val="1120"/>
              </a:spcBef>
              <a:tabLst>
                <a:tab pos="697865" algn="l"/>
              </a:tabLst>
            </a:pPr>
            <a:r>
              <a:rPr sz="1200" b="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b="0" dirty="0">
                <a:highlight>
                  <a:srgbClr val="FFFF00"/>
                </a:highlight>
                <a:latin typeface="Arial"/>
                <a:cs typeface="Arial"/>
              </a:rPr>
              <a:t>Clinician &amp;</a:t>
            </a:r>
            <a:r>
              <a:rPr sz="1500" b="0" spc="-2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1500" b="0" dirty="0">
                <a:highlight>
                  <a:srgbClr val="FFFF00"/>
                </a:highlight>
                <a:latin typeface="Arial"/>
                <a:cs typeface="Arial"/>
              </a:rPr>
              <a:t>Group</a:t>
            </a:r>
            <a:endParaRPr sz="15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320"/>
              </a:spcBef>
              <a:tabLst>
                <a:tab pos="697865" algn="l"/>
              </a:tabLst>
            </a:pPr>
            <a:r>
              <a:rPr sz="1200" b="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b="0" dirty="0">
                <a:latin typeface="Arial"/>
                <a:cs typeface="Arial"/>
              </a:rPr>
              <a:t>Hospice</a:t>
            </a:r>
            <a:endParaRPr sz="1500" dirty="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320"/>
              </a:spcBef>
              <a:tabLst>
                <a:tab pos="697865" algn="l"/>
              </a:tabLst>
            </a:pPr>
            <a:r>
              <a:rPr sz="1200" b="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b="0" spc="-5" dirty="0">
                <a:latin typeface="Arial"/>
                <a:cs typeface="Arial"/>
              </a:rPr>
              <a:t>Home </a:t>
            </a:r>
            <a:r>
              <a:rPr sz="1500" b="0" dirty="0">
                <a:latin typeface="Arial"/>
                <a:cs typeface="Arial"/>
              </a:rPr>
              <a:t>Health</a:t>
            </a:r>
            <a:r>
              <a:rPr sz="1500" b="0" spc="-5" dirty="0">
                <a:latin typeface="Arial"/>
                <a:cs typeface="Arial"/>
              </a:rPr>
              <a:t> </a:t>
            </a:r>
            <a:r>
              <a:rPr sz="1500" b="0" dirty="0">
                <a:latin typeface="Arial"/>
                <a:cs typeface="Arial"/>
              </a:rPr>
              <a:t>Care</a:t>
            </a:r>
            <a:endParaRPr sz="1500" dirty="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320"/>
              </a:spcBef>
              <a:tabLst>
                <a:tab pos="697865" algn="l"/>
              </a:tabLst>
            </a:pPr>
            <a:r>
              <a:rPr sz="1200" b="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b="0" dirty="0">
                <a:latin typeface="Arial"/>
                <a:cs typeface="Arial"/>
              </a:rPr>
              <a:t>Surgical</a:t>
            </a:r>
            <a:r>
              <a:rPr sz="1500" b="0" spc="-25" dirty="0">
                <a:latin typeface="Arial"/>
                <a:cs typeface="Arial"/>
              </a:rPr>
              <a:t> </a:t>
            </a:r>
            <a:r>
              <a:rPr sz="1500" b="0" dirty="0">
                <a:latin typeface="Arial"/>
                <a:cs typeface="Arial"/>
              </a:rPr>
              <a:t>Care</a:t>
            </a:r>
            <a:endParaRPr sz="1500" dirty="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320"/>
              </a:spcBef>
              <a:tabLst>
                <a:tab pos="697865" algn="l"/>
              </a:tabLst>
            </a:pPr>
            <a:r>
              <a:rPr sz="1200" b="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b="0" dirty="0">
                <a:latin typeface="Arial"/>
                <a:cs typeface="Arial"/>
              </a:rPr>
              <a:t>American</a:t>
            </a:r>
            <a:r>
              <a:rPr sz="1500" b="0" spc="-10" dirty="0">
                <a:latin typeface="Arial"/>
                <a:cs typeface="Arial"/>
              </a:rPr>
              <a:t> </a:t>
            </a:r>
            <a:r>
              <a:rPr sz="1500" b="0" dirty="0">
                <a:latin typeface="Arial"/>
                <a:cs typeface="Arial"/>
              </a:rPr>
              <a:t>Indian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pc="-5" dirty="0"/>
              <a:t>Patient </a:t>
            </a:r>
            <a:r>
              <a:rPr dirty="0"/>
              <a:t>Experience </a:t>
            </a:r>
            <a:r>
              <a:rPr spc="10" dirty="0"/>
              <a:t>with</a:t>
            </a:r>
            <a:r>
              <a:rPr spc="-105" dirty="0"/>
              <a:t> </a:t>
            </a:r>
            <a:r>
              <a:rPr dirty="0"/>
              <a:t>Condition-  </a:t>
            </a:r>
            <a:r>
              <a:rPr spc="-5" dirty="0"/>
              <a:t>Specific</a:t>
            </a:r>
            <a:r>
              <a:rPr dirty="0"/>
              <a:t> Care</a:t>
            </a:r>
          </a:p>
          <a:p>
            <a:pPr marL="360045">
              <a:lnSpc>
                <a:spcPct val="100000"/>
              </a:lnSpc>
              <a:spcBef>
                <a:spcPts val="970"/>
              </a:spcBef>
              <a:tabLst>
                <a:tab pos="697865" algn="l"/>
              </a:tabLst>
            </a:pPr>
            <a:r>
              <a:rPr sz="1200" b="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b="0" dirty="0">
                <a:latin typeface="Arial"/>
                <a:cs typeface="Arial"/>
              </a:rPr>
              <a:t>Cancer</a:t>
            </a:r>
            <a:r>
              <a:rPr sz="1500" b="0" spc="-10" dirty="0">
                <a:latin typeface="Arial"/>
                <a:cs typeface="Arial"/>
              </a:rPr>
              <a:t> </a:t>
            </a:r>
            <a:r>
              <a:rPr sz="1500" b="0" dirty="0">
                <a:latin typeface="Arial"/>
                <a:cs typeface="Arial"/>
              </a:rPr>
              <a:t>Care</a:t>
            </a:r>
            <a:endParaRPr sz="1500" dirty="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960"/>
              </a:spcBef>
              <a:tabLst>
                <a:tab pos="697865" algn="l"/>
              </a:tabLst>
            </a:pPr>
            <a:r>
              <a:rPr sz="1200" b="0" dirty="0">
                <a:solidFill>
                  <a:srgbClr val="155F9F"/>
                </a:solidFill>
                <a:latin typeface="Arial"/>
                <a:cs typeface="Arial"/>
              </a:rPr>
              <a:t>►	</a:t>
            </a:r>
            <a:r>
              <a:rPr sz="1500" b="0" dirty="0">
                <a:latin typeface="Arial"/>
                <a:cs typeface="Arial"/>
              </a:rPr>
              <a:t>Mental Health</a:t>
            </a:r>
            <a:r>
              <a:rPr sz="1500" b="0" spc="-35" dirty="0">
                <a:latin typeface="Arial"/>
                <a:cs typeface="Arial"/>
              </a:rPr>
              <a:t> </a:t>
            </a:r>
            <a:r>
              <a:rPr sz="1500" b="0" dirty="0">
                <a:latin typeface="Arial"/>
                <a:cs typeface="Arial"/>
              </a:rPr>
              <a:t>Care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6688" y="4226307"/>
            <a:ext cx="3308350" cy="189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spc="-5" dirty="0">
                <a:latin typeface="Arial"/>
                <a:cs typeface="Arial"/>
              </a:rPr>
              <a:t>Enrollee Experience </a:t>
            </a:r>
            <a:r>
              <a:rPr sz="1700" b="1" spc="5" dirty="0">
                <a:latin typeface="Arial"/>
                <a:cs typeface="Arial"/>
              </a:rPr>
              <a:t>with </a:t>
            </a:r>
            <a:r>
              <a:rPr sz="1700" b="1" spc="-5" dirty="0">
                <a:latin typeface="Arial"/>
                <a:cs typeface="Arial"/>
              </a:rPr>
              <a:t>Health  </a:t>
            </a:r>
            <a:r>
              <a:rPr sz="1700" b="1" dirty="0">
                <a:latin typeface="Arial"/>
                <a:cs typeface="Arial"/>
              </a:rPr>
              <a:t>Plans</a:t>
            </a:r>
            <a:endParaRPr sz="17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sz="1200" dirty="0">
                <a:solidFill>
                  <a:srgbClr val="155F9F"/>
                </a:solidFill>
                <a:latin typeface="Arial"/>
                <a:cs typeface="Arial"/>
              </a:rPr>
              <a:t>►  </a:t>
            </a:r>
            <a:r>
              <a:rPr sz="1500" dirty="0">
                <a:latin typeface="Arial"/>
                <a:cs typeface="Arial"/>
              </a:rPr>
              <a:t>Health</a:t>
            </a:r>
            <a:r>
              <a:rPr sz="1500" spc="-1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Plan</a:t>
            </a:r>
            <a:endParaRPr sz="15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140"/>
              </a:spcBef>
            </a:pPr>
            <a:r>
              <a:rPr sz="1200" dirty="0">
                <a:solidFill>
                  <a:srgbClr val="155F9F"/>
                </a:solidFill>
                <a:latin typeface="Arial"/>
                <a:cs typeface="Arial"/>
              </a:rPr>
              <a:t>►  </a:t>
            </a:r>
            <a:r>
              <a:rPr sz="1500" dirty="0">
                <a:latin typeface="Arial"/>
                <a:cs typeface="Arial"/>
              </a:rPr>
              <a:t>Dental</a:t>
            </a:r>
            <a:r>
              <a:rPr sz="1500" spc="-1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Plan</a:t>
            </a:r>
            <a:endParaRPr sz="1500">
              <a:latin typeface="Arial"/>
              <a:cs typeface="Arial"/>
            </a:endParaRPr>
          </a:p>
          <a:p>
            <a:pPr marL="698500" marR="99695" indent="-228600">
              <a:lnSpc>
                <a:spcPct val="110000"/>
              </a:lnSpc>
              <a:spcBef>
                <a:spcPts val="960"/>
              </a:spcBef>
            </a:pPr>
            <a:r>
              <a:rPr sz="1200" dirty="0">
                <a:solidFill>
                  <a:srgbClr val="155F9F"/>
                </a:solidFill>
                <a:latin typeface="Arial"/>
                <a:cs typeface="Arial"/>
              </a:rPr>
              <a:t>► </a:t>
            </a:r>
            <a:r>
              <a:rPr sz="1500" spc="-5" dirty="0">
                <a:latin typeface="Arial"/>
                <a:cs typeface="Arial"/>
              </a:rPr>
              <a:t>Home </a:t>
            </a:r>
            <a:r>
              <a:rPr sz="1500" dirty="0">
                <a:latin typeface="Arial"/>
                <a:cs typeface="Arial"/>
              </a:rPr>
              <a:t>and </a:t>
            </a:r>
            <a:r>
              <a:rPr sz="1500" spc="-5" dirty="0">
                <a:latin typeface="Arial"/>
                <a:cs typeface="Arial"/>
              </a:rPr>
              <a:t>Community-Based  Services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1791" y="1426464"/>
            <a:ext cx="94487" cy="5003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9035" y="1449324"/>
            <a:ext cx="0" cy="4912995"/>
          </a:xfrm>
          <a:custGeom>
            <a:avLst/>
            <a:gdLst/>
            <a:ahLst/>
            <a:cxnLst/>
            <a:rect l="l" t="t" r="r" b="b"/>
            <a:pathLst>
              <a:path h="4912995">
                <a:moveTo>
                  <a:pt x="0" y="0"/>
                </a:moveTo>
                <a:lnTo>
                  <a:pt x="0" y="4912906"/>
                </a:lnTo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168" y="4014215"/>
            <a:ext cx="8532875" cy="94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840" y="4041647"/>
            <a:ext cx="8442325" cy="0"/>
          </a:xfrm>
          <a:custGeom>
            <a:avLst/>
            <a:gdLst/>
            <a:ahLst/>
            <a:cxnLst/>
            <a:rect l="l" t="t" r="r" b="b"/>
            <a:pathLst>
              <a:path w="8442325">
                <a:moveTo>
                  <a:pt x="0" y="0"/>
                </a:moveTo>
                <a:lnTo>
                  <a:pt x="8442248" y="0"/>
                </a:lnTo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5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C40C-CDF1-4004-8017-380F522E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18" y="152400"/>
            <a:ext cx="7848600" cy="473404"/>
          </a:xfrm>
        </p:spPr>
        <p:txBody>
          <a:bodyPr/>
          <a:lstStyle/>
          <a:p>
            <a:pPr algn="r"/>
            <a:r>
              <a:rPr lang="en-US" dirty="0"/>
              <a:t>CAHPS Clinician and Group Survey 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F9A27-02C4-4131-8F8F-C5685BED6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C-G CAHPS 3.0 survey released in July 2015.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Measures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Doctor communication (4 items)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Care coordination (3 items)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Access to care (3 items)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Office staff (2 items)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Global rating of doctor (1 item)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6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56A0-B0AC-4A38-8CB4-B9A893DE0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912"/>
            <a:ext cx="9067800" cy="473404"/>
          </a:xfrm>
        </p:spPr>
        <p:txBody>
          <a:bodyPr/>
          <a:lstStyle/>
          <a:p>
            <a:pPr algn="ctr"/>
            <a:r>
              <a:rPr lang="en-US" dirty="0"/>
              <a:t>Patient Experience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7184-EC4F-45BE-9240-B60C7845B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572500" cy="4219840"/>
          </a:xfrm>
        </p:spPr>
        <p:txBody>
          <a:bodyPr/>
          <a:lstStyle/>
          <a:p>
            <a:r>
              <a:rPr lang="en-US" sz="2400" dirty="0"/>
              <a:t>Doctor communication</a:t>
            </a:r>
          </a:p>
          <a:p>
            <a:pPr lvl="1"/>
            <a:r>
              <a:rPr lang="en-US" sz="2000" dirty="0"/>
              <a:t>Explained, listened, showed respect, spent enough time</a:t>
            </a:r>
          </a:p>
          <a:p>
            <a:r>
              <a:rPr lang="en-US" sz="2400" dirty="0"/>
              <a:t>Care coordination</a:t>
            </a:r>
          </a:p>
          <a:p>
            <a:pPr lvl="1"/>
            <a:r>
              <a:rPr lang="en-US" sz="2000" dirty="0"/>
              <a:t>Knew about medical history, followed up on test results, talked about medications</a:t>
            </a:r>
          </a:p>
          <a:p>
            <a:r>
              <a:rPr lang="en-US" sz="2400" dirty="0"/>
              <a:t>Access</a:t>
            </a:r>
          </a:p>
          <a:p>
            <a:pPr lvl="1"/>
            <a:r>
              <a:rPr lang="en-US" sz="2000" dirty="0"/>
              <a:t>Got urgent care appointment, non-urgent care appointment, answer to medical question same day contacted office</a:t>
            </a:r>
          </a:p>
          <a:p>
            <a:r>
              <a:rPr lang="en-US" sz="2400" dirty="0"/>
              <a:t>Office staff (helpful, courteous and respectful)</a:t>
            </a:r>
          </a:p>
          <a:p>
            <a:r>
              <a:rPr lang="en-US" sz="2400" dirty="0"/>
              <a:t>0 (worse possible)–10 (best possible) rating of doctor </a:t>
            </a:r>
          </a:p>
        </p:txBody>
      </p:sp>
    </p:spTree>
    <p:extLst>
      <p:ext uri="{BB962C8B-B14F-4D97-AF65-F5344CB8AC3E}">
        <p14:creationId xmlns:p14="http://schemas.microsoft.com/office/powerpoint/2010/main" val="414142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4A7BD-7D16-4741-9477-D0DDB383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473404"/>
          </a:xfrm>
        </p:spPr>
        <p:txBody>
          <a:bodyPr/>
          <a:lstStyle/>
          <a:p>
            <a:pPr algn="ctr"/>
            <a:r>
              <a:rPr lang="en-US" dirty="0"/>
              <a:t>Telehealth potential reported 23 years ago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13CEF-E208-47F7-8ED3-9A3088FA9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randomized trial of 497 adult men followed over 2 years found that substitution of phone calls for some in-clinic visits reduced utilization and total expenditures and improved physical function.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Wasson, J. H. (1998).  Directory assistance for telephone care: A toll-free way to improve the quality of communication between patients, providers, and investigators.  J Gen Intern Med, 13: 646-647.</a:t>
            </a:r>
          </a:p>
        </p:txBody>
      </p:sp>
    </p:spTree>
    <p:extLst>
      <p:ext uri="{BB962C8B-B14F-4D97-AF65-F5344CB8AC3E}">
        <p14:creationId xmlns:p14="http://schemas.microsoft.com/office/powerpoint/2010/main" val="233742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B9F4-D3FA-4607-B95F-863A9C97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Study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D196-DCC3-4C43-91E7-0FC227915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Compare patient experience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Before versus during the COVID-19 pandemic</a:t>
            </a:r>
          </a:p>
          <a:p>
            <a:r>
              <a:rPr lang="en-US" dirty="0"/>
              <a:t>By type of visit (office, tele-video, phone)</a:t>
            </a:r>
          </a:p>
          <a:p>
            <a:pPr lvl="1"/>
            <a:endParaRPr lang="en-US" dirty="0"/>
          </a:p>
        </p:txBody>
      </p:sp>
      <p:pic>
        <p:nvPicPr>
          <p:cNvPr id="8" name="Content Placeholder 7" descr="Doctor writing">
            <a:extLst>
              <a:ext uri="{FF2B5EF4-FFF2-40B4-BE49-F238E27FC236}">
                <a16:creationId xmlns:a16="http://schemas.microsoft.com/office/drawing/2014/main" id="{CB93D7D8-693D-43FC-B797-AEB7FF3FC5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19200"/>
            <a:ext cx="2286000" cy="4713287"/>
          </a:xfrm>
        </p:spPr>
      </p:pic>
    </p:spTree>
    <p:extLst>
      <p:ext uri="{BB962C8B-B14F-4D97-AF65-F5344CB8AC3E}">
        <p14:creationId xmlns:p14="http://schemas.microsoft.com/office/powerpoint/2010/main" val="268922461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1_CAHPS slide template FINAL">
  <a:themeElements>
    <a:clrScheme name="CAHPS">
      <a:dk1>
        <a:srgbClr val="532683"/>
      </a:dk1>
      <a:lt1>
        <a:sysClr val="window" lastClr="FFFFFF"/>
      </a:lt1>
      <a:dk2>
        <a:srgbClr val="0073B1"/>
      </a:dk2>
      <a:lt2>
        <a:srgbClr val="FFFFFF"/>
      </a:lt2>
      <a:accent1>
        <a:srgbClr val="50B848"/>
      </a:accent1>
      <a:accent2>
        <a:srgbClr val="532683"/>
      </a:accent2>
      <a:accent3>
        <a:srgbClr val="F15A22"/>
      </a:accent3>
      <a:accent4>
        <a:srgbClr val="0073B1"/>
      </a:accent4>
      <a:accent5>
        <a:srgbClr val="C3002F"/>
      </a:accent5>
      <a:accent6>
        <a:srgbClr val="50B848"/>
      </a:accent6>
      <a:hlink>
        <a:srgbClr val="50B848"/>
      </a:hlink>
      <a:folHlink>
        <a:srgbClr val="5326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HPS PowerPoint Template FINAL" id="{EABDC649-7329-4557-AB7D-09C095F2A7DC}" vid="{1A45D2CC-56CE-4176-B7CA-F74C40F2F7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11813</TotalTime>
  <Words>1987</Words>
  <Application>Microsoft Office PowerPoint</Application>
  <PresentationFormat>On-screen Show (4:3)</PresentationFormat>
  <Paragraphs>253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Book Antiqua</vt:lpstr>
      <vt:lpstr>Calibri</vt:lpstr>
      <vt:lpstr>Comic Sans MS</vt:lpstr>
      <vt:lpstr>Garamond</vt:lpstr>
      <vt:lpstr>Times New Roman</vt:lpstr>
      <vt:lpstr>Wingdings</vt:lpstr>
      <vt:lpstr>Theme1</vt:lpstr>
      <vt:lpstr>21_CAHPS slide template FINAL</vt:lpstr>
      <vt:lpstr>Office Theme</vt:lpstr>
      <vt:lpstr>Document</vt:lpstr>
      <vt:lpstr>CAHPS® Surveys in the  Age of Telehealth</vt:lpstr>
      <vt:lpstr>CAHPS® = Consumer Assessment of Healthcare Providers and Systems</vt:lpstr>
      <vt:lpstr>CAHPS® Core Design Principles</vt:lpstr>
      <vt:lpstr>CAHPS Survey Development Process</vt:lpstr>
      <vt:lpstr>CAHPS Core Surveys</vt:lpstr>
      <vt:lpstr>CAHPS Clinician and Group Survey 3.0</vt:lpstr>
      <vt:lpstr>Patient Experience Content</vt:lpstr>
      <vt:lpstr>Telehealth potential reported 23 years ago</vt:lpstr>
      <vt:lpstr>Study Purpose</vt:lpstr>
      <vt:lpstr>Study Design</vt:lpstr>
      <vt:lpstr>Trends in Total Visits (Telehealth and In-Person)</vt:lpstr>
      <vt:lpstr>Sample Characteristics</vt:lpstr>
      <vt:lpstr>Analyses</vt:lpstr>
      <vt:lpstr>Clinic Site of Care and Internal Consistecy Reliability (in parentheses) of CAHPS Measures</vt:lpstr>
      <vt:lpstr>Standardized Betas (Zero-order Correlations) for Regression of Global Rating on Composites</vt:lpstr>
      <vt:lpstr>Patient Experience Before versus During  COVID-19 Pandemic</vt:lpstr>
      <vt:lpstr>Patient Experience by Visit Type</vt:lpstr>
      <vt:lpstr>Summary  </vt:lpstr>
      <vt:lpstr>Study Limitations</vt:lpstr>
      <vt:lpstr>Consistent Results in Other Studies</vt:lpstr>
      <vt:lpstr>A few areas of particular interest to your group</vt:lpstr>
      <vt:lpstr>How is CAHPS evolving to include system-level changes such as telemedicine and payment reform?  </vt:lpstr>
      <vt:lpstr> CAHPS Clinician &amp; Group Survey 4.0 (beta)</vt:lpstr>
      <vt:lpstr> CAHPS Health Plan Survey 5.1</vt:lpstr>
      <vt:lpstr>What are examples of successful work done within health systems to improve patient experience with care?  - Feedback from shadow coaches to health care providers at FQHC. </vt:lpstr>
      <vt:lpstr>What is the relationship between patient experience with care and health outcomes? </vt:lpstr>
      <vt:lpstr>Doyle et al. (2013)</vt:lpstr>
      <vt:lpstr>References</vt:lpstr>
      <vt:lpstr>Discussion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Report Design Elements to Draw in Consumers: Lessons from Three CVE Case Studies</dc:title>
  <dc:creator>Lise Rybowski</dc:creator>
  <cp:lastModifiedBy>Ron D Hays</cp:lastModifiedBy>
  <cp:revision>457</cp:revision>
  <cp:lastPrinted>2021-12-16T15:49:08Z</cp:lastPrinted>
  <dcterms:created xsi:type="dcterms:W3CDTF">2017-09-08T15:38:38Z</dcterms:created>
  <dcterms:modified xsi:type="dcterms:W3CDTF">2021-12-16T19:45:56Z</dcterms:modified>
</cp:coreProperties>
</file>