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handoutMasterIdLst>
    <p:handoutMasterId r:id="rId14"/>
  </p:handoutMasterIdLst>
  <p:sldIdLst>
    <p:sldId id="563" r:id="rId2"/>
    <p:sldId id="564" r:id="rId3"/>
    <p:sldId id="565" r:id="rId4"/>
    <p:sldId id="566" r:id="rId5"/>
    <p:sldId id="567" r:id="rId6"/>
    <p:sldId id="568" r:id="rId7"/>
    <p:sldId id="569" r:id="rId8"/>
    <p:sldId id="570" r:id="rId9"/>
    <p:sldId id="573" r:id="rId10"/>
    <p:sldId id="571" r:id="rId11"/>
    <p:sldId id="572" r:id="rId12"/>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517" autoAdjust="0"/>
    <p:restoredTop sz="73040" autoAdjust="0"/>
  </p:normalViewPr>
  <p:slideViewPr>
    <p:cSldViewPr snapToGrid="0">
      <p:cViewPr varScale="1">
        <p:scale>
          <a:sx n="63" d="100"/>
          <a:sy n="63" d="100"/>
        </p:scale>
        <p:origin x="624" y="77"/>
      </p:cViewPr>
      <p:guideLst/>
    </p:cSldViewPr>
  </p:slideViewPr>
  <p:notesTextViewPr>
    <p:cViewPr>
      <p:scale>
        <a:sx n="3" d="2"/>
        <a:sy n="3" d="2"/>
      </p:scale>
      <p:origin x="0" y="0"/>
    </p:cViewPr>
  </p:notesTextViewPr>
  <p:sorterViewPr>
    <p:cViewPr varScale="1">
      <p:scale>
        <a:sx n="1" d="1"/>
        <a:sy n="1" d="1"/>
      </p:scale>
      <p:origin x="0" y="0"/>
    </p:cViewPr>
  </p:sorterViewPr>
  <p:notesViewPr>
    <p:cSldViewPr snapToGrid="0">
      <p:cViewPr>
        <p:scale>
          <a:sx n="122" d="100"/>
          <a:sy n="122" d="100"/>
        </p:scale>
        <p:origin x="1838" y="-341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2F3F182-02D5-49BD-A698-D48CAD9027FB}"/>
              </a:ext>
            </a:extLst>
          </p:cNvPr>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a:extLst>
              <a:ext uri="{FF2B5EF4-FFF2-40B4-BE49-F238E27FC236}">
                <a16:creationId xmlns:a16="http://schemas.microsoft.com/office/drawing/2014/main" id="{539D0E88-AF56-44F0-9279-6D69CE147BBC}"/>
              </a:ext>
            </a:extLst>
          </p:cNvPr>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428D42AE-0383-4C8B-9BC6-B4225581D8A5}" type="datetimeFigureOut">
              <a:rPr lang="en-US" smtClean="0"/>
              <a:t>5/14/2018</a:t>
            </a:fld>
            <a:endParaRPr lang="en-US"/>
          </a:p>
        </p:txBody>
      </p:sp>
      <p:sp>
        <p:nvSpPr>
          <p:cNvPr id="4" name="Footer Placeholder 3">
            <a:extLst>
              <a:ext uri="{FF2B5EF4-FFF2-40B4-BE49-F238E27FC236}">
                <a16:creationId xmlns:a16="http://schemas.microsoft.com/office/drawing/2014/main" id="{012490AC-FB0E-4811-9367-5CA79A8F3096}"/>
              </a:ext>
            </a:extLst>
          </p:cNvPr>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1481B3D-D3D0-491F-A022-A0FC621CCA8B}"/>
              </a:ext>
            </a:extLst>
          </p:cNvPr>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12525813-EA09-40B6-8D37-F9600C614D6A}" type="slidenum">
              <a:rPr lang="en-US" smtClean="0"/>
              <a:t>‹#›</a:t>
            </a:fld>
            <a:endParaRPr lang="en-US"/>
          </a:p>
        </p:txBody>
      </p:sp>
    </p:spTree>
    <p:extLst>
      <p:ext uri="{BB962C8B-B14F-4D97-AF65-F5344CB8AC3E}">
        <p14:creationId xmlns:p14="http://schemas.microsoft.com/office/powerpoint/2010/main" val="1299738750"/>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5-10T17:44:33.082"/>
    </inkml:context>
    <inkml:brush xml:id="br0">
      <inkml:brushProperty name="width" value="0.05" units="cm"/>
      <inkml:brushProperty name="height" value="0.05" units="cm"/>
      <inkml:brushProperty name="ignorePressure" value="1"/>
    </inkml:brush>
  </inkml:definitions>
  <inkml:trace contextRef="#ctx0" brushRef="#br0">3247 1,'-3'48,"-1"24,-2 0,-17 67,22-134,-1 0,1 0,-2 0,1-1,0 1,-3 3,5-8,0 1,-1 0,1-1,0 1,-1 0,1-1,-1 1,1 0,-1-1,1 1,-1-1,1 1,-1-1,0 1,1-1,-1 1,0-1,1 0,-1 1,0-1,0 0,1 0,-1 1,0-1,0 0,0 0,1 0,-1 0,0 0,0 0,0 0,1 0,-1-1,0 1,0 0,1 0,-1-1,0 1,0 0,1-1,-1 1,0-1,1 1,-1 0,1-1,-1 0,-13-11,0 1,0 1,-1 0,0 0,-13-4,-16-11,-1-4,17 11,0 1,-2 0,-13-3,39 19,1 0,-1 0,1 0,-1 1,0-1,1 1,-1 0,1 0,-1 1,0-1,1 1,-4 1,-46 16,20-6,-342 108,-239 74,505-169,106-24,1 1,-1-1,1 1,0 0,0-1,0 1,0 0,0 0,0 0,0 1,0-1,1 0,0 1,-1-1,1 1,0 0,0-1,0 1,0 0,1-1,-1 2,-4 11,-99 215,-13 31,107-231,2 0,1 0,2 1,1 0,1-1,2 2,-7 55,-30 149,-9-1,-43 109,87-330,1 0,0 0,0 0,2 0,0 1,1 1,-1 5,0 0,-3 17,-61 566,57-429,7 0,15 86,48 294,-56-501,-5 68,-1-121,-1 0,1 0,0 0,0 0,0 0,-1 0,1 0,0 0,0-1,0 1,0 0,1-1,-1 1,0 0,0-1,0 1,0-1,1 0,-1 1,0-1,0 0,1 0,-1 0,0 0,1 0,18 6,11 17,0 1,-2 1,24 26,36 32,124 73,-39-31,-52-24,-64-50,3-3,2-2,11 2,-14-17,3-2,0-4,4-1,62 25,-77-25,-32-14,1-1,0 0,0-2,1 0,19 3,-30-9,-1-1,1 0,0 0,-1-1,1 0,4-2,42-12,1 3,0 2,1 2,47 1,-69 5,43-4,0 4,0 4,-1 3,67 14,-107-12,569 84,-505-82,-1-4,1-5,0-4,97-18,-129 6,0-3,-2-3,30-16,-49 19,11-3,103-42,-133 50,-1-1,0-1,-1-2,3-4,-4-2,-1-1,-1-1,17-24,7-6,42-32,3 4,57-37,34-28,-178 141,0 1,-1-2,0 1,0 0,-1-1,0-1,-1 1,0-1,0 0,-1-1,7-20,-1 0,3-22,-6 21,38-165,-9-2,-4-39,-31 201,-2-1,-1 1,-2 0,-2 0,-1 0,-4-9,0-1,-6-42,-8-31,-29-83,47 185,-1 0,-1 1,-1 0,-5-7,-17-31,-59-140,-12-22,47 94,6-1,-8-42,18 51,7 17,5 14,-6-5,29 81,-1-1,0 1,0 0,-1 0,0 0,0 1,-1 0,0 1,-6-4,-16-16,9 7,-2-4,-1 1,0 1,-2 2,0 0,-14-5,18 11,0 0,1-2,1 0,0-2,-11-11,-32-33,-7-8,-64-46,89 84,-1 3,-1 2,-46-18,27 13,29 13,-46-23,-73-24,101 58,-79-27,-48-23,56 17,-98-18,210 56,0 0,0 2,-1 0,1 0,-13 3,18-2,7-1,0 0,0 1,0-1,1 1,-1-1,0 1,0 0,0 0,1-1,-1 1,1 0,-1 1,1-1,-1 0,1 0,-1 1,1-1,0 0,0 1,0 0,0-1,0 1,0 0,0-1,0 1,-1 5,0 0,0 0,1 0,-1 0,1 5,1-11,0-1,0 0,0 0,0 1,-1-1,1 0,0 0,0 0,0 0,0 0,0 0,0 0,0 0,0 0,-1 0,1 0,0 0,0 0,0 0,0 0,0 0,0 0,-1 0,1 0,0 0,0 0,0 0,0 0,0 0,0 0,-1 0,1 0,0 0,0 0,0 0,0 0,0 0,0 0,0 0,-1 0,1 0,0-1,0 1,0 0,0 0,0 0,0 0,0 0,0 0,0 0,0 0,0-1,0 1,0 0,0 0,0 0,0 0,0 0,0 0,0-1,0 1,0 0,0 0,-6-8,-1-4</inkml:trace>
  <inkml:trace contextRef="#ctx0" brushRef="#br0" timeOffset="6027.0277">4399 7763,'-73'-16,"0"-2,1-4,1-3,1-3,-4-5,-187-84,65 31,140 63,-2 3,0 3,-6 0,-9-2,46 11,0 1,0 1,0 2,-1 1,-27 0,-124 2,34-1,0 6,-110 19,243-22,0 2,0-1,1 2,-1-1,1 2,-1-1,7 0,-1-1,0 0,1 1,0 0,0 1,0-1,0 1,1 0,0 0,0 0,0 0,1 1,-45 63,-51 58,59-81,3 3,1 0,3 3,-16 34,46-79,0 1,0-1,0 1,1 0,1-1,-1 1,1 0,1 0,-1 0,1 0,1 2,-2-4,-1 0,0 1,0-1,0 0,0 0,-1-1,0 1,0 0,-1-1,0 0,1 0,-2 1,-9 14,-282 467,293-482,0 0,0 0,0 0,1 0,0 0,0 0,1 1,-1-1,1 1,0-1,1 1,-1 0,1-1,0 3,0 34,-2-1,-2 1,-1-1,-3 2,-42 162,27-120,3 0,-2 47,11-32,4 0,5 1,4-1,5 10,-5-100,0 0,0 0,1-1,1 0,0 1,0-1,0 0,1-1,1 1,-1-1,1 0,1-1,0 1,2 2,18 14,1-1,1-1,11 6,-19-14,121 77,4-8,3-5,28 3,383 190,-526-257,0-2,1-1,34 7,112 12,-111-19,419 43,-122-17,178 16,-325-42,106-14,-291 1,0-1,-1-2,1-2,24-7,-37 7,-1-1,0-1,0-1,-1 0,0-2,-1 0,14-12,67-52,4 5,2 4,221-118,-188 108,-136 76,12-8,0 0,0 0,7-8,-18 14,-1 0,0 0,1 0,-1-1,-1 1,1-1,0 0,-1 0,0 0,0 0,0 0,-1 0,1-1,-1 1,0 0,0-2,0 3,0-1,0 1,0 0,1-1,-1 1,1 0,0 0,0 0,0 0,0 0,0 0,2-1,36-32,-24 22,47-41,-8 8,-2-3,-50 45,0 0,-1 0,0-1,0 1,0 0,-1-1,0 1,0-1,0 1,0-1,-1-1,4-20,118-444,-40 166,-80 293,0 1,-1-1,0 0,0 0,-1 0,-1 1,-1-5,-16-81,9 56,-49-203,41 189,-2 1,-3 1,-11-19,-10-9,-44-63,63 109,-1 2,-3 0,0 2,-2 1,-8-5,-73-62,-2-1,-108-73,209 164,0 1,0 0,0 1,0 0,-1 1,0 1,0 0,0 0,0 1,-4 1,-23-2,0 3,-30 3,-319 45,367-45,-572 110,312-56,265-54,1 0,-1-1,0-1,0-1,0 0,-2-1,12 0,6 1,0 0,0 0,1 0,-1 0,0 0,0 0,0 0,0 0,0-1,0 1,0 0,0-1,1 1,-1-1,0 1,0-1,0 1,1-1,-1 1,0-1,1 0,-1 0,0 1,1-1,-1 0,1 0,-1 1,1-1,0 0,-1 0,1 0,0 0,0 0,-1 0,1 0,0 0,0 1,0-1,0 0,0-1,-9-35,-3-10</inkml:trace>
  <inkml:trace contextRef="#ctx0" brushRef="#br0" timeOffset="8665.8838">1389 3054,'-122'136,"-96"142,116-143,-42 49,-179 244,304-398,1 2,2 0,1 0,1 2,2 0,0 5,-15 65,-1 39,15-78,-9 82,6-1,3 128,21 256,-2-308,-4-160,31 630,-21-612,4 1,4-2,13 31,21 81,74 420,43 174,-163-752,-5-17,1-1,0 0,1 1,1-2,0 1,1-1,5 7,5-6,-15-13,1 0,-1 0,1 0,-1 0,0 0,0 0,0 1,1 1,399 579,-345-504,13 19,65 68,-128-159,-1 0,1 0,1-1,3 3,-1-3</inkml:trace>
  <inkml:trace contextRef="#ctx0" brushRef="#br0" timeOffset="10178.2715">1389 3426,'-32'11,"-1"-1,0-2,-1-1,0-1,0-2,-20-1,-58-1,-39-8,33 0,-235 2,352 4,0 0,0 0,1 0,-1-1,0 1,0 0,0 0,0-1,1 1,-1 0,0-1,1 1,-1-1,0 1,1-1,-1 1,0-1,1 0,-1 1,1-1,-1 0,0 0,-3-5</inkml:trace>
  <inkml:trace contextRef="#ctx0" brushRef="#br0" timeOffset="11327.208">1358 3301,'-14'50,"0"-3,1 2,3-1,0 11,9-43,0 0,0 1,2-1,0 0,1 1,0-1,2 0,0 0,0-1,1 1,7 11,29 52,4-2,3-3,37 44,-26-40,-34-42</inkml:trace>
  <inkml:trace contextRef="#ctx0" brushRef="#br0" timeOffset="13409.2448">1770 8566,'-22'73,"-3"-2,-3 0,-31 53,58-122,0 0,0 0,0 0,0 0,0 0,1 0,-1 1,1-1,-1 0,1 0,0 1,0-1,0 0,0 2,-1-16,-21-192,4-160,19 218,7-1,26-140,-36 270,-1 12,2 12,-1 50,-46 899,45-922,3-18,-2 0,0 0,0 0,-2 0,0-1,0 0,-6 11,10-25</inkml:trace>
  <inkml:trace contextRef="#ctx0" brushRef="#br0" timeOffset="15156.3608">1471 9888,'-28'20,"-2"-1,-1-2,0-1,-1-1,0-1,-1-2,-1-2,0-1,-26 4,-630 95,648-104,0-2,-14-3,13 1,41 0,0 0,-1 1,1-1,0 1,0-1,-1 1,1 0,0 0,0 0,0 0,0 0,0 0,0 0,1 1,-1-1,0 1,0 0,-24 33,9-10,15-11,2-15</inkml:trace>
  <inkml:trace contextRef="#ctx0" brushRef="#br0" timeOffset="15805.0303">1782 9742,'0'0</inkml:trace>
  <inkml:trace contextRef="#ctx0" brushRef="#br0" timeOffset="17088.754">1671 9789,'-51'87,"-53"84,99-164,0 0,-1-1,0 1,0-1,-1-1,0 1,0-1,0 0,0-1,-1 1,-3 0,-15 6,0-2,-25 7,21-8,-89 28,-1-6,-2-6,0-4,-8-6,-139 9,-78 5,335-27,7 0,0 0,0 0,1-1,-1 0,0 0,0-1,0 1,0-1,0 0,-2-1,4-3,3 1</inkml:trace>
  <inkml:trace contextRef="#ctx0" brushRef="#br0" timeOffset="17702.0437">2111 9664,'0'0</inkml:trace>
  <inkml:trace contextRef="#ctx0" brushRef="#br0" timeOffset="25418.3615">10523 3454,'-31'21,"-2"-1,0-1,-1-2,0-2,-1-1,-1-1,0-2,-5-1,5-4,8-1,-1 1,-21 8,41-11,1 0,0 1,0 0,1 0,-1 1,1 0,0 0,0 0,0 1,1 0,-2 3,-181 235,20-24,115-156,-3-2,-23 15,48-48,2 1,0 1,2 2,2 0,1 2,1 1,2 1,2 1,-4 12,-47 116,-74 191,136-330,2 2,1-1,1 1,1 0,1 13,1 49,4 7,0 10,0-86,1 1,1-1,1 1,1-1,8 19,2 11,10 43,-3-7,21 46,3-16,5-3,22 32,-10-36,8 4,-42-72,2-2,2 0,1-3,5 2,-16-19,1 0,0-2,2-1,0-1,1-1,1-2,0-1,15 5,126 42,2-6,78 9,-229-60,1-1,-1-1,1-1,8-1,31 1,118 0,165-21,-315 19,-16 1,0 0,0-1,0 0,0-1,-8 2,-1-1,1 0,0 0,0-1,-1 1,0-1,1 0,-1 0,0 0,0-1,-1 1,1-1,42-49,-2-2,-2-2,-3-1,14-32,-50 84,0 0,-1 0,0-1,0 1,0-1,-1 1,0-1,0 1,-1-1,0 0,0-3,0 5</inkml:trace>
  <inkml:trace contextRef="#ctx0" brushRef="#br0" timeOffset="27317.5845">11200 3983,'-49'6,"1"2,-6 4,37-7,0 0,1 1,-1 0,1 1,1 1,-1 1,-8 7,21-14,1 0,0 0,-1-1,1 1,-1-1,1 1,-1-1,0 0,0 0,1 0,-1 0,0-1,0 1,0-1,0 1,0-1,0 0,0 0,0-1,-2 1,17 4,38 17,290 134,-282-125,-2 3,-1 2,-1 3,40 38,-58-44,-2 2,-2 1,-1 1,-2 2,4 9,-19-21,-2 0,-1 0,-1 2,2 9,7 19,26 79,-6 1,16 113,22 282,-70-478,-1-12,-2 0,-2 0,-2 13,-25 208,19-210,1-29,-1 0,-1 0,-1-1,0 0,-2 0,-3 4,-3 8,-71 139,-10 21,92-183,1 0,0 1,1 0,0 0,1 0,0 0,0 0,1 11,1-23,1 0</inkml:trace>
  <inkml:trace contextRef="#ctx0" brushRef="#br0" timeOffset="28680.4664">6273 4218,'52'31,"1"-2,1-2,2-3,0-2,1-3,54 11,78 9,96 3,-118-18,33 10,-1 10,-3 8,-1 9,-4 8,-3 9,149 85,-144-57,-171-101,-20-5,0 1,1-1,-1 0,0 1,0-1,0 1,0-1,1 1,-1 0,0 0,0 0,0 0,0 0,-1 1,2 0,-4-5,1 2</inkml:trace>
  <inkml:trace contextRef="#ctx0" brushRef="#br0" timeOffset="30447.0189">8691 3672,'29'67,"3"-2,2-2,18 22,130 173,-138-198,-13-22,2 0,25 20,5 6,-30-28,56 60,9 20,-96-113,-1 0,1 1,-1-1,1 0,-1 1,0-1,0 1,0-1,-1 1,1 0,-1-1,0 2,-2 50,1-25,0-24,-1 0,1 0,-1-1,0 1,-1-1,1 1,-1-1,0 0,0 0,-1 0,1 0,-1-1,0 1,-1-1,1 0,-1 0,-12 14,-317 334,86-94,121-122,-212 239,316-344,20-40,1-1</inkml:trace>
  <inkml:trace contextRef="#ctx0" brushRef="#br0" timeOffset="32961.6289">7127 9138,'-43'-23,"-71"-32,98 48,-1 1,0 1,0 0,-1 1,-16-1,31 5,0 0,0 0,0 0,0 0,0 0,0 1,0-1,0 1,0 0,0 0,1 0,-1 0,0 1,1-1,-1 1,1-1,-1 1,1 0,0 0,-1 0,1 0,0 1,1-1,-1 1,0-1,1 1,-1-1,1 1,-1 1,0-3,16-6,421-212,-282 131,120-88,-143 70,-79 61,2 2,7-1,325-193,-62 41,881-504,-1172 680,-18 10,1 0,-1 1,1 0,1 2,0-1,7 7,-21 1,-16 0,5-3,-1 0,1 0,0-1,-6-2,-30-5,-183-12,-103 8,245 6,84 6,-1 1,1-1,-1 0,1 1,-1-1,1 0,0 0,-1-1,1 1,0 0,0-1,-1 0,1 0,0 0,0 1,0 0,0-1,-1 1,1 0,0 0,0 0,-1 1,1-1,-1 0,1 1,-1 0,1-1,0 1,-3 0,1 1,-9 0,13-1,0 0,0 0,0 0,0 0,0 0,-1 0,1-1,0 1,0 0,0 0,0 0,0 0,0 0,-1 0,1 0,0 0,0 0,0 0,0 0,0 0,0 0,0-1,-1 1,1 0,0 0,0 0,0 0,0 0,0 0,0-1,0 1,0 0,0 0,0 0,0 0,0 0,0 0,0-1,0 1,0 0,0 0,0 0,0 0,0 0,0-1,0 1,0 0,0 0,0 0,0 0,0 0,0 0,1-1,-1 1,0 0,0 0,0 0,0 0,0 0,0 0,3-4</inkml:trace>
  <inkml:trace contextRef="#ctx0" brushRef="#br0" timeOffset="34144.2623">9542 7269,'-176'29,"-2"-8,-103-3,125-9,-34 6,-94 5,277-20,4 0,1 1,0-1,-1 0,1 0,-1 0,1 0,-1 0,1-1,-1 1,1-1,0 1,-1-1,1 0,0 0,0 0,-2-1,2-1</inkml:trace>
  <inkml:trace contextRef="#ctx0" brushRef="#br0" timeOffset="35133.0994">10024 7445,'-26'72,"3"2,4 0,2 1,-6 77,9 16,6 127,11-10,36 231,-29-453,-8-51</inkml:trace>
  <inkml:trace contextRef="#ctx0" brushRef="#br0" timeOffset="37884.1802">4105 1587,'-24'79,"-16"27,26-74,-1-2,-2 1,-1-2,-16 21,-48 49,-42 37,-65 76,159-174,1 2,3 1,1 1,-15 37,-22 76,-6 43,-45 115,49-148,4 12,52-144,-11 24,-40 72,-6-2,-35 45,-168 231,-109 97,375-496,-1-1,0 0,0 0,1 1,0-1,0 1,0 0,0 0,-1 2,3-6,0 1,0 0,0-1,0 1,0-1,0 1,0-1,0 1,0-1,0 1,1-1,-1 1,0-1,0 1,1-1,-1 1,0-1,0 1,1-1,-1 1,0-1,1 0,-1 1,20 8,8-4</inkml:trace>
  <inkml:trace contextRef="#ctx0" brushRef="#br0" timeOffset="39267.2248">4340 1980,'-12'23,"1"1,1 0,1 0,2 1,0 0,1 0,1 7,2-10,2-1,1 0,0 0,2 1,0-1,1 0,2 0,0 0,2 2,29 71,3-2,5-2,11 12,-22-40,78 144,40 75,22 84,-105-183,33 146,-82-263,-3 4,-2 0,-4 1,-1 39,1-10,21 255,-4-222,-24-130,-1-3</inkml:trace>
  <inkml:trace contextRef="#ctx0" brushRef="#br0" timeOffset="40183.3961">3581 3896,'-80'0,"24"0,0 2,-4 3,44 0,14-4,0 0,0-1,0 1,-1 0,1-1,0 0,0 1,-1-1,1 0,0 0,-1 0,13 3,0-1,1 1,-1-2,4 1,22 3,165 29,2-9,0-9,1-9,73-12,-182 0,-91 2,-3 0</inkml:trace>
  <inkml:trace contextRef="#ctx0" brushRef="#br0" timeOffset="45174.4463">3506 8291,'-59'92,"5"-8,-33 68,79-130,1 0,1 1,0 0,2 0,1 0,0 0,2 6,-3 16,-21 215,9 136,17-302,1 4,-5 13,-4 106,10-215,-1 0,1 0,0-1,0 1,-1-1,1 1,0-1,0 0,0 0,1 0,0 0,1 0,189 67,129 24,-235-75,2-5,78 1,-2 0,-66-1,122 9,-218-21,1 0,0 0,-1 0,1 0,0-1,-1 0,1 0,4-1,-7 1,0-1,0 1,0 0,1-1,-1 1,-1-1,1 0,0 1,0-1,-1 0,1 0,-1 0,1 0,-1-1,0 1,1-1,8-22</inkml:trace>
  <inkml:trace contextRef="#ctx0" brushRef="#br0" timeOffset="45791.0738">3275 9359,'110'-21,"630"-99,-676 114,19-4,1 4,76 4,-151 3</inkml:trace>
  <inkml:trace contextRef="#ctx0" brushRef="#br0" timeOffset="46663.553">3875 8397,'147'-18,"0"-6,68-24,-99 22,71-17,162-34,38 10,-276 54</inkml:trace>
  <inkml:trace contextRef="#ctx0" brushRef="#br0" timeOffset="48780.8676">10048 5012,'-13'247,"11"49,-1 81,-13-121,-2 218,18-471</inkml:trace>
  <inkml:trace contextRef="#ctx0" brushRef="#br0" timeOffset="49635.8831">9966 6051,'44'24,"1"-3,1-2,1-1,1-3,31 5,-6-5,1-3,0-4,31-1,-80-6,0-1,0-1,-1-1,20-5,-41 6</inkml:trace>
  <inkml:trace contextRef="#ctx0" brushRef="#br0" timeOffset="50773.5305">11153 5428,'-27'79,"6"-16,-2-1,-14 21,35-76,0 0,1 1,0-1,0 0,1 1,0-1,0 1,1-1,0 0,0 1,2 5,1 13,31 344,15 134,-28-358,6-1,23 59,-45-183,-1-8,-1-1,-1 1,-1 1,1 6,-2-17,-1 0,0 0,0 0,0 0,0 0,-1 0,1 0,-1 0,0-1,0 1,0 0,0 0,0-1,-1 1,1-1,-1 1,0-1,0 1,1-1,-2 0,1 0,0 0,-9 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F134F6A7-8A1A-4FAA-8887-7E517096C0FA}" type="datetimeFigureOut">
              <a:rPr lang="en-US" smtClean="0"/>
              <a:t>5/14/2018</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1D5848BA-9F0C-46D6-B832-3D139016B6B6}" type="slidenum">
              <a:rPr lang="en-US" smtClean="0"/>
              <a:t>‹#›</a:t>
            </a:fld>
            <a:endParaRPr lang="en-US"/>
          </a:p>
        </p:txBody>
      </p:sp>
    </p:spTree>
    <p:extLst>
      <p:ext uri="{BB962C8B-B14F-4D97-AF65-F5344CB8AC3E}">
        <p14:creationId xmlns:p14="http://schemas.microsoft.com/office/powerpoint/2010/main" val="1764785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247" y="4173370"/>
            <a:ext cx="5681980" cy="3696712"/>
          </a:xfrm>
        </p:spPr>
        <p:txBody>
          <a:bodyPr/>
          <a:lstStyle/>
          <a:p>
            <a:endParaRPr lang="en-US" sz="1400" b="1" dirty="0">
              <a:latin typeface="Comic Sans MS" panose="030F0702030302020204" pitchFamily="66" charset="0"/>
            </a:endParaRPr>
          </a:p>
          <a:p>
            <a:pPr algn="ctr"/>
            <a:r>
              <a:rPr lang="en-US" sz="1400" b="1" dirty="0">
                <a:latin typeface="Comic Sans MS" panose="030F0702030302020204" pitchFamily="66" charset="0"/>
              </a:rPr>
              <a:t>Slide 39</a:t>
            </a:r>
          </a:p>
          <a:p>
            <a:r>
              <a:rPr lang="en-US" sz="1400" b="1" dirty="0">
                <a:latin typeface="Comic Sans MS" panose="030F0702030302020204" pitchFamily="66" charset="0"/>
              </a:rPr>
              <a:t>Assistant (4 items, administrative and treatment)</a:t>
            </a:r>
            <a:endParaRPr lang="en-US" sz="1400" dirty="0">
              <a:latin typeface="Comic Sans MS" panose="030F0702030302020204" pitchFamily="66" charset="0"/>
            </a:endParaRPr>
          </a:p>
          <a:p>
            <a:pPr lvl="0"/>
            <a:r>
              <a:rPr lang="en-US" sz="1400" dirty="0">
                <a:latin typeface="Comic Sans MS" panose="030F0702030302020204" pitchFamily="66" charset="0"/>
              </a:rPr>
              <a:t>Helpful, courteous and respectful</a:t>
            </a:r>
          </a:p>
          <a:p>
            <a:r>
              <a:rPr lang="en-US" sz="1400" b="1" dirty="0">
                <a:latin typeface="Comic Sans MS" panose="030F0702030302020204" pitchFamily="66" charset="0"/>
              </a:rPr>
              <a:t>Insurance (1 item)</a:t>
            </a:r>
            <a:endParaRPr lang="en-US" sz="1400" dirty="0">
              <a:latin typeface="Comic Sans MS" panose="030F0702030302020204" pitchFamily="66" charset="0"/>
            </a:endParaRPr>
          </a:p>
          <a:p>
            <a:pPr lvl="0"/>
            <a:r>
              <a:rPr lang="en-US" sz="1400" dirty="0">
                <a:latin typeface="Comic Sans MS" panose="030F0702030302020204" pitchFamily="66" charset="0"/>
              </a:rPr>
              <a:t>How often did insurance cover as much of the cost of treatment from the  chiropractor as you </a:t>
            </a:r>
            <a:r>
              <a:rPr lang="en-US" sz="1400">
                <a:latin typeface="Comic Sans MS" panose="030F0702030302020204" pitchFamily="66" charset="0"/>
              </a:rPr>
              <a:t>expected?</a:t>
            </a:r>
            <a:endParaRPr lang="en-US" sz="1400" b="1" dirty="0">
              <a:latin typeface="Comic Sans MS" panose="030F0702030302020204" pitchFamily="66" charset="0"/>
            </a:endParaRPr>
          </a:p>
          <a:p>
            <a:r>
              <a:rPr lang="en-US" sz="1400" b="1" dirty="0">
                <a:latin typeface="Comic Sans MS" panose="030F0702030302020204" pitchFamily="66" charset="0"/>
              </a:rPr>
              <a:t>Office appearance (1 item)</a:t>
            </a:r>
            <a:endParaRPr lang="en-US" sz="1400" dirty="0">
              <a:latin typeface="Comic Sans MS" panose="030F0702030302020204" pitchFamily="66" charset="0"/>
            </a:endParaRPr>
          </a:p>
          <a:p>
            <a:pPr lvl="0"/>
            <a:r>
              <a:rPr lang="en-US" sz="1400" dirty="0">
                <a:latin typeface="Comic Sans MS" panose="030F0702030302020204" pitchFamily="66" charset="0"/>
              </a:rPr>
              <a:t>0-10 rating of appearance (worst possible to best possible appearance )</a:t>
            </a:r>
          </a:p>
          <a:p>
            <a:endParaRPr lang="en-US" sz="1400" b="1" dirty="0">
              <a:latin typeface="Comic Sans MS" panose="030F0702030302020204" pitchFamily="66" charset="0"/>
            </a:endParaRPr>
          </a:p>
          <a:p>
            <a:r>
              <a:rPr lang="en-US" sz="1400" b="1" dirty="0">
                <a:latin typeface="Comic Sans MS" panose="030F0702030302020204" pitchFamily="66" charset="0"/>
              </a:rPr>
              <a:t>Perceived outcomes (3 items)</a:t>
            </a:r>
          </a:p>
          <a:p>
            <a:pPr lvl="0"/>
            <a:r>
              <a:rPr lang="en-US" sz="1400" dirty="0">
                <a:latin typeface="Comic Sans MS" panose="030F0702030302020204" pitchFamily="66" charset="0"/>
              </a:rPr>
              <a:t>How did treatment make you feel?</a:t>
            </a:r>
          </a:p>
          <a:p>
            <a:pPr lvl="0"/>
            <a:r>
              <a:rPr lang="en-US" sz="1400" dirty="0">
                <a:latin typeface="Comic Sans MS" panose="030F0702030302020204" pitchFamily="66" charset="0"/>
              </a:rPr>
              <a:t>How much did the treatment help you?</a:t>
            </a:r>
          </a:p>
          <a:p>
            <a:pPr lvl="0"/>
            <a:r>
              <a:rPr lang="en-US" sz="1400" dirty="0">
                <a:latin typeface="Comic Sans MS" panose="030F0702030302020204" pitchFamily="66" charset="0"/>
              </a:rPr>
              <a:t>Compared to how you felt 3 months ago, how much improvement in pain have you had?</a:t>
            </a:r>
          </a:p>
          <a:p>
            <a:endParaRPr lang="en-US" dirty="0"/>
          </a:p>
        </p:txBody>
      </p:sp>
      <p:sp>
        <p:nvSpPr>
          <p:cNvPr id="4" name="Slide Number Placeholder 3"/>
          <p:cNvSpPr>
            <a:spLocks noGrp="1"/>
          </p:cNvSpPr>
          <p:nvPr>
            <p:ph type="sldNum" sz="quarter" idx="10"/>
          </p:nvPr>
        </p:nvSpPr>
        <p:spPr/>
        <p:txBody>
          <a:bodyPr/>
          <a:lstStyle/>
          <a:p>
            <a:fld id="{E0B07FFA-19E1-4D73-9D58-822071DB9741}" type="slidenum">
              <a:rPr lang="en-US" smtClean="0"/>
              <a:t>1</a:t>
            </a:fld>
            <a:endParaRPr lang="en-US"/>
          </a:p>
        </p:txBody>
      </p:sp>
    </p:spTree>
    <p:extLst>
      <p:ext uri="{BB962C8B-B14F-4D97-AF65-F5344CB8AC3E}">
        <p14:creationId xmlns:p14="http://schemas.microsoft.com/office/powerpoint/2010/main" val="13853386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sz="1400" b="1" dirty="0">
                <a:latin typeface="Comic Sans MS" panose="030F0702030302020204" pitchFamily="66" charset="0"/>
              </a:rPr>
              <a:t>Slide 48</a:t>
            </a:r>
          </a:p>
          <a:p>
            <a:endParaRPr lang="en-US" sz="1400" dirty="0">
              <a:latin typeface="Comic Sans MS" panose="030F0702030302020204" pitchFamily="66" charset="0"/>
            </a:endParaRPr>
          </a:p>
          <a:p>
            <a:r>
              <a:rPr lang="en-US" sz="1400" dirty="0">
                <a:latin typeface="Comic Sans MS" panose="030F0702030302020204" pitchFamily="66" charset="0"/>
              </a:rPr>
              <a:t>We found that there was greater improvement in self-reported health those with higher expectations of improvement, fewer years with pain, and younger age at baseline.</a:t>
            </a:r>
          </a:p>
          <a:p>
            <a:endParaRPr lang="en-US" sz="1400" dirty="0">
              <a:latin typeface="Comic Sans MS" panose="030F0702030302020204" pitchFamily="66" charset="0"/>
            </a:endParaRPr>
          </a:p>
          <a:p>
            <a:r>
              <a:rPr lang="en-US" sz="1400" dirty="0">
                <a:latin typeface="Comic Sans MS" panose="030F0702030302020204" pitchFamily="66" charset="0"/>
              </a:rPr>
              <a:t>Controlling for baseline score, number of visits to the chiropractor during the study, gender and education.</a:t>
            </a:r>
          </a:p>
          <a:p>
            <a:endParaRPr lang="en-US" dirty="0"/>
          </a:p>
        </p:txBody>
      </p:sp>
      <p:sp>
        <p:nvSpPr>
          <p:cNvPr id="4" name="Slide Number Placeholder 3"/>
          <p:cNvSpPr>
            <a:spLocks noGrp="1"/>
          </p:cNvSpPr>
          <p:nvPr>
            <p:ph type="sldNum" sz="quarter" idx="10"/>
          </p:nvPr>
        </p:nvSpPr>
        <p:spPr/>
        <p:txBody>
          <a:bodyPr/>
          <a:lstStyle/>
          <a:p>
            <a:fld id="{1D5848BA-9F0C-46D6-B832-3D139016B6B6}" type="slidenum">
              <a:rPr lang="en-US" smtClean="0"/>
              <a:t>10</a:t>
            </a:fld>
            <a:endParaRPr lang="en-US"/>
          </a:p>
        </p:txBody>
      </p:sp>
    </p:spTree>
    <p:extLst>
      <p:ext uri="{BB962C8B-B14F-4D97-AF65-F5344CB8AC3E}">
        <p14:creationId xmlns:p14="http://schemas.microsoft.com/office/powerpoint/2010/main" val="326142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latin typeface="Comic Sans MS" panose="030F0702030302020204" pitchFamily="66" charset="0"/>
            </a:endParaRPr>
          </a:p>
          <a:p>
            <a:pPr algn="ctr"/>
            <a:r>
              <a:rPr lang="en-US" sz="1400" b="1" dirty="0">
                <a:latin typeface="Comic Sans MS" panose="030F0702030302020204" pitchFamily="66" charset="0"/>
              </a:rPr>
              <a:t>Slide 49</a:t>
            </a:r>
          </a:p>
          <a:p>
            <a:endParaRPr lang="en-US" sz="1400" dirty="0">
              <a:latin typeface="Comic Sans MS" panose="030F0702030302020204" pitchFamily="66" charset="0"/>
            </a:endParaRPr>
          </a:p>
          <a:p>
            <a:r>
              <a:rPr lang="en-US" sz="1400" dirty="0">
                <a:latin typeface="Comic Sans MS" panose="030F0702030302020204" pitchFamily="66" charset="0"/>
              </a:rPr>
              <a:t>When we have appropriateness of care estimates, we will be examining …</a:t>
            </a:r>
          </a:p>
          <a:p>
            <a:endParaRPr lang="en-US" dirty="0"/>
          </a:p>
        </p:txBody>
      </p:sp>
      <p:sp>
        <p:nvSpPr>
          <p:cNvPr id="4" name="Slide Number Placeholder 3"/>
          <p:cNvSpPr>
            <a:spLocks noGrp="1"/>
          </p:cNvSpPr>
          <p:nvPr>
            <p:ph type="sldNum" sz="quarter" idx="10"/>
          </p:nvPr>
        </p:nvSpPr>
        <p:spPr/>
        <p:txBody>
          <a:bodyPr/>
          <a:lstStyle/>
          <a:p>
            <a:fld id="{1D5848BA-9F0C-46D6-B832-3D139016B6B6}" type="slidenum">
              <a:rPr lang="en-US" smtClean="0"/>
              <a:t>11</a:t>
            </a:fld>
            <a:endParaRPr lang="en-US"/>
          </a:p>
        </p:txBody>
      </p:sp>
    </p:spTree>
    <p:extLst>
      <p:ext uri="{BB962C8B-B14F-4D97-AF65-F5344CB8AC3E}">
        <p14:creationId xmlns:p14="http://schemas.microsoft.com/office/powerpoint/2010/main" val="3307423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95581" y="4342170"/>
            <a:ext cx="6497116" cy="3872746"/>
          </a:xfrm>
        </p:spPr>
        <p:txBody>
          <a:bodyPr/>
          <a:lstStyle/>
          <a:p>
            <a:pPr algn="ctr"/>
            <a:r>
              <a:rPr lang="en-US" sz="1400" b="1" dirty="0">
                <a:latin typeface="Comic Sans MS" panose="030F0702030302020204" pitchFamily="66" charset="0"/>
              </a:rPr>
              <a:t>Slide 40</a:t>
            </a:r>
            <a:endParaRPr lang="en-US" sz="1400" dirty="0">
              <a:latin typeface="Comic Sans MS" panose="030F0702030302020204" pitchFamily="66" charset="0"/>
            </a:endParaRPr>
          </a:p>
          <a:p>
            <a:r>
              <a:rPr lang="en-US" sz="1400" dirty="0">
                <a:latin typeface="Comic Sans MS" panose="030F0702030302020204" pitchFamily="66" charset="0"/>
              </a:rPr>
              <a:t>The Consumer Assessment of Healthcare Providers and Systems (CAHPS) survey assesses patient experiences with ambulatory care.  We administered 7 CAHPS survey items at the end of the CERC study to assess experiences with access to care, communication and a global or overall rating of chiropractors.  We included 25 patient experience items in total including the 16 noted here plus 4 to assess administrative and treatment assistants, 1 to assess whether insurance paid as much as expected, 1 to assess office appearance, and 3 to assess perceived outcomes.</a:t>
            </a:r>
          </a:p>
          <a:p>
            <a:endParaRPr lang="en-US" sz="1400" dirty="0">
              <a:latin typeface="Comic Sans MS" panose="030F0702030302020204" pitchFamily="66" charset="0"/>
            </a:endParaRPr>
          </a:p>
          <a:p>
            <a:r>
              <a:rPr lang="en-US" b="1" dirty="0">
                <a:latin typeface="Comic Sans MS" panose="030F0702030302020204" pitchFamily="66" charset="0"/>
              </a:rPr>
              <a:t>Access (5 items): </a:t>
            </a:r>
            <a:r>
              <a:rPr lang="en-US" dirty="0">
                <a:latin typeface="Comic Sans MS" panose="030F0702030302020204" pitchFamily="66" charset="0"/>
              </a:rPr>
              <a:t>Appointment for urgent care, answer to questions during regular hours, answer to questions after hours, seen within 15 minutes, got treatment needed from chiropractic</a:t>
            </a:r>
          </a:p>
          <a:p>
            <a:r>
              <a:rPr lang="en-US" b="1" dirty="0">
                <a:latin typeface="Comic Sans MS" panose="030F0702030302020204" pitchFamily="66" charset="0"/>
              </a:rPr>
              <a:t>Communication (9 items): </a:t>
            </a:r>
            <a:r>
              <a:rPr lang="en-US" dirty="0">
                <a:latin typeface="Comic Sans MS" panose="030F0702030302020204" pitchFamily="66" charset="0"/>
              </a:rPr>
              <a:t>Give you advice about what you could do after the visit to prevent future pain? Listen carefully to you, show respect for what you say, know the important information about your pain, seem informed and up-to-date about the care you got from medical doctors? Spend enough time with you? Explain things in a way that was easy to understand, why you were having pain, what the treatment was doing?</a:t>
            </a:r>
          </a:p>
          <a:p>
            <a:r>
              <a:rPr lang="en-US" b="1" dirty="0">
                <a:latin typeface="Comic Sans MS" panose="030F0702030302020204" pitchFamily="66" charset="0"/>
              </a:rPr>
              <a:t>Global rating/satisfaction (2 items)</a:t>
            </a:r>
            <a:endParaRPr lang="en-US" dirty="0">
              <a:latin typeface="Comic Sans MS" panose="030F0702030302020204" pitchFamily="66" charset="0"/>
            </a:endParaRPr>
          </a:p>
          <a:p>
            <a:pPr lvl="0"/>
            <a:r>
              <a:rPr lang="en-US" dirty="0">
                <a:latin typeface="Comic Sans MS" panose="030F0702030302020204" pitchFamily="66" charset="0"/>
              </a:rPr>
              <a:t>0-10 rating of chiropractor</a:t>
            </a:r>
          </a:p>
          <a:p>
            <a:pPr lvl="0"/>
            <a:r>
              <a:rPr lang="en-US" dirty="0">
                <a:latin typeface="Comic Sans MS" panose="030F0702030302020204" pitchFamily="66" charset="0"/>
              </a:rPr>
              <a:t>How would you rate your satisfaction with the results from your chiropractor treatment?</a:t>
            </a:r>
          </a:p>
          <a:p>
            <a:endParaRPr lang="en-US" dirty="0"/>
          </a:p>
        </p:txBody>
      </p:sp>
      <p:sp>
        <p:nvSpPr>
          <p:cNvPr id="4" name="Slide Number Placeholder 3"/>
          <p:cNvSpPr>
            <a:spLocks noGrp="1"/>
          </p:cNvSpPr>
          <p:nvPr>
            <p:ph type="sldNum" sz="quarter" idx="10"/>
          </p:nvPr>
        </p:nvSpPr>
        <p:spPr/>
        <p:txBody>
          <a:bodyPr/>
          <a:lstStyle/>
          <a:p>
            <a:fld id="{E0B07FFA-19E1-4D73-9D58-822071DB9741}" type="slidenum">
              <a:rPr lang="en-US" smtClean="0"/>
              <a:t>2</a:t>
            </a:fld>
            <a:endParaRPr lang="en-US"/>
          </a:p>
        </p:txBody>
      </p:sp>
    </p:spTree>
    <p:extLst>
      <p:ext uri="{BB962C8B-B14F-4D97-AF65-F5344CB8AC3E}">
        <p14:creationId xmlns:p14="http://schemas.microsoft.com/office/powerpoint/2010/main" val="3283247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sz="1400" b="1" dirty="0">
                <a:latin typeface="Comic Sans MS" panose="030F0702030302020204" pitchFamily="66" charset="0"/>
              </a:rPr>
              <a:t>Slide 41</a:t>
            </a:r>
          </a:p>
          <a:p>
            <a:endParaRPr lang="en-US" sz="1400" dirty="0">
              <a:latin typeface="Comic Sans MS" panose="030F0702030302020204" pitchFamily="66" charset="0"/>
            </a:endParaRPr>
          </a:p>
          <a:p>
            <a:r>
              <a:rPr lang="en-US" sz="1400" dirty="0">
                <a:latin typeface="Comic Sans MS" panose="030F0702030302020204" pitchFamily="66" charset="0"/>
              </a:rPr>
              <a:t>Here we compare the 4 CAHPS communication items and the overall rating of provider item for the 1800 CERC patients vs. 137,416 respondents from 656 practice sites included in the 2016 CAHPS database. The CAHPS Clinician and Group Survey is administered using a 6-month reporting window whereas we used a 3-month reporting window in this study to cover the time between baseline and the 3-month follow-up.  Responses to corresponding communication items are very similar but 6% more of the database sample than the chiropractic sample provided the most response to time spent with provider.  In addition, 8% more of the database sample rated their provider a 10, the most positive score. </a:t>
            </a:r>
          </a:p>
          <a:p>
            <a:endParaRPr lang="en-US" dirty="0"/>
          </a:p>
        </p:txBody>
      </p:sp>
      <p:sp>
        <p:nvSpPr>
          <p:cNvPr id="4" name="Slide Number Placeholder 3"/>
          <p:cNvSpPr>
            <a:spLocks noGrp="1"/>
          </p:cNvSpPr>
          <p:nvPr>
            <p:ph type="sldNum" sz="quarter" idx="10"/>
          </p:nvPr>
        </p:nvSpPr>
        <p:spPr/>
        <p:txBody>
          <a:bodyPr/>
          <a:lstStyle/>
          <a:p>
            <a:fld id="{1D5848BA-9F0C-46D6-B832-3D139016B6B6}" type="slidenum">
              <a:rPr lang="en-US" smtClean="0"/>
              <a:t>3</a:t>
            </a:fld>
            <a:endParaRPr lang="en-US"/>
          </a:p>
        </p:txBody>
      </p:sp>
    </p:spTree>
    <p:extLst>
      <p:ext uri="{BB962C8B-B14F-4D97-AF65-F5344CB8AC3E}">
        <p14:creationId xmlns:p14="http://schemas.microsoft.com/office/powerpoint/2010/main" val="1004275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sz="1400" b="1" dirty="0">
                <a:latin typeface="Comic Sans MS" panose="030F0702030302020204" pitchFamily="66" charset="0"/>
              </a:rPr>
              <a:t>Slide 42</a:t>
            </a:r>
          </a:p>
          <a:p>
            <a:endParaRPr lang="en-US" sz="1400" dirty="0">
              <a:latin typeface="Comic Sans MS" panose="030F0702030302020204" pitchFamily="66" charset="0"/>
            </a:endParaRPr>
          </a:p>
          <a:p>
            <a:r>
              <a:rPr lang="en-US" sz="1400" dirty="0">
                <a:latin typeface="Comic Sans MS" panose="030F0702030302020204" pitchFamily="66" charset="0"/>
              </a:rPr>
              <a:t>In addition to the specific patient experience questions, we included some questions getting at global perceptions of outcomes of care.  7 out of 10 CERC participants felt that the treatment made they feel much better and helped them a lot.</a:t>
            </a:r>
          </a:p>
          <a:p>
            <a:endParaRPr lang="en-US" dirty="0"/>
          </a:p>
        </p:txBody>
      </p:sp>
      <p:sp>
        <p:nvSpPr>
          <p:cNvPr id="4" name="Slide Number Placeholder 3"/>
          <p:cNvSpPr>
            <a:spLocks noGrp="1"/>
          </p:cNvSpPr>
          <p:nvPr>
            <p:ph type="sldNum" sz="quarter" idx="10"/>
          </p:nvPr>
        </p:nvSpPr>
        <p:spPr/>
        <p:txBody>
          <a:bodyPr/>
          <a:lstStyle/>
          <a:p>
            <a:fld id="{1D5848BA-9F0C-46D6-B832-3D139016B6B6}" type="slidenum">
              <a:rPr lang="en-US" smtClean="0"/>
              <a:t>4</a:t>
            </a:fld>
            <a:endParaRPr lang="en-US"/>
          </a:p>
        </p:txBody>
      </p:sp>
    </p:spTree>
    <p:extLst>
      <p:ext uri="{BB962C8B-B14F-4D97-AF65-F5344CB8AC3E}">
        <p14:creationId xmlns:p14="http://schemas.microsoft.com/office/powerpoint/2010/main" val="1096918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sz="1400" b="1" dirty="0">
                <a:latin typeface="Comic Sans MS" panose="030F0702030302020204" pitchFamily="66" charset="0"/>
              </a:rPr>
              <a:t>Slide 43</a:t>
            </a:r>
          </a:p>
          <a:p>
            <a:endParaRPr lang="en-US" dirty="0"/>
          </a:p>
        </p:txBody>
      </p:sp>
      <p:sp>
        <p:nvSpPr>
          <p:cNvPr id="4" name="Slide Number Placeholder 3"/>
          <p:cNvSpPr>
            <a:spLocks noGrp="1"/>
          </p:cNvSpPr>
          <p:nvPr>
            <p:ph type="sldNum" sz="quarter" idx="10"/>
          </p:nvPr>
        </p:nvSpPr>
        <p:spPr/>
        <p:txBody>
          <a:bodyPr/>
          <a:lstStyle/>
          <a:p>
            <a:fld id="{1D5848BA-9F0C-46D6-B832-3D139016B6B6}" type="slidenum">
              <a:rPr lang="en-US" smtClean="0"/>
              <a:t>5</a:t>
            </a:fld>
            <a:endParaRPr lang="en-US"/>
          </a:p>
        </p:txBody>
      </p:sp>
    </p:spTree>
    <p:extLst>
      <p:ext uri="{BB962C8B-B14F-4D97-AF65-F5344CB8AC3E}">
        <p14:creationId xmlns:p14="http://schemas.microsoft.com/office/powerpoint/2010/main" val="18322723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sz="1400" b="1" dirty="0">
                <a:latin typeface="Comic Sans MS" panose="030F0702030302020204" pitchFamily="66" charset="0"/>
              </a:rPr>
              <a:t>Slide 44</a:t>
            </a:r>
          </a:p>
          <a:p>
            <a:endParaRPr lang="en-US" sz="1400" dirty="0">
              <a:latin typeface="Comic Sans MS" panose="030F0702030302020204" pitchFamily="66" charset="0"/>
            </a:endParaRPr>
          </a:p>
          <a:p>
            <a:r>
              <a:rPr lang="en-US" sz="1400" dirty="0">
                <a:latin typeface="Comic Sans MS" panose="030F0702030302020204" pitchFamily="66" charset="0"/>
              </a:rPr>
              <a:t>We also measured patient-reported health using the Patient-reported Outcomes Measurement Information System (PROMIS) 29-item profile instrument that yields 6 multi-item scale scores and physical and mental health summary scores.</a:t>
            </a:r>
          </a:p>
          <a:p>
            <a:r>
              <a:rPr lang="en-US" sz="1400" dirty="0">
                <a:latin typeface="Comic Sans MS" panose="030F0702030302020204" pitchFamily="66" charset="0"/>
              </a:rPr>
              <a:t>The PROMIS-29 scores are on a T-score metric with a mean of 50 and SD of 10 in the U.S. general population.  For simplicity we coded all scores so that a higher score represents better health.</a:t>
            </a:r>
          </a:p>
          <a:p>
            <a:endParaRPr lang="en-US" sz="1400" dirty="0">
              <a:latin typeface="Comic Sans MS" panose="030F0702030302020204" pitchFamily="66" charset="0"/>
            </a:endParaRPr>
          </a:p>
          <a:p>
            <a:r>
              <a:rPr lang="en-US" sz="1400" dirty="0">
                <a:latin typeface="Comic Sans MS" panose="030F0702030302020204" pitchFamily="66" charset="0"/>
              </a:rPr>
              <a:t>Higher scores represent better physical functioning, social health, and physical and mental health summary scores.  Higher scores are worse for the other 4 scales (pain, fatigue, sleep disturbance, and emotional distress.</a:t>
            </a:r>
          </a:p>
          <a:p>
            <a:endParaRPr lang="en-US" dirty="0"/>
          </a:p>
        </p:txBody>
      </p:sp>
      <p:sp>
        <p:nvSpPr>
          <p:cNvPr id="4" name="Slide Number Placeholder 3"/>
          <p:cNvSpPr>
            <a:spLocks noGrp="1"/>
          </p:cNvSpPr>
          <p:nvPr>
            <p:ph type="sldNum" sz="quarter" idx="10"/>
          </p:nvPr>
        </p:nvSpPr>
        <p:spPr/>
        <p:txBody>
          <a:bodyPr/>
          <a:lstStyle/>
          <a:p>
            <a:fld id="{E0B07FFA-19E1-4D73-9D58-822071DB9741}" type="slidenum">
              <a:rPr lang="en-US" smtClean="0"/>
              <a:t>6</a:t>
            </a:fld>
            <a:endParaRPr lang="en-US"/>
          </a:p>
        </p:txBody>
      </p:sp>
    </p:spTree>
    <p:extLst>
      <p:ext uri="{BB962C8B-B14F-4D97-AF65-F5344CB8AC3E}">
        <p14:creationId xmlns:p14="http://schemas.microsoft.com/office/powerpoint/2010/main" val="7517975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latin typeface="Comic Sans MS" panose="030F0702030302020204" pitchFamily="66" charset="0"/>
            </a:endParaRPr>
          </a:p>
          <a:p>
            <a:pPr algn="ctr"/>
            <a:r>
              <a:rPr lang="en-US" sz="1400" b="1" dirty="0">
                <a:latin typeface="Comic Sans MS" panose="030F0702030302020204" pitchFamily="66" charset="0"/>
              </a:rPr>
              <a:t>Slide 45</a:t>
            </a:r>
          </a:p>
          <a:p>
            <a:endParaRPr lang="en-US" sz="1400" dirty="0"/>
          </a:p>
          <a:p>
            <a:r>
              <a:rPr lang="en-US" sz="1400" dirty="0"/>
              <a:t>The reliabilities of the PROMIS-29 v2.0 measures in this sample were 0.85 or higher. </a:t>
            </a:r>
          </a:p>
          <a:p>
            <a:endParaRPr lang="en-US" sz="1400" dirty="0">
              <a:latin typeface="Comic Sans MS" panose="030F0702030302020204" pitchFamily="66" charset="0"/>
            </a:endParaRPr>
          </a:p>
          <a:p>
            <a:r>
              <a:rPr lang="en-US" sz="1400" dirty="0">
                <a:latin typeface="Comic Sans MS" panose="030F0702030302020204" pitchFamily="66" charset="0"/>
              </a:rPr>
              <a:t>Baseline means indicate that the sample of patients with chronic low back pain or neck pain are similar to the U.S. general population on emotional distress and better on social health.  But they have worse physical functioning and more pain, fatigue, and sleep disturbance.</a:t>
            </a:r>
          </a:p>
          <a:p>
            <a:endParaRPr lang="en-US" dirty="0"/>
          </a:p>
        </p:txBody>
      </p:sp>
      <p:sp>
        <p:nvSpPr>
          <p:cNvPr id="4" name="Slide Number Placeholder 3"/>
          <p:cNvSpPr>
            <a:spLocks noGrp="1"/>
          </p:cNvSpPr>
          <p:nvPr>
            <p:ph type="sldNum" sz="quarter" idx="10"/>
          </p:nvPr>
        </p:nvSpPr>
        <p:spPr/>
        <p:txBody>
          <a:bodyPr/>
          <a:lstStyle/>
          <a:p>
            <a:fld id="{1D5848BA-9F0C-46D6-B832-3D139016B6B6}" type="slidenum">
              <a:rPr lang="en-US" smtClean="0"/>
              <a:t>7</a:t>
            </a:fld>
            <a:endParaRPr lang="en-US"/>
          </a:p>
        </p:txBody>
      </p:sp>
    </p:spTree>
    <p:extLst>
      <p:ext uri="{BB962C8B-B14F-4D97-AF65-F5344CB8AC3E}">
        <p14:creationId xmlns:p14="http://schemas.microsoft.com/office/powerpoint/2010/main" val="1337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sz="1400" b="1" dirty="0">
                <a:latin typeface="Comic Sans MS" panose="030F0702030302020204" pitchFamily="66" charset="0"/>
              </a:rPr>
              <a:t>Slide 46</a:t>
            </a:r>
          </a:p>
          <a:p>
            <a:endParaRPr lang="en-US" sz="1400" dirty="0">
              <a:latin typeface="Comic Sans MS" panose="030F0702030302020204" pitchFamily="66" charset="0"/>
            </a:endParaRPr>
          </a:p>
          <a:p>
            <a:r>
              <a:rPr lang="en-US" sz="1400" dirty="0">
                <a:latin typeface="Comic Sans MS" panose="030F0702030302020204" pitchFamily="66" charset="0"/>
              </a:rPr>
              <a:t>From baseline to the end of the study 3 months later, we found no change in emotional distress but statistically significant and small improvements on all the other measures.  </a:t>
            </a:r>
          </a:p>
          <a:p>
            <a:endParaRPr lang="en-US" sz="1400" dirty="0">
              <a:latin typeface="Comic Sans MS" panose="030F0702030302020204" pitchFamily="66" charset="0"/>
            </a:endParaRPr>
          </a:p>
          <a:p>
            <a:r>
              <a:rPr lang="en-US" sz="1400" dirty="0">
                <a:latin typeface="Comic Sans MS" panose="030F0702030302020204" pitchFamily="66" charset="0"/>
              </a:rPr>
              <a:t>Note that improvements of about 3 points on the SF-36 summary scores over 3 months due to manipulation were found in the UK BEAM (back pain, exercise, and manipulation) randomized trial.</a:t>
            </a:r>
            <a:endParaRPr lang="en-US" dirty="0"/>
          </a:p>
        </p:txBody>
      </p:sp>
      <p:sp>
        <p:nvSpPr>
          <p:cNvPr id="4" name="Slide Number Placeholder 3"/>
          <p:cNvSpPr>
            <a:spLocks noGrp="1"/>
          </p:cNvSpPr>
          <p:nvPr>
            <p:ph type="sldNum" sz="quarter" idx="10"/>
          </p:nvPr>
        </p:nvSpPr>
        <p:spPr/>
        <p:txBody>
          <a:bodyPr/>
          <a:lstStyle/>
          <a:p>
            <a:fld id="{1D5848BA-9F0C-46D6-B832-3D139016B6B6}" type="slidenum">
              <a:rPr lang="en-US" smtClean="0"/>
              <a:t>8</a:t>
            </a:fld>
            <a:endParaRPr lang="en-US"/>
          </a:p>
        </p:txBody>
      </p:sp>
    </p:spTree>
    <p:extLst>
      <p:ext uri="{BB962C8B-B14F-4D97-AF65-F5344CB8AC3E}">
        <p14:creationId xmlns:p14="http://schemas.microsoft.com/office/powerpoint/2010/main" val="10452745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sz="1400" b="1" dirty="0">
                <a:latin typeface="Comic Sans MS" panose="030F0702030302020204" pitchFamily="66" charset="0"/>
              </a:rPr>
              <a:t>Slide 47</a:t>
            </a:r>
          </a:p>
          <a:p>
            <a:endParaRPr lang="en-US" sz="1400" dirty="0">
              <a:latin typeface="Comic Sans MS" panose="030F0702030302020204" pitchFamily="66" charset="0"/>
            </a:endParaRPr>
          </a:p>
          <a:p>
            <a:r>
              <a:rPr lang="en-US" sz="1400" dirty="0">
                <a:latin typeface="Comic Sans MS" panose="030F0702030302020204" pitchFamily="66" charset="0"/>
              </a:rPr>
              <a:t>13-30% of the sample got significantly better (“responders”) on the different health measures using the coefficient of reproducibility, which requires a change of at least 2.77 times the SEM, and is equivalent to the Reliable Change Index.</a:t>
            </a:r>
          </a:p>
          <a:p>
            <a:endParaRPr lang="en-US" dirty="0"/>
          </a:p>
        </p:txBody>
      </p:sp>
      <p:sp>
        <p:nvSpPr>
          <p:cNvPr id="4" name="Slide Number Placeholder 3"/>
          <p:cNvSpPr>
            <a:spLocks noGrp="1"/>
          </p:cNvSpPr>
          <p:nvPr>
            <p:ph type="sldNum" sz="quarter" idx="10"/>
          </p:nvPr>
        </p:nvSpPr>
        <p:spPr/>
        <p:txBody>
          <a:bodyPr/>
          <a:lstStyle/>
          <a:p>
            <a:fld id="{1D5848BA-9F0C-46D6-B832-3D139016B6B6}" type="slidenum">
              <a:rPr lang="en-US" smtClean="0"/>
              <a:t>9</a:t>
            </a:fld>
            <a:endParaRPr lang="en-US"/>
          </a:p>
        </p:txBody>
      </p:sp>
    </p:spTree>
    <p:extLst>
      <p:ext uri="{BB962C8B-B14F-4D97-AF65-F5344CB8AC3E}">
        <p14:creationId xmlns:p14="http://schemas.microsoft.com/office/powerpoint/2010/main" val="17959001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Sept 18, 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95ED75A-D4AC-4190-B7D6-FA6A1018148C}" type="slidenum">
              <a:rPr lang="en-US" smtClean="0"/>
              <a:t>‹#›</a:t>
            </a:fld>
            <a:endParaRPr lang="en-US"/>
          </a:p>
        </p:txBody>
      </p:sp>
      <p:pic>
        <p:nvPicPr>
          <p:cNvPr id="7" name="Picture 6" descr="randcorp267.jp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247687" y="6119841"/>
            <a:ext cx="648626" cy="648626"/>
          </a:xfrm>
          <a:prstGeom prst="rect">
            <a:avLst/>
          </a:prstGeom>
        </p:spPr>
      </p:pic>
    </p:spTree>
    <p:extLst>
      <p:ext uri="{BB962C8B-B14F-4D97-AF65-F5344CB8AC3E}">
        <p14:creationId xmlns:p14="http://schemas.microsoft.com/office/powerpoint/2010/main" val="2395584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683323-41E6-4E13-AC68-F6093A60C9C1}" type="datetimeFigureOut">
              <a:rPr lang="en-US" smtClean="0"/>
              <a:t>5/14/2018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ED75A-D4AC-4190-B7D6-FA6A1018148C}" type="slidenum">
              <a:rPr lang="en-US" smtClean="0"/>
              <a:t>‹#›</a:t>
            </a:fld>
            <a:endParaRPr lang="en-US"/>
          </a:p>
        </p:txBody>
      </p:sp>
    </p:spTree>
    <p:extLst>
      <p:ext uri="{BB962C8B-B14F-4D97-AF65-F5344CB8AC3E}">
        <p14:creationId xmlns:p14="http://schemas.microsoft.com/office/powerpoint/2010/main" val="374718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683323-41E6-4E13-AC68-F6093A60C9C1}" type="datetimeFigureOut">
              <a:rPr lang="en-US" smtClean="0"/>
              <a:t>5/14/2018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ED75A-D4AC-4190-B7D6-FA6A1018148C}" type="slidenum">
              <a:rPr lang="en-US" smtClean="0"/>
              <a:t>‹#›</a:t>
            </a:fld>
            <a:endParaRPr lang="en-US"/>
          </a:p>
        </p:txBody>
      </p:sp>
    </p:spTree>
    <p:extLst>
      <p:ext uri="{BB962C8B-B14F-4D97-AF65-F5344CB8AC3E}">
        <p14:creationId xmlns:p14="http://schemas.microsoft.com/office/powerpoint/2010/main" val="1356915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portrait image">
    <p:bg>
      <p:bgPr>
        <a:solidFill>
          <a:schemeClr val="tx2"/>
        </a:solidFill>
        <a:effectLst/>
      </p:bgPr>
    </p:bg>
    <p:spTree>
      <p:nvGrpSpPr>
        <p:cNvPr id="1" name=""/>
        <p:cNvGrpSpPr/>
        <p:nvPr/>
      </p:nvGrpSpPr>
      <p:grpSpPr>
        <a:xfrm>
          <a:off x="0" y="0"/>
          <a:ext cx="0" cy="0"/>
          <a:chOff x="0" y="0"/>
          <a:chExt cx="0" cy="0"/>
        </a:xfrm>
      </p:grpSpPr>
      <p:sp>
        <p:nvSpPr>
          <p:cNvPr id="13" name="Title 12"/>
          <p:cNvSpPr>
            <a:spLocks noGrp="1"/>
          </p:cNvSpPr>
          <p:nvPr>
            <p:ph type="title"/>
          </p:nvPr>
        </p:nvSpPr>
        <p:spPr>
          <a:xfrm>
            <a:off x="-1" y="0"/>
            <a:ext cx="4572000" cy="6858000"/>
          </a:xfrm>
          <a:noFill/>
          <a:ln>
            <a:noFill/>
          </a:ln>
        </p:spPr>
        <p:txBody>
          <a:bodyPr lIns="274320" tIns="731520" anchor="t" anchorCtr="0"/>
          <a:lstStyle>
            <a:lvl1pPr algn="l">
              <a:defRPr>
                <a:solidFill>
                  <a:schemeClr val="bg1"/>
                </a:solidFill>
              </a:defRPr>
            </a:lvl1pPr>
          </a:lstStyle>
          <a:p>
            <a:r>
              <a:rPr lang="en-US" dirty="0"/>
              <a:t>Click to edit Master title style</a:t>
            </a:r>
          </a:p>
        </p:txBody>
      </p:sp>
      <p:sp>
        <p:nvSpPr>
          <p:cNvPr id="4" name="Picture Placeholder 37"/>
          <p:cNvSpPr>
            <a:spLocks noGrp="1"/>
          </p:cNvSpPr>
          <p:nvPr>
            <p:ph type="pic" sz="quarter" idx="14"/>
          </p:nvPr>
        </p:nvSpPr>
        <p:spPr>
          <a:xfrm>
            <a:off x="4572000" y="-27432"/>
            <a:ext cx="4572000" cy="6885432"/>
          </a:xfrm>
          <a:solidFill>
            <a:srgbClr val="FFFFFF"/>
          </a:solidFill>
        </p:spPr>
        <p:txBody>
          <a:bodyPr/>
          <a:lstStyle/>
          <a:p>
            <a:endParaRPr lang="en-US"/>
          </a:p>
        </p:txBody>
      </p:sp>
      <p:sp>
        <p:nvSpPr>
          <p:cNvPr id="15" name="Subtitle 2"/>
          <p:cNvSpPr>
            <a:spLocks noGrp="1"/>
          </p:cNvSpPr>
          <p:nvPr>
            <p:ph type="subTitle" idx="1"/>
          </p:nvPr>
        </p:nvSpPr>
        <p:spPr>
          <a:xfrm>
            <a:off x="181293" y="2922958"/>
            <a:ext cx="4014583" cy="1752600"/>
          </a:xfrm>
        </p:spPr>
        <p:txBody>
          <a:bodyPr>
            <a:normAutofit/>
          </a:bodyPr>
          <a:lstStyle>
            <a:lvl1pPr marL="0" indent="0" algn="l">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grpSp>
        <p:nvGrpSpPr>
          <p:cNvPr id="8" name="Group 7"/>
          <p:cNvGrpSpPr/>
          <p:nvPr userDrawn="1"/>
        </p:nvGrpSpPr>
        <p:grpSpPr>
          <a:xfrm>
            <a:off x="184497" y="5904064"/>
            <a:ext cx="1635053" cy="715811"/>
            <a:chOff x="282949" y="5731750"/>
            <a:chExt cx="1635053" cy="715811"/>
          </a:xfrm>
        </p:grpSpPr>
        <p:pic>
          <p:nvPicPr>
            <p:cNvPr id="10" name="Picture 103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2949" y="5731750"/>
              <a:ext cx="1635053" cy="714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39"/>
            <p:cNvSpPr>
              <a:spLocks noChangeArrowheads="1"/>
            </p:cNvSpPr>
            <p:nvPr/>
          </p:nvSpPr>
          <p:spPr bwMode="auto">
            <a:xfrm>
              <a:off x="282949" y="5731750"/>
              <a:ext cx="719075" cy="715811"/>
            </a:xfrm>
            <a:prstGeom prst="rect">
              <a:avLst/>
            </a:prstGeom>
            <a:noFill/>
            <a:ln w="6350">
              <a:solidFill>
                <a:schemeClr val="bg1"/>
              </a:solidFill>
              <a:miter lim="800000"/>
              <a:headEnd type="none" w="sm" len="sm"/>
              <a:tailEnd type="none" w="sm" len="sm"/>
            </a:ln>
          </p:spPr>
          <p:txBody>
            <a:bodyPr wrap="none" lIns="90487" tIns="44450" rIns="90487" bIns="44450" anchor="ctr"/>
            <a:lstStyle/>
            <a:p>
              <a:pPr algn="ctr" defTabSz="457200" eaLnBrk="0" hangingPunct="0">
                <a:defRPr/>
              </a:pPr>
              <a:endParaRPr lang="en-US" dirty="0">
                <a:solidFill>
                  <a:prstClr val="black"/>
                </a:solidFill>
                <a:effectLst>
                  <a:outerShdw blurRad="38100" dist="38100" dir="2700000" algn="tl">
                    <a:srgbClr val="000000"/>
                  </a:outerShdw>
                </a:effectLst>
                <a:latin typeface="Arial" pitchFamily="-111" charset="0"/>
              </a:endParaRPr>
            </a:p>
          </p:txBody>
        </p:sp>
      </p:grpSp>
    </p:spTree>
    <p:extLst>
      <p:ext uri="{BB962C8B-B14F-4D97-AF65-F5344CB8AC3E}">
        <p14:creationId xmlns:p14="http://schemas.microsoft.com/office/powerpoint/2010/main" val="7986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683323-41E6-4E13-AC68-F6093A60C9C1}" type="datetimeFigureOut">
              <a:rPr lang="en-US" smtClean="0"/>
              <a:t>5/14/2018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ED75A-D4AC-4190-B7D6-FA6A1018148C}" type="slidenum">
              <a:rPr lang="en-US" smtClean="0"/>
              <a:t>‹#›</a:t>
            </a:fld>
            <a:endParaRPr lang="en-US"/>
          </a:p>
        </p:txBody>
      </p:sp>
    </p:spTree>
    <p:extLst>
      <p:ext uri="{BB962C8B-B14F-4D97-AF65-F5344CB8AC3E}">
        <p14:creationId xmlns:p14="http://schemas.microsoft.com/office/powerpoint/2010/main" val="306150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1683323-41E6-4E13-AC68-F6093A60C9C1}" type="datetimeFigureOut">
              <a:rPr lang="en-US" smtClean="0"/>
              <a:t>5/14/2018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ED75A-D4AC-4190-B7D6-FA6A1018148C}" type="slidenum">
              <a:rPr lang="en-US" smtClean="0"/>
              <a:t>‹#›</a:t>
            </a:fld>
            <a:endParaRPr lang="en-US"/>
          </a:p>
        </p:txBody>
      </p:sp>
    </p:spTree>
    <p:extLst>
      <p:ext uri="{BB962C8B-B14F-4D97-AF65-F5344CB8AC3E}">
        <p14:creationId xmlns:p14="http://schemas.microsoft.com/office/powerpoint/2010/main" val="1427629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683323-41E6-4E13-AC68-F6093A60C9C1}" type="datetimeFigureOut">
              <a:rPr lang="en-US" smtClean="0"/>
              <a:t>5/14/2018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5ED75A-D4AC-4190-B7D6-FA6A1018148C}" type="slidenum">
              <a:rPr lang="en-US" smtClean="0"/>
              <a:t>‹#›</a:t>
            </a:fld>
            <a:endParaRPr lang="en-US"/>
          </a:p>
        </p:txBody>
      </p:sp>
    </p:spTree>
    <p:extLst>
      <p:ext uri="{BB962C8B-B14F-4D97-AF65-F5344CB8AC3E}">
        <p14:creationId xmlns:p14="http://schemas.microsoft.com/office/powerpoint/2010/main" val="478683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683323-41E6-4E13-AC68-F6093A60C9C1}" type="datetimeFigureOut">
              <a:rPr lang="en-US" smtClean="0"/>
              <a:t>5/14/2018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5ED75A-D4AC-4190-B7D6-FA6A1018148C}" type="slidenum">
              <a:rPr lang="en-US" smtClean="0"/>
              <a:t>‹#›</a:t>
            </a:fld>
            <a:endParaRPr lang="en-US"/>
          </a:p>
        </p:txBody>
      </p:sp>
    </p:spTree>
    <p:extLst>
      <p:ext uri="{BB962C8B-B14F-4D97-AF65-F5344CB8AC3E}">
        <p14:creationId xmlns:p14="http://schemas.microsoft.com/office/powerpoint/2010/main" val="4217624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683323-41E6-4E13-AC68-F6093A60C9C1}" type="datetimeFigureOut">
              <a:rPr lang="en-US" smtClean="0"/>
              <a:t>5/14/2018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5ED75A-D4AC-4190-B7D6-FA6A1018148C}" type="slidenum">
              <a:rPr lang="en-US" smtClean="0"/>
              <a:t>‹#›</a:t>
            </a:fld>
            <a:endParaRPr lang="en-US"/>
          </a:p>
        </p:txBody>
      </p:sp>
    </p:spTree>
    <p:extLst>
      <p:ext uri="{BB962C8B-B14F-4D97-AF65-F5344CB8AC3E}">
        <p14:creationId xmlns:p14="http://schemas.microsoft.com/office/powerpoint/2010/main" val="3446566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683323-41E6-4E13-AC68-F6093A60C9C1}" type="datetimeFigureOut">
              <a:rPr lang="en-US" smtClean="0"/>
              <a:t>5/14/2018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5ED75A-D4AC-4190-B7D6-FA6A1018148C}" type="slidenum">
              <a:rPr lang="en-US" smtClean="0"/>
              <a:t>‹#›</a:t>
            </a:fld>
            <a:endParaRPr lang="en-US"/>
          </a:p>
        </p:txBody>
      </p:sp>
    </p:spTree>
    <p:extLst>
      <p:ext uri="{BB962C8B-B14F-4D97-AF65-F5344CB8AC3E}">
        <p14:creationId xmlns:p14="http://schemas.microsoft.com/office/powerpoint/2010/main" val="4273800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1683323-41E6-4E13-AC68-F6093A60C9C1}" type="datetimeFigureOut">
              <a:rPr lang="en-US" smtClean="0"/>
              <a:t>5/14/2018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5ED75A-D4AC-4190-B7D6-FA6A1018148C}" type="slidenum">
              <a:rPr lang="en-US" smtClean="0"/>
              <a:t>‹#›</a:t>
            </a:fld>
            <a:endParaRPr lang="en-US"/>
          </a:p>
        </p:txBody>
      </p:sp>
    </p:spTree>
    <p:extLst>
      <p:ext uri="{BB962C8B-B14F-4D97-AF65-F5344CB8AC3E}">
        <p14:creationId xmlns:p14="http://schemas.microsoft.com/office/powerpoint/2010/main" val="3813509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1683323-41E6-4E13-AC68-F6093A60C9C1}" type="datetimeFigureOut">
              <a:rPr lang="en-US" smtClean="0"/>
              <a:t>5/14/2018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5ED75A-D4AC-4190-B7D6-FA6A1018148C}" type="slidenum">
              <a:rPr lang="en-US" smtClean="0"/>
              <a:t>‹#›</a:t>
            </a:fld>
            <a:endParaRPr lang="en-US"/>
          </a:p>
        </p:txBody>
      </p:sp>
    </p:spTree>
    <p:extLst>
      <p:ext uri="{BB962C8B-B14F-4D97-AF65-F5344CB8AC3E}">
        <p14:creationId xmlns:p14="http://schemas.microsoft.com/office/powerpoint/2010/main" val="657895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683323-41E6-4E13-AC68-F6093A60C9C1}" type="datetimeFigureOut">
              <a:rPr lang="en-US" smtClean="0"/>
              <a:t>5/14/2018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5ED75A-D4AC-4190-B7D6-FA6A1018148C}" type="slidenum">
              <a:rPr lang="en-US" smtClean="0"/>
              <a:t>‹#›</a:t>
            </a:fld>
            <a:endParaRPr lang="en-US"/>
          </a:p>
        </p:txBody>
      </p:sp>
    </p:spTree>
    <p:extLst>
      <p:ext uri="{BB962C8B-B14F-4D97-AF65-F5344CB8AC3E}">
        <p14:creationId xmlns:p14="http://schemas.microsoft.com/office/powerpoint/2010/main" val="29793163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9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5.jp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8.emf"/><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9.emf"/><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81000"/>
            <a:ext cx="8949559" cy="4462760"/>
          </a:xfrm>
          <a:prstGeom prst="rect">
            <a:avLst/>
          </a:prstGeom>
        </p:spPr>
        <p:txBody>
          <a:bodyPr wrap="square">
            <a:spAutoFit/>
          </a:bodyPr>
          <a:lstStyle/>
          <a:p>
            <a:pPr algn="ctr"/>
            <a:r>
              <a:rPr lang="en-US" altLang="en-US" sz="3600" b="1" dirty="0">
                <a:solidFill>
                  <a:schemeClr val="bg1"/>
                </a:solidFill>
              </a:rPr>
              <a:t>Patient-reported Outcome Measures</a:t>
            </a:r>
          </a:p>
          <a:p>
            <a:pPr algn="ctr"/>
            <a:r>
              <a:rPr lang="en-US" altLang="en-US" sz="3000" b="1" i="1" dirty="0">
                <a:solidFill>
                  <a:schemeClr val="bg1"/>
                </a:solidFill>
              </a:rPr>
              <a:t>Ron D. Hays, PhD</a:t>
            </a:r>
          </a:p>
          <a:p>
            <a:pPr algn="ctr"/>
            <a:r>
              <a:rPr lang="en-US" sz="2800" b="1" dirty="0">
                <a:solidFill>
                  <a:schemeClr val="bg1"/>
                </a:solidFill>
              </a:rPr>
              <a:t>RAND Center for Excellence in Research on Complementary and Alternative Medicine (CERC)</a:t>
            </a:r>
          </a:p>
          <a:p>
            <a:pPr algn="ctr"/>
            <a:r>
              <a:rPr lang="en-US" sz="2800" b="1" dirty="0">
                <a:solidFill>
                  <a:schemeClr val="bg1"/>
                </a:solidFill>
              </a:rPr>
              <a:t>International Congress on Integrative Health and Medicine</a:t>
            </a:r>
          </a:p>
          <a:p>
            <a:pPr algn="ctr"/>
            <a:r>
              <a:rPr lang="en-US" sz="2800" b="1" dirty="0">
                <a:solidFill>
                  <a:schemeClr val="bg1"/>
                </a:solidFill>
              </a:rPr>
              <a:t>Baltimore, Maryland</a:t>
            </a:r>
          </a:p>
          <a:p>
            <a:pPr algn="ctr"/>
            <a:r>
              <a:rPr lang="en-US" sz="2800" b="1" dirty="0">
                <a:solidFill>
                  <a:schemeClr val="bg1"/>
                </a:solidFill>
              </a:rPr>
              <a:t>May 11, 2018</a:t>
            </a:r>
            <a:endParaRPr lang="en-US" sz="2800" dirty="0"/>
          </a:p>
          <a:p>
            <a:pPr algn="ctr"/>
            <a:endParaRPr lang="en-US" sz="3200" b="1" dirty="0">
              <a:solidFill>
                <a:schemeClr val="bg1"/>
              </a:solidFill>
            </a:endParaRPr>
          </a:p>
          <a:p>
            <a:pPr algn="ctr"/>
            <a:endParaRPr lang="en-US" altLang="en-US" sz="3000" b="1" dirty="0">
              <a:solidFill>
                <a:schemeClr val="bg1"/>
              </a:solidFill>
            </a:endParaRPr>
          </a:p>
          <a:p>
            <a:pPr algn="ctr"/>
            <a:endParaRPr lang="en-US" sz="1600" b="1" dirty="0">
              <a:solidFill>
                <a:schemeClr val="bg1"/>
              </a:solidFill>
            </a:endParaRPr>
          </a:p>
        </p:txBody>
      </p:sp>
      <p:pic>
        <p:nvPicPr>
          <p:cNvPr id="10" name="Picture 9">
            <a:extLst>
              <a:ext uri="{FF2B5EF4-FFF2-40B4-BE49-F238E27FC236}">
                <a16:creationId xmlns:a16="http://schemas.microsoft.com/office/drawing/2014/main" id="{3974A1B3-57D3-4D24-B749-49CB1F8498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441" y="3491101"/>
            <a:ext cx="2986311" cy="2151507"/>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21012" y="5829300"/>
            <a:ext cx="3528547" cy="793684"/>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21012" y="4168263"/>
            <a:ext cx="3675565" cy="1454150"/>
          </a:xfrm>
          <a:prstGeom prst="rect">
            <a:avLst/>
          </a:prstGeom>
        </p:spPr>
      </p:pic>
    </p:spTree>
    <p:extLst>
      <p:ext uri="{BB962C8B-B14F-4D97-AF65-F5344CB8AC3E}">
        <p14:creationId xmlns:p14="http://schemas.microsoft.com/office/powerpoint/2010/main" val="1069150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11B60-4CAD-458D-9D59-1B367383145C}"/>
              </a:ext>
            </a:extLst>
          </p:cNvPr>
          <p:cNvSpPr>
            <a:spLocks noGrp="1"/>
          </p:cNvSpPr>
          <p:nvPr>
            <p:ph type="title" idx="4294967295"/>
          </p:nvPr>
        </p:nvSpPr>
        <p:spPr>
          <a:xfrm>
            <a:off x="300038" y="368301"/>
            <a:ext cx="7620000" cy="1346200"/>
          </a:xfrm>
        </p:spPr>
        <p:txBody>
          <a:bodyPr vert="horz" lIns="91440" tIns="45720" rIns="91440" bIns="45720" rtlCol="0" anchor="ctr">
            <a:normAutofit/>
          </a:bodyPr>
          <a:lstStyle/>
          <a:p>
            <a:pPr>
              <a:lnSpc>
                <a:spcPct val="90000"/>
              </a:lnSpc>
            </a:pPr>
            <a:r>
              <a:rPr lang="en-US" sz="3500" dirty="0">
                <a:solidFill>
                  <a:schemeClr val="bg1"/>
                </a:solidFill>
              </a:rPr>
              <a:t>Change in PROMIS-29 v2.0 Scores Associated with </a:t>
            </a:r>
          </a:p>
        </p:txBody>
      </p:sp>
      <p:sp>
        <p:nvSpPr>
          <p:cNvPr id="3" name="Text Placeholder 2">
            <a:extLst>
              <a:ext uri="{FF2B5EF4-FFF2-40B4-BE49-F238E27FC236}">
                <a16:creationId xmlns:a16="http://schemas.microsoft.com/office/drawing/2014/main" id="{3CD5D58C-32CF-4CF5-BDBE-A49717C68479}"/>
              </a:ext>
            </a:extLst>
          </p:cNvPr>
          <p:cNvSpPr>
            <a:spLocks noGrp="1"/>
          </p:cNvSpPr>
          <p:nvPr>
            <p:ph type="body" sz="quarter" idx="4294967295"/>
          </p:nvPr>
        </p:nvSpPr>
        <p:spPr>
          <a:xfrm>
            <a:off x="157163" y="1839913"/>
            <a:ext cx="8586787" cy="4338637"/>
          </a:xfrm>
        </p:spPr>
        <p:txBody>
          <a:bodyPr vert="horz" lIns="91440" tIns="45720" rIns="91440" bIns="45720" rtlCol="0">
            <a:normAutofit fontScale="70000" lnSpcReduction="20000"/>
          </a:bodyPr>
          <a:lstStyle/>
          <a:p>
            <a:pPr marL="0" indent="0">
              <a:lnSpc>
                <a:spcPct val="90000"/>
              </a:lnSpc>
              <a:buNone/>
            </a:pPr>
            <a:r>
              <a:rPr lang="en-US" sz="4000" dirty="0">
                <a:solidFill>
                  <a:schemeClr val="bg1"/>
                </a:solidFill>
              </a:rPr>
              <a:t>+ Baseline expectations of improvement in next 3 months</a:t>
            </a:r>
          </a:p>
          <a:p>
            <a:pPr marL="0" indent="0">
              <a:lnSpc>
                <a:spcPct val="90000"/>
              </a:lnSpc>
              <a:buNone/>
            </a:pPr>
            <a:r>
              <a:rPr lang="en-US" sz="4000" dirty="0">
                <a:solidFill>
                  <a:schemeClr val="bg1"/>
                </a:solidFill>
              </a:rPr>
              <a:t>- Years with pain and older age</a:t>
            </a:r>
          </a:p>
          <a:p>
            <a:pPr indent="-228600">
              <a:lnSpc>
                <a:spcPct val="90000"/>
              </a:lnSpc>
            </a:pPr>
            <a:endParaRPr lang="en-US" sz="3000" dirty="0">
              <a:solidFill>
                <a:schemeClr val="bg1"/>
              </a:solidFill>
            </a:endParaRPr>
          </a:p>
          <a:p>
            <a:pPr indent="-228600">
              <a:lnSpc>
                <a:spcPct val="90000"/>
              </a:lnSpc>
            </a:pPr>
            <a:endParaRPr lang="en-US" sz="3000" dirty="0">
              <a:solidFill>
                <a:schemeClr val="bg1"/>
              </a:solidFill>
            </a:endParaRPr>
          </a:p>
          <a:p>
            <a:pPr indent="-228600">
              <a:lnSpc>
                <a:spcPct val="90000"/>
              </a:lnSpc>
            </a:pPr>
            <a:r>
              <a:rPr lang="en-US" sz="3000" dirty="0">
                <a:solidFill>
                  <a:schemeClr val="bg1"/>
                </a:solidFill>
              </a:rPr>
              <a:t>Ordinary Least Squares Regression of change in PROMIS-29 v2.0 scores </a:t>
            </a:r>
          </a:p>
          <a:p>
            <a:pPr lvl="1" indent="-228600">
              <a:lnSpc>
                <a:spcPct val="90000"/>
              </a:lnSpc>
            </a:pPr>
            <a:r>
              <a:rPr lang="en-US" sz="2600" dirty="0">
                <a:solidFill>
                  <a:schemeClr val="bg1"/>
                </a:solidFill>
              </a:rPr>
              <a:t>Baseline score</a:t>
            </a:r>
          </a:p>
          <a:p>
            <a:pPr lvl="1" indent="-228600">
              <a:lnSpc>
                <a:spcPct val="90000"/>
              </a:lnSpc>
            </a:pPr>
            <a:r>
              <a:rPr lang="en-US" sz="2600" dirty="0">
                <a:solidFill>
                  <a:schemeClr val="bg1"/>
                </a:solidFill>
              </a:rPr>
              <a:t>Number of visits to chiropractor since baseline</a:t>
            </a:r>
          </a:p>
          <a:p>
            <a:pPr lvl="1" indent="-228600">
              <a:lnSpc>
                <a:spcPct val="90000"/>
              </a:lnSpc>
            </a:pPr>
            <a:r>
              <a:rPr lang="en-US" sz="2600" dirty="0">
                <a:solidFill>
                  <a:schemeClr val="bg1"/>
                </a:solidFill>
              </a:rPr>
              <a:t>Years of pain</a:t>
            </a:r>
          </a:p>
          <a:p>
            <a:pPr lvl="1" indent="-228600">
              <a:lnSpc>
                <a:spcPct val="90000"/>
              </a:lnSpc>
            </a:pPr>
            <a:r>
              <a:rPr lang="en-US" sz="2600" dirty="0">
                <a:solidFill>
                  <a:schemeClr val="bg1"/>
                </a:solidFill>
              </a:rPr>
              <a:t>Age (1 = 50 or older; 0 = 21-49)</a:t>
            </a:r>
          </a:p>
          <a:p>
            <a:pPr lvl="1" indent="-228600">
              <a:lnSpc>
                <a:spcPct val="90000"/>
              </a:lnSpc>
            </a:pPr>
            <a:r>
              <a:rPr lang="en-US" sz="2600" dirty="0">
                <a:solidFill>
                  <a:schemeClr val="bg1"/>
                </a:solidFill>
              </a:rPr>
              <a:t>Male (1 = male, 0 = female)</a:t>
            </a:r>
          </a:p>
          <a:p>
            <a:pPr lvl="1" indent="-228600">
              <a:lnSpc>
                <a:spcPct val="90000"/>
              </a:lnSpc>
            </a:pPr>
            <a:r>
              <a:rPr lang="en-US" sz="2600" dirty="0">
                <a:solidFill>
                  <a:schemeClr val="bg1"/>
                </a:solidFill>
              </a:rPr>
              <a:t>Education (1 = &lt; BA , 0 = BA or more)</a:t>
            </a:r>
          </a:p>
          <a:p>
            <a:pPr lvl="1" indent="-228600">
              <a:lnSpc>
                <a:spcPct val="90000"/>
              </a:lnSpc>
            </a:pPr>
            <a:r>
              <a:rPr lang="en-US" sz="2600" dirty="0">
                <a:solidFill>
                  <a:schemeClr val="bg1"/>
                </a:solidFill>
              </a:rPr>
              <a:t>Expected improvement in pain in next 3 months </a:t>
            </a:r>
          </a:p>
          <a:p>
            <a:pPr lvl="2">
              <a:lnSpc>
                <a:spcPct val="90000"/>
              </a:lnSpc>
            </a:pPr>
            <a:r>
              <a:rPr lang="en-US" sz="2200" i="1" dirty="0">
                <a:solidFill>
                  <a:schemeClr val="bg1"/>
                </a:solidFill>
              </a:rPr>
              <a:t>No improvement </a:t>
            </a:r>
            <a:r>
              <a:rPr lang="en-US" sz="2200" dirty="0">
                <a:solidFill>
                  <a:schemeClr val="bg1"/>
                </a:solidFill>
              </a:rPr>
              <a:t>to </a:t>
            </a:r>
            <a:r>
              <a:rPr lang="en-US" sz="2200" i="1" dirty="0">
                <a:solidFill>
                  <a:schemeClr val="bg1"/>
                </a:solidFill>
              </a:rPr>
              <a:t>a lot of improvement</a:t>
            </a:r>
          </a:p>
          <a:p>
            <a:pPr>
              <a:lnSpc>
                <a:spcPct val="90000"/>
              </a:lnSpc>
            </a:pPr>
            <a:r>
              <a:rPr lang="en-US" sz="3000" dirty="0">
                <a:solidFill>
                  <a:schemeClr val="bg1"/>
                </a:solidFill>
              </a:rPr>
              <a:t>Adjusted for clustering within clinics</a:t>
            </a:r>
          </a:p>
          <a:p>
            <a:pPr lvl="1" indent="-228600">
              <a:lnSpc>
                <a:spcPct val="90000"/>
              </a:lnSpc>
            </a:pPr>
            <a:endParaRPr lang="en-US" sz="2100" dirty="0"/>
          </a:p>
        </p:txBody>
      </p:sp>
    </p:spTree>
    <p:extLst>
      <p:ext uri="{BB962C8B-B14F-4D97-AF65-F5344CB8AC3E}">
        <p14:creationId xmlns:p14="http://schemas.microsoft.com/office/powerpoint/2010/main" val="1243988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07D23-E363-4895-8ACC-61BD4F2911A1}"/>
              </a:ext>
            </a:extLst>
          </p:cNvPr>
          <p:cNvSpPr>
            <a:spLocks noGrp="1"/>
          </p:cNvSpPr>
          <p:nvPr>
            <p:ph type="title"/>
          </p:nvPr>
        </p:nvSpPr>
        <p:spPr/>
        <p:txBody>
          <a:bodyPr/>
          <a:lstStyle/>
          <a:p>
            <a:r>
              <a:rPr lang="en-US" dirty="0">
                <a:solidFill>
                  <a:schemeClr val="bg1"/>
                </a:solidFill>
              </a:rPr>
              <a:t>Future Analyses</a:t>
            </a:r>
          </a:p>
        </p:txBody>
      </p:sp>
      <p:sp>
        <p:nvSpPr>
          <p:cNvPr id="3" name="Content Placeholder 2">
            <a:extLst>
              <a:ext uri="{FF2B5EF4-FFF2-40B4-BE49-F238E27FC236}">
                <a16:creationId xmlns:a16="http://schemas.microsoft.com/office/drawing/2014/main" id="{33297C10-48EC-4F2B-9C0C-E610C97D5986}"/>
              </a:ext>
            </a:extLst>
          </p:cNvPr>
          <p:cNvSpPr>
            <a:spLocks noGrp="1"/>
          </p:cNvSpPr>
          <p:nvPr>
            <p:ph sz="half" idx="1"/>
          </p:nvPr>
        </p:nvSpPr>
        <p:spPr/>
        <p:txBody>
          <a:bodyPr>
            <a:normAutofit lnSpcReduction="10000"/>
          </a:bodyPr>
          <a:lstStyle/>
          <a:p>
            <a:pPr marL="0" indent="0">
              <a:buNone/>
            </a:pPr>
            <a:r>
              <a:rPr lang="en-US" sz="3600" dirty="0">
                <a:solidFill>
                  <a:schemeClr val="bg1"/>
                </a:solidFill>
              </a:rPr>
              <a:t>Associations of:</a:t>
            </a:r>
          </a:p>
          <a:p>
            <a:pPr marL="0" indent="0">
              <a:buNone/>
            </a:pPr>
            <a:endParaRPr lang="en-US" dirty="0">
              <a:solidFill>
                <a:schemeClr val="bg1"/>
              </a:solidFill>
            </a:endParaRPr>
          </a:p>
          <a:p>
            <a:r>
              <a:rPr lang="en-US" sz="3200" dirty="0">
                <a:solidFill>
                  <a:schemeClr val="bg1"/>
                </a:solidFill>
              </a:rPr>
              <a:t>Experience of care and appropriateness of care</a:t>
            </a:r>
          </a:p>
          <a:p>
            <a:r>
              <a:rPr lang="en-US" sz="3200" dirty="0">
                <a:solidFill>
                  <a:schemeClr val="bg1"/>
                </a:solidFill>
              </a:rPr>
              <a:t>Appropriateness of care and change in health-related quality of life </a:t>
            </a:r>
          </a:p>
        </p:txBody>
      </p:sp>
      <mc:AlternateContent xmlns:mc="http://schemas.openxmlformats.org/markup-compatibility/2006" xmlns:p14="http://schemas.microsoft.com/office/powerpoint/2010/main">
        <mc:Choice Requires="p14">
          <p:contentPart p14:bwMode="auto" r:id="rId3">
            <p14:nvContentPartPr>
              <p14:cNvPr id="43" name="Ink 42">
                <a:extLst>
                  <a:ext uri="{FF2B5EF4-FFF2-40B4-BE49-F238E27FC236}">
                    <a16:creationId xmlns:a16="http://schemas.microsoft.com/office/drawing/2014/main" id="{442492CF-3B86-4406-A151-7C35E3ABBAB6}"/>
                  </a:ext>
                </a:extLst>
              </p14:cNvPr>
              <p14:cNvContentPartPr/>
              <p14:nvPr/>
            </p14:nvContentPartPr>
            <p14:xfrm>
              <a:off x="4621008" y="2050056"/>
              <a:ext cx="4348440" cy="3945240"/>
            </p14:xfrm>
          </p:contentPart>
        </mc:Choice>
        <mc:Fallback xmlns="">
          <p:pic>
            <p:nvPicPr>
              <p:cNvPr id="43" name="Ink 42">
                <a:extLst>
                  <a:ext uri="{FF2B5EF4-FFF2-40B4-BE49-F238E27FC236}">
                    <a16:creationId xmlns:a16="http://schemas.microsoft.com/office/drawing/2014/main" id="{442492CF-3B86-4406-A151-7C35E3ABBAB6}"/>
                  </a:ext>
                </a:extLst>
              </p:cNvPr>
              <p:cNvPicPr/>
              <p:nvPr/>
            </p:nvPicPr>
            <p:blipFill>
              <a:blip r:embed="rId4"/>
              <a:stretch>
                <a:fillRect/>
              </a:stretch>
            </p:blipFill>
            <p:spPr>
              <a:xfrm>
                <a:off x="4612368" y="2041416"/>
                <a:ext cx="4366080" cy="3962880"/>
              </a:xfrm>
              <a:prstGeom prst="rect">
                <a:avLst/>
              </a:prstGeom>
            </p:spPr>
          </p:pic>
        </mc:Fallback>
      </mc:AlternateContent>
    </p:spTree>
    <p:extLst>
      <p:ext uri="{BB962C8B-B14F-4D97-AF65-F5344CB8AC3E}">
        <p14:creationId xmlns:p14="http://schemas.microsoft.com/office/powerpoint/2010/main" val="3142358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FB3A6-C1FB-4B2E-964E-4AD5738763CE}"/>
              </a:ext>
            </a:extLst>
          </p:cNvPr>
          <p:cNvSpPr>
            <a:spLocks noGrp="1"/>
          </p:cNvSpPr>
          <p:nvPr>
            <p:ph type="title"/>
          </p:nvPr>
        </p:nvSpPr>
        <p:spPr>
          <a:xfrm>
            <a:off x="109728" y="365126"/>
            <a:ext cx="9034272" cy="1325563"/>
          </a:xfrm>
        </p:spPr>
        <p:txBody>
          <a:bodyPr/>
          <a:lstStyle/>
          <a:p>
            <a:r>
              <a:rPr lang="en-US" dirty="0">
                <a:solidFill>
                  <a:schemeClr val="bg1"/>
                </a:solidFill>
              </a:rPr>
              <a:t>CAHPS® Clinician &amp; Group Survey 3.0</a:t>
            </a:r>
          </a:p>
        </p:txBody>
      </p:sp>
      <p:sp>
        <p:nvSpPr>
          <p:cNvPr id="3" name="Content Placeholder 2">
            <a:extLst>
              <a:ext uri="{FF2B5EF4-FFF2-40B4-BE49-F238E27FC236}">
                <a16:creationId xmlns:a16="http://schemas.microsoft.com/office/drawing/2014/main" id="{0B849965-905A-485A-89EC-E8153161B9BE}"/>
              </a:ext>
            </a:extLst>
          </p:cNvPr>
          <p:cNvSpPr>
            <a:spLocks noGrp="1"/>
          </p:cNvSpPr>
          <p:nvPr>
            <p:ph idx="1"/>
          </p:nvPr>
        </p:nvSpPr>
        <p:spPr/>
        <p:txBody>
          <a:bodyPr>
            <a:normAutofit fontScale="85000" lnSpcReduction="20000"/>
          </a:bodyPr>
          <a:lstStyle/>
          <a:p>
            <a:pPr lvl="1">
              <a:buFont typeface="Wingdings" panose="05000000000000000000" pitchFamily="2" charset="2"/>
              <a:buChar char="Ø"/>
            </a:pPr>
            <a:r>
              <a:rPr lang="en-US" sz="3000" dirty="0">
                <a:solidFill>
                  <a:schemeClr val="bg1"/>
                </a:solidFill>
              </a:rPr>
              <a:t>Access (3 vs 5 items)</a:t>
            </a:r>
          </a:p>
          <a:p>
            <a:pPr lvl="1">
              <a:buFont typeface="Wingdings" panose="05000000000000000000" pitchFamily="2" charset="2"/>
              <a:buChar char="Ø"/>
            </a:pPr>
            <a:endParaRPr lang="en-US" sz="3000" dirty="0">
              <a:solidFill>
                <a:schemeClr val="bg1"/>
              </a:solidFill>
            </a:endParaRPr>
          </a:p>
          <a:p>
            <a:pPr lvl="1">
              <a:buFont typeface="Wingdings" panose="05000000000000000000" pitchFamily="2" charset="2"/>
              <a:buChar char="Ø"/>
            </a:pPr>
            <a:r>
              <a:rPr lang="en-US" sz="3000" dirty="0">
                <a:solidFill>
                  <a:schemeClr val="bg1"/>
                </a:solidFill>
              </a:rPr>
              <a:t>Communication (4 vs 9 items)</a:t>
            </a:r>
          </a:p>
          <a:p>
            <a:pPr lvl="1">
              <a:buFont typeface="Wingdings" panose="05000000000000000000" pitchFamily="2" charset="2"/>
              <a:buChar char="Ø"/>
            </a:pPr>
            <a:endParaRPr lang="en-US" sz="3000" dirty="0">
              <a:solidFill>
                <a:schemeClr val="bg1"/>
              </a:solidFill>
            </a:endParaRPr>
          </a:p>
          <a:p>
            <a:pPr lvl="1">
              <a:buFont typeface="Wingdings" panose="05000000000000000000" pitchFamily="2" charset="2"/>
              <a:buChar char="Ø"/>
            </a:pPr>
            <a:r>
              <a:rPr lang="en-US" sz="3000" dirty="0">
                <a:solidFill>
                  <a:schemeClr val="bg1"/>
                </a:solidFill>
              </a:rPr>
              <a:t> Global rating of provider (1 vs 2 items)</a:t>
            </a:r>
          </a:p>
          <a:p>
            <a:pPr lvl="1">
              <a:buFont typeface="Wingdings" panose="05000000000000000000" pitchFamily="2" charset="2"/>
              <a:buChar char="Ø"/>
            </a:pPr>
            <a:endParaRPr lang="en-US" dirty="0">
              <a:solidFill>
                <a:schemeClr val="bg1"/>
              </a:solidFill>
            </a:endParaRPr>
          </a:p>
          <a:p>
            <a:pPr lvl="1">
              <a:buFont typeface="Wingdings" panose="05000000000000000000" pitchFamily="2" charset="2"/>
              <a:buChar char="Ø"/>
            </a:pPr>
            <a:endParaRPr lang="en-US" dirty="0">
              <a:solidFill>
                <a:schemeClr val="bg1"/>
              </a:solidFill>
            </a:endParaRPr>
          </a:p>
          <a:p>
            <a:pPr marL="457200" lvl="1" indent="0">
              <a:buNone/>
            </a:pPr>
            <a:endParaRPr lang="en-US" dirty="0">
              <a:solidFill>
                <a:schemeClr val="bg1"/>
              </a:solidFill>
            </a:endParaRPr>
          </a:p>
          <a:p>
            <a:pPr marL="457200" lvl="1" indent="0">
              <a:buNone/>
            </a:pPr>
            <a:r>
              <a:rPr lang="en-US" dirty="0">
                <a:solidFill>
                  <a:schemeClr val="bg1"/>
                </a:solidFill>
              </a:rPr>
              <a:t>Dyer, N., </a:t>
            </a:r>
            <a:r>
              <a:rPr lang="en-US" dirty="0" err="1">
                <a:solidFill>
                  <a:schemeClr val="bg1"/>
                </a:solidFill>
              </a:rPr>
              <a:t>Sorra</a:t>
            </a:r>
            <a:r>
              <a:rPr lang="en-US" dirty="0">
                <a:solidFill>
                  <a:schemeClr val="bg1"/>
                </a:solidFill>
              </a:rPr>
              <a:t>, J. S., Smith, S. A., Cleary, P.D., &amp; </a:t>
            </a:r>
            <a:r>
              <a:rPr lang="en-US" b="1" dirty="0">
                <a:solidFill>
                  <a:schemeClr val="bg1"/>
                </a:solidFill>
              </a:rPr>
              <a:t>Hays, R. D</a:t>
            </a:r>
            <a:r>
              <a:rPr lang="en-US" dirty="0">
                <a:solidFill>
                  <a:schemeClr val="bg1"/>
                </a:solidFill>
              </a:rPr>
              <a:t>.  (2012).  Psychometric properties of the Consumer Assessment of Healthcare Providers and Systems (CAHPS®) clinician and group adult visit survey.  </a:t>
            </a:r>
            <a:r>
              <a:rPr lang="en-US" u="sng" dirty="0">
                <a:solidFill>
                  <a:schemeClr val="bg1"/>
                </a:solidFill>
              </a:rPr>
              <a:t>Medical Care</a:t>
            </a:r>
            <a:r>
              <a:rPr lang="en-US" dirty="0">
                <a:solidFill>
                  <a:schemeClr val="bg1"/>
                </a:solidFill>
              </a:rPr>
              <a:t>, </a:t>
            </a:r>
            <a:r>
              <a:rPr lang="en-US" u="sng" dirty="0">
                <a:solidFill>
                  <a:schemeClr val="bg1"/>
                </a:solidFill>
              </a:rPr>
              <a:t>50</a:t>
            </a:r>
            <a:r>
              <a:rPr lang="en-US" dirty="0">
                <a:solidFill>
                  <a:schemeClr val="bg1"/>
                </a:solidFill>
              </a:rPr>
              <a:t>, S28-34</a:t>
            </a:r>
          </a:p>
          <a:p>
            <a:pPr marL="457200" lvl="1" indent="0">
              <a:buNone/>
            </a:pPr>
            <a:r>
              <a:rPr lang="en-US" dirty="0">
                <a:solidFill>
                  <a:schemeClr val="bg1"/>
                </a:solidFill>
              </a:rPr>
              <a:t>Stucky, B. D., Hays, R. D., </a:t>
            </a:r>
            <a:r>
              <a:rPr lang="en-US" dirty="0" err="1">
                <a:solidFill>
                  <a:schemeClr val="bg1"/>
                </a:solidFill>
              </a:rPr>
              <a:t>Edelen</a:t>
            </a:r>
            <a:r>
              <a:rPr lang="en-US" dirty="0">
                <a:solidFill>
                  <a:schemeClr val="bg1"/>
                </a:solidFill>
              </a:rPr>
              <a:t>, M. O., </a:t>
            </a:r>
            <a:r>
              <a:rPr lang="en-US" dirty="0" err="1">
                <a:solidFill>
                  <a:schemeClr val="bg1"/>
                </a:solidFill>
              </a:rPr>
              <a:t>Gurvey</a:t>
            </a:r>
            <a:r>
              <a:rPr lang="en-US" dirty="0">
                <a:solidFill>
                  <a:schemeClr val="bg1"/>
                </a:solidFill>
              </a:rPr>
              <a:t>, J., &amp; Brown, J. A.  (2016). Possibilities for shortening the CAHPS clinician and group survey.  </a:t>
            </a:r>
            <a:r>
              <a:rPr lang="en-US" u="sng" dirty="0">
                <a:solidFill>
                  <a:schemeClr val="bg1"/>
                </a:solidFill>
              </a:rPr>
              <a:t>Medical Care</a:t>
            </a:r>
            <a:r>
              <a:rPr lang="en-US" dirty="0">
                <a:solidFill>
                  <a:schemeClr val="bg1"/>
                </a:solidFill>
              </a:rPr>
              <a:t>, 54, 32-37.</a:t>
            </a:r>
          </a:p>
          <a:p>
            <a:pPr marL="457200" lvl="1" indent="0">
              <a:buNone/>
            </a:pPr>
            <a:endParaRPr lang="en-US" dirty="0">
              <a:solidFill>
                <a:schemeClr val="bg1"/>
              </a:solidFill>
            </a:endParaRPr>
          </a:p>
          <a:p>
            <a:pPr marL="457200" lvl="1" indent="0">
              <a:buNone/>
            </a:pPr>
            <a:endParaRPr lang="en-US" dirty="0"/>
          </a:p>
        </p:txBody>
      </p:sp>
    </p:spTree>
    <p:extLst>
      <p:ext uri="{BB962C8B-B14F-4D97-AF65-F5344CB8AC3E}">
        <p14:creationId xmlns:p14="http://schemas.microsoft.com/office/powerpoint/2010/main" val="3771291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Object 4">
            <a:extLst>
              <a:ext uri="{FF2B5EF4-FFF2-40B4-BE49-F238E27FC236}">
                <a16:creationId xmlns:a16="http://schemas.microsoft.com/office/drawing/2014/main" id="{E6EC7257-13CE-42D9-AAA4-133317944964}"/>
              </a:ext>
            </a:extLst>
          </p:cNvPr>
          <p:cNvGraphicFramePr>
            <a:graphicFrameLocks noChangeAspect="1"/>
          </p:cNvGraphicFramePr>
          <p:nvPr>
            <p:extLst>
              <p:ext uri="{D42A27DB-BD31-4B8C-83A1-F6EECF244321}">
                <p14:modId xmlns:p14="http://schemas.microsoft.com/office/powerpoint/2010/main" val="350425158"/>
              </p:ext>
            </p:extLst>
          </p:nvPr>
        </p:nvGraphicFramePr>
        <p:xfrm>
          <a:off x="585216" y="195072"/>
          <a:ext cx="8363712" cy="6461760"/>
        </p:xfrm>
        <a:graphic>
          <a:graphicData uri="http://schemas.openxmlformats.org/presentationml/2006/ole">
            <mc:AlternateContent xmlns:mc="http://schemas.openxmlformats.org/markup-compatibility/2006">
              <mc:Choice xmlns:v="urn:schemas-microsoft-com:vml" Requires="v">
                <p:oleObj spid="_x0000_s1079" name="Document" r:id="rId4" imgW="5940848" imgH="6098491" progId="Word.Document.12">
                  <p:embed/>
                </p:oleObj>
              </mc:Choice>
              <mc:Fallback>
                <p:oleObj name="Document" r:id="rId4" imgW="5940848" imgH="6098491" progId="Word.Document.12">
                  <p:embed/>
                  <p:pic>
                    <p:nvPicPr>
                      <p:cNvPr id="5" name="Object 4">
                        <a:extLst>
                          <a:ext uri="{FF2B5EF4-FFF2-40B4-BE49-F238E27FC236}">
                            <a16:creationId xmlns:a16="http://schemas.microsoft.com/office/drawing/2014/main" id="{E6EC7257-13CE-42D9-AAA4-133317944964}"/>
                          </a:ext>
                        </a:extLst>
                      </p:cNvPr>
                      <p:cNvPicPr/>
                      <p:nvPr/>
                    </p:nvPicPr>
                    <p:blipFill>
                      <a:blip r:embed="rId5"/>
                      <a:stretch>
                        <a:fillRect/>
                      </a:stretch>
                    </p:blipFill>
                    <p:spPr>
                      <a:xfrm>
                        <a:off x="585216" y="195072"/>
                        <a:ext cx="8363712" cy="6461760"/>
                      </a:xfrm>
                      <a:prstGeom prst="rect">
                        <a:avLst/>
                      </a:prstGeom>
                    </p:spPr>
                  </p:pic>
                </p:oleObj>
              </mc:Fallback>
            </mc:AlternateContent>
          </a:graphicData>
        </a:graphic>
      </p:graphicFrame>
    </p:spTree>
    <p:extLst>
      <p:ext uri="{BB962C8B-B14F-4D97-AF65-F5344CB8AC3E}">
        <p14:creationId xmlns:p14="http://schemas.microsoft.com/office/powerpoint/2010/main" val="2661222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D410E-3DA4-4D34-8205-C7B9BBDBB5EC}"/>
              </a:ext>
            </a:extLst>
          </p:cNvPr>
          <p:cNvSpPr>
            <a:spLocks noGrp="1"/>
          </p:cNvSpPr>
          <p:nvPr>
            <p:ph type="title"/>
          </p:nvPr>
        </p:nvSpPr>
        <p:spPr>
          <a:xfrm>
            <a:off x="109728" y="365126"/>
            <a:ext cx="8839200" cy="1325563"/>
          </a:xfrm>
        </p:spPr>
        <p:txBody>
          <a:bodyPr>
            <a:normAutofit fontScale="90000"/>
          </a:bodyPr>
          <a:lstStyle/>
          <a:p>
            <a:r>
              <a:rPr lang="en-US" dirty="0">
                <a:solidFill>
                  <a:schemeClr val="bg1"/>
                </a:solidFill>
              </a:rPr>
              <a:t>In the last 3 months, on average, how did the treatment from the chiropractor make you feel?</a:t>
            </a:r>
          </a:p>
        </p:txBody>
      </p:sp>
      <p:sp>
        <p:nvSpPr>
          <p:cNvPr id="3" name="Content Placeholder 2">
            <a:extLst>
              <a:ext uri="{FF2B5EF4-FFF2-40B4-BE49-F238E27FC236}">
                <a16:creationId xmlns:a16="http://schemas.microsoft.com/office/drawing/2014/main" id="{6876991C-8B4C-4FEC-A813-198F75D6EB7C}"/>
              </a:ext>
            </a:extLst>
          </p:cNvPr>
          <p:cNvSpPr>
            <a:spLocks noGrp="1"/>
          </p:cNvSpPr>
          <p:nvPr>
            <p:ph idx="1"/>
          </p:nvPr>
        </p:nvSpPr>
        <p:spPr>
          <a:xfrm>
            <a:off x="451104" y="2254439"/>
            <a:ext cx="8064246" cy="4238435"/>
          </a:xfrm>
        </p:spPr>
        <p:txBody>
          <a:bodyPr>
            <a:normAutofit lnSpcReduction="10000"/>
          </a:bodyPr>
          <a:lstStyle/>
          <a:p>
            <a:endParaRPr lang="en-US" dirty="0"/>
          </a:p>
          <a:p>
            <a:pPr marL="0" indent="0">
              <a:buNone/>
            </a:pPr>
            <a:r>
              <a:rPr lang="en-US" sz="3000" b="1" dirty="0">
                <a:solidFill>
                  <a:schemeClr val="bg1"/>
                </a:solidFill>
              </a:rPr>
              <a:t>Much worse   (0.2%)</a:t>
            </a:r>
          </a:p>
          <a:p>
            <a:pPr marL="0" indent="0">
              <a:buNone/>
            </a:pPr>
            <a:r>
              <a:rPr lang="en-US" sz="3000" b="1" dirty="0">
                <a:solidFill>
                  <a:schemeClr val="bg1"/>
                </a:solidFill>
              </a:rPr>
              <a:t>A little worse  (0.5%)</a:t>
            </a:r>
          </a:p>
          <a:p>
            <a:pPr marL="0" indent="0">
              <a:buNone/>
            </a:pPr>
            <a:endParaRPr lang="en-US" sz="3000" b="1" dirty="0">
              <a:solidFill>
                <a:schemeClr val="bg1"/>
              </a:solidFill>
            </a:endParaRPr>
          </a:p>
          <a:p>
            <a:pPr marL="0" indent="0">
              <a:buNone/>
            </a:pPr>
            <a:r>
              <a:rPr lang="en-US" sz="3000" b="1" dirty="0">
                <a:solidFill>
                  <a:schemeClr val="bg1"/>
                </a:solidFill>
              </a:rPr>
              <a:t>No change       ( 2%)</a:t>
            </a:r>
          </a:p>
          <a:p>
            <a:pPr marL="0" indent="0">
              <a:buNone/>
            </a:pPr>
            <a:endParaRPr lang="en-US" sz="3000" b="1" dirty="0">
              <a:solidFill>
                <a:schemeClr val="bg1"/>
              </a:solidFill>
            </a:endParaRPr>
          </a:p>
          <a:p>
            <a:pPr marL="0" indent="0">
              <a:buNone/>
            </a:pPr>
            <a:r>
              <a:rPr lang="en-US" sz="3000" b="1" dirty="0">
                <a:solidFill>
                  <a:schemeClr val="bg1"/>
                </a:solidFill>
              </a:rPr>
              <a:t>A little better  (26%)</a:t>
            </a:r>
          </a:p>
          <a:p>
            <a:pPr marL="0" indent="0">
              <a:buNone/>
            </a:pPr>
            <a:r>
              <a:rPr lang="en-US" sz="3000" b="1" dirty="0">
                <a:solidFill>
                  <a:schemeClr val="bg1"/>
                </a:solidFill>
                <a:highlight>
                  <a:srgbClr val="000080"/>
                </a:highlight>
              </a:rPr>
              <a:t>Much better    (71%)</a:t>
            </a:r>
          </a:p>
        </p:txBody>
      </p:sp>
    </p:spTree>
    <p:extLst>
      <p:ext uri="{BB962C8B-B14F-4D97-AF65-F5344CB8AC3E}">
        <p14:creationId xmlns:p14="http://schemas.microsoft.com/office/powerpoint/2010/main" val="1929584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D410E-3DA4-4D34-8205-C7B9BBDBB5EC}"/>
              </a:ext>
            </a:extLst>
          </p:cNvPr>
          <p:cNvSpPr>
            <a:spLocks noGrp="1"/>
          </p:cNvSpPr>
          <p:nvPr>
            <p:ph type="title"/>
          </p:nvPr>
        </p:nvSpPr>
        <p:spPr>
          <a:xfrm>
            <a:off x="292608" y="365126"/>
            <a:ext cx="8631936" cy="1325563"/>
          </a:xfrm>
        </p:spPr>
        <p:txBody>
          <a:bodyPr>
            <a:normAutofit fontScale="90000"/>
          </a:bodyPr>
          <a:lstStyle/>
          <a:p>
            <a:r>
              <a:rPr lang="en-US" dirty="0">
                <a:solidFill>
                  <a:schemeClr val="bg1"/>
                </a:solidFill>
              </a:rPr>
              <a:t>In the last 3 months, how much did the treatment from the chiropractor help you?</a:t>
            </a:r>
          </a:p>
        </p:txBody>
      </p:sp>
      <p:sp>
        <p:nvSpPr>
          <p:cNvPr id="3" name="Content Placeholder 2">
            <a:extLst>
              <a:ext uri="{FF2B5EF4-FFF2-40B4-BE49-F238E27FC236}">
                <a16:creationId xmlns:a16="http://schemas.microsoft.com/office/drawing/2014/main" id="{6876991C-8B4C-4FEC-A813-198F75D6EB7C}"/>
              </a:ext>
            </a:extLst>
          </p:cNvPr>
          <p:cNvSpPr>
            <a:spLocks noGrp="1"/>
          </p:cNvSpPr>
          <p:nvPr>
            <p:ph idx="1"/>
          </p:nvPr>
        </p:nvSpPr>
        <p:spPr>
          <a:xfrm>
            <a:off x="451104" y="2254439"/>
            <a:ext cx="8064246" cy="4238435"/>
          </a:xfrm>
        </p:spPr>
        <p:txBody>
          <a:bodyPr>
            <a:normAutofit/>
          </a:bodyPr>
          <a:lstStyle/>
          <a:p>
            <a:endParaRPr lang="en-US" dirty="0">
              <a:solidFill>
                <a:schemeClr val="bg1"/>
              </a:solidFill>
            </a:endParaRPr>
          </a:p>
          <a:p>
            <a:pPr marL="0" indent="0">
              <a:buNone/>
            </a:pPr>
            <a:r>
              <a:rPr lang="en-US" sz="3400" b="1" dirty="0">
                <a:solidFill>
                  <a:schemeClr val="bg1"/>
                </a:solidFill>
              </a:rPr>
              <a:t>Not at all     (1%)</a:t>
            </a:r>
          </a:p>
          <a:p>
            <a:pPr marL="0" indent="0">
              <a:buNone/>
            </a:pPr>
            <a:r>
              <a:rPr lang="en-US" sz="3400" b="1" dirty="0">
                <a:solidFill>
                  <a:schemeClr val="bg1"/>
                </a:solidFill>
              </a:rPr>
              <a:t>A little bit    (5%)</a:t>
            </a:r>
          </a:p>
          <a:p>
            <a:pPr marL="0" indent="0">
              <a:buNone/>
            </a:pPr>
            <a:r>
              <a:rPr lang="en-US" sz="3400" b="1" dirty="0">
                <a:solidFill>
                  <a:schemeClr val="bg1"/>
                </a:solidFill>
              </a:rPr>
              <a:t>Somewhat (21%)</a:t>
            </a:r>
          </a:p>
          <a:p>
            <a:pPr marL="0" indent="0">
              <a:buNone/>
            </a:pPr>
            <a:r>
              <a:rPr lang="en-US" sz="3400" b="1" dirty="0">
                <a:solidFill>
                  <a:schemeClr val="bg1"/>
                </a:solidFill>
                <a:highlight>
                  <a:srgbClr val="000080"/>
                </a:highlight>
              </a:rPr>
              <a:t>A lot            (73%)</a:t>
            </a:r>
          </a:p>
        </p:txBody>
      </p:sp>
    </p:spTree>
    <p:extLst>
      <p:ext uri="{BB962C8B-B14F-4D97-AF65-F5344CB8AC3E}">
        <p14:creationId xmlns:p14="http://schemas.microsoft.com/office/powerpoint/2010/main" val="552779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FB3A6-C1FB-4B2E-964E-4AD5738763CE}"/>
              </a:ext>
            </a:extLst>
          </p:cNvPr>
          <p:cNvSpPr>
            <a:spLocks noGrp="1"/>
          </p:cNvSpPr>
          <p:nvPr>
            <p:ph type="title"/>
          </p:nvPr>
        </p:nvSpPr>
        <p:spPr/>
        <p:txBody>
          <a:bodyPr/>
          <a:lstStyle/>
          <a:p>
            <a:r>
              <a:rPr lang="en-US" dirty="0">
                <a:solidFill>
                  <a:schemeClr val="bg1"/>
                </a:solidFill>
              </a:rPr>
              <a:t>PROMIS-29 V 2.0</a:t>
            </a:r>
          </a:p>
        </p:txBody>
      </p:sp>
      <p:sp>
        <p:nvSpPr>
          <p:cNvPr id="3" name="Content Placeholder 2">
            <a:extLst>
              <a:ext uri="{FF2B5EF4-FFF2-40B4-BE49-F238E27FC236}">
                <a16:creationId xmlns:a16="http://schemas.microsoft.com/office/drawing/2014/main" id="{0B849965-905A-485A-89EC-E8153161B9BE}"/>
              </a:ext>
            </a:extLst>
          </p:cNvPr>
          <p:cNvSpPr>
            <a:spLocks noGrp="1"/>
          </p:cNvSpPr>
          <p:nvPr>
            <p:ph idx="1"/>
          </p:nvPr>
        </p:nvSpPr>
        <p:spPr/>
        <p:txBody>
          <a:bodyPr>
            <a:normAutofit/>
          </a:bodyPr>
          <a:lstStyle/>
          <a:p>
            <a:pPr lvl="1">
              <a:buFont typeface="Wingdings" panose="05000000000000000000" pitchFamily="2" charset="2"/>
              <a:buChar char="Ø"/>
            </a:pPr>
            <a:r>
              <a:rPr lang="en-US" dirty="0">
                <a:solidFill>
                  <a:schemeClr val="bg1"/>
                </a:solidFill>
              </a:rPr>
              <a:t>Physical functioning</a:t>
            </a:r>
          </a:p>
          <a:p>
            <a:pPr lvl="1">
              <a:buFont typeface="Wingdings" panose="05000000000000000000" pitchFamily="2" charset="2"/>
              <a:buChar char="Ø"/>
            </a:pPr>
            <a:r>
              <a:rPr lang="en-US" dirty="0">
                <a:solidFill>
                  <a:schemeClr val="bg1"/>
                </a:solidFill>
              </a:rPr>
              <a:t>Pain (intensity and interference)</a:t>
            </a:r>
          </a:p>
          <a:p>
            <a:pPr lvl="1">
              <a:buFont typeface="Wingdings" panose="05000000000000000000" pitchFamily="2" charset="2"/>
              <a:buChar char="Ø"/>
            </a:pPr>
            <a:r>
              <a:rPr lang="en-US" dirty="0">
                <a:solidFill>
                  <a:schemeClr val="bg1"/>
                </a:solidFill>
              </a:rPr>
              <a:t>Fatigue</a:t>
            </a:r>
          </a:p>
          <a:p>
            <a:pPr lvl="1">
              <a:buFont typeface="Wingdings" panose="05000000000000000000" pitchFamily="2" charset="2"/>
              <a:buChar char="Ø"/>
            </a:pPr>
            <a:r>
              <a:rPr lang="en-US" dirty="0">
                <a:solidFill>
                  <a:schemeClr val="bg1"/>
                </a:solidFill>
              </a:rPr>
              <a:t>Sleep</a:t>
            </a:r>
          </a:p>
          <a:p>
            <a:pPr lvl="1">
              <a:buFont typeface="Wingdings" panose="05000000000000000000" pitchFamily="2" charset="2"/>
              <a:buChar char="Ø"/>
            </a:pPr>
            <a:r>
              <a:rPr lang="en-US" dirty="0">
                <a:solidFill>
                  <a:schemeClr val="bg1"/>
                </a:solidFill>
              </a:rPr>
              <a:t>Social (participation in roles and activities)</a:t>
            </a:r>
          </a:p>
          <a:p>
            <a:pPr lvl="1">
              <a:buFont typeface="Wingdings" panose="05000000000000000000" pitchFamily="2" charset="2"/>
              <a:buChar char="Ø"/>
            </a:pPr>
            <a:r>
              <a:rPr lang="en-US" dirty="0">
                <a:solidFill>
                  <a:schemeClr val="bg1"/>
                </a:solidFill>
              </a:rPr>
              <a:t>Emotional distress (anxiety, depression)</a:t>
            </a:r>
          </a:p>
          <a:p>
            <a:pPr lvl="1"/>
            <a:r>
              <a:rPr lang="en-US" dirty="0">
                <a:solidFill>
                  <a:schemeClr val="bg1"/>
                </a:solidFill>
              </a:rPr>
              <a:t>Physical and Mental Health Summary Scores</a:t>
            </a:r>
          </a:p>
          <a:p>
            <a:pPr lvl="1"/>
            <a:endParaRPr lang="en-US" dirty="0">
              <a:solidFill>
                <a:schemeClr val="bg1"/>
              </a:solidFill>
            </a:endParaRPr>
          </a:p>
          <a:p>
            <a:pPr marL="457200" lvl="1" indent="0">
              <a:buNone/>
            </a:pPr>
            <a:r>
              <a:rPr lang="en-US" dirty="0">
                <a:solidFill>
                  <a:schemeClr val="bg1"/>
                </a:solidFill>
              </a:rPr>
              <a:t>Hays, R. D., Spritzer, K. L., </a:t>
            </a:r>
            <a:r>
              <a:rPr lang="en-US" dirty="0" err="1">
                <a:solidFill>
                  <a:schemeClr val="bg1"/>
                </a:solidFill>
              </a:rPr>
              <a:t>Schalet</a:t>
            </a:r>
            <a:r>
              <a:rPr lang="en-US" dirty="0">
                <a:solidFill>
                  <a:schemeClr val="bg1"/>
                </a:solidFill>
              </a:rPr>
              <a:t>, B., &amp; </a:t>
            </a:r>
            <a:r>
              <a:rPr lang="en-US" dirty="0" err="1">
                <a:solidFill>
                  <a:schemeClr val="bg1"/>
                </a:solidFill>
              </a:rPr>
              <a:t>Cella</a:t>
            </a:r>
            <a:r>
              <a:rPr lang="en-US" dirty="0">
                <a:solidFill>
                  <a:schemeClr val="bg1"/>
                </a:solidFill>
              </a:rPr>
              <a:t>, D. (2018 </a:t>
            </a:r>
            <a:r>
              <a:rPr lang="en-US" dirty="0" err="1">
                <a:solidFill>
                  <a:schemeClr val="bg1"/>
                </a:solidFill>
              </a:rPr>
              <a:t>epub</a:t>
            </a:r>
            <a:r>
              <a:rPr lang="en-US" dirty="0">
                <a:solidFill>
                  <a:schemeClr val="bg1"/>
                </a:solidFill>
              </a:rPr>
              <a:t>). PROMIS®-29 v2.0 Physical and Mental Health Summary Scores.  </a:t>
            </a:r>
            <a:r>
              <a:rPr lang="en-US" u="sng" dirty="0">
                <a:solidFill>
                  <a:schemeClr val="bg1"/>
                </a:solidFill>
              </a:rPr>
              <a:t>Quality of Life Research</a:t>
            </a:r>
            <a:r>
              <a:rPr lang="en-US" dirty="0">
                <a:solidFill>
                  <a:schemeClr val="bg1"/>
                </a:solidFill>
              </a:rPr>
              <a:t>.</a:t>
            </a:r>
          </a:p>
          <a:p>
            <a:pPr marL="457200" lvl="1" indent="0">
              <a:buNone/>
            </a:pPr>
            <a:endParaRPr lang="en-US" dirty="0"/>
          </a:p>
        </p:txBody>
      </p:sp>
    </p:spTree>
    <p:extLst>
      <p:ext uri="{BB962C8B-B14F-4D97-AF65-F5344CB8AC3E}">
        <p14:creationId xmlns:p14="http://schemas.microsoft.com/office/powerpoint/2010/main" val="3215468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B017FED8-7805-4E24-8E1E-0D3A2632FBDD}"/>
              </a:ext>
            </a:extLst>
          </p:cNvPr>
          <p:cNvGraphicFramePr>
            <a:graphicFrameLocks noChangeAspect="1"/>
          </p:cNvGraphicFramePr>
          <p:nvPr>
            <p:extLst>
              <p:ext uri="{D42A27DB-BD31-4B8C-83A1-F6EECF244321}">
                <p14:modId xmlns:p14="http://schemas.microsoft.com/office/powerpoint/2010/main" val="2371608953"/>
              </p:ext>
            </p:extLst>
          </p:nvPr>
        </p:nvGraphicFramePr>
        <p:xfrm>
          <a:off x="195072" y="1170433"/>
          <a:ext cx="10155936" cy="5279136"/>
        </p:xfrm>
        <a:graphic>
          <a:graphicData uri="http://schemas.openxmlformats.org/presentationml/2006/ole">
            <mc:AlternateContent xmlns:mc="http://schemas.openxmlformats.org/markup-compatibility/2006">
              <mc:Choice xmlns:v="urn:schemas-microsoft-com:vml" Requires="v">
                <p:oleObj spid="_x0000_s2103" name="Document" r:id="rId4" imgW="5942845" imgH="2736056" progId="Word.Document.12">
                  <p:embed/>
                </p:oleObj>
              </mc:Choice>
              <mc:Fallback>
                <p:oleObj name="Document" r:id="rId4" imgW="5942845" imgH="2736056" progId="Word.Document.12">
                  <p:embed/>
                  <p:pic>
                    <p:nvPicPr>
                      <p:cNvPr id="0" name=""/>
                      <p:cNvPicPr/>
                      <p:nvPr/>
                    </p:nvPicPr>
                    <p:blipFill>
                      <a:blip r:embed="rId5"/>
                      <a:stretch>
                        <a:fillRect/>
                      </a:stretch>
                    </p:blipFill>
                    <p:spPr>
                      <a:xfrm>
                        <a:off x="195072" y="1170433"/>
                        <a:ext cx="10155936" cy="5279136"/>
                      </a:xfrm>
                      <a:prstGeom prst="rect">
                        <a:avLst/>
                      </a:prstGeom>
                    </p:spPr>
                  </p:pic>
                </p:oleObj>
              </mc:Fallback>
            </mc:AlternateContent>
          </a:graphicData>
        </a:graphic>
      </p:graphicFrame>
    </p:spTree>
    <p:extLst>
      <p:ext uri="{BB962C8B-B14F-4D97-AF65-F5344CB8AC3E}">
        <p14:creationId xmlns:p14="http://schemas.microsoft.com/office/powerpoint/2010/main" val="438804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a:extLst>
              <a:ext uri="{FF2B5EF4-FFF2-40B4-BE49-F238E27FC236}">
                <a16:creationId xmlns:a16="http://schemas.microsoft.com/office/drawing/2014/main" id="{EAB994FC-4489-4AC1-A381-250F8A54AB03}"/>
              </a:ext>
            </a:extLst>
          </p:cNvPr>
          <p:cNvGraphicFramePr>
            <a:graphicFrameLocks noChangeAspect="1"/>
          </p:cNvGraphicFramePr>
          <p:nvPr>
            <p:extLst>
              <p:ext uri="{D42A27DB-BD31-4B8C-83A1-F6EECF244321}">
                <p14:modId xmlns:p14="http://schemas.microsoft.com/office/powerpoint/2010/main" val="2710083040"/>
              </p:ext>
            </p:extLst>
          </p:nvPr>
        </p:nvGraphicFramePr>
        <p:xfrm>
          <a:off x="256032" y="438912"/>
          <a:ext cx="8607552" cy="6169151"/>
        </p:xfrm>
        <a:graphic>
          <a:graphicData uri="http://schemas.openxmlformats.org/presentationml/2006/ole">
            <mc:AlternateContent xmlns:mc="http://schemas.openxmlformats.org/markup-compatibility/2006">
              <mc:Choice xmlns:v="urn:schemas-microsoft-com:vml" Requires="v">
                <p:oleObj spid="_x0000_s3127" name="Document" r:id="rId4" imgW="5942845" imgH="3584965" progId="Word.Document.12">
                  <p:embed/>
                </p:oleObj>
              </mc:Choice>
              <mc:Fallback>
                <p:oleObj name="Document" r:id="rId4" imgW="5942845" imgH="3584965" progId="Word.Document.12">
                  <p:embed/>
                  <p:pic>
                    <p:nvPicPr>
                      <p:cNvPr id="0" name=""/>
                      <p:cNvPicPr/>
                      <p:nvPr/>
                    </p:nvPicPr>
                    <p:blipFill>
                      <a:blip r:embed="rId5"/>
                      <a:stretch>
                        <a:fillRect/>
                      </a:stretch>
                    </p:blipFill>
                    <p:spPr>
                      <a:xfrm>
                        <a:off x="256032" y="438912"/>
                        <a:ext cx="8607552" cy="6169151"/>
                      </a:xfrm>
                      <a:prstGeom prst="rect">
                        <a:avLst/>
                      </a:prstGeom>
                    </p:spPr>
                  </p:pic>
                </p:oleObj>
              </mc:Fallback>
            </mc:AlternateContent>
          </a:graphicData>
        </a:graphic>
      </p:graphicFrame>
    </p:spTree>
    <p:extLst>
      <p:ext uri="{BB962C8B-B14F-4D97-AF65-F5344CB8AC3E}">
        <p14:creationId xmlns:p14="http://schemas.microsoft.com/office/powerpoint/2010/main" val="1661434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6E9DC2D7-8EFB-4C0B-9B63-677A353BE065}"/>
              </a:ext>
            </a:extLst>
          </p:cNvPr>
          <p:cNvGraphicFramePr>
            <a:graphicFrameLocks noChangeAspect="1"/>
          </p:cNvGraphicFramePr>
          <p:nvPr>
            <p:extLst>
              <p:ext uri="{D42A27DB-BD31-4B8C-83A1-F6EECF244321}">
                <p14:modId xmlns:p14="http://schemas.microsoft.com/office/powerpoint/2010/main" val="2514662507"/>
              </p:ext>
            </p:extLst>
          </p:nvPr>
        </p:nvGraphicFramePr>
        <p:xfrm>
          <a:off x="402336" y="487680"/>
          <a:ext cx="8302752" cy="5864352"/>
        </p:xfrm>
        <a:graphic>
          <a:graphicData uri="http://schemas.openxmlformats.org/presentationml/2006/ole">
            <mc:AlternateContent xmlns:mc="http://schemas.openxmlformats.org/markup-compatibility/2006">
              <mc:Choice xmlns:v="urn:schemas-microsoft-com:vml" Requires="v">
                <p:oleObj spid="_x0000_s4120" name="Document" r:id="rId4" imgW="5942845" imgH="3196933" progId="Word.Document.12">
                  <p:embed/>
                </p:oleObj>
              </mc:Choice>
              <mc:Fallback>
                <p:oleObj name="Document" r:id="rId4" imgW="5942845" imgH="3196933" progId="Word.Document.12">
                  <p:embed/>
                  <p:pic>
                    <p:nvPicPr>
                      <p:cNvPr id="0" name=""/>
                      <p:cNvPicPr/>
                      <p:nvPr/>
                    </p:nvPicPr>
                    <p:blipFill>
                      <a:blip r:embed="rId5"/>
                      <a:stretch>
                        <a:fillRect/>
                      </a:stretch>
                    </p:blipFill>
                    <p:spPr>
                      <a:xfrm>
                        <a:off x="402336" y="487680"/>
                        <a:ext cx="8302752" cy="5864352"/>
                      </a:xfrm>
                      <a:prstGeom prst="rect">
                        <a:avLst/>
                      </a:prstGeom>
                    </p:spPr>
                  </p:pic>
                </p:oleObj>
              </mc:Fallback>
            </mc:AlternateContent>
          </a:graphicData>
        </a:graphic>
      </p:graphicFrame>
    </p:spTree>
    <p:extLst>
      <p:ext uri="{BB962C8B-B14F-4D97-AF65-F5344CB8AC3E}">
        <p14:creationId xmlns:p14="http://schemas.microsoft.com/office/powerpoint/2010/main" val="766032845"/>
      </p:ext>
    </p:extLst>
  </p:cSld>
  <p:clrMapOvr>
    <a:masterClrMapping/>
  </p:clrMapOvr>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4206</TotalTime>
  <Words>1336</Words>
  <Application>Microsoft Office PowerPoint</Application>
  <PresentationFormat>On-screen Show (4:3)</PresentationFormat>
  <Paragraphs>131</Paragraphs>
  <Slides>11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Calibri Light</vt:lpstr>
      <vt:lpstr>Comic Sans MS</vt:lpstr>
      <vt:lpstr>Wingdings</vt:lpstr>
      <vt:lpstr>Office Theme</vt:lpstr>
      <vt:lpstr>Document</vt:lpstr>
      <vt:lpstr>PowerPoint Presentation</vt:lpstr>
      <vt:lpstr>CAHPS® Clinician &amp; Group Survey 3.0</vt:lpstr>
      <vt:lpstr>PowerPoint Presentation</vt:lpstr>
      <vt:lpstr>In the last 3 months, on average, how did the treatment from the chiropractor make you feel?</vt:lpstr>
      <vt:lpstr>In the last 3 months, how much did the treatment from the chiropractor help you?</vt:lpstr>
      <vt:lpstr>PROMIS-29 V 2.0</vt:lpstr>
      <vt:lpstr>PowerPoint Presentation</vt:lpstr>
      <vt:lpstr>PowerPoint Presentation</vt:lpstr>
      <vt:lpstr>PowerPoint Presentation</vt:lpstr>
      <vt:lpstr>Change in PROMIS-29 v2.0 Scores Associated with </vt:lpstr>
      <vt:lpstr>Future Analyses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Herman, Patricia</dc:creator>
  <cp:lastModifiedBy>Ron Hays</cp:lastModifiedBy>
  <cp:revision>238</cp:revision>
  <cp:lastPrinted>2018-05-07T14:29:01Z</cp:lastPrinted>
  <dcterms:created xsi:type="dcterms:W3CDTF">2017-07-16T16:35:22Z</dcterms:created>
  <dcterms:modified xsi:type="dcterms:W3CDTF">2018-05-14T13:08:52Z</dcterms:modified>
</cp:coreProperties>
</file>