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gif" ContentType="image/gif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4.xml" ContentType="application/inkml+xml"/>
  <Override PartName="/ppt/notesSlides/notesSlide6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7.xml" ContentType="application/vnd.openxmlformats-officedocument.presentationml.notesSlide+xml"/>
  <Override PartName="/ppt/ink/ink9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26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notesSlides/notesSlide27.xml" ContentType="application/vnd.openxmlformats-officedocument.presentationml.notesSlide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ink/ink26.xml" ContentType="application/inkml+xml"/>
  <Override PartName="/ppt/ink/ink27.xml" ContentType="application/inkml+xml"/>
  <Override PartName="/ppt/ink/ink28.xml" ContentType="application/inkml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95"/>
  </p:notesMasterIdLst>
  <p:handoutMasterIdLst>
    <p:handoutMasterId r:id="rId96"/>
  </p:handoutMasterIdLst>
  <p:sldIdLst>
    <p:sldId id="598" r:id="rId2"/>
    <p:sldId id="569" r:id="rId3"/>
    <p:sldId id="628" r:id="rId4"/>
    <p:sldId id="629" r:id="rId5"/>
    <p:sldId id="630" r:id="rId6"/>
    <p:sldId id="723" r:id="rId7"/>
    <p:sldId id="631" r:id="rId8"/>
    <p:sldId id="632" r:id="rId9"/>
    <p:sldId id="633" r:id="rId10"/>
    <p:sldId id="634" r:id="rId11"/>
    <p:sldId id="635" r:id="rId12"/>
    <p:sldId id="703" r:id="rId13"/>
    <p:sldId id="636" r:id="rId14"/>
    <p:sldId id="637" r:id="rId15"/>
    <p:sldId id="638" r:id="rId16"/>
    <p:sldId id="639" r:id="rId17"/>
    <p:sldId id="640" r:id="rId18"/>
    <p:sldId id="641" r:id="rId19"/>
    <p:sldId id="642" r:id="rId20"/>
    <p:sldId id="643" r:id="rId21"/>
    <p:sldId id="644" r:id="rId22"/>
    <p:sldId id="645" r:id="rId23"/>
    <p:sldId id="646" r:id="rId24"/>
    <p:sldId id="647" r:id="rId25"/>
    <p:sldId id="648" r:id="rId26"/>
    <p:sldId id="649" r:id="rId27"/>
    <p:sldId id="650" r:id="rId28"/>
    <p:sldId id="651" r:id="rId29"/>
    <p:sldId id="719" r:id="rId30"/>
    <p:sldId id="720" r:id="rId31"/>
    <p:sldId id="652" r:id="rId32"/>
    <p:sldId id="653" r:id="rId33"/>
    <p:sldId id="677" r:id="rId34"/>
    <p:sldId id="678" r:id="rId35"/>
    <p:sldId id="679" r:id="rId36"/>
    <p:sldId id="680" r:id="rId37"/>
    <p:sldId id="681" r:id="rId38"/>
    <p:sldId id="682" r:id="rId39"/>
    <p:sldId id="683" r:id="rId40"/>
    <p:sldId id="687" r:id="rId41"/>
    <p:sldId id="688" r:id="rId42"/>
    <p:sldId id="654" r:id="rId43"/>
    <p:sldId id="657" r:id="rId44"/>
    <p:sldId id="658" r:id="rId45"/>
    <p:sldId id="659" r:id="rId46"/>
    <p:sldId id="660" r:id="rId47"/>
    <p:sldId id="661" r:id="rId48"/>
    <p:sldId id="662" r:id="rId49"/>
    <p:sldId id="663" r:id="rId50"/>
    <p:sldId id="664" r:id="rId51"/>
    <p:sldId id="666" r:id="rId52"/>
    <p:sldId id="667" r:id="rId53"/>
    <p:sldId id="668" r:id="rId54"/>
    <p:sldId id="655" r:id="rId55"/>
    <p:sldId id="669" r:id="rId56"/>
    <p:sldId id="670" r:id="rId57"/>
    <p:sldId id="656" r:id="rId58"/>
    <p:sldId id="684" r:id="rId59"/>
    <p:sldId id="685" r:id="rId60"/>
    <p:sldId id="686" r:id="rId61"/>
    <p:sldId id="665" r:id="rId62"/>
    <p:sldId id="721" r:id="rId63"/>
    <p:sldId id="574" r:id="rId64"/>
    <p:sldId id="689" r:id="rId65"/>
    <p:sldId id="690" r:id="rId66"/>
    <p:sldId id="691" r:id="rId67"/>
    <p:sldId id="692" r:id="rId68"/>
    <p:sldId id="693" r:id="rId69"/>
    <p:sldId id="694" r:id="rId70"/>
    <p:sldId id="695" r:id="rId71"/>
    <p:sldId id="722" r:id="rId72"/>
    <p:sldId id="696" r:id="rId73"/>
    <p:sldId id="697" r:id="rId74"/>
    <p:sldId id="698" r:id="rId75"/>
    <p:sldId id="699" r:id="rId76"/>
    <p:sldId id="700" r:id="rId77"/>
    <p:sldId id="701" r:id="rId78"/>
    <p:sldId id="702" r:id="rId79"/>
    <p:sldId id="704" r:id="rId80"/>
    <p:sldId id="705" r:id="rId81"/>
    <p:sldId id="706" r:id="rId82"/>
    <p:sldId id="707" r:id="rId83"/>
    <p:sldId id="708" r:id="rId84"/>
    <p:sldId id="709" r:id="rId85"/>
    <p:sldId id="710" r:id="rId86"/>
    <p:sldId id="711" r:id="rId87"/>
    <p:sldId id="712" r:id="rId88"/>
    <p:sldId id="713" r:id="rId89"/>
    <p:sldId id="714" r:id="rId90"/>
    <p:sldId id="715" r:id="rId91"/>
    <p:sldId id="716" r:id="rId92"/>
    <p:sldId id="717" r:id="rId93"/>
    <p:sldId id="718" r:id="rId94"/>
  </p:sldIdLst>
  <p:sldSz cx="9144000" cy="6858000" type="screen4x3"/>
  <p:notesSz cx="7077075" cy="9363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 userDrawn="1">
          <p15:clr>
            <a:srgbClr val="A4A3A4"/>
          </p15:clr>
        </p15:guide>
        <p15:guide id="2" pos="223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434" autoAdjust="0"/>
  </p:normalViewPr>
  <p:slideViewPr>
    <p:cSldViewPr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54" d="100"/>
          <a:sy n="54" d="100"/>
        </p:scale>
        <p:origin x="-2832" y="-108"/>
      </p:cViewPr>
      <p:guideLst>
        <p:guide orient="horz" pos="2949"/>
        <p:guide pos="223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670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06" tIns="46953" rIns="93906" bIns="46953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0025" y="1"/>
            <a:ext cx="30670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06" tIns="46953" rIns="93906" bIns="4695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4764"/>
            <a:ext cx="3067050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06" tIns="46953" rIns="93906" bIns="46953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0025" y="8894764"/>
            <a:ext cx="3067050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06" tIns="46953" rIns="93906" bIns="46953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B5CFF0E0-9292-4E99-842A-D31D68E327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876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47" units="cm"/>
          <inkml:channel name="Y" type="integer" max="2047" units="cm"/>
          <inkml:channel name="T" type="integer" max="2.14748E9" units="dev"/>
        </inkml:traceFormat>
        <inkml:channelProperties>
          <inkml:channelProperty channel="X" name="resolution" value="79.96094" units="1/cm"/>
          <inkml:channelProperty channel="Y" name="resolution" value="142.15277" units="1/cm"/>
          <inkml:channelProperty channel="T" name="resolution" value="1" units="1/dev"/>
        </inkml:channelProperties>
      </inkml:inkSource>
      <inkml:timestamp xml:id="ts0" timeString="2014-05-22T13:49:21.86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8287 214 0,'0'0'0,"0"0"0,0 0 0,0 0 0,0 0 0,0 0 0,0 0 0,0 0 0,0 0 0,0 0 0,0 0 0,0 0 0,0 0 0,0 0 0,0 0 0,0 0 0,0 0 0,0 0 0,0 0 0,0 0 0,0 0 0,0 0 0,0 0 0,0 0 0,0 0 0,0 0 0,0 0 0,0 0 0,0 0 0,0 0 0,0 0 0,0 0 0,0 0 0,0 0 0,0 0 0,0 0 0,0 0 0,0 0 0,0 0 0,0 0 0,0 0 15,0 0-15,0 0 16,0 0-16,0 0 16,0 0-16,0 0 15,0 0-15,0 0 16,0 0-16,0 0 15,0 0-15,0 0 16,0 0-16,0 0 16,0 0-16,0 0 15,0 0 1,0 0-16,0 0 0,0 0 16,0 0-16,0 0 15,0 0-15,0 0 16,0 0-1,0 0-15,0 0 16,0 0-16,0 0 16,0 0-16,-405-28 0,380 13 15,-26 15 1,26 0-16,-26 0 16,26-14-16,0 14 15,-1 0-15,26 0 16,-25 0-16,0 0 15,-1-14-15,26 14 16,-50 0-16,24 0 16,1-14-16,0 14 15,0 0-15,-1 0 16,26 0-16,-25 0 16,0 0-16,-1 0 15,1 0-15,-26 28 16,26-28-16,25 0 15,-25 0-15,0 0 16,-1 0-16,1 0 16,0-28-16,-1 28 15,1 0-15,0-15 16,-1 15 0,1 0-16,0 0 0,0 0 15,-1-14-15,-24 14 16,24 0-16,1 0 15,25 0 1,-25-14-16,-1 14 16,1 0-16,0 0 15,0 0-15,25 0 16,-26 0-16,1 0 16,0 0-16,-26 0 15,1 28-15,-1-28 16,0 0-16,1 0 15,-51 0-15,-26 0 16,-50-28-16,25 28 16,76 0-16,26-14 15,24 14-15,1 28 16,-26-14-16,26-14 16,0 15-16,25-15 15,-25 0-15,-1 0 16,26 0-16,-25 0 15,0-29-15,-26 29 16,0-14-16,1-14 16,-1 13-16,1 15 15,24 0-15,1 0 16,0 0-16,-1 0 16,26 0-1,-25 0-15,25 0 16,0 0-16,-25 0 0,25 0 15,0 0-15,0 0 16,-25 0-16,25 0 16,0 0-1,-26-14-15,26 14 16,0 0-16,-25 0 16,-26-14-16,26 14 0,0 0 15,0 0 1,25 0-16,-26 0 15,26 0-15,0-14 16,0 14-16,0 0 16,0 0-16,0 0 15,-25 0-15,25 0 16,0 0-16,0 0 16,-25 0-16,25 0 15,-26 0-15,26 0 16,-25 0-16,25 0 15,0 0-15,-25 0 16,25 0-16,0 0 16,-26 0-16,26 0 15,-25 0-15,25 0 16,-25 0-16,-26 0 16,26 28-16,0-28 15,-1 14-15,1-14 16,0 0-1,25 15-15,-26-15 0,26 0 16,-25 0-16,25 0 16,0 0-16,-25 0 15,25-29 1,-25 29-16,-1 0 16,1 0-16,-26 0 15,51 0-15,-25 0 16,0 0-16,-1 0 0,26 0 15,-50 0 1,25 0-16,-1 0 16,1 0-16,0 0 15,-26 0-15,26 0 16,-1 0-16,1 0 16,0 0-16,0 0 15,-1 0-15,-24 0 16,24 0-16,26 0 15,-25 29-15,0-29 16,-1 0-16,26 0 16,-25 0-16,0 14 15,0-14-15,-26 14 16,26-14-16,25 14 16,-26-14-16,1 0 15,0 0-15,25 0 16,-25 14-16,25-14 15,-26 0-15,26 0 16,0 0 0,-25 0-16,25 15 0,-25-15 15,-1 14-15,26-14 16,-50 0 62,24 14-78,1-14 0,25 0 0,-25 0 0,0 0 0,25 0 16,0 0-16,-26 0 0,26 0 0,-25 0 0,25 0 0,-25 0 15,-1 0-15,1-28 16,0 28-16,25 0 16,-26 0-16,1 0 15,0 0-15,0 0 16,-1 0-16,1 0 15,0 28-15,-1-28 16,1 14-16,0-14 16,25 0-16,-26 15 15,26-15-15,-25 0 16,0 0-16,0 0 16,-1 14-16,-24-14 15,24 14-15,-24 0 16,24-14-16,1 0 15,0 14-15,0-14 16,25 15-16,-26-15 16,1 0-1,0 14-15,-1-14 16,1 14-16,0-14 0,-1 0 16,1 0-16,0 0 15,0 0 1,-1-28-16,-24 28 15,-1 0-15,26 0 16,0 0-16,-26 0 0,0 28 16,26-14-1,0-14-15,-1 0 16,-24 15-16,-26-1 16,51 0-16,-26 0 15,26-14-15,-1 14 16,-24 1-16,-1-1 15,26 0-15,25 0 16,-25-14-16,-1 0 16,1 15-16,25-15 15,-25 0-15,25 0 16,0 14-16,0-14 16,-26 0-16,26 0 15,0 0-15,-25 14 16,25-14-16,0 0 15,0 14-15,0-14 16,-25 0-16,25 0 16,-25 14-16,25 1 15,-26-1-15,26-14 16,0 0-16,0 14 16,-25-14-16,25 14 15,0 1-15,-25-15 16,25 14-16,0-14 15,-26 14 1,26 0-16,-25 0 16,25 1-16,-25-15 15,25 14-15,-26-14 0,26 14 16,-25-14 0,0 14-16,25 1 15,-25-1-15,25 0 16,-26-14-16,1 14 15,0-14-15,25 14 16,-26-14-16,26 0 16,0 15-16,-25-1 15,25-14-15,-25 14 16,25 0-16,-26-14 16,26 15-16,-25-15 15,25 14-15,0 0 16,-25-14-16,25 0 15,0 14-15,0 0 16,-25 1-16,25-15 16,-26 28-16,-24-14 15,24 29-15,-24 0 16,-1-15-16,26 15 16,0-15-1,-1 15-15,1-15 0,0 15 16,-1 0-16,1-15 15,0 15-15,0 0 16,-1 13 0,1 1-16,-26-14 15,26 0-15,0-15 16,25 1-16,-26-1 0,1 0 16,25-13-16,0-1 15,0 0 1,0 29-16,0-1 15,0-27-15,0 13 16,0 1-16,0-1 16,0-14-16,0 15 15,0-1-15,51 1 16,-51-1-16,0-14 16,0 15-16,25-15 15,-25 0-15,0 0 16,25-14-16,-25 15 15,0-1-15,0 0 16,26-14-16,-26 14 16,0-14-16,0 14 15,25-14-15,-25 15 16,0-1-16,0 0 16,25-14-16,-25 29 15,26-15-15,-26 0 16,25 0-16,0 0 15,-25 1-15,25-1 16,1 14-16,-1-13 16,-25 27-16,0-13 15,25-1 1,1-14-16,-26 15 16,25-15-16,-25 0 15,25 1-15,-25-1 0,0 0 16,25 0-1,1 15-15,-1-1 16,0 1-16,1 13 16,24-13-16,-24 13 15,-1-13-15,0-1 16,26 1-16,-26-15 16,0 14-16,26 1 15,-26-1-15,1-14 16,-26 15-16,25-15 15,0 15-15,0-29 16,1 14-16,-26 0 16,25 0-16,-25 0 15,25-14-15,-25 15 16,26-1-16,-26-14 16,0 14-16,25-14 15,0 0-15,-25 14 16,51 15-16,-26-15 15,26 14 1,-1 1-16,1-15 0,-26 0 16,1 1-16,-26-1 15,25-14-15,0 14 16,26 0-16,-26 0 16,0 1-1,26-1-15,0-14 16,24 28-16,-24-13 15,25 13-15,0-14 0,-26 15 16,52-29 0,-52 14-16,26 0 15,0-14-15,-51 14 16,26-14-16,-1 15 16,1-1-16,0 0 15,25 0-15,-1 15 16,1-15-16,-25 0 15,25 15-15,0-15 16,-26-14-16,1 14 16,0-14-16,-26 0 15,51 0-15,-26-28 16,26 13-16,-25 15 16,-1-14-16,1 14 15,0 0-15,-1 0 16,1-14-16,-1 14 15,1 0-15,0 0 16,-1 0-16,1 0 16,-1-14-1,1 14-15,0-15 0,-1 1 16,1 0-16,-1 0 16,1 0-16,0-1 15,-1 15 1,1-14-16,-1 14 0,1-28 15,0 28 1,-26-15-16,25 15 0,-24 0 16,24-14-1,-24 14-15,24-14 16,1 14-16,25 0 16,-26-14-16,26 14 15,-25 0-15,-1 0 16,1-14-16,25 14 15,-26-15-15,1 1 16,25-14-16,0 28 16,-26-29-16,26 15 15,0 14-15,-25-14 16,25-15-16,25 29 16,-25 0-16,25 0 15,-25 0-15,25 0 16,-50 0-16,25-14 15,-26 14-15,26-14 16,-25 0-16,25-1 16,-1 1-16,27-14 15,-52 14 1,26 14-16,0-15 0,-25 15 16,-1 0-16,26 0 15,-25 0-15,-1 0 16,1 0-1,0 0-15,-1-14 16,26 14-16,0-14 16,-25 14-16,-1 0 0,1 0 15,-1 0-15,26-14 16,-50-1 0,24 1-16,1 14 15,-1 0-15,1 0 16,-1 0-16,1 0 15,0 0-15,-1 0 0,1 0 16,-1 0 0,26 0-16,-25 0 15,25-14-15,-26 14 16,1 0-16,0-14 16,25 14-16,-51-14 15,25 14-15,1 0 16,0-15-16,-1 15 15,1 0-15,25 0 16,-26 0-16,1 0 16,0 0-16,-1 0 15,-25 0-15,26 0 16,-26 0-16,26 0 16,-1 0-16,1 0 15,0 0-15,-1-14 16,26 14-16,-51 0 15,26 0-15,0 0 16,-26 0 0,26 0-16,-26-14 15,0 14-15,0 0 0,26 0 16,-26 0-16,26-14 16,-26 14-1,26-15-15,-26 15 16,26-14-16,-26 14 15,0-14-15,26 14 16,-26 0-16,26-14 16,-1 14-16,1-29 15,0 15-15,-1-14 16,1-1-16,25 1 16,-26-15-16,1 15 15,-1-15-15,26 15 16,0-15-16,0 0 15,0-28-15,25 14 16,-25-28-16,0 14 16,-25 0-16,50 14 15,-51-29-15,26 29 16,-25 1-16,25-16 16,0 1-16,-26 14 15,-24 15-15,-1-1 16,-25 15-16,25-15 15,1 0-15,-26 1 16,0 13-16,0-13 16,0 13-16,0 1 15,0 13 1,-51 1-16,51 0 16,0 0-16,-25 0 0,-1 14 15,26-15-15,-25-13 16,-26 14-1,26-1-15,25 1 16,-25 0-16,0 14 16,-1-14-16,26 14 15,0 0-15,0-14 16,-25 14-16,25 0 16,-25 0-16,-1 0 15,-75-57-15,-25 14 16,50-28-16,25 28 15,26 29-15,0 0 16,-1-1-16,1 15 16,25 0-16,0 0 15,0 0-15,-25 0 16,25 0-16,0 0 16,-26 0-16,1 0 15,0 0-15,-1 0 16,1-14-16,0 0 15,25 14-15,-25 0 16,25 0-16,0 0 16,0 0-16,0 0 15,0 0-15,0 0 16,0 0 0,0 0-16,0 0 15,0 0-15,-26 0 0,26 0 16,0 0-16,0 0 15,0-14-15,0 14 16,-25 0 47,25 0-63,0 0 0,0 0 15,-25 0-15,25 0 0,0-14 0,0 14 0,0 0 0,0 0 0,-26 0 16,26 0-16,0 0 15,0 0-15,0-15 16,-25 15-16,25 0 16,0 0-16,0-14 15,-25 14-15,25 0 16,0 0-16,0 0 16,-26 0-16,26 0 15,0 0-15,0 0 16,-25 0-16,25-14 15,0 14-15,0 0 16,0 0-16,0 0 16,0 28-16,-25-28 15,25 0-15,0 0 16,0 0-16,0 0 16,-25 0-16,25 0 15,-26 0 1,26 0-16,-25 0 15,25 0-15,0 0 0,0 0 16,0 0-16,0 0 16,-25 0-16,25 0 15,0-28 1,-26-1-16,1 29 16,25 0-16,0 0 15,0 0-15,0 0 0,-25-14 16,25 14-1,0 0-15,0-14 16,-25 14-16,25 0 16,0 0-16,0 0 15,0 0-15,-26 0 16,26-14-16,0 14 16,0 0-16,-25-14 15,25 14-15,0 0 16,-25 0-16,25 0 15,0-29-15,0 29 16,0-14-16,0 14 16,0 0-16,0 0 15,0 0-15,-26-14 16,26 14-16,0 0 16,0-15-16,0 1 15,-25 0-15,25 0 16,-25 14-1,25 0-15,-26 0 0,26-14 16,-25 14-16,25-15 16,-25 15-16,25-14 15,-51 14-15,51 0 16,-25 0 0,0 0-16,25-14 15,-26 14-15,26 0 16,0 0-16,-25-14 0,25 14 15,0-15 1,-25 15-16,25-14 16,-26 14-16,26-14 15,-25 14-15,25 0 16,0-14-16,-25 14 16,25 0-16,0 0 15,-25 0-15,25-14 16,0 14-16,-26 0 15,26-15-15,0 15 16,0 0-16,-25 0 16,25-14-16,-25 14 15,25 0-15,-26 0 16,1 0-16,25 0 16,-25 0-16,-1 0 15,26 0-15,-25-14 16,0 14-16,0 0 15,25 0-15,-26-14 16,1 14 0,0 0-16,-1 0 0,1 0 15,0 0-15,25 0 16,-26-15-16,1 1 16,0-14-1,0 28-15,-1-14 16,1-1-16,0 1 15,-1 14-15,1 0 0,0-14 16,25 14-16,-26 0 16,1 0-1,-25 0-15,24-14 16,1 14-16,0 0 16,-1 0-16,1-15 15,0 15-15,25-14 16,-25 14-16,-1 0 15,1-14-15,0 14 16,25 0-16,-26 0 16,1 0-16,0 0 15,-1 0-15,1 0 16,-25 0-16,24-14 16,1 14-16,-26-14 15,26-1-15,-26 1 16,26 14-16,0-14 15,0 14-15,-1 0 16,1 0-16,0 0 16,-26 0-16,26 0 15,-26 0-15,1 0 16,24 0-16,-24 28 16,24-28-16,-24 0 15,24 0-15,1 0 16,0 0-1,25 0-15,-25 0 16,-1 0-16,26 0 0,-25 0 16,25 0-16,-25 0 15,-1 15 1,26-15-16,-25 0 16,-26 0-16,26 0 15,25 0-15,-25 0 16,25 0-16,0 0 15,0 0-15,0 0 16,0-29-16,0 29 16,0 0-16,0 0 15,0 0-15,0 0 16,0 0-16,0 0 16,0 0-16,0 0 15,0 0-15,0 0 16,0 0-16,0 0 15,0-14-15,0 14 16,50-29-16,1 29 16,-51 0-1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06-11T14:25:03.298"/>
    </inkml:context>
    <inkml:brush xml:id="br0">
      <inkml:brushProperty name="width" value="0.23333" units="cm"/>
      <inkml:brushProperty name="height" value="0.4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113 347 0,'38'0'93,"0"0"-30,38 0-32,0 0-15,0 0-1,-1 0 1,1 0-16,0 0 16,0 0-1,-38 0 1,0 0 0,38-38-16,-39 38 265,1 0-234,38 0-15,0 0 0,38 0-16,-1-38 15,1 0 1,38 38 0,113-38-1,-75 38 1,75 0-16,1 0 15,75 0 1,-38 0 0,0 0-1,-37 0-15,-39 38 16,38 0 0,-151-38-1,0 38 1,0-38-1,37 0-15,-75 0 16,0 0 0,0 38-1,0-38 1,37 0-16,-75 0 16,0 0-1,0 0 1,0 0-1,0 0 17,0 0-17,0 0 220,0 0-235,0 0 15,37 0 1,39 0 0,0 0-1,37 0-15,1 37 16,0-37-1,-39 38 1,39-38 0,76 0-1,37 38-15,-76 0 16,-37-38 0,38 0-1,-77 0 1,-75 0-16,38 0 15,-38 0 1,0 0 0,0 0-1,0 0-15,0 0 32,38 0 218,-1 0-219,1 0-16,0 0 1,0 0-16,0 0 16,-1 0-1,-37 0 1,38 0 0,0 0-1,0 0-15,0 0 16,-1 0-1,39 0 1,-38 0 0,0 0-16,0 0 15,-38 0 1,-1 0 15,1 0 63,0 0 93,38 0-171,-38 0 0,0 0-1,0 0 1,38 0-16,-1 0 31,-37 0-15,0 0-1,0 0 1,0 0-16,0 0 16,38 0-1,0 0 1,0 0 0,-39 0-16,39 0 15,0 0 1,0 0-1,38 0 1,-1 0 0,-75 0-16,38 0 15,-38 0 1,0 0 0,0 0-1,0 0-15,38 0 16,-39 0-1,1 0 1,0 0 0,38 0-1,-38 0 1,0 0 0,0 0-1,0 0 1,0 0-1,0 0 1,-38-38 234,37 38-234,39 0-1,38 0 1,0-38 0,37 0-16,-37 38 15,0 0 1,0 0-1,-39 0 1,-37 0 0,76 0-16,-76 0 15,38 0 1,-38 0 0,38 0-1,-39 0 1,1 0 15,0 0 16,0 0 62,0 0 1,0 0-79,0 0 0,0 0 0,0 0 94,0 0-78,-76 0 235,0 0-236,0 0 1,0 0 16,-38 0 15,38 0-16,0 0-30,0 0-1,1 0-31,37-37 16,-38 37-1,0 0 1,0 0-1,0 0-15,0 0 32,0 0-1,0 0 0,0 0 16,-38 0-31,38 0-1,1 0 1,-1 0 0,0 0-1,-38 0 16,38 0 1,-76-38-17,38 0-15,-75-38 16,37 38 0,-113 0-1,113 0 1,-38 38-16,39 0 15,37 0 1,0 0 0,38 0-1,0 0 1,0 0 0,0 0 46,0 0 251,0 0-313,-37-38 15,-1 38 1,0 0-1,0 0 1,-38 0 0,1 0-16,37 0 15,0 0 1,0 0 0,38 0-1,0 0-15,0 0 16,-37 0-1,37 0 1,0 0 0,0 0-1,-38 0 1,38 0 15,0 0-15,-38 0-1,39 0 1,-1 0 0,-38 0-1,38 0 1,0 0 0,0 0-1,0 0 1,-38 0-1,38 0-15,1 0 16,-39 0 0,0 0-1,38 0 17,0 0-1,-114-38 266,39 38-297,-1 0 15,0 0 1,1 0 0,-1 0-1,-38 0 1,76 0-16,1 0 15,-1 0 1,0 38 0,0-38-1,-38 0 1,38 0-16,1 0 16,37 0-1,-38 0 1,38 0-1,0 0-15,0 0 16,0 0 0,-38 0 15,39 0-15,-1 0 15,0 0 16,0 0 218,0 0-249,-76 0 0,76 0-1,-38 0-15,1 0 16,-77 0-1,38 38 1,-37 0 0,75-38-1,0 0-15,0 0 16,0 0 0,1 0-1,-1 0 1,0 0-16,0 0 15,38 0 1,0 0 0,-38 0-1,1 0 1,37 0-16,-38 0 16,0 0-1,0 0 1,38 0-1,0 0 1,0 0-16,-75 0 281,75 0-265,-38 0 0,38 0-1,-76 0 1,1 0-1,-1 0 1,0 0 0,-37 0-16,37 0 15,-38 0 1,76 0 0,-37 0-1,-1 0 1,-38 0-16,39 0 15,-1 0 1,0 0 0,0 0-1,76 0 1,1 0 281,-1 0-266,0 0-31,-38 0 16,0 0-1,-38 0 1,38 0 0,1-38-1,37 38-15,-38 0 16,0 0-1,0 0 1,0 0 0,39 0-1,-1 0-15,0 0 16,0 0 0,0 0-1,0 0 1,0 0-16,0 0 15,-38 0 17,38 0-1,1 0 0,-1 0 0,0 0-31,38-38 16,-38 38 15,0 0 219,0 0-218,0 0-17,0 0 16,0 0-15,-38 0 0,1 0-16,-39 0 15,0 0 1,38 0 0,-37 0-1,37 0 1,38 0-16,-38 0 15,38 0 1,-38 0 0,38 0-1,1 0 1,-1 0 15,0 0 94,76 38 172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06-11T14:25:39.32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4132-796 0</inkml:trace>
  <inkml:trace contextRef="#ctx0" brushRef="#br0" timeOffset="-3324.7367">4170-189 0,'0'38'93,"0"0"-46,0-1-31,0 1 31,0 0-47,0 0 31,0 0 16,0 38 15,0-38 79,0-76 109,0 0-234</inkml:trace>
  <inkml:trace contextRef="#ctx0" brushRef="#br0" timeOffset="5867.3369">4814-76 0,'-38'0'15,"1"0"32,-1 0 16,0 0-32,0 0 0,0 0 32,0 0-16,-38 0 31,38 0-31,38 38 31,0 0-47,0 0 0,0 0 79,0 0-17,0 0 17,0 0-48,38-38 16,0 38 16,0-38-63,0 0 1,0 0 14,0 0-30,0 0 47,0 0 15,-1 0 31,1 0-46,-38-38 30,0 0-46,0 0 16,0 0-48,0 0 63,0 0-15,0 76 203,0 0-173,0 0-46,38 0 63,-38 0-48,38-38-46,-38 38 93,38-38-62,0 0 47,0 0-32,0 0-15,0 0-31,0 0 31,0 0 31,-38 38 187</inkml:trace>
  <inkml:trace contextRef="#ctx0" brushRef="#br0" timeOffset="10034.4687">5345-872 0,'0'38'234,"0"0"-218,0 0 15,0 0-16,0 0 17,0 0-1,0 0 16,0 0-47,0-1 31,0 1 0,0 0 16,0 0-31,0 0-16,0 0 62,0 0-46,0 0 31,0 0 0,0 0-16,0 0-15,0 0-1,0-1 32,0 1-31,0 0 15,0 0 0,0 0 32,0 0-1,0 0-31,0-76 282</inkml:trace>
  <inkml:trace contextRef="#ctx0" brushRef="#br0" timeOffset="14948.9397">5497-113 0,'38'0'109,"0"0"-78,-1 0 16,1 0-31,0 0 31,0 0 62,0 0-62,-38 37 62,38 1-30,0 0-1,-38 0 0,0 0-31,0 0 46,-38-38 95,38 38-157,-38-38 0,0 0 48,0 0-1,0 0 15,0 0-77,1 0 62,-1 0 0,0 38-31,0-38 16,0 0-48,38-38 329</inkml:trace>
  <inkml:trace contextRef="#ctx0" brushRef="#br0" timeOffset="24909.2254">5990-834 0,'0'38'187,"0"0"-156,0 0-15,0 0 15,37-38-31,-37 38 47,0 0-16,0 0-15,0-1 31,0 1-31,0 0 30,0 0-46,0 0 32,0 0 15,0 0-32,0 0 1,0 0 15,38-38 391,-38 38-391,0 0 0,0 0 1,0-1-17,0 1 17,0 0-1,0 0 0,0 0-15,0 0 31,0 0-16,0 0 47,0 0 125,0-76 94</inkml:trace>
  <inkml:trace contextRef="#ctx0" brushRef="#br0" timeOffset="-25256.0343">0 0 0,'38'0'156,"0"0"-109,-1 0-15,1 0-1,0 0-16,38 0-15,-38 0 16,38 0 0,-38 0-1,38 0 1,37 0-16,1 0 16,-38 0-1,0 0 1,-38 0-1,-1 0 1,1 0-16,0 0 16,0 0 15,0 0 0,0 0 0,0 0-15,0 0 0,0 0 46</inkml:trace>
  <inkml:trace contextRef="#ctx0" brushRef="#br0" timeOffset="-21254.3586">1706-341 0,'0'38'15,"0"0"32,0 0 0,0 0 0,0 0-47,0 0 31,0-1 0,0 1 16,0 0 0,0 0 0,0 0-31,0 0-1,0 0 95,0 0-95,0 0 17,0-76 30</inkml:trace>
  <inkml:trace contextRef="#ctx0" brushRef="#br0" timeOffset="-14576.3117">1668-303 0,'0'-38'62,"0"0"-31,0 0-15,0 0 15,0 0 0,0 0-15,0 1 15,0-1 1,0 0-1,0 0 16,0 0 15,0 0 110,76 38-78,-76-38-79,38 38 17,-1 0 61,1 0 1,0 0-63,0 0 16,0 0-15,0 0 14,0 0-30,0 0 78,0 0 234,0 0-281,-38 38-32,38-38 17,-38 38-17,0 0 1,0 0 15,0 0 16,0 0 31,0 37-31,0-37 0,0 0 0,-38 0 62,0-38-31,0 0-15,0 38-48,0-38 17,0 0-1,0 0 16,0 0 0,0 0-16,38 38-15,-38-38 46,38 38 79,0 0-110,0-76 125,38 38-15,0 0-94,0 0 0,0 0-16,0 0 31,0 0-46,-38 38 15,38 0 0,0-38 48,38 0-1,-39 0-31,1 0-16,-38 38 0,38-38-15,-38 38 46,0-1 1,0 1-1,0 0 1,0 0-16,0 0-1,0 0 376,38-38-250,-38 38-62,0-76 358</inkml:trace>
  <inkml:trace contextRef="#ctx0" brushRef="#br0" timeOffset="-9445.289">2691-151 0,'38'0'141,"0"0"-95,0 0-14,0 0-1,0 0-15,0 0 15,0 0 16,0 0-16,0 0 0,-1 0 0,1 0 48,0 0-17,0 0-31,-38-38 141,0 0-109,0 0 15,0 0-47,0 0 47,-38 0-78,0 0 63,0 38-1,1 0 48,-1 0-79,0 0 47,38 38-47,0 0 0,-38-38 16,38 38 0,0 0 31,0 0-15,0 0-32,0 0 63,0 0-16,-38-38-47,38 37-15,-38-37 46,38 38-46,0 0 15,0 0 47,0 0-62,0 0 46,0 0 32,0 0-47,0 0 31,38-38-15,0 0 15,0 0 0,0 0-47,0 0-15,-1 0 62,1 0-16,0 0 1,0 0 15,0 0-15,0 0-32,0 0-16,0 0 64,0 0-48,0 0 47,-38 38 141</inkml:trace>
  <inkml:trace contextRef="#ctx0" brushRef="#br0" timeOffset="-5799.4232">3715-872 0,'0'38'94,"0"0"-16,0 0-47,0 0-15,0 0 15,0 0 16,0 0-16,0 0-15,0-1-1,0 1 1,0 0 31,0 0-16,0 0 0,0 0 0,0 0 63,0 0-16,0 0 32,0 0-63,0 0-1,0 0-14,38-1 46,-38 1 0,0 0-47,0 0-31,0 0 78,0 0-46,0 0 30,0 0-31,0 0 1,0 0 14,0-76 251</inkml:trace>
  <inkml:trace contextRef="#ctx0" brushRef="#br0" timeOffset="31042.9182">6596-76 0,'38'0'125,"0"0"-62,0 0-32,0 0 0,0 0 16,0 0 0,0 0-16,-1 0-15,1 0 78,0 0-63,0 0 0,0 0 0,0 0 48,-38-37-1,0-1-47,0 0 0,0 0 32,0 0-16,0 0-16,0 0 31,-38 38-15,0 0-16,0 0 48,0 0-48,0 0 0,1 0 16,-1 0 0,-38 0 47,38 0-1,38 38-61,0 0-17,-38-38 48,38 38-48,0 0 63,0 0-31,0 0-31,0-1 62,0 1-31,0 0 47,0 0-63,0 0 47,0 0-31,0 0 47,0 0-47,0 0 46,38-38 79,0 0-156,0 0 31,0 0-16,0 0 0,-1 0 0,1 0-31,0 0 16,0 0 15,0 0 1,0 0-32,0 0 31,0 0 16,0 0 93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06-11T14:29:35.747"/>
    </inkml:context>
    <inkml:brush xml:id="br0">
      <inkml:brushProperty name="width" value="0.23333" units="cm"/>
      <inkml:brushProperty name="height" value="0.4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38 157 0,'38'0'156,"-1"0"-156,1 0 15,38 0 1,38 0 0,0 0-1,-39 0 1,39 0-16,38 0 16,-76 0-1,-1 0 1,1 0-1,0 0-15,0 0 16,0 0 0,0 0-1,-39 0 1,39 0 0,-38 0-16,38 0 15,-38 0 1,0 0-1,38 0 1,-38 0 0,37 0-1,-37 0 1,0 0 0,0 0-1,0 0 16,0 0 1,0 0-17,38 0 1,-38 0 218,37 0-234,1 0 16,76 0 0,0 0-1,113 0 1,-38 0-16,152 0 15,-37 38 1,37-38 0,-38 0-1,-38 0 1,-37 0-16,-77 0 16,1 0-1,-77 0 1,-37 0-1,-38 0 1,0 0-16,0 0 31,38 0 188,0 0-203,-38 0-16,75 0 15,1 0 1,38 0 0,-39 0-1,39 0 1,-38 0-16,-1 0 15,1 0 1,38 38 0,-38-38-1,37 0-15,-37 0 16,-38 38 0,0-38-1,-38 0 1,-1 0-1,1 0 314,38 0-298,-38 0-16,0 0 1,0 0-16,76 0 16,-39 0-1,-37 0 1,0 0 0,38 0-1,-38 0 1,38 0-1,0 0 1,-38 0 0,37 0-16,1 0 15,0 0 1,38 0 0,-1 0-1,39 0 1,-38 0-16,0 0 15,-39 0 1,1 0 0,-38 0-1,0 0-15,0 0 16,0 0 0,0 0 218,75 0-234,77 0 16,189 0-1,190 0 1,-76-76-1,-1 76 1,77 0-16,-76 0 16,-76 0-1,38 0 1,-152 0 0,38 0-1,-151 0-15,37 0 16,-113 0-1,0 0 1,-76 0 0,38 0-16,-38 0 234,37 0-218,39-38-1,151 0-15,115 38 16,-1-38 0,0 38-1,-38-38 1,-38 0-1,-75 38-15,-77 0 16,39 0 0,37 0-1,-75 0 1,0 0-16,-39 0 16,1 0-1,-38 0 1,-38 0-1,76 0 1,-77 0 0,1 0 234,0 0-250,38 0 15,38 0 1,37 38 0,-37 0-1,38-38-15,37 0 16,-75 38-1,0 0 1,0-38 0,-39 38-1,-37-38-15,38 0 16,-38 0 0,0 0 15,0 0 0,0 0 0,0 0-15,0 0 0,0 0 46,-1 0-31,1 0 47,-38 38-46,0 0 77,0-1-93,-38-37-1,38 38 32,0 0 94,0 0-110,0 0-15,0 0-1,0 0 17,0 0-1,-37-38 47,37-38 63,-38 38 249,0 0-359,-38 0-15,0 0 0,0 0-1,-37 0-15,37 0 16,-38 0 0,38 0-1,38 0 1,-38 0-16,1 0 15,-1 0 17,38 0-1,0 0 0,0 0 0,0 0 1,0 0-17,0 0 17,-38 0-1,1 0 0,37 0-31,0 0 16,0 0-1,0 0 1,-38 0 0,38 0-1,-38 0 16,39 0-15,-1 0 0,0 0-16,-38 0 15,38 0 1,0 0 0,-38 0-1,38 0-15,-37 0 16,-1 0-1,0 0 1,0-38 0,-38 38-1,39 0-15,37 0 16,0 0 0,-38 0-1,38 0 1,0 0-16,0 0 15,-76 0 1,39 0 0,37 0-1,-38 0 1,38 0-16,0 0 16,-38 0 15,38 0 16,-75-76 218,-153 0-249,1 1 0,113 37-1,-37 0-15,37 0 16,38 38-1,-113-38 1,-1 38 0,1 0-16,75 0 15,39 0 1,-39 0 0,76 0-1,-38 0 1,38 0-16,1-38 15,-1 38 1,0 0 0,38 0-1,-38 0 1,38 0-16,0 0 16,1 0 15,-1 0-16,0 0 32,0 0-31,38 38 265,0 0-265,0 0 31,38-38 15,0 0-15,0 0-16,37 0 16,1 0-31,0 38-16,0 0 15,0-1 1,-1-37 0,-37 0 15,0 0-31,0 0 16,38 0 15,-38 0-16,0 0-15,0 0 16,0 0 0,0 0-1,0 0 1,-1 0 0,39 38-1,0 0 1,0-38-1,0 38 1,37-38-16,-75 0 16,0 0-1,0 0 1,0 0 0,0 0-16,0 0 15,0 0 1,0 0-1,0 0 17,0 0 30,-1 0-31,1 0-15,0 0 15,0 0 32,0 0-48,0 0 79,0 0-63,76 0-15,37 0 0,1 0-1,75 0 1,1 0-16,-114 0 16,-1 0-1,-75 0 1,0 0-1,0 0 1,0 0 31,-38 38 0,-114-114 187,0 76-218,1 0-1,-77 0 1,-75 0 0,-76 0-16,-1 0 15,39 0 1,0 0 0,75 0-1,39 0 1,-39 0-16,1 0 15,-1 0 1,39 0 0,-39 0-1,39 0 1,-39 0-16,77 0 16,-1 0-1,38 0 1,1 0-1,37 0-15,0 0 16,0 0 0,0 0-1,-37 0 1,37 0-16,38 0 16,-38 0-1,0 0 1,38 0-1,0 0 1,1 0-16,-39 0 16,38 0-1,0 0 1,-38 0 0,38 0-16,-38 0 31,38 0-16,-37 0 1,-1-76 0,0 76-16,38-37 15,0 37 1,0 0 0,0 0-1,0 0 1,1 0 15,-39 0 0,38 0 1,0 0-17,0 0 1,0 0-1,-38 0 17,0 0-17,1 0 1,-39 0-16,38 0 16,0 0-1,38 0 16,0 0-15,38-38 234,-37 38-234,-1 0-1,38-38 1,-38 38 0,-38-38-1,0 38-15,-76 0 16,-37-38-1,75 0 1,0 38 0,76-38-1,1 38-15,-1 0 16,0 0 0,0 0-1,-38 0 1,38 0-16,0 0 15,0 0 1,0 0 0,0 0-1,1 0 1,-1 0 15,0 0 16,0 0 203,-38 0-234,-38 0-1,76 0 1,0 0 0,-75 38-1,-1-38-15,0 0 16,-37 38-1,-39-38 1,-75 0 0,-1 0-16,1 0 15,75 0 1,-151 0 0,-76 0-1,76 0 1,38 0-16,-1 0 15,77 0 1,113 0 0,76 0-1,0 0-15,1 0 266,-1 0-250,0 0 15,0 0 0,-76 38-31,-76-38 16,39 38-1,-115-38 1,77 0 0,-39 0-16,39 0 15,37 0 1,-75-38-1,-39 0 1,-37 38-16,0 0 16,0 0-1,113 0 1,-37 0 0,113 0-1,76 0-15,0 0 16,0 0 234,0 0-219,0 0 0,0 0-15,0 0-16,1 0 16,-39 0-1,0 0 1,-38 0-1,38 0-15,1 0 16,37 0 0,-38 0-1,38 0 1,-38 0 0,0 0-1,38 0 16,0 0-15,1 0 47,-1 0-32,38 38-16,-38-38 17,0 0-1,38 38-15,-38 0-1,0-38 32,0 0-16,38 38 1,-38-38-17,0 0 1,38 37-1,-38-37 32,0 0-31,1 0 15,-1 0 0,0 0 32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06-11T14:29:43.075"/>
    </inkml:context>
    <inkml:brush xml:id="br0">
      <inkml:brushProperty name="width" value="0.23333" units="cm"/>
      <inkml:brushProperty name="height" value="0.4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0 236 0,'0'38'47,"38"-38"31,0 0-47,-1 0-15,39 0 0,-38 0-1,0 0 1,0 0-1,38 0 1,-38 0-16,0 0 16,37 0-1,1 0 1,-38 0 0,38 0-1,-38 0-15,76 0 16,-1 0-1,-37 0 1,0 0 0,38 0-1,37 0-15,-37 0 16,38 0 0,-39 0-1,1 0 1,0 0-16,38 0 15,-39 0 1,-37 0 0,-38 0-1,0 0-15,0 0 63,0 0-48,0 0 1,0 0 0,0 0 218,-1 0-218,39 0-1,38 0 1,0 0 0,37 0-16,1 0 15,38 0 1,37 0-1,-37 0 1,75 0 0,0 0-16,76 0 15,1 0 1,-39 38 0,-76-38-1,-37 0 1,-76 0-16,-1 0 15,-37 0 1,38 0 0,-38 0-1,-38 0-15,38 0 16,-39 0 0,39 0-1,-38 0 1,0 0 31,0 0 250,0 0-282,38 0 1,-38 0-1,0 0 1,37 0 0,-37 0-16,38 0 15,0 0 1,-38 0 0,38 0-1,-1 0-15,-37 0 16,0 0-1,0 0 17,0 0-17,0 0 32,0 0-31,0 0 46,0 0-62,38 0 32,-38 0-17,-1 0 1,1 0-1,0 0-15,0 0 16,0 0 0,38 0-1,-38 0 1,38 0-16,-38 0 16,-1 0-1,1 0 1,0 0 15,0 0 32,0 0-48,0 0 32,0 0 94,-38-38 31,0 0-141,0 0 16,0 1 0,0-1 31,-38 38-16,0 0-31,0 0 1,0 0 15,0 0-16,0 0 0,1 0-31,-1 0 47,-38 0-31,38 0-1,-38 0-15,0 0 16,-37 0-1,37 0 1,0 0-16,0 0 16,38-38-1,-76 38 1,1-38 0,-1 38-1,-38 0-15,39 0 16,75 0-1,-76 0 1,76 0 15,0 0-31,0 0 16,0 0 0,0 0-1,0 0 1,1 0-16,-39 0 15,0 0 17,38 0-1,-38 0-31,38 0 16,-38 0-1,1 0 1,-1 0-1,0 0-15,38 0 32,0 0-1,0 0-15,0 0-1,0 0 235,-75 0-234,37 0-1,38 0 1,0 0 0,0 0-16,-38 0 15,1 0 1,-1 0 0,-38 0-1,0 0-15,0 0 16,39 0-1,-39 0 1,76 0 0,-38 0-1,38 0-15,-38 0 16,-37 0 0,37 0-1,38 0 1,-38 0-1,38 0-15,-75 0 16,37 0 0,38 0-1,-38 0 1,38 0-16,-76 38 16,76-38-1,1 0 1,-1 0-1,-38 0 1,-38 0-16,38 0 16,-37 0-1,-1 0 1,0 38 0,38-38-16,0 0 15,39 0 1,-77 0-1,38 0 1,38 0 0,-38 0-16,38 0 15,0 0 1,0 0 0,-37-38 265,37 38-250,0 0 0,0 0-15,0 0-16,-76 0 16,1 0-1,37 0 1,0 38-1,0 0-15,38-38 16,-38 0 0,38 0-1,-37 0 1,-39 0-16,38 0 16,-38 0-1,39 0 1,-1 0-1,38 0 1,0 0-16,-38 0 16,38 0 31,0 0-32,0 0 32,0 0-31,1 0-1,-1 0 1,0 0 15,0 0-31,0 0 47,0 0-16,0 0 32,0 0-48,0 0 32,0 0-15,0 0-1,1 0 0,37 37 63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06-11T14:30:14.11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1403 76 0,'0'-38'93,"0"0"-30,0 0-32,-38 0 47,38 1-15,-38 37-32,38-38 0,0 0 110,-38 0 156,38 0-47,-38 0-110,38 76 235</inkml:trace>
  <inkml:trace contextRef="#ctx0" brushRef="#br0" timeOffset="-3135.328">1365-76 0,'0'38'141,"0"0"-110,0 0 0,0 0-15,0 0 15,38 0 47,0 0 1,-38 0-48,38-38 16,0 38 15,0-38-31,-38 38 16,37-38-31,1 0 0,-38 37-1,38-37 1,-38-37 203,0-1-141,0 0-47,0 0-15,0 0 30,38 0 33,0 38 14,0 0-46,0-38 0,-38 0 0,0 0 109,0 0 219,38 38-344,-38-38 1,0 1 15,38 37-32,-38-38 48,38 38-16,0 0-1,-38-38 64,0 0 30</inkml:trace>
  <inkml:trace contextRef="#ctx0" brushRef="#br0" timeOffset="3455.2234">1820 152 0,'38'0'31,"-38"-38"32,38 0-32,-38 0 0,38 0 16,-38 0 15,0 0-46,0 1 93,0-1-30,0 0 46,38 0 0,-38 0-79,37 38-14,1 0-1</inkml:trace>
  <inkml:trace contextRef="#ctx0" brushRef="#br0" timeOffset="8953.9977">2654 114 0,'-38'0'46,"0"0"-30,0 0 0,0 0 31,0-38-16,0 38 16,1 0-32,-1 0 48,0 0-48,0 0 1,0 0 31,0 0 15,0 0-30,0 0-1,38 38 125,0 0-125,0 0-15,0 0 15,38-38 63,0 0 47,-38 38-110,38-38 31,-38 38 1,0-1 15,0 1 47,38-38 0,0 38-109,0-38 46,0 0-31,-1 0 16,1 0-15,0 0 46,0 0-31,0 0-1,0 0 33,-38-38-1,0-37-16,0 37 32,0 0-63,0 0-15,0 0 46,0 76 266,0 0-296,0 0-1,38-38 16,-38 38-32,38-38 1,0 0 15,-38 37 1,38-37-17,0 0 16,-1 0 16,1 0-15,0 0 14,-38 38 142,0 0-63</inkml:trace>
  <inkml:trace contextRef="#ctx0" brushRef="#br0" timeOffset="12104.4738">3260-303 0,'38'0'0,"0"0"62,-38 38-15,0 0-16,0 0 1,0 0 15,0 0-47,0-1 31,0 1 0,0 0 0,0 0-15,0 0 0,0 0 30,0 0-14,0 0-1,0 0 0,0 0 32,0 0-16,0-1-16,0 1 47,0 0-16,0 0 1,0 0 78</inkml:trace>
  <inkml:trace contextRef="#ctx0" brushRef="#br0" timeOffset="-7427.4121">0 0 0,'38'0'219,"0"0"-188,0 0 0,0 0-31,0 0 16,0 0 31,0 0-32,-1 0 32,1 0-15,0 0-1,0 0 16,0 0 0,0 0-1,0 0-46,0 0 32,0 0 15,0 0-32,0 0 16,-1 0-15,1 0 31,0 0 15</inkml:trace>
  <inkml:trace contextRef="#ctx0" brushRef="#br0" timeOffset="16142.7433">3981 152 0,'0'38'109,"0"0"-78,0 0-15,0 0 15,0-1 47,0 1 32,0 0-79,0 0 188,0 0 140,0 0 360,0 0-547,0-76-16</inkml:trace>
  <inkml:trace contextRef="#ctx0" brushRef="#br0" timeOffset="19290.2134">4019-151 0</inkml:trace>
  <inkml:trace contextRef="#ctx0" brushRef="#br0" timeOffset="26508.9294">5004 341 0,'-38'0'31,"1"0"0,-1 0 1,0 0 30,0 0-46,0 0 46,0 0-15,0 0-16,0 0-31,0 0 63,0 38-47,0-38 15,1 0-16,37 38 32,0 0 47,0 0-78,37 0 156,1-38-141,-38 38-31,38 0 62,-38 0-46,38-38 15,-38 38-15,38-38 15,0 0 0,0 38 47,0-38 16,-38-76-47,38 76-16,0-38 16,0 0 0,-38 0-31,0 0-1,0 0 32,0 0-31,0 0 15,0 0-15,37 38-16,-37-37 31,0-1 16,0 0-32,38 0 1,-38 0 0,38-38-1,-38 38 32,0 0 31,0 0-46,0 0-17,0 1 32,0-1 16,0 0-17,0 0 95,0 0-94,0 0-16,0 0 94,38 38 63,-38 38 374,0 0-531,0 0 1,0 0 15,0 0-32,0 0 1,0-1 15,0 1 0,0 0 16,0 0-16,0 0 1,0 0-1,0 0-15,0 0 30,0 0-14,0 0 15,0 0-47,0-1 46,0 1-14,0 0-1,0 0-15,0 0 46,0 0 1,0 0-32,38 0 31,0 0-15,0-38 31,0 0-46,38 0 14,-38 0 1,-1 0-15,1 0-1,0 0 0,0 0 0,0 0 16,0 0 16,0 0 77,-38 38 110,0 0-234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06-11T14:30:45.08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06-12T13:22:47.269"/>
    </inkml:context>
    <inkml:brush xml:id="br0">
      <inkml:brushProperty name="width" value="0.23333" units="cm"/>
      <inkml:brushProperty name="height" value="0.4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 38 0,'38'0'250,"0"0"-219,0 0 0,38 0-31,-38 0 16,0 0 0,0 0-1,0 0 1,0 0 0,0 0-16,37 0 15,-37 0 1,38 0-1,0 0 1,-38 0-16,38 0 31,-38 0 1,-1 0-32,1 0 15,0 0 1,0 0 15,0 0-15,0 0 31,-38-38 203,76 38-188,-38 0-46,38 0-1,-39 0 1,39 38-16,38-38 16,38 38-1,-1-38 1,77 0-1,-38 0-15,-76 0 16,0 0 0,-1 38-1,1-38 1,-38 0 0,0 0-16,0 38 15,0-38 1,-1 38-1,1-38 1,-38 0-16,0 0 16,0 0-1,38 0 1,-38 0 0,37 0-1,1 38-15,38 0 16,-38-38-1,-38 0 1,0 0 0,37 0-16,-37 0 31,38 0-15,-38 0-1,0 0 1,0 0-1,0 0 235,38 0-234,75 0 0,-37-38-1,113 38 1,-113 0-16,38 0 16,-1 0-1,39 0 1,75 0-1,1 0 1,37 0-16,39 38 16,-38-38-1,-77 0 1,0 0 0,-75 0-16,-38 0 15,75 38 1,-113-38-1,0 0 1,-38 0 0,0 0-16,0 0 31,0 0 31,0 0 188,0 0-218,-1 0 15,1 0-16,0 0-16,0 0 17,0 0 15,0 0-16,0 0 47,0 0-47,-38-38 547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06-11T14:31:03.602"/>
    </inkml:context>
    <inkml:brush xml:id="br0">
      <inkml:brushProperty name="width" value="0.23333" units="cm"/>
      <inkml:brushProperty name="height" value="0.4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 0 0,'38'0'15,"0"0"110,0 0-93,0 0-1,0 0-15,0 0-16,0 0 15,38 0 1,-1 0-1,1 0 1,0 0-16,0 0 16,38 38-1,-39-38 1,1 38 0,-38-38-1,38 0-15,0 0 16,-38 0 249,38 0-233,37 0-17,1 0 1,76 0-16,-1 0 16,76 0-1,-75 0 1,113 0-1,1 0-15,75 38 16,-38-38 0,-38 38-1,-75 0 1,-77-38-16,1 0 16,-38 0-1,-1 0 1,1 0-1,38 0 1,-38 0-16,-1 0 16,-37 0-1,0 0 1,0 0 0,-38 0-16,0 0 15,-1 0 16,1 0-15,0 0 203,0 0-204,0 0 1,76 0 0,0 0-1,37 0-15,1 0 16,75 0 0,-37 0-1,-1 0 1,77 0-1,-1 0-15,1 0 16,-77 0 0,-37 0-1,-1 0 1,-37 0-16,0 0 16,0 0-1,-39 0 1,39 0-1,-76 0 1,0 0-16,0 0 16,0 0-1,0 0 1,0 0 0,-1 0 15,1 0 0,0 0-15,0 0 15,38 0 0,-38 0-15,0 0-1,38 0 17,-38 0-17,-1 0 1,1 0 0,0 0 15,0 0-31,38 0 31,-38 0 0,0 0-15,0 0 0,0 0 30,0 0-14,-1 0-1,1 0-31,0 0 47,0 0-16,0 0 0,0 0 1,0 0-1,0 0 281,0 0-280,0 0-1,0 0-16,0 0 1,-1 0 15,1 0-31,0 0 32,0 0 46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06-11T14:31:55.88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3715-223 0,'38'0'219,"0"0"-141,0 0-47,0 0 0,0 0 16,-1 0-31,1 0-1,0 0 17,0 0-1,0 0 0,0 0-15,0 0 15,0 0 0,0 0 16,0 0-31,0 0-1,0 0 32,-1 0-31,1 0 0,0 0 15,0 0 16,0 0 15,0 0-46,0 0 15,0 0 16,0 0-16,0 0 0,0 0 32,-1 0 15,1 0 110,0 0-142,0 0-14,0 0 61,-38-38 142</inkml:trace>
  <inkml:trace contextRef="#ctx0" brushRef="#br0" timeOffset="4190.0386">4322-109 0,'0'38'156,"0"0"-109,0 0 0,0 0-16,0 0 1,0 0-1,0-1 31,0 1-15,0 0-16,0 0 1,0 0 61,0 0-77,0 0 78,0 0-63,0 0 16,0 0 47,0 0 296,0-1-265,0 1 78,0-76 16</inkml:trace>
  <inkml:trace contextRef="#ctx0" brushRef="#br0" timeOffset="7467.8272">3677 649 0,'38'0'204,"0"0"-158,0 0 1,0 0-31,0 0 15,0 0 0,-1 0-15,1 0-16,0 0 31,0 0 1,0 0-17,0 0 16,0 0 1,0 0-1,0 0 0,0 0 0,0 0 1,0 0-17,-1 0 32,1 0-31,0 0-1,0 0 17,0 0-1,0 0-15,0 0 15,0 0 16,0 0-16,0 0-15,0 0 62,-1 0-31,1 0-32,0 0 16,0 0 1,0 0-1,0 0 0,0 0 0</inkml:trace>
  <inkml:trace contextRef="#ctx0" brushRef="#br0" timeOffset="-19134.962">1630-185 0,'0'38'32,"-38"-38"-1,38 38 0,-38 0 16,0 38 31,38-38-15,0 0-48,0 0 16,0-1 1,0 1-1,0 0 16,0 0 0,0 0-32,0 0 17,-38-38 46,38 38 78,0 0-62,0-76 328</inkml:trace>
  <inkml:trace contextRef="#ctx0" brushRef="#br0" timeOffset="-5490.1094">1592-71 0,'0'38'47,"0"0"-31,0 0 15,0 0 0,0 0 1,0-1 14,0 1-30,0 0 31,0 0 0,0 0 31,0 0-62,0 0 62,0 0-31,0 0-16,0 0-16,0 0 17,0-1 15,0 1-1,0 0-14,0-76 265,0 0-63,0 1-203,0-1 16,0 0-47,0 0 47,0 0 47,0 76-1,0 0-46,0 0-47,0 0 32,0-1-1,0 1 16,0-76 78</inkml:trace>
  <inkml:trace contextRef="#ctx0" brushRef="#br0" timeOffset="-15142.4462">1668-298 0,'38'0'109,"0"37"-30,-38 1-17,38-38-15,0 0-16,-1 38 16,-37 0 0,38-38-16,0 38-15,-38 0 46,0 0-15,38-38-16,0 38 48,-38 0-48,38-38-16,-38 38 1,38-38 47,-38 38 327,0-1-343,0 1 62,0 0-77,0-76 30,0 0-15</inkml:trace>
  <inkml:trace contextRef="#ctx0" brushRef="#br0" timeOffset="-9060.8987">2161 119 0,'0'-38'78,"38"0"-47,0 38 16,-1-38-31,1 38-1,0 0 32,-38-38-47,38 0 31,0 0 32,0 38-48,-38-38 1,38 38 15,0 0 47,0-38-31,-38 0-15,38 38 14,-38-38 314,0 76-16,38 0-329,-1-38 32,1 0-16,0 0 16,0 0-31,0 0 31,0 0-16,0 0 16,0 0-32,0 0 48,-38 38-32,0 0 47,0 0-46,0 0-1,0 0 47,0 0-31,38-38 78,0 0-63,-1 38-30,-37 0-1,38-38-16,-38 37 1,38 1 62,-38 0-31,0 0-16,0 0-15,0 0 31,0 0-16,0 0 63,0 0 78,0 0 296,0 0-327,0-1 125,0-74-63,0-1-188</inkml:trace>
  <inkml:trace contextRef="#ctx0" brushRef="#br0" timeOffset="-44321.238">0 81 0,'0'-38'156,"38"38"-125,0 0 16,0 0 0,-1 0-16,1 0-15,0 0 31,0 0-32,0 0 1,0 0 15,0 0 0,0 0-31,0 0 47,0 0-16,0 0-15,-1 0 0,1 0 31,0 0 15,0 0 16,0 0-78,0 0 78,0 0 0,-38-38 172,-38 38 266</inkml:trace>
  <inkml:trace contextRef="#ctx0" brushRef="#br0" timeOffset="10506.6138">6141-223 0,'0'38'141,"0"0"-110,0 0-15,0 0 0,0 0 30,0 0-14,0 0-32,0 0 31,0 0 0,0-1 16,0 1-16,0 0 1,0 0-1,0 0-16,0 0 32,0 0-31,0 0 31,0 0 15,0 0 95,0 0-64,0-1-15,0 1-31,0 0-15,0 0-17,0 0 126</inkml:trace>
  <inkml:trace contextRef="#ctx0" brushRef="#br0" timeOffset="16441.3789">6179-147 0,'0'-38'62,"38"38"-15,0-38 16,0 38-16,0 0-16,-38-38 0,38 38-15,0 0 31,0 0 0,-1-37-32,1 37 16,-38-38-15,38 38 0,0 0-1,0 0 1,0 0 15,0 0-15,0 0 31,0 0-16,0 0-15,0 0 15,0 0 16,-1 0-32,1 0 17,0 0 14,-38 38 1,0-1-31,0 1 15,0 0 16,0 0-16,0 0-15,38 0 31,0-38-16,-38 38 0,0 0 32,38 0-48,0 0 48,0 0 15,-38-1-31,0 1-47,0 0 62,0 0-30,0 0 421,0 0-406,0 0-32,0 0 17,0 0-1,0 0 31,0 0-46,0-1 15,0 1 79,-38-38 30,0 0-62,0 0-31,0 0-31,0 0 31,0 0-16,0 0 16,1 0-32,-1 0 32,-38 0 0,38 0 31,0 0 0,0 0 16,0 0-31,38 38 30,-38-38-61,38 38 46,-38-38-47,0 0 47,0 0 0,1 38-15,-1-38 15,0 0 0,0 0 0,0 0-47,0 0 79,0 0-1,0 0 32</inkml:trace>
  <inkml:trace contextRef="#ctx0" brushRef="#br0" timeOffset="20405.0718">6141-185 0,'0'38'78,"0"0"-31,0 0-31,0 0 15,0 0 16,0 0-47,0 0 15,0 0 17,0-1-17,0 1-15,0 0 63,0 0-16,0 0-16,0 0-16,38-38 1,-38 38 0,0 38-1,0-38 32,0 0 16,0-1-32,0 1 0,0 0 63,0 0 15,0 0-77,0 0 14,0 0-14,0 0 46,0-76 125,0 0-187</inkml:trace>
  <inkml:trace contextRef="#ctx0" brushRef="#br0" timeOffset="25400.2156">6179-147 0,'38'0'79,"0"0"-64,0 0 32,0 0-31,0 0 15,0 0-15,0 0-1,-1 0 32,1 0-31,0 0-1,0 0 17,0 0-1,0 0 0,0 0-15,0 0-1,0 0 32,0 0-16,0 0 1,0 0-1,-38-38 188,37 38-141,1 0 16,0 0-79,0 0 16,0 0 1,0 0-17,0 0 17,-38 38-1,38-38-31,-38 38 15,0 0 17,38 0-17,-38 0 17,0 0-1,38-38-16,-38 38 1,0 0 0,0-1 15,0 1 0,0 0 16,0 0-47,0 0 63,0 0-48,0 0 48,-38-38-48,38 38 17,0 0-1,0 0 16,0 0 15,-38-1-46,0-37 46,0 0 1,0 38-1,0-38 1,0 0-48,0 0 17,0 0 15,1 0-32,-1 0 16,0 0 16,0 0-15,0 0 14,0 0-30,0 0 31,0 0-16,0 0 16,38 38 0,-38-38-16,38 38 16,-38 0-16,0-38-15,1 0 15,-1 0 16,0 0 0,0 0-16,0 0 47,0 0 0,0 0 1,0 0 92</inkml:trace>
  <inkml:trace contextRef="#ctx0" brushRef="#br0" timeOffset="28169.6359">6179 536 0,'0'-38'79,"0"0"-64,0 0 1,0 0-1,0-76 1,0 38 0,0 1-16,0 37 15,0 0 1,0 0 0,0 0-1,0 0 1,0 0 15,0 0-15,0 0-1,0 0 48,0 0-63,0 1 47,0-1-32,38 38 313,0 0-203,0 0-78,0 0 0,0 0-31,0 0 31,0 0-32,-1 0 17,1 0-1,0 0 0,0 0 0,0 0 16,0 0-16,-38 38 16,38-38-15,0 0 14,0 0-30,0 0 15,0 0 1,0 0-17,-1 0 16,1 0-15,0 0 31,0 0 31,38 0 0,-38 0-47,0 0 16,0 0-15,0 0-1,-38 37 94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06-11T14:32:27.24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47" units="cm"/>
          <inkml:channel name="Y" type="integer" max="2047" units="cm"/>
          <inkml:channel name="T" type="integer" max="2.14748E9" units="dev"/>
        </inkml:traceFormat>
        <inkml:channelProperties>
          <inkml:channelProperty channel="X" name="resolution" value="79.96094" units="1/cm"/>
          <inkml:channelProperty channel="Y" name="resolution" value="142.15277" units="1/cm"/>
          <inkml:channelProperty channel="T" name="resolution" value="1" units="1/dev"/>
        </inkml:channelProperties>
      </inkml:inkSource>
      <inkml:timestamp xml:id="ts0" timeString="2014-05-22T13:49:28.64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6021 0 0,'0'0'0,"0"0"16,0 0-16,0 0 15,0 0-15,0 0 16,0 0-16,0 0 16,0 0-1,0 0-15,0 0 0,0 0 16,0 0-16,0 0 15,0 0-15,0 0 16,0 0 0,0 0-16,0 0 15,0 0-15,0 0 16,0 0-16,0 0 16,0 0-16,0 0 15,0 0-15,0 0 16,0 0-16,0 0 15,0 0-15,0 0 16,0 0-16,0 0 16,0 0-16,0 0 15,-405 128-15,354-128 16,-25 0 0,26 0-16,25 0 0,-1 0 15,1 14-15,25-14 16,0 0-16,0 0 15,-25 0-15,25-29 16,0 29-16,-26 0 16,1-14-1,25 14-15,-25 0 0,-1-14 16,1 14-16,0 0 16,0 0-16,-1 0 15,1 0 1,0 0-16,-1 0 15,1 0-15,0 0 16,0 0-16,-1 0 0,1 28 16,0-28-16,-1 0 15,1 0 1,-26 0-16,26 0 16,0 0-16,-26 0 15,26 0-15,0 0 16,-26-28-16,26 28 15,-51-14-15,0 14 16,51 0-16,-26 0 16,0 0-16,26-14 15,-25 14-15,24 0 16,-24 0-16,-1 0 16,0 0-16,-24 0 15,24 0-15,-25 0 16,25 0-16,1 0 15,-1 0-15,1 28 16,-1-28-16,1-28 16,-26 28-16,25 0 15,-25 0-15,26 0 16,-1 0-16,0 0 16,1 0-16,-1 0 15,26 28-15,-26-28 16,1 14-16,-26-14 15,25 14 1,26-14-16,-26 0 16,1 15-16,24-15 0,1 0 15,0 0-15,-1 0 16,1 0 0,0 0-16,-26 0 15,1 0-15,24 0 16,1 0-16,0 0 15,-1 0-15,1 0 16,0 0-16,0 0 16,-1 0-16,1 14 15,0-14-15,-1 14 16,1-14-16,0 14 16,0-14-16,-1 15 15,1-15-15,-26 0 16,26 14-16,0 14 15,-26-28-15,1 14 16,-1 1-16,26-1 16,-26-14-16,26 0 15,-1 0-15,1 0 16,0 14-16,-26 0 16,1 1-16,-1-1 15,26 0-15,-26-14 16,1 14-16,24 0 15,1-14-15,0 15 16,-26-1 0,26 0-16,-1 0 15,-24 1-15,25-1 0,25 0 16,-26 0-16,1 15 16,0-29-16,-1 14 15,1-14 1,25 14-16,-25 0 15,-1 1-15,26-1 16,-25 0-16,25 0 0,-25 0 16,0 1-1,-1 13-15,1-14 16,0 29-16,-26-15 16,26 15-16,-1 14 15,-24-14-15,25-1 16,-1 1-16,1 14 15,-51 0-15,26 14 16,-1 0-16,0 0 16,1 0-16,24-14 15,-24 0-15,25 0 16,-1-14-16,1-1 16,0 1-16,-1 0 15,26 14-15,-25-15 16,0-13-16,25-15 15,0 14-15,0-28 16,0 15-16,0-15 16,0 0-16,50 14 15,-50-14 1,26 0-16,-26 14 0,0-14 16,25 0-16,-25 14 15,25-14-15,-25 29 16,26-1-1,-1 1-15,25 13 16,-24-13-16,24-1 16,-24 1-16,24 13 0,-24-13 15,24-15 1,-25 14-16,1 1 16,24-1-16,-24 15 15,24-15-15,-25 1 16,1-15-16,24 14 15,-24 15-15,-1-14 16,0-1-16,1 0 16,24-13-16,-25 13 15,1-14-15,-1 15 16,0-1-16,-25-13 16,26-15-16,-1 14 15,-25 0-15,25 0 16,-25 0-16,26-14 15,-26 15-15,25-1 16,0-14-16,-25 0 16,25 14-16,-25-14 15,26 14-15,-1 1 16,0-1-16,1 0 16,-1 0-16,0 0 15,1-14-15,-1 15 16,-25-1-16,25 0 15,0 0-15,26-14 16,-26 29 0,1-15-16,24 0 15,1 0-15,-26-14 0,26 15 16,-26-15-16,0 0 16,26 14-1,0-14-15,-1 14 16,1 0-16,-1 1 15,1-15-15,-26 14 16,26-14-16,25 14 16,-26 0-16,26-14 15,0 0-15,-25 14 16,25-14-16,-26 0 16,1 0-16,-1 15 15,1-1-15,0 0 16,24 0-16,-24 1 15,0-15-15,25 14 16,-26-14-16,26 0 16,25 0-16,-50 0 15,25 0-15,0 0 16,-51 0-16,26 0 16,24 0-16,-24 0 15,0 0 1,-1 14-16,-25 0 0,51 0 15,-25 1-15,0-15 16,-1 0-16,-25 0 16,51 0-16,-25 0 15,25 0 1,0 0-16,-26-29 16,1 29-16,0-14 0,-1 0 15,1 14-15,-1-14 16,1 14-1,0 0-15,-1 0 16,1 0-16,25 0 16,-51 0-16,26 0 15,-1 0-15,-25 0 16,26 0-16,-26-15 16,26 1-16,-1 0 15,1 14-15,0-14 16,-26-1-16,26 15 15,-1-14-15,-25 14 16,1 0-16,-1-14 16,0 14-16,26 0 15,-26 0-15,1 0 16,-26 0-16,25 0 16,0 0-16,0 0 15,1 0-15,-1 0 16,26 0-16,-26-14 15,0 14-15,26 0 16,-51-14-16,25 14 16,0 0-16,-25 0 15,26 0-15,-1 0 16,-25 0 0,25 0-16,1 0 15,-1-15-15,-25 15 0,25-14 16,1 14-16,-26 0 15,25 0 1,0 0-16,0-14 16,1 14-16,-26 0 15,50 0-15,-24-14 16,-1 14-16,0-15 0,26 15 16,-26-14-1,0 14-15,26-14 16,-26 0-16,26 0 15,-1-1-15,1 1 16,-26-14-16,26-1 16,0 1-16,-26-15 15,25 15-15,-24-1 16,24 1-16,-24 14 16,-1-29-16,0 14 15,1 15-15,-1-14 16,0-1-16,0 1 15,26-15-15,0-14 16,-1 0-16,-24 15 16,24-1-16,-25 15 15,1-15-15,-26 14 16,25 1-16,0 0 16,-25-1-16,26 15 15,-26-15 1,0 1-16,0 14 0,0 0 15,0-1-15,-51 1 16,51 0-16,-25-15 16,-1 15-1,26-14-15,-25 14 16,25 14-16,-25-15 16,25 1-16,0 14 0,-25 0 15,25-14 1,-26 14-16,26 0 15,0-29-15,-25 29 16,25-14-16,-25 14 16,25-14-16,0 14 15,0-14-15,-26 14 16,26 0-16,0-14 16,0 14-16,0 0 15,0 0-15,-25 0 16,25 0-16,0 0 15,0-15-15,0 15 16,0 0-16,0 0 16,-25 0-16,25-14 15,0 14-15,0 0 16,0-14-16,0 14 16,0 0-16,0-14 15,0 14-15,0 0 16,0-15-16,0 1 15,0 0 1,-26 14-16,26-14 0,0 14 16,0-14-16,-25-15 15,25 15-15,-25 0 16,25-15 0,-25 15-16,25-14 15,0-1-15,-26 29 16,26-14-16,0 0 15,0-15-15,0 29 16,-25-14-16,25 0 16,0 0-16,-25-1 15,25 1-15,0-14 16,-26-1-16,1 15 16,0-15-16,25 1 15,-26 0-15,1 13 16,0-13-16,25 28 15,-25-14-15,25-1 16,0 1-16,0 14 16,-26-14-16,26 0 15,-25 0-15,25-15 16,-25 15-16,-1-15 16,1-13-16,25 13 15,0 15-15,-25 0 16,25 0-16,0-1 15,-26 15-15,26-14 16,-25 0 0,25 0-16,-25 0 0,25-1 15,0 1-15,-25 0 16,25 14-16,0-29 16,-26 15-1,26 0-15,-25 0 16,25-15-16,-25 15 15,25 0-15,0-15 0,-26 29 16,26-28-16,-25 14 16,0 0-1,25-15-15,-25 29 16,-1-28-16,1 13 16,0 1-16,25 0 15,0 0-15,-26-15 16,1 15-16,25 0 15,-25 0-15,-1-15 16,1 15-16,25 14 16,-25-14-16,25 0 15,-25 14-15,-1-15 16,26 15-16,-25 0 16,25-14-16,-25 0 15,25 0-15,-26 14 16,26-15-16,-25 15 15,25-14-15,0 14 16,-25-14-16,25 14 16,0 0-1,-26 0-15,26 0 0,0 0 16,0 0-16,0 0 16,0 0-16,0 0 15,0 0-15,0-14 16,-25 14-1,25 0-15,0 0 16,0 0-16,0 0 0,0 0 16,0 0-16,0 0 15,0 0 1,0 0-16,0 0 16,51 0-16,-51 0 15,0 0-15,0 0 16,0 0-16,0 0 15,0 0-15,0 0 16,0 0-16,0 0 16,0 0-16,0-14 15,25 14-15,-25 0 16,51-29-16,-51 29 31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06-12T14:41:53.22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</inkml:trace>
  <inkml:trace contextRef="#ctx0" brushRef="#br0" timeOffset="9250.4192">417-304 0,'-38'0'31,"0"0"0,0 0 0,0 0 47,1 0 1,-39 0-1,38 0-16,0 0-15,-38 0 31,38 38-15,38 0-1,0 0-46,0 0 31,0 0 0,0 38-1,0-38 1,0 0 0,0 0 16,0-1-16,0 1 281,0 0-250,0 0-31,0 0-32,0 0 63,0 0-31,38-38 16,0 0 93,0 0-109,0 0-16,0 0 0,0 0 1,0 0 15,-1 0-1,1 0 1,38 0 0,-38 0 0,0 0-16,0 0 16,0 0 16,0 0 46,0 0-15,0 0-32,-38-38-30,0 0 93,0 0-79,0 0 33,0 0-1,0 0 0,0 1-47,0-1 16,0 0-16,0-38 47,0 38-31,0 0 31,0 0-62,0 0 46,0 0-30,-38-38 140,0 76-79,0 0-61,0 0-17,0 0 63,0 38 0,38 0-31,-38-38 63,0 0-63,38-38 234,38 38-234,-76 114-32</inkml:trace>
  <inkml:trace contextRef="#ctx0" brushRef="#br0" timeOffset="15530.7792">265-379 0,'0'-38'203,"38"0"-172,0 38 1,-38-38 14,38 38-14,0 0 30,0-38-31,0 38 1,0-38 15,-38 0-32,38 38 32,-38-38-16,38 38 16,-38-38-31,38 38-16,-38-38 62,0 0 360,0 1-375,37 37-31,-37-38 15,38 38 0,-38-38-31,38 0 31,0 0-15,-38 0 0,38-38-1,-38 38 32,0 0 47,38 38-47,-38-38 47,0 1-32,38 37-46,-38-38 46,38 38-15,-38-38 16,38 38-48,-38-38 485,0 0-359,38 38 218</inkml:trace>
  <inkml:trace contextRef="#ctx0" brushRef="#br0" timeOffset="18845.5537">948-1365 0,'-38'0'125,"38"38"-62,-76-38-32,38 0 16,0 0 15,0 38-46,0-38 31,1 0 0,-1 0-16,0 0 16,0 0 0,38 38-16,-38-38 16,0 0-16,38 38 0,-38-38 47,38 37-46,-38-37 61,38 38-61,-38-38 14,0 0 1,0 38 94,38 0-110,-37-38 63,37-38 78</inkml:trace>
  <inkml:trace contextRef="#ctx0" brushRef="#br0" timeOffset="23122.4767">1024-1327 0,'0'38'63,"0"0"-17,0 0 48,0-1-16,38-37 32,-38 38-95,0 0 48,37-38-32,1 0 78,-38 38-77,0 0 108,0 0-30,0 0-63,38-38 31,0 0-63,0 38 79,-38 0-16,0 0 16,0 0-63,0-1 204,0 1-64,38-38-108</inkml:trace>
  <inkml:trace contextRef="#ctx0" brushRef="#br0" timeOffset="33206.6974">493-304 0,'-38'0'63,"0"0"-16,0 0 15,0 0-62,0 0 47,0 0 15,1 0-30,-1 0-17,0 0 32,0 0-16,0 0 16,0 0-31,0 0 31,0 0-16,0 0 32,0 0-32,38 38 0,0 0-15,-38-38 46,38 38 32,0 0 0,0 0-32,0 0-46,0 0 31,0 0 0,0 0 46,0 0-77,0-1 109,0 1-47,0 0 16,0 0-16,38-38-62,0 0 46,0 38 16,0-38-15,0 0-1,0 38-46,0-38 62,-38 38-31,38-38-16,0 0 63,-38 38-79,38-38 17,-1 0-1,1 0 16,0 0 0,0 0-32,0 0 17,0 0-17,0 0 32,0 0-16,0 0 1,0 0 14,0 0 1,-1 0 31,-37-38 32,38 38-79,-38-38 32,38 38-32,-38-38-16,0 0 48,38 0-32,0 38-15,-38-38-1,0 0 64,0 1 92,-38-1-139,0 0 93,0 38-16,38-38-78,-38 38 16,38-38-31,0 0 46,0 0 16,0 0-31,-37 38 0,37-38 16,-38 38 15,38-38-47,0 0 0,-38 38 16,38-38-16,-38 38 423,0 0-423,0 0 0,0 0 16,0 0-16,0 0-15,0 0 31,0 0-16,1 0 0,-1 0-15,0 0 78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06-11T14:34:00.754"/>
    </inkml:context>
    <inkml:brush xml:id="br0">
      <inkml:brushProperty name="width" value="0.23333" units="cm"/>
      <inkml:brushProperty name="height" value="0.4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1 515 0,'38'-38'63,"0"38"-17,-38-38 33,38 38-64,0 0 16,38 0-15,-1 0 0,1 0-16,76 0 15,0 0 1,-1 0 0,1 0-1,-38 0-15,-1 0 16,-37 0-1,-38 0 267,0 0-251,0 0-15,0 0 15,0 0-16,0 0 17,-1 0-17,39 0 1,38-38 0,0 38-16,37 0 15,1 0 1,76 0-1,-1 0 1,38 0-16,-75 0 16,75 0-1,-75 0 1,75 0 0,-113 0-1,-38 0-15,0 0 16,-38 0-1,-38 0 1,76 0 0,-76 0-16,37 0 15,1 0 204,0 0-203,114 0-1,75 0-15,114 0 16,152 0 0,-38 0-1,0 0 1,-38 0-1,-152 0-15,38 0 16,-76 0 0,1 0-1,-115 0 1,-37 0-16,-38 0 16,-38-76-1,38 76 204,-38-37-203,113 37-1,115-38-15,-1 0 16,76 38-1,38 0 1,-75 0 0,-1-38-16,-38 38 15,-75 0 1,113 0 0,-76-38-1,-37 38 1,-37-76-16,-40 38 15,-75 38 189,38 0-189,0 0 1,76 0-1,-1 0-15,1 0 16,113 0 0,-37 38-1,-39-38 1,-37 38-16,37-38 16,-75 38-1,0-38 1,-76 38-1,0-38 1,38 38 187,-1-38-187,77 0-1,113 38 1,-37 37 0,-1-37-16,-113 0 15,-76 0 1,0-38 0,38 0-1,-76-38 32,38 38 187,0 0-218,-1 0 0,1 0 15,38 0-31,-38 0 31,38 0-15,-38 0-1,0 0 1,0 0-16,37 0 31,-75 38 1,38-38-32,0 0 78,-38 38 0,0 0-31,0 0-32,0 0 1,0 0 0,0 0-1,0 0 1,0-1 15,0 1-15,0 0-1,38 0-15,-38 0 16,0 0 0,0 0 46,0-1-31,0 1-15,0 0 62,38 0 47,-76-38-47,38 37 250,0 1-328,0 0 16,0 0 0,0 0-1,0 0 1,0 0-16,0 0 15,0 0 1,0 0 15,0 0-15,0-1 0,0 1 15,0 0 16,0 0-16,0 0 47,0 0-47,0 0 1,0 0-1,0 0-16,0 0 17,0 0-1,0-1 16,0-74 187,-38 37 126,0 0-329,0 0-16,-37 0 1,-1 0 0,-38 0-16,-38 0 15,-37 0 1,113 0 0,0 0-1,0 0-15,39 0 16,-1 0-1,0 0 1,0 0 0,0 0-1,0 0 17,0 0-17,0 0 1,38-38-16,-76 38 15,1-38 1,37 38 0,0 0-1,-38 0-15,-38 0 16,38 0 0,0 0-1,1 0 1,37 0-1,-76-38-15,76 0 16,-38 38 0,38-38-1,0 38 1,1 0 0,-1 0-1,0 0 32,-38-76 250,-114 0-281,1 76-1,-1 0-15,77 0 16,-115 0-1,-37 0 1,-114 0 0,-191 0-16,-37 0 15,39 0 1,75 0 0,0 0-1,0 0 1,38 0-16,38 0 15,-38 0 1,0-38 0,76 38-1,-76 0 1,152 0-16,76 0 16,37 0-1,114 0 1,0 0-1,39 0-15,-77-37 266,38-1-266,-38-76 16,38 114-1,-75-38 1,-1 38 0,-75 0-1,-190 0-15,-39 0 16,-113 0-1,76 0 1,38 0 0,76 0-16,76 0 15,75 0 1,39 0 0,75 0-1,-37 0 1,37 0-16,-38 0 15,76 0 1,1 0 0,-1 38-1,38-38-15,0 0 16,0 0 0,0 0 15,0 0-16,0 0 1,0 0 47,38 38-32,-38-38 141,1 0-157,-1 0 17,0 0-1,0 0 16,0 0-47,0 0 62,0 0-31,0 0 16,0 0-15,76 0 124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06-11T14:34:04.420"/>
    </inkml:context>
    <inkml:brush xml:id="br0">
      <inkml:brushProperty name="width" value="0.23333" units="cm"/>
      <inkml:brushProperty name="height" value="0.4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1 338 0,'0'38'125,"38"-38"-94,0 0-15,0 0 0,76 38-1,0-38-15,37 38 16,39 0 0,113-38-1,-76 0 1,115 0-16,37 38 15,-190-38 1,77 0 0,-77 0-1,-37 0-15,0 0 16,-39 0 0,-37 0-1,0 0 1,38 0-1,-1 0-15,39 0 16,0 0 0,37 0-1,114 0 1,114 0 0,152-38-16,76-76 15,113 76 1,-114 0-1,-37 38 1,-114 0-16,-38 0 16,-76 0-1,-76 0 1,38 0 0,-37 0-16,-1 38 15,76 38 1,-190-76-1,39 38 1,-76-38 0,-39 0-16,-75-38 203,38 38-172,76-38-15,151 38-1,76-38-15,-76 38 16,-37 0 0,-115 0-1,-37 0 1,38 0-1,-76 0-15,-1 0 16,1 0 0,38 0-1,-38 0 1,37 0-16,-37 0 16,38 0-1,0 0 1,-38 0-1,-1 0 1,-37 0-16,38 0 16,-38 0-1,76 0 1,-76 0 0,0 0-16,-1 0 15,1 0 1,0 0-1,0 0 1,0 0-16,0 0 16,38 0-1,0 0 1,0 0 0,-39 0-1,39 0-15,-38 0 16,38 0-1,0 0 1,38 0 0,-39 0-16,1 0 15,0 0 1,-38 0 0,0 0-1,0 0 16,0 0 1,0 0-17,-1 0 17,1 0-1,0 0-16,0 0 32,-38 76 16,-720 644-48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06-11T14:34:07.181"/>
    </inkml:context>
    <inkml:brush xml:id="br0">
      <inkml:brushProperty name="width" value="0.23333" units="cm"/>
      <inkml:brushProperty name="height" value="0.4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0 211 0,'76'0'15,"-38"0"1,0 0-1,37 0 1,1 0-16,76 0 16,37 0-1,39 0 1,37 0 0,1-38-1,-77 38-15,77-38 16,-115 38-1,77 0 1,-39 0-16,-37 0 16,75 0-1,-37 0 1,37 0 0,-113 0-1,0 0-15,38 0 16,-39 0-1,1 0 1,38 0 0,-77 0-16,1 0 15,0 0 1,0 0 0,38 0-1,-1 0 1,1 0-16,38 0 15,-39 0 1,-37 0 0,0 0-1,-38 0-15,0 0 16,0 0 0,0 0-1,38 0 16,-39 0-31,1 0 16,0 0 0,0 0-1,0 0 1,0 0 0,0 0 46,0 0-31,0 0-15,0 0 15,0 0 16,-1 0-31,1 0-1,38 0 1,-38 0 0,0 0-1,0 0 1,0 0 46,38 0 63,-38 0-62,0 38 15,37 303 63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06-11T14:34:11.851"/>
    </inkml:context>
    <inkml:brush xml:id="br0">
      <inkml:brushProperty name="width" value="0.23333" units="cm"/>
      <inkml:brushProperty name="height" value="0.4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11904 302 0,'-38'0'63,"-38"0"-63,-37 0 15,-1 0 1,0-38-1,-38 38 1,1 0 0,37 0-16,-38 0 15,77 0 1,-1 0 0,-38 0-1,38-38-15,0 0 16,1 0-1,37 38 1,-76 0 0,76 0-16,0 0 15,0 0 1,-38 0 296,38 0-280,-37 0-17,-39 0 1,-38 0-16,-75 0 16,-190 0-1,76 0 1,-1-38-1,115 38 1,37-38-16,39 38 16,37 0-1,0 0 1,1 0 0,-1 0-16,0 0 15,-38 0 1,77 0-1,-1 0 1,0 0 0,38 0-16,-76 0 15,76 0 17,1 0-17,-39 0 204,0 0-203,0 0-1,38 0 1,-76 0-1,1 0-15,-39 0 16,-75 0 0,-77 0-1,-37 0 1,114 0-16,37 0 16,76 0-1,1 0 1,-1 0-1,38 0 1,0 0-16,-37 0 16,-1 0-1,0 0 1,38 0 0,-37 0-16,75 0 31,0 0 219,-76 0-235,76 0 1,0 0 0,0 0-1,-75 0-15,-1 0 16,0 0 0,-76 0-1,1 0 1,-76 0-16,113 0 15,38 0 1,-37 0 0,75 0-1,-76 0 1,38 0-16,1 0 16,-1 0-1,-38 0 1,76 0-1,1 0-15,37 0 16,0 0 0,0 0-1,0 0 17,0 0-17,0 0 1,0 0 15,0 0 0,0 0 1,1 0-1,-1 0 31,0 0 32,0 0-63,0 0-15,0 0 31,0 0-32,0 0 17,0 0-1,0 0 0,0 0 0,0 0 1,1 0-17,37-38 1,-38 38 0,0 0 15,0 0 0,0 0-31,38-37 31,-38 37-15,0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06-11T14:34:19.00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38 0,'38'0'250,"0"0"-219,0 0-16,0 0 32,0 0 0,0 0-16,0 0-15,0 0 31,-1 0-16,1 0 16,0 0 16,0 0-1,0 0 1,0 0-17,0 0-30,0 0 93,-38-38 126</inkml:trace>
  <inkml:trace contextRef="#ctx0" brushRef="#br0" timeOffset="3923.6247">1062-455 0,'0'76'109,"0"-38"-62,0-1 0,38 39-31,-38-38 15,0 0 0,0 0-15,0 0 15,0 0 0,0 0 16,0 0-31,0 0-1,0 37 1,0-37 0,0 0 15,0 0-31,0 0 31,0 0 47,0 0 266,0 0-282,0 0 63</inkml:trace>
  <inkml:trace contextRef="#ctx0" brushRef="#br0" timeOffset="9294.6362">1062-266 0,'0'-38'31,"0"1"47,38 37-47,-38-38 1,38 38 30,-1 0-31,1 0 47,0 0-46,0 0-17,0 0 1,0 0 15,38 0-31,-38 0 31,38 0-15,-39 0 0,1 0-1,0 0 1,0 0 0,0 0 15,0 0-31,0 0 47,0 0-16,0 0 0,0 0 0,0 0 63,-1 38-16,-37-1-46,0 1 14,38-38-30,0 38-16,-38 0 31,38 0 1,0 38 14,-38-38 1,0 0 31,0 0-31,0 0-15,0-1 77,0 1-62,0 0-32,0 0 17,0 0 30,-38-38-15,0 0 0,0 0-31,0 0 62,1 0-47,-1 38 0,0-38-31,0 0 47,0 0-31,0 0 46,0 0-46,0 0 109,0 0-78,0 38 0,0-38-16,1 0 125,37 38-78,-38 0 94,0-38-125,0 0-16,0 0 79,0 0-64,0 0 1,0 0 0,0 0 0,0 0 47,0 0-63,38 38 125,-37-38-62</inkml:trace>
  <inkml:trace contextRef="#ctx0" brushRef="#br0" timeOffset="13231.2457">2540-341 0,'0'37'94,"0"1"-63,0 0 16,0 0-16,0 0-15,0 0 0,0 0 15,0 0 0,0 0-15,0 0 15,0 0 31,0-1-15,0 1-15,0 0 14,0 0-14,0 0-17,0 0 48,38-38 31,-38 38 15,0-76 94</inkml:trace>
  <inkml:trace contextRef="#ctx0" brushRef="#br0" timeOffset="15795.3577">2313-417 0,'38'0'188,"0"0"-141,-1 0-16,1 0 0,0 0-15,0 0-16,0 0 31,0 0 0,38 0 1,-38 0 14,0 0-30,0 0 0,0 0 31,-1 0-1,1 0 1,0 0-31,0 0 15,-38 38 172</inkml:trace>
  <inkml:trace contextRef="#ctx0" brushRef="#br0" timeOffset="18323.6578">2881 341 0,'-37'0'15,"-1"0"32,0 0-15,0 0-1,0 0-31,0 0 31,0 0 16,0 0-16,0 0-15,0 0 15,0 0 16,0 0-16,1 0 32,-1 0-32,0 0 0,0 0 32,0 0-16,0 0-1,0 0 48</inkml:trace>
  <inkml:trace contextRef="#ctx0" brushRef="#br0" timeOffset="21119.9902">3298-493 0,'0'76'16,"0"-38"15,0 0 0,0-1 0,0 1 1,0 0 15,0 0-47,0 0 46,0 0-30,0 0 15,0 0 16,0 0 31,0 0-15,0 0-32,0-1 0,0 1 63,0 0-16,0 0-47,0 0-15,0 0 140,-37-38 110</inkml:trace>
  <inkml:trace contextRef="#ctx0" brushRef="#br0" timeOffset="23965.6882">3336-493 0,'38'-38'125,"0"0"-109,0 38 15,0 0 0,0 0 0,0 0-15,0 0 15,0 0 1,0 0-17,-1 0 32,1 0 31,0 0-31,0 0-16,0 0-15,0 0 15,0 0 16,0 0 0,0 0 0,-38 38 78</inkml:trace>
  <inkml:trace contextRef="#ctx0" brushRef="#br0" timeOffset="26110.2646">3450-76 0,'38'0'125,"0"0"-109,0 0 31,0 0-16,0 0-15,0 0 30,-1 0-46,1 0 63,0 0-16,0 0 15,-38-38-30,38 38 14,0 0 1,0 0-15,0 0-1,0 0-16,0 0 17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6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103.35938" units="1/cm"/>
          <inkml:channelProperty channel="Y" name="resolution" value="71.11111" units="1/cm"/>
          <inkml:channelProperty channel="T" name="resolution" value="1" units="1/dev"/>
        </inkml:channelProperties>
      </inkml:inkSource>
      <inkml:timestamp xml:id="ts0" timeString="2015-02-03T16:08:50.54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6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103.35938" units="1/cm"/>
          <inkml:channelProperty channel="Y" name="resolution" value="71.11111" units="1/cm"/>
          <inkml:channelProperty channel="T" name="resolution" value="1" units="1/dev"/>
        </inkml:channelProperties>
      </inkml:inkSource>
      <inkml:timestamp xml:id="ts0" timeString="2015-02-03T16:08:57.16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545 76 0,'-38'0'281,"0"0"-250,1 0-15,-1 0 31,0 0-16,0 0 16,0 0-32,0 0 63,0 0 1,0 0-1,0 38-31,0 0 31,38 0-16,0 0-15,-38 0-16,1-38 1,37 38-1,0 0 31,0-1 1,0 1-48,0 0 48,0 0 15,0 0 31,0 0-30,37-38 327,1 0-312,0 0-16,0 0 0,0 0-31,0 0 31,0 0 0,0 0 0,0 0-31,0 0 31,0 0-31,-1 0 0,1 0-32,0 0 17,0 0-1,0 0 16,0 0-32,0 0 32,0 0-15,0 0 14,0 0-14,0 0 46,-38-38 31,0 0-62,38 38-31,-38-38-1,0 0 32,0 0-31,0 1 31,0-1-16,0 0 16,0 0-47,0 0 62,0 0 63,0 0-93,0 0 14,-38 38-14,38-38 15,-38 38-16,0 0 0,0 0 63,0 0-47,0 0 31,0 0-16,0-38 79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46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103.35938" units="1/cm"/>
          <inkml:channelProperty channel="Y" name="resolution" value="71.11111" units="1/cm"/>
          <inkml:channelProperty channel="T" name="resolution" value="1" units="1/dev"/>
        </inkml:channelProperties>
      </inkml:inkSource>
      <inkml:timestamp xml:id="ts0" timeString="2015-02-03T16:09:08.83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646 0 0,'0'38'187,"0"0"-109,0 0 0,0 0-62,0 0 15,0-1 16,0 1 0,0 0 0,0 0-32,0 0 17,0 0 15,0 0-1,0 0 33,0 0 46,0 0-47,0 0 265,0 0-296,-38-38-31,38 37 0,0 1-1,0 0 32,-38 38 31,38-38-47,-37-38 1,-1 0-17,38 38 17,-38-38 14,0 0 33,0 0-1,0 0-31,0 0 31,0 0-63,-38 0 48,38 0-16,-37 0 0,37 0 15,38 38-46,-38-38 31,38 38 15,0 0 32,0 0-63,0-1 110,0 1-48,0 0 79,0 0-62,38-38 421,0 0-312,0 0-188,-1 0 110,1 38-16,-38 0 0,0 0 0,0 0-32,38-38 32,-38 38-78,38-38 0,0 0 31,0 0 16,0 0-16,0 0-31,0 0 15,0 0 48,0 0-32,-1 0-47,1 0 47,0 0-31,-38-38-16,38 38-31,0-38 16,0 38 31,0 0 15,-38-38-46,0 0 62,0 0 0,0 0-31,0 0-16,0 0 16,0 1 0,0-39-16,0 38 16,0 0 47,-38 38-63,0 0 16,0 0-16,0 0 1,0 0 15,-37 0-1,37 0 33,0 0 61,0 0-77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47" units="cm"/>
          <inkml:channel name="Y" type="integer" max="2047" units="cm"/>
          <inkml:channel name="T" type="integer" max="2.14748E9" units="dev"/>
        </inkml:traceFormat>
        <inkml:channelProperties>
          <inkml:channelProperty channel="X" name="resolution" value="79.96094" units="1/cm"/>
          <inkml:channelProperty channel="Y" name="resolution" value="142.15277" units="1/cm"/>
          <inkml:channelProperty channel="T" name="resolution" value="1" units="1/dev"/>
        </inkml:channelProperties>
      </inkml:inkSource>
      <inkml:timestamp xml:id="ts0" timeString="2014-05-22T13:49:44.82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557 99 0,'0'0'0,"0"0"15,0 0-15,0 0 16,0 0 0,0 0-16,0 0 15,0 0-15,0 0 16,0 0-16,0 0 16,0 0-16,0 0 15,0 0-15,0 0 16,0 0-16,0 0 15,0 0-15,0 0 16,0 0-16,-405-56 16,379 41-16,26 15 15,-25 0-15,25 0 16,-25 0-16,25 0 16,-25-14-16,25 14 15,-26 0 1,26 0-16,0 0 0,-25 0 15,25 0-15,0 0 16,0 0-16,0 0 16,0 0-1,0 0-15,0 0 16,0 0-16,0 0 16,0 0-16,51 0 0,-51 0 15,25 0-15,-25 0 16,-76 43-1,76-43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05-22T15:15:49.57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0 307 0,'38'0'172,"0"0"-63,0 0-62,0 0 0,-1 38 0,-37 0-16,38-38-15,-38 38-1,38-38 17,0 38-17,0 0 17,0 0-17,0-1 1,0 1-16,0-38 15,-38 38 1,38 0 31,0-38 15,-1 0-46,1 0 31,0 0 0,0 0-16,0 0-31,0 38 47,0-38-31,0 38 30,0-38-14,0 0-1,37 0 0,-37 0-15,0 0-1,0 0 1,0 0 15,0 0 282,0 0-298,0 0 1,0 38 0,38 0-1,-1-38 1,1 0-16,38 38 16,-38 0-1,-38 0 1,37-38-1,-37 0 1,-38 37-16,76-37 16,-38 38 15,0-38-15,0 38-1,0-38 266,0 0-265,0 0 0,0 0-1,-38 38-15,75-38 16,-75 38 0,38 0-1,0-38 16,0 0-31,0 0 16,0 0 15,0 0-15,-38 38-16,38-38 16,0 0 15,-38 38-16,38-38 1,0 0 31,-1 0-16,1 0 0,-38 38 1,38-38-1,0 0 0,0 0-15,0 0 296,0 0-296,0 0 0,0 38-1,0-38 1,37 75-16,1-37 15,-38 0 1,38 0 0,0 0-1,-38 0 1,38 0-16,-39-38 31,-37 38-15,38-38-1,38 38 1,-38-38 15,-38 38-15,38-38 0,-38 38-1,38-38 1,0 0 15,0 0 0,0 0 1,0 0 14,-1 0-14,1 0-1,0 0 0,0 0 16,0 0-31,-38 37-1,38-37 63,0 0 1,-38 38-48,76-38 16,-76 38-16,38-38 16,-38-38 172,38 76-79,-1 0-140,1 0 16,0 0 15,0 0-15,0-38-1,0 38-15,0-38 16,0 38 0,0-38 15,0 38-16,0-38 32,-38 38-31,38-38 15,-1 0 0,1 0 32,-38-38 124,0 0-171,0 0 0,0 0 46,-38 38 1,38-38-32,-37 38 47,-39-38 0,76 0-62,-38 38 15,38-38 0,-38 38-15,0 0 31,0 0-32,38-38 17,-38 38-1,38-38-15,-38 1 30,38-1 17,-38 38-32,0-38 32,38 0 218,-38 0-250,1 0 0,-39 0 1,76 0-17,-38 38-15,0-38 16,0 0 0,0 0-1,38 1 1,-38 37-1,0 0-15,0 0 47,38-38-31,-38 38 0,1 0 15,-1 0-16,0 0 1,0 0 31,0 0-31,0-38 265,-38 0-266,76 0 1,-38 38 0,0-38-16,0 0 15,-37 38 1,-1-38 0,0 0-1,38 38 1,-76-38-16,76 0 15,1 1 1,-77 37 0,76-38-1,-38 0 1,38 38-16,0 0 16,0 0-1,0 0 1,1 0 265,-1-76-265,0 76 15,0-38 0,38 0-31,-76 0 16,38 0-1,-38 0 1,38 38 0,0-38-1,1 38 1,37-37 0,-38 37 15,0-38 219,0 0-235,38 0 17,-38 38-17,0 0 1,0-38-16,-38 0 16,0 0 15,38 38-16,1-38-15,-1 0 32,0 38 15,0 0 203,0-38-219,0 38-16,-38-38 17,38 38-17,38-37-15,-76 37 16,39 0 15,-1 0 0,0 0 1,0 0-17,0 0 1,0 0 15,0 0 0,0 0-15,0 0 15,0 0 1,0 0 14,1 0-30,-1 0 15,0 0 16,0 0-16,0 0 1,0 0 15,0 0-1,0-38 1,-38 0 328,38 38-343,1 0-1,-1 0-16,0 0 1,0 0 31,0 0-31,0 0 15,0 0 16,0 0 0,0-38-32,0 38 16,0 0 1,1 0 46,-1 0-31,0 0 46,0 0-14,0 0 46,38 38-63,0 0 1,0 0-48,0-1 16,38-37 344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05-22T15:15:49.57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0 307 0,'38'0'172,"0"0"-63,0 0-62,0 0 0,-1 38 0,-37 0-16,38-38-15,-38 38-1,38-38 17,0 38-17,0 0 17,0 0-17,0-1 1,0 1-16,0-38 15,-38 38 1,38 0 31,0-38 15,-1 0-46,1 0 31,0 0 0,0 0-16,0 0-31,0 38 47,0-38-31,0 38 30,0-38-14,0 0-1,37 0 0,-37 0-15,0 0-1,0 0 1,0 0 15,0 0 282,0 0-298,0 0 1,0 38 0,38 0-1,-1-38 1,1 0-16,38 38 16,-38 0-1,-38 0 1,37-38-1,-37 0 1,-38 37-16,76-37 16,-38 38 15,0-38-15,0 38-1,0-38 266,0 0-265,0 0 0,0 0-1,-38 38-15,75-38 16,-75 38 0,38 0-1,0-38 16,0 0-31,0 0 16,0 0 15,0 0-15,-38 38-16,38-38 16,0 0 15,-38 38-16,38-38 1,0 0 31,-1 0-16,1 0 0,-38 38 1,38-38-1,0 0 0,0 0-15,0 0 296,0 0-296,0 0 0,0 38-1,0-38 1,37 75-16,1-37 15,-38 0 1,38 0 0,0 0-1,-38 0 1,38 0-16,-39-38 31,-37 38-15,38-38-1,38 38 1,-38-38 15,-38 38-15,38-38 0,-38 38-1,38-38 1,0 0 15,0 0 0,0 0 1,0 0 14,-1 0-14,1 0-1,0 0 0,0 0 16,0 0-31,-38 37-1,38-37 63,0 0 1,-38 38-48,76-38 16,-76 38-16,38-38 16,-38-38 172,38 76-79,-1 0-140,1 0 16,0 0 15,0 0-15,0-38-1,0 38-15,0-38 16,0 38 0,0-38 15,0 38-16,0-38 32,-38 38-31,38-38 15,-1 0 0,1 0 32,-38-38 124,0 0-171,0 0 0,0 0 46,-38 38 1,38-38-32,-37 38 47,-39-38 0,76 0-62,-38 38 15,38-38 0,-38 38-15,0 0 31,0 0-32,38-38 17,-38 38-1,38-38-15,-38 1 30,38-1 17,-38 38-32,0-38 32,38 0 218,-38 0-250,1 0 0,-39 0 1,76 0-17,-38 38-15,0-38 16,0 0 0,0 0-1,38 1 1,-38 37-1,0 0-15,0 0 47,38-38-31,-38 38 0,1 0 15,-1 0-16,0 0 1,0 0 31,0 0-31,0-38 265,-38 0-266,76 0 1,-38 38 0,0-38-16,0 0 15,-37 38 1,-1-38 0,0 0-1,38 38 1,-76-38-16,76 0 15,1 1 1,-77 37 0,76-38-1,-38 0 1,38 38-16,0 0 16,0 0-1,0 0 1,1 0 265,-1-76-265,0 76 15,0-38 0,38 0-31,-76 0 16,38 0-1,-38 0 1,38 38 0,0-38-1,1 38 1,37-37 0,-38 37 15,0-38 219,0 0-235,38 0 17,-38 38-17,0 0 1,0-38-16,-38 0 16,0 0 15,38 38-16,1-38-15,-1 0 32,0 38 15,0 0 203,0-38-219,0 38-16,-38-38 17,38 38-17,38-37-15,-76 37 16,39 0 15,-1 0 0,0 0 1,0 0-17,0 0 1,0 0 15,0 0 0,0 0-15,0 0 15,0 0 1,0 0 14,1 0-30,-1 0 15,0 0 16,0 0-16,0 0 1,0 0 15,0 0-1,0-38 1,-38 0 328,38 38-343,1 0-1,-1 0-16,0 0 1,0 0 31,0 0-31,0 0 15,0 0 16,0 0 0,0-38-32,0 38 16,0 0 1,1 0 46,-1 0-31,0 0 46,0 0-14,0 0 46,38 38-63,0 0 1,0 0-48,0-1 16,38-37 344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05-22T16:45:26.122"/>
    </inkml:context>
    <inkml:brush xml:id="br0">
      <inkml:brushProperty name="width" value="0.23333" units="cm"/>
      <inkml:brushProperty name="height" value="0.4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530 417 0,'0'-37'94,"-37"37"-16,-1 0-31,0-38-16,0 38-15,0 0 15,-38 0 16,38 0-16,0 0 32,0 0-16,38 38 125,0-1-16,0 1-109,0 0 47,0 0-16,0 0 94,0 0-110,0 0-46,0 0 77,0 0 1,0 0-31,0 0-32,0-1 31,38 1 63,-38 0-78,38 0 0,-38 0-16,0 0 1,0 0-1,0 0 16,0 0-16,38-38 32,0 0-32,0 0 16,0 0-16,0-38-15,38-38-1,-1 0-15,-37 38 16,0 0-1,0 38 32,0-38 16,0 38-63,0 0 31,0-37 0,0 37 1,0 0-1,-38-38 31,0 0 16,0 0-46,-38 38 15,0-38-47,38 0 15,0 0 1,0-38 15,0 38-15,-38 38 46,38-38-46,-38 38 15,38-37-15,-38 37 15,0 0 0,38-38 16,-38 38-16,0 0-31,0 0 32,0-38-1,38 0 0,-37 38 0,-1 0-15,0 0 0,0 0 30,38-38-30,-38 0 0,0 38 31,0 0-32,38-38 16,-38 38-15,0 0 62,0 0 32,0 0-64,0 0 1,1 38 31,37 0-31,-38 0-15,38 0-1,0 0 47,0 0-47,0-1 0,0 1 1,0 0 30,0 0 32,0 0-63,0 0 0,0 0 1,0 0-17,0 0 32,0 0-31,0 0 31,0-1-32,0 1 17,0 0 30,0 38-15,0-38 15,0 0-46,0 0 15,38-38 188,37 0-141,-37 0-15,0 0-16,0 0-16,0 0-31,0 0 62,0 0-30,0-38-1,0 38 0,38 0 16,-76-38-16,37 38-15,1 0 15,-38-38 0,38 38 16,0-38-16,0 0 1,-38 0-1,38 38-15,0 0 30,-38-38-30,0 1 15,0-1 16,0 0-31,0 0 31,0 0-16,0 0 0,0 0-15,0 0-1,0 0 17,-38 38-17,0-38 1,38 0 31,0 1-32,-38 37 17,0-38-1,0 38 16,38-38 47,-38 38-79,38-38 16,0 0 48,-75 38-64,75-38 32,38 38 94,-1 0-110,-37 38-15,38-38 15,0 0 0,0 0 0,0 0 47,0 0-62,0 38 15,0-38-15,-38 38 15,38-38 16,0 0 0,0 0 0,-1 0-16,1 0 47,-38-38 0,0 0-31,0 0 0,0 0-16,0 0-15,-38 0 109,1 38-109,37-38 15,-38 38 47,0 0-62,0-38-1,0 38 32,0 0-16,0 0 1,0 0-17,0 0 1,0 0 31,0 0-32,1 0 17,-1 0-17,0 0 32,0 0-16,0 0-15,0 38 15,0-38 0,0 0 16,0 38-31,0-38 15,38 38 16,0 0 0,0 0-31,0 0 62,0 0-31,-38 0 31,38 0-47,0 0 16,0-1 31,0 1-47,0 0 16,0 0 16,0 0-17,0 0-14,0 0-1,0 0-15,0 0 30,0 0-14,0 0-17,0-1 17,0 1 46,0 0-16,38-38 16,0 0-62,0 0 31,0 0-16,0 0 0,0 0-15,0 0 31,0 0 15,0 0-30,0 38-1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05-22T16:45:47.49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455 2656 0,'0'-38'31,"0"0"94,0-38-94,0 38 16,0 0 31,0 0-31,0 0 16,0 0-32,0 1 0,0-1 16,0 0 63,0-38 171,0 38-281,0 0 15,0 0 17,0 0-17,0 0 1,0 0 31,0 1-16,0-1 16,0 0-47,0 0 31,0 0 0,0 0 1,0 0-17,0 0 17,0 0-1,0 0 0,0 0-31,0 1 47,0-1-16,-38-76 282,38 76-298,0 0-15,0 0 32,0 0-1,0 0-16,0 0 48,0 1-63,0-1 47,0 0-32,0 0 32,0 0-31,0 0 15,0 0 0,0 0 1,0 0-1,0 0-15,0 0 30,0 0 17,0 1-32,0-1 0,-38 38 16,38-38 360,0 0-329,0 0-31,0 0-47,0 0 78,0 0 0,0-38-31,0 38 15,0 1 219,0-1-218,0 0 31,0 0 109,0 0-63,-38 38 376,0 0-438,0 0-47,0 38 48,38 0-48,-38-38-16,-38 38 32,39 0 31,37-1-46,0 1 15,-38 0-16,38 0 94,-38-38 94,38 38-16,0 0-78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05-22T16:45:52.91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493 0 0,'37'0'171,"-37"38"-92,38-38-48,-38 38 78,0-1-62,38-37 0,0 0 31,-38 38-47,38-38 1,-38 38-17,0 0 95,38-38-64,-38 38 17,38-38 187,-38 38 187,0 0-202,-38-38 93,0 0-297,0 0 0,0 0 16,0 0 0,0 0 31,1 0-31,-1 0 31,0 0-15,0 0-63,0 0 47,0 0-16,0 0 16,0 0-32,0 0 32,0 0 31,0 0-46,0 0-1,1 0 47,-1 0 63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05-22T15:14:09.95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84 9023 0,'0'37'32,"0"1"14,0 0 142,0 0-141,0 0-16,0 0 0,0 0 16,0 0-16,0 0-15,0 0 31,0 38-16,0-39 0,0 1-15,0 0 31,0 0-31,0 0-1,0 0 16,0 0-15,0 0 0,0 0 15,0 0 0,0 0 47,0-1 250,0 1-312,38 0 47,-38 0-17,0 0-30,0 0 125,0 0-1,0 0-77,0 0-32,0 0 32,0 0-17,0-1-14,0 1-1,0 0 0,0 0 0,0 0 48,0 0-33,0 0 33,0 0-33,0 0 1,0 0-15,0 0-17,0-1 32,0 1 0,0 0 0,37 0 15,-37 0 32,0 0 94,38-38-110,-38 38-47,38 0 31,0-38 17,0 38-64,0-38 63,-38 38-46,38-38 14,0 0 48,0 0-78,0 0 62,0 0-16,-1-38-15,1 38 0,0 0-16,0 0 48,0 0-64,0 0 32,0 0 31,0 0-15,-38-38-48,0 0 1,0 0 15,0 0 47,0 0-31,0 0-31,0 0 62,0 0-31,0 1-32,0-1 17,0 0-1,0 0 0,0 0 16,0 0-47,0 0 31,0 0 16,-38-38 16,38 38-16,0 1-16,0-1 0,0 0-15,0 0 15,0 0 0,0 0 0,0 0 1,-38 38 15,0 0 218,0-38-218,0 38 31,0 0-31,38-38-31,-38 38-1,1-38 17,-1 0 30,38 1-46,-38 37-1,0-76 1,0 38 15,0 0 32,38 0-32,0 0-15,0 0 30,0 0 17,0 0-16,-38 38 15,38-38 1,0 1-1,-38 37 1,38-38-32,0 0-15,0 0 31,-38 38-32,38-38 32,0 0-16,0 0-15,0 0 0,-38 38 46,0 0 47,38-38 141,0 0-109,0 0 328,0 0-391,0 1-47,0-1 16,0-38 16,0 38-32,0 0 0,0 0-31,0 0 16,0 0 31,0 0-32,0 0 16,0 1 1,0-39 15,0 38-16,0 0 16,0 0-16,0 0 16,0 0-16,38 38 110,76 0-126,-114 38 79,0-76 62,0 0-140,0 0 15,0 0 0,-38 38 1,38-37-1,0-1 0,0 0-15,0-38 46,0 38-30,0-38-1,0 38-16,0 0 1,0 0 0,0-37-1,-38 37 17,38 0-1,0 0-16,0-38-15,0 0 16,0 0 0,-38 39-1,38-1 1,0 0-16,0 0 16,0 0 30,0 0-14,0 0-1,0 0 16,-38 38-16,38-38 0,0 0 16,0 0 297,0 1-344,0-39 16,0 0 15,0 38-16,0 0 1,0 0 15,0 0-15,0 0 0,0 0-16,0-37 15,0 37 1,0-38-1,0-38 1,0 38-16,0 38 16,0-37-1,0 37 1,0-38 0,0 0-1,0 0 1,0 38-1,0 0 1,0 0 0,0 1-1,0-1 32,0 0-16,0 76 141,0-76-31,0-38-125,0 38-1,0 0 32,0 0 0,0 0-31,0 0-1,0-37 16,0 37-15,0 0 0,0 0-16,0 0 15,0 0 1,0 0 15,0 0-31,0 0 16,0 0-1,0 0 1,0 1 0,0-1-16,0 0 31,0-38 281,0 0-296,0-38-16,0 1 16,0-1-1,0 38 1,0 38 0,0 0-16,0 0 15,0 0 16,0 0-15,0 1 0,0-1 15,0-38-15,0 38-1,0 0-15,0-38 16,0 38 15,0 0 0,0 0 16,0 1-31,0-1 171,-37-76-46,-1 76-141,38 0 16,0-38-1,0 0 1,-38 39-1,38-1-15,0 0 16,0 0 15,0 0 1,0 0-17,0 0 32,0 0 0,0 0-31,0 0 15,0 0 0,0 1 0,0-1 266,0-38-281,0 38-1,0 0 1,0 0 0,0 0 15,0 0 0,0 0 16,0 0-47,0 1 47,0-1 0,0 0-16,0 0-15,0 0 31,0 0 281,0 0-297,0 0-15,0 0 30,0 0-30,0 0 31,0 1-47,0-1 62,0 0-46,0 0 15,0 0 1,0 0 311,0 0-327,0 0 15,0 0-15,0 0 15,0 0 0,0 0-15,0 1 31,0-1-32,0 0 1,0 0 31,0 0-16,0 0 32,0 0-16,38 38 15,-38-76 157,0 38-219,0 0 47,38 38-32,-38-37 1,0-1 31,0 0-32,0-38 32,0 38-31,0 0 31,0 0-16,0 0-15,0 0 31,0 0 62,0 1-15,0-1-79,0 0 32,0 0 16,0 0-16,0 0-16,0 0 31,0 0-30,0 0-17,0 0 32,0 0 16,-38 1 93,38-1-109,0 0 31,0 0 0,0 0 16,0 0-16,0 76 219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67050" cy="4683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906" tIns="46953" rIns="93906" bIns="46953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4010025" y="1"/>
            <a:ext cx="3067050" cy="4683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906" tIns="46953" rIns="93906" bIns="4695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692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701675"/>
            <a:ext cx="4683125" cy="3511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2976" y="4446588"/>
            <a:ext cx="5191125" cy="42148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906" tIns="46953" rIns="93906" bIns="469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855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94764"/>
            <a:ext cx="3067050" cy="4683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906" tIns="46953" rIns="93906" bIns="46953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5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0025" y="8894764"/>
            <a:ext cx="3067050" cy="4683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906" tIns="46953" rIns="93906" bIns="46953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560BD1C5-117E-4168-A7B7-3C97EA08B6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2928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6026" indent="-29077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3117" indent="-23262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364" indent="-23262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610" indent="-23262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857" indent="-2326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4104" indent="-2326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9350" indent="-2326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4597" indent="-2326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AA28FE8-A05F-4076-9AF9-F2EAEEEA9058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3634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E29C88-AF52-4D39-AD88-5B019A3E3954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7872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63724C-C046-4392-B1A4-E8D5596F9DB5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203217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6FDC1D-4524-4E55-AABE-67188A0F5910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976053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3B1BE5-094A-4905-AC75-1C994D03AAE4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2363" y="700088"/>
            <a:ext cx="4640262" cy="3481387"/>
          </a:xfrm>
          <a:ln cap="flat"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644428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987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3804" indent="-286078" defTabSz="924987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4313" indent="-228864" defTabSz="924987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2040" indent="-228864" defTabSz="924987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9764" indent="-228864" defTabSz="924987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7489" indent="-228864" defTabSz="9249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5215" indent="-228864" defTabSz="9249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32940" indent="-228864" defTabSz="9249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90667" indent="-228864" defTabSz="9249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fld id="{BF61928F-2148-435E-A739-05812967D0AD}" type="slidenum">
              <a:rPr lang="en-US" sz="1200"/>
              <a:pPr>
                <a:defRPr/>
              </a:pPr>
              <a:t>22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0267646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E16719-65A5-4C04-9AFF-3AA02F2474D4}" type="slidenum">
              <a:rPr lang="en-US" smtClean="0"/>
              <a:pPr>
                <a:defRPr/>
              </a:pPr>
              <a:t>23</a:t>
            </a:fld>
            <a:endParaRPr lang="en-US" smtClean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2363" y="700088"/>
            <a:ext cx="4640262" cy="3481387"/>
          </a:xfrm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414" y="4414924"/>
            <a:ext cx="5050985" cy="4184798"/>
          </a:xfrm>
          <a:noFill/>
          <a:ln w="9525"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935773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9504D0-3521-45A2-ADFC-38F07F37CE4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55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62C10EA-878C-4BCF-8592-88A0067199C7}" type="slidenum">
              <a:rPr lang="en-US" altLang="en-US" smtClean="0"/>
              <a:pPr>
                <a:spcBef>
                  <a:spcPct val="0"/>
                </a:spcBef>
              </a:pPr>
              <a:t>31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566711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62C10EA-878C-4BCF-8592-88A0067199C7}" type="slidenum">
              <a:rPr lang="en-US" altLang="en-US" smtClean="0"/>
              <a:pPr>
                <a:spcBef>
                  <a:spcPct val="0"/>
                </a:spcBef>
              </a:pPr>
              <a:t>32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950488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8" tIns="46209" rIns="92418" bIns="46209" anchor="b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6B67732-7B28-4105-93A1-95DBC34382FE}" type="slidenum">
              <a:rPr lang="en-US" altLang="en-US" sz="1200">
                <a:latin typeface="Arial" panose="020B0604020202020204" pitchFamily="34" charset="0"/>
              </a:rPr>
              <a:pPr algn="r" eaLnBrk="1" hangingPunct="1"/>
              <a:t>35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912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31"/>
          <p:cNvSpPr>
            <a:spLocks noGrp="1" noChangeArrowheads="1"/>
          </p:cNvSpPr>
          <p:nvPr>
            <p:ph type="sldNum" sz="quarter" idx="5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3812" indent="-28608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4327" indent="-22886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2057" indent="-22886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9788" indent="-22886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7518" indent="-2288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5249" indent="-2288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2979" indent="-2288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0709" indent="-2288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9FE6B092-85A8-414C-A412-DEF14D55EDEB}" type="slidenum">
              <a:rPr lang="en-US"/>
              <a:pPr>
                <a:spcBef>
                  <a:spcPct val="0"/>
                </a:spcBef>
                <a:defRPr/>
              </a:pPr>
              <a:t>8</a:t>
            </a:fld>
            <a:endParaRPr lang="en-US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4438" y="704850"/>
            <a:ext cx="4675187" cy="3506788"/>
          </a:xfrm>
          <a:ln w="12700" cap="flat">
            <a:solidFill>
              <a:schemeClr val="tx1"/>
            </a:solidFill>
          </a:ln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744" y="4446448"/>
            <a:ext cx="5211530" cy="4214746"/>
          </a:xfrm>
          <a:noFill/>
          <a:ln w="9525"/>
        </p:spPr>
        <p:txBody>
          <a:bodyPr lIns="93312" tIns="46656" rIns="93312" bIns="46656"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770243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7892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8" tIns="46209" rIns="92418" bIns="4620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A0A3090-B71F-4AF5-ABB1-0D59B58472D3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36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1808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0964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8" tIns="46209" rIns="92418" bIns="4620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BB70697-2CDF-4549-B072-F50D21D2310F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38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7149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 txBox="1">
            <a:spLocks noGrp="1" noChangeArrowheads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18" tIns="46209" rIns="92418" bIns="4620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6243555-1B7B-4E87-85C4-3953ACB84F3D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39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703263"/>
            <a:ext cx="4624388" cy="3470275"/>
          </a:xfrm>
          <a:ln w="12699" cap="flat"/>
        </p:spPr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1212850" y="4505325"/>
            <a:ext cx="4606925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857" tIns="44929" rIns="89857" bIns="44929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3200"/>
          </a:p>
        </p:txBody>
      </p:sp>
    </p:spTree>
    <p:extLst>
      <p:ext uri="{BB962C8B-B14F-4D97-AF65-F5344CB8AC3E}">
        <p14:creationId xmlns:p14="http://schemas.microsoft.com/office/powerpoint/2010/main" val="27862900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3252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97" tIns="46148" rIns="92297" bIns="46148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44A96B3-6803-40DF-8DAC-7C44F4F00006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40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5650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5300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97" tIns="46148" rIns="92297" bIns="46148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2C17FA8-0B2E-49C8-943E-060341921818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41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1045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62C10EA-878C-4BCF-8592-88A0067199C7}" type="slidenum">
              <a:rPr lang="en-US" altLang="en-US" smtClean="0"/>
              <a:pPr>
                <a:spcBef>
                  <a:spcPct val="0"/>
                </a:spcBef>
              </a:pPr>
              <a:t>42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085845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62C10EA-878C-4BCF-8592-88A0067199C7}" type="slidenum">
              <a:rPr lang="en-US" altLang="en-US" smtClean="0"/>
              <a:pPr>
                <a:spcBef>
                  <a:spcPct val="0"/>
                </a:spcBef>
              </a:pPr>
              <a:t>54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076960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62C10EA-878C-4BCF-8592-88A0067199C7}" type="slidenum">
              <a:rPr lang="en-US" altLang="en-US" smtClean="0"/>
              <a:pPr>
                <a:spcBef>
                  <a:spcPct val="0"/>
                </a:spcBef>
              </a:pPr>
              <a:t>57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872494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8EFDE2-6F1D-4B67-8688-A639FECD1E17}" type="slidenum">
              <a:rPr lang="en-US" altLang="en-US" smtClean="0">
                <a:ea typeface="MS PGothic" panose="020B0600070205080204" pitchFamily="34" charset="-128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58</a:t>
            </a:fld>
            <a:endParaRPr lang="en-US" altLang="en-US" smtClean="0"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4985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89470EB-6E5D-4277-A232-FAB417D978F4}" type="slidenum">
              <a:rPr lang="en-US" altLang="en-US" smtClean="0">
                <a:ea typeface="MS PGothic" panose="020B0600070205080204" pitchFamily="34" charset="-128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59</a:t>
            </a:fld>
            <a:endParaRPr lang="en-US" altLang="en-US" smtClean="0"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515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62D445-5244-4402-A40B-50389B828E0B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98500"/>
            <a:ext cx="4646612" cy="3486150"/>
          </a:xfrm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414" y="4414924"/>
            <a:ext cx="5050985" cy="4183222"/>
          </a:xfrm>
          <a:noFill/>
          <a:ln w="9525"/>
        </p:spPr>
        <p:txBody>
          <a:bodyPr lIns="88424" tIns="44213" rIns="88424" bIns="44213"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383747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98308" name="Slide Number Placeholder 3"/>
          <p:cNvSpPr txBox="1">
            <a:spLocks noGrp="1"/>
          </p:cNvSpPr>
          <p:nvPr/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97" tIns="46148" rIns="92297" bIns="46148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FB23C38-E381-4E5B-BE76-C624708CED36}" type="slidenum">
              <a:rPr lang="en-US" altLang="en-US"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60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8509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042225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669935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0BD1C5-117E-4168-A7B7-3C97EA08B6E1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2944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380886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7633346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77646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704626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157481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54696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0BD1C5-117E-4168-A7B7-3C97EA08B6E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2532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5313394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0BD1C5-117E-4168-A7B7-3C97EA08B6E1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7375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31212" indent="-281358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5432" indent="-224134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75288" indent="-224134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26732" indent="-224134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84534" indent="-2241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42337" indent="-2241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00140" indent="-2241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57942" indent="-2241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C76F464E-75EE-4A02-9FCE-A592909F0471}" type="slidenum">
              <a:rPr lang="en-US" altLang="en-US">
                <a:latin typeface="Times New Roman" pitchFamily="18" charset="0"/>
              </a:rPr>
              <a:pPr>
                <a:spcBef>
                  <a:spcPct val="0"/>
                </a:spcBef>
                <a:defRPr/>
              </a:pPr>
              <a:t>75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09826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6654-5B52-4275-9BD0-2D30F62DAB12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8164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0BD1C5-117E-4168-A7B7-3C97EA08B6E1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68678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7099523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329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217132" indent="-217132"/>
            <a:r>
              <a:rPr lang="en-US" altLang="en-US" smtClean="0">
                <a:latin typeface="Arial" pitchFamily="34" charset="0"/>
              </a:rPr>
              <a:t>T = z*10 + 50</a:t>
            </a: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3930" indent="-286127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4507" indent="-228901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2310" indent="-228901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60112" indent="-228901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7915" indent="-228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5718" indent="-228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33520" indent="-228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91323" indent="-228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DACCB05D-A5F4-4803-9055-6982377C32B3}" type="slidenum">
              <a:rPr lang="en-US" altLang="en-US"/>
              <a:pPr>
                <a:defRPr/>
              </a:pPr>
              <a:t>79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641470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3930" indent="-286127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4507" indent="-228901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2310" indent="-228901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60112" indent="-228901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7915" indent="-228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5718" indent="-228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33520" indent="-228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91323" indent="-228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AB49BFFE-0224-4968-9F7B-D0DA6128F570}" type="slidenum">
              <a:rPr lang="en-US" altLang="en-US"/>
              <a:pPr>
                <a:defRPr/>
              </a:pPr>
              <a:t>80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777163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3930" indent="-286127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4507" indent="-228901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2310" indent="-228901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60112" indent="-228901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7915" indent="-228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5718" indent="-228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33520" indent="-228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91323" indent="-228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C15AE009-CDB2-4EBA-AFD5-79D28A9D7461}" type="slidenum">
              <a:rPr lang="en-US" altLang="en-US"/>
              <a:pPr>
                <a:defRPr/>
              </a:pPr>
              <a:t>81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433953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3930" indent="-286127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4507" indent="-228901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2310" indent="-228901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60112" indent="-228901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7915" indent="-228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5718" indent="-228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33520" indent="-228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91323" indent="-228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146E6715-F9A2-4292-8C91-E78D999E9B6D}" type="slidenum">
              <a:rPr lang="en-US" altLang="en-US"/>
              <a:pPr>
                <a:defRPr/>
              </a:pPr>
              <a:t>82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9286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62D445-5244-4402-A40B-50389B828E0B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98500"/>
            <a:ext cx="4646612" cy="3486150"/>
          </a:xfrm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414" y="4414924"/>
            <a:ext cx="5050985" cy="4183222"/>
          </a:xfrm>
          <a:noFill/>
          <a:ln w="9525"/>
        </p:spPr>
        <p:txBody>
          <a:bodyPr lIns="88424" tIns="44213" rIns="88424" bIns="44213"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5624660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73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3930" indent="-286127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4507" indent="-228901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2310" indent="-228901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60112" indent="-228901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7915" indent="-228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5718" indent="-228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33520" indent="-228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91323" indent="-228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528A48D0-FB42-461A-8A79-F64BCEC06516}" type="slidenum">
              <a:rPr lang="en-US" altLang="en-US"/>
              <a:pPr>
                <a:defRPr/>
              </a:pPr>
              <a:t>83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796505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84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3930" indent="-286127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4507" indent="-228901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2310" indent="-228901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60112" indent="-228901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7915" indent="-228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5718" indent="-228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33520" indent="-228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91323" indent="-228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4B59BCE4-3637-46BB-BA75-2E0E8A8413AA}" type="slidenum">
              <a:rPr lang="en-US" altLang="en-US"/>
              <a:pPr>
                <a:defRPr/>
              </a:pPr>
              <a:t>84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546888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94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3930" indent="-286127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4507" indent="-228901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2310" indent="-228901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60112" indent="-228901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7915" indent="-228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5718" indent="-228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33520" indent="-228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91323" indent="-228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50749EF7-91DD-424C-BC6B-D3F4E3F7C9F3}" type="slidenum">
              <a:rPr lang="en-US" altLang="en-US"/>
              <a:pPr>
                <a:defRPr/>
              </a:pPr>
              <a:t>85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144268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0BD1C5-117E-4168-A7B7-3C97EA08B6E1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4872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BA31052-8432-4454-A2D9-6D59DC023825}" type="slidenum">
              <a:rPr lang="en-US" altLang="en-US" smtClean="0">
                <a:ea typeface="MS PGothic" panose="020B0600070205080204" pitchFamily="34" charset="-128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87</a:t>
            </a:fld>
            <a:endParaRPr lang="en-US" altLang="en-US" smtClean="0"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60772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5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55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CB4C81-E7FD-4C6F-B47D-97E5669CB7C5}" type="slidenum">
              <a:rPr lang="en-US" altLang="en-US" smtClean="0">
                <a:ea typeface="MS PGothic" panose="020B0600070205080204" pitchFamily="34" charset="-128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88</a:t>
            </a:fld>
            <a:endParaRPr lang="en-US" altLang="en-US" smtClean="0"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83809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0BD1C5-117E-4168-A7B7-3C97EA08B6E1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1181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0BD1C5-117E-4168-A7B7-3C97EA08B6E1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69767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0BD1C5-117E-4168-A7B7-3C97EA08B6E1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8065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0BD1C5-117E-4168-A7B7-3C97EA08B6E1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24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62D445-5244-4402-A40B-50389B828E0B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98500"/>
            <a:ext cx="4646612" cy="3486150"/>
          </a:xfrm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414" y="4414924"/>
            <a:ext cx="5050985" cy="4183222"/>
          </a:xfrm>
          <a:noFill/>
          <a:ln w="9525"/>
        </p:spPr>
        <p:txBody>
          <a:bodyPr lIns="88424" tIns="44213" rIns="88424" bIns="44213"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5367741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43930" indent="-286127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4507" indent="-228901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2310" indent="-228901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60112" indent="-228901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7915" indent="-228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5718" indent="-228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33520" indent="-228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91323" indent="-2289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defRPr/>
            </a:pPr>
            <a:fld id="{D81E44E4-4BC4-4A8B-8C00-2341FDED9C6C}" type="slidenum">
              <a:rPr lang="en-US"/>
              <a:pPr eaLnBrk="1" hangingPunct="1">
                <a:defRPr/>
              </a:pPr>
              <a:t>93</a:t>
            </a:fld>
            <a:endParaRPr lang="en-US"/>
          </a:p>
        </p:txBody>
      </p:sp>
      <p:sp>
        <p:nvSpPr>
          <p:cNvPr id="19046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0468" name="Notes Placeholder 2"/>
          <p:cNvSpPr>
            <a:spLocks noGrp="1"/>
          </p:cNvSpPr>
          <p:nvPr>
            <p:ph type="body" idx="1"/>
          </p:nvPr>
        </p:nvSpPr>
        <p:spPr>
          <a:xfrm>
            <a:off x="916958" y="4416500"/>
            <a:ext cx="5047898" cy="4183222"/>
          </a:xfrm>
          <a:noFill/>
          <a:ln w="9525"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  <p:sp>
        <p:nvSpPr>
          <p:cNvPr id="190469" name="Slide Number Placeholder 3"/>
          <p:cNvSpPr txBox="1">
            <a:spLocks noGrp="1"/>
          </p:cNvSpPr>
          <p:nvPr/>
        </p:nvSpPr>
        <p:spPr bwMode="auto">
          <a:xfrm>
            <a:off x="3899385" y="8831423"/>
            <a:ext cx="2982428" cy="46497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1560" tIns="45781" rIns="91560" bIns="45781" anchor="b"/>
          <a:lstStyle/>
          <a:p>
            <a:pPr algn="r" eaLnBrk="0" hangingPunct="0"/>
            <a:fld id="{1C66787E-2916-4B06-8C09-D7DF3ED913EA}" type="slidenum">
              <a:rPr lang="en-US" altLang="en-US" sz="1200">
                <a:ea typeface="MS PGothic" pitchFamily="34" charset="-128"/>
              </a:rPr>
              <a:pPr algn="r" eaLnBrk="0" hangingPunct="0"/>
              <a:t>93</a:t>
            </a:fld>
            <a:endParaRPr lang="en-US" altLang="en-US" sz="120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1861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62D445-5244-4402-A40B-50389B828E0B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698500"/>
            <a:ext cx="4646612" cy="3486150"/>
          </a:xfrm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414" y="4414924"/>
            <a:ext cx="5050985" cy="4183222"/>
          </a:xfrm>
          <a:noFill/>
          <a:ln w="9525"/>
        </p:spPr>
        <p:txBody>
          <a:bodyPr lIns="88424" tIns="44213" rIns="88424" bIns="44213"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2403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89702E-F833-4C66-AC4F-FA4BC10E6DCE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2363" y="700088"/>
            <a:ext cx="4640262" cy="3481387"/>
          </a:xfrm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414" y="4414924"/>
            <a:ext cx="5050985" cy="4184798"/>
          </a:xfrm>
          <a:noFill/>
          <a:ln w="9525"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03973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90081E-FFD3-4035-9F42-7A13EAD66DFA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92268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638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62D00-B1E3-4835-884C-5F222AD40C36}" type="datetime4">
              <a:rPr lang="en-US" smtClean="0"/>
              <a:t>February 3, 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4FC7D-27F8-4040-9DB7-283913AE0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5A4A1-9252-4FD7-8760-8C2999A8B094}" type="datetime4">
              <a:rPr lang="en-US" smtClean="0"/>
              <a:t>February 3, 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D421E-8161-453C-8076-6BF5406752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851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851"/>
            <a:ext cx="67722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401EB-4B9C-48CC-ADED-389175255878}" type="datetime4">
              <a:rPr lang="en-US" smtClean="0"/>
              <a:t>February 3, 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F06D7-3CF0-4962-B168-1E7701C0AC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2A673-6550-470C-A9E2-4A2E1A5A30A8}" type="datetime4">
              <a:rPr lang="en-US" smtClean="0"/>
              <a:t>February 3, 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FCE77-96BF-43CC-AD3D-3E0F3EBA0F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815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E360E-EB38-4DBC-9C96-F00C75741A90}" type="datetime4">
              <a:rPr lang="en-US" smtClean="0"/>
              <a:t>February 3, 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44EA-161E-419D-B606-46724030B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7113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16653-7477-46EE-A296-04E01C88B3E7}" type="datetime4">
              <a:rPr lang="en-US" smtClean="0"/>
              <a:t>February 3, 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58977-03B1-44FE-8B2A-BEE55865E6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6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600206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44D67-F380-4D19-8DC2-D8D7A69C8563}" type="datetime4">
              <a:rPr lang="en-US" smtClean="0"/>
              <a:t>February 3, 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19EFA-3A8A-4C18-A720-9C0EC50ECD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773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773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CBE2D-70F3-49DF-A8CE-D027752C8EA0}" type="datetime4">
              <a:rPr lang="en-US" smtClean="0"/>
              <a:t>February 3, 2015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7A2FA-A687-472D-9525-18D7C7100D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20A68-4B0D-44CB-80E7-7F72BDD3676F}" type="datetime4">
              <a:rPr lang="en-US" smtClean="0"/>
              <a:t>February 3, 2015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15C0F-D46F-4F15-BEA4-3F0FAA134F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1A488-F133-44E0-BCE0-C7297E6E078D}" type="datetime4">
              <a:rPr lang="en-US" smtClean="0"/>
              <a:t>February 3, 2015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72350" y="6245225"/>
            <a:ext cx="146685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04A63-7622-4A0E-8213-283EA964E1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263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975F8-1663-4452-B460-4155C3994215}" type="datetime4">
              <a:rPr lang="en-US" smtClean="0"/>
              <a:t>February 3, 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76091-6E7F-47D4-BCEF-D4FB530B7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B6E74-21EF-4574-967D-34216100E44B}" type="datetime4">
              <a:rPr lang="en-US" smtClean="0"/>
              <a:t>February 3, 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EE16E-B068-4EA7-9C0F-EA431C66D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68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fld id="{B61280BB-8824-4F15-A934-5DD9C1B3420A}" type="datetime4">
              <a:rPr lang="en-US" smtClean="0"/>
              <a:t>February 3, 2015</a:t>
            </a:fld>
            <a:endParaRPr lang="en-US"/>
          </a:p>
        </p:txBody>
      </p:sp>
      <p:sp>
        <p:nvSpPr>
          <p:cNvPr id="168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8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fld id="{122CADC7-F8D5-43F5-B6BB-578E5327D4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8" r:id="rId7"/>
    <p:sldLayoutId id="2147483804" r:id="rId8"/>
    <p:sldLayoutId id="2147483805" r:id="rId9"/>
    <p:sldLayoutId id="2147483806" r:id="rId10"/>
    <p:sldLayoutId id="2147483807" r:id="rId11"/>
    <p:sldLayoutId id="2147483809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customXml" Target="../ink/ink4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13" Type="http://schemas.openxmlformats.org/officeDocument/2006/relationships/image" Target="../media/image10.e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.emf"/><Relationship Id="rId12" Type="http://schemas.openxmlformats.org/officeDocument/2006/relationships/customXml" Target="../ink/ink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customXml" Target="../ink/ink5.xml"/><Relationship Id="rId11" Type="http://schemas.openxmlformats.org/officeDocument/2006/relationships/image" Target="../media/image9.emf"/><Relationship Id="rId5" Type="http://schemas.openxmlformats.org/officeDocument/2006/relationships/image" Target="../media/image5.emf"/><Relationship Id="rId10" Type="http://schemas.openxmlformats.org/officeDocument/2006/relationships/customXml" Target="../ink/ink7.xml"/><Relationship Id="rId4" Type="http://schemas.openxmlformats.org/officeDocument/2006/relationships/oleObject" Target="../embeddings/oleObject3.bin"/><Relationship Id="rId9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customXml" Target="../ink/ink9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5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araw.mede.uic.edu/cgi-bin/utility.cgi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2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5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customXml" Target="../ink/ink11.xml"/><Relationship Id="rId4" Type="http://schemas.openxmlformats.org/officeDocument/2006/relationships/image" Target="../media/image3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22.wmf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5" Type="http://schemas.openxmlformats.org/officeDocument/2006/relationships/image" Target="../media/image23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20.wmf"/><Relationship Id="rId14" Type="http://schemas.openxmlformats.org/officeDocument/2006/relationships/oleObject" Target="../embeddings/oleObject11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5.jpeg"/><Relationship Id="rId5" Type="http://schemas.openxmlformats.org/officeDocument/2006/relationships/image" Target="../media/image24.emf"/><Relationship Id="rId4" Type="http://schemas.openxmlformats.org/officeDocument/2006/relationships/oleObject" Target="../embeddings/Microsoft_Word_97_-_2003_Document3.doc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7.jpeg"/><Relationship Id="rId5" Type="http://schemas.openxmlformats.org/officeDocument/2006/relationships/image" Target="../media/image26.emf"/><Relationship Id="rId4" Type="http://schemas.openxmlformats.org/officeDocument/2006/relationships/oleObject" Target="../embeddings/Microsoft_Word_97_-_2003_Document4.doc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customXml" Target="../ink/ink12.xml"/><Relationship Id="rId7" Type="http://schemas.openxmlformats.org/officeDocument/2006/relationships/customXml" Target="../ink/ink1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emf"/><Relationship Id="rId5" Type="http://schemas.openxmlformats.org/officeDocument/2006/relationships/customXml" Target="../ink/ink13.xml"/><Relationship Id="rId10" Type="http://schemas.openxmlformats.org/officeDocument/2006/relationships/image" Target="../media/image8.emf"/><Relationship Id="rId4" Type="http://schemas.openxmlformats.org/officeDocument/2006/relationships/image" Target="../media/image51.emf"/><Relationship Id="rId9" Type="http://schemas.openxmlformats.org/officeDocument/2006/relationships/customXml" Target="../ink/ink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customXml" Target="../ink/ink17.xml"/><Relationship Id="rId7" Type="http://schemas.openxmlformats.org/officeDocument/2006/relationships/customXml" Target="../ink/ink1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customXml" Target="../ink/ink18.xml"/><Relationship Id="rId4" Type="http://schemas.openxmlformats.org/officeDocument/2006/relationships/image" Target="../media/image9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0.emf"/><Relationship Id="rId5" Type="http://schemas.openxmlformats.org/officeDocument/2006/relationships/customXml" Target="../ink/ink20.xml"/><Relationship Id="rId4" Type="http://schemas.openxmlformats.org/officeDocument/2006/relationships/image" Target="../media/image29.w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emf"/><Relationship Id="rId3" Type="http://schemas.openxmlformats.org/officeDocument/2006/relationships/customXml" Target="../ink/ink21.xml"/><Relationship Id="rId7" Type="http://schemas.openxmlformats.org/officeDocument/2006/relationships/customXml" Target="../ink/ink23.xml"/><Relationship Id="rId12" Type="http://schemas.openxmlformats.org/officeDocument/2006/relationships/image" Target="../media/image16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emf"/><Relationship Id="rId11" Type="http://schemas.openxmlformats.org/officeDocument/2006/relationships/customXml" Target="../ink/ink25.xml"/><Relationship Id="rId5" Type="http://schemas.openxmlformats.org/officeDocument/2006/relationships/customXml" Target="../ink/ink22.xml"/><Relationship Id="rId10" Type="http://schemas.openxmlformats.org/officeDocument/2006/relationships/image" Target="../media/image150.emf"/><Relationship Id="rId4" Type="http://schemas.openxmlformats.org/officeDocument/2006/relationships/image" Target="../media/image120.emf"/><Relationship Id="rId9" Type="http://schemas.openxmlformats.org/officeDocument/2006/relationships/customXml" Target="../ink/ink2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13.bin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1.emf"/><Relationship Id="rId4" Type="http://schemas.openxmlformats.org/officeDocument/2006/relationships/oleObject" Target="../embeddings/Microsoft_Excel_97-2003_Worksheet5.xls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7.xml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3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customXml" Target="../ink/ink26.xml"/><Relationship Id="rId11" Type="http://schemas.openxmlformats.org/officeDocument/2006/relationships/image" Target="../media/image38.emf"/><Relationship Id="rId5" Type="http://schemas.openxmlformats.org/officeDocument/2006/relationships/image" Target="../media/image35.emf"/><Relationship Id="rId10" Type="http://schemas.openxmlformats.org/officeDocument/2006/relationships/customXml" Target="../ink/ink28.xml"/><Relationship Id="rId4" Type="http://schemas.openxmlformats.org/officeDocument/2006/relationships/oleObject" Target="../embeddings/Microsoft_Excel_97-2003_Worksheet6.xls"/><Relationship Id="rId9" Type="http://schemas.openxmlformats.org/officeDocument/2006/relationships/image" Target="../media/image37.emf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9.emf"/><Relationship Id="rId4" Type="http://schemas.openxmlformats.org/officeDocument/2006/relationships/oleObject" Target="../embeddings/Microsoft_Excel_97-2003_Worksheet7.xls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14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1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4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3.xml"/><Relationship Id="rId5" Type="http://schemas.openxmlformats.org/officeDocument/2006/relationships/image" Target="../media/image3.emf"/><Relationship Id="rId4" Type="http://schemas.openxmlformats.org/officeDocument/2006/relationships/customXml" Target="../ink/ink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17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44.wmf"/><Relationship Id="rId4" Type="http://schemas.openxmlformats.org/officeDocument/2006/relationships/oleObject" Target="../embeddings/oleObject18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45.png"/><Relationship Id="rId4" Type="http://schemas.openxmlformats.org/officeDocument/2006/relationships/oleObject" Target="../embeddings/Microsoft_Excel_97-2003_Worksheet8.xls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hpromis.org/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hpromis.org/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53.emf"/><Relationship Id="rId4" Type="http://schemas.openxmlformats.org/officeDocument/2006/relationships/package" Target="../embeddings/Microsoft_Word_Document1.docx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hyperlink" Target="mailto:drhays@ucla.edu" TargetMode="Externa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hyperlink" Target="http://gim.med.ucla.edu/FacultyPages/Hay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991600" cy="1162050"/>
          </a:xfrm>
        </p:spPr>
        <p:txBody>
          <a:bodyPr/>
          <a:lstStyle/>
          <a:p>
            <a:pPr algn="ctr"/>
            <a:r>
              <a:rPr lang="en-US" altLang="en-US" sz="3200" dirty="0" smtClean="0">
                <a:latin typeface="Comic Sans MS" pitchFamily="66" charset="0"/>
              </a:rPr>
              <a:t>Patient-Centered Outcomes </a:t>
            </a:r>
            <a:br>
              <a:rPr lang="en-US" altLang="en-US" sz="3200" dirty="0" smtClean="0">
                <a:latin typeface="Comic Sans MS" pitchFamily="66" charset="0"/>
              </a:rPr>
            </a:br>
            <a:r>
              <a:rPr lang="en-US" altLang="en-US" sz="3200" dirty="0" smtClean="0">
                <a:latin typeface="Comic Sans MS" pitchFamily="66" charset="0"/>
              </a:rPr>
              <a:t>of Health Care</a:t>
            </a:r>
          </a:p>
        </p:txBody>
      </p:sp>
      <p:pic>
        <p:nvPicPr>
          <p:cNvPr id="3075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19600" y="1554163"/>
            <a:ext cx="4572000" cy="3233737"/>
          </a:xfrm>
        </p:spPr>
      </p:pic>
      <p:sp>
        <p:nvSpPr>
          <p:cNvPr id="3076" name="Text Placeholder 6"/>
          <p:cNvSpPr>
            <a:spLocks noGrp="1"/>
          </p:cNvSpPr>
          <p:nvPr>
            <p:ph type="body" sz="half" idx="2"/>
          </p:nvPr>
        </p:nvSpPr>
        <p:spPr>
          <a:xfrm>
            <a:off x="304800" y="1752600"/>
            <a:ext cx="6096000" cy="4373563"/>
          </a:xfrm>
        </p:spPr>
        <p:txBody>
          <a:bodyPr/>
          <a:lstStyle/>
          <a:p>
            <a:r>
              <a:rPr lang="en-US" altLang="en-US" sz="2400" dirty="0" smtClean="0">
                <a:latin typeface="Comic Sans MS" pitchFamily="66" charset="0"/>
              </a:rPr>
              <a:t>Comparative Effectiveness Research</a:t>
            </a:r>
          </a:p>
          <a:p>
            <a:r>
              <a:rPr lang="en-US" altLang="en-US" sz="2400" dirty="0" smtClean="0">
                <a:latin typeface="Comic Sans MS" pitchFamily="66" charset="0"/>
              </a:rPr>
              <a:t>February 3, 2015</a:t>
            </a:r>
          </a:p>
          <a:p>
            <a:r>
              <a:rPr lang="en-US" altLang="en-US" sz="2400" dirty="0" smtClean="0">
                <a:latin typeface="Comic Sans MS" pitchFamily="66" charset="0"/>
              </a:rPr>
              <a:t>9:00am – 12:00pm</a:t>
            </a:r>
          </a:p>
          <a:p>
            <a:r>
              <a:rPr lang="en-US" altLang="en-US" sz="2400" smtClean="0">
                <a:latin typeface="Comic Sans MS" pitchFamily="66" charset="0"/>
              </a:rPr>
              <a:t>16-145 CHS</a:t>
            </a:r>
            <a:endParaRPr lang="en-US" altLang="en-US" sz="2400" dirty="0" smtClean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91300" y="6245225"/>
            <a:ext cx="2400300" cy="476250"/>
          </a:xfrm>
        </p:spPr>
        <p:txBody>
          <a:bodyPr/>
          <a:lstStyle/>
          <a:p>
            <a:pPr>
              <a:defRPr/>
            </a:pPr>
            <a:fld id="{7646C21A-8BFE-462D-BFF3-46243DE5025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3078" name="TextBox 7"/>
          <p:cNvSpPr txBox="1">
            <a:spLocks noChangeArrowheads="1"/>
          </p:cNvSpPr>
          <p:nvPr/>
        </p:nvSpPr>
        <p:spPr bwMode="auto">
          <a:xfrm>
            <a:off x="5562600" y="4495800"/>
            <a:ext cx="358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 dirty="0">
                <a:latin typeface="Comic Sans MS" pitchFamily="66" charset="0"/>
              </a:rPr>
              <a:t>Ron </a:t>
            </a:r>
            <a:r>
              <a:rPr lang="en-US" altLang="en-US" sz="2800" dirty="0" err="1" smtClean="0">
                <a:latin typeface="Comic Sans MS" pitchFamily="66" charset="0"/>
              </a:rPr>
              <a:t>D.Hays</a:t>
            </a:r>
            <a:r>
              <a:rPr lang="en-US" altLang="en-US" sz="2800" dirty="0">
                <a:latin typeface="Comic Sans MS" pitchFamily="66" charset="0"/>
              </a:rPr>
              <a:t>, Ph.D.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HRQOL Scoring Options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0" y="1612710"/>
            <a:ext cx="8667750" cy="4525963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0-100 possible range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T-scores (mean = 50, SD = 10)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(</a:t>
            </a:r>
            <a:r>
              <a:rPr lang="en-US" altLang="en-US" dirty="0">
                <a:latin typeface="Comic Sans MS" pitchFamily="66" charset="0"/>
              </a:rPr>
              <a:t>10 * z-score) + </a:t>
            </a:r>
            <a:r>
              <a:rPr lang="en-US" altLang="en-US" dirty="0" smtClean="0">
                <a:latin typeface="Comic Sans MS" pitchFamily="66" charset="0"/>
              </a:rPr>
              <a:t>50</a:t>
            </a:r>
          </a:p>
          <a:p>
            <a:pPr lvl="2"/>
            <a:r>
              <a:rPr lang="en-US" dirty="0" smtClean="0">
                <a:latin typeface="Comic Sans MS" pitchFamily="66" charset="0"/>
              </a:rPr>
              <a:t>z-score = </a:t>
            </a:r>
            <a:r>
              <a:rPr lang="en-US" altLang="en-US" dirty="0" smtClean="0">
                <a:latin typeface="Comic Sans MS" pitchFamily="66" charset="0"/>
              </a:rPr>
              <a:t>(</a:t>
            </a:r>
            <a:r>
              <a:rPr lang="en-US" altLang="en-US" dirty="0">
                <a:latin typeface="Comic Sans MS" pitchFamily="66" charset="0"/>
              </a:rPr>
              <a:t>score – mean)/</a:t>
            </a:r>
            <a:r>
              <a:rPr lang="en-US" altLang="en-US" dirty="0" smtClean="0">
                <a:latin typeface="Comic Sans MS" pitchFamily="66" charset="0"/>
              </a:rPr>
              <a:t>SD</a:t>
            </a:r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0 (dead) to 1 (perfect health)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1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6B846-F181-4810-A5A0-3A78BB3A87E0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216066" name="Rectangle 2"/>
          <p:cNvSpPr>
            <a:spLocks noChangeArrowheads="1"/>
          </p:cNvSpPr>
          <p:nvPr/>
        </p:nvSpPr>
        <p:spPr bwMode="auto">
          <a:xfrm>
            <a:off x="609600" y="509588"/>
            <a:ext cx="80010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7312" tIns="44450" rIns="87312" bIns="44450" anchor="ctr"/>
          <a:lstStyle/>
          <a:p>
            <a:pPr algn="ctr" defTabSz="863600" eaLnBrk="0" hangingPunct="0">
              <a:defRPr/>
            </a:pPr>
            <a:r>
              <a:rPr lang="en-US" altLang="en-US" sz="2800" dirty="0">
                <a:latin typeface="Comic Sans MS" pitchFamily="66" charset="0"/>
                <a:cs typeface="+mn-cs"/>
              </a:rPr>
              <a:t>HRQOL in HIV Compared to other</a:t>
            </a:r>
          </a:p>
          <a:p>
            <a:pPr algn="ctr" defTabSz="863600" eaLnBrk="0" hangingPunct="0">
              <a:defRPr/>
            </a:pPr>
            <a:r>
              <a:rPr lang="en-US" altLang="en-US" sz="2800" dirty="0">
                <a:latin typeface="Comic Sans MS" pitchFamily="66" charset="0"/>
                <a:cs typeface="+mn-cs"/>
              </a:rPr>
              <a:t>Chronic Illnesses and General Population</a:t>
            </a:r>
          </a:p>
        </p:txBody>
      </p:sp>
      <p:graphicFrame>
        <p:nvGraphicFramePr>
          <p:cNvPr id="21508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685800" y="1530350"/>
          <a:ext cx="7772400" cy="479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96" name="Chart" r:id="rId4" imgW="7781849" imgH="5067402" progId="MSGraph.Chart.8">
                  <p:embed followColorScheme="full"/>
                </p:oleObj>
              </mc:Choice>
              <mc:Fallback>
                <p:oleObj name="Chart" r:id="rId4" imgW="7781849" imgH="5067402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530350"/>
                        <a:ext cx="7772400" cy="479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893763" y="6383338"/>
            <a:ext cx="46116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600" b="0" i="1">
                <a:latin typeface="Arial" pitchFamily="34" charset="0"/>
              </a:rPr>
              <a:t>Hays et al. (2000), </a:t>
            </a:r>
            <a:r>
              <a:rPr lang="en-US" altLang="en-US" sz="1600" b="0" i="1" u="sng">
                <a:latin typeface="Arial" pitchFamily="34" charset="0"/>
              </a:rPr>
              <a:t>American Journal of Medicine</a:t>
            </a:r>
          </a:p>
        </p:txBody>
      </p:sp>
      <p:sp>
        <p:nvSpPr>
          <p:cNvPr id="21510" name="TextBox 1"/>
          <p:cNvSpPr txBox="1">
            <a:spLocks noChangeArrowheads="1"/>
          </p:cNvSpPr>
          <p:nvPr/>
        </p:nvSpPr>
        <p:spPr bwMode="auto">
          <a:xfrm>
            <a:off x="5029200" y="6091238"/>
            <a:ext cx="2366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000" b="0">
                <a:latin typeface="Comic Sans MS" pitchFamily="66" charset="0"/>
              </a:rPr>
              <a:t>T-score metric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23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Comic Sans MS" panose="030F0702030302020204" pitchFamily="66" charset="0"/>
              </a:rPr>
              <a:t>Normal Distribution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99223"/>
            <a:ext cx="9144000" cy="5397500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dirty="0" smtClean="0"/>
          </a:p>
          <a:p>
            <a:pPr marL="0" indent="0" eaLnBrk="1" hangingPunct="1">
              <a:buNone/>
            </a:pPr>
            <a:endParaRPr lang="en-US" altLang="en-US" sz="2400" dirty="0" smtClean="0">
              <a:latin typeface="Comic Sans MS" panose="030F0702030302020204" pitchFamily="66" charset="0"/>
            </a:endParaRPr>
          </a:p>
          <a:p>
            <a:pPr marL="0" indent="0" eaLnBrk="1" hangingPunct="1">
              <a:buNone/>
            </a:pPr>
            <a:r>
              <a:rPr lang="en-US" altLang="en-US" sz="2400" dirty="0">
                <a:latin typeface="Comic Sans MS" panose="030F0702030302020204" pitchFamily="66" charset="0"/>
              </a:rPr>
              <a:t>	</a:t>
            </a:r>
            <a:r>
              <a:rPr lang="en-US" altLang="en-US" sz="2400" dirty="0" smtClean="0">
                <a:latin typeface="Comic Sans MS" panose="030F0702030302020204" pitchFamily="66" charset="0"/>
              </a:rPr>
              <a:t>Within 1 SD = 68.2%, 2 SDs =95.4%; 3 SDs = 99.6%</a:t>
            </a:r>
          </a:p>
          <a:p>
            <a:pPr eaLnBrk="1" hangingPunct="1"/>
            <a:endParaRPr lang="en-US" altLang="en-US" dirty="0" smtClean="0"/>
          </a:p>
        </p:txBody>
      </p:sp>
      <p:grpSp>
        <p:nvGrpSpPr>
          <p:cNvPr id="22533" name="Group 29"/>
          <p:cNvGrpSpPr>
            <a:grpSpLocks/>
          </p:cNvGrpSpPr>
          <p:nvPr/>
        </p:nvGrpSpPr>
        <p:grpSpPr bwMode="auto">
          <a:xfrm>
            <a:off x="1676400" y="3657600"/>
            <a:ext cx="5867400" cy="3352800"/>
            <a:chOff x="1056" y="2304"/>
            <a:chExt cx="3696" cy="2112"/>
          </a:xfrm>
        </p:grpSpPr>
        <p:sp>
          <p:nvSpPr>
            <p:cNvPr id="22535" name="Line 5"/>
            <p:cNvSpPr>
              <a:spLocks noChangeShapeType="1"/>
            </p:cNvSpPr>
            <p:nvPr/>
          </p:nvSpPr>
          <p:spPr bwMode="auto">
            <a:xfrm>
              <a:off x="1056" y="2544"/>
              <a:ext cx="0" cy="1344"/>
            </a:xfrm>
            <a:prstGeom prst="line">
              <a:avLst/>
            </a:prstGeom>
            <a:noFill/>
            <a:ln w="12699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6" name="Line 6"/>
            <p:cNvSpPr>
              <a:spLocks noChangeShapeType="1"/>
            </p:cNvSpPr>
            <p:nvPr/>
          </p:nvSpPr>
          <p:spPr bwMode="auto">
            <a:xfrm>
              <a:off x="1056" y="3888"/>
              <a:ext cx="3696" cy="0"/>
            </a:xfrm>
            <a:prstGeom prst="line">
              <a:avLst/>
            </a:prstGeom>
            <a:noFill/>
            <a:ln w="12699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537" name="Group 28"/>
            <p:cNvGrpSpPr>
              <a:grpSpLocks/>
            </p:cNvGrpSpPr>
            <p:nvPr/>
          </p:nvGrpSpPr>
          <p:grpSpPr bwMode="auto">
            <a:xfrm>
              <a:off x="1104" y="2304"/>
              <a:ext cx="3648" cy="2112"/>
              <a:chOff x="1104" y="2304"/>
              <a:chExt cx="3648" cy="2112"/>
            </a:xfrm>
          </p:grpSpPr>
          <p:sp>
            <p:nvSpPr>
              <p:cNvPr id="22538" name="AutoShape 25"/>
              <p:cNvSpPr>
                <a:spLocks noChangeArrowheads="1"/>
              </p:cNvSpPr>
              <p:nvPr/>
            </p:nvSpPr>
            <p:spPr bwMode="auto">
              <a:xfrm>
                <a:off x="2151" y="2304"/>
                <a:ext cx="1554" cy="211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01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" y="11094"/>
                    </a:moveTo>
                    <a:cubicBezTo>
                      <a:pt x="1" y="10996"/>
                      <a:pt x="0" y="10898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cubicBezTo>
                      <a:pt x="21600" y="10898"/>
                      <a:pt x="21598" y="10996"/>
                      <a:pt x="21595" y="11094"/>
                    </a:cubicBezTo>
                    <a:cubicBezTo>
                      <a:pt x="21598" y="10996"/>
                      <a:pt x="21600" y="10898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0898"/>
                      <a:pt x="1" y="10996"/>
                      <a:pt x="4" y="1109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39" name="Arc 26"/>
              <p:cNvSpPr>
                <a:spLocks/>
              </p:cNvSpPr>
              <p:nvPr/>
            </p:nvSpPr>
            <p:spPr bwMode="auto">
              <a:xfrm flipV="1">
                <a:off x="1104" y="3360"/>
                <a:ext cx="1047" cy="42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40" name="Arc 27"/>
              <p:cNvSpPr>
                <a:spLocks/>
              </p:cNvSpPr>
              <p:nvPr/>
            </p:nvSpPr>
            <p:spPr bwMode="auto">
              <a:xfrm rot="10800000">
                <a:off x="3705" y="3360"/>
                <a:ext cx="1047" cy="4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2253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74938"/>
            <a:ext cx="67818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6B846-F181-4810-A5A0-3A78BB3A87E0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216066" name="Rectangle 2"/>
          <p:cNvSpPr>
            <a:spLocks noChangeArrowheads="1"/>
          </p:cNvSpPr>
          <p:nvPr/>
        </p:nvSpPr>
        <p:spPr bwMode="auto">
          <a:xfrm>
            <a:off x="609600" y="509588"/>
            <a:ext cx="80010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7312" tIns="44450" rIns="87312" bIns="44450" anchor="ctr"/>
          <a:lstStyle/>
          <a:p>
            <a:pPr algn="ctr" defTabSz="863600" eaLnBrk="0" hangingPunct="0">
              <a:defRPr/>
            </a:pPr>
            <a:r>
              <a:rPr lang="en-US" altLang="en-US" sz="2800" dirty="0">
                <a:latin typeface="Comic Sans MS" pitchFamily="66" charset="0"/>
                <a:cs typeface="+mn-cs"/>
              </a:rPr>
              <a:t>HRQOL in HIV Compared to other</a:t>
            </a:r>
          </a:p>
          <a:p>
            <a:pPr algn="ctr" defTabSz="863600" eaLnBrk="0" hangingPunct="0">
              <a:defRPr/>
            </a:pPr>
            <a:r>
              <a:rPr lang="en-US" altLang="en-US" sz="2800" dirty="0">
                <a:latin typeface="Comic Sans MS" pitchFamily="66" charset="0"/>
                <a:cs typeface="+mn-cs"/>
              </a:rPr>
              <a:t>Chronic Illnesses and General Population</a:t>
            </a:r>
          </a:p>
        </p:txBody>
      </p:sp>
      <p:graphicFrame>
        <p:nvGraphicFramePr>
          <p:cNvPr id="21508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685800" y="1530350"/>
          <a:ext cx="7772400" cy="479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0" name="Chart" r:id="rId4" imgW="7781849" imgH="5067402" progId="MSGraph.Chart.8">
                  <p:embed followColorScheme="full"/>
                </p:oleObj>
              </mc:Choice>
              <mc:Fallback>
                <p:oleObj name="Chart" r:id="rId4" imgW="7781849" imgH="5067402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530350"/>
                        <a:ext cx="7772400" cy="479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893763" y="6383338"/>
            <a:ext cx="46116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600" b="0" i="1">
                <a:latin typeface="Arial" pitchFamily="34" charset="0"/>
              </a:rPr>
              <a:t>Hays et al. (2000), </a:t>
            </a:r>
            <a:r>
              <a:rPr lang="en-US" altLang="en-US" sz="1600" b="0" i="1" u="sng">
                <a:latin typeface="Arial" pitchFamily="34" charset="0"/>
              </a:rPr>
              <a:t>American Journal of Medicine</a:t>
            </a:r>
          </a:p>
        </p:txBody>
      </p:sp>
      <p:sp>
        <p:nvSpPr>
          <p:cNvPr id="21510" name="TextBox 1"/>
          <p:cNvSpPr txBox="1">
            <a:spLocks noChangeArrowheads="1"/>
          </p:cNvSpPr>
          <p:nvPr/>
        </p:nvSpPr>
        <p:spPr bwMode="auto">
          <a:xfrm>
            <a:off x="5029200" y="6091238"/>
            <a:ext cx="2366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000" b="0">
                <a:latin typeface="Comic Sans MS" pitchFamily="66" charset="0"/>
              </a:rPr>
              <a:t>T-score metric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5691159" y="4898187"/>
              <a:ext cx="1760760" cy="793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79279" y="4886307"/>
                <a:ext cx="1784520" cy="81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23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6B846-F181-4810-A5A0-3A78BB3A87E0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216066" name="Rectangle 2"/>
          <p:cNvSpPr>
            <a:spLocks noChangeArrowheads="1"/>
          </p:cNvSpPr>
          <p:nvPr/>
        </p:nvSpPr>
        <p:spPr bwMode="auto">
          <a:xfrm>
            <a:off x="609600" y="509588"/>
            <a:ext cx="80010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7312" tIns="44450" rIns="87312" bIns="44450" anchor="ctr"/>
          <a:lstStyle/>
          <a:p>
            <a:pPr algn="ctr" defTabSz="863600" eaLnBrk="0" hangingPunct="0">
              <a:defRPr/>
            </a:pPr>
            <a:r>
              <a:rPr lang="en-US" altLang="en-US" sz="2800" dirty="0">
                <a:latin typeface="Comic Sans MS" pitchFamily="66" charset="0"/>
                <a:cs typeface="+mn-cs"/>
              </a:rPr>
              <a:t>HRQOL in HIV Compared to other</a:t>
            </a:r>
          </a:p>
          <a:p>
            <a:pPr algn="ctr" defTabSz="863600" eaLnBrk="0" hangingPunct="0">
              <a:defRPr/>
            </a:pPr>
            <a:r>
              <a:rPr lang="en-US" altLang="en-US" sz="2800" dirty="0">
                <a:latin typeface="Comic Sans MS" pitchFamily="66" charset="0"/>
                <a:cs typeface="+mn-cs"/>
              </a:rPr>
              <a:t>Chronic Illnesses and General Population</a:t>
            </a:r>
          </a:p>
        </p:txBody>
      </p:sp>
      <p:graphicFrame>
        <p:nvGraphicFramePr>
          <p:cNvPr id="21508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685800" y="1530350"/>
          <a:ext cx="7772400" cy="479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44" name="Chart" r:id="rId4" imgW="7781849" imgH="5067402" progId="MSGraph.Chart.8">
                  <p:embed followColorScheme="full"/>
                </p:oleObj>
              </mc:Choice>
              <mc:Fallback>
                <p:oleObj name="Chart" r:id="rId4" imgW="7781849" imgH="5067402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530350"/>
                        <a:ext cx="7772400" cy="479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893763" y="6383338"/>
            <a:ext cx="46116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600" b="0" i="1">
                <a:latin typeface="Arial" pitchFamily="34" charset="0"/>
              </a:rPr>
              <a:t>Hays et al. (2000), </a:t>
            </a:r>
            <a:r>
              <a:rPr lang="en-US" altLang="en-US" sz="1600" b="0" i="1" u="sng">
                <a:latin typeface="Arial" pitchFamily="34" charset="0"/>
              </a:rPr>
              <a:t>American Journal of Medicine</a:t>
            </a:r>
          </a:p>
        </p:txBody>
      </p:sp>
      <p:sp>
        <p:nvSpPr>
          <p:cNvPr id="21510" name="TextBox 1"/>
          <p:cNvSpPr txBox="1">
            <a:spLocks noChangeArrowheads="1"/>
          </p:cNvSpPr>
          <p:nvPr/>
        </p:nvSpPr>
        <p:spPr bwMode="auto">
          <a:xfrm>
            <a:off x="5029200" y="6091238"/>
            <a:ext cx="2366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000" b="0">
                <a:latin typeface="Comic Sans MS" pitchFamily="66" charset="0"/>
              </a:rPr>
              <a:t>T-score metric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5691159" y="4898187"/>
              <a:ext cx="1760760" cy="793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79279" y="4886307"/>
                <a:ext cx="1784520" cy="81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7247079" y="4039587"/>
              <a:ext cx="357120" cy="4107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204959" y="3955707"/>
                <a:ext cx="441360" cy="57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" name="Ink 3"/>
              <p14:cNvContentPartPr/>
              <p14:nvPr/>
            </p14:nvContentPartPr>
            <p14:xfrm>
              <a:off x="7233399" y="4571307"/>
              <a:ext cx="165960" cy="9565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221519" y="4559427"/>
                <a:ext cx="189720" cy="9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" name="Ink 5"/>
              <p14:cNvContentPartPr/>
              <p14:nvPr/>
            </p14:nvContentPartPr>
            <p14:xfrm>
              <a:off x="7247079" y="4599387"/>
              <a:ext cx="273240" cy="1231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235199" y="4587507"/>
                <a:ext cx="297000" cy="14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384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6B846-F181-4810-A5A0-3A78BB3A87E0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216066" name="Rectangle 2"/>
          <p:cNvSpPr>
            <a:spLocks noChangeArrowheads="1"/>
          </p:cNvSpPr>
          <p:nvPr/>
        </p:nvSpPr>
        <p:spPr bwMode="auto">
          <a:xfrm>
            <a:off x="609600" y="509588"/>
            <a:ext cx="80010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7312" tIns="44450" rIns="87312" bIns="44450" anchor="ctr"/>
          <a:lstStyle/>
          <a:p>
            <a:pPr algn="ctr" defTabSz="863600" eaLnBrk="0" hangingPunct="0">
              <a:defRPr/>
            </a:pPr>
            <a:r>
              <a:rPr lang="en-US" altLang="en-US" sz="2800" dirty="0">
                <a:latin typeface="Comic Sans MS" pitchFamily="66" charset="0"/>
                <a:cs typeface="+mn-cs"/>
              </a:rPr>
              <a:t>HRQOL in HIV Compared to other</a:t>
            </a:r>
          </a:p>
          <a:p>
            <a:pPr algn="ctr" defTabSz="863600" eaLnBrk="0" hangingPunct="0">
              <a:defRPr/>
            </a:pPr>
            <a:r>
              <a:rPr lang="en-US" altLang="en-US" sz="2800" dirty="0">
                <a:latin typeface="Comic Sans MS" pitchFamily="66" charset="0"/>
                <a:cs typeface="+mn-cs"/>
              </a:rPr>
              <a:t>Chronic Illnesses and General Population</a:t>
            </a:r>
          </a:p>
        </p:txBody>
      </p:sp>
      <p:graphicFrame>
        <p:nvGraphicFramePr>
          <p:cNvPr id="21508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685800" y="1530350"/>
          <a:ext cx="7772400" cy="479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8" name="Chart" r:id="rId4" imgW="7781849" imgH="5067402" progId="MSGraph.Chart.8">
                  <p:embed followColorScheme="full"/>
                </p:oleObj>
              </mc:Choice>
              <mc:Fallback>
                <p:oleObj name="Chart" r:id="rId4" imgW="7781849" imgH="5067402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530350"/>
                        <a:ext cx="7772400" cy="479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893763" y="6383338"/>
            <a:ext cx="46116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600" b="0" i="1">
                <a:latin typeface="Arial" pitchFamily="34" charset="0"/>
              </a:rPr>
              <a:t>Hays et al. (2000), </a:t>
            </a:r>
            <a:r>
              <a:rPr lang="en-US" altLang="en-US" sz="1600" b="0" i="1" u="sng">
                <a:latin typeface="Arial" pitchFamily="34" charset="0"/>
              </a:rPr>
              <a:t>American Journal of Medicine</a:t>
            </a:r>
          </a:p>
        </p:txBody>
      </p:sp>
      <p:sp>
        <p:nvSpPr>
          <p:cNvPr id="21510" name="TextBox 1"/>
          <p:cNvSpPr txBox="1">
            <a:spLocks noChangeArrowheads="1"/>
          </p:cNvSpPr>
          <p:nvPr/>
        </p:nvSpPr>
        <p:spPr bwMode="auto">
          <a:xfrm>
            <a:off x="5029200" y="6091238"/>
            <a:ext cx="2366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000" b="0">
                <a:latin typeface="Comic Sans MS" pitchFamily="66" charset="0"/>
              </a:rPr>
              <a:t>T-score metric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6466239" y="1528587"/>
              <a:ext cx="303480" cy="3999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54359" y="1516707"/>
                <a:ext cx="327240" cy="402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811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16F206-1AC8-425A-9A57-AB8155C46E4A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79875" name="Rectangle 2"/>
          <p:cNvSpPr>
            <a:spLocks noChangeArrowheads="1"/>
          </p:cNvSpPr>
          <p:nvPr/>
        </p:nvSpPr>
        <p:spPr bwMode="auto">
          <a:xfrm>
            <a:off x="5824538" y="1828800"/>
            <a:ext cx="146685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7788" tIns="39688" rIns="77788" bIns="39688">
            <a:spAutoFit/>
          </a:bodyPr>
          <a:lstStyle/>
          <a:p>
            <a:pPr defTabSz="661988" eaLnBrk="0" hangingPunct="0"/>
            <a:r>
              <a:rPr lang="en-US" altLang="en-US" sz="1600">
                <a:latin typeface="Arial" pitchFamily="34" charset="0"/>
              </a:rPr>
              <a:t>Hypertension</a:t>
            </a:r>
          </a:p>
        </p:txBody>
      </p:sp>
      <p:sp>
        <p:nvSpPr>
          <p:cNvPr id="79876" name="Rectangle 3"/>
          <p:cNvSpPr>
            <a:spLocks noChangeArrowheads="1"/>
          </p:cNvSpPr>
          <p:nvPr/>
        </p:nvSpPr>
        <p:spPr bwMode="auto">
          <a:xfrm>
            <a:off x="5815013" y="2590800"/>
            <a:ext cx="1011237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7788" tIns="39688" rIns="77788" bIns="39688">
            <a:spAutoFit/>
          </a:bodyPr>
          <a:lstStyle/>
          <a:p>
            <a:pPr defTabSz="661988" eaLnBrk="0" hangingPunct="0"/>
            <a:r>
              <a:rPr lang="en-US" altLang="en-US" sz="1600">
                <a:latin typeface="Arial" pitchFamily="34" charset="0"/>
              </a:rPr>
              <a:t>Diabetes</a:t>
            </a:r>
          </a:p>
        </p:txBody>
      </p:sp>
      <p:sp>
        <p:nvSpPr>
          <p:cNvPr id="79877" name="Rectangle 4"/>
          <p:cNvSpPr>
            <a:spLocks noChangeArrowheads="1"/>
          </p:cNvSpPr>
          <p:nvPr/>
        </p:nvSpPr>
        <p:spPr bwMode="auto">
          <a:xfrm>
            <a:off x="5762625" y="3276600"/>
            <a:ext cx="1824038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788" tIns="39688" rIns="77788" bIns="39688">
            <a:spAutoFit/>
          </a:bodyPr>
          <a:lstStyle/>
          <a:p>
            <a:pPr defTabSz="661988" eaLnBrk="0" hangingPunct="0"/>
            <a:r>
              <a:rPr lang="en-US" altLang="en-US" sz="1600">
                <a:latin typeface="Arial" pitchFamily="34" charset="0"/>
              </a:rPr>
              <a:t>Current Depression</a:t>
            </a:r>
          </a:p>
        </p:txBody>
      </p:sp>
      <p:sp>
        <p:nvSpPr>
          <p:cNvPr id="79878" name="Rectangle 5"/>
          <p:cNvSpPr>
            <a:spLocks noChangeArrowheads="1"/>
          </p:cNvSpPr>
          <p:nvPr/>
        </p:nvSpPr>
        <p:spPr bwMode="auto">
          <a:xfrm>
            <a:off x="5757863" y="3429000"/>
            <a:ext cx="14493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788" tIns="39688" rIns="77788" bIns="39688">
            <a:spAutoFit/>
          </a:bodyPr>
          <a:lstStyle/>
          <a:p>
            <a:pPr defTabSz="661988" eaLnBrk="0" hangingPunct="0">
              <a:lnSpc>
                <a:spcPct val="80000"/>
              </a:lnSpc>
            </a:pPr>
            <a:endParaRPr lang="en-US" altLang="en-US" sz="1600">
              <a:latin typeface="Arial" pitchFamily="34" charset="0"/>
            </a:endParaRPr>
          </a:p>
        </p:txBody>
      </p:sp>
      <p:sp>
        <p:nvSpPr>
          <p:cNvPr id="79879" name="Rectangle 6"/>
          <p:cNvSpPr>
            <a:spLocks noChangeArrowheads="1"/>
          </p:cNvSpPr>
          <p:nvPr/>
        </p:nvSpPr>
        <p:spPr bwMode="auto">
          <a:xfrm>
            <a:off x="310340" y="5899150"/>
            <a:ext cx="8376460" cy="739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1400" b="0" dirty="0">
                <a:latin typeface="Arial" pitchFamily="34" charset="0"/>
              </a:rPr>
              <a:t>Stewart, A.L., Hays, R.D., Wells, K.B., Rogers, W.H., Spritzer, K.L., &amp; Greenfield, S.  (1994).  Long-term</a:t>
            </a:r>
            <a:br>
              <a:rPr lang="en-US" altLang="en-US" sz="1400" b="0" dirty="0">
                <a:latin typeface="Arial" pitchFamily="34" charset="0"/>
              </a:rPr>
            </a:br>
            <a:r>
              <a:rPr lang="en-US" altLang="en-US" sz="1400" b="0" dirty="0">
                <a:latin typeface="Arial" pitchFamily="34" charset="0"/>
              </a:rPr>
              <a:t>functioning and well-being outcomes associated with physical activity and exercise in patients with</a:t>
            </a:r>
            <a:br>
              <a:rPr lang="en-US" altLang="en-US" sz="1400" b="0" dirty="0">
                <a:latin typeface="Arial" pitchFamily="34" charset="0"/>
              </a:rPr>
            </a:br>
            <a:r>
              <a:rPr lang="en-US" altLang="en-US" sz="1400" b="0" dirty="0">
                <a:latin typeface="Arial" pitchFamily="34" charset="0"/>
              </a:rPr>
              <a:t>chronic conditions in the Medical Outcomes Study.  </a:t>
            </a:r>
            <a:r>
              <a:rPr lang="en-US" altLang="en-US" sz="1400" b="0" u="sng" dirty="0">
                <a:latin typeface="Arial" pitchFamily="34" charset="0"/>
              </a:rPr>
              <a:t>Journal of Clinical Epidemiology</a:t>
            </a:r>
            <a:r>
              <a:rPr lang="en-US" altLang="en-US" sz="1400" b="0" dirty="0">
                <a:latin typeface="Arial" pitchFamily="34" charset="0"/>
              </a:rPr>
              <a:t>, </a:t>
            </a:r>
            <a:r>
              <a:rPr lang="en-US" altLang="en-US" sz="1400" b="0" u="sng" dirty="0">
                <a:latin typeface="Arial" pitchFamily="34" charset="0"/>
              </a:rPr>
              <a:t>47</a:t>
            </a:r>
            <a:r>
              <a:rPr lang="en-US" altLang="en-US" sz="1400" b="0" dirty="0">
                <a:latin typeface="Arial" pitchFamily="34" charset="0"/>
              </a:rPr>
              <a:t>, 719-730.</a:t>
            </a:r>
          </a:p>
        </p:txBody>
      </p:sp>
      <p:sp>
        <p:nvSpPr>
          <p:cNvPr id="7988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541338" y="457200"/>
            <a:ext cx="8602662" cy="1143000"/>
          </a:xfrm>
        </p:spPr>
        <p:txBody>
          <a:bodyPr/>
          <a:lstStyle/>
          <a:p>
            <a:pPr eaLnBrk="1" hangingPunct="1"/>
            <a:r>
              <a:rPr lang="en-US" altLang="en-US" sz="3200" b="1" dirty="0" smtClean="0">
                <a:latin typeface="Comic Sans MS" pitchFamily="66" charset="0"/>
              </a:rPr>
              <a:t>Physical Functioning in Relation to Time</a:t>
            </a:r>
            <a:br>
              <a:rPr lang="en-US" altLang="en-US" sz="3200" b="1" dirty="0" smtClean="0">
                <a:latin typeface="Comic Sans MS" pitchFamily="66" charset="0"/>
              </a:rPr>
            </a:br>
            <a:r>
              <a:rPr lang="en-US" altLang="en-US" sz="3200" b="1" dirty="0" smtClean="0">
                <a:latin typeface="Comic Sans MS" pitchFamily="66" charset="0"/>
              </a:rPr>
              <a:t>Spent Exercising 2-years Before</a:t>
            </a:r>
            <a:br>
              <a:rPr lang="en-US" altLang="en-US" sz="3200" b="1" dirty="0" smtClean="0">
                <a:latin typeface="Comic Sans MS" pitchFamily="66" charset="0"/>
              </a:rPr>
            </a:br>
            <a:endParaRPr lang="en-US" altLang="en-US" sz="3200" b="1" dirty="0" smtClean="0">
              <a:latin typeface="Comic Sans MS" pitchFamily="66" charset="0"/>
            </a:endParaRPr>
          </a:p>
        </p:txBody>
      </p:sp>
      <p:sp>
        <p:nvSpPr>
          <p:cNvPr id="79881" name="Line 8"/>
          <p:cNvSpPr>
            <a:spLocks noChangeShapeType="1"/>
          </p:cNvSpPr>
          <p:nvPr/>
        </p:nvSpPr>
        <p:spPr bwMode="auto">
          <a:xfrm>
            <a:off x="881063" y="1905000"/>
            <a:ext cx="0" cy="3124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9882" name="Line 9"/>
          <p:cNvSpPr>
            <a:spLocks noChangeShapeType="1"/>
          </p:cNvSpPr>
          <p:nvPr/>
        </p:nvSpPr>
        <p:spPr bwMode="auto">
          <a:xfrm>
            <a:off x="881063" y="5029200"/>
            <a:ext cx="67722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9883" name="Line 10"/>
          <p:cNvSpPr>
            <a:spLocks noChangeShapeType="1"/>
          </p:cNvSpPr>
          <p:nvPr/>
        </p:nvSpPr>
        <p:spPr bwMode="auto">
          <a:xfrm>
            <a:off x="881063" y="4724400"/>
            <a:ext cx="666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9884" name="Line 11"/>
          <p:cNvSpPr>
            <a:spLocks noChangeShapeType="1"/>
          </p:cNvSpPr>
          <p:nvPr/>
        </p:nvSpPr>
        <p:spPr bwMode="auto">
          <a:xfrm>
            <a:off x="881063" y="4419600"/>
            <a:ext cx="666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9885" name="Line 12"/>
          <p:cNvSpPr>
            <a:spLocks noChangeShapeType="1"/>
          </p:cNvSpPr>
          <p:nvPr/>
        </p:nvSpPr>
        <p:spPr bwMode="auto">
          <a:xfrm>
            <a:off x="881063" y="4114800"/>
            <a:ext cx="666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9886" name="Line 13"/>
          <p:cNvSpPr>
            <a:spLocks noChangeShapeType="1"/>
          </p:cNvSpPr>
          <p:nvPr/>
        </p:nvSpPr>
        <p:spPr bwMode="auto">
          <a:xfrm>
            <a:off x="881063" y="3810000"/>
            <a:ext cx="666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9887" name="Line 14"/>
          <p:cNvSpPr>
            <a:spLocks noChangeShapeType="1"/>
          </p:cNvSpPr>
          <p:nvPr/>
        </p:nvSpPr>
        <p:spPr bwMode="auto">
          <a:xfrm>
            <a:off x="881063" y="3505200"/>
            <a:ext cx="666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9888" name="Line 15"/>
          <p:cNvSpPr>
            <a:spLocks noChangeShapeType="1"/>
          </p:cNvSpPr>
          <p:nvPr/>
        </p:nvSpPr>
        <p:spPr bwMode="auto">
          <a:xfrm>
            <a:off x="881063" y="3200400"/>
            <a:ext cx="666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9889" name="Line 16"/>
          <p:cNvSpPr>
            <a:spLocks noChangeShapeType="1"/>
          </p:cNvSpPr>
          <p:nvPr/>
        </p:nvSpPr>
        <p:spPr bwMode="auto">
          <a:xfrm>
            <a:off x="881063" y="2895600"/>
            <a:ext cx="666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9890" name="Line 17"/>
          <p:cNvSpPr>
            <a:spLocks noChangeShapeType="1"/>
          </p:cNvSpPr>
          <p:nvPr/>
        </p:nvSpPr>
        <p:spPr bwMode="auto">
          <a:xfrm>
            <a:off x="881063" y="2514600"/>
            <a:ext cx="666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9891" name="Line 18"/>
          <p:cNvSpPr>
            <a:spLocks noChangeShapeType="1"/>
          </p:cNvSpPr>
          <p:nvPr/>
        </p:nvSpPr>
        <p:spPr bwMode="auto">
          <a:xfrm>
            <a:off x="881063" y="2209800"/>
            <a:ext cx="666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9892" name="Line 19"/>
          <p:cNvSpPr>
            <a:spLocks noChangeShapeType="1"/>
          </p:cNvSpPr>
          <p:nvPr/>
        </p:nvSpPr>
        <p:spPr bwMode="auto">
          <a:xfrm>
            <a:off x="881063" y="1905000"/>
            <a:ext cx="666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9893" name="Line 20"/>
          <p:cNvSpPr>
            <a:spLocks noChangeShapeType="1"/>
          </p:cNvSpPr>
          <p:nvPr/>
        </p:nvSpPr>
        <p:spPr bwMode="auto">
          <a:xfrm flipV="1">
            <a:off x="3182938" y="4953000"/>
            <a:ext cx="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9894" name="Line 21"/>
          <p:cNvSpPr>
            <a:spLocks noChangeShapeType="1"/>
          </p:cNvSpPr>
          <p:nvPr/>
        </p:nvSpPr>
        <p:spPr bwMode="auto">
          <a:xfrm flipV="1">
            <a:off x="5283200" y="4953000"/>
            <a:ext cx="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9895" name="Line 22"/>
          <p:cNvSpPr>
            <a:spLocks noChangeShapeType="1"/>
          </p:cNvSpPr>
          <p:nvPr/>
        </p:nvSpPr>
        <p:spPr bwMode="auto">
          <a:xfrm flipV="1">
            <a:off x="7653338" y="4953000"/>
            <a:ext cx="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9896" name="Text Box 23"/>
          <p:cNvSpPr txBox="1">
            <a:spLocks noChangeArrowheads="1"/>
          </p:cNvSpPr>
          <p:nvPr/>
        </p:nvSpPr>
        <p:spPr bwMode="auto">
          <a:xfrm>
            <a:off x="2838450" y="5029200"/>
            <a:ext cx="698500" cy="400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>
                <a:latin typeface="Arial" pitchFamily="34" charset="0"/>
              </a:rPr>
              <a:t>Low</a:t>
            </a:r>
          </a:p>
        </p:txBody>
      </p:sp>
      <p:sp>
        <p:nvSpPr>
          <p:cNvPr id="79897" name="Text Box 24"/>
          <p:cNvSpPr txBox="1">
            <a:spLocks noChangeArrowheads="1"/>
          </p:cNvSpPr>
          <p:nvPr/>
        </p:nvSpPr>
        <p:spPr bwMode="auto">
          <a:xfrm>
            <a:off x="4956175" y="5029200"/>
            <a:ext cx="755650" cy="400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>
                <a:latin typeface="Arial" pitchFamily="34" charset="0"/>
              </a:rPr>
              <a:t>High</a:t>
            </a:r>
          </a:p>
        </p:txBody>
      </p:sp>
      <p:sp>
        <p:nvSpPr>
          <p:cNvPr id="79898" name="Text Box 25"/>
          <p:cNvSpPr txBox="1">
            <a:spLocks noChangeArrowheads="1"/>
          </p:cNvSpPr>
          <p:nvPr/>
        </p:nvSpPr>
        <p:spPr bwMode="auto">
          <a:xfrm>
            <a:off x="2438400" y="5410200"/>
            <a:ext cx="4275138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>
                <a:latin typeface="Arial" pitchFamily="34" charset="0"/>
              </a:rPr>
              <a:t>Total Time Spent Exercising</a:t>
            </a:r>
          </a:p>
        </p:txBody>
      </p:sp>
      <p:sp>
        <p:nvSpPr>
          <p:cNvPr id="79899" name="Text Box 26"/>
          <p:cNvSpPr txBox="1">
            <a:spLocks noChangeArrowheads="1"/>
          </p:cNvSpPr>
          <p:nvPr/>
        </p:nvSpPr>
        <p:spPr bwMode="auto">
          <a:xfrm>
            <a:off x="392113" y="1747838"/>
            <a:ext cx="354012" cy="36941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</a:rPr>
              <a:t>84</a:t>
            </a:r>
          </a:p>
          <a:p>
            <a:pPr eaLnBrk="0" hangingPunct="0">
              <a:lnSpc>
                <a:spcPct val="150000"/>
              </a:lnSpc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</a:rPr>
              <a:t>82</a:t>
            </a:r>
          </a:p>
          <a:p>
            <a:pPr eaLnBrk="0" hangingPunct="0">
              <a:lnSpc>
                <a:spcPct val="150000"/>
              </a:lnSpc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</a:rPr>
              <a:t>80</a:t>
            </a:r>
          </a:p>
          <a:p>
            <a:pPr eaLnBrk="0" hangingPunct="0">
              <a:lnSpc>
                <a:spcPct val="150000"/>
              </a:lnSpc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</a:rPr>
              <a:t>78</a:t>
            </a:r>
          </a:p>
          <a:p>
            <a:pPr eaLnBrk="0" hangingPunct="0">
              <a:lnSpc>
                <a:spcPct val="150000"/>
              </a:lnSpc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</a:rPr>
              <a:t>76</a:t>
            </a:r>
          </a:p>
          <a:p>
            <a:pPr eaLnBrk="0" hangingPunct="0">
              <a:lnSpc>
                <a:spcPct val="150000"/>
              </a:lnSpc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</a:rPr>
              <a:t>74</a:t>
            </a:r>
          </a:p>
          <a:p>
            <a:pPr eaLnBrk="0" hangingPunct="0">
              <a:lnSpc>
                <a:spcPct val="150000"/>
              </a:lnSpc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</a:rPr>
              <a:t>72</a:t>
            </a:r>
          </a:p>
          <a:p>
            <a:pPr eaLnBrk="0" hangingPunct="0">
              <a:lnSpc>
                <a:spcPct val="150000"/>
              </a:lnSpc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</a:rPr>
              <a:t>70</a:t>
            </a:r>
          </a:p>
          <a:p>
            <a:pPr eaLnBrk="0" hangingPunct="0">
              <a:lnSpc>
                <a:spcPct val="150000"/>
              </a:lnSpc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</a:rPr>
              <a:t>68</a:t>
            </a:r>
          </a:p>
          <a:p>
            <a:pPr eaLnBrk="0" hangingPunct="0">
              <a:lnSpc>
                <a:spcPct val="150000"/>
              </a:lnSpc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</a:rPr>
              <a:t>66</a:t>
            </a:r>
          </a:p>
          <a:p>
            <a:pPr eaLnBrk="0" hangingPunct="0">
              <a:lnSpc>
                <a:spcPct val="150000"/>
              </a:lnSpc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</a:rPr>
              <a:t>64</a:t>
            </a:r>
          </a:p>
          <a:p>
            <a:pPr eaLnBrk="0" hangingPunct="0">
              <a:lnSpc>
                <a:spcPct val="150000"/>
              </a:lnSpc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</a:rPr>
              <a:t>62</a:t>
            </a:r>
          </a:p>
          <a:p>
            <a:pPr eaLnBrk="0" hangingPunct="0">
              <a:lnSpc>
                <a:spcPct val="150000"/>
              </a:lnSpc>
              <a:buClr>
                <a:srgbClr val="FFDF00"/>
              </a:buClr>
              <a:buSzPct val="75000"/>
              <a:buFont typeface="Symbol" pitchFamily="18" charset="2"/>
              <a:buNone/>
            </a:pPr>
            <a:endParaRPr lang="en-US" altLang="en-US" sz="1200">
              <a:latin typeface="Arial" pitchFamily="34" charset="0"/>
            </a:endParaRPr>
          </a:p>
        </p:txBody>
      </p:sp>
      <p:sp>
        <p:nvSpPr>
          <p:cNvPr id="79900" name="Line 27"/>
          <p:cNvSpPr>
            <a:spLocks noChangeShapeType="1"/>
          </p:cNvSpPr>
          <p:nvPr/>
        </p:nvSpPr>
        <p:spPr bwMode="auto">
          <a:xfrm flipV="1">
            <a:off x="3182938" y="1981200"/>
            <a:ext cx="2032000" cy="685800"/>
          </a:xfrm>
          <a:prstGeom prst="line">
            <a:avLst/>
          </a:prstGeom>
          <a:noFill/>
          <a:ln w="38100">
            <a:solidFill>
              <a:srgbClr val="E91B0B"/>
            </a:solidFill>
            <a:round/>
            <a:headEnd type="diamond" w="med" len="med"/>
            <a:tailEnd type="diamond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01" name="Line 28"/>
          <p:cNvSpPr>
            <a:spLocks noChangeShapeType="1"/>
          </p:cNvSpPr>
          <p:nvPr/>
        </p:nvSpPr>
        <p:spPr bwMode="auto">
          <a:xfrm flipV="1">
            <a:off x="3182938" y="2819400"/>
            <a:ext cx="2100262" cy="3048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 type="oval" w="sm" len="sm"/>
            <a:tailEnd type="oval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02" name="Line 29"/>
          <p:cNvSpPr>
            <a:spLocks noChangeShapeType="1"/>
          </p:cNvSpPr>
          <p:nvPr/>
        </p:nvSpPr>
        <p:spPr bwMode="auto">
          <a:xfrm flipV="1">
            <a:off x="3182938" y="3429000"/>
            <a:ext cx="2100262" cy="1295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triangle" w="sm" len="sm"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903" name="Rectangle 1"/>
          <p:cNvSpPr>
            <a:spLocks noChangeArrowheads="1"/>
          </p:cNvSpPr>
          <p:nvPr/>
        </p:nvSpPr>
        <p:spPr bwMode="auto">
          <a:xfrm>
            <a:off x="1219200" y="3136900"/>
            <a:ext cx="1066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000" b="0">
                <a:latin typeface="Comic Sans MS" pitchFamily="66" charset="0"/>
              </a:rPr>
              <a:t>0-100 range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2B57-1037-46B3-BD23-C446776CA170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288772" name="Oval 4"/>
          <p:cNvSpPr>
            <a:spLocks noChangeArrowheads="1"/>
          </p:cNvSpPr>
          <p:nvPr/>
        </p:nvSpPr>
        <p:spPr bwMode="auto">
          <a:xfrm>
            <a:off x="3132138" y="2336800"/>
            <a:ext cx="2513012" cy="1149350"/>
          </a:xfrm>
          <a:prstGeom prst="ellipse">
            <a:avLst/>
          </a:prstGeom>
          <a:solidFill>
            <a:srgbClr val="FFFF00"/>
          </a:solidFill>
          <a:ln w="12700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altLang="en-US" sz="2400" b="0">
              <a:solidFill>
                <a:srgbClr val="00FF00"/>
              </a:solidFill>
              <a:latin typeface="Times" pitchFamily="18" charset="0"/>
              <a:cs typeface="+mn-cs"/>
            </a:endParaRP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3351213" y="2767013"/>
            <a:ext cx="2078037" cy="366712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altLang="en-US" sz="2000">
                <a:latin typeface="Arial" pitchFamily="34" charset="0"/>
              </a:rPr>
              <a:t>Physical Health</a:t>
            </a:r>
          </a:p>
        </p:txBody>
      </p:sp>
      <p:sp>
        <p:nvSpPr>
          <p:cNvPr id="288774" name="Rectangle 6"/>
          <p:cNvSpPr>
            <a:spLocks noChangeArrowheads="1"/>
          </p:cNvSpPr>
          <p:nvPr/>
        </p:nvSpPr>
        <p:spPr bwMode="auto">
          <a:xfrm>
            <a:off x="1897063" y="4984750"/>
            <a:ext cx="1055687" cy="882650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0488" tIns="44450" rIns="90488" bIns="4445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altLang="en-US" sz="1600">
                <a:latin typeface="Arial" charset="0"/>
                <a:cs typeface="+mn-cs"/>
              </a:rPr>
              <a:t>Physical function</a:t>
            </a:r>
          </a:p>
        </p:txBody>
      </p:sp>
      <p:sp>
        <p:nvSpPr>
          <p:cNvPr id="288775" name="Rectangle 7"/>
          <p:cNvSpPr>
            <a:spLocks noChangeArrowheads="1"/>
          </p:cNvSpPr>
          <p:nvPr/>
        </p:nvSpPr>
        <p:spPr bwMode="auto">
          <a:xfrm>
            <a:off x="3167063" y="4984750"/>
            <a:ext cx="1055687" cy="882650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0488" tIns="44450" rIns="90488" bIns="4445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altLang="en-US" sz="1800">
                <a:latin typeface="Arial" charset="0"/>
                <a:cs typeface="+mn-cs"/>
              </a:rPr>
              <a:t>Role </a:t>
            </a:r>
            <a:r>
              <a:rPr lang="en-US" altLang="en-US" sz="1600">
                <a:latin typeface="Arial" charset="0"/>
                <a:cs typeface="+mn-cs"/>
              </a:rPr>
              <a:t>functionphysical</a:t>
            </a:r>
          </a:p>
        </p:txBody>
      </p:sp>
      <p:sp>
        <p:nvSpPr>
          <p:cNvPr id="288776" name="Rectangle 8"/>
          <p:cNvSpPr>
            <a:spLocks noChangeArrowheads="1"/>
          </p:cNvSpPr>
          <p:nvPr/>
        </p:nvSpPr>
        <p:spPr bwMode="auto">
          <a:xfrm>
            <a:off x="4437063" y="4984750"/>
            <a:ext cx="1055687" cy="882650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0488" tIns="44450" rIns="90488" bIns="4445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altLang="en-US" sz="1800">
                <a:latin typeface="Arial" charset="0"/>
                <a:cs typeface="+mn-cs"/>
              </a:rPr>
              <a:t>Pain</a:t>
            </a:r>
          </a:p>
        </p:txBody>
      </p:sp>
      <p:sp>
        <p:nvSpPr>
          <p:cNvPr id="288777" name="Rectangle 9"/>
          <p:cNvSpPr>
            <a:spLocks noChangeArrowheads="1"/>
          </p:cNvSpPr>
          <p:nvPr/>
        </p:nvSpPr>
        <p:spPr bwMode="auto">
          <a:xfrm>
            <a:off x="5689600" y="4984750"/>
            <a:ext cx="1055688" cy="882650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0488" tIns="44450" rIns="90488" bIns="4445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altLang="en-US" sz="1800" i="1" u="sng">
                <a:latin typeface="Arial" charset="0"/>
                <a:cs typeface="+mn-cs"/>
              </a:rPr>
              <a:t>General Health</a:t>
            </a:r>
          </a:p>
        </p:txBody>
      </p:sp>
      <p:sp>
        <p:nvSpPr>
          <p:cNvPr id="22537" name="Line 10"/>
          <p:cNvSpPr>
            <a:spLocks noChangeShapeType="1"/>
          </p:cNvSpPr>
          <p:nvPr/>
        </p:nvSpPr>
        <p:spPr bwMode="auto">
          <a:xfrm flipH="1">
            <a:off x="2689225" y="3308350"/>
            <a:ext cx="757238" cy="1644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Line 11"/>
          <p:cNvSpPr>
            <a:spLocks noChangeShapeType="1"/>
          </p:cNvSpPr>
          <p:nvPr/>
        </p:nvSpPr>
        <p:spPr bwMode="auto">
          <a:xfrm>
            <a:off x="5291138" y="3327400"/>
            <a:ext cx="887412" cy="1625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9" name="Line 12"/>
          <p:cNvSpPr>
            <a:spLocks noChangeShapeType="1"/>
          </p:cNvSpPr>
          <p:nvPr/>
        </p:nvSpPr>
        <p:spPr bwMode="auto">
          <a:xfrm flipH="1">
            <a:off x="3722688" y="3498850"/>
            <a:ext cx="333375" cy="1435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Line 13"/>
          <p:cNvSpPr>
            <a:spLocks noChangeShapeType="1"/>
          </p:cNvSpPr>
          <p:nvPr/>
        </p:nvSpPr>
        <p:spPr bwMode="auto">
          <a:xfrm>
            <a:off x="4681538" y="3479800"/>
            <a:ext cx="379412" cy="147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1" name="Rectangle 1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4400" b="0" dirty="0">
                <a:solidFill>
                  <a:schemeClr val="tx2"/>
                </a:solidFill>
                <a:latin typeface="Comic Sans MS" pitchFamily="66" charset="0"/>
              </a:rPr>
              <a:t>Physical Health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527952-EE98-4B39-9CFA-0831ECAC9DCB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289796" name="Oval 4"/>
          <p:cNvSpPr>
            <a:spLocks noChangeArrowheads="1"/>
          </p:cNvSpPr>
          <p:nvPr/>
        </p:nvSpPr>
        <p:spPr bwMode="auto">
          <a:xfrm>
            <a:off x="3132138" y="2286000"/>
            <a:ext cx="2513012" cy="114935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altLang="en-US" sz="2400">
              <a:solidFill>
                <a:schemeClr val="bg2"/>
              </a:solidFill>
              <a:latin typeface="Times" pitchFamily="18" charset="0"/>
              <a:cs typeface="+mn-cs"/>
            </a:endParaRPr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3465513" y="2716213"/>
            <a:ext cx="1847850" cy="366712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altLang="en-US" sz="2000">
                <a:latin typeface="Arial" pitchFamily="34" charset="0"/>
              </a:rPr>
              <a:t>Mental Health</a:t>
            </a:r>
          </a:p>
        </p:txBody>
      </p:sp>
      <p:sp>
        <p:nvSpPr>
          <p:cNvPr id="289798" name="Rectangle 6"/>
          <p:cNvSpPr>
            <a:spLocks noChangeArrowheads="1"/>
          </p:cNvSpPr>
          <p:nvPr/>
        </p:nvSpPr>
        <p:spPr bwMode="auto">
          <a:xfrm>
            <a:off x="1752600" y="4933950"/>
            <a:ext cx="1374775" cy="882650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0488" tIns="44450" rIns="90488" bIns="4445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altLang="en-US" sz="1600">
                <a:latin typeface="Arial" charset="0"/>
                <a:cs typeface="+mn-cs"/>
              </a:rPr>
              <a:t>Emotional Well-Being</a:t>
            </a:r>
          </a:p>
        </p:txBody>
      </p:sp>
      <p:sp>
        <p:nvSpPr>
          <p:cNvPr id="289799" name="Rectangle 7"/>
          <p:cNvSpPr>
            <a:spLocks noChangeArrowheads="1"/>
          </p:cNvSpPr>
          <p:nvPr/>
        </p:nvSpPr>
        <p:spPr bwMode="auto">
          <a:xfrm>
            <a:off x="3255963" y="4933950"/>
            <a:ext cx="1392237" cy="882650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0488" tIns="44450" rIns="90488" bIns="4445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altLang="en-US" sz="1600" dirty="0">
                <a:latin typeface="Arial" charset="0"/>
                <a:cs typeface="+mn-cs"/>
              </a:rPr>
              <a:t>Role function-emotional</a:t>
            </a:r>
          </a:p>
        </p:txBody>
      </p:sp>
      <p:sp>
        <p:nvSpPr>
          <p:cNvPr id="289800" name="Rectangle 8"/>
          <p:cNvSpPr>
            <a:spLocks noChangeArrowheads="1"/>
          </p:cNvSpPr>
          <p:nvPr/>
        </p:nvSpPr>
        <p:spPr bwMode="auto">
          <a:xfrm>
            <a:off x="4760913" y="4933950"/>
            <a:ext cx="1162050" cy="882650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0488" tIns="44450" rIns="90488" bIns="4445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altLang="en-US" sz="1800" i="1" u="sng">
                <a:latin typeface="Arial" charset="0"/>
                <a:cs typeface="+mn-cs"/>
              </a:rPr>
              <a:t>Energy</a:t>
            </a:r>
          </a:p>
        </p:txBody>
      </p:sp>
      <p:sp>
        <p:nvSpPr>
          <p:cNvPr id="289801" name="Rectangle 9"/>
          <p:cNvSpPr>
            <a:spLocks noChangeArrowheads="1"/>
          </p:cNvSpPr>
          <p:nvPr/>
        </p:nvSpPr>
        <p:spPr bwMode="auto">
          <a:xfrm>
            <a:off x="6140450" y="4933950"/>
            <a:ext cx="1162050" cy="882650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0488" tIns="44450" rIns="90488" bIns="4445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altLang="en-US" sz="1800" i="1" u="sng">
                <a:latin typeface="Arial" charset="0"/>
                <a:cs typeface="+mn-cs"/>
              </a:rPr>
              <a:t>Social function</a:t>
            </a:r>
          </a:p>
        </p:txBody>
      </p:sp>
      <p:sp>
        <p:nvSpPr>
          <p:cNvPr id="289802" name="Line 10"/>
          <p:cNvSpPr>
            <a:spLocks noChangeShapeType="1"/>
          </p:cNvSpPr>
          <p:nvPr/>
        </p:nvSpPr>
        <p:spPr bwMode="auto">
          <a:xfrm flipH="1">
            <a:off x="2689225" y="3257550"/>
            <a:ext cx="757238" cy="16446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289803" name="Line 11"/>
          <p:cNvSpPr>
            <a:spLocks noChangeShapeType="1"/>
          </p:cNvSpPr>
          <p:nvPr/>
        </p:nvSpPr>
        <p:spPr bwMode="auto">
          <a:xfrm>
            <a:off x="5291138" y="3276600"/>
            <a:ext cx="887412" cy="1625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289804" name="Line 12"/>
          <p:cNvSpPr>
            <a:spLocks noChangeShapeType="1"/>
          </p:cNvSpPr>
          <p:nvPr/>
        </p:nvSpPr>
        <p:spPr bwMode="auto">
          <a:xfrm flipH="1">
            <a:off x="3809999" y="3448050"/>
            <a:ext cx="246063" cy="1485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289805" name="Line 13"/>
          <p:cNvSpPr>
            <a:spLocks noChangeShapeType="1"/>
          </p:cNvSpPr>
          <p:nvPr/>
        </p:nvSpPr>
        <p:spPr bwMode="auto">
          <a:xfrm>
            <a:off x="4681538" y="3429000"/>
            <a:ext cx="379412" cy="1473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23565" name="Rectangle 1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4400" b="0" dirty="0" smtClean="0">
                <a:solidFill>
                  <a:schemeClr val="tx2"/>
                </a:solidFill>
                <a:latin typeface="Comic Sans MS" pitchFamily="66" charset="0"/>
              </a:rPr>
              <a:t>Mental Health</a:t>
            </a:r>
            <a:endParaRPr lang="en-US" altLang="en-US" sz="4400" b="0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EF46D-D8F0-417E-8D38-F5D9196E76C9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92583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Comic Sans MS" pitchFamily="66" charset="0"/>
              </a:rPr>
              <a:t>SF-36 PCS and MCS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219200"/>
            <a:ext cx="8686800" cy="4906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 err="1" smtClean="0"/>
              <a:t>PCS_z</a:t>
            </a:r>
            <a:r>
              <a:rPr lang="en-US" altLang="en-US" dirty="0" smtClean="0"/>
              <a:t> =   (PF_Z * 0.42) +  (RP_Z * 0.35) +           		 (BP_Z * 0.32) +  (GH_Z * 0.25) +           		 (EF_Z * 0.03) +   (SF_Z *  </a:t>
            </a:r>
            <a:r>
              <a:rPr lang="en-US" altLang="en-US" u="sng" dirty="0" smtClean="0"/>
              <a:t>-.01</a:t>
            </a:r>
            <a:r>
              <a:rPr lang="en-US" altLang="en-US" dirty="0" smtClean="0"/>
              <a:t>) +           		 (RE_Z * </a:t>
            </a:r>
            <a:r>
              <a:rPr lang="en-US" altLang="en-US" u="sng" dirty="0" smtClean="0"/>
              <a:t>-.19</a:t>
            </a:r>
            <a:r>
              <a:rPr lang="en-US" altLang="en-US" dirty="0" smtClean="0"/>
              <a:t>) +   (EW_Z * </a:t>
            </a:r>
            <a:r>
              <a:rPr lang="en-US" altLang="en-US" u="sng" dirty="0" smtClean="0"/>
              <a:t>-.22</a:t>
            </a:r>
            <a:r>
              <a:rPr lang="en-US" altLang="en-US" dirty="0" smtClean="0"/>
              <a:t>)</a:t>
            </a:r>
          </a:p>
          <a:p>
            <a:pPr eaLnBrk="1" hangingPunct="1">
              <a:buFontTx/>
              <a:buNone/>
            </a:pPr>
            <a:r>
              <a:rPr lang="en-US" altLang="en-US" dirty="0" err="1" smtClean="0"/>
              <a:t>MCS_z</a:t>
            </a:r>
            <a:r>
              <a:rPr lang="en-US" altLang="en-US" dirty="0" smtClean="0"/>
              <a:t> =  (PF_Z *  </a:t>
            </a:r>
            <a:r>
              <a:rPr lang="en-US" altLang="en-US" u="sng" dirty="0" smtClean="0"/>
              <a:t>-.23</a:t>
            </a:r>
            <a:r>
              <a:rPr lang="en-US" altLang="en-US" dirty="0" smtClean="0"/>
              <a:t>) +   (RP_Z *  </a:t>
            </a:r>
            <a:r>
              <a:rPr lang="en-US" altLang="en-US" u="sng" dirty="0" smtClean="0"/>
              <a:t>-.12</a:t>
            </a:r>
            <a:r>
              <a:rPr lang="en-US" altLang="en-US" dirty="0" smtClean="0"/>
              <a:t>) +           		 (BP_Z *  </a:t>
            </a:r>
            <a:r>
              <a:rPr lang="en-US" altLang="en-US" u="sng" dirty="0" smtClean="0"/>
              <a:t>-.10</a:t>
            </a:r>
            <a:r>
              <a:rPr lang="en-US" altLang="en-US" dirty="0" smtClean="0"/>
              <a:t>) +   (GH_Z * </a:t>
            </a:r>
            <a:r>
              <a:rPr lang="en-US" altLang="en-US" u="sng" dirty="0" smtClean="0"/>
              <a:t>-.02</a:t>
            </a:r>
            <a:r>
              <a:rPr lang="en-US" altLang="en-US" dirty="0" smtClean="0"/>
              <a:t>) +            		 (EF_Z *  0.24) +   (SF_Z * 0.27) +             		 (RE_Z *  0.43) +  (EW_Z * 0.49)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24581" name="TextBox 1"/>
          <p:cNvSpPr txBox="1">
            <a:spLocks noChangeArrowheads="1"/>
          </p:cNvSpPr>
          <p:nvPr/>
        </p:nvSpPr>
        <p:spPr bwMode="auto">
          <a:xfrm>
            <a:off x="2209800" y="5638800"/>
            <a:ext cx="58674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000" b="0" dirty="0">
                <a:latin typeface="+mn-lt"/>
              </a:rPr>
              <a:t>PCS =  (</a:t>
            </a:r>
            <a:r>
              <a:rPr lang="en-US" altLang="en-US" sz="3000" b="0" dirty="0" err="1">
                <a:latin typeface="+mn-lt"/>
              </a:rPr>
              <a:t>PCS_z</a:t>
            </a:r>
            <a:r>
              <a:rPr lang="en-US" altLang="en-US" sz="3000" b="0" dirty="0">
                <a:latin typeface="+mn-lt"/>
              </a:rPr>
              <a:t>*10) + 50</a:t>
            </a:r>
          </a:p>
          <a:p>
            <a:r>
              <a:rPr lang="en-US" altLang="en-US" sz="3000" b="0" dirty="0">
                <a:latin typeface="+mn-lt"/>
              </a:rPr>
              <a:t>MCS = (</a:t>
            </a:r>
            <a:r>
              <a:rPr lang="en-US" altLang="en-US" sz="3000" b="0" dirty="0" err="1">
                <a:latin typeface="+mn-lt"/>
              </a:rPr>
              <a:t>MCS_z</a:t>
            </a:r>
            <a:r>
              <a:rPr lang="en-US" altLang="en-US" sz="3000" b="0" dirty="0">
                <a:latin typeface="+mn-lt"/>
              </a:rPr>
              <a:t>*10) + 50</a:t>
            </a:r>
          </a:p>
          <a:p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38875"/>
            <a:ext cx="2400300" cy="476250"/>
          </a:xfrm>
        </p:spPr>
        <p:txBody>
          <a:bodyPr/>
          <a:lstStyle/>
          <a:p>
            <a:pPr>
              <a:defRPr/>
            </a:pPr>
            <a:fld id="{F2D66670-C64C-4FB2-8E71-CA92C48A955E}" type="slidenum">
              <a:rPr lang="en-US" b="1"/>
              <a:pPr>
                <a:defRPr/>
              </a:pPr>
              <a:t>2</a:t>
            </a:fld>
            <a:endParaRPr lang="en-US" b="1"/>
          </a:p>
        </p:txBody>
      </p:sp>
      <p:sp>
        <p:nvSpPr>
          <p:cNvPr id="4099" name="Title 2"/>
          <p:cNvSpPr>
            <a:spLocks noGrp="1"/>
          </p:cNvSpPr>
          <p:nvPr>
            <p:ph type="title"/>
          </p:nvPr>
        </p:nvSpPr>
        <p:spPr>
          <a:xfrm>
            <a:off x="152400" y="274638"/>
            <a:ext cx="9258300" cy="1143000"/>
          </a:xfrm>
        </p:spPr>
        <p:txBody>
          <a:bodyPr/>
          <a:lstStyle/>
          <a:p>
            <a:r>
              <a:rPr lang="en-US" altLang="en-US" b="1" dirty="0" smtClean="0">
                <a:latin typeface="Comic Sans MS" pitchFamily="66" charset="0"/>
              </a:rPr>
              <a:t>Introduction to </a:t>
            </a:r>
            <a:br>
              <a:rPr lang="en-US" altLang="en-US" b="1" dirty="0" smtClean="0">
                <a:latin typeface="Comic Sans MS" pitchFamily="66" charset="0"/>
              </a:rPr>
            </a:br>
            <a:r>
              <a:rPr lang="en-US" altLang="en-US" b="1" dirty="0" smtClean="0">
                <a:latin typeface="Comic Sans MS" pitchFamily="66" charset="0"/>
              </a:rPr>
              <a:t>Patient-Reported Outcomes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43425" cy="4525963"/>
          </a:xfrm>
        </p:spPr>
        <p:txBody>
          <a:bodyPr/>
          <a:lstStyle/>
          <a:p>
            <a:pPr>
              <a:defRPr/>
            </a:pPr>
            <a:endParaRPr lang="en-US" b="1" dirty="0" smtClean="0">
              <a:latin typeface="Comic Sans MS" pitchFamily="66" charset="0"/>
            </a:endParaRPr>
          </a:p>
          <a:p>
            <a:pPr marL="0" indent="0">
              <a:buFontTx/>
              <a:buNone/>
              <a:defRPr/>
            </a:pPr>
            <a:r>
              <a:rPr lang="en-US" dirty="0" smtClean="0">
                <a:latin typeface="Comic Sans MS" pitchFamily="66" charset="0"/>
              </a:rPr>
              <a:t>9:00-10:00am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4101" name="Picture 2" descr="C:\Users\drhays\AppData\Local\Microsoft\Windows\Temporary Internet Files\Content.IE5\AUZWJ9S9\MC900233036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76600" y="2579688"/>
            <a:ext cx="5505450" cy="38973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6DE291-FD20-4DF7-912C-BA28F44B9B37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882650" y="381000"/>
            <a:ext cx="7346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n-US" altLang="en-US" dirty="0">
                <a:latin typeface="Comic Sans MS" pitchFamily="66" charset="0"/>
              </a:rPr>
              <a:t>Is </a:t>
            </a:r>
            <a:r>
              <a:rPr lang="en-US" altLang="en-US" dirty="0" smtClean="0">
                <a:latin typeface="Comic Sans MS" pitchFamily="66" charset="0"/>
              </a:rPr>
              <a:t>Complementary and Alternative Medicine </a:t>
            </a:r>
          </a:p>
          <a:p>
            <a:pPr algn="ctr" eaLnBrk="0" hangingPunct="0"/>
            <a:r>
              <a:rPr lang="en-US" altLang="en-US" dirty="0" smtClean="0">
                <a:latin typeface="Comic Sans MS" pitchFamily="66" charset="0"/>
              </a:rPr>
              <a:t>(CAM) Better than Standard </a:t>
            </a:r>
            <a:r>
              <a:rPr lang="en-US" altLang="en-US" dirty="0">
                <a:latin typeface="Comic Sans MS" pitchFamily="66" charset="0"/>
              </a:rPr>
              <a:t>Care </a:t>
            </a:r>
            <a:r>
              <a:rPr lang="en-US" altLang="en-US" dirty="0" smtClean="0">
                <a:latin typeface="Comic Sans MS" pitchFamily="66" charset="0"/>
              </a:rPr>
              <a:t>(SC)?</a:t>
            </a:r>
            <a:endParaRPr lang="en-US" altLang="en-US" dirty="0">
              <a:latin typeface="Comic Sans MS" pitchFamily="66" charset="0"/>
            </a:endParaRPr>
          </a:p>
        </p:txBody>
      </p:sp>
      <p:graphicFrame>
        <p:nvGraphicFramePr>
          <p:cNvPr id="28676" name="Object 3"/>
          <p:cNvGraphicFramePr>
            <a:graphicFrameLocks noChangeAspect="1"/>
          </p:cNvGraphicFramePr>
          <p:nvPr/>
        </p:nvGraphicFramePr>
        <p:xfrm>
          <a:off x="747713" y="1622425"/>
          <a:ext cx="6927850" cy="411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92" name="Chart" r:id="rId4" imgW="7791450" imgH="4114800" progId="MSGraph.Chart.8">
                  <p:embed followColorScheme="full"/>
                </p:oleObj>
              </mc:Choice>
              <mc:Fallback>
                <p:oleObj name="Chart" r:id="rId4" imgW="7791450" imgH="41148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713" y="1622425"/>
                        <a:ext cx="6927850" cy="411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12" name="Text Box 4"/>
          <p:cNvSpPr txBox="1">
            <a:spLocks noChangeArrowheads="1"/>
          </p:cNvSpPr>
          <p:nvPr/>
        </p:nvSpPr>
        <p:spPr bwMode="auto">
          <a:xfrm>
            <a:off x="2301963" y="2740025"/>
            <a:ext cx="769763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en-US" sz="2000" u="sng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CAM</a:t>
            </a:r>
            <a:endParaRPr lang="en-US" altLang="en-US" sz="2000" u="sng" dirty="0">
              <a:solidFill>
                <a:srgbClr val="000066"/>
              </a:solidFill>
              <a:latin typeface="Arial" charset="0"/>
              <a:cs typeface="+mn-cs"/>
            </a:endParaRPr>
          </a:p>
        </p:txBody>
      </p:sp>
      <p:sp>
        <p:nvSpPr>
          <p:cNvPr id="555013" name="Text Box 5"/>
          <p:cNvSpPr txBox="1">
            <a:spLocks noChangeArrowheads="1"/>
          </p:cNvSpPr>
          <p:nvPr/>
        </p:nvSpPr>
        <p:spPr bwMode="auto">
          <a:xfrm>
            <a:off x="2401488" y="3502025"/>
            <a:ext cx="542136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SC</a:t>
            </a:r>
            <a:endParaRPr lang="en-US" alt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555014" name="Text Box 6"/>
          <p:cNvSpPr txBox="1">
            <a:spLocks noChangeArrowheads="1"/>
          </p:cNvSpPr>
          <p:nvPr/>
        </p:nvSpPr>
        <p:spPr bwMode="auto">
          <a:xfrm>
            <a:off x="3763255" y="3343108"/>
            <a:ext cx="834143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altLang="en-US" sz="2000" u="sng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CAM</a:t>
            </a:r>
            <a:endParaRPr lang="en-US" altLang="en-US" sz="2000" u="sng" dirty="0">
              <a:solidFill>
                <a:srgbClr val="000066"/>
              </a:solidFill>
              <a:latin typeface="Arial" charset="0"/>
              <a:cs typeface="+mn-cs"/>
            </a:endParaRPr>
          </a:p>
        </p:txBody>
      </p:sp>
      <p:sp>
        <p:nvSpPr>
          <p:cNvPr id="555015" name="Text Box 7"/>
          <p:cNvSpPr txBox="1">
            <a:spLocks noChangeArrowheads="1"/>
          </p:cNvSpPr>
          <p:nvPr/>
        </p:nvSpPr>
        <p:spPr bwMode="auto">
          <a:xfrm>
            <a:off x="3891358" y="2876550"/>
            <a:ext cx="542136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SC</a:t>
            </a:r>
            <a:endParaRPr lang="en-US" alt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555017" name="Text Box 9"/>
          <p:cNvSpPr txBox="1">
            <a:spLocks noChangeArrowheads="1"/>
          </p:cNvSpPr>
          <p:nvPr/>
        </p:nvSpPr>
        <p:spPr bwMode="auto">
          <a:xfrm>
            <a:off x="5597525" y="2359025"/>
            <a:ext cx="185738" cy="400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en-US" altLang="en-US" sz="200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555018" name="Text Box 10"/>
          <p:cNvSpPr txBox="1">
            <a:spLocks noChangeArrowheads="1"/>
          </p:cNvSpPr>
          <p:nvPr/>
        </p:nvSpPr>
        <p:spPr bwMode="auto">
          <a:xfrm>
            <a:off x="2061304" y="5514975"/>
            <a:ext cx="1293944" cy="104644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en-US" sz="1800" dirty="0">
                <a:latin typeface="Arial" charset="0"/>
                <a:cs typeface="+mn-cs"/>
              </a:rPr>
              <a:t>Physical</a:t>
            </a:r>
          </a:p>
          <a:p>
            <a:pPr algn="ctr" eaLnBrk="0" hangingPunct="0">
              <a:defRPr/>
            </a:pPr>
            <a:r>
              <a:rPr lang="en-US" altLang="en-US" sz="1800" dirty="0">
                <a:latin typeface="Arial" charset="0"/>
                <a:cs typeface="+mn-cs"/>
              </a:rPr>
              <a:t>Health</a:t>
            </a:r>
          </a:p>
          <a:p>
            <a:pPr algn="ctr" eaLnBrk="0" hangingPunct="0">
              <a:defRPr/>
            </a:pPr>
            <a:endParaRPr lang="en-US" altLang="en-US" sz="800" dirty="0">
              <a:latin typeface="Arial" charset="0"/>
              <a:cs typeface="+mn-cs"/>
            </a:endParaRPr>
          </a:p>
          <a:p>
            <a:pPr algn="ctr" eaLnBrk="0" hangingPunct="0">
              <a:defRPr/>
            </a:pPr>
            <a:r>
              <a:rPr lang="en-US" altLang="en-US" sz="1800" dirty="0" smtClean="0">
                <a:latin typeface="Arial" charset="0"/>
                <a:cs typeface="+mn-cs"/>
              </a:rPr>
              <a:t>CAM </a:t>
            </a:r>
            <a:r>
              <a:rPr lang="en-US" altLang="en-US" sz="1800" dirty="0">
                <a:latin typeface="Arial" charset="0"/>
                <a:cs typeface="+mn-cs"/>
              </a:rPr>
              <a:t>&gt; </a:t>
            </a:r>
            <a:r>
              <a:rPr lang="en-US" altLang="en-US" sz="1800" dirty="0" smtClean="0">
                <a:latin typeface="Arial" charset="0"/>
                <a:cs typeface="+mn-cs"/>
              </a:rPr>
              <a:t>SC</a:t>
            </a:r>
            <a:endParaRPr lang="en-US" altLang="en-US" sz="1800" dirty="0">
              <a:solidFill>
                <a:srgbClr val="000066"/>
              </a:solidFill>
              <a:latin typeface="Arial" charset="0"/>
              <a:cs typeface="+mn-cs"/>
            </a:endParaRPr>
          </a:p>
        </p:txBody>
      </p:sp>
      <p:sp>
        <p:nvSpPr>
          <p:cNvPr id="555019" name="Text Box 11"/>
          <p:cNvSpPr txBox="1">
            <a:spLocks noChangeArrowheads="1"/>
          </p:cNvSpPr>
          <p:nvPr/>
        </p:nvSpPr>
        <p:spPr bwMode="auto">
          <a:xfrm>
            <a:off x="3543235" y="5514975"/>
            <a:ext cx="1293944" cy="104644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en-US" sz="1800" dirty="0">
                <a:latin typeface="Arial" charset="0"/>
                <a:cs typeface="+mn-cs"/>
              </a:rPr>
              <a:t>Mental </a:t>
            </a:r>
          </a:p>
          <a:p>
            <a:pPr algn="ctr" eaLnBrk="0" hangingPunct="0">
              <a:defRPr/>
            </a:pPr>
            <a:r>
              <a:rPr lang="en-US" altLang="en-US" sz="1800" dirty="0">
                <a:latin typeface="Arial" charset="0"/>
                <a:cs typeface="+mn-cs"/>
              </a:rPr>
              <a:t>Health</a:t>
            </a:r>
          </a:p>
          <a:p>
            <a:pPr algn="ctr" eaLnBrk="0" hangingPunct="0">
              <a:defRPr/>
            </a:pPr>
            <a:endParaRPr lang="en-US" altLang="en-US" sz="800" dirty="0">
              <a:latin typeface="Arial" charset="0"/>
              <a:cs typeface="+mn-cs"/>
            </a:endParaRPr>
          </a:p>
          <a:p>
            <a:pPr algn="ctr" eaLnBrk="0" hangingPunct="0">
              <a:defRPr/>
            </a:pPr>
            <a:r>
              <a:rPr lang="en-US" altLang="en-US" sz="1800" dirty="0" smtClean="0">
                <a:latin typeface="Arial" charset="0"/>
                <a:cs typeface="+mn-cs"/>
              </a:rPr>
              <a:t>SC </a:t>
            </a:r>
            <a:r>
              <a:rPr lang="en-US" altLang="en-US" sz="1800" dirty="0">
                <a:latin typeface="Arial" charset="0"/>
                <a:cs typeface="+mn-cs"/>
              </a:rPr>
              <a:t>&gt; </a:t>
            </a:r>
            <a:r>
              <a:rPr lang="en-US" altLang="en-US" sz="1800" dirty="0" smtClean="0">
                <a:latin typeface="Arial" charset="0"/>
                <a:cs typeface="+mn-cs"/>
              </a:rPr>
              <a:t>CAM</a:t>
            </a:r>
            <a:endParaRPr lang="en-US" altLang="en-US" sz="1800" dirty="0">
              <a:solidFill>
                <a:srgbClr val="000066"/>
              </a:solidFill>
              <a:latin typeface="Arial" charset="0"/>
              <a:cs typeface="+mn-cs"/>
            </a:endParaRPr>
          </a:p>
        </p:txBody>
      </p:sp>
      <p:sp>
        <p:nvSpPr>
          <p:cNvPr id="28684" name="Line 13"/>
          <p:cNvSpPr>
            <a:spLocks noChangeShapeType="1"/>
          </p:cNvSpPr>
          <p:nvPr/>
        </p:nvSpPr>
        <p:spPr bwMode="auto">
          <a:xfrm>
            <a:off x="2644775" y="51816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5" name="Line 14"/>
          <p:cNvSpPr>
            <a:spLocks noChangeShapeType="1"/>
          </p:cNvSpPr>
          <p:nvPr/>
        </p:nvSpPr>
        <p:spPr bwMode="auto">
          <a:xfrm>
            <a:off x="4133850" y="51816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896BF-54D4-4D7C-A34B-F8F11D237C0A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74663" y="0"/>
            <a:ext cx="8128000" cy="546100"/>
          </a:xfrm>
        </p:spPr>
        <p:txBody>
          <a:bodyPr wrap="none" lIns="92075" tIns="46038" rIns="92075" bIns="46038" anchor="t"/>
          <a:lstStyle/>
          <a:p>
            <a:r>
              <a:rPr lang="en-US" altLang="en-US" sz="2600" b="1" dirty="0" smtClean="0">
                <a:latin typeface="Comic Sans MS" pitchFamily="66" charset="0"/>
              </a:rPr>
              <a:t>Does Taking Medicine for HIV Lead to Worse HRQOL?</a:t>
            </a: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557338" y="1676400"/>
            <a:ext cx="65595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algn="ctr" eaLnBrk="0" hangingPunct="0">
              <a:spcBef>
                <a:spcPct val="20000"/>
              </a:spcBef>
              <a:tabLst>
                <a:tab pos="514350" algn="r"/>
                <a:tab pos="2286000" algn="ctr"/>
                <a:tab pos="5600700" algn="r"/>
              </a:tabLst>
              <a:defRPr/>
            </a:pPr>
            <a:r>
              <a:rPr lang="en-US" dirty="0">
                <a:latin typeface="Arial" charset="0"/>
                <a:cs typeface="+mn-cs"/>
              </a:rPr>
              <a:t>	</a:t>
            </a:r>
            <a:r>
              <a:rPr lang="en-US" sz="2200" dirty="0">
                <a:latin typeface="Arial" charset="0"/>
                <a:cs typeface="+mn-cs"/>
              </a:rPr>
              <a:t>1	  No	</a:t>
            </a:r>
            <a:r>
              <a:rPr lang="en-US" sz="22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dead</a:t>
            </a:r>
          </a:p>
          <a:p>
            <a:pPr algn="ctr" eaLnBrk="0" hangingPunct="0">
              <a:tabLst>
                <a:tab pos="514350" algn="r"/>
                <a:tab pos="2286000" algn="ctr"/>
                <a:tab pos="5600700" algn="r"/>
              </a:tabLst>
              <a:defRPr/>
            </a:pPr>
            <a:r>
              <a:rPr lang="en-US" sz="2200" dirty="0">
                <a:latin typeface="Arial" charset="0"/>
                <a:cs typeface="+mn-cs"/>
              </a:rPr>
              <a:t>	2	  No	</a:t>
            </a:r>
            <a:r>
              <a:rPr lang="en-US" sz="22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dead</a:t>
            </a:r>
          </a:p>
          <a:p>
            <a:pPr algn="ctr" eaLnBrk="0" hangingPunct="0">
              <a:tabLst>
                <a:tab pos="514350" algn="r"/>
                <a:tab pos="2286000" algn="ctr"/>
                <a:tab pos="5600700" algn="r"/>
              </a:tabLst>
              <a:defRPr/>
            </a:pPr>
            <a:r>
              <a:rPr lang="en-US" sz="2200" dirty="0">
                <a:latin typeface="Arial" charset="0"/>
                <a:cs typeface="+mn-cs"/>
              </a:rPr>
              <a:t> 	3	  No	50</a:t>
            </a:r>
          </a:p>
          <a:p>
            <a:pPr algn="ctr" eaLnBrk="0" hangingPunct="0">
              <a:tabLst>
                <a:tab pos="514350" algn="r"/>
                <a:tab pos="2286000" algn="ctr"/>
                <a:tab pos="5600700" algn="r"/>
              </a:tabLst>
              <a:defRPr/>
            </a:pPr>
            <a:r>
              <a:rPr lang="en-US" sz="2200" dirty="0">
                <a:latin typeface="Arial" charset="0"/>
                <a:cs typeface="+mn-cs"/>
              </a:rPr>
              <a:t> 	4	  No	75</a:t>
            </a:r>
          </a:p>
          <a:p>
            <a:pPr algn="ctr" eaLnBrk="0" hangingPunct="0">
              <a:tabLst>
                <a:tab pos="514350" algn="r"/>
                <a:tab pos="2286000" algn="ctr"/>
                <a:tab pos="5600700" algn="r"/>
              </a:tabLst>
              <a:defRPr/>
            </a:pPr>
            <a:r>
              <a:rPr lang="en-US" sz="2200" dirty="0">
                <a:latin typeface="Arial" charset="0"/>
                <a:cs typeface="+mn-cs"/>
              </a:rPr>
              <a:t> 	5	  No	100</a:t>
            </a:r>
          </a:p>
          <a:p>
            <a:pPr algn="ctr" eaLnBrk="0" hangingPunct="0">
              <a:tabLst>
                <a:tab pos="514350" algn="r"/>
                <a:tab pos="2286000" algn="ctr"/>
                <a:tab pos="5600700" algn="r"/>
              </a:tabLst>
              <a:defRPr/>
            </a:pPr>
            <a:r>
              <a:rPr lang="en-US" sz="2200" dirty="0">
                <a:latin typeface="Arial" charset="0"/>
                <a:cs typeface="+mn-cs"/>
              </a:rPr>
              <a:t> 	6	    Yes	0</a:t>
            </a:r>
          </a:p>
          <a:p>
            <a:pPr algn="ctr" eaLnBrk="0" hangingPunct="0">
              <a:tabLst>
                <a:tab pos="514350" algn="r"/>
                <a:tab pos="2286000" algn="ctr"/>
                <a:tab pos="5600700" algn="r"/>
              </a:tabLst>
              <a:defRPr/>
            </a:pPr>
            <a:r>
              <a:rPr lang="en-US" sz="2200" dirty="0">
                <a:latin typeface="Arial" charset="0"/>
                <a:cs typeface="+mn-cs"/>
              </a:rPr>
              <a:t> 	7	    Yes	25</a:t>
            </a:r>
          </a:p>
          <a:p>
            <a:pPr algn="ctr" eaLnBrk="0" hangingPunct="0">
              <a:tabLst>
                <a:tab pos="514350" algn="r"/>
                <a:tab pos="2286000" algn="ctr"/>
                <a:tab pos="5600700" algn="r"/>
              </a:tabLst>
              <a:defRPr/>
            </a:pPr>
            <a:r>
              <a:rPr lang="en-US" sz="2200" dirty="0">
                <a:latin typeface="Arial" charset="0"/>
                <a:cs typeface="+mn-cs"/>
              </a:rPr>
              <a:t> 	8	    Yes	50</a:t>
            </a:r>
          </a:p>
          <a:p>
            <a:pPr algn="ctr" eaLnBrk="0" hangingPunct="0">
              <a:tabLst>
                <a:tab pos="514350" algn="r"/>
                <a:tab pos="2286000" algn="ctr"/>
                <a:tab pos="5600700" algn="r"/>
              </a:tabLst>
              <a:defRPr/>
            </a:pPr>
            <a:r>
              <a:rPr lang="en-US" sz="2200" dirty="0">
                <a:latin typeface="Arial" charset="0"/>
                <a:cs typeface="+mn-cs"/>
              </a:rPr>
              <a:t> 	9	    Yes	75</a:t>
            </a:r>
          </a:p>
          <a:p>
            <a:pPr algn="ctr" eaLnBrk="0" hangingPunct="0">
              <a:tabLst>
                <a:tab pos="514350" algn="r"/>
                <a:tab pos="2286000" algn="ctr"/>
                <a:tab pos="5600700" algn="r"/>
              </a:tabLst>
              <a:defRPr/>
            </a:pPr>
            <a:r>
              <a:rPr lang="en-US" sz="2200" dirty="0">
                <a:latin typeface="Arial" charset="0"/>
                <a:cs typeface="+mn-cs"/>
              </a:rPr>
              <a:t> 	10	    Yes	100</a:t>
            </a:r>
          </a:p>
        </p:txBody>
      </p:sp>
      <p:sp>
        <p:nvSpPr>
          <p:cNvPr id="29701" name="Line 4"/>
          <p:cNvSpPr>
            <a:spLocks noChangeShapeType="1"/>
          </p:cNvSpPr>
          <p:nvPr/>
        </p:nvSpPr>
        <p:spPr bwMode="auto">
          <a:xfrm>
            <a:off x="1084263" y="5867400"/>
            <a:ext cx="64785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Rectangle 5"/>
          <p:cNvSpPr>
            <a:spLocks noChangeArrowheads="1"/>
          </p:cNvSpPr>
          <p:nvPr/>
        </p:nvSpPr>
        <p:spPr bwMode="auto">
          <a:xfrm>
            <a:off x="1084263" y="927100"/>
            <a:ext cx="71786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>
              <a:lnSpc>
                <a:spcPct val="90000"/>
              </a:lnSpc>
              <a:spcBef>
                <a:spcPct val="30000"/>
              </a:spcBef>
              <a:tabLst>
                <a:tab pos="514350" algn="r"/>
                <a:tab pos="2286000" algn="ctr"/>
                <a:tab pos="5600700" algn="r"/>
              </a:tabLst>
            </a:pPr>
            <a:r>
              <a:rPr lang="en-US" altLang="en-US" sz="2400" dirty="0">
                <a:latin typeface="Arial" pitchFamily="34" charset="0"/>
              </a:rPr>
              <a:t>	 	        	</a:t>
            </a:r>
          </a:p>
          <a:p>
            <a:pPr algn="ctr" eaLnBrk="0" hangingPunct="0">
              <a:lnSpc>
                <a:spcPct val="90000"/>
              </a:lnSpc>
              <a:tabLst>
                <a:tab pos="514350" algn="r"/>
                <a:tab pos="2286000" algn="ctr"/>
                <a:tab pos="5600700" algn="r"/>
              </a:tabLst>
            </a:pPr>
            <a:r>
              <a:rPr lang="en-US" altLang="en-US" sz="2400" dirty="0" smtClean="0">
                <a:latin typeface="Arial" pitchFamily="34" charset="0"/>
              </a:rPr>
              <a:t>  Subject</a:t>
            </a:r>
            <a:r>
              <a:rPr lang="en-US" altLang="en-US" sz="2400" dirty="0">
                <a:latin typeface="Arial" pitchFamily="34" charset="0"/>
              </a:rPr>
              <a:t>	 </a:t>
            </a:r>
            <a:r>
              <a:rPr lang="en-US" altLang="en-US" sz="2400" dirty="0" smtClean="0">
                <a:latin typeface="Arial" pitchFamily="34" charset="0"/>
              </a:rPr>
              <a:t>       Antiretroviral</a:t>
            </a:r>
            <a:r>
              <a:rPr lang="en-US" altLang="en-US" sz="2400" dirty="0">
                <a:latin typeface="Arial" pitchFamily="34" charset="0"/>
              </a:rPr>
              <a:t>	</a:t>
            </a:r>
            <a:r>
              <a:rPr lang="en-US" altLang="en-US" sz="2400" dirty="0" smtClean="0">
                <a:latin typeface="Arial" pitchFamily="34" charset="0"/>
              </a:rPr>
              <a:t>s         </a:t>
            </a:r>
            <a:r>
              <a:rPr lang="en-US" altLang="en-US" sz="2400" dirty="0">
                <a:latin typeface="Arial" pitchFamily="34" charset="0"/>
              </a:rPr>
              <a:t>HRQOL (0-100)</a:t>
            </a:r>
          </a:p>
        </p:txBody>
      </p:sp>
      <p:sp>
        <p:nvSpPr>
          <p:cNvPr id="29703" name="Line 6"/>
          <p:cNvSpPr>
            <a:spLocks noChangeShapeType="1"/>
          </p:cNvSpPr>
          <p:nvPr/>
        </p:nvSpPr>
        <p:spPr bwMode="auto">
          <a:xfrm>
            <a:off x="1150938" y="762000"/>
            <a:ext cx="6435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Rectangle 7"/>
          <p:cNvSpPr>
            <a:spLocks noChangeArrowheads="1"/>
          </p:cNvSpPr>
          <p:nvPr/>
        </p:nvSpPr>
        <p:spPr bwMode="auto">
          <a:xfrm>
            <a:off x="1422400" y="6032500"/>
            <a:ext cx="65595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114300" lvl="1" algn="ctr" eaLnBrk="0" hangingPunct="0">
              <a:lnSpc>
                <a:spcPct val="90000"/>
              </a:lnSpc>
              <a:spcBef>
                <a:spcPct val="50000"/>
              </a:spcBef>
              <a:tabLst>
                <a:tab pos="914400" algn="ctr"/>
                <a:tab pos="2571750" algn="ctr"/>
                <a:tab pos="4514850" algn="r"/>
              </a:tabLst>
            </a:pPr>
            <a:r>
              <a:rPr lang="en-US" altLang="en-US" sz="2000" dirty="0">
                <a:latin typeface="Arial" pitchFamily="34" charset="0"/>
              </a:rPr>
              <a:t>No </a:t>
            </a:r>
            <a:r>
              <a:rPr lang="en-US" altLang="en-US" sz="2000" dirty="0" smtClean="0">
                <a:latin typeface="Arial" pitchFamily="34" charset="0"/>
              </a:rPr>
              <a:t>Antiretroviral</a:t>
            </a:r>
            <a:r>
              <a:rPr lang="en-US" altLang="en-US" sz="2000" dirty="0">
                <a:latin typeface="Arial" pitchFamily="34" charset="0"/>
              </a:rPr>
              <a:t>	3			75</a:t>
            </a:r>
          </a:p>
          <a:p>
            <a:pPr marL="114300" lvl="1" algn="ctr" eaLnBrk="0" hangingPunct="0">
              <a:lnSpc>
                <a:spcPct val="90000"/>
              </a:lnSpc>
              <a:tabLst>
                <a:tab pos="914400" algn="ctr"/>
                <a:tab pos="2571750" algn="ctr"/>
                <a:tab pos="4514850" algn="r"/>
              </a:tabLst>
            </a:pPr>
            <a:r>
              <a:rPr lang="en-US" altLang="en-US" sz="2000" dirty="0">
                <a:latin typeface="Arial" pitchFamily="34" charset="0"/>
              </a:rPr>
              <a:t>Yes </a:t>
            </a:r>
            <a:r>
              <a:rPr lang="en-US" altLang="en-US" sz="2000" dirty="0" err="1" smtClean="0">
                <a:latin typeface="Arial" pitchFamily="34" charset="0"/>
              </a:rPr>
              <a:t>Antiretoviral</a:t>
            </a:r>
            <a:r>
              <a:rPr lang="en-US" altLang="en-US" sz="2000" dirty="0">
                <a:latin typeface="Arial" pitchFamily="34" charset="0"/>
              </a:rPr>
              <a:t>	5			50		</a:t>
            </a:r>
          </a:p>
        </p:txBody>
      </p:sp>
      <p:sp>
        <p:nvSpPr>
          <p:cNvPr id="29705" name="Rectangle 8"/>
          <p:cNvSpPr>
            <a:spLocks noChangeArrowheads="1"/>
          </p:cNvSpPr>
          <p:nvPr/>
        </p:nvSpPr>
        <p:spPr bwMode="auto">
          <a:xfrm>
            <a:off x="1150938" y="5041900"/>
            <a:ext cx="6831012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lvl="1" algn="ctr" eaLnBrk="0" hangingPunct="0">
              <a:lnSpc>
                <a:spcPct val="90000"/>
              </a:lnSpc>
              <a:tabLst>
                <a:tab pos="457200" algn="l"/>
                <a:tab pos="2514600" algn="ctr"/>
                <a:tab pos="4343400" algn="ctr"/>
              </a:tabLst>
            </a:pPr>
            <a:r>
              <a:rPr lang="en-US" altLang="en-US" sz="2400">
                <a:latin typeface="Arial" pitchFamily="34" charset="0"/>
              </a:rPr>
              <a:t>		</a:t>
            </a:r>
          </a:p>
          <a:p>
            <a:pPr lvl="1" eaLnBrk="0" hangingPunct="0">
              <a:lnSpc>
                <a:spcPct val="90000"/>
              </a:lnSpc>
              <a:tabLst>
                <a:tab pos="457200" algn="l"/>
                <a:tab pos="2514600" algn="ctr"/>
                <a:tab pos="4343400" algn="ctr"/>
              </a:tabLst>
            </a:pPr>
            <a:r>
              <a:rPr lang="en-US" altLang="en-US" sz="2400">
                <a:latin typeface="Arial" pitchFamily="34" charset="0"/>
              </a:rPr>
              <a:t>Group	                n	  	        HRQOL</a:t>
            </a:r>
          </a:p>
        </p:txBody>
      </p:sp>
      <p:sp>
        <p:nvSpPr>
          <p:cNvPr id="29706" name="Line 9"/>
          <p:cNvSpPr>
            <a:spLocks noChangeShapeType="1"/>
          </p:cNvSpPr>
          <p:nvPr/>
        </p:nvSpPr>
        <p:spPr bwMode="auto">
          <a:xfrm>
            <a:off x="1084263" y="5257800"/>
            <a:ext cx="64785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7" name="Line 10"/>
          <p:cNvSpPr>
            <a:spLocks noChangeShapeType="1"/>
          </p:cNvSpPr>
          <p:nvPr/>
        </p:nvSpPr>
        <p:spPr bwMode="auto">
          <a:xfrm>
            <a:off x="1084263" y="1752600"/>
            <a:ext cx="64785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8" name="Rectangle 11"/>
          <p:cNvSpPr>
            <a:spLocks noChangeArrowheads="1"/>
          </p:cNvSpPr>
          <p:nvPr/>
        </p:nvSpPr>
        <p:spPr bwMode="auto">
          <a:xfrm>
            <a:off x="4413250" y="5969000"/>
            <a:ext cx="3849688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marL="228600" indent="-228600" algn="r" eaLnBrk="0" hangingPunct="0">
              <a:lnSpc>
                <a:spcPct val="94000"/>
              </a:lnSpc>
            </a:pPr>
            <a:r>
              <a:rPr lang="en-US" altLang="en-US">
                <a:latin typeface="Arial" pitchFamily="34" charset="0"/>
              </a:rPr>
              <a:t> </a:t>
            </a:r>
            <a:endParaRPr lang="en-US" altLang="en-US" sz="2400" b="0">
              <a:latin typeface="Arial" pitchFamily="34" charset="0"/>
            </a:endParaRPr>
          </a:p>
          <a:p>
            <a:pPr marL="2057400" lvl="4" indent="-228600" algn="r" eaLnBrk="0" hangingPunct="0">
              <a:lnSpc>
                <a:spcPct val="94000"/>
              </a:lnSpc>
            </a:pPr>
            <a:r>
              <a:rPr lang="en-US" altLang="en-US" sz="800" b="0">
                <a:latin typeface="Arial" pitchFamily="34" charset="0"/>
              </a:rPr>
              <a:t> </a:t>
            </a:r>
          </a:p>
        </p:txBody>
      </p:sp>
      <p:sp>
        <p:nvSpPr>
          <p:cNvPr id="12" name="Arc 11"/>
          <p:cNvSpPr/>
          <p:nvPr/>
        </p:nvSpPr>
        <p:spPr bwMode="auto">
          <a:xfrm>
            <a:off x="7462838" y="2501900"/>
            <a:ext cx="1038225" cy="1079500"/>
          </a:xfrm>
          <a:prstGeom prst="arc">
            <a:avLst>
              <a:gd name="adj1" fmla="val 14974927"/>
              <a:gd name="adj2" fmla="val 7758697"/>
            </a:avLst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cxnSp>
        <p:nvCxnSpPr>
          <p:cNvPr id="29710" name="Curved Connector 14"/>
          <p:cNvCxnSpPr>
            <a:cxnSpLocks noChangeShapeType="1"/>
          </p:cNvCxnSpPr>
          <p:nvPr/>
        </p:nvCxnSpPr>
        <p:spPr bwMode="auto">
          <a:xfrm rot="5400000">
            <a:off x="6642100" y="4184650"/>
            <a:ext cx="2679700" cy="1016000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chemeClr val="bg2"/>
            </a:solidFill>
            <a:prstDash val="sysDot"/>
            <a:round/>
            <a:headEnd type="arrow" w="med" len="med"/>
            <a:tailEnd type="arrow" w="med" len="med"/>
          </a:ln>
        </p:spPr>
      </p:cxnSp>
      <p:sp>
        <p:nvSpPr>
          <p:cNvPr id="29711" name="Double Bracket 20"/>
          <p:cNvSpPr>
            <a:spLocks noChangeArrowheads="1"/>
          </p:cNvSpPr>
          <p:nvPr/>
        </p:nvSpPr>
        <p:spPr bwMode="auto">
          <a:xfrm>
            <a:off x="5943600" y="3581400"/>
            <a:ext cx="1066800" cy="1600200"/>
          </a:xfrm>
          <a:prstGeom prst="bracketPair">
            <a:avLst>
              <a:gd name="adj" fmla="val 16667"/>
            </a:avLst>
          </a:prstGeom>
          <a:solidFill>
            <a:schemeClr val="accent1"/>
          </a:solidFill>
          <a:ln w="38100" algn="ctr">
            <a:solidFill>
              <a:schemeClr val="bg2"/>
            </a:solidFill>
            <a:prstDash val="sysDot"/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pPr algn="ctr" eaLnBrk="0" hangingPunct="0"/>
            <a:endParaRPr lang="en-US" altLang="en-US"/>
          </a:p>
        </p:txBody>
      </p:sp>
      <p:cxnSp>
        <p:nvCxnSpPr>
          <p:cNvPr id="29712" name="Curved Connector 24"/>
          <p:cNvCxnSpPr>
            <a:cxnSpLocks noChangeShapeType="1"/>
          </p:cNvCxnSpPr>
          <p:nvPr/>
        </p:nvCxnSpPr>
        <p:spPr bwMode="auto">
          <a:xfrm rot="16200000" flipH="1">
            <a:off x="5844381" y="5204619"/>
            <a:ext cx="2027238" cy="762000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chemeClr val="bg2"/>
            </a:solidFill>
            <a:prstDash val="sysDot"/>
            <a:round/>
            <a:headEnd type="arrow" w="med" len="med"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F6F77-F869-4DEF-B7F5-1B64F9492C8F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-12700" y="381000"/>
            <a:ext cx="9144000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/>
            <a:r>
              <a:rPr lang="en-US" altLang="en-US" sz="2800" b="0">
                <a:latin typeface="Comic Sans MS" pitchFamily="66" charset="0"/>
              </a:rPr>
              <a:t>http://www.ukmi.nhs.uk/Research/pharma_res.asp</a:t>
            </a:r>
          </a:p>
        </p:txBody>
      </p:sp>
      <p:pic>
        <p:nvPicPr>
          <p:cNvPr id="32772" name="Picture 5" descr="Research Grap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7738" y="1219200"/>
            <a:ext cx="7383462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712527-578B-48C2-81AF-F73780AB3AF5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304800"/>
            <a:ext cx="9144000" cy="18288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latin typeface="Comic Sans MS" pitchFamily="66" charset="0"/>
              </a:rPr>
              <a:t> </a:t>
            </a:r>
            <a:br>
              <a:rPr lang="en-US" altLang="en-US" sz="4000" dirty="0" smtClean="0">
                <a:latin typeface="Comic Sans MS" pitchFamily="66" charset="0"/>
              </a:rPr>
            </a:br>
            <a:r>
              <a:rPr lang="en-US" altLang="en-US" sz="4000" dirty="0" smtClean="0">
                <a:latin typeface="Comic Sans MS" pitchFamily="66" charset="0"/>
              </a:rPr>
              <a:t>Cost-Effectiveness of Health Care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422400" y="2514600"/>
            <a:ext cx="6434138" cy="20574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altLang="en-US" sz="2800" dirty="0" smtClean="0"/>
              <a:t>Cost ↓</a:t>
            </a:r>
            <a:endParaRPr lang="en-US" altLang="en-US" sz="2800" dirty="0" smtClean="0">
              <a:sym typeface="r_symbol"/>
            </a:endParaRPr>
          </a:p>
          <a:p>
            <a:pPr marL="0" indent="0" algn="ctr" eaLnBrk="1" hangingPunct="1">
              <a:buFontTx/>
              <a:buNone/>
            </a:pPr>
            <a:endParaRPr lang="en-US" altLang="en-US" sz="2800" dirty="0" smtClean="0">
              <a:sym typeface="r_symbol"/>
            </a:endParaRPr>
          </a:p>
          <a:p>
            <a:pPr marL="0" indent="0" algn="ctr" eaLnBrk="1" hangingPunct="1">
              <a:buFontTx/>
              <a:buNone/>
            </a:pPr>
            <a:r>
              <a:rPr lang="en-US" altLang="en-US" sz="2800" dirty="0" smtClean="0">
                <a:sym typeface="r_symbol"/>
              </a:rPr>
              <a:t>Effectiveness (“Utility”) ↑</a:t>
            </a:r>
            <a:endParaRPr lang="en-US" altLang="en-US" sz="2800" dirty="0" smtClean="0"/>
          </a:p>
        </p:txBody>
      </p:sp>
      <p:sp>
        <p:nvSpPr>
          <p:cNvPr id="31749" name="Line 4"/>
          <p:cNvSpPr>
            <a:spLocks noChangeShapeType="1"/>
          </p:cNvSpPr>
          <p:nvPr/>
        </p:nvSpPr>
        <p:spPr bwMode="auto">
          <a:xfrm>
            <a:off x="2844800" y="3429000"/>
            <a:ext cx="36576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1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91600" cy="1600200"/>
          </a:xfrm>
        </p:spPr>
        <p:txBody>
          <a:bodyPr/>
          <a:lstStyle/>
          <a:p>
            <a:r>
              <a:rPr lang="en-US" altLang="en-US" sz="3600" dirty="0" smtClean="0">
                <a:latin typeface="Comic Sans MS" pitchFamily="66" charset="0"/>
              </a:rPr>
              <a:t>“QALYs: The Basics”</a:t>
            </a:r>
            <a:br>
              <a:rPr lang="en-US" altLang="en-US" sz="3600" dirty="0" smtClean="0">
                <a:latin typeface="Comic Sans MS" pitchFamily="66" charset="0"/>
              </a:rPr>
            </a:br>
            <a:endParaRPr lang="en-US" altLang="en-US" sz="2000" dirty="0" smtClean="0">
              <a:latin typeface="Comic Sans MS" pitchFamily="66" charset="0"/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9067800" cy="4754563"/>
          </a:xfrm>
        </p:spPr>
        <p:txBody>
          <a:bodyPr/>
          <a:lstStyle/>
          <a:p>
            <a:r>
              <a:rPr lang="en-US" altLang="en-US" sz="2800" dirty="0" smtClean="0">
                <a:latin typeface="Comic Sans MS" pitchFamily="66" charset="0"/>
              </a:rPr>
              <a:t>Value is …</a:t>
            </a:r>
          </a:p>
          <a:p>
            <a:pPr lvl="1"/>
            <a:r>
              <a:rPr lang="en-US" altLang="en-US" sz="2400" dirty="0" smtClean="0">
                <a:latin typeface="Comic Sans MS" pitchFamily="66" charset="0"/>
              </a:rPr>
              <a:t>Preference or desirability of health states</a:t>
            </a:r>
          </a:p>
          <a:p>
            <a:endParaRPr lang="en-US" altLang="en-US" sz="2800" dirty="0" smtClean="0">
              <a:latin typeface="Comic Sans MS" pitchFamily="66" charset="0"/>
            </a:endParaRPr>
          </a:p>
          <a:p>
            <a:r>
              <a:rPr lang="en-US" altLang="en-US" sz="2800" dirty="0" smtClean="0">
                <a:latin typeface="Comic Sans MS" pitchFamily="66" charset="0"/>
              </a:rPr>
              <a:t>Preferences can be used to </a:t>
            </a:r>
          </a:p>
          <a:p>
            <a:pPr lvl="1"/>
            <a:r>
              <a:rPr lang="en-US" altLang="en-US" sz="2400" dirty="0" smtClean="0">
                <a:latin typeface="Comic Sans MS" pitchFamily="66" charset="0"/>
              </a:rPr>
              <a:t>Compare different interventions on a single common metric (societal resource allocation)</a:t>
            </a:r>
          </a:p>
          <a:p>
            <a:pPr lvl="1"/>
            <a:r>
              <a:rPr lang="en-US" altLang="en-US" sz="2400" dirty="0" smtClean="0">
                <a:latin typeface="Comic Sans MS" pitchFamily="66" charset="0"/>
              </a:rPr>
              <a:t>Help make personal decisions about whether to have a treatment</a:t>
            </a:r>
          </a:p>
          <a:p>
            <a:pPr lvl="1"/>
            <a:endParaRPr lang="en-US" altLang="en-US" sz="2400" dirty="0">
              <a:latin typeface="Comic Sans MS" pitchFamily="66" charset="0"/>
            </a:endParaRPr>
          </a:p>
          <a:p>
            <a:pPr marL="457200" lvl="1" indent="0">
              <a:buNone/>
            </a:pPr>
            <a:r>
              <a:rPr lang="en-US" altLang="en-US" sz="1800" i="1" dirty="0">
                <a:latin typeface="Comic Sans MS" pitchFamily="66" charset="0"/>
              </a:rPr>
              <a:t>Milton Weinstein, George Torrance,  Alistair </a:t>
            </a:r>
            <a:r>
              <a:rPr lang="en-US" altLang="en-US" sz="1800" i="1" dirty="0" smtClean="0">
                <a:latin typeface="Comic Sans MS" pitchFamily="66" charset="0"/>
              </a:rPr>
              <a:t>McGuire, </a:t>
            </a:r>
            <a:r>
              <a:rPr lang="en-US" altLang="en-US" sz="1800" i="1" u="sng" dirty="0" smtClean="0">
                <a:latin typeface="Comic Sans MS" pitchFamily="66" charset="0"/>
              </a:rPr>
              <a:t>Value </a:t>
            </a:r>
            <a:r>
              <a:rPr lang="en-US" altLang="en-US" sz="1800" i="1" u="sng" dirty="0">
                <a:latin typeface="Comic Sans MS" pitchFamily="66" charset="0"/>
              </a:rPr>
              <a:t>in Health</a:t>
            </a:r>
            <a:r>
              <a:rPr lang="en-US" altLang="en-US" sz="1800" i="1" dirty="0">
                <a:latin typeface="Comic Sans MS" pitchFamily="66" charset="0"/>
              </a:rPr>
              <a:t>, 2009, vol. 12 Supplement </a:t>
            </a:r>
            <a:r>
              <a:rPr lang="en-US" altLang="en-US" sz="1800" i="1" dirty="0" smtClean="0">
                <a:latin typeface="Comic Sans MS" pitchFamily="66" charset="0"/>
              </a:rPr>
              <a:t>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67500" y="6245225"/>
            <a:ext cx="2400300" cy="476250"/>
          </a:xfrm>
        </p:spPr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Preference Elicitation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9"/>
            <a:ext cx="9258300" cy="4709390"/>
          </a:xfrm>
        </p:spPr>
        <p:txBody>
          <a:bodyPr/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Standard gamble (SG)</a:t>
            </a:r>
          </a:p>
          <a:p>
            <a:r>
              <a:rPr lang="en-US" sz="2800" dirty="0" smtClean="0">
                <a:latin typeface="Comic Sans MS" panose="030F0702030302020204" pitchFamily="66" charset="0"/>
              </a:rPr>
              <a:t>Time trade-off (TTO)</a:t>
            </a:r>
          </a:p>
          <a:p>
            <a:r>
              <a:rPr lang="en-US" sz="2800" dirty="0" smtClean="0">
                <a:latin typeface="Comic Sans MS" panose="030F0702030302020204" pitchFamily="66" charset="0"/>
              </a:rPr>
              <a:t>Rating scale (RS)</a:t>
            </a:r>
          </a:p>
          <a:p>
            <a:pPr lvl="1"/>
            <a:r>
              <a:rPr lang="en-US" altLang="en-US" sz="2400" dirty="0">
                <a:latin typeface="Comic Sans MS" panose="030F0702030302020204" pitchFamily="66" charset="0"/>
                <a:ea typeface="MS PGothic" pitchFamily="34" charset="-128"/>
                <a:hlinkClick r:id="rId2"/>
              </a:rPr>
              <a:t>http://</a:t>
            </a:r>
            <a:r>
              <a:rPr lang="en-US" altLang="en-US" sz="2400" dirty="0" smtClean="0">
                <a:latin typeface="Comic Sans MS" panose="030F0702030302020204" pitchFamily="66" charset="0"/>
                <a:ea typeface="MS PGothic" pitchFamily="34" charset="-128"/>
                <a:hlinkClick r:id="rId2"/>
              </a:rPr>
              <a:t>araw.mede.uic.edu/cgi-bin/utility.cgi</a:t>
            </a:r>
            <a:endParaRPr lang="en-US" altLang="en-US" sz="2400" dirty="0" smtClean="0">
              <a:latin typeface="Comic Sans MS" panose="030F0702030302020204" pitchFamily="66" charset="0"/>
              <a:ea typeface="MS PGothic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800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en-US" sz="2800" dirty="0" smtClean="0"/>
              <a:t>SG &gt; TTO &gt; RS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800" dirty="0" smtClean="0"/>
              <a:t>SG </a:t>
            </a:r>
            <a:r>
              <a:rPr lang="en-US" sz="2800" dirty="0"/>
              <a:t>= </a:t>
            </a:r>
            <a:r>
              <a:rPr lang="en-US" sz="2800" dirty="0" err="1" smtClean="0"/>
              <a:t>TTO</a:t>
            </a:r>
            <a:r>
              <a:rPr lang="en-US" sz="2800" baseline="30000" dirty="0" err="1" smtClean="0"/>
              <a:t>a</a:t>
            </a:r>
            <a:r>
              <a:rPr lang="en-US" sz="2800" baseline="30000" dirty="0" smtClean="0"/>
              <a:t>    </a:t>
            </a:r>
            <a:endParaRPr lang="en-US" sz="2800" baseline="30000" dirty="0"/>
          </a:p>
          <a:p>
            <a:pPr>
              <a:buFont typeface="Wingdings" pitchFamily="2" charset="2"/>
              <a:buChar char="Ø"/>
              <a:defRPr/>
            </a:pPr>
            <a:r>
              <a:rPr lang="en-US" sz="2800" dirty="0" smtClean="0"/>
              <a:t> </a:t>
            </a:r>
            <a:r>
              <a:rPr lang="en-US" sz="2800" dirty="0"/>
              <a:t>SG = </a:t>
            </a:r>
            <a:r>
              <a:rPr lang="en-US" sz="2800" dirty="0" err="1" smtClean="0"/>
              <a:t>RS</a:t>
            </a:r>
            <a:r>
              <a:rPr lang="en-US" sz="2800" baseline="30000" dirty="0" err="1" smtClean="0"/>
              <a:t>b</a:t>
            </a:r>
            <a:r>
              <a:rPr lang="en-US" sz="2800" baseline="30000" dirty="0" smtClean="0"/>
              <a:t>    </a:t>
            </a:r>
            <a:r>
              <a:rPr lang="en-US" sz="2800" dirty="0" smtClean="0"/>
              <a:t>(Where </a:t>
            </a:r>
            <a:r>
              <a:rPr lang="en-US" sz="2800" dirty="0"/>
              <a:t>a and b are less than </a:t>
            </a:r>
            <a:r>
              <a:rPr lang="en-US" sz="2800" dirty="0" smtClean="0"/>
              <a:t>1)</a:t>
            </a:r>
            <a:endParaRPr lang="en-US" sz="2800" dirty="0"/>
          </a:p>
          <a:p>
            <a:endParaRPr lang="en-US" altLang="en-US" sz="2800" dirty="0" smtClean="0">
              <a:latin typeface="Comic Sans MS" panose="030F0702030302020204" pitchFamily="66" charset="0"/>
              <a:ea typeface="MS PGothic" pitchFamily="34" charset="-128"/>
            </a:endParaRPr>
          </a:p>
          <a:p>
            <a:r>
              <a:rPr lang="en-US" altLang="en-US" sz="2800" dirty="0" smtClean="0">
                <a:latin typeface="Comic Sans MS" panose="030F0702030302020204" pitchFamily="66" charset="0"/>
                <a:ea typeface="MS PGothic" pitchFamily="34" charset="-128"/>
              </a:rPr>
              <a:t>Also discrete choice experiments</a:t>
            </a:r>
            <a:endParaRPr lang="en-US" altLang="en-US" sz="2800" dirty="0">
              <a:latin typeface="Comic Sans MS" panose="030F0702030302020204" pitchFamily="66" charset="0"/>
              <a:ea typeface="MS PGothic" pitchFamily="34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93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D2F6C-AC9F-4FD2-9A6C-EFB349C5D36E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47107" name="Rectangle 2"/>
          <p:cNvSpPr>
            <a:spLocks noChangeArrowheads="1"/>
          </p:cNvSpPr>
          <p:nvPr/>
        </p:nvSpPr>
        <p:spPr bwMode="auto">
          <a:xfrm>
            <a:off x="304800" y="2286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3400" b="0" dirty="0" smtClean="0">
                <a:latin typeface="Comic Sans MS" pitchFamily="66" charset="0"/>
              </a:rPr>
              <a:t>SF-6D health </a:t>
            </a:r>
            <a:r>
              <a:rPr lang="en-US" altLang="en-US" sz="3400" b="0" dirty="0">
                <a:latin typeface="Comic Sans MS" pitchFamily="66" charset="0"/>
              </a:rPr>
              <a:t>state </a:t>
            </a:r>
            <a:r>
              <a:rPr lang="en-US" altLang="en-US" sz="3400" b="0" dirty="0" smtClean="0">
                <a:latin typeface="Comic Sans MS" pitchFamily="66" charset="0"/>
              </a:rPr>
              <a:t>(424421) = 0.59</a:t>
            </a:r>
            <a:endParaRPr lang="en-US" altLang="en-US" sz="3400" b="0" dirty="0">
              <a:latin typeface="Comic Sans MS" pitchFamily="66" charset="0"/>
            </a:endParaRPr>
          </a:p>
        </p:txBody>
      </p:sp>
      <p:sp>
        <p:nvSpPr>
          <p:cNvPr id="47108" name="Rectangle 3"/>
          <p:cNvSpPr>
            <a:spLocks noChangeArrowheads="1"/>
          </p:cNvSpPr>
          <p:nvPr/>
        </p:nvSpPr>
        <p:spPr bwMode="auto">
          <a:xfrm>
            <a:off x="685800" y="1600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400" b="0" dirty="0">
                <a:latin typeface="Comic Sans MS" pitchFamily="66" charset="0"/>
              </a:rPr>
              <a:t>Your health limits you </a:t>
            </a:r>
            <a:r>
              <a:rPr lang="en-US" altLang="en-US" sz="2400" b="0" u="sng" dirty="0">
                <a:latin typeface="Comic Sans MS" pitchFamily="66" charset="0"/>
              </a:rPr>
              <a:t>a lot</a:t>
            </a:r>
            <a:r>
              <a:rPr lang="en-US" altLang="en-US" sz="2400" b="0" dirty="0">
                <a:latin typeface="Comic Sans MS" pitchFamily="66" charset="0"/>
              </a:rPr>
              <a:t> in moderate activities (such as moving a table, pushing a vacuum cleaner, bowling or playing golf)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400" b="0" dirty="0">
                <a:latin typeface="Comic Sans MS" pitchFamily="66" charset="0"/>
              </a:rPr>
              <a:t>You are </a:t>
            </a:r>
            <a:r>
              <a:rPr lang="en-US" altLang="en-US" sz="2400" b="0" u="sng" dirty="0">
                <a:latin typeface="Comic Sans MS" pitchFamily="66" charset="0"/>
              </a:rPr>
              <a:t>limited in the kind of work or other activities</a:t>
            </a:r>
            <a:r>
              <a:rPr lang="en-US" altLang="en-US" sz="2400" b="0" dirty="0">
                <a:latin typeface="Comic Sans MS" pitchFamily="66" charset="0"/>
              </a:rPr>
              <a:t> as a result of your physical health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400" b="0" dirty="0">
                <a:latin typeface="Comic Sans MS" pitchFamily="66" charset="0"/>
              </a:rPr>
              <a:t>Your health limits your social activities (like visiting friends, relatives etc.) </a:t>
            </a:r>
            <a:r>
              <a:rPr lang="en-US" altLang="en-US" sz="2400" b="0" u="sng" dirty="0">
                <a:latin typeface="Comic Sans MS" pitchFamily="66" charset="0"/>
              </a:rPr>
              <a:t>most of the time</a:t>
            </a:r>
            <a:r>
              <a:rPr lang="en-US" altLang="en-US" sz="2400" b="0" dirty="0">
                <a:latin typeface="Comic Sans MS" pitchFamily="66" charset="0"/>
              </a:rPr>
              <a:t>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400" b="0" dirty="0">
                <a:latin typeface="Comic Sans MS" pitchFamily="66" charset="0"/>
              </a:rPr>
              <a:t>You have pain that interferes with your normal work (both outside the home and housework) </a:t>
            </a:r>
            <a:r>
              <a:rPr lang="en-US" altLang="en-US" sz="2400" b="0" u="sng" dirty="0">
                <a:latin typeface="Comic Sans MS" pitchFamily="66" charset="0"/>
              </a:rPr>
              <a:t>moderately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400" b="0" dirty="0">
                <a:latin typeface="Comic Sans MS" pitchFamily="66" charset="0"/>
              </a:rPr>
              <a:t>You feel tense or downhearted and low </a:t>
            </a:r>
            <a:r>
              <a:rPr lang="en-US" altLang="en-US" sz="2400" b="0" u="sng" dirty="0">
                <a:latin typeface="Comic Sans MS" pitchFamily="66" charset="0"/>
              </a:rPr>
              <a:t>a little of the</a:t>
            </a:r>
            <a:r>
              <a:rPr lang="en-US" altLang="en-US" sz="2400" b="0" dirty="0">
                <a:latin typeface="Comic Sans MS" pitchFamily="66" charset="0"/>
              </a:rPr>
              <a:t> </a:t>
            </a:r>
            <a:r>
              <a:rPr lang="en-US" altLang="en-US" sz="2400" b="0" u="sng" dirty="0">
                <a:latin typeface="Comic Sans MS" pitchFamily="66" charset="0"/>
              </a:rPr>
              <a:t>time</a:t>
            </a:r>
            <a:r>
              <a:rPr lang="en-US" altLang="en-US" sz="2400" b="0" dirty="0">
                <a:latin typeface="Comic Sans MS" pitchFamily="66" charset="0"/>
              </a:rPr>
              <a:t>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400" b="0" dirty="0">
                <a:latin typeface="Comic Sans MS" pitchFamily="66" charset="0"/>
              </a:rPr>
              <a:t>You have a lot of energy </a:t>
            </a:r>
            <a:r>
              <a:rPr lang="en-US" altLang="en-US" sz="2400" b="0" u="sng" dirty="0">
                <a:latin typeface="Comic Sans MS" pitchFamily="66" charset="0"/>
              </a:rPr>
              <a:t>all of the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29400" y="6245225"/>
            <a:ext cx="2400300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B10C22E2-6DFE-4A5A-A5D4-BDB5288578F5}" type="slidenum">
              <a:rPr 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27</a:t>
            </a:fld>
            <a:endParaRPr lang="en-US" sz="1400" dirty="0">
              <a:latin typeface="Times New Roman" panose="02020603050405020304" pitchFamily="18" charset="0"/>
            </a:endParaRPr>
          </a:p>
        </p:txBody>
      </p:sp>
      <p:sp>
        <p:nvSpPr>
          <p:cNvPr id="91139" name="Title 1"/>
          <p:cNvSpPr>
            <a:spLocks noGrp="1"/>
          </p:cNvSpPr>
          <p:nvPr>
            <p:ph type="title"/>
          </p:nvPr>
        </p:nvSpPr>
        <p:spPr>
          <a:xfrm>
            <a:off x="0" y="265113"/>
            <a:ext cx="9144000" cy="1143000"/>
          </a:xfrm>
        </p:spPr>
        <p:txBody>
          <a:bodyPr/>
          <a:lstStyle/>
          <a:p>
            <a:r>
              <a:rPr lang="en-US" altLang="en-US" sz="3600" b="1" dirty="0" smtClean="0">
                <a:latin typeface="Comic Sans MS" pitchFamily="66" charset="0"/>
              </a:rPr>
              <a:t>HRQOL in SEER-Medicare Health Outcomes Study (n = 126,366)</a:t>
            </a:r>
          </a:p>
        </p:txBody>
      </p:sp>
      <p:graphicFrame>
        <p:nvGraphicFramePr>
          <p:cNvPr id="91140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6443943"/>
              </p:ext>
            </p:extLst>
          </p:nvPr>
        </p:nvGraphicFramePr>
        <p:xfrm>
          <a:off x="234950" y="1549400"/>
          <a:ext cx="8750300" cy="462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16" name="Worksheet" r:id="rId3" imgW="8753556" imgH="4629404" progId="Excel.Sheet.8">
                  <p:embed/>
                </p:oleObj>
              </mc:Choice>
              <mc:Fallback>
                <p:oleObj name="Worksheet" r:id="rId3" imgW="8753556" imgH="4629404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" y="1549400"/>
                        <a:ext cx="8750300" cy="462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42" name="TextBox 1"/>
          <p:cNvSpPr txBox="1">
            <a:spLocks noChangeArrowheads="1"/>
          </p:cNvSpPr>
          <p:nvPr/>
        </p:nvSpPr>
        <p:spPr bwMode="auto">
          <a:xfrm>
            <a:off x="304800" y="5761464"/>
            <a:ext cx="853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 b="0" dirty="0">
                <a:latin typeface="+mn-lt"/>
              </a:rPr>
              <a:t>Controlling for age, gender, race/ethnicity, education, income, </a:t>
            </a:r>
            <a:r>
              <a:rPr lang="en-US" altLang="en-US" sz="2400" b="0" dirty="0" smtClean="0">
                <a:latin typeface="+mn-lt"/>
              </a:rPr>
              <a:t>marital status, and the </a:t>
            </a:r>
            <a:r>
              <a:rPr lang="en-US" altLang="en-US" sz="2400" b="0" dirty="0" smtClean="0">
                <a:latin typeface="+mn-lt"/>
              </a:rPr>
              <a:t>other 22 conditions</a:t>
            </a:r>
            <a:r>
              <a:rPr lang="en-US" altLang="en-US" sz="2400" b="0" dirty="0" smtClean="0">
                <a:latin typeface="+mn-lt"/>
              </a:rPr>
              <a:t>.</a:t>
            </a:r>
            <a:endParaRPr lang="en-US" altLang="en-US" sz="2400" b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400300" cy="476250"/>
          </a:xfrm>
        </p:spPr>
        <p:txBody>
          <a:bodyPr/>
          <a:lstStyle/>
          <a:p>
            <a:pPr>
              <a:defRPr/>
            </a:pPr>
            <a:fld id="{9448E851-6E01-4274-97CB-F39B0C5587E9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b="1" dirty="0" smtClean="0">
                <a:latin typeface="Comic Sans MS" pitchFamily="66" charset="0"/>
              </a:rPr>
              <a:t>Distant stage of cancer associated  </a:t>
            </a:r>
            <a:br>
              <a:rPr lang="en-US" sz="3200" b="1" dirty="0" smtClean="0">
                <a:latin typeface="Comic Sans MS" pitchFamily="66" charset="0"/>
              </a:rPr>
            </a:br>
            <a:r>
              <a:rPr lang="en-US" sz="3200" b="1" dirty="0" smtClean="0">
                <a:latin typeface="Comic Sans MS" pitchFamily="66" charset="0"/>
              </a:rPr>
              <a:t>with 0.05-0.10 lower SF-6D Score</a:t>
            </a:r>
            <a:endParaRPr lang="en-US" sz="3200" b="1" dirty="0">
              <a:latin typeface="Comic Sans MS" pitchFamily="66" charset="0"/>
            </a:endParaRPr>
          </a:p>
        </p:txBody>
      </p:sp>
      <p:graphicFrame>
        <p:nvGraphicFramePr>
          <p:cNvPr id="9216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1223963" y="1614488"/>
          <a:ext cx="6696075" cy="452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40" name="Document" r:id="rId3" imgW="8236942" imgH="5569675" progId="Word.Document.8">
                  <p:embed/>
                </p:oleObj>
              </mc:Choice>
              <mc:Fallback>
                <p:oleObj name="Document" r:id="rId3" imgW="8236942" imgH="5569675" progId="Word.Documen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3963" y="1614488"/>
                        <a:ext cx="6696075" cy="4525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258300" cy="1143000"/>
          </a:xfrm>
        </p:spPr>
        <p:txBody>
          <a:bodyPr/>
          <a:lstStyle/>
          <a:p>
            <a:r>
              <a:rPr lang="en-US" altLang="en-US" b="1" dirty="0" smtClean="0">
                <a:latin typeface="Comic Sans MS" pitchFamily="66" charset="0"/>
              </a:rPr>
              <a:t>Break #1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400300" cy="476250"/>
          </a:xfrm>
        </p:spPr>
        <p:txBody>
          <a:bodyPr/>
          <a:lstStyle/>
          <a:p>
            <a:pPr>
              <a:defRPr/>
            </a:pPr>
            <a:fld id="{1ECDD341-C20D-4351-B4A8-350A8F594251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50180" name="Picture 2" descr="C:\Users\Ron\AppData\Local\Microsoft\Windows\INetCache\IE\36P2G439\MP900431190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4600" y="1600200"/>
            <a:ext cx="4525963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3031" y="274638"/>
            <a:ext cx="9120969" cy="1143000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Determinants of Health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B76091-6E7F-47D4-BCEF-D4FB530B774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6762750" y="2514600"/>
            <a:ext cx="1314450" cy="91440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Health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038600" y="3276600"/>
            <a:ext cx="1676400" cy="91440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Behavior</a:t>
            </a:r>
            <a:endParaRPr kumimoji="0" lang="en-US" sz="32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371600" y="5105400"/>
            <a:ext cx="2362200" cy="91440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Environment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762000" y="2667000"/>
            <a:ext cx="2667000" cy="914400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Characteristics</a:t>
            </a:r>
            <a:endParaRPr kumimoji="0" lang="en-US" sz="32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733800" y="1564942"/>
            <a:ext cx="1752600" cy="949657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Quality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/>
              <a:t>Of Care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3" name="Straight Arrow Connector 12"/>
          <p:cNvCxnSpPr>
            <a:stCxn id="9" idx="6"/>
          </p:cNvCxnSpPr>
          <p:nvPr/>
        </p:nvCxnSpPr>
        <p:spPr bwMode="auto">
          <a:xfrm flipV="1">
            <a:off x="3733800" y="3429000"/>
            <a:ext cx="3505200" cy="2133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/>
          </a:ln>
          <a:effectLst/>
        </p:spPr>
      </p:cxnSp>
      <p:cxnSp>
        <p:nvCxnSpPr>
          <p:cNvPr id="15" name="Straight Arrow Connector 14"/>
          <p:cNvCxnSpPr>
            <a:stCxn id="10" idx="6"/>
            <a:endCxn id="7" idx="2"/>
          </p:cNvCxnSpPr>
          <p:nvPr/>
        </p:nvCxnSpPr>
        <p:spPr bwMode="auto">
          <a:xfrm flipV="1">
            <a:off x="3429000" y="2971800"/>
            <a:ext cx="3333750" cy="152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5486400" y="1905000"/>
            <a:ext cx="1752600" cy="65246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2667000" y="2193925"/>
            <a:ext cx="1066800" cy="4730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/>
          </a:ln>
          <a:effectLst/>
        </p:spPr>
      </p:cxnSp>
      <p:cxnSp>
        <p:nvCxnSpPr>
          <p:cNvPr id="21" name="Straight Arrow Connector 20"/>
          <p:cNvCxnSpPr>
            <a:endCxn id="7" idx="3"/>
          </p:cNvCxnSpPr>
          <p:nvPr/>
        </p:nvCxnSpPr>
        <p:spPr bwMode="auto">
          <a:xfrm flipV="1">
            <a:off x="5715000" y="3295089"/>
            <a:ext cx="1240247" cy="28631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/>
          </a:ln>
          <a:effectLst/>
        </p:spPr>
      </p:cxnSp>
      <p:cxnSp>
        <p:nvCxnSpPr>
          <p:cNvPr id="23" name="Straight Arrow Connector 22"/>
          <p:cNvCxnSpPr>
            <a:endCxn id="8" idx="3"/>
          </p:cNvCxnSpPr>
          <p:nvPr/>
        </p:nvCxnSpPr>
        <p:spPr bwMode="auto">
          <a:xfrm flipV="1">
            <a:off x="3048000" y="4057089"/>
            <a:ext cx="1236103" cy="104831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4648200" y="2557463"/>
            <a:ext cx="76200" cy="71913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/>
          </a:ln>
          <a:effectLst/>
        </p:spPr>
      </p:cxnSp>
      <p:sp>
        <p:nvSpPr>
          <p:cNvPr id="2" name="Oval 1"/>
          <p:cNvSpPr/>
          <p:nvPr/>
        </p:nvSpPr>
        <p:spPr bwMode="auto">
          <a:xfrm>
            <a:off x="5029200" y="5333999"/>
            <a:ext cx="2514600" cy="1139826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u="sng" dirty="0" smtClean="0"/>
              <a:t>Chronic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 </a:t>
            </a:r>
            <a:r>
              <a:rPr lang="en-US" u="sng" dirty="0" smtClean="0"/>
              <a:t>C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onditions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6629400" y="3429000"/>
            <a:ext cx="914400" cy="1905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12178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381750"/>
            <a:ext cx="2400300" cy="476250"/>
          </a:xfrm>
        </p:spPr>
        <p:txBody>
          <a:bodyPr/>
          <a:lstStyle/>
          <a:p>
            <a:pPr>
              <a:defRPr/>
            </a:pPr>
            <a:fld id="{026C245A-028A-48CE-B930-ED3A4B40AF6C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5120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258300" cy="1143000"/>
          </a:xfrm>
        </p:spPr>
        <p:txBody>
          <a:bodyPr/>
          <a:lstStyle/>
          <a:p>
            <a:r>
              <a:rPr lang="en-US" altLang="en-US" sz="4000" b="1" dirty="0" smtClean="0">
                <a:latin typeface="Comic Sans MS" pitchFamily="66" charset="0"/>
              </a:rPr>
              <a:t>Evaluation of Patient-reported Outcome Measures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14351" y="1600201"/>
            <a:ext cx="2609850" cy="1600200"/>
          </a:xfrm>
        </p:spPr>
        <p:txBody>
          <a:bodyPr/>
          <a:lstStyle/>
          <a:p>
            <a:pPr>
              <a:defRPr/>
            </a:pPr>
            <a:endParaRPr lang="en-US" dirty="0" smtClean="0">
              <a:latin typeface="Comic Sans MS" pitchFamily="66" charset="0"/>
            </a:endParaRPr>
          </a:p>
          <a:p>
            <a:pPr marL="0" indent="0">
              <a:buFontTx/>
              <a:buNone/>
              <a:defRPr/>
            </a:pPr>
            <a:r>
              <a:rPr lang="en-US" dirty="0" smtClean="0">
                <a:latin typeface="Comic Sans MS" pitchFamily="66" charset="0"/>
              </a:rPr>
              <a:t>10:10-11:00am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676400"/>
            <a:ext cx="5410200" cy="4876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0E01635-2E53-4BD5-8C39-2B0D74AABAF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latin typeface="Comic Sans MS" panose="030F0702030302020204" pitchFamily="66" charset="0"/>
              </a:rPr>
              <a:t>Aspects of Good Health-Related Quality of Life Measures</a:t>
            </a:r>
            <a:br>
              <a:rPr lang="en-US" altLang="en-US" sz="4000" dirty="0" smtClean="0">
                <a:latin typeface="Comic Sans MS" panose="030F0702030302020204" pitchFamily="66" charset="0"/>
              </a:rPr>
            </a:br>
            <a:endParaRPr lang="en-US" altLang="en-US" sz="4000" dirty="0" smtClean="0">
              <a:latin typeface="Comic Sans MS" panose="030F0702030302020204" pitchFamily="66" charset="0"/>
            </a:endParaRP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524000"/>
            <a:ext cx="832485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28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800" dirty="0" smtClean="0"/>
              <a:t>Aside from being practical..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800" dirty="0" smtClean="0"/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altLang="en-US" sz="2800" dirty="0" smtClean="0"/>
              <a:t>Same people get same scores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endParaRPr lang="en-US" altLang="en-US" sz="2800" dirty="0" smtClean="0"/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altLang="en-US" sz="2800" dirty="0" smtClean="0"/>
              <a:t>Different people get different scores and differ in the way you expect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endParaRPr lang="en-US" altLang="en-US" sz="2800" dirty="0"/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altLang="en-US" sz="2800" dirty="0"/>
              <a:t>Measure is interpretable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endParaRPr lang="en-US" altLang="en-US" sz="2800" dirty="0" smtClean="0"/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altLang="en-US" sz="2800" dirty="0" smtClean="0"/>
              <a:t>Measure works the same way for different groups (age, gender, race/ethnicity)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0E01635-2E53-4BD5-8C39-2B0D74AABAF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latin typeface="Comic Sans MS" panose="030F0702030302020204" pitchFamily="66" charset="0"/>
              </a:rPr>
              <a:t>Aspects of Good Health-Related Quality of Life Measures</a:t>
            </a:r>
            <a:br>
              <a:rPr lang="en-US" altLang="en-US" sz="4000" dirty="0" smtClean="0">
                <a:latin typeface="Comic Sans MS" panose="030F0702030302020204" pitchFamily="66" charset="0"/>
              </a:rPr>
            </a:br>
            <a:endParaRPr lang="en-US" altLang="en-US" sz="4000" dirty="0" smtClean="0">
              <a:latin typeface="Comic Sans MS" panose="030F0702030302020204" pitchFamily="66" charset="0"/>
            </a:endParaRP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28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800" dirty="0" smtClean="0"/>
              <a:t>Aside from being practical..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endParaRPr lang="en-US" altLang="en-US" sz="2800" dirty="0" smtClean="0"/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altLang="en-US" sz="2800" dirty="0" smtClean="0"/>
              <a:t>Same people get same scores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endParaRPr lang="en-US" altLang="en-US" sz="2800" dirty="0" smtClean="0"/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altLang="en-US" sz="2800" dirty="0" smtClean="0"/>
              <a:t>Different people get different scores and differ in the way you expect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endParaRPr lang="en-US" altLang="en-US" sz="2800" dirty="0" smtClean="0"/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altLang="en-US" sz="2800" dirty="0"/>
              <a:t>Measure is interpretable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endParaRPr lang="en-US" altLang="en-US" sz="2800" dirty="0" smtClean="0"/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altLang="en-US" sz="2800" dirty="0" smtClean="0"/>
              <a:t>Measure works the same way for different groups (age, gender, race/ethnicity)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010079" y="2973299"/>
              <a:ext cx="4709160" cy="198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967959" y="2889419"/>
                <a:ext cx="4793040" cy="36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5868639" y="2824979"/>
              <a:ext cx="2593440" cy="4100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5856759" y="2813099"/>
                <a:ext cx="2617200" cy="43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8196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5299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latin typeface="Comic Sans MS" panose="030F0702030302020204" pitchFamily="66" charset="0"/>
              </a:rPr>
              <a:t>Reliability</a:t>
            </a:r>
            <a:r>
              <a:rPr lang="en-US" altLang="en-US" sz="4000" smtClean="0"/>
              <a:t> 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228300"/>
            <a:ext cx="9144000" cy="4887628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dirty="0" smtClean="0"/>
              <a:t>Degree to which the same score is obtained when the </a:t>
            </a:r>
            <a:r>
              <a:rPr lang="en-US" i="1" dirty="0" smtClean="0"/>
              <a:t>target</a:t>
            </a:r>
            <a:r>
              <a:rPr lang="en-US" dirty="0" smtClean="0"/>
              <a:t> or thing being measured (person, plant or whatever) hasn’t changed.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en-US" dirty="0"/>
              <a:t>Inter-rater (rater)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en-US" altLang="en-US" dirty="0"/>
              <a:t>Need 2 or more raters of the thing being </a:t>
            </a:r>
            <a:r>
              <a:rPr lang="en-US" altLang="en-US" dirty="0" smtClean="0"/>
              <a:t>measured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en-US" dirty="0"/>
              <a:t>Internal consistency (items)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en-US" altLang="en-US" dirty="0"/>
              <a:t>Need 2 or more items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en-US" dirty="0" smtClean="0"/>
              <a:t>Test-retest </a:t>
            </a:r>
            <a:r>
              <a:rPr lang="en-US" altLang="en-US" dirty="0"/>
              <a:t>(administrations)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en-US" altLang="en-US" dirty="0"/>
              <a:t>Need 2 or more time points</a:t>
            </a:r>
          </a:p>
          <a:p>
            <a:pPr marL="0" indent="0" eaLnBrk="1" hangingPunct="1">
              <a:buFontTx/>
              <a:buNone/>
              <a:defRPr/>
            </a:pPr>
            <a:endParaRPr lang="en-US" dirty="0" smtClean="0"/>
          </a:p>
          <a:p>
            <a:pPr marL="0" indent="0" eaLnBrk="1" hangingPunct="1">
              <a:buFontTx/>
              <a:buNone/>
              <a:defRPr/>
            </a:pPr>
            <a:endParaRPr lang="en-US" dirty="0" smtClean="0"/>
          </a:p>
          <a:p>
            <a:pPr marL="457200" lvl="1" indent="0" eaLnBrk="1" hangingPunct="1"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79388" y="457200"/>
            <a:ext cx="8839200" cy="1143000"/>
          </a:xfrm>
        </p:spPr>
        <p:txBody>
          <a:bodyPr/>
          <a:lstStyle/>
          <a:p>
            <a:r>
              <a:rPr lang="en-US" altLang="en-US" sz="3200" dirty="0" smtClean="0">
                <a:latin typeface="Comic Sans MS" panose="030F0702030302020204" pitchFamily="66" charset="0"/>
              </a:rPr>
              <a:t>Ratings of </a:t>
            </a:r>
            <a:r>
              <a:rPr lang="en-US" altLang="en-US" sz="3200" dirty="0" smtClean="0">
                <a:latin typeface="Comic Sans MS" panose="030F0702030302020204" pitchFamily="66" charset="0"/>
              </a:rPr>
              <a:t>6 </a:t>
            </a:r>
            <a:r>
              <a:rPr lang="en-US" altLang="en-US" sz="3200" dirty="0" smtClean="0">
                <a:latin typeface="Comic Sans MS" panose="030F0702030302020204" pitchFamily="66" charset="0"/>
              </a:rPr>
              <a:t>CTSI Presentations by </a:t>
            </a:r>
            <a:r>
              <a:rPr lang="en-US" altLang="en-US" sz="3200" dirty="0" smtClean="0">
                <a:latin typeface="Comic Sans MS" panose="030F0702030302020204" pitchFamily="66" charset="0"/>
              </a:rPr>
              <a:t>2 </a:t>
            </a:r>
            <a:r>
              <a:rPr lang="en-US" altLang="en-US" sz="3200" dirty="0" smtClean="0">
                <a:latin typeface="Comic Sans MS" panose="030F0702030302020204" pitchFamily="66" charset="0"/>
              </a:rPr>
              <a:t>Raters  </a:t>
            </a:r>
            <a:r>
              <a:rPr lang="en-US" altLang="en-US" sz="2800" dirty="0" smtClean="0">
                <a:latin typeface="Comic Sans MS" panose="030F0702030302020204" pitchFamily="66" charset="0"/>
              </a:rPr>
              <a:t/>
            </a:r>
            <a:br>
              <a:rPr lang="en-US" altLang="en-US" sz="2800" dirty="0" smtClean="0">
                <a:latin typeface="Comic Sans MS" panose="030F0702030302020204" pitchFamily="66" charset="0"/>
              </a:rPr>
            </a:br>
            <a:r>
              <a:rPr lang="en-US" altLang="en-US" sz="3600" dirty="0" smtClean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400" dirty="0" smtClean="0">
                <a:latin typeface="Comic Sans MS" pitchFamily="66" charset="0"/>
              </a:rPr>
              <a:t>[1 = Poor; 2 = Fair; 3 = Good; 4 = Very good; 5 = Excellent]</a:t>
            </a:r>
          </a:p>
          <a:p>
            <a:pPr>
              <a:defRPr/>
            </a:pPr>
            <a:endParaRPr lang="en-US" sz="2800" dirty="0" smtClean="0">
              <a:latin typeface="Comic Sans MS" pitchFamily="66" charset="0"/>
            </a:endParaRPr>
          </a:p>
          <a:p>
            <a:pPr marL="0" indent="0">
              <a:buFontTx/>
              <a:buNone/>
              <a:defRPr/>
            </a:pPr>
            <a:r>
              <a:rPr lang="en-US" sz="2800" dirty="0" smtClean="0">
                <a:latin typeface="Comic Sans MS" pitchFamily="66" charset="0"/>
              </a:rPr>
              <a:t>1= 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Jack Needleman (Good, Very Good)</a:t>
            </a:r>
          </a:p>
          <a:p>
            <a:pPr marL="0" indent="0">
              <a:buFontTx/>
              <a:buNone/>
              <a:defRPr/>
            </a:pPr>
            <a:r>
              <a:rPr lang="en-US" sz="2800" dirty="0" smtClean="0">
                <a:latin typeface="Comic Sans MS" pitchFamily="66" charset="0"/>
              </a:rPr>
              <a:t>2= Neil Wenger (Very Good, Excellent)</a:t>
            </a:r>
          </a:p>
          <a:p>
            <a:pPr marL="0" indent="0">
              <a:buFontTx/>
              <a:buNone/>
              <a:defRPr/>
            </a:pPr>
            <a:r>
              <a:rPr lang="en-US" sz="2800" dirty="0" smtClean="0">
                <a:latin typeface="Comic Sans MS" pitchFamily="66" charset="0"/>
              </a:rPr>
              <a:t>3= Ron Andersen (Good, Good)</a:t>
            </a:r>
          </a:p>
          <a:p>
            <a:pPr marL="0" indent="0">
              <a:buFontTx/>
              <a:buNone/>
              <a:defRPr/>
            </a:pPr>
            <a:r>
              <a:rPr lang="en-US" sz="2800" dirty="0" smtClean="0">
                <a:latin typeface="Comic Sans MS" pitchFamily="66" charset="0"/>
              </a:rPr>
              <a:t>4= Ron Hays (Fair, Poor)</a:t>
            </a:r>
          </a:p>
          <a:p>
            <a:pPr marL="0" indent="0">
              <a:buFontTx/>
              <a:buNone/>
              <a:defRPr/>
            </a:pPr>
            <a:r>
              <a:rPr lang="en-US" sz="2800" dirty="0" smtClean="0">
                <a:latin typeface="Comic Sans MS" pitchFamily="66" charset="0"/>
              </a:rPr>
              <a:t>5= Douglas Bell (Excellent, Very Good)</a:t>
            </a:r>
          </a:p>
          <a:p>
            <a:pPr marL="0" indent="0">
              <a:buFontTx/>
              <a:buNone/>
              <a:defRPr/>
            </a:pPr>
            <a:r>
              <a:rPr lang="en-US" sz="2800" dirty="0" smtClean="0">
                <a:latin typeface="Comic Sans MS" pitchFamily="66" charset="0"/>
              </a:rPr>
              <a:t>6= Martin Shapiro (Fair, Fair)</a:t>
            </a:r>
          </a:p>
          <a:p>
            <a:pPr marL="0" indent="0">
              <a:buFontTx/>
              <a:buNone/>
              <a:defRPr/>
            </a:pPr>
            <a:endParaRPr lang="en-US" sz="2800" dirty="0" smtClean="0">
              <a:latin typeface="Comic Sans MS" pitchFamily="66" charset="0"/>
            </a:endParaRPr>
          </a:p>
          <a:p>
            <a:pPr marL="0" indent="0">
              <a:buFontTx/>
              <a:buNone/>
              <a:defRPr/>
            </a:pPr>
            <a:r>
              <a:rPr lang="en-US" sz="2800" dirty="0" smtClean="0">
                <a:latin typeface="Comic Sans MS" pitchFamily="66" charset="0"/>
              </a:rPr>
              <a:t>(</a:t>
            </a:r>
            <a:r>
              <a:rPr lang="en-US" sz="2800" i="1" dirty="0" smtClean="0">
                <a:latin typeface="Comic Sans MS" pitchFamily="66" charset="0"/>
              </a:rPr>
              <a:t>Target = 6 presenters; assessed by 2 raters</a:t>
            </a:r>
            <a:r>
              <a:rPr lang="en-US" sz="2800" dirty="0" smtClean="0">
                <a:latin typeface="Comic Sans MS" pitchFamily="66" charset="0"/>
              </a:rPr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457200" y="457200"/>
            <a:ext cx="830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3600" b="0" dirty="0" smtClean="0">
                <a:latin typeface="Comic Sans MS" panose="030F0702030302020204" pitchFamily="66" charset="0"/>
                <a:ea typeface="MS PGothic" panose="020B0600070205080204" pitchFamily="34" charset="-128"/>
              </a:rPr>
              <a:t>Reliability </a:t>
            </a:r>
            <a:r>
              <a:rPr lang="en-US" altLang="en-US" sz="3600" b="0" dirty="0" smtClean="0">
                <a:latin typeface="Comic Sans MS" panose="030F0702030302020204" pitchFamily="66" charset="0"/>
                <a:ea typeface="MS PGothic" panose="020B0600070205080204" pitchFamily="34" charset="-128"/>
              </a:rPr>
              <a:t>and </a:t>
            </a:r>
            <a:r>
              <a:rPr lang="en-US" altLang="en-US" sz="3600" b="0" dirty="0" err="1" smtClean="0">
                <a:latin typeface="Comic Sans MS" panose="030F0702030302020204" pitchFamily="66" charset="0"/>
                <a:ea typeface="MS PGothic" panose="020B0600070205080204" pitchFamily="34" charset="-128"/>
              </a:rPr>
              <a:t>Intraclass</a:t>
            </a:r>
            <a:r>
              <a:rPr lang="en-US" altLang="en-US" sz="3600" b="0" dirty="0" smtClean="0">
                <a:latin typeface="Comic Sans MS" panose="030F0702030302020204" pitchFamily="66" charset="0"/>
                <a:ea typeface="MS PGothic" panose="020B0600070205080204" pitchFamily="34" charset="-128"/>
              </a:rPr>
              <a:t> Correlation</a:t>
            </a:r>
            <a:endParaRPr lang="en-US" altLang="en-US" sz="3600" b="0" dirty="0"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-177800" y="1295400"/>
            <a:ext cx="9144000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100000"/>
              </a:spcBef>
              <a:buFontTx/>
              <a:buNone/>
            </a:pPr>
            <a:endParaRPr lang="en-US" altLang="en-US" sz="1400">
              <a:latin typeface="Comic Sans MS" panose="030F0702030302020204" pitchFamily="66" charset="0"/>
              <a:ea typeface="MS PGothic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100000"/>
              </a:spcBef>
              <a:buFontTx/>
              <a:buNone/>
            </a:pPr>
            <a:r>
              <a:rPr lang="en-US" altLang="en-US" sz="1400">
                <a:latin typeface="Comic Sans MS" panose="030F0702030302020204" pitchFamily="66" charset="0"/>
                <a:ea typeface="MS PGothic" panose="020B0600070205080204" pitchFamily="34" charset="-128"/>
              </a:rPr>
              <a:t/>
            </a:r>
            <a:br>
              <a:rPr lang="en-US" altLang="en-US" sz="1400">
                <a:latin typeface="Comic Sans MS" panose="030F0702030302020204" pitchFamily="66" charset="0"/>
                <a:ea typeface="MS PGothic" panose="020B0600070205080204" pitchFamily="34" charset="-128"/>
              </a:rPr>
            </a:br>
            <a:endParaRPr lang="en-US" altLang="en-US" sz="1400"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34821" name="Rectangle 4"/>
          <p:cNvSpPr>
            <a:spLocks noChangeArrowheads="1"/>
          </p:cNvSpPr>
          <p:nvPr/>
        </p:nvSpPr>
        <p:spPr bwMode="auto">
          <a:xfrm>
            <a:off x="4052888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4822" name="Rectangle 5"/>
          <p:cNvSpPr>
            <a:spLocks noChangeArrowheads="1"/>
          </p:cNvSpPr>
          <p:nvPr/>
        </p:nvSpPr>
        <p:spPr bwMode="auto">
          <a:xfrm>
            <a:off x="3862388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4823" name="Rectangle 6"/>
          <p:cNvSpPr>
            <a:spLocks noChangeArrowheads="1"/>
          </p:cNvSpPr>
          <p:nvPr/>
        </p:nvSpPr>
        <p:spPr bwMode="auto">
          <a:xfrm>
            <a:off x="386715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graphicFrame>
        <p:nvGraphicFramePr>
          <p:cNvPr id="34824" name="Object 7"/>
          <p:cNvGraphicFramePr>
            <a:graphicFrameLocks noChangeAspect="1"/>
          </p:cNvGraphicFramePr>
          <p:nvPr/>
        </p:nvGraphicFramePr>
        <p:xfrm>
          <a:off x="2057400" y="4287837"/>
          <a:ext cx="1981200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78" name="Equation" r:id="rId4" imgW="1040948" imgH="431613" progId="Equation.3">
                  <p:embed/>
                </p:oleObj>
              </mc:Choice>
              <mc:Fallback>
                <p:oleObj name="Equation" r:id="rId4" imgW="1040948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287837"/>
                        <a:ext cx="1981200" cy="81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5" name="Object 8"/>
          <p:cNvGraphicFramePr>
            <a:graphicFrameLocks noChangeAspect="1"/>
          </p:cNvGraphicFramePr>
          <p:nvPr/>
        </p:nvGraphicFramePr>
        <p:xfrm>
          <a:off x="4953000" y="4287837"/>
          <a:ext cx="2362200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79" name="Equation" r:id="rId6" imgW="1422400" imgH="431800" progId="Equation.3">
                  <p:embed/>
                </p:oleObj>
              </mc:Choice>
              <mc:Fallback>
                <p:oleObj name="Equation" r:id="rId6" imgW="14224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287837"/>
                        <a:ext cx="2362200" cy="712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6" name="Object 9"/>
          <p:cNvGraphicFramePr>
            <a:graphicFrameLocks noChangeAspect="1"/>
          </p:cNvGraphicFramePr>
          <p:nvPr/>
        </p:nvGraphicFramePr>
        <p:xfrm>
          <a:off x="4876800" y="3190875"/>
          <a:ext cx="22860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80" name="Equation" r:id="rId8" imgW="1409088" imgH="431613" progId="Equation.3">
                  <p:embed/>
                </p:oleObj>
              </mc:Choice>
              <mc:Fallback>
                <p:oleObj name="Equation" r:id="rId8" imgW="1409088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190875"/>
                        <a:ext cx="2286000" cy="695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7" name="Object 10"/>
          <p:cNvGraphicFramePr>
            <a:graphicFrameLocks noChangeAspect="1"/>
          </p:cNvGraphicFramePr>
          <p:nvPr/>
        </p:nvGraphicFramePr>
        <p:xfrm>
          <a:off x="1928813" y="3144838"/>
          <a:ext cx="1957387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81" name="Equation" r:id="rId10" imgW="1028254" imgH="431613" progId="Equation.3">
                  <p:embed/>
                </p:oleObj>
              </mc:Choice>
              <mc:Fallback>
                <p:oleObj name="Equation" r:id="rId10" imgW="1028254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813" y="3144838"/>
                        <a:ext cx="1957387" cy="817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8" name="Object 11"/>
          <p:cNvGraphicFramePr>
            <a:graphicFrameLocks noChangeAspect="1"/>
          </p:cNvGraphicFramePr>
          <p:nvPr/>
        </p:nvGraphicFramePr>
        <p:xfrm>
          <a:off x="1676400" y="2154238"/>
          <a:ext cx="2895600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82" name="Equation" r:id="rId12" imgW="1676400" imgH="431800" progId="Equation.3">
                  <p:embed/>
                </p:oleObj>
              </mc:Choice>
              <mc:Fallback>
                <p:oleObj name="Equation" r:id="rId12" imgW="16764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154238"/>
                        <a:ext cx="2895600" cy="741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9" name="Object 12"/>
          <p:cNvGraphicFramePr>
            <a:graphicFrameLocks noChangeAspect="1"/>
          </p:cNvGraphicFramePr>
          <p:nvPr/>
        </p:nvGraphicFramePr>
        <p:xfrm>
          <a:off x="4800600" y="2217549"/>
          <a:ext cx="4114800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83" name="Equation" r:id="rId14" imgW="2882900" imgH="431800" progId="Equation.3">
                  <p:embed/>
                </p:oleObj>
              </mc:Choice>
              <mc:Fallback>
                <p:oleObj name="Equation" r:id="rId14" imgW="28829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217549"/>
                        <a:ext cx="4114800" cy="611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30" name="Text Box 13"/>
          <p:cNvSpPr txBox="1">
            <a:spLocks noChangeArrowheads="1"/>
          </p:cNvSpPr>
          <p:nvPr/>
        </p:nvSpPr>
        <p:spPr bwMode="auto">
          <a:xfrm>
            <a:off x="304800" y="13716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ea typeface="MS PGothic" panose="020B0600070205080204" pitchFamily="34" charset="-128"/>
              </a:rPr>
              <a:t>Model</a:t>
            </a:r>
          </a:p>
        </p:txBody>
      </p:sp>
      <p:sp>
        <p:nvSpPr>
          <p:cNvPr id="34831" name="Text Box 14"/>
          <p:cNvSpPr txBox="1">
            <a:spLocks noChangeArrowheads="1"/>
          </p:cNvSpPr>
          <p:nvPr/>
        </p:nvSpPr>
        <p:spPr bwMode="auto">
          <a:xfrm>
            <a:off x="5105400" y="1371600"/>
            <a:ext cx="3048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ea typeface="MS PGothic" panose="020B0600070205080204" pitchFamily="34" charset="-128"/>
              </a:rPr>
              <a:t>Intraclass Correlation</a:t>
            </a:r>
          </a:p>
        </p:txBody>
      </p:sp>
      <p:sp>
        <p:nvSpPr>
          <p:cNvPr id="34832" name="Text Box 15"/>
          <p:cNvSpPr txBox="1">
            <a:spLocks noChangeArrowheads="1"/>
          </p:cNvSpPr>
          <p:nvPr/>
        </p:nvSpPr>
        <p:spPr bwMode="auto">
          <a:xfrm>
            <a:off x="2209800" y="1371600"/>
            <a:ext cx="1447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ea typeface="MS PGothic" panose="020B0600070205080204" pitchFamily="34" charset="-128"/>
              </a:rPr>
              <a:t>Reliability</a:t>
            </a:r>
          </a:p>
        </p:txBody>
      </p:sp>
      <p:sp>
        <p:nvSpPr>
          <p:cNvPr id="34833" name="Text Box 16"/>
          <p:cNvSpPr txBox="1">
            <a:spLocks noChangeArrowheads="1"/>
          </p:cNvSpPr>
          <p:nvPr/>
        </p:nvSpPr>
        <p:spPr bwMode="auto">
          <a:xfrm>
            <a:off x="304800" y="4267200"/>
            <a:ext cx="1066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ea typeface="MS PGothic" panose="020B0600070205080204" pitchFamily="34" charset="-128"/>
              </a:rPr>
              <a:t>One-way</a:t>
            </a:r>
          </a:p>
        </p:txBody>
      </p:sp>
      <p:sp>
        <p:nvSpPr>
          <p:cNvPr id="34834" name="Text Box 17"/>
          <p:cNvSpPr txBox="1">
            <a:spLocks noChangeArrowheads="1"/>
          </p:cNvSpPr>
          <p:nvPr/>
        </p:nvSpPr>
        <p:spPr bwMode="auto">
          <a:xfrm>
            <a:off x="304800" y="3032125"/>
            <a:ext cx="1066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ea typeface="MS PGothic" panose="020B0600070205080204" pitchFamily="34" charset="-128"/>
              </a:rPr>
              <a:t>Two-way mixed</a:t>
            </a:r>
          </a:p>
        </p:txBody>
      </p:sp>
      <p:sp>
        <p:nvSpPr>
          <p:cNvPr id="34835" name="Text Box 18"/>
          <p:cNvSpPr txBox="1">
            <a:spLocks noChangeArrowheads="1"/>
          </p:cNvSpPr>
          <p:nvPr/>
        </p:nvSpPr>
        <p:spPr bwMode="auto">
          <a:xfrm>
            <a:off x="304800" y="2041525"/>
            <a:ext cx="129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ea typeface="MS PGothic" panose="020B0600070205080204" pitchFamily="34" charset="-128"/>
              </a:rPr>
              <a:t>Two-way random</a:t>
            </a:r>
          </a:p>
        </p:txBody>
      </p:sp>
      <p:sp>
        <p:nvSpPr>
          <p:cNvPr id="34836" name="Line 19"/>
          <p:cNvSpPr>
            <a:spLocks noChangeShapeType="1"/>
          </p:cNvSpPr>
          <p:nvPr/>
        </p:nvSpPr>
        <p:spPr bwMode="auto">
          <a:xfrm>
            <a:off x="304800" y="1905000"/>
            <a:ext cx="845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7" name="Line 20"/>
          <p:cNvSpPr>
            <a:spLocks noChangeShapeType="1"/>
          </p:cNvSpPr>
          <p:nvPr/>
        </p:nvSpPr>
        <p:spPr bwMode="auto">
          <a:xfrm>
            <a:off x="304800" y="2971800"/>
            <a:ext cx="845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8" name="Line 21"/>
          <p:cNvSpPr>
            <a:spLocks noChangeShapeType="1"/>
          </p:cNvSpPr>
          <p:nvPr/>
        </p:nvSpPr>
        <p:spPr bwMode="auto">
          <a:xfrm>
            <a:off x="304800" y="4191000"/>
            <a:ext cx="845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9" name="Line 22"/>
          <p:cNvSpPr>
            <a:spLocks noChangeShapeType="1"/>
          </p:cNvSpPr>
          <p:nvPr/>
        </p:nvSpPr>
        <p:spPr bwMode="auto">
          <a:xfrm>
            <a:off x="4572000" y="1447800"/>
            <a:ext cx="0" cy="388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0" name="Line 23"/>
          <p:cNvSpPr>
            <a:spLocks noChangeShapeType="1"/>
          </p:cNvSpPr>
          <p:nvPr/>
        </p:nvSpPr>
        <p:spPr bwMode="auto">
          <a:xfrm>
            <a:off x="1524000" y="1371600"/>
            <a:ext cx="0" cy="388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41" name="Text Box 24"/>
          <p:cNvSpPr txBox="1">
            <a:spLocks noChangeArrowheads="1"/>
          </p:cNvSpPr>
          <p:nvPr/>
        </p:nvSpPr>
        <p:spPr bwMode="auto">
          <a:xfrm>
            <a:off x="685800" y="5257800"/>
            <a:ext cx="79390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ea typeface="MS PGothic" panose="020B0600070205080204" pitchFamily="34" charset="-128"/>
              </a:rPr>
              <a:t>BMS =  Between </a:t>
            </a:r>
            <a:r>
              <a:rPr lang="en-US" altLang="en-US" sz="2000" dirty="0" err="1">
                <a:ea typeface="MS PGothic" panose="020B0600070205080204" pitchFamily="34" charset="-128"/>
              </a:rPr>
              <a:t>Ratee</a:t>
            </a:r>
            <a:r>
              <a:rPr lang="en-US" altLang="en-US" sz="2000" dirty="0">
                <a:ea typeface="MS PGothic" panose="020B0600070205080204" pitchFamily="34" charset="-128"/>
              </a:rPr>
              <a:t> Mean Square     N = n of </a:t>
            </a:r>
            <a:r>
              <a:rPr lang="en-US" altLang="en-US" sz="2000" dirty="0" err="1">
                <a:ea typeface="MS PGothic" panose="020B0600070205080204" pitchFamily="34" charset="-128"/>
              </a:rPr>
              <a:t>ratees</a:t>
            </a:r>
            <a:endParaRPr lang="en-US" altLang="en-US" sz="2000" dirty="0">
              <a:ea typeface="MS PGothic" panose="020B0600070205080204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ea typeface="MS PGothic" panose="020B0600070205080204" pitchFamily="34" charset="-128"/>
              </a:rPr>
              <a:t>WMS = Within Mean Square                    k =  n of items or raters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ea typeface="MS PGothic" panose="020B0600070205080204" pitchFamily="34" charset="-128"/>
              </a:rPr>
              <a:t>JMS   = Item or Rater Mean Square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ea typeface="MS PGothic" panose="020B0600070205080204" pitchFamily="34" charset="-128"/>
              </a:rPr>
              <a:t>EMS  = </a:t>
            </a:r>
            <a:r>
              <a:rPr lang="en-US" altLang="en-US" sz="2000" dirty="0" err="1">
                <a:ea typeface="MS PGothic" panose="020B0600070205080204" pitchFamily="34" charset="-128"/>
              </a:rPr>
              <a:t>Ratee</a:t>
            </a:r>
            <a:r>
              <a:rPr lang="en-US" altLang="en-US" sz="2000" dirty="0">
                <a:ea typeface="MS PGothic" panose="020B0600070205080204" pitchFamily="34" charset="-128"/>
              </a:rPr>
              <a:t> x Item (Rater) Mean Square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7419975" y="6105525"/>
            <a:ext cx="1466850" cy="476250"/>
          </a:xfrm>
        </p:spPr>
        <p:txBody>
          <a:bodyPr/>
          <a:lstStyle/>
          <a:p>
            <a:pPr>
              <a:defRPr/>
            </a:pPr>
            <a:fld id="{FC104A63-7622-4A0E-8213-283EA964E1B0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596900"/>
            <a:ext cx="9144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b="0" dirty="0">
                <a:latin typeface="Comic Sans MS" panose="030F0702030302020204" pitchFamily="66" charset="0"/>
              </a:rPr>
              <a:t>Two-Way Random Effects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0" dirty="0">
                <a:latin typeface="Comic Sans MS" panose="030F0702030302020204" pitchFamily="66" charset="0"/>
              </a:rPr>
              <a:t>(Reliability of </a:t>
            </a:r>
            <a:r>
              <a:rPr lang="en-US" altLang="en-US" sz="2400" b="0" dirty="0" smtClean="0">
                <a:latin typeface="Comic Sans MS" panose="030F0702030302020204" pitchFamily="66" charset="0"/>
              </a:rPr>
              <a:t>Ratings of Presentations)</a:t>
            </a:r>
            <a:endParaRPr lang="en-US" altLang="en-US" sz="2400" b="0" dirty="0">
              <a:latin typeface="Comic Sans MS" panose="030F0702030302020204" pitchFamily="66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17500" y="2044700"/>
            <a:ext cx="8285163" cy="3153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 marL="25400" indent="-25400">
              <a:spcBef>
                <a:spcPct val="20000"/>
              </a:spcBef>
              <a:buChar char="•"/>
              <a:tabLst>
                <a:tab pos="2997200" algn="l"/>
                <a:tab pos="5334000" algn="l"/>
                <a:tab pos="75692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997200" algn="l"/>
                <a:tab pos="5334000" algn="l"/>
                <a:tab pos="7569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997200" algn="l"/>
                <a:tab pos="5334000" algn="l"/>
                <a:tab pos="7569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997200" algn="l"/>
                <a:tab pos="5334000" algn="l"/>
                <a:tab pos="7569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997200" algn="l"/>
                <a:tab pos="5334000" algn="l"/>
                <a:tab pos="7569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97200" algn="l"/>
                <a:tab pos="5334000" algn="l"/>
                <a:tab pos="7569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97200" algn="l"/>
                <a:tab pos="5334000" algn="l"/>
                <a:tab pos="7569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97200" algn="l"/>
                <a:tab pos="5334000" algn="l"/>
                <a:tab pos="7569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97200" algn="l"/>
                <a:tab pos="5334000" algn="l"/>
                <a:tab pos="7569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 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8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8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Presenters </a:t>
            </a:r>
            <a:r>
              <a:rPr lang="en-US" altLang="en-US" sz="2800" dirty="0">
                <a:latin typeface="Times New Roman" panose="02020603050405020304" pitchFamily="18" charset="0"/>
              </a:rPr>
              <a:t>(BMS)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          </a:t>
            </a:r>
            <a:r>
              <a:rPr lang="en-US" altLang="en-US" sz="2800" dirty="0">
                <a:latin typeface="Times New Roman" panose="02020603050405020304" pitchFamily="18" charset="0"/>
              </a:rPr>
              <a:t>5             15.67            3.13 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Raters (JMS)	        1               0.00            0.00 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Pres. </a:t>
            </a:r>
            <a:r>
              <a:rPr lang="en-US" altLang="en-US" sz="2800" dirty="0">
                <a:latin typeface="Times New Roman" panose="02020603050405020304" pitchFamily="18" charset="0"/>
              </a:rPr>
              <a:t>x Raters (EMS)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    </a:t>
            </a:r>
            <a:r>
              <a:rPr lang="en-US" altLang="en-US" sz="2800" dirty="0">
                <a:latin typeface="Times New Roman" panose="02020603050405020304" pitchFamily="18" charset="0"/>
              </a:rPr>
              <a:t>5               2.00            0.40 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8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     Total	       11            17.67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400050" y="2455863"/>
            <a:ext cx="138906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7000"/>
              </a:lnSpc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Source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4038600" y="2408238"/>
            <a:ext cx="6858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7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df</a:t>
            </a: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5705475" y="2455863"/>
            <a:ext cx="6953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7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SS</a:t>
            </a: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7177088" y="2455863"/>
            <a:ext cx="9747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7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MS</a:t>
            </a:r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>
            <a:off x="319088" y="4483100"/>
            <a:ext cx="81264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677863" y="5473700"/>
            <a:ext cx="1522412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7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2-way R =</a:t>
            </a: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2070100" y="5422900"/>
            <a:ext cx="4030663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7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u="sng" dirty="0">
                <a:latin typeface="Times New Roman" panose="02020603050405020304" pitchFamily="18" charset="0"/>
              </a:rPr>
              <a:t> 6 (3.13 - 0.40) </a:t>
            </a:r>
            <a:r>
              <a:rPr lang="en-US" altLang="en-US" sz="2400" dirty="0">
                <a:latin typeface="Times New Roman" panose="02020603050405020304" pitchFamily="18" charset="0"/>
              </a:rPr>
              <a:t>         =  0.89</a:t>
            </a: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5008564" y="5368925"/>
            <a:ext cx="696912" cy="4905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2070100" y="5803900"/>
            <a:ext cx="326390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7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 6 (3.13) + 0.00 - 0.40</a:t>
            </a: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3911600" y="5819775"/>
            <a:ext cx="109696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7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   </a:t>
            </a: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400050" y="0"/>
            <a:ext cx="1003300" cy="2408238"/>
          </a:xfrm>
          <a:prstGeom prst="rect">
            <a:avLst/>
          </a:prstGeom>
          <a:noFill/>
          <a:ln w="25400">
            <a:solidFill>
              <a:srgbClr val="00968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 typeface="Symbol" panose="05050102010706020507" pitchFamily="18" charset="2"/>
              <a:buNone/>
            </a:pPr>
            <a:endParaRPr lang="en-US" altLang="en-US" sz="16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01 13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01 24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02 14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02 25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03 13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03 23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04 12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04 21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05 15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05 24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06 12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06 22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Symbol" panose="05050102010706020507" pitchFamily="18" charset="2"/>
              <a:buNone/>
            </a:pP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36879" name="TextBox 5"/>
          <p:cNvSpPr txBox="1">
            <a:spLocks noChangeArrowheads="1"/>
          </p:cNvSpPr>
          <p:nvPr/>
        </p:nvSpPr>
        <p:spPr bwMode="auto">
          <a:xfrm>
            <a:off x="6858000" y="5770563"/>
            <a:ext cx="20954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ICC = 0.80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381500" y="5727700"/>
            <a:ext cx="6270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104A63-7622-4A0E-8213-283EA964E1B0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/>
          <a:p>
            <a:r>
              <a:rPr lang="en-US" altLang="en-US" sz="3600" dirty="0" smtClean="0">
                <a:latin typeface="Comic Sans MS" panose="030F0702030302020204" pitchFamily="66" charset="0"/>
              </a:rPr>
              <a:t>Responses of </a:t>
            </a:r>
            <a:r>
              <a:rPr lang="en-US" altLang="en-US" sz="3600" dirty="0" smtClean="0">
                <a:latin typeface="Comic Sans MS" panose="030F0702030302020204" pitchFamily="66" charset="0"/>
              </a:rPr>
              <a:t>6 </a:t>
            </a:r>
            <a:r>
              <a:rPr lang="en-US" altLang="en-US" sz="3600" dirty="0" smtClean="0">
                <a:latin typeface="Comic Sans MS" panose="030F0702030302020204" pitchFamily="66" charset="0"/>
              </a:rPr>
              <a:t>CTSI Presenters to </a:t>
            </a:r>
            <a:r>
              <a:rPr lang="en-US" altLang="en-US" sz="3600" dirty="0" smtClean="0">
                <a:latin typeface="Comic Sans MS" panose="030F0702030302020204" pitchFamily="66" charset="0"/>
              </a:rPr>
              <a:t/>
            </a:r>
            <a:br>
              <a:rPr lang="en-US" altLang="en-US" sz="3600" dirty="0" smtClean="0">
                <a:latin typeface="Comic Sans MS" panose="030F0702030302020204" pitchFamily="66" charset="0"/>
              </a:rPr>
            </a:br>
            <a:r>
              <a:rPr lang="en-US" altLang="en-US" sz="3600" dirty="0" smtClean="0">
                <a:latin typeface="Comic Sans MS" panose="030F0702030302020204" pitchFamily="66" charset="0"/>
              </a:rPr>
              <a:t>2 </a:t>
            </a:r>
            <a:r>
              <a:rPr lang="en-US" altLang="en-US" sz="3600" dirty="0" smtClean="0">
                <a:latin typeface="Comic Sans MS" panose="030F0702030302020204" pitchFamily="66" charset="0"/>
              </a:rPr>
              <a:t>Questions about Their Health 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514350" y="1600200"/>
            <a:ext cx="8629650" cy="4525963"/>
          </a:xfrm>
        </p:spPr>
        <p:txBody>
          <a:bodyPr/>
          <a:lstStyle/>
          <a:p>
            <a:pPr>
              <a:defRPr/>
            </a:pPr>
            <a:endParaRPr lang="en-US" sz="2800" dirty="0" smtClean="0">
              <a:latin typeface="Comic Sans MS" pitchFamily="66" charset="0"/>
            </a:endParaRPr>
          </a:p>
          <a:p>
            <a:pPr marL="0" indent="0">
              <a:buFontTx/>
              <a:buNone/>
              <a:defRPr/>
            </a:pPr>
            <a:r>
              <a:rPr lang="en-US" sz="2800" dirty="0">
                <a:latin typeface="Comic Sans MS" pitchFamily="66" charset="0"/>
              </a:rPr>
              <a:t>1= </a:t>
            </a:r>
            <a:r>
              <a:rPr lang="en-US" sz="2800" dirty="0" smtClean="0">
                <a:latin typeface="Comic Sans MS" pitchFamily="66" charset="0"/>
              </a:rPr>
              <a:t>Jack Needleman </a:t>
            </a:r>
            <a:r>
              <a:rPr lang="en-US" sz="2800" dirty="0">
                <a:latin typeface="Comic Sans MS" pitchFamily="66" charset="0"/>
              </a:rPr>
              <a:t>(Good, Very Good)</a:t>
            </a:r>
          </a:p>
          <a:p>
            <a:pPr marL="0" indent="0">
              <a:buFontTx/>
              <a:buNone/>
              <a:defRPr/>
            </a:pPr>
            <a:r>
              <a:rPr lang="en-US" sz="2800" dirty="0">
                <a:latin typeface="Comic Sans MS" pitchFamily="66" charset="0"/>
              </a:rPr>
              <a:t>2= </a:t>
            </a:r>
            <a:r>
              <a:rPr lang="en-US" sz="2800" dirty="0" smtClean="0">
                <a:latin typeface="Comic Sans MS" pitchFamily="66" charset="0"/>
              </a:rPr>
              <a:t>Neil Wenger </a:t>
            </a:r>
            <a:r>
              <a:rPr lang="en-US" sz="2800" dirty="0">
                <a:latin typeface="Comic Sans MS" pitchFamily="66" charset="0"/>
              </a:rPr>
              <a:t>(Very Good, Excellent)</a:t>
            </a:r>
          </a:p>
          <a:p>
            <a:pPr marL="0" indent="0">
              <a:buFontTx/>
              <a:buNone/>
              <a:defRPr/>
            </a:pPr>
            <a:r>
              <a:rPr lang="en-US" sz="2800" dirty="0">
                <a:latin typeface="Comic Sans MS" pitchFamily="66" charset="0"/>
              </a:rPr>
              <a:t>3= </a:t>
            </a:r>
            <a:r>
              <a:rPr lang="en-US" sz="2800" dirty="0" smtClean="0">
                <a:latin typeface="Comic Sans MS" pitchFamily="66" charset="0"/>
              </a:rPr>
              <a:t>Ron Andersen </a:t>
            </a:r>
            <a:r>
              <a:rPr lang="en-US" sz="2800" dirty="0">
                <a:latin typeface="Comic Sans MS" pitchFamily="66" charset="0"/>
              </a:rPr>
              <a:t>(Good, Good)</a:t>
            </a:r>
          </a:p>
          <a:p>
            <a:pPr marL="0" indent="0">
              <a:buFontTx/>
              <a:buNone/>
              <a:defRPr/>
            </a:pPr>
            <a:r>
              <a:rPr lang="en-US" sz="2800" dirty="0">
                <a:latin typeface="Comic Sans MS" pitchFamily="66" charset="0"/>
              </a:rPr>
              <a:t>4= Ron Hays (Fair, Poor)</a:t>
            </a:r>
          </a:p>
          <a:p>
            <a:pPr marL="0" indent="0">
              <a:buFontTx/>
              <a:buNone/>
              <a:defRPr/>
            </a:pPr>
            <a:r>
              <a:rPr lang="en-US" sz="2800" dirty="0">
                <a:latin typeface="Comic Sans MS" pitchFamily="66" charset="0"/>
              </a:rPr>
              <a:t>5= </a:t>
            </a:r>
            <a:r>
              <a:rPr lang="en-US" sz="2800" dirty="0" smtClean="0">
                <a:latin typeface="Comic Sans MS" pitchFamily="66" charset="0"/>
              </a:rPr>
              <a:t>Douglas Bell </a:t>
            </a:r>
            <a:r>
              <a:rPr lang="en-US" sz="2800" dirty="0">
                <a:latin typeface="Comic Sans MS" pitchFamily="66" charset="0"/>
              </a:rPr>
              <a:t>(Excellent, Very Good)</a:t>
            </a:r>
          </a:p>
          <a:p>
            <a:pPr marL="0" indent="0">
              <a:buFontTx/>
              <a:buNone/>
              <a:defRPr/>
            </a:pPr>
            <a:r>
              <a:rPr lang="en-US" sz="2800" dirty="0">
                <a:latin typeface="Comic Sans MS" pitchFamily="66" charset="0"/>
              </a:rPr>
              <a:t>6= </a:t>
            </a:r>
            <a:r>
              <a:rPr lang="en-US" sz="2800" dirty="0" smtClean="0">
                <a:latin typeface="Comic Sans MS" pitchFamily="66" charset="0"/>
              </a:rPr>
              <a:t>Martin Shapiro </a:t>
            </a:r>
            <a:r>
              <a:rPr lang="en-US" sz="2800" dirty="0">
                <a:latin typeface="Comic Sans MS" pitchFamily="66" charset="0"/>
              </a:rPr>
              <a:t>(Fair, Fair)</a:t>
            </a:r>
          </a:p>
          <a:p>
            <a:pPr marL="0" indent="0">
              <a:buFontTx/>
              <a:buNone/>
              <a:defRPr/>
            </a:pPr>
            <a:endParaRPr lang="en-US" sz="2800" dirty="0" smtClean="0">
              <a:latin typeface="Comic Sans MS" pitchFamily="66" charset="0"/>
            </a:endParaRPr>
          </a:p>
          <a:p>
            <a:pPr marL="0" indent="0">
              <a:buFontTx/>
              <a:buNone/>
              <a:defRPr/>
            </a:pPr>
            <a:r>
              <a:rPr lang="en-US" sz="2800" dirty="0" smtClean="0">
                <a:latin typeface="Comic Sans MS" pitchFamily="66" charset="0"/>
              </a:rPr>
              <a:t>(</a:t>
            </a:r>
            <a:r>
              <a:rPr lang="en-US" sz="2800" i="1" dirty="0" smtClean="0">
                <a:latin typeface="Comic Sans MS" pitchFamily="66" charset="0"/>
              </a:rPr>
              <a:t>Target = 6 presenters; assessed by 2 items</a:t>
            </a:r>
            <a:r>
              <a:rPr lang="en-US" sz="2800" dirty="0" smtClean="0">
                <a:latin typeface="Comic Sans MS" pitchFamily="66" charset="0"/>
              </a:rPr>
              <a:t>)</a:t>
            </a:r>
          </a:p>
          <a:p>
            <a:pPr>
              <a:defRPr/>
            </a:pPr>
            <a:endParaRPr lang="en-US" sz="2800" dirty="0" smtClean="0">
              <a:latin typeface="Comic Sans MS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596900"/>
            <a:ext cx="9144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i="1">
                <a:latin typeface="Times New Roman" panose="02020603050405020304" pitchFamily="18" charset="0"/>
              </a:rPr>
              <a:t>         </a:t>
            </a:r>
            <a:r>
              <a:rPr lang="en-US" altLang="en-US" sz="2800" b="0">
                <a:latin typeface="Comic Sans MS" panose="030F0702030302020204" pitchFamily="66" charset="0"/>
              </a:rPr>
              <a:t>Two-Way Mixed Effects (Cronbach’s Alpha)</a:t>
            </a: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317500" y="2044700"/>
            <a:ext cx="8285163" cy="3153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 marL="25400" indent="-25400">
              <a:spcBef>
                <a:spcPct val="20000"/>
              </a:spcBef>
              <a:buChar char="•"/>
              <a:tabLst>
                <a:tab pos="2997200" algn="l"/>
                <a:tab pos="5334000" algn="l"/>
                <a:tab pos="75692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997200" algn="l"/>
                <a:tab pos="5334000" algn="l"/>
                <a:tab pos="7569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997200" algn="l"/>
                <a:tab pos="5334000" algn="l"/>
                <a:tab pos="7569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997200" algn="l"/>
                <a:tab pos="5334000" algn="l"/>
                <a:tab pos="7569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997200" algn="l"/>
                <a:tab pos="5334000" algn="l"/>
                <a:tab pos="7569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97200" algn="l"/>
                <a:tab pos="5334000" algn="l"/>
                <a:tab pos="7569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97200" algn="l"/>
                <a:tab pos="5334000" algn="l"/>
                <a:tab pos="7569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97200" algn="l"/>
                <a:tab pos="5334000" algn="l"/>
                <a:tab pos="7569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97200" algn="l"/>
                <a:tab pos="5334000" algn="l"/>
                <a:tab pos="7569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 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8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8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Presenters </a:t>
            </a:r>
            <a:r>
              <a:rPr lang="en-US" altLang="en-US" sz="2800" dirty="0">
                <a:latin typeface="Times New Roman" panose="02020603050405020304" pitchFamily="18" charset="0"/>
              </a:rPr>
              <a:t>(BMS)     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  5             </a:t>
            </a:r>
            <a:r>
              <a:rPr lang="en-US" altLang="en-US" sz="2800" dirty="0">
                <a:latin typeface="Times New Roman" panose="02020603050405020304" pitchFamily="18" charset="0"/>
              </a:rPr>
              <a:t>15.67       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   </a:t>
            </a:r>
            <a:r>
              <a:rPr lang="en-US" altLang="en-US" sz="2800" dirty="0">
                <a:latin typeface="Times New Roman" panose="02020603050405020304" pitchFamily="18" charset="0"/>
              </a:rPr>
              <a:t>3.13 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Items (JMS)	 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  1               </a:t>
            </a:r>
            <a:r>
              <a:rPr lang="en-US" altLang="en-US" sz="2800" dirty="0">
                <a:latin typeface="Times New Roman" panose="02020603050405020304" pitchFamily="18" charset="0"/>
              </a:rPr>
              <a:t>0.00      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     </a:t>
            </a:r>
            <a:r>
              <a:rPr lang="en-US" altLang="en-US" sz="2800" dirty="0">
                <a:latin typeface="Times New Roman" panose="02020603050405020304" pitchFamily="18" charset="0"/>
              </a:rPr>
              <a:t>0.00 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Pres. </a:t>
            </a:r>
            <a:r>
              <a:rPr lang="en-US" altLang="en-US" sz="2800" dirty="0">
                <a:latin typeface="Times New Roman" panose="02020603050405020304" pitchFamily="18" charset="0"/>
              </a:rPr>
              <a:t>x Items (EMS)   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5               </a:t>
            </a:r>
            <a:r>
              <a:rPr lang="en-US" altLang="en-US" sz="2800" dirty="0">
                <a:latin typeface="Times New Roman" panose="02020603050405020304" pitchFamily="18" charset="0"/>
              </a:rPr>
              <a:t>2.00     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      </a:t>
            </a:r>
            <a:r>
              <a:rPr lang="en-US" altLang="en-US" sz="2800" dirty="0">
                <a:latin typeface="Times New Roman" panose="02020603050405020304" pitchFamily="18" charset="0"/>
              </a:rPr>
              <a:t>0.40 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8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     Total	       11            17.67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381000" y="2197100"/>
            <a:ext cx="138906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7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Source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3733800" y="2273300"/>
            <a:ext cx="6858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7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df</a:t>
            </a: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5334000" y="2197100"/>
            <a:ext cx="10668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7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SS</a:t>
            </a: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7162800" y="2197100"/>
            <a:ext cx="9906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7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MS</a:t>
            </a:r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>
            <a:off x="319088" y="4483100"/>
            <a:ext cx="81264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677863" y="5473700"/>
            <a:ext cx="118110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7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Alpha =</a:t>
            </a: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2070100" y="5422900"/>
            <a:ext cx="40068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7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 </a:t>
            </a:r>
            <a:r>
              <a:rPr lang="en-US" altLang="en-US" sz="2400" u="sng">
                <a:latin typeface="Times New Roman" panose="02020603050405020304" pitchFamily="18" charset="0"/>
              </a:rPr>
              <a:t> 3.13 - 0.40 </a:t>
            </a:r>
            <a:r>
              <a:rPr lang="en-US" altLang="en-US" sz="2400">
                <a:latin typeface="Times New Roman" panose="02020603050405020304" pitchFamily="18" charset="0"/>
              </a:rPr>
              <a:t> =  </a:t>
            </a:r>
            <a:r>
              <a:rPr lang="en-US" altLang="en-US" sz="2400" u="sng">
                <a:latin typeface="Times New Roman" panose="02020603050405020304" pitchFamily="18" charset="0"/>
              </a:rPr>
              <a:t>2.93</a:t>
            </a:r>
            <a:r>
              <a:rPr lang="en-US" altLang="en-US" sz="2400">
                <a:latin typeface="Times New Roman" panose="02020603050405020304" pitchFamily="18" charset="0"/>
              </a:rPr>
              <a:t>  =  0.87</a:t>
            </a:r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5008563" y="5368925"/>
            <a:ext cx="696912" cy="4905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2506663" y="5803900"/>
            <a:ext cx="95250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7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3.13</a:t>
            </a:r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3911600" y="5819775"/>
            <a:ext cx="109696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7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3.13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39950" name="Rectangle 14"/>
          <p:cNvSpPr>
            <a:spLocks noChangeArrowheads="1"/>
          </p:cNvSpPr>
          <p:nvPr/>
        </p:nvSpPr>
        <p:spPr bwMode="auto">
          <a:xfrm>
            <a:off x="203200" y="825500"/>
            <a:ext cx="949325" cy="1219200"/>
          </a:xfrm>
          <a:prstGeom prst="rect">
            <a:avLst/>
          </a:prstGeom>
          <a:noFill/>
          <a:ln w="25400">
            <a:solidFill>
              <a:srgbClr val="00968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01 34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02 45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03 33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04 21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05 54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06 22</a:t>
            </a:r>
          </a:p>
        </p:txBody>
      </p:sp>
      <p:sp>
        <p:nvSpPr>
          <p:cNvPr id="39951" name="Rectangle 1"/>
          <p:cNvSpPr>
            <a:spLocks noChangeArrowheads="1"/>
          </p:cNvSpPr>
          <p:nvPr/>
        </p:nvSpPr>
        <p:spPr bwMode="auto">
          <a:xfrm>
            <a:off x="6705600" y="5489575"/>
            <a:ext cx="1293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ICC = 0.77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104A63-7622-4A0E-8213-283EA964E1B0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457200"/>
            <a:ext cx="8534400" cy="1828800"/>
          </a:xfrm>
        </p:spPr>
        <p:txBody>
          <a:bodyPr lIns="92075" tIns="46038" rIns="92075" bIns="46038"/>
          <a:lstStyle/>
          <a:p>
            <a:r>
              <a:rPr lang="en-US" altLang="en-US" smtClean="0">
                <a:latin typeface="Comic Sans MS" panose="030F0702030302020204" pitchFamily="66" charset="0"/>
              </a:rPr>
              <a:t>Reliability Minimum Standards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147888"/>
            <a:ext cx="9144000" cy="4421187"/>
          </a:xfrm>
          <a:noFill/>
        </p:spPr>
        <p:txBody>
          <a:bodyPr lIns="63500" tIns="25400" rIns="63500" bIns="25400">
            <a:spAutoFit/>
          </a:bodyPr>
          <a:lstStyle/>
          <a:p>
            <a:pPr marL="228600" indent="-228600">
              <a:spcBef>
                <a:spcPct val="0"/>
              </a:spcBef>
              <a:tabLst>
                <a:tab pos="228600" algn="l"/>
                <a:tab pos="457200" algn="l"/>
                <a:tab pos="673100" algn="l"/>
              </a:tabLst>
            </a:pPr>
            <a:r>
              <a:rPr lang="en-US" altLang="en-US" smtClean="0"/>
              <a:t>	0.70 or above (for group comparisons)</a:t>
            </a:r>
          </a:p>
          <a:p>
            <a:pPr marL="228600" indent="-228600">
              <a:spcBef>
                <a:spcPct val="0"/>
              </a:spcBef>
              <a:tabLst>
                <a:tab pos="228600" algn="l"/>
                <a:tab pos="457200" algn="l"/>
                <a:tab pos="673100" algn="l"/>
              </a:tabLst>
            </a:pPr>
            <a:endParaRPr lang="en-US" altLang="en-US" smtClean="0"/>
          </a:p>
          <a:p>
            <a:pPr marL="228600" indent="-228600">
              <a:spcBef>
                <a:spcPct val="0"/>
              </a:spcBef>
              <a:tabLst>
                <a:tab pos="228600" algn="l"/>
                <a:tab pos="457200" algn="l"/>
                <a:tab pos="673100" algn="l"/>
              </a:tabLst>
            </a:pPr>
            <a:r>
              <a:rPr lang="en-US" altLang="en-US" smtClean="0"/>
              <a:t>	0.90 or higher (for individual assessment)</a:t>
            </a:r>
          </a:p>
          <a:p>
            <a:pPr marL="228600" indent="-228600">
              <a:spcBef>
                <a:spcPct val="0"/>
              </a:spcBef>
              <a:tabLst>
                <a:tab pos="228600" algn="l"/>
                <a:tab pos="457200" algn="l"/>
                <a:tab pos="673100" algn="l"/>
              </a:tabLst>
            </a:pPr>
            <a:endParaRPr lang="en-US" altLang="en-US" smtClean="0"/>
          </a:p>
          <a:p>
            <a:pPr marL="584200" lvl="1">
              <a:spcBef>
                <a:spcPct val="0"/>
              </a:spcBef>
              <a:buFont typeface="Wingdings" panose="05000000000000000000" pitchFamily="2" charset="2"/>
              <a:buChar char="Ø"/>
              <a:tabLst>
                <a:tab pos="228600" algn="l"/>
                <a:tab pos="457200" algn="l"/>
                <a:tab pos="673100" algn="l"/>
              </a:tabLst>
            </a:pPr>
            <a:r>
              <a:rPr lang="en-US" altLang="en-US" smtClean="0"/>
              <a:t> SEM = SD (1- reliability)</a:t>
            </a:r>
            <a:r>
              <a:rPr lang="en-US" altLang="en-US" baseline="30000" smtClean="0"/>
              <a:t>1/2</a:t>
            </a:r>
            <a:r>
              <a:rPr lang="en-US" altLang="en-US" smtClean="0"/>
              <a:t> </a:t>
            </a:r>
          </a:p>
          <a:p>
            <a:pPr marL="584200" lvl="1">
              <a:spcBef>
                <a:spcPct val="0"/>
              </a:spcBef>
              <a:buFont typeface="Wingdings" panose="05000000000000000000" pitchFamily="2" charset="2"/>
              <a:buChar char="Ø"/>
              <a:tabLst>
                <a:tab pos="228600" algn="l"/>
                <a:tab pos="457200" algn="l"/>
                <a:tab pos="673100" algn="l"/>
              </a:tabLst>
            </a:pPr>
            <a:r>
              <a:rPr lang="en-US" altLang="en-US" smtClean="0"/>
              <a:t> 95% CI = true score +/- 1.96 x SEM</a:t>
            </a:r>
          </a:p>
          <a:p>
            <a:pPr marL="584200" lvl="1">
              <a:spcBef>
                <a:spcPct val="0"/>
              </a:spcBef>
              <a:buFont typeface="Wingdings" panose="05000000000000000000" pitchFamily="2" charset="2"/>
              <a:buChar char="Ø"/>
              <a:tabLst>
                <a:tab pos="228600" algn="l"/>
                <a:tab pos="457200" algn="l"/>
                <a:tab pos="673100" algn="l"/>
              </a:tabLst>
            </a:pPr>
            <a:endParaRPr lang="en-US" altLang="en-US" smtClean="0"/>
          </a:p>
          <a:p>
            <a:pPr marL="984250" lvl="2">
              <a:spcBef>
                <a:spcPct val="0"/>
              </a:spcBef>
              <a:buFont typeface="Wingdings" panose="05000000000000000000" pitchFamily="2" charset="2"/>
              <a:buChar char="Ø"/>
              <a:tabLst>
                <a:tab pos="228600" algn="l"/>
                <a:tab pos="457200" algn="l"/>
                <a:tab pos="673100" algn="l"/>
              </a:tabLst>
            </a:pPr>
            <a:r>
              <a:rPr lang="en-US" altLang="en-US" smtClean="0"/>
              <a:t> if z-score = 0, then CI: -.62 to +.62 when reliability = 0.90</a:t>
            </a:r>
          </a:p>
          <a:p>
            <a:pPr marL="1441450" lvl="3">
              <a:spcBef>
                <a:spcPct val="0"/>
              </a:spcBef>
              <a:buFont typeface="Wingdings" panose="05000000000000000000" pitchFamily="2" charset="2"/>
              <a:buChar char="Ø"/>
              <a:tabLst>
                <a:tab pos="228600" algn="l"/>
                <a:tab pos="457200" algn="l"/>
                <a:tab pos="673100" algn="l"/>
              </a:tabLst>
            </a:pPr>
            <a:r>
              <a:rPr lang="en-US" altLang="en-US" smtClean="0"/>
              <a:t>Width of CI is 1.24 z-score units	</a:t>
            </a:r>
          </a:p>
          <a:p>
            <a:pPr marL="584200" lvl="1">
              <a:spcBef>
                <a:spcPct val="0"/>
              </a:spcBef>
              <a:buFont typeface="Wingdings" panose="05000000000000000000" pitchFamily="2" charset="2"/>
              <a:buChar char="Ø"/>
              <a:tabLst>
                <a:tab pos="228600" algn="l"/>
                <a:tab pos="457200" algn="l"/>
                <a:tab pos="673100" algn="l"/>
              </a:tabLst>
            </a:pPr>
            <a:endParaRPr lang="en-US" alt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104A63-7622-4A0E-8213-283EA964E1B0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Indicators of Health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B15C0F-D46F-4F15-BEA4-3F0FAA134F2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1828800" y="2286000"/>
            <a:ext cx="5867400" cy="9144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Signs and Symptoms of Disease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828800" y="4776716"/>
            <a:ext cx="2743200" cy="9144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Functioning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5353050" y="4800600"/>
            <a:ext cx="2343150" cy="9144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Well-Being</a:t>
            </a:r>
          </a:p>
        </p:txBody>
      </p:sp>
      <p:cxnSp>
        <p:nvCxnSpPr>
          <p:cNvPr id="10" name="Straight Arrow Connector 9"/>
          <p:cNvCxnSpPr>
            <a:endCxn id="6" idx="0"/>
          </p:cNvCxnSpPr>
          <p:nvPr/>
        </p:nvCxnSpPr>
        <p:spPr bwMode="auto">
          <a:xfrm>
            <a:off x="6524625" y="3200400"/>
            <a:ext cx="0" cy="1600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/>
          </a:ln>
          <a:effectLst/>
        </p:spPr>
      </p:cxnSp>
      <p:cxnSp>
        <p:nvCxnSpPr>
          <p:cNvPr id="12" name="Straight Arrow Connector 11"/>
          <p:cNvCxnSpPr>
            <a:endCxn id="5" idx="0"/>
          </p:cNvCxnSpPr>
          <p:nvPr/>
        </p:nvCxnSpPr>
        <p:spPr bwMode="auto">
          <a:xfrm>
            <a:off x="3200400" y="3200400"/>
            <a:ext cx="0" cy="15763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99751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4"/>
          <p:cNvSpPr>
            <a:spLocks noChangeArrowheads="1"/>
          </p:cNvSpPr>
          <p:nvPr/>
        </p:nvSpPr>
        <p:spPr bwMode="auto">
          <a:xfrm>
            <a:off x="304800" y="228600"/>
            <a:ext cx="861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0">
                <a:solidFill>
                  <a:schemeClr val="tx2"/>
                </a:solidFill>
                <a:latin typeface="Comic Sans MS" panose="030F0702030302020204" pitchFamily="66" charset="0"/>
              </a:rPr>
              <a:t>Item-scale correlation matrix</a:t>
            </a:r>
          </a:p>
        </p:txBody>
      </p:sp>
      <p:graphicFrame>
        <p:nvGraphicFramePr>
          <p:cNvPr id="52228" name="Object 5"/>
          <p:cNvGraphicFramePr>
            <a:graphicFrameLocks/>
          </p:cNvGraphicFramePr>
          <p:nvPr/>
        </p:nvGraphicFramePr>
        <p:xfrm>
          <a:off x="1103313" y="1597025"/>
          <a:ext cx="7010400" cy="481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0" name="Document" r:id="rId4" imgW="4938480" imgH="3361680" progId="Word.Document.8">
                  <p:embed/>
                </p:oleObj>
              </mc:Choice>
              <mc:Fallback>
                <p:oleObj name="Document" r:id="rId4" imgW="4938480" imgH="3361680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3313" y="1597025"/>
                        <a:ext cx="7010400" cy="481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9" name="Rectangle 6"/>
          <p:cNvSpPr>
            <a:spLocks noChangeArrowheads="1"/>
          </p:cNvSpPr>
          <p:nvPr/>
        </p:nvSpPr>
        <p:spPr bwMode="auto">
          <a:xfrm>
            <a:off x="5013325" y="6262688"/>
            <a:ext cx="1841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>
              <a:latin typeface="Times New Roman" panose="02020603050405020304" pitchFamily="18" charset="0"/>
            </a:endParaRPr>
          </a:p>
        </p:txBody>
      </p:sp>
      <p:pic>
        <p:nvPicPr>
          <p:cNvPr id="52230" name="Picture 8" descr="MPj0433160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286000"/>
            <a:ext cx="1524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372350" y="6115050"/>
            <a:ext cx="1466850" cy="476250"/>
          </a:xfrm>
        </p:spPr>
        <p:txBody>
          <a:bodyPr/>
          <a:lstStyle/>
          <a:p>
            <a:pPr>
              <a:defRPr/>
            </a:pPr>
            <a:fld id="{FC104A63-7622-4A0E-8213-283EA964E1B0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ChangeArrowheads="1"/>
          </p:cNvSpPr>
          <p:nvPr/>
        </p:nvSpPr>
        <p:spPr bwMode="auto">
          <a:xfrm>
            <a:off x="304800" y="228600"/>
            <a:ext cx="861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0">
                <a:solidFill>
                  <a:schemeClr val="tx2"/>
                </a:solidFill>
                <a:latin typeface="Comic Sans MS" panose="030F0702030302020204" pitchFamily="66" charset="0"/>
              </a:rPr>
              <a:t>Item-scale correlation matrix</a:t>
            </a:r>
          </a:p>
        </p:txBody>
      </p:sp>
      <p:graphicFrame>
        <p:nvGraphicFramePr>
          <p:cNvPr id="54276" name="Object 3"/>
          <p:cNvGraphicFramePr>
            <a:graphicFrameLocks/>
          </p:cNvGraphicFramePr>
          <p:nvPr/>
        </p:nvGraphicFramePr>
        <p:xfrm>
          <a:off x="1098550" y="1597025"/>
          <a:ext cx="7035800" cy="481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4" name="Document" r:id="rId4" imgW="4945320" imgH="3354840" progId="Word.Document.8">
                  <p:embed/>
                </p:oleObj>
              </mc:Choice>
              <mc:Fallback>
                <p:oleObj name="Document" r:id="rId4" imgW="4945320" imgH="3354840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8550" y="1597025"/>
                        <a:ext cx="7035800" cy="481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7" name="Rectangle 4"/>
          <p:cNvSpPr>
            <a:spLocks noChangeArrowheads="1"/>
          </p:cNvSpPr>
          <p:nvPr/>
        </p:nvSpPr>
        <p:spPr bwMode="auto">
          <a:xfrm>
            <a:off x="5013325" y="6262688"/>
            <a:ext cx="1841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>
              <a:latin typeface="Times New Roman" panose="02020603050405020304" pitchFamily="18" charset="0"/>
            </a:endParaRPr>
          </a:p>
        </p:txBody>
      </p:sp>
      <p:pic>
        <p:nvPicPr>
          <p:cNvPr id="54278" name="Picture 9" descr="MPj0433161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438400"/>
            <a:ext cx="167640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400925" y="6024563"/>
            <a:ext cx="1466850" cy="476250"/>
          </a:xfrm>
        </p:spPr>
        <p:txBody>
          <a:bodyPr/>
          <a:lstStyle/>
          <a:p>
            <a:pPr>
              <a:defRPr/>
            </a:pPr>
            <a:fld id="{FC104A63-7622-4A0E-8213-283EA964E1B0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0E01635-2E53-4BD5-8C39-2B0D74AABAF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400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latin typeface="Comic Sans MS" panose="030F0702030302020204" pitchFamily="66" charset="0"/>
              </a:rPr>
              <a:t>Aspects of Good Health-Related Quality of Life Measures</a:t>
            </a:r>
            <a:br>
              <a:rPr lang="en-US" altLang="en-US" sz="4000" dirty="0" smtClean="0">
                <a:latin typeface="Comic Sans MS" panose="030F0702030302020204" pitchFamily="66" charset="0"/>
              </a:rPr>
            </a:br>
            <a:endParaRPr lang="en-US" altLang="en-US" sz="4000" dirty="0" smtClean="0">
              <a:latin typeface="Comic Sans MS" panose="030F0702030302020204" pitchFamily="66" charset="0"/>
            </a:endParaRP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524000"/>
            <a:ext cx="832485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28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800" dirty="0" smtClean="0"/>
              <a:t>Aside from being practical..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800" dirty="0" smtClean="0"/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altLang="en-US" sz="2800" dirty="0" smtClean="0"/>
              <a:t>Same people get same scores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endParaRPr lang="en-US" altLang="en-US" sz="2800" dirty="0" smtClean="0"/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altLang="en-US" sz="2800" dirty="0" smtClean="0"/>
              <a:t>Different people get different scores and differ in the way you expect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endParaRPr lang="en-US" altLang="en-US" sz="2800" dirty="0"/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altLang="en-US" sz="2800" dirty="0"/>
              <a:t>Measure is interpretable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endParaRPr lang="en-US" altLang="en-US" sz="2800" dirty="0" smtClean="0"/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altLang="en-US" sz="2800" dirty="0" smtClean="0"/>
              <a:t>Measure works the same way for different groups (age, gender, race/ethnicity)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996399" y="3751259"/>
              <a:ext cx="7520040" cy="207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954279" y="3667379"/>
                <a:ext cx="7604280" cy="3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996399" y="4104779"/>
              <a:ext cx="3016800" cy="1382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954279" y="4020539"/>
                <a:ext cx="3101040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/>
              <p14:cNvContentPartPr/>
              <p14:nvPr/>
            </p14:nvContentPartPr>
            <p14:xfrm>
              <a:off x="4271679" y="4080659"/>
              <a:ext cx="2020320" cy="3837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4259799" y="4068779"/>
                <a:ext cx="2044080" cy="40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/>
              <p14:cNvContentPartPr/>
              <p14:nvPr/>
            </p14:nvContentPartPr>
            <p14:xfrm>
              <a:off x="10454319" y="3835139"/>
              <a:ext cx="360" cy="36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0442439" y="3823259"/>
                <a:ext cx="24120" cy="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714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01199"/>
            <a:ext cx="8629650" cy="1143000"/>
          </a:xfrm>
        </p:spPr>
        <p:txBody>
          <a:bodyPr/>
          <a:lstStyle/>
          <a:p>
            <a:pPr eaLnBrk="1" hangingPunct="1"/>
            <a:r>
              <a:rPr lang="en-US" altLang="en-US" sz="4200" dirty="0" smtClean="0">
                <a:latin typeface="Comic Sans MS" panose="030F0702030302020204" pitchFamily="66" charset="0"/>
              </a:rPr>
              <a:t>Validity</a:t>
            </a:r>
            <a:r>
              <a:rPr lang="en-US" altLang="en-US" dirty="0" smtClean="0">
                <a:latin typeface="Comic Sans MS" panose="030F0702030302020204" pitchFamily="66" charset="0"/>
              </a:rPr>
              <a:t/>
            </a:r>
            <a:br>
              <a:rPr lang="en-US" altLang="en-US" dirty="0" smtClean="0">
                <a:latin typeface="Comic Sans MS" panose="030F0702030302020204" pitchFamily="66" charset="0"/>
              </a:rPr>
            </a:br>
            <a:r>
              <a:rPr lang="en-US" altLang="en-US" sz="3000" i="1" dirty="0" smtClean="0">
                <a:latin typeface="Comic Sans MS" panose="030F0702030302020204" pitchFamily="66" charset="0"/>
              </a:rPr>
              <a:t>Does scale represent </a:t>
            </a:r>
            <a:r>
              <a:rPr lang="en-US" altLang="en-US" sz="3000" i="1" dirty="0">
                <a:latin typeface="Comic Sans MS" panose="030F0702030302020204" pitchFamily="66" charset="0"/>
              </a:rPr>
              <a:t>what it is </a:t>
            </a:r>
            <a:r>
              <a:rPr lang="en-US" altLang="en-US" sz="3000" i="1" dirty="0" smtClean="0">
                <a:latin typeface="Comic Sans MS" panose="030F0702030302020204" pitchFamily="66" charset="0"/>
              </a:rPr>
              <a:t/>
            </a:r>
            <a:br>
              <a:rPr lang="en-US" altLang="en-US" sz="3000" i="1" dirty="0" smtClean="0">
                <a:latin typeface="Comic Sans MS" panose="030F0702030302020204" pitchFamily="66" charset="0"/>
              </a:rPr>
            </a:br>
            <a:r>
              <a:rPr lang="en-US" altLang="en-US" sz="3000" i="1" dirty="0" smtClean="0">
                <a:latin typeface="Comic Sans MS" panose="030F0702030302020204" pitchFamily="66" charset="0"/>
              </a:rPr>
              <a:t>supposed </a:t>
            </a:r>
            <a:r>
              <a:rPr lang="en-US" altLang="en-US" sz="3000" i="1" dirty="0">
                <a:latin typeface="Comic Sans MS" panose="030F0702030302020204" pitchFamily="66" charset="0"/>
              </a:rPr>
              <a:t>to </a:t>
            </a:r>
            <a:r>
              <a:rPr lang="en-US" altLang="en-US" sz="3000" i="1" dirty="0" smtClean="0">
                <a:latin typeface="Comic Sans MS" panose="030F0702030302020204" pitchFamily="66" charset="0"/>
              </a:rPr>
              <a:t>be measuring?</a:t>
            </a:r>
            <a:r>
              <a:rPr lang="en-US" altLang="en-US" sz="3000" i="1" dirty="0">
                <a:latin typeface="Comic Sans MS" panose="030F0702030302020204" pitchFamily="66" charset="0"/>
              </a:rPr>
              <a:t/>
            </a:r>
            <a:br>
              <a:rPr lang="en-US" altLang="en-US" sz="3000" i="1" dirty="0">
                <a:latin typeface="Comic Sans MS" panose="030F0702030302020204" pitchFamily="66" charset="0"/>
              </a:rPr>
            </a:br>
            <a:endParaRPr lang="en-US" altLang="en-US" sz="3000" i="1" dirty="0" smtClean="0">
              <a:latin typeface="Comic Sans MS" panose="030F0702030302020204" pitchFamily="66" charset="0"/>
            </a:endParaRPr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24405"/>
            <a:ext cx="7924800" cy="4525963"/>
          </a:xfrm>
        </p:spPr>
        <p:txBody>
          <a:bodyPr/>
          <a:lstStyle/>
          <a:p>
            <a:pPr eaLnBrk="1" hangingPunct="1"/>
            <a:r>
              <a:rPr lang="en-US" altLang="en-US" sz="3000" dirty="0" smtClean="0">
                <a:latin typeface="Comic Sans MS" panose="030F0702030302020204" pitchFamily="66" charset="0"/>
              </a:rPr>
              <a:t>Content validity: </a:t>
            </a:r>
            <a:r>
              <a:rPr lang="en-US" altLang="en-US" sz="2600" dirty="0" smtClean="0">
                <a:latin typeface="Comic Sans MS" panose="030F0702030302020204" pitchFamily="66" charset="0"/>
              </a:rPr>
              <a:t>Does </a:t>
            </a:r>
            <a:r>
              <a:rPr lang="en-US" altLang="en-US" sz="2600" dirty="0">
                <a:latin typeface="Comic Sans MS" panose="030F0702030302020204" pitchFamily="66" charset="0"/>
              </a:rPr>
              <a:t>measure “appear” to reflect what it is intended to (expert judges or patient judgments)?</a:t>
            </a:r>
          </a:p>
          <a:p>
            <a:pPr lvl="1" eaLnBrk="1" hangingPunct="1"/>
            <a:r>
              <a:rPr lang="en-US" altLang="en-US" sz="2600" dirty="0" smtClean="0">
                <a:latin typeface="Comic Sans MS" panose="030F0702030302020204" pitchFamily="66" charset="0"/>
              </a:rPr>
              <a:t>Do items operationalize concept?</a:t>
            </a:r>
          </a:p>
          <a:p>
            <a:pPr lvl="1" eaLnBrk="1" hangingPunct="1"/>
            <a:r>
              <a:rPr lang="en-US" altLang="en-US" sz="2600" dirty="0" smtClean="0">
                <a:latin typeface="Comic Sans MS" panose="030F0702030302020204" pitchFamily="66" charset="0"/>
              </a:rPr>
              <a:t>Do items cover all aspects of concept?</a:t>
            </a:r>
          </a:p>
          <a:p>
            <a:pPr lvl="1" eaLnBrk="1" hangingPunct="1"/>
            <a:r>
              <a:rPr lang="en-US" altLang="en-US" sz="2600" dirty="0" smtClean="0">
                <a:latin typeface="Comic Sans MS" panose="030F0702030302020204" pitchFamily="66" charset="0"/>
              </a:rPr>
              <a:t>Does scale name represent item content?</a:t>
            </a:r>
          </a:p>
          <a:p>
            <a:pPr eaLnBrk="1" hangingPunct="1"/>
            <a:r>
              <a:rPr lang="en-US" altLang="en-US" sz="3000" dirty="0" smtClean="0">
                <a:latin typeface="Comic Sans MS" panose="030F0702030302020204" pitchFamily="66" charset="0"/>
              </a:rPr>
              <a:t>Construct validity</a:t>
            </a:r>
          </a:p>
          <a:p>
            <a:pPr lvl="1" eaLnBrk="1" hangingPunct="1"/>
            <a:r>
              <a:rPr lang="en-US" altLang="en-US" sz="2600" dirty="0" smtClean="0">
                <a:latin typeface="Comic Sans MS" panose="030F0702030302020204" pitchFamily="66" charset="0"/>
              </a:rPr>
              <a:t>Are the associations of the measure with </a:t>
            </a:r>
            <a:r>
              <a:rPr lang="en-US" altLang="en-US" sz="2600" dirty="0">
                <a:latin typeface="Comic Sans MS" panose="030F0702030302020204" pitchFamily="66" charset="0"/>
              </a:rPr>
              <a:t>other variables </a:t>
            </a:r>
            <a:r>
              <a:rPr lang="en-US" altLang="en-US" sz="2600" dirty="0" smtClean="0">
                <a:latin typeface="Comic Sans MS" panose="030F0702030302020204" pitchFamily="66" charset="0"/>
              </a:rPr>
              <a:t>consistent </a:t>
            </a:r>
            <a:r>
              <a:rPr lang="en-US" altLang="en-US" sz="2600" dirty="0">
                <a:latin typeface="Comic Sans MS" panose="030F0702030302020204" pitchFamily="66" charset="0"/>
              </a:rPr>
              <a:t>with hypotheses?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227761" y="4876800"/>
              <a:ext cx="3003840" cy="1119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85641" y="4792920"/>
                <a:ext cx="3088080" cy="279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Comic Sans MS" panose="030F0702030302020204" pitchFamily="66" charset="0"/>
              </a:rPr>
              <a:t>Relative Validity Example</a:t>
            </a:r>
          </a:p>
        </p:txBody>
      </p:sp>
      <p:graphicFrame>
        <p:nvGraphicFramePr>
          <p:cNvPr id="48356" name="Group 22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9386929"/>
              </p:ext>
            </p:extLst>
          </p:nvPr>
        </p:nvGraphicFramePr>
        <p:xfrm>
          <a:off x="457200" y="1941512"/>
          <a:ext cx="8229600" cy="4230688"/>
        </p:xfrm>
        <a:graphic>
          <a:graphicData uri="http://schemas.openxmlformats.org/drawingml/2006/table">
            <a:tbl>
              <a:tblPr/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Severity of Kidney Disease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50000">
                          <a:srgbClr val="376FA7"/>
                        </a:gs>
                        <a:gs pos="100000">
                          <a:srgbClr val="2A5682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None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50000">
                          <a:srgbClr val="376FA7"/>
                        </a:gs>
                        <a:gs pos="100000">
                          <a:srgbClr val="2A568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Mild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50000">
                          <a:srgbClr val="376FA7"/>
                        </a:gs>
                        <a:gs pos="100000">
                          <a:srgbClr val="2A568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Severe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50000">
                          <a:srgbClr val="376FA7"/>
                        </a:gs>
                        <a:gs pos="100000">
                          <a:srgbClr val="2A568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F-ratio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50000">
                          <a:srgbClr val="376FA7"/>
                        </a:gs>
                        <a:gs pos="100000">
                          <a:srgbClr val="2A568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Relative Validity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50000">
                          <a:srgbClr val="376FA7"/>
                        </a:gs>
                        <a:gs pos="100000">
                          <a:srgbClr val="2A5682"/>
                        </a:gs>
                      </a:gsLst>
                      <a:lin ang="5400000" scaled="1"/>
                    </a:gradFill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Burden of Disease #1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87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90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91     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--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Burden of Disease #2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74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78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88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Burden of Disease #3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77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87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95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2A5682"/>
                        </a:gs>
                        <a:gs pos="100000">
                          <a:srgbClr val="376FA7"/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52400" y="1219200"/>
            <a:ext cx="899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dirty="0" smtClean="0">
                <a:latin typeface="Comic Sans MS" pitchFamily="66" charset="0"/>
              </a:rPr>
              <a:t>Sensitivity </a:t>
            </a:r>
            <a:r>
              <a:rPr lang="en-US" altLang="en-US" sz="2400" dirty="0">
                <a:latin typeface="Comic Sans MS" pitchFamily="66" charset="0"/>
              </a:rPr>
              <a:t>of measure to </a:t>
            </a:r>
            <a:r>
              <a:rPr lang="en-US" altLang="en-US" sz="2400" dirty="0" smtClean="0">
                <a:latin typeface="Comic Sans MS" pitchFamily="66" charset="0"/>
              </a:rPr>
              <a:t>important (clinical) difference</a:t>
            </a:r>
            <a:endParaRPr lang="en-US" altLang="en-US" sz="2400" dirty="0">
              <a:latin typeface="Comic Sans MS" pitchFamily="66" charset="0"/>
            </a:endParaRPr>
          </a:p>
        </p:txBody>
      </p:sp>
      <p:pic>
        <p:nvPicPr>
          <p:cNvPr id="5" name="Picture 5" descr="MCj0363706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79043"/>
            <a:ext cx="930275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8FCE77-96BF-43CC-AD3D-3E0F3EBA0FF7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514350" y="152400"/>
            <a:ext cx="8629650" cy="1265238"/>
          </a:xfrm>
        </p:spPr>
        <p:txBody>
          <a:bodyPr/>
          <a:lstStyle/>
          <a:p>
            <a:r>
              <a:rPr lang="en-US" altLang="en-US" smtClean="0">
                <a:latin typeface="Comic Sans MS" panose="030F0702030302020204" pitchFamily="66" charset="0"/>
              </a:rPr>
              <a:t>Evaluating Construct Validity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4798991"/>
              </p:ext>
            </p:extLst>
          </p:nvPr>
        </p:nvGraphicFramePr>
        <p:xfrm>
          <a:off x="457200" y="1219200"/>
          <a:ext cx="8229600" cy="27382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107290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Scale</a:t>
                      </a:r>
                      <a:endParaRPr lang="en-US" sz="1800" dirty="0"/>
                    </a:p>
                  </a:txBody>
                  <a:tcPr marT="45677" marB="456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Age (years)</a:t>
                      </a:r>
                      <a:endParaRPr lang="en-US" sz="1800" dirty="0"/>
                    </a:p>
                  </a:txBody>
                  <a:tcPr marT="45677" marB="45677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45677" marB="45677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45677" marB="45677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45677" marB="45677"/>
                </a:tc>
              </a:tr>
              <a:tr h="75100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(Better) Physical Functioning</a:t>
                      </a:r>
                      <a:endParaRPr lang="en-US" sz="1800" dirty="0"/>
                    </a:p>
                  </a:txBody>
                  <a:tcPr marT="45677" marB="456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 (-)</a:t>
                      </a:r>
                      <a:endParaRPr lang="en-US" sz="1800" dirty="0"/>
                    </a:p>
                  </a:txBody>
                  <a:tcPr marT="45677" marB="4567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677" marB="456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  </a:t>
                      </a:r>
                      <a:endParaRPr lang="en-US" sz="1800" dirty="0"/>
                    </a:p>
                  </a:txBody>
                  <a:tcPr marT="45677" marB="4567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677" marB="45677"/>
                </a:tc>
              </a:tr>
              <a:tr h="75100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77" marB="4567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677" marB="4567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677" marB="456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   </a:t>
                      </a:r>
                      <a:endParaRPr lang="en-US" sz="1800" dirty="0"/>
                    </a:p>
                  </a:txBody>
                  <a:tcPr marT="45677" marB="456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  </a:t>
                      </a:r>
                      <a:endParaRPr lang="en-US" sz="1800" dirty="0"/>
                    </a:p>
                  </a:txBody>
                  <a:tcPr marT="45677" marB="45677"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514350" y="152400"/>
            <a:ext cx="8629650" cy="1265238"/>
          </a:xfrm>
        </p:spPr>
        <p:txBody>
          <a:bodyPr/>
          <a:lstStyle/>
          <a:p>
            <a:r>
              <a:rPr lang="en-US" altLang="en-US" smtClean="0">
                <a:latin typeface="Comic Sans MS" panose="030F0702030302020204" pitchFamily="66" charset="0"/>
              </a:rPr>
              <a:t>Evaluating Construct Validity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1856990"/>
              </p:ext>
            </p:extLst>
          </p:nvPr>
        </p:nvGraphicFramePr>
        <p:xfrm>
          <a:off x="457200" y="1219200"/>
          <a:ext cx="8229600" cy="27382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107290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Scale</a:t>
                      </a:r>
                      <a:endParaRPr lang="en-US" sz="1800" dirty="0"/>
                    </a:p>
                  </a:txBody>
                  <a:tcPr marT="45677" marB="456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Age (years)</a:t>
                      </a:r>
                      <a:endParaRPr lang="en-US" sz="1800" dirty="0"/>
                    </a:p>
                  </a:txBody>
                  <a:tcPr marT="45677" marB="45677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45677" marB="45677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45677" marB="45677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45677" marB="45677"/>
                </a:tc>
              </a:tr>
              <a:tr h="75100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(Better) Physical Functioning</a:t>
                      </a:r>
                      <a:endParaRPr lang="en-US" sz="1800" dirty="0"/>
                    </a:p>
                  </a:txBody>
                  <a:tcPr marT="45677" marB="456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 Medium (-)</a:t>
                      </a:r>
                      <a:endParaRPr lang="en-US" sz="1800" dirty="0"/>
                    </a:p>
                  </a:txBody>
                  <a:tcPr marT="45677" marB="4567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677" marB="456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  </a:t>
                      </a:r>
                      <a:endParaRPr lang="en-US" sz="1800" dirty="0"/>
                    </a:p>
                  </a:txBody>
                  <a:tcPr marT="45677" marB="4567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677" marB="45677"/>
                </a:tc>
              </a:tr>
              <a:tr h="75100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77" marB="4567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677" marB="4567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677" marB="456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   </a:t>
                      </a:r>
                      <a:endParaRPr lang="en-US" sz="1800" dirty="0"/>
                    </a:p>
                  </a:txBody>
                  <a:tcPr marT="45677" marB="456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  </a:t>
                      </a:r>
                      <a:endParaRPr lang="en-US" sz="1800" dirty="0"/>
                    </a:p>
                  </a:txBody>
                  <a:tcPr marT="45677" marB="45677"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53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514350" y="152400"/>
            <a:ext cx="8629650" cy="1265238"/>
          </a:xfrm>
        </p:spPr>
        <p:txBody>
          <a:bodyPr/>
          <a:lstStyle/>
          <a:p>
            <a:r>
              <a:rPr lang="en-US" altLang="en-US" smtClean="0">
                <a:latin typeface="Comic Sans MS" panose="030F0702030302020204" pitchFamily="66" charset="0"/>
              </a:rPr>
              <a:t>Evaluating Construct Validity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1856990"/>
              </p:ext>
            </p:extLst>
          </p:nvPr>
        </p:nvGraphicFramePr>
        <p:xfrm>
          <a:off x="457200" y="1219200"/>
          <a:ext cx="8229600" cy="27382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107290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Scale</a:t>
                      </a:r>
                      <a:endParaRPr lang="en-US" sz="1800" dirty="0"/>
                    </a:p>
                  </a:txBody>
                  <a:tcPr marT="45677" marB="456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Age (years)</a:t>
                      </a:r>
                      <a:endParaRPr lang="en-US" sz="1800" dirty="0"/>
                    </a:p>
                  </a:txBody>
                  <a:tcPr marT="45677" marB="45677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45677" marB="45677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45677" marB="45677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45677" marB="45677"/>
                </a:tc>
              </a:tr>
              <a:tr h="75100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(Better) Physical Functioning</a:t>
                      </a:r>
                      <a:endParaRPr lang="en-US" sz="1800" dirty="0"/>
                    </a:p>
                  </a:txBody>
                  <a:tcPr marT="45677" marB="456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 Medium (-)</a:t>
                      </a:r>
                      <a:endParaRPr lang="en-US" sz="1800" dirty="0"/>
                    </a:p>
                  </a:txBody>
                  <a:tcPr marT="45677" marB="4567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677" marB="456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  </a:t>
                      </a:r>
                      <a:endParaRPr lang="en-US" sz="1800" dirty="0"/>
                    </a:p>
                  </a:txBody>
                  <a:tcPr marT="45677" marB="4567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677" marB="45677"/>
                </a:tc>
              </a:tr>
              <a:tr h="75100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77" marB="4567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677" marB="4567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677" marB="456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   </a:t>
                      </a:r>
                      <a:endParaRPr lang="en-US" sz="1800" dirty="0"/>
                    </a:p>
                  </a:txBody>
                  <a:tcPr marT="45677" marB="456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  </a:t>
                      </a:r>
                      <a:endParaRPr lang="en-US" sz="1800" dirty="0"/>
                    </a:p>
                  </a:txBody>
                  <a:tcPr marT="45677" marB="45677"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57200" y="4114800"/>
            <a:ext cx="8229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Effect size (ES) = D/SD</a:t>
            </a:r>
          </a:p>
          <a:p>
            <a:pPr eaLnBrk="1" hangingPunct="1">
              <a:buFontTx/>
              <a:buNone/>
            </a:pPr>
            <a:endParaRPr lang="en-US" altLang="en-US" sz="2000" dirty="0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		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 D   = Score difference</a:t>
            </a:r>
            <a:endParaRPr lang="en-US" altLang="en-US" sz="2000" dirty="0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r>
              <a:rPr lang="en-US" altLang="en-US" sz="2000" dirty="0">
                <a:latin typeface="Comic Sans MS" panose="030F0702030302020204" pitchFamily="66" charset="0"/>
              </a:rPr>
              <a:t>		</a:t>
            </a:r>
            <a:r>
              <a:rPr lang="en-US" altLang="en-US" sz="2000" dirty="0" smtClean="0">
                <a:latin typeface="Comic Sans MS" panose="030F0702030302020204" pitchFamily="66" charset="0"/>
              </a:rPr>
              <a:t>SD   = SD</a:t>
            </a:r>
            <a:endParaRPr lang="en-US" altLang="en-US" sz="2000" dirty="0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endParaRPr lang="en-US" altLang="en-US" sz="2000" dirty="0"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sz="2000" dirty="0" smtClean="0">
                <a:latin typeface="Comic Sans MS" panose="030F0702030302020204" pitchFamily="66" charset="0"/>
              </a:rPr>
              <a:t>Small (0.20), medium (0.50), large (0.80)</a:t>
            </a:r>
            <a:endParaRPr lang="en-US" altLang="en-US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65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514350" y="152400"/>
            <a:ext cx="8629650" cy="1265238"/>
          </a:xfrm>
        </p:spPr>
        <p:txBody>
          <a:bodyPr/>
          <a:lstStyle/>
          <a:p>
            <a:r>
              <a:rPr lang="en-US" altLang="en-US" smtClean="0">
                <a:latin typeface="Comic Sans MS" panose="030F0702030302020204" pitchFamily="66" charset="0"/>
              </a:rPr>
              <a:t>Evaluating Construct Validity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6952174"/>
              </p:ext>
            </p:extLst>
          </p:nvPr>
        </p:nvGraphicFramePr>
        <p:xfrm>
          <a:off x="457200" y="1219200"/>
          <a:ext cx="8229600" cy="27382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107290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Scale</a:t>
                      </a:r>
                      <a:endParaRPr lang="en-US" sz="1800" dirty="0"/>
                    </a:p>
                  </a:txBody>
                  <a:tcPr marT="45677" marB="456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Age (years)</a:t>
                      </a:r>
                      <a:endParaRPr lang="en-US" sz="1800" dirty="0"/>
                    </a:p>
                  </a:txBody>
                  <a:tcPr marT="45677" marB="45677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45677" marB="45677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45677" marB="45677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T="45677" marB="45677"/>
                </a:tc>
              </a:tr>
              <a:tr h="75100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(Better) Physical Functioning</a:t>
                      </a:r>
                      <a:endParaRPr lang="en-US" sz="1800" dirty="0"/>
                    </a:p>
                  </a:txBody>
                  <a:tcPr marT="45677" marB="456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 Medium (-)</a:t>
                      </a:r>
                    </a:p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700" dirty="0" smtClean="0"/>
                        <a:t>r ˜͂ 0.24</a:t>
                      </a:r>
                      <a:endParaRPr lang="en-US" sz="1700" dirty="0"/>
                    </a:p>
                  </a:txBody>
                  <a:tcPr marT="45677" marB="4567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677" marB="456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  </a:t>
                      </a:r>
                      <a:endParaRPr lang="en-US" sz="1800" dirty="0"/>
                    </a:p>
                  </a:txBody>
                  <a:tcPr marT="45677" marB="4567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677" marB="45677"/>
                </a:tc>
              </a:tr>
              <a:tr h="75100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77" marB="4567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677" marB="4567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677" marB="456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   </a:t>
                      </a:r>
                      <a:endParaRPr lang="en-US" sz="1800" dirty="0"/>
                    </a:p>
                  </a:txBody>
                  <a:tcPr marT="45677" marB="456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  </a:t>
                      </a:r>
                      <a:endParaRPr lang="en-US" sz="1800" dirty="0"/>
                    </a:p>
                  </a:txBody>
                  <a:tcPr marT="45677" marB="45677"/>
                </a:tc>
              </a:tr>
            </a:tbl>
          </a:graphicData>
        </a:graphic>
      </p:graphicFrame>
      <p:sp>
        <p:nvSpPr>
          <p:cNvPr id="63517" name="TextBox 4"/>
          <p:cNvSpPr txBox="1">
            <a:spLocks noChangeArrowheads="1"/>
          </p:cNvSpPr>
          <p:nvPr/>
        </p:nvSpPr>
        <p:spPr bwMode="auto">
          <a:xfrm>
            <a:off x="228600" y="4152543"/>
            <a:ext cx="8915400" cy="2085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Cohen effect size rules of thumb (d = </a:t>
            </a:r>
            <a:r>
              <a:rPr lang="en-US" altLang="en-US" sz="2000" dirty="0" smtClean="0"/>
              <a:t>0.20, 0.50, </a:t>
            </a:r>
            <a:r>
              <a:rPr lang="en-US" altLang="en-US" sz="2000" dirty="0"/>
              <a:t>and </a:t>
            </a:r>
            <a:r>
              <a:rPr lang="en-US" altLang="en-US" sz="2000" dirty="0" smtClean="0"/>
              <a:t>0.80):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9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Small </a:t>
            </a:r>
            <a:r>
              <a:rPr lang="en-US" altLang="en-US" sz="2000" dirty="0" smtClean="0"/>
              <a:t>r </a:t>
            </a:r>
            <a:r>
              <a:rPr lang="en-US" altLang="en-US" sz="2000" dirty="0"/>
              <a:t>= </a:t>
            </a:r>
            <a:r>
              <a:rPr lang="en-US" altLang="en-US" sz="2000" dirty="0" smtClean="0"/>
              <a:t>0.100; medium r </a:t>
            </a:r>
            <a:r>
              <a:rPr lang="en-US" altLang="en-US" sz="2000" dirty="0"/>
              <a:t>= </a:t>
            </a:r>
            <a:r>
              <a:rPr lang="en-US" altLang="en-US" sz="2000" dirty="0" smtClean="0"/>
              <a:t>0.243; large r = 0.371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2000" u="sng" dirty="0"/>
              <a:t>r</a:t>
            </a:r>
            <a:r>
              <a:rPr lang="pt-BR" altLang="en-US" sz="2000" dirty="0"/>
              <a:t> = </a:t>
            </a:r>
            <a:r>
              <a:rPr lang="pt-BR" altLang="en-US" sz="2000" u="sng" dirty="0"/>
              <a:t>d</a:t>
            </a:r>
            <a:r>
              <a:rPr lang="pt-BR" altLang="en-US" sz="2000" dirty="0"/>
              <a:t> / [(</a:t>
            </a:r>
            <a:r>
              <a:rPr lang="pt-BR" altLang="en-US" sz="2000" u="sng" dirty="0"/>
              <a:t>d</a:t>
            </a:r>
            <a:r>
              <a:rPr lang="pt-BR" altLang="en-US" sz="2000" baseline="30000" dirty="0"/>
              <a:t>2</a:t>
            </a:r>
            <a:r>
              <a:rPr lang="pt-BR" altLang="en-US" sz="2000" dirty="0"/>
              <a:t> + 4)</a:t>
            </a:r>
            <a:r>
              <a:rPr lang="pt-BR" altLang="en-US" sz="2000" baseline="30000" dirty="0"/>
              <a:t>.5</a:t>
            </a:r>
            <a:r>
              <a:rPr lang="pt-BR" altLang="en-US" sz="2000" dirty="0"/>
              <a:t>]  </a:t>
            </a:r>
            <a:endParaRPr lang="pt-BR" altLang="en-US" sz="20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2000" dirty="0"/>
              <a:t> </a:t>
            </a:r>
            <a:r>
              <a:rPr lang="pt-BR" altLang="en-US" sz="2000" dirty="0" smtClean="0"/>
              <a:t> = </a:t>
            </a:r>
            <a:r>
              <a:rPr lang="pt-BR" altLang="en-US" sz="2000" u="sng" dirty="0" smtClean="0"/>
              <a:t>0.80 </a:t>
            </a:r>
            <a:r>
              <a:rPr lang="pt-BR" altLang="en-US" sz="2000" dirty="0"/>
              <a:t>/ [(</a:t>
            </a:r>
            <a:r>
              <a:rPr lang="pt-BR" altLang="en-US" sz="2000" dirty="0" smtClean="0"/>
              <a:t>0.80</a:t>
            </a:r>
            <a:r>
              <a:rPr lang="pt-BR" altLang="en-US" sz="2000" baseline="30000" dirty="0" smtClean="0"/>
              <a:t>2</a:t>
            </a:r>
            <a:r>
              <a:rPr lang="pt-BR" altLang="en-US" sz="2000" dirty="0" smtClean="0"/>
              <a:t> </a:t>
            </a:r>
            <a:r>
              <a:rPr lang="pt-BR" altLang="en-US" sz="2000" dirty="0"/>
              <a:t>+ 4)</a:t>
            </a:r>
            <a:r>
              <a:rPr lang="pt-BR" altLang="en-US" sz="2000" baseline="30000" dirty="0"/>
              <a:t>.5</a:t>
            </a:r>
            <a:r>
              <a:rPr lang="pt-BR" altLang="en-US" sz="2000" dirty="0"/>
              <a:t>] = </a:t>
            </a:r>
            <a:r>
              <a:rPr lang="pt-BR" altLang="en-US" sz="2000" dirty="0" smtClean="0"/>
              <a:t>0.80 </a:t>
            </a:r>
            <a:r>
              <a:rPr lang="pt-BR" altLang="en-US" sz="2000" dirty="0"/>
              <a:t>/ [(0.64 + 4)</a:t>
            </a:r>
            <a:r>
              <a:rPr lang="pt-BR" altLang="en-US" sz="2000" baseline="30000" dirty="0"/>
              <a:t>.5</a:t>
            </a:r>
            <a:r>
              <a:rPr lang="pt-BR" altLang="en-US" sz="2000" dirty="0"/>
              <a:t>] = </a:t>
            </a:r>
            <a:r>
              <a:rPr lang="pt-BR" altLang="en-US" sz="2000" dirty="0" smtClean="0"/>
              <a:t>0.80 </a:t>
            </a:r>
            <a:r>
              <a:rPr lang="pt-BR" altLang="en-US" sz="2000" dirty="0"/>
              <a:t>/ [( 4.64)</a:t>
            </a:r>
            <a:r>
              <a:rPr lang="pt-BR" altLang="en-US" sz="2000" baseline="30000" dirty="0"/>
              <a:t>.5</a:t>
            </a:r>
            <a:r>
              <a:rPr lang="pt-BR" altLang="en-US" sz="2000" dirty="0"/>
              <a:t>] = </a:t>
            </a:r>
            <a:r>
              <a:rPr lang="pt-BR" altLang="en-US" sz="2000" dirty="0" smtClean="0"/>
              <a:t>0.80 </a:t>
            </a:r>
            <a:r>
              <a:rPr lang="pt-BR" altLang="en-US" sz="2000" dirty="0"/>
              <a:t>/ 2.154 </a:t>
            </a:r>
            <a:endParaRPr lang="pt-BR" altLang="en-US" sz="20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2000" dirty="0"/>
              <a:t> </a:t>
            </a:r>
            <a:r>
              <a:rPr lang="pt-BR" altLang="en-US" sz="2000" dirty="0" smtClean="0"/>
              <a:t> = </a:t>
            </a:r>
            <a:r>
              <a:rPr lang="pt-BR" altLang="en-US" sz="2000" u="sng" dirty="0"/>
              <a:t>0.371 </a:t>
            </a:r>
            <a:endParaRPr lang="pt-BR" altLang="en-US" sz="2000" u="sng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4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514350" y="152400"/>
            <a:ext cx="8629650" cy="1265238"/>
          </a:xfrm>
        </p:spPr>
        <p:txBody>
          <a:bodyPr/>
          <a:lstStyle/>
          <a:p>
            <a:r>
              <a:rPr lang="en-US" altLang="en-US" smtClean="0">
                <a:latin typeface="Comic Sans MS" panose="030F0702030302020204" pitchFamily="66" charset="0"/>
              </a:rPr>
              <a:t>Evaluating Construct Validity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7460762"/>
              </p:ext>
            </p:extLst>
          </p:nvPr>
        </p:nvGraphicFramePr>
        <p:xfrm>
          <a:off x="457200" y="1219200"/>
          <a:ext cx="8229600" cy="27382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107290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Scale</a:t>
                      </a:r>
                      <a:endParaRPr lang="en-US" sz="1800" dirty="0"/>
                    </a:p>
                  </a:txBody>
                  <a:tcPr marT="45677" marB="456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Age (years)</a:t>
                      </a:r>
                      <a:endParaRPr lang="en-US" sz="1800" dirty="0"/>
                    </a:p>
                  </a:txBody>
                  <a:tcPr marT="45677" marB="456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Obese          </a:t>
                      </a:r>
                      <a:r>
                        <a:rPr lang="en-US" sz="1600" dirty="0" smtClean="0"/>
                        <a:t> yes = 1,</a:t>
                      </a:r>
                      <a:r>
                        <a:rPr lang="en-US" sz="1600" baseline="0" dirty="0" smtClean="0"/>
                        <a:t> no = 0</a:t>
                      </a:r>
                      <a:endParaRPr lang="en-US" sz="1600" dirty="0"/>
                    </a:p>
                  </a:txBody>
                  <a:tcPr marT="45677" marB="456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Kidney</a:t>
                      </a:r>
                      <a:r>
                        <a:rPr lang="en-US" sz="1800" baseline="0" dirty="0" smtClean="0"/>
                        <a:t> Disease       </a:t>
                      </a:r>
                      <a:r>
                        <a:rPr lang="en-US" sz="1600" baseline="0" dirty="0" smtClean="0"/>
                        <a:t>yes = 1, no = 0 </a:t>
                      </a:r>
                      <a:endParaRPr lang="en-US" sz="1600" dirty="0"/>
                    </a:p>
                  </a:txBody>
                  <a:tcPr marT="45677" marB="456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In Nursing home         </a:t>
                      </a:r>
                      <a:r>
                        <a:rPr lang="en-US" sz="1600" dirty="0" smtClean="0"/>
                        <a:t>yes = 1, no = 0</a:t>
                      </a:r>
                      <a:endParaRPr lang="en-US" sz="1600" dirty="0"/>
                    </a:p>
                  </a:txBody>
                  <a:tcPr marT="45677" marB="45677"/>
                </a:tc>
              </a:tr>
              <a:tr h="75100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(Better) Physical Functioning</a:t>
                      </a:r>
                      <a:endParaRPr lang="en-US" sz="1800" dirty="0"/>
                    </a:p>
                  </a:txBody>
                  <a:tcPr marT="45677" marB="456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 Medium (-)</a:t>
                      </a:r>
                      <a:endParaRPr lang="en-US" sz="1800" dirty="0"/>
                    </a:p>
                  </a:txBody>
                  <a:tcPr marT="45677" marB="456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 Small (-)</a:t>
                      </a:r>
                      <a:endParaRPr lang="en-US" sz="1800" dirty="0"/>
                    </a:p>
                  </a:txBody>
                  <a:tcPr marT="45677" marB="456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  Large (-)</a:t>
                      </a:r>
                      <a:endParaRPr lang="en-US" sz="1800" dirty="0"/>
                    </a:p>
                  </a:txBody>
                  <a:tcPr marT="45677" marB="456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  Large (-)</a:t>
                      </a:r>
                      <a:endParaRPr lang="en-US" sz="1800" dirty="0"/>
                    </a:p>
                  </a:txBody>
                  <a:tcPr marT="45677" marB="45677"/>
                </a:tc>
              </a:tr>
              <a:tr h="75100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77" marB="4567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677" marB="4567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677" marB="4567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677" marB="4567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677" marB="45677"/>
                </a:tc>
              </a:tr>
            </a:tbl>
          </a:graphicData>
        </a:graphic>
      </p:graphicFrame>
      <p:sp>
        <p:nvSpPr>
          <p:cNvPr id="63517" name="TextBox 4"/>
          <p:cNvSpPr txBox="1">
            <a:spLocks noChangeArrowheads="1"/>
          </p:cNvSpPr>
          <p:nvPr/>
        </p:nvSpPr>
        <p:spPr bwMode="auto">
          <a:xfrm>
            <a:off x="228600" y="4152543"/>
            <a:ext cx="8915400" cy="2085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Cohen effect size rules of thumb (d = </a:t>
            </a:r>
            <a:r>
              <a:rPr lang="en-US" altLang="en-US" sz="2000" dirty="0" smtClean="0"/>
              <a:t>0.20, 0.50, </a:t>
            </a:r>
            <a:r>
              <a:rPr lang="en-US" altLang="en-US" sz="2000" dirty="0"/>
              <a:t>and </a:t>
            </a:r>
            <a:r>
              <a:rPr lang="en-US" altLang="en-US" sz="2000" dirty="0" smtClean="0"/>
              <a:t>0.80):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9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Small </a:t>
            </a:r>
            <a:r>
              <a:rPr lang="en-US" altLang="en-US" sz="2000" dirty="0" smtClean="0"/>
              <a:t>r </a:t>
            </a:r>
            <a:r>
              <a:rPr lang="en-US" altLang="en-US" sz="2000" dirty="0"/>
              <a:t>= </a:t>
            </a:r>
            <a:r>
              <a:rPr lang="en-US" altLang="en-US" sz="2000" dirty="0" smtClean="0"/>
              <a:t>0.100; medium r </a:t>
            </a:r>
            <a:r>
              <a:rPr lang="en-US" altLang="en-US" sz="2000" dirty="0"/>
              <a:t>= </a:t>
            </a:r>
            <a:r>
              <a:rPr lang="en-US" altLang="en-US" sz="2000" dirty="0" smtClean="0"/>
              <a:t>0.243; large r = 0.371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2000" u="sng" dirty="0"/>
              <a:t>r</a:t>
            </a:r>
            <a:r>
              <a:rPr lang="pt-BR" altLang="en-US" sz="2000" dirty="0"/>
              <a:t> = </a:t>
            </a:r>
            <a:r>
              <a:rPr lang="pt-BR" altLang="en-US" sz="2000" u="sng" dirty="0"/>
              <a:t>d</a:t>
            </a:r>
            <a:r>
              <a:rPr lang="pt-BR" altLang="en-US" sz="2000" dirty="0"/>
              <a:t> / [(</a:t>
            </a:r>
            <a:r>
              <a:rPr lang="pt-BR" altLang="en-US" sz="2000" u="sng" dirty="0"/>
              <a:t>d</a:t>
            </a:r>
            <a:r>
              <a:rPr lang="pt-BR" altLang="en-US" sz="2000" baseline="30000" dirty="0"/>
              <a:t>2</a:t>
            </a:r>
            <a:r>
              <a:rPr lang="pt-BR" altLang="en-US" sz="2000" dirty="0"/>
              <a:t> + 4)</a:t>
            </a:r>
            <a:r>
              <a:rPr lang="pt-BR" altLang="en-US" sz="2000" baseline="30000" dirty="0"/>
              <a:t>.5</a:t>
            </a:r>
            <a:r>
              <a:rPr lang="pt-BR" altLang="en-US" sz="2000" dirty="0"/>
              <a:t>]  </a:t>
            </a:r>
            <a:endParaRPr lang="pt-BR" altLang="en-US" sz="20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2000" dirty="0"/>
              <a:t> </a:t>
            </a:r>
            <a:r>
              <a:rPr lang="pt-BR" altLang="en-US" sz="2000" dirty="0" smtClean="0"/>
              <a:t> = </a:t>
            </a:r>
            <a:r>
              <a:rPr lang="pt-BR" altLang="en-US" sz="2000" u="sng" dirty="0" smtClean="0"/>
              <a:t>0.80 </a:t>
            </a:r>
            <a:r>
              <a:rPr lang="pt-BR" altLang="en-US" sz="2000" dirty="0"/>
              <a:t>/ [(</a:t>
            </a:r>
            <a:r>
              <a:rPr lang="pt-BR" altLang="en-US" sz="2000" dirty="0" smtClean="0"/>
              <a:t>0.80</a:t>
            </a:r>
            <a:r>
              <a:rPr lang="pt-BR" altLang="en-US" sz="2000" baseline="30000" dirty="0" smtClean="0"/>
              <a:t>2</a:t>
            </a:r>
            <a:r>
              <a:rPr lang="pt-BR" altLang="en-US" sz="2000" dirty="0" smtClean="0"/>
              <a:t> </a:t>
            </a:r>
            <a:r>
              <a:rPr lang="pt-BR" altLang="en-US" sz="2000" dirty="0"/>
              <a:t>+ 4)</a:t>
            </a:r>
            <a:r>
              <a:rPr lang="pt-BR" altLang="en-US" sz="2000" baseline="30000" dirty="0"/>
              <a:t>.5</a:t>
            </a:r>
            <a:r>
              <a:rPr lang="pt-BR" altLang="en-US" sz="2000" dirty="0"/>
              <a:t>] = </a:t>
            </a:r>
            <a:r>
              <a:rPr lang="pt-BR" altLang="en-US" sz="2000" dirty="0" smtClean="0"/>
              <a:t>0.80 </a:t>
            </a:r>
            <a:r>
              <a:rPr lang="pt-BR" altLang="en-US" sz="2000" dirty="0"/>
              <a:t>/ [(0.64 + 4)</a:t>
            </a:r>
            <a:r>
              <a:rPr lang="pt-BR" altLang="en-US" sz="2000" baseline="30000" dirty="0"/>
              <a:t>.5</a:t>
            </a:r>
            <a:r>
              <a:rPr lang="pt-BR" altLang="en-US" sz="2000" dirty="0"/>
              <a:t>] = </a:t>
            </a:r>
            <a:r>
              <a:rPr lang="pt-BR" altLang="en-US" sz="2000" dirty="0" smtClean="0"/>
              <a:t>0.80 </a:t>
            </a:r>
            <a:r>
              <a:rPr lang="pt-BR" altLang="en-US" sz="2000" dirty="0"/>
              <a:t>/ [( 4.64)</a:t>
            </a:r>
            <a:r>
              <a:rPr lang="pt-BR" altLang="en-US" sz="2000" baseline="30000" dirty="0"/>
              <a:t>.5</a:t>
            </a:r>
            <a:r>
              <a:rPr lang="pt-BR" altLang="en-US" sz="2000" dirty="0"/>
              <a:t>] = </a:t>
            </a:r>
            <a:r>
              <a:rPr lang="pt-BR" altLang="en-US" sz="2000" dirty="0" smtClean="0"/>
              <a:t>0.80 </a:t>
            </a:r>
            <a:r>
              <a:rPr lang="pt-BR" altLang="en-US" sz="2000" dirty="0"/>
              <a:t>/ 2.154 </a:t>
            </a:r>
            <a:endParaRPr lang="pt-BR" altLang="en-US" sz="20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2000" dirty="0"/>
              <a:t> </a:t>
            </a:r>
            <a:r>
              <a:rPr lang="pt-BR" altLang="en-US" sz="2000" dirty="0" smtClean="0"/>
              <a:t> = </a:t>
            </a:r>
            <a:r>
              <a:rPr lang="pt-BR" altLang="en-US" sz="2000" u="sng" dirty="0"/>
              <a:t>0.371 </a:t>
            </a:r>
            <a:endParaRPr lang="pt-BR" altLang="en-US" sz="2000" u="sng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5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Functioning and Well-Being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85031" y="1600200"/>
            <a:ext cx="8130369" cy="4525963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Functioning (what you can do)</a:t>
            </a:r>
          </a:p>
          <a:p>
            <a:pPr lvl="2"/>
            <a:r>
              <a:rPr lang="en-US" dirty="0" smtClean="0">
                <a:latin typeface="Comic Sans MS" pitchFamily="66" charset="0"/>
              </a:rPr>
              <a:t>Self-care</a:t>
            </a:r>
          </a:p>
          <a:p>
            <a:pPr lvl="2"/>
            <a:r>
              <a:rPr lang="en-US" dirty="0" smtClean="0">
                <a:latin typeface="Comic Sans MS" pitchFamily="66" charset="0"/>
              </a:rPr>
              <a:t>Role</a:t>
            </a:r>
          </a:p>
          <a:p>
            <a:pPr lvl="2"/>
            <a:r>
              <a:rPr lang="en-US" dirty="0" smtClean="0">
                <a:latin typeface="Comic Sans MS" pitchFamily="66" charset="0"/>
              </a:rPr>
              <a:t>Social</a:t>
            </a:r>
          </a:p>
          <a:p>
            <a:pPr lvl="2"/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Well-being (how you feel)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Pain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Energy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Depression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Positive affect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B15C0F-D46F-4F15-BEA4-3F0FAA134F2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98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514350" y="152400"/>
            <a:ext cx="8629650" cy="1265238"/>
          </a:xfrm>
        </p:spPr>
        <p:txBody>
          <a:bodyPr/>
          <a:lstStyle/>
          <a:p>
            <a:r>
              <a:rPr lang="en-US" altLang="en-US" smtClean="0">
                <a:latin typeface="Comic Sans MS" panose="030F0702030302020204" pitchFamily="66" charset="0"/>
              </a:rPr>
              <a:t>Evaluating Construct Validity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6076737"/>
              </p:ext>
            </p:extLst>
          </p:nvPr>
        </p:nvGraphicFramePr>
        <p:xfrm>
          <a:off x="457200" y="1219200"/>
          <a:ext cx="8229600" cy="2901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107290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Scale</a:t>
                      </a:r>
                      <a:endParaRPr lang="en-US" sz="1800" dirty="0"/>
                    </a:p>
                  </a:txBody>
                  <a:tcPr marT="45677" marB="456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Age (years)</a:t>
                      </a:r>
                      <a:endParaRPr lang="en-US" sz="1800" dirty="0"/>
                    </a:p>
                  </a:txBody>
                  <a:tcPr marT="45677" marB="456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Obese          </a:t>
                      </a:r>
                      <a:r>
                        <a:rPr lang="en-US" sz="1600" dirty="0" smtClean="0"/>
                        <a:t> yes = 1,</a:t>
                      </a:r>
                      <a:r>
                        <a:rPr lang="en-US" sz="1600" baseline="0" dirty="0" smtClean="0"/>
                        <a:t> no = 0</a:t>
                      </a:r>
                      <a:endParaRPr lang="en-US" sz="1600" dirty="0"/>
                    </a:p>
                  </a:txBody>
                  <a:tcPr marT="45677" marB="456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Kidney</a:t>
                      </a:r>
                      <a:r>
                        <a:rPr lang="en-US" sz="1800" baseline="0" dirty="0" smtClean="0"/>
                        <a:t> Disease       </a:t>
                      </a:r>
                      <a:r>
                        <a:rPr lang="en-US" sz="1600" baseline="0" dirty="0" smtClean="0"/>
                        <a:t>yes = 1, no = 0 </a:t>
                      </a:r>
                      <a:endParaRPr lang="en-US" sz="1600" dirty="0"/>
                    </a:p>
                  </a:txBody>
                  <a:tcPr marT="45677" marB="456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In Nursing home         </a:t>
                      </a:r>
                      <a:r>
                        <a:rPr lang="en-US" sz="1600" dirty="0" smtClean="0"/>
                        <a:t>yes = 1, no = 0</a:t>
                      </a:r>
                      <a:endParaRPr lang="en-US" sz="1600" dirty="0"/>
                    </a:p>
                  </a:txBody>
                  <a:tcPr marT="45677" marB="45677"/>
                </a:tc>
              </a:tr>
              <a:tr h="75100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(Better) Physical Functioning</a:t>
                      </a:r>
                      <a:endParaRPr lang="en-US" sz="1800" dirty="0"/>
                    </a:p>
                  </a:txBody>
                  <a:tcPr marT="45677" marB="456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 Medium (-)</a:t>
                      </a:r>
                      <a:endParaRPr lang="en-US" sz="1800" dirty="0"/>
                    </a:p>
                  </a:txBody>
                  <a:tcPr marT="45677" marB="456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 Small (-)</a:t>
                      </a:r>
                      <a:endParaRPr lang="en-US" sz="1800" dirty="0"/>
                    </a:p>
                  </a:txBody>
                  <a:tcPr marT="45677" marB="456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  Large (-)</a:t>
                      </a:r>
                      <a:endParaRPr lang="en-US" sz="1800" dirty="0"/>
                    </a:p>
                  </a:txBody>
                  <a:tcPr marT="45677" marB="456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  Large (-)</a:t>
                      </a:r>
                      <a:endParaRPr lang="en-US" sz="1800" dirty="0"/>
                    </a:p>
                  </a:txBody>
                  <a:tcPr marT="45677" marB="45677"/>
                </a:tc>
              </a:tr>
              <a:tr h="75100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(More) Depressive</a:t>
                      </a:r>
                      <a:r>
                        <a:rPr lang="en-US" sz="1800" baseline="0" dirty="0" smtClean="0"/>
                        <a:t> Symptoms</a:t>
                      </a:r>
                      <a:endParaRPr lang="en-US" sz="1800" dirty="0"/>
                    </a:p>
                  </a:txBody>
                  <a:tcPr marT="45677" marB="456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  ?</a:t>
                      </a:r>
                      <a:endParaRPr lang="en-US" sz="1800" dirty="0"/>
                    </a:p>
                  </a:txBody>
                  <a:tcPr marT="45677" marB="456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 Small (+)</a:t>
                      </a:r>
                      <a:endParaRPr lang="en-US" sz="1800" dirty="0"/>
                    </a:p>
                  </a:txBody>
                  <a:tcPr marT="45677" marB="456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   </a:t>
                      </a:r>
                      <a:r>
                        <a:rPr lang="en-US" sz="1800" dirty="0" smtClean="0"/>
                        <a:t>Small (+)</a:t>
                      </a:r>
                      <a:endParaRPr lang="en-US" sz="1800" dirty="0"/>
                    </a:p>
                  </a:txBody>
                  <a:tcPr marT="45677" marB="456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  Small (+)</a:t>
                      </a:r>
                      <a:endParaRPr lang="en-US" sz="1800" dirty="0"/>
                    </a:p>
                  </a:txBody>
                  <a:tcPr marT="45677" marB="45677"/>
                </a:tc>
              </a:tr>
            </a:tbl>
          </a:graphicData>
        </a:graphic>
      </p:graphicFrame>
      <p:sp>
        <p:nvSpPr>
          <p:cNvPr id="63517" name="TextBox 4"/>
          <p:cNvSpPr txBox="1">
            <a:spLocks noChangeArrowheads="1"/>
          </p:cNvSpPr>
          <p:nvPr/>
        </p:nvSpPr>
        <p:spPr bwMode="auto">
          <a:xfrm>
            <a:off x="228600" y="4152543"/>
            <a:ext cx="891540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Cohen effect size rules of thumb (d = </a:t>
            </a:r>
            <a:r>
              <a:rPr lang="en-US" altLang="en-US" sz="2000" dirty="0" smtClean="0"/>
              <a:t>0.20, 0.50, </a:t>
            </a:r>
            <a:r>
              <a:rPr lang="en-US" altLang="en-US" sz="2000" dirty="0"/>
              <a:t>and </a:t>
            </a:r>
            <a:r>
              <a:rPr lang="en-US" altLang="en-US" sz="2000" dirty="0" smtClean="0"/>
              <a:t>0.80):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9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Small </a:t>
            </a:r>
            <a:r>
              <a:rPr lang="en-US" altLang="en-US" sz="2000" dirty="0" smtClean="0"/>
              <a:t>r </a:t>
            </a:r>
            <a:r>
              <a:rPr lang="en-US" altLang="en-US" sz="2000" dirty="0"/>
              <a:t>= </a:t>
            </a:r>
            <a:r>
              <a:rPr lang="en-US" altLang="en-US" sz="2000" dirty="0" smtClean="0"/>
              <a:t>0.100; medium r </a:t>
            </a:r>
            <a:r>
              <a:rPr lang="en-US" altLang="en-US" sz="2000" dirty="0"/>
              <a:t>= </a:t>
            </a:r>
            <a:r>
              <a:rPr lang="en-US" altLang="en-US" sz="2000" dirty="0" smtClean="0"/>
              <a:t>0.243; large r = 0.371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2000" u="sng" dirty="0"/>
              <a:t>r</a:t>
            </a:r>
            <a:r>
              <a:rPr lang="pt-BR" altLang="en-US" sz="2000" dirty="0"/>
              <a:t> = </a:t>
            </a:r>
            <a:r>
              <a:rPr lang="pt-BR" altLang="en-US" sz="2000" u="sng" dirty="0"/>
              <a:t>d</a:t>
            </a:r>
            <a:r>
              <a:rPr lang="pt-BR" altLang="en-US" sz="2000" dirty="0"/>
              <a:t> / [(</a:t>
            </a:r>
            <a:r>
              <a:rPr lang="pt-BR" altLang="en-US" sz="2000" u="sng" dirty="0"/>
              <a:t>d</a:t>
            </a:r>
            <a:r>
              <a:rPr lang="pt-BR" altLang="en-US" sz="2000" baseline="30000" dirty="0"/>
              <a:t>2</a:t>
            </a:r>
            <a:r>
              <a:rPr lang="pt-BR" altLang="en-US" sz="2000" dirty="0"/>
              <a:t> + 4)</a:t>
            </a:r>
            <a:r>
              <a:rPr lang="pt-BR" altLang="en-US" sz="2000" baseline="30000" dirty="0"/>
              <a:t>.5</a:t>
            </a:r>
            <a:r>
              <a:rPr lang="pt-BR" altLang="en-US" sz="2000" dirty="0"/>
              <a:t>]  </a:t>
            </a:r>
            <a:endParaRPr lang="pt-BR" altLang="en-US" sz="20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2000" dirty="0"/>
              <a:t> </a:t>
            </a:r>
            <a:r>
              <a:rPr lang="pt-BR" altLang="en-US" sz="2000" dirty="0" smtClean="0"/>
              <a:t> = </a:t>
            </a:r>
            <a:r>
              <a:rPr lang="pt-BR" altLang="en-US" sz="2000" u="sng" dirty="0" smtClean="0"/>
              <a:t>0.80 </a:t>
            </a:r>
            <a:r>
              <a:rPr lang="pt-BR" altLang="en-US" sz="2000" dirty="0"/>
              <a:t>/ [(</a:t>
            </a:r>
            <a:r>
              <a:rPr lang="pt-BR" altLang="en-US" sz="2000" dirty="0" smtClean="0"/>
              <a:t>0.80</a:t>
            </a:r>
            <a:r>
              <a:rPr lang="pt-BR" altLang="en-US" sz="2000" baseline="30000" dirty="0" smtClean="0"/>
              <a:t>2</a:t>
            </a:r>
            <a:r>
              <a:rPr lang="pt-BR" altLang="en-US" sz="2000" dirty="0" smtClean="0"/>
              <a:t> </a:t>
            </a:r>
            <a:r>
              <a:rPr lang="pt-BR" altLang="en-US" sz="2000" dirty="0"/>
              <a:t>+ 4)</a:t>
            </a:r>
            <a:r>
              <a:rPr lang="pt-BR" altLang="en-US" sz="2000" baseline="30000" dirty="0"/>
              <a:t>.5</a:t>
            </a:r>
            <a:r>
              <a:rPr lang="pt-BR" altLang="en-US" sz="2000" dirty="0"/>
              <a:t>] = </a:t>
            </a:r>
            <a:r>
              <a:rPr lang="pt-BR" altLang="en-US" sz="2000" dirty="0" smtClean="0"/>
              <a:t>0.80 </a:t>
            </a:r>
            <a:r>
              <a:rPr lang="pt-BR" altLang="en-US" sz="2000" dirty="0"/>
              <a:t>/ [(0.64 + 4)</a:t>
            </a:r>
            <a:r>
              <a:rPr lang="pt-BR" altLang="en-US" sz="2000" baseline="30000" dirty="0"/>
              <a:t>.5</a:t>
            </a:r>
            <a:r>
              <a:rPr lang="pt-BR" altLang="en-US" sz="2000" dirty="0"/>
              <a:t>] = </a:t>
            </a:r>
            <a:r>
              <a:rPr lang="pt-BR" altLang="en-US" sz="2000" dirty="0" smtClean="0"/>
              <a:t>0.80 </a:t>
            </a:r>
            <a:r>
              <a:rPr lang="pt-BR" altLang="en-US" sz="2000" dirty="0"/>
              <a:t>/ [( 4.64)</a:t>
            </a:r>
            <a:r>
              <a:rPr lang="pt-BR" altLang="en-US" sz="2000" baseline="30000" dirty="0"/>
              <a:t>.5</a:t>
            </a:r>
            <a:r>
              <a:rPr lang="pt-BR" altLang="en-US" sz="2000" dirty="0"/>
              <a:t>] = </a:t>
            </a:r>
            <a:r>
              <a:rPr lang="pt-BR" altLang="en-US" sz="2000" dirty="0" smtClean="0"/>
              <a:t>0.80 </a:t>
            </a:r>
            <a:r>
              <a:rPr lang="pt-BR" altLang="en-US" sz="2000" dirty="0"/>
              <a:t>/ 2.154 </a:t>
            </a:r>
            <a:endParaRPr lang="pt-BR" altLang="en-US" sz="20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en-US" sz="2000" dirty="0"/>
              <a:t> </a:t>
            </a:r>
            <a:r>
              <a:rPr lang="pt-BR" altLang="en-US" sz="2000" dirty="0" smtClean="0"/>
              <a:t> = </a:t>
            </a:r>
            <a:r>
              <a:rPr lang="pt-BR" altLang="en-US" sz="2000" u="sng" dirty="0"/>
              <a:t>0.371 </a:t>
            </a:r>
            <a:endParaRPr lang="pt-BR" altLang="en-US" sz="2000" u="sng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5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 i="1" dirty="0" smtClean="0"/>
              <a:t>(r’s </a:t>
            </a:r>
            <a:r>
              <a:rPr lang="en-US" altLang="en-US" sz="2000" b="0" i="1" dirty="0"/>
              <a:t>of 0.10, 0.30 and 0.50 are often cited as small, medium, and large.)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22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-114300" y="261938"/>
            <a:ext cx="9258300" cy="1143000"/>
          </a:xfrm>
        </p:spPr>
        <p:txBody>
          <a:bodyPr/>
          <a:lstStyle/>
          <a:p>
            <a:pPr eaLnBrk="1" hangingPunct="1"/>
            <a:r>
              <a:rPr lang="en-US" altLang="en-US" sz="3800" smtClean="0">
                <a:latin typeface="Comic Sans MS" panose="030F0702030302020204" pitchFamily="66" charset="0"/>
              </a:rPr>
              <a:t>Responsiveness to Change 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08350"/>
            <a:ext cx="9144000" cy="4525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HRQOL measures should be responsive to interventions that change HRQOL</a:t>
            </a:r>
          </a:p>
          <a:p>
            <a:pPr eaLnBrk="1" hangingPunct="1"/>
            <a:r>
              <a:rPr lang="en-US" altLang="en-US" dirty="0" smtClean="0"/>
              <a:t>Need external </a:t>
            </a:r>
            <a:r>
              <a:rPr lang="en-US" altLang="en-US" dirty="0" smtClean="0"/>
              <a:t>indicator(s) </a:t>
            </a:r>
            <a:r>
              <a:rPr lang="en-US" altLang="en-US" dirty="0" smtClean="0"/>
              <a:t>of change (</a:t>
            </a:r>
            <a:r>
              <a:rPr lang="en-US" altLang="en-US" dirty="0" smtClean="0"/>
              <a:t>Anchors)</a:t>
            </a:r>
            <a:endParaRPr lang="en-US" altLang="en-US" dirty="0" smtClean="0"/>
          </a:p>
          <a:p>
            <a:pPr lvl="1" eaLnBrk="1" hangingPunct="1"/>
            <a:r>
              <a:rPr lang="en-US" altLang="en-US" sz="2400" dirty="0" smtClean="0"/>
              <a:t>“Improved</a:t>
            </a:r>
            <a:r>
              <a:rPr lang="en-US" altLang="en-US" sz="2400" dirty="0" smtClean="0"/>
              <a:t>” </a:t>
            </a:r>
            <a:r>
              <a:rPr lang="en-US" altLang="en-US" sz="2400" dirty="0"/>
              <a:t>group = 100% reduction in seizure </a:t>
            </a:r>
            <a:r>
              <a:rPr lang="en-US" altLang="en-US" sz="2400" dirty="0" smtClean="0"/>
              <a:t>frequency</a:t>
            </a:r>
          </a:p>
          <a:p>
            <a:pPr lvl="1" eaLnBrk="1" hangingPunct="1"/>
            <a:r>
              <a:rPr lang="en-US" altLang="en-US" sz="2400" dirty="0" smtClean="0"/>
              <a:t>Ambiguous group =</a:t>
            </a:r>
            <a:r>
              <a:rPr lang="en-US" altLang="en-US" sz="2400" dirty="0" smtClean="0"/>
              <a:t> 99%-50% reduction in seizure frequency</a:t>
            </a:r>
            <a:endParaRPr lang="en-US" altLang="en-US" sz="2400" dirty="0"/>
          </a:p>
          <a:p>
            <a:pPr lvl="1" eaLnBrk="1" hangingPunct="1"/>
            <a:r>
              <a:rPr lang="en-US" altLang="en-US" sz="2400" dirty="0" smtClean="0"/>
              <a:t>“Unchanged</a:t>
            </a:r>
            <a:r>
              <a:rPr lang="en-US" altLang="en-US" sz="2400" dirty="0"/>
              <a:t>” group =  &lt;50% change in seizure frequency </a:t>
            </a:r>
          </a:p>
          <a:p>
            <a:pPr eaLnBrk="1" hangingPunct="1"/>
            <a:r>
              <a:rPr lang="en-US" altLang="en-US" dirty="0" smtClean="0"/>
              <a:t>Anchor </a:t>
            </a:r>
            <a:r>
              <a:rPr lang="en-US" altLang="en-US" dirty="0"/>
              <a:t>correlated with change on target measure at 0.371 or higher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274638"/>
            <a:ext cx="862965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Comic Sans MS" panose="030F0702030302020204" pitchFamily="66" charset="0"/>
              </a:rPr>
              <a:t>Responsiveness Index</a:t>
            </a:r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dirty="0" smtClean="0"/>
              <a:t>Effect size (ES) = D/SD</a:t>
            </a:r>
          </a:p>
          <a:p>
            <a:pPr eaLnBrk="1" hangingPunct="1">
              <a:buFontTx/>
              <a:buNone/>
            </a:pPr>
            <a:endParaRPr lang="en-US" altLang="en-US" sz="2800" dirty="0" smtClean="0"/>
          </a:p>
          <a:p>
            <a:pPr eaLnBrk="1" hangingPunct="1">
              <a:buFontTx/>
              <a:buNone/>
            </a:pPr>
            <a:r>
              <a:rPr lang="en-US" altLang="en-US" sz="2800" dirty="0" smtClean="0"/>
              <a:t>		D  = raw score change in “changed”  </a:t>
            </a:r>
          </a:p>
          <a:p>
            <a:pPr eaLnBrk="1" hangingPunct="1">
              <a:buFontTx/>
              <a:buNone/>
            </a:pPr>
            <a:r>
              <a:rPr lang="en-US" altLang="en-US" sz="2800" dirty="0"/>
              <a:t> </a:t>
            </a:r>
            <a:r>
              <a:rPr lang="en-US" altLang="en-US" sz="2800" dirty="0" smtClean="0"/>
              <a:t>                (improved) group</a:t>
            </a:r>
          </a:p>
          <a:p>
            <a:pPr eaLnBrk="1" hangingPunct="1">
              <a:buFontTx/>
              <a:buNone/>
            </a:pPr>
            <a:r>
              <a:rPr lang="en-US" altLang="en-US" sz="2800" dirty="0" smtClean="0"/>
              <a:t>		SD  = baseline SD</a:t>
            </a:r>
            <a:endParaRPr lang="en-US" altLang="en-US" sz="2800" dirty="0"/>
          </a:p>
          <a:p>
            <a:pPr eaLnBrk="1" hangingPunct="1">
              <a:buFontTx/>
              <a:buNone/>
            </a:pPr>
            <a:endParaRPr lang="en-US" altLang="en-US" sz="2800" dirty="0" smtClean="0"/>
          </a:p>
          <a:p>
            <a:pPr eaLnBrk="1" hangingPunct="1"/>
            <a:r>
              <a:rPr lang="en-US" altLang="en-US" sz="2800" dirty="0"/>
              <a:t>Small: </a:t>
            </a:r>
            <a:r>
              <a:rPr lang="en-US" altLang="en-US" sz="2800" dirty="0" smtClean="0"/>
              <a:t>    0.20-</a:t>
            </a:r>
            <a:r>
              <a:rPr lang="en-US" altLang="en-US" sz="2800" dirty="0"/>
              <a:t>&gt;0.49</a:t>
            </a:r>
          </a:p>
          <a:p>
            <a:pPr eaLnBrk="1" hangingPunct="1"/>
            <a:r>
              <a:rPr lang="en-US" altLang="en-US" sz="2800" dirty="0" smtClean="0"/>
              <a:t>Medium: </a:t>
            </a:r>
            <a:r>
              <a:rPr lang="en-US" altLang="en-US" sz="2800" dirty="0"/>
              <a:t>0.50-&gt;0.79</a:t>
            </a:r>
          </a:p>
          <a:p>
            <a:pPr eaLnBrk="1" hangingPunct="1"/>
            <a:r>
              <a:rPr lang="en-US" altLang="en-US" sz="2800" dirty="0" smtClean="0"/>
              <a:t>Large</a:t>
            </a:r>
            <a:r>
              <a:rPr lang="en-US" altLang="en-US" sz="2800" dirty="0"/>
              <a:t>: </a:t>
            </a:r>
            <a:r>
              <a:rPr lang="en-US" altLang="en-US" sz="2800" dirty="0" smtClean="0"/>
              <a:t>    0.80 </a:t>
            </a:r>
            <a:r>
              <a:rPr lang="en-US" altLang="en-US" sz="2800" dirty="0"/>
              <a:t>or above</a:t>
            </a:r>
          </a:p>
          <a:p>
            <a:pPr eaLnBrk="1" hangingPunct="1">
              <a:buFontTx/>
              <a:buNone/>
            </a:pPr>
            <a:endParaRPr lang="en-US" altLang="en-US" sz="2800" dirty="0" smtClean="0"/>
          </a:p>
          <a:p>
            <a:pPr eaLnBrk="1" hangingPunct="1">
              <a:buFontTx/>
              <a:buNone/>
            </a:pPr>
            <a:r>
              <a:rPr lang="en-US" altLang="en-US" sz="2800" dirty="0" smtClean="0"/>
              <a:t>	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274638"/>
            <a:ext cx="862965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Comic Sans MS" panose="030F0702030302020204" pitchFamily="66" charset="0"/>
              </a:rPr>
              <a:t>Responsiveness Indices</a:t>
            </a:r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 eaLnBrk="1" hangingPunct="1">
              <a:buFontTx/>
              <a:buAutoNum type="arabicParenBoth"/>
            </a:pPr>
            <a:r>
              <a:rPr lang="en-US" altLang="en-US" sz="2800" dirty="0" smtClean="0"/>
              <a:t>Effect size (ES) = D/SD</a:t>
            </a:r>
          </a:p>
          <a:p>
            <a:pPr marL="514350" indent="-514350" eaLnBrk="1" hangingPunct="1">
              <a:buFontTx/>
              <a:buAutoNum type="arabicParenBoth"/>
            </a:pPr>
            <a:endParaRPr lang="en-US" altLang="en-US" sz="2800" dirty="0" smtClean="0"/>
          </a:p>
          <a:p>
            <a:pPr eaLnBrk="1" hangingPunct="1">
              <a:buFontTx/>
              <a:buNone/>
            </a:pPr>
            <a:r>
              <a:rPr lang="en-US" altLang="en-US" sz="2800" dirty="0" smtClean="0"/>
              <a:t>(2) Standardized Response Mean (SRM) = D/SD†</a:t>
            </a:r>
          </a:p>
          <a:p>
            <a:pPr eaLnBrk="1" hangingPunct="1">
              <a:buFontTx/>
              <a:buNone/>
            </a:pPr>
            <a:r>
              <a:rPr lang="en-US" altLang="en-US" sz="2800" dirty="0" smtClean="0"/>
              <a:t>(3) </a:t>
            </a:r>
            <a:r>
              <a:rPr lang="en-US" altLang="en-US" sz="2800" dirty="0" err="1" smtClean="0"/>
              <a:t>Guyatt</a:t>
            </a:r>
            <a:r>
              <a:rPr lang="en-US" altLang="en-US" sz="2800" dirty="0" smtClean="0"/>
              <a:t> responsiveness statistic (RS) = D/SD‡</a:t>
            </a:r>
          </a:p>
          <a:p>
            <a:pPr eaLnBrk="1" hangingPunct="1">
              <a:buFontTx/>
              <a:buNone/>
            </a:pPr>
            <a:endParaRPr lang="en-US" altLang="en-US" sz="2800" dirty="0" smtClean="0"/>
          </a:p>
          <a:p>
            <a:pPr eaLnBrk="1" hangingPunct="1">
              <a:buFontTx/>
              <a:buNone/>
            </a:pPr>
            <a:r>
              <a:rPr lang="en-US" altLang="en-US" sz="2800" dirty="0" smtClean="0"/>
              <a:t>		D  = raw score change in “changed” group;</a:t>
            </a:r>
          </a:p>
          <a:p>
            <a:pPr eaLnBrk="1" hangingPunct="1">
              <a:buFontTx/>
              <a:buNone/>
            </a:pPr>
            <a:r>
              <a:rPr lang="en-US" altLang="en-US" sz="2800" dirty="0" smtClean="0"/>
              <a:t>		SD  = baseline SD; </a:t>
            </a:r>
          </a:p>
          <a:p>
            <a:pPr eaLnBrk="1" hangingPunct="1">
              <a:buFontTx/>
              <a:buNone/>
            </a:pPr>
            <a:r>
              <a:rPr lang="en-US" altLang="en-US" sz="2800" dirty="0" smtClean="0"/>
              <a:t>		SD† = SD of D; </a:t>
            </a:r>
          </a:p>
          <a:p>
            <a:pPr eaLnBrk="1" hangingPunct="1">
              <a:buFontTx/>
              <a:buNone/>
            </a:pPr>
            <a:r>
              <a:rPr lang="en-US" altLang="en-US" sz="2800" dirty="0" smtClean="0"/>
              <a:t>		SD‡ = SD of D among “unchanged”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4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0E01635-2E53-4BD5-8C39-2B0D74AABAF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54</a:t>
            </a:fld>
            <a:endParaRPr lang="en-US" altLang="en-US" sz="1400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latin typeface="Comic Sans MS" panose="030F0702030302020204" pitchFamily="66" charset="0"/>
              </a:rPr>
              <a:t>Aspects of Good Health-Related Quality of Life Measures</a:t>
            </a:r>
            <a:br>
              <a:rPr lang="en-US" altLang="en-US" sz="4000" dirty="0" smtClean="0">
                <a:latin typeface="Comic Sans MS" panose="030F0702030302020204" pitchFamily="66" charset="0"/>
              </a:rPr>
            </a:br>
            <a:endParaRPr lang="en-US" altLang="en-US" sz="4000" dirty="0" smtClean="0">
              <a:latin typeface="Comic Sans MS" panose="030F0702030302020204" pitchFamily="66" charset="0"/>
            </a:endParaRP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524000"/>
            <a:ext cx="832485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28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800" dirty="0" smtClean="0"/>
              <a:t>Aside from being practical..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800" dirty="0" smtClean="0"/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altLang="en-US" sz="2800" dirty="0" smtClean="0"/>
              <a:t>Same people get same scores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endParaRPr lang="en-US" altLang="en-US" sz="2800" dirty="0" smtClean="0"/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altLang="en-US" sz="2800" dirty="0" smtClean="0"/>
              <a:t>Different people get different scores and differ in the way you expect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endParaRPr lang="en-US" altLang="en-US" sz="2800" dirty="0"/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altLang="en-US" sz="2800" dirty="0"/>
              <a:t>Measure is interpretable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endParaRPr lang="en-US" altLang="en-US" sz="2800" dirty="0" smtClean="0"/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altLang="en-US" sz="2800" dirty="0" smtClean="0"/>
              <a:t>Measure works the same way for different groups (age, gender, race/ethnicity)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036719" y="5008739"/>
              <a:ext cx="3699360" cy="885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994959" y="4924859"/>
                <a:ext cx="378324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4940559" y="4905059"/>
              <a:ext cx="2622240" cy="4316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928679" y="4893179"/>
                <a:ext cx="2646000" cy="45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" name="Ink 18"/>
              <p14:cNvContentPartPr/>
              <p14:nvPr/>
            </p14:nvContentPartPr>
            <p14:xfrm>
              <a:off x="10740879" y="3930539"/>
              <a:ext cx="360" cy="36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0728999" y="3918659"/>
                <a:ext cx="24120" cy="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992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>
          <a:xfrm>
            <a:off x="-78475" y="183037"/>
            <a:ext cx="92583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latin typeface="Comic Sans MS" panose="030F0702030302020204" pitchFamily="66" charset="0"/>
              </a:rPr>
              <a:t>Amount of Expected Change Varies </a:t>
            </a:r>
          </a:p>
        </p:txBody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57112"/>
            <a:ext cx="91440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 smtClean="0"/>
              <a:t>SF-36 physical function score mean = 87 (SD = 20)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 smtClean="0"/>
              <a:t>Assume I have a score of 100 at baseline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altLang="en-US" sz="2800" dirty="0" smtClean="0"/>
              <a:t>Hit by </a:t>
            </a:r>
            <a:r>
              <a:rPr lang="en-US" altLang="en-US" sz="2800" b="1" dirty="0" smtClean="0"/>
              <a:t>Bike</a:t>
            </a:r>
            <a:r>
              <a:rPr lang="en-US" altLang="en-US" sz="2800" dirty="0" smtClean="0"/>
              <a:t> causes me to be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i="1" dirty="0" smtClean="0"/>
              <a:t>limited a lot</a:t>
            </a:r>
            <a:r>
              <a:rPr lang="en-US" altLang="en-US" sz="2400" dirty="0" smtClean="0"/>
              <a:t> in vigorous activities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i="1" dirty="0"/>
              <a:t>limited</a:t>
            </a:r>
            <a:r>
              <a:rPr lang="en-US" altLang="en-US" sz="2400" dirty="0"/>
              <a:t> </a:t>
            </a:r>
            <a:r>
              <a:rPr lang="en-US" altLang="en-US" sz="2400" i="1" dirty="0"/>
              <a:t>a lot</a:t>
            </a:r>
            <a:r>
              <a:rPr lang="en-US" altLang="en-US" sz="2400" dirty="0"/>
              <a:t> in climbing several flights of stairs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i="1" dirty="0" smtClean="0"/>
              <a:t>limited a little</a:t>
            </a:r>
            <a:r>
              <a:rPr lang="en-US" altLang="en-US" sz="2400" dirty="0" smtClean="0"/>
              <a:t> in moderate activities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800" dirty="0" smtClean="0"/>
              <a:t>SF-36 physical functioning score drops to 75 (-1.25 SD)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altLang="en-US" sz="2800" dirty="0" smtClean="0"/>
              <a:t>Hit by </a:t>
            </a:r>
            <a:r>
              <a:rPr lang="en-US" altLang="en-US" sz="2800" b="1" dirty="0" smtClean="0"/>
              <a:t>Rock</a:t>
            </a:r>
            <a:r>
              <a:rPr lang="en-US" altLang="en-US" sz="2800" dirty="0" smtClean="0"/>
              <a:t> causes me to be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i="1" dirty="0" smtClean="0"/>
              <a:t>limited a little</a:t>
            </a:r>
            <a:r>
              <a:rPr lang="en-US" altLang="en-US" sz="2400" dirty="0" smtClean="0"/>
              <a:t> in vigorous activities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800" dirty="0" smtClean="0"/>
              <a:t>SF-36 physical functioning score drops to 95 (- 0.25 SD)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0563379"/>
              </p:ext>
            </p:extLst>
          </p:nvPr>
        </p:nvGraphicFramePr>
        <p:xfrm>
          <a:off x="2743200" y="3338513"/>
          <a:ext cx="36576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64" name="Wordpad Document" r:id="rId3" imgW="3657600" imgH="181440" progId="WordPad.Document.1">
                  <p:embed/>
                </p:oleObj>
              </mc:Choice>
              <mc:Fallback>
                <p:oleObj name="Wordpad Document" r:id="rId3" imgW="3657600" imgH="181440" progId="WordPad.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43200" y="3338513"/>
                        <a:ext cx="3657600" cy="18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8299363" y="1568853"/>
              <a:ext cx="521640" cy="6310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87483" y="1556973"/>
                <a:ext cx="545400" cy="654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0"/>
            <a:ext cx="92202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latin typeface="Comic Sans MS" panose="030F0702030302020204" pitchFamily="66" charset="0"/>
              </a:rPr>
              <a:t>Partition </a:t>
            </a:r>
            <a:r>
              <a:rPr lang="en-US" altLang="en-US" sz="4000" dirty="0" smtClean="0">
                <a:latin typeface="Comic Sans MS" panose="030F0702030302020204" pitchFamily="66" charset="0"/>
              </a:rPr>
              <a:t>Degree of Change </a:t>
            </a:r>
            <a:r>
              <a:rPr lang="en-US" altLang="en-US" sz="4000" dirty="0" smtClean="0">
                <a:latin typeface="Comic Sans MS" panose="030F0702030302020204" pitchFamily="66" charset="0"/>
              </a:rPr>
              <a:t>on Anchor </a:t>
            </a:r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1540" y="1399286"/>
            <a:ext cx="89154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3600" dirty="0" smtClean="0">
                <a:latin typeface="Comic Sans MS" panose="030F0702030302020204" pitchFamily="66" charset="0"/>
              </a:rPr>
              <a:t>A lot </a:t>
            </a:r>
            <a:r>
              <a:rPr lang="en-US" altLang="en-US" sz="3600" dirty="0" smtClean="0">
                <a:latin typeface="Comic Sans MS" panose="030F0702030302020204" pitchFamily="66" charset="0"/>
              </a:rPr>
              <a:t>better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en-US" sz="3600" dirty="0" smtClean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3600" u="sng" dirty="0" smtClean="0">
                <a:latin typeface="Comic Sans MS" panose="030F0702030302020204" pitchFamily="66" charset="0"/>
              </a:rPr>
              <a:t>A little </a:t>
            </a:r>
            <a:r>
              <a:rPr lang="en-US" altLang="en-US" sz="3600" u="sng" dirty="0" smtClean="0">
                <a:latin typeface="Comic Sans MS" panose="030F0702030302020204" pitchFamily="66" charset="0"/>
              </a:rPr>
              <a:t>better</a:t>
            </a:r>
            <a:r>
              <a:rPr lang="en-US" altLang="en-US" sz="3600" dirty="0" smtClean="0">
                <a:latin typeface="Comic Sans MS" panose="030F0702030302020204" pitchFamily="66" charset="0"/>
              </a:rPr>
              <a:t>  &lt;- MID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en-US" sz="3600" dirty="0" smtClean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3600" dirty="0" smtClean="0">
                <a:latin typeface="Comic Sans MS" panose="030F0702030302020204" pitchFamily="66" charset="0"/>
              </a:rPr>
              <a:t>No </a:t>
            </a:r>
            <a:r>
              <a:rPr lang="en-US" altLang="en-US" sz="3600" dirty="0" smtClean="0">
                <a:latin typeface="Comic Sans MS" panose="030F0702030302020204" pitchFamily="66" charset="0"/>
              </a:rPr>
              <a:t>change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en-US" sz="3600" dirty="0" smtClean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3600" u="sng" dirty="0" smtClean="0">
                <a:latin typeface="Comic Sans MS" panose="030F0702030302020204" pitchFamily="66" charset="0"/>
              </a:rPr>
              <a:t>A little </a:t>
            </a:r>
            <a:r>
              <a:rPr lang="en-US" altLang="en-US" sz="3600" u="sng" dirty="0" smtClean="0">
                <a:latin typeface="Comic Sans MS" panose="030F0702030302020204" pitchFamily="66" charset="0"/>
              </a:rPr>
              <a:t>worse</a:t>
            </a:r>
            <a:r>
              <a:rPr lang="en-US" altLang="en-US" sz="3600" dirty="0" smtClean="0">
                <a:latin typeface="Comic Sans MS" panose="030F0702030302020204" pitchFamily="66" charset="0"/>
              </a:rPr>
              <a:t>  </a:t>
            </a:r>
            <a:r>
              <a:rPr lang="en-US" altLang="en-US" sz="3600" dirty="0">
                <a:latin typeface="Comic Sans MS" panose="030F0702030302020204" pitchFamily="66" charset="0"/>
              </a:rPr>
              <a:t>&lt;- MID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en-US" sz="3600" u="sng" dirty="0" smtClean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3600" dirty="0" smtClean="0">
                <a:latin typeface="Comic Sans MS" panose="030F0702030302020204" pitchFamily="66" charset="0"/>
              </a:rPr>
              <a:t>A lot </a:t>
            </a:r>
            <a:r>
              <a:rPr lang="en-US" altLang="en-US" sz="3600" dirty="0" smtClean="0">
                <a:latin typeface="Comic Sans MS" panose="030F0702030302020204" pitchFamily="66" charset="0"/>
              </a:rPr>
              <a:t>worse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en-US" sz="4000" dirty="0">
              <a:latin typeface="Comic Sans MS" panose="030F0702030302020204" pitchFamily="66" charset="0"/>
            </a:endParaRPr>
          </a:p>
          <a:p>
            <a:pPr marL="0" indent="0" algn="r" eaLnBrk="1" hangingPunct="1">
              <a:lnSpc>
                <a:spcPct val="90000"/>
              </a:lnSpc>
              <a:buNone/>
            </a:pPr>
            <a:endParaRPr lang="en-US" altLang="en-US" sz="4000" i="1" dirty="0" smtClean="0">
              <a:latin typeface="Comic Sans MS" panose="030F0702030302020204" pitchFamily="66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45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0E01635-2E53-4BD5-8C39-2B0D74AABAF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57</a:t>
            </a:fld>
            <a:endParaRPr lang="en-US" altLang="en-US" sz="1400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latin typeface="Comic Sans MS" panose="030F0702030302020204" pitchFamily="66" charset="0"/>
              </a:rPr>
              <a:t>Aspects of Good Health-Related Quality of Life Measures</a:t>
            </a:r>
            <a:br>
              <a:rPr lang="en-US" altLang="en-US" sz="4000" dirty="0" smtClean="0">
                <a:latin typeface="Comic Sans MS" panose="030F0702030302020204" pitchFamily="66" charset="0"/>
              </a:rPr>
            </a:br>
            <a:endParaRPr lang="en-US" altLang="en-US" sz="4000" dirty="0" smtClean="0">
              <a:latin typeface="Comic Sans MS" panose="030F0702030302020204" pitchFamily="66" charset="0"/>
            </a:endParaRP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524000"/>
            <a:ext cx="832485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28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2800" dirty="0" smtClean="0"/>
              <a:t>Aside from being practical..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800" dirty="0" smtClean="0"/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altLang="en-US" sz="2800" dirty="0" smtClean="0"/>
              <a:t>Same people get same scores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endParaRPr lang="en-US" altLang="en-US" sz="2800" dirty="0" smtClean="0"/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altLang="en-US" sz="2800" dirty="0" smtClean="0"/>
              <a:t>Different people get different scores and differ in the way you expect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endParaRPr lang="en-US" altLang="en-US" sz="2800" dirty="0"/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altLang="en-US" sz="2800" dirty="0"/>
              <a:t>Measure is interpretable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endParaRPr lang="en-US" altLang="en-US" sz="2800" dirty="0" smtClean="0"/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altLang="en-US" sz="2800" dirty="0" smtClean="0"/>
              <a:t>Measure works the same way for different groups (age, gender, race/ethnicity)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077759" y="5737739"/>
              <a:ext cx="5938200" cy="7174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035999" y="5653859"/>
                <a:ext cx="6022080" cy="88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1050399" y="5910539"/>
              <a:ext cx="5848200" cy="4082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008639" y="5826659"/>
                <a:ext cx="5932080" cy="57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5213439" y="5833499"/>
              <a:ext cx="2238480" cy="1850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5171319" y="5749619"/>
                <a:ext cx="2322720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/>
              <p14:cNvContentPartPr/>
              <p14:nvPr/>
            </p14:nvContentPartPr>
            <p14:xfrm>
              <a:off x="2606679" y="6142019"/>
              <a:ext cx="4285800" cy="1090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564559" y="6057779"/>
                <a:ext cx="437004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/>
              <p14:cNvContentPartPr/>
              <p14:nvPr/>
            </p14:nvContentPartPr>
            <p14:xfrm>
              <a:off x="7315119" y="6055619"/>
              <a:ext cx="1460880" cy="3729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7303239" y="6043739"/>
                <a:ext cx="1484640" cy="39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263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066" name="Object 4"/>
          <p:cNvGraphicFramePr>
            <a:graphicFrameLocks noChangeAspect="1"/>
          </p:cNvGraphicFramePr>
          <p:nvPr/>
        </p:nvGraphicFramePr>
        <p:xfrm>
          <a:off x="615950" y="1550988"/>
          <a:ext cx="7769225" cy="511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12" name="Chart" r:id="rId4" imgW="7762951" imgH="5105298" progId="MSGraph.Chart.8">
                  <p:embed followColorScheme="full"/>
                </p:oleObj>
              </mc:Choice>
              <mc:Fallback>
                <p:oleObj name="Chart" r:id="rId4" imgW="7762951" imgH="510529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50" y="1550988"/>
                        <a:ext cx="7769225" cy="5119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en-US" sz="3600" smtClean="0">
                <a:latin typeface="Comic Sans MS" panose="030F0702030302020204" pitchFamily="66" charset="0"/>
              </a:rPr>
              <a:t>Category Response Curves</a:t>
            </a:r>
          </a:p>
        </p:txBody>
      </p:sp>
      <p:sp>
        <p:nvSpPr>
          <p:cNvPr id="88068" name="Text Box 6"/>
          <p:cNvSpPr txBox="1">
            <a:spLocks noChangeArrowheads="1"/>
          </p:cNvSpPr>
          <p:nvPr/>
        </p:nvSpPr>
        <p:spPr bwMode="auto">
          <a:xfrm>
            <a:off x="7696200" y="5969000"/>
            <a:ext cx="1066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Arial Black" panose="020B0A04020102020204" pitchFamily="34" charset="0"/>
                <a:cs typeface="Arial" panose="020B0604020202020204" pitchFamily="34" charset="0"/>
              </a:rPr>
              <a:t>Great Change</a:t>
            </a:r>
          </a:p>
        </p:txBody>
      </p:sp>
      <p:sp>
        <p:nvSpPr>
          <p:cNvPr id="88069" name="Text Box 7"/>
          <p:cNvSpPr txBox="1">
            <a:spLocks noChangeArrowheads="1"/>
          </p:cNvSpPr>
          <p:nvPr/>
        </p:nvSpPr>
        <p:spPr bwMode="auto">
          <a:xfrm>
            <a:off x="1524000" y="5969000"/>
            <a:ext cx="1066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Arial Black" panose="020B0A04020102020204" pitchFamily="34" charset="0"/>
                <a:cs typeface="Arial" panose="020B0604020202020204" pitchFamily="34" charset="0"/>
              </a:rPr>
              <a:t>No Change</a:t>
            </a:r>
          </a:p>
        </p:txBody>
      </p:sp>
      <p:sp>
        <p:nvSpPr>
          <p:cNvPr id="88070" name="Text Box 9"/>
          <p:cNvSpPr txBox="1">
            <a:spLocks noChangeArrowheads="1"/>
          </p:cNvSpPr>
          <p:nvPr/>
        </p:nvSpPr>
        <p:spPr bwMode="auto">
          <a:xfrm>
            <a:off x="4724400" y="6350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2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q</a:t>
            </a:r>
          </a:p>
        </p:txBody>
      </p:sp>
      <p:sp>
        <p:nvSpPr>
          <p:cNvPr id="88071" name="Text Box 11"/>
          <p:cNvSpPr txBox="1">
            <a:spLocks noChangeArrowheads="1"/>
          </p:cNvSpPr>
          <p:nvPr/>
        </p:nvSpPr>
        <p:spPr bwMode="auto">
          <a:xfrm>
            <a:off x="2590800" y="4826000"/>
            <a:ext cx="129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mic Sans MS" panose="030F0702030302020204" pitchFamily="66" charset="0"/>
                <a:cs typeface="Arial" panose="020B0604020202020204" pitchFamily="34" charset="0"/>
              </a:rPr>
              <a:t>Very small change</a:t>
            </a:r>
          </a:p>
        </p:txBody>
      </p:sp>
      <p:sp>
        <p:nvSpPr>
          <p:cNvPr id="88072" name="Text Box 12"/>
          <p:cNvSpPr txBox="1">
            <a:spLocks noChangeArrowheads="1"/>
          </p:cNvSpPr>
          <p:nvPr/>
        </p:nvSpPr>
        <p:spPr bwMode="auto">
          <a:xfrm>
            <a:off x="1693863" y="1781175"/>
            <a:ext cx="8969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Comic Sans MS" panose="030F0702030302020204" pitchFamily="66" charset="0"/>
                <a:cs typeface="Arial" panose="020B0604020202020204" pitchFamily="34" charset="0"/>
              </a:rPr>
              <a:t>No  change</a:t>
            </a:r>
          </a:p>
        </p:txBody>
      </p:sp>
      <p:sp>
        <p:nvSpPr>
          <p:cNvPr id="88073" name="Text Box 15"/>
          <p:cNvSpPr txBox="1">
            <a:spLocks noChangeArrowheads="1"/>
          </p:cNvSpPr>
          <p:nvPr/>
        </p:nvSpPr>
        <p:spPr bwMode="auto">
          <a:xfrm>
            <a:off x="3352800" y="4191000"/>
            <a:ext cx="1143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Comic Sans MS" panose="030F0702030302020204" pitchFamily="66" charset="0"/>
                <a:cs typeface="Arial" panose="020B0604020202020204" pitchFamily="34" charset="0"/>
              </a:rPr>
              <a:t>Small change</a:t>
            </a:r>
          </a:p>
        </p:txBody>
      </p:sp>
      <p:sp>
        <p:nvSpPr>
          <p:cNvPr id="88074" name="Text Box 16"/>
          <p:cNvSpPr txBox="1">
            <a:spLocks noChangeArrowheads="1"/>
          </p:cNvSpPr>
          <p:nvPr/>
        </p:nvSpPr>
        <p:spPr bwMode="auto">
          <a:xfrm>
            <a:off x="4267200" y="3381375"/>
            <a:ext cx="1143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Comic Sans MS" panose="030F0702030302020204" pitchFamily="66" charset="0"/>
                <a:cs typeface="Arial" panose="020B0604020202020204" pitchFamily="34" charset="0"/>
              </a:rPr>
              <a:t>Moderate change</a:t>
            </a:r>
          </a:p>
        </p:txBody>
      </p:sp>
      <p:sp>
        <p:nvSpPr>
          <p:cNvPr id="88075" name="Text Box 17"/>
          <p:cNvSpPr txBox="1">
            <a:spLocks noChangeArrowheads="1"/>
          </p:cNvSpPr>
          <p:nvPr/>
        </p:nvSpPr>
        <p:spPr bwMode="auto">
          <a:xfrm>
            <a:off x="4953000" y="2895600"/>
            <a:ext cx="1143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Comic Sans MS" panose="030F0702030302020204" pitchFamily="66" charset="0"/>
                <a:cs typeface="Arial" panose="020B0604020202020204" pitchFamily="34" charset="0"/>
              </a:rPr>
              <a:t>Great change</a:t>
            </a:r>
          </a:p>
        </p:txBody>
      </p:sp>
      <p:sp>
        <p:nvSpPr>
          <p:cNvPr id="88076" name="Text Box 18"/>
          <p:cNvSpPr txBox="1">
            <a:spLocks noChangeArrowheads="1"/>
          </p:cNvSpPr>
          <p:nvPr/>
        </p:nvSpPr>
        <p:spPr bwMode="auto">
          <a:xfrm>
            <a:off x="6477000" y="2070100"/>
            <a:ext cx="1143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Comic Sans MS" panose="030F0702030302020204" pitchFamily="66" charset="0"/>
                <a:cs typeface="Arial" panose="020B0604020202020204" pitchFamily="34" charset="0"/>
              </a:rPr>
              <a:t>Very great change</a:t>
            </a:r>
          </a:p>
        </p:txBody>
      </p:sp>
      <p:sp>
        <p:nvSpPr>
          <p:cNvPr id="88077" name="TextBox 13"/>
          <p:cNvSpPr txBox="1">
            <a:spLocks noChangeArrowheads="1"/>
          </p:cNvSpPr>
          <p:nvPr/>
        </p:nvSpPr>
        <p:spPr bwMode="auto">
          <a:xfrm>
            <a:off x="3114675" y="1219200"/>
            <a:ext cx="3933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  <a:cs typeface="Arial" panose="020B0604020202020204" pitchFamily="34" charset="0"/>
              </a:rPr>
              <a:t>“Appreciating each day.”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7524750" y="6245225"/>
            <a:ext cx="1466850" cy="476250"/>
          </a:xfrm>
        </p:spPr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>
          <a:xfrm>
            <a:off x="-271463" y="274638"/>
            <a:ext cx="9575801" cy="1143000"/>
          </a:xfrm>
        </p:spPr>
        <p:txBody>
          <a:bodyPr/>
          <a:lstStyle/>
          <a:p>
            <a:r>
              <a:rPr lang="en-US" altLang="en-US" sz="4000" smtClean="0">
                <a:latin typeface="Comic Sans MS" panose="030F0702030302020204" pitchFamily="66" charset="0"/>
              </a:rPr>
              <a:t>Differential Item Functioning (DIF)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77250" cy="4525963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latin typeface="Comic Sans MS" pitchFamily="66" charset="0"/>
                <a:ea typeface="MS PGothic" pitchFamily="34" charset="-128"/>
              </a:rPr>
              <a:t>Probability of choosing each response category should be the same for those who have the same estimated scale score, regardless of other characteristics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 smtClean="0">
              <a:latin typeface="Comic Sans MS" pitchFamily="66" charset="0"/>
              <a:ea typeface="MS PGothic" pitchFamily="34" charset="-128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latin typeface="Comic Sans MS" pitchFamily="66" charset="0"/>
                <a:ea typeface="MS PGothic" pitchFamily="34" charset="-128"/>
              </a:rPr>
              <a:t>Evaluation of DIF 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3200" dirty="0" smtClean="0">
                <a:latin typeface="Comic Sans MS" pitchFamily="66" charset="0"/>
                <a:ea typeface="MS PGothic" pitchFamily="34" charset="-128"/>
              </a:rPr>
              <a:t>Different subgroups 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3200" dirty="0" smtClean="0">
                <a:latin typeface="Comic Sans MS" pitchFamily="66" charset="0"/>
                <a:ea typeface="MS PGothic" pitchFamily="34" charset="-128"/>
              </a:rPr>
              <a:t>Mode differences</a:t>
            </a:r>
          </a:p>
          <a:p>
            <a:pPr marL="457200" lvl="1" indent="0">
              <a:buFontTx/>
              <a:buNone/>
              <a:defRPr/>
            </a:pPr>
            <a:r>
              <a:rPr lang="en-US" dirty="0" smtClean="0">
                <a:ea typeface="MS PGothic" pitchFamily="34" charset="-128"/>
              </a:rPr>
              <a:t> </a:t>
            </a:r>
          </a:p>
          <a:p>
            <a:pPr lvl="1">
              <a:buFont typeface="Arial" pitchFamily="34" charset="0"/>
              <a:buChar char="–"/>
              <a:defRPr/>
            </a:pPr>
            <a:endParaRPr lang="en-US" dirty="0" smtClean="0">
              <a:ea typeface="MS PGothic" pitchFamily="34" charset="-128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dirty="0" smtClean="0">
              <a:ea typeface="MS PGothic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5524924-BD94-40F1-B24C-813DAA202A2C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14350" y="274638"/>
            <a:ext cx="9772650" cy="1143000"/>
          </a:xfrm>
        </p:spPr>
        <p:txBody>
          <a:bodyPr/>
          <a:lstStyle/>
          <a:p>
            <a:pPr algn="l" eaLnBrk="1" hangingPunct="1"/>
            <a:r>
              <a:rPr lang="en-US" altLang="en-US" smtClean="0">
                <a:latin typeface="Comic Sans MS" panose="030F0702030302020204" pitchFamily="66" charset="0"/>
              </a:rPr>
              <a:t>SF-36 Generic Profile Measure 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4350" y="1417638"/>
            <a:ext cx="9258300" cy="47085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75000"/>
              </a:spcBef>
            </a:pPr>
            <a:r>
              <a:rPr lang="en-US" altLang="en-US" sz="2800" smtClean="0"/>
              <a:t> Physical functioning (10 items)</a:t>
            </a:r>
          </a:p>
          <a:p>
            <a:pPr eaLnBrk="1" hangingPunct="1">
              <a:lnSpc>
                <a:spcPct val="90000"/>
              </a:lnSpc>
              <a:spcBef>
                <a:spcPct val="75000"/>
              </a:spcBef>
            </a:pPr>
            <a:r>
              <a:rPr lang="en-US" altLang="en-US" sz="2800" smtClean="0"/>
              <a:t> Role limitations/physical (4 items)</a:t>
            </a:r>
          </a:p>
          <a:p>
            <a:pPr eaLnBrk="1" hangingPunct="1">
              <a:lnSpc>
                <a:spcPct val="90000"/>
              </a:lnSpc>
              <a:spcBef>
                <a:spcPct val="75000"/>
              </a:spcBef>
            </a:pPr>
            <a:r>
              <a:rPr lang="en-US" altLang="en-US" sz="2800" smtClean="0"/>
              <a:t> Role limitations/emotional (3 items)</a:t>
            </a:r>
          </a:p>
          <a:p>
            <a:pPr eaLnBrk="1" hangingPunct="1">
              <a:lnSpc>
                <a:spcPct val="90000"/>
              </a:lnSpc>
              <a:spcBef>
                <a:spcPct val="75000"/>
              </a:spcBef>
            </a:pPr>
            <a:r>
              <a:rPr lang="en-US" altLang="en-US" sz="2800" smtClean="0"/>
              <a:t> Social functioning (2 items)</a:t>
            </a:r>
          </a:p>
          <a:p>
            <a:pPr eaLnBrk="1" hangingPunct="1">
              <a:lnSpc>
                <a:spcPct val="90000"/>
              </a:lnSpc>
              <a:spcBef>
                <a:spcPct val="75000"/>
              </a:spcBef>
            </a:pPr>
            <a:r>
              <a:rPr lang="en-US" altLang="en-US" sz="2800" smtClean="0"/>
              <a:t> Emotional well-being (5 items)</a:t>
            </a:r>
          </a:p>
          <a:p>
            <a:pPr eaLnBrk="1" hangingPunct="1">
              <a:lnSpc>
                <a:spcPct val="90000"/>
              </a:lnSpc>
              <a:spcBef>
                <a:spcPct val="75000"/>
              </a:spcBef>
            </a:pPr>
            <a:r>
              <a:rPr lang="en-US" altLang="en-US" sz="2800" smtClean="0"/>
              <a:t> Energy/fatigue (4 items)</a:t>
            </a:r>
          </a:p>
          <a:p>
            <a:pPr eaLnBrk="1" hangingPunct="1">
              <a:lnSpc>
                <a:spcPct val="90000"/>
              </a:lnSpc>
              <a:spcBef>
                <a:spcPct val="75000"/>
              </a:spcBef>
            </a:pPr>
            <a:r>
              <a:rPr lang="en-US" altLang="en-US" sz="2800" smtClean="0"/>
              <a:t> Pain (2 items)</a:t>
            </a:r>
          </a:p>
          <a:p>
            <a:pPr eaLnBrk="1" hangingPunct="1">
              <a:lnSpc>
                <a:spcPct val="90000"/>
              </a:lnSpc>
              <a:spcBef>
                <a:spcPct val="75000"/>
              </a:spcBef>
            </a:pPr>
            <a:r>
              <a:rPr lang="en-US" altLang="en-US" sz="2800" smtClean="0"/>
              <a:t> General health perceptions (5 items)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2"/>
          <p:cNvSpPr>
            <a:spLocks noChangeArrowheads="1"/>
          </p:cNvSpPr>
          <p:nvPr/>
        </p:nvSpPr>
        <p:spPr bwMode="auto">
          <a:xfrm>
            <a:off x="857250" y="1670050"/>
            <a:ext cx="7440613" cy="47355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sysDot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97284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498844"/>
              </p:ext>
            </p:extLst>
          </p:nvPr>
        </p:nvGraphicFramePr>
        <p:xfrm>
          <a:off x="850900" y="1295400"/>
          <a:ext cx="7429500" cy="431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36" name="Worksheet" r:id="rId4" imgW="8658225" imgH="5029200" progId="Excel.Sheet.8">
                  <p:embed/>
                </p:oleObj>
              </mc:Choice>
              <mc:Fallback>
                <p:oleObj name="Worksheet" r:id="rId4" imgW="8658225" imgH="5029200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00" y="1295400"/>
                        <a:ext cx="7429500" cy="431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C0C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85" name="Text Box 4"/>
          <p:cNvSpPr txBox="1">
            <a:spLocks noChangeArrowheads="1"/>
          </p:cNvSpPr>
          <p:nvPr/>
        </p:nvSpPr>
        <p:spPr bwMode="auto">
          <a:xfrm>
            <a:off x="1447800" y="3617912"/>
            <a:ext cx="155733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078" tIns="43539" rIns="87078" bIns="43539">
            <a:spAutoFit/>
          </a:bodyPr>
          <a:lstStyle>
            <a:lvl1pPr defTabSz="8715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700" i="1">
                <a:latin typeface="Comic Sans MS" panose="030F0702030302020204" pitchFamily="66" charset="0"/>
                <a:cs typeface="Arial" panose="020B0604020202020204" pitchFamily="34" charset="0"/>
              </a:rPr>
              <a:t>Location DIF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170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97286" name="Text Box 5"/>
          <p:cNvSpPr txBox="1">
            <a:spLocks noChangeArrowheads="1"/>
          </p:cNvSpPr>
          <p:nvPr/>
        </p:nvSpPr>
        <p:spPr bwMode="auto">
          <a:xfrm>
            <a:off x="6273800" y="3322637"/>
            <a:ext cx="1201738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078" tIns="43539" rIns="87078" bIns="43539">
            <a:spAutoFit/>
          </a:bodyPr>
          <a:lstStyle>
            <a:lvl1pPr defTabSz="8715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700">
                <a:latin typeface="Comic Sans MS" panose="030F0702030302020204" pitchFamily="66" charset="0"/>
                <a:cs typeface="Arial" panose="020B0604020202020204" pitchFamily="34" charset="0"/>
              </a:rPr>
              <a:t/>
            </a:r>
            <a:br>
              <a:rPr lang="en-US" altLang="en-US" sz="1700"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en-US" altLang="en-US" sz="1700" i="1">
                <a:latin typeface="Comic Sans MS" panose="030F0702030302020204" pitchFamily="66" charset="0"/>
                <a:cs typeface="Arial" panose="020B0604020202020204" pitchFamily="34" charset="0"/>
              </a:rPr>
              <a:t>Slope DIF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170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97287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652463" y="219075"/>
            <a:ext cx="7772400" cy="11430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altLang="en-US" sz="4000" smtClean="0">
                <a:latin typeface="Comic Sans MS" panose="030F0702030302020204" pitchFamily="66" charset="0"/>
              </a:rPr>
              <a:t>DIF (2-parameter model)</a:t>
            </a:r>
            <a:endParaRPr lang="en-US" altLang="en-US" sz="3600" b="1" smtClean="0"/>
          </a:p>
        </p:txBody>
      </p:sp>
      <p:sp>
        <p:nvSpPr>
          <p:cNvPr id="97288" name="Line 7"/>
          <p:cNvSpPr>
            <a:spLocks noChangeShapeType="1"/>
          </p:cNvSpPr>
          <p:nvPr/>
        </p:nvSpPr>
        <p:spPr bwMode="auto">
          <a:xfrm>
            <a:off x="2471738" y="2932112"/>
            <a:ext cx="677862" cy="457200"/>
          </a:xfrm>
          <a:prstGeom prst="line">
            <a:avLst/>
          </a:prstGeom>
          <a:noFill/>
          <a:ln w="25400">
            <a:solidFill>
              <a:srgbClr val="009688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89" name="Text Box 8"/>
          <p:cNvSpPr txBox="1">
            <a:spLocks noChangeArrowheads="1"/>
          </p:cNvSpPr>
          <p:nvPr/>
        </p:nvSpPr>
        <p:spPr bwMode="auto">
          <a:xfrm>
            <a:off x="1592263" y="2532002"/>
            <a:ext cx="10826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None/>
            </a:pPr>
            <a:r>
              <a:rPr lang="en-US" altLang="en-US" sz="2000" dirty="0" smtClean="0">
                <a:solidFill>
                  <a:schemeClr val="accent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Women</a:t>
            </a:r>
            <a:endParaRPr lang="en-US" altLang="en-US" sz="2000" dirty="0">
              <a:solidFill>
                <a:schemeClr val="accent2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97290" name="Text Box 9"/>
          <p:cNvSpPr txBox="1">
            <a:spLocks noChangeArrowheads="1"/>
          </p:cNvSpPr>
          <p:nvPr/>
        </p:nvSpPr>
        <p:spPr bwMode="auto">
          <a:xfrm>
            <a:off x="1905000" y="1654175"/>
            <a:ext cx="7699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None/>
            </a:pPr>
            <a:r>
              <a:rPr lang="en-US" altLang="en-US" sz="2000" dirty="0" smtClean="0">
                <a:solidFill>
                  <a:srgbClr val="6600CC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Men</a:t>
            </a:r>
            <a:endParaRPr lang="en-US" altLang="en-US" sz="2000" dirty="0">
              <a:solidFill>
                <a:srgbClr val="6600CC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97291" name="Text Box 10"/>
          <p:cNvSpPr txBox="1">
            <a:spLocks noChangeArrowheads="1"/>
          </p:cNvSpPr>
          <p:nvPr/>
        </p:nvSpPr>
        <p:spPr bwMode="auto">
          <a:xfrm>
            <a:off x="6248400" y="4379912"/>
            <a:ext cx="555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None/>
            </a:pPr>
            <a:r>
              <a:rPr lang="en-US" altLang="en-US" sz="2000">
                <a:solidFill>
                  <a:srgbClr val="6600CC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AA</a:t>
            </a:r>
          </a:p>
        </p:txBody>
      </p:sp>
      <p:sp>
        <p:nvSpPr>
          <p:cNvPr id="97292" name="Text Box 11"/>
          <p:cNvSpPr txBox="1">
            <a:spLocks noChangeArrowheads="1"/>
          </p:cNvSpPr>
          <p:nvPr/>
        </p:nvSpPr>
        <p:spPr bwMode="auto">
          <a:xfrm>
            <a:off x="6518275" y="2687637"/>
            <a:ext cx="1558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None/>
            </a:pPr>
            <a:r>
              <a:rPr lang="en-US" altLang="en-US" sz="2000">
                <a:solidFill>
                  <a:schemeClr val="accent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White</a:t>
            </a:r>
          </a:p>
        </p:txBody>
      </p:sp>
      <p:sp>
        <p:nvSpPr>
          <p:cNvPr id="97293" name="Line 12"/>
          <p:cNvSpPr>
            <a:spLocks noChangeShapeType="1"/>
          </p:cNvSpPr>
          <p:nvPr/>
        </p:nvSpPr>
        <p:spPr bwMode="auto">
          <a:xfrm flipH="1" flipV="1">
            <a:off x="5453063" y="4456112"/>
            <a:ext cx="744537" cy="76200"/>
          </a:xfrm>
          <a:prstGeom prst="line">
            <a:avLst/>
          </a:prstGeom>
          <a:noFill/>
          <a:ln w="25400">
            <a:solidFill>
              <a:srgbClr val="009688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94" name="Line 13"/>
          <p:cNvSpPr>
            <a:spLocks noChangeShapeType="1"/>
          </p:cNvSpPr>
          <p:nvPr/>
        </p:nvSpPr>
        <p:spPr bwMode="auto">
          <a:xfrm flipH="1" flipV="1">
            <a:off x="6129338" y="2703512"/>
            <a:ext cx="339725" cy="152400"/>
          </a:xfrm>
          <a:prstGeom prst="line">
            <a:avLst/>
          </a:prstGeom>
          <a:noFill/>
          <a:ln w="25400">
            <a:solidFill>
              <a:srgbClr val="009688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95" name="Line 14"/>
          <p:cNvSpPr>
            <a:spLocks noChangeShapeType="1"/>
          </p:cNvSpPr>
          <p:nvPr/>
        </p:nvSpPr>
        <p:spPr bwMode="auto">
          <a:xfrm>
            <a:off x="2674938" y="1865312"/>
            <a:ext cx="1762125" cy="381000"/>
          </a:xfrm>
          <a:prstGeom prst="line">
            <a:avLst/>
          </a:prstGeom>
          <a:noFill/>
          <a:ln w="25400">
            <a:solidFill>
              <a:srgbClr val="009688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96" name="Rectangle 15"/>
          <p:cNvSpPr>
            <a:spLocks noChangeArrowheads="1"/>
          </p:cNvSpPr>
          <p:nvPr/>
        </p:nvSpPr>
        <p:spPr bwMode="auto">
          <a:xfrm>
            <a:off x="2057400" y="5715000"/>
            <a:ext cx="5418138" cy="45085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2"/>
            </a:solidFill>
            <a:prstDash val="sysDot"/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/>
              <a:t>Higher Score = More Depressive Symptoms</a:t>
            </a:r>
            <a:endParaRPr lang="en-US" alt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1752600" y="5218112"/>
            <a:ext cx="170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</a:rPr>
              <a:t>I cry when upset</a:t>
            </a:r>
            <a:endParaRPr lang="en-US" sz="1400" dirty="0">
              <a:latin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0" y="5218112"/>
            <a:ext cx="2243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</a:rPr>
              <a:t>I get sad for no reason</a:t>
            </a:r>
            <a:endParaRPr lang="en-US" sz="1400" dirty="0">
              <a:latin typeface="Arial" pitchFamily="34" charset="0"/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>
          <a:xfrm>
            <a:off x="7343775" y="6165850"/>
            <a:ext cx="1466850" cy="476250"/>
          </a:xfrm>
        </p:spPr>
        <p:txBody>
          <a:bodyPr/>
          <a:lstStyle/>
          <a:p>
            <a:pPr>
              <a:defRPr/>
            </a:pPr>
            <a:fld id="{FC104A63-7622-4A0E-8213-283EA964E1B0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209800"/>
            <a:ext cx="3352800" cy="2743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39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>
          <a:xfrm>
            <a:off x="-38100" y="274638"/>
            <a:ext cx="9258300" cy="1143000"/>
          </a:xfrm>
        </p:spPr>
        <p:txBody>
          <a:bodyPr/>
          <a:lstStyle/>
          <a:p>
            <a:r>
              <a:rPr lang="en-US" altLang="en-US" b="1" dirty="0" smtClean="0">
                <a:latin typeface="Comic Sans MS" pitchFamily="66" charset="0"/>
              </a:rPr>
              <a:t>Break #2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77000" y="6245225"/>
            <a:ext cx="2400300" cy="476250"/>
          </a:xfrm>
        </p:spPr>
        <p:txBody>
          <a:bodyPr/>
          <a:lstStyle/>
          <a:p>
            <a:pPr>
              <a:defRPr/>
            </a:pPr>
            <a:fld id="{006528A3-FF90-474A-BC98-4BEBC7A07A63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  <p:pic>
        <p:nvPicPr>
          <p:cNvPr id="76804" name="Picture 3" descr="C:\Users\Ron\AppData\Local\Microsoft\Windows\INetCache\IE\QBG1HTUL\MC90042316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5146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29400" y="6245225"/>
            <a:ext cx="2400300" cy="476250"/>
          </a:xfrm>
        </p:spPr>
        <p:txBody>
          <a:bodyPr/>
          <a:lstStyle/>
          <a:p>
            <a:pPr>
              <a:defRPr/>
            </a:pPr>
            <a:fld id="{570CB8CA-7845-4B69-8449-B201B285E5BC}" type="slidenum">
              <a:rPr lang="en-US"/>
              <a:pPr>
                <a:defRPr/>
              </a:pPr>
              <a:t>63</a:t>
            </a:fld>
            <a:endParaRPr lang="en-US" dirty="0"/>
          </a:p>
        </p:txBody>
      </p:sp>
      <p:sp>
        <p:nvSpPr>
          <p:cNvPr id="9728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altLang="en-US" sz="3600" b="1" dirty="0" smtClean="0">
                <a:latin typeface="Comic Sans MS" pitchFamily="66" charset="0"/>
              </a:rPr>
              <a:t>Use of Patient-Reported Outcome Measures in Clinical Practice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43425" cy="4525963"/>
          </a:xfrm>
        </p:spPr>
        <p:txBody>
          <a:bodyPr/>
          <a:lstStyle/>
          <a:p>
            <a:pPr>
              <a:defRPr/>
            </a:pPr>
            <a:endParaRPr lang="en-US" dirty="0" smtClean="0">
              <a:latin typeface="Comic Sans MS" pitchFamily="66" charset="0"/>
            </a:endParaRPr>
          </a:p>
          <a:p>
            <a:pPr marL="0" indent="0">
              <a:buFontTx/>
              <a:buNone/>
              <a:defRPr/>
            </a:pPr>
            <a:endParaRPr lang="en-US" dirty="0" smtClean="0">
              <a:latin typeface="Comic Sans MS" pitchFamily="66" charset="0"/>
            </a:endParaRPr>
          </a:p>
          <a:p>
            <a:pPr marL="0" indent="0">
              <a:buFontTx/>
              <a:buNone/>
              <a:defRPr/>
            </a:pPr>
            <a:r>
              <a:rPr lang="en-US" dirty="0" smtClean="0">
                <a:latin typeface="Comic Sans MS" pitchFamily="66" charset="0"/>
              </a:rPr>
              <a:t>11:10-12:00 pm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97285" name="Picture 2" descr="C:\Users\drhays\AppData\Local\Microsoft\Windows\Temporary Internet Files\Content.IE5\AUZWJ9S9\MM900283948[1]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81400" y="2057400"/>
            <a:ext cx="5105400" cy="3810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870ACF-2D88-4956-AA96-AE89C19450DB}" type="slidenum">
              <a:rPr lang="en-US"/>
              <a:pPr>
                <a:defRPr/>
              </a:pPr>
              <a:t>64</a:t>
            </a:fld>
            <a:endParaRPr lang="en-US"/>
          </a:p>
        </p:txBody>
      </p:sp>
      <p:graphicFrame>
        <p:nvGraphicFramePr>
          <p:cNvPr id="93187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165100" y="1701800"/>
          <a:ext cx="8364538" cy="302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08" name="Worksheet" r:id="rId4" imgW="8372475" imgH="3028950" progId="Excel.Sheet.8">
                  <p:embed/>
                </p:oleObj>
              </mc:Choice>
              <mc:Fallback>
                <p:oleObj name="Worksheet" r:id="rId4" imgW="8372475" imgH="302895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" y="1701800"/>
                        <a:ext cx="8364538" cy="3024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88" name="Title 10"/>
          <p:cNvSpPr>
            <a:spLocks noGrp="1"/>
          </p:cNvSpPr>
          <p:nvPr>
            <p:ph type="title" idx="4294967295"/>
          </p:nvPr>
        </p:nvSpPr>
        <p:spPr>
          <a:xfrm>
            <a:off x="76200" y="271462"/>
            <a:ext cx="8939212" cy="1023938"/>
          </a:xfrm>
        </p:spPr>
        <p:txBody>
          <a:bodyPr/>
          <a:lstStyle/>
          <a:p>
            <a:pPr eaLnBrk="1" hangingPunct="1"/>
            <a:r>
              <a:rPr lang="en-US" altLang="en-US" sz="2400" b="1" dirty="0" smtClean="0">
                <a:latin typeface="Comic Sans MS" pitchFamily="66" charset="0"/>
              </a:rPr>
              <a:t>Physical Functioning and Emotional Well-Being at Baseline </a:t>
            </a:r>
            <a:br>
              <a:rPr lang="en-US" altLang="en-US" sz="2400" b="1" dirty="0" smtClean="0">
                <a:latin typeface="Comic Sans MS" pitchFamily="66" charset="0"/>
              </a:rPr>
            </a:br>
            <a:r>
              <a:rPr lang="en-US" altLang="en-US" sz="2400" b="1" dirty="0" smtClean="0">
                <a:latin typeface="Comic Sans MS" pitchFamily="66" charset="0"/>
              </a:rPr>
              <a:t>for 54 Patients at UCLA-Center for East West Medicine </a:t>
            </a:r>
          </a:p>
        </p:txBody>
      </p:sp>
      <p:grpSp>
        <p:nvGrpSpPr>
          <p:cNvPr id="93189" name="Group 14"/>
          <p:cNvGrpSpPr>
            <a:grpSpLocks/>
          </p:cNvGrpSpPr>
          <p:nvPr/>
        </p:nvGrpSpPr>
        <p:grpSpPr bwMode="auto">
          <a:xfrm>
            <a:off x="7528441" y="2971800"/>
            <a:ext cx="1460500" cy="584200"/>
            <a:chOff x="401615" y="635391"/>
            <a:chExt cx="1227667" cy="584776"/>
          </a:xfrm>
        </p:grpSpPr>
        <p:sp>
          <p:nvSpPr>
            <p:cNvPr id="93192" name="TextBox 11"/>
            <p:cNvSpPr txBox="1">
              <a:spLocks noChangeArrowheads="1"/>
            </p:cNvSpPr>
            <p:nvPr/>
          </p:nvSpPr>
          <p:spPr bwMode="auto">
            <a:xfrm>
              <a:off x="401615" y="635391"/>
              <a:ext cx="1227667" cy="5847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60606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33363" eaLnBrk="0" hangingPunct="0"/>
              <a:r>
                <a:rPr lang="en-US" altLang="en-US" sz="1600" dirty="0">
                  <a:latin typeface="Arial" pitchFamily="34" charset="0"/>
                  <a:ea typeface="MS PGothic" pitchFamily="34" charset="-128"/>
                </a:rPr>
                <a:t>EWB</a:t>
              </a:r>
            </a:p>
            <a:p>
              <a:pPr marL="233363" eaLnBrk="0" hangingPunct="0"/>
              <a:r>
                <a:rPr lang="en-US" altLang="en-US" sz="1600" dirty="0">
                  <a:latin typeface="Arial" pitchFamily="34" charset="0"/>
                  <a:ea typeface="MS PGothic" pitchFamily="34" charset="-128"/>
                </a:rPr>
                <a:t>Physical</a:t>
              </a:r>
            </a:p>
          </p:txBody>
        </p:sp>
        <p:sp>
          <p:nvSpPr>
            <p:cNvPr id="93193" name="Rectangle 12"/>
            <p:cNvSpPr>
              <a:spLocks noChangeArrowheads="1"/>
            </p:cNvSpPr>
            <p:nvPr/>
          </p:nvSpPr>
          <p:spPr bwMode="auto">
            <a:xfrm>
              <a:off x="478578" y="728471"/>
              <a:ext cx="158750" cy="158750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altLang="en-US"/>
            </a:p>
          </p:txBody>
        </p:sp>
        <p:sp>
          <p:nvSpPr>
            <p:cNvPr id="32777" name="Rectangle 13"/>
            <p:cNvSpPr>
              <a:spLocks noChangeArrowheads="1"/>
            </p:cNvSpPr>
            <p:nvPr/>
          </p:nvSpPr>
          <p:spPr bwMode="auto">
            <a:xfrm>
              <a:off x="478578" y="956005"/>
              <a:ext cx="158796" cy="158907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93190" name="Rectangle 4"/>
          <p:cNvSpPr>
            <a:spLocks noChangeArrowheads="1"/>
          </p:cNvSpPr>
          <p:nvPr/>
        </p:nvSpPr>
        <p:spPr bwMode="auto">
          <a:xfrm>
            <a:off x="649457" y="4876800"/>
            <a:ext cx="8279512" cy="30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400" b="0" dirty="0">
                <a:latin typeface="+mn-lt"/>
              </a:rPr>
              <a:t>MS = multiple </a:t>
            </a:r>
            <a:r>
              <a:rPr lang="en-US" altLang="en-US" sz="1400" b="0" dirty="0" smtClean="0">
                <a:latin typeface="+mn-lt"/>
              </a:rPr>
              <a:t>sclerosis; </a:t>
            </a:r>
            <a:r>
              <a:rPr lang="en-US" altLang="en-US" sz="1400" b="0" dirty="0">
                <a:latin typeface="+mn-lt"/>
              </a:rPr>
              <a:t>ESRD =  end-stage renal disease; GERD = </a:t>
            </a:r>
            <a:r>
              <a:rPr lang="en-US" altLang="en-US" sz="1400" b="0" dirty="0" err="1">
                <a:latin typeface="+mn-lt"/>
              </a:rPr>
              <a:t>gastroesophageal</a:t>
            </a:r>
            <a:r>
              <a:rPr lang="en-US" altLang="en-US" sz="1400" b="0" dirty="0">
                <a:latin typeface="+mn-lt"/>
              </a:rPr>
              <a:t> reflux disease. </a:t>
            </a:r>
          </a:p>
        </p:txBody>
      </p:sp>
      <p:sp>
        <p:nvSpPr>
          <p:cNvPr id="2" name="Slide Number Placeholder 1"/>
          <p:cNvSpPr txBox="1">
            <a:spLocks noGrp="1"/>
          </p:cNvSpPr>
          <p:nvPr/>
        </p:nvSpPr>
        <p:spPr bwMode="auto">
          <a:xfrm>
            <a:off x="7372350" y="6245225"/>
            <a:ext cx="146685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defRPr/>
            </a:pPr>
            <a:fld id="{872B84B2-330E-4E25-943D-F27908E0BD29}" type="slidenum">
              <a:rPr lang="en-US" sz="1400" b="0">
                <a:cs typeface="+mn-cs"/>
              </a:rPr>
              <a:pPr algn="r" eaLnBrk="0" hangingPunct="0">
                <a:defRPr/>
              </a:pPr>
              <a:t>64</a:t>
            </a:fld>
            <a:endParaRPr lang="en-US" sz="1400" b="0">
              <a:cs typeface="+mn-cs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6387007" y="1787787"/>
              <a:ext cx="360" cy="3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75127" y="1775907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" name="Ink 3"/>
              <p14:cNvContentPartPr/>
              <p14:nvPr/>
            </p14:nvContentPartPr>
            <p14:xfrm>
              <a:off x="6204487" y="1760427"/>
              <a:ext cx="321840" cy="2052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192607" y="1748547"/>
                <a:ext cx="34560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" name="Ink 4"/>
              <p14:cNvContentPartPr/>
              <p14:nvPr/>
            </p14:nvContentPartPr>
            <p14:xfrm>
              <a:off x="6168127" y="1965267"/>
              <a:ext cx="287640" cy="5061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56247" y="1953387"/>
                <a:ext cx="311400" cy="529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07F7F2-C3C4-4583-9C03-7BD6F9B520AD}" type="slidenum">
              <a:rPr lang="en-US"/>
              <a:pPr>
                <a:defRPr/>
              </a:pPr>
              <a:t>65</a:t>
            </a:fld>
            <a:endParaRPr lang="en-US"/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915400" cy="1371600"/>
          </a:xfrm>
        </p:spPr>
        <p:txBody>
          <a:bodyPr/>
          <a:lstStyle/>
          <a:p>
            <a:pPr algn="l" eaLnBrk="1" hangingPunct="1"/>
            <a:r>
              <a:rPr lang="en-US" altLang="en-US" sz="2800" b="1" dirty="0" smtClean="0">
                <a:latin typeface="Comic Sans MS" pitchFamily="66" charset="0"/>
              </a:rPr>
              <a:t>Significant Improvement in all but 1 of SF-36 Scales (Change is in T-score metric)</a:t>
            </a:r>
          </a:p>
        </p:txBody>
      </p:sp>
      <p:grpSp>
        <p:nvGrpSpPr>
          <p:cNvPr id="94212" name="Group 69"/>
          <p:cNvGrpSpPr>
            <a:grpSpLocks noGrp="1"/>
          </p:cNvGrpSpPr>
          <p:nvPr/>
        </p:nvGrpSpPr>
        <p:grpSpPr bwMode="auto">
          <a:xfrm>
            <a:off x="290513" y="1581150"/>
            <a:ext cx="8472487" cy="4667250"/>
            <a:chOff x="183" y="833"/>
            <a:chExt cx="5337" cy="2940"/>
          </a:xfrm>
        </p:grpSpPr>
        <p:sp>
          <p:nvSpPr>
            <p:cNvPr id="94214" name="Rectangle 2053"/>
            <p:cNvSpPr>
              <a:spLocks noChangeArrowheads="1"/>
            </p:cNvSpPr>
            <p:nvPr/>
          </p:nvSpPr>
          <p:spPr bwMode="auto">
            <a:xfrm>
              <a:off x="183" y="833"/>
              <a:ext cx="1334" cy="380"/>
            </a:xfrm>
            <a:prstGeom prst="rect">
              <a:avLst/>
            </a:prstGeom>
            <a:solidFill>
              <a:srgbClr val="C1154A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endParaRPr lang="en-US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94215" name="Rectangle 2054"/>
            <p:cNvSpPr>
              <a:spLocks noChangeArrowheads="1"/>
            </p:cNvSpPr>
            <p:nvPr/>
          </p:nvSpPr>
          <p:spPr bwMode="auto">
            <a:xfrm>
              <a:off x="1517" y="833"/>
              <a:ext cx="1335" cy="380"/>
            </a:xfrm>
            <a:prstGeom prst="rect">
              <a:avLst/>
            </a:prstGeom>
            <a:solidFill>
              <a:srgbClr val="C1154A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>
                  <a:solidFill>
                    <a:schemeClr val="bg1"/>
                  </a:solidFill>
                </a:rPr>
                <a:t>Change</a:t>
              </a:r>
            </a:p>
          </p:txBody>
        </p:sp>
        <p:sp>
          <p:nvSpPr>
            <p:cNvPr id="94216" name="Rectangle 2055"/>
            <p:cNvSpPr>
              <a:spLocks noChangeArrowheads="1"/>
            </p:cNvSpPr>
            <p:nvPr/>
          </p:nvSpPr>
          <p:spPr bwMode="auto">
            <a:xfrm>
              <a:off x="2852" y="833"/>
              <a:ext cx="1334" cy="380"/>
            </a:xfrm>
            <a:prstGeom prst="rect">
              <a:avLst/>
            </a:prstGeom>
            <a:solidFill>
              <a:srgbClr val="C1154A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>
                  <a:solidFill>
                    <a:schemeClr val="bg1"/>
                  </a:solidFill>
                </a:rPr>
                <a:t>t-test</a:t>
              </a:r>
            </a:p>
          </p:txBody>
        </p:sp>
        <p:sp>
          <p:nvSpPr>
            <p:cNvPr id="94217" name="Rectangle 2056"/>
            <p:cNvSpPr>
              <a:spLocks noChangeArrowheads="1"/>
            </p:cNvSpPr>
            <p:nvPr/>
          </p:nvSpPr>
          <p:spPr bwMode="auto">
            <a:xfrm>
              <a:off x="4186" y="833"/>
              <a:ext cx="1334" cy="380"/>
            </a:xfrm>
            <a:prstGeom prst="rect">
              <a:avLst/>
            </a:prstGeom>
            <a:solidFill>
              <a:srgbClr val="C1154A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>
                  <a:solidFill>
                    <a:schemeClr val="bg1"/>
                  </a:solidFill>
                </a:rPr>
                <a:t>prob.</a:t>
              </a:r>
            </a:p>
          </p:txBody>
        </p:sp>
        <p:sp>
          <p:nvSpPr>
            <p:cNvPr id="94218" name="Rectangle 2057"/>
            <p:cNvSpPr>
              <a:spLocks noChangeArrowheads="1"/>
            </p:cNvSpPr>
            <p:nvPr/>
          </p:nvSpPr>
          <p:spPr bwMode="auto">
            <a:xfrm>
              <a:off x="183" y="1213"/>
              <a:ext cx="1334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PF-10</a:t>
              </a:r>
            </a:p>
          </p:txBody>
        </p:sp>
        <p:sp>
          <p:nvSpPr>
            <p:cNvPr id="94219" name="Rectangle 2058"/>
            <p:cNvSpPr>
              <a:spLocks noChangeArrowheads="1"/>
            </p:cNvSpPr>
            <p:nvPr/>
          </p:nvSpPr>
          <p:spPr bwMode="auto">
            <a:xfrm>
              <a:off x="1517" y="1213"/>
              <a:ext cx="1335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1.7</a:t>
              </a:r>
            </a:p>
          </p:txBody>
        </p:sp>
        <p:sp>
          <p:nvSpPr>
            <p:cNvPr id="94220" name="Rectangle 2059"/>
            <p:cNvSpPr>
              <a:spLocks noChangeArrowheads="1"/>
            </p:cNvSpPr>
            <p:nvPr/>
          </p:nvSpPr>
          <p:spPr bwMode="auto">
            <a:xfrm>
              <a:off x="2852" y="1213"/>
              <a:ext cx="1334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2.38</a:t>
              </a:r>
            </a:p>
          </p:txBody>
        </p:sp>
        <p:sp>
          <p:nvSpPr>
            <p:cNvPr id="94221" name="Rectangle 2060"/>
            <p:cNvSpPr>
              <a:spLocks noChangeArrowheads="1"/>
            </p:cNvSpPr>
            <p:nvPr/>
          </p:nvSpPr>
          <p:spPr bwMode="auto">
            <a:xfrm>
              <a:off x="4186" y="1213"/>
              <a:ext cx="1334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.0208</a:t>
              </a:r>
            </a:p>
          </p:txBody>
        </p:sp>
        <p:sp>
          <p:nvSpPr>
            <p:cNvPr id="94222" name="Rectangle 2061"/>
            <p:cNvSpPr>
              <a:spLocks noChangeArrowheads="1"/>
            </p:cNvSpPr>
            <p:nvPr/>
          </p:nvSpPr>
          <p:spPr bwMode="auto">
            <a:xfrm>
              <a:off x="183" y="1469"/>
              <a:ext cx="1334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RP-4</a:t>
              </a:r>
            </a:p>
          </p:txBody>
        </p:sp>
        <p:sp>
          <p:nvSpPr>
            <p:cNvPr id="94223" name="Rectangle 2062"/>
            <p:cNvSpPr>
              <a:spLocks noChangeArrowheads="1"/>
            </p:cNvSpPr>
            <p:nvPr/>
          </p:nvSpPr>
          <p:spPr bwMode="auto">
            <a:xfrm>
              <a:off x="1517" y="1469"/>
              <a:ext cx="1335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4.1</a:t>
              </a:r>
            </a:p>
          </p:txBody>
        </p:sp>
        <p:sp>
          <p:nvSpPr>
            <p:cNvPr id="94224" name="Rectangle 2063"/>
            <p:cNvSpPr>
              <a:spLocks noChangeArrowheads="1"/>
            </p:cNvSpPr>
            <p:nvPr/>
          </p:nvSpPr>
          <p:spPr bwMode="auto">
            <a:xfrm>
              <a:off x="2852" y="1469"/>
              <a:ext cx="1334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3.81</a:t>
              </a:r>
            </a:p>
          </p:txBody>
        </p:sp>
        <p:sp>
          <p:nvSpPr>
            <p:cNvPr id="94225" name="Rectangle 2064"/>
            <p:cNvSpPr>
              <a:spLocks noChangeArrowheads="1"/>
            </p:cNvSpPr>
            <p:nvPr/>
          </p:nvSpPr>
          <p:spPr bwMode="auto">
            <a:xfrm>
              <a:off x="4186" y="1469"/>
              <a:ext cx="1334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.0004</a:t>
              </a:r>
            </a:p>
          </p:txBody>
        </p:sp>
        <p:sp>
          <p:nvSpPr>
            <p:cNvPr id="94226" name="Rectangle 2065"/>
            <p:cNvSpPr>
              <a:spLocks noChangeArrowheads="1"/>
            </p:cNvSpPr>
            <p:nvPr/>
          </p:nvSpPr>
          <p:spPr bwMode="auto">
            <a:xfrm>
              <a:off x="183" y="1725"/>
              <a:ext cx="1334" cy="257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BP-2</a:t>
              </a:r>
            </a:p>
          </p:txBody>
        </p:sp>
        <p:sp>
          <p:nvSpPr>
            <p:cNvPr id="94227" name="Rectangle 2066"/>
            <p:cNvSpPr>
              <a:spLocks noChangeArrowheads="1"/>
            </p:cNvSpPr>
            <p:nvPr/>
          </p:nvSpPr>
          <p:spPr bwMode="auto">
            <a:xfrm>
              <a:off x="1517" y="1725"/>
              <a:ext cx="1335" cy="257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3.6</a:t>
              </a:r>
            </a:p>
          </p:txBody>
        </p:sp>
        <p:sp>
          <p:nvSpPr>
            <p:cNvPr id="94228" name="Rectangle 2067"/>
            <p:cNvSpPr>
              <a:spLocks noChangeArrowheads="1"/>
            </p:cNvSpPr>
            <p:nvPr/>
          </p:nvSpPr>
          <p:spPr bwMode="auto">
            <a:xfrm>
              <a:off x="2852" y="1725"/>
              <a:ext cx="1334" cy="257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2.59</a:t>
              </a:r>
            </a:p>
          </p:txBody>
        </p:sp>
        <p:sp>
          <p:nvSpPr>
            <p:cNvPr id="94229" name="Rectangle 2068"/>
            <p:cNvSpPr>
              <a:spLocks noChangeArrowheads="1"/>
            </p:cNvSpPr>
            <p:nvPr/>
          </p:nvSpPr>
          <p:spPr bwMode="auto">
            <a:xfrm>
              <a:off x="4186" y="1725"/>
              <a:ext cx="1334" cy="257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.0125</a:t>
              </a:r>
            </a:p>
          </p:txBody>
        </p:sp>
        <p:sp>
          <p:nvSpPr>
            <p:cNvPr id="94230" name="Rectangle 2069"/>
            <p:cNvSpPr>
              <a:spLocks noChangeArrowheads="1"/>
            </p:cNvSpPr>
            <p:nvPr/>
          </p:nvSpPr>
          <p:spPr bwMode="auto">
            <a:xfrm>
              <a:off x="183" y="1982"/>
              <a:ext cx="1334" cy="255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GH-5</a:t>
              </a:r>
            </a:p>
          </p:txBody>
        </p:sp>
        <p:sp>
          <p:nvSpPr>
            <p:cNvPr id="94231" name="Rectangle 2070"/>
            <p:cNvSpPr>
              <a:spLocks noChangeArrowheads="1"/>
            </p:cNvSpPr>
            <p:nvPr/>
          </p:nvSpPr>
          <p:spPr bwMode="auto">
            <a:xfrm>
              <a:off x="1517" y="1982"/>
              <a:ext cx="1335" cy="255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2.4</a:t>
              </a:r>
            </a:p>
          </p:txBody>
        </p:sp>
        <p:sp>
          <p:nvSpPr>
            <p:cNvPr id="94232" name="Rectangle 2071"/>
            <p:cNvSpPr>
              <a:spLocks noChangeArrowheads="1"/>
            </p:cNvSpPr>
            <p:nvPr/>
          </p:nvSpPr>
          <p:spPr bwMode="auto">
            <a:xfrm>
              <a:off x="2852" y="1982"/>
              <a:ext cx="1334" cy="255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2.86</a:t>
              </a:r>
            </a:p>
          </p:txBody>
        </p:sp>
        <p:sp>
          <p:nvSpPr>
            <p:cNvPr id="94233" name="Rectangle 2072"/>
            <p:cNvSpPr>
              <a:spLocks noChangeArrowheads="1"/>
            </p:cNvSpPr>
            <p:nvPr/>
          </p:nvSpPr>
          <p:spPr bwMode="auto">
            <a:xfrm>
              <a:off x="4186" y="1982"/>
              <a:ext cx="1334" cy="255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.0061</a:t>
              </a:r>
            </a:p>
          </p:txBody>
        </p:sp>
        <p:sp>
          <p:nvSpPr>
            <p:cNvPr id="94234" name="Rectangle 2073"/>
            <p:cNvSpPr>
              <a:spLocks noChangeArrowheads="1"/>
            </p:cNvSpPr>
            <p:nvPr/>
          </p:nvSpPr>
          <p:spPr bwMode="auto">
            <a:xfrm>
              <a:off x="183" y="2237"/>
              <a:ext cx="1334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EN-4</a:t>
              </a:r>
            </a:p>
          </p:txBody>
        </p:sp>
        <p:sp>
          <p:nvSpPr>
            <p:cNvPr id="94235" name="Rectangle 2074"/>
            <p:cNvSpPr>
              <a:spLocks noChangeArrowheads="1"/>
            </p:cNvSpPr>
            <p:nvPr/>
          </p:nvSpPr>
          <p:spPr bwMode="auto">
            <a:xfrm>
              <a:off x="1517" y="2237"/>
              <a:ext cx="1335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5.1</a:t>
              </a:r>
            </a:p>
          </p:txBody>
        </p:sp>
        <p:sp>
          <p:nvSpPr>
            <p:cNvPr id="94236" name="Rectangle 2075"/>
            <p:cNvSpPr>
              <a:spLocks noChangeArrowheads="1"/>
            </p:cNvSpPr>
            <p:nvPr/>
          </p:nvSpPr>
          <p:spPr bwMode="auto">
            <a:xfrm>
              <a:off x="2852" y="2237"/>
              <a:ext cx="1334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4.33</a:t>
              </a:r>
            </a:p>
          </p:txBody>
        </p:sp>
        <p:sp>
          <p:nvSpPr>
            <p:cNvPr id="94237" name="Rectangle 2076"/>
            <p:cNvSpPr>
              <a:spLocks noChangeArrowheads="1"/>
            </p:cNvSpPr>
            <p:nvPr/>
          </p:nvSpPr>
          <p:spPr bwMode="auto">
            <a:xfrm>
              <a:off x="4186" y="2237"/>
              <a:ext cx="1334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.0001</a:t>
              </a:r>
            </a:p>
          </p:txBody>
        </p:sp>
        <p:sp>
          <p:nvSpPr>
            <p:cNvPr id="94238" name="Rectangle 2077"/>
            <p:cNvSpPr>
              <a:spLocks noChangeArrowheads="1"/>
            </p:cNvSpPr>
            <p:nvPr/>
          </p:nvSpPr>
          <p:spPr bwMode="auto">
            <a:xfrm>
              <a:off x="183" y="2493"/>
              <a:ext cx="1334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SF-2</a:t>
              </a:r>
            </a:p>
          </p:txBody>
        </p:sp>
        <p:sp>
          <p:nvSpPr>
            <p:cNvPr id="94239" name="Rectangle 2078"/>
            <p:cNvSpPr>
              <a:spLocks noChangeArrowheads="1"/>
            </p:cNvSpPr>
            <p:nvPr/>
          </p:nvSpPr>
          <p:spPr bwMode="auto">
            <a:xfrm>
              <a:off x="1517" y="2493"/>
              <a:ext cx="1335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4.7</a:t>
              </a:r>
            </a:p>
          </p:txBody>
        </p:sp>
        <p:sp>
          <p:nvSpPr>
            <p:cNvPr id="94240" name="Rectangle 2079"/>
            <p:cNvSpPr>
              <a:spLocks noChangeArrowheads="1"/>
            </p:cNvSpPr>
            <p:nvPr/>
          </p:nvSpPr>
          <p:spPr bwMode="auto">
            <a:xfrm>
              <a:off x="2852" y="2493"/>
              <a:ext cx="1334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3.51</a:t>
              </a:r>
            </a:p>
          </p:txBody>
        </p:sp>
        <p:sp>
          <p:nvSpPr>
            <p:cNvPr id="94241" name="Rectangle 2080"/>
            <p:cNvSpPr>
              <a:spLocks noChangeArrowheads="1"/>
            </p:cNvSpPr>
            <p:nvPr/>
          </p:nvSpPr>
          <p:spPr bwMode="auto">
            <a:xfrm>
              <a:off x="4186" y="2493"/>
              <a:ext cx="1334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.0009</a:t>
              </a:r>
            </a:p>
          </p:txBody>
        </p:sp>
        <p:sp>
          <p:nvSpPr>
            <p:cNvPr id="94242" name="Rectangle 2081"/>
            <p:cNvSpPr>
              <a:spLocks noChangeArrowheads="1"/>
            </p:cNvSpPr>
            <p:nvPr/>
          </p:nvSpPr>
          <p:spPr bwMode="auto">
            <a:xfrm>
              <a:off x="183" y="2749"/>
              <a:ext cx="1334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RE-3</a:t>
              </a:r>
            </a:p>
          </p:txBody>
        </p:sp>
        <p:sp>
          <p:nvSpPr>
            <p:cNvPr id="94243" name="Rectangle 2082"/>
            <p:cNvSpPr>
              <a:spLocks noChangeArrowheads="1"/>
            </p:cNvSpPr>
            <p:nvPr/>
          </p:nvSpPr>
          <p:spPr bwMode="auto">
            <a:xfrm>
              <a:off x="1517" y="2749"/>
              <a:ext cx="1335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1.5</a:t>
              </a:r>
            </a:p>
          </p:txBody>
        </p:sp>
        <p:sp>
          <p:nvSpPr>
            <p:cNvPr id="94244" name="Rectangle 2083"/>
            <p:cNvSpPr>
              <a:spLocks noChangeArrowheads="1"/>
            </p:cNvSpPr>
            <p:nvPr/>
          </p:nvSpPr>
          <p:spPr bwMode="auto">
            <a:xfrm>
              <a:off x="2852" y="2749"/>
              <a:ext cx="1334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0.96</a:t>
              </a:r>
            </a:p>
          </p:txBody>
        </p:sp>
        <p:sp>
          <p:nvSpPr>
            <p:cNvPr id="94245" name="Rectangle 2084"/>
            <p:cNvSpPr>
              <a:spLocks noChangeArrowheads="1"/>
            </p:cNvSpPr>
            <p:nvPr/>
          </p:nvSpPr>
          <p:spPr bwMode="auto">
            <a:xfrm>
              <a:off x="4186" y="2749"/>
              <a:ext cx="1334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.3400</a:t>
              </a:r>
            </a:p>
          </p:txBody>
        </p:sp>
        <p:sp>
          <p:nvSpPr>
            <p:cNvPr id="94246" name="Rectangle 2085"/>
            <p:cNvSpPr>
              <a:spLocks noChangeArrowheads="1"/>
            </p:cNvSpPr>
            <p:nvPr/>
          </p:nvSpPr>
          <p:spPr bwMode="auto">
            <a:xfrm>
              <a:off x="183" y="3005"/>
              <a:ext cx="1334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EWB-5</a:t>
              </a:r>
            </a:p>
          </p:txBody>
        </p:sp>
        <p:sp>
          <p:nvSpPr>
            <p:cNvPr id="94247" name="Rectangle 2086"/>
            <p:cNvSpPr>
              <a:spLocks noChangeArrowheads="1"/>
            </p:cNvSpPr>
            <p:nvPr/>
          </p:nvSpPr>
          <p:spPr bwMode="auto">
            <a:xfrm>
              <a:off x="1517" y="3005"/>
              <a:ext cx="1335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4.3</a:t>
              </a:r>
            </a:p>
          </p:txBody>
        </p:sp>
        <p:sp>
          <p:nvSpPr>
            <p:cNvPr id="94248" name="Rectangle 2087"/>
            <p:cNvSpPr>
              <a:spLocks noChangeArrowheads="1"/>
            </p:cNvSpPr>
            <p:nvPr/>
          </p:nvSpPr>
          <p:spPr bwMode="auto">
            <a:xfrm>
              <a:off x="2852" y="3005"/>
              <a:ext cx="1334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3.20</a:t>
              </a:r>
            </a:p>
          </p:txBody>
        </p:sp>
        <p:sp>
          <p:nvSpPr>
            <p:cNvPr id="94249" name="Rectangle 2088"/>
            <p:cNvSpPr>
              <a:spLocks noChangeArrowheads="1"/>
            </p:cNvSpPr>
            <p:nvPr/>
          </p:nvSpPr>
          <p:spPr bwMode="auto">
            <a:xfrm>
              <a:off x="4186" y="3005"/>
              <a:ext cx="1334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.0023</a:t>
              </a:r>
            </a:p>
          </p:txBody>
        </p:sp>
        <p:sp>
          <p:nvSpPr>
            <p:cNvPr id="94250" name="Rectangle 2089"/>
            <p:cNvSpPr>
              <a:spLocks noChangeArrowheads="1"/>
            </p:cNvSpPr>
            <p:nvPr/>
          </p:nvSpPr>
          <p:spPr bwMode="auto">
            <a:xfrm>
              <a:off x="183" y="3261"/>
              <a:ext cx="1334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PCS</a:t>
              </a:r>
            </a:p>
          </p:txBody>
        </p:sp>
        <p:sp>
          <p:nvSpPr>
            <p:cNvPr id="94251" name="Rectangle 2090"/>
            <p:cNvSpPr>
              <a:spLocks noChangeArrowheads="1"/>
            </p:cNvSpPr>
            <p:nvPr/>
          </p:nvSpPr>
          <p:spPr bwMode="auto">
            <a:xfrm>
              <a:off x="1517" y="3261"/>
              <a:ext cx="1335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2.8</a:t>
              </a:r>
            </a:p>
          </p:txBody>
        </p:sp>
        <p:sp>
          <p:nvSpPr>
            <p:cNvPr id="94252" name="Rectangle 2091"/>
            <p:cNvSpPr>
              <a:spLocks noChangeArrowheads="1"/>
            </p:cNvSpPr>
            <p:nvPr/>
          </p:nvSpPr>
          <p:spPr bwMode="auto">
            <a:xfrm>
              <a:off x="2852" y="3261"/>
              <a:ext cx="1334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3.23</a:t>
              </a:r>
            </a:p>
          </p:txBody>
        </p:sp>
        <p:sp>
          <p:nvSpPr>
            <p:cNvPr id="94253" name="Rectangle 2092"/>
            <p:cNvSpPr>
              <a:spLocks noChangeArrowheads="1"/>
            </p:cNvSpPr>
            <p:nvPr/>
          </p:nvSpPr>
          <p:spPr bwMode="auto">
            <a:xfrm>
              <a:off x="4186" y="3261"/>
              <a:ext cx="1334" cy="256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.0021</a:t>
              </a:r>
            </a:p>
          </p:txBody>
        </p:sp>
        <p:sp>
          <p:nvSpPr>
            <p:cNvPr id="94254" name="Rectangle 2093"/>
            <p:cNvSpPr>
              <a:spLocks noChangeArrowheads="1"/>
            </p:cNvSpPr>
            <p:nvPr/>
          </p:nvSpPr>
          <p:spPr bwMode="auto">
            <a:xfrm>
              <a:off x="183" y="3517"/>
              <a:ext cx="1334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MCS</a:t>
              </a:r>
            </a:p>
          </p:txBody>
        </p:sp>
        <p:sp>
          <p:nvSpPr>
            <p:cNvPr id="94255" name="Rectangle 2094"/>
            <p:cNvSpPr>
              <a:spLocks noChangeArrowheads="1"/>
            </p:cNvSpPr>
            <p:nvPr/>
          </p:nvSpPr>
          <p:spPr bwMode="auto">
            <a:xfrm>
              <a:off x="1517" y="3517"/>
              <a:ext cx="1335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3.9</a:t>
              </a:r>
            </a:p>
          </p:txBody>
        </p:sp>
        <p:sp>
          <p:nvSpPr>
            <p:cNvPr id="94256" name="Rectangle 2095"/>
            <p:cNvSpPr>
              <a:spLocks noChangeArrowheads="1"/>
            </p:cNvSpPr>
            <p:nvPr/>
          </p:nvSpPr>
          <p:spPr bwMode="auto">
            <a:xfrm>
              <a:off x="2852" y="3517"/>
              <a:ext cx="1334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2.82</a:t>
              </a:r>
            </a:p>
          </p:txBody>
        </p:sp>
        <p:sp>
          <p:nvSpPr>
            <p:cNvPr id="94257" name="Rectangle 2096"/>
            <p:cNvSpPr>
              <a:spLocks noChangeArrowheads="1"/>
            </p:cNvSpPr>
            <p:nvPr/>
          </p:nvSpPr>
          <p:spPr bwMode="auto">
            <a:xfrm>
              <a:off x="4186" y="3517"/>
              <a:ext cx="1334" cy="256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.0067</a:t>
              </a:r>
            </a:p>
          </p:txBody>
        </p:sp>
        <p:sp>
          <p:nvSpPr>
            <p:cNvPr id="94258" name="Line 2097"/>
            <p:cNvSpPr>
              <a:spLocks noChangeShapeType="1"/>
            </p:cNvSpPr>
            <p:nvPr/>
          </p:nvSpPr>
          <p:spPr bwMode="auto">
            <a:xfrm>
              <a:off x="1517" y="833"/>
              <a:ext cx="0" cy="294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59" name="Line 2098"/>
            <p:cNvSpPr>
              <a:spLocks noChangeShapeType="1"/>
            </p:cNvSpPr>
            <p:nvPr/>
          </p:nvSpPr>
          <p:spPr bwMode="auto">
            <a:xfrm>
              <a:off x="2852" y="833"/>
              <a:ext cx="0" cy="294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0" name="Line 2099"/>
            <p:cNvSpPr>
              <a:spLocks noChangeShapeType="1"/>
            </p:cNvSpPr>
            <p:nvPr/>
          </p:nvSpPr>
          <p:spPr bwMode="auto">
            <a:xfrm>
              <a:off x="4186" y="833"/>
              <a:ext cx="0" cy="294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1" name="Line 2100"/>
            <p:cNvSpPr>
              <a:spLocks noChangeShapeType="1"/>
            </p:cNvSpPr>
            <p:nvPr/>
          </p:nvSpPr>
          <p:spPr bwMode="auto">
            <a:xfrm>
              <a:off x="183" y="1213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2" name="Line 2101"/>
            <p:cNvSpPr>
              <a:spLocks noChangeShapeType="1"/>
            </p:cNvSpPr>
            <p:nvPr/>
          </p:nvSpPr>
          <p:spPr bwMode="auto">
            <a:xfrm>
              <a:off x="183" y="1469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3" name="Line 2102"/>
            <p:cNvSpPr>
              <a:spLocks noChangeShapeType="1"/>
            </p:cNvSpPr>
            <p:nvPr/>
          </p:nvSpPr>
          <p:spPr bwMode="auto">
            <a:xfrm>
              <a:off x="183" y="1725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4" name="Line 2103"/>
            <p:cNvSpPr>
              <a:spLocks noChangeShapeType="1"/>
            </p:cNvSpPr>
            <p:nvPr/>
          </p:nvSpPr>
          <p:spPr bwMode="auto">
            <a:xfrm>
              <a:off x="183" y="1982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5" name="Line 2104"/>
            <p:cNvSpPr>
              <a:spLocks noChangeShapeType="1"/>
            </p:cNvSpPr>
            <p:nvPr/>
          </p:nvSpPr>
          <p:spPr bwMode="auto">
            <a:xfrm>
              <a:off x="183" y="2237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6" name="Line 2105"/>
            <p:cNvSpPr>
              <a:spLocks noChangeShapeType="1"/>
            </p:cNvSpPr>
            <p:nvPr/>
          </p:nvSpPr>
          <p:spPr bwMode="auto">
            <a:xfrm>
              <a:off x="183" y="2493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7" name="Line 2106"/>
            <p:cNvSpPr>
              <a:spLocks noChangeShapeType="1"/>
            </p:cNvSpPr>
            <p:nvPr/>
          </p:nvSpPr>
          <p:spPr bwMode="auto">
            <a:xfrm>
              <a:off x="183" y="2749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8" name="Line 2107"/>
            <p:cNvSpPr>
              <a:spLocks noChangeShapeType="1"/>
            </p:cNvSpPr>
            <p:nvPr/>
          </p:nvSpPr>
          <p:spPr bwMode="auto">
            <a:xfrm>
              <a:off x="183" y="3005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69" name="Line 2108"/>
            <p:cNvSpPr>
              <a:spLocks noChangeShapeType="1"/>
            </p:cNvSpPr>
            <p:nvPr/>
          </p:nvSpPr>
          <p:spPr bwMode="auto">
            <a:xfrm>
              <a:off x="183" y="3261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70" name="Line 2109"/>
            <p:cNvSpPr>
              <a:spLocks noChangeShapeType="1"/>
            </p:cNvSpPr>
            <p:nvPr/>
          </p:nvSpPr>
          <p:spPr bwMode="auto">
            <a:xfrm>
              <a:off x="183" y="3517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71" name="Line 2110"/>
            <p:cNvSpPr>
              <a:spLocks noChangeShapeType="1"/>
            </p:cNvSpPr>
            <p:nvPr/>
          </p:nvSpPr>
          <p:spPr bwMode="auto">
            <a:xfrm>
              <a:off x="183" y="833"/>
              <a:ext cx="0" cy="294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72" name="Line 2111"/>
            <p:cNvSpPr>
              <a:spLocks noChangeShapeType="1"/>
            </p:cNvSpPr>
            <p:nvPr/>
          </p:nvSpPr>
          <p:spPr bwMode="auto">
            <a:xfrm>
              <a:off x="5520" y="833"/>
              <a:ext cx="0" cy="294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73" name="Line 2112"/>
            <p:cNvSpPr>
              <a:spLocks noChangeShapeType="1"/>
            </p:cNvSpPr>
            <p:nvPr/>
          </p:nvSpPr>
          <p:spPr bwMode="auto">
            <a:xfrm>
              <a:off x="183" y="833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74" name="Line 2113"/>
            <p:cNvSpPr>
              <a:spLocks noChangeShapeType="1"/>
            </p:cNvSpPr>
            <p:nvPr/>
          </p:nvSpPr>
          <p:spPr bwMode="auto">
            <a:xfrm>
              <a:off x="183" y="3773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4213" name="Line 68"/>
          <p:cNvSpPr>
            <a:spLocks noChangeShapeType="1"/>
          </p:cNvSpPr>
          <p:nvPr/>
        </p:nvSpPr>
        <p:spPr bwMode="auto">
          <a:xfrm>
            <a:off x="8096250" y="4826000"/>
            <a:ext cx="361950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258300" cy="1143000"/>
          </a:xfrm>
        </p:spPr>
        <p:txBody>
          <a:bodyPr/>
          <a:lstStyle/>
          <a:p>
            <a:r>
              <a:rPr lang="en-US" altLang="en-US" b="1" dirty="0" smtClean="0">
                <a:latin typeface="Comic Sans MS" pitchFamily="66" charset="0"/>
              </a:rPr>
              <a:t>Effect Size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66800" y="1600200"/>
            <a:ext cx="6934200" cy="45259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 smtClean="0"/>
              <a:t>(Follow-up – Baseline)/ </a:t>
            </a:r>
            <a:r>
              <a:rPr lang="en-US" dirty="0" err="1" smtClean="0"/>
              <a:t>SD</a:t>
            </a:r>
            <a:r>
              <a:rPr lang="en-US" baseline="-25000" dirty="0" err="1" smtClean="0"/>
              <a:t>baseline</a:t>
            </a:r>
            <a:endParaRPr lang="en-US" baseline="-25000" dirty="0" smtClean="0"/>
          </a:p>
          <a:p>
            <a:pPr marL="0" indent="0">
              <a:buFontTx/>
              <a:buNone/>
              <a:defRPr/>
            </a:pPr>
            <a:endParaRPr lang="en-US" baseline="-25000" dirty="0"/>
          </a:p>
          <a:p>
            <a:pPr marL="0" indent="0">
              <a:buFontTx/>
              <a:buNone/>
              <a:defRPr/>
            </a:pPr>
            <a:r>
              <a:rPr lang="en-US" i="1" baseline="-25000" dirty="0" smtClean="0"/>
              <a:t>Cohen’s Rule of Thumb:</a:t>
            </a:r>
          </a:p>
          <a:p>
            <a:pPr marL="0" indent="0">
              <a:buFontTx/>
              <a:buNone/>
              <a:defRPr/>
            </a:pPr>
            <a:endParaRPr lang="en-US" i="1" baseline="-25000" dirty="0" smtClean="0"/>
          </a:p>
          <a:p>
            <a:pPr>
              <a:buFont typeface="Wingdings" pitchFamily="2" charset="2"/>
              <a:buChar char="ü"/>
              <a:defRPr/>
            </a:pPr>
            <a:r>
              <a:rPr lang="en-US" baseline="-25000" dirty="0" smtClean="0"/>
              <a:t>ES = 0.20   Small</a:t>
            </a:r>
          </a:p>
          <a:p>
            <a:pPr>
              <a:buFont typeface="Wingdings" pitchFamily="2" charset="2"/>
              <a:buChar char="ü"/>
              <a:defRPr/>
            </a:pPr>
            <a:endParaRPr lang="en-US" baseline="-25000" dirty="0" smtClean="0"/>
          </a:p>
          <a:p>
            <a:pPr>
              <a:buFont typeface="Wingdings" pitchFamily="2" charset="2"/>
              <a:buChar char="ü"/>
              <a:defRPr/>
            </a:pPr>
            <a:r>
              <a:rPr lang="en-US" baseline="-25000" dirty="0" smtClean="0"/>
              <a:t>ES = 0.50   Medium</a:t>
            </a:r>
          </a:p>
          <a:p>
            <a:pPr>
              <a:buFont typeface="Wingdings" pitchFamily="2" charset="2"/>
              <a:buChar char="ü"/>
              <a:defRPr/>
            </a:pPr>
            <a:endParaRPr lang="en-US" baseline="-25000" dirty="0" smtClean="0"/>
          </a:p>
          <a:p>
            <a:pPr>
              <a:buFont typeface="Wingdings" pitchFamily="2" charset="2"/>
              <a:buChar char="ü"/>
              <a:defRPr/>
            </a:pPr>
            <a:r>
              <a:rPr lang="en-US" baseline="-25000" dirty="0" smtClean="0"/>
              <a:t>ES = 0.80   Large</a:t>
            </a:r>
            <a:endParaRPr lang="en-US" baseline="-25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372350" y="6245225"/>
            <a:ext cx="1466850" cy="476250"/>
          </a:xfrm>
        </p:spPr>
        <p:txBody>
          <a:bodyPr/>
          <a:lstStyle/>
          <a:p>
            <a:pPr>
              <a:defRPr/>
            </a:pPr>
            <a:fld id="{DA2E848C-72AC-4329-BB4E-F562DE86D4BD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7E495E-AE45-4112-9940-15B8B01E4F56}" type="slidenum">
              <a:rPr lang="en-US"/>
              <a:pPr>
                <a:defRPr/>
              </a:pPr>
              <a:t>67</a:t>
            </a:fld>
            <a:endParaRPr lang="en-US"/>
          </a:p>
        </p:txBody>
      </p:sp>
      <p:sp>
        <p:nvSpPr>
          <p:cNvPr id="95235" name="Title 16"/>
          <p:cNvSpPr>
            <a:spLocks noGrp="1"/>
          </p:cNvSpPr>
          <p:nvPr>
            <p:ph type="title" idx="4294967295"/>
          </p:nvPr>
        </p:nvSpPr>
        <p:spPr>
          <a:xfrm>
            <a:off x="685800" y="0"/>
            <a:ext cx="7772400" cy="1600200"/>
          </a:xfrm>
        </p:spPr>
        <p:txBody>
          <a:bodyPr/>
          <a:lstStyle/>
          <a:p>
            <a:pPr eaLnBrk="1" hangingPunct="1"/>
            <a:r>
              <a:rPr lang="en-US" altLang="en-US" sz="3600" b="1" dirty="0" smtClean="0">
                <a:latin typeface="Comic Sans MS" pitchFamily="66" charset="0"/>
              </a:rPr>
              <a:t>Effect Sizes for Changes </a:t>
            </a:r>
            <a:br>
              <a:rPr lang="en-US" altLang="en-US" sz="3600" b="1" dirty="0" smtClean="0">
                <a:latin typeface="Comic Sans MS" pitchFamily="66" charset="0"/>
              </a:rPr>
            </a:br>
            <a:r>
              <a:rPr lang="en-US" altLang="en-US" sz="3600" b="1" dirty="0" smtClean="0">
                <a:latin typeface="Comic Sans MS" pitchFamily="66" charset="0"/>
              </a:rPr>
              <a:t>in SF-36 Scores </a:t>
            </a:r>
          </a:p>
        </p:txBody>
      </p:sp>
      <p:graphicFrame>
        <p:nvGraphicFramePr>
          <p:cNvPr id="95236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390525" y="1530350"/>
          <a:ext cx="8734425" cy="412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32" name="Chart" r:id="rId4" imgW="8563064" imgH="4048194" progId="Excel.Sheet.8">
                  <p:embed/>
                </p:oleObj>
              </mc:Choice>
              <mc:Fallback>
                <p:oleObj name="Chart" r:id="rId4" imgW="8563064" imgH="4048194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" y="1530350"/>
                        <a:ext cx="8734425" cy="4129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37" name="Text Box 4"/>
          <p:cNvSpPr txBox="1">
            <a:spLocks noChangeArrowheads="1"/>
          </p:cNvSpPr>
          <p:nvPr/>
        </p:nvSpPr>
        <p:spPr bwMode="auto">
          <a:xfrm>
            <a:off x="966788" y="1919288"/>
            <a:ext cx="609600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0.13</a:t>
            </a:r>
          </a:p>
        </p:txBody>
      </p:sp>
      <p:sp>
        <p:nvSpPr>
          <p:cNvPr id="95238" name="Text Box 5"/>
          <p:cNvSpPr txBox="1">
            <a:spLocks noChangeArrowheads="1"/>
          </p:cNvSpPr>
          <p:nvPr/>
        </p:nvSpPr>
        <p:spPr bwMode="auto">
          <a:xfrm>
            <a:off x="1604963" y="1919288"/>
            <a:ext cx="609600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0.35</a:t>
            </a:r>
          </a:p>
        </p:txBody>
      </p:sp>
      <p:sp>
        <p:nvSpPr>
          <p:cNvPr id="95239" name="Text Box 6"/>
          <p:cNvSpPr txBox="1">
            <a:spLocks noChangeArrowheads="1"/>
          </p:cNvSpPr>
          <p:nvPr/>
        </p:nvSpPr>
        <p:spPr bwMode="auto">
          <a:xfrm>
            <a:off x="2241550" y="1919288"/>
            <a:ext cx="609600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0.35</a:t>
            </a:r>
          </a:p>
        </p:txBody>
      </p:sp>
      <p:sp>
        <p:nvSpPr>
          <p:cNvPr id="95240" name="Text Box 7"/>
          <p:cNvSpPr txBox="1">
            <a:spLocks noChangeArrowheads="1"/>
          </p:cNvSpPr>
          <p:nvPr/>
        </p:nvSpPr>
        <p:spPr bwMode="auto">
          <a:xfrm>
            <a:off x="2879725" y="1919288"/>
            <a:ext cx="779463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0.21</a:t>
            </a:r>
          </a:p>
        </p:txBody>
      </p:sp>
      <p:sp>
        <p:nvSpPr>
          <p:cNvPr id="95241" name="Text Box 8"/>
          <p:cNvSpPr txBox="1">
            <a:spLocks noChangeArrowheads="1"/>
          </p:cNvSpPr>
          <p:nvPr/>
        </p:nvSpPr>
        <p:spPr bwMode="auto">
          <a:xfrm>
            <a:off x="3581400" y="1844675"/>
            <a:ext cx="762000" cy="277813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0.53</a:t>
            </a:r>
          </a:p>
        </p:txBody>
      </p:sp>
      <p:sp>
        <p:nvSpPr>
          <p:cNvPr id="95242" name="Text Box 9"/>
          <p:cNvSpPr txBox="1">
            <a:spLocks noChangeArrowheads="1"/>
          </p:cNvSpPr>
          <p:nvPr/>
        </p:nvSpPr>
        <p:spPr bwMode="auto">
          <a:xfrm>
            <a:off x="4419600" y="1890713"/>
            <a:ext cx="533400" cy="2762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0.36</a:t>
            </a:r>
          </a:p>
        </p:txBody>
      </p:sp>
      <p:sp>
        <p:nvSpPr>
          <p:cNvPr id="95243" name="Text Box 10"/>
          <p:cNvSpPr txBox="1">
            <a:spLocks noChangeArrowheads="1"/>
          </p:cNvSpPr>
          <p:nvPr/>
        </p:nvSpPr>
        <p:spPr bwMode="auto">
          <a:xfrm>
            <a:off x="5105400" y="1919288"/>
            <a:ext cx="495300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 u="sng">
                <a:latin typeface="Arial" pitchFamily="34" charset="0"/>
                <a:ea typeface="MS PGothic" pitchFamily="34" charset="-128"/>
              </a:rPr>
              <a:t>0.11</a:t>
            </a:r>
          </a:p>
        </p:txBody>
      </p:sp>
      <p:sp>
        <p:nvSpPr>
          <p:cNvPr id="95244" name="Text Box 11"/>
          <p:cNvSpPr txBox="1">
            <a:spLocks noChangeArrowheads="1"/>
          </p:cNvSpPr>
          <p:nvPr/>
        </p:nvSpPr>
        <p:spPr bwMode="auto">
          <a:xfrm>
            <a:off x="5715000" y="1919288"/>
            <a:ext cx="609600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0.41 </a:t>
            </a:r>
          </a:p>
        </p:txBody>
      </p:sp>
      <p:sp>
        <p:nvSpPr>
          <p:cNvPr id="95245" name="Text Box 12"/>
          <p:cNvSpPr txBox="1">
            <a:spLocks noChangeArrowheads="1"/>
          </p:cNvSpPr>
          <p:nvPr/>
        </p:nvSpPr>
        <p:spPr bwMode="auto">
          <a:xfrm>
            <a:off x="6324600" y="1919288"/>
            <a:ext cx="685800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0.24</a:t>
            </a:r>
          </a:p>
        </p:txBody>
      </p:sp>
      <p:sp>
        <p:nvSpPr>
          <p:cNvPr id="95246" name="Text Box 13"/>
          <p:cNvSpPr txBox="1">
            <a:spLocks noChangeArrowheads="1"/>
          </p:cNvSpPr>
          <p:nvPr/>
        </p:nvSpPr>
        <p:spPr bwMode="auto">
          <a:xfrm>
            <a:off x="7135813" y="1919288"/>
            <a:ext cx="609600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0.30</a:t>
            </a:r>
          </a:p>
        </p:txBody>
      </p:sp>
      <p:sp>
        <p:nvSpPr>
          <p:cNvPr id="95247" name="Text Box 14"/>
          <p:cNvSpPr txBox="1">
            <a:spLocks noChangeArrowheads="1"/>
          </p:cNvSpPr>
          <p:nvPr/>
        </p:nvSpPr>
        <p:spPr bwMode="auto">
          <a:xfrm>
            <a:off x="2620963" y="1530350"/>
            <a:ext cx="2979737" cy="366713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800">
                <a:latin typeface="Arial" pitchFamily="34" charset="0"/>
                <a:ea typeface="MS PGothic" pitchFamily="34" charset="-128"/>
              </a:rPr>
              <a:t>Effect Size</a:t>
            </a:r>
          </a:p>
        </p:txBody>
      </p:sp>
      <p:sp>
        <p:nvSpPr>
          <p:cNvPr id="95248" name="Rectangle 4"/>
          <p:cNvSpPr>
            <a:spLocks noChangeArrowheads="1"/>
          </p:cNvSpPr>
          <p:nvPr/>
        </p:nvSpPr>
        <p:spPr bwMode="auto">
          <a:xfrm>
            <a:off x="220663" y="5870575"/>
            <a:ext cx="8597900" cy="72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altLang="en-US" sz="1050" b="0" dirty="0">
                <a:latin typeface="+mn-lt"/>
              </a:rPr>
              <a:t>PFI = Physical Functioning; Role-P = Role-Physical; Pain = Bodily Pain; Gen H=General Health; Energy = Energy/Fatigue; Social = Social </a:t>
            </a:r>
            <a:r>
              <a:rPr lang="en-US" altLang="en-US" sz="1050" b="0" dirty="0" smtClean="0">
                <a:latin typeface="+mn-lt"/>
              </a:rPr>
              <a:t>Functioning; Role-E </a:t>
            </a:r>
            <a:r>
              <a:rPr lang="en-US" altLang="en-US" sz="1050" b="0" dirty="0">
                <a:latin typeface="+mn-lt"/>
              </a:rPr>
              <a:t>= Role-Emotional; EWB = Emotional Well-being; PCS = Physical Component Summary; MCS =Mental Component Summary.</a:t>
            </a:r>
          </a:p>
          <a:p>
            <a:pPr eaLnBrk="0" hangingPunct="0"/>
            <a:r>
              <a:rPr lang="en-US" altLang="en-US" sz="1000" dirty="0" smtClean="0"/>
              <a:t>0.11 0.13      </a:t>
            </a:r>
            <a:r>
              <a:rPr lang="en-US" altLang="en-US" sz="1000" u="sng" dirty="0" smtClean="0"/>
              <a:t>0.21 0.24 0.30 0.35 0.35 0.36 0.41  </a:t>
            </a:r>
            <a:r>
              <a:rPr lang="en-US" altLang="en-US" sz="1000" dirty="0" smtClean="0"/>
              <a:t>0.53</a:t>
            </a:r>
            <a:endParaRPr lang="en-US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B0A6DD-785B-4D0D-8573-1F9D95B0901C}" type="slidenum">
              <a:rPr lang="en-US"/>
              <a:pPr>
                <a:defRPr/>
              </a:pPr>
              <a:t>68</a:t>
            </a:fld>
            <a:endParaRPr lang="en-US"/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81000"/>
            <a:ext cx="78486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latin typeface="Comic Sans MS" pitchFamily="66" charset="0"/>
              </a:rPr>
              <a:t>Defining a Responder: Reliable Change Index (RCI)</a:t>
            </a:r>
          </a:p>
        </p:txBody>
      </p:sp>
      <p:graphicFrame>
        <p:nvGraphicFramePr>
          <p:cNvPr id="98308" name="Object 6"/>
          <p:cNvGraphicFramePr>
            <a:graphicFrameLocks noChangeAspect="1"/>
          </p:cNvGraphicFramePr>
          <p:nvPr/>
        </p:nvGraphicFramePr>
        <p:xfrm>
          <a:off x="2133600" y="1905000"/>
          <a:ext cx="4337050" cy="223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74" name="Equation" r:id="rId4" imgW="837836" imgH="431613" progId="Equation.3">
                  <p:embed/>
                </p:oleObj>
              </mc:Choice>
              <mc:Fallback>
                <p:oleObj name="Equation" r:id="rId4" imgW="837836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905000"/>
                        <a:ext cx="4337050" cy="2233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09" name="Object 5"/>
          <p:cNvGraphicFramePr>
            <a:graphicFrameLocks noChangeAspect="1"/>
          </p:cNvGraphicFramePr>
          <p:nvPr/>
        </p:nvGraphicFramePr>
        <p:xfrm>
          <a:off x="2401888" y="4298950"/>
          <a:ext cx="3675062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75" name="Equation" r:id="rId6" imgW="1383699" imgH="266584" progId="Equation.3">
                  <p:embed/>
                </p:oleObj>
              </mc:Choice>
              <mc:Fallback>
                <p:oleObj name="Equation" r:id="rId6" imgW="1383699" imgH="2665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1888" y="4298950"/>
                        <a:ext cx="3675062" cy="709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10" name="TextBox 4"/>
          <p:cNvSpPr txBox="1">
            <a:spLocks noChangeArrowheads="1"/>
          </p:cNvSpPr>
          <p:nvPr/>
        </p:nvSpPr>
        <p:spPr bwMode="auto">
          <a:xfrm>
            <a:off x="4189413" y="5203825"/>
            <a:ext cx="35814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1200" i="1">
                <a:latin typeface="Arial" pitchFamily="34" charset="0"/>
                <a:ea typeface="MS PGothic" pitchFamily="34" charset="-128"/>
              </a:rPr>
              <a:t>Note: SD</a:t>
            </a:r>
            <a:r>
              <a:rPr lang="en-US" altLang="en-US" sz="1200" i="1" baseline="-25000">
                <a:latin typeface="Arial" pitchFamily="34" charset="0"/>
                <a:ea typeface="MS PGothic" pitchFamily="34" charset="-128"/>
              </a:rPr>
              <a:t>bl</a:t>
            </a:r>
            <a:r>
              <a:rPr lang="en-US" altLang="en-US" sz="1200" baseline="-25000">
                <a:latin typeface="Arial" pitchFamily="34" charset="0"/>
                <a:ea typeface="MS PGothic" pitchFamily="34" charset="-128"/>
              </a:rPr>
              <a:t> </a:t>
            </a:r>
            <a:r>
              <a:rPr lang="en-US" altLang="en-US" sz="1200">
                <a:latin typeface="Arial" pitchFamily="34" charset="0"/>
                <a:ea typeface="MS PGothic" pitchFamily="34" charset="-128"/>
              </a:rPr>
              <a:t> = standard deviation at baseline</a:t>
            </a:r>
          </a:p>
          <a:p>
            <a:pPr eaLnBrk="0" hangingPunct="0"/>
            <a:r>
              <a:rPr lang="en-US" altLang="en-US" sz="1200" i="1">
                <a:latin typeface="Arial" pitchFamily="34" charset="0"/>
                <a:ea typeface="MS PGothic" pitchFamily="34" charset="-128"/>
              </a:rPr>
              <a:t>          r</a:t>
            </a:r>
            <a:r>
              <a:rPr lang="en-US" altLang="en-US" sz="1200" i="1" baseline="-25000">
                <a:latin typeface="Arial" pitchFamily="34" charset="0"/>
                <a:ea typeface="MS PGothic" pitchFamily="34" charset="-128"/>
              </a:rPr>
              <a:t>xx</a:t>
            </a:r>
            <a:r>
              <a:rPr lang="en-US" altLang="en-US" sz="1200">
                <a:latin typeface="Arial" pitchFamily="34" charset="0"/>
                <a:ea typeface="MS PGothic" pitchFamily="34" charset="-128"/>
              </a:rPr>
              <a:t> = reliability</a:t>
            </a:r>
          </a:p>
          <a:p>
            <a:pPr eaLnBrk="0" hangingPunct="0"/>
            <a:r>
              <a:rPr lang="en-US" altLang="en-US" sz="1200" i="1">
                <a:latin typeface="Arial" pitchFamily="34" charset="0"/>
                <a:ea typeface="MS PGothic" pitchFamily="34" charset="-128"/>
              </a:rPr>
              <a:t>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B0A6DD-785B-4D0D-8573-1F9D95B0901C}" type="slidenum">
              <a:rPr lang="en-US"/>
              <a:pPr>
                <a:defRPr/>
              </a:pPr>
              <a:t>69</a:t>
            </a:fld>
            <a:endParaRPr lang="en-US"/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81000"/>
            <a:ext cx="78486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latin typeface="Comic Sans MS" pitchFamily="66" charset="0"/>
              </a:rPr>
              <a:t>Significant Change</a:t>
            </a:r>
          </a:p>
        </p:txBody>
      </p:sp>
      <p:graphicFrame>
        <p:nvGraphicFramePr>
          <p:cNvPr id="9830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8481543"/>
              </p:ext>
            </p:extLst>
          </p:nvPr>
        </p:nvGraphicFramePr>
        <p:xfrm>
          <a:off x="381000" y="1881899"/>
          <a:ext cx="6837363" cy="230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80" name="Equation" r:id="rId4" imgW="1244520" imgH="444240" progId="Equation.3">
                  <p:embed/>
                </p:oleObj>
              </mc:Choice>
              <mc:Fallback>
                <p:oleObj name="Equation" r:id="rId4" imgW="12445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881899"/>
                        <a:ext cx="6837363" cy="23002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347045" y="2590800"/>
            <a:ext cx="1644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&gt; = 1.96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90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Indicators of Health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B15C0F-D46F-4F15-BEA4-3F0FAA134F2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1828800" y="2286000"/>
            <a:ext cx="5867400" cy="9144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Signs and Symptoms of Disease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828800" y="4776716"/>
            <a:ext cx="2743200" cy="9144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Functioning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5353050" y="4800600"/>
            <a:ext cx="2343150" cy="9144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Well-Being</a:t>
            </a:r>
          </a:p>
        </p:txBody>
      </p:sp>
      <p:cxnSp>
        <p:nvCxnSpPr>
          <p:cNvPr id="10" name="Straight Arrow Connector 9"/>
          <p:cNvCxnSpPr>
            <a:endCxn id="6" idx="0"/>
          </p:cNvCxnSpPr>
          <p:nvPr/>
        </p:nvCxnSpPr>
        <p:spPr bwMode="auto">
          <a:xfrm>
            <a:off x="6524625" y="3200400"/>
            <a:ext cx="0" cy="1600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/>
          </a:ln>
          <a:effectLst/>
        </p:spPr>
      </p:cxnSp>
      <p:cxnSp>
        <p:nvCxnSpPr>
          <p:cNvPr id="12" name="Straight Arrow Connector 11"/>
          <p:cNvCxnSpPr>
            <a:endCxn id="5" idx="0"/>
          </p:cNvCxnSpPr>
          <p:nvPr/>
        </p:nvCxnSpPr>
        <p:spPr bwMode="auto">
          <a:xfrm>
            <a:off x="3200400" y="3200400"/>
            <a:ext cx="0" cy="15763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ysDot"/>
            <a:round/>
            <a:headEnd type="none" w="sm" len="sm"/>
            <a:tailEnd type="triangle"/>
          </a:ln>
          <a:effec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3732039" y="2165787"/>
              <a:ext cx="4415040" cy="13626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20159" y="2153907"/>
                <a:ext cx="4438800" cy="138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/>
              <p14:cNvContentPartPr/>
              <p14:nvPr/>
            </p14:nvContentPartPr>
            <p14:xfrm>
              <a:off x="5312799" y="4618827"/>
              <a:ext cx="2715120" cy="11937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00919" y="4606947"/>
                <a:ext cx="2738880" cy="12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/>
              <p14:cNvContentPartPr/>
              <p14:nvPr/>
            </p14:nvContentPartPr>
            <p14:xfrm>
              <a:off x="8035839" y="3318147"/>
              <a:ext cx="200880" cy="3600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23959" y="3306267"/>
                <a:ext cx="224640" cy="5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12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9EF12A-1CB7-45F4-B701-146E45B61531}" type="slidenum">
              <a:rPr lang="en-US"/>
              <a:pPr>
                <a:defRPr/>
              </a:pPr>
              <a:t>70</a:t>
            </a:fld>
            <a:endParaRPr lang="en-US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22313" y="609600"/>
            <a:ext cx="7848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Comic Sans MS" pitchFamily="66" charset="0"/>
              </a:rPr>
              <a:t>Amount of Change in Observed Score Needed To be Statistically Significant </a:t>
            </a:r>
          </a:p>
        </p:txBody>
      </p:sp>
      <p:graphicFrame>
        <p:nvGraphicFramePr>
          <p:cNvPr id="3891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9867015"/>
              </p:ext>
            </p:extLst>
          </p:nvPr>
        </p:nvGraphicFramePr>
        <p:xfrm>
          <a:off x="130175" y="1871663"/>
          <a:ext cx="8347075" cy="230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04" name="Equation" r:id="rId4" imgW="1612800" imgH="444240" progId="Equation.3">
                  <p:embed/>
                </p:oleObj>
              </mc:Choice>
              <mc:Fallback>
                <p:oleObj name="Equation" r:id="rId4" imgW="16128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175" y="1871663"/>
                        <a:ext cx="8347075" cy="2300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7" name="TextBox 4"/>
          <p:cNvSpPr txBox="1">
            <a:spLocks noChangeArrowheads="1"/>
          </p:cNvSpPr>
          <p:nvPr/>
        </p:nvSpPr>
        <p:spPr bwMode="auto">
          <a:xfrm>
            <a:off x="838200" y="5203825"/>
            <a:ext cx="7086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>
                <a:ea typeface="MS PGothic" pitchFamily="34" charset="-128"/>
              </a:rPr>
              <a:t>Note: SD</a:t>
            </a:r>
            <a:r>
              <a:rPr lang="en-US" altLang="en-US" sz="1800" i="1" baseline="-25000">
                <a:ea typeface="MS PGothic" pitchFamily="34" charset="-128"/>
              </a:rPr>
              <a:t>bl</a:t>
            </a:r>
            <a:r>
              <a:rPr lang="en-US" altLang="en-US" sz="1800" baseline="-25000">
                <a:ea typeface="MS PGothic" pitchFamily="34" charset="-128"/>
              </a:rPr>
              <a:t> </a:t>
            </a:r>
            <a:r>
              <a:rPr lang="en-US" altLang="en-US" sz="1800">
                <a:ea typeface="MS PGothic" pitchFamily="34" charset="-128"/>
              </a:rPr>
              <a:t> = standard deviation at baseline and </a:t>
            </a:r>
            <a:r>
              <a:rPr lang="en-US" altLang="en-US" sz="1800" i="1">
                <a:ea typeface="MS PGothic" pitchFamily="34" charset="-128"/>
              </a:rPr>
              <a:t> r</a:t>
            </a:r>
            <a:r>
              <a:rPr lang="en-US" altLang="en-US" sz="1800" i="1" baseline="-25000">
                <a:ea typeface="MS PGothic" pitchFamily="34" charset="-128"/>
              </a:rPr>
              <a:t>xx</a:t>
            </a:r>
            <a:r>
              <a:rPr lang="en-US" altLang="en-US" sz="1800">
                <a:ea typeface="MS PGothic" pitchFamily="34" charset="-128"/>
              </a:rPr>
              <a:t> = reliability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i="1">
                <a:ea typeface="MS PGothic" pitchFamily="34" charset="-128"/>
              </a:rPr>
              <a:t>          </a:t>
            </a:r>
          </a:p>
        </p:txBody>
      </p:sp>
      <p:cxnSp>
        <p:nvCxnSpPr>
          <p:cNvPr id="38918" name="Straight Connector 2"/>
          <p:cNvCxnSpPr>
            <a:cxnSpLocks noChangeShapeType="1"/>
          </p:cNvCxnSpPr>
          <p:nvPr/>
        </p:nvCxnSpPr>
        <p:spPr bwMode="auto">
          <a:xfrm>
            <a:off x="457200" y="4138613"/>
            <a:ext cx="7848600" cy="0"/>
          </a:xfrm>
          <a:prstGeom prst="line">
            <a:avLst/>
          </a:prstGeom>
          <a:noFill/>
          <a:ln w="38100" algn="ctr">
            <a:solidFill>
              <a:schemeClr val="bg2"/>
            </a:solidFill>
            <a:prstDash val="sysDot"/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9EF12A-1CB7-45F4-B701-146E45B61531}" type="slidenum">
              <a:rPr lang="en-US"/>
              <a:pPr>
                <a:defRPr/>
              </a:pPr>
              <a:t>71</a:t>
            </a:fld>
            <a:endParaRPr lang="en-US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22313" y="609600"/>
            <a:ext cx="7848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Comic Sans MS" pitchFamily="66" charset="0"/>
              </a:rPr>
              <a:t>Amount of Change in Observed Score Needed To be Statistically Significant </a:t>
            </a:r>
          </a:p>
        </p:txBody>
      </p:sp>
      <p:graphicFrame>
        <p:nvGraphicFramePr>
          <p:cNvPr id="3891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4627828"/>
              </p:ext>
            </p:extLst>
          </p:nvPr>
        </p:nvGraphicFramePr>
        <p:xfrm>
          <a:off x="885825" y="1871663"/>
          <a:ext cx="6835775" cy="230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61" name="Equation" r:id="rId4" imgW="1320480" imgH="444240" progId="Equation.3">
                  <p:embed/>
                </p:oleObj>
              </mc:Choice>
              <mc:Fallback>
                <p:oleObj name="Equation" r:id="rId4" imgW="13204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825" y="1871663"/>
                        <a:ext cx="6835775" cy="2300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7" name="TextBox 4"/>
          <p:cNvSpPr txBox="1">
            <a:spLocks noChangeArrowheads="1"/>
          </p:cNvSpPr>
          <p:nvPr/>
        </p:nvSpPr>
        <p:spPr bwMode="auto">
          <a:xfrm>
            <a:off x="838200" y="5203825"/>
            <a:ext cx="70866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 dirty="0" smtClean="0">
                <a:ea typeface="MS PGothic" pitchFamily="34" charset="-128"/>
              </a:rPr>
              <a:t>If </a:t>
            </a:r>
            <a:r>
              <a:rPr lang="en-US" altLang="en-US" sz="1800" i="1" dirty="0" err="1" smtClean="0">
                <a:ea typeface="MS PGothic" pitchFamily="34" charset="-128"/>
              </a:rPr>
              <a:t>r</a:t>
            </a:r>
            <a:r>
              <a:rPr lang="en-US" altLang="en-US" sz="1800" i="1" baseline="-25000" dirty="0" err="1" smtClean="0">
                <a:ea typeface="MS PGothic" pitchFamily="34" charset="-128"/>
              </a:rPr>
              <a:t>xx</a:t>
            </a:r>
            <a:r>
              <a:rPr lang="en-US" altLang="en-US" sz="1800" dirty="0" smtClean="0">
                <a:ea typeface="MS PGothic" pitchFamily="34" charset="-128"/>
              </a:rPr>
              <a:t> </a:t>
            </a:r>
            <a:r>
              <a:rPr lang="en-US" altLang="en-US" sz="1800" dirty="0">
                <a:ea typeface="MS PGothic" pitchFamily="34" charset="-128"/>
              </a:rPr>
              <a:t>= </a:t>
            </a:r>
            <a:r>
              <a:rPr lang="en-US" altLang="en-US" sz="1800" dirty="0" smtClean="0">
                <a:ea typeface="MS PGothic" pitchFamily="34" charset="-128"/>
              </a:rPr>
              <a:t>0.94 then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ea typeface="MS PGothic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ea typeface="MS PGothic" pitchFamily="34" charset="-128"/>
              </a:rPr>
              <a:t>1.41421356237 x 0.24494897427 x 1.96 = 0.67</a:t>
            </a:r>
            <a:endParaRPr lang="en-US" altLang="en-US" sz="1800" dirty="0">
              <a:ea typeface="MS PGothic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i="1" dirty="0">
                <a:ea typeface="MS PGothic" pitchFamily="34" charset="-128"/>
              </a:rPr>
              <a:t>          </a:t>
            </a:r>
          </a:p>
        </p:txBody>
      </p:sp>
      <p:cxnSp>
        <p:nvCxnSpPr>
          <p:cNvPr id="38918" name="Straight Connector 2"/>
          <p:cNvCxnSpPr>
            <a:cxnSpLocks noChangeShapeType="1"/>
          </p:cNvCxnSpPr>
          <p:nvPr/>
        </p:nvCxnSpPr>
        <p:spPr bwMode="auto">
          <a:xfrm>
            <a:off x="457200" y="4138613"/>
            <a:ext cx="7848600" cy="0"/>
          </a:xfrm>
          <a:prstGeom prst="line">
            <a:avLst/>
          </a:prstGeom>
          <a:noFill/>
          <a:ln w="38100" algn="ctr">
            <a:solidFill>
              <a:schemeClr val="bg2"/>
            </a:solidFill>
            <a:prstDash val="sysDot"/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77334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63CF1-6C53-4E0E-9790-001D12327D2E}" type="slidenum">
              <a:rPr lang="en-US"/>
              <a:pPr>
                <a:defRPr/>
              </a:pPr>
              <a:t>72</a:t>
            </a:fld>
            <a:endParaRPr lang="en-US"/>
          </a:p>
        </p:txBody>
      </p:sp>
      <p:sp>
        <p:nvSpPr>
          <p:cNvPr id="99331" name="Title 16"/>
          <p:cNvSpPr>
            <a:spLocks noGrp="1"/>
          </p:cNvSpPr>
          <p:nvPr>
            <p:ph type="title" idx="4294967295"/>
          </p:nvPr>
        </p:nvSpPr>
        <p:spPr>
          <a:xfrm>
            <a:off x="220663" y="0"/>
            <a:ext cx="8237537" cy="1600200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latin typeface="Comic Sans MS" pitchFamily="66" charset="0"/>
              </a:rPr>
              <a:t>Amount of Change Needed for Significant Individual Change </a:t>
            </a:r>
          </a:p>
        </p:txBody>
      </p:sp>
      <p:graphicFrame>
        <p:nvGraphicFramePr>
          <p:cNvPr id="99332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390525" y="1530350"/>
          <a:ext cx="8734425" cy="412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28" r:id="rId4" imgW="8736325" imgH="4127350" progId="Excel.Sheet.8">
                  <p:embed/>
                </p:oleObj>
              </mc:Choice>
              <mc:Fallback>
                <p:oleObj r:id="rId4" imgW="8736325" imgH="4127350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" y="1530350"/>
                        <a:ext cx="8734425" cy="4129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33" name="Text Box 4"/>
          <p:cNvSpPr txBox="1">
            <a:spLocks noChangeArrowheads="1"/>
          </p:cNvSpPr>
          <p:nvPr/>
        </p:nvSpPr>
        <p:spPr bwMode="auto">
          <a:xfrm>
            <a:off x="966788" y="1919288"/>
            <a:ext cx="609600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0.67</a:t>
            </a:r>
          </a:p>
        </p:txBody>
      </p:sp>
      <p:sp>
        <p:nvSpPr>
          <p:cNvPr id="99334" name="Text Box 5"/>
          <p:cNvSpPr txBox="1">
            <a:spLocks noChangeArrowheads="1"/>
          </p:cNvSpPr>
          <p:nvPr/>
        </p:nvSpPr>
        <p:spPr bwMode="auto">
          <a:xfrm>
            <a:off x="1604963" y="1919288"/>
            <a:ext cx="609600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0.72</a:t>
            </a:r>
          </a:p>
        </p:txBody>
      </p:sp>
      <p:sp>
        <p:nvSpPr>
          <p:cNvPr id="99335" name="Text Box 6"/>
          <p:cNvSpPr txBox="1">
            <a:spLocks noChangeArrowheads="1"/>
          </p:cNvSpPr>
          <p:nvPr/>
        </p:nvSpPr>
        <p:spPr bwMode="auto">
          <a:xfrm>
            <a:off x="2241550" y="1919288"/>
            <a:ext cx="609600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1.01</a:t>
            </a:r>
          </a:p>
        </p:txBody>
      </p:sp>
      <p:sp>
        <p:nvSpPr>
          <p:cNvPr id="99336" name="Text Box 7"/>
          <p:cNvSpPr txBox="1">
            <a:spLocks noChangeArrowheads="1"/>
          </p:cNvSpPr>
          <p:nvPr/>
        </p:nvSpPr>
        <p:spPr bwMode="auto">
          <a:xfrm>
            <a:off x="2879725" y="1919288"/>
            <a:ext cx="779463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1.13</a:t>
            </a:r>
          </a:p>
        </p:txBody>
      </p:sp>
      <p:sp>
        <p:nvSpPr>
          <p:cNvPr id="99337" name="Text Box 8"/>
          <p:cNvSpPr txBox="1">
            <a:spLocks noChangeArrowheads="1"/>
          </p:cNvSpPr>
          <p:nvPr/>
        </p:nvSpPr>
        <p:spPr bwMode="auto">
          <a:xfrm>
            <a:off x="3581400" y="1844675"/>
            <a:ext cx="762000" cy="277813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1.33</a:t>
            </a:r>
          </a:p>
        </p:txBody>
      </p:sp>
      <p:sp>
        <p:nvSpPr>
          <p:cNvPr id="99338" name="Text Box 9"/>
          <p:cNvSpPr txBox="1">
            <a:spLocks noChangeArrowheads="1"/>
          </p:cNvSpPr>
          <p:nvPr/>
        </p:nvSpPr>
        <p:spPr bwMode="auto">
          <a:xfrm>
            <a:off x="4419600" y="1890713"/>
            <a:ext cx="533400" cy="2762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1.07</a:t>
            </a:r>
          </a:p>
        </p:txBody>
      </p:sp>
      <p:sp>
        <p:nvSpPr>
          <p:cNvPr id="99339" name="Text Box 10"/>
          <p:cNvSpPr txBox="1">
            <a:spLocks noChangeArrowheads="1"/>
          </p:cNvSpPr>
          <p:nvPr/>
        </p:nvSpPr>
        <p:spPr bwMode="auto">
          <a:xfrm>
            <a:off x="5105400" y="1919288"/>
            <a:ext cx="495300" cy="2762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0.71</a:t>
            </a:r>
          </a:p>
        </p:txBody>
      </p:sp>
      <p:sp>
        <p:nvSpPr>
          <p:cNvPr id="99340" name="Text Box 11"/>
          <p:cNvSpPr txBox="1">
            <a:spLocks noChangeArrowheads="1"/>
          </p:cNvSpPr>
          <p:nvPr/>
        </p:nvSpPr>
        <p:spPr bwMode="auto">
          <a:xfrm>
            <a:off x="5715000" y="1919288"/>
            <a:ext cx="609600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1.26 </a:t>
            </a:r>
          </a:p>
        </p:txBody>
      </p:sp>
      <p:sp>
        <p:nvSpPr>
          <p:cNvPr id="99341" name="Text Box 12"/>
          <p:cNvSpPr txBox="1">
            <a:spLocks noChangeArrowheads="1"/>
          </p:cNvSpPr>
          <p:nvPr/>
        </p:nvSpPr>
        <p:spPr bwMode="auto">
          <a:xfrm>
            <a:off x="6324600" y="1919288"/>
            <a:ext cx="685800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0.62</a:t>
            </a:r>
          </a:p>
        </p:txBody>
      </p:sp>
      <p:sp>
        <p:nvSpPr>
          <p:cNvPr id="99342" name="Text Box 13"/>
          <p:cNvSpPr txBox="1">
            <a:spLocks noChangeArrowheads="1"/>
          </p:cNvSpPr>
          <p:nvPr/>
        </p:nvSpPr>
        <p:spPr bwMode="auto">
          <a:xfrm>
            <a:off x="7135813" y="1919288"/>
            <a:ext cx="609600" cy="27781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200">
                <a:latin typeface="Arial" pitchFamily="34" charset="0"/>
                <a:ea typeface="MS PGothic" pitchFamily="34" charset="-128"/>
              </a:rPr>
              <a:t>0.73</a:t>
            </a:r>
          </a:p>
        </p:txBody>
      </p:sp>
      <p:sp>
        <p:nvSpPr>
          <p:cNvPr id="99343" name="Text Box 14"/>
          <p:cNvSpPr txBox="1">
            <a:spLocks noChangeArrowheads="1"/>
          </p:cNvSpPr>
          <p:nvPr/>
        </p:nvSpPr>
        <p:spPr bwMode="auto">
          <a:xfrm>
            <a:off x="2620963" y="1530350"/>
            <a:ext cx="2979737" cy="366713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DF00"/>
              </a:buClr>
              <a:buSzPct val="75000"/>
              <a:buFont typeface="Symbol" pitchFamily="18" charset="2"/>
              <a:buNone/>
            </a:pPr>
            <a:r>
              <a:rPr lang="en-US" altLang="en-US" sz="1800">
                <a:latin typeface="Arial" pitchFamily="34" charset="0"/>
                <a:ea typeface="MS PGothic" pitchFamily="34" charset="-128"/>
              </a:rPr>
              <a:t>Effect Size</a:t>
            </a:r>
          </a:p>
        </p:txBody>
      </p:sp>
      <p:sp>
        <p:nvSpPr>
          <p:cNvPr id="99344" name="Rectangle 4"/>
          <p:cNvSpPr>
            <a:spLocks noChangeArrowheads="1"/>
          </p:cNvSpPr>
          <p:nvPr/>
        </p:nvSpPr>
        <p:spPr bwMode="auto">
          <a:xfrm>
            <a:off x="220663" y="5870575"/>
            <a:ext cx="85979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altLang="en-US" sz="1000"/>
              <a:t>PFI = Physical Functioning; Role-P = Role-Physical; Pain = Bodily Pain; Gen H=General Health; Energy = Energy/Fatigue; Social = Social Functioning;</a:t>
            </a:r>
          </a:p>
          <a:p>
            <a:pPr eaLnBrk="0" hangingPunct="0"/>
            <a:r>
              <a:rPr lang="en-US" altLang="en-US" sz="1000"/>
              <a:t>Role-E = Role-Emotional; EWB = Emotional Well-being; PCS = Physical Component Summary; MCS =Mental Component Summary.</a:t>
            </a:r>
          </a:p>
          <a:p>
            <a:pPr eaLnBrk="0" hangingPunct="0"/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12359-6ECF-4A66-93D8-969F952A04EB}" type="slidenum">
              <a:rPr lang="en-US"/>
              <a:pPr>
                <a:defRPr/>
              </a:pPr>
              <a:t>73</a:t>
            </a:fld>
            <a:endParaRPr lang="en-US"/>
          </a:p>
        </p:txBody>
      </p:sp>
      <p:sp>
        <p:nvSpPr>
          <p:cNvPr id="1003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534400" cy="1371600"/>
          </a:xfrm>
        </p:spPr>
        <p:txBody>
          <a:bodyPr/>
          <a:lstStyle/>
          <a:p>
            <a:pPr eaLnBrk="1" hangingPunct="1"/>
            <a:r>
              <a:rPr lang="en-US" altLang="en-US" sz="3600" b="1" dirty="0" smtClean="0">
                <a:latin typeface="Comic Sans MS" pitchFamily="66" charset="0"/>
              </a:rPr>
              <a:t>7-31% Improve Significantly </a:t>
            </a:r>
          </a:p>
        </p:txBody>
      </p:sp>
      <p:grpSp>
        <p:nvGrpSpPr>
          <p:cNvPr id="100356" name="Group 65"/>
          <p:cNvGrpSpPr>
            <a:grpSpLocks noGrp="1"/>
          </p:cNvGrpSpPr>
          <p:nvPr/>
        </p:nvGrpSpPr>
        <p:grpSpPr bwMode="auto">
          <a:xfrm>
            <a:off x="290513" y="1312863"/>
            <a:ext cx="8520112" cy="4818062"/>
            <a:chOff x="183" y="827"/>
            <a:chExt cx="5367" cy="3035"/>
          </a:xfrm>
        </p:grpSpPr>
        <p:sp>
          <p:nvSpPr>
            <p:cNvPr id="100357" name="Rectangle 5"/>
            <p:cNvSpPr>
              <a:spLocks noChangeArrowheads="1"/>
            </p:cNvSpPr>
            <p:nvPr/>
          </p:nvSpPr>
          <p:spPr bwMode="auto">
            <a:xfrm>
              <a:off x="183" y="827"/>
              <a:ext cx="1404" cy="420"/>
            </a:xfrm>
            <a:prstGeom prst="rect">
              <a:avLst/>
            </a:prstGeom>
            <a:solidFill>
              <a:srgbClr val="C1154A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endParaRPr lang="en-US" altLang="en-US" sz="2000">
                <a:solidFill>
                  <a:srgbClr val="FFFFFF"/>
                </a:solidFill>
              </a:endParaRPr>
            </a:p>
          </p:txBody>
        </p:sp>
        <p:sp>
          <p:nvSpPr>
            <p:cNvPr id="100358" name="Rectangle 6"/>
            <p:cNvSpPr>
              <a:spLocks noChangeArrowheads="1"/>
            </p:cNvSpPr>
            <p:nvPr/>
          </p:nvSpPr>
          <p:spPr bwMode="auto">
            <a:xfrm>
              <a:off x="1587" y="827"/>
              <a:ext cx="1270" cy="420"/>
            </a:xfrm>
            <a:prstGeom prst="rect">
              <a:avLst/>
            </a:prstGeom>
            <a:solidFill>
              <a:srgbClr val="C1154A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>
                  <a:solidFill>
                    <a:srgbClr val="FFFFFF"/>
                  </a:solidFill>
                </a:rPr>
                <a:t>% Improving</a:t>
              </a:r>
            </a:p>
          </p:txBody>
        </p:sp>
        <p:sp>
          <p:nvSpPr>
            <p:cNvPr id="100359" name="Rectangle 7"/>
            <p:cNvSpPr>
              <a:spLocks noChangeArrowheads="1"/>
            </p:cNvSpPr>
            <p:nvPr/>
          </p:nvSpPr>
          <p:spPr bwMode="auto">
            <a:xfrm>
              <a:off x="2857" y="827"/>
              <a:ext cx="1363" cy="420"/>
            </a:xfrm>
            <a:prstGeom prst="rect">
              <a:avLst/>
            </a:prstGeom>
            <a:solidFill>
              <a:srgbClr val="C1154A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>
                  <a:solidFill>
                    <a:srgbClr val="FFFFFF"/>
                  </a:solidFill>
                </a:rPr>
                <a:t>% Declining</a:t>
              </a:r>
            </a:p>
          </p:txBody>
        </p:sp>
        <p:sp>
          <p:nvSpPr>
            <p:cNvPr id="100360" name="Rectangle 8"/>
            <p:cNvSpPr>
              <a:spLocks noChangeArrowheads="1"/>
            </p:cNvSpPr>
            <p:nvPr/>
          </p:nvSpPr>
          <p:spPr bwMode="auto">
            <a:xfrm>
              <a:off x="4220" y="827"/>
              <a:ext cx="1330" cy="420"/>
            </a:xfrm>
            <a:prstGeom prst="rect">
              <a:avLst/>
            </a:prstGeom>
            <a:solidFill>
              <a:srgbClr val="C1154A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>
                  <a:solidFill>
                    <a:srgbClr val="FFFFFF"/>
                  </a:solidFill>
                </a:rPr>
                <a:t>Difference</a:t>
              </a:r>
            </a:p>
          </p:txBody>
        </p:sp>
        <p:sp>
          <p:nvSpPr>
            <p:cNvPr id="100361" name="Rectangle 9"/>
            <p:cNvSpPr>
              <a:spLocks noChangeArrowheads="1"/>
            </p:cNvSpPr>
            <p:nvPr/>
          </p:nvSpPr>
          <p:spPr bwMode="auto">
            <a:xfrm>
              <a:off x="183" y="1247"/>
              <a:ext cx="1404" cy="260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PF-10</a:t>
              </a:r>
            </a:p>
          </p:txBody>
        </p:sp>
        <p:sp>
          <p:nvSpPr>
            <p:cNvPr id="100362" name="Rectangle 10"/>
            <p:cNvSpPr>
              <a:spLocks noChangeArrowheads="1"/>
            </p:cNvSpPr>
            <p:nvPr/>
          </p:nvSpPr>
          <p:spPr bwMode="auto">
            <a:xfrm>
              <a:off x="1587" y="1247"/>
              <a:ext cx="1270" cy="260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13%</a:t>
              </a:r>
            </a:p>
          </p:txBody>
        </p:sp>
        <p:sp>
          <p:nvSpPr>
            <p:cNvPr id="100363" name="Rectangle 11"/>
            <p:cNvSpPr>
              <a:spLocks noChangeArrowheads="1"/>
            </p:cNvSpPr>
            <p:nvPr/>
          </p:nvSpPr>
          <p:spPr bwMode="auto">
            <a:xfrm>
              <a:off x="2857" y="1247"/>
              <a:ext cx="1363" cy="260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 2%</a:t>
              </a:r>
            </a:p>
          </p:txBody>
        </p:sp>
        <p:sp>
          <p:nvSpPr>
            <p:cNvPr id="100364" name="Rectangle 12"/>
            <p:cNvSpPr>
              <a:spLocks noChangeArrowheads="1"/>
            </p:cNvSpPr>
            <p:nvPr/>
          </p:nvSpPr>
          <p:spPr bwMode="auto">
            <a:xfrm>
              <a:off x="4220" y="1247"/>
              <a:ext cx="1330" cy="260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+ 11%</a:t>
              </a:r>
            </a:p>
          </p:txBody>
        </p:sp>
        <p:sp>
          <p:nvSpPr>
            <p:cNvPr id="100365" name="Rectangle 13"/>
            <p:cNvSpPr>
              <a:spLocks noChangeArrowheads="1"/>
            </p:cNvSpPr>
            <p:nvPr/>
          </p:nvSpPr>
          <p:spPr bwMode="auto">
            <a:xfrm>
              <a:off x="183" y="1507"/>
              <a:ext cx="1404" cy="262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RP-4</a:t>
              </a:r>
            </a:p>
          </p:txBody>
        </p:sp>
        <p:sp>
          <p:nvSpPr>
            <p:cNvPr id="100366" name="Rectangle 14"/>
            <p:cNvSpPr>
              <a:spLocks noChangeArrowheads="1"/>
            </p:cNvSpPr>
            <p:nvPr/>
          </p:nvSpPr>
          <p:spPr bwMode="auto">
            <a:xfrm>
              <a:off x="1587" y="1507"/>
              <a:ext cx="1270" cy="262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31%</a:t>
              </a:r>
            </a:p>
          </p:txBody>
        </p:sp>
        <p:sp>
          <p:nvSpPr>
            <p:cNvPr id="100367" name="Rectangle 15"/>
            <p:cNvSpPr>
              <a:spLocks noChangeArrowheads="1"/>
            </p:cNvSpPr>
            <p:nvPr/>
          </p:nvSpPr>
          <p:spPr bwMode="auto">
            <a:xfrm>
              <a:off x="2857" y="1507"/>
              <a:ext cx="1363" cy="262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 2%</a:t>
              </a:r>
            </a:p>
          </p:txBody>
        </p:sp>
        <p:sp>
          <p:nvSpPr>
            <p:cNvPr id="100368" name="Rectangle 16"/>
            <p:cNvSpPr>
              <a:spLocks noChangeArrowheads="1"/>
            </p:cNvSpPr>
            <p:nvPr/>
          </p:nvSpPr>
          <p:spPr bwMode="auto">
            <a:xfrm>
              <a:off x="4220" y="1507"/>
              <a:ext cx="1330" cy="262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+ 29%</a:t>
              </a:r>
            </a:p>
          </p:txBody>
        </p:sp>
        <p:sp>
          <p:nvSpPr>
            <p:cNvPr id="100369" name="Rectangle 17"/>
            <p:cNvSpPr>
              <a:spLocks noChangeArrowheads="1"/>
            </p:cNvSpPr>
            <p:nvPr/>
          </p:nvSpPr>
          <p:spPr bwMode="auto">
            <a:xfrm>
              <a:off x="183" y="1769"/>
              <a:ext cx="1404" cy="262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BP-2</a:t>
              </a:r>
            </a:p>
          </p:txBody>
        </p:sp>
        <p:sp>
          <p:nvSpPr>
            <p:cNvPr id="100370" name="Rectangle 18"/>
            <p:cNvSpPr>
              <a:spLocks noChangeArrowheads="1"/>
            </p:cNvSpPr>
            <p:nvPr/>
          </p:nvSpPr>
          <p:spPr bwMode="auto">
            <a:xfrm>
              <a:off x="1587" y="1769"/>
              <a:ext cx="1270" cy="262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22%</a:t>
              </a:r>
            </a:p>
          </p:txBody>
        </p:sp>
        <p:sp>
          <p:nvSpPr>
            <p:cNvPr id="100371" name="Rectangle 19"/>
            <p:cNvSpPr>
              <a:spLocks noChangeArrowheads="1"/>
            </p:cNvSpPr>
            <p:nvPr/>
          </p:nvSpPr>
          <p:spPr bwMode="auto">
            <a:xfrm>
              <a:off x="2857" y="1769"/>
              <a:ext cx="1363" cy="262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 7%</a:t>
              </a:r>
            </a:p>
          </p:txBody>
        </p:sp>
        <p:sp>
          <p:nvSpPr>
            <p:cNvPr id="100372" name="Rectangle 20"/>
            <p:cNvSpPr>
              <a:spLocks noChangeArrowheads="1"/>
            </p:cNvSpPr>
            <p:nvPr/>
          </p:nvSpPr>
          <p:spPr bwMode="auto">
            <a:xfrm>
              <a:off x="4220" y="1769"/>
              <a:ext cx="1330" cy="262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+ 15%</a:t>
              </a:r>
            </a:p>
          </p:txBody>
        </p:sp>
        <p:sp>
          <p:nvSpPr>
            <p:cNvPr id="100373" name="Rectangle 21"/>
            <p:cNvSpPr>
              <a:spLocks noChangeArrowheads="1"/>
            </p:cNvSpPr>
            <p:nvPr/>
          </p:nvSpPr>
          <p:spPr bwMode="auto">
            <a:xfrm>
              <a:off x="183" y="2031"/>
              <a:ext cx="1404" cy="262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GH-5</a:t>
              </a:r>
            </a:p>
          </p:txBody>
        </p:sp>
        <p:sp>
          <p:nvSpPr>
            <p:cNvPr id="100374" name="Rectangle 22"/>
            <p:cNvSpPr>
              <a:spLocks noChangeArrowheads="1"/>
            </p:cNvSpPr>
            <p:nvPr/>
          </p:nvSpPr>
          <p:spPr bwMode="auto">
            <a:xfrm>
              <a:off x="1587" y="2031"/>
              <a:ext cx="1270" cy="262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 7%</a:t>
              </a:r>
            </a:p>
          </p:txBody>
        </p:sp>
        <p:sp>
          <p:nvSpPr>
            <p:cNvPr id="100375" name="Rectangle 23"/>
            <p:cNvSpPr>
              <a:spLocks noChangeArrowheads="1"/>
            </p:cNvSpPr>
            <p:nvPr/>
          </p:nvSpPr>
          <p:spPr bwMode="auto">
            <a:xfrm>
              <a:off x="2857" y="2031"/>
              <a:ext cx="1363" cy="262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 0%</a:t>
              </a:r>
            </a:p>
          </p:txBody>
        </p:sp>
        <p:sp>
          <p:nvSpPr>
            <p:cNvPr id="100376" name="Rectangle 24"/>
            <p:cNvSpPr>
              <a:spLocks noChangeArrowheads="1"/>
            </p:cNvSpPr>
            <p:nvPr/>
          </p:nvSpPr>
          <p:spPr bwMode="auto">
            <a:xfrm>
              <a:off x="4220" y="2031"/>
              <a:ext cx="1330" cy="262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+  7%</a:t>
              </a:r>
            </a:p>
          </p:txBody>
        </p:sp>
        <p:sp>
          <p:nvSpPr>
            <p:cNvPr id="100377" name="Rectangle 25"/>
            <p:cNvSpPr>
              <a:spLocks noChangeArrowheads="1"/>
            </p:cNvSpPr>
            <p:nvPr/>
          </p:nvSpPr>
          <p:spPr bwMode="auto">
            <a:xfrm>
              <a:off x="183" y="2293"/>
              <a:ext cx="1404" cy="261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EN-4</a:t>
              </a:r>
            </a:p>
          </p:txBody>
        </p:sp>
        <p:sp>
          <p:nvSpPr>
            <p:cNvPr id="100378" name="Rectangle 26"/>
            <p:cNvSpPr>
              <a:spLocks noChangeArrowheads="1"/>
            </p:cNvSpPr>
            <p:nvPr/>
          </p:nvSpPr>
          <p:spPr bwMode="auto">
            <a:xfrm>
              <a:off x="1587" y="2293"/>
              <a:ext cx="1270" cy="261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 9%</a:t>
              </a:r>
            </a:p>
          </p:txBody>
        </p:sp>
        <p:sp>
          <p:nvSpPr>
            <p:cNvPr id="100379" name="Rectangle 27"/>
            <p:cNvSpPr>
              <a:spLocks noChangeArrowheads="1"/>
            </p:cNvSpPr>
            <p:nvPr/>
          </p:nvSpPr>
          <p:spPr bwMode="auto">
            <a:xfrm>
              <a:off x="2857" y="2293"/>
              <a:ext cx="1363" cy="261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 2%</a:t>
              </a:r>
            </a:p>
          </p:txBody>
        </p:sp>
        <p:sp>
          <p:nvSpPr>
            <p:cNvPr id="100380" name="Rectangle 28"/>
            <p:cNvSpPr>
              <a:spLocks noChangeArrowheads="1"/>
            </p:cNvSpPr>
            <p:nvPr/>
          </p:nvSpPr>
          <p:spPr bwMode="auto">
            <a:xfrm>
              <a:off x="4220" y="2293"/>
              <a:ext cx="1330" cy="261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+  7%</a:t>
              </a:r>
            </a:p>
          </p:txBody>
        </p:sp>
        <p:sp>
          <p:nvSpPr>
            <p:cNvPr id="100381" name="Rectangle 29"/>
            <p:cNvSpPr>
              <a:spLocks noChangeArrowheads="1"/>
            </p:cNvSpPr>
            <p:nvPr/>
          </p:nvSpPr>
          <p:spPr bwMode="auto">
            <a:xfrm>
              <a:off x="183" y="2554"/>
              <a:ext cx="1404" cy="262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SF-2</a:t>
              </a:r>
            </a:p>
          </p:txBody>
        </p:sp>
        <p:sp>
          <p:nvSpPr>
            <p:cNvPr id="100382" name="Rectangle 30"/>
            <p:cNvSpPr>
              <a:spLocks noChangeArrowheads="1"/>
            </p:cNvSpPr>
            <p:nvPr/>
          </p:nvSpPr>
          <p:spPr bwMode="auto">
            <a:xfrm>
              <a:off x="1587" y="2554"/>
              <a:ext cx="1270" cy="262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17%</a:t>
              </a:r>
            </a:p>
          </p:txBody>
        </p:sp>
        <p:sp>
          <p:nvSpPr>
            <p:cNvPr id="100383" name="Rectangle 31"/>
            <p:cNvSpPr>
              <a:spLocks noChangeArrowheads="1"/>
            </p:cNvSpPr>
            <p:nvPr/>
          </p:nvSpPr>
          <p:spPr bwMode="auto">
            <a:xfrm>
              <a:off x="2857" y="2554"/>
              <a:ext cx="1363" cy="262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 4%</a:t>
              </a:r>
            </a:p>
          </p:txBody>
        </p:sp>
        <p:sp>
          <p:nvSpPr>
            <p:cNvPr id="100384" name="Rectangle 32"/>
            <p:cNvSpPr>
              <a:spLocks noChangeArrowheads="1"/>
            </p:cNvSpPr>
            <p:nvPr/>
          </p:nvSpPr>
          <p:spPr bwMode="auto">
            <a:xfrm>
              <a:off x="4220" y="2554"/>
              <a:ext cx="1330" cy="262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+ 13%</a:t>
              </a:r>
            </a:p>
          </p:txBody>
        </p:sp>
        <p:sp>
          <p:nvSpPr>
            <p:cNvPr id="100385" name="Rectangle 33"/>
            <p:cNvSpPr>
              <a:spLocks noChangeArrowheads="1"/>
            </p:cNvSpPr>
            <p:nvPr/>
          </p:nvSpPr>
          <p:spPr bwMode="auto">
            <a:xfrm>
              <a:off x="183" y="2816"/>
              <a:ext cx="1404" cy="261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RE-3</a:t>
              </a:r>
            </a:p>
          </p:txBody>
        </p:sp>
        <p:sp>
          <p:nvSpPr>
            <p:cNvPr id="100386" name="Rectangle 34"/>
            <p:cNvSpPr>
              <a:spLocks noChangeArrowheads="1"/>
            </p:cNvSpPr>
            <p:nvPr/>
          </p:nvSpPr>
          <p:spPr bwMode="auto">
            <a:xfrm>
              <a:off x="1587" y="2816"/>
              <a:ext cx="1270" cy="261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15%</a:t>
              </a:r>
            </a:p>
          </p:txBody>
        </p:sp>
        <p:sp>
          <p:nvSpPr>
            <p:cNvPr id="100387" name="Rectangle 35"/>
            <p:cNvSpPr>
              <a:spLocks noChangeArrowheads="1"/>
            </p:cNvSpPr>
            <p:nvPr/>
          </p:nvSpPr>
          <p:spPr bwMode="auto">
            <a:xfrm>
              <a:off x="2857" y="2816"/>
              <a:ext cx="1363" cy="261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15%</a:t>
              </a:r>
            </a:p>
          </p:txBody>
        </p:sp>
        <p:sp>
          <p:nvSpPr>
            <p:cNvPr id="100388" name="Rectangle 36"/>
            <p:cNvSpPr>
              <a:spLocks noChangeArrowheads="1"/>
            </p:cNvSpPr>
            <p:nvPr/>
          </p:nvSpPr>
          <p:spPr bwMode="auto">
            <a:xfrm>
              <a:off x="4220" y="2816"/>
              <a:ext cx="1330" cy="261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     0%</a:t>
              </a:r>
            </a:p>
          </p:txBody>
        </p:sp>
        <p:sp>
          <p:nvSpPr>
            <p:cNvPr id="100389" name="Rectangle 37"/>
            <p:cNvSpPr>
              <a:spLocks noChangeArrowheads="1"/>
            </p:cNvSpPr>
            <p:nvPr/>
          </p:nvSpPr>
          <p:spPr bwMode="auto">
            <a:xfrm>
              <a:off x="183" y="3077"/>
              <a:ext cx="1404" cy="261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EWB-5</a:t>
              </a:r>
            </a:p>
          </p:txBody>
        </p:sp>
        <p:sp>
          <p:nvSpPr>
            <p:cNvPr id="100390" name="Rectangle 38"/>
            <p:cNvSpPr>
              <a:spLocks noChangeArrowheads="1"/>
            </p:cNvSpPr>
            <p:nvPr/>
          </p:nvSpPr>
          <p:spPr bwMode="auto">
            <a:xfrm>
              <a:off x="1587" y="3077"/>
              <a:ext cx="1270" cy="261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19%</a:t>
              </a:r>
            </a:p>
          </p:txBody>
        </p:sp>
        <p:sp>
          <p:nvSpPr>
            <p:cNvPr id="100391" name="Rectangle 39"/>
            <p:cNvSpPr>
              <a:spLocks noChangeArrowheads="1"/>
            </p:cNvSpPr>
            <p:nvPr/>
          </p:nvSpPr>
          <p:spPr bwMode="auto">
            <a:xfrm>
              <a:off x="2857" y="3077"/>
              <a:ext cx="1363" cy="261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 4%</a:t>
              </a:r>
            </a:p>
          </p:txBody>
        </p:sp>
        <p:sp>
          <p:nvSpPr>
            <p:cNvPr id="100392" name="Rectangle 40"/>
            <p:cNvSpPr>
              <a:spLocks noChangeArrowheads="1"/>
            </p:cNvSpPr>
            <p:nvPr/>
          </p:nvSpPr>
          <p:spPr bwMode="auto">
            <a:xfrm>
              <a:off x="4220" y="3077"/>
              <a:ext cx="1330" cy="261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+ 15%</a:t>
              </a:r>
            </a:p>
          </p:txBody>
        </p:sp>
        <p:sp>
          <p:nvSpPr>
            <p:cNvPr id="100393" name="Rectangle 41"/>
            <p:cNvSpPr>
              <a:spLocks noChangeArrowheads="1"/>
            </p:cNvSpPr>
            <p:nvPr/>
          </p:nvSpPr>
          <p:spPr bwMode="auto">
            <a:xfrm>
              <a:off x="183" y="3338"/>
              <a:ext cx="1404" cy="262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PCS</a:t>
              </a:r>
            </a:p>
          </p:txBody>
        </p:sp>
        <p:sp>
          <p:nvSpPr>
            <p:cNvPr id="100394" name="Rectangle 42"/>
            <p:cNvSpPr>
              <a:spLocks noChangeArrowheads="1"/>
            </p:cNvSpPr>
            <p:nvPr/>
          </p:nvSpPr>
          <p:spPr bwMode="auto">
            <a:xfrm>
              <a:off x="1587" y="3338"/>
              <a:ext cx="1270" cy="262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24%</a:t>
              </a:r>
            </a:p>
          </p:txBody>
        </p:sp>
        <p:sp>
          <p:nvSpPr>
            <p:cNvPr id="100395" name="Rectangle 43"/>
            <p:cNvSpPr>
              <a:spLocks noChangeArrowheads="1"/>
            </p:cNvSpPr>
            <p:nvPr/>
          </p:nvSpPr>
          <p:spPr bwMode="auto">
            <a:xfrm>
              <a:off x="2857" y="3338"/>
              <a:ext cx="1363" cy="262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 7%</a:t>
              </a:r>
            </a:p>
          </p:txBody>
        </p:sp>
        <p:sp>
          <p:nvSpPr>
            <p:cNvPr id="100396" name="Rectangle 44"/>
            <p:cNvSpPr>
              <a:spLocks noChangeArrowheads="1"/>
            </p:cNvSpPr>
            <p:nvPr/>
          </p:nvSpPr>
          <p:spPr bwMode="auto">
            <a:xfrm>
              <a:off x="4220" y="3338"/>
              <a:ext cx="1330" cy="262"/>
            </a:xfrm>
            <a:prstGeom prst="rect">
              <a:avLst/>
            </a:prstGeom>
            <a:solidFill>
              <a:srgbClr val="FFF2BB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+ 17%</a:t>
              </a:r>
            </a:p>
          </p:txBody>
        </p:sp>
        <p:sp>
          <p:nvSpPr>
            <p:cNvPr id="100397" name="Rectangle 45"/>
            <p:cNvSpPr>
              <a:spLocks noChangeArrowheads="1"/>
            </p:cNvSpPr>
            <p:nvPr/>
          </p:nvSpPr>
          <p:spPr bwMode="auto">
            <a:xfrm>
              <a:off x="183" y="3600"/>
              <a:ext cx="1404" cy="262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MCS</a:t>
              </a:r>
            </a:p>
          </p:txBody>
        </p:sp>
        <p:sp>
          <p:nvSpPr>
            <p:cNvPr id="100398" name="Rectangle 46"/>
            <p:cNvSpPr>
              <a:spLocks noChangeArrowheads="1"/>
            </p:cNvSpPr>
            <p:nvPr/>
          </p:nvSpPr>
          <p:spPr bwMode="auto">
            <a:xfrm>
              <a:off x="1587" y="3600"/>
              <a:ext cx="1270" cy="262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22%</a:t>
              </a:r>
            </a:p>
          </p:txBody>
        </p:sp>
        <p:sp>
          <p:nvSpPr>
            <p:cNvPr id="100399" name="Rectangle 47"/>
            <p:cNvSpPr>
              <a:spLocks noChangeArrowheads="1"/>
            </p:cNvSpPr>
            <p:nvPr/>
          </p:nvSpPr>
          <p:spPr bwMode="auto">
            <a:xfrm>
              <a:off x="2857" y="3600"/>
              <a:ext cx="1363" cy="262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11%</a:t>
              </a:r>
            </a:p>
          </p:txBody>
        </p:sp>
        <p:sp>
          <p:nvSpPr>
            <p:cNvPr id="100400" name="Rectangle 48"/>
            <p:cNvSpPr>
              <a:spLocks noChangeArrowheads="1"/>
            </p:cNvSpPr>
            <p:nvPr/>
          </p:nvSpPr>
          <p:spPr bwMode="auto">
            <a:xfrm>
              <a:off x="4220" y="3600"/>
              <a:ext cx="1330" cy="262"/>
            </a:xfrm>
            <a:prstGeom prst="rect">
              <a:avLst/>
            </a:prstGeom>
            <a:solidFill>
              <a:srgbClr val="F1DF9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71550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</a:pPr>
              <a:r>
                <a:rPr lang="en-US" altLang="en-US" sz="2000"/>
                <a:t>+ 11%</a:t>
              </a:r>
            </a:p>
          </p:txBody>
        </p:sp>
        <p:sp>
          <p:nvSpPr>
            <p:cNvPr id="100401" name="Line 49"/>
            <p:cNvSpPr>
              <a:spLocks noChangeShapeType="1"/>
            </p:cNvSpPr>
            <p:nvPr/>
          </p:nvSpPr>
          <p:spPr bwMode="auto">
            <a:xfrm>
              <a:off x="1587" y="827"/>
              <a:ext cx="0" cy="3035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02" name="Line 50"/>
            <p:cNvSpPr>
              <a:spLocks noChangeShapeType="1"/>
            </p:cNvSpPr>
            <p:nvPr/>
          </p:nvSpPr>
          <p:spPr bwMode="auto">
            <a:xfrm>
              <a:off x="2857" y="827"/>
              <a:ext cx="0" cy="3035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03" name="Line 51"/>
            <p:cNvSpPr>
              <a:spLocks noChangeShapeType="1"/>
            </p:cNvSpPr>
            <p:nvPr/>
          </p:nvSpPr>
          <p:spPr bwMode="auto">
            <a:xfrm>
              <a:off x="4220" y="827"/>
              <a:ext cx="0" cy="3035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04" name="Line 52"/>
            <p:cNvSpPr>
              <a:spLocks noChangeShapeType="1"/>
            </p:cNvSpPr>
            <p:nvPr/>
          </p:nvSpPr>
          <p:spPr bwMode="auto">
            <a:xfrm>
              <a:off x="183" y="1247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05" name="Line 53"/>
            <p:cNvSpPr>
              <a:spLocks noChangeShapeType="1"/>
            </p:cNvSpPr>
            <p:nvPr/>
          </p:nvSpPr>
          <p:spPr bwMode="auto">
            <a:xfrm>
              <a:off x="183" y="1507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06" name="Line 54"/>
            <p:cNvSpPr>
              <a:spLocks noChangeShapeType="1"/>
            </p:cNvSpPr>
            <p:nvPr/>
          </p:nvSpPr>
          <p:spPr bwMode="auto">
            <a:xfrm>
              <a:off x="183" y="1769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07" name="Line 55"/>
            <p:cNvSpPr>
              <a:spLocks noChangeShapeType="1"/>
            </p:cNvSpPr>
            <p:nvPr/>
          </p:nvSpPr>
          <p:spPr bwMode="auto">
            <a:xfrm>
              <a:off x="183" y="2031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08" name="Line 56"/>
            <p:cNvSpPr>
              <a:spLocks noChangeShapeType="1"/>
            </p:cNvSpPr>
            <p:nvPr/>
          </p:nvSpPr>
          <p:spPr bwMode="auto">
            <a:xfrm>
              <a:off x="183" y="2293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09" name="Line 57"/>
            <p:cNvSpPr>
              <a:spLocks noChangeShapeType="1"/>
            </p:cNvSpPr>
            <p:nvPr/>
          </p:nvSpPr>
          <p:spPr bwMode="auto">
            <a:xfrm>
              <a:off x="183" y="2554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10" name="Line 58"/>
            <p:cNvSpPr>
              <a:spLocks noChangeShapeType="1"/>
            </p:cNvSpPr>
            <p:nvPr/>
          </p:nvSpPr>
          <p:spPr bwMode="auto">
            <a:xfrm>
              <a:off x="183" y="2816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11" name="Line 59"/>
            <p:cNvSpPr>
              <a:spLocks noChangeShapeType="1"/>
            </p:cNvSpPr>
            <p:nvPr/>
          </p:nvSpPr>
          <p:spPr bwMode="auto">
            <a:xfrm>
              <a:off x="183" y="3077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12" name="Line 60"/>
            <p:cNvSpPr>
              <a:spLocks noChangeShapeType="1"/>
            </p:cNvSpPr>
            <p:nvPr/>
          </p:nvSpPr>
          <p:spPr bwMode="auto">
            <a:xfrm>
              <a:off x="183" y="3338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13" name="Line 61"/>
            <p:cNvSpPr>
              <a:spLocks noChangeShapeType="1"/>
            </p:cNvSpPr>
            <p:nvPr/>
          </p:nvSpPr>
          <p:spPr bwMode="auto">
            <a:xfrm>
              <a:off x="183" y="3600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14" name="Line 62"/>
            <p:cNvSpPr>
              <a:spLocks noChangeShapeType="1"/>
            </p:cNvSpPr>
            <p:nvPr/>
          </p:nvSpPr>
          <p:spPr bwMode="auto">
            <a:xfrm>
              <a:off x="183" y="827"/>
              <a:ext cx="0" cy="3035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15" name="Line 63"/>
            <p:cNvSpPr>
              <a:spLocks noChangeShapeType="1"/>
            </p:cNvSpPr>
            <p:nvPr/>
          </p:nvSpPr>
          <p:spPr bwMode="auto">
            <a:xfrm>
              <a:off x="5550" y="827"/>
              <a:ext cx="0" cy="3035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16" name="Line 64"/>
            <p:cNvSpPr>
              <a:spLocks noChangeShapeType="1"/>
            </p:cNvSpPr>
            <p:nvPr/>
          </p:nvSpPr>
          <p:spPr bwMode="auto">
            <a:xfrm>
              <a:off x="183" y="827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17" name="Line 65"/>
            <p:cNvSpPr>
              <a:spLocks noChangeShapeType="1"/>
            </p:cNvSpPr>
            <p:nvPr/>
          </p:nvSpPr>
          <p:spPr bwMode="auto">
            <a:xfrm>
              <a:off x="183" y="3862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74638"/>
            <a:ext cx="8991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latin typeface="Comic Sans MS" pitchFamily="66" charset="0"/>
              </a:rPr>
              <a:t>Item Responses and </a:t>
            </a:r>
            <a:br>
              <a:rPr lang="en-US" altLang="en-US" b="1" dirty="0" smtClean="0">
                <a:latin typeface="Comic Sans MS" pitchFamily="66" charset="0"/>
              </a:rPr>
            </a:br>
            <a:r>
              <a:rPr lang="en-US" altLang="en-US" b="1" dirty="0" smtClean="0">
                <a:latin typeface="Comic Sans MS" pitchFamily="66" charset="0"/>
              </a:rPr>
              <a:t>Trait Levels</a:t>
            </a:r>
          </a:p>
        </p:txBody>
      </p:sp>
      <p:grpSp>
        <p:nvGrpSpPr>
          <p:cNvPr id="102403" name="Group 3"/>
          <p:cNvGrpSpPr>
            <a:grpSpLocks/>
          </p:cNvGrpSpPr>
          <p:nvPr/>
        </p:nvGrpSpPr>
        <p:grpSpPr bwMode="auto">
          <a:xfrm>
            <a:off x="744538" y="2138363"/>
            <a:ext cx="8054975" cy="2362200"/>
            <a:chOff x="528" y="1347"/>
            <a:chExt cx="5708" cy="1488"/>
          </a:xfrm>
        </p:grpSpPr>
        <p:sp>
          <p:nvSpPr>
            <p:cNvPr id="102405" name="Line 4"/>
            <p:cNvSpPr>
              <a:spLocks noChangeShapeType="1"/>
            </p:cNvSpPr>
            <p:nvPr/>
          </p:nvSpPr>
          <p:spPr bwMode="auto">
            <a:xfrm>
              <a:off x="528" y="2090"/>
              <a:ext cx="5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06" name="AutoShape 5"/>
            <p:cNvSpPr>
              <a:spLocks noChangeArrowheads="1"/>
            </p:cNvSpPr>
            <p:nvPr/>
          </p:nvSpPr>
          <p:spPr bwMode="auto">
            <a:xfrm flipV="1">
              <a:off x="1274" y="1691"/>
              <a:ext cx="106" cy="27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02407" name="AutoShape 6"/>
            <p:cNvSpPr>
              <a:spLocks noChangeArrowheads="1"/>
            </p:cNvSpPr>
            <p:nvPr/>
          </p:nvSpPr>
          <p:spPr bwMode="auto">
            <a:xfrm flipV="1">
              <a:off x="3380" y="1692"/>
              <a:ext cx="105" cy="27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02408" name="AutoShape 7"/>
            <p:cNvSpPr>
              <a:spLocks noChangeArrowheads="1"/>
            </p:cNvSpPr>
            <p:nvPr/>
          </p:nvSpPr>
          <p:spPr bwMode="auto">
            <a:xfrm flipV="1">
              <a:off x="4411" y="1692"/>
              <a:ext cx="106" cy="27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02409" name="AutoShape 8"/>
            <p:cNvSpPr>
              <a:spLocks noChangeArrowheads="1"/>
            </p:cNvSpPr>
            <p:nvPr/>
          </p:nvSpPr>
          <p:spPr bwMode="auto">
            <a:xfrm>
              <a:off x="1569" y="2203"/>
              <a:ext cx="105" cy="27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02410" name="AutoShape 9"/>
            <p:cNvSpPr>
              <a:spLocks noChangeArrowheads="1"/>
            </p:cNvSpPr>
            <p:nvPr/>
          </p:nvSpPr>
          <p:spPr bwMode="auto">
            <a:xfrm>
              <a:off x="2733" y="2203"/>
              <a:ext cx="106" cy="27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02411" name="AutoShape 10"/>
            <p:cNvSpPr>
              <a:spLocks noChangeArrowheads="1"/>
            </p:cNvSpPr>
            <p:nvPr/>
          </p:nvSpPr>
          <p:spPr bwMode="auto">
            <a:xfrm>
              <a:off x="4083" y="2202"/>
              <a:ext cx="106" cy="27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02412" name="Text Box 11"/>
            <p:cNvSpPr txBox="1">
              <a:spLocks noChangeArrowheads="1"/>
            </p:cNvSpPr>
            <p:nvPr/>
          </p:nvSpPr>
          <p:spPr bwMode="auto">
            <a:xfrm>
              <a:off x="1261" y="2526"/>
              <a:ext cx="87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>
                  <a:latin typeface="Comic Sans MS" pitchFamily="66" charset="0"/>
                </a:rPr>
                <a:t>Item 1</a:t>
              </a:r>
            </a:p>
          </p:txBody>
        </p:sp>
        <p:sp>
          <p:nvSpPr>
            <p:cNvPr id="102413" name="Text Box 12"/>
            <p:cNvSpPr txBox="1">
              <a:spLocks noChangeArrowheads="1"/>
            </p:cNvSpPr>
            <p:nvPr/>
          </p:nvSpPr>
          <p:spPr bwMode="auto">
            <a:xfrm>
              <a:off x="2426" y="2535"/>
              <a:ext cx="87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>
                  <a:latin typeface="Comic Sans MS" pitchFamily="66" charset="0"/>
                </a:rPr>
                <a:t>Item 2</a:t>
              </a:r>
            </a:p>
          </p:txBody>
        </p:sp>
        <p:sp>
          <p:nvSpPr>
            <p:cNvPr id="102414" name="Text Box 13"/>
            <p:cNvSpPr txBox="1">
              <a:spLocks noChangeArrowheads="1"/>
            </p:cNvSpPr>
            <p:nvPr/>
          </p:nvSpPr>
          <p:spPr bwMode="auto">
            <a:xfrm>
              <a:off x="3875" y="2544"/>
              <a:ext cx="87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>
                  <a:latin typeface="Comic Sans MS" pitchFamily="66" charset="0"/>
                </a:rPr>
                <a:t>Item 3</a:t>
              </a:r>
            </a:p>
          </p:txBody>
        </p:sp>
        <p:sp>
          <p:nvSpPr>
            <p:cNvPr id="102415" name="Text Box 14"/>
            <p:cNvSpPr txBox="1">
              <a:spLocks noChangeArrowheads="1"/>
            </p:cNvSpPr>
            <p:nvPr/>
          </p:nvSpPr>
          <p:spPr bwMode="auto">
            <a:xfrm>
              <a:off x="888" y="1347"/>
              <a:ext cx="103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>
                  <a:latin typeface="Comic Sans MS" pitchFamily="66" charset="0"/>
                </a:rPr>
                <a:t>Person 1</a:t>
              </a:r>
            </a:p>
          </p:txBody>
        </p:sp>
        <p:sp>
          <p:nvSpPr>
            <p:cNvPr id="102416" name="Text Box 15"/>
            <p:cNvSpPr txBox="1">
              <a:spLocks noChangeArrowheads="1"/>
            </p:cNvSpPr>
            <p:nvPr/>
          </p:nvSpPr>
          <p:spPr bwMode="auto">
            <a:xfrm>
              <a:off x="2993" y="1347"/>
              <a:ext cx="103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>
                  <a:latin typeface="Comic Sans MS" pitchFamily="66" charset="0"/>
                </a:rPr>
                <a:t>Person 2</a:t>
              </a:r>
            </a:p>
          </p:txBody>
        </p:sp>
        <p:sp>
          <p:nvSpPr>
            <p:cNvPr id="102417" name="Text Box 16"/>
            <p:cNvSpPr txBox="1">
              <a:spLocks noChangeArrowheads="1"/>
            </p:cNvSpPr>
            <p:nvPr/>
          </p:nvSpPr>
          <p:spPr bwMode="auto">
            <a:xfrm>
              <a:off x="4015" y="1347"/>
              <a:ext cx="103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>
                  <a:latin typeface="Comic Sans MS" pitchFamily="66" charset="0"/>
                </a:rPr>
                <a:t>Person 3</a:t>
              </a:r>
            </a:p>
          </p:txBody>
        </p:sp>
        <p:sp>
          <p:nvSpPr>
            <p:cNvPr id="102418" name="AutoShape 17"/>
            <p:cNvSpPr>
              <a:spLocks/>
            </p:cNvSpPr>
            <p:nvPr/>
          </p:nvSpPr>
          <p:spPr bwMode="auto">
            <a:xfrm>
              <a:off x="5073" y="2318"/>
              <a:ext cx="1163" cy="384"/>
            </a:xfrm>
            <a:prstGeom prst="accentCallout2">
              <a:avLst>
                <a:gd name="adj1" fmla="val 18750"/>
                <a:gd name="adj2" fmla="val -4644"/>
                <a:gd name="adj3" fmla="val 18750"/>
                <a:gd name="adj4" fmla="val -23019"/>
                <a:gd name="adj5" fmla="val -57292"/>
                <a:gd name="adj6" fmla="val -4206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en-US" sz="2000">
                  <a:latin typeface="Calibri" pitchFamily="34" charset="0"/>
                </a:rPr>
                <a:t>Trait</a:t>
              </a:r>
            </a:p>
            <a:p>
              <a:r>
                <a:rPr lang="en-US" altLang="en-US" sz="2000">
                  <a:latin typeface="Calibri" pitchFamily="34" charset="0"/>
                </a:rPr>
                <a:t>Continuum</a:t>
              </a:r>
            </a:p>
          </p:txBody>
        </p:sp>
      </p:grp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104A63-7622-4A0E-8213-283EA964E1B0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3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914400"/>
          </a:xfrm>
        </p:spPr>
        <p:txBody>
          <a:bodyPr/>
          <a:lstStyle/>
          <a:p>
            <a:r>
              <a:rPr lang="en-US" altLang="en-US" sz="3600" b="1" dirty="0" smtClean="0">
                <a:latin typeface="Comic Sans MS" pitchFamily="66" charset="0"/>
              </a:rPr>
              <a:t>Computer Adaptive Testing (CAT)</a:t>
            </a:r>
          </a:p>
        </p:txBody>
      </p:sp>
      <p:sp>
        <p:nvSpPr>
          <p:cNvPr id="103427" name="Text Box 4"/>
          <p:cNvSpPr txBox="1">
            <a:spLocks noChangeArrowheads="1"/>
          </p:cNvSpPr>
          <p:nvPr/>
        </p:nvSpPr>
        <p:spPr bwMode="auto">
          <a:xfrm>
            <a:off x="8610600" y="6338888"/>
            <a:ext cx="533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 sz="2800"/>
          </a:p>
        </p:txBody>
      </p:sp>
      <p:pic>
        <p:nvPicPr>
          <p:cNvPr id="5" name="Picture 4" descr="armyhd"/>
          <p:cNvPicPr>
            <a:picLocks noChangeAspect="1" noChangeArrowheads="1"/>
          </p:cNvPicPr>
          <p:nvPr/>
        </p:nvPicPr>
        <p:blipFill rotWithShape="1">
          <a:blip r:embed="rId3" cstate="print"/>
          <a:srcRect r="79384"/>
          <a:stretch/>
        </p:blipFill>
        <p:spPr bwMode="auto">
          <a:xfrm>
            <a:off x="838200" y="1905000"/>
            <a:ext cx="1657350" cy="873125"/>
          </a:xfrm>
          <a:prstGeom prst="rect">
            <a:avLst/>
          </a:prstGeom>
          <a:noFill/>
          <a:ln w="28575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03429" name="Picture 6" descr="nasd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195638"/>
            <a:ext cx="2690813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0" name="Picture 10" descr="ncsbn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3200400"/>
            <a:ext cx="5527675" cy="11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1" name="Picture 5" descr="gre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1905000"/>
            <a:ext cx="57054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2" name="Picture 14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76400" y="4800600"/>
            <a:ext cx="51689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629400" y="6245225"/>
            <a:ext cx="2400300" cy="476250"/>
          </a:xfrm>
        </p:spPr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75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ChangeArrowheads="1"/>
          </p:cNvSpPr>
          <p:nvPr>
            <p:ph type="title"/>
          </p:nvPr>
        </p:nvSpPr>
        <p:spPr>
          <a:xfrm>
            <a:off x="322262" y="228600"/>
            <a:ext cx="8610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latin typeface="Comic Sans MS" panose="030F0702030302020204" pitchFamily="66" charset="0"/>
              </a:rPr>
              <a:t>PROMIS Measures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2262" y="1295400"/>
            <a:ext cx="8610599" cy="5137484"/>
          </a:xfrm>
        </p:spPr>
        <p:txBody>
          <a:bodyPr>
            <a:noAutofit/>
          </a:bodyPr>
          <a:lstStyle/>
          <a:p>
            <a:pPr marL="571352" indent="-400950" algn="l" eaLnBrk="1" hangingPunct="1">
              <a:buSzPct val="150000"/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Adult Health Measures</a:t>
            </a:r>
          </a:p>
          <a:p>
            <a:pPr marL="971402" lvl="1" indent="-400950">
              <a:buSzPct val="150000"/>
              <a:buFont typeface="Wingdings" panose="05000000000000000000" pitchFamily="2" charset="2"/>
              <a:buChar char="ü"/>
              <a:defRPr/>
            </a:pP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More than 1,000 individual items (questions)</a:t>
            </a:r>
          </a:p>
          <a:p>
            <a:pPr marL="971402" lvl="1" indent="-400950">
              <a:buSzPct val="150000"/>
              <a:buFont typeface="Wingdings" panose="05000000000000000000" pitchFamily="2" charset="2"/>
              <a:buChar char="ü"/>
              <a:defRPr/>
            </a:pP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51 distinct item banks or scales</a:t>
            </a:r>
          </a:p>
          <a:p>
            <a:pPr marL="971402" lvl="1" indent="-400950">
              <a:buSzPct val="150000"/>
              <a:buFont typeface="Wingdings" panose="05000000000000000000" pitchFamily="2" charset="2"/>
              <a:buChar char="ü"/>
              <a:defRPr/>
            </a:pP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20 languages</a:t>
            </a:r>
          </a:p>
          <a:p>
            <a:pPr marL="971402" lvl="1" indent="-400950">
              <a:buSzPct val="150000"/>
              <a:buFont typeface="Arial" pitchFamily="34" charset="0"/>
              <a:buChar char="•"/>
              <a:defRPr/>
            </a:pPr>
            <a:endParaRPr lang="en-U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571352" indent="-400950" algn="l" eaLnBrk="1" hangingPunct="1">
              <a:buSzPct val="150000"/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Pediatric Health Measures</a:t>
            </a:r>
          </a:p>
          <a:p>
            <a:pPr marL="971402" lvl="1" indent="-400950">
              <a:buSzPct val="150000"/>
              <a:buFont typeface="Wingdings" panose="05000000000000000000" pitchFamily="2" charset="2"/>
              <a:buChar char="ü"/>
              <a:defRPr/>
            </a:pP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More than 150 items (questions)</a:t>
            </a:r>
          </a:p>
          <a:p>
            <a:pPr marL="971402" lvl="1" indent="-400950">
              <a:buSzPct val="150000"/>
              <a:buFont typeface="Wingdings" panose="05000000000000000000" pitchFamily="2" charset="2"/>
              <a:buChar char="ü"/>
              <a:defRPr/>
            </a:pP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18 distinct banks or scales </a:t>
            </a:r>
          </a:p>
          <a:p>
            <a:pPr marL="971402" lvl="1" indent="-400950">
              <a:buSzPct val="150000"/>
              <a:buFont typeface="Wingdings" panose="05000000000000000000" pitchFamily="2" charset="2"/>
              <a:buChar char="ü"/>
              <a:defRPr/>
            </a:pPr>
            <a:r>
              <a:rPr lang="en-U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8 languages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76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953000" y="5371859"/>
            <a:ext cx="3886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9097" indent="0" eaLnBrk="1" hangingPunct="1">
              <a:buSzPct val="150000"/>
              <a:buNone/>
              <a:defRPr/>
            </a:pPr>
            <a:r>
              <a:rPr lang="en-US" altLang="en-US" dirty="0">
                <a:hlinkClick r:id="rId3"/>
              </a:rPr>
              <a:t>www.nihpromis.org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4571136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>
            <a:spLocks noGrp="1" noChangeArrowheads="1"/>
          </p:cNvSpPr>
          <p:nvPr>
            <p:ph type="title"/>
          </p:nvPr>
        </p:nvSpPr>
        <p:spPr>
          <a:xfrm>
            <a:off x="893763" y="139700"/>
            <a:ext cx="7358062" cy="11461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Comic Sans MS" panose="030F0702030302020204" pitchFamily="66" charset="0"/>
              </a:rPr>
              <a:t>The PROMIS Metric</a:t>
            </a: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600200"/>
            <a:ext cx="8179636" cy="4064000"/>
          </a:xfrm>
        </p:spPr>
        <p:txBody>
          <a:bodyPr>
            <a:normAutofit lnSpcReduction="10000"/>
          </a:bodyPr>
          <a:lstStyle/>
          <a:p>
            <a:pPr marL="651459" indent="-481103" algn="l" eaLnBrk="1" hangingPunct="1">
              <a:buSzPct val="150000"/>
              <a:buFont typeface="Arial" pitchFamily="34" charset="0"/>
              <a:buChar char="•"/>
              <a:defRPr/>
            </a:pPr>
            <a:r>
              <a:rPr lang="en-US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T Score</a:t>
            </a:r>
          </a:p>
          <a:p>
            <a:pPr marL="1080250" lvl="1" indent="-481103" algn="l" eaLnBrk="1" hangingPunct="1">
              <a:buSzPct val="150000"/>
              <a:buFont typeface="Symbol" pitchFamily="18" charset="2"/>
              <a:buChar char=""/>
              <a:defRPr/>
            </a:pP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Mean = 50</a:t>
            </a:r>
          </a:p>
          <a:p>
            <a:pPr marL="1080250" lvl="1" indent="-481103" algn="l" eaLnBrk="1" hangingPunct="1">
              <a:buSzPct val="150000"/>
              <a:buFont typeface="Symbol" pitchFamily="18" charset="2"/>
              <a:buChar char=""/>
              <a:defRPr/>
            </a:pP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SD = 10</a:t>
            </a:r>
          </a:p>
          <a:p>
            <a:pPr marL="1080250" lvl="1" indent="-481103" algn="l" eaLnBrk="1" hangingPunct="1">
              <a:buSzPct val="150000"/>
              <a:buFont typeface="Symbol" pitchFamily="18" charset="2"/>
              <a:buChar char=""/>
              <a:defRPr/>
            </a:pPr>
            <a:r>
              <a:rPr lang="en-US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Referenced </a:t>
            </a:r>
            <a:r>
              <a:rPr lang="en-US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to </a:t>
            </a:r>
            <a:r>
              <a:rPr lang="en-US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US General Pop. </a:t>
            </a:r>
          </a:p>
          <a:p>
            <a:pPr marL="1080250" lvl="1" indent="-481103" eaLnBrk="1" hangingPunct="1">
              <a:buSzPct val="150000"/>
              <a:buFont typeface="Symbol" pitchFamily="18" charset="2"/>
              <a:buChar char=""/>
              <a:defRPr/>
            </a:pPr>
            <a:r>
              <a:rPr lang="en-US" altLang="en-US" sz="3600" dirty="0"/>
              <a:t>T = 50 + (z * 10</a:t>
            </a:r>
            <a:r>
              <a:rPr lang="en-US" altLang="en-US" sz="3600" dirty="0" smtClean="0"/>
              <a:t>)</a:t>
            </a:r>
          </a:p>
          <a:p>
            <a:pPr marL="1080250" lvl="1" indent="-481103" eaLnBrk="1" hangingPunct="1">
              <a:buSzPct val="150000"/>
              <a:buFont typeface="Symbol" pitchFamily="18" charset="2"/>
              <a:buChar char=""/>
              <a:defRPr/>
            </a:pPr>
            <a:endParaRPr lang="en-US" altLang="en-US" sz="3600" dirty="0"/>
          </a:p>
          <a:p>
            <a:pPr marL="199097" indent="0" eaLnBrk="1" hangingPunct="1">
              <a:buSzPct val="150000"/>
              <a:buNone/>
              <a:defRPr/>
            </a:pPr>
            <a:r>
              <a:rPr lang="en-US" altLang="en-US" sz="4000" dirty="0" smtClean="0">
                <a:hlinkClick r:id="rId3"/>
              </a:rPr>
              <a:t>www.nihpromis.org</a:t>
            </a:r>
            <a:endParaRPr lang="en-US" altLang="en-US" sz="4000" dirty="0" smtClean="0"/>
          </a:p>
          <a:p>
            <a:pPr marL="199097" indent="0" eaLnBrk="1" hangingPunct="1">
              <a:buSzPct val="150000"/>
              <a:buNone/>
              <a:defRPr/>
            </a:pPr>
            <a:endParaRPr lang="en-US" altLang="en-US" sz="4000" dirty="0"/>
          </a:p>
          <a:p>
            <a:pPr marL="1080250" lvl="1" indent="-481103" algn="l" eaLnBrk="1" hangingPunct="1">
              <a:buSzPct val="150000"/>
              <a:buFont typeface="Symbol" pitchFamily="18" charset="2"/>
              <a:buChar char=""/>
              <a:defRPr/>
            </a:pPr>
            <a:endParaRPr lang="en-US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96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663" name="Picture 528" descr="C:\Users\bas455\Desktop\Picture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0" y="209227"/>
            <a:ext cx="9121243" cy="64963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376245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altLang="en-US" sz="4000" b="1" dirty="0" smtClean="0">
                <a:latin typeface="Comic Sans MS" pitchFamily="66" charset="0"/>
              </a:rPr>
              <a:t>Reliability Target for Use of Measures with Individuals 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077200" cy="3505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latin typeface="Comic Sans MS" panose="030F0702030302020204" pitchFamily="66" charset="0"/>
              </a:rPr>
              <a:t>Reliability ranges from 0-1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latin typeface="Comic Sans MS" panose="030F0702030302020204" pitchFamily="66" charset="0"/>
              </a:rPr>
              <a:t>0.90 or above is goal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endParaRPr lang="en-US" dirty="0" smtClean="0">
              <a:latin typeface="Comic Sans MS" panose="030F0702030302020204" pitchFamily="66" charset="0"/>
            </a:endParaRPr>
          </a:p>
          <a:p>
            <a:pPr marL="342900" lvl="1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en-US" sz="3200" dirty="0"/>
              <a:t>SE = SD (1- reliability)</a:t>
            </a:r>
            <a:r>
              <a:rPr lang="en-US" sz="3200" baseline="30000" dirty="0"/>
              <a:t>1/2</a:t>
            </a:r>
            <a:r>
              <a:rPr lang="en-US" sz="3200" dirty="0"/>
              <a:t> </a:t>
            </a:r>
          </a:p>
          <a:p>
            <a:pPr marL="342900" lvl="1" indent="-342900" eaLnBrk="1" hangingPunct="1">
              <a:buFont typeface="Wingdings" panose="05000000000000000000" pitchFamily="2" charset="2"/>
              <a:buChar char="§"/>
              <a:defRPr/>
            </a:pPr>
            <a:endParaRPr lang="en-US" sz="3200" dirty="0" smtClean="0">
              <a:latin typeface="Comic Sans MS" panose="030F0702030302020204" pitchFamily="66" charset="0"/>
            </a:endParaRPr>
          </a:p>
          <a:p>
            <a:pPr marL="342900" lvl="1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en-US" sz="3200" dirty="0" smtClean="0">
                <a:latin typeface="Comic Sans MS" panose="030F0702030302020204" pitchFamily="66" charset="0"/>
              </a:rPr>
              <a:t>Reliability </a:t>
            </a:r>
            <a:r>
              <a:rPr lang="en-US" sz="3200" dirty="0">
                <a:latin typeface="Comic Sans MS" panose="030F0702030302020204" pitchFamily="66" charset="0"/>
              </a:rPr>
              <a:t>= 1 – (SE/10)</a:t>
            </a:r>
            <a:r>
              <a:rPr lang="en-US" sz="3200" baseline="30000" dirty="0">
                <a:latin typeface="Comic Sans MS" panose="030F0702030302020204" pitchFamily="66" charset="0"/>
              </a:rPr>
              <a:t>2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latin typeface="Comic Sans MS" panose="030F0702030302020204" pitchFamily="66" charset="0"/>
              </a:rPr>
              <a:t>Reliability </a:t>
            </a:r>
            <a:r>
              <a:rPr lang="en-US" dirty="0">
                <a:latin typeface="Comic Sans MS" panose="030F0702030302020204" pitchFamily="66" charset="0"/>
              </a:rPr>
              <a:t>= 0.90 when </a:t>
            </a:r>
            <a:r>
              <a:rPr lang="en-US" u="sng" dirty="0">
                <a:latin typeface="Comic Sans MS" panose="030F0702030302020204" pitchFamily="66" charset="0"/>
              </a:rPr>
              <a:t>SE = </a:t>
            </a:r>
            <a:r>
              <a:rPr lang="en-US" u="sng" dirty="0" smtClean="0">
                <a:latin typeface="Comic Sans MS" panose="030F0702030302020204" pitchFamily="66" charset="0"/>
              </a:rPr>
              <a:t>3.2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dirty="0" smtClean="0">
                <a:latin typeface="Comic Sans MS" panose="030F0702030302020204" pitchFamily="66" charset="0"/>
              </a:rPr>
              <a:t>95</a:t>
            </a:r>
            <a:r>
              <a:rPr lang="en-US" dirty="0" smtClean="0"/>
              <a:t>% CI = true score +/- 1.96 x SE</a:t>
            </a:r>
          </a:p>
          <a:p>
            <a:pPr marL="984250" lvl="2">
              <a:spcBef>
                <a:spcPct val="0"/>
              </a:spcBef>
              <a:buFont typeface="Wingdings" panose="05000000000000000000" pitchFamily="2" charset="2"/>
              <a:buChar char="Ø"/>
              <a:tabLst>
                <a:tab pos="228600" algn="l"/>
                <a:tab pos="457200" algn="l"/>
                <a:tab pos="673100" algn="l"/>
              </a:tabLst>
              <a:defRPr/>
            </a:pPr>
            <a:endParaRPr lang="en-US" dirty="0" smtClean="0">
              <a:latin typeface="Comic Sans MS" panose="030F0702030302020204" pitchFamily="66" charset="0"/>
            </a:endParaRPr>
          </a:p>
          <a:p>
            <a:pPr marL="914400" lvl="2" indent="0">
              <a:buFontTx/>
              <a:buNone/>
              <a:defRPr/>
            </a:pPr>
            <a:endParaRPr lang="en-US" dirty="0" smtClean="0">
              <a:latin typeface="Comic Sans MS" panose="030F0702030302020204" pitchFamily="66" charset="0"/>
            </a:endParaRPr>
          </a:p>
          <a:p>
            <a:pPr lvl="1">
              <a:defRPr/>
            </a:pPr>
            <a:endParaRPr lang="en-US" dirty="0" smtClean="0"/>
          </a:p>
          <a:p>
            <a:pPr lvl="1">
              <a:buFontTx/>
              <a:buNone/>
              <a:defRPr/>
            </a:pPr>
            <a:endParaRPr lang="en-US" dirty="0" smtClean="0"/>
          </a:p>
          <a:p>
            <a:pPr lvl="1">
              <a:buFontTx/>
              <a:buNone/>
              <a:defRPr/>
            </a:pPr>
            <a:r>
              <a:rPr lang="en-US" dirty="0" smtClean="0"/>
              <a:t>	</a:t>
            </a:r>
            <a:endParaRPr lang="en-US" baseline="30000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baseline="30000" dirty="0" smtClean="0"/>
          </a:p>
          <a:p>
            <a:pPr lvl="1">
              <a:buFontTx/>
              <a:buNone/>
              <a:defRPr/>
            </a:pPr>
            <a:endParaRPr lang="en-US" dirty="0" smtClean="0"/>
          </a:p>
        </p:txBody>
      </p:sp>
      <p:sp>
        <p:nvSpPr>
          <p:cNvPr id="104452" name="TextBox 1"/>
          <p:cNvSpPr txBox="1">
            <a:spLocks noChangeArrowheads="1"/>
          </p:cNvSpPr>
          <p:nvPr/>
        </p:nvSpPr>
        <p:spPr bwMode="auto">
          <a:xfrm>
            <a:off x="6781800" y="5453063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400300" cy="476250"/>
          </a:xfrm>
        </p:spPr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79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346368EE-7813-4E96-AFC5-722605663E00}" type="slidenum">
              <a:rPr 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8</a:t>
            </a:fld>
            <a:endParaRPr lang="en-US" sz="1400">
              <a:latin typeface="Times New Roman" panose="02020603050405020304" pitchFamily="18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74638"/>
            <a:ext cx="89916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latin typeface="Comic Sans MS" pitchFamily="66" charset="0"/>
              </a:rPr>
              <a:t>Health-Related Quality </a:t>
            </a:r>
            <a:br>
              <a:rPr lang="en-US" altLang="en-US" sz="4000" b="1" dirty="0" smtClean="0">
                <a:latin typeface="Comic Sans MS" pitchFamily="66" charset="0"/>
              </a:rPr>
            </a:br>
            <a:r>
              <a:rPr lang="en-US" altLang="en-US" sz="4000" b="1" dirty="0" smtClean="0">
                <a:latin typeface="Comic Sans MS" pitchFamily="66" charset="0"/>
              </a:rPr>
              <a:t>of Life (HRQOL)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3962400"/>
            <a:ext cx="8763000" cy="43545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defRPr/>
            </a:pPr>
            <a:endParaRPr lang="en-US" sz="2800" dirty="0" smtClean="0"/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endParaRPr lang="en-US" sz="2400" dirty="0" smtClean="0"/>
          </a:p>
        </p:txBody>
      </p:sp>
      <p:pic>
        <p:nvPicPr>
          <p:cNvPr id="10245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514600" y="1417638"/>
            <a:ext cx="3276600" cy="298317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828800" y="4653786"/>
            <a:ext cx="554355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en-US" altLang="en-US" strike="sngStrike" dirty="0">
                <a:latin typeface="Comic Sans MS" panose="030F0702030302020204" pitchFamily="66" charset="0"/>
              </a:rPr>
              <a:t>Quality of environment</a:t>
            </a:r>
          </a:p>
          <a:p>
            <a:pPr eaLnBrk="1" hangingPunct="1">
              <a:buFontTx/>
              <a:buNone/>
            </a:pPr>
            <a:r>
              <a:rPr lang="en-US" altLang="en-US" strike="sngStrike" dirty="0" smtClean="0">
                <a:latin typeface="Comic Sans MS" panose="030F0702030302020204" pitchFamily="66" charset="0"/>
              </a:rPr>
              <a:t>Type </a:t>
            </a:r>
            <a:r>
              <a:rPr lang="en-US" altLang="en-US" strike="sngStrike" dirty="0">
                <a:latin typeface="Comic Sans MS" panose="030F0702030302020204" pitchFamily="66" charset="0"/>
              </a:rPr>
              <a:t>of housing</a:t>
            </a:r>
          </a:p>
          <a:p>
            <a:pPr eaLnBrk="1" hangingPunct="1">
              <a:buFontTx/>
              <a:buNone/>
            </a:pPr>
            <a:r>
              <a:rPr lang="en-US" altLang="en-US" strike="sngStrike" dirty="0" smtClean="0">
                <a:latin typeface="Comic Sans MS" panose="030F0702030302020204" pitchFamily="66" charset="0"/>
              </a:rPr>
              <a:t>Level </a:t>
            </a:r>
            <a:r>
              <a:rPr lang="en-US" altLang="en-US" strike="sngStrike" dirty="0">
                <a:latin typeface="Comic Sans MS" panose="030F0702030302020204" pitchFamily="66" charset="0"/>
              </a:rPr>
              <a:t>of income</a:t>
            </a:r>
          </a:p>
          <a:p>
            <a:pPr eaLnBrk="1" hangingPunct="1">
              <a:buFontTx/>
              <a:buNone/>
            </a:pPr>
            <a:r>
              <a:rPr lang="en-US" altLang="en-US" strike="sngStrike" dirty="0" smtClean="0">
                <a:latin typeface="Comic Sans MS" panose="030F0702030302020204" pitchFamily="66" charset="0"/>
              </a:rPr>
              <a:t>Social </a:t>
            </a:r>
            <a:r>
              <a:rPr lang="en-US" altLang="en-US" strike="sngStrike" dirty="0">
                <a:latin typeface="Comic Sans MS" panose="030F0702030302020204" pitchFamily="66" charset="0"/>
              </a:rPr>
              <a:t>Support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1143000"/>
          </a:xfrm>
        </p:spPr>
        <p:txBody>
          <a:bodyPr/>
          <a:lstStyle/>
          <a:p>
            <a:r>
              <a:rPr lang="en-US" altLang="en-US" sz="4000" b="1" dirty="0" smtClean="0">
                <a:latin typeface="Comic Sans MS" pitchFamily="66" charset="0"/>
              </a:rPr>
              <a:t>In the past 7 days … 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514350" y="1600200"/>
            <a:ext cx="794385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I was grouchy </a:t>
            </a:r>
            <a:r>
              <a:rPr lang="en-US" altLang="en-US" dirty="0" smtClean="0">
                <a:solidFill>
                  <a:srgbClr val="FFC000"/>
                </a:solidFill>
                <a:latin typeface="Comic Sans MS" pitchFamily="66" charset="0"/>
              </a:rPr>
              <a:t>[1</a:t>
            </a:r>
            <a:r>
              <a:rPr lang="en-US" altLang="en-US" baseline="30000" dirty="0" smtClean="0">
                <a:solidFill>
                  <a:srgbClr val="FFC000"/>
                </a:solidFill>
                <a:latin typeface="Comic Sans MS" pitchFamily="66" charset="0"/>
              </a:rPr>
              <a:t>st</a:t>
            </a:r>
            <a:r>
              <a:rPr lang="en-US" altLang="en-US" dirty="0" smtClean="0">
                <a:solidFill>
                  <a:srgbClr val="FFC000"/>
                </a:solidFill>
                <a:latin typeface="Comic Sans MS" pitchFamily="66" charset="0"/>
              </a:rPr>
              <a:t> question]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Never                            [39]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Rarely                            [48]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Sometimes                     [56]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Often                             [64]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Always                            [72]</a:t>
            </a:r>
          </a:p>
          <a:p>
            <a:pPr marL="0" indent="0">
              <a:buFontTx/>
              <a:buNone/>
            </a:pPr>
            <a:endParaRPr lang="en-US" altLang="en-US" dirty="0" smtClean="0"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Estimated Anger = 56.1  </a:t>
            </a:r>
          </a:p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SE = 5.7 (rel. = 0.68)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91300" y="6245225"/>
            <a:ext cx="2400300" cy="476250"/>
          </a:xfrm>
        </p:spPr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>
          <a:xfrm>
            <a:off x="-76200" y="0"/>
            <a:ext cx="9258300" cy="1143000"/>
          </a:xfrm>
        </p:spPr>
        <p:txBody>
          <a:bodyPr/>
          <a:lstStyle/>
          <a:p>
            <a:r>
              <a:rPr lang="en-US" altLang="en-US" b="1" dirty="0" smtClean="0">
                <a:latin typeface="Comic Sans MS" pitchFamily="66" charset="0"/>
              </a:rPr>
              <a:t>In the past 7 days …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7467600" cy="3429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I felt like I was ready to explode </a:t>
            </a:r>
          </a:p>
          <a:p>
            <a:pPr marL="0" indent="0">
              <a:buFontTx/>
              <a:buNone/>
            </a:pPr>
            <a:r>
              <a:rPr lang="en-US" altLang="en-US" dirty="0" smtClean="0">
                <a:solidFill>
                  <a:srgbClr val="FFC000"/>
                </a:solidFill>
                <a:latin typeface="Comic Sans MS" pitchFamily="66" charset="0"/>
              </a:rPr>
              <a:t>[2</a:t>
            </a:r>
            <a:r>
              <a:rPr lang="en-US" altLang="en-US" baseline="30000" dirty="0" smtClean="0">
                <a:solidFill>
                  <a:srgbClr val="FFC000"/>
                </a:solidFill>
                <a:latin typeface="Comic Sans MS" pitchFamily="66" charset="0"/>
              </a:rPr>
              <a:t>nd</a:t>
            </a:r>
            <a:r>
              <a:rPr lang="en-US" altLang="en-US" dirty="0" smtClean="0">
                <a:solidFill>
                  <a:srgbClr val="FFC000"/>
                </a:solidFill>
                <a:latin typeface="Comic Sans MS" pitchFamily="66" charset="0"/>
              </a:rPr>
              <a:t>  question]</a:t>
            </a:r>
            <a:endParaRPr lang="en-US" altLang="en-US" dirty="0" smtClean="0">
              <a:latin typeface="Comic Sans MS" pitchFamily="66" charset="0"/>
            </a:endParaRP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Never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Rarely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Sometimes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Often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Always</a:t>
            </a:r>
          </a:p>
          <a:p>
            <a:pPr marL="0" indent="0">
              <a:buFontTx/>
              <a:buNone/>
            </a:pPr>
            <a:endParaRPr lang="en-US" altLang="en-US" dirty="0" smtClean="0"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Estimated Anger = 51.9  </a:t>
            </a:r>
          </a:p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SE = 4.8 (rel. = 0.77)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245225"/>
            <a:ext cx="2400300" cy="476250"/>
          </a:xfrm>
        </p:spPr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258300" cy="1143000"/>
          </a:xfrm>
        </p:spPr>
        <p:txBody>
          <a:bodyPr/>
          <a:lstStyle/>
          <a:p>
            <a:r>
              <a:rPr lang="en-US" altLang="en-US" b="1" dirty="0" smtClean="0">
                <a:latin typeface="Comic Sans MS" pitchFamily="66" charset="0"/>
              </a:rPr>
              <a:t>In the past 7 days …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I felt angry </a:t>
            </a:r>
            <a:r>
              <a:rPr lang="en-US" altLang="en-US" dirty="0" smtClean="0">
                <a:solidFill>
                  <a:srgbClr val="FFC000"/>
                </a:solidFill>
                <a:latin typeface="Comic Sans MS" pitchFamily="66" charset="0"/>
              </a:rPr>
              <a:t>[3</a:t>
            </a:r>
            <a:r>
              <a:rPr lang="en-US" altLang="en-US" baseline="30000" dirty="0" smtClean="0">
                <a:solidFill>
                  <a:srgbClr val="FFC000"/>
                </a:solidFill>
                <a:latin typeface="Comic Sans MS" pitchFamily="66" charset="0"/>
              </a:rPr>
              <a:t>rd</a:t>
            </a:r>
            <a:r>
              <a:rPr lang="en-US" altLang="en-US" dirty="0" smtClean="0">
                <a:solidFill>
                  <a:srgbClr val="FFC000"/>
                </a:solidFill>
                <a:latin typeface="Comic Sans MS" pitchFamily="66" charset="0"/>
              </a:rPr>
              <a:t> question]</a:t>
            </a:r>
            <a:endParaRPr lang="en-US" altLang="en-US" dirty="0" smtClean="0">
              <a:latin typeface="Comic Sans MS" pitchFamily="66" charset="0"/>
            </a:endParaRP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Never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Rarely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Sometimes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Often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Always</a:t>
            </a:r>
          </a:p>
          <a:p>
            <a:pPr lvl="1"/>
            <a:endParaRPr lang="en-US" altLang="en-US" dirty="0" smtClean="0"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Estimated Anger = 50.5  </a:t>
            </a:r>
          </a:p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SE = 3.9 (rel. = 0.85)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245225"/>
            <a:ext cx="2400300" cy="476250"/>
          </a:xfrm>
        </p:spPr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82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258300" cy="1143000"/>
          </a:xfrm>
        </p:spPr>
        <p:txBody>
          <a:bodyPr/>
          <a:lstStyle/>
          <a:p>
            <a:r>
              <a:rPr lang="en-US" altLang="en-US" b="1" dirty="0" smtClean="0">
                <a:latin typeface="Comic Sans MS" pitchFamily="66" charset="0"/>
              </a:rPr>
              <a:t>In the past 7 days …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391400" cy="50292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I felt angrier than I thought I should </a:t>
            </a:r>
            <a:r>
              <a:rPr lang="en-US" altLang="en-US" dirty="0" smtClean="0">
                <a:solidFill>
                  <a:srgbClr val="FFC000"/>
                </a:solidFill>
                <a:latin typeface="Comic Sans MS" pitchFamily="66" charset="0"/>
              </a:rPr>
              <a:t>[4</a:t>
            </a:r>
            <a:r>
              <a:rPr lang="en-US" altLang="en-US" baseline="30000" dirty="0" smtClean="0">
                <a:solidFill>
                  <a:srgbClr val="FFC000"/>
                </a:solidFill>
                <a:latin typeface="Comic Sans MS" pitchFamily="66" charset="0"/>
              </a:rPr>
              <a:t>th</a:t>
            </a:r>
            <a:r>
              <a:rPr lang="en-US" altLang="en-US" dirty="0" smtClean="0">
                <a:solidFill>
                  <a:srgbClr val="FFC000"/>
                </a:solidFill>
                <a:latin typeface="Comic Sans MS" pitchFamily="66" charset="0"/>
              </a:rPr>
              <a:t> question]</a:t>
            </a:r>
          </a:p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    - </a:t>
            </a:r>
            <a:r>
              <a:rPr lang="en-US" altLang="en-US" sz="2800" dirty="0" smtClean="0">
                <a:latin typeface="Comic Sans MS" pitchFamily="66" charset="0"/>
              </a:rPr>
              <a:t>Never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Rarely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Sometimes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Often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Always</a:t>
            </a:r>
          </a:p>
          <a:p>
            <a:pPr lvl="1"/>
            <a:endParaRPr lang="en-US" altLang="en-US" dirty="0" smtClean="0"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Estimated Anger = 48.8  </a:t>
            </a:r>
          </a:p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SE = 3.6 (rel. = 0.87)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48450" y="6245225"/>
            <a:ext cx="2400300" cy="476250"/>
          </a:xfrm>
        </p:spPr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83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altLang="en-US" sz="4000" b="1" dirty="0" smtClean="0">
                <a:latin typeface="Comic Sans MS" pitchFamily="66" charset="0"/>
              </a:rPr>
              <a:t>In the past 7 days …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742950" y="1447800"/>
            <a:ext cx="794385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I felt annoyed </a:t>
            </a:r>
            <a:r>
              <a:rPr lang="en-US" altLang="en-US" dirty="0" smtClean="0">
                <a:solidFill>
                  <a:srgbClr val="FFC000"/>
                </a:solidFill>
                <a:latin typeface="Comic Sans MS" pitchFamily="66" charset="0"/>
              </a:rPr>
              <a:t>[5</a:t>
            </a:r>
            <a:r>
              <a:rPr lang="en-US" altLang="en-US" baseline="30000" dirty="0" smtClean="0">
                <a:solidFill>
                  <a:srgbClr val="FFC000"/>
                </a:solidFill>
                <a:latin typeface="Comic Sans MS" pitchFamily="66" charset="0"/>
              </a:rPr>
              <a:t>th</a:t>
            </a:r>
            <a:r>
              <a:rPr lang="en-US" altLang="en-US" dirty="0" smtClean="0">
                <a:solidFill>
                  <a:srgbClr val="FFC000"/>
                </a:solidFill>
                <a:latin typeface="Comic Sans MS" pitchFamily="66" charset="0"/>
              </a:rPr>
              <a:t> question]</a:t>
            </a:r>
            <a:endParaRPr lang="en-US" altLang="en-US" dirty="0" smtClean="0">
              <a:latin typeface="Comic Sans MS" pitchFamily="66" charset="0"/>
            </a:endParaRP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Never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Rarely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Sometimes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Often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Always</a:t>
            </a:r>
          </a:p>
          <a:p>
            <a:pPr marL="0" indent="0"/>
            <a:endParaRPr lang="en-US" altLang="en-US" dirty="0" smtClean="0"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Estimated Anger = 50.1  </a:t>
            </a:r>
          </a:p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SE = 3.2 (rel. = 0.90)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245225"/>
            <a:ext cx="2400300" cy="476250"/>
          </a:xfrm>
        </p:spPr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title"/>
          </p:nvPr>
        </p:nvSpPr>
        <p:spPr>
          <a:xfrm>
            <a:off x="-114300" y="76200"/>
            <a:ext cx="9258300" cy="1143000"/>
          </a:xfrm>
        </p:spPr>
        <p:txBody>
          <a:bodyPr/>
          <a:lstStyle/>
          <a:p>
            <a:r>
              <a:rPr lang="en-US" altLang="en-US" b="1" dirty="0" smtClean="0">
                <a:latin typeface="Comic Sans MS" pitchFamily="66" charset="0"/>
              </a:rPr>
              <a:t>In the past 7 days …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620000" cy="5105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I made myself angry about something just by thinking about it. </a:t>
            </a:r>
            <a:r>
              <a:rPr lang="en-US" altLang="en-US" dirty="0" smtClean="0">
                <a:solidFill>
                  <a:srgbClr val="FFC000"/>
                </a:solidFill>
                <a:latin typeface="Comic Sans MS" pitchFamily="66" charset="0"/>
              </a:rPr>
              <a:t>[6</a:t>
            </a:r>
            <a:r>
              <a:rPr lang="en-US" altLang="en-US" baseline="30000" dirty="0" smtClean="0">
                <a:solidFill>
                  <a:srgbClr val="FFC000"/>
                </a:solidFill>
                <a:latin typeface="Comic Sans MS" pitchFamily="66" charset="0"/>
              </a:rPr>
              <a:t>th</a:t>
            </a:r>
            <a:r>
              <a:rPr lang="en-US" altLang="en-US" dirty="0" smtClean="0">
                <a:solidFill>
                  <a:srgbClr val="FFC000"/>
                </a:solidFill>
                <a:latin typeface="Comic Sans MS" pitchFamily="66" charset="0"/>
              </a:rPr>
              <a:t> question]</a:t>
            </a:r>
            <a:endParaRPr lang="en-US" altLang="en-US" sz="2800" dirty="0" smtClean="0">
              <a:latin typeface="Comic Sans MS" pitchFamily="66" charset="0"/>
            </a:endParaRP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Never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Rarely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Sometimes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Often</a:t>
            </a:r>
          </a:p>
          <a:p>
            <a:pPr lvl="1"/>
            <a:r>
              <a:rPr lang="en-US" altLang="en-US" dirty="0" smtClean="0">
                <a:latin typeface="Comic Sans MS" pitchFamily="66" charset="0"/>
              </a:rPr>
              <a:t>Always</a:t>
            </a:r>
          </a:p>
          <a:p>
            <a:pPr marL="0" indent="0">
              <a:buFontTx/>
              <a:buNone/>
            </a:pPr>
            <a:endParaRPr lang="en-US" altLang="en-US" sz="2800" dirty="0" smtClean="0"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Estimated Anger = 50.2  </a:t>
            </a:r>
          </a:p>
          <a:p>
            <a:pPr marL="0" indent="0">
              <a:buFontTx/>
              <a:buNone/>
            </a:pPr>
            <a:r>
              <a:rPr lang="en-US" altLang="en-US" dirty="0" smtClean="0">
                <a:latin typeface="Comic Sans MS" pitchFamily="66" charset="0"/>
              </a:rPr>
              <a:t>SE = 2.8 (</a:t>
            </a:r>
            <a:r>
              <a:rPr lang="en-US" altLang="en-US" dirty="0" err="1" smtClean="0">
                <a:latin typeface="Comic Sans MS" pitchFamily="66" charset="0"/>
              </a:rPr>
              <a:t>rel</a:t>
            </a:r>
            <a:r>
              <a:rPr lang="en-US" altLang="en-US" dirty="0" smtClean="0">
                <a:latin typeface="Comic Sans MS" pitchFamily="66" charset="0"/>
              </a:rPr>
              <a:t> = 0.92)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238875"/>
            <a:ext cx="2400300" cy="476250"/>
          </a:xfrm>
        </p:spPr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85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en-US" sz="3600" b="1" dirty="0" smtClean="0">
                <a:latin typeface="Comic Sans MS" pitchFamily="66" charset="0"/>
              </a:rPr>
              <a:t>PROMIS Physical Functioning </a:t>
            </a:r>
            <a:br>
              <a:rPr lang="en-US" altLang="en-US" sz="3600" b="1" dirty="0" smtClean="0">
                <a:latin typeface="Comic Sans MS" pitchFamily="66" charset="0"/>
              </a:rPr>
            </a:br>
            <a:r>
              <a:rPr lang="en-US" altLang="en-US" sz="3600" b="1" dirty="0" smtClean="0">
                <a:latin typeface="Comic Sans MS" pitchFamily="66" charset="0"/>
              </a:rPr>
              <a:t>vs. “Legacy” Measures</a:t>
            </a:r>
          </a:p>
        </p:txBody>
      </p:sp>
      <p:pic>
        <p:nvPicPr>
          <p:cNvPr id="111619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0"/>
            <a:ext cx="8915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67500" y="6245225"/>
            <a:ext cx="2400300" cy="476250"/>
          </a:xfrm>
        </p:spPr>
        <p:txBody>
          <a:bodyPr/>
          <a:lstStyle/>
          <a:p>
            <a:pPr>
              <a:defRPr/>
            </a:pPr>
            <a:fld id="{D8B15C0F-D46F-4F15-BEA4-3F0FAA134F23}" type="slidenum">
              <a:rPr lang="en-US" smtClean="0"/>
              <a:pPr>
                <a:defRPr/>
              </a:pPr>
              <a:t>86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066800" y="5822196"/>
            <a:ext cx="6934200" cy="182106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ysDot"/>
            <a:round/>
            <a:headEnd type="none" w="sm" len="sm"/>
            <a:tailEnd type="triangl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1620" name="TextBox 3"/>
          <p:cNvSpPr txBox="1">
            <a:spLocks noChangeArrowheads="1"/>
          </p:cNvSpPr>
          <p:nvPr/>
        </p:nvSpPr>
        <p:spPr bwMode="auto">
          <a:xfrm>
            <a:off x="1143000" y="5726112"/>
            <a:ext cx="693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800" dirty="0">
                <a:latin typeface="Arial" pitchFamily="34" charset="0"/>
              </a:rPr>
              <a:t>10             20             30              40               50           60            70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65225"/>
          </a:xfrm>
        </p:spPr>
        <p:txBody>
          <a:bodyPr/>
          <a:lstStyle/>
          <a:p>
            <a:r>
              <a:rPr lang="en-US" altLang="en-US" smtClean="0">
                <a:latin typeface="Comic Sans MS" panose="030F0702030302020204" pitchFamily="66" charset="0"/>
              </a:rPr>
              <a:t>Person Fit</a:t>
            </a:r>
          </a:p>
        </p:txBody>
      </p:sp>
      <p:sp>
        <p:nvSpPr>
          <p:cNvPr id="99331" name="Content Placeholder 2"/>
          <p:cNvSpPr>
            <a:spLocks noGrp="1"/>
          </p:cNvSpPr>
          <p:nvPr>
            <p:ph idx="1"/>
          </p:nvPr>
        </p:nvSpPr>
        <p:spPr>
          <a:xfrm>
            <a:off x="457200" y="925513"/>
            <a:ext cx="8229600" cy="5200650"/>
          </a:xfrm>
        </p:spPr>
        <p:txBody>
          <a:bodyPr/>
          <a:lstStyle/>
          <a:p>
            <a:r>
              <a:rPr lang="en-US" altLang="en-US" smtClean="0">
                <a:latin typeface="Comic Sans MS" panose="030F0702030302020204" pitchFamily="66" charset="0"/>
              </a:rPr>
              <a:t>Large negative Z</a:t>
            </a:r>
            <a:r>
              <a:rPr lang="en-US" altLang="en-US" baseline="-25000" smtClean="0">
                <a:latin typeface="Comic Sans MS" panose="030F0702030302020204" pitchFamily="66" charset="0"/>
              </a:rPr>
              <a:t>L</a:t>
            </a:r>
            <a:r>
              <a:rPr lang="en-US" altLang="en-US" smtClean="0">
                <a:latin typeface="Comic Sans MS" panose="030F0702030302020204" pitchFamily="66" charset="0"/>
              </a:rPr>
              <a:t> values indicate misfit.</a:t>
            </a:r>
          </a:p>
          <a:p>
            <a:endParaRPr lang="en-US" altLang="en-US" sz="2800" smtClean="0">
              <a:latin typeface="Comic Sans MS" panose="030F0702030302020204" pitchFamily="66" charset="0"/>
            </a:endParaRPr>
          </a:p>
          <a:p>
            <a:pPr lvl="1"/>
            <a:r>
              <a:rPr lang="en-US" altLang="en-US" smtClean="0">
                <a:latin typeface="Comic Sans MS" panose="030F0702030302020204" pitchFamily="66" charset="0"/>
              </a:rPr>
              <a:t>one person who responded to 14 of the PROMIS physical functioning items had a Z</a:t>
            </a:r>
            <a:r>
              <a:rPr lang="en-US" altLang="en-US" baseline="-25000" smtClean="0">
                <a:latin typeface="Comic Sans MS" panose="030F0702030302020204" pitchFamily="66" charset="0"/>
              </a:rPr>
              <a:t>L</a:t>
            </a:r>
            <a:r>
              <a:rPr lang="en-US" altLang="en-US" smtClean="0">
                <a:latin typeface="Comic Sans MS" panose="030F0702030302020204" pitchFamily="66" charset="0"/>
              </a:rPr>
              <a:t> = -3.13</a:t>
            </a:r>
          </a:p>
          <a:p>
            <a:pPr lvl="1"/>
            <a:endParaRPr lang="en-US" altLang="en-US" smtClean="0">
              <a:latin typeface="Comic Sans MS" panose="030F0702030302020204" pitchFamily="66" charset="0"/>
            </a:endParaRPr>
          </a:p>
          <a:p>
            <a:pPr lvl="1"/>
            <a:r>
              <a:rPr lang="en-US" altLang="en-US" smtClean="0">
                <a:latin typeface="Comic Sans MS" panose="030F0702030302020204" pitchFamily="66" charset="0"/>
              </a:rPr>
              <a:t>For 13 items the person could do the activity (including running 5 miles) </a:t>
            </a:r>
            <a:r>
              <a:rPr lang="en-US" altLang="en-US" i="1" smtClean="0">
                <a:latin typeface="Comic Sans MS" panose="030F0702030302020204" pitchFamily="66" charset="0"/>
              </a:rPr>
              <a:t>without any difficulty</a:t>
            </a:r>
            <a:r>
              <a:rPr lang="en-US" altLang="en-US" smtClean="0">
                <a:latin typeface="Comic Sans MS" panose="030F0702030302020204" pitchFamily="66" charset="0"/>
              </a:rPr>
              <a:t>.</a:t>
            </a:r>
          </a:p>
          <a:p>
            <a:pPr lvl="1"/>
            <a:endParaRPr lang="en-US" altLang="en-US" smtClean="0">
              <a:latin typeface="Comic Sans MS" panose="030F0702030302020204" pitchFamily="66" charset="0"/>
            </a:endParaRPr>
          </a:p>
          <a:p>
            <a:pPr lvl="2"/>
            <a:r>
              <a:rPr lang="en-US" altLang="en-US" smtClean="0">
                <a:latin typeface="Comic Sans MS" panose="030F0702030302020204" pitchFamily="66" charset="0"/>
              </a:rPr>
              <a:t>But this person reported </a:t>
            </a:r>
            <a:r>
              <a:rPr lang="en-US" altLang="en-US" i="1" smtClean="0">
                <a:latin typeface="Comic Sans MS" panose="030F0702030302020204" pitchFamily="66" charset="0"/>
              </a:rPr>
              <a:t>a little difficulty </a:t>
            </a:r>
            <a:r>
              <a:rPr lang="en-US" altLang="en-US" smtClean="0">
                <a:latin typeface="Comic Sans MS" panose="030F0702030302020204" pitchFamily="66" charset="0"/>
              </a:rPr>
              <a:t> being out of bed for most of the day.</a:t>
            </a:r>
          </a:p>
          <a:p>
            <a:pPr lvl="1"/>
            <a:endParaRPr lang="en-US" altLang="en-US" sz="2400" i="1" smtClean="0">
              <a:latin typeface="Comic Sans MS" panose="030F0702030302020204" pitchFamily="66" charset="0"/>
            </a:endParaRPr>
          </a:p>
          <a:p>
            <a:pPr lvl="1"/>
            <a:endParaRPr lang="en-US" altLang="en-US" sz="2400" smtClean="0">
              <a:latin typeface="Comic Sans MS" panose="030F0702030302020204" pitchFamily="66" charset="0"/>
            </a:endParaRPr>
          </a:p>
          <a:p>
            <a:pPr lvl="1"/>
            <a:endParaRPr lang="en-US" altLang="en-US" sz="2400" smtClean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2825"/>
          </a:xfrm>
        </p:spPr>
        <p:txBody>
          <a:bodyPr/>
          <a:lstStyle/>
          <a:p>
            <a:r>
              <a:rPr lang="en-US" altLang="en-US" smtClean="0">
                <a:latin typeface="Comic Sans MS" panose="030F0702030302020204" pitchFamily="66" charset="0"/>
              </a:rPr>
              <a:t>Person Fit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293688" y="1000125"/>
            <a:ext cx="8393112" cy="5126038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3600" dirty="0" smtClean="0">
                <a:latin typeface="Comic Sans MS" pitchFamily="66" charset="0"/>
                <a:ea typeface="MS PGothic" pitchFamily="34" charset="-128"/>
              </a:rPr>
              <a:t>Item misfit significantly related to:</a:t>
            </a:r>
          </a:p>
          <a:p>
            <a:pPr marL="0" indent="0">
              <a:buFont typeface="Arial" charset="0"/>
              <a:buNone/>
              <a:defRPr/>
            </a:pPr>
            <a:endParaRPr lang="en-US" sz="3600" dirty="0" smtClean="0">
              <a:latin typeface="Comic Sans MS" pitchFamily="66" charset="0"/>
              <a:ea typeface="MS PGothic" pitchFamily="34" charset="-128"/>
            </a:endParaRPr>
          </a:p>
          <a:p>
            <a:pPr lvl="1">
              <a:defRPr/>
            </a:pPr>
            <a:r>
              <a:rPr lang="en-US" sz="3200" i="1" dirty="0" smtClean="0">
                <a:latin typeface="Comic Sans MS" pitchFamily="66" charset="0"/>
                <a:ea typeface="MS PGothic" pitchFamily="34" charset="-128"/>
              </a:rPr>
              <a:t>Longer response time </a:t>
            </a:r>
          </a:p>
          <a:p>
            <a:pPr lvl="1">
              <a:defRPr/>
            </a:pPr>
            <a:r>
              <a:rPr lang="en-US" sz="3200" i="1" dirty="0">
                <a:latin typeface="Comic Sans MS" pitchFamily="66" charset="0"/>
                <a:ea typeface="MS PGothic" pitchFamily="34" charset="-128"/>
              </a:rPr>
              <a:t>More chronic conditions</a:t>
            </a:r>
          </a:p>
          <a:p>
            <a:pPr lvl="1">
              <a:defRPr/>
            </a:pPr>
            <a:r>
              <a:rPr lang="en-US" sz="3200" i="1" dirty="0" smtClean="0">
                <a:latin typeface="Comic Sans MS" pitchFamily="66" charset="0"/>
                <a:ea typeface="MS PGothic" pitchFamily="34" charset="-128"/>
              </a:rPr>
              <a:t>Younger age </a:t>
            </a:r>
            <a:endParaRPr lang="en-US" sz="3200" dirty="0" smtClean="0">
              <a:latin typeface="Comic Sans MS" pitchFamily="66" charset="0"/>
              <a:ea typeface="MS PGothic" pitchFamily="34" charset="-128"/>
            </a:endParaRPr>
          </a:p>
          <a:p>
            <a:pPr marL="457200" lvl="1" indent="0">
              <a:buFont typeface="Arial" charset="0"/>
              <a:buNone/>
              <a:defRPr/>
            </a:pPr>
            <a:endParaRPr lang="en-US" sz="2400" i="1" dirty="0" smtClean="0">
              <a:latin typeface="Comic Sans MS" pitchFamily="66" charset="0"/>
              <a:ea typeface="MS PGothic" pitchFamily="34" charset="-128"/>
            </a:endParaRPr>
          </a:p>
          <a:p>
            <a:pPr lvl="1">
              <a:defRPr/>
            </a:pPr>
            <a:endParaRPr lang="en-US" sz="2400" dirty="0" smtClean="0">
              <a:latin typeface="Comic Sans MS" pitchFamily="66" charset="0"/>
              <a:ea typeface="MS PGothic" pitchFamily="34" charset="-128"/>
            </a:endParaRPr>
          </a:p>
          <a:p>
            <a:pPr lvl="1">
              <a:defRPr/>
            </a:pPr>
            <a:endParaRPr lang="en-US" sz="2400" dirty="0" smtClean="0">
              <a:latin typeface="Comic Sans MS" pitchFamily="66" charset="0"/>
              <a:ea typeface="MS PGothic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104A63-7622-4A0E-8213-283EA964E1B0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0489386"/>
              </p:ext>
            </p:extLst>
          </p:nvPr>
        </p:nvGraphicFramePr>
        <p:xfrm>
          <a:off x="1311275" y="49213"/>
          <a:ext cx="6505575" cy="657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52" name="Document" r:id="rId4" imgW="6675024" imgH="6737182" progId="Word.Document.12">
                  <p:embed/>
                </p:oleObj>
              </mc:Choice>
              <mc:Fallback>
                <p:oleObj name="Document" r:id="rId4" imgW="6675024" imgH="6737182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1275" y="49213"/>
                        <a:ext cx="6505575" cy="657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551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HRQOL Measurement Options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12795" y="1417638"/>
            <a:ext cx="9080595" cy="4708525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Multiple Scores (Profile)</a:t>
            </a:r>
          </a:p>
          <a:p>
            <a:pPr lvl="1"/>
            <a:r>
              <a:rPr lang="en-US" dirty="0" smtClean="0">
                <a:latin typeface="Comic Sans MS" panose="030F0702030302020204" pitchFamily="66" charset="0"/>
              </a:rPr>
              <a:t>Generic (SF-36)</a:t>
            </a:r>
          </a:p>
          <a:p>
            <a:pPr lvl="2"/>
            <a:r>
              <a:rPr lang="en-US" dirty="0" smtClean="0">
                <a:latin typeface="Comic Sans MS" panose="030F0702030302020204" pitchFamily="66" charset="0"/>
              </a:rPr>
              <a:t>How much of the time during the past 4 weeks have you been happy? (</a:t>
            </a:r>
            <a:r>
              <a:rPr lang="en-US" i="1" dirty="0" smtClean="0">
                <a:latin typeface="Comic Sans MS" panose="030F0702030302020204" pitchFamily="66" charset="0"/>
              </a:rPr>
              <a:t>None of the </a:t>
            </a:r>
            <a:r>
              <a:rPr lang="en-US" dirty="0" smtClean="0">
                <a:latin typeface="Comic Sans MS" panose="030F0702030302020204" pitchFamily="66" charset="0"/>
              </a:rPr>
              <a:t>time </a:t>
            </a:r>
            <a:r>
              <a:rPr lang="en-US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US" i="1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All of the time</a:t>
            </a:r>
            <a:r>
              <a:rPr lang="en-US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)</a:t>
            </a:r>
            <a:endParaRPr lang="en-US" dirty="0" smtClean="0">
              <a:latin typeface="Comic Sans MS" panose="030F0702030302020204" pitchFamily="66" charset="0"/>
            </a:endParaRPr>
          </a:p>
          <a:p>
            <a:pPr lvl="1"/>
            <a:r>
              <a:rPr lang="en-US" dirty="0" smtClean="0">
                <a:latin typeface="Comic Sans MS" panose="030F0702030302020204" pitchFamily="66" charset="0"/>
              </a:rPr>
              <a:t>Targeted (“Disease specific”)</a:t>
            </a:r>
          </a:p>
          <a:p>
            <a:pPr lvl="2"/>
            <a:r>
              <a:rPr lang="en-US" dirty="0" smtClean="0">
                <a:latin typeface="Comic Sans MS" panose="030F0702030302020204" pitchFamily="66" charset="0"/>
              </a:rPr>
              <a:t>KDQOL-36</a:t>
            </a:r>
          </a:p>
          <a:p>
            <a:pPr lvl="3"/>
            <a:r>
              <a:rPr lang="en-US" dirty="0" smtClean="0">
                <a:latin typeface="Comic Sans MS" panose="030F0702030302020204" pitchFamily="66" charset="0"/>
              </a:rPr>
              <a:t>My kidney disease interferes too much with my life.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Single Score</a:t>
            </a:r>
          </a:p>
          <a:p>
            <a:pPr lvl="1"/>
            <a:r>
              <a:rPr lang="en-US" dirty="0" smtClean="0">
                <a:latin typeface="Comic Sans MS" panose="030F0702030302020204" pitchFamily="66" charset="0"/>
              </a:rPr>
              <a:t>Preference-based (EQ-5D, HUI, SF-6D)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Combinations of above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104A63-7622-4A0E-8213-283EA964E1B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96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PROMIS CAT Report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400300" cy="476250"/>
          </a:xfrm>
        </p:spPr>
        <p:txBody>
          <a:bodyPr/>
          <a:lstStyle/>
          <a:p>
            <a:pPr>
              <a:defRPr/>
            </a:pPr>
            <a:fld id="{FC104A63-7622-4A0E-8213-283EA964E1B0}" type="slidenum">
              <a:rPr lang="en-US" smtClean="0"/>
              <a:pPr>
                <a:defRPr/>
              </a:pPr>
              <a:t>90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914400"/>
            <a:ext cx="5794300" cy="57971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343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372350" y="6369209"/>
            <a:ext cx="1466850" cy="476250"/>
          </a:xfrm>
        </p:spPr>
        <p:txBody>
          <a:bodyPr/>
          <a:lstStyle/>
          <a:p>
            <a:pPr>
              <a:defRPr/>
            </a:pPr>
            <a:fld id="{FC104A63-7622-4A0E-8213-283EA964E1B0}" type="slidenum">
              <a:rPr lang="en-US" smtClean="0"/>
              <a:pPr>
                <a:defRPr/>
              </a:pPr>
              <a:t>91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37878"/>
            <a:ext cx="5562600" cy="67201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668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altLang="en-US" sz="2800" b="1" dirty="0" smtClean="0">
                <a:latin typeface="Comic Sans MS" pitchFamily="66" charset="0"/>
              </a:rPr>
              <a:t>“Implementing patient-reported outcomes assessment in clinical practice: a review of </a:t>
            </a:r>
            <a:br>
              <a:rPr lang="en-US" altLang="en-US" sz="2800" b="1" dirty="0" smtClean="0">
                <a:latin typeface="Comic Sans MS" pitchFamily="66" charset="0"/>
              </a:rPr>
            </a:br>
            <a:r>
              <a:rPr lang="en-US" altLang="en-US" sz="2800" b="1" dirty="0" smtClean="0">
                <a:latin typeface="Comic Sans MS" pitchFamily="66" charset="0"/>
              </a:rPr>
              <a:t>the options and considerations”</a:t>
            </a:r>
          </a:p>
        </p:txBody>
      </p:sp>
      <p:sp>
        <p:nvSpPr>
          <p:cNvPr id="112643" name="Content Placeholder 3"/>
          <p:cNvSpPr>
            <a:spLocks noGrp="1"/>
          </p:cNvSpPr>
          <p:nvPr>
            <p:ph idx="1"/>
          </p:nvPr>
        </p:nvSpPr>
        <p:spPr>
          <a:xfrm>
            <a:off x="152400" y="1752600"/>
            <a:ext cx="8991600" cy="43735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en-US" dirty="0" smtClean="0"/>
              <a:t>Snyder, C.F., Aaronson, N. K., et al.   </a:t>
            </a:r>
            <a:r>
              <a:rPr lang="en-US" altLang="en-US" u="sng" dirty="0" smtClean="0"/>
              <a:t>Quality of Life Research</a:t>
            </a:r>
            <a:r>
              <a:rPr lang="en-US" altLang="en-US" dirty="0" smtClean="0"/>
              <a:t>, 21</a:t>
            </a:r>
            <a:r>
              <a:rPr lang="en-US" altLang="en-US" smtClean="0"/>
              <a:t>, 1305-1314, 2012.</a:t>
            </a:r>
            <a:endParaRPr lang="en-US" altLang="en-US" dirty="0" smtClean="0"/>
          </a:p>
          <a:p>
            <a:endParaRPr lang="en-US" altLang="en-US" dirty="0" smtClean="0"/>
          </a:p>
          <a:p>
            <a:pPr lvl="1"/>
            <a:r>
              <a:rPr lang="en-US" altLang="en-US" dirty="0" smtClean="0"/>
              <a:t>HRQOL has rarely been collected in a standardized fashion in routine clinical practice.</a:t>
            </a:r>
          </a:p>
          <a:p>
            <a:pPr lvl="1"/>
            <a:r>
              <a:rPr lang="en-US" altLang="en-US" dirty="0" smtClean="0"/>
              <a:t>Increased interest in using PROs for individual patient management.</a:t>
            </a:r>
          </a:p>
          <a:p>
            <a:pPr lvl="1"/>
            <a:r>
              <a:rPr lang="en-US" altLang="en-US" dirty="0" smtClean="0"/>
              <a:t>Research shows that use of PROs:</a:t>
            </a:r>
          </a:p>
          <a:p>
            <a:pPr lvl="2"/>
            <a:r>
              <a:rPr lang="en-US" altLang="en-US" dirty="0" smtClean="0"/>
              <a:t>Improves patient-clinician communication</a:t>
            </a:r>
          </a:p>
          <a:p>
            <a:pPr lvl="2"/>
            <a:r>
              <a:rPr lang="en-US" altLang="en-US" dirty="0" smtClean="0"/>
              <a:t>May improve outcomes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29400" y="6245225"/>
            <a:ext cx="2400300" cy="476250"/>
          </a:xfrm>
        </p:spPr>
        <p:txBody>
          <a:bodyPr/>
          <a:lstStyle/>
          <a:p>
            <a:pPr>
              <a:defRPr/>
            </a:pPr>
            <a:fld id="{006F102F-DB05-448F-A844-67A11CCC9E5A}" type="slidenum">
              <a:rPr lang="en-US" smtClean="0"/>
              <a:pPr>
                <a:defRPr/>
              </a:pPr>
              <a:t>92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A6E72-2B83-42F2-A9BD-CCC40E15C796}" type="slidenum">
              <a:rPr lang="en-US"/>
              <a:pPr>
                <a:defRPr/>
              </a:pPr>
              <a:t>93</a:t>
            </a:fld>
            <a:endParaRPr lang="en-US"/>
          </a:p>
        </p:txBody>
      </p:sp>
      <p:sp>
        <p:nvSpPr>
          <p:cNvPr id="1136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76200" y="0"/>
            <a:ext cx="9258300" cy="1143000"/>
          </a:xfrm>
        </p:spPr>
        <p:txBody>
          <a:bodyPr/>
          <a:lstStyle/>
          <a:p>
            <a:r>
              <a:rPr lang="en-US" altLang="en-US" sz="4000" b="1" dirty="0" smtClean="0"/>
              <a:t> </a:t>
            </a:r>
            <a:r>
              <a:rPr lang="en-US" altLang="en-US" sz="6000" b="1" dirty="0" smtClean="0">
                <a:latin typeface="Comic Sans MS" pitchFamily="66" charset="0"/>
              </a:rPr>
              <a:t>Thank you </a:t>
            </a:r>
            <a:endParaRPr lang="en-US" altLang="en-US" sz="4000" b="1" dirty="0" smtClean="0">
              <a:latin typeface="Comic Sans MS" pitchFamily="66" charset="0"/>
            </a:endParaRPr>
          </a:p>
        </p:txBody>
      </p:sp>
      <p:sp>
        <p:nvSpPr>
          <p:cNvPr id="113669" name="TextBox 1"/>
          <p:cNvSpPr txBox="1">
            <a:spLocks noChangeArrowheads="1"/>
          </p:cNvSpPr>
          <p:nvPr/>
        </p:nvSpPr>
        <p:spPr bwMode="auto">
          <a:xfrm>
            <a:off x="152400" y="5662873"/>
            <a:ext cx="8991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000" dirty="0">
                <a:hlinkClick r:id="rId3"/>
              </a:rPr>
              <a:t>drhays@ucla.edu</a:t>
            </a:r>
            <a:r>
              <a:rPr lang="en-US" altLang="en-US" sz="2000" dirty="0"/>
              <a:t>  (310-794-2294</a:t>
            </a:r>
            <a:r>
              <a:rPr lang="en-US" altLang="en-US" sz="2000" dirty="0" smtClean="0"/>
              <a:t>)  </a:t>
            </a:r>
          </a:p>
          <a:p>
            <a:pPr algn="ctr"/>
            <a:r>
              <a:rPr lang="en-US" altLang="en-US" sz="2000" dirty="0" err="1" smtClean="0"/>
              <a:t>Powerpoint</a:t>
            </a:r>
            <a:r>
              <a:rPr lang="en-US" altLang="en-US" sz="2000" dirty="0" smtClean="0"/>
              <a:t> </a:t>
            </a:r>
            <a:r>
              <a:rPr lang="en-US" altLang="en-US" sz="2000" dirty="0"/>
              <a:t>file available for downloading at: </a:t>
            </a:r>
            <a:r>
              <a:rPr lang="en-US" altLang="en-US" sz="2000" dirty="0">
                <a:hlinkClick r:id="rId4"/>
              </a:rPr>
              <a:t>http://gim.med.ucla.edu/FacultyPages/Hays/</a:t>
            </a:r>
            <a:endParaRPr lang="en-US" altLang="en-US" sz="2000" dirty="0"/>
          </a:p>
          <a:p>
            <a:endParaRPr lang="en-US" altLang="en-US" dirty="0">
              <a:cs typeface="Times New Roman" pitchFamily="18" charset="0"/>
            </a:endParaRPr>
          </a:p>
          <a:p>
            <a:endParaRPr lang="en-US" alt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066800"/>
            <a:ext cx="3200400" cy="444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4105</TotalTime>
  <Words>3473</Words>
  <Application>Microsoft Office PowerPoint</Application>
  <PresentationFormat>On-screen Show (4:3)</PresentationFormat>
  <Paragraphs>999</Paragraphs>
  <Slides>93</Slides>
  <Notes>60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7</vt:i4>
      </vt:variant>
      <vt:variant>
        <vt:lpstr>Slide Titles</vt:lpstr>
      </vt:variant>
      <vt:variant>
        <vt:i4>93</vt:i4>
      </vt:variant>
    </vt:vector>
  </HeadingPairs>
  <TitlesOfParts>
    <vt:vector size="112" baseType="lpstr">
      <vt:lpstr>MS PGothic</vt:lpstr>
      <vt:lpstr>MS PGothic</vt:lpstr>
      <vt:lpstr>Arial</vt:lpstr>
      <vt:lpstr>Arial Black</vt:lpstr>
      <vt:lpstr>Calibri</vt:lpstr>
      <vt:lpstr>Comic Sans MS</vt:lpstr>
      <vt:lpstr>r_symbol</vt:lpstr>
      <vt:lpstr>Symbol</vt:lpstr>
      <vt:lpstr>Times</vt:lpstr>
      <vt:lpstr>Times New Roman</vt:lpstr>
      <vt:lpstr>Wingdings</vt:lpstr>
      <vt:lpstr>Custom Design</vt:lpstr>
      <vt:lpstr>Chart</vt:lpstr>
      <vt:lpstr>Worksheet</vt:lpstr>
      <vt:lpstr>Document</vt:lpstr>
      <vt:lpstr>Equation</vt:lpstr>
      <vt:lpstr>Wordpad Document</vt:lpstr>
      <vt:lpstr>Microsoft Excel 97-2003 Worksheet</vt:lpstr>
      <vt:lpstr>Microsoft Equation 3.0</vt:lpstr>
      <vt:lpstr>Patient-Centered Outcomes  of Health Care</vt:lpstr>
      <vt:lpstr>Introduction to  Patient-Reported Outcomes</vt:lpstr>
      <vt:lpstr>Determinants of Health</vt:lpstr>
      <vt:lpstr>Indicators of Health</vt:lpstr>
      <vt:lpstr>Functioning and Well-Being</vt:lpstr>
      <vt:lpstr>SF-36 Generic Profile Measure </vt:lpstr>
      <vt:lpstr>Indicators of Health</vt:lpstr>
      <vt:lpstr>Health-Related Quality  of Life (HRQOL)</vt:lpstr>
      <vt:lpstr>HRQOL Measurement Options</vt:lpstr>
      <vt:lpstr>HRQOL Scoring Options</vt:lpstr>
      <vt:lpstr>PowerPoint Presentation</vt:lpstr>
      <vt:lpstr>Normal Distribution</vt:lpstr>
      <vt:lpstr>PowerPoint Presentation</vt:lpstr>
      <vt:lpstr>PowerPoint Presentation</vt:lpstr>
      <vt:lpstr>PowerPoint Presentation</vt:lpstr>
      <vt:lpstr>Physical Functioning in Relation to Time Spent Exercising 2-years Before </vt:lpstr>
      <vt:lpstr>PowerPoint Presentation</vt:lpstr>
      <vt:lpstr>PowerPoint Presentation</vt:lpstr>
      <vt:lpstr>SF-36 PCS and MCS</vt:lpstr>
      <vt:lpstr>PowerPoint Presentation</vt:lpstr>
      <vt:lpstr>Does Taking Medicine for HIV Lead to Worse HRQOL?</vt:lpstr>
      <vt:lpstr>PowerPoint Presentation</vt:lpstr>
      <vt:lpstr>  Cost-Effectiveness of Health Care</vt:lpstr>
      <vt:lpstr>“QALYs: The Basics” </vt:lpstr>
      <vt:lpstr>Preference Elicitation</vt:lpstr>
      <vt:lpstr>PowerPoint Presentation</vt:lpstr>
      <vt:lpstr>HRQOL in SEER-Medicare Health Outcomes Study (n = 126,366)</vt:lpstr>
      <vt:lpstr>Distant stage of cancer associated   with 0.05-0.10 lower SF-6D Score</vt:lpstr>
      <vt:lpstr>Break #1</vt:lpstr>
      <vt:lpstr>Evaluation of Patient-reported Outcome Measures</vt:lpstr>
      <vt:lpstr>Aspects of Good Health-Related Quality of Life Measures </vt:lpstr>
      <vt:lpstr>Aspects of Good Health-Related Quality of Life Measures </vt:lpstr>
      <vt:lpstr>Reliability </vt:lpstr>
      <vt:lpstr>Ratings of 6 CTSI Presentations by 2 Raters    </vt:lpstr>
      <vt:lpstr>PowerPoint Presentation</vt:lpstr>
      <vt:lpstr>PowerPoint Presentation</vt:lpstr>
      <vt:lpstr>Responses of 6 CTSI Presenters to  2 Questions about Their Health </vt:lpstr>
      <vt:lpstr>PowerPoint Presentation</vt:lpstr>
      <vt:lpstr>Reliability Minimum Standards</vt:lpstr>
      <vt:lpstr>PowerPoint Presentation</vt:lpstr>
      <vt:lpstr>PowerPoint Presentation</vt:lpstr>
      <vt:lpstr>Aspects of Good Health-Related Quality of Life Measures </vt:lpstr>
      <vt:lpstr>Validity Does scale represent what it is  supposed to be measuring? </vt:lpstr>
      <vt:lpstr>Relative Validity Example</vt:lpstr>
      <vt:lpstr>Evaluating Construct Validity</vt:lpstr>
      <vt:lpstr>Evaluating Construct Validity</vt:lpstr>
      <vt:lpstr>Evaluating Construct Validity</vt:lpstr>
      <vt:lpstr>Evaluating Construct Validity</vt:lpstr>
      <vt:lpstr>Evaluating Construct Validity</vt:lpstr>
      <vt:lpstr>Evaluating Construct Validity</vt:lpstr>
      <vt:lpstr>Responsiveness to Change </vt:lpstr>
      <vt:lpstr>Responsiveness Index</vt:lpstr>
      <vt:lpstr>Responsiveness Indices</vt:lpstr>
      <vt:lpstr>Aspects of Good Health-Related Quality of Life Measures </vt:lpstr>
      <vt:lpstr>Amount of Expected Change Varies </vt:lpstr>
      <vt:lpstr>Partition Degree of Change on Anchor </vt:lpstr>
      <vt:lpstr>Aspects of Good Health-Related Quality of Life Measures </vt:lpstr>
      <vt:lpstr>Category Response Curves</vt:lpstr>
      <vt:lpstr>Differential Item Functioning (DIF)</vt:lpstr>
      <vt:lpstr>DIF (2-parameter model)</vt:lpstr>
      <vt:lpstr>Questions?</vt:lpstr>
      <vt:lpstr>Break #2</vt:lpstr>
      <vt:lpstr>Use of Patient-Reported Outcome Measures in Clinical Practice</vt:lpstr>
      <vt:lpstr>Physical Functioning and Emotional Well-Being at Baseline  for 54 Patients at UCLA-Center for East West Medicine </vt:lpstr>
      <vt:lpstr>Significant Improvement in all but 1 of SF-36 Scales (Change is in T-score metric)</vt:lpstr>
      <vt:lpstr>Effect Size</vt:lpstr>
      <vt:lpstr>Effect Sizes for Changes  in SF-36 Scores </vt:lpstr>
      <vt:lpstr>Defining a Responder: Reliable Change Index (RCI)</vt:lpstr>
      <vt:lpstr>Significant Change</vt:lpstr>
      <vt:lpstr>Amount of Change in Observed Score Needed To be Statistically Significant </vt:lpstr>
      <vt:lpstr>Amount of Change in Observed Score Needed To be Statistically Significant </vt:lpstr>
      <vt:lpstr>Amount of Change Needed for Significant Individual Change </vt:lpstr>
      <vt:lpstr>7-31% Improve Significantly </vt:lpstr>
      <vt:lpstr>Item Responses and  Trait Levels</vt:lpstr>
      <vt:lpstr>Computer Adaptive Testing (CAT)</vt:lpstr>
      <vt:lpstr>PROMIS Measures</vt:lpstr>
      <vt:lpstr>The PROMIS Metric</vt:lpstr>
      <vt:lpstr>PowerPoint Presentation</vt:lpstr>
      <vt:lpstr>Reliability Target for Use of Measures with Individuals </vt:lpstr>
      <vt:lpstr>In the past 7 days … </vt:lpstr>
      <vt:lpstr>In the past 7 days …</vt:lpstr>
      <vt:lpstr>In the past 7 days …</vt:lpstr>
      <vt:lpstr>In the past 7 days …</vt:lpstr>
      <vt:lpstr>In the past 7 days …</vt:lpstr>
      <vt:lpstr>In the past 7 days …</vt:lpstr>
      <vt:lpstr>PROMIS Physical Functioning  vs. “Legacy” Measures</vt:lpstr>
      <vt:lpstr>Person Fit</vt:lpstr>
      <vt:lpstr>Person Fit</vt:lpstr>
      <vt:lpstr>PowerPoint Presentation</vt:lpstr>
      <vt:lpstr>PROMIS CAT Report</vt:lpstr>
      <vt:lpstr>PowerPoint Presentation</vt:lpstr>
      <vt:lpstr>“Implementing patient-reported outcomes assessment in clinical practice: a review of  the options and considerations”</vt:lpstr>
      <vt:lpstr> Thank you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Overview</dc:title>
  <dc:creator>Dept of Medicine</dc:creator>
  <cp:lastModifiedBy>Ron Hays</cp:lastModifiedBy>
  <cp:revision>289</cp:revision>
  <cp:lastPrinted>2015-02-02T21:01:43Z</cp:lastPrinted>
  <dcterms:created xsi:type="dcterms:W3CDTF">2001-01-03T19:26:53Z</dcterms:created>
  <dcterms:modified xsi:type="dcterms:W3CDTF">2015-02-03T16:33:27Z</dcterms:modified>
</cp:coreProperties>
</file>