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2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ink/ink34.xml" ContentType="application/inkml+xml"/>
  <Override PartName="/ppt/notesSlides/notesSlide4.xml" ContentType="application/vnd.openxmlformats-officedocument.presentationml.notesSlide+xml"/>
  <Override PartName="/ppt/ink/ink3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9.xml" ContentType="application/vnd.openxmlformats-officedocument.presentationml.notesSlide+xml"/>
  <Override PartName="/ppt/ink/ink39.xml" ContentType="application/inkml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4863" r:id="rId2"/>
    <p:sldMasterId id="2147485052" r:id="rId3"/>
    <p:sldMasterId id="2147485084" r:id="rId4"/>
    <p:sldMasterId id="2147485111" r:id="rId5"/>
    <p:sldMasterId id="2147485113" r:id="rId6"/>
    <p:sldMasterId id="2147483648" r:id="rId7"/>
    <p:sldMasterId id="2147483660" r:id="rId8"/>
  </p:sldMasterIdLst>
  <p:notesMasterIdLst>
    <p:notesMasterId r:id="rId35"/>
  </p:notesMasterIdLst>
  <p:handoutMasterIdLst>
    <p:handoutMasterId r:id="rId36"/>
  </p:handoutMasterIdLst>
  <p:sldIdLst>
    <p:sldId id="314" r:id="rId9"/>
    <p:sldId id="635" r:id="rId10"/>
    <p:sldId id="649" r:id="rId11"/>
    <p:sldId id="602" r:id="rId12"/>
    <p:sldId id="654" r:id="rId13"/>
    <p:sldId id="644" r:id="rId14"/>
    <p:sldId id="642" r:id="rId15"/>
    <p:sldId id="643" r:id="rId16"/>
    <p:sldId id="645" r:id="rId17"/>
    <p:sldId id="646" r:id="rId18"/>
    <p:sldId id="648" r:id="rId19"/>
    <p:sldId id="580" r:id="rId20"/>
    <p:sldId id="579" r:id="rId21"/>
    <p:sldId id="650" r:id="rId22"/>
    <p:sldId id="640" r:id="rId23"/>
    <p:sldId id="641" r:id="rId24"/>
    <p:sldId id="634" r:id="rId25"/>
    <p:sldId id="639" r:id="rId26"/>
    <p:sldId id="637" r:id="rId27"/>
    <p:sldId id="638" r:id="rId28"/>
    <p:sldId id="636" r:id="rId29"/>
    <p:sldId id="651" r:id="rId30"/>
    <p:sldId id="652" r:id="rId31"/>
    <p:sldId id="653" r:id="rId32"/>
    <p:sldId id="519" r:id="rId33"/>
    <p:sldId id="647" r:id="rId34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3" autoAdjust="0"/>
    <p:restoredTop sz="81323" autoAdjust="0"/>
  </p:normalViewPr>
  <p:slideViewPr>
    <p:cSldViewPr snapToObjects="1">
      <p:cViewPr varScale="1">
        <p:scale>
          <a:sx n="56" d="100"/>
          <a:sy n="56" d="100"/>
        </p:scale>
        <p:origin x="772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46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624"/>
    </p:cViewPr>
  </p:sorterViewPr>
  <p:notesViewPr>
    <p:cSldViewPr snapToObjects="1">
      <p:cViewPr>
        <p:scale>
          <a:sx n="100" d="100"/>
          <a:sy n="100" d="100"/>
        </p:scale>
        <p:origin x="2323" y="-109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FBDB0-AA84-479A-84C9-AA1B019CB5BF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5005F53-980D-4D20-9ACF-CB22D15C49F5}">
      <dgm:prSet/>
      <dgm:spPr/>
      <dgm:t>
        <a:bodyPr/>
        <a:lstStyle/>
        <a:p>
          <a:r>
            <a:rPr lang="en-US"/>
            <a:t>Item frequencies</a:t>
          </a:r>
        </a:p>
      </dgm:t>
    </dgm:pt>
    <dgm:pt modelId="{4C88A0D5-1FC4-4167-87C2-A50E311945FC}" type="parTrans" cxnId="{E817A45C-6A37-46E3-A443-03351990D77C}">
      <dgm:prSet/>
      <dgm:spPr/>
      <dgm:t>
        <a:bodyPr/>
        <a:lstStyle/>
        <a:p>
          <a:endParaRPr lang="en-US"/>
        </a:p>
      </dgm:t>
    </dgm:pt>
    <dgm:pt modelId="{3DD53594-9AFF-4614-8105-53F3F1AC09E2}" type="sibTrans" cxnId="{E817A45C-6A37-46E3-A443-03351990D77C}">
      <dgm:prSet/>
      <dgm:spPr/>
      <dgm:t>
        <a:bodyPr/>
        <a:lstStyle/>
        <a:p>
          <a:endParaRPr lang="en-US"/>
        </a:p>
      </dgm:t>
    </dgm:pt>
    <dgm:pt modelId="{1EEC44F7-7A65-4273-917F-6D36090BB584}">
      <dgm:prSet/>
      <dgm:spPr/>
      <dgm:t>
        <a:bodyPr/>
        <a:lstStyle/>
        <a:p>
          <a:r>
            <a:rPr lang="en-US"/>
            <a:t>Item-scale correlations </a:t>
          </a:r>
        </a:p>
      </dgm:t>
    </dgm:pt>
    <dgm:pt modelId="{25E6D836-6A59-4F7D-B404-706F4425BACC}" type="parTrans" cxnId="{7482E4CB-B7C8-4B3B-81A3-4E41E0D0B2FB}">
      <dgm:prSet/>
      <dgm:spPr/>
      <dgm:t>
        <a:bodyPr/>
        <a:lstStyle/>
        <a:p>
          <a:endParaRPr lang="en-US"/>
        </a:p>
      </dgm:t>
    </dgm:pt>
    <dgm:pt modelId="{5258A631-A212-414C-BC31-C33C83D835D6}" type="sibTrans" cxnId="{7482E4CB-B7C8-4B3B-81A3-4E41E0D0B2FB}">
      <dgm:prSet/>
      <dgm:spPr/>
      <dgm:t>
        <a:bodyPr/>
        <a:lstStyle/>
        <a:p>
          <a:endParaRPr lang="en-US"/>
        </a:p>
      </dgm:t>
    </dgm:pt>
    <dgm:pt modelId="{41B45633-3903-4E07-A834-25C88A916EF4}">
      <dgm:prSet/>
      <dgm:spPr/>
      <dgm:t>
        <a:bodyPr/>
        <a:lstStyle/>
        <a:p>
          <a:r>
            <a:rPr lang="en-US"/>
            <a:t>Factor analysis</a:t>
          </a:r>
        </a:p>
      </dgm:t>
    </dgm:pt>
    <dgm:pt modelId="{C7CB3E82-3991-465B-AF5F-E8C78C9373E2}" type="parTrans" cxnId="{35C4CB61-AB05-43C7-8566-7E46EB83D753}">
      <dgm:prSet/>
      <dgm:spPr/>
      <dgm:t>
        <a:bodyPr/>
        <a:lstStyle/>
        <a:p>
          <a:endParaRPr lang="en-US"/>
        </a:p>
      </dgm:t>
    </dgm:pt>
    <dgm:pt modelId="{13E5C9A4-03F4-4DD1-B20E-811BCA097633}" type="sibTrans" cxnId="{35C4CB61-AB05-43C7-8566-7E46EB83D753}">
      <dgm:prSet/>
      <dgm:spPr/>
      <dgm:t>
        <a:bodyPr/>
        <a:lstStyle/>
        <a:p>
          <a:endParaRPr lang="en-US"/>
        </a:p>
      </dgm:t>
    </dgm:pt>
    <dgm:pt modelId="{CF29B723-01A5-4BE2-A9DE-F344DA10EF3C}">
      <dgm:prSet/>
      <dgm:spPr/>
      <dgm:t>
        <a:bodyPr/>
        <a:lstStyle/>
        <a:p>
          <a:r>
            <a:rPr lang="en-US"/>
            <a:t>Reliability</a:t>
          </a:r>
        </a:p>
      </dgm:t>
    </dgm:pt>
    <dgm:pt modelId="{16D8ECE5-2999-4954-9B7F-510205669EA2}" type="parTrans" cxnId="{4B3F4821-5F47-432C-9870-B4B7BEB198C1}">
      <dgm:prSet/>
      <dgm:spPr/>
      <dgm:t>
        <a:bodyPr/>
        <a:lstStyle/>
        <a:p>
          <a:endParaRPr lang="en-US"/>
        </a:p>
      </dgm:t>
    </dgm:pt>
    <dgm:pt modelId="{F1980254-1096-43E2-97E4-A3B62E6F3D57}" type="sibTrans" cxnId="{4B3F4821-5F47-432C-9870-B4B7BEB198C1}">
      <dgm:prSet/>
      <dgm:spPr/>
      <dgm:t>
        <a:bodyPr/>
        <a:lstStyle/>
        <a:p>
          <a:endParaRPr lang="en-US"/>
        </a:p>
      </dgm:t>
    </dgm:pt>
    <dgm:pt modelId="{01C0F41E-1145-4F57-91E7-152C5FF5B887}">
      <dgm:prSet/>
      <dgm:spPr/>
      <dgm:t>
        <a:bodyPr/>
        <a:lstStyle/>
        <a:p>
          <a:r>
            <a:rPr lang="en-US"/>
            <a:t>Scale means, medians, SD, % floor/ceiling </a:t>
          </a:r>
        </a:p>
      </dgm:t>
    </dgm:pt>
    <dgm:pt modelId="{D375DDCB-F0BF-4EF4-88F0-CBE74EA137BE}" type="parTrans" cxnId="{2DE58156-3767-46EE-96D6-E5363FE7E567}">
      <dgm:prSet/>
      <dgm:spPr/>
      <dgm:t>
        <a:bodyPr/>
        <a:lstStyle/>
        <a:p>
          <a:endParaRPr lang="en-US"/>
        </a:p>
      </dgm:t>
    </dgm:pt>
    <dgm:pt modelId="{443B90BE-5D86-4D1A-8D56-B24965D22BC4}" type="sibTrans" cxnId="{2DE58156-3767-46EE-96D6-E5363FE7E567}">
      <dgm:prSet/>
      <dgm:spPr/>
      <dgm:t>
        <a:bodyPr/>
        <a:lstStyle/>
        <a:p>
          <a:endParaRPr lang="en-US"/>
        </a:p>
      </dgm:t>
    </dgm:pt>
    <dgm:pt modelId="{798A999A-C5E9-4FB4-9FB0-9ACE1038183A}">
      <dgm:prSet/>
      <dgm:spPr/>
      <dgm:t>
        <a:bodyPr/>
        <a:lstStyle/>
        <a:p>
          <a:r>
            <a:rPr lang="en-US"/>
            <a:t>Associations with other measures</a:t>
          </a:r>
        </a:p>
      </dgm:t>
    </dgm:pt>
    <dgm:pt modelId="{C7B663F0-DDE7-4C07-B5C5-54F04C1A99FF}" type="parTrans" cxnId="{4376D061-E8E2-4E83-8A3D-0E23194C256C}">
      <dgm:prSet/>
      <dgm:spPr/>
      <dgm:t>
        <a:bodyPr/>
        <a:lstStyle/>
        <a:p>
          <a:endParaRPr lang="en-US"/>
        </a:p>
      </dgm:t>
    </dgm:pt>
    <dgm:pt modelId="{B5C75002-618A-490D-96D9-A3F458F2F37A}" type="sibTrans" cxnId="{4376D061-E8E2-4E83-8A3D-0E23194C256C}">
      <dgm:prSet/>
      <dgm:spPr/>
      <dgm:t>
        <a:bodyPr/>
        <a:lstStyle/>
        <a:p>
          <a:endParaRPr lang="en-US"/>
        </a:p>
      </dgm:t>
    </dgm:pt>
    <dgm:pt modelId="{D8556C6B-8D78-4875-BC3D-83C43860629A}">
      <dgm:prSet/>
      <dgm:spPr/>
      <dgm:t>
        <a:bodyPr/>
        <a:lstStyle/>
        <a:p>
          <a:r>
            <a:rPr lang="en-US"/>
            <a:t>Item response theory </a:t>
          </a:r>
        </a:p>
      </dgm:t>
    </dgm:pt>
    <dgm:pt modelId="{902CAE8F-DA9B-4615-B1C4-911F34F27BA9}" type="parTrans" cxnId="{3A92A66A-71E8-402B-8F86-29A7B87CEF8B}">
      <dgm:prSet/>
      <dgm:spPr/>
      <dgm:t>
        <a:bodyPr/>
        <a:lstStyle/>
        <a:p>
          <a:endParaRPr lang="en-US"/>
        </a:p>
      </dgm:t>
    </dgm:pt>
    <dgm:pt modelId="{EF1B7939-5204-42C4-9FB3-87F3F5555339}" type="sibTrans" cxnId="{3A92A66A-71E8-402B-8F86-29A7B87CEF8B}">
      <dgm:prSet/>
      <dgm:spPr/>
      <dgm:t>
        <a:bodyPr/>
        <a:lstStyle/>
        <a:p>
          <a:endParaRPr lang="en-US"/>
        </a:p>
      </dgm:t>
    </dgm:pt>
    <dgm:pt modelId="{B55FC549-97FE-40D6-902A-E1DE8F98B8C2}" type="pres">
      <dgm:prSet presAssocID="{272FBDB0-AA84-479A-84C9-AA1B019CB5BF}" presName="linear" presStyleCnt="0">
        <dgm:presLayoutVars>
          <dgm:animLvl val="lvl"/>
          <dgm:resizeHandles val="exact"/>
        </dgm:presLayoutVars>
      </dgm:prSet>
      <dgm:spPr/>
    </dgm:pt>
    <dgm:pt modelId="{8417C9FC-CA5E-4801-80C2-EA2EC3790C23}" type="pres">
      <dgm:prSet presAssocID="{F5005F53-980D-4D20-9ACF-CB22D15C49F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5E2DBEC-174F-4403-903E-03386EA775B6}" type="pres">
      <dgm:prSet presAssocID="{3DD53594-9AFF-4614-8105-53F3F1AC09E2}" presName="spacer" presStyleCnt="0"/>
      <dgm:spPr/>
    </dgm:pt>
    <dgm:pt modelId="{6E5E8669-7697-4AB5-AA13-14781CCF15E6}" type="pres">
      <dgm:prSet presAssocID="{1EEC44F7-7A65-4273-917F-6D36090BB58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FBE4598-FBA6-4A2F-82A1-D1010F087D09}" type="pres">
      <dgm:prSet presAssocID="{5258A631-A212-414C-BC31-C33C83D835D6}" presName="spacer" presStyleCnt="0"/>
      <dgm:spPr/>
    </dgm:pt>
    <dgm:pt modelId="{3DAB67E4-A3AE-4571-92C5-7E5A0C13AAA6}" type="pres">
      <dgm:prSet presAssocID="{41B45633-3903-4E07-A834-25C88A916EF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CF66575-4626-4FC5-B47B-7CC3DF66D886}" type="pres">
      <dgm:prSet presAssocID="{13E5C9A4-03F4-4DD1-B20E-811BCA097633}" presName="spacer" presStyleCnt="0"/>
      <dgm:spPr/>
    </dgm:pt>
    <dgm:pt modelId="{3864B7F2-440E-461D-B873-8495ABCD517C}" type="pres">
      <dgm:prSet presAssocID="{CF29B723-01A5-4BE2-A9DE-F344DA10EF3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E6D33B3-C95E-4A6F-9DE3-714813C13EDA}" type="pres">
      <dgm:prSet presAssocID="{F1980254-1096-43E2-97E4-A3B62E6F3D57}" presName="spacer" presStyleCnt="0"/>
      <dgm:spPr/>
    </dgm:pt>
    <dgm:pt modelId="{2AAB489F-3807-4CC4-ADB8-F21858D10F94}" type="pres">
      <dgm:prSet presAssocID="{01C0F41E-1145-4F57-91E7-152C5FF5B88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5FFA7A1-C0C5-43D8-860A-29A3CFD011B7}" type="pres">
      <dgm:prSet presAssocID="{443B90BE-5D86-4D1A-8D56-B24965D22BC4}" presName="spacer" presStyleCnt="0"/>
      <dgm:spPr/>
    </dgm:pt>
    <dgm:pt modelId="{E00BD3DB-2CB8-4A5E-A336-7ECFBA1E6274}" type="pres">
      <dgm:prSet presAssocID="{798A999A-C5E9-4FB4-9FB0-9ACE1038183A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6D9CD17-C869-40CA-B094-ED6D39017C24}" type="pres">
      <dgm:prSet presAssocID="{B5C75002-618A-490D-96D9-A3F458F2F37A}" presName="spacer" presStyleCnt="0"/>
      <dgm:spPr/>
    </dgm:pt>
    <dgm:pt modelId="{EDB18490-DBD0-4A27-B1DF-30A63E77036A}" type="pres">
      <dgm:prSet presAssocID="{D8556C6B-8D78-4875-BC3D-83C43860629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B3F4821-5F47-432C-9870-B4B7BEB198C1}" srcId="{272FBDB0-AA84-479A-84C9-AA1B019CB5BF}" destId="{CF29B723-01A5-4BE2-A9DE-F344DA10EF3C}" srcOrd="3" destOrd="0" parTransId="{16D8ECE5-2999-4954-9B7F-510205669EA2}" sibTransId="{F1980254-1096-43E2-97E4-A3B62E6F3D57}"/>
    <dgm:cxn modelId="{E817A45C-6A37-46E3-A443-03351990D77C}" srcId="{272FBDB0-AA84-479A-84C9-AA1B019CB5BF}" destId="{F5005F53-980D-4D20-9ACF-CB22D15C49F5}" srcOrd="0" destOrd="0" parTransId="{4C88A0D5-1FC4-4167-87C2-A50E311945FC}" sibTransId="{3DD53594-9AFF-4614-8105-53F3F1AC09E2}"/>
    <dgm:cxn modelId="{35C4CB61-AB05-43C7-8566-7E46EB83D753}" srcId="{272FBDB0-AA84-479A-84C9-AA1B019CB5BF}" destId="{41B45633-3903-4E07-A834-25C88A916EF4}" srcOrd="2" destOrd="0" parTransId="{C7CB3E82-3991-465B-AF5F-E8C78C9373E2}" sibTransId="{13E5C9A4-03F4-4DD1-B20E-811BCA097633}"/>
    <dgm:cxn modelId="{4376D061-E8E2-4E83-8A3D-0E23194C256C}" srcId="{272FBDB0-AA84-479A-84C9-AA1B019CB5BF}" destId="{798A999A-C5E9-4FB4-9FB0-9ACE1038183A}" srcOrd="5" destOrd="0" parTransId="{C7B663F0-DDE7-4C07-B5C5-54F04C1A99FF}" sibTransId="{B5C75002-618A-490D-96D9-A3F458F2F37A}"/>
    <dgm:cxn modelId="{3A92A66A-71E8-402B-8F86-29A7B87CEF8B}" srcId="{272FBDB0-AA84-479A-84C9-AA1B019CB5BF}" destId="{D8556C6B-8D78-4875-BC3D-83C43860629A}" srcOrd="6" destOrd="0" parTransId="{902CAE8F-DA9B-4615-B1C4-911F34F27BA9}" sibTransId="{EF1B7939-5204-42C4-9FB3-87F3F5555339}"/>
    <dgm:cxn modelId="{52FE254F-B58F-411E-8674-7993B2E5D6A8}" type="presOf" srcId="{CF29B723-01A5-4BE2-A9DE-F344DA10EF3C}" destId="{3864B7F2-440E-461D-B873-8495ABCD517C}" srcOrd="0" destOrd="0" presId="urn:microsoft.com/office/officeart/2005/8/layout/vList2"/>
    <dgm:cxn modelId="{BDD2FC72-7E76-4C2E-841C-731EC7D94E51}" type="presOf" srcId="{01C0F41E-1145-4F57-91E7-152C5FF5B887}" destId="{2AAB489F-3807-4CC4-ADB8-F21858D10F94}" srcOrd="0" destOrd="0" presId="urn:microsoft.com/office/officeart/2005/8/layout/vList2"/>
    <dgm:cxn modelId="{2DE58156-3767-46EE-96D6-E5363FE7E567}" srcId="{272FBDB0-AA84-479A-84C9-AA1B019CB5BF}" destId="{01C0F41E-1145-4F57-91E7-152C5FF5B887}" srcOrd="4" destOrd="0" parTransId="{D375DDCB-F0BF-4EF4-88F0-CBE74EA137BE}" sibTransId="{443B90BE-5D86-4D1A-8D56-B24965D22BC4}"/>
    <dgm:cxn modelId="{CFCCD857-EA98-400F-974E-31934830144C}" type="presOf" srcId="{272FBDB0-AA84-479A-84C9-AA1B019CB5BF}" destId="{B55FC549-97FE-40D6-902A-E1DE8F98B8C2}" srcOrd="0" destOrd="0" presId="urn:microsoft.com/office/officeart/2005/8/layout/vList2"/>
    <dgm:cxn modelId="{131D9F84-8BB9-441C-B2D3-2A8AC6A528D8}" type="presOf" srcId="{1EEC44F7-7A65-4273-917F-6D36090BB584}" destId="{6E5E8669-7697-4AB5-AA13-14781CCF15E6}" srcOrd="0" destOrd="0" presId="urn:microsoft.com/office/officeart/2005/8/layout/vList2"/>
    <dgm:cxn modelId="{EDB206AE-31BA-4CB7-9031-B04EE286EB8A}" type="presOf" srcId="{41B45633-3903-4E07-A834-25C88A916EF4}" destId="{3DAB67E4-A3AE-4571-92C5-7E5A0C13AAA6}" srcOrd="0" destOrd="0" presId="urn:microsoft.com/office/officeart/2005/8/layout/vList2"/>
    <dgm:cxn modelId="{14302AC9-64C6-423B-9A9B-73CB98D04064}" type="presOf" srcId="{798A999A-C5E9-4FB4-9FB0-9ACE1038183A}" destId="{E00BD3DB-2CB8-4A5E-A336-7ECFBA1E6274}" srcOrd="0" destOrd="0" presId="urn:microsoft.com/office/officeart/2005/8/layout/vList2"/>
    <dgm:cxn modelId="{7482E4CB-B7C8-4B3B-81A3-4E41E0D0B2FB}" srcId="{272FBDB0-AA84-479A-84C9-AA1B019CB5BF}" destId="{1EEC44F7-7A65-4273-917F-6D36090BB584}" srcOrd="1" destOrd="0" parTransId="{25E6D836-6A59-4F7D-B404-706F4425BACC}" sibTransId="{5258A631-A212-414C-BC31-C33C83D835D6}"/>
    <dgm:cxn modelId="{14B56BDA-A571-4A06-A64E-FEE501219420}" type="presOf" srcId="{F5005F53-980D-4D20-9ACF-CB22D15C49F5}" destId="{8417C9FC-CA5E-4801-80C2-EA2EC3790C23}" srcOrd="0" destOrd="0" presId="urn:microsoft.com/office/officeart/2005/8/layout/vList2"/>
    <dgm:cxn modelId="{A0CAC4F4-C563-4415-B0F2-3450DABDA708}" type="presOf" srcId="{D8556C6B-8D78-4875-BC3D-83C43860629A}" destId="{EDB18490-DBD0-4A27-B1DF-30A63E77036A}" srcOrd="0" destOrd="0" presId="urn:microsoft.com/office/officeart/2005/8/layout/vList2"/>
    <dgm:cxn modelId="{E8255502-8097-43AD-B3ED-58B43D350A6F}" type="presParOf" srcId="{B55FC549-97FE-40D6-902A-E1DE8F98B8C2}" destId="{8417C9FC-CA5E-4801-80C2-EA2EC3790C23}" srcOrd="0" destOrd="0" presId="urn:microsoft.com/office/officeart/2005/8/layout/vList2"/>
    <dgm:cxn modelId="{07E981F2-5327-4CB8-BC37-46AEDD575870}" type="presParOf" srcId="{B55FC549-97FE-40D6-902A-E1DE8F98B8C2}" destId="{85E2DBEC-174F-4403-903E-03386EA775B6}" srcOrd="1" destOrd="0" presId="urn:microsoft.com/office/officeart/2005/8/layout/vList2"/>
    <dgm:cxn modelId="{2013C909-2A07-4635-890D-E9F745D43D9A}" type="presParOf" srcId="{B55FC549-97FE-40D6-902A-E1DE8F98B8C2}" destId="{6E5E8669-7697-4AB5-AA13-14781CCF15E6}" srcOrd="2" destOrd="0" presId="urn:microsoft.com/office/officeart/2005/8/layout/vList2"/>
    <dgm:cxn modelId="{2CCF0255-5894-422D-8E6A-12ED79F4F958}" type="presParOf" srcId="{B55FC549-97FE-40D6-902A-E1DE8F98B8C2}" destId="{2FBE4598-FBA6-4A2F-82A1-D1010F087D09}" srcOrd="3" destOrd="0" presId="urn:microsoft.com/office/officeart/2005/8/layout/vList2"/>
    <dgm:cxn modelId="{5ACD642B-AEBA-4D1E-8D18-69E48911454A}" type="presParOf" srcId="{B55FC549-97FE-40D6-902A-E1DE8F98B8C2}" destId="{3DAB67E4-A3AE-4571-92C5-7E5A0C13AAA6}" srcOrd="4" destOrd="0" presId="urn:microsoft.com/office/officeart/2005/8/layout/vList2"/>
    <dgm:cxn modelId="{DEAB1F0D-F7F8-475E-8F2E-6F80C066DEE0}" type="presParOf" srcId="{B55FC549-97FE-40D6-902A-E1DE8F98B8C2}" destId="{CCF66575-4626-4FC5-B47B-7CC3DF66D886}" srcOrd="5" destOrd="0" presId="urn:microsoft.com/office/officeart/2005/8/layout/vList2"/>
    <dgm:cxn modelId="{EDECF4F3-795B-46AC-85A5-9A871FCA83FC}" type="presParOf" srcId="{B55FC549-97FE-40D6-902A-E1DE8F98B8C2}" destId="{3864B7F2-440E-461D-B873-8495ABCD517C}" srcOrd="6" destOrd="0" presId="urn:microsoft.com/office/officeart/2005/8/layout/vList2"/>
    <dgm:cxn modelId="{C2890A81-26AE-422E-B30F-A2C8E97CB707}" type="presParOf" srcId="{B55FC549-97FE-40D6-902A-E1DE8F98B8C2}" destId="{DE6D33B3-C95E-4A6F-9DE3-714813C13EDA}" srcOrd="7" destOrd="0" presId="urn:microsoft.com/office/officeart/2005/8/layout/vList2"/>
    <dgm:cxn modelId="{64AA2602-DF89-4738-B7D7-CF4CB89A9A22}" type="presParOf" srcId="{B55FC549-97FE-40D6-902A-E1DE8F98B8C2}" destId="{2AAB489F-3807-4CC4-ADB8-F21858D10F94}" srcOrd="8" destOrd="0" presId="urn:microsoft.com/office/officeart/2005/8/layout/vList2"/>
    <dgm:cxn modelId="{207759F0-B704-403B-B60A-87CC6B9FC68E}" type="presParOf" srcId="{B55FC549-97FE-40D6-902A-E1DE8F98B8C2}" destId="{B5FFA7A1-C0C5-43D8-860A-29A3CFD011B7}" srcOrd="9" destOrd="0" presId="urn:microsoft.com/office/officeart/2005/8/layout/vList2"/>
    <dgm:cxn modelId="{03D9D253-F153-4A3F-84A9-A253EA7DA0E2}" type="presParOf" srcId="{B55FC549-97FE-40D6-902A-E1DE8F98B8C2}" destId="{E00BD3DB-2CB8-4A5E-A336-7ECFBA1E6274}" srcOrd="10" destOrd="0" presId="urn:microsoft.com/office/officeart/2005/8/layout/vList2"/>
    <dgm:cxn modelId="{88DAFB76-2DA3-4F5D-9B3A-D12C6D5366AF}" type="presParOf" srcId="{B55FC549-97FE-40D6-902A-E1DE8F98B8C2}" destId="{A6D9CD17-C869-40CA-B094-ED6D39017C24}" srcOrd="11" destOrd="0" presId="urn:microsoft.com/office/officeart/2005/8/layout/vList2"/>
    <dgm:cxn modelId="{F6522C7C-7D84-4542-B8A7-434CC4051D8D}" type="presParOf" srcId="{B55FC549-97FE-40D6-902A-E1DE8F98B8C2}" destId="{EDB18490-DBD0-4A27-B1DF-30A63E77036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DB26A-BFC1-4E6D-902D-6F0C95D91FF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9D0749-C8D9-4FF7-A07E-E39966623640}">
      <dgm:prSet/>
      <dgm:spPr/>
      <dgm:t>
        <a:bodyPr/>
        <a:lstStyle/>
        <a:p>
          <a:r>
            <a:rPr lang="en-US" dirty="0"/>
            <a:t>Inter-rater (rater)</a:t>
          </a:r>
        </a:p>
      </dgm:t>
    </dgm:pt>
    <dgm:pt modelId="{20165F66-35EB-4B18-A324-3A6B93CC3920}" type="parTrans" cxnId="{55E6668C-E8EA-4BC3-B3FE-ACCC5AE0CD47}">
      <dgm:prSet/>
      <dgm:spPr/>
      <dgm:t>
        <a:bodyPr/>
        <a:lstStyle/>
        <a:p>
          <a:endParaRPr lang="en-US"/>
        </a:p>
      </dgm:t>
    </dgm:pt>
    <dgm:pt modelId="{BBC263EC-944E-4768-80F7-61BF7BD543A4}" type="sibTrans" cxnId="{55E6668C-E8EA-4BC3-B3FE-ACCC5AE0CD47}">
      <dgm:prSet/>
      <dgm:spPr/>
      <dgm:t>
        <a:bodyPr/>
        <a:lstStyle/>
        <a:p>
          <a:endParaRPr lang="en-US"/>
        </a:p>
      </dgm:t>
    </dgm:pt>
    <dgm:pt modelId="{9C3A05EA-C2DC-4424-9248-0A7D18517311}">
      <dgm:prSet/>
      <dgm:spPr/>
      <dgm:t>
        <a:bodyPr/>
        <a:lstStyle/>
        <a:p>
          <a:r>
            <a:rPr lang="en-US"/>
            <a:t>Need 2 or more raters of the thing being measured</a:t>
          </a:r>
        </a:p>
      </dgm:t>
    </dgm:pt>
    <dgm:pt modelId="{9BBE1EFC-1A37-4C28-9A44-C56FE3BAE4D8}" type="parTrans" cxnId="{E86D64B5-4D4E-48D4-9147-6BC310BE5D3E}">
      <dgm:prSet/>
      <dgm:spPr/>
      <dgm:t>
        <a:bodyPr/>
        <a:lstStyle/>
        <a:p>
          <a:endParaRPr lang="en-US"/>
        </a:p>
      </dgm:t>
    </dgm:pt>
    <dgm:pt modelId="{51F98831-342C-45D8-93DB-D9AE1C0F137C}" type="sibTrans" cxnId="{E86D64B5-4D4E-48D4-9147-6BC310BE5D3E}">
      <dgm:prSet/>
      <dgm:spPr/>
      <dgm:t>
        <a:bodyPr/>
        <a:lstStyle/>
        <a:p>
          <a:endParaRPr lang="en-US"/>
        </a:p>
      </dgm:t>
    </dgm:pt>
    <dgm:pt modelId="{FAD975F8-1DD4-4B59-9CA2-88B3F271B7FF}">
      <dgm:prSet/>
      <dgm:spPr/>
      <dgm:t>
        <a:bodyPr/>
        <a:lstStyle/>
        <a:p>
          <a:r>
            <a:rPr lang="en-US"/>
            <a:t>Test-retest (administrations)</a:t>
          </a:r>
        </a:p>
      </dgm:t>
    </dgm:pt>
    <dgm:pt modelId="{731A791A-DE79-437B-8845-E013A42D2B5E}" type="parTrans" cxnId="{B83E6E30-D176-4C96-A06E-2B1B33C8AB5A}">
      <dgm:prSet/>
      <dgm:spPr/>
      <dgm:t>
        <a:bodyPr/>
        <a:lstStyle/>
        <a:p>
          <a:endParaRPr lang="en-US"/>
        </a:p>
      </dgm:t>
    </dgm:pt>
    <dgm:pt modelId="{C7F89AB8-D33F-465C-AA7A-A0C48BB89CF8}" type="sibTrans" cxnId="{B83E6E30-D176-4C96-A06E-2B1B33C8AB5A}">
      <dgm:prSet/>
      <dgm:spPr/>
      <dgm:t>
        <a:bodyPr/>
        <a:lstStyle/>
        <a:p>
          <a:endParaRPr lang="en-US"/>
        </a:p>
      </dgm:t>
    </dgm:pt>
    <dgm:pt modelId="{2478C4B5-0E55-4F65-B086-327F3948BFB8}">
      <dgm:prSet/>
      <dgm:spPr/>
      <dgm:t>
        <a:bodyPr/>
        <a:lstStyle/>
        <a:p>
          <a:r>
            <a:rPr lang="en-US"/>
            <a:t>Need 2 or more time points</a:t>
          </a:r>
        </a:p>
      </dgm:t>
    </dgm:pt>
    <dgm:pt modelId="{1B63A6D3-2D06-4C4D-8925-6D81A68B0641}" type="parTrans" cxnId="{1712E73D-35C8-4E35-9D6A-CC594B6DF9FB}">
      <dgm:prSet/>
      <dgm:spPr/>
      <dgm:t>
        <a:bodyPr/>
        <a:lstStyle/>
        <a:p>
          <a:endParaRPr lang="en-US"/>
        </a:p>
      </dgm:t>
    </dgm:pt>
    <dgm:pt modelId="{91248218-AB06-4F98-BB63-0D99A7DD14CE}" type="sibTrans" cxnId="{1712E73D-35C8-4E35-9D6A-CC594B6DF9FB}">
      <dgm:prSet/>
      <dgm:spPr/>
      <dgm:t>
        <a:bodyPr/>
        <a:lstStyle/>
        <a:p>
          <a:endParaRPr lang="en-US"/>
        </a:p>
      </dgm:t>
    </dgm:pt>
    <dgm:pt modelId="{6FC15D47-E7D0-4223-A5E9-8D31D90810DC}">
      <dgm:prSet/>
      <dgm:spPr/>
      <dgm:t>
        <a:bodyPr/>
        <a:lstStyle/>
        <a:p>
          <a:r>
            <a:rPr lang="en-US"/>
            <a:t>Internal consistency (items)</a:t>
          </a:r>
        </a:p>
      </dgm:t>
    </dgm:pt>
    <dgm:pt modelId="{A36BAF5F-B98B-46B6-9E77-F755EF98F9BF}" type="parTrans" cxnId="{31E82819-91F5-4098-BF7D-B098CD0F0568}">
      <dgm:prSet/>
      <dgm:spPr/>
      <dgm:t>
        <a:bodyPr/>
        <a:lstStyle/>
        <a:p>
          <a:endParaRPr lang="en-US"/>
        </a:p>
      </dgm:t>
    </dgm:pt>
    <dgm:pt modelId="{19D8637E-3A15-432F-A97E-7AFF5F41A8B7}" type="sibTrans" cxnId="{31E82819-91F5-4098-BF7D-B098CD0F0568}">
      <dgm:prSet/>
      <dgm:spPr/>
      <dgm:t>
        <a:bodyPr/>
        <a:lstStyle/>
        <a:p>
          <a:endParaRPr lang="en-US"/>
        </a:p>
      </dgm:t>
    </dgm:pt>
    <dgm:pt modelId="{04AACAD7-160A-4C33-8080-95F5C1FA6DDA}">
      <dgm:prSet/>
      <dgm:spPr/>
      <dgm:t>
        <a:bodyPr/>
        <a:lstStyle/>
        <a:p>
          <a:r>
            <a:rPr lang="en-US"/>
            <a:t>Need 2 or more items</a:t>
          </a:r>
        </a:p>
      </dgm:t>
    </dgm:pt>
    <dgm:pt modelId="{C7074158-71DD-474D-B1E1-F14B587E3CE3}" type="parTrans" cxnId="{92D342F8-C620-4B24-BCAD-0CD08C4FAB45}">
      <dgm:prSet/>
      <dgm:spPr/>
      <dgm:t>
        <a:bodyPr/>
        <a:lstStyle/>
        <a:p>
          <a:endParaRPr lang="en-US"/>
        </a:p>
      </dgm:t>
    </dgm:pt>
    <dgm:pt modelId="{0BD1D459-7462-4C48-A3FA-DD9DF5AD72C4}" type="sibTrans" cxnId="{92D342F8-C620-4B24-BCAD-0CD08C4FAB45}">
      <dgm:prSet/>
      <dgm:spPr/>
      <dgm:t>
        <a:bodyPr/>
        <a:lstStyle/>
        <a:p>
          <a:endParaRPr lang="en-US"/>
        </a:p>
      </dgm:t>
    </dgm:pt>
    <dgm:pt modelId="{BE4BE8F0-1F8F-4BEF-8E9E-CA3E70F7D4C7}" type="pres">
      <dgm:prSet presAssocID="{230DB26A-BFC1-4E6D-902D-6F0C95D91FF5}" presName="root" presStyleCnt="0">
        <dgm:presLayoutVars>
          <dgm:dir/>
          <dgm:resizeHandles val="exact"/>
        </dgm:presLayoutVars>
      </dgm:prSet>
      <dgm:spPr/>
    </dgm:pt>
    <dgm:pt modelId="{FDEE984A-8605-4552-8D61-DB458FD19F21}" type="pres">
      <dgm:prSet presAssocID="{679D0749-C8D9-4FF7-A07E-E39966623640}" presName="compNode" presStyleCnt="0"/>
      <dgm:spPr/>
    </dgm:pt>
    <dgm:pt modelId="{6798D0FC-68D6-4915-A48C-89AF7A90FCAD}" type="pres">
      <dgm:prSet presAssocID="{679D0749-C8D9-4FF7-A07E-E39966623640}" presName="bgRect" presStyleLbl="bgShp" presStyleIdx="0" presStyleCnt="3"/>
      <dgm:spPr/>
    </dgm:pt>
    <dgm:pt modelId="{0F7DAC57-8618-4C27-9EE1-F746E94F383B}" type="pres">
      <dgm:prSet presAssocID="{679D0749-C8D9-4FF7-A07E-E3996662364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4BB95FD5-CD41-4D52-ABEC-F5F3BC5CCB27}" type="pres">
      <dgm:prSet presAssocID="{679D0749-C8D9-4FF7-A07E-E39966623640}" presName="spaceRect" presStyleCnt="0"/>
      <dgm:spPr/>
    </dgm:pt>
    <dgm:pt modelId="{76F12D0F-5E13-4850-8BD6-90B6E7679703}" type="pres">
      <dgm:prSet presAssocID="{679D0749-C8D9-4FF7-A07E-E39966623640}" presName="parTx" presStyleLbl="revTx" presStyleIdx="0" presStyleCnt="6">
        <dgm:presLayoutVars>
          <dgm:chMax val="0"/>
          <dgm:chPref val="0"/>
        </dgm:presLayoutVars>
      </dgm:prSet>
      <dgm:spPr/>
    </dgm:pt>
    <dgm:pt modelId="{BE1F5548-2DFD-4DE2-AE3C-60904291E8F0}" type="pres">
      <dgm:prSet presAssocID="{679D0749-C8D9-4FF7-A07E-E39966623640}" presName="desTx" presStyleLbl="revTx" presStyleIdx="1" presStyleCnt="6">
        <dgm:presLayoutVars/>
      </dgm:prSet>
      <dgm:spPr/>
    </dgm:pt>
    <dgm:pt modelId="{49B557A8-6172-45B8-80E1-D9BF5F5738F0}" type="pres">
      <dgm:prSet presAssocID="{BBC263EC-944E-4768-80F7-61BF7BD543A4}" presName="sibTrans" presStyleCnt="0"/>
      <dgm:spPr/>
    </dgm:pt>
    <dgm:pt modelId="{5F0F5328-60CD-4667-A035-3C4F61DB22E0}" type="pres">
      <dgm:prSet presAssocID="{FAD975F8-1DD4-4B59-9CA2-88B3F271B7FF}" presName="compNode" presStyleCnt="0"/>
      <dgm:spPr/>
    </dgm:pt>
    <dgm:pt modelId="{6B7A9BC6-8525-4DE9-945F-4604230B7C71}" type="pres">
      <dgm:prSet presAssocID="{FAD975F8-1DD4-4B59-9CA2-88B3F271B7FF}" presName="bgRect" presStyleLbl="bgShp" presStyleIdx="1" presStyleCnt="3"/>
      <dgm:spPr/>
    </dgm:pt>
    <dgm:pt modelId="{FD93EA5C-6EC9-45D7-8702-EB30C628A221}" type="pres">
      <dgm:prSet presAssocID="{FAD975F8-1DD4-4B59-9CA2-88B3F271B7F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E5DB97B3-E547-4478-B287-FEDDBA3EFDDE}" type="pres">
      <dgm:prSet presAssocID="{FAD975F8-1DD4-4B59-9CA2-88B3F271B7FF}" presName="spaceRect" presStyleCnt="0"/>
      <dgm:spPr/>
    </dgm:pt>
    <dgm:pt modelId="{06D21B51-A6A8-44D5-8A3A-67E3D20B9DC5}" type="pres">
      <dgm:prSet presAssocID="{FAD975F8-1DD4-4B59-9CA2-88B3F271B7FF}" presName="parTx" presStyleLbl="revTx" presStyleIdx="2" presStyleCnt="6">
        <dgm:presLayoutVars>
          <dgm:chMax val="0"/>
          <dgm:chPref val="0"/>
        </dgm:presLayoutVars>
      </dgm:prSet>
      <dgm:spPr/>
    </dgm:pt>
    <dgm:pt modelId="{D71B110F-A394-45C8-A0BE-9B951CCE538D}" type="pres">
      <dgm:prSet presAssocID="{FAD975F8-1DD4-4B59-9CA2-88B3F271B7FF}" presName="desTx" presStyleLbl="revTx" presStyleIdx="3" presStyleCnt="6">
        <dgm:presLayoutVars/>
      </dgm:prSet>
      <dgm:spPr/>
    </dgm:pt>
    <dgm:pt modelId="{84CDDDA6-7F58-4FF2-84AB-0213B64F17C0}" type="pres">
      <dgm:prSet presAssocID="{C7F89AB8-D33F-465C-AA7A-A0C48BB89CF8}" presName="sibTrans" presStyleCnt="0"/>
      <dgm:spPr/>
    </dgm:pt>
    <dgm:pt modelId="{01CEB81A-B916-45BC-849F-BE354664B8BA}" type="pres">
      <dgm:prSet presAssocID="{6FC15D47-E7D0-4223-A5E9-8D31D90810DC}" presName="compNode" presStyleCnt="0"/>
      <dgm:spPr/>
    </dgm:pt>
    <dgm:pt modelId="{A83AC1AD-0105-4D6E-ACA3-FCE86F6B252B}" type="pres">
      <dgm:prSet presAssocID="{6FC15D47-E7D0-4223-A5E9-8D31D90810DC}" presName="bgRect" presStyleLbl="bgShp" presStyleIdx="2" presStyleCnt="3"/>
      <dgm:spPr/>
    </dgm:pt>
    <dgm:pt modelId="{B3382D17-A226-46E6-9038-DF7F9F198F67}" type="pres">
      <dgm:prSet presAssocID="{6FC15D47-E7D0-4223-A5E9-8D31D90810D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C3BC239A-4E3A-42B2-85F5-D44ED58668F0}" type="pres">
      <dgm:prSet presAssocID="{6FC15D47-E7D0-4223-A5E9-8D31D90810DC}" presName="spaceRect" presStyleCnt="0"/>
      <dgm:spPr/>
    </dgm:pt>
    <dgm:pt modelId="{0D91A85D-35CA-4296-9633-2A869D91123A}" type="pres">
      <dgm:prSet presAssocID="{6FC15D47-E7D0-4223-A5E9-8D31D90810DC}" presName="parTx" presStyleLbl="revTx" presStyleIdx="4" presStyleCnt="6">
        <dgm:presLayoutVars>
          <dgm:chMax val="0"/>
          <dgm:chPref val="0"/>
        </dgm:presLayoutVars>
      </dgm:prSet>
      <dgm:spPr/>
    </dgm:pt>
    <dgm:pt modelId="{C49D711D-6439-478B-850B-4DEEAF5BE4DD}" type="pres">
      <dgm:prSet presAssocID="{6FC15D47-E7D0-4223-A5E9-8D31D90810DC}" presName="desTx" presStyleLbl="revTx" presStyleIdx="5" presStyleCnt="6">
        <dgm:presLayoutVars/>
      </dgm:prSet>
      <dgm:spPr/>
    </dgm:pt>
  </dgm:ptLst>
  <dgm:cxnLst>
    <dgm:cxn modelId="{3769F813-B9C1-4B5A-B796-B886C188D506}" type="presOf" srcId="{6FC15D47-E7D0-4223-A5E9-8D31D90810DC}" destId="{0D91A85D-35CA-4296-9633-2A869D91123A}" srcOrd="0" destOrd="0" presId="urn:microsoft.com/office/officeart/2018/2/layout/IconVerticalSolidList"/>
    <dgm:cxn modelId="{31E82819-91F5-4098-BF7D-B098CD0F0568}" srcId="{230DB26A-BFC1-4E6D-902D-6F0C95D91FF5}" destId="{6FC15D47-E7D0-4223-A5E9-8D31D90810DC}" srcOrd="2" destOrd="0" parTransId="{A36BAF5F-B98B-46B6-9E77-F755EF98F9BF}" sibTransId="{19D8637E-3A15-432F-A97E-7AFF5F41A8B7}"/>
    <dgm:cxn modelId="{B83E6E30-D176-4C96-A06E-2B1B33C8AB5A}" srcId="{230DB26A-BFC1-4E6D-902D-6F0C95D91FF5}" destId="{FAD975F8-1DD4-4B59-9CA2-88B3F271B7FF}" srcOrd="1" destOrd="0" parTransId="{731A791A-DE79-437B-8845-E013A42D2B5E}" sibTransId="{C7F89AB8-D33F-465C-AA7A-A0C48BB89CF8}"/>
    <dgm:cxn modelId="{1712E73D-35C8-4E35-9D6A-CC594B6DF9FB}" srcId="{FAD975F8-1DD4-4B59-9CA2-88B3F271B7FF}" destId="{2478C4B5-0E55-4F65-B086-327F3948BFB8}" srcOrd="0" destOrd="0" parTransId="{1B63A6D3-2D06-4C4D-8925-6D81A68B0641}" sibTransId="{91248218-AB06-4F98-BB63-0D99A7DD14CE}"/>
    <dgm:cxn modelId="{4F0D0C70-37BC-436F-8227-946458EAB392}" type="presOf" srcId="{9C3A05EA-C2DC-4424-9248-0A7D18517311}" destId="{BE1F5548-2DFD-4DE2-AE3C-60904291E8F0}" srcOrd="0" destOrd="0" presId="urn:microsoft.com/office/officeart/2018/2/layout/IconVerticalSolidList"/>
    <dgm:cxn modelId="{B6234877-DEB0-477B-85BB-6D650E72F69F}" type="presOf" srcId="{FAD975F8-1DD4-4B59-9CA2-88B3F271B7FF}" destId="{06D21B51-A6A8-44D5-8A3A-67E3D20B9DC5}" srcOrd="0" destOrd="0" presId="urn:microsoft.com/office/officeart/2018/2/layout/IconVerticalSolidList"/>
    <dgm:cxn modelId="{01FA2759-B870-44FE-8C81-6627E37E3520}" type="presOf" srcId="{2478C4B5-0E55-4F65-B086-327F3948BFB8}" destId="{D71B110F-A394-45C8-A0BE-9B951CCE538D}" srcOrd="0" destOrd="0" presId="urn:microsoft.com/office/officeart/2018/2/layout/IconVerticalSolidList"/>
    <dgm:cxn modelId="{55E6668C-E8EA-4BC3-B3FE-ACCC5AE0CD47}" srcId="{230DB26A-BFC1-4E6D-902D-6F0C95D91FF5}" destId="{679D0749-C8D9-4FF7-A07E-E39966623640}" srcOrd="0" destOrd="0" parTransId="{20165F66-35EB-4B18-A324-3A6B93CC3920}" sibTransId="{BBC263EC-944E-4768-80F7-61BF7BD543A4}"/>
    <dgm:cxn modelId="{461973A8-ED7B-40AE-B58A-DDCB6B1ED1C2}" type="presOf" srcId="{230DB26A-BFC1-4E6D-902D-6F0C95D91FF5}" destId="{BE4BE8F0-1F8F-4BEF-8E9E-CA3E70F7D4C7}" srcOrd="0" destOrd="0" presId="urn:microsoft.com/office/officeart/2018/2/layout/IconVerticalSolidList"/>
    <dgm:cxn modelId="{022A55A8-6602-4A44-AB22-9A99051306AF}" type="presOf" srcId="{679D0749-C8D9-4FF7-A07E-E39966623640}" destId="{76F12D0F-5E13-4850-8BD6-90B6E7679703}" srcOrd="0" destOrd="0" presId="urn:microsoft.com/office/officeart/2018/2/layout/IconVerticalSolidList"/>
    <dgm:cxn modelId="{E86D64B5-4D4E-48D4-9147-6BC310BE5D3E}" srcId="{679D0749-C8D9-4FF7-A07E-E39966623640}" destId="{9C3A05EA-C2DC-4424-9248-0A7D18517311}" srcOrd="0" destOrd="0" parTransId="{9BBE1EFC-1A37-4C28-9A44-C56FE3BAE4D8}" sibTransId="{51F98831-342C-45D8-93DB-D9AE1C0F137C}"/>
    <dgm:cxn modelId="{A0B238F4-DA76-48DD-B94B-D8C52E50C8E0}" type="presOf" srcId="{04AACAD7-160A-4C33-8080-95F5C1FA6DDA}" destId="{C49D711D-6439-478B-850B-4DEEAF5BE4DD}" srcOrd="0" destOrd="0" presId="urn:microsoft.com/office/officeart/2018/2/layout/IconVerticalSolidList"/>
    <dgm:cxn modelId="{92D342F8-C620-4B24-BCAD-0CD08C4FAB45}" srcId="{6FC15D47-E7D0-4223-A5E9-8D31D90810DC}" destId="{04AACAD7-160A-4C33-8080-95F5C1FA6DDA}" srcOrd="0" destOrd="0" parTransId="{C7074158-71DD-474D-B1E1-F14B587E3CE3}" sibTransId="{0BD1D459-7462-4C48-A3FA-DD9DF5AD72C4}"/>
    <dgm:cxn modelId="{5CC33623-9C3B-4188-8F63-26A2E322DF43}" type="presParOf" srcId="{BE4BE8F0-1F8F-4BEF-8E9E-CA3E70F7D4C7}" destId="{FDEE984A-8605-4552-8D61-DB458FD19F21}" srcOrd="0" destOrd="0" presId="urn:microsoft.com/office/officeart/2018/2/layout/IconVerticalSolidList"/>
    <dgm:cxn modelId="{0D475605-EEB2-4E23-8FA0-FBBFEDDCF930}" type="presParOf" srcId="{FDEE984A-8605-4552-8D61-DB458FD19F21}" destId="{6798D0FC-68D6-4915-A48C-89AF7A90FCAD}" srcOrd="0" destOrd="0" presId="urn:microsoft.com/office/officeart/2018/2/layout/IconVerticalSolidList"/>
    <dgm:cxn modelId="{5F10AAC8-BBCC-4074-B211-EAAE820C9F15}" type="presParOf" srcId="{FDEE984A-8605-4552-8D61-DB458FD19F21}" destId="{0F7DAC57-8618-4C27-9EE1-F746E94F383B}" srcOrd="1" destOrd="0" presId="urn:microsoft.com/office/officeart/2018/2/layout/IconVerticalSolidList"/>
    <dgm:cxn modelId="{CDB3D1BD-16BA-4ED0-9E9D-B68654404C3D}" type="presParOf" srcId="{FDEE984A-8605-4552-8D61-DB458FD19F21}" destId="{4BB95FD5-CD41-4D52-ABEC-F5F3BC5CCB27}" srcOrd="2" destOrd="0" presId="urn:microsoft.com/office/officeart/2018/2/layout/IconVerticalSolidList"/>
    <dgm:cxn modelId="{46F7D77B-1D2C-4939-BACB-ABC7E6BFE1FF}" type="presParOf" srcId="{FDEE984A-8605-4552-8D61-DB458FD19F21}" destId="{76F12D0F-5E13-4850-8BD6-90B6E7679703}" srcOrd="3" destOrd="0" presId="urn:microsoft.com/office/officeart/2018/2/layout/IconVerticalSolidList"/>
    <dgm:cxn modelId="{5B55075E-0D42-4D27-B364-C200A5775D73}" type="presParOf" srcId="{FDEE984A-8605-4552-8D61-DB458FD19F21}" destId="{BE1F5548-2DFD-4DE2-AE3C-60904291E8F0}" srcOrd="4" destOrd="0" presId="urn:microsoft.com/office/officeart/2018/2/layout/IconVerticalSolidList"/>
    <dgm:cxn modelId="{DC5750C5-CB35-4769-9F54-0AE0FBD95623}" type="presParOf" srcId="{BE4BE8F0-1F8F-4BEF-8E9E-CA3E70F7D4C7}" destId="{49B557A8-6172-45B8-80E1-D9BF5F5738F0}" srcOrd="1" destOrd="0" presId="urn:microsoft.com/office/officeart/2018/2/layout/IconVerticalSolidList"/>
    <dgm:cxn modelId="{BBC3AD9B-AA97-4FB2-B352-D40C3BA9A7A9}" type="presParOf" srcId="{BE4BE8F0-1F8F-4BEF-8E9E-CA3E70F7D4C7}" destId="{5F0F5328-60CD-4667-A035-3C4F61DB22E0}" srcOrd="2" destOrd="0" presId="urn:microsoft.com/office/officeart/2018/2/layout/IconVerticalSolidList"/>
    <dgm:cxn modelId="{6EFAEF32-D5B2-4490-A9EC-F075ABE46B9C}" type="presParOf" srcId="{5F0F5328-60CD-4667-A035-3C4F61DB22E0}" destId="{6B7A9BC6-8525-4DE9-945F-4604230B7C71}" srcOrd="0" destOrd="0" presId="urn:microsoft.com/office/officeart/2018/2/layout/IconVerticalSolidList"/>
    <dgm:cxn modelId="{6080BB97-1EBC-4D56-AA23-F6FF47B6ABC7}" type="presParOf" srcId="{5F0F5328-60CD-4667-A035-3C4F61DB22E0}" destId="{FD93EA5C-6EC9-45D7-8702-EB30C628A221}" srcOrd="1" destOrd="0" presId="urn:microsoft.com/office/officeart/2018/2/layout/IconVerticalSolidList"/>
    <dgm:cxn modelId="{6F9E43BC-89C4-4661-B20F-685A4C54C24E}" type="presParOf" srcId="{5F0F5328-60CD-4667-A035-3C4F61DB22E0}" destId="{E5DB97B3-E547-4478-B287-FEDDBA3EFDDE}" srcOrd="2" destOrd="0" presId="urn:microsoft.com/office/officeart/2018/2/layout/IconVerticalSolidList"/>
    <dgm:cxn modelId="{E666D3DA-F35D-43F7-A92B-0598C1C133D9}" type="presParOf" srcId="{5F0F5328-60CD-4667-A035-3C4F61DB22E0}" destId="{06D21B51-A6A8-44D5-8A3A-67E3D20B9DC5}" srcOrd="3" destOrd="0" presId="urn:microsoft.com/office/officeart/2018/2/layout/IconVerticalSolidList"/>
    <dgm:cxn modelId="{F40CF198-A752-4E95-BCFE-008C39F84D78}" type="presParOf" srcId="{5F0F5328-60CD-4667-A035-3C4F61DB22E0}" destId="{D71B110F-A394-45C8-A0BE-9B951CCE538D}" srcOrd="4" destOrd="0" presId="urn:microsoft.com/office/officeart/2018/2/layout/IconVerticalSolidList"/>
    <dgm:cxn modelId="{E37A981D-51FF-465C-93CA-4A574D51185D}" type="presParOf" srcId="{BE4BE8F0-1F8F-4BEF-8E9E-CA3E70F7D4C7}" destId="{84CDDDA6-7F58-4FF2-84AB-0213B64F17C0}" srcOrd="3" destOrd="0" presId="urn:microsoft.com/office/officeart/2018/2/layout/IconVerticalSolidList"/>
    <dgm:cxn modelId="{9964D47A-0DAA-4F8B-8880-B07301CD560F}" type="presParOf" srcId="{BE4BE8F0-1F8F-4BEF-8E9E-CA3E70F7D4C7}" destId="{01CEB81A-B916-45BC-849F-BE354664B8BA}" srcOrd="4" destOrd="0" presId="urn:microsoft.com/office/officeart/2018/2/layout/IconVerticalSolidList"/>
    <dgm:cxn modelId="{B2D30B12-9F51-473F-95F5-80EB405F8F06}" type="presParOf" srcId="{01CEB81A-B916-45BC-849F-BE354664B8BA}" destId="{A83AC1AD-0105-4D6E-ACA3-FCE86F6B252B}" srcOrd="0" destOrd="0" presId="urn:microsoft.com/office/officeart/2018/2/layout/IconVerticalSolidList"/>
    <dgm:cxn modelId="{63B08ACF-642D-4799-BA27-D6184522B2E7}" type="presParOf" srcId="{01CEB81A-B916-45BC-849F-BE354664B8BA}" destId="{B3382D17-A226-46E6-9038-DF7F9F198F67}" srcOrd="1" destOrd="0" presId="urn:microsoft.com/office/officeart/2018/2/layout/IconVerticalSolidList"/>
    <dgm:cxn modelId="{56F8994A-1F3D-451F-8A6C-6A5CFFD07B0A}" type="presParOf" srcId="{01CEB81A-B916-45BC-849F-BE354664B8BA}" destId="{C3BC239A-4E3A-42B2-85F5-D44ED58668F0}" srcOrd="2" destOrd="0" presId="urn:microsoft.com/office/officeart/2018/2/layout/IconVerticalSolidList"/>
    <dgm:cxn modelId="{A1B4DEDA-91E1-4EC0-8E88-2733B9685BAC}" type="presParOf" srcId="{01CEB81A-B916-45BC-849F-BE354664B8BA}" destId="{0D91A85D-35CA-4296-9633-2A869D91123A}" srcOrd="3" destOrd="0" presId="urn:microsoft.com/office/officeart/2018/2/layout/IconVerticalSolidList"/>
    <dgm:cxn modelId="{53F40D69-2FD2-455E-82C2-7AA9D661BBEF}" type="presParOf" srcId="{01CEB81A-B916-45BC-849F-BE354664B8BA}" destId="{C49D711D-6439-478B-850B-4DEEAF5BE4D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99AE64-37EC-46AF-9F1F-B804B876A2B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2B369A-B253-444A-9166-382C79B1A82F}">
      <dgm:prSet/>
      <dgm:spPr/>
      <dgm:t>
        <a:bodyPr/>
        <a:lstStyle/>
        <a:p>
          <a:r>
            <a:rPr lang="en-US" dirty="0"/>
            <a:t>Impact Stratification Scale (ISS)</a:t>
          </a:r>
        </a:p>
      </dgm:t>
    </dgm:pt>
    <dgm:pt modelId="{071FA48E-122D-4E02-A37B-3A3F31221C42}" type="parTrans" cxnId="{8AEE8B5F-A971-42AB-B319-ECF0BFD2FBB0}">
      <dgm:prSet/>
      <dgm:spPr/>
      <dgm:t>
        <a:bodyPr/>
        <a:lstStyle/>
        <a:p>
          <a:endParaRPr lang="en-US"/>
        </a:p>
      </dgm:t>
    </dgm:pt>
    <dgm:pt modelId="{91939EEB-D6C9-427F-BE86-3E74EF1B5F5C}" type="sibTrans" cxnId="{8AEE8B5F-A971-42AB-B319-ECF0BFD2FBB0}">
      <dgm:prSet/>
      <dgm:spPr/>
      <dgm:t>
        <a:bodyPr/>
        <a:lstStyle/>
        <a:p>
          <a:endParaRPr lang="en-US"/>
        </a:p>
      </dgm:t>
    </dgm:pt>
    <dgm:pt modelId="{3A01160E-4E86-440C-A4AE-CA234E6EDA7F}">
      <dgm:prSet/>
      <dgm:spPr/>
      <dgm:t>
        <a:bodyPr/>
        <a:lstStyle/>
        <a:p>
          <a:r>
            <a:rPr lang="en-US" dirty="0"/>
            <a:t>Graded Chronic Pain Scale (GCPS) disability score.   </a:t>
          </a:r>
        </a:p>
      </dgm:t>
    </dgm:pt>
    <dgm:pt modelId="{96BF2E9D-7F27-4204-823C-E75508903A01}" type="parTrans" cxnId="{B5717214-A451-4E6E-A4FC-4D64BA749197}">
      <dgm:prSet/>
      <dgm:spPr/>
      <dgm:t>
        <a:bodyPr/>
        <a:lstStyle/>
        <a:p>
          <a:endParaRPr lang="en-US"/>
        </a:p>
      </dgm:t>
    </dgm:pt>
    <dgm:pt modelId="{517923AE-1D90-453D-A48B-631CFD214410}" type="sibTrans" cxnId="{B5717214-A451-4E6E-A4FC-4D64BA749197}">
      <dgm:prSet/>
      <dgm:spPr/>
      <dgm:t>
        <a:bodyPr/>
        <a:lstStyle/>
        <a:p>
          <a:endParaRPr lang="en-US"/>
        </a:p>
      </dgm:t>
    </dgm:pt>
    <dgm:pt modelId="{4FC945A2-3489-4A28-9846-7593DD1F596E}">
      <dgm:prSet/>
      <dgm:spPr/>
      <dgm:t>
        <a:bodyPr/>
        <a:lstStyle/>
        <a:p>
          <a:r>
            <a:rPr lang="en-US"/>
            <a:t>Oswestry Disability Index (ODI)</a:t>
          </a:r>
        </a:p>
      </dgm:t>
    </dgm:pt>
    <dgm:pt modelId="{D55B6603-0F9A-4AEF-B501-252572EAFBC4}" type="parTrans" cxnId="{2FCFB394-021D-4E5D-ABA4-E2324C642640}">
      <dgm:prSet/>
      <dgm:spPr/>
      <dgm:t>
        <a:bodyPr/>
        <a:lstStyle/>
        <a:p>
          <a:endParaRPr lang="en-US"/>
        </a:p>
      </dgm:t>
    </dgm:pt>
    <dgm:pt modelId="{7E9283CE-4E3D-4D96-BD05-BE402E193B97}" type="sibTrans" cxnId="{2FCFB394-021D-4E5D-ABA4-E2324C642640}">
      <dgm:prSet/>
      <dgm:spPr/>
      <dgm:t>
        <a:bodyPr/>
        <a:lstStyle/>
        <a:p>
          <a:endParaRPr lang="en-US"/>
        </a:p>
      </dgm:t>
    </dgm:pt>
    <dgm:pt modelId="{C4E43DF6-C59E-4D8E-BE4C-F3B839921254}">
      <dgm:prSet/>
      <dgm:spPr/>
      <dgm:t>
        <a:bodyPr/>
        <a:lstStyle/>
        <a:p>
          <a:r>
            <a:rPr lang="en-US"/>
            <a:t>PEG (Pain intensity, interference with Enjoyment of life, interference with General activity)</a:t>
          </a:r>
        </a:p>
      </dgm:t>
    </dgm:pt>
    <dgm:pt modelId="{645C93CC-25E0-488D-8BA7-CC1D6385338C}" type="parTrans" cxnId="{89A15FBA-BAB0-4792-A75D-EDF5F1ED38FE}">
      <dgm:prSet/>
      <dgm:spPr/>
      <dgm:t>
        <a:bodyPr/>
        <a:lstStyle/>
        <a:p>
          <a:endParaRPr lang="en-US"/>
        </a:p>
      </dgm:t>
    </dgm:pt>
    <dgm:pt modelId="{7DFB9C83-653C-4547-8F70-C02CA81207F0}" type="sibTrans" cxnId="{89A15FBA-BAB0-4792-A75D-EDF5F1ED38FE}">
      <dgm:prSet/>
      <dgm:spPr/>
      <dgm:t>
        <a:bodyPr/>
        <a:lstStyle/>
        <a:p>
          <a:endParaRPr lang="en-US"/>
        </a:p>
      </dgm:t>
    </dgm:pt>
    <dgm:pt modelId="{FD7B4354-4BE9-4414-89C9-A075D712F10A}">
      <dgm:prSet/>
      <dgm:spPr/>
      <dgm:t>
        <a:bodyPr/>
        <a:lstStyle/>
        <a:p>
          <a:r>
            <a:rPr lang="en-US"/>
            <a:t>Roland-Morris Disability Questionnaire (RMDQ)</a:t>
          </a:r>
        </a:p>
      </dgm:t>
    </dgm:pt>
    <dgm:pt modelId="{D1DDBEEC-7AC2-4856-A7EF-23D2C34D3723}" type="parTrans" cxnId="{56AD6B97-5AAE-441D-B42A-2E45DB17247B}">
      <dgm:prSet/>
      <dgm:spPr/>
      <dgm:t>
        <a:bodyPr/>
        <a:lstStyle/>
        <a:p>
          <a:endParaRPr lang="en-US"/>
        </a:p>
      </dgm:t>
    </dgm:pt>
    <dgm:pt modelId="{392EF0AD-4BDE-4CE8-A73E-3812EB3A08F3}" type="sibTrans" cxnId="{56AD6B97-5AAE-441D-B42A-2E45DB17247B}">
      <dgm:prSet/>
      <dgm:spPr/>
      <dgm:t>
        <a:bodyPr/>
        <a:lstStyle/>
        <a:p>
          <a:endParaRPr lang="en-US"/>
        </a:p>
      </dgm:t>
    </dgm:pt>
    <dgm:pt modelId="{36C64EB8-6D9D-4D14-A2FD-BE13947BFF8A}">
      <dgm:prSet/>
      <dgm:spPr/>
      <dgm:t>
        <a:bodyPr/>
        <a:lstStyle/>
        <a:p>
          <a:r>
            <a:rPr lang="en-US"/>
            <a:t>Short form of the Orebro Musculoskeletal Pain Questionnaire (OMPQ)</a:t>
          </a:r>
        </a:p>
      </dgm:t>
    </dgm:pt>
    <dgm:pt modelId="{62007840-7424-4162-A9AC-9D49F44571E1}" type="parTrans" cxnId="{487BD737-9A1D-48B3-8483-91D432483143}">
      <dgm:prSet/>
      <dgm:spPr/>
      <dgm:t>
        <a:bodyPr/>
        <a:lstStyle/>
        <a:p>
          <a:endParaRPr lang="en-US"/>
        </a:p>
      </dgm:t>
    </dgm:pt>
    <dgm:pt modelId="{CFD1781E-1358-40EF-AE96-48FF61C9A563}" type="sibTrans" cxnId="{487BD737-9A1D-48B3-8483-91D432483143}">
      <dgm:prSet/>
      <dgm:spPr/>
      <dgm:t>
        <a:bodyPr/>
        <a:lstStyle/>
        <a:p>
          <a:endParaRPr lang="en-US"/>
        </a:p>
      </dgm:t>
    </dgm:pt>
    <dgm:pt modelId="{4243F686-1A06-4CFA-8167-DB70B4633998}">
      <dgm:prSet/>
      <dgm:spPr/>
      <dgm:t>
        <a:bodyPr/>
        <a:lstStyle/>
        <a:p>
          <a:r>
            <a:rPr lang="en-US"/>
            <a:t>Subgroups for Targeted Treatment (STarT) Back Tool</a:t>
          </a:r>
        </a:p>
      </dgm:t>
    </dgm:pt>
    <dgm:pt modelId="{B70D320B-52CB-4601-BC0F-1E9A3717B933}" type="parTrans" cxnId="{2DCE912C-4442-4B47-A1E4-1D80FF14A84D}">
      <dgm:prSet/>
      <dgm:spPr/>
      <dgm:t>
        <a:bodyPr/>
        <a:lstStyle/>
        <a:p>
          <a:endParaRPr lang="en-US"/>
        </a:p>
      </dgm:t>
    </dgm:pt>
    <dgm:pt modelId="{6F106F9D-6A07-40AB-A7CC-A122CC595286}" type="sibTrans" cxnId="{2DCE912C-4442-4B47-A1E4-1D80FF14A84D}">
      <dgm:prSet/>
      <dgm:spPr/>
      <dgm:t>
        <a:bodyPr/>
        <a:lstStyle/>
        <a:p>
          <a:endParaRPr lang="en-US"/>
        </a:p>
      </dgm:t>
    </dgm:pt>
    <dgm:pt modelId="{676863DA-E0CD-4974-B4EF-235560B3C8B0}" type="pres">
      <dgm:prSet presAssocID="{F299AE64-37EC-46AF-9F1F-B804B876A2BD}" presName="diagram" presStyleCnt="0">
        <dgm:presLayoutVars>
          <dgm:dir/>
          <dgm:resizeHandles val="exact"/>
        </dgm:presLayoutVars>
      </dgm:prSet>
      <dgm:spPr/>
    </dgm:pt>
    <dgm:pt modelId="{4267E2FD-FD77-4E96-AC1A-EFDDD8E124DF}" type="pres">
      <dgm:prSet presAssocID="{892B369A-B253-444A-9166-382C79B1A82F}" presName="node" presStyleLbl="node1" presStyleIdx="0" presStyleCnt="7">
        <dgm:presLayoutVars>
          <dgm:bulletEnabled val="1"/>
        </dgm:presLayoutVars>
      </dgm:prSet>
      <dgm:spPr/>
    </dgm:pt>
    <dgm:pt modelId="{DAAB930F-325A-41BE-A13A-D20A9724F901}" type="pres">
      <dgm:prSet presAssocID="{91939EEB-D6C9-427F-BE86-3E74EF1B5F5C}" presName="sibTrans" presStyleCnt="0"/>
      <dgm:spPr/>
    </dgm:pt>
    <dgm:pt modelId="{9F6E6594-7D83-4242-A0B6-F716D2310381}" type="pres">
      <dgm:prSet presAssocID="{3A01160E-4E86-440C-A4AE-CA234E6EDA7F}" presName="node" presStyleLbl="node1" presStyleIdx="1" presStyleCnt="7">
        <dgm:presLayoutVars>
          <dgm:bulletEnabled val="1"/>
        </dgm:presLayoutVars>
      </dgm:prSet>
      <dgm:spPr/>
    </dgm:pt>
    <dgm:pt modelId="{BACA5EB2-B559-43D1-A3BD-22A75A3713F6}" type="pres">
      <dgm:prSet presAssocID="{517923AE-1D90-453D-A48B-631CFD214410}" presName="sibTrans" presStyleCnt="0"/>
      <dgm:spPr/>
    </dgm:pt>
    <dgm:pt modelId="{AB870015-9935-4627-8A8D-CAF96B1963D3}" type="pres">
      <dgm:prSet presAssocID="{4FC945A2-3489-4A28-9846-7593DD1F596E}" presName="node" presStyleLbl="node1" presStyleIdx="2" presStyleCnt="7">
        <dgm:presLayoutVars>
          <dgm:bulletEnabled val="1"/>
        </dgm:presLayoutVars>
      </dgm:prSet>
      <dgm:spPr/>
    </dgm:pt>
    <dgm:pt modelId="{6A2FEF79-896A-4A46-8F5D-9A33DC780379}" type="pres">
      <dgm:prSet presAssocID="{7E9283CE-4E3D-4D96-BD05-BE402E193B97}" presName="sibTrans" presStyleCnt="0"/>
      <dgm:spPr/>
    </dgm:pt>
    <dgm:pt modelId="{BD9C0BE4-5930-4686-8882-ACCDB57BB2D3}" type="pres">
      <dgm:prSet presAssocID="{C4E43DF6-C59E-4D8E-BE4C-F3B839921254}" presName="node" presStyleLbl="node1" presStyleIdx="3" presStyleCnt="7">
        <dgm:presLayoutVars>
          <dgm:bulletEnabled val="1"/>
        </dgm:presLayoutVars>
      </dgm:prSet>
      <dgm:spPr/>
    </dgm:pt>
    <dgm:pt modelId="{29E65A29-46BD-41A4-BE62-4D79C16233C1}" type="pres">
      <dgm:prSet presAssocID="{7DFB9C83-653C-4547-8F70-C02CA81207F0}" presName="sibTrans" presStyleCnt="0"/>
      <dgm:spPr/>
    </dgm:pt>
    <dgm:pt modelId="{C566AD05-1F37-4B5B-A79A-DBE08831ED87}" type="pres">
      <dgm:prSet presAssocID="{FD7B4354-4BE9-4414-89C9-A075D712F10A}" presName="node" presStyleLbl="node1" presStyleIdx="4" presStyleCnt="7">
        <dgm:presLayoutVars>
          <dgm:bulletEnabled val="1"/>
        </dgm:presLayoutVars>
      </dgm:prSet>
      <dgm:spPr/>
    </dgm:pt>
    <dgm:pt modelId="{4E69159F-9FAF-4A84-BE66-1BFBE303C47B}" type="pres">
      <dgm:prSet presAssocID="{392EF0AD-4BDE-4CE8-A73E-3812EB3A08F3}" presName="sibTrans" presStyleCnt="0"/>
      <dgm:spPr/>
    </dgm:pt>
    <dgm:pt modelId="{3D0C54CB-17A2-42B8-BB3D-D388A3B40575}" type="pres">
      <dgm:prSet presAssocID="{36C64EB8-6D9D-4D14-A2FD-BE13947BFF8A}" presName="node" presStyleLbl="node1" presStyleIdx="5" presStyleCnt="7">
        <dgm:presLayoutVars>
          <dgm:bulletEnabled val="1"/>
        </dgm:presLayoutVars>
      </dgm:prSet>
      <dgm:spPr/>
    </dgm:pt>
    <dgm:pt modelId="{9C539672-2CD4-43BE-BFE5-282745F549D1}" type="pres">
      <dgm:prSet presAssocID="{CFD1781E-1358-40EF-AE96-48FF61C9A563}" presName="sibTrans" presStyleCnt="0"/>
      <dgm:spPr/>
    </dgm:pt>
    <dgm:pt modelId="{9FC8FBFB-6129-44CC-A7A3-3B7562F58B6D}" type="pres">
      <dgm:prSet presAssocID="{4243F686-1A06-4CFA-8167-DB70B4633998}" presName="node" presStyleLbl="node1" presStyleIdx="6" presStyleCnt="7">
        <dgm:presLayoutVars>
          <dgm:bulletEnabled val="1"/>
        </dgm:presLayoutVars>
      </dgm:prSet>
      <dgm:spPr/>
    </dgm:pt>
  </dgm:ptLst>
  <dgm:cxnLst>
    <dgm:cxn modelId="{B5717214-A451-4E6E-A4FC-4D64BA749197}" srcId="{F299AE64-37EC-46AF-9F1F-B804B876A2BD}" destId="{3A01160E-4E86-440C-A4AE-CA234E6EDA7F}" srcOrd="1" destOrd="0" parTransId="{96BF2E9D-7F27-4204-823C-E75508903A01}" sibTransId="{517923AE-1D90-453D-A48B-631CFD214410}"/>
    <dgm:cxn modelId="{D5C0D816-0175-4E68-93E1-4E579D54AF59}" type="presOf" srcId="{36C64EB8-6D9D-4D14-A2FD-BE13947BFF8A}" destId="{3D0C54CB-17A2-42B8-BB3D-D388A3B40575}" srcOrd="0" destOrd="0" presId="urn:microsoft.com/office/officeart/2005/8/layout/default"/>
    <dgm:cxn modelId="{2DCE912C-4442-4B47-A1E4-1D80FF14A84D}" srcId="{F299AE64-37EC-46AF-9F1F-B804B876A2BD}" destId="{4243F686-1A06-4CFA-8167-DB70B4633998}" srcOrd="6" destOrd="0" parTransId="{B70D320B-52CB-4601-BC0F-1E9A3717B933}" sibTransId="{6F106F9D-6A07-40AB-A7CC-A122CC595286}"/>
    <dgm:cxn modelId="{487BD737-9A1D-48B3-8483-91D432483143}" srcId="{F299AE64-37EC-46AF-9F1F-B804B876A2BD}" destId="{36C64EB8-6D9D-4D14-A2FD-BE13947BFF8A}" srcOrd="5" destOrd="0" parTransId="{62007840-7424-4162-A9AC-9D49F44571E1}" sibTransId="{CFD1781E-1358-40EF-AE96-48FF61C9A563}"/>
    <dgm:cxn modelId="{8AEE8B5F-A971-42AB-B319-ECF0BFD2FBB0}" srcId="{F299AE64-37EC-46AF-9F1F-B804B876A2BD}" destId="{892B369A-B253-444A-9166-382C79B1A82F}" srcOrd="0" destOrd="0" parTransId="{071FA48E-122D-4E02-A37B-3A3F31221C42}" sibTransId="{91939EEB-D6C9-427F-BE86-3E74EF1B5F5C}"/>
    <dgm:cxn modelId="{835B2665-4B4D-44F7-A703-EE286C3D54E5}" type="presOf" srcId="{4FC945A2-3489-4A28-9846-7593DD1F596E}" destId="{AB870015-9935-4627-8A8D-CAF96B1963D3}" srcOrd="0" destOrd="0" presId="urn:microsoft.com/office/officeart/2005/8/layout/default"/>
    <dgm:cxn modelId="{634F2C8B-DC8A-42EB-8A1C-0242F3035765}" type="presOf" srcId="{FD7B4354-4BE9-4414-89C9-A075D712F10A}" destId="{C566AD05-1F37-4B5B-A79A-DBE08831ED87}" srcOrd="0" destOrd="0" presId="urn:microsoft.com/office/officeart/2005/8/layout/default"/>
    <dgm:cxn modelId="{2FCFB394-021D-4E5D-ABA4-E2324C642640}" srcId="{F299AE64-37EC-46AF-9F1F-B804B876A2BD}" destId="{4FC945A2-3489-4A28-9846-7593DD1F596E}" srcOrd="2" destOrd="0" parTransId="{D55B6603-0F9A-4AEF-B501-252572EAFBC4}" sibTransId="{7E9283CE-4E3D-4D96-BD05-BE402E193B97}"/>
    <dgm:cxn modelId="{37A40D95-91FB-4269-925B-90A09DEC6D52}" type="presOf" srcId="{F299AE64-37EC-46AF-9F1F-B804B876A2BD}" destId="{676863DA-E0CD-4974-B4EF-235560B3C8B0}" srcOrd="0" destOrd="0" presId="urn:microsoft.com/office/officeart/2005/8/layout/default"/>
    <dgm:cxn modelId="{56AD6B97-5AAE-441D-B42A-2E45DB17247B}" srcId="{F299AE64-37EC-46AF-9F1F-B804B876A2BD}" destId="{FD7B4354-4BE9-4414-89C9-A075D712F10A}" srcOrd="4" destOrd="0" parTransId="{D1DDBEEC-7AC2-4856-A7EF-23D2C34D3723}" sibTransId="{392EF0AD-4BDE-4CE8-A73E-3812EB3A08F3}"/>
    <dgm:cxn modelId="{007F809C-3CE1-43EB-84C3-6272A60B63F2}" type="presOf" srcId="{892B369A-B253-444A-9166-382C79B1A82F}" destId="{4267E2FD-FD77-4E96-AC1A-EFDDD8E124DF}" srcOrd="0" destOrd="0" presId="urn:microsoft.com/office/officeart/2005/8/layout/default"/>
    <dgm:cxn modelId="{50BE2FB2-B371-4252-8D43-070F358B390B}" type="presOf" srcId="{C4E43DF6-C59E-4D8E-BE4C-F3B839921254}" destId="{BD9C0BE4-5930-4686-8882-ACCDB57BB2D3}" srcOrd="0" destOrd="0" presId="urn:microsoft.com/office/officeart/2005/8/layout/default"/>
    <dgm:cxn modelId="{89A15FBA-BAB0-4792-A75D-EDF5F1ED38FE}" srcId="{F299AE64-37EC-46AF-9F1F-B804B876A2BD}" destId="{C4E43DF6-C59E-4D8E-BE4C-F3B839921254}" srcOrd="3" destOrd="0" parTransId="{645C93CC-25E0-488D-8BA7-CC1D6385338C}" sibTransId="{7DFB9C83-653C-4547-8F70-C02CA81207F0}"/>
    <dgm:cxn modelId="{E5E0EFC6-25B9-48CB-963B-D48854FC5B56}" type="presOf" srcId="{3A01160E-4E86-440C-A4AE-CA234E6EDA7F}" destId="{9F6E6594-7D83-4242-A0B6-F716D2310381}" srcOrd="0" destOrd="0" presId="urn:microsoft.com/office/officeart/2005/8/layout/default"/>
    <dgm:cxn modelId="{BF68CFD3-53A7-4379-9A48-008169C6540C}" type="presOf" srcId="{4243F686-1A06-4CFA-8167-DB70B4633998}" destId="{9FC8FBFB-6129-44CC-A7A3-3B7562F58B6D}" srcOrd="0" destOrd="0" presId="urn:microsoft.com/office/officeart/2005/8/layout/default"/>
    <dgm:cxn modelId="{BD1E0470-A007-47C4-A32B-CDD30B71BE32}" type="presParOf" srcId="{676863DA-E0CD-4974-B4EF-235560B3C8B0}" destId="{4267E2FD-FD77-4E96-AC1A-EFDDD8E124DF}" srcOrd="0" destOrd="0" presId="urn:microsoft.com/office/officeart/2005/8/layout/default"/>
    <dgm:cxn modelId="{BB1929B7-48A4-411D-81F5-395A1C68E3DF}" type="presParOf" srcId="{676863DA-E0CD-4974-B4EF-235560B3C8B0}" destId="{DAAB930F-325A-41BE-A13A-D20A9724F901}" srcOrd="1" destOrd="0" presId="urn:microsoft.com/office/officeart/2005/8/layout/default"/>
    <dgm:cxn modelId="{4B47D1B1-BC6F-436B-924F-BA647C24B008}" type="presParOf" srcId="{676863DA-E0CD-4974-B4EF-235560B3C8B0}" destId="{9F6E6594-7D83-4242-A0B6-F716D2310381}" srcOrd="2" destOrd="0" presId="urn:microsoft.com/office/officeart/2005/8/layout/default"/>
    <dgm:cxn modelId="{0F4FC229-0F7A-4799-80D0-1B8E5F2980DE}" type="presParOf" srcId="{676863DA-E0CD-4974-B4EF-235560B3C8B0}" destId="{BACA5EB2-B559-43D1-A3BD-22A75A3713F6}" srcOrd="3" destOrd="0" presId="urn:microsoft.com/office/officeart/2005/8/layout/default"/>
    <dgm:cxn modelId="{D565FE98-B0E6-4A43-8A2F-46F0E8308C3C}" type="presParOf" srcId="{676863DA-E0CD-4974-B4EF-235560B3C8B0}" destId="{AB870015-9935-4627-8A8D-CAF96B1963D3}" srcOrd="4" destOrd="0" presId="urn:microsoft.com/office/officeart/2005/8/layout/default"/>
    <dgm:cxn modelId="{CD128C12-02B9-410A-AE01-7DAEEF08CDCE}" type="presParOf" srcId="{676863DA-E0CD-4974-B4EF-235560B3C8B0}" destId="{6A2FEF79-896A-4A46-8F5D-9A33DC780379}" srcOrd="5" destOrd="0" presId="urn:microsoft.com/office/officeart/2005/8/layout/default"/>
    <dgm:cxn modelId="{C406C371-157E-4031-A212-5577B884C6F9}" type="presParOf" srcId="{676863DA-E0CD-4974-B4EF-235560B3C8B0}" destId="{BD9C0BE4-5930-4686-8882-ACCDB57BB2D3}" srcOrd="6" destOrd="0" presId="urn:microsoft.com/office/officeart/2005/8/layout/default"/>
    <dgm:cxn modelId="{D2A0035A-B7C0-496B-8B59-2FBBE7413446}" type="presParOf" srcId="{676863DA-E0CD-4974-B4EF-235560B3C8B0}" destId="{29E65A29-46BD-41A4-BE62-4D79C16233C1}" srcOrd="7" destOrd="0" presId="urn:microsoft.com/office/officeart/2005/8/layout/default"/>
    <dgm:cxn modelId="{988DD00E-6C13-44F7-A65B-06ECA6858270}" type="presParOf" srcId="{676863DA-E0CD-4974-B4EF-235560B3C8B0}" destId="{C566AD05-1F37-4B5B-A79A-DBE08831ED87}" srcOrd="8" destOrd="0" presId="urn:microsoft.com/office/officeart/2005/8/layout/default"/>
    <dgm:cxn modelId="{A09E01F4-35F9-4BC5-9DCB-FFA29B1F5A27}" type="presParOf" srcId="{676863DA-E0CD-4974-B4EF-235560B3C8B0}" destId="{4E69159F-9FAF-4A84-BE66-1BFBE303C47B}" srcOrd="9" destOrd="0" presId="urn:microsoft.com/office/officeart/2005/8/layout/default"/>
    <dgm:cxn modelId="{4F2D3A3E-C8A6-4119-9497-6769E5CF0C3A}" type="presParOf" srcId="{676863DA-E0CD-4974-B4EF-235560B3C8B0}" destId="{3D0C54CB-17A2-42B8-BB3D-D388A3B40575}" srcOrd="10" destOrd="0" presId="urn:microsoft.com/office/officeart/2005/8/layout/default"/>
    <dgm:cxn modelId="{82A75BA4-95BB-4EAE-AAF5-50089D4FE254}" type="presParOf" srcId="{676863DA-E0CD-4974-B4EF-235560B3C8B0}" destId="{9C539672-2CD4-43BE-BFE5-282745F549D1}" srcOrd="11" destOrd="0" presId="urn:microsoft.com/office/officeart/2005/8/layout/default"/>
    <dgm:cxn modelId="{4C30C9B6-A6F5-4E92-97B6-5B54161FFC9F}" type="presParOf" srcId="{676863DA-E0CD-4974-B4EF-235560B3C8B0}" destId="{9FC8FBFB-6129-44CC-A7A3-3B7562F58B6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7C9FC-CA5E-4801-80C2-EA2EC3790C23}">
      <dsp:nvSpPr>
        <dsp:cNvPr id="0" name=""/>
        <dsp:cNvSpPr/>
      </dsp:nvSpPr>
      <dsp:spPr>
        <a:xfrm>
          <a:off x="0" y="355560"/>
          <a:ext cx="7867646" cy="725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Item frequencies</a:t>
          </a:r>
        </a:p>
      </dsp:txBody>
      <dsp:txXfrm>
        <a:off x="35411" y="390971"/>
        <a:ext cx="7796824" cy="654577"/>
      </dsp:txXfrm>
    </dsp:sp>
    <dsp:sp modelId="{6E5E8669-7697-4AB5-AA13-14781CCF15E6}">
      <dsp:nvSpPr>
        <dsp:cNvPr id="0" name=""/>
        <dsp:cNvSpPr/>
      </dsp:nvSpPr>
      <dsp:spPr>
        <a:xfrm>
          <a:off x="0" y="1170240"/>
          <a:ext cx="7867646" cy="725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Item-scale correlations </a:t>
          </a:r>
        </a:p>
      </dsp:txBody>
      <dsp:txXfrm>
        <a:off x="35411" y="1205651"/>
        <a:ext cx="7796824" cy="654577"/>
      </dsp:txXfrm>
    </dsp:sp>
    <dsp:sp modelId="{3DAB67E4-A3AE-4571-92C5-7E5A0C13AAA6}">
      <dsp:nvSpPr>
        <dsp:cNvPr id="0" name=""/>
        <dsp:cNvSpPr/>
      </dsp:nvSpPr>
      <dsp:spPr>
        <a:xfrm>
          <a:off x="0" y="1984920"/>
          <a:ext cx="7867646" cy="725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Factor analysis</a:t>
          </a:r>
        </a:p>
      </dsp:txBody>
      <dsp:txXfrm>
        <a:off x="35411" y="2020331"/>
        <a:ext cx="7796824" cy="654577"/>
      </dsp:txXfrm>
    </dsp:sp>
    <dsp:sp modelId="{3864B7F2-440E-461D-B873-8495ABCD517C}">
      <dsp:nvSpPr>
        <dsp:cNvPr id="0" name=""/>
        <dsp:cNvSpPr/>
      </dsp:nvSpPr>
      <dsp:spPr>
        <a:xfrm>
          <a:off x="0" y="2799600"/>
          <a:ext cx="7867646" cy="725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Reliability</a:t>
          </a:r>
        </a:p>
      </dsp:txBody>
      <dsp:txXfrm>
        <a:off x="35411" y="2835011"/>
        <a:ext cx="7796824" cy="654577"/>
      </dsp:txXfrm>
    </dsp:sp>
    <dsp:sp modelId="{2AAB489F-3807-4CC4-ADB8-F21858D10F94}">
      <dsp:nvSpPr>
        <dsp:cNvPr id="0" name=""/>
        <dsp:cNvSpPr/>
      </dsp:nvSpPr>
      <dsp:spPr>
        <a:xfrm>
          <a:off x="0" y="3614280"/>
          <a:ext cx="7867646" cy="725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Scale means, medians, SD, % floor/ceiling </a:t>
          </a:r>
        </a:p>
      </dsp:txBody>
      <dsp:txXfrm>
        <a:off x="35411" y="3649691"/>
        <a:ext cx="7796824" cy="654577"/>
      </dsp:txXfrm>
    </dsp:sp>
    <dsp:sp modelId="{E00BD3DB-2CB8-4A5E-A336-7ECFBA1E6274}">
      <dsp:nvSpPr>
        <dsp:cNvPr id="0" name=""/>
        <dsp:cNvSpPr/>
      </dsp:nvSpPr>
      <dsp:spPr>
        <a:xfrm>
          <a:off x="0" y="4428960"/>
          <a:ext cx="7867646" cy="725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Associations with other measures</a:t>
          </a:r>
        </a:p>
      </dsp:txBody>
      <dsp:txXfrm>
        <a:off x="35411" y="4464371"/>
        <a:ext cx="7796824" cy="654577"/>
      </dsp:txXfrm>
    </dsp:sp>
    <dsp:sp modelId="{EDB18490-DBD0-4A27-B1DF-30A63E77036A}">
      <dsp:nvSpPr>
        <dsp:cNvPr id="0" name=""/>
        <dsp:cNvSpPr/>
      </dsp:nvSpPr>
      <dsp:spPr>
        <a:xfrm>
          <a:off x="0" y="5243639"/>
          <a:ext cx="7867646" cy="725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Item response theory </a:t>
          </a:r>
        </a:p>
      </dsp:txBody>
      <dsp:txXfrm>
        <a:off x="35411" y="5279050"/>
        <a:ext cx="7796824" cy="654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8D0FC-68D6-4915-A48C-89AF7A90FCAD}">
      <dsp:nvSpPr>
        <dsp:cNvPr id="0" name=""/>
        <dsp:cNvSpPr/>
      </dsp:nvSpPr>
      <dsp:spPr>
        <a:xfrm>
          <a:off x="0" y="552"/>
          <a:ext cx="4543425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DAC57-8618-4C27-9EE1-F746E94F383B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12D0F-5E13-4850-8BD6-90B6E7679703}">
      <dsp:nvSpPr>
        <dsp:cNvPr id="0" name=""/>
        <dsp:cNvSpPr/>
      </dsp:nvSpPr>
      <dsp:spPr>
        <a:xfrm>
          <a:off x="1493203" y="552"/>
          <a:ext cx="2044541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Inter-rater (rater)</a:t>
          </a:r>
        </a:p>
      </dsp:txBody>
      <dsp:txXfrm>
        <a:off x="1493203" y="552"/>
        <a:ext cx="2044541" cy="1292816"/>
      </dsp:txXfrm>
    </dsp:sp>
    <dsp:sp modelId="{BE1F5548-2DFD-4DE2-AE3C-60904291E8F0}">
      <dsp:nvSpPr>
        <dsp:cNvPr id="0" name=""/>
        <dsp:cNvSpPr/>
      </dsp:nvSpPr>
      <dsp:spPr>
        <a:xfrm>
          <a:off x="3537744" y="552"/>
          <a:ext cx="100568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Need 2 or more raters of the thing being measured</a:t>
          </a:r>
        </a:p>
      </dsp:txBody>
      <dsp:txXfrm>
        <a:off x="3537744" y="552"/>
        <a:ext cx="1005680" cy="1292816"/>
      </dsp:txXfrm>
    </dsp:sp>
    <dsp:sp modelId="{6B7A9BC6-8525-4DE9-945F-4604230B7C71}">
      <dsp:nvSpPr>
        <dsp:cNvPr id="0" name=""/>
        <dsp:cNvSpPr/>
      </dsp:nvSpPr>
      <dsp:spPr>
        <a:xfrm>
          <a:off x="0" y="1616573"/>
          <a:ext cx="4543425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3EA5C-6EC9-45D7-8702-EB30C628A221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21B51-A6A8-44D5-8A3A-67E3D20B9DC5}">
      <dsp:nvSpPr>
        <dsp:cNvPr id="0" name=""/>
        <dsp:cNvSpPr/>
      </dsp:nvSpPr>
      <dsp:spPr>
        <a:xfrm>
          <a:off x="1493203" y="1616573"/>
          <a:ext cx="2044541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Test-retest (administrations)</a:t>
          </a:r>
        </a:p>
      </dsp:txBody>
      <dsp:txXfrm>
        <a:off x="1493203" y="1616573"/>
        <a:ext cx="2044541" cy="1292816"/>
      </dsp:txXfrm>
    </dsp:sp>
    <dsp:sp modelId="{D71B110F-A394-45C8-A0BE-9B951CCE538D}">
      <dsp:nvSpPr>
        <dsp:cNvPr id="0" name=""/>
        <dsp:cNvSpPr/>
      </dsp:nvSpPr>
      <dsp:spPr>
        <a:xfrm>
          <a:off x="3537744" y="1616573"/>
          <a:ext cx="100568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Need 2 or more time points</a:t>
          </a:r>
        </a:p>
      </dsp:txBody>
      <dsp:txXfrm>
        <a:off x="3537744" y="1616573"/>
        <a:ext cx="1005680" cy="1292816"/>
      </dsp:txXfrm>
    </dsp:sp>
    <dsp:sp modelId="{A83AC1AD-0105-4D6E-ACA3-FCE86F6B252B}">
      <dsp:nvSpPr>
        <dsp:cNvPr id="0" name=""/>
        <dsp:cNvSpPr/>
      </dsp:nvSpPr>
      <dsp:spPr>
        <a:xfrm>
          <a:off x="0" y="3232593"/>
          <a:ext cx="4543425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82D17-A226-46E6-9038-DF7F9F198F67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1A85D-35CA-4296-9633-2A869D91123A}">
      <dsp:nvSpPr>
        <dsp:cNvPr id="0" name=""/>
        <dsp:cNvSpPr/>
      </dsp:nvSpPr>
      <dsp:spPr>
        <a:xfrm>
          <a:off x="1493203" y="3232593"/>
          <a:ext cx="2044541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Internal consistency (items)</a:t>
          </a:r>
        </a:p>
      </dsp:txBody>
      <dsp:txXfrm>
        <a:off x="1493203" y="3232593"/>
        <a:ext cx="2044541" cy="1292816"/>
      </dsp:txXfrm>
    </dsp:sp>
    <dsp:sp modelId="{C49D711D-6439-478B-850B-4DEEAF5BE4DD}">
      <dsp:nvSpPr>
        <dsp:cNvPr id="0" name=""/>
        <dsp:cNvSpPr/>
      </dsp:nvSpPr>
      <dsp:spPr>
        <a:xfrm>
          <a:off x="3537744" y="3232593"/>
          <a:ext cx="100568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Need 2 or more items</a:t>
          </a:r>
        </a:p>
      </dsp:txBody>
      <dsp:txXfrm>
        <a:off x="3537744" y="3232593"/>
        <a:ext cx="1005680" cy="1292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7E2FD-FD77-4E96-AC1A-EFDDD8E124DF}">
      <dsp:nvSpPr>
        <dsp:cNvPr id="0" name=""/>
        <dsp:cNvSpPr/>
      </dsp:nvSpPr>
      <dsp:spPr>
        <a:xfrm>
          <a:off x="468272" y="3745"/>
          <a:ext cx="2171923" cy="13031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Impact Stratification Scale (ISS)</a:t>
          </a:r>
        </a:p>
      </dsp:txBody>
      <dsp:txXfrm>
        <a:off x="468272" y="3745"/>
        <a:ext cx="2171923" cy="1303153"/>
      </dsp:txXfrm>
    </dsp:sp>
    <dsp:sp modelId="{9F6E6594-7D83-4242-A0B6-F716D2310381}">
      <dsp:nvSpPr>
        <dsp:cNvPr id="0" name=""/>
        <dsp:cNvSpPr/>
      </dsp:nvSpPr>
      <dsp:spPr>
        <a:xfrm>
          <a:off x="2857388" y="3745"/>
          <a:ext cx="2171923" cy="1303153"/>
        </a:xfrm>
        <a:prstGeom prst="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Graded Chronic Pain Scale (GCPS) disability score.   </a:t>
          </a:r>
        </a:p>
      </dsp:txBody>
      <dsp:txXfrm>
        <a:off x="2857388" y="3745"/>
        <a:ext cx="2171923" cy="1303153"/>
      </dsp:txXfrm>
    </dsp:sp>
    <dsp:sp modelId="{AB870015-9935-4627-8A8D-CAF96B1963D3}">
      <dsp:nvSpPr>
        <dsp:cNvPr id="0" name=""/>
        <dsp:cNvSpPr/>
      </dsp:nvSpPr>
      <dsp:spPr>
        <a:xfrm>
          <a:off x="5246503" y="3745"/>
          <a:ext cx="2171923" cy="1303153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Oswestry Disability Index (ODI)</a:t>
          </a:r>
        </a:p>
      </dsp:txBody>
      <dsp:txXfrm>
        <a:off x="5246503" y="3745"/>
        <a:ext cx="2171923" cy="1303153"/>
      </dsp:txXfrm>
    </dsp:sp>
    <dsp:sp modelId="{BD9C0BE4-5930-4686-8882-ACCDB57BB2D3}">
      <dsp:nvSpPr>
        <dsp:cNvPr id="0" name=""/>
        <dsp:cNvSpPr/>
      </dsp:nvSpPr>
      <dsp:spPr>
        <a:xfrm>
          <a:off x="468272" y="1524092"/>
          <a:ext cx="2171923" cy="1303153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PEG (Pain intensity, interference with Enjoyment of life, interference with General activity)</a:t>
          </a:r>
        </a:p>
      </dsp:txBody>
      <dsp:txXfrm>
        <a:off x="468272" y="1524092"/>
        <a:ext cx="2171923" cy="1303153"/>
      </dsp:txXfrm>
    </dsp:sp>
    <dsp:sp modelId="{C566AD05-1F37-4B5B-A79A-DBE08831ED87}">
      <dsp:nvSpPr>
        <dsp:cNvPr id="0" name=""/>
        <dsp:cNvSpPr/>
      </dsp:nvSpPr>
      <dsp:spPr>
        <a:xfrm>
          <a:off x="2857388" y="1524092"/>
          <a:ext cx="2171923" cy="1303153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Roland-Morris Disability Questionnaire (RMDQ)</a:t>
          </a:r>
        </a:p>
      </dsp:txBody>
      <dsp:txXfrm>
        <a:off x="2857388" y="1524092"/>
        <a:ext cx="2171923" cy="1303153"/>
      </dsp:txXfrm>
    </dsp:sp>
    <dsp:sp modelId="{3D0C54CB-17A2-42B8-BB3D-D388A3B40575}">
      <dsp:nvSpPr>
        <dsp:cNvPr id="0" name=""/>
        <dsp:cNvSpPr/>
      </dsp:nvSpPr>
      <dsp:spPr>
        <a:xfrm>
          <a:off x="5246503" y="1524092"/>
          <a:ext cx="2171923" cy="1303153"/>
        </a:xfrm>
        <a:prstGeom prst="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Short form of the Orebro Musculoskeletal Pain Questionnaire (OMPQ)</a:t>
          </a:r>
        </a:p>
      </dsp:txBody>
      <dsp:txXfrm>
        <a:off x="5246503" y="1524092"/>
        <a:ext cx="2171923" cy="1303153"/>
      </dsp:txXfrm>
    </dsp:sp>
    <dsp:sp modelId="{9FC8FBFB-6129-44CC-A7A3-3B7562F58B6D}">
      <dsp:nvSpPr>
        <dsp:cNvPr id="0" name=""/>
        <dsp:cNvSpPr/>
      </dsp:nvSpPr>
      <dsp:spPr>
        <a:xfrm>
          <a:off x="2857388" y="3044438"/>
          <a:ext cx="2171923" cy="130315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Subgroups for Targeted Treatment (STarT) Back Tool</a:t>
          </a:r>
        </a:p>
      </dsp:txBody>
      <dsp:txXfrm>
        <a:off x="2857388" y="3044438"/>
        <a:ext cx="2171923" cy="1303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E197CC93-C75D-4F67-8C33-D08C449A1B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2AE491DB-30CC-40ED-95DD-774D1622E9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1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BDF00BA1-B963-4750-A199-BC8FDAC55AC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ACF6071E-4422-40A9-9BCA-0474A06AD91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54C984-7A01-4D9D-A992-A01DA9DCE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47.322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7634.94141"/>
      <inkml:brushProperty name="anchorY" value="-268.93967"/>
      <inkml:brushProperty name="scaleFactor" value="0.5"/>
    </inkml:brush>
  </inkml:definitions>
  <inkml:trace contextRef="#ctx0" brushRef="#br0">35501 19410,'0'0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28.505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2206.94141"/>
      <inkml:brushProperty name="anchorY" value="-4840.93994"/>
      <inkml:brushProperty name="scaleFactor" value="0.5"/>
    </inkml:brush>
  </inkml:definitions>
  <inkml:trace contextRef="#ctx0" brushRef="#br0">12126 22726,'0'0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6T20:32:41.56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34,'32'0,"8"1,-1-2,72-11,-60 3,101-4,54 14,-73 1,-70-2,-36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6T20:32:46.82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1,'573'0,"-546"0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6T20:32:50.43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0,'5'0,"7"0,8 0,4 0,5 0,2 0,2 0,0 0,0 0,0 0,0 0,-1 0,0 0,0 0,0 0,0 0,-6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6T20:32:54.75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66,'21'0,"2"1,1-1,0-1,-1-1,1-1,-1-1,36-12,-28 6,0 2,1 0,0 2,1 2,-1 1,1 1,32 3,61 1,-99-2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6T20:32:59.65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35,'5'0,"7"0,8 0,5 0,3 0,-2-6,0-1,0 0,2 1,1 2,1 2,1 0,1 2,0 0,0 0,0 0,-6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6T20:33:04.21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1,'794'0,"-766"0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6T20:33:08.21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0,'510'0,"-483"0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6T20:33:12.86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0,'541'0,"-514"0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6T20:33:17.39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38,'669'0,"-655"0,0-1,0-1,0 0,0 0,0-2,-1 0,16-6,-2-3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1.183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8142.94141"/>
      <inkml:brushProperty name="anchorY" value="-776.9397"/>
      <inkml:brushProperty name="scaleFactor" value="0.5"/>
    </inkml:brush>
  </inkml:definitions>
  <inkml:trace contextRef="#ctx0" brushRef="#br0">17549 24430,'0'0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0T13:38:44.68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0,'1619'0'0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0T13:40:36.28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 0,'3015'0'0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0T13:40:56.55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 0,'11847'0'0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16:18:4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3722 1 24575,'-79'-1'0,"-90"3"0,162-1 0,1 0 0,-1 1 0,1-1 0,-1 1 0,1 1 0,0-1 0,0 1 0,0 0 0,0 1 0,-6 4 0,-5 5 0,-28 29 0,29-26 0,-26 20 0,11-14 0,9-7 0,0 1 0,1 1 0,-32 34 0,41-39 0,0 0 0,-1-1 0,-20 14 0,-21 19 0,-60 58 0,100-91 0,0 0 0,1 1 0,0 1 0,1 0 0,0 1 0,1 0 0,-11 20 0,12-21 0,0 0 0,0-1 0,-1 0 0,-1-1 0,0 0 0,-24 17 0,-17 15 0,-21 17 0,49-41 0,1 1 0,-38 41 0,43-37 0,-1-2 0,0-1 0,-2 0 0,-47 34 0,46-40 0,1 1 0,0 0 0,2 2 0,-22 23 0,20-21 0,0 0 0,-51 34 0,-11 9 0,14-3 0,-95 62 0,109-82 0,-69 65 0,-20 16 0,72-60 0,8-5 0,-218 178 0,187-162 0,71-49 0,0-1 0,-2-2 0,-49 30 0,62-41 0,1 1 0,-1 0 0,2 0 0,0 2 0,-21 23 0,3-2 0,23-27 0,0 0 0,-1-1 0,0 0 0,0 0 0,-15 6 0,13-6 0,0 0 0,-18 13 0,-24 29 0,42-35 0,-2-1 0,0-1 0,0 0 0,-1 0 0,-18 10 0,-3-1 0,1 2 0,-49 41 0,52-38 0,17-14 29,-27 22-726,-58 34 0,76-54-6129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3T23:27:00.43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2512 0,'-3'3,"-1"0,1-1,0 0,-1 0,0 0,1 0,-1 0,0-1,0 1,-6 0,-46 6,13-3,29-2,0 0,0 1,0 1,0 0,1 1,0 0,0 1,1 1,0 0,0 0,-16 16,6-5,0 0,-1-2,-36 21,38-24,0 1,0 1,-19 21,17-16,-38 27,51-41,1 0,0 0,0 1,0 1,1-1,0 1,-11 17,2-2,-1-2,-2-1,-36 34,-26 25,70-64,1-1,0 2,1-1,-13 33,-22 76,26-58,10-34,-21 53,24-74,1-1,-1-1,-1 1,0-1,-1 0,0 0,0-1,-13 11,-103 105,47-43,-247 251,300-308,1 1,-40 33,-54 53,37-32,-54 52,70-82,47-38,0 1,0 0,-21 24,3 1,-1-2,-46 35,71-61,0 0,0 1,1 0,1 0,0 1,-12 20,15-20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0T13:54:53.5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0,'2258'0,"-2062"17,-11-1,-135-13,89 14,-65-8,0-3,129-7,-79-1,732 2,-829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0T13:54:59.65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0 126 0,'4064'-126'0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0T13:55:02.86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1,'3304'0,"-3276"1,0 2,37 8,-32-4,35 1,274-6,-176-3,56 1,-195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0T13:55:05.6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1,'1606'0,"-1397"17,-6 0,793-19,-954 4,70 13,-67-8,53 2,456-8,-263-2,-130 1,-131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0T13:55:08.98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99,'81'1,"92"-3,-126-4,48-13,-6 0,110-4,-89 12,222-9,2 21,-114 1,1023-2,-1225 1,1 0,-1 2,0 0,29 8,66 31,-92-33,91 30,-33-13,-58-19,0-1,1-1,-1-2,39 3,90-7,-64-1,230 2,-288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2.399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8650.94141"/>
      <inkml:brushProperty name="anchorY" value="-1284.9397"/>
      <inkml:brushProperty name="scaleFactor" value="0.5"/>
    </inkml:brush>
  </inkml:definitions>
  <inkml:trace contextRef="#ctx0" brushRef="#br0">12573 25192,'0'0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0T13:55:16.13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1,'3389'0,"-2875"26,-444-21,203 24,-142-13,27 1,408-15,-287-4,1614 2,-1859-2,0-2,0-1,-1-2,53-17,-59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0T13:55:20.7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0 100,'2494'0,"-2450"-3,-1-1,80-19,28-4,-4 17,62-7,-120 8,1 3,104 7,-59 1,976-2,-798 17,18 0,-275-18,8-1,-1 3,76 12,-48-3,0-3,96-5,-126-3,-34 3,-1 0,42 10,-36-5,37 2,-11-7,-27-1,-1 0,42 9,-26-2,1-1,51 0,96-8,-71-1,35 2,-131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0T13:55:24.79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34,'1655'0,"-1614"-2,65-11,3-1,297 9,-231 7,1259-2,-1401 2,1 1,35 8,45 5,54-15,-100-3,0 3,68 11,79 28,-175-34,45 2,24 3,2 3,19 4,-73-9,93 2,60-12,-74-1,518 2,-626-1,0-2,36-8,-31 5,35-3,294 7,-184 4,-150-2,-10 1,1-1,0-1,27-5,-20-1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0T13:55:27.76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1,'2164'0,"-1465"24,-558-5,-89-10,89 3,3139-13,-3253 2,0 2,38 8,23 3,257-9,-194-7,-89 2,-35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01:46:17.8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58,'14'0,"-1"-2,1 0,19-5,16-3,45 2,129 7,-98 3,278-2,-386-1,0-1,-1 0,23-7,-19 5,37-5,181 7,-124 3,-54 2,65 11,-83-8,48 8,-41-6,92 5,-123-12,0 1,33 7,-30-4,33 2,-19-5,-3-1,0 2,46 9,-38-5,1-2,-1-2,83-5,-47 0,309 2,-361-1,0-1,35-9,-32 6,40-3,232 6,-162 3,-104-3,59-9,12-2,323 11,-220 3,924-1,-1076-2,57-10,48-3,-137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14:05:2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1T15:22:59.54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 0,'3590'-65'0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1T15:23:03.37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59,'703'0,"-682"0,0 0,0 2,0 0,0 2,22 6,9 4,0-3,0-1,86 3,163-13,-158-2,823 1,-931-1,0-2,0-2,0-1,53-19,-42 13,112-44,-133 51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1T15:23:07.99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 0,'3492'30'0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22:07:57.19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1,'1844'0,"-1816"0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4.166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9158.94141"/>
      <inkml:brushProperty name="anchorY" value="-1792.9397"/>
      <inkml:brushProperty name="scaleFactor" value="0.5"/>
    </inkml:brush>
  </inkml:definitions>
  <inkml:trace contextRef="#ctx0" brushRef="#br0">11610 23129,'0'0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5.242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9666.94141"/>
      <inkml:brushProperty name="anchorY" value="-2300.9397"/>
      <inkml:brushProperty name="scaleFactor" value="0.5"/>
    </inkml:brush>
  </inkml:definitions>
  <inkml:trace contextRef="#ctx0" brushRef="#br0">12036 22950,'0'0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10.855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0174.94141"/>
      <inkml:brushProperty name="anchorY" value="-2808.9397"/>
      <inkml:brushProperty name="scaleFactor" value="0.5"/>
    </inkml:brush>
  </inkml:definitions>
  <inkml:trace contextRef="#ctx0" brushRef="#br0">41709 17997,'0'0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13.497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0682.94141"/>
      <inkml:brushProperty name="anchorY" value="-3316.93994"/>
      <inkml:brushProperty name="scaleFactor" value="0.5"/>
    </inkml:brush>
  </inkml:definitions>
  <inkml:trace contextRef="#ctx0" brushRef="#br0">11879 22815,'0'0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14.431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1190.94141"/>
      <inkml:brushProperty name="anchorY" value="-3824.93994"/>
      <inkml:brushProperty name="scaleFactor" value="0.5"/>
    </inkml:brush>
  </inkml:definitions>
  <inkml:trace contextRef="#ctx0" brushRef="#br0">11924 22950,'0'0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25.463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1698.94141"/>
      <inkml:brushProperty name="anchorY" value="-4332.93994"/>
      <inkml:brushProperty name="scaleFactor" value="0.5"/>
    </inkml:brush>
  </inkml:definitions>
  <inkml:trace contextRef="#ctx0" brushRef="#br0">23220 23242,'0'0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>
            <a:extLst>
              <a:ext uri="{FF2B5EF4-FFF2-40B4-BE49-F238E27FC236}">
                <a16:creationId xmlns:a16="http://schemas.microsoft.com/office/drawing/2014/main" id="{920F766C-04F6-48F1-B1A2-3110A47378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163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1027">
            <a:extLst>
              <a:ext uri="{FF2B5EF4-FFF2-40B4-BE49-F238E27FC236}">
                <a16:creationId xmlns:a16="http://schemas.microsoft.com/office/drawing/2014/main" id="{BF7AB8CF-9CCB-4497-BFD7-B0B48ED8C9C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1"/>
            <a:ext cx="3078162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1028">
            <a:extLst>
              <a:ext uri="{FF2B5EF4-FFF2-40B4-BE49-F238E27FC236}">
                <a16:creationId xmlns:a16="http://schemas.microsoft.com/office/drawing/2014/main" id="{FDD52C48-F33F-4EAE-9607-E947D224D0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1029">
            <a:extLst>
              <a:ext uri="{FF2B5EF4-FFF2-40B4-BE49-F238E27FC236}">
                <a16:creationId xmlns:a16="http://schemas.microsoft.com/office/drawing/2014/main" id="{76E66769-2FC0-4161-8E7B-2838DC2C0D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1" y="4459288"/>
            <a:ext cx="5210175" cy="4225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8550" name="Rectangle 1030">
            <a:extLst>
              <a:ext uri="{FF2B5EF4-FFF2-40B4-BE49-F238E27FC236}">
                <a16:creationId xmlns:a16="http://schemas.microsoft.com/office/drawing/2014/main" id="{6508BFBC-1F66-45EB-AADE-B684EE2104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8575"/>
            <a:ext cx="3078163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1031">
            <a:extLst>
              <a:ext uri="{FF2B5EF4-FFF2-40B4-BE49-F238E27FC236}">
                <a16:creationId xmlns:a16="http://schemas.microsoft.com/office/drawing/2014/main" id="{E00CD30E-102A-4A3A-977E-4B50B004EC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2C912C-E19A-4401-9E8B-68BD7342B1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>
            <a:extLst>
              <a:ext uri="{FF2B5EF4-FFF2-40B4-BE49-F238E27FC236}">
                <a16:creationId xmlns:a16="http://schemas.microsoft.com/office/drawing/2014/main" id="{145FAE32-A287-4EF6-BF62-E1C436CAFE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156" indent="-29048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98" indent="-23174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772" indent="-23174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859" indent="-23174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4009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1158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8309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5459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828940-B057-47EC-98BA-A17CC4557FA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0D0237C-BC40-4058-85F8-19D43844D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6438"/>
            <a:ext cx="4689475" cy="3516312"/>
          </a:xfrm>
          <a:ln w="12700" cap="flat">
            <a:solidFill>
              <a:schemeClr val="tx1"/>
            </a:solidFill>
          </a:ln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0D77355-3BD0-411A-BC90-8629485C0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459288"/>
            <a:ext cx="5213350" cy="42259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474" tIns="46738" rIns="93474" bIns="46738"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70CC5D96-FADD-413E-B1E3-97C3B9BCC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54AE05B7-8D49-464C-95F5-B09662A97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F4568703-E8BC-416B-B176-007789DAB5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869" indent="-285719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2875" indent="-22857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025" indent="-22857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175" indent="-22857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325" indent="-228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475" indent="-228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8625" indent="-228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5775" indent="-228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6F11BF6-3452-486E-8AAA-E626E618508B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MyriadPro-Light"/>
              </a:rPr>
              <a:t>1677 chiropractic patients being treated for CLBP and chronic neck pain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161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Cronbach (1951).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8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40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184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BJIFN F+ Gulliver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BJIFN F+ Gulliver"/>
              </a:rPr>
              <a:t> 1,874 adults with back pain who were members of Amazon Mechanical Turk.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2DDD5-9B88-4ED1-9AEC-64561376885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1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Amazon’s Mechanical Turk (</a:t>
            </a:r>
            <a:r>
              <a:rPr lang="en-US" dirty="0" err="1"/>
              <a:t>Mturk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723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 = 1256 adults from </a:t>
            </a:r>
            <a:r>
              <a:rPr lang="en-US" dirty="0" err="1"/>
              <a:t>KnowledgePanel</a:t>
            </a:r>
            <a:r>
              <a:rPr lang="en-US" dirty="0"/>
              <a:t> with back pain.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39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91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638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EACE02-8841-4E00-AE01-04F73379F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BE06F-68FB-4EC7-BCAE-2DA444E4FF15}" type="datetime4">
              <a:rPr lang="en-US"/>
              <a:pPr>
                <a:defRPr/>
              </a:pPr>
              <a:t>December 11, 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6DEB4F-F8B0-43EA-8A67-B8394FB2E1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60EB63-9C74-47EC-A9A6-D8D465C53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F9CC9-6CE9-49D0-B500-033639C81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74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F21BBE-15C8-4F54-9FB8-83C2D09292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808D-85EB-463C-B69D-B3056AF00CCA}" type="datetime4">
              <a:rPr lang="en-US"/>
              <a:pPr>
                <a:defRPr/>
              </a:pPr>
              <a:t>December 11, 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A54F13-B869-4C24-B7A2-674D7D389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AA51F6-0CFE-4183-8950-3D3104E42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7F7F1-A633-47BF-A808-153E8FAFB7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68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851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851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982C80-19EE-472E-83C0-A4B6D7654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E5D7B-6250-4C35-B845-6A6B7EEDC8C6}" type="datetime4">
              <a:rPr lang="en-US"/>
              <a:pPr>
                <a:defRPr/>
              </a:pPr>
              <a:t>December 11, 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41F8CD-A214-4752-8CEA-85A5DA17D8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026AB1-58E8-41F3-85E0-F393BDC77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D1C8A-BA01-48BE-8832-E400BCCF8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95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70F44E-7909-45A0-A79F-339AF613AF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C8F0D-4F47-44BA-987B-265485C5181D}" type="datetime4">
              <a:rPr lang="en-US"/>
              <a:pPr>
                <a:defRPr/>
              </a:pPr>
              <a:t>December 11, 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077561-817C-4E56-992F-2698DD8BAF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A3E92C-4963-4F15-A63F-7DF73AF224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7AFC-A70F-4203-A883-778C72672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228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63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1F889-41A6-488D-BD0F-A2613B7548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08400-D56A-4E56-9654-BF21C3B7F9A1}" type="datetime4">
              <a:rPr lang="en-US"/>
              <a:pPr>
                <a:defRPr/>
              </a:pPr>
              <a:t>December 11, 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D943E2-3955-4014-A129-6151CFE38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9AD4D-5965-478D-ABE2-BC74D5D685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7425B-7AC0-4839-9733-93B92B961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855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B5B705-8B94-4E12-881F-99865B0FF7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9D44-6C2F-4AD3-B7C6-2FCC18DC1F50}" type="datetime4">
              <a:rPr lang="en-US"/>
              <a:pPr>
                <a:defRPr/>
              </a:pPr>
              <a:t>December 11, 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E9B0D1-D4DF-40C7-8004-EDF6C689F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6B9D1E-F8E0-43E8-8917-7267ACA20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6F4C0-1BA9-4EE0-963F-80D501863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374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8023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9758E0D-083C-40D6-B955-13671B2C11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6825-BB37-4F9A-AE12-687F3E505E74}" type="datetime4">
              <a:rPr lang="en-US"/>
              <a:pPr>
                <a:defRPr/>
              </a:pPr>
              <a:t>December 11, 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8DA228-CF6C-4CAB-BB87-5D9AA1AF6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F89319-8495-430D-9C23-8BF1623F05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319A4-58B3-44ED-A55F-21E43AFE0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330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07C3F-01AB-4FF6-9B9F-76225BF40B95}" type="datetime4">
              <a:rPr lang="en-US"/>
              <a:pPr>
                <a:defRPr/>
              </a:pPr>
              <a:t>December 11, 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50230-15AA-424F-B88A-1AC60A43B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464F004-70B3-40F4-964C-B310D4126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963CC-2385-41CC-9E16-102F94E4885B}" type="datetime4">
              <a:rPr lang="en-US"/>
              <a:pPr>
                <a:defRPr/>
              </a:pPr>
              <a:t>December 11, 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DA870A-ED7A-4F73-899F-FC44A9BBD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4F9905-05EB-4F47-8F26-3DA7EB4D8C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639B-418A-4E78-A1C0-699FE5DF7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87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3468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BDB8-B1E9-404F-9729-E93A590C9588}" type="datetime1">
              <a:rPr lang="en-US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2F54-4119-429D-8727-B5A1671FA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B8A69-03EF-40E9-80F8-2617E2DA083B}" type="datetime1">
              <a:rPr lang="en-US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1891-0CEC-44D8-B221-D5FCB52AB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8A76D-30D0-4B80-AB15-81E49CA1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856D-B0F0-4240-BB47-EB95057D2CB9}" type="datetime1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48D7D0-71E0-4CFA-85A5-F714775F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8E4A6-6365-4EA5-AFC1-0CF06FFB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2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11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8072A3-B0D9-469B-862A-A2DDA4292B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582B6-DFB7-4E2C-B838-09F1C8C36550}" type="datetime4">
              <a:rPr lang="en-US"/>
              <a:pPr>
                <a:defRPr/>
              </a:pPr>
              <a:t>December 11, 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D2948A-11BF-4CDF-B1D4-8F0938BEC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E57BAA-3DF8-4FD4-B274-8987B9149A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CFE06-4FA9-45C1-A9C6-035DD5936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48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FB77FC-9176-4A48-A0C4-014FA6312D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F3D26-261C-4D98-BD91-895EB9B89215}" type="datetime4">
              <a:rPr lang="en-US"/>
              <a:pPr>
                <a:defRPr/>
              </a:pPr>
              <a:t>December 11, 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3A112-238B-4396-96F0-E8D4AEA958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BDF902-6620-4A8B-8B9B-35325DB6D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3126A-2088-40E2-B6C1-B664D0779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32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73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73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B8B307-BCFD-46F5-BF1B-DCEBFD6D9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EDD87-890D-4D76-968B-04D2120ED883}" type="datetime4">
              <a:rPr lang="en-US"/>
              <a:pPr>
                <a:defRPr/>
              </a:pPr>
              <a:t>December 11, 2024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C1C0F3-E376-412C-9B05-1DBEDF217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13EB90-2E7A-464B-A826-8D58ACB1A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476DA-9845-4AFA-8BC2-2D829814F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44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2C72F5-F983-4E7A-8900-BC6C55EB61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0DC48-D303-43E4-A4E3-5FE72B51CE50}" type="datetime4">
              <a:rPr lang="en-US"/>
              <a:pPr>
                <a:defRPr/>
              </a:pPr>
              <a:t>December 11, 2024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D1DFAB-7EB5-4B00-B487-9DDB6FE4B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8FE8F0-59F8-4437-B324-E4AD9BF80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35224-093B-4A49-BCE3-E048CDC48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9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C98532-482F-4299-BE92-5CA6C793A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8BD6F-414D-46D8-B9D2-AA04B3E67D76}" type="datetime4">
              <a:rPr lang="en-US"/>
              <a:pPr>
                <a:defRPr/>
              </a:pPr>
              <a:t>December 11, 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CB29FE-0811-4B13-BC04-C422F72CC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DAF833-66EB-4145-921F-FDBE5A5BC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F55E9-9346-445E-8AFC-108091F87B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99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26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08C19-3CA5-47E5-AF69-C1566B1C4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F56A-492D-4892-8B4D-9566EB8DFDB0}" type="datetime4">
              <a:rPr lang="en-US"/>
              <a:pPr>
                <a:defRPr/>
              </a:pPr>
              <a:t>December 11, 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B05801-3504-4FE9-9C58-BE8F9B3E6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1B98B4-B4EF-4607-AEDD-1DC5F79B7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FBBD8-8AD4-43C3-A2B4-9C1B47DF4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33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FE53C1-8957-4882-805E-1F81573DB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FE9A9-C9CE-40A9-B71B-31822BBC9D8C}" type="datetime4">
              <a:rPr lang="en-US"/>
              <a:pPr>
                <a:defRPr/>
              </a:pPr>
              <a:t>December 11, 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89586-FDAB-4FA9-A3F1-7B0209847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D859F-FABE-4568-BFB2-B477C15722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8B0D8-DA09-4412-A721-ACF878C1A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09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F52B98-F4CF-4DB2-9DBB-122402067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C3399A4-0339-443A-8E97-F7228D5D8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8DF705A2-49CE-4F1A-A4C0-111C35A580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F343CEA2-9205-4695-A165-DDAA9E16695E}" type="datetime4">
              <a:rPr lang="en-US"/>
              <a:pPr>
                <a:defRPr/>
              </a:pPr>
              <a:t>December 11, 2024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0B08BB71-53FD-41C2-B5A4-CB8640E864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DD90F849-713B-46F0-A0CF-3742B93954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008CD5D-71F6-4803-ABF6-43E4DE7F99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6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3A80E7-C0C8-4362-BAE8-620BCCF05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19575F-96F8-4816-9986-5DC20B763D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C61EB7BA-DC42-4B64-9C4A-CDF720E1E8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F9F53867-A156-4D76-8B72-1E4902389D56}" type="datetime4">
              <a:rPr lang="en-US"/>
              <a:pPr>
                <a:defRPr/>
              </a:pPr>
              <a:t>December 11, 2024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52C41856-AEDE-491C-8947-F090A9B6A5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E87DAAFA-44C6-4A3E-99CF-F906E5F5CE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F112E49-DC63-4E40-A068-460D47A1D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7DD5F2F-7BB2-4FD0-BACF-02C5F3DA1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72B6E66-345A-4E12-84FF-E62429DFE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7ED27E4D-61D7-47E3-9F93-11C96A319C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6E30E6BC-08B6-40F5-B837-CBB3845619D2}" type="datetime4">
              <a:rPr lang="en-US"/>
              <a:pPr>
                <a:defRPr/>
              </a:pPr>
              <a:t>December 11, 2024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8664DD5A-1426-4C57-A824-3ADF71B88A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AABE9951-E0B6-4DF5-8A8B-6C18988C32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36B39AC-2EF8-44AE-BA5D-0D90992CE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00" r:id="rId2"/>
    <p:sldLayoutId id="214748505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CE5443-0F7F-42AD-8229-932A174D0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6DD1EB-3147-432C-883C-C61A8164F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0857972B-643A-40BD-B85D-0D47EBDC93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986A1FF5-05B2-4E4C-865B-091E47C7CB17}" type="datetime4">
              <a:rPr lang="en-US"/>
              <a:pPr>
                <a:defRPr/>
              </a:pPr>
              <a:t>December 11, 2024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56B5585D-DA68-4873-B46A-776B552137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7019BCD2-993A-4A71-80DE-643D9A6C7C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5395E91-1CC6-4AB5-B1D6-658ACC258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08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B815DD9B-38F6-4F0A-9AD8-454E0E66BFED}" type="datetime4">
              <a:rPr lang="en-US"/>
              <a:pPr>
                <a:defRPr/>
              </a:pPr>
              <a:t>December 11, 2024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smtClean="0"/>
            </a:lvl1pPr>
          </a:lstStyle>
          <a:p>
            <a:pPr>
              <a:defRPr/>
            </a:pPr>
            <a:fld id="{026F9B29-0F69-49E7-BB39-0EE1E8B92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87084B-0C99-4BE0-BE35-CFE57BA7C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BC9B9D-D803-4F29-9056-B79E90F64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64E214A1-5CE5-4A17-8973-6FD7063989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4D8E6758-F4BF-4BF1-82DE-EAD2F7AECCC6}" type="datetime4">
              <a:rPr lang="en-US"/>
              <a:pPr>
                <a:defRPr/>
              </a:pPr>
              <a:t>December 11, 2024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05A4AD2E-32E3-424E-B2B4-4CA305E69F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E978411C-B7B0-4A3A-82F0-62CB0B815C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0F064C7D-D541-4EA8-891E-4E0F5D090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D9D83A-522F-4E48-99D4-481FD92C9BC6}" type="datetime1">
              <a:rPr lang="en-US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6AC756-D809-4B51-8D37-7C84B1F9B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5115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29EC2-5317-43F3-9307-D791A709B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B98EE-C595-44B7-B9B3-F985E3105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CD10E-ABCA-4857-9FBC-5837CFDF8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4441A-B17C-4A0E-995B-71429FC9E4ED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D078A-70C4-4F7C-8E58-7CE8168B1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165A4-4A13-4454-8B4E-ECF1E90DD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3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" Type="http://schemas.openxmlformats.org/officeDocument/2006/relationships/image" Target="../media/image1.jpe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34.png"/><Relationship Id="rId18" Type="http://schemas.openxmlformats.org/officeDocument/2006/relationships/customXml" Target="../ink/ink32.xml"/><Relationship Id="rId3" Type="http://schemas.openxmlformats.org/officeDocument/2006/relationships/image" Target="../media/image27.png"/><Relationship Id="rId21" Type="http://schemas.openxmlformats.org/officeDocument/2006/relationships/image" Target="../media/image38.png"/><Relationship Id="rId7" Type="http://schemas.openxmlformats.org/officeDocument/2006/relationships/image" Target="../media/image31.png"/><Relationship Id="rId12" Type="http://schemas.openxmlformats.org/officeDocument/2006/relationships/customXml" Target="../ink/ink29.xml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.xm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35.png"/><Relationship Id="rId10" Type="http://schemas.openxmlformats.org/officeDocument/2006/relationships/customXml" Target="../ink/ink28.xml"/><Relationship Id="rId19" Type="http://schemas.openxmlformats.org/officeDocument/2006/relationships/image" Target="../media/image37.png"/><Relationship Id="rId4" Type="http://schemas.openxmlformats.org/officeDocument/2006/relationships/customXml" Target="../ink/ink25.xml"/><Relationship Id="rId9" Type="http://schemas.openxmlformats.org/officeDocument/2006/relationships/image" Target="../media/image32.png"/><Relationship Id="rId14" Type="http://schemas.openxmlformats.org/officeDocument/2006/relationships/customXml" Target="../ink/ink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0.png"/><Relationship Id="rId4" Type="http://schemas.openxmlformats.org/officeDocument/2006/relationships/customXml" Target="../ink/ink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customXml" Target="../ink/ink35.xm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0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package" Target="../embeddings/Microsoft_Word_Document5.docx"/><Relationship Id="rId7" Type="http://schemas.openxmlformats.org/officeDocument/2006/relationships/customXml" Target="../ink/ink3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3.png"/><Relationship Id="rId5" Type="http://schemas.openxmlformats.org/officeDocument/2006/relationships/customXml" Target="../ink/ink36.xml"/><Relationship Id="rId10" Type="http://schemas.openxmlformats.org/officeDocument/2006/relationships/image" Target="../media/image55.png"/><Relationship Id="rId4" Type="http://schemas.openxmlformats.org/officeDocument/2006/relationships/image" Target="../media/image52.emf"/><Relationship Id="rId9" Type="http://schemas.openxmlformats.org/officeDocument/2006/relationships/customXml" Target="../ink/ink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1.png"/><Relationship Id="rId5" Type="http://schemas.openxmlformats.org/officeDocument/2006/relationships/image" Target="../media/image370.png"/><Relationship Id="rId4" Type="http://schemas.openxmlformats.org/officeDocument/2006/relationships/customXml" Target="../ink/ink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abs.dgsom.ucla.edu/hays/pages/" TargetMode="External"/><Relationship Id="rId5" Type="http://schemas.openxmlformats.org/officeDocument/2006/relationships/hyperlink" Target="mailto:drhays@ucla.edu" TargetMode="External"/><Relationship Id="rId4" Type="http://schemas.openxmlformats.org/officeDocument/2006/relationships/hyperlink" Target="https://2bejammed.org/2011/12/12/verlanglijstje-van-marcelke-durfteantwoorden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86/s12891-022-05834-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16.xml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3" Type="http://schemas.openxmlformats.org/officeDocument/2006/relationships/customXml" Target="../ink/ink11.xml"/><Relationship Id="rId21" Type="http://schemas.openxmlformats.org/officeDocument/2006/relationships/customXml" Target="../ink/ink20.xml"/><Relationship Id="rId7" Type="http://schemas.openxmlformats.org/officeDocument/2006/relationships/customXml" Target="../ink/ink13.xml"/><Relationship Id="rId12" Type="http://schemas.openxmlformats.org/officeDocument/2006/relationships/image" Target="../media/image17.png"/><Relationship Id="rId17" Type="http://schemas.openxmlformats.org/officeDocument/2006/relationships/customXml" Target="../ink/ink18.xml"/><Relationship Id="rId25" Type="http://schemas.openxmlformats.org/officeDocument/2006/relationships/customXml" Target="../ink/ink22.xml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ustomXml" Target="../ink/ink15.xml"/><Relationship Id="rId24" Type="http://schemas.openxmlformats.org/officeDocument/2006/relationships/image" Target="../media/image23.png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10" Type="http://schemas.openxmlformats.org/officeDocument/2006/relationships/image" Target="../media/image16.png"/><Relationship Id="rId19" Type="http://schemas.openxmlformats.org/officeDocument/2006/relationships/customXml" Target="../ink/ink19.xml"/><Relationship Id="rId4" Type="http://schemas.openxmlformats.org/officeDocument/2006/relationships/image" Target="../media/image13.png"/><Relationship Id="rId9" Type="http://schemas.openxmlformats.org/officeDocument/2006/relationships/customXml" Target="../ink/ink14.xml"/><Relationship Id="rId14" Type="http://schemas.openxmlformats.org/officeDocument/2006/relationships/image" Target="../media/image18.pn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customXml" Target="../ink/ink24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1D40A5A-62C2-44DF-AA20-B69C0AF81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3" y="502920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C4E3558D-B4DB-4713-AD16-811DC13B3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175375"/>
            <a:ext cx="18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77B0C53-F717-4D3F-A13D-3A868130BF8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3025"/>
            <a:ext cx="9144000" cy="1600200"/>
          </a:xfrm>
        </p:spPr>
        <p:txBody>
          <a:bodyPr/>
          <a:lstStyle/>
          <a:p>
            <a:pPr eaLnBrk="1" hangingPunct="1"/>
            <a:r>
              <a:rPr lang="en-US" altLang="en-US" sz="4600" dirty="0"/>
              <a:t> </a:t>
            </a:r>
            <a:r>
              <a:rPr lang="en-US" altLang="en-US" sz="4200" dirty="0">
                <a:latin typeface="Comic Sans MS" panose="030F0702030302020204" pitchFamily="66" charset="0"/>
              </a:rPr>
              <a:t> </a:t>
            </a:r>
            <a:br>
              <a:rPr lang="en-US" altLang="en-US" sz="4200" dirty="0">
                <a:latin typeface="Comic Sans MS" panose="030F0702030302020204" pitchFamily="66" charset="0"/>
              </a:rPr>
            </a:br>
            <a:r>
              <a:rPr lang="en-US" altLang="en-US" sz="4000" dirty="0">
                <a:latin typeface="Comic Sans MS" panose="030F0702030302020204" pitchFamily="66" charset="0"/>
              </a:rPr>
              <a:t>Psychometric evaluation of Measures </a:t>
            </a:r>
            <a:br>
              <a:rPr lang="en-US" altLang="en-US" dirty="0"/>
            </a:br>
            <a:endParaRPr lang="en-US" altLang="en-US" sz="4200" dirty="0">
              <a:latin typeface="Comic Sans MS" panose="030F0702030302020204" pitchFamily="66" charset="0"/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D356FA0A-67BB-41D2-9993-6DBC3F7F9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6363"/>
            <a:ext cx="8839200" cy="726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Ron D. Hays, Ph.D.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                        </a:t>
            </a:r>
            <a:endParaRPr lang="en-US" altLang="en-US" sz="36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 dirty="0"/>
              <a:t>December 11, 2024 (2:30-4:00 pm)</a:t>
            </a:r>
            <a:endParaRPr lang="en-US" altLang="en-US" sz="30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0" dirty="0"/>
              <a:t>Questionnaire Design and Testing Workshop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</a:t>
            </a:r>
            <a:r>
              <a:rPr lang="en-US" sz="18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Floor Conference Room, 1100 Glendon Ave, Los Angeles, CA</a:t>
            </a:r>
            <a:r>
              <a:rPr lang="en-US" sz="26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90024</a:t>
            </a:r>
            <a:endParaRPr lang="en-US" altLang="en-US" sz="18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0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0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0" dirty="0"/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 b="0" dirty="0"/>
          </a:p>
        </p:txBody>
      </p:sp>
      <p:pic>
        <p:nvPicPr>
          <p:cNvPr id="5126" name="Picture 5" descr="A drawing of a face&#10;&#10;Description generated with high confidence">
            <a:extLst>
              <a:ext uri="{FF2B5EF4-FFF2-40B4-BE49-F238E27FC236}">
                <a16:creationId xmlns:a16="http://schemas.microsoft.com/office/drawing/2014/main" id="{794A3C0E-2175-466D-ADE0-27DADC14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820863"/>
            <a:ext cx="38862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93A1C5-1FEB-45EB-A3BD-0E1293200C62}"/>
                  </a:ext>
                </a:extLst>
              </p14:cNvPr>
              <p14:cNvContentPartPr/>
              <p14:nvPr/>
            </p14:nvContentPartPr>
            <p14:xfrm>
              <a:off x="6094199" y="4609559"/>
              <a:ext cx="144" cy="14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93A1C5-1FEB-45EB-A3BD-0E1293200C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1319" y="4606679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42E891-A3A8-4220-9BC8-AA7905CF895D}"/>
                  </a:ext>
                </a:extLst>
              </p14:cNvPr>
              <p14:cNvContentPartPr/>
              <p14:nvPr/>
            </p14:nvContentPartPr>
            <p14:xfrm>
              <a:off x="1785719" y="5814407"/>
              <a:ext cx="144" cy="144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42E891-A3A8-4220-9BC8-AA7905CF89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82839" y="581152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CC6EA27-75AC-479C-BEB9-827A5B318546}"/>
                  </a:ext>
                </a:extLst>
              </p14:cNvPr>
              <p14:cNvContentPartPr/>
              <p14:nvPr/>
            </p14:nvContentPartPr>
            <p14:xfrm>
              <a:off x="591671" y="5997287"/>
              <a:ext cx="144" cy="144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CC6EA27-75AC-479C-BEB9-827A5B3185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8791" y="599440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89B49C-E155-43C8-A894-F2F1E9646F64}"/>
                  </a:ext>
                </a:extLst>
              </p14:cNvPr>
              <p14:cNvContentPartPr/>
              <p14:nvPr/>
            </p14:nvContentPartPr>
            <p14:xfrm>
              <a:off x="360263" y="5502503"/>
              <a:ext cx="144" cy="144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89B49C-E155-43C8-A894-F2F1E9646F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7383" y="5499623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7CC534B-52EE-42D0-B04F-D2234FD356BD}"/>
                  </a:ext>
                </a:extLst>
              </p14:cNvPr>
              <p14:cNvContentPartPr/>
              <p14:nvPr/>
            </p14:nvContentPartPr>
            <p14:xfrm>
              <a:off x="462503" y="5459447"/>
              <a:ext cx="144" cy="144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7CC534B-52EE-42D0-B04F-D2234FD356B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9623" y="545656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3E4C601-5890-485C-AF85-172B83A3F6C2}"/>
                  </a:ext>
                </a:extLst>
              </p14:cNvPr>
              <p14:cNvContentPartPr/>
              <p14:nvPr/>
            </p14:nvContentPartPr>
            <p14:xfrm>
              <a:off x="7584023" y="4270727"/>
              <a:ext cx="144" cy="14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3E4C601-5890-485C-AF85-172B83A3F6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81143" y="426784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6188834-9B5E-429B-866A-5DD197A14365}"/>
                  </a:ext>
                </a:extLst>
              </p14:cNvPr>
              <p14:cNvContentPartPr/>
              <p14:nvPr/>
            </p14:nvContentPartPr>
            <p14:xfrm>
              <a:off x="424919" y="5427191"/>
              <a:ext cx="144" cy="144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6188834-9B5E-429B-866A-5DD197A1436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039" y="5424311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126BFC8-A41B-4D86-8E89-F7D3918A4F1F}"/>
                  </a:ext>
                </a:extLst>
              </p14:cNvPr>
              <p14:cNvContentPartPr/>
              <p14:nvPr/>
            </p14:nvContentPartPr>
            <p14:xfrm>
              <a:off x="435575" y="5459447"/>
              <a:ext cx="144" cy="144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126BFC8-A41B-4D86-8E89-F7D3918A4F1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2695" y="545656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9A643F8-4745-47EF-BB88-9EB942DDBDCC}"/>
                  </a:ext>
                </a:extLst>
              </p14:cNvPr>
              <p14:cNvContentPartPr/>
              <p14:nvPr/>
            </p14:nvContentPartPr>
            <p14:xfrm>
              <a:off x="3146519" y="5529287"/>
              <a:ext cx="144" cy="144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9A643F8-4745-47EF-BB88-9EB942DDBD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43639" y="552640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927BE26-D9CE-445D-A4EA-B520CA9A5934}"/>
                  </a:ext>
                </a:extLst>
              </p14:cNvPr>
              <p14:cNvContentPartPr/>
              <p14:nvPr/>
            </p14:nvContentPartPr>
            <p14:xfrm>
              <a:off x="483959" y="5405591"/>
              <a:ext cx="144" cy="144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927BE26-D9CE-445D-A4EA-B520CA9A593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1079" y="5402711"/>
                <a:ext cx="5760" cy="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929D9-2F1A-5C5C-ED55-23A28D6D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Promax Rotated Factor Loadings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7B8B22-11B4-F359-3D01-73392BE0F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725255"/>
              </p:ext>
            </p:extLst>
          </p:nvPr>
        </p:nvGraphicFramePr>
        <p:xfrm>
          <a:off x="76200" y="1600200"/>
          <a:ext cx="8991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80419767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3847597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117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Physical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Pain interference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58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Able to go for a walk of at least 15 minute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595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Able to run errands and 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12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Able to go up and down stairs at a normal 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36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Able to do chores such as vacuuming or yard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69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 interfered with work around the 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0.92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07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 interfered with day to day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0.84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010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 interfered with household chores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0.82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585068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 interfered with ability to participate social act.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89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 intensity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775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D34C3E-8C3E-46A7-C7B3-E2205CB23873}"/>
              </a:ext>
            </a:extLst>
          </p:cNvPr>
          <p:cNvSpPr txBox="1"/>
          <p:nvPr/>
        </p:nvSpPr>
        <p:spPr>
          <a:xfrm>
            <a:off x="152400" y="5310485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/>
              <a:t>Factor correlation of physical function with pain interference = </a:t>
            </a:r>
            <a:r>
              <a:rPr lang="en-US" sz="2400" b="0" u="sng" dirty="0"/>
              <a:t>0.66</a:t>
            </a:r>
          </a:p>
          <a:p>
            <a:pPr algn="ctr"/>
            <a:r>
              <a:rPr lang="en-US" sz="2400" b="0" dirty="0"/>
              <a:t>Note: Correlation between these simple-summated scales = 0.70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033C51-72A1-519E-AA68-B2A416EF70E1}"/>
              </a:ext>
            </a:extLst>
          </p:cNvPr>
          <p:cNvSpPr txBox="1"/>
          <p:nvPr/>
        </p:nvSpPr>
        <p:spPr>
          <a:xfrm>
            <a:off x="4114800" y="6172200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</a:t>
            </a:r>
          </a:p>
        </p:txBody>
      </p:sp>
    </p:spTree>
    <p:extLst>
      <p:ext uri="{BB962C8B-B14F-4D97-AF65-F5344CB8AC3E}">
        <p14:creationId xmlns:p14="http://schemas.microsoft.com/office/powerpoint/2010/main" val="165708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43A562-AAF6-E725-B3D1-EE758A5B0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472DFD-4203-A98E-795F-B5CA24E7C946}"/>
              </a:ext>
            </a:extLst>
          </p:cNvPr>
          <p:cNvSpPr txBox="1"/>
          <p:nvPr/>
        </p:nvSpPr>
        <p:spPr>
          <a:xfrm>
            <a:off x="2286000" y="6172200"/>
            <a:ext cx="3158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Rodriguez et al. (2022)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197B2E-023A-173E-49DA-2A4974D494DA}"/>
                  </a:ext>
                </a:extLst>
              </p14:cNvPr>
              <p14:cNvContentPartPr/>
              <p14:nvPr/>
            </p14:nvContentPartPr>
            <p14:xfrm>
              <a:off x="5886450" y="3280140"/>
              <a:ext cx="1507320" cy="24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197B2E-023A-173E-49DA-2A4974D494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2810" y="3172140"/>
                <a:ext cx="16149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97FAF50-7193-5488-5112-C059EC9A3B22}"/>
                  </a:ext>
                </a:extLst>
              </p14:cNvPr>
              <p14:cNvContentPartPr/>
              <p14:nvPr/>
            </p14:nvContentPartPr>
            <p14:xfrm>
              <a:off x="5874930" y="3646260"/>
              <a:ext cx="1463400" cy="45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97FAF50-7193-5488-5112-C059EC9A3B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20930" y="3538260"/>
                <a:ext cx="15710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6DC05D4-A206-67D8-9BA5-717FA68D8AE8}"/>
                  </a:ext>
                </a:extLst>
              </p14:cNvPr>
              <p14:cNvContentPartPr/>
              <p14:nvPr/>
            </p14:nvContentPartPr>
            <p14:xfrm>
              <a:off x="5840730" y="4023180"/>
              <a:ext cx="1542240" cy="11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6DC05D4-A206-67D8-9BA5-717FA68D8A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86730" y="3915540"/>
                <a:ext cx="16498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FCD821D-94FE-1A6B-BD9C-615FF57FC05A}"/>
                  </a:ext>
                </a:extLst>
              </p14:cNvPr>
              <p14:cNvContentPartPr/>
              <p14:nvPr/>
            </p14:nvContentPartPr>
            <p14:xfrm>
              <a:off x="5909130" y="4354380"/>
              <a:ext cx="1565280" cy="24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FCD821D-94FE-1A6B-BD9C-615FF57FC0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55490" y="4246740"/>
                <a:ext cx="16729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5E2F91-4B44-DF33-99B1-8B6D72728266}"/>
                  </a:ext>
                </a:extLst>
              </p14:cNvPr>
              <p14:cNvContentPartPr/>
              <p14:nvPr/>
            </p14:nvContentPartPr>
            <p14:xfrm>
              <a:off x="5874930" y="4685220"/>
              <a:ext cx="1473480" cy="59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5E2F91-4B44-DF33-99B1-8B6D7272826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20930" y="4577220"/>
                <a:ext cx="15811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C569DA6-AF05-33AF-2433-EA5A46594063}"/>
                  </a:ext>
                </a:extLst>
              </p14:cNvPr>
              <p14:cNvContentPartPr/>
              <p14:nvPr/>
            </p14:nvContentPartPr>
            <p14:xfrm>
              <a:off x="5828850" y="1943100"/>
              <a:ext cx="2708280" cy="34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C569DA6-AF05-33AF-2433-EA5A465940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75210" y="1835460"/>
                <a:ext cx="28159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CFD45AC-F875-CFB8-090A-CF9825E1061E}"/>
                  </a:ext>
                </a:extLst>
              </p14:cNvPr>
              <p14:cNvContentPartPr/>
              <p14:nvPr/>
            </p14:nvContentPartPr>
            <p14:xfrm>
              <a:off x="5920290" y="2238660"/>
              <a:ext cx="2639880" cy="48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CFD45AC-F875-CFB8-090A-CF9825E1061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66290" y="2131020"/>
                <a:ext cx="27475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AD8AC32-E1A2-9E60-F5CE-922DCD8FA753}"/>
                  </a:ext>
                </a:extLst>
              </p14:cNvPr>
              <p14:cNvContentPartPr/>
              <p14:nvPr/>
            </p14:nvContentPartPr>
            <p14:xfrm>
              <a:off x="5920290" y="2616660"/>
              <a:ext cx="2674800" cy="59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AD8AC32-E1A2-9E60-F5CE-922DCD8FA75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6290" y="2508660"/>
                <a:ext cx="27824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CC63907-927B-30BF-9033-A2C7BC164332}"/>
                  </a:ext>
                </a:extLst>
              </p14:cNvPr>
              <p14:cNvContentPartPr/>
              <p14:nvPr/>
            </p14:nvContentPartPr>
            <p14:xfrm>
              <a:off x="5920290" y="2948940"/>
              <a:ext cx="2616840" cy="35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CC63907-927B-30BF-9033-A2C7BC1643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66290" y="2841300"/>
                <a:ext cx="2724480" cy="2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338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BF716425-52C2-4256-81FA-6C61108CB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Types of Reliability</a:t>
            </a:r>
          </a:p>
        </p:txBody>
      </p:sp>
      <p:sp>
        <p:nvSpPr>
          <p:cNvPr id="34828" name="Slide Number Placeholder 4">
            <a:extLst>
              <a:ext uri="{FF2B5EF4-FFF2-40B4-BE49-F238E27FC236}">
                <a16:creationId xmlns:a16="http://schemas.microsoft.com/office/drawing/2014/main" id="{5D556D0C-C62A-EEC1-51BE-2FF3524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3D47425B-7AC0-4839-9733-93B92B961583}" type="slidenum">
              <a:rPr lang="en-US" altLang="en-US"/>
              <a:pPr>
                <a:spcAft>
                  <a:spcPts val="600"/>
                </a:spcAft>
                <a:defRPr/>
              </a:pPr>
              <a:t>12</a:t>
            </a:fld>
            <a:endParaRPr lang="en-US" altLang="en-US"/>
          </a:p>
        </p:txBody>
      </p:sp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DEA499C3-63AC-4EA2-A7DB-7F3A7CBEECD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514725" y="6245225"/>
            <a:ext cx="325755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b="1"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b="1">
              <a:cs typeface="Arial" panose="020B0604020202020204" pitchFamily="34" charset="0"/>
            </a:endParaRPr>
          </a:p>
        </p:txBody>
      </p:sp>
      <p:graphicFrame>
        <p:nvGraphicFramePr>
          <p:cNvPr id="34822" name="Rectangle 3">
            <a:extLst>
              <a:ext uri="{FF2B5EF4-FFF2-40B4-BE49-F238E27FC236}">
                <a16:creationId xmlns:a16="http://schemas.microsoft.com/office/drawing/2014/main" id="{A10C7D5C-3718-F374-0AF6-6DD382A7B9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2859235"/>
              </p:ext>
            </p:extLst>
          </p:nvPr>
        </p:nvGraphicFramePr>
        <p:xfrm>
          <a:off x="2300287" y="1719262"/>
          <a:ext cx="45434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64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>
            <a:extLst>
              <a:ext uri="{FF2B5EF4-FFF2-40B4-BE49-F238E27FC236}">
                <a16:creationId xmlns:a16="http://schemas.microsoft.com/office/drawing/2014/main" id="{D8E14B09-74C9-4360-ABC3-DD7501985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3" y="450850"/>
            <a:ext cx="83820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434" tIns="39511" rIns="80434" bIns="3951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dirty="0">
                <a:latin typeface="Comic Sans MS" panose="030F0702030302020204" pitchFamily="66" charset="0"/>
              </a:rPr>
              <a:t>Test-retest Reliability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 dirty="0">
                <a:latin typeface="Comic Sans MS" panose="030F0702030302020204" pitchFamily="66" charset="0"/>
              </a:rPr>
              <a:t>MMPI 317-362 </a:t>
            </a:r>
            <a:r>
              <a:rPr lang="en-US" altLang="en-US" b="0" dirty="0">
                <a:highlight>
                  <a:srgbClr val="FFFF00"/>
                </a:highlight>
                <a:latin typeface="Comic Sans MS" panose="030F0702030302020204" pitchFamily="66" charset="0"/>
              </a:rPr>
              <a:t>(r = 0.75)</a:t>
            </a:r>
          </a:p>
        </p:txBody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DAED74D5-3A4B-42BD-8377-D9585BC43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2401888"/>
            <a:ext cx="4978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</a:pPr>
            <a:endParaRPr lang="en-US" altLang="en-US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33796" name="Rectangle 1028">
            <a:extLst>
              <a:ext uri="{FF2B5EF4-FFF2-40B4-BE49-F238E27FC236}">
                <a16:creationId xmlns:a16="http://schemas.microsoft.com/office/drawing/2014/main" id="{F05457EC-D8FA-48BA-ABE0-0A58E7D75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2401888"/>
            <a:ext cx="4492625" cy="2279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</a:pPr>
            <a:endParaRPr lang="en-US" altLang="en-US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3" name="Line 1029">
            <a:extLst>
              <a:ext uri="{FF2B5EF4-FFF2-40B4-BE49-F238E27FC236}">
                <a16:creationId xmlns:a16="http://schemas.microsoft.com/office/drawing/2014/main" id="{6597E22D-DE5F-4603-A479-8F1586FFB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2425700"/>
            <a:ext cx="0" cy="254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44"/>
          </a:p>
        </p:txBody>
      </p:sp>
      <p:sp>
        <p:nvSpPr>
          <p:cNvPr id="17414" name="Line 1030">
            <a:extLst>
              <a:ext uri="{FF2B5EF4-FFF2-40B4-BE49-F238E27FC236}">
                <a16:creationId xmlns:a16="http://schemas.microsoft.com/office/drawing/2014/main" id="{B4633163-3F9A-49AB-9072-C0FE5654C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3450" y="3519488"/>
            <a:ext cx="543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44"/>
          </a:p>
        </p:txBody>
      </p:sp>
      <p:sp>
        <p:nvSpPr>
          <p:cNvPr id="17415" name="Rectangle 1031">
            <a:extLst>
              <a:ext uri="{FF2B5EF4-FFF2-40B4-BE49-F238E27FC236}">
                <a16:creationId xmlns:a16="http://schemas.microsoft.com/office/drawing/2014/main" id="{7F327530-BDBD-4545-AF66-D98BE885F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1622425"/>
            <a:ext cx="1512888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MMPI 317</a:t>
            </a:r>
          </a:p>
        </p:txBody>
      </p:sp>
      <p:sp>
        <p:nvSpPr>
          <p:cNvPr id="17416" name="Rectangle 1032">
            <a:extLst>
              <a:ext uri="{FF2B5EF4-FFF2-40B4-BE49-F238E27FC236}">
                <a16:creationId xmlns:a16="http://schemas.microsoft.com/office/drawing/2014/main" id="{5FC54DF7-64C2-4B4C-ACA6-FE95CCDCF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2028825"/>
            <a:ext cx="731838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17417" name="Rectangle 1033">
            <a:extLst>
              <a:ext uri="{FF2B5EF4-FFF2-40B4-BE49-F238E27FC236}">
                <a16:creationId xmlns:a16="http://schemas.microsoft.com/office/drawing/2014/main" id="{A2CBC841-9158-4ED6-B7A3-2988CB476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2074863"/>
            <a:ext cx="793750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False</a:t>
            </a:r>
          </a:p>
        </p:txBody>
      </p:sp>
      <p:sp>
        <p:nvSpPr>
          <p:cNvPr id="17418" name="Rectangle 1034">
            <a:extLst>
              <a:ext uri="{FF2B5EF4-FFF2-40B4-BE49-F238E27FC236}">
                <a16:creationId xmlns:a16="http://schemas.microsoft.com/office/drawing/2014/main" id="{01F5A0F5-885A-4090-9592-6CB002C5A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2819400"/>
            <a:ext cx="614363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 dirty="0">
                <a:solidFill>
                  <a:schemeClr val="tx1"/>
                </a:solidFill>
                <a:highlight>
                  <a:srgbClr val="00FFFF"/>
                </a:highlight>
              </a:rPr>
              <a:t>169</a:t>
            </a:r>
          </a:p>
        </p:txBody>
      </p:sp>
      <p:sp>
        <p:nvSpPr>
          <p:cNvPr id="17419" name="Rectangle 1035">
            <a:extLst>
              <a:ext uri="{FF2B5EF4-FFF2-40B4-BE49-F238E27FC236}">
                <a16:creationId xmlns:a16="http://schemas.microsoft.com/office/drawing/2014/main" id="{532A2941-AA58-4682-83DC-67858786E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7080" y="2869582"/>
            <a:ext cx="1322655" cy="3311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 u="sng" dirty="0">
                <a:solidFill>
                  <a:schemeClr val="tx1"/>
                </a:solidFill>
              </a:rPr>
              <a:t>15</a:t>
            </a:r>
            <a:r>
              <a:rPr lang="en-US" altLang="en-US" sz="2133" dirty="0">
                <a:solidFill>
                  <a:schemeClr val="tx1"/>
                </a:solidFill>
              </a:rPr>
              <a:t> (14%)</a:t>
            </a:r>
          </a:p>
        </p:txBody>
      </p:sp>
      <p:sp>
        <p:nvSpPr>
          <p:cNvPr id="17420" name="Rectangle 1036">
            <a:extLst>
              <a:ext uri="{FF2B5EF4-FFF2-40B4-BE49-F238E27FC236}">
                <a16:creationId xmlns:a16="http://schemas.microsoft.com/office/drawing/2014/main" id="{BF349CCC-CA01-4AB2-B568-619A6A6F4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3841453"/>
            <a:ext cx="1559899" cy="3311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 dirty="0">
                <a:solidFill>
                  <a:schemeClr val="tx1"/>
                </a:solidFill>
              </a:rPr>
              <a:t>  </a:t>
            </a:r>
            <a:r>
              <a:rPr lang="en-US" altLang="en-US" sz="2133" u="sng" dirty="0">
                <a:solidFill>
                  <a:schemeClr val="tx1"/>
                </a:solidFill>
              </a:rPr>
              <a:t>21</a:t>
            </a:r>
            <a:r>
              <a:rPr lang="en-US" altLang="en-US" sz="2133" dirty="0">
                <a:solidFill>
                  <a:schemeClr val="tx1"/>
                </a:solidFill>
              </a:rPr>
              <a:t> (11%)</a:t>
            </a:r>
          </a:p>
        </p:txBody>
      </p:sp>
      <p:sp>
        <p:nvSpPr>
          <p:cNvPr id="17421" name="Rectangle 1037">
            <a:extLst>
              <a:ext uri="{FF2B5EF4-FFF2-40B4-BE49-F238E27FC236}">
                <a16:creationId xmlns:a16="http://schemas.microsoft.com/office/drawing/2014/main" id="{7D8AC9E9-D242-42B9-8F99-912A5337E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3813175"/>
            <a:ext cx="446088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 dirty="0">
                <a:solidFill>
                  <a:schemeClr val="tx1"/>
                </a:solidFill>
                <a:highlight>
                  <a:srgbClr val="00FFFF"/>
                </a:highlight>
              </a:rPr>
              <a:t>95</a:t>
            </a:r>
          </a:p>
        </p:txBody>
      </p:sp>
      <p:sp>
        <p:nvSpPr>
          <p:cNvPr id="17422" name="Rectangle 1038">
            <a:extLst>
              <a:ext uri="{FF2B5EF4-FFF2-40B4-BE49-F238E27FC236}">
                <a16:creationId xmlns:a16="http://schemas.microsoft.com/office/drawing/2014/main" id="{47620194-D79C-4A9A-9F3E-2885FEAEC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2887663"/>
            <a:ext cx="731837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17423" name="Rectangle 1039">
            <a:extLst>
              <a:ext uri="{FF2B5EF4-FFF2-40B4-BE49-F238E27FC236}">
                <a16:creationId xmlns:a16="http://schemas.microsoft.com/office/drawing/2014/main" id="{7E2C52E5-60FA-4E62-A0FB-258CDFCB4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3" y="3813175"/>
            <a:ext cx="793750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False</a:t>
            </a:r>
          </a:p>
        </p:txBody>
      </p:sp>
      <p:sp>
        <p:nvSpPr>
          <p:cNvPr id="17424" name="Rectangle 1040">
            <a:extLst>
              <a:ext uri="{FF2B5EF4-FFF2-40B4-BE49-F238E27FC236}">
                <a16:creationId xmlns:a16="http://schemas.microsoft.com/office/drawing/2014/main" id="{1C529473-3806-42F3-89AE-1C0719CE5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3270250"/>
            <a:ext cx="1512888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MMPI 362</a:t>
            </a:r>
          </a:p>
        </p:txBody>
      </p:sp>
      <p:sp>
        <p:nvSpPr>
          <p:cNvPr id="17425" name="Rectangle 1041">
            <a:extLst>
              <a:ext uri="{FF2B5EF4-FFF2-40B4-BE49-F238E27FC236}">
                <a16:creationId xmlns:a16="http://schemas.microsoft.com/office/drawing/2014/main" id="{DD73314B-E7C9-4DC3-B7FD-7D63AA7F8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950" y="2819400"/>
            <a:ext cx="612775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184</a:t>
            </a:r>
          </a:p>
        </p:txBody>
      </p:sp>
      <p:sp>
        <p:nvSpPr>
          <p:cNvPr id="17426" name="Rectangle 1042">
            <a:extLst>
              <a:ext uri="{FF2B5EF4-FFF2-40B4-BE49-F238E27FC236}">
                <a16:creationId xmlns:a16="http://schemas.microsoft.com/office/drawing/2014/main" id="{171CDFA9-DE64-4B45-BEF5-A5D2746D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5" y="3813175"/>
            <a:ext cx="614363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116</a:t>
            </a:r>
          </a:p>
        </p:txBody>
      </p:sp>
      <p:sp>
        <p:nvSpPr>
          <p:cNvPr id="17427" name="Rectangle 1043">
            <a:extLst>
              <a:ext uri="{FF2B5EF4-FFF2-40B4-BE49-F238E27FC236}">
                <a16:creationId xmlns:a16="http://schemas.microsoft.com/office/drawing/2014/main" id="{01BE1458-82B1-496E-BFC6-D42EE4E1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863" y="4760913"/>
            <a:ext cx="614362" cy="331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190</a:t>
            </a:r>
          </a:p>
        </p:txBody>
      </p:sp>
      <p:sp>
        <p:nvSpPr>
          <p:cNvPr id="17428" name="Rectangle 1044">
            <a:extLst>
              <a:ext uri="{FF2B5EF4-FFF2-40B4-BE49-F238E27FC236}">
                <a16:creationId xmlns:a16="http://schemas.microsoft.com/office/drawing/2014/main" id="{30F7E6FF-F160-4D33-BEE1-669B3C32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063" y="4760913"/>
            <a:ext cx="614362" cy="331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110</a:t>
            </a:r>
          </a:p>
        </p:txBody>
      </p:sp>
      <p:sp>
        <p:nvSpPr>
          <p:cNvPr id="17429" name="Rectangle 1045">
            <a:extLst>
              <a:ext uri="{FF2B5EF4-FFF2-40B4-BE49-F238E27FC236}">
                <a16:creationId xmlns:a16="http://schemas.microsoft.com/office/drawing/2014/main" id="{9B5182C9-9AEC-462E-8B08-DA9358E65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5302250"/>
            <a:ext cx="6078538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I am more sensitive than most other people.</a:t>
            </a:r>
          </a:p>
        </p:txBody>
      </p:sp>
      <p:sp>
        <p:nvSpPr>
          <p:cNvPr id="33814" name="TextBox 1">
            <a:extLst>
              <a:ext uri="{FF2B5EF4-FFF2-40B4-BE49-F238E27FC236}">
                <a16:creationId xmlns:a16="http://schemas.microsoft.com/office/drawing/2014/main" id="{04A87290-4816-45E0-B326-89B76C3FF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5938838"/>
            <a:ext cx="87026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>
                <a:latin typeface="Times New Roman" panose="02020603050405020304" pitchFamily="18" charset="0"/>
              </a:rPr>
              <a:t>Hays, R. D., &amp; Revetto, J. P. (1992). </a:t>
            </a:r>
            <a:r>
              <a:rPr lang="en-US" altLang="en-US" sz="1400">
                <a:latin typeface="Times New Roman" panose="02020603050405020304" pitchFamily="18" charset="0"/>
              </a:rPr>
              <a:t>Old and new MMPI-derived scales and the Short-MAST as screening tools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for alcohol disorder. </a:t>
            </a:r>
            <a:r>
              <a:rPr lang="en-US" altLang="en-US" sz="1400" u="sng">
                <a:latin typeface="Times New Roman" panose="02020603050405020304" pitchFamily="18" charset="0"/>
              </a:rPr>
              <a:t>Alcohol and Alcoholism</a:t>
            </a:r>
            <a:r>
              <a:rPr lang="en-US" altLang="en-US" sz="1400">
                <a:latin typeface="Times New Roman" panose="02020603050405020304" pitchFamily="18" charset="0"/>
              </a:rPr>
              <a:t>, 27, 685-695.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33815" name="Picture 22">
            <a:extLst>
              <a:ext uri="{FF2B5EF4-FFF2-40B4-BE49-F238E27FC236}">
                <a16:creationId xmlns:a16="http://schemas.microsoft.com/office/drawing/2014/main" id="{A18C46F2-D150-4436-A5E7-1E9D6421D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8"/>
          <a:stretch/>
        </p:blipFill>
        <p:spPr bwMode="auto">
          <a:xfrm>
            <a:off x="6319838" y="381002"/>
            <a:ext cx="2809875" cy="16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3CF5DF-E847-4D7C-D521-40D4358759D1}"/>
                  </a:ext>
                </a:extLst>
              </p14:cNvPr>
              <p14:cNvContentPartPr/>
              <p14:nvPr/>
            </p14:nvContentPartPr>
            <p14:xfrm>
              <a:off x="6420678" y="923447"/>
              <a:ext cx="2166840" cy="42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3CF5DF-E847-4D7C-D521-40D4358759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6678" y="815807"/>
                <a:ext cx="2274480" cy="2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065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279A5-580E-6951-4228-C69EADE35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C18949-098F-C260-AC3D-3E40785A9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1417638"/>
          </a:xfrm>
        </p:spPr>
        <p:txBody>
          <a:bodyPr/>
          <a:lstStyle/>
          <a:p>
            <a:r>
              <a:rPr lang="en-US" sz="3200" dirty="0">
                <a:latin typeface="Comic Sans MS" panose="030F0702030302020204" pitchFamily="66" charset="0"/>
              </a:rPr>
              <a:t>ANOVA formulas to estimate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A08F1-1F2F-6102-6977-998E1B2C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4C00C0A-B0E1-10CE-1691-3AC8D6F05A1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971009"/>
              </p:ext>
            </p:extLst>
          </p:nvPr>
        </p:nvGraphicFramePr>
        <p:xfrm>
          <a:off x="1671638" y="1600200"/>
          <a:ext cx="5799137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5154041" progId="Word.Document.12">
                  <p:embed/>
                </p:oleObj>
              </mc:Choice>
              <mc:Fallback>
                <p:oleObj name="Document" r:id="rId2" imgW="5942845" imgH="5154041" progId="Word.Document.12">
                  <p:embed/>
                  <p:pic>
                    <p:nvPicPr>
                      <p:cNvPr id="6" name="Content Placeholder 5">
                        <a:extLst>
                          <a:ext uri="{FF2B5EF4-FFF2-40B4-BE49-F238E27FC236}">
                            <a16:creationId xmlns:a16="http://schemas.microsoft.com/office/drawing/2014/main" id="{DDD13D41-263A-86E6-7AAF-68B1EB94C9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1638" y="1600200"/>
                        <a:ext cx="5799137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C74154B-64CA-1291-B780-A1309D3F9627}"/>
              </a:ext>
            </a:extLst>
          </p:cNvPr>
          <p:cNvSpPr txBox="1"/>
          <p:nvPr/>
        </p:nvSpPr>
        <p:spPr>
          <a:xfrm>
            <a:off x="5410200" y="5105400"/>
            <a:ext cx="3347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/>
              <a:t>Coefficient alpha = </a:t>
            </a:r>
            <a:r>
              <a:rPr lang="en-US" sz="2400" b="0" dirty="0">
                <a:highlight>
                  <a:srgbClr val="FFFF00"/>
                </a:highlight>
              </a:rPr>
              <a:t>0.92</a:t>
            </a:r>
          </a:p>
          <a:p>
            <a:r>
              <a:rPr lang="en-US" sz="2400" b="0" dirty="0"/>
              <a:t>in ACT Study at baseline.</a:t>
            </a:r>
          </a:p>
        </p:txBody>
      </p:sp>
    </p:spTree>
    <p:extLst>
      <p:ext uri="{BB962C8B-B14F-4D97-AF65-F5344CB8AC3E}">
        <p14:creationId xmlns:p14="http://schemas.microsoft.com/office/powerpoint/2010/main" val="412010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5668AD-6837-8CE7-D56C-14D73B6E9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1417638"/>
          </a:xfrm>
        </p:spPr>
        <p:txBody>
          <a:bodyPr/>
          <a:lstStyle/>
          <a:p>
            <a:r>
              <a:rPr lang="en-US" sz="3200" dirty="0">
                <a:latin typeface="Comic Sans MS" panose="030F0702030302020204" pitchFamily="66" charset="0"/>
              </a:rPr>
              <a:t>Test-Retest Reliability Formulas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7BA72-A59F-0C2D-DD96-C5985561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DD13D41-263A-86E6-7AAF-68B1EB94C9C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073120"/>
              </p:ext>
            </p:extLst>
          </p:nvPr>
        </p:nvGraphicFramePr>
        <p:xfrm>
          <a:off x="1671638" y="1600200"/>
          <a:ext cx="5799137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5154041" progId="Word.Document.12">
                  <p:embed/>
                </p:oleObj>
              </mc:Choice>
              <mc:Fallback>
                <p:oleObj name="Document" r:id="rId2" imgW="5942845" imgH="51540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1638" y="1600200"/>
                        <a:ext cx="5799137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1523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661E1-2873-1C7F-AC5B-5D55D5D1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r>
              <a:rPr lang="en-US" sz="4000" dirty="0">
                <a:latin typeface="Comic Sans MS" panose="030F0702030302020204" pitchFamily="66" charset="0"/>
              </a:rPr>
              <a:t>Six-</a:t>
            </a:r>
            <a:r>
              <a:rPr lang="en-US" sz="4000" dirty="0" err="1">
                <a:latin typeface="Comic Sans MS" panose="030F0702030302020204" pitchFamily="66" charset="0"/>
              </a:rPr>
              <a:t>WeekTest</a:t>
            </a:r>
            <a:r>
              <a:rPr lang="en-US" sz="4000" dirty="0">
                <a:latin typeface="Comic Sans MS" panose="030F0702030302020204" pitchFamily="66" charset="0"/>
              </a:rPr>
              <a:t>-Retest Reliability of ISS in ACT Study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E0B8C-6A54-DE85-8956-554A1732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1D5B460-0FCB-C49D-F291-43385C8552B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795469"/>
              </p:ext>
            </p:extLst>
          </p:nvPr>
        </p:nvGraphicFramePr>
        <p:xfrm>
          <a:off x="-152400" y="2362200"/>
          <a:ext cx="9067800" cy="467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1806366" progId="Word.Document.12">
                  <p:embed/>
                </p:oleObj>
              </mc:Choice>
              <mc:Fallback>
                <p:oleObj name="Document" r:id="rId2" imgW="5942845" imgH="18063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52400" y="2362200"/>
                        <a:ext cx="9067800" cy="467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2">
            <a:extLst>
              <a:ext uri="{FF2B5EF4-FFF2-40B4-BE49-F238E27FC236}">
                <a16:creationId xmlns:a16="http://schemas.microsoft.com/office/drawing/2014/main" id="{E3E22F0C-65EC-EA68-D45B-14AD4433B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05" y="5624512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7B3C58-AAAA-71A6-8E07-029F17F9BD4F}"/>
              </a:ext>
            </a:extLst>
          </p:cNvPr>
          <p:cNvSpPr txBox="1"/>
          <p:nvPr/>
        </p:nvSpPr>
        <p:spPr>
          <a:xfrm>
            <a:off x="7073277" y="3554343"/>
            <a:ext cx="1622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112.94-14.50</a:t>
            </a:r>
          </a:p>
          <a:p>
            <a:r>
              <a:rPr lang="en-US" sz="2000" dirty="0"/>
              <a:t>112.94+14.50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2D7B5-881D-7CC0-4AAD-DBFFC68D85A3}"/>
              </a:ext>
            </a:extLst>
          </p:cNvPr>
          <p:cNvSpPr txBox="1"/>
          <p:nvPr/>
        </p:nvSpPr>
        <p:spPr>
          <a:xfrm>
            <a:off x="6858000" y="449949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  </a:t>
            </a:r>
            <a:r>
              <a:rPr lang="en-US" sz="1800" dirty="0"/>
              <a:t>98.44/127.44 = </a:t>
            </a:r>
            <a:r>
              <a:rPr lang="en-US" sz="1800" dirty="0">
                <a:highlight>
                  <a:srgbClr val="FFFF00"/>
                </a:highlight>
              </a:rPr>
              <a:t>0.77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33840-858F-4909-B56C-FB2000EFEA3B}"/>
              </a:ext>
            </a:extLst>
          </p:cNvPr>
          <p:cNvSpPr txBox="1"/>
          <p:nvPr/>
        </p:nvSpPr>
        <p:spPr>
          <a:xfrm>
            <a:off x="52978" y="1413252"/>
            <a:ext cx="9081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Limited to those who reported the were the same at 6 weeks compared to baseline.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AC7E11-8D35-7D9F-2642-877860D9B00B}"/>
              </a:ext>
            </a:extLst>
          </p:cNvPr>
          <p:cNvSpPr txBox="1"/>
          <p:nvPr/>
        </p:nvSpPr>
        <p:spPr>
          <a:xfrm>
            <a:off x="7226594" y="5624512"/>
            <a:ext cx="168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/>
              <a:t>Note: 0.76 for </a:t>
            </a:r>
          </a:p>
          <a:p>
            <a:r>
              <a:rPr lang="en-US" sz="1800" b="0" dirty="0"/>
              <a:t>random effects.</a:t>
            </a:r>
          </a:p>
        </p:txBody>
      </p:sp>
    </p:spTree>
    <p:extLst>
      <p:ext uri="{BB962C8B-B14F-4D97-AF65-F5344CB8AC3E}">
        <p14:creationId xmlns:p14="http://schemas.microsoft.com/office/powerpoint/2010/main" val="2169409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DAFF-5016-BA7D-EF78-00CB574D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" y="-215636"/>
            <a:ext cx="9126607" cy="1143000"/>
          </a:xfrm>
        </p:spPr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ISS Score Distribution in ACT Study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BA9430-2B30-77EE-5F27-D98D3477E1EC}"/>
              </a:ext>
            </a:extLst>
          </p:cNvPr>
          <p:cNvSpPr txBox="1"/>
          <p:nvPr/>
        </p:nvSpPr>
        <p:spPr>
          <a:xfrm>
            <a:off x="104527" y="6034623"/>
            <a:ext cx="5434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/>
              <a:t>Median =  </a:t>
            </a:r>
            <a:r>
              <a:rPr lang="en-US" sz="2400" b="0" u="sng" dirty="0"/>
              <a:t>22.5</a:t>
            </a:r>
            <a:r>
              <a:rPr lang="en-US" sz="2400" b="0" dirty="0"/>
              <a:t>,</a:t>
            </a:r>
            <a:r>
              <a:rPr lang="en-US" sz="2400" b="0" u="sng" dirty="0"/>
              <a:t> </a:t>
            </a:r>
            <a:r>
              <a:rPr lang="en-US" sz="2400" b="0" dirty="0"/>
              <a:t>Mode =  </a:t>
            </a:r>
            <a:r>
              <a:rPr lang="en-US" sz="2400" b="0" u="sng" dirty="0"/>
              <a:t>16</a:t>
            </a:r>
            <a:r>
              <a:rPr lang="en-US" sz="2400" b="0" dirty="0"/>
              <a:t> and </a:t>
            </a:r>
            <a:r>
              <a:rPr lang="en-US" sz="2400" b="0" u="sng" dirty="0"/>
              <a:t>26</a:t>
            </a:r>
          </a:p>
          <a:p>
            <a:r>
              <a:rPr lang="en-US" sz="2400" b="0" dirty="0"/>
              <a:t>Floor:        </a:t>
            </a:r>
            <a:r>
              <a:rPr lang="en-US" sz="2400" b="0" u="sng" dirty="0"/>
              <a:t>0.4%</a:t>
            </a:r>
            <a:r>
              <a:rPr lang="en-US" sz="2400" b="0" dirty="0"/>
              <a:t> and Ceiling: </a:t>
            </a:r>
            <a:r>
              <a:rPr lang="en-US" sz="2400" b="0" u="sng" dirty="0"/>
              <a:t>0%</a:t>
            </a:r>
            <a:endParaRPr lang="en-US" sz="2400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62783A1-C5EB-7067-469E-9582348454AF}"/>
                  </a:ext>
                </a:extLst>
              </p14:cNvPr>
              <p14:cNvContentPartPr/>
              <p14:nvPr/>
            </p14:nvContentPartPr>
            <p14:xfrm>
              <a:off x="9541158" y="123245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62783A1-C5EB-7067-469E-9582348454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32158" y="122345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967561C-E708-2464-FC07-9AA057C17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584" y="4114799"/>
            <a:ext cx="7239000" cy="18044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0C255A-87AD-A666-1F8B-6C5344429F8D}"/>
              </a:ext>
            </a:extLst>
          </p:cNvPr>
          <p:cNvSpPr txBox="1"/>
          <p:nvPr/>
        </p:nvSpPr>
        <p:spPr>
          <a:xfrm>
            <a:off x="5219084" y="5803790"/>
            <a:ext cx="3786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/>
              <a:t>  </a:t>
            </a:r>
            <a:r>
              <a:rPr lang="en-US" sz="2000" b="0" dirty="0"/>
              <a:t>8-50 is the possible range.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E4590-C51D-E1F6-8C2A-025D705992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86160"/>
            <a:ext cx="9144000" cy="35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36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27B96-D21D-D767-D85C-3B6554406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b="0" i="0" u="none" strike="noStrike" baseline="0" dirty="0">
                <a:latin typeface="Comic Sans MS" panose="030F0702030302020204" pitchFamily="66" charset="0"/>
              </a:rPr>
              <a:t>Pain Intensity, Interference With Enjoyment of Life, Interference With General Activity (PEG) Scale</a:t>
            </a:r>
            <a:endParaRPr lang="en-US" sz="2900" dirty="0">
              <a:latin typeface="Comic Sans MS" panose="030F0702030302020204" pitchFamily="66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29393-EA63-2714-233A-EB7CAB0DD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71316"/>
            <a:ext cx="5562600" cy="4119172"/>
          </a:xfrm>
        </p:spPr>
        <p:txBody>
          <a:bodyPr anchor="t">
            <a:normAutofit/>
          </a:bodyPr>
          <a:lstStyle/>
          <a:p>
            <a:r>
              <a:rPr lang="en-US" sz="1900" b="0" i="0" u="none" strike="noStrike" baseline="0" dirty="0">
                <a:latin typeface="Comic Sans MS" panose="030F0702030302020204" pitchFamily="66" charset="0"/>
              </a:rPr>
              <a:t>What number best describes </a:t>
            </a:r>
          </a:p>
          <a:p>
            <a:pPr lvl="1"/>
            <a:r>
              <a:rPr lang="en-US" sz="1900" b="0" i="0" u="none" strike="noStrike" baseline="0" dirty="0">
                <a:latin typeface="Comic Sans MS" panose="030F0702030302020204" pitchFamily="66" charset="0"/>
              </a:rPr>
              <a:t>your pain on average in the past week? </a:t>
            </a:r>
          </a:p>
          <a:p>
            <a:pPr lvl="1"/>
            <a:r>
              <a:rPr lang="en-US" sz="1900" b="0" i="0" u="none" strike="noStrike" baseline="0" dirty="0">
                <a:latin typeface="Comic Sans MS" panose="030F0702030302020204" pitchFamily="66" charset="0"/>
              </a:rPr>
              <a:t>how, during the past week, pain has interfered with your enjoyment of life? </a:t>
            </a:r>
          </a:p>
          <a:p>
            <a:pPr lvl="1"/>
            <a:r>
              <a:rPr lang="en-US" sz="1900" b="0" i="0" u="none" strike="noStrike" baseline="0" dirty="0">
                <a:latin typeface="Comic Sans MS" panose="030F0702030302020204" pitchFamily="66" charset="0"/>
              </a:rPr>
              <a:t>how, during the past week, pain has interfered with your general activity?</a:t>
            </a:r>
          </a:p>
          <a:p>
            <a:pPr marL="457200" lvl="1" indent="0">
              <a:buNone/>
            </a:pPr>
            <a:endParaRPr lang="en-US" sz="1900" b="0" i="0" u="none" strike="noStrike" baseline="0" dirty="0">
              <a:latin typeface="Comic Sans MS" panose="030F0702030302020204" pitchFamily="66" charset="0"/>
            </a:endParaRPr>
          </a:p>
          <a:p>
            <a:r>
              <a:rPr lang="en-US" sz="1900" dirty="0">
                <a:latin typeface="Comic Sans MS" panose="030F0702030302020204" pitchFamily="66" charset="0"/>
              </a:rPr>
              <a:t>0-10 Response scale (</a:t>
            </a:r>
            <a:r>
              <a:rPr lang="en-US" sz="1900" b="0" i="0" u="none" strike="noStrike" baseline="0" dirty="0">
                <a:latin typeface="Comic Sans MS" panose="030F0702030302020204" pitchFamily="66" charset="0"/>
              </a:rPr>
              <a:t>10 = most severe pain)</a:t>
            </a:r>
          </a:p>
          <a:p>
            <a:r>
              <a:rPr lang="en-US" sz="1900" dirty="0">
                <a:latin typeface="Comic Sans MS" panose="030F0702030302020204" pitchFamily="66" charset="0"/>
              </a:rPr>
              <a:t>Mean scoring (0-10 possible range)</a:t>
            </a:r>
          </a:p>
        </p:txBody>
      </p:sp>
      <p:pic>
        <p:nvPicPr>
          <p:cNvPr id="6" name="Picture 5" descr="A statue of a pirate&#10;&#10;Description automatically generated">
            <a:extLst>
              <a:ext uri="{FF2B5EF4-FFF2-40B4-BE49-F238E27FC236}">
                <a16:creationId xmlns:a16="http://schemas.microsoft.com/office/drawing/2014/main" id="{AD21B455-F570-A9A1-C33F-DDCC502AD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7" r="18490"/>
          <a:stretch/>
        </p:blipFill>
        <p:spPr>
          <a:xfrm>
            <a:off x="6655139" y="2093976"/>
            <a:ext cx="2057401" cy="40965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2ABEB-38D9-2932-E5E9-F4DEDEFB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8BFE1891-0CEC-44D8-B221-D5FCB52AB215}" type="slidenum">
              <a:rPr lang="en-US" smtClean="0"/>
              <a:pPr>
                <a:spcAft>
                  <a:spcPts val="600"/>
                </a:spcAft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94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B9F08-571E-6515-CE16-40338628A3B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l="6435" r="4563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796738-95EF-CC86-09B9-638686F6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88" y="365125"/>
            <a:ext cx="860351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200" b="1" dirty="0">
                <a:solidFill>
                  <a:srgbClr val="FFFFFF"/>
                </a:solidFill>
                <a:latin typeface="Comic Sans MS" panose="030F0702030302020204" pitchFamily="66" charset="0"/>
              </a:rPr>
              <a:t>Standardized Factor Loadings for the ISS and 6 Other Pain Impact Measures Ranged from 0.78 (RMDQ) to 0.87 (ISS) </a:t>
            </a:r>
            <a:endParaRPr lang="en-US" sz="22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98D64-8C96-C7EA-8674-EB168F9F2427}"/>
              </a:ext>
            </a:extLst>
          </p:cNvPr>
          <p:cNvSpPr txBox="1"/>
          <p:nvPr/>
        </p:nvSpPr>
        <p:spPr>
          <a:xfrm>
            <a:off x="311888" y="6246524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Hays, Herman et al. (2024)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65CBE-85D7-A67B-3CCB-827858A5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fld id="{8BFE1891-0CEC-44D8-B221-D5FCB52AB215}" type="slidenum">
              <a:rPr lang="en-US" sz="1000" b="0">
                <a:solidFill>
                  <a:srgbClr val="FFFFFF"/>
                </a:solidFill>
                <a:latin typeface="Calibri" panose="020F0502020204030204"/>
                <a:cs typeface="+mn-cs"/>
              </a:rPr>
              <a:pPr eaLnBrk="1" hangingPunct="1">
                <a:spcAft>
                  <a:spcPts val="600"/>
                </a:spcAft>
                <a:defRPr/>
              </a:pPr>
              <a:t>19</a:t>
            </a:fld>
            <a:endParaRPr lang="en-US" sz="1000" b="0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D377E05-2BBE-AC40-DF7F-AD8229A5E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35832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4229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47D1-3CD1-4717-9073-FE75E5D9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74638"/>
            <a:ext cx="9009215" cy="1143000"/>
          </a:xfrm>
        </p:spPr>
        <p:txBody>
          <a:bodyPr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Impact Stratification Score (ISS)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1BD94-D4AE-431A-8D23-B9E399532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 Parts</a:t>
            </a:r>
          </a:p>
          <a:p>
            <a:pPr lvl="1"/>
            <a:r>
              <a:rPr lang="en-US" dirty="0"/>
              <a:t>PROMIS-29 physical function (4 items, 1-5)</a:t>
            </a:r>
          </a:p>
          <a:p>
            <a:pPr lvl="1"/>
            <a:r>
              <a:rPr lang="en-US" dirty="0"/>
              <a:t>PROMIS-29 pain interference (4 items, 1-5)</a:t>
            </a:r>
          </a:p>
          <a:p>
            <a:pPr lvl="1"/>
            <a:r>
              <a:rPr lang="en-US" dirty="0"/>
              <a:t>PROMIS-29 pain intensity  (1 item, 0-10)</a:t>
            </a:r>
          </a:p>
          <a:p>
            <a:r>
              <a:rPr lang="en-US" dirty="0"/>
              <a:t>ISS Score</a:t>
            </a:r>
          </a:p>
          <a:p>
            <a:pPr lvl="1"/>
            <a:r>
              <a:rPr lang="en-US" dirty="0"/>
              <a:t> A higher score is worse</a:t>
            </a:r>
          </a:p>
          <a:p>
            <a:pPr lvl="1"/>
            <a:r>
              <a:rPr lang="en-US" dirty="0"/>
              <a:t>Possible range: 8-50</a:t>
            </a:r>
          </a:p>
          <a:p>
            <a:pPr lvl="2"/>
            <a:r>
              <a:rPr lang="en-US" dirty="0"/>
              <a:t>Mild: 8-27</a:t>
            </a:r>
          </a:p>
          <a:p>
            <a:pPr lvl="2"/>
            <a:r>
              <a:rPr lang="en-US" dirty="0"/>
              <a:t>Moderate: 28-34</a:t>
            </a:r>
          </a:p>
          <a:p>
            <a:pPr lvl="2"/>
            <a:r>
              <a:rPr lang="en-US" dirty="0"/>
              <a:t>Severe: 35-50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4FE58-74BC-4459-A634-19E444F6E5C8}"/>
              </a:ext>
            </a:extLst>
          </p:cNvPr>
          <p:cNvSpPr txBox="1"/>
          <p:nvPr/>
        </p:nvSpPr>
        <p:spPr>
          <a:xfrm>
            <a:off x="4724400" y="5502593"/>
            <a:ext cx="4284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Deyo</a:t>
            </a:r>
            <a:r>
              <a:rPr lang="en-US" sz="1400" dirty="0"/>
              <a:t>, R. A., Dworkin, S. F., et al.  (2014).  Report of The NIH Task Force on research standards for </a:t>
            </a:r>
          </a:p>
          <a:p>
            <a:r>
              <a:rPr lang="en-US" sz="1400" dirty="0"/>
              <a:t>chronic low back pain.  Spine, 39(14), 1128-1143.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BE543-0FE8-447A-BD98-25A0DCC4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40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609D53-AF6D-8D5C-0926-F432D6149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142E8-48E4-DCEE-079C-F3F595172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96400" cy="624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4540E6-CF13-36CB-CF1D-363B2767BF44}"/>
              </a:ext>
            </a:extLst>
          </p:cNvPr>
          <p:cNvSpPr txBox="1"/>
          <p:nvPr/>
        </p:nvSpPr>
        <p:spPr>
          <a:xfrm>
            <a:off x="2438400" y="6390640"/>
            <a:ext cx="2975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Hays, Qureshi et al., 2023</a:t>
            </a:r>
          </a:p>
        </p:txBody>
      </p:sp>
    </p:spTree>
    <p:extLst>
      <p:ext uri="{BB962C8B-B14F-4D97-AF65-F5344CB8AC3E}">
        <p14:creationId xmlns:p14="http://schemas.microsoft.com/office/powerpoint/2010/main" val="939320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1E2A5-E7AB-1156-7C2A-DBA77F2F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AF17459-9801-19F2-AD1C-7A065B2ECB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516371"/>
              </p:ext>
            </p:extLst>
          </p:nvPr>
        </p:nvGraphicFramePr>
        <p:xfrm>
          <a:off x="376238" y="376238"/>
          <a:ext cx="8516937" cy="527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262845" imgH="3890414" progId="Word.Document.12">
                  <p:embed/>
                </p:oleObj>
              </mc:Choice>
              <mc:Fallback>
                <p:oleObj name="Document" r:id="rId3" imgW="6262845" imgH="3890414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AF17459-9801-19F2-AD1C-7A065B2EC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238" y="376238"/>
                        <a:ext cx="8516937" cy="527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5AE50A0-E663-10C8-FCF7-B4C5E4EC5EBE}"/>
              </a:ext>
            </a:extLst>
          </p:cNvPr>
          <p:cNvSpPr txBox="1"/>
          <p:nvPr/>
        </p:nvSpPr>
        <p:spPr>
          <a:xfrm>
            <a:off x="3124200" y="6356352"/>
            <a:ext cx="4664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Hays, Rodriguez et al. (2024)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1B2033D-221E-7755-5151-F27C4E97FDFF}"/>
                  </a:ext>
                </a:extLst>
              </p14:cNvPr>
              <p14:cNvContentPartPr/>
              <p14:nvPr/>
            </p14:nvContentPartPr>
            <p14:xfrm>
              <a:off x="513810" y="4434120"/>
              <a:ext cx="1292400" cy="23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1B2033D-221E-7755-5151-F27C4E97FD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9810" y="4326480"/>
                <a:ext cx="14000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3775482-09C2-72DC-6DA4-93385D27F7E6}"/>
                  </a:ext>
                </a:extLst>
              </p14:cNvPr>
              <p14:cNvContentPartPr/>
              <p14:nvPr/>
            </p14:nvContentPartPr>
            <p14:xfrm>
              <a:off x="513810" y="4653720"/>
              <a:ext cx="1085040" cy="45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3775482-09C2-72DC-6DA4-93385D27F7E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0170" y="4546080"/>
                <a:ext cx="11926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91B53F-2CA7-1485-6225-23FC497A61C5}"/>
                  </a:ext>
                </a:extLst>
              </p14:cNvPr>
              <p14:cNvContentPartPr/>
              <p14:nvPr/>
            </p14:nvContentPartPr>
            <p14:xfrm>
              <a:off x="537210" y="4869000"/>
              <a:ext cx="1257480" cy="11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91B53F-2CA7-1485-6225-23FC497A61C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3210" y="4761360"/>
                <a:ext cx="1365120" cy="2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4508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966893-6DF8-C523-0DCD-8E0935E0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DD63D-4454-D7EF-2322-3D4C2AA60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-304800"/>
            <a:ext cx="9144000" cy="419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400391-963D-0340-3F46-B197D0673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3886200"/>
            <a:ext cx="9144000" cy="32709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860C95-98FF-516C-59E8-3641A31C4ED8}"/>
              </a:ext>
            </a:extLst>
          </p:cNvPr>
          <p:cNvSpPr txBox="1"/>
          <p:nvPr/>
        </p:nvSpPr>
        <p:spPr>
          <a:xfrm>
            <a:off x="1066800" y="685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611B6-ABB7-D2EF-72D3-2F192EAA847D}"/>
              </a:ext>
            </a:extLst>
          </p:cNvPr>
          <p:cNvSpPr txBox="1"/>
          <p:nvPr/>
        </p:nvSpPr>
        <p:spPr>
          <a:xfrm>
            <a:off x="2971800" y="52578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851F4-E9BB-5BD4-9770-79F5A0BE72DE}"/>
              </a:ext>
            </a:extLst>
          </p:cNvPr>
          <p:cNvSpPr txBox="1"/>
          <p:nvPr/>
        </p:nvSpPr>
        <p:spPr>
          <a:xfrm>
            <a:off x="3588342" y="393412"/>
            <a:ext cx="744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Not at </a:t>
            </a:r>
          </a:p>
          <a:p>
            <a:r>
              <a:rPr lang="en-US" sz="1600" b="0" dirty="0"/>
              <a:t>all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C9B47E-FB62-16E9-D773-C3EA5E9AB8F0}"/>
              </a:ext>
            </a:extLst>
          </p:cNvPr>
          <p:cNvSpPr txBox="1"/>
          <p:nvPr/>
        </p:nvSpPr>
        <p:spPr>
          <a:xfrm>
            <a:off x="5257800" y="393412"/>
            <a:ext cx="850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Very </a:t>
            </a:r>
          </a:p>
          <a:p>
            <a:r>
              <a:rPr lang="en-US" sz="1600" b="0" dirty="0"/>
              <a:t>much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C7816-79FA-F1B2-1ECA-097A1E665346}"/>
              </a:ext>
            </a:extLst>
          </p:cNvPr>
          <p:cNvSpPr txBox="1"/>
          <p:nvPr/>
        </p:nvSpPr>
        <p:spPr>
          <a:xfrm>
            <a:off x="6221730" y="22098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Without any difficulty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8EFC8-3A1B-402E-CC6E-2D3AE323E319}"/>
              </a:ext>
            </a:extLst>
          </p:cNvPr>
          <p:cNvSpPr txBox="1"/>
          <p:nvPr/>
        </p:nvSpPr>
        <p:spPr>
          <a:xfrm>
            <a:off x="8001000" y="223266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Unable to do</a:t>
            </a:r>
          </a:p>
        </p:txBody>
      </p:sp>
    </p:spTree>
    <p:extLst>
      <p:ext uri="{BB962C8B-B14F-4D97-AF65-F5344CB8AC3E}">
        <p14:creationId xmlns:p14="http://schemas.microsoft.com/office/powerpoint/2010/main" val="4185048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50BAA-1DA5-482C-1788-2891C78F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B1C8E-EB22-3D24-471D-13B28D27F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4"/>
            <a:ext cx="9144000" cy="6356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8BA6DA-1F5C-BE77-CC0A-B8CD04C36B1A}"/>
              </a:ext>
            </a:extLst>
          </p:cNvPr>
          <p:cNvSpPr txBox="1"/>
          <p:nvPr/>
        </p:nvSpPr>
        <p:spPr>
          <a:xfrm>
            <a:off x="6457950" y="1447800"/>
            <a:ext cx="2228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/>
              <a:t>Rel = (INF-1)/INF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718B64-3E68-7D07-7A6D-AFED68F852FD}"/>
              </a:ext>
            </a:extLst>
          </p:cNvPr>
          <p:cNvSpPr txBox="1"/>
          <p:nvPr/>
        </p:nvSpPr>
        <p:spPr>
          <a:xfrm>
            <a:off x="914400" y="1663095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000" b="0" dirty="0"/>
              <a:t>Reliability = 0.95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B3503-49F2-AA9D-56DD-43519B61F19F}"/>
              </a:ext>
            </a:extLst>
          </p:cNvPr>
          <p:cNvSpPr txBox="1"/>
          <p:nvPr/>
        </p:nvSpPr>
        <p:spPr>
          <a:xfrm>
            <a:off x="1011137" y="2771745"/>
            <a:ext cx="198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Reliability = 0.93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C38823-24BD-1BD5-CB92-1B82961313C0}"/>
              </a:ext>
            </a:extLst>
          </p:cNvPr>
          <p:cNvSpPr txBox="1"/>
          <p:nvPr/>
        </p:nvSpPr>
        <p:spPr>
          <a:xfrm>
            <a:off x="1011137" y="3739848"/>
            <a:ext cx="198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Reliability = 0.90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2FADC1-1E91-FFCA-CFBE-8BCC8C9257B5}"/>
              </a:ext>
            </a:extLst>
          </p:cNvPr>
          <p:cNvSpPr txBox="1"/>
          <p:nvPr/>
        </p:nvSpPr>
        <p:spPr>
          <a:xfrm>
            <a:off x="1011137" y="4794795"/>
            <a:ext cx="198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Reliability = 0.80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0DC69B-4839-4D32-EF32-FF234A1AF7AD}"/>
              </a:ext>
            </a:extLst>
          </p:cNvPr>
          <p:cNvSpPr txBox="1"/>
          <p:nvPr/>
        </p:nvSpPr>
        <p:spPr>
          <a:xfrm>
            <a:off x="3810000" y="6379886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/>
              <a:t>ISS (ACT Study)</a:t>
            </a:r>
          </a:p>
        </p:txBody>
      </p:sp>
    </p:spTree>
    <p:extLst>
      <p:ext uri="{BB962C8B-B14F-4D97-AF65-F5344CB8AC3E}">
        <p14:creationId xmlns:p14="http://schemas.microsoft.com/office/powerpoint/2010/main" val="234423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242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709FE3-FCF6-E69D-5350-0F754855C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D2B266-4D06-451D-AF49-BBC90F75CA38}" type="slidenum">
              <a:rPr lang="en-US" sz="1050"/>
              <a:pPr>
                <a:spcAft>
                  <a:spcPts val="600"/>
                </a:spcAft>
              </a:pPr>
              <a:t>24</a:t>
            </a:fld>
            <a:endParaRPr lang="en-US" sz="105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 descr="A screenshot of a data&#10;&#10;Description automatically generated">
            <a:extLst>
              <a:ext uri="{FF2B5EF4-FFF2-40B4-BE49-F238E27FC236}">
                <a16:creationId xmlns:a16="http://schemas.microsoft.com/office/drawing/2014/main" id="{1003F0BD-9639-917A-762C-357E634B1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330" y="1295399"/>
            <a:ext cx="5310520" cy="43905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9E9095-ED03-F4B2-C1CD-3392D588D427}"/>
                  </a:ext>
                </a:extLst>
              </p14:cNvPr>
              <p14:cNvContentPartPr/>
              <p14:nvPr/>
            </p14:nvContentPartPr>
            <p14:xfrm>
              <a:off x="3108690" y="4960260"/>
              <a:ext cx="67428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9E9095-ED03-F4B2-C1CD-3392D588D4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4690" y="4852620"/>
                <a:ext cx="78192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63401E8-7634-774D-D4C8-CF551B178636}"/>
              </a:ext>
            </a:extLst>
          </p:cNvPr>
          <p:cNvSpPr txBox="1"/>
          <p:nvPr/>
        </p:nvSpPr>
        <p:spPr>
          <a:xfrm>
            <a:off x="4849446" y="3792503"/>
            <a:ext cx="3287486" cy="1163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100000"/>
              </a:spcBef>
              <a:buClr>
                <a:schemeClr val="tx2"/>
              </a:buClr>
              <a:buFontTx/>
              <a:buNone/>
            </a:pPr>
            <a:r>
              <a:rPr lang="en-US" altLang="en-US" sz="1200" b="0" dirty="0">
                <a:cs typeface="Times New Roman" panose="02020603050405020304" pitchFamily="18" charset="0"/>
              </a:rPr>
              <a:t>IRT graded response model estimates the relationship between a person’s response Y</a:t>
            </a:r>
            <a:r>
              <a:rPr lang="en-US" altLang="en-US" sz="1200" b="0" baseline="-25000" dirty="0">
                <a:cs typeface="Times New Roman" panose="02020603050405020304" pitchFamily="18" charset="0"/>
              </a:rPr>
              <a:t>i</a:t>
            </a:r>
            <a:r>
              <a:rPr lang="en-US" altLang="en-US" sz="1200" b="0" dirty="0">
                <a:cs typeface="Times New Roman" panose="02020603050405020304" pitchFamily="18" charset="0"/>
              </a:rPr>
              <a:t> to the question (</a:t>
            </a:r>
            <a:r>
              <a:rPr lang="en-US" altLang="en-US" sz="1200" b="0" dirty="0" err="1">
                <a:cs typeface="Times New Roman" panose="02020603050405020304" pitchFamily="18" charset="0"/>
              </a:rPr>
              <a:t>i</a:t>
            </a:r>
            <a:r>
              <a:rPr lang="en-US" altLang="en-US" sz="1200" b="0" dirty="0">
                <a:cs typeface="Times New Roman" panose="02020603050405020304" pitchFamily="18" charset="0"/>
              </a:rPr>
              <a:t>) and his or her level on the latent construct (</a:t>
            </a:r>
            <a:r>
              <a:rPr lang="en-US" altLang="en-US" sz="1200" b="0" dirty="0">
                <a:cs typeface="Times New Roman" panose="02020603050405020304" pitchFamily="18" charset="0"/>
                <a:sym typeface="Symbol" panose="05050102010706020507" pitchFamily="18" charset="2"/>
              </a:rPr>
              <a:t>):</a:t>
            </a:r>
            <a:r>
              <a:rPr lang="en-US" altLang="en-US" sz="1200" b="0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en-US" sz="1200" dirty="0"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cs typeface="Times New Roman" panose="02020603050405020304" pitchFamily="18" charset="0"/>
              </a:rPr>
              <a:t>b</a:t>
            </a:r>
            <a:r>
              <a:rPr lang="en-US" altLang="en-US" sz="1200" baseline="-25000" dirty="0" err="1">
                <a:cs typeface="Times New Roman" panose="02020603050405020304" pitchFamily="18" charset="0"/>
              </a:rPr>
              <a:t>ik</a:t>
            </a:r>
            <a:r>
              <a:rPr lang="en-US" altLang="en-US" sz="1200" b="0" dirty="0">
                <a:cs typeface="Times New Roman" panose="02020603050405020304" pitchFamily="18" charset="0"/>
              </a:rPr>
              <a:t> estimates how difficult it is to score k or more on item (</a:t>
            </a:r>
            <a:r>
              <a:rPr lang="en-US" altLang="en-US" sz="1200" b="0" dirty="0" err="1">
                <a:cs typeface="Times New Roman" panose="02020603050405020304" pitchFamily="18" charset="0"/>
              </a:rPr>
              <a:t>i</a:t>
            </a:r>
            <a:r>
              <a:rPr lang="en-US" altLang="en-US" sz="1200" b="0" dirty="0">
                <a:cs typeface="Times New Roman" panose="02020603050405020304" pitchFamily="18" charset="0"/>
              </a:rPr>
              <a:t>).  </a:t>
            </a:r>
            <a:r>
              <a:rPr lang="en-US" altLang="en-US" sz="1200" dirty="0">
                <a:cs typeface="Times New Roman" panose="02020603050405020304" pitchFamily="18" charset="0"/>
              </a:rPr>
              <a:t>a</a:t>
            </a:r>
            <a:r>
              <a:rPr lang="en-US" altLang="en-US" sz="1200" baseline="-25000" dirty="0">
                <a:cs typeface="Times New Roman" panose="02020603050405020304" pitchFamily="18" charset="0"/>
              </a:rPr>
              <a:t>i</a:t>
            </a:r>
            <a:r>
              <a:rPr lang="en-US" altLang="en-US" sz="1200" b="0" dirty="0">
                <a:cs typeface="Times New Roman" panose="02020603050405020304" pitchFamily="18" charset="0"/>
              </a:rPr>
              <a:t> estimates item discrimination.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A03050-9BB9-889F-CDAC-5ABA053B8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5211" y="5615973"/>
            <a:ext cx="3762900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31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3FB37F9D-D16E-4336-AA17-6F8CAD63A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6060" y="304800"/>
            <a:ext cx="4210370" cy="452596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98B968-0911-55F0-3B76-2B94966E4DA7}"/>
              </a:ext>
            </a:extLst>
          </p:cNvPr>
          <p:cNvSpPr txBox="1"/>
          <p:nvPr/>
        </p:nvSpPr>
        <p:spPr bwMode="auto">
          <a:xfrm>
            <a:off x="3657601" y="1976190"/>
            <a:ext cx="5562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en-US" sz="2800" dirty="0">
                <a:latin typeface="+mn-lt"/>
              </a:rPr>
              <a:t>Email: </a:t>
            </a:r>
            <a:r>
              <a:rPr lang="en-US" sz="2800" dirty="0"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drhays@ucla.edu</a:t>
            </a:r>
            <a:endParaRPr lang="en-US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en-US" sz="2800" dirty="0">
                <a:latin typeface="+mn-lt"/>
              </a:rPr>
              <a:t>Resources: </a:t>
            </a:r>
            <a:r>
              <a:rPr lang="en-US" sz="2000" dirty="0"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https://labs.dgsom.ucla.edu/hays/pages/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342900" lvl="1" indent="-342900">
              <a:spcBef>
                <a:spcPct val="20000"/>
              </a:spcBef>
              <a:buChar char="•"/>
            </a:pPr>
            <a:endParaRPr lang="en-US" sz="2800" dirty="0">
              <a:latin typeface="+mn-lt"/>
            </a:endParaRPr>
          </a:p>
          <a:p>
            <a:pPr marL="342900" lvl="1" indent="-342900">
              <a:spcBef>
                <a:spcPct val="20000"/>
              </a:spcBef>
              <a:buChar char="•"/>
            </a:pPr>
            <a:endParaRPr lang="en-US" sz="2800" dirty="0">
              <a:latin typeface="+mn-lt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125AD04-6D15-3DEE-8E1A-B505CC51F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/>
          <a:p>
            <a:pPr>
              <a:spcAft>
                <a:spcPts val="600"/>
              </a:spcAft>
            </a:pPr>
            <a:fld id="{E513126A-2088-40E2-B6C1-B664D077996B}" type="slidenum">
              <a:rPr lang="en-US" altLang="en-US"/>
              <a:pPr>
                <a:spcAft>
                  <a:spcPts val="600"/>
                </a:spcAft>
              </a:pPr>
              <a:t>25</a:t>
            </a:fld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DAC5C2-7583-738F-A4F5-1034AACA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" y="-304800"/>
            <a:ext cx="9144000" cy="11430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777DD-330D-1345-0D18-528E0F097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09600"/>
            <a:ext cx="8987790" cy="4525963"/>
          </a:xfrm>
        </p:spPr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Edelen, M. O., Rodriguez, A., Qureshi, N., Herman P. M., &amp;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Hays, R. 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(2023). 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Evaluation of the Impact Stratification Score in a sample of older adult patients with multiple chronic conditions.  </a:t>
            </a:r>
            <a:r>
              <a:rPr lang="en-US" sz="1800" u="sng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en-US" sz="1800" u="sng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Geriatr</a:t>
            </a:r>
            <a:r>
              <a:rPr lang="en-US" sz="1800" u="sng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Med </a:t>
            </a:r>
            <a:r>
              <a:rPr lang="en-US" sz="1800" u="sng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Gerontol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9:141. doi.org/10.23937</a:t>
            </a: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Hays, R. 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Edelen, M. O., Rodriguez, A., &amp; Herman, P. (2021).  Support for the reliability and validity of the National Institutes of Health Impact Stratification Score in a sample of active-duty U.S. military personnel with low back pain.  </a:t>
            </a:r>
            <a:r>
              <a:rPr lang="en-US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Pain Medicine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(10), 2185-2190.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10.1093/pm/pnab175.</a:t>
            </a:r>
          </a:p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Hays, R. 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Qureshi, N., Edelen, M., Rodriguez, M., Slaughter, M., &amp; Herman, P. M. (2023).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Crosswalking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National Institutes of Health Impact Stratification Score to the PEG. 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Arch Phys Med </a:t>
            </a:r>
            <a:r>
              <a:rPr lang="en-US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Rehabil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104(3), 425-429.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10.1016/j.apmr.2022.08.006</a:t>
            </a:r>
          </a:p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Hays, R. 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Rodriguez, A., Qureshi, N., Zeng, C., &amp; Edelen, M. O.  (2024).  Support for a single underlying dimension of self-reported health in a sample of adults with low back pain in the United States. 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Applied Research in Quality of Life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19(5): 2213-2226. doi:10.1007/s11482-024-10327-8.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Rodriguez, A., Edelen, M. O., Herman, P., &amp;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Hays, R. 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(2022).  Unpacking the impact of chronic pain as measured by the Impact Stratification Score. 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BMC </a:t>
            </a:r>
            <a:r>
              <a:rPr lang="en-US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Musculoskelet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Disord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23: 884.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https://doi.org/10.1186/s12891-022-05834-4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Rodriguez, A., Herman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P. M., Slaughter, M.E., Edelen, M. O., &amp;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Hays, R. 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(2023). Classifying patients with non-specific low back pain using the Impact Stratification Score in an online convenience sample. 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BMC </a:t>
            </a:r>
            <a:r>
              <a:rPr lang="en-US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Musculoskelet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Disord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24(1):719.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10.1186/s12891-023-06848-2.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FB482E-C024-6813-69B2-EE75FFF992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43700" y="6245225"/>
            <a:ext cx="2400300" cy="476250"/>
          </a:xfrm>
        </p:spPr>
        <p:txBody>
          <a:bodyPr/>
          <a:lstStyle/>
          <a:p>
            <a:fld id="{10BF55E9-9346-445E-8AFC-108091F87BD4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44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6EE42-40B2-B5D4-5FE6-E7ECE547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6EF1720-7BB4-CFDC-396F-08B63034DC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579123"/>
              </p:ext>
            </p:extLst>
          </p:nvPr>
        </p:nvGraphicFramePr>
        <p:xfrm>
          <a:off x="152400" y="381000"/>
          <a:ext cx="8686800" cy="597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777905" imgH="5346565" progId="Acrobat.Document.2020">
                  <p:embed/>
                </p:oleObj>
              </mc:Choice>
              <mc:Fallback>
                <p:oleObj name="Acrobat Document" r:id="rId2" imgW="3777905" imgH="5346565" progId="Acrobat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381000"/>
                        <a:ext cx="8686800" cy="597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240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722C7-2791-1A3A-5940-A86E0E19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4" y="-228918"/>
            <a:ext cx="8401045" cy="1162050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Psychometrics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B0D0B7B-92A0-492F-9F68-95814F20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/>
          <a:p>
            <a:pPr>
              <a:spcAft>
                <a:spcPts val="600"/>
              </a:spcAft>
            </a:pPr>
            <a:fld id="{2C7FBBD8-8AD4-43C3-A2B4-9C1B47DF4112}" type="slidenum">
              <a:rPr lang="en-US" altLang="en-US"/>
              <a:pPr>
                <a:spcAft>
                  <a:spcPts val="600"/>
                </a:spcAft>
              </a:pPr>
              <a:t>4</a:t>
            </a:fld>
            <a:endParaRPr lang="en-US" alt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5D9C91-EF8E-6C39-82D4-A59FEDCB5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587843"/>
              </p:ext>
            </p:extLst>
          </p:nvPr>
        </p:nvGraphicFramePr>
        <p:xfrm>
          <a:off x="762000" y="762000"/>
          <a:ext cx="7867646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99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B18476-5A5D-EE89-5619-F915BA1E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242411"/>
            <a:ext cx="9067800" cy="1143000"/>
          </a:xfrm>
        </p:spPr>
        <p:txBody>
          <a:bodyPr/>
          <a:lstStyle/>
          <a:p>
            <a:r>
              <a:rPr lang="en-US" sz="2800" b="0" i="0" u="none" strike="noStrike" baseline="0" dirty="0">
                <a:latin typeface="Comic Sans MS" panose="030F0702030302020204" pitchFamily="66" charset="0"/>
              </a:rPr>
              <a:t>ACT: ClinicalTrials.gov (NCT01692275)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D73777-86C8-DA6D-A22C-56F64F07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09600"/>
            <a:ext cx="9067800" cy="4525963"/>
          </a:xfrm>
        </p:spPr>
        <p:txBody>
          <a:bodyPr/>
          <a:lstStyle/>
          <a:p>
            <a:pPr algn="l"/>
            <a:r>
              <a:rPr lang="en-US" sz="1800" b="1" i="0" u="none" strike="noStrike" baseline="0" dirty="0">
                <a:latin typeface="AdvPS2AA1"/>
              </a:rPr>
              <a:t>Objective</a:t>
            </a:r>
            <a:r>
              <a:rPr lang="en-US" sz="1800" b="0" i="0" u="none" strike="noStrike" baseline="0" dirty="0">
                <a:latin typeface="AdvPS2AA1"/>
              </a:rPr>
              <a:t>. </a:t>
            </a:r>
            <a:r>
              <a:rPr lang="en-US" sz="1800" b="0" i="0" u="none" strike="noStrike" baseline="0" dirty="0">
                <a:latin typeface="AdvPS2A83"/>
              </a:rPr>
              <a:t>This study examines Patient-Reported Outcome Measurement Information System (PROMIS)-29 v1.0 outcomes of chiropractic care in a multi-site, pragmatic clinical trial and compares the PROMIS measures to: 1) worst pain intensity from a numerical pain rating 0–10 scale, 2) 24-item Roland-Morris Disability Questionnaire (RMDQ); and 3) global improvement (modified visual analog scale). </a:t>
            </a:r>
            <a:r>
              <a:rPr lang="en-US" sz="1800" b="0" i="0" u="none" strike="noStrike" baseline="0" dirty="0">
                <a:latin typeface="AdvPS2AA1"/>
              </a:rPr>
              <a:t>Design. </a:t>
            </a:r>
            <a:r>
              <a:rPr lang="en-US" sz="1800" b="0" i="0" u="none" strike="noStrike" baseline="0" dirty="0">
                <a:latin typeface="AdvPS2A83"/>
              </a:rPr>
              <a:t>A pragmatic, prospective, multisite, parallel-group comparative effectiveness clinical trial comparing usual medical care (UMC) with UMC plus chiropractic care (UMC+CC). </a:t>
            </a:r>
          </a:p>
          <a:p>
            <a:pPr algn="l"/>
            <a:r>
              <a:rPr lang="en-US" sz="1800" b="1" i="0" u="none" strike="noStrike" baseline="0" dirty="0">
                <a:latin typeface="AdvPS2AA1"/>
              </a:rPr>
              <a:t>Setting</a:t>
            </a:r>
            <a:r>
              <a:rPr lang="en-US" sz="1800" b="0" i="0" u="none" strike="noStrike" baseline="0" dirty="0">
                <a:latin typeface="AdvPS2AA1"/>
              </a:rPr>
              <a:t>.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AdvPS2A83"/>
              </a:rPr>
              <a:t>Three military treatment facilities </a:t>
            </a:r>
          </a:p>
          <a:p>
            <a:pPr algn="l"/>
            <a:r>
              <a:rPr lang="en-US" sz="1800" b="1" i="0" u="none" strike="noStrike" baseline="0" dirty="0">
                <a:latin typeface="AdvPS2AA1"/>
              </a:rPr>
              <a:t>Subjects</a:t>
            </a:r>
            <a:r>
              <a:rPr lang="en-US" sz="1800" b="0" i="0" u="none" strike="noStrike" baseline="0" dirty="0">
                <a:latin typeface="AdvPS2AA1"/>
              </a:rPr>
              <a:t>.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AdvPS2A83"/>
              </a:rPr>
              <a:t>750 active-duty military personnel with low back pain</a:t>
            </a:r>
            <a:r>
              <a:rPr lang="en-US" sz="1800" b="0" i="0" u="none" strike="noStrike" baseline="0" dirty="0">
                <a:latin typeface="AdvPS2A83"/>
              </a:rPr>
              <a:t>.</a:t>
            </a:r>
          </a:p>
          <a:p>
            <a:pPr algn="l"/>
            <a:r>
              <a:rPr lang="en-US" sz="1800" b="1" i="0" u="none" strike="noStrike" baseline="0" dirty="0">
                <a:latin typeface="AdvPS2AA1"/>
              </a:rPr>
              <a:t>Methods</a:t>
            </a:r>
            <a:r>
              <a:rPr lang="en-US" sz="1800" b="0" i="0" u="none" strike="noStrike" baseline="0" dirty="0">
                <a:latin typeface="AdvPS2AA1"/>
              </a:rPr>
              <a:t>. </a:t>
            </a:r>
            <a:r>
              <a:rPr lang="en-US" sz="1800" b="0" i="0" u="none" strike="noStrike" baseline="0" dirty="0">
                <a:latin typeface="AdvPS2A83"/>
              </a:rPr>
              <a:t>Linear mixed effects regression models estimated the treatment group differences. Coefficient of repeatability to estimate significant individual change. </a:t>
            </a:r>
            <a:r>
              <a:rPr lang="en-US" sz="1800" b="0" i="0" u="none" strike="noStrike" baseline="0" dirty="0">
                <a:latin typeface="AdvPS2AA1"/>
              </a:rPr>
              <a:t>Results. </a:t>
            </a:r>
            <a:r>
              <a:rPr lang="en-US" sz="1800" b="0" i="0" u="none" strike="noStrike" baseline="0" dirty="0">
                <a:latin typeface="AdvPS2A83"/>
              </a:rPr>
              <a:t>We found statistically significant mean group differences favoring UMC+CC for all PROMIS</a:t>
            </a:r>
          </a:p>
          <a:p>
            <a:pPr marL="0" indent="0" algn="l">
              <a:buNone/>
            </a:pPr>
            <a:r>
              <a:rPr lang="en-US" sz="1800" dirty="0">
                <a:latin typeface="AdvP80516"/>
              </a:rPr>
              <a:t>      </a:t>
            </a:r>
            <a:r>
              <a:rPr lang="en-US" sz="1800" b="0" i="0" u="none" strike="noStrike" baseline="0" dirty="0">
                <a:latin typeface="AdvP80516"/>
              </a:rPr>
              <a:t>V</a:t>
            </a:r>
            <a:r>
              <a:rPr lang="en-US" sz="1800" b="0" i="0" u="none" strike="noStrike" baseline="0" dirty="0">
                <a:latin typeface="AdvPS2AA1"/>
              </a:rPr>
              <a:t>R</a:t>
            </a:r>
            <a:r>
              <a:rPr lang="en-US" sz="1800" b="0" i="0" u="none" strike="noStrike" baseline="0" dirty="0">
                <a:latin typeface="AdvPS2A83"/>
              </a:rPr>
              <a:t>-29 scales and the RMDQ score. Area under the curve estimates for global improvement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AdvPS2A83"/>
              </a:rPr>
              <a:t>      for the PROMIS</a:t>
            </a:r>
            <a:r>
              <a:rPr lang="en-US" sz="1800" b="0" i="0" u="none" strike="noStrike" baseline="0" dirty="0">
                <a:latin typeface="AdvP80516"/>
              </a:rPr>
              <a:t>V</a:t>
            </a:r>
            <a:r>
              <a:rPr lang="en-US" sz="1800" b="0" i="0" u="none" strike="noStrike" baseline="0" dirty="0">
                <a:latin typeface="AdvPS2A83"/>
              </a:rPr>
              <a:t>R -29 scales and the RMDQ, ranged from 0.79 to 0.83. </a:t>
            </a:r>
          </a:p>
          <a:p>
            <a:pPr algn="l"/>
            <a:r>
              <a:rPr lang="en-US" sz="1800" b="1" i="0" u="none" strike="noStrike" baseline="0" dirty="0">
                <a:latin typeface="AdvPS2A83"/>
              </a:rPr>
              <a:t>Conclusions</a:t>
            </a:r>
            <a:r>
              <a:rPr lang="en-US" sz="1800" b="0" i="0" u="none" strike="noStrike" baseline="0" dirty="0">
                <a:latin typeface="AdvPS2A83"/>
              </a:rPr>
              <a:t>.  Findings from this preplanned secondary analysis demonstrate that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AdvPS2A83"/>
              </a:rPr>
              <a:t>chiropractic care impacts health-related quality of life beyond pain and pain-related disability. </a:t>
            </a:r>
            <a:r>
              <a:rPr lang="en-US" sz="1800" b="0" i="0" u="none" strike="noStrike" baseline="0" dirty="0">
                <a:latin typeface="AdvPS2A83"/>
              </a:rPr>
              <a:t>Further, comparable findings were found between the 24-item RMDQ and the PROMIS-29 v1.0 briefer scales.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Hays, R. D., Shannon, Z. K., Long, C. R., Spritzer, K. L, Vining, R. D., Coulter, I. D., Pohlman, K. A., Walter, J.A., &amp; Goertz, C.M.  (2022).  Health-related quality of life among United States service members with low back pain receiving usual care plus chiropractic care vs usual care alone: Secondary outcomes of a pragmatic clinical trial.  </a:t>
            </a:r>
            <a:r>
              <a:rPr lang="en-US" sz="1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Pain Med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23(9), 1550-1559.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A7AE8-83DD-FD0D-9EAA-33BCF65309D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43700" y="6245225"/>
            <a:ext cx="2400300" cy="476250"/>
          </a:xfrm>
        </p:spPr>
        <p:txBody>
          <a:bodyPr/>
          <a:lstStyle/>
          <a:p>
            <a:fld id="{2C7FBBD8-8AD4-43C3-A2B4-9C1B47DF411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52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85685-B6D7-7EE6-6297-9A2C6832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Baseline Item Frequencies in ACT Study (n= 749)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9ADB2-8F01-FD85-8A28-67A0E534984E}"/>
              </a:ext>
            </a:extLst>
          </p:cNvPr>
          <p:cNvSpPr txBox="1"/>
          <p:nvPr/>
        </p:nvSpPr>
        <p:spPr>
          <a:xfrm>
            <a:off x="287338" y="6019800"/>
            <a:ext cx="8804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ACT: </a:t>
            </a:r>
            <a:r>
              <a:rPr lang="en-US" sz="2000" b="0" i="0" u="none" strike="noStrike" baseline="0" dirty="0">
                <a:cs typeface="Times New Roman" panose="02020603050405020304" pitchFamily="18" charset="0"/>
              </a:rPr>
              <a:t>749 active-duty military personnel with low back pain. Mean age = 31; 76% were male, and 67% were non-Hispanic White. 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A5E3A3-828E-3347-60F8-2A07C7FBF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339" y="1219200"/>
            <a:ext cx="8951900" cy="490696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5E53906-E107-0247-A4AC-888EFB22C820}"/>
                  </a:ext>
                </a:extLst>
              </p14:cNvPr>
              <p14:cNvContentPartPr/>
              <p14:nvPr/>
            </p14:nvContentPartPr>
            <p14:xfrm>
              <a:off x="7600410" y="2124900"/>
              <a:ext cx="307800" cy="1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5E53906-E107-0247-A4AC-888EFB22C8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46770" y="2016900"/>
                <a:ext cx="4154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E1C50B-3B17-7835-AB3F-AA3C695E0F10}"/>
                  </a:ext>
                </a:extLst>
              </p14:cNvPr>
              <p14:cNvContentPartPr/>
              <p14:nvPr/>
            </p14:nvContentPartPr>
            <p14:xfrm>
              <a:off x="7154730" y="2399940"/>
              <a:ext cx="216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E1C50B-3B17-7835-AB3F-AA3C695E0F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01090" y="2292300"/>
                <a:ext cx="324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627A769-40BA-8B13-6FE6-60B4D3242C49}"/>
                  </a:ext>
                </a:extLst>
              </p14:cNvPr>
              <p14:cNvContentPartPr/>
              <p14:nvPr/>
            </p14:nvContentPartPr>
            <p14:xfrm>
              <a:off x="7212330" y="2628900"/>
              <a:ext cx="17028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627A769-40BA-8B13-6FE6-60B4D3242C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58690" y="2520900"/>
                <a:ext cx="277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FC57BC1-8C42-8C42-75BC-326126C1E5BA}"/>
                  </a:ext>
                </a:extLst>
              </p14:cNvPr>
              <p14:cNvContentPartPr/>
              <p14:nvPr/>
            </p14:nvContentPartPr>
            <p14:xfrm>
              <a:off x="7178130" y="2902140"/>
              <a:ext cx="239040" cy="24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FC57BC1-8C42-8C42-75BC-326126C1E5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24130" y="2794140"/>
                <a:ext cx="3466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6623B28-71BA-090C-46E7-A3588915EBEB}"/>
                  </a:ext>
                </a:extLst>
              </p14:cNvPr>
              <p14:cNvContentPartPr/>
              <p14:nvPr/>
            </p14:nvContentPartPr>
            <p14:xfrm>
              <a:off x="7235010" y="3131100"/>
              <a:ext cx="158760" cy="12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6623B28-71BA-090C-46E7-A3588915EB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81370" y="3023460"/>
                <a:ext cx="2664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52FE635-A83B-BAC7-09FF-9377851F3885}"/>
                  </a:ext>
                </a:extLst>
              </p14:cNvPr>
              <p14:cNvContentPartPr/>
              <p14:nvPr/>
            </p14:nvContentPartPr>
            <p14:xfrm>
              <a:off x="7178130" y="3405780"/>
              <a:ext cx="2959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52FE635-A83B-BAC7-09FF-9377851F388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24130" y="3298140"/>
                <a:ext cx="403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2C73E62-0997-F3E9-F7E2-624E8EDD81A9}"/>
                  </a:ext>
                </a:extLst>
              </p14:cNvPr>
              <p14:cNvContentPartPr/>
              <p14:nvPr/>
            </p14:nvContentPartPr>
            <p14:xfrm>
              <a:off x="7188930" y="3668940"/>
              <a:ext cx="19368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2C73E62-0997-F3E9-F7E2-624E8EDD81A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35290" y="3560940"/>
                <a:ext cx="301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EE066DC-345D-F64A-F9C5-0F28FA2F1155}"/>
                  </a:ext>
                </a:extLst>
              </p14:cNvPr>
              <p14:cNvContentPartPr/>
              <p14:nvPr/>
            </p14:nvContentPartPr>
            <p14:xfrm>
              <a:off x="6686370" y="3977460"/>
              <a:ext cx="2048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EE066DC-345D-F64A-F9C5-0F28FA2F115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32370" y="3869460"/>
                <a:ext cx="312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F14246-8298-59B3-D5A8-35CD7DBDF296}"/>
                  </a:ext>
                </a:extLst>
              </p14:cNvPr>
              <p14:cNvContentPartPr/>
              <p14:nvPr/>
            </p14:nvContentPartPr>
            <p14:xfrm>
              <a:off x="6686370" y="4226940"/>
              <a:ext cx="296280" cy="14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F14246-8298-59B3-D5A8-35CD7DBDF29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32370" y="4118940"/>
                <a:ext cx="4039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E1C0873-AADB-6E8B-E8C9-B4B87C347F85}"/>
                  </a:ext>
                </a:extLst>
              </p14:cNvPr>
              <p14:cNvContentPartPr/>
              <p14:nvPr/>
            </p14:nvContentPartPr>
            <p14:xfrm>
              <a:off x="3726090" y="4491900"/>
              <a:ext cx="58320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E1C0873-AADB-6E8B-E8C9-B4B87C347F8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72090" y="4383900"/>
                <a:ext cx="690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F5ACD4-AD2E-CD62-9E4B-0ECC2D60B79E}"/>
                  </a:ext>
                </a:extLst>
              </p14:cNvPr>
              <p14:cNvContentPartPr/>
              <p14:nvPr/>
            </p14:nvContentPartPr>
            <p14:xfrm>
              <a:off x="1805850" y="4891500"/>
              <a:ext cx="1086120" cy="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F5ACD4-AD2E-CD62-9E4B-0ECC2D60B79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52210" y="4675500"/>
                <a:ext cx="119376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BC4C98-1841-2B29-2CDA-E6646389E05B}"/>
                  </a:ext>
                </a:extLst>
              </p14:cNvPr>
              <p14:cNvContentPartPr/>
              <p14:nvPr/>
            </p14:nvContentPartPr>
            <p14:xfrm>
              <a:off x="674010" y="5337540"/>
              <a:ext cx="4265280" cy="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BC4C98-1841-2B29-2CDA-E6646389E05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0010" y="5121540"/>
                <a:ext cx="437292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297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5395-2334-DAB3-D9E1-4F54A984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ISS Item-Scale Correlations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1D231-A28C-8C79-51FB-AD16B5E3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72B2E5E-6479-CD0C-59DB-B506F6AB46D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344675"/>
              </p:ext>
            </p:extLst>
          </p:nvPr>
        </p:nvGraphicFramePr>
        <p:xfrm>
          <a:off x="76200" y="1417638"/>
          <a:ext cx="8839200" cy="5165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2314486" progId="Word.Document.12">
                  <p:embed/>
                </p:oleObj>
              </mc:Choice>
              <mc:Fallback>
                <p:oleObj name="Document" r:id="rId2" imgW="5942845" imgH="23144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" y="1417638"/>
                        <a:ext cx="8839200" cy="5165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1FC1BF-5E52-C1B8-1FC7-859FF77FE3CD}"/>
              </a:ext>
            </a:extLst>
          </p:cNvPr>
          <p:cNvSpPr txBox="1"/>
          <p:nvPr/>
        </p:nvSpPr>
        <p:spPr>
          <a:xfrm>
            <a:off x="2057400" y="5826184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		ACT</a:t>
            </a:r>
          </a:p>
        </p:txBody>
      </p:sp>
    </p:spTree>
    <p:extLst>
      <p:ext uri="{BB962C8B-B14F-4D97-AF65-F5344CB8AC3E}">
        <p14:creationId xmlns:p14="http://schemas.microsoft.com/office/powerpoint/2010/main" val="397468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87FB7-1A11-3C09-F481-8DB54794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9" y="274638"/>
            <a:ext cx="9015577" cy="1143000"/>
          </a:xfrm>
        </p:spPr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Categorical Confirmatory Factor Analysis of the ISS Items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BD820-17D0-2408-9C9D-9DC31681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CD0BA1D-2352-CA04-2EF3-C420251F2CD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832558"/>
              </p:ext>
            </p:extLst>
          </p:nvPr>
        </p:nvGraphicFramePr>
        <p:xfrm>
          <a:off x="2895600" y="1600200"/>
          <a:ext cx="5562600" cy="512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853890" imgH="8557972" progId="Word.Document.12">
                  <p:embed/>
                </p:oleObj>
              </mc:Choice>
              <mc:Fallback>
                <p:oleObj name="Document" r:id="rId2" imgW="6853890" imgH="85579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95600" y="1600200"/>
                        <a:ext cx="5562600" cy="512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3D2A250-5448-5375-0F0E-0E47AB511522}"/>
              </a:ext>
            </a:extLst>
          </p:cNvPr>
          <p:cNvSpPr txBox="1"/>
          <p:nvPr/>
        </p:nvSpPr>
        <p:spPr>
          <a:xfrm>
            <a:off x="381000" y="2527885"/>
            <a:ext cx="292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CFI = 0.80, RMSEA = 0.27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AAE8-F9A8-9DEA-A805-DFA4F4ABCEA2}"/>
              </a:ext>
            </a:extLst>
          </p:cNvPr>
          <p:cNvSpPr txBox="1"/>
          <p:nvPr/>
        </p:nvSpPr>
        <p:spPr>
          <a:xfrm>
            <a:off x="381000" y="2897217"/>
            <a:ext cx="4343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Rules of Thumb: CFI &gt;=0.95,  RMSEA &lt;=0.06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92AB4-178F-C558-E321-A07A1B9F1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01991"/>
            <a:ext cx="4572000" cy="15813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859037-2218-0BF7-B3B7-B51698A4419D}"/>
              </a:ext>
            </a:extLst>
          </p:cNvPr>
          <p:cNvSpPr txBox="1"/>
          <p:nvPr/>
        </p:nvSpPr>
        <p:spPr>
          <a:xfrm>
            <a:off x="33670" y="6451978"/>
            <a:ext cx="3861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Root mean square error of approximation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09FB9-9D30-0823-9AB5-CD1C38A19EA2}"/>
              </a:ext>
            </a:extLst>
          </p:cNvPr>
          <p:cNvSpPr txBox="1"/>
          <p:nvPr/>
        </p:nvSpPr>
        <p:spPr>
          <a:xfrm>
            <a:off x="7007332" y="2304821"/>
            <a:ext cx="14302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Run errands</a:t>
            </a:r>
          </a:p>
          <a:p>
            <a:endParaRPr lang="en-US" sz="2000" b="0" dirty="0"/>
          </a:p>
          <a:p>
            <a:endParaRPr lang="en-US" sz="2000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4C1C62-9CFB-B9F2-E4ED-76C95753E37F}"/>
              </a:ext>
            </a:extLst>
          </p:cNvPr>
          <p:cNvSpPr txBox="1"/>
          <p:nvPr/>
        </p:nvSpPr>
        <p:spPr>
          <a:xfrm>
            <a:off x="7025396" y="2861626"/>
            <a:ext cx="718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Walk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EC9A30-9A75-9FD9-FA3D-87C36EF16178}"/>
              </a:ext>
            </a:extLst>
          </p:cNvPr>
          <p:cNvSpPr txBox="1"/>
          <p:nvPr/>
        </p:nvSpPr>
        <p:spPr>
          <a:xfrm>
            <a:off x="7043570" y="3320484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Chores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AEC380-1007-7131-7F4B-8AA661CD576E}"/>
              </a:ext>
            </a:extLst>
          </p:cNvPr>
          <p:cNvSpPr txBox="1"/>
          <p:nvPr/>
        </p:nvSpPr>
        <p:spPr>
          <a:xfrm>
            <a:off x="7043570" y="3838743"/>
            <a:ext cx="200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Up &amp; down stairs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460AA7-9BED-05EE-C4D7-C2F9251F3FE3}"/>
              </a:ext>
            </a:extLst>
          </p:cNvPr>
          <p:cNvSpPr txBox="1"/>
          <p:nvPr/>
        </p:nvSpPr>
        <p:spPr>
          <a:xfrm>
            <a:off x="7072254" y="4336147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Pain rating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DD7134-5BED-4C40-2869-4CB6037ACD89}"/>
              </a:ext>
            </a:extLst>
          </p:cNvPr>
          <p:cNvSpPr txBox="1"/>
          <p:nvPr/>
        </p:nvSpPr>
        <p:spPr>
          <a:xfrm>
            <a:off x="7043570" y="4810457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Interfere chores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C24DED-3F60-3CD8-90A7-818198601C3E}"/>
              </a:ext>
            </a:extLst>
          </p:cNvPr>
          <p:cNvSpPr txBox="1"/>
          <p:nvPr/>
        </p:nvSpPr>
        <p:spPr>
          <a:xfrm>
            <a:off x="7072254" y="5332852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Interfere social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BFB376-D515-2238-E38C-3F9B4C8F3D86}"/>
              </a:ext>
            </a:extLst>
          </p:cNvPr>
          <p:cNvSpPr txBox="1"/>
          <p:nvPr/>
        </p:nvSpPr>
        <p:spPr>
          <a:xfrm>
            <a:off x="7072254" y="5845027"/>
            <a:ext cx="1997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Interfere day2day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891EAC-9ABF-7B6A-8B58-CDD6C7785576}"/>
              </a:ext>
            </a:extLst>
          </p:cNvPr>
          <p:cNvSpPr txBox="1"/>
          <p:nvPr/>
        </p:nvSpPr>
        <p:spPr>
          <a:xfrm>
            <a:off x="7069338" y="6348487"/>
            <a:ext cx="215315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0" dirty="0"/>
              <a:t>Interfere housework</a:t>
            </a:r>
          </a:p>
        </p:txBody>
      </p:sp>
    </p:spTree>
    <p:extLst>
      <p:ext uri="{BB962C8B-B14F-4D97-AF65-F5344CB8AC3E}">
        <p14:creationId xmlns:p14="http://schemas.microsoft.com/office/powerpoint/2010/main" val="109387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5791A-8F9D-F6C3-2956-18A58EBE6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7B278-990B-DE26-755A-64689DE09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4245"/>
            <a:ext cx="89916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Exploratory Factor Analysis: Scree Plot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7BC7BE0-AAD8-60BB-0CF2-5271A3F791E9}"/>
                  </a:ext>
                </a:extLst>
              </p14:cNvPr>
              <p14:cNvContentPartPr/>
              <p14:nvPr/>
            </p14:nvContentPartPr>
            <p14:xfrm>
              <a:off x="3003198" y="4859750"/>
              <a:ext cx="1340280" cy="102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7BC7BE0-AAD8-60BB-0CF2-5271A3F791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4198" y="4850750"/>
                <a:ext cx="1357920" cy="10382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4D7EF3A-2BE4-B71B-F28D-2B5FBB8CFF1B}"/>
              </a:ext>
            </a:extLst>
          </p:cNvPr>
          <p:cNvSpPr txBox="1"/>
          <p:nvPr/>
        </p:nvSpPr>
        <p:spPr>
          <a:xfrm>
            <a:off x="5867400" y="3276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/>
              <a:t>Tucker/Lewis reliability </a:t>
            </a:r>
          </a:p>
          <a:p>
            <a:r>
              <a:rPr lang="en-US" sz="1800" b="0" dirty="0"/>
              <a:t>Coefficient for 2 factors = 0.95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213EF-DD44-DC7E-92EE-738F7D53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600200"/>
            <a:ext cx="862965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A9318-5524-83D5-1D9D-3434E4BBA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00200"/>
            <a:ext cx="8839200" cy="43720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FC07E35-ADC9-2D17-BF85-07FCE5BCB953}"/>
                  </a:ext>
                </a:extLst>
              </p14:cNvPr>
              <p14:cNvContentPartPr/>
              <p14:nvPr/>
            </p14:nvContentPartPr>
            <p14:xfrm>
              <a:off x="2296373" y="4954529"/>
              <a:ext cx="904320" cy="911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FC07E35-ADC9-2D17-BF85-07FCE5BCB9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2733" y="4846529"/>
                <a:ext cx="1011960" cy="11268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A471F41-6119-E6D7-CBE3-76EC57537AFD}"/>
              </a:ext>
            </a:extLst>
          </p:cNvPr>
          <p:cNvSpPr txBox="1"/>
          <p:nvPr/>
        </p:nvSpPr>
        <p:spPr>
          <a:xfrm>
            <a:off x="2667000" y="1485974"/>
            <a:ext cx="6477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Principal component eigenvalues: </a:t>
            </a:r>
          </a:p>
          <a:p>
            <a:r>
              <a:rPr lang="en-US" sz="2400" u="sng" dirty="0"/>
              <a:t>5.865, 1.001</a:t>
            </a:r>
            <a:r>
              <a:rPr lang="en-US" sz="2400" dirty="0"/>
              <a:t>, 0.61182574, … </a:t>
            </a:r>
            <a:r>
              <a:rPr lang="en-US" sz="2400" b="0" dirty="0"/>
              <a:t>(6.34, 0.94, 0.59 … </a:t>
            </a:r>
            <a:r>
              <a:rPr lang="en-US" sz="2400" b="0" dirty="0" err="1"/>
              <a:t>polychoric</a:t>
            </a:r>
            <a:r>
              <a:rPr lang="en-US" sz="2400" b="0" dirty="0"/>
              <a:t> correlations)</a:t>
            </a:r>
          </a:p>
          <a:p>
            <a:r>
              <a:rPr lang="en-US" b="0" dirty="0"/>
              <a:t>Parallel analysis (SMC): 2 factors </a:t>
            </a:r>
          </a:p>
          <a:p>
            <a:r>
              <a:rPr lang="en-US" sz="2000" b="0" dirty="0"/>
              <a:t>                                  </a:t>
            </a:r>
          </a:p>
          <a:p>
            <a:r>
              <a:rPr lang="en-US" sz="2400" b="0" dirty="0"/>
              <a:t>2-factor Tucker/Lewis reliability coefficient = 0.96</a:t>
            </a:r>
          </a:p>
          <a:p>
            <a:endParaRPr lang="en-US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55BEA2-ED60-8B4C-E49F-9B823ED6813B}"/>
              </a:ext>
            </a:extLst>
          </p:cNvPr>
          <p:cNvSpPr txBox="1"/>
          <p:nvPr/>
        </p:nvSpPr>
        <p:spPr>
          <a:xfrm>
            <a:off x="3886200" y="620673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</a:t>
            </a:r>
          </a:p>
        </p:txBody>
      </p:sp>
    </p:spTree>
    <p:extLst>
      <p:ext uri="{BB962C8B-B14F-4D97-AF65-F5344CB8AC3E}">
        <p14:creationId xmlns:p14="http://schemas.microsoft.com/office/powerpoint/2010/main" val="37053639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9398</TotalTime>
  <Words>1727</Words>
  <Application>Microsoft Office PowerPoint</Application>
  <PresentationFormat>On-screen Show (4:3)</PresentationFormat>
  <Paragraphs>225</Paragraphs>
  <Slides>26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8" baseType="lpstr">
      <vt:lpstr>AdvP80516</vt:lpstr>
      <vt:lpstr>AdvPS2A83</vt:lpstr>
      <vt:lpstr>AdvPS2AA1</vt:lpstr>
      <vt:lpstr>Arial</vt:lpstr>
      <vt:lpstr>BJIFN F+ Gulliver</vt:lpstr>
      <vt:lpstr>Calibri</vt:lpstr>
      <vt:lpstr>Calibri Light</vt:lpstr>
      <vt:lpstr>Comic Sans MS</vt:lpstr>
      <vt:lpstr>MyriadPro-Light</vt:lpstr>
      <vt:lpstr>Symbol</vt:lpstr>
      <vt:lpstr>Times New Roman</vt:lpstr>
      <vt:lpstr>Wingdings</vt:lpstr>
      <vt:lpstr>Custom Design</vt:lpstr>
      <vt:lpstr>Custom Design</vt:lpstr>
      <vt:lpstr>Custom Design</vt:lpstr>
      <vt:lpstr>Custom Design</vt:lpstr>
      <vt:lpstr>Custom Design</vt:lpstr>
      <vt:lpstr>Custom Design</vt:lpstr>
      <vt:lpstr>Office Theme</vt:lpstr>
      <vt:lpstr>1_Office Theme</vt:lpstr>
      <vt:lpstr>Acrobat Document</vt:lpstr>
      <vt:lpstr>Document</vt:lpstr>
      <vt:lpstr>   Psychometric evaluation of Measures  </vt:lpstr>
      <vt:lpstr>Impact Stratification Score (ISS)</vt:lpstr>
      <vt:lpstr>PowerPoint Presentation</vt:lpstr>
      <vt:lpstr>Psychometrics</vt:lpstr>
      <vt:lpstr>ACT: ClinicalTrials.gov (NCT01692275)</vt:lpstr>
      <vt:lpstr>Baseline Item Frequencies in ACT Study (n= 749)</vt:lpstr>
      <vt:lpstr>ISS Item-Scale Correlations</vt:lpstr>
      <vt:lpstr>Categorical Confirmatory Factor Analysis of the ISS Items </vt:lpstr>
      <vt:lpstr>Exploratory Factor Analysis: Scree Plot</vt:lpstr>
      <vt:lpstr>Promax Rotated Factor Loadings</vt:lpstr>
      <vt:lpstr>PowerPoint Presentation</vt:lpstr>
      <vt:lpstr>Types of Reliability</vt:lpstr>
      <vt:lpstr>PowerPoint Presentation</vt:lpstr>
      <vt:lpstr>ANOVA formulas to estimate reliability</vt:lpstr>
      <vt:lpstr>Test-Retest Reliability Formulas</vt:lpstr>
      <vt:lpstr>Six-WeekTest-Retest Reliability of ISS in ACT Study </vt:lpstr>
      <vt:lpstr>ISS Score Distribution in ACT Study </vt:lpstr>
      <vt:lpstr>Pain Intensity, Interference With Enjoyment of Life, Interference With General Activity (PEG) Scale</vt:lpstr>
      <vt:lpstr>Standardized Factor Loadings for the ISS and 6 Other Pain Impact Measures Ranged from 0.78 (RMDQ) to 0.87 (ISS)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Dept of Medicine</dc:creator>
  <cp:lastModifiedBy>Hays, Ronald D.</cp:lastModifiedBy>
  <cp:revision>897</cp:revision>
  <cp:lastPrinted>2024-12-10T13:53:46Z</cp:lastPrinted>
  <dcterms:created xsi:type="dcterms:W3CDTF">2001-01-03T19:26:53Z</dcterms:created>
  <dcterms:modified xsi:type="dcterms:W3CDTF">2024-12-11T15:34:50Z</dcterms:modified>
</cp:coreProperties>
</file>