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63" r:id="rId2"/>
    <p:sldMasterId id="2147485052" r:id="rId3"/>
    <p:sldMasterId id="2147485084" r:id="rId4"/>
    <p:sldMasterId id="2147485111" r:id="rId5"/>
    <p:sldMasterId id="2147485113" r:id="rId6"/>
  </p:sldMasterIdLst>
  <p:notesMasterIdLst>
    <p:notesMasterId r:id="rId38"/>
  </p:notesMasterIdLst>
  <p:handoutMasterIdLst>
    <p:handoutMasterId r:id="rId39"/>
  </p:handoutMasterIdLst>
  <p:sldIdLst>
    <p:sldId id="314" r:id="rId7"/>
    <p:sldId id="610" r:id="rId8"/>
    <p:sldId id="602" r:id="rId9"/>
    <p:sldId id="607" r:id="rId10"/>
    <p:sldId id="630" r:id="rId11"/>
    <p:sldId id="608" r:id="rId12"/>
    <p:sldId id="609" r:id="rId13"/>
    <p:sldId id="611" r:id="rId14"/>
    <p:sldId id="612" r:id="rId15"/>
    <p:sldId id="621" r:id="rId16"/>
    <p:sldId id="613" r:id="rId17"/>
    <p:sldId id="617" r:id="rId18"/>
    <p:sldId id="580" r:id="rId19"/>
    <p:sldId id="579" r:id="rId20"/>
    <p:sldId id="581" r:id="rId21"/>
    <p:sldId id="622" r:id="rId22"/>
    <p:sldId id="606" r:id="rId23"/>
    <p:sldId id="623" r:id="rId24"/>
    <p:sldId id="624" r:id="rId25"/>
    <p:sldId id="625" r:id="rId26"/>
    <p:sldId id="626" r:id="rId27"/>
    <p:sldId id="605" r:id="rId28"/>
    <p:sldId id="627" r:id="rId29"/>
    <p:sldId id="526" r:id="rId30"/>
    <p:sldId id="628" r:id="rId31"/>
    <p:sldId id="615" r:id="rId32"/>
    <p:sldId id="616" r:id="rId33"/>
    <p:sldId id="618" r:id="rId34"/>
    <p:sldId id="619" r:id="rId35"/>
    <p:sldId id="620" r:id="rId36"/>
    <p:sldId id="519" r:id="rId3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66" autoAdjust="0"/>
  </p:normalViewPr>
  <p:slideViewPr>
    <p:cSldViewPr snapToObjects="1">
      <p:cViewPr varScale="1">
        <p:scale>
          <a:sx n="64" d="100"/>
          <a:sy n="64" d="100"/>
        </p:scale>
        <p:origin x="63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2323" y="-10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97CC93-C75D-4F67-8C33-D08C449A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AE491DB-30CC-40ED-95DD-774D1622E9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BDF00BA1-B963-4750-A199-BC8FDAC55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CF6071E-4422-40A9-9BCA-0474A06AD9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4C984-7A01-4D9D-A992-A01DA9DC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47.32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7634.94141"/>
      <inkml:brushProperty name="anchorY" value="-268.93967"/>
      <inkml:brushProperty name="scaleFactor" value="0.5"/>
    </inkml:brush>
  </inkml:definitions>
  <inkml:trace contextRef="#ctx0" brushRef="#br0">35501 19410,'0'0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8.50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2206.94141"/>
      <inkml:brushProperty name="anchorY" value="-4840.93994"/>
      <inkml:brushProperty name="scaleFactor" value="0.5"/>
    </inkml:brush>
  </inkml:definitions>
  <inkml:trace contextRef="#ctx0" brushRef="#br0">12126 22726,'0'0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34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0 113,'666'0,"-644"-2,0 0,0-2,0 0,34-12,-32 9,0 0,1 2,33-3,-24 6,-8 1,0 0,26-7,25-8,0 4,0 3,79 1,949 9,-1071 1,61 10,-57-5,44 1,18-8,-49-1,0 2,54 9,17 11,213 29,-49-21,-9 16,-235-39,0-1,56-1,40 3,33 7,209-10,-205-6,821 2,-952-2,56-10,19-2,28 15,25-3,-86-11,-59 7,49-3,359 8,-208 3,-201-4,-1 0,31-8,30-2,-63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39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1 139,'9'-1,"1"0,0 0,0-1,9-4,23-4,122 2,-5-1,75-10,-36 4,-139 10,108-17,-112 14,1 3,-1 3,63 5,-14-1,96-17,12 0,1836 18,-1092-5,-932 4,1 0,34 8,-31-4,37 2,57 6,-78-7,63 2,-58-8,92 13,-74-2,-16-2,1-2,54 2,-67-8,43 9,37 2,-75-10,63 13,-55-7,0 3,-36-8,0 0,18 1,263-1,-163-6,1332 3,-1442-1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42.5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88,'29'-2,"0"0,32-8,38-4,-82 13,15 1,0-3,0 0,-1-2,1-1,33-12,-47 12,0 1,1 1,0 1,35-2,80 6,-52 2,0-3,-58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48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0,'4285'0,"-4190"5,113 19,-146-13,-34-5,49 3,85-9,33 1,-93 12,6 1,160-12,-140-4,-105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0:17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 1,'-4'0,"0"0,-1 0,1 0,0 1,0-1,0 1,0 0,-4 2,7-3,1 0,0 1,0-1,-1 0,1 0,0 0,0 1,-1-1,1 0,0 0,0 1,0-1,0 0,-1 0,1 1,0-1,0 0,0 1,0-1,0 0,0 0,0 1,0-1,0 0,0 1,0-1,0 0,0 1,0-1,0 0,0 0,0 1,0-1,0 0,1 1,-1-1,0 0,0 1,2 1,0 0,0 0,0 0,0 0,1 0,-1 0,5 2,42 27,2-3,56 23,-84-41,1-1,1-2,-1 0,1-2,0-1,1 0,36-1,-36-4,0-2,0-1,-1 0,1-2,34-13,72-16,0-1,-100 25,-18 5,0 0,1 1,0 1,19-2,-32 6,0 0,0 0,-1 0,1 1,0-1,0 1,0 0,0-1,0 1,0 0,-1 0,1 0,0 0,-1 0,1 1,-1-1,1 0,-1 1,0-1,1 1,-1 0,0-1,0 1,0 0,0-1,-1 1,1 0,0 0,-1 0,1 2,2 8,0 0,-1 1,2 17,-4-29,0 276,-4-133,6-115,-2 29,-1-54,1 0,-1 0,1 0,-1-1,-1 1,1 0,0-1,-1 1,0-1,0 0,0 1,-3 3,-2 0,0-1,-1 0,0-1,0 1,0-1,0-1,-1 0,0 0,0-1,-17 5,-8 0,-60 5,-453 1,530-14,14-1,-29 1,-51-7,51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0:54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0,'13'1,"0"0,-1 1,21 5,-5-1,207 50,56 11,-267-62,-14-3,0 0,0-1,0 0,0 0,0-1,14-1,475-40,-495 41,4 0,0 0,0 0,0 1,10 2,-16-3,0 1,1 0,-1 0,0 0,0 0,0 0,0 0,0 0,0 1,-1-1,1 1,0-1,-1 1,1 0,-1 0,0 0,1-1,-1 1,1 3,3 10,-1 0,-1 0,0 0,-1 0,-1 0,-1 0,-1 21,2 19,5 28,2 73,-7-122,-3-1,-8 53,9-81,0 1,0-1,-1 0,0 0,0 0,0 0,0 0,-1 0,0-1,0 1,0-1,-5 5,3-5,-1 1,1-1,-1 0,0-1,0 0,0 1,-1-2,1 1,-10 2,-16 3,0-1,0-2,-44 2,-106-6,15-1,48 7,-116 2,227-9,0 0,0 0,0-1,0 0,1-1,-1 1,1-2,-1 1,-8-4,13 4,0 0,-1-1,1 1,0-1,1 1,-1-1,0 0,1 0,-1 0,1 0,0 0,0-1,0 1,1-1,-1 1,1-1,0 0,0 1,-1-8,0-3,1 0,1 0,1-23,0 22,0-1,-3-25,-5-22,1-77,7 116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1:46:17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58,'14'0,"-1"-2,1 0,19-5,16-3,45 2,129 7,-98 3,278-2,-386-1,0-1,-1 0,23-7,-19 5,37-5,181 7,-124 3,-54 2,65 11,-83-8,48 8,-41-6,92 5,-123-12,0 1,33 7,-30-4,33 2,-19-5,-3-1,0 2,46 9,-38-5,1-2,-1-2,83-5,-47 0,309 2,-361-1,0-1,35-9,-32 6,40-3,232 6,-162 3,-104-3,59-9,12-2,323 11,-220 3,924-1,-1076-2,57-10,48-3,-137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3782 0 0,'-37'0'32,"-1"0"14,0 0-30,0 0 31,-1 0-31,-36 0-1,36 0 32,3 0-16,-2 0 16,-1 0-31,-74 0 281,36 0-282,-37 0-15,78 38 16,-41-38 0,1 0-1,-38 0 1,39 0-1,-1 0-15,38 0 16,-37 0 0,36 0-1,2 0 1,-1 0-16,-1 0 31,2 0 16,-2 0-31,-111 0 234,112 0-235,38 38 1,-76-38 0,38 0-1,-1 0-15,-37 0 16,38 0-1,1 0 1,-1 0 0,1 0-1,-1 0-15,-1 0 16,2 0 15,-2 0-15,1 0 15,1 0 0,-2 0-15,2 0 31,-1 0-32,0 0 17,1 0-1,-2 0 0,1 0-15,1 0 15,-2 0-15,1 0 31,1 0-16,-2 0 0,2 0 0,-1 0 16,0 0-16,1 0 1,-2 0-1,1 0 0,1 0 0,-2 0-15,1 0 31,38 38 47,-37-38-16,-39 0 94,37 38-157,2-38 1,0 0 15,-2 38-15,1-1-1,-38 1 1,39 0 0,-2-38-16,1 38 15,1-38 17,-2 38-17,39 0-15,0 0 31,-38-38-15,38 38 0,0 0 15,0 0 0,0 0 0,0-1-15,0 1 15,0 0 1,0 0-17,0 0 1,0 38-1,0 0-15,0 0 16,0-1 0,0 1-1,0 0 1,0 38 0,0-38-16,0-1 15,0-37 1,0 38-1,0-38 1,0 0 0,0 0 15,0 0 0,0 0-15,0 0-1,0 37 1,38-75 281,-38 38-266,39-38-15,-2 38-1,1 0 1,1 0 0,37 0 15,-76 0-31,75 0 16,-75 0-1,39-38 1,-2 75-1,0-37 1,-37 0-16,39 0 16,-2 0-1,2-38 282,-2 0-281,1 0-1,38 0 1,38 38 0,-38-38-1,37 38-15,-36-38 16,-40 38 0,1-38-1,38 0 1,-38 0-16,0 0 15,38 0 1,75 0 0,-112 0 218,36 0-218,0 0 15,39 0-15,39 0-16,-3 0 15,41 38 1,-40-38-1,-37 0 1,38 0-16,0 0 16,-39 0-1,-38 0 1,-36 0 0,-1 0-1,-1 0 251,2 0-235,75 0-15,36 0-1,40 0 1,0 0-16,37 0 16,-75 0-1,-38 0 1,0 0-1,0 0-15,-39 0 16,-37 0 0,38 0-1,-39 0 1,40 0 0,-40 0 234,2 0-235,-1 0-15,75 0 16,-37 0-1,0 0 1,-38 0 0,38 0-16,37 0 15,1 0 1,0-38 0,38 38-1,-78 0 1,3 0-1,-39-38 235,-38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1,37 38 15,39-38-15,-37 38 15,37-38-15,-37 38 15,37-38 0,-38 38-15,38-38 203,-38 38-188,0 0-15,38-38-1,-38 38 1,0 0-1,38-38-15,-38 38 16,0 0 0,0 0 31,-1 0-16,2 0 0,0 0-31,-1 0 313,0 0-298,-38 0 1,38-37-1,-1 37 1,2 0 0,-1 0-1,0 0 1,38-38 46,-38 38-46,-37 0 297,37 0-313,-38 0 31,-1 0-16,40 0 17,-1 0-17,0 0 32,0 0-47,0 0 47,1 0 0,-1 0 0,-1 0-47,2 0 31,-1 0 0,-1 0 1,2 0-17,-1 0 16,0 0-15,0 0 31,-1 0-16,3 0-15,-2 0 15,-1 0 32,2 0-32,-1 0-16,0 0 17,0 0 15,-1 0-16,2 0-16,-1-38 32,38 0 31,0 0-15,0 0 46,-39 38-15,3 0 94,36 38-126,0 0 172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1.18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142.94141"/>
      <inkml:brushProperty name="anchorY" value="-776.9397"/>
      <inkml:brushProperty name="scaleFactor" value="0.5"/>
    </inkml:brush>
  </inkml:definitions>
  <inkml:trace contextRef="#ctx0" brushRef="#br0">17549 24430,'0'0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2.399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650.94141"/>
      <inkml:brushProperty name="anchorY" value="-1284.9397"/>
      <inkml:brushProperty name="scaleFactor" value="0.5"/>
    </inkml:brush>
  </inkml:definitions>
  <inkml:trace contextRef="#ctx0" brushRef="#br0">12573 25192,'0'0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0,'38'0'140,"0"0"-124,0 0 15,0 0-15,0 0-1,0 0 1,0 0 15,1 0-15,-1 0 31,0 0-32,0 0 1,0 0 15,1 0 0,-2 0-15,1 0 15,0 0 1,0 0-1,0 0-16,1 38 1,-39 0 62,38-38-62,-38 37 15,0 2-31,0-1 47,0-1-16,0 1-15,38-38-1,-38 38 1,38 0 0,-38 0-1,0-1 1,38 2 0,-38 37 15,39-38-16,-39 0 17,0-1-17,38-37 1,-1 0 0,-37 37-1,0 1 16,38 0-15,-38 1 31,0-1 250,0 0-282,38 37 1,1 77 0,-1 37-16,38 0 15,-76-75 1,38 1 0,1 36-1,-1-38-15,0-37 16,-38-38-1,0 38 1,0 0 0,0-38-1,0 0-15,0-1 16,0 1 15,0 0 0,0 0 1,0 0 327,0 0-343,0-1-16,0 2 15,0-1 1,0 0 0,0 37-1,0 0-15,0 2 16,0-1-1,0 37 1,0-38 0,0 2-1,0-1-15,0 37 16,0-36 0,0-39-1,0-1 1,0 0-16,0 1 203,0 0-187,0 77-1,0 36 1,0 1-1,0 37-15,0-75 16,0-1 0,0-75-1,0 0 1,0 0-16,0 0 16,0 0-1,0 0 1,-38 38-1,0-39 1,38 1 15,0 0 204,-39-38-204,39 37 0,0 2-15,0-1 31,0 0-32,0 0 17,0 0-17,0 0 16,0-1-15,0 39 15,0 38-15,0-39-16,0-37 16,0 0-1,0 1 1,0-1-1,0-1 1,0 1 0,0-1 15,0 1-15,0 0-16,0 0 46,0 1-30,0-1 0,0 0-16,0-1 15,0 1 1,0 37 0,0-37-1,0 1-15,0-1 16,0 0 15,-38-38 47,38 37 172,0 1-234,0 0-1,0 0 1,0 0 0,0 0 15,0 0-31,0 37 31,0-37 0,0 0-15,0 0-16,0 0 31,0 1-15,0 36 0,0-38 30,0 1 17,0 0-1,0 0 1,0 0-16,0 0 0,0 0-16,0 0 16,0 0 62,-38-38 172,38-38-77,-38 38-173,38-38 31,-38 0-30,-1 38-1,1 0-16,0 0 48,1-38-32,37 0-15,-77 0-1,39 38 1,38-38 0,-38 38 31,38-38-32,-38 1 1,0-1-1,-1-38 1,1 38 15,38 0 32,0 0-48,0 0 17,-38 38-1,38 38 188,0 0-188,38-38 63,-38 38-47,38 0 62,1-38-93,-39 39 30,38-39-30,0 37 31,-38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4:37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1,'21'0,"67"3,-77-2,0 1,0 0,-1 1,1 0,-1 0,11 7,-1-2,0-1,1 0,0-1,25 3,1 0,-26-5,39 2,-40-5,-1 1,33 7,-25-3,-1-1,0-1,34 0,82-5,-52-1,-8 2,-58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4:52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28,'13'-5,"29"-3,-1 2,1 1,50 2,-64 2,0 1,0 2,-1 1,1 0,-1 2,0 2,33 11,-42-13,0-1,0-1,36 3,-32-5,1 2,22 5,-7-1,-1-2,1-2,0-1,44-3,-28 0,-41 1,-1-1,18-3,-6-2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5:01.6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0,'18'2,"-1"0,0 2,0-1,0 2,-1 0,18 9,-10-5,3 1,-12-4,0 0,0-1,1-1,-1 0,29 2,-23-6,1 0,-1-2,0 0,41-11,-23 6,-1 2,1 2,0 2,46 4,-4-1,24-2,-88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37:40.8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29,'5'0,"0"-1,1 1,-1-2,0 1,9-3,12-4,44 0,1 3,107 6,-64 1,769-2,-860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39:24.9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59,'9'1,"0"0,0 0,0 1,15 5,26 5,-38-11,0 0,0-1,0-1,0 0,0 0,-1-1,1-1,0 0,-1 0,0-1,17-8,-15 7,0 0,1 1,-1 1,1 0,0 1,0 0,23 1,6-1,25-10,-49 7,34-3,263 6,-163 4,150-2,-279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8T16:41:13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1,'41'2,"-1"2,0 2,63 18,-65-15,-18-5,0-1,22 0,-24-2,1 1,33 7,-21-3,0-1,0-2,0-1,57-3,42 2,-63 12,-49-9,36 5,262-7,-163-4,-110 2,80-11,-101 6,1 0,-1-1,0-1,-1-1,25-13,-30 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8T16:41:17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1 141,'581'0,"-553"-2,1-1,41-10,-32 6,15-4,-21 4,0 2,45-3,-36 5,1-2,78-20,-75 15,-22 6,1 1,29 0,-32 2,-1 0,1-1,27-7,-13 2,0 2,0 1,1 2,57 3,-40 0,-38-1,1 2,-1 0,21 5,-12-1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6:18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3722 1 24575,'-79'-1'0,"-90"3"0,162-1 0,1 0 0,-1 1 0,1-1 0,-1 1 0,1 1 0,0-1 0,0 1 0,0 0 0,0 1 0,-6 4 0,-5 5 0,-28 29 0,29-26 0,-26 20 0,11-14 0,9-7 0,0 1 0,1 1 0,-32 34 0,41-39 0,0 0 0,-1-1 0,-20 14 0,-21 19 0,-60 58 0,100-91 0,0 0 0,1 1 0,0 1 0,1 0 0,0 1 0,1 0 0,-11 20 0,12-21 0,0 0 0,0-1 0,-1 0 0,-1-1 0,0 0 0,-24 17 0,-17 15 0,-21 17 0,49-41 0,1 1 0,-38 41 0,43-37 0,-1-2 0,0-1 0,-2 0 0,-47 34 0,46-40 0,1 1 0,0 0 0,2 2 0,-22 23 0,20-21 0,0 0 0,-51 34 0,-11 9 0,14-3 0,-95 62 0,109-82 0,-69 65 0,-20 16 0,72-60 0,8-5 0,-218 178 0,187-162 0,71-49 0,0-1 0,-2-2 0,-49 30 0,62-41 0,1 1 0,-1 0 0,2 0 0,0 2 0,-21 23 0,3-2 0,23-27 0,0 0 0,-1-1 0,0 0 0,0 0 0,-15 6 0,13-6 0,0 0 0,-18 13 0,-24 29 0,42-35 0,-2-1 0,0-1 0,0 0 0,-1 0 0,-18 10 0,-3-1 0,1 2 0,-49 41 0,52-38 0,17-14 29,-27 22-726,-58 34 0,76-54-6129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4.166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158.94141"/>
      <inkml:brushProperty name="anchorY" value="-1792.9397"/>
      <inkml:brushProperty name="scaleFactor" value="0.5"/>
    </inkml:brush>
  </inkml:definitions>
  <inkml:trace contextRef="#ctx0" brushRef="#br0">11610 23129,'0'0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39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0,'24'1,"0"2,33 6,-28-3,30 1,44 8,-69-9,51 3,-21-9,-33-1,1 1,-1 2,32 6,102 27,-115-28,-1-3,1-1,68-5,-25 0,680 2,-742-2,59-10,10-2,-73 11,1-1,-1-2,28-9,34-7,-46 17,0 1,85 6,-44 0,-2-2,-58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43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87,'10'-1,"0"-1,0 0,0-1,-1 0,1 0,-1-1,0 0,17-11,26-11,-33 20,0 1,-1 1,2 1,33-3,79 7,-78 0,958 2,-590-4,-387 3,63 11,-59-7,42 2,-45-5,52 11,-21-3,-44-7,0 2,36 13,-15-5,-30-10,-1-1,0-1,19 1,-10-2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48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0 111,'10'0,"23"0,-1-1,57-9,-18-6,-35 7,0 2,73-6,-75 10,-1-1,65-17,-65 13,-1 1,2 2,34-2,280 7,-144 1,-177 1,1 1,-1 1,51 15,-48-11,0-1,53 6,15 0,-67-7,39 2,353-6,-215-4,-160 1,-24 0,0 1,0 1,0 1,40 8,-43-5,-2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51.3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0 169,'0'-2,"1"0,-1 0,1 0,-1 1,1-1,-1 0,1 0,0 1,0-1,0 1,0-1,0 1,0-1,0 1,1-1,1 0,26-21,-20 17,0 0,0 0,1 0,-1 0,1 2,0-1,1 1,-1 0,1 1,-1 1,1-1,15 0,55-7,77-21,-143 28,31-4,1 2,-1 2,74 5,-35 0,34-3,107 3,-207 0,32 9,-34-7,37 4,-21-5,0 1,0 2,59 19,-62-17,1-2,34 4,-32-6,54 14,98 28,-116-39,0-2,103-6,-55-2,19 3,-113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55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85,'32'-15,"1"1,0 1,1 2,0 2,46-8,-15 12,107 5,-79 1,1205-1,-1267 2,58 10,-56-6,46 2,53 6,-47-3,-29-8,-38-3,1 1,-1 1,0 1,0 0,27 10,-25-6,0 0,0-2,0 0,37 4,-33-8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58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32,'1'0,"19"1,-1-2,1 0,-1-1,25-6,-14 1,0 2,0 1,33 0,94 5,-61 1,1036-2,-1096 2,59 10,14 2,-77-12,0 1,33 9,-24-6,1-1,-1-2,72-5,-31 0,28 2,-87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51:32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31,'1'2,"-1"0,0 0,1 0,-1 0,1 0,0-1,0 1,0 0,0 0,0-1,0 1,0 0,0-1,0 1,1-1,-1 0,1 1,-1-1,1 0,0 0,-1 0,1 0,3 1,2 1,1 0,-1 0,1-1,12 2,20 1,0-2,0-2,65-6,-93 2,1 0,-1 0,0-1,0 0,-1-1,0-1,13-7,-13 7,1-1,0 2,0 0,1 0,23-5,20 4,1 3,74 5,-38 0,359-1,-418 1,0 2,0 1,66 20,-68-17,-4-3,0-1,0-1,0-1,52-5,-38 1,44 4,33 23,78-21,-136-5,-34-1,-1-1,44-10,-17 2,-43 9,-1 0,0-1,-1 0,1 0,10-7,0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51:37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0 251,'19'-2,"-1"0,0-1,0-1,-1-1,24-9,19-5,49-13,-41 12,79-14,-89 25,-8-1,104-4,-115 13,51-10,16-1,-12 10,-38 2,71-10,-42-3,-3-1,157-6,-172 21,0 2,67 12,-92-6,0 1,-1 2,72 33,-100-41,0 0,0 0,0-1,0-1,1 0,-1-1,20-1,-14 0,-1 1,1 1,19 4,-17 0,-2-2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5.24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666.94141"/>
      <inkml:brushProperty name="anchorY" value="-2300.9397"/>
      <inkml:brushProperty name="scaleFactor" value="0.5"/>
    </inkml:brush>
  </inkml:definitions>
  <inkml:trace contextRef="#ctx0" brushRef="#br0">12036 22950,'0'0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0.85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174.94141"/>
      <inkml:brushProperty name="anchorY" value="-2808.9397"/>
      <inkml:brushProperty name="scaleFactor" value="0.5"/>
    </inkml:brush>
  </inkml:definitions>
  <inkml:trace contextRef="#ctx0" brushRef="#br0">41709 17997,'0'0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3.497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682.94141"/>
      <inkml:brushProperty name="anchorY" value="-3316.93994"/>
      <inkml:brushProperty name="scaleFactor" value="0.5"/>
    </inkml:brush>
  </inkml:definitions>
  <inkml:trace contextRef="#ctx0" brushRef="#br0">11879 22815,'0'0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4.431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190.94141"/>
      <inkml:brushProperty name="anchorY" value="-3824.93994"/>
      <inkml:brushProperty name="scaleFactor" value="0.5"/>
    </inkml:brush>
  </inkml:definitions>
  <inkml:trace contextRef="#ctx0" brushRef="#br0">11924 22950,'0'0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5.46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698.94141"/>
      <inkml:brushProperty name="anchorY" value="-4332.93994"/>
      <inkml:brushProperty name="scaleFactor" value="0.5"/>
    </inkml:brush>
  </inkml:definitions>
  <inkml:trace contextRef="#ctx0" brushRef="#br0">23220 23242,'0'0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920F766C-04F6-48F1-B1A2-3110A4737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BF7AB8CF-9CCB-4497-BFD7-B0B48ED8C9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FDD52C48-F33F-4EAE-9607-E947D224D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76E66769-2FC0-4161-8E7B-2838DC2C0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459288"/>
            <a:ext cx="5210175" cy="422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6508BFBC-1F66-45EB-AADE-B684EE210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E00CD30E-102A-4A3A-977E-4B50B004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C912C-E19A-4401-9E8B-68BD7342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145FAE32-A287-4EF6-BF62-E1C436CA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156" indent="-29048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98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772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859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0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158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3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45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28940-B057-47EC-98BA-A17CC4557F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0D0237C-BC40-4058-85F8-19D43844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D77355-3BD0-411A-BC90-8629485C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213350" cy="42259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74" tIns="46738" rIns="93474" bIns="467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limited a lot; Yes, limited a little; No, not limited at all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unable to do this activity; Yes, I have difficulty; No, I do not have difficulty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2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Cronbach (1951).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EC166FC-CA97-4C95-8A7E-CB16224E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56663B3-E448-42EA-B970-FC6820EA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AA54D06-C854-4979-87C4-467FC216A608}"/>
              </a:ext>
            </a:extLst>
          </p:cNvPr>
          <p:cNvSpPr txBox="1">
            <a:spLocks noGrp="1"/>
          </p:cNvSpPr>
          <p:nvPr/>
        </p:nvSpPr>
        <p:spPr bwMode="auto">
          <a:xfrm>
            <a:off x="4137535" y="8980973"/>
            <a:ext cx="3164090" cy="4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46" tIns="47922" rIns="95846" bIns="47922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9D30C7-D086-4677-8EFE-EC58D50ADBA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B10FC80-EFC6-4E85-B181-8FAD1CCCA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19DBC23-2C67-4A90-A098-D4A2212C5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419F647-C15C-45F0-A4F6-44FDA88D4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0647" indent="-284864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457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239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1022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805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587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370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4153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E7B14D-EB04-4334-AEC4-0030DF3FE2B8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B10FC80-EFC6-4E85-B181-8FAD1CCCA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19DBC23-2C67-4A90-A098-D4A2212C5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419F647-C15C-45F0-A4F6-44FDA88D4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0647" indent="-284864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457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239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1022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805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587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370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4153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E7B14D-EB04-4334-AEC4-0030DF3FE2B8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382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96D455-BE0F-4E28-9457-1905BD6E6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C2FEAE-3875-4C7E-9ACC-C41C9CE1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95E431-7BBC-4F42-BE26-C8DC74C301DE}"/>
              </a:ext>
            </a:extLst>
          </p:cNvPr>
          <p:cNvSpPr txBox="1">
            <a:spLocks noGrp="1"/>
          </p:cNvSpPr>
          <p:nvPr/>
        </p:nvSpPr>
        <p:spPr bwMode="auto">
          <a:xfrm>
            <a:off x="3898901" y="8853488"/>
            <a:ext cx="2982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4" tIns="46281" rIns="92564" bIns="46281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3447C93-069D-42F1-A6A8-F4B92678CAEE}" type="slidenum">
              <a:rPr lang="en-US" altLang="en-US" sz="1200">
                <a:latin typeface="Arial" panose="020B0604020202020204" pitchFamily="34" charset="0"/>
              </a:rPr>
              <a:pPr algn="r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0CC5D96-FADD-413E-B1E3-97C3B9BC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AE05B7-8D49-464C-95F5-B09662A9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4568703-E8BC-416B-B176-007789DAB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869" indent="-285719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28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02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1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3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4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86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57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F11BF6-3452-486E-8AAA-E626E618508B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ACE02-8841-4E00-AE01-04F73379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E06F-68FB-4EC7-BCAE-2DA444E4FF15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DEB4F-F8B0-43EA-8A67-B8394FB2E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0EB63-9C74-47EC-A9A6-D8D465C5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9CC9-6CE9-49D0-B500-033639C8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21BBE-15C8-4F54-9FB8-83C2D092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808D-85EB-463C-B69D-B3056AF00CCA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54F13-B869-4C24-B7A2-674D7D38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51F6-0CFE-4183-8950-3D3104E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7F7F1-A633-47BF-A808-153E8FAF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82C80-19EE-472E-83C0-A4B6D765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5D7B-6250-4C35-B845-6A6B7EEDC8C6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1F8CD-A214-4752-8CEA-85A5DA17D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26AB1-58E8-41F3-85E0-F393BDC77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1C8A-BA01-48BE-8832-E400BCCF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70F44E-7909-45A0-A79F-339AF613A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8F0D-4F47-44BA-987B-265485C5181D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077561-817C-4E56-992F-2698DD8BA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3E92C-4963-4F15-A63F-7DF73AF2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7AFC-A70F-4203-A883-778C7267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1F889-41A6-488D-BD0F-A2613B754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8400-D56A-4E56-9654-BF21C3B7F9A1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943E2-3955-4014-A129-6151CFE3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9AD4D-5965-478D-ABE2-BC74D5D68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425B-7AC0-4839-9733-93B92B96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B705-8B94-4E12-881F-99865B0F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9D44-6C2F-4AD3-B7C6-2FCC18DC1F50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E9B0D1-D4DF-40C7-8004-EDF6C689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B9D1E-F8E0-43E8-8917-7267ACA2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F4C0-1BA9-4EE0-963F-80D501863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2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58E0D-083C-40D6-B955-13671B2C1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825-BB37-4F9A-AE12-687F3E505E74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DA228-CF6C-4CAB-BB87-5D9AA1AF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89319-8495-430D-9C23-8BF1623F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9A4-58B3-44ED-A55F-21E43AFE0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6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072A3-B0D9-469B-862A-A2DDA429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82B6-DFB7-4E2C-B838-09F1C8C36550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948A-11BF-4CDF-B1D4-8F0938BE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7BAA-3DF8-4FD4-B274-8987B9149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FE06-4FA9-45C1-A9C6-035DD593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77FC-9176-4A48-A0C4-014FA63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3D26-261C-4D98-BD91-895EB9B89215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A112-238B-4396-96F0-E8D4AEA95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DF902-6620-4A8B-8B9B-35325DB6D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126A-2088-40E2-B6C1-B664D0779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B307-BCFD-46F5-BF1B-DCEBFD6D9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D87-890D-4D76-968B-04D2120ED883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C1C0F3-E376-412C-9B05-1DBEDF21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3EB90-2E7A-464B-A826-8D58ACB1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76DA-9845-4AFA-8BC2-2D829814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72F5-F983-4E7A-8900-BC6C55EB6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C48-D303-43E4-A4E3-5FE72B51CE50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D1DFAB-7EB5-4B00-B487-9DDB6FE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FE8F0-59F8-4437-B324-E4AD9BF80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5224-093B-4A49-BCE3-E048CDC4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98532-482F-4299-BE92-5CA6C793A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BD6F-414D-46D8-B9D2-AA04B3E67D76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CB29FE-0811-4B13-BC04-C422F72CC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833-66EB-4145-921F-FDBE5A5BC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55E9-9346-445E-8AFC-108091F87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08C19-3CA5-47E5-AF69-C1566B1C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F56A-492D-4892-8B4D-9566EB8DFDB0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05801-3504-4FE9-9C58-BE8F9B3E6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B98B4-B4EF-4607-AEDD-1DC5F79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BBD8-8AD4-43C3-A2B4-9C1B47DF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E53C1-8957-4882-805E-1F81573DB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E9A9-C9CE-40A9-B71B-31822BBC9D8C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586-FDAB-4FA9-A3F1-7B020984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D859F-FABE-4568-BFB2-B477C157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B0D8-DA09-4412-A721-ACF878C1A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52B98-F4CF-4DB2-9DBB-12240206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3399A4-0339-443A-8E97-F7228D5D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DF705A2-49CE-4F1A-A4C0-111C35A58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343CEA2-9205-4695-A165-DDAA9E16695E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B08BB71-53FD-41C2-B5A4-CB8640E86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D90F849-713B-46F0-A0CF-3742B9395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08CD5D-71F6-4803-ABF6-43E4DE7F9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6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D5F2F-7BB2-4FD0-BACF-02C5F3DA1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6E66-345A-4E12-84FF-E62429DFE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ED27E4D-61D7-47E3-9F93-11C96A31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6E30E6BC-08B6-40F5-B837-CBB3845619D2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8664DD5A-1426-4C57-A824-3ADF71B88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AABE9951-E0B6-4DF5-8A8B-6C18988C3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36B39AC-2EF8-44AE-BA5D-0D90992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00" r:id="rId2"/>
    <p:sldLayoutId id="21474850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E5443-0F7F-42AD-8229-932A174D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DD1EB-3147-432C-883C-C61A8164F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57972B-643A-40BD-B85D-0D47EBDC9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986A1FF5-05B2-4E4C-865B-091E47C7CB17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6B5585D-DA68-4873-B46A-776B5521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019BCD2-993A-4A71-80DE-643D9A6C7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95E91-1CC6-4AB5-B1D6-658ACC25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8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February 3,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0.png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25.xml"/><Relationship Id="rId41" Type="http://schemas.openxmlformats.org/officeDocument/2006/relationships/customXml" Target="../ink/ink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29.xml"/><Relationship Id="rId40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22.w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Relationship Id="rId22" Type="http://schemas.openxmlformats.org/officeDocument/2006/relationships/image" Target="../media/image23.png"/><Relationship Id="rId27" Type="http://schemas.openxmlformats.org/officeDocument/2006/relationships/customXml" Target="../ink/ink24.xml"/><Relationship Id="rId30" Type="http://schemas.openxmlformats.org/officeDocument/2006/relationships/image" Target="../media/image27.png"/><Relationship Id="rId35" Type="http://schemas.openxmlformats.org/officeDocument/2006/relationships/customXml" Target="../ink/ink28.xml"/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3.w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3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customXml" Target="../ink/ink38.xml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4.png"/><Relationship Id="rId12" Type="http://schemas.openxmlformats.org/officeDocument/2006/relationships/customXml" Target="../ink/ink44.xml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45.png"/><Relationship Id="rId14" Type="http://schemas.openxmlformats.org/officeDocument/2006/relationships/customXml" Target="../ink/ink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50.png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49.png"/><Relationship Id="rId4" Type="http://schemas.openxmlformats.org/officeDocument/2006/relationships/customXml" Target="../ink/ink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bs.dgsom.ucla.edu/hays/pages/" TargetMode="External"/><Relationship Id="rId5" Type="http://schemas.openxmlformats.org/officeDocument/2006/relationships/hyperlink" Target="mailto:drhays@ucla.edu" TargetMode="External"/><Relationship Id="rId4" Type="http://schemas.openxmlformats.org/officeDocument/2006/relationships/hyperlink" Target="https://2bejammed.org/2011/12/12/verlanglijstje-van-marcelke-durfteantwoorde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.wmf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sonline.org/en/data-dissemination/research-data-fil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D40A5A-62C2-44DF-AA20-B69C0AF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4E3558D-B4DB-4713-AD16-811DC13B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7B0C53-F717-4D3F-A13D-3A868130BF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3025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</a:t>
            </a:r>
            <a:r>
              <a:rPr lang="en-US" altLang="en-US" sz="4200" dirty="0">
                <a:latin typeface="Comic Sans MS" panose="030F0702030302020204" pitchFamily="66" charset="0"/>
              </a:rPr>
              <a:t> </a:t>
            </a:r>
            <a:br>
              <a:rPr lang="en-US" altLang="en-US" sz="4200" dirty="0">
                <a:latin typeface="Comic Sans MS" panose="030F0702030302020204" pitchFamily="66" charset="0"/>
              </a:rPr>
            </a:br>
            <a:r>
              <a:rPr lang="en-US" altLang="en-US" dirty="0"/>
              <a:t>Psychometric evaluation </a:t>
            </a:r>
            <a:br>
              <a:rPr lang="en-US" altLang="en-US" dirty="0"/>
            </a:br>
            <a:r>
              <a:rPr lang="en-US" altLang="en-US" dirty="0"/>
              <a:t>of Multi-Item Survey Scales </a:t>
            </a:r>
            <a:br>
              <a:rPr lang="en-US" altLang="en-US" dirty="0"/>
            </a:br>
            <a:endParaRPr lang="en-US" altLang="en-US" sz="42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56FA0A-67BB-41D2-9993-6DBC3F7F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6363"/>
            <a:ext cx="8839200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Ron D. Hays, Ph.D.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     </a:t>
            </a: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February 1, 2023 (3:30-5:00 pm)</a:t>
            </a: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 dirty="0"/>
              <a:t>Questionnaire Design and Testing Workshop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Floor Conference Room, 1100 Glendon Ave, Los Angeles, CA</a:t>
            </a:r>
            <a:r>
              <a:rPr lang="en-US" altLang="en-US" sz="2600" b="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0" dirty="0"/>
          </a:p>
        </p:txBody>
      </p:sp>
      <p:pic>
        <p:nvPicPr>
          <p:cNvPr id="512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794A3C0E-2175-466D-ADE0-27DADC14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20863"/>
            <a:ext cx="3886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14:cNvPr>
              <p14:cNvContentPartPr/>
              <p14:nvPr/>
            </p14:nvContentPartPr>
            <p14:xfrm>
              <a:off x="6094199" y="4609559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319" y="4606679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14:cNvPr>
              <p14:cNvContentPartPr/>
              <p14:nvPr/>
            </p14:nvContentPartPr>
            <p14:xfrm>
              <a:off x="1785719" y="5814407"/>
              <a:ext cx="144" cy="1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839" y="581152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14:cNvPr>
              <p14:cNvContentPartPr/>
              <p14:nvPr/>
            </p14:nvContentPartPr>
            <p14:xfrm>
              <a:off x="591671" y="5997287"/>
              <a:ext cx="144" cy="1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91" y="5994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14:cNvPr>
              <p14:cNvContentPartPr/>
              <p14:nvPr/>
            </p14:nvContentPartPr>
            <p14:xfrm>
              <a:off x="360263" y="5502503"/>
              <a:ext cx="144" cy="1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83" y="5499623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14:cNvPr>
              <p14:cNvContentPartPr/>
              <p14:nvPr/>
            </p14:nvContentPartPr>
            <p14:xfrm>
              <a:off x="462503" y="5459447"/>
              <a:ext cx="144" cy="1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623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14:cNvPr>
              <p14:cNvContentPartPr/>
              <p14:nvPr/>
            </p14:nvContentPartPr>
            <p14:xfrm>
              <a:off x="7584023" y="4270727"/>
              <a:ext cx="144" cy="1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1143" y="426784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14:cNvPr>
              <p14:cNvContentPartPr/>
              <p14:nvPr/>
            </p14:nvContentPartPr>
            <p14:xfrm>
              <a:off x="424919" y="5427191"/>
              <a:ext cx="144" cy="1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039" y="5424311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14:cNvPr>
              <p14:cNvContentPartPr/>
              <p14:nvPr/>
            </p14:nvContentPartPr>
            <p14:xfrm>
              <a:off x="435575" y="5459447"/>
              <a:ext cx="144" cy="14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95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14:cNvPr>
              <p14:cNvContentPartPr/>
              <p14:nvPr/>
            </p14:nvContentPartPr>
            <p14:xfrm>
              <a:off x="3146519" y="5529287"/>
              <a:ext cx="144" cy="14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3639" y="5526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14:cNvPr>
              <p14:cNvContentPartPr/>
              <p14:nvPr/>
            </p14:nvContentPartPr>
            <p14:xfrm>
              <a:off x="483959" y="5405591"/>
              <a:ext cx="144" cy="14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79" y="5402711"/>
                <a:ext cx="5760" cy="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9F95-74E4-2C46-F579-EB48F6DA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dirty="0"/>
              <a:t>Item Frequencies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9DAF6A-4838-B102-58CA-CC55A2CBD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540793"/>
              </p:ext>
            </p:extLst>
          </p:nvPr>
        </p:nvGraphicFramePr>
        <p:xfrm>
          <a:off x="152400" y="609600"/>
          <a:ext cx="8931965" cy="621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644">
                  <a:extLst>
                    <a:ext uri="{9D8B030D-6E8A-4147-A177-3AD203B41FA5}">
                      <a16:colId xmlns:a16="http://schemas.microsoft.com/office/drawing/2014/main" val="2152539123"/>
                    </a:ext>
                  </a:extLst>
                </a:gridCol>
                <a:gridCol w="1898156">
                  <a:extLst>
                    <a:ext uri="{9D8B030D-6E8A-4147-A177-3AD203B41FA5}">
                      <a16:colId xmlns:a16="http://schemas.microsoft.com/office/drawing/2014/main" val="3230825819"/>
                    </a:ext>
                  </a:extLst>
                </a:gridCol>
                <a:gridCol w="2559326">
                  <a:extLst>
                    <a:ext uri="{9D8B030D-6E8A-4147-A177-3AD203B41FA5}">
                      <a16:colId xmlns:a16="http://schemas.microsoft.com/office/drawing/2014/main" val="144336462"/>
                    </a:ext>
                  </a:extLst>
                </a:gridCol>
                <a:gridCol w="1876839">
                  <a:extLst>
                    <a:ext uri="{9D8B030D-6E8A-4147-A177-3AD203B41FA5}">
                      <a16:colId xmlns:a16="http://schemas.microsoft.com/office/drawing/2014/main" val="33220036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Intermediate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Limitation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4095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Several flights of stairs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 limited a 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36% limited 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 not limited at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34742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Moderate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limited a 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 limited 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 not limited at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11051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5721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Getting in or out of 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79167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Bathing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46263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6835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Using the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2173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8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24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FF142F-EE24-5F19-93C1-447AC222C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34004"/>
              </p:ext>
            </p:extLst>
          </p:nvPr>
        </p:nvGraphicFramePr>
        <p:xfrm>
          <a:off x="228600" y="423863"/>
          <a:ext cx="8751888" cy="885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6014490" progId="Word.Document.12">
                  <p:embed/>
                </p:oleObj>
              </mc:Choice>
              <mc:Fallback>
                <p:oleObj name="Document" r:id="rId2" imgW="5942845" imgH="6014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423863"/>
                        <a:ext cx="8751888" cy="885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98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FD70F-D95C-8F38-ABC4-5FC25E78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5EE27-5B2B-FD71-8703-96637BEE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4"/>
            <a:ext cx="9067800" cy="6721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0EE9CE-3741-663C-59C9-8FF3918B4A04}"/>
                  </a:ext>
                </a:extLst>
              </p14:cNvPr>
              <p14:cNvContentPartPr/>
              <p14:nvPr/>
            </p14:nvContentPartPr>
            <p14:xfrm>
              <a:off x="5131878" y="4551590"/>
              <a:ext cx="395280" cy="29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0EE9CE-3741-663C-59C9-8FF3918B4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238" y="4443950"/>
                <a:ext cx="5029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CDBB1D-69DA-1933-CCA3-02EEB464411A}"/>
                  </a:ext>
                </a:extLst>
              </p14:cNvPr>
              <p14:cNvContentPartPr/>
              <p14:nvPr/>
            </p14:nvContentPartPr>
            <p14:xfrm>
              <a:off x="2255838" y="5754350"/>
              <a:ext cx="487800" cy="31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CDBB1D-69DA-1933-CCA3-02EEB46441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1838" y="5646350"/>
                <a:ext cx="59544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9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DEA499C3-63AC-4EA2-A7DB-7F3A7CBEEC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F716425-52C2-4256-81FA-6C61108CB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Types of Reliability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25D3A7F-0CD5-4868-8CB0-1529B8CFA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altLang="en-US"/>
              <a:t>Inter-rater (rater)</a:t>
            </a:r>
          </a:p>
          <a:p>
            <a:pPr lvl="1" eaLnBrk="1" hangingPunct="1"/>
            <a:r>
              <a:rPr lang="en-US" altLang="en-US"/>
              <a:t>Need 2 or more raters of the thing being measured</a:t>
            </a:r>
          </a:p>
          <a:p>
            <a:pPr eaLnBrk="1" hangingPunct="1"/>
            <a:r>
              <a:rPr lang="en-US" altLang="en-US"/>
              <a:t>Test-retest (administrations)</a:t>
            </a:r>
          </a:p>
          <a:p>
            <a:pPr lvl="1" eaLnBrk="1" hangingPunct="1"/>
            <a:r>
              <a:rPr lang="en-US" altLang="en-US"/>
              <a:t>Need 2 or more time points</a:t>
            </a:r>
          </a:p>
          <a:p>
            <a:pPr eaLnBrk="1" hangingPunct="1"/>
            <a:r>
              <a:rPr lang="en-US" altLang="en-US"/>
              <a:t>Internal consistency (items)</a:t>
            </a:r>
          </a:p>
          <a:p>
            <a:pPr lvl="1" eaLnBrk="1" hangingPunct="1"/>
            <a:r>
              <a:rPr lang="en-US" altLang="en-US"/>
              <a:t>Need 2 or more items</a:t>
            </a:r>
          </a:p>
          <a:p>
            <a:pPr eaLnBrk="1" hangingPunct="1"/>
            <a:endParaRPr lang="en-US" altLang="en-US"/>
          </a:p>
        </p:txBody>
      </p:sp>
      <p:pic>
        <p:nvPicPr>
          <p:cNvPr id="34821" name="Picture 8" descr="MPj04424460000[1]">
            <a:extLst>
              <a:ext uri="{FF2B5EF4-FFF2-40B4-BE49-F238E27FC236}">
                <a16:creationId xmlns:a16="http://schemas.microsoft.com/office/drawing/2014/main" id="{3EC35644-7F54-4DE4-823E-550667D7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006975"/>
            <a:ext cx="2286000" cy="1714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4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D8E14B09-74C9-4360-ABC3-DD750198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50850"/>
            <a:ext cx="8382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Test-retest Reliability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MMPI 317-362 </a:t>
            </a:r>
            <a:r>
              <a:rPr lang="en-US" alt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(r = 0.75)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DAED74D5-3A4B-42BD-8377-D9585BC4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01888"/>
            <a:ext cx="497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6" name="Rectangle 1028">
            <a:extLst>
              <a:ext uri="{FF2B5EF4-FFF2-40B4-BE49-F238E27FC236}">
                <a16:creationId xmlns:a16="http://schemas.microsoft.com/office/drawing/2014/main" id="{F05457EC-D8FA-48BA-ABE0-0A58E7D7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401888"/>
            <a:ext cx="4492625" cy="2279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Line 1029">
            <a:extLst>
              <a:ext uri="{FF2B5EF4-FFF2-40B4-BE49-F238E27FC236}">
                <a16:creationId xmlns:a16="http://schemas.microsoft.com/office/drawing/2014/main" id="{6597E22D-DE5F-4603-A479-8F1586FFB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425700"/>
            <a:ext cx="0" cy="254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4" name="Line 1030">
            <a:extLst>
              <a:ext uri="{FF2B5EF4-FFF2-40B4-BE49-F238E27FC236}">
                <a16:creationId xmlns:a16="http://schemas.microsoft.com/office/drawing/2014/main" id="{B4633163-3F9A-49AB-9072-C0FE5654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450" y="3519488"/>
            <a:ext cx="543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5" name="Rectangle 1031">
            <a:extLst>
              <a:ext uri="{FF2B5EF4-FFF2-40B4-BE49-F238E27FC236}">
                <a16:creationId xmlns:a16="http://schemas.microsoft.com/office/drawing/2014/main" id="{7F327530-BDBD-4545-AF66-D98BE885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622425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317</a:t>
            </a:r>
          </a:p>
        </p:txBody>
      </p:sp>
      <p:sp>
        <p:nvSpPr>
          <p:cNvPr id="17416" name="Rectangle 1032">
            <a:extLst>
              <a:ext uri="{FF2B5EF4-FFF2-40B4-BE49-F238E27FC236}">
                <a16:creationId xmlns:a16="http://schemas.microsoft.com/office/drawing/2014/main" id="{5FC54DF7-64C2-4B4C-ACA6-FE95CCDCF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028825"/>
            <a:ext cx="7318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17" name="Rectangle 1033">
            <a:extLst>
              <a:ext uri="{FF2B5EF4-FFF2-40B4-BE49-F238E27FC236}">
                <a16:creationId xmlns:a16="http://schemas.microsoft.com/office/drawing/2014/main" id="{A2CBC841-9158-4ED6-B7A3-2988CB47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074863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18" name="Rectangle 1034">
            <a:extLst>
              <a:ext uri="{FF2B5EF4-FFF2-40B4-BE49-F238E27FC236}">
                <a16:creationId xmlns:a16="http://schemas.microsoft.com/office/drawing/2014/main" id="{01F5A0F5-885A-4090-9592-6CB002C5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819400"/>
            <a:ext cx="614363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169</a:t>
            </a:r>
          </a:p>
        </p:txBody>
      </p:sp>
      <p:sp>
        <p:nvSpPr>
          <p:cNvPr id="17419" name="Rectangle 1035">
            <a:extLst>
              <a:ext uri="{FF2B5EF4-FFF2-40B4-BE49-F238E27FC236}">
                <a16:creationId xmlns:a16="http://schemas.microsoft.com/office/drawing/2014/main" id="{532A2941-AA58-4682-83DC-67858786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080" y="2869582"/>
            <a:ext cx="1322655" cy="331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u="sng" dirty="0">
                <a:solidFill>
                  <a:schemeClr val="tx1"/>
                </a:solidFill>
              </a:rPr>
              <a:t>15</a:t>
            </a:r>
            <a:r>
              <a:rPr lang="en-US" altLang="en-US" sz="2133" dirty="0">
                <a:solidFill>
                  <a:schemeClr val="tx1"/>
                </a:solidFill>
              </a:rPr>
              <a:t> (14%)</a:t>
            </a:r>
          </a:p>
        </p:txBody>
      </p:sp>
      <p:sp>
        <p:nvSpPr>
          <p:cNvPr id="17420" name="Rectangle 1036">
            <a:extLst>
              <a:ext uri="{FF2B5EF4-FFF2-40B4-BE49-F238E27FC236}">
                <a16:creationId xmlns:a16="http://schemas.microsoft.com/office/drawing/2014/main" id="{BF349CCC-CA01-4AB2-B568-619A6A6F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3841453"/>
            <a:ext cx="1559899" cy="331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</a:rPr>
              <a:t>  </a:t>
            </a:r>
            <a:r>
              <a:rPr lang="en-US" altLang="en-US" sz="2133" u="sng" dirty="0">
                <a:solidFill>
                  <a:schemeClr val="tx1"/>
                </a:solidFill>
              </a:rPr>
              <a:t>21</a:t>
            </a:r>
            <a:r>
              <a:rPr lang="en-US" altLang="en-US" sz="2133" dirty="0">
                <a:solidFill>
                  <a:schemeClr val="tx1"/>
                </a:solidFill>
              </a:rPr>
              <a:t> (11%)</a:t>
            </a:r>
          </a:p>
        </p:txBody>
      </p:sp>
      <p:sp>
        <p:nvSpPr>
          <p:cNvPr id="17421" name="Rectangle 1037">
            <a:extLst>
              <a:ext uri="{FF2B5EF4-FFF2-40B4-BE49-F238E27FC236}">
                <a16:creationId xmlns:a16="http://schemas.microsoft.com/office/drawing/2014/main" id="{7D8AC9E9-D242-42B9-8F99-912A5337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813175"/>
            <a:ext cx="446088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95</a:t>
            </a:r>
          </a:p>
        </p:txBody>
      </p:sp>
      <p:sp>
        <p:nvSpPr>
          <p:cNvPr id="17422" name="Rectangle 1038">
            <a:extLst>
              <a:ext uri="{FF2B5EF4-FFF2-40B4-BE49-F238E27FC236}">
                <a16:creationId xmlns:a16="http://schemas.microsoft.com/office/drawing/2014/main" id="{47620194-D79C-4A9A-9F3E-2885FEAE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887663"/>
            <a:ext cx="731837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23" name="Rectangle 1039">
            <a:extLst>
              <a:ext uri="{FF2B5EF4-FFF2-40B4-BE49-F238E27FC236}">
                <a16:creationId xmlns:a16="http://schemas.microsoft.com/office/drawing/2014/main" id="{7E2C52E5-60FA-4E62-A0FB-258CDFCB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813175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24" name="Rectangle 1040">
            <a:extLst>
              <a:ext uri="{FF2B5EF4-FFF2-40B4-BE49-F238E27FC236}">
                <a16:creationId xmlns:a16="http://schemas.microsoft.com/office/drawing/2014/main" id="{1C529473-3806-42F3-89AE-1C0719CE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270250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362</a:t>
            </a:r>
          </a:p>
        </p:txBody>
      </p:sp>
      <p:sp>
        <p:nvSpPr>
          <p:cNvPr id="17425" name="Rectangle 1041">
            <a:extLst>
              <a:ext uri="{FF2B5EF4-FFF2-40B4-BE49-F238E27FC236}">
                <a16:creationId xmlns:a16="http://schemas.microsoft.com/office/drawing/2014/main" id="{DD73314B-E7C9-4DC3-B7FD-7D63AA7F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2819400"/>
            <a:ext cx="612775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184</a:t>
            </a:r>
          </a:p>
        </p:txBody>
      </p:sp>
      <p:sp>
        <p:nvSpPr>
          <p:cNvPr id="17426" name="Rectangle 1042">
            <a:extLst>
              <a:ext uri="{FF2B5EF4-FFF2-40B4-BE49-F238E27FC236}">
                <a16:creationId xmlns:a16="http://schemas.microsoft.com/office/drawing/2014/main" id="{171CDFA9-DE64-4B45-BEF5-A5D2746D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813175"/>
            <a:ext cx="614363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17427" name="Rectangle 1043">
            <a:extLst>
              <a:ext uri="{FF2B5EF4-FFF2-40B4-BE49-F238E27FC236}">
                <a16:creationId xmlns:a16="http://schemas.microsoft.com/office/drawing/2014/main" id="{01BE1458-82B1-496E-BFC6-D42EE4E1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190</a:t>
            </a:r>
          </a:p>
        </p:txBody>
      </p:sp>
      <p:sp>
        <p:nvSpPr>
          <p:cNvPr id="17428" name="Rectangle 1044">
            <a:extLst>
              <a:ext uri="{FF2B5EF4-FFF2-40B4-BE49-F238E27FC236}">
                <a16:creationId xmlns:a16="http://schemas.microsoft.com/office/drawing/2014/main" id="{30F7E6FF-F160-4D33-BEE1-669B3C32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7429" name="Rectangle 1045">
            <a:extLst>
              <a:ext uri="{FF2B5EF4-FFF2-40B4-BE49-F238E27FC236}">
                <a16:creationId xmlns:a16="http://schemas.microsoft.com/office/drawing/2014/main" id="{9B5182C9-9AEC-462E-8B08-DA9358E6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302250"/>
            <a:ext cx="60785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I am more sensitive than most other people.</a:t>
            </a:r>
          </a:p>
        </p:txBody>
      </p:sp>
      <p:sp>
        <p:nvSpPr>
          <p:cNvPr id="33814" name="TextBox 1">
            <a:extLst>
              <a:ext uri="{FF2B5EF4-FFF2-40B4-BE49-F238E27FC236}">
                <a16:creationId xmlns:a16="http://schemas.microsoft.com/office/drawing/2014/main" id="{04A87290-4816-45E0-B326-89B76C3F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938838"/>
            <a:ext cx="8702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latin typeface="Times New Roman" panose="02020603050405020304" pitchFamily="18" charset="0"/>
              </a:rPr>
              <a:t>Hays, R. D., &amp; Revetto, J. P. (1992). </a:t>
            </a:r>
            <a:r>
              <a:rPr lang="en-US" altLang="en-US" sz="1400">
                <a:latin typeface="Times New Roman" panose="02020603050405020304" pitchFamily="18" charset="0"/>
              </a:rPr>
              <a:t>Old and new MMPI-derived scales and the Short-MAST as screening tools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for alcohol disorder. </a:t>
            </a:r>
            <a:r>
              <a:rPr lang="en-US" altLang="en-US" sz="1400" u="sng">
                <a:latin typeface="Times New Roman" panose="02020603050405020304" pitchFamily="18" charset="0"/>
              </a:rPr>
              <a:t>Alcohol and Alcoholism</a:t>
            </a:r>
            <a:r>
              <a:rPr lang="en-US" altLang="en-US" sz="1400">
                <a:latin typeface="Times New Roman" panose="02020603050405020304" pitchFamily="18" charset="0"/>
              </a:rPr>
              <a:t>, 27, 685-695.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3815" name="Picture 22">
            <a:extLst>
              <a:ext uri="{FF2B5EF4-FFF2-40B4-BE49-F238E27FC236}">
                <a16:creationId xmlns:a16="http://schemas.microsoft.com/office/drawing/2014/main" id="{A18C46F2-D150-4436-A5E7-1E9D6421D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/>
          <a:stretch/>
        </p:blipFill>
        <p:spPr bwMode="auto">
          <a:xfrm>
            <a:off x="6319838" y="381002"/>
            <a:ext cx="2809875" cy="16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3CF5DF-E847-4D7C-D521-40D4358759D1}"/>
                  </a:ext>
                </a:extLst>
              </p14:cNvPr>
              <p14:cNvContentPartPr/>
              <p14:nvPr/>
            </p14:nvContentPartPr>
            <p14:xfrm>
              <a:off x="6420678" y="923447"/>
              <a:ext cx="216684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3CF5DF-E847-4D7C-D521-40D435875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678" y="815807"/>
                <a:ext cx="227448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65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885C49-6D40-4B92-905E-6734B448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CAAAAD-97C4-42CF-A1A7-7188BA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6EDDA-C8AA-4792-B39F-398B16EA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536DE03-B360-4806-BC6E-77A0ADA8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9507095-C784-44B0-B411-BE3B48AA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29F92855-F155-4556-9626-18727F626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87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29F92855-F155-4556-9626-18727F626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8"/>
                        <a:ext cx="19812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B6D4AD3-9FEC-40A4-9E2A-C1CEEF40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87838"/>
          <a:ext cx="2362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B6D4AD3-9FEC-40A4-9E2A-C1CEEF406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8"/>
                        <a:ext cx="2362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>
            <a:extLst>
              <a:ext uri="{FF2B5EF4-FFF2-40B4-BE49-F238E27FC236}">
                <a16:creationId xmlns:a16="http://schemas.microsoft.com/office/drawing/2014/main" id="{9239B6C0-1945-45DB-A89D-7AB9ED093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088" imgH="431613" progId="Equation.3">
                  <p:embed/>
                </p:oleObj>
              </mc:Choice>
              <mc:Fallback>
                <p:oleObj name="Equation" r:id="rId7" imgW="1409088" imgH="431613" progId="Equation.3">
                  <p:embed/>
                  <p:pic>
                    <p:nvPicPr>
                      <p:cNvPr id="65545" name="Object 9">
                        <a:extLst>
                          <a:ext uri="{FF2B5EF4-FFF2-40B4-BE49-F238E27FC236}">
                            <a16:creationId xmlns:a16="http://schemas.microsoft.com/office/drawing/2014/main" id="{9239B6C0-1945-45DB-A89D-7AB9ED093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>
            <a:extLst>
              <a:ext uri="{FF2B5EF4-FFF2-40B4-BE49-F238E27FC236}">
                <a16:creationId xmlns:a16="http://schemas.microsoft.com/office/drawing/2014/main" id="{90059123-6DED-4831-8401-EE5FB6B8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431613" progId="Equation.3">
                  <p:embed/>
                </p:oleObj>
              </mc:Choice>
              <mc:Fallback>
                <p:oleObj name="Equation" r:id="rId9" imgW="1028254" imgH="431613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90059123-6DED-4831-8401-EE5FB6B8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>
            <a:extLst>
              <a:ext uri="{FF2B5EF4-FFF2-40B4-BE49-F238E27FC236}">
                <a16:creationId xmlns:a16="http://schemas.microsoft.com/office/drawing/2014/main" id="{FDDBC180-2C45-4130-AAE2-710FD2A0F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31800" progId="Equation.3">
                  <p:embed/>
                </p:oleObj>
              </mc:Choice>
              <mc:Fallback>
                <p:oleObj name="Equation" r:id="rId11" imgW="1676400" imgH="4318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FDDBC180-2C45-4130-AAE2-710FD2A0F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>
            <a:extLst>
              <a:ext uri="{FF2B5EF4-FFF2-40B4-BE49-F238E27FC236}">
                <a16:creationId xmlns:a16="http://schemas.microsoft.com/office/drawing/2014/main" id="{47F3CF38-78C8-4A0B-A316-17587D28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217738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82900" imgH="431800" progId="Equation.3">
                  <p:embed/>
                </p:oleObj>
              </mc:Choice>
              <mc:Fallback>
                <p:oleObj name="Equation" r:id="rId13" imgW="2882900" imgH="4318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47F3CF38-78C8-4A0B-A316-17587D28F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738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3">
            <a:extLst>
              <a:ext uri="{FF2B5EF4-FFF2-40B4-BE49-F238E27FC236}">
                <a16:creationId xmlns:a16="http://schemas.microsoft.com/office/drawing/2014/main" id="{35BD1955-A841-48F5-9A99-749233C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28CA1417-42B1-4FAC-9B33-73DF5FE3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170715A-93CF-4B0D-B29C-55A08AA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0BE1F79B-85B3-49E2-A726-D0DA20F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9EA36FC8-4C73-46E1-B6D0-FF205195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35FAC415-EBBD-4854-B0E6-6DEE878D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65555" name="Line 19">
            <a:extLst>
              <a:ext uri="{FF2B5EF4-FFF2-40B4-BE49-F238E27FC236}">
                <a16:creationId xmlns:a16="http://schemas.microsoft.com/office/drawing/2014/main" id="{240B04D4-BF3F-4CCA-ABBE-E7699FF4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587E6721-677B-4158-8554-4BD97B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716D1F42-E166-4CF8-BA8A-22E580C8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DDB64347-6610-43C7-9284-54CC25C3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FBB54577-C37D-4E63-A230-A1AD2D1B8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1D97EC3-3D48-41A2-A238-98B16E3B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EMS  = Ratee x Item (Rater) Mean Square</a:t>
            </a:r>
          </a:p>
        </p:txBody>
      </p:sp>
      <p:sp>
        <p:nvSpPr>
          <p:cNvPr id="65561" name="Slide Number Placeholder 26">
            <a:extLst>
              <a:ext uri="{FF2B5EF4-FFF2-40B4-BE49-F238E27FC236}">
                <a16:creationId xmlns:a16="http://schemas.microsoft.com/office/drawing/2014/main" id="{BAEE8A9A-53B4-4F84-8FFB-73CD269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1605-DFB0-418C-910A-6D856A68E7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14:cNvPr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1681" y="3031587"/>
                <a:ext cx="2518557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14:cNvPr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14:cNvPr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14:cNvPr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14:cNvPr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14:cNvPr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14:cNvPr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14:cNvPr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14:cNvPr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14:cNvPr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14:cNvPr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14:cNvPr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14:cNvPr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85055" y="429862"/>
                <a:ext cx="556808" cy="265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14:cNvPr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61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B5506-2B33-F3FA-D3C3-DBCCCE9C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319A4-58B3-44ED-A55F-21E43AFE0D0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06DA8-7494-C5B5-0ED5-5CF8CE69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6781800" cy="6416675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3A5576C4-3B1D-051E-A5DA-70DCB191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9" y="9144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450F7A-D302-7588-EB17-59DA71CC5E8E}"/>
                  </a:ext>
                </a:extLst>
              </p14:cNvPr>
              <p14:cNvContentPartPr/>
              <p14:nvPr/>
            </p14:nvContentPartPr>
            <p14:xfrm>
              <a:off x="3617718" y="1341470"/>
              <a:ext cx="366840" cy="4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450F7A-D302-7588-EB17-59DA71CC5E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078" y="1233830"/>
                <a:ext cx="474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E40791-23FC-AA6B-1378-195E7982E7A9}"/>
                  </a:ext>
                </a:extLst>
              </p14:cNvPr>
              <p14:cNvContentPartPr/>
              <p14:nvPr/>
            </p14:nvContentPartPr>
            <p14:xfrm>
              <a:off x="2643558" y="4353230"/>
              <a:ext cx="377280" cy="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E40791-23FC-AA6B-1378-195E7982E7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9558" y="4245230"/>
                <a:ext cx="484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71A982-A2F6-3027-BF1C-13BBE63D7386}"/>
                  </a:ext>
                </a:extLst>
              </p14:cNvPr>
              <p14:cNvContentPartPr/>
              <p14:nvPr/>
            </p14:nvContentPartPr>
            <p14:xfrm>
              <a:off x="2673438" y="6112190"/>
              <a:ext cx="32328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71A982-A2F6-3027-BF1C-13BBE63D73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9438" y="6004190"/>
                <a:ext cx="430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632720B-275E-64A5-9A69-FC924532113C}"/>
                  </a:ext>
                </a:extLst>
              </p14:cNvPr>
              <p14:cNvContentPartPr/>
              <p14:nvPr/>
            </p14:nvContentPartPr>
            <p14:xfrm>
              <a:off x="6847638" y="1201790"/>
              <a:ext cx="506520" cy="1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632720B-275E-64A5-9A69-FC92453211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3998" y="1093790"/>
                <a:ext cx="61416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29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F397-3850-D58A-F565-DC287736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dirty="0"/>
              <a:t>Physical Function </a:t>
            </a:r>
            <a:br>
              <a:rPr lang="en-US" dirty="0"/>
            </a:br>
            <a:r>
              <a:rPr lang="en-US" dirty="0"/>
              <a:t>Scale Distribution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C42F7-BA0F-7C17-0C63-D7039990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" y="1729657"/>
            <a:ext cx="8915400" cy="472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F98415-EF05-FA4A-EF01-B8A9217296F9}"/>
              </a:ext>
            </a:extLst>
          </p:cNvPr>
          <p:cNvSpPr txBox="1"/>
          <p:nvPr/>
        </p:nvSpPr>
        <p:spPr>
          <a:xfrm>
            <a:off x="6400800" y="2971800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/>
              <a:t>Floor</a:t>
            </a:r>
            <a:r>
              <a:rPr lang="en-US" sz="1600" b="0" dirty="0"/>
              <a:t>  </a:t>
            </a:r>
            <a:r>
              <a:rPr lang="en-US" sz="1600" b="0" u="sng" dirty="0"/>
              <a:t>Ceiling</a:t>
            </a:r>
          </a:p>
          <a:p>
            <a:r>
              <a:rPr lang="en-US" sz="1400" b="0" dirty="0"/>
              <a:t>  1%       </a:t>
            </a:r>
            <a:r>
              <a:rPr lang="en-US" sz="1400" b="0" dirty="0">
                <a:highlight>
                  <a:srgbClr val="FFFF00"/>
                </a:highlight>
              </a:rPr>
              <a:t>26%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2F230-4483-5099-4D4A-D71B2CAA17C0}"/>
              </a:ext>
            </a:extLst>
          </p:cNvPr>
          <p:cNvSpPr txBox="1"/>
          <p:nvPr/>
        </p:nvSpPr>
        <p:spPr>
          <a:xfrm>
            <a:off x="3886200" y="375330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Median = </a:t>
            </a:r>
            <a:r>
              <a:rPr lang="en-US" sz="1600" b="0" dirty="0">
                <a:highlight>
                  <a:srgbClr val="FFFF00"/>
                </a:highlight>
              </a:rPr>
              <a:t>2.72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A33784-918B-0EA6-DE3E-1A148461606C}"/>
                  </a:ext>
                </a:extLst>
              </p14:cNvPr>
              <p14:cNvContentPartPr/>
              <p14:nvPr/>
            </p14:nvContentPartPr>
            <p14:xfrm>
              <a:off x="3389118" y="3338390"/>
              <a:ext cx="496440" cy="3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A33784-918B-0EA6-DE3E-1A14846160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5118" y="3230750"/>
                <a:ext cx="60408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11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346F-F5FE-4915-4AD9-13447F46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Exploratory Factor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7E485B-1B4E-D6A2-604E-E124D3A6C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915399" cy="5181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F55281-B360-502C-B47A-307086C65BF9}"/>
                  </a:ext>
                </a:extLst>
              </p14:cNvPr>
              <p14:cNvContentPartPr/>
              <p14:nvPr/>
            </p14:nvContentPartPr>
            <p14:xfrm>
              <a:off x="3269598" y="4422710"/>
              <a:ext cx="619920" cy="4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F55281-B360-502C-B47A-307086C65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5598" y="4315070"/>
                <a:ext cx="727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CF4B5-EA18-58EF-918A-E27DF4B343DE}"/>
                  </a:ext>
                </a:extLst>
              </p14:cNvPr>
              <p14:cNvContentPartPr/>
              <p14:nvPr/>
            </p14:nvContentPartPr>
            <p14:xfrm>
              <a:off x="3259878" y="4630430"/>
              <a:ext cx="645120" cy="5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CF4B5-EA18-58EF-918A-E27DF4B343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6238" y="4522790"/>
                <a:ext cx="752760" cy="2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68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C6D-0D26-4860-86C8-F64551E1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/>
              <a:t>Scree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B0EC7F-6D0A-1CF9-F7D8-7468474B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610600" cy="5562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73273E-1FDB-624F-A8FD-57EB57746C5D}"/>
                  </a:ext>
                </a:extLst>
              </p14:cNvPr>
              <p14:cNvContentPartPr/>
              <p14:nvPr/>
            </p14:nvContentPartPr>
            <p14:xfrm>
              <a:off x="3003198" y="4859750"/>
              <a:ext cx="1340280" cy="102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73273E-1FDB-624F-A8FD-57EB57746C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4198" y="4850750"/>
                <a:ext cx="1357920" cy="1038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405DEC-FB97-7C3A-0967-1023D6ECE3B2}"/>
              </a:ext>
            </a:extLst>
          </p:cNvPr>
          <p:cNvSpPr txBox="1"/>
          <p:nvPr/>
        </p:nvSpPr>
        <p:spPr>
          <a:xfrm>
            <a:off x="58674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Tucker/Lewis reliability </a:t>
            </a:r>
          </a:p>
          <a:p>
            <a:r>
              <a:rPr lang="en-US" sz="1800" b="0" dirty="0"/>
              <a:t>Coefficient for 2 factors = 0.95</a:t>
            </a:r>
          </a:p>
        </p:txBody>
      </p:sp>
    </p:spTree>
    <p:extLst>
      <p:ext uri="{BB962C8B-B14F-4D97-AF65-F5344CB8AC3E}">
        <p14:creationId xmlns:p14="http://schemas.microsoft.com/office/powerpoint/2010/main" val="209329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072C-CB71-D4D1-8C11-D2AE1686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Medicare Health Outcomes Survey 2020 Cohort 23 Baseline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8AE2-B9A2-0751-79EE-15BCA035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Physical Functioning Activities of Daily Living (PFADL) items.  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CMS scores items with 0-2 points each.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hysical limitation or inability to perform an ADL = 0 points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 limitation or difficulty = 1 point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limitation or difficulty = 2 points. 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unadjusted PFADL scale score sum ranges from 0 to 16 and a higher score is better.  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Change from baseline to follow-up is scored on a 0-100 possible range, with 100 equivalent to retaining 100% of baseline function over two years and 0 corresponding to maximum decline.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2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015AF8-C00C-A4FE-10BA-0E8E62BD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3B2CE-6062-2A41-FB2C-516A127F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Factor Loadings for Rotated Factors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1C853E-5A15-C237-EDF6-B3DDBE361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6573"/>
              </p:ext>
            </p:extLst>
          </p:nvPr>
        </p:nvGraphicFramePr>
        <p:xfrm>
          <a:off x="76200" y="1600200"/>
          <a:ext cx="9067800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444633402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3341444042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1932921122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1: BADL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2: 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42106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Several flights of stairs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0139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Moderate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6497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2423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Getting in our out of 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9935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Bathing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1677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78771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Using the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59926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4349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5C1A7-7E1D-8BE7-D008-DF1FB16DF5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0435A-7873-6E24-AC53-8F76D689D02D}"/>
              </a:ext>
            </a:extLst>
          </p:cNvPr>
          <p:cNvSpPr txBox="1"/>
          <p:nvPr/>
        </p:nvSpPr>
        <p:spPr>
          <a:xfrm>
            <a:off x="1066800" y="6190962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/>
              <a:t>Inter-factor correlations = </a:t>
            </a:r>
            <a:r>
              <a:rPr lang="en-US" sz="2600" b="0" u="sng" dirty="0"/>
              <a:t>0.57 </a:t>
            </a:r>
          </a:p>
        </p:txBody>
      </p:sp>
    </p:spTree>
    <p:extLst>
      <p:ext uri="{BB962C8B-B14F-4D97-AF65-F5344CB8AC3E}">
        <p14:creationId xmlns:p14="http://schemas.microsoft.com/office/powerpoint/2010/main" val="377958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A44D42DA-0A99-48E9-9373-6D645D4E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 dirty="0"/>
              <a:t>Multi-trait Scaling (n = 252,577; SE = 0.002)</a:t>
            </a:r>
          </a:p>
        </p:txBody>
      </p:sp>
      <p:graphicFrame>
        <p:nvGraphicFramePr>
          <p:cNvPr id="37891" name="Object 5">
            <a:extLst>
              <a:ext uri="{FF2B5EF4-FFF2-40B4-BE49-F238E27FC236}">
                <a16:creationId xmlns:a16="http://schemas.microsoft.com/office/drawing/2014/main" id="{B66C68F6-E8F1-4F2B-BC5C-0EAE19F2D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1102"/>
              </p:ext>
            </p:extLst>
          </p:nvPr>
        </p:nvGraphicFramePr>
        <p:xfrm>
          <a:off x="762000" y="1447800"/>
          <a:ext cx="8251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2974619" progId="Word.Document.12">
                  <p:embed/>
                </p:oleObj>
              </mc:Choice>
              <mc:Fallback>
                <p:oleObj name="Document" r:id="rId3" imgW="5940848" imgH="2974619" progId="Word.Document.12">
                  <p:embed/>
                  <p:pic>
                    <p:nvPicPr>
                      <p:cNvPr id="37891" name="Object 5">
                        <a:extLst>
                          <a:ext uri="{FF2B5EF4-FFF2-40B4-BE49-F238E27FC236}">
                            <a16:creationId xmlns:a16="http://schemas.microsoft.com/office/drawing/2014/main" id="{B66C68F6-E8F1-4F2B-BC5C-0EAE19F2D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8251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8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A44D42DA-0A99-48E9-9373-6D645D4E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 dirty="0"/>
              <a:t>Multi-trait Scaling (n = 252,577, SE = 0.002)</a:t>
            </a:r>
          </a:p>
        </p:txBody>
      </p:sp>
      <p:graphicFrame>
        <p:nvGraphicFramePr>
          <p:cNvPr id="37891" name="Object 5">
            <a:extLst>
              <a:ext uri="{FF2B5EF4-FFF2-40B4-BE49-F238E27FC236}">
                <a16:creationId xmlns:a16="http://schemas.microsoft.com/office/drawing/2014/main" id="{B66C68F6-E8F1-4F2B-BC5C-0EAE19F2D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44851"/>
              </p:ext>
            </p:extLst>
          </p:nvPr>
        </p:nvGraphicFramePr>
        <p:xfrm>
          <a:off x="762000" y="1447800"/>
          <a:ext cx="8142288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2979305" progId="Word.Document.12">
                  <p:embed/>
                </p:oleObj>
              </mc:Choice>
              <mc:Fallback>
                <p:oleObj name="Document" r:id="rId3" imgW="5940848" imgH="2979305" progId="Word.Document.12">
                  <p:embed/>
                  <p:pic>
                    <p:nvPicPr>
                      <p:cNvPr id="37891" name="Object 5">
                        <a:extLst>
                          <a:ext uri="{FF2B5EF4-FFF2-40B4-BE49-F238E27FC236}">
                            <a16:creationId xmlns:a16="http://schemas.microsoft.com/office/drawing/2014/main" id="{B66C68F6-E8F1-4F2B-BC5C-0EAE19F2D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8142288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1D1D76-6760-AA1B-778A-73B400A18F72}"/>
              </a:ext>
            </a:extLst>
          </p:cNvPr>
          <p:cNvSpPr txBox="1"/>
          <p:nvPr/>
        </p:nvSpPr>
        <p:spPr>
          <a:xfrm>
            <a:off x="1600200" y="4648200"/>
            <a:ext cx="315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Inter-scale correlation = </a:t>
            </a:r>
            <a:r>
              <a:rPr lang="en-US" sz="2000" b="0" u="sng" dirty="0"/>
              <a:t>0.55</a:t>
            </a:r>
          </a:p>
        </p:txBody>
      </p:sp>
    </p:spTree>
    <p:extLst>
      <p:ext uri="{BB962C8B-B14F-4D97-AF65-F5344CB8AC3E}">
        <p14:creationId xmlns:p14="http://schemas.microsoft.com/office/powerpoint/2010/main" val="1047570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B15C32-A5F7-4F47-9E5F-5436E949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6"/>
            <a:ext cx="90678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mic Sans MS" panose="030F0702030302020204" pitchFamily="66" charset="0"/>
              </a:rPr>
              <a:t>Confirmatory Factor Analysis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mic Sans MS" panose="030F0702030302020204" pitchFamily="66" charset="0"/>
              </a:rPr>
              <a:t>Fit Indices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A8C2D1A-6945-4479-8DAD-012EA156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77724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71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8600" defTabSz="971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/>
              <a:t>Normed fit index:</a:t>
            </a:r>
            <a:r>
              <a:rPr lang="en-US" altLang="en-US" sz="3200"/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/>
              <a:t>Non-normed fit index: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>
              <a:solidFill>
                <a:schemeClr val="tx2"/>
              </a:solidFill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/>
              <a:t>Comparative fit index:</a:t>
            </a: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431B7ADD-CA6B-4FF5-8AE7-D25CE90FF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129540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416D074B-DC9D-4883-ACE6-E59C6DFD7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0343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1A67CDA7-FE8D-4025-86D6-F60805D5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49225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   -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EF66D5DD-6682-4141-BBAB-4350DE1A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71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756C8E8F-097D-4798-9A1F-FE61A282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954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4AC6E42F-AF6D-49E9-820D-EF9DC9E2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1798638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B8813C89-795F-4248-817A-760DE177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59269729-4B36-4B3E-961F-2BDBC3A9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986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B834626E-AB8F-4617-9C5D-9381E907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33D89089-956D-463E-B219-B675B41B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B82BB1C5-A18A-4B44-99F8-AD9B0CC6B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30676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B53F898B-3536-42A1-9321-09D03BA9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168525"/>
            <a:ext cx="136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	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endParaRPr lang="en-US" altLang="en-US" sz="24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C324A730-FD46-4AB5-A070-99F20220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72D9E004-DE86-4CEA-B905-4A59670BB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71738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BCDA8B0F-06FD-436E-85EC-4B4F4449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2468563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model</a:t>
            </a: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AF4B4798-F8D1-4690-B17F-4BCCAEFF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9EDC9287-D1A7-4699-AA24-54B2876F9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A383E787-1C80-4859-BB9D-9791C2EEB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22">
            <a:extLst>
              <a:ext uri="{FF2B5EF4-FFF2-40B4-BE49-F238E27FC236}">
                <a16:creationId xmlns:a16="http://schemas.microsoft.com/office/drawing/2014/main" id="{CB6A7838-A415-4C0A-AE19-AB13FABF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59" name="Text Box 23">
            <a:extLst>
              <a:ext uri="{FF2B5EF4-FFF2-40B4-BE49-F238E27FC236}">
                <a16:creationId xmlns:a16="http://schemas.microsoft.com/office/drawing/2014/main" id="{2CA91940-754E-48B6-B422-2505BA98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37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      df</a:t>
            </a:r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9BF511C3-59EB-40FA-AA98-BDBE7A83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id="{B462D8A1-3374-4274-B45C-59DA9B13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97180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46D319DD-F029-44FF-8F5F-48FC0900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369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D1577959-827B-41F6-9FD7-60BEA253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814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680DC656-ECEB-4A91-A96A-3ACECB5C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44963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5" name="Text Box 29">
            <a:extLst>
              <a:ext uri="{FF2B5EF4-FFF2-40B4-BE49-F238E27FC236}">
                <a16:creationId xmlns:a16="http://schemas.microsoft.com/office/drawing/2014/main" id="{D76E3516-535A-4042-B072-6744AF63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</a:rPr>
              <a:t> </a:t>
            </a:r>
            <a:endParaRPr lang="en-US" altLang="en-US" sz="2400"/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57DB114F-1860-4B50-A5DA-EEA695A4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3886200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</a:t>
            </a:r>
          </a:p>
        </p:txBody>
      </p:sp>
      <p:sp>
        <p:nvSpPr>
          <p:cNvPr id="39967" name="Line 31">
            <a:extLst>
              <a:ext uri="{FF2B5EF4-FFF2-40B4-BE49-F238E27FC236}">
                <a16:creationId xmlns:a16="http://schemas.microsoft.com/office/drawing/2014/main" id="{A0EBF5AF-DC1B-411A-8C2B-DA919D06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Text Box 32">
            <a:extLst>
              <a:ext uri="{FF2B5EF4-FFF2-40B4-BE49-F238E27FC236}">
                <a16:creationId xmlns:a16="http://schemas.microsoft.com/office/drawing/2014/main" id="{8172AE34-B61A-4DEB-9655-59DB73EE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3611563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59CC8A47-E5E7-490F-9245-5D065A60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361156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9970" name="Line 34">
            <a:extLst>
              <a:ext uri="{FF2B5EF4-FFF2-40B4-BE49-F238E27FC236}">
                <a16:creationId xmlns:a16="http://schemas.microsoft.com/office/drawing/2014/main" id="{2D50F6C5-ABCD-46B2-AA3F-84D41601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10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007509FD-3284-4DAD-8C46-D15EE606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799013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accent1"/>
                </a:solidFill>
              </a:rPr>
              <a:t>      </a:t>
            </a:r>
            <a:r>
              <a:rPr lang="en-US" altLang="en-US" sz="2400"/>
              <a:t>-</a:t>
            </a:r>
            <a:r>
              <a:rPr lang="en-US" altLang="en-US" sz="2400">
                <a:solidFill>
                  <a:schemeClr val="accent1"/>
                </a:solidFill>
              </a:rPr>
              <a:t>   </a:t>
            </a:r>
            <a:r>
              <a:rPr lang="en-US" altLang="en-US" sz="2400"/>
              <a:t>df</a:t>
            </a: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D793FC88-6E8C-420F-8019-F0EB8D75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783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9F8F45A2-C32A-48D1-9C9C-095F87F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2225"/>
            <a:ext cx="60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B5FA566D-7EE7-4769-A585-A893646F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5105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accent1"/>
                </a:solidFill>
              </a:rPr>
              <a:t>         </a:t>
            </a:r>
            <a:r>
              <a:rPr lang="en-US" altLang="en-US" sz="1200" i="1"/>
              <a:t>model</a:t>
            </a:r>
          </a:p>
        </p:txBody>
      </p:sp>
      <p:sp>
        <p:nvSpPr>
          <p:cNvPr id="39975" name="Text Box 39">
            <a:extLst>
              <a:ext uri="{FF2B5EF4-FFF2-40B4-BE49-F238E27FC236}">
                <a16:creationId xmlns:a16="http://schemas.microsoft.com/office/drawing/2014/main" id="{A87DA9DF-8FF7-4D6F-809C-1C227A70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05438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    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/>
              <a:t>-</a:t>
            </a:r>
          </a:p>
        </p:txBody>
      </p:sp>
      <p:sp>
        <p:nvSpPr>
          <p:cNvPr id="39976" name="Text Box 40">
            <a:extLst>
              <a:ext uri="{FF2B5EF4-FFF2-40B4-BE49-F238E27FC236}">
                <a16:creationId xmlns:a16="http://schemas.microsoft.com/office/drawing/2014/main" id="{A0F8FEB5-DE0B-45EA-88C3-4352D95E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641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id="{123E88A6-3BDD-42C6-9D3E-73219EA0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78" name="Text Box 42">
            <a:extLst>
              <a:ext uri="{FF2B5EF4-FFF2-40B4-BE49-F238E27FC236}">
                <a16:creationId xmlns:a16="http://schemas.microsoft.com/office/drawing/2014/main" id="{65918A1A-84A6-41EB-B650-B54D0B09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102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</a:t>
            </a:r>
          </a:p>
        </p:txBody>
      </p:sp>
      <p:sp>
        <p:nvSpPr>
          <p:cNvPr id="39979" name="Text Box 43">
            <a:extLst>
              <a:ext uri="{FF2B5EF4-FFF2-40B4-BE49-F238E27FC236}">
                <a16:creationId xmlns:a16="http://schemas.microsoft.com/office/drawing/2014/main" id="{6BE24C02-8C97-4113-88B8-6BBF0116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80" name="Text Box 44">
            <a:extLst>
              <a:ext uri="{FF2B5EF4-FFF2-40B4-BE49-F238E27FC236}">
                <a16:creationId xmlns:a16="http://schemas.microsoft.com/office/drawing/2014/main" id="{91833133-28CB-4441-A381-EEBAB65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5029200"/>
            <a:ext cx="695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/>
              <a:t>1 -</a:t>
            </a:r>
          </a:p>
        </p:txBody>
      </p:sp>
      <p:sp>
        <p:nvSpPr>
          <p:cNvPr id="39981" name="AutoShape 45">
            <a:extLst>
              <a:ext uri="{FF2B5EF4-FFF2-40B4-BE49-F238E27FC236}">
                <a16:creationId xmlns:a16="http://schemas.microsoft.com/office/drawing/2014/main" id="{4074158A-73B9-487E-ACFC-10CC2DC78746}"/>
              </a:ext>
            </a:extLst>
          </p:cNvPr>
          <p:cNvSpPr>
            <a:spLocks/>
          </p:cNvSpPr>
          <p:nvPr/>
        </p:nvSpPr>
        <p:spPr bwMode="auto">
          <a:xfrm>
            <a:off x="74676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39982" name="AutoShape 46">
            <a:extLst>
              <a:ext uri="{FF2B5EF4-FFF2-40B4-BE49-F238E27FC236}">
                <a16:creationId xmlns:a16="http://schemas.microsoft.com/office/drawing/2014/main" id="{20B446BF-3E46-40DE-B91A-E0BB4BCD89C2}"/>
              </a:ext>
            </a:extLst>
          </p:cNvPr>
          <p:cNvSpPr>
            <a:spLocks/>
          </p:cNvSpPr>
          <p:nvPr/>
        </p:nvSpPr>
        <p:spPr bwMode="auto">
          <a:xfrm rot="10800000">
            <a:off x="526415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3" name="AutoShape 47">
            <a:extLst>
              <a:ext uri="{FF2B5EF4-FFF2-40B4-BE49-F238E27FC236}">
                <a16:creationId xmlns:a16="http://schemas.microsoft.com/office/drawing/2014/main" id="{D6F473A4-16ED-4D33-A1E8-0C1C2062DB6E}"/>
              </a:ext>
            </a:extLst>
          </p:cNvPr>
          <p:cNvSpPr>
            <a:spLocks/>
          </p:cNvSpPr>
          <p:nvPr/>
        </p:nvSpPr>
        <p:spPr bwMode="auto">
          <a:xfrm>
            <a:off x="75438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4" name="AutoShape 48">
            <a:extLst>
              <a:ext uri="{FF2B5EF4-FFF2-40B4-BE49-F238E27FC236}">
                <a16:creationId xmlns:a16="http://schemas.microsoft.com/office/drawing/2014/main" id="{92F66B03-A558-47DF-9AC7-AB4C6FE3082F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5" name="TextBox 1">
            <a:extLst>
              <a:ext uri="{FF2B5EF4-FFF2-40B4-BE49-F238E27FC236}">
                <a16:creationId xmlns:a16="http://schemas.microsoft.com/office/drawing/2014/main" id="{8DDA0E91-AC8C-40FC-ACDA-2BD17DA1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807075"/>
            <a:ext cx="471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RMSEA = SQRT (</a:t>
            </a:r>
            <a:r>
              <a:rPr lang="el-GR" altLang="en-US" sz="1800"/>
              <a:t>λ</a:t>
            </a:r>
            <a:r>
              <a:rPr lang="en-US" altLang="en-US" sz="1800" baseline="30000"/>
              <a:t>2</a:t>
            </a:r>
            <a:r>
              <a:rPr lang="en-US" altLang="en-US" sz="1800"/>
              <a:t> – df)/SQRT (df (N – 1))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6" name="TextBox 2">
            <a:extLst>
              <a:ext uri="{FF2B5EF4-FFF2-40B4-BE49-F238E27FC236}">
                <a16:creationId xmlns:a16="http://schemas.microsoft.com/office/drawing/2014/main" id="{3C6625C1-2B57-4B0C-A01E-B3606AFE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1113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CFI &gt;=0.95 and RMSEA &lt;=0.06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CA707-D0D8-6F24-4B64-623EB63B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Correlations with Other Measures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176A8A-0DFB-5DC2-8536-65F482628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3887"/>
              </p:ext>
            </p:extLst>
          </p:nvPr>
        </p:nvGraphicFramePr>
        <p:xfrm>
          <a:off x="76200" y="1600200"/>
          <a:ext cx="9067800" cy="50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13308112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54994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59709864"/>
                    </a:ext>
                  </a:extLst>
                </a:gridCol>
              </a:tblGrid>
              <a:tr h="4364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Easier 2-PF (BADL)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Harder PF (Advanced)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42368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Difficulty doing errands due to health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7363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Memory problems interference with 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92482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Difficulty concentrating, remembering,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8004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Blind or serious difficulty seeing even with glasses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53005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4998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Arthritis of hip or 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7425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Arthritis of hand or wrist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7435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Emphysema, asthma, or 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56022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18100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9557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E62B1-F544-467E-5DE1-5F946E0362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10BF55E9-9346-445E-8AFC-108091F87BD4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441E-B33B-501E-02A8-38FC209D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772650" cy="1143000"/>
          </a:xfrm>
        </p:spPr>
        <p:txBody>
          <a:bodyPr/>
          <a:lstStyle/>
          <a:p>
            <a:r>
              <a:rPr lang="en-US" dirty="0"/>
              <a:t>IRT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1A94E8-FB01-54A3-6777-4B9EB949A0D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904264"/>
              </p:ext>
            </p:extLst>
          </p:nvPr>
        </p:nvGraphicFramePr>
        <p:xfrm>
          <a:off x="228600" y="1002541"/>
          <a:ext cx="89916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7901997" progId="Word.Document.12">
                  <p:embed/>
                </p:oleObj>
              </mc:Choice>
              <mc:Fallback>
                <p:oleObj name="Document" r:id="rId2" imgW="5942845" imgH="79019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002541"/>
                        <a:ext cx="89916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4AFFBF-3A11-E42D-DA75-CE63344002FA}"/>
                  </a:ext>
                </a:extLst>
              </p14:cNvPr>
              <p14:cNvContentPartPr/>
              <p14:nvPr/>
            </p14:nvContentPartPr>
            <p14:xfrm>
              <a:off x="298158" y="1153190"/>
              <a:ext cx="1002960" cy="4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4AFFBF-3A11-E42D-DA75-CE6334400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518" y="1045190"/>
                <a:ext cx="1110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9AA1A0-A840-3863-6128-C6F8FBDFC104}"/>
                  </a:ext>
                </a:extLst>
              </p14:cNvPr>
              <p14:cNvContentPartPr/>
              <p14:nvPr/>
            </p14:nvContentPartPr>
            <p14:xfrm>
              <a:off x="377718" y="1896590"/>
              <a:ext cx="933120" cy="42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9AA1A0-A840-3863-6128-C6F8FBDFC1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718" y="1788590"/>
                <a:ext cx="10407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C3EC1E-E502-2848-4029-1ADC48FB42E7}"/>
                  </a:ext>
                </a:extLst>
              </p14:cNvPr>
              <p14:cNvContentPartPr/>
              <p14:nvPr/>
            </p14:nvContentPartPr>
            <p14:xfrm>
              <a:off x="337758" y="2683190"/>
              <a:ext cx="965520" cy="4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C3EC1E-E502-2848-4029-1ADC48FB42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758" y="2575190"/>
                <a:ext cx="1073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B644A7-0E14-4D75-F529-599F673BC86B}"/>
                  </a:ext>
                </a:extLst>
              </p14:cNvPr>
              <p14:cNvContentPartPr/>
              <p14:nvPr/>
            </p14:nvContentPartPr>
            <p14:xfrm>
              <a:off x="367638" y="3457550"/>
              <a:ext cx="89388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B644A7-0E14-4D75-F529-599F673BC8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638" y="3349550"/>
                <a:ext cx="10015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763EA0-5078-A1A1-B9D0-4031C78C97E9}"/>
                  </a:ext>
                </a:extLst>
              </p14:cNvPr>
              <p14:cNvContentPartPr/>
              <p14:nvPr/>
            </p14:nvContentPartPr>
            <p14:xfrm>
              <a:off x="327678" y="4302830"/>
              <a:ext cx="963720" cy="4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763EA0-5078-A1A1-B9D0-4031C78C97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678" y="4195190"/>
                <a:ext cx="10713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DAC44B-5160-B2BF-452A-9CA9F2F829DE}"/>
                  </a:ext>
                </a:extLst>
              </p14:cNvPr>
              <p14:cNvContentPartPr/>
              <p14:nvPr/>
            </p14:nvContentPartPr>
            <p14:xfrm>
              <a:off x="337758" y="5067470"/>
              <a:ext cx="893880" cy="2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DAC44B-5160-B2BF-452A-9CA9F2F829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758" y="4959830"/>
                <a:ext cx="100152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09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6111-AD80-A189-010D-7605D2E0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IRT Parameters (Continued)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1333C1-5EB1-D55E-4D80-DF7F6435B30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60007"/>
              </p:ext>
            </p:extLst>
          </p:nvPr>
        </p:nvGraphicFramePr>
        <p:xfrm>
          <a:off x="567980" y="1676400"/>
          <a:ext cx="8337550" cy="742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5292520" progId="Word.Document.12">
                  <p:embed/>
                </p:oleObj>
              </mc:Choice>
              <mc:Fallback>
                <p:oleObj name="Document" r:id="rId2" imgW="5942845" imgH="5292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7980" y="1676400"/>
                        <a:ext cx="8337550" cy="742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F2F5D7-7EB1-FB3E-5DC7-1A8C270E09BB}"/>
                  </a:ext>
                </a:extLst>
              </p14:cNvPr>
              <p14:cNvContentPartPr/>
              <p14:nvPr/>
            </p14:nvContentPartPr>
            <p14:xfrm>
              <a:off x="675798" y="2016125"/>
              <a:ext cx="895680" cy="3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F2F5D7-7EB1-FB3E-5DC7-1A8C270E09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98" y="1908125"/>
                <a:ext cx="10033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308913-45F0-1DCD-75F5-73952BF7EF8C}"/>
                  </a:ext>
                </a:extLst>
              </p14:cNvPr>
              <p14:cNvContentPartPr/>
              <p14:nvPr/>
            </p14:nvContentPartPr>
            <p14:xfrm>
              <a:off x="645918" y="3487805"/>
              <a:ext cx="885600" cy="9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308913-45F0-1DCD-75F5-73952BF7EF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918" y="3379805"/>
                <a:ext cx="99324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18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E7E1B-2331-84E7-630C-8535AFC7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8B5F0-0106-890B-E1B2-B95BB4C8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6525"/>
            <a:ext cx="891540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76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4F4FB-60BF-8F04-7DBE-113C08E9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5224-093B-4A49-BCE3-E048CDC48F59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4A599-5EF3-8C8C-F596-5CE556B2E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39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22C7-2791-1A3A-5940-A86E0E19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Psychometrics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4BCE-4130-CF1F-14F0-0497BC9E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Item frequencies</a:t>
            </a:r>
          </a:p>
          <a:p>
            <a:r>
              <a:rPr lang="en-US" dirty="0"/>
              <a:t>Covariation among items </a:t>
            </a:r>
          </a:p>
          <a:p>
            <a:r>
              <a:rPr lang="en-US" dirty="0"/>
              <a:t>Item-score correlations and scale reliability</a:t>
            </a:r>
          </a:p>
          <a:p>
            <a:r>
              <a:rPr lang="en-US" dirty="0"/>
              <a:t>Scale means, medians, SD, % floor/ceiling </a:t>
            </a:r>
          </a:p>
          <a:p>
            <a:r>
              <a:rPr lang="en-US" dirty="0"/>
              <a:t>Associations with other (similar and other) measures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91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2A6D7-E7E5-28ED-E773-6BDBB6BA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0E245-C445-BB7B-CEEC-1C252671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799" cy="6416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245D4B-3733-66AE-0000-98DC610B5154}"/>
              </a:ext>
            </a:extLst>
          </p:cNvPr>
          <p:cNvSpPr txBox="1"/>
          <p:nvPr/>
        </p:nvSpPr>
        <p:spPr>
          <a:xfrm>
            <a:off x="5103744" y="29718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Rel = (INF-1)/INF</a:t>
            </a:r>
          </a:p>
        </p:txBody>
      </p:sp>
    </p:spTree>
    <p:extLst>
      <p:ext uri="{BB962C8B-B14F-4D97-AF65-F5344CB8AC3E}">
        <p14:creationId xmlns:p14="http://schemas.microsoft.com/office/powerpoint/2010/main" val="55222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FB37F9D-D16E-4336-AA17-6F8CAD63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9400" y="228600"/>
            <a:ext cx="3902415" cy="2666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8B968-0911-55F0-3B76-2B94966E4DA7}"/>
              </a:ext>
            </a:extLst>
          </p:cNvPr>
          <p:cNvSpPr txBox="1"/>
          <p:nvPr/>
        </p:nvSpPr>
        <p:spPr>
          <a:xfrm>
            <a:off x="152400" y="30480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drhays@ucla.edu</a:t>
            </a:r>
            <a:endParaRPr lang="en-US" dirty="0"/>
          </a:p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6"/>
              </a:rPr>
              <a:t>https://labs.dgsom.ucla.edu/hays/pages/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256-20DF-50A3-3047-4544D417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Functioning Activities of Daily Living items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733F-8C17-20F7-F562-CA5A99FF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 following items are about activities you might do during a typical day.  Does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health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 you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these activities?  If so, how much?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Moderate activities, such as moving a table, pushing a vacuum cleaner, bowling, or playing golf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B23vrmact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lot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little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not limited at 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Climbing several flights of stairs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B23vrstair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lot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little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not limited at 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6">
            <a:extLst>
              <a:ext uri="{FF2B5EF4-FFF2-40B4-BE49-F238E27FC236}">
                <a16:creationId xmlns:a16="http://schemas.microsoft.com/office/drawing/2014/main" id="{7C625A70-99CC-4930-B084-216DFEB9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8600"/>
            <a:ext cx="90297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DefaultOcx">
            <a:extLst>
              <a:ext uri="{FF2B5EF4-FFF2-40B4-BE49-F238E27FC236}">
                <a16:creationId xmlns:a16="http://schemas.microsoft.com/office/drawing/2014/main" id="{023AFCCE-78CF-431D-85CB-E3E7566B9B1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HTMLOption1">
            <a:extLst>
              <a:ext uri="{FF2B5EF4-FFF2-40B4-BE49-F238E27FC236}">
                <a16:creationId xmlns:a16="http://schemas.microsoft.com/office/drawing/2014/main" id="{59C74284-F242-4068-AEB3-0F4EC2BBC9A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HTMLOption2">
            <a:extLst>
              <a:ext uri="{FF2B5EF4-FFF2-40B4-BE49-F238E27FC236}">
                <a16:creationId xmlns:a16="http://schemas.microsoft.com/office/drawing/2014/main" id="{5F1CB126-DA13-41BF-8AF7-D154D49F427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HTMLOption3">
            <a:extLst>
              <a:ext uri="{FF2B5EF4-FFF2-40B4-BE49-F238E27FC236}">
                <a16:creationId xmlns:a16="http://schemas.microsoft.com/office/drawing/2014/main" id="{098251E9-7DFA-4266-B73C-120AEFC94EA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HTMLOption4">
            <a:extLst>
              <a:ext uri="{FF2B5EF4-FFF2-40B4-BE49-F238E27FC236}">
                <a16:creationId xmlns:a16="http://schemas.microsoft.com/office/drawing/2014/main" id="{8A833009-D45B-499F-9592-E4A4858472F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HTMLOption5">
            <a:extLst>
              <a:ext uri="{FF2B5EF4-FFF2-40B4-BE49-F238E27FC236}">
                <a16:creationId xmlns:a16="http://schemas.microsoft.com/office/drawing/2014/main" id="{D6182BDA-8800-4C1C-B00C-9D757FE7B0C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HTMLOption6">
            <a:extLst>
              <a:ext uri="{FF2B5EF4-FFF2-40B4-BE49-F238E27FC236}">
                <a16:creationId xmlns:a16="http://schemas.microsoft.com/office/drawing/2014/main" id="{3C7BC4A5-D292-4934-8990-6962B19F652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HTMLOption7">
            <a:extLst>
              <a:ext uri="{FF2B5EF4-FFF2-40B4-BE49-F238E27FC236}">
                <a16:creationId xmlns:a16="http://schemas.microsoft.com/office/drawing/2014/main" id="{0487B0F2-2E99-41CE-86F2-8291C0F6897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HTMLOption8">
            <a:extLst>
              <a:ext uri="{FF2B5EF4-FFF2-40B4-BE49-F238E27FC236}">
                <a16:creationId xmlns:a16="http://schemas.microsoft.com/office/drawing/2014/main" id="{58B3DB0E-3E90-43A5-A2D7-D9A57BC3A49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HTMLOption9">
            <a:extLst>
              <a:ext uri="{FF2B5EF4-FFF2-40B4-BE49-F238E27FC236}">
                <a16:creationId xmlns:a16="http://schemas.microsoft.com/office/drawing/2014/main" id="{D4BE8A64-6B36-402A-A0FF-35A3CE2A428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HTMLOption10">
            <a:extLst>
              <a:ext uri="{FF2B5EF4-FFF2-40B4-BE49-F238E27FC236}">
                <a16:creationId xmlns:a16="http://schemas.microsoft.com/office/drawing/2014/main" id="{EB197C57-8536-4A9B-976D-F282512CF85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HTMLOption11">
            <a:extLst>
              <a:ext uri="{FF2B5EF4-FFF2-40B4-BE49-F238E27FC236}">
                <a16:creationId xmlns:a16="http://schemas.microsoft.com/office/drawing/2014/main" id="{A57C40EE-F367-4451-BBE7-CA1573F9235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HTMLOption12">
            <a:extLst>
              <a:ext uri="{FF2B5EF4-FFF2-40B4-BE49-F238E27FC236}">
                <a16:creationId xmlns:a16="http://schemas.microsoft.com/office/drawing/2014/main" id="{90DD071F-87D6-4089-BFBD-DC20D6754B4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HTMLOption13">
            <a:extLst>
              <a:ext uri="{FF2B5EF4-FFF2-40B4-BE49-F238E27FC236}">
                <a16:creationId xmlns:a16="http://schemas.microsoft.com/office/drawing/2014/main" id="{DB7849FC-949F-43A1-ABB7-AEFF3873883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HTMLOption14">
            <a:extLst>
              <a:ext uri="{FF2B5EF4-FFF2-40B4-BE49-F238E27FC236}">
                <a16:creationId xmlns:a16="http://schemas.microsoft.com/office/drawing/2014/main" id="{E4A1C0E0-688B-4FD3-A92E-DB1A4D8378F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HTMLOption15">
            <a:extLst>
              <a:ext uri="{FF2B5EF4-FFF2-40B4-BE49-F238E27FC236}">
                <a16:creationId xmlns:a16="http://schemas.microsoft.com/office/drawing/2014/main" id="{E24A0B0B-9189-4828-87E2-38D291AF205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HTMLOption16">
            <a:extLst>
              <a:ext uri="{FF2B5EF4-FFF2-40B4-BE49-F238E27FC236}">
                <a16:creationId xmlns:a16="http://schemas.microsoft.com/office/drawing/2014/main" id="{D81FA346-3DFD-453C-AD1A-AC105ADD16D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HTMLOption17">
            <a:extLst>
              <a:ext uri="{FF2B5EF4-FFF2-40B4-BE49-F238E27FC236}">
                <a16:creationId xmlns:a16="http://schemas.microsoft.com/office/drawing/2014/main" id="{2E5D58A2-19C4-4BBE-A953-369C5C28984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HTMLOption18">
            <a:extLst>
              <a:ext uri="{FF2B5EF4-FFF2-40B4-BE49-F238E27FC236}">
                <a16:creationId xmlns:a16="http://schemas.microsoft.com/office/drawing/2014/main" id="{9C73A9D7-06B0-4BA6-963F-727BA2D1D46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HTMLOption19">
            <a:extLst>
              <a:ext uri="{FF2B5EF4-FFF2-40B4-BE49-F238E27FC236}">
                <a16:creationId xmlns:a16="http://schemas.microsoft.com/office/drawing/2014/main" id="{7AD3D45C-9540-40DE-8B44-722F6DAC209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HTMLOption20">
            <a:extLst>
              <a:ext uri="{FF2B5EF4-FFF2-40B4-BE49-F238E27FC236}">
                <a16:creationId xmlns:a16="http://schemas.microsoft.com/office/drawing/2014/main" id="{D7B39E96-35EF-438C-9777-1A4C7040827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HTMLOption21">
            <a:extLst>
              <a:ext uri="{FF2B5EF4-FFF2-40B4-BE49-F238E27FC236}">
                <a16:creationId xmlns:a16="http://schemas.microsoft.com/office/drawing/2014/main" id="{FA731EF1-4059-4EF7-A3A4-D5232C280CA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HTMLOption22">
            <a:extLst>
              <a:ext uri="{FF2B5EF4-FFF2-40B4-BE49-F238E27FC236}">
                <a16:creationId xmlns:a16="http://schemas.microsoft.com/office/drawing/2014/main" id="{CF648FD4-3946-4360-99DE-C3F9BE2EE2F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HTMLOption23">
            <a:extLst>
              <a:ext uri="{FF2B5EF4-FFF2-40B4-BE49-F238E27FC236}">
                <a16:creationId xmlns:a16="http://schemas.microsoft.com/office/drawing/2014/main" id="{D9B16D19-B588-4033-8339-EA58100C539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HTMLOption24">
            <a:extLst>
              <a:ext uri="{FF2B5EF4-FFF2-40B4-BE49-F238E27FC236}">
                <a16:creationId xmlns:a16="http://schemas.microsoft.com/office/drawing/2014/main" id="{182A1EC4-5674-4FC3-8FDC-F81F0B2ECD7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HTMLOption25">
            <a:extLst>
              <a:ext uri="{FF2B5EF4-FFF2-40B4-BE49-F238E27FC236}">
                <a16:creationId xmlns:a16="http://schemas.microsoft.com/office/drawing/2014/main" id="{1B0C0C7C-F923-4368-AD07-3BF29BBCAC8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HTMLOption26">
            <a:extLst>
              <a:ext uri="{FF2B5EF4-FFF2-40B4-BE49-F238E27FC236}">
                <a16:creationId xmlns:a16="http://schemas.microsoft.com/office/drawing/2014/main" id="{FA132FE2-D608-4C68-9E01-07A1592A05B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HTMLOption27">
            <a:extLst>
              <a:ext uri="{FF2B5EF4-FFF2-40B4-BE49-F238E27FC236}">
                <a16:creationId xmlns:a16="http://schemas.microsoft.com/office/drawing/2014/main" id="{AD8823B2-E324-455D-9E65-6CDC5954E63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HTMLOption28">
            <a:extLst>
              <a:ext uri="{FF2B5EF4-FFF2-40B4-BE49-F238E27FC236}">
                <a16:creationId xmlns:a16="http://schemas.microsoft.com/office/drawing/2014/main" id="{F30E89B4-16F6-46F5-971D-56E8FE0914A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HTMLOption29">
            <a:extLst>
              <a:ext uri="{FF2B5EF4-FFF2-40B4-BE49-F238E27FC236}">
                <a16:creationId xmlns:a16="http://schemas.microsoft.com/office/drawing/2014/main" id="{B7F91A7C-B9E6-4885-8246-ED35B8B6F0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HTMLOption30">
            <a:extLst>
              <a:ext uri="{FF2B5EF4-FFF2-40B4-BE49-F238E27FC236}">
                <a16:creationId xmlns:a16="http://schemas.microsoft.com/office/drawing/2014/main" id="{C0A05DA7-41A9-48C6-AB71-7E87F8000C7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HTMLOption60">
            <a:extLst>
              <a:ext uri="{FF2B5EF4-FFF2-40B4-BE49-F238E27FC236}">
                <a16:creationId xmlns:a16="http://schemas.microsoft.com/office/drawing/2014/main" id="{74703437-7A05-42F9-BA66-DDEA155C3C9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HTMLOption61">
            <a:extLst>
              <a:ext uri="{FF2B5EF4-FFF2-40B4-BE49-F238E27FC236}">
                <a16:creationId xmlns:a16="http://schemas.microsoft.com/office/drawing/2014/main" id="{AEF9C341-20BE-4C36-A5C4-52757DB59BE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HTMLOption62">
            <a:extLst>
              <a:ext uri="{FF2B5EF4-FFF2-40B4-BE49-F238E27FC236}">
                <a16:creationId xmlns:a16="http://schemas.microsoft.com/office/drawing/2014/main" id="{A86CF85F-4CC5-4D90-A789-5C8125ECD62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HTMLOption63">
            <a:extLst>
              <a:ext uri="{FF2B5EF4-FFF2-40B4-BE49-F238E27FC236}">
                <a16:creationId xmlns:a16="http://schemas.microsoft.com/office/drawing/2014/main" id="{4BCFD39A-B282-4AE9-B529-E1C5DDC2280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HTMLOption64">
            <a:extLst>
              <a:ext uri="{FF2B5EF4-FFF2-40B4-BE49-F238E27FC236}">
                <a16:creationId xmlns:a16="http://schemas.microsoft.com/office/drawing/2014/main" id="{210D3ACD-4992-440F-909F-D889AC2CFEC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HTMLOption65">
            <a:extLst>
              <a:ext uri="{FF2B5EF4-FFF2-40B4-BE49-F238E27FC236}">
                <a16:creationId xmlns:a16="http://schemas.microsoft.com/office/drawing/2014/main" id="{A3791A25-4236-4590-8977-4B76AE5A2A2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HTMLOption66">
            <a:extLst>
              <a:ext uri="{FF2B5EF4-FFF2-40B4-BE49-F238E27FC236}">
                <a16:creationId xmlns:a16="http://schemas.microsoft.com/office/drawing/2014/main" id="{D2F48A19-4FF4-4E2B-9766-2EBC5C156EF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HTMLOption67">
            <a:extLst>
              <a:ext uri="{FF2B5EF4-FFF2-40B4-BE49-F238E27FC236}">
                <a16:creationId xmlns:a16="http://schemas.microsoft.com/office/drawing/2014/main" id="{98B52A6E-98AD-4B16-8057-6E41AC85DB7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HTMLOption68">
            <a:extLst>
              <a:ext uri="{FF2B5EF4-FFF2-40B4-BE49-F238E27FC236}">
                <a16:creationId xmlns:a16="http://schemas.microsoft.com/office/drawing/2014/main" id="{275B86AC-4EE2-4697-A9E4-F7AF785410B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HTMLOption69">
            <a:extLst>
              <a:ext uri="{FF2B5EF4-FFF2-40B4-BE49-F238E27FC236}">
                <a16:creationId xmlns:a16="http://schemas.microsoft.com/office/drawing/2014/main" id="{D45D2DCC-354F-43F0-979A-E08FFF30CAB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HTMLOption70">
            <a:extLst>
              <a:ext uri="{FF2B5EF4-FFF2-40B4-BE49-F238E27FC236}">
                <a16:creationId xmlns:a16="http://schemas.microsoft.com/office/drawing/2014/main" id="{F95FF8E0-63CF-4132-BBDE-0056965653A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HTMLOption71">
            <a:extLst>
              <a:ext uri="{FF2B5EF4-FFF2-40B4-BE49-F238E27FC236}">
                <a16:creationId xmlns:a16="http://schemas.microsoft.com/office/drawing/2014/main" id="{EE2191E8-B7A2-418D-BD6D-3366F0B90DE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HTMLOption72">
            <a:extLst>
              <a:ext uri="{FF2B5EF4-FFF2-40B4-BE49-F238E27FC236}">
                <a16:creationId xmlns:a16="http://schemas.microsoft.com/office/drawing/2014/main" id="{A628055B-6721-413F-8A1B-C424AC9D985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HTMLOption73">
            <a:extLst>
              <a:ext uri="{FF2B5EF4-FFF2-40B4-BE49-F238E27FC236}">
                <a16:creationId xmlns:a16="http://schemas.microsoft.com/office/drawing/2014/main" id="{B7673E4D-A6C1-4BE2-8D45-A6D04C9EB58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2" name="HTMLOption74">
            <a:extLst>
              <a:ext uri="{FF2B5EF4-FFF2-40B4-BE49-F238E27FC236}">
                <a16:creationId xmlns:a16="http://schemas.microsoft.com/office/drawing/2014/main" id="{1F23277D-D424-4B60-85E3-D455A52284D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HTMLOption75">
            <a:extLst>
              <a:ext uri="{FF2B5EF4-FFF2-40B4-BE49-F238E27FC236}">
                <a16:creationId xmlns:a16="http://schemas.microsoft.com/office/drawing/2014/main" id="{32D15807-9F69-4113-A28E-56A734E7C6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HTMLOption76">
            <a:extLst>
              <a:ext uri="{FF2B5EF4-FFF2-40B4-BE49-F238E27FC236}">
                <a16:creationId xmlns:a16="http://schemas.microsoft.com/office/drawing/2014/main" id="{2AB6B337-ACD7-427C-A946-F0DB8126DD1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HTMLOption77">
            <a:extLst>
              <a:ext uri="{FF2B5EF4-FFF2-40B4-BE49-F238E27FC236}">
                <a16:creationId xmlns:a16="http://schemas.microsoft.com/office/drawing/2014/main" id="{08993C54-29E4-4C4C-B3DF-5DD83523D41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HTMLOption78">
            <a:extLst>
              <a:ext uri="{FF2B5EF4-FFF2-40B4-BE49-F238E27FC236}">
                <a16:creationId xmlns:a16="http://schemas.microsoft.com/office/drawing/2014/main" id="{F2ADA215-8934-4FAB-980D-424BCD37363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7" name="HTMLOption79">
            <a:extLst>
              <a:ext uri="{FF2B5EF4-FFF2-40B4-BE49-F238E27FC236}">
                <a16:creationId xmlns:a16="http://schemas.microsoft.com/office/drawing/2014/main" id="{25BD74A0-1BD3-4977-89D5-1B3E3D9E6F0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8" name="HTMLOption80">
            <a:extLst>
              <a:ext uri="{FF2B5EF4-FFF2-40B4-BE49-F238E27FC236}">
                <a16:creationId xmlns:a16="http://schemas.microsoft.com/office/drawing/2014/main" id="{06F1D21A-78A6-4C11-A12F-30B2F89E784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9" name="HTMLOption81">
            <a:extLst>
              <a:ext uri="{FF2B5EF4-FFF2-40B4-BE49-F238E27FC236}">
                <a16:creationId xmlns:a16="http://schemas.microsoft.com/office/drawing/2014/main" id="{FA04C735-23FB-465F-B070-61DF2D38716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HTMLOption82">
            <a:extLst>
              <a:ext uri="{FF2B5EF4-FFF2-40B4-BE49-F238E27FC236}">
                <a16:creationId xmlns:a16="http://schemas.microsoft.com/office/drawing/2014/main" id="{23183904-764C-447F-A19E-7EEF5AEE3D0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1" name="HTMLOption83">
            <a:extLst>
              <a:ext uri="{FF2B5EF4-FFF2-40B4-BE49-F238E27FC236}">
                <a16:creationId xmlns:a16="http://schemas.microsoft.com/office/drawing/2014/main" id="{4BDEE060-60A4-47C3-8FBD-E365C9F1ACA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2" name="HTMLOption84">
            <a:extLst>
              <a:ext uri="{FF2B5EF4-FFF2-40B4-BE49-F238E27FC236}">
                <a16:creationId xmlns:a16="http://schemas.microsoft.com/office/drawing/2014/main" id="{78B0E9FE-A435-453A-9AD0-ED4081B2C21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3" name="HTMLOption85">
            <a:extLst>
              <a:ext uri="{FF2B5EF4-FFF2-40B4-BE49-F238E27FC236}">
                <a16:creationId xmlns:a16="http://schemas.microsoft.com/office/drawing/2014/main" id="{3EE2B516-A6A2-498D-8BB7-39D15DF01C3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4" name="HTMLOption86">
            <a:extLst>
              <a:ext uri="{FF2B5EF4-FFF2-40B4-BE49-F238E27FC236}">
                <a16:creationId xmlns:a16="http://schemas.microsoft.com/office/drawing/2014/main" id="{AF75C20B-D0E3-4E3F-937D-5B814EFACF5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5" name="HTMLOption87">
            <a:extLst>
              <a:ext uri="{FF2B5EF4-FFF2-40B4-BE49-F238E27FC236}">
                <a16:creationId xmlns:a16="http://schemas.microsoft.com/office/drawing/2014/main" id="{F14C3680-D5A3-43B8-9F0C-B2788D359DE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6" name="HTMLOption88">
            <a:extLst>
              <a:ext uri="{FF2B5EF4-FFF2-40B4-BE49-F238E27FC236}">
                <a16:creationId xmlns:a16="http://schemas.microsoft.com/office/drawing/2014/main" id="{10A325C8-5197-491A-8FA5-30FC9DE155D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7" name="HTMLOption89">
            <a:extLst>
              <a:ext uri="{FF2B5EF4-FFF2-40B4-BE49-F238E27FC236}">
                <a16:creationId xmlns:a16="http://schemas.microsoft.com/office/drawing/2014/main" id="{AEE37721-910A-4857-93B4-F27541D9AED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8" name="HTMLOption90">
            <a:extLst>
              <a:ext uri="{FF2B5EF4-FFF2-40B4-BE49-F238E27FC236}">
                <a16:creationId xmlns:a16="http://schemas.microsoft.com/office/drawing/2014/main" id="{865E92A5-B6F4-4DC4-9337-55C727C7628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9" name="HTMLOption91">
            <a:extLst>
              <a:ext uri="{FF2B5EF4-FFF2-40B4-BE49-F238E27FC236}">
                <a16:creationId xmlns:a16="http://schemas.microsoft.com/office/drawing/2014/main" id="{17B90D28-C6F2-4F96-A93B-A90B90D1B93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0" name="HTMLOption92">
            <a:extLst>
              <a:ext uri="{FF2B5EF4-FFF2-40B4-BE49-F238E27FC236}">
                <a16:creationId xmlns:a16="http://schemas.microsoft.com/office/drawing/2014/main" id="{F5547811-E3ED-444E-AA50-DAC0E9DDD4F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1" name="HTMLOption93">
            <a:extLst>
              <a:ext uri="{FF2B5EF4-FFF2-40B4-BE49-F238E27FC236}">
                <a16:creationId xmlns:a16="http://schemas.microsoft.com/office/drawing/2014/main" id="{331376FC-B6AB-469A-BEBA-F13596A7B70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2" name="HTMLOption94">
            <a:extLst>
              <a:ext uri="{FF2B5EF4-FFF2-40B4-BE49-F238E27FC236}">
                <a16:creationId xmlns:a16="http://schemas.microsoft.com/office/drawing/2014/main" id="{BDEF88A2-921B-473F-88E1-5191607B88F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3" name="HTMLOption95">
            <a:extLst>
              <a:ext uri="{FF2B5EF4-FFF2-40B4-BE49-F238E27FC236}">
                <a16:creationId xmlns:a16="http://schemas.microsoft.com/office/drawing/2014/main" id="{24500C37-4146-490B-ADEF-8BB0A8B3428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4" name="HTMLOption96">
            <a:extLst>
              <a:ext uri="{FF2B5EF4-FFF2-40B4-BE49-F238E27FC236}">
                <a16:creationId xmlns:a16="http://schemas.microsoft.com/office/drawing/2014/main" id="{2331B0CC-02E7-4EE9-835B-95C51386F27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5" name="HTMLOption97">
            <a:extLst>
              <a:ext uri="{FF2B5EF4-FFF2-40B4-BE49-F238E27FC236}">
                <a16:creationId xmlns:a16="http://schemas.microsoft.com/office/drawing/2014/main" id="{EC1190AA-9263-4124-B719-50195F603BD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6" name="HTMLOption98">
            <a:extLst>
              <a:ext uri="{FF2B5EF4-FFF2-40B4-BE49-F238E27FC236}">
                <a16:creationId xmlns:a16="http://schemas.microsoft.com/office/drawing/2014/main" id="{BB09EC07-84FE-47C1-97BD-E3BEFA84489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7" name="HTMLOption99">
            <a:extLst>
              <a:ext uri="{FF2B5EF4-FFF2-40B4-BE49-F238E27FC236}">
                <a16:creationId xmlns:a16="http://schemas.microsoft.com/office/drawing/2014/main" id="{E528545F-E4A0-40C3-A7E7-C684D4E1B7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8" name="HTMLOption100">
            <a:extLst>
              <a:ext uri="{FF2B5EF4-FFF2-40B4-BE49-F238E27FC236}">
                <a16:creationId xmlns:a16="http://schemas.microsoft.com/office/drawing/2014/main" id="{8ACD1872-BF16-4ECE-94DE-FC0F51C1652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9" name="HTMLOption101">
            <a:extLst>
              <a:ext uri="{FF2B5EF4-FFF2-40B4-BE49-F238E27FC236}">
                <a16:creationId xmlns:a16="http://schemas.microsoft.com/office/drawing/2014/main" id="{CBC376E7-4023-44D7-9969-5B93209AAE8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0" name="HTMLOption102">
            <a:extLst>
              <a:ext uri="{FF2B5EF4-FFF2-40B4-BE49-F238E27FC236}">
                <a16:creationId xmlns:a16="http://schemas.microsoft.com/office/drawing/2014/main" id="{303566CD-8E79-4CEA-AE19-515217161E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1" name="HTMLOption103">
            <a:extLst>
              <a:ext uri="{FF2B5EF4-FFF2-40B4-BE49-F238E27FC236}">
                <a16:creationId xmlns:a16="http://schemas.microsoft.com/office/drawing/2014/main" id="{405CF56D-408A-47C2-9499-D184445ABDC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2" name="HTMLOption104">
            <a:extLst>
              <a:ext uri="{FF2B5EF4-FFF2-40B4-BE49-F238E27FC236}">
                <a16:creationId xmlns:a16="http://schemas.microsoft.com/office/drawing/2014/main" id="{2D037BED-7586-4A93-9E09-01D22B243D5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3" name="HTMLOption105">
            <a:extLst>
              <a:ext uri="{FF2B5EF4-FFF2-40B4-BE49-F238E27FC236}">
                <a16:creationId xmlns:a16="http://schemas.microsoft.com/office/drawing/2014/main" id="{ECB094D7-1718-4EF4-B16D-D49CC8615A3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4" name="HTMLOption106">
            <a:extLst>
              <a:ext uri="{FF2B5EF4-FFF2-40B4-BE49-F238E27FC236}">
                <a16:creationId xmlns:a16="http://schemas.microsoft.com/office/drawing/2014/main" id="{43501F5E-9B56-4B7C-AB34-DAA8DAD5E82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5" name="HTMLOption107">
            <a:extLst>
              <a:ext uri="{FF2B5EF4-FFF2-40B4-BE49-F238E27FC236}">
                <a16:creationId xmlns:a16="http://schemas.microsoft.com/office/drawing/2014/main" id="{9626B61E-F9C1-4CBC-AB15-1569888513E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6" name="HTMLOption108">
            <a:extLst>
              <a:ext uri="{FF2B5EF4-FFF2-40B4-BE49-F238E27FC236}">
                <a16:creationId xmlns:a16="http://schemas.microsoft.com/office/drawing/2014/main" id="{8D483515-16B2-4E73-A345-220A11D3959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7" name="HTMLOption109">
            <a:extLst>
              <a:ext uri="{FF2B5EF4-FFF2-40B4-BE49-F238E27FC236}">
                <a16:creationId xmlns:a16="http://schemas.microsoft.com/office/drawing/2014/main" id="{68AAD248-3A60-4026-B2C5-410E5DAD5F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8" name="HTMLOption110">
            <a:extLst>
              <a:ext uri="{FF2B5EF4-FFF2-40B4-BE49-F238E27FC236}">
                <a16:creationId xmlns:a16="http://schemas.microsoft.com/office/drawing/2014/main" id="{EA0985BD-C02E-4E7A-AEF7-CEF077D88DB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9" name="HTMLOption111">
            <a:extLst>
              <a:ext uri="{FF2B5EF4-FFF2-40B4-BE49-F238E27FC236}">
                <a16:creationId xmlns:a16="http://schemas.microsoft.com/office/drawing/2014/main" id="{5F29B96B-AB50-4A42-95FE-4653922D923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0" name="HTMLOption112">
            <a:extLst>
              <a:ext uri="{FF2B5EF4-FFF2-40B4-BE49-F238E27FC236}">
                <a16:creationId xmlns:a16="http://schemas.microsoft.com/office/drawing/2014/main" id="{76BEC71A-471D-4C0A-A077-7440767E667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1" name="HTMLOption113">
            <a:extLst>
              <a:ext uri="{FF2B5EF4-FFF2-40B4-BE49-F238E27FC236}">
                <a16:creationId xmlns:a16="http://schemas.microsoft.com/office/drawing/2014/main" id="{E20B309F-DC04-4EE2-B9A0-1C1E6C21A6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2" name="HTMLOption114">
            <a:extLst>
              <a:ext uri="{FF2B5EF4-FFF2-40B4-BE49-F238E27FC236}">
                <a16:creationId xmlns:a16="http://schemas.microsoft.com/office/drawing/2014/main" id="{4BC33890-6AE1-448A-A0C5-C39F280BC0F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3" name="HTMLOption115">
            <a:extLst>
              <a:ext uri="{FF2B5EF4-FFF2-40B4-BE49-F238E27FC236}">
                <a16:creationId xmlns:a16="http://schemas.microsoft.com/office/drawing/2014/main" id="{346526B8-9F58-4970-B30D-6ACD3EDB13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4" name="HTMLOption116">
            <a:extLst>
              <a:ext uri="{FF2B5EF4-FFF2-40B4-BE49-F238E27FC236}">
                <a16:creationId xmlns:a16="http://schemas.microsoft.com/office/drawing/2014/main" id="{CDA29508-D19D-4654-B3BB-0C4022343FC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5" name="HTMLOption117">
            <a:extLst>
              <a:ext uri="{FF2B5EF4-FFF2-40B4-BE49-F238E27FC236}">
                <a16:creationId xmlns:a16="http://schemas.microsoft.com/office/drawing/2014/main" id="{51283133-B84A-4E62-981B-13B521A51C0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6" name="HTMLOption118">
            <a:extLst>
              <a:ext uri="{FF2B5EF4-FFF2-40B4-BE49-F238E27FC236}">
                <a16:creationId xmlns:a16="http://schemas.microsoft.com/office/drawing/2014/main" id="{34533991-2C87-4835-A548-33D637F41F7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E4284B-5572-F2F5-0495-E26E5D13A302}"/>
                  </a:ext>
                </a:extLst>
              </p14:cNvPr>
              <p14:cNvContentPartPr/>
              <p14:nvPr/>
            </p14:nvContentPartPr>
            <p14:xfrm>
              <a:off x="1321638" y="2951030"/>
              <a:ext cx="2822040" cy="8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E4284B-5572-F2F5-0495-E26E5D13A3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7638" y="2843390"/>
                <a:ext cx="29296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2F2005-1CDE-0181-BC5C-49C24FCAA72C}"/>
                  </a:ext>
                </a:extLst>
              </p14:cNvPr>
              <p14:cNvContentPartPr/>
              <p14:nvPr/>
            </p14:nvContentPartPr>
            <p14:xfrm>
              <a:off x="1311918" y="3120230"/>
              <a:ext cx="2990880" cy="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2F2005-1CDE-0181-BC5C-49C24FCAA7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8278" y="3012230"/>
                <a:ext cx="3098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7FD688-FE9C-065B-C220-03899A926400}"/>
                  </a:ext>
                </a:extLst>
              </p14:cNvPr>
              <p14:cNvContentPartPr/>
              <p14:nvPr/>
            </p14:nvContentPartPr>
            <p14:xfrm>
              <a:off x="1291758" y="3367550"/>
              <a:ext cx="327600" cy="3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7FD688-FE9C-065B-C220-03899A9264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7758" y="3259910"/>
                <a:ext cx="4352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40EBC5-BFEB-93C4-E4E7-90D2EA6A97C9}"/>
                  </a:ext>
                </a:extLst>
              </p14:cNvPr>
              <p14:cNvContentPartPr/>
              <p14:nvPr/>
            </p14:nvContentPartPr>
            <p14:xfrm>
              <a:off x="1301838" y="4174310"/>
              <a:ext cx="2067120" cy="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40EBC5-BFEB-93C4-E4E7-90D2EA6A97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7838" y="4066310"/>
                <a:ext cx="2174760" cy="246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E5EA6E-7056-45C1-13E9-A4E4DC675BB1}"/>
              </a:ext>
            </a:extLst>
          </p:cNvPr>
          <p:cNvSpPr txBox="1"/>
          <p:nvPr/>
        </p:nvSpPr>
        <p:spPr>
          <a:xfrm>
            <a:off x="1808262" y="137319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SF-36 Physical Function Items</a:t>
            </a:r>
          </a:p>
        </p:txBody>
      </p:sp>
    </p:spTree>
    <p:extLst>
      <p:ext uri="{BB962C8B-B14F-4D97-AF65-F5344CB8AC3E}">
        <p14:creationId xmlns:p14="http://schemas.microsoft.com/office/powerpoint/2010/main" val="114343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256-20DF-50A3-3047-4544D417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Functioning Activities of Daily Living items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733F-8C17-20F7-F562-CA5A99FF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Because of a health or physical problem, do you have any difficulty doing the following activities without special equipment or help from another person?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Bathing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B23adlbth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Dressing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B23adldrs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Eating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B23adleat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7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256-20DF-50A3-3047-4544D417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Functioning Activities of Daily Living items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733F-8C17-20F7-F562-CA5A99FF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Because of a health or physical problem, do you have any difficulty doing the following activities without special equipment or help from another person?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Getting in or out of chairs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B23adlchr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Walking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B23adlwlk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Using the toilet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B23adltlt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7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BC9D-C6E7-A8A6-4E52-723A909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Cohort 23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7D89-D7D5-488E-F0DE-5D642471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287,476 observations (13,219 have missing data for &gt; half the items).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2020 Cohort 23 Baseline Medicare HOS included a random sample of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783,389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beneficiaries, including both the aged and disabled, from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510 managed care plans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Of the 783,389 individuals sampled, 287,476 (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36.7%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completed the baseline survey and were included in the C23B_PUF.CSV data file. For the purposes of this data file, a completed survey was defined as a survey with at least one question item completed and a survey disposition code equal to M10, M11, M31, T10, T11, or T31 (please refer to Field 81 in the Survey Administration Table for a description of the codes)” (2020 Cohort 23 Baseline Public Use File Data Users Guide).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https://www.hosonline.org/en/data-dissemination/research-data-files/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5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6EB7-CB65-E218-06FA-D9F3B165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Sample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183F-CD13-D171-35F5-6B1169C0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58% female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77% White, 14% Black, and 8% another race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16% less than 65 years old, 50% 65-74, and 34% 75 or older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19%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less than high school education, 32% high school or GED, and 48% more than a high school education. 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44%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married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95%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completed the survey in English and 5% in Spanish.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64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8646</TotalTime>
  <Words>1503</Words>
  <Application>Microsoft Office PowerPoint</Application>
  <PresentationFormat>On-screen Show (4:3)</PresentationFormat>
  <Paragraphs>300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Comic Sans MS</vt:lpstr>
      <vt:lpstr>Symbol</vt:lpstr>
      <vt:lpstr>Times New Roman</vt:lpstr>
      <vt:lpstr>Custom Design</vt:lpstr>
      <vt:lpstr>Custom Design</vt:lpstr>
      <vt:lpstr>Custom Design</vt:lpstr>
      <vt:lpstr>Custom Design</vt:lpstr>
      <vt:lpstr>Custom Design</vt:lpstr>
      <vt:lpstr>Custom Design</vt:lpstr>
      <vt:lpstr>Microsoft Word Document</vt:lpstr>
      <vt:lpstr>Equation</vt:lpstr>
      <vt:lpstr>Document</vt:lpstr>
      <vt:lpstr>   Psychometric evaluation  of Multi-Item Survey Scales  </vt:lpstr>
      <vt:lpstr>Medicare Health Outcomes Survey 2020 Cohort 23 Baseline File</vt:lpstr>
      <vt:lpstr>Psychometrics</vt:lpstr>
      <vt:lpstr>Physical Functioning Activities of Daily Living items </vt:lpstr>
      <vt:lpstr>PowerPoint Presentation</vt:lpstr>
      <vt:lpstr>Physical Functioning Activities of Daily Living items </vt:lpstr>
      <vt:lpstr>Physical Functioning Activities of Daily Living items </vt:lpstr>
      <vt:lpstr>Cohort 23 Dataset</vt:lpstr>
      <vt:lpstr>Sample Characteristics</vt:lpstr>
      <vt:lpstr>Item Frequencies</vt:lpstr>
      <vt:lpstr>PowerPoint Presentation</vt:lpstr>
      <vt:lpstr>PowerPoint Presentation</vt:lpstr>
      <vt:lpstr>Types of Reliability</vt:lpstr>
      <vt:lpstr>PowerPoint Presentation</vt:lpstr>
      <vt:lpstr>PowerPoint Presentation</vt:lpstr>
      <vt:lpstr>PowerPoint Presentation</vt:lpstr>
      <vt:lpstr>Physical Function  Scale Distribution </vt:lpstr>
      <vt:lpstr>Exploratory Factor Analysis</vt:lpstr>
      <vt:lpstr>Scree Plot</vt:lpstr>
      <vt:lpstr>PowerPoint Presentation</vt:lpstr>
      <vt:lpstr>Factor Loadings for Rotated Factors </vt:lpstr>
      <vt:lpstr>Multi-trait Scaling (n = 252,577; SE = 0.002)</vt:lpstr>
      <vt:lpstr>Multi-trait Scaling (n = 252,577, SE = 0.002)</vt:lpstr>
      <vt:lpstr>PowerPoint Presentation</vt:lpstr>
      <vt:lpstr>Correlations with Other Measures</vt:lpstr>
      <vt:lpstr>IRT Parameters</vt:lpstr>
      <vt:lpstr>IRT Parameters (Continued)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Hays, Ronald D.</cp:lastModifiedBy>
  <cp:revision>747</cp:revision>
  <cp:lastPrinted>2023-02-01T20:43:01Z</cp:lastPrinted>
  <dcterms:created xsi:type="dcterms:W3CDTF">2001-01-03T19:26:53Z</dcterms:created>
  <dcterms:modified xsi:type="dcterms:W3CDTF">2023-02-03T13:37:10Z</dcterms:modified>
</cp:coreProperties>
</file>