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 id="2147483810" r:id="rId2"/>
    <p:sldMasterId id="2147483813" r:id="rId3"/>
  </p:sldMasterIdLst>
  <p:notesMasterIdLst>
    <p:notesMasterId r:id="rId25"/>
  </p:notesMasterIdLst>
  <p:handoutMasterIdLst>
    <p:handoutMasterId r:id="rId26"/>
  </p:handoutMasterIdLst>
  <p:sldIdLst>
    <p:sldId id="598" r:id="rId4"/>
    <p:sldId id="651" r:id="rId5"/>
    <p:sldId id="659" r:id="rId6"/>
    <p:sldId id="516" r:id="rId7"/>
    <p:sldId id="660" r:id="rId8"/>
    <p:sldId id="650" r:id="rId9"/>
    <p:sldId id="648" r:id="rId10"/>
    <p:sldId id="670" r:id="rId11"/>
    <p:sldId id="546" r:id="rId12"/>
    <p:sldId id="665" r:id="rId13"/>
    <p:sldId id="646" r:id="rId14"/>
    <p:sldId id="653" r:id="rId15"/>
    <p:sldId id="671" r:id="rId16"/>
    <p:sldId id="655" r:id="rId17"/>
    <p:sldId id="667" r:id="rId18"/>
    <p:sldId id="668" r:id="rId19"/>
    <p:sldId id="656" r:id="rId20"/>
    <p:sldId id="669" r:id="rId21"/>
    <p:sldId id="657" r:id="rId22"/>
    <p:sldId id="666" r:id="rId23"/>
    <p:sldId id="524" r:id="rId24"/>
  </p:sldIdLst>
  <p:sldSz cx="9144000" cy="6858000" type="screen4x3"/>
  <p:notesSz cx="7102475" cy="9388475"/>
  <p:defaultTextStyle>
    <a:defPPr>
      <a:defRPr lang="en-US"/>
    </a:defPPr>
    <a:lvl1pPr algn="l" rtl="0" fontAlgn="base">
      <a:spcBef>
        <a:spcPct val="0"/>
      </a:spcBef>
      <a:spcAft>
        <a:spcPct val="0"/>
      </a:spcAft>
      <a:defRPr sz="3200" b="1"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3200" b="1"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3200" b="1"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3200" b="1"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3200" b="1" kern="1200">
        <a:solidFill>
          <a:schemeClr val="tx1"/>
        </a:solidFill>
        <a:latin typeface="Times New Roman" pitchFamily="18" charset="0"/>
        <a:ea typeface="+mn-ea"/>
        <a:cs typeface="Arial" pitchFamily="34" charset="0"/>
      </a:defRPr>
    </a:lvl5pPr>
    <a:lvl6pPr marL="2286000" algn="l" defTabSz="914400" rtl="0" eaLnBrk="1" latinLnBrk="0" hangingPunct="1">
      <a:defRPr sz="3200" b="1" kern="1200">
        <a:solidFill>
          <a:schemeClr val="tx1"/>
        </a:solidFill>
        <a:latin typeface="Times New Roman" pitchFamily="18" charset="0"/>
        <a:ea typeface="+mn-ea"/>
        <a:cs typeface="Arial" pitchFamily="34" charset="0"/>
      </a:defRPr>
    </a:lvl6pPr>
    <a:lvl7pPr marL="2743200" algn="l" defTabSz="914400" rtl="0" eaLnBrk="1" latinLnBrk="0" hangingPunct="1">
      <a:defRPr sz="3200" b="1" kern="1200">
        <a:solidFill>
          <a:schemeClr val="tx1"/>
        </a:solidFill>
        <a:latin typeface="Times New Roman" pitchFamily="18" charset="0"/>
        <a:ea typeface="+mn-ea"/>
        <a:cs typeface="Arial" pitchFamily="34" charset="0"/>
      </a:defRPr>
    </a:lvl7pPr>
    <a:lvl8pPr marL="3200400" algn="l" defTabSz="914400" rtl="0" eaLnBrk="1" latinLnBrk="0" hangingPunct="1">
      <a:defRPr sz="3200" b="1" kern="1200">
        <a:solidFill>
          <a:schemeClr val="tx1"/>
        </a:solidFill>
        <a:latin typeface="Times New Roman" pitchFamily="18" charset="0"/>
        <a:ea typeface="+mn-ea"/>
        <a:cs typeface="Arial" pitchFamily="34" charset="0"/>
      </a:defRPr>
    </a:lvl8pPr>
    <a:lvl9pPr marL="3657600" algn="l" defTabSz="914400" rtl="0" eaLnBrk="1" latinLnBrk="0" hangingPunct="1">
      <a:defRPr sz="3200" b="1"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022" autoAdjust="0"/>
  </p:normalViewPr>
  <p:slideViewPr>
    <p:cSldViewPr snapToObjects="1">
      <p:cViewPr varScale="1">
        <p:scale>
          <a:sx n="86" d="100"/>
          <a:sy n="86" d="100"/>
        </p:scale>
        <p:origin x="135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226"/>
    </p:cViewPr>
  </p:sorterViewPr>
  <p:notesViewPr>
    <p:cSldViewPr snapToObjects="1">
      <p:cViewPr varScale="1">
        <p:scale>
          <a:sx n="64" d="100"/>
          <a:sy n="64" d="100"/>
        </p:scale>
        <p:origin x="3144" y="58"/>
      </p:cViewPr>
      <p:guideLst>
        <p:guide orient="horz" pos="2957"/>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1"/>
            <a:ext cx="3078058" cy="469583"/>
          </a:xfrm>
          <a:prstGeom prst="rect">
            <a:avLst/>
          </a:prstGeom>
          <a:noFill/>
          <a:ln w="9525">
            <a:noFill/>
            <a:miter lim="800000"/>
            <a:headEnd/>
            <a:tailEnd/>
          </a:ln>
          <a:effectLst/>
        </p:spPr>
        <p:txBody>
          <a:bodyPr vert="horz" wrap="square" lIns="94202" tIns="47101" rIns="94202" bIns="47101" numCol="1" anchor="t" anchorCtr="0" compatLnSpc="1">
            <a:prstTxWarp prst="textNoShape">
              <a:avLst/>
            </a:prstTxWarp>
          </a:bodyPr>
          <a:lstStyle>
            <a:lvl1pPr algn="l" eaLnBrk="0" hangingPunct="0">
              <a:defRPr sz="1200">
                <a:cs typeface="+mn-cs"/>
              </a:defRPr>
            </a:lvl1pPr>
          </a:lstStyle>
          <a:p>
            <a:pPr>
              <a:defRPr/>
            </a:pPr>
            <a:endParaRPr lang="en-US"/>
          </a:p>
        </p:txBody>
      </p:sp>
      <p:sp>
        <p:nvSpPr>
          <p:cNvPr id="92163" name="Rectangle 3"/>
          <p:cNvSpPr>
            <a:spLocks noGrp="1" noChangeArrowheads="1"/>
          </p:cNvSpPr>
          <p:nvPr>
            <p:ph type="dt" sz="quarter" idx="1"/>
          </p:nvPr>
        </p:nvSpPr>
        <p:spPr bwMode="auto">
          <a:xfrm>
            <a:off x="4024417" y="1"/>
            <a:ext cx="3078058" cy="469583"/>
          </a:xfrm>
          <a:prstGeom prst="rect">
            <a:avLst/>
          </a:prstGeom>
          <a:noFill/>
          <a:ln w="9525">
            <a:noFill/>
            <a:miter lim="800000"/>
            <a:headEnd/>
            <a:tailEnd/>
          </a:ln>
          <a:effectLst/>
        </p:spPr>
        <p:txBody>
          <a:bodyPr vert="horz" wrap="square" lIns="94202" tIns="47101" rIns="94202" bIns="47101"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92164" name="Rectangle 4"/>
          <p:cNvSpPr>
            <a:spLocks noGrp="1" noChangeArrowheads="1"/>
          </p:cNvSpPr>
          <p:nvPr>
            <p:ph type="ftr" sz="quarter" idx="2"/>
          </p:nvPr>
        </p:nvSpPr>
        <p:spPr bwMode="auto">
          <a:xfrm>
            <a:off x="0" y="8918893"/>
            <a:ext cx="3078058" cy="469582"/>
          </a:xfrm>
          <a:prstGeom prst="rect">
            <a:avLst/>
          </a:prstGeom>
          <a:noFill/>
          <a:ln w="9525">
            <a:noFill/>
            <a:miter lim="800000"/>
            <a:headEnd/>
            <a:tailEnd/>
          </a:ln>
          <a:effectLst/>
        </p:spPr>
        <p:txBody>
          <a:bodyPr vert="horz" wrap="square" lIns="94202" tIns="47101" rIns="94202" bIns="47101" numCol="1" anchor="b" anchorCtr="0" compatLnSpc="1">
            <a:prstTxWarp prst="textNoShape">
              <a:avLst/>
            </a:prstTxWarp>
          </a:bodyPr>
          <a:lstStyle>
            <a:lvl1pPr algn="l" eaLnBrk="0" hangingPunct="0">
              <a:defRPr sz="1200">
                <a:cs typeface="+mn-cs"/>
              </a:defRPr>
            </a:lvl1pPr>
          </a:lstStyle>
          <a:p>
            <a:pPr>
              <a:defRPr/>
            </a:pPr>
            <a:endParaRPr lang="en-US"/>
          </a:p>
        </p:txBody>
      </p:sp>
      <p:sp>
        <p:nvSpPr>
          <p:cNvPr id="92165" name="Rectangle 5"/>
          <p:cNvSpPr>
            <a:spLocks noGrp="1" noChangeArrowheads="1"/>
          </p:cNvSpPr>
          <p:nvPr>
            <p:ph type="sldNum" sz="quarter" idx="3"/>
          </p:nvPr>
        </p:nvSpPr>
        <p:spPr bwMode="auto">
          <a:xfrm>
            <a:off x="4024417" y="8918893"/>
            <a:ext cx="3078058" cy="469582"/>
          </a:xfrm>
          <a:prstGeom prst="rect">
            <a:avLst/>
          </a:prstGeom>
          <a:noFill/>
          <a:ln w="9525">
            <a:noFill/>
            <a:miter lim="800000"/>
            <a:headEnd/>
            <a:tailEnd/>
          </a:ln>
          <a:effectLst/>
        </p:spPr>
        <p:txBody>
          <a:bodyPr vert="horz" wrap="square" lIns="94202" tIns="47101" rIns="94202" bIns="47101" numCol="1" anchor="b" anchorCtr="0" compatLnSpc="1">
            <a:prstTxWarp prst="textNoShape">
              <a:avLst/>
            </a:prstTxWarp>
          </a:bodyPr>
          <a:lstStyle>
            <a:lvl1pPr algn="r" eaLnBrk="0" hangingPunct="0">
              <a:defRPr sz="1200">
                <a:cs typeface="+mn-cs"/>
              </a:defRPr>
            </a:lvl1pPr>
          </a:lstStyle>
          <a:p>
            <a:pPr>
              <a:defRPr/>
            </a:pPr>
            <a:fld id="{B5CFF0E0-9292-4E99-842A-D31D68E327DC}" type="slidenum">
              <a:rPr lang="en-US"/>
              <a:pPr>
                <a:defRPr/>
              </a:pPr>
              <a:t>‹#›</a:t>
            </a:fld>
            <a:endParaRPr lang="en-US"/>
          </a:p>
        </p:txBody>
      </p:sp>
    </p:spTree>
    <p:extLst>
      <p:ext uri="{BB962C8B-B14F-4D97-AF65-F5344CB8AC3E}">
        <p14:creationId xmlns:p14="http://schemas.microsoft.com/office/powerpoint/2010/main" val="774876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1026"/>
          <p:cNvSpPr>
            <a:spLocks noGrp="1" noChangeArrowheads="1"/>
          </p:cNvSpPr>
          <p:nvPr>
            <p:ph type="hdr" sz="quarter"/>
          </p:nvPr>
        </p:nvSpPr>
        <p:spPr bwMode="auto">
          <a:xfrm>
            <a:off x="0" y="1"/>
            <a:ext cx="3078058" cy="469583"/>
          </a:xfrm>
          <a:prstGeom prst="rect">
            <a:avLst/>
          </a:prstGeom>
          <a:noFill/>
          <a:ln w="12700" cap="sq">
            <a:noFill/>
            <a:miter lim="800000"/>
            <a:headEnd type="none" w="sm" len="sm"/>
            <a:tailEnd type="none" w="sm" len="sm"/>
          </a:ln>
          <a:effectLst/>
        </p:spPr>
        <p:txBody>
          <a:bodyPr vert="horz" wrap="square" lIns="94202" tIns="47101" rIns="94202" bIns="47101" numCol="1" anchor="t" anchorCtr="0" compatLnSpc="1">
            <a:prstTxWarp prst="textNoShape">
              <a:avLst/>
            </a:prstTxWarp>
          </a:bodyPr>
          <a:lstStyle>
            <a:lvl1pPr algn="l" eaLnBrk="0" hangingPunct="0">
              <a:defRPr sz="1200">
                <a:cs typeface="+mn-cs"/>
              </a:defRPr>
            </a:lvl1pPr>
          </a:lstStyle>
          <a:p>
            <a:pPr>
              <a:defRPr/>
            </a:pPr>
            <a:endParaRPr lang="en-US"/>
          </a:p>
        </p:txBody>
      </p:sp>
      <p:sp>
        <p:nvSpPr>
          <p:cNvPr id="108547" name="Rectangle 1027"/>
          <p:cNvSpPr>
            <a:spLocks noGrp="1" noChangeArrowheads="1"/>
          </p:cNvSpPr>
          <p:nvPr>
            <p:ph type="dt" idx="1"/>
          </p:nvPr>
        </p:nvSpPr>
        <p:spPr bwMode="auto">
          <a:xfrm>
            <a:off x="4024417" y="1"/>
            <a:ext cx="3078058" cy="469583"/>
          </a:xfrm>
          <a:prstGeom prst="rect">
            <a:avLst/>
          </a:prstGeom>
          <a:noFill/>
          <a:ln w="12700" cap="sq">
            <a:noFill/>
            <a:miter lim="800000"/>
            <a:headEnd type="none" w="sm" len="sm"/>
            <a:tailEnd type="none" w="sm" len="sm"/>
          </a:ln>
          <a:effectLst/>
        </p:spPr>
        <p:txBody>
          <a:bodyPr vert="horz" wrap="square" lIns="94202" tIns="47101" rIns="94202" bIns="47101"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114692" name="Rectangle 1028"/>
          <p:cNvSpPr>
            <a:spLocks noGrp="1" noRot="1" noChangeAspect="1" noChangeArrowheads="1" noTextEdit="1"/>
          </p:cNvSpPr>
          <p:nvPr>
            <p:ph type="sldImg" idx="2"/>
          </p:nvPr>
        </p:nvSpPr>
        <p:spPr bwMode="auto">
          <a:xfrm>
            <a:off x="1203325" y="703263"/>
            <a:ext cx="4695825" cy="3521075"/>
          </a:xfrm>
          <a:prstGeom prst="rect">
            <a:avLst/>
          </a:prstGeom>
          <a:noFill/>
          <a:ln w="9525">
            <a:solidFill>
              <a:srgbClr val="000000"/>
            </a:solidFill>
            <a:miter lim="800000"/>
            <a:headEnd/>
            <a:tailEnd/>
          </a:ln>
        </p:spPr>
      </p:sp>
      <p:sp>
        <p:nvSpPr>
          <p:cNvPr id="108549" name="Rectangle 1029"/>
          <p:cNvSpPr>
            <a:spLocks noGrp="1" noChangeArrowheads="1"/>
          </p:cNvSpPr>
          <p:nvPr>
            <p:ph type="body" sz="quarter" idx="3"/>
          </p:nvPr>
        </p:nvSpPr>
        <p:spPr bwMode="auto">
          <a:xfrm>
            <a:off x="946360" y="4458651"/>
            <a:ext cx="5209756" cy="4226246"/>
          </a:xfrm>
          <a:prstGeom prst="rect">
            <a:avLst/>
          </a:prstGeom>
          <a:noFill/>
          <a:ln w="12700" cap="sq">
            <a:noFill/>
            <a:miter lim="800000"/>
            <a:headEnd type="none" w="sm" len="sm"/>
            <a:tailEnd type="none" w="sm" len="sm"/>
          </a:ln>
          <a:effectLst/>
        </p:spPr>
        <p:txBody>
          <a:bodyPr vert="horz" wrap="square" lIns="94202" tIns="47101" rIns="94202" bIns="4710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8550" name="Rectangle 1030"/>
          <p:cNvSpPr>
            <a:spLocks noGrp="1" noChangeArrowheads="1"/>
          </p:cNvSpPr>
          <p:nvPr>
            <p:ph type="ftr" sz="quarter" idx="4"/>
          </p:nvPr>
        </p:nvSpPr>
        <p:spPr bwMode="auto">
          <a:xfrm>
            <a:off x="0" y="8918893"/>
            <a:ext cx="3078058" cy="469582"/>
          </a:xfrm>
          <a:prstGeom prst="rect">
            <a:avLst/>
          </a:prstGeom>
          <a:noFill/>
          <a:ln w="12700" cap="sq">
            <a:noFill/>
            <a:miter lim="800000"/>
            <a:headEnd type="none" w="sm" len="sm"/>
            <a:tailEnd type="none" w="sm" len="sm"/>
          </a:ln>
          <a:effectLst/>
        </p:spPr>
        <p:txBody>
          <a:bodyPr vert="horz" wrap="square" lIns="94202" tIns="47101" rIns="94202" bIns="47101" numCol="1" anchor="b" anchorCtr="0" compatLnSpc="1">
            <a:prstTxWarp prst="textNoShape">
              <a:avLst/>
            </a:prstTxWarp>
          </a:bodyPr>
          <a:lstStyle>
            <a:lvl1pPr algn="l" eaLnBrk="0" hangingPunct="0">
              <a:defRPr sz="1200">
                <a:cs typeface="+mn-cs"/>
              </a:defRPr>
            </a:lvl1pPr>
          </a:lstStyle>
          <a:p>
            <a:pPr>
              <a:defRPr/>
            </a:pPr>
            <a:endParaRPr lang="en-US"/>
          </a:p>
        </p:txBody>
      </p:sp>
      <p:sp>
        <p:nvSpPr>
          <p:cNvPr id="108551" name="Rectangle 1031"/>
          <p:cNvSpPr>
            <a:spLocks noGrp="1" noChangeArrowheads="1"/>
          </p:cNvSpPr>
          <p:nvPr>
            <p:ph type="sldNum" sz="quarter" idx="5"/>
          </p:nvPr>
        </p:nvSpPr>
        <p:spPr bwMode="auto">
          <a:xfrm>
            <a:off x="4024417" y="8918893"/>
            <a:ext cx="3078058" cy="469582"/>
          </a:xfrm>
          <a:prstGeom prst="rect">
            <a:avLst/>
          </a:prstGeom>
          <a:noFill/>
          <a:ln w="12700" cap="sq">
            <a:noFill/>
            <a:miter lim="800000"/>
            <a:headEnd type="none" w="sm" len="sm"/>
            <a:tailEnd type="none" w="sm" len="sm"/>
          </a:ln>
          <a:effectLst/>
        </p:spPr>
        <p:txBody>
          <a:bodyPr vert="horz" wrap="square" lIns="94202" tIns="47101" rIns="94202" bIns="47101" numCol="1" anchor="b" anchorCtr="0" compatLnSpc="1">
            <a:prstTxWarp prst="textNoShape">
              <a:avLst/>
            </a:prstTxWarp>
          </a:bodyPr>
          <a:lstStyle>
            <a:lvl1pPr algn="r" eaLnBrk="0" hangingPunct="0">
              <a:defRPr sz="1200">
                <a:cs typeface="+mn-cs"/>
              </a:defRPr>
            </a:lvl1pPr>
          </a:lstStyle>
          <a:p>
            <a:pPr>
              <a:defRPr/>
            </a:pPr>
            <a:fld id="{560BD1C5-117E-4168-A7B7-3C97EA08B6E1}" type="slidenum">
              <a:rPr lang="en-US"/>
              <a:pPr>
                <a:defRPr/>
              </a:pPr>
              <a:t>‹#›</a:t>
            </a:fld>
            <a:endParaRPr lang="en-US"/>
          </a:p>
        </p:txBody>
      </p:sp>
    </p:spTree>
    <p:extLst>
      <p:ext uri="{BB962C8B-B14F-4D97-AF65-F5344CB8AC3E}">
        <p14:creationId xmlns:p14="http://schemas.microsoft.com/office/powerpoint/2010/main" val="21262928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60BD1C5-117E-4168-A7B7-3C97EA08B6E1}" type="slidenum">
              <a:rPr lang="en-US" smtClean="0"/>
              <a:pPr>
                <a:defRPr/>
              </a:pPr>
              <a:t>1</a:t>
            </a:fld>
            <a:endParaRPr lang="en-US"/>
          </a:p>
        </p:txBody>
      </p:sp>
    </p:spTree>
    <p:extLst>
      <p:ext uri="{BB962C8B-B14F-4D97-AF65-F5344CB8AC3E}">
        <p14:creationId xmlns:p14="http://schemas.microsoft.com/office/powerpoint/2010/main" val="4155374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Rot="1" noChangeAspect="1" noChangeArrowheads="1" noTextEdit="1"/>
          </p:cNvSpPr>
          <p:nvPr>
            <p:ph type="sldImg"/>
          </p:nvPr>
        </p:nvSpPr>
        <p:spPr>
          <a:ln/>
        </p:spPr>
      </p:sp>
      <p:sp>
        <p:nvSpPr>
          <p:cNvPr id="87043"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p>
        </p:txBody>
      </p:sp>
    </p:spTree>
    <p:extLst>
      <p:ext uri="{BB962C8B-B14F-4D97-AF65-F5344CB8AC3E}">
        <p14:creationId xmlns:p14="http://schemas.microsoft.com/office/powerpoint/2010/main" val="3690795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11</a:t>
            </a:fld>
            <a:endParaRPr lang="en-US"/>
          </a:p>
        </p:txBody>
      </p:sp>
    </p:spTree>
    <p:extLst>
      <p:ext uri="{BB962C8B-B14F-4D97-AF65-F5344CB8AC3E}">
        <p14:creationId xmlns:p14="http://schemas.microsoft.com/office/powerpoint/2010/main" val="1614209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The percent of people that got significantly better ranged from 13% (physical functioning) to 30% (mental health summary score).</a:t>
            </a:r>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12</a:t>
            </a:fld>
            <a:endParaRPr lang="en-US"/>
          </a:p>
        </p:txBody>
      </p:sp>
    </p:spTree>
    <p:extLst>
      <p:ext uri="{BB962C8B-B14F-4D97-AF65-F5344CB8AC3E}">
        <p14:creationId xmlns:p14="http://schemas.microsoft.com/office/powerpoint/2010/main" val="4221960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CTT uses one standard error of measurement for everyone:</a:t>
            </a:r>
          </a:p>
          <a:p>
            <a:r>
              <a:rPr lang="en-US" sz="1400" dirty="0">
                <a:latin typeface="Comic Sans MS" panose="030F0702030302020204" pitchFamily="66" charset="0"/>
              </a:rPr>
              <a:t>SEM = SD * SQRT (1-reliability)</a:t>
            </a:r>
          </a:p>
          <a:p>
            <a:r>
              <a:rPr lang="en-US" sz="1400" dirty="0">
                <a:latin typeface="Comic Sans MS" panose="030F0702030302020204" pitchFamily="66" charset="0"/>
              </a:rPr>
              <a:t>With item response theory the standard error depends on the responses to the items in the scale and where the person is on the underlying concept.  We used expected a-posterior SDs to estimate standard errors for comparison to the CTT results. (SD of the posterior distribution).</a:t>
            </a:r>
          </a:p>
          <a:p>
            <a:r>
              <a:rPr lang="en-US" sz="1400" dirty="0">
                <a:highlight>
                  <a:srgbClr val="FFFF00"/>
                </a:highlight>
                <a:latin typeface="Comic Sans MS" panose="030F0702030302020204" pitchFamily="66" charset="0"/>
              </a:rPr>
              <a:t>78%</a:t>
            </a:r>
            <a:r>
              <a:rPr lang="en-US" sz="1400" dirty="0">
                <a:latin typeface="Comic Sans MS" panose="030F0702030302020204" pitchFamily="66" charset="0"/>
              </a:rPr>
              <a:t> of the patients </a:t>
            </a:r>
            <a:r>
              <a:rPr lang="en-US" sz="1400" i="1" dirty="0">
                <a:latin typeface="Comic Sans MS" panose="030F0702030302020204" pitchFamily="66" charset="0"/>
              </a:rPr>
              <a:t>stayed the same</a:t>
            </a:r>
            <a:r>
              <a:rPr lang="en-US" sz="1400" dirty="0">
                <a:latin typeface="Comic Sans MS" panose="030F0702030302020204" pitchFamily="66" charset="0"/>
              </a:rPr>
              <a:t> according to the CTT estimates versus </a:t>
            </a:r>
            <a:r>
              <a:rPr lang="en-US" sz="1400" dirty="0">
                <a:highlight>
                  <a:srgbClr val="FFFF00"/>
                </a:highlight>
                <a:latin typeface="Comic Sans MS" panose="030F0702030302020204" pitchFamily="66" charset="0"/>
              </a:rPr>
              <a:t>91%</a:t>
            </a:r>
            <a:r>
              <a:rPr lang="en-US" sz="1400" dirty="0">
                <a:latin typeface="Comic Sans MS" panose="030F0702030302020204" pitchFamily="66" charset="0"/>
              </a:rPr>
              <a:t> based on IRT.  </a:t>
            </a:r>
          </a:p>
          <a:p>
            <a:r>
              <a:rPr lang="en-US" sz="1400" dirty="0">
                <a:latin typeface="Comic Sans MS" panose="030F0702030302020204" pitchFamily="66" charset="0"/>
              </a:rPr>
              <a:t>Of the 1425 that were classified as the </a:t>
            </a:r>
            <a:r>
              <a:rPr lang="en-US" sz="1400" i="1" dirty="0">
                <a:latin typeface="Comic Sans MS" panose="030F0702030302020204" pitchFamily="66" charset="0"/>
              </a:rPr>
              <a:t>same</a:t>
            </a:r>
            <a:r>
              <a:rPr lang="en-US" sz="1400" dirty="0">
                <a:latin typeface="Comic Sans MS" panose="030F0702030302020204" pitchFamily="66" charset="0"/>
              </a:rPr>
              <a:t> according to CTT, </a:t>
            </a:r>
            <a:r>
              <a:rPr lang="en-US" sz="1400" dirty="0">
                <a:highlight>
                  <a:srgbClr val="FFFF00"/>
                </a:highlight>
                <a:latin typeface="Comic Sans MS" panose="030F0702030302020204" pitchFamily="66" charset="0"/>
              </a:rPr>
              <a:t>99%</a:t>
            </a:r>
            <a:r>
              <a:rPr lang="en-US" sz="1400" dirty="0">
                <a:latin typeface="Comic Sans MS" panose="030F0702030302020204" pitchFamily="66" charset="0"/>
              </a:rPr>
              <a:t> were also classified as the </a:t>
            </a:r>
            <a:r>
              <a:rPr lang="en-US" sz="1400" i="1" dirty="0">
                <a:latin typeface="Comic Sans MS" panose="030F0702030302020204" pitchFamily="66" charset="0"/>
              </a:rPr>
              <a:t>same</a:t>
            </a:r>
            <a:r>
              <a:rPr lang="en-US" sz="1400" dirty="0">
                <a:latin typeface="Comic Sans MS" panose="030F0702030302020204" pitchFamily="66" charset="0"/>
              </a:rPr>
              <a:t> by IRT. </a:t>
            </a:r>
          </a:p>
          <a:p>
            <a:r>
              <a:rPr lang="en-US" sz="1400" dirty="0">
                <a:latin typeface="Comic Sans MS" panose="030F0702030302020204" pitchFamily="66" charset="0"/>
              </a:rPr>
              <a:t>However, only </a:t>
            </a:r>
            <a:r>
              <a:rPr lang="en-US" sz="1400" dirty="0">
                <a:highlight>
                  <a:srgbClr val="FFFF00"/>
                </a:highlight>
                <a:latin typeface="Comic Sans MS" panose="030F0702030302020204" pitchFamily="66" charset="0"/>
              </a:rPr>
              <a:t>27%</a:t>
            </a:r>
            <a:r>
              <a:rPr lang="en-US" sz="1400" dirty="0">
                <a:latin typeface="Comic Sans MS" panose="030F0702030302020204" pitchFamily="66" charset="0"/>
              </a:rPr>
              <a:t> of the 173 people that were </a:t>
            </a:r>
            <a:r>
              <a:rPr lang="en-US" sz="1400" i="1" dirty="0">
                <a:latin typeface="Comic Sans MS" panose="030F0702030302020204" pitchFamily="66" charset="0"/>
              </a:rPr>
              <a:t>worse</a:t>
            </a:r>
            <a:r>
              <a:rPr lang="en-US" sz="1400" dirty="0">
                <a:latin typeface="Comic Sans MS" panose="030F0702030302020204" pitchFamily="66" charset="0"/>
              </a:rPr>
              <a:t> according to CTT were classified as such by IRT.  Similarly, only </a:t>
            </a:r>
            <a:r>
              <a:rPr lang="en-US" sz="1400" dirty="0">
                <a:highlight>
                  <a:srgbClr val="FFFF00"/>
                </a:highlight>
                <a:latin typeface="Comic Sans MS" panose="030F0702030302020204" pitchFamily="66" charset="0"/>
              </a:rPr>
              <a:t>38%</a:t>
            </a:r>
            <a:r>
              <a:rPr lang="en-US" sz="1400" dirty="0">
                <a:latin typeface="Comic Sans MS" panose="030F0702030302020204" pitchFamily="66" charset="0"/>
              </a:rPr>
              <a:t> of the 236 people classified as </a:t>
            </a:r>
            <a:r>
              <a:rPr lang="en-US" sz="1400" i="1" dirty="0">
                <a:latin typeface="Comic Sans MS" panose="030F0702030302020204" pitchFamily="66" charset="0"/>
              </a:rPr>
              <a:t>better</a:t>
            </a:r>
            <a:r>
              <a:rPr lang="en-US" sz="1400" dirty="0">
                <a:latin typeface="Comic Sans MS" panose="030F0702030302020204" pitchFamily="66" charset="0"/>
              </a:rPr>
              <a:t> by CTT were also deemed </a:t>
            </a:r>
            <a:r>
              <a:rPr lang="en-US" sz="1400" i="1" dirty="0">
                <a:latin typeface="Comic Sans MS" panose="030F0702030302020204" pitchFamily="66" charset="0"/>
              </a:rPr>
              <a:t>better</a:t>
            </a:r>
            <a:r>
              <a:rPr lang="en-US" sz="1400" dirty="0">
                <a:latin typeface="Comic Sans MS" panose="030F0702030302020204" pitchFamily="66" charset="0"/>
              </a:rPr>
              <a:t> by IRT.  </a:t>
            </a:r>
          </a:p>
          <a:p>
            <a:r>
              <a:rPr lang="en-US" sz="1400" dirty="0">
                <a:latin typeface="Comic Sans MS" panose="030F0702030302020204" pitchFamily="66" charset="0"/>
              </a:rPr>
              <a:t>The Spearman rank—order correlation between CTT and IRT categories of change was 0.54 (p = 0.0228).</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14</a:t>
            </a:fld>
            <a:endParaRPr lang="en-US"/>
          </a:p>
        </p:txBody>
      </p:sp>
    </p:spTree>
    <p:extLst>
      <p:ext uri="{BB962C8B-B14F-4D97-AF65-F5344CB8AC3E}">
        <p14:creationId xmlns:p14="http://schemas.microsoft.com/office/powerpoint/2010/main" val="553380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CTT uses one standard error of measurement for everyone:</a:t>
            </a:r>
          </a:p>
          <a:p>
            <a:r>
              <a:rPr lang="en-US" sz="1400" dirty="0">
                <a:latin typeface="Comic Sans MS" panose="030F0702030302020204" pitchFamily="66" charset="0"/>
              </a:rPr>
              <a:t>SEM = SD * SQRT (1-reliability)</a:t>
            </a:r>
          </a:p>
          <a:p>
            <a:r>
              <a:rPr lang="en-US" sz="1400" dirty="0">
                <a:latin typeface="Comic Sans MS" panose="030F0702030302020204" pitchFamily="66" charset="0"/>
              </a:rPr>
              <a:t>With item response theory the standard error depends on the responses to the items in the scale and where the person is on the underlying concept.  We used expected a-posterior SDs to estimate standard errors for comparison to the CTT results. (SD of the posterior distribution).</a:t>
            </a:r>
          </a:p>
          <a:p>
            <a:r>
              <a:rPr lang="en-US" sz="1400" dirty="0">
                <a:highlight>
                  <a:srgbClr val="FFFF00"/>
                </a:highlight>
                <a:latin typeface="Comic Sans MS" panose="030F0702030302020204" pitchFamily="66" charset="0"/>
              </a:rPr>
              <a:t>78%</a:t>
            </a:r>
            <a:r>
              <a:rPr lang="en-US" sz="1400" dirty="0">
                <a:latin typeface="Comic Sans MS" panose="030F0702030302020204" pitchFamily="66" charset="0"/>
              </a:rPr>
              <a:t> of the patients </a:t>
            </a:r>
            <a:r>
              <a:rPr lang="en-US" sz="1400" i="1" dirty="0">
                <a:latin typeface="Comic Sans MS" panose="030F0702030302020204" pitchFamily="66" charset="0"/>
              </a:rPr>
              <a:t>stayed the same</a:t>
            </a:r>
            <a:r>
              <a:rPr lang="en-US" sz="1400" dirty="0">
                <a:latin typeface="Comic Sans MS" panose="030F0702030302020204" pitchFamily="66" charset="0"/>
              </a:rPr>
              <a:t> according to the CTT estimates versus </a:t>
            </a:r>
            <a:r>
              <a:rPr lang="en-US" sz="1400" dirty="0">
                <a:highlight>
                  <a:srgbClr val="FFFF00"/>
                </a:highlight>
                <a:latin typeface="Comic Sans MS" panose="030F0702030302020204" pitchFamily="66" charset="0"/>
              </a:rPr>
              <a:t>91%</a:t>
            </a:r>
            <a:r>
              <a:rPr lang="en-US" sz="1400" dirty="0">
                <a:latin typeface="Comic Sans MS" panose="030F0702030302020204" pitchFamily="66" charset="0"/>
              </a:rPr>
              <a:t> based on IRT.  </a:t>
            </a:r>
          </a:p>
          <a:p>
            <a:r>
              <a:rPr lang="en-US" sz="1400" dirty="0">
                <a:latin typeface="Comic Sans MS" panose="030F0702030302020204" pitchFamily="66" charset="0"/>
              </a:rPr>
              <a:t>Of the 1425 that were classified as the </a:t>
            </a:r>
            <a:r>
              <a:rPr lang="en-US" sz="1400" i="1" dirty="0">
                <a:latin typeface="Comic Sans MS" panose="030F0702030302020204" pitchFamily="66" charset="0"/>
              </a:rPr>
              <a:t>same</a:t>
            </a:r>
            <a:r>
              <a:rPr lang="en-US" sz="1400" dirty="0">
                <a:latin typeface="Comic Sans MS" panose="030F0702030302020204" pitchFamily="66" charset="0"/>
              </a:rPr>
              <a:t> according to CTT, </a:t>
            </a:r>
            <a:r>
              <a:rPr lang="en-US" sz="1400" dirty="0">
                <a:highlight>
                  <a:srgbClr val="FFFF00"/>
                </a:highlight>
                <a:latin typeface="Comic Sans MS" panose="030F0702030302020204" pitchFamily="66" charset="0"/>
              </a:rPr>
              <a:t>99%</a:t>
            </a:r>
            <a:r>
              <a:rPr lang="en-US" sz="1400" dirty="0">
                <a:latin typeface="Comic Sans MS" panose="030F0702030302020204" pitchFamily="66" charset="0"/>
              </a:rPr>
              <a:t> were also classified as the </a:t>
            </a:r>
            <a:r>
              <a:rPr lang="en-US" sz="1400" i="1" dirty="0">
                <a:latin typeface="Comic Sans MS" panose="030F0702030302020204" pitchFamily="66" charset="0"/>
              </a:rPr>
              <a:t>same</a:t>
            </a:r>
            <a:r>
              <a:rPr lang="en-US" sz="1400" dirty="0">
                <a:latin typeface="Comic Sans MS" panose="030F0702030302020204" pitchFamily="66" charset="0"/>
              </a:rPr>
              <a:t> by IRT. </a:t>
            </a:r>
          </a:p>
          <a:p>
            <a:r>
              <a:rPr lang="en-US" sz="1400" dirty="0">
                <a:latin typeface="Comic Sans MS" panose="030F0702030302020204" pitchFamily="66" charset="0"/>
              </a:rPr>
              <a:t>However, only </a:t>
            </a:r>
            <a:r>
              <a:rPr lang="en-US" sz="1400" dirty="0">
                <a:highlight>
                  <a:srgbClr val="FFFF00"/>
                </a:highlight>
                <a:latin typeface="Comic Sans MS" panose="030F0702030302020204" pitchFamily="66" charset="0"/>
              </a:rPr>
              <a:t>27%</a:t>
            </a:r>
            <a:r>
              <a:rPr lang="en-US" sz="1400" dirty="0">
                <a:latin typeface="Comic Sans MS" panose="030F0702030302020204" pitchFamily="66" charset="0"/>
              </a:rPr>
              <a:t> of the 173 people that were </a:t>
            </a:r>
            <a:r>
              <a:rPr lang="en-US" sz="1400" i="1" dirty="0">
                <a:latin typeface="Comic Sans MS" panose="030F0702030302020204" pitchFamily="66" charset="0"/>
              </a:rPr>
              <a:t>worse</a:t>
            </a:r>
            <a:r>
              <a:rPr lang="en-US" sz="1400" dirty="0">
                <a:latin typeface="Comic Sans MS" panose="030F0702030302020204" pitchFamily="66" charset="0"/>
              </a:rPr>
              <a:t> according to CTT were classified as such by IRT.  Similarly, only </a:t>
            </a:r>
            <a:r>
              <a:rPr lang="en-US" sz="1400" dirty="0">
                <a:highlight>
                  <a:srgbClr val="FFFF00"/>
                </a:highlight>
                <a:latin typeface="Comic Sans MS" panose="030F0702030302020204" pitchFamily="66" charset="0"/>
              </a:rPr>
              <a:t>38%</a:t>
            </a:r>
            <a:r>
              <a:rPr lang="en-US" sz="1400" dirty="0">
                <a:latin typeface="Comic Sans MS" panose="030F0702030302020204" pitchFamily="66" charset="0"/>
              </a:rPr>
              <a:t> of the 236 people classified as </a:t>
            </a:r>
            <a:r>
              <a:rPr lang="en-US" sz="1400" i="1" dirty="0">
                <a:latin typeface="Comic Sans MS" panose="030F0702030302020204" pitchFamily="66" charset="0"/>
              </a:rPr>
              <a:t>better</a:t>
            </a:r>
            <a:r>
              <a:rPr lang="en-US" sz="1400" dirty="0">
                <a:latin typeface="Comic Sans MS" panose="030F0702030302020204" pitchFamily="66" charset="0"/>
              </a:rPr>
              <a:t> by CTT were also deemed </a:t>
            </a:r>
            <a:r>
              <a:rPr lang="en-US" sz="1400" i="1" dirty="0">
                <a:latin typeface="Comic Sans MS" panose="030F0702030302020204" pitchFamily="66" charset="0"/>
              </a:rPr>
              <a:t>better</a:t>
            </a:r>
            <a:r>
              <a:rPr lang="en-US" sz="1400" dirty="0">
                <a:latin typeface="Comic Sans MS" panose="030F0702030302020204" pitchFamily="66" charset="0"/>
              </a:rPr>
              <a:t> by IRT.  </a:t>
            </a:r>
          </a:p>
          <a:p>
            <a:r>
              <a:rPr lang="en-US" sz="1400" dirty="0">
                <a:latin typeface="Comic Sans MS" panose="030F0702030302020204" pitchFamily="66" charset="0"/>
              </a:rPr>
              <a:t>The Spearman rank—order correlation between CTT and IRT categories of change was 0.54 (p = 0.0228).</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15</a:t>
            </a:fld>
            <a:endParaRPr lang="en-US"/>
          </a:p>
        </p:txBody>
      </p:sp>
    </p:spTree>
    <p:extLst>
      <p:ext uri="{BB962C8B-B14F-4D97-AF65-F5344CB8AC3E}">
        <p14:creationId xmlns:p14="http://schemas.microsoft.com/office/powerpoint/2010/main" val="2600847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CTT uses one standard error of measurement for everyone:</a:t>
            </a:r>
          </a:p>
          <a:p>
            <a:r>
              <a:rPr lang="en-US" sz="1400" dirty="0">
                <a:latin typeface="Comic Sans MS" panose="030F0702030302020204" pitchFamily="66" charset="0"/>
              </a:rPr>
              <a:t>SEM = SD * SQRT (1-reliability)</a:t>
            </a:r>
          </a:p>
          <a:p>
            <a:r>
              <a:rPr lang="en-US" sz="1400" dirty="0">
                <a:latin typeface="Comic Sans MS" panose="030F0702030302020204" pitchFamily="66" charset="0"/>
              </a:rPr>
              <a:t>With item response theory the standard error depends on the responses to the items in the scale and where the person is on the underlying concept.  We used expected a-posterior SDs to estimate standard errors for comparison to the CTT results. (SD of the posterior distribution).</a:t>
            </a:r>
          </a:p>
          <a:p>
            <a:r>
              <a:rPr lang="en-US" sz="1400" dirty="0">
                <a:highlight>
                  <a:srgbClr val="FFFF00"/>
                </a:highlight>
                <a:latin typeface="Comic Sans MS" panose="030F0702030302020204" pitchFamily="66" charset="0"/>
              </a:rPr>
              <a:t>78%</a:t>
            </a:r>
            <a:r>
              <a:rPr lang="en-US" sz="1400" dirty="0">
                <a:latin typeface="Comic Sans MS" panose="030F0702030302020204" pitchFamily="66" charset="0"/>
              </a:rPr>
              <a:t> of the patients </a:t>
            </a:r>
            <a:r>
              <a:rPr lang="en-US" sz="1400" i="1" dirty="0">
                <a:latin typeface="Comic Sans MS" panose="030F0702030302020204" pitchFamily="66" charset="0"/>
              </a:rPr>
              <a:t>stayed the same</a:t>
            </a:r>
            <a:r>
              <a:rPr lang="en-US" sz="1400" dirty="0">
                <a:latin typeface="Comic Sans MS" panose="030F0702030302020204" pitchFamily="66" charset="0"/>
              </a:rPr>
              <a:t> according to the CTT estimates versus </a:t>
            </a:r>
            <a:r>
              <a:rPr lang="en-US" sz="1400" dirty="0">
                <a:highlight>
                  <a:srgbClr val="FFFF00"/>
                </a:highlight>
                <a:latin typeface="Comic Sans MS" panose="030F0702030302020204" pitchFamily="66" charset="0"/>
              </a:rPr>
              <a:t>91%</a:t>
            </a:r>
            <a:r>
              <a:rPr lang="en-US" sz="1400" dirty="0">
                <a:latin typeface="Comic Sans MS" panose="030F0702030302020204" pitchFamily="66" charset="0"/>
              </a:rPr>
              <a:t> based on IRT.  </a:t>
            </a:r>
          </a:p>
          <a:p>
            <a:r>
              <a:rPr lang="en-US" sz="1400" dirty="0">
                <a:latin typeface="Comic Sans MS" panose="030F0702030302020204" pitchFamily="66" charset="0"/>
              </a:rPr>
              <a:t>Of the 1425 that were classified as the </a:t>
            </a:r>
            <a:r>
              <a:rPr lang="en-US" sz="1400" i="1" dirty="0">
                <a:latin typeface="Comic Sans MS" panose="030F0702030302020204" pitchFamily="66" charset="0"/>
              </a:rPr>
              <a:t>same</a:t>
            </a:r>
            <a:r>
              <a:rPr lang="en-US" sz="1400" dirty="0">
                <a:latin typeface="Comic Sans MS" panose="030F0702030302020204" pitchFamily="66" charset="0"/>
              </a:rPr>
              <a:t> according to CTT, </a:t>
            </a:r>
            <a:r>
              <a:rPr lang="en-US" sz="1400" dirty="0">
                <a:highlight>
                  <a:srgbClr val="FFFF00"/>
                </a:highlight>
                <a:latin typeface="Comic Sans MS" panose="030F0702030302020204" pitchFamily="66" charset="0"/>
              </a:rPr>
              <a:t>99%</a:t>
            </a:r>
            <a:r>
              <a:rPr lang="en-US" sz="1400" dirty="0">
                <a:latin typeface="Comic Sans MS" panose="030F0702030302020204" pitchFamily="66" charset="0"/>
              </a:rPr>
              <a:t> were also classified as the </a:t>
            </a:r>
            <a:r>
              <a:rPr lang="en-US" sz="1400" i="1" dirty="0">
                <a:latin typeface="Comic Sans MS" panose="030F0702030302020204" pitchFamily="66" charset="0"/>
              </a:rPr>
              <a:t>same</a:t>
            </a:r>
            <a:r>
              <a:rPr lang="en-US" sz="1400" dirty="0">
                <a:latin typeface="Comic Sans MS" panose="030F0702030302020204" pitchFamily="66" charset="0"/>
              </a:rPr>
              <a:t> by IRT. </a:t>
            </a:r>
          </a:p>
          <a:p>
            <a:r>
              <a:rPr lang="en-US" sz="1400" dirty="0">
                <a:latin typeface="Comic Sans MS" panose="030F0702030302020204" pitchFamily="66" charset="0"/>
              </a:rPr>
              <a:t>However, only </a:t>
            </a:r>
            <a:r>
              <a:rPr lang="en-US" sz="1400" dirty="0">
                <a:highlight>
                  <a:srgbClr val="FFFF00"/>
                </a:highlight>
                <a:latin typeface="Comic Sans MS" panose="030F0702030302020204" pitchFamily="66" charset="0"/>
              </a:rPr>
              <a:t>27%</a:t>
            </a:r>
            <a:r>
              <a:rPr lang="en-US" sz="1400" dirty="0">
                <a:latin typeface="Comic Sans MS" panose="030F0702030302020204" pitchFamily="66" charset="0"/>
              </a:rPr>
              <a:t> of the 173 people that were </a:t>
            </a:r>
            <a:r>
              <a:rPr lang="en-US" sz="1400" i="1" dirty="0">
                <a:latin typeface="Comic Sans MS" panose="030F0702030302020204" pitchFamily="66" charset="0"/>
              </a:rPr>
              <a:t>worse</a:t>
            </a:r>
            <a:r>
              <a:rPr lang="en-US" sz="1400" dirty="0">
                <a:latin typeface="Comic Sans MS" panose="030F0702030302020204" pitchFamily="66" charset="0"/>
              </a:rPr>
              <a:t> according to CTT were classified as such by IRT.  Similarly, only </a:t>
            </a:r>
            <a:r>
              <a:rPr lang="en-US" sz="1400" dirty="0">
                <a:highlight>
                  <a:srgbClr val="FFFF00"/>
                </a:highlight>
                <a:latin typeface="Comic Sans MS" panose="030F0702030302020204" pitchFamily="66" charset="0"/>
              </a:rPr>
              <a:t>38%</a:t>
            </a:r>
            <a:r>
              <a:rPr lang="en-US" sz="1400" dirty="0">
                <a:latin typeface="Comic Sans MS" panose="030F0702030302020204" pitchFamily="66" charset="0"/>
              </a:rPr>
              <a:t> of the 236 people classified as </a:t>
            </a:r>
            <a:r>
              <a:rPr lang="en-US" sz="1400" i="1" dirty="0">
                <a:latin typeface="Comic Sans MS" panose="030F0702030302020204" pitchFamily="66" charset="0"/>
              </a:rPr>
              <a:t>better</a:t>
            </a:r>
            <a:r>
              <a:rPr lang="en-US" sz="1400" dirty="0">
                <a:latin typeface="Comic Sans MS" panose="030F0702030302020204" pitchFamily="66" charset="0"/>
              </a:rPr>
              <a:t> by CTT were also deemed </a:t>
            </a:r>
            <a:r>
              <a:rPr lang="en-US" sz="1400" i="1" dirty="0">
                <a:latin typeface="Comic Sans MS" panose="030F0702030302020204" pitchFamily="66" charset="0"/>
              </a:rPr>
              <a:t>better</a:t>
            </a:r>
            <a:r>
              <a:rPr lang="en-US" sz="1400" dirty="0">
                <a:latin typeface="Comic Sans MS" panose="030F0702030302020204" pitchFamily="66" charset="0"/>
              </a:rPr>
              <a:t> by IRT.  </a:t>
            </a:r>
          </a:p>
          <a:p>
            <a:r>
              <a:rPr lang="en-US" sz="1400" dirty="0">
                <a:latin typeface="Comic Sans MS" panose="030F0702030302020204" pitchFamily="66" charset="0"/>
              </a:rPr>
              <a:t>The Spearman rank—order correlation between CTT and IRT categories of change was 0.54 (p = 0.0228).</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16</a:t>
            </a:fld>
            <a:endParaRPr lang="en-US"/>
          </a:p>
        </p:txBody>
      </p:sp>
    </p:spTree>
    <p:extLst>
      <p:ext uri="{BB962C8B-B14F-4D97-AF65-F5344CB8AC3E}">
        <p14:creationId xmlns:p14="http://schemas.microsoft.com/office/powerpoint/2010/main" val="3270253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highlight>
                  <a:srgbClr val="FFFF00"/>
                </a:highlight>
                <a:latin typeface="Comic Sans MS" panose="030F0702030302020204" pitchFamily="66" charset="0"/>
              </a:rPr>
              <a:t>68%</a:t>
            </a:r>
            <a:r>
              <a:rPr lang="en-US" sz="1400" dirty="0">
                <a:latin typeface="Comic Sans MS" panose="030F0702030302020204" pitchFamily="66" charset="0"/>
              </a:rPr>
              <a:t> of the patients </a:t>
            </a:r>
            <a:r>
              <a:rPr lang="en-US" sz="1400" i="1" dirty="0">
                <a:latin typeface="Comic Sans MS" panose="030F0702030302020204" pitchFamily="66" charset="0"/>
              </a:rPr>
              <a:t>stayed the same</a:t>
            </a:r>
            <a:r>
              <a:rPr lang="en-US" sz="1400" dirty="0">
                <a:latin typeface="Comic Sans MS" panose="030F0702030302020204" pitchFamily="66" charset="0"/>
              </a:rPr>
              <a:t> according to the CTT estimates versus </a:t>
            </a:r>
            <a:r>
              <a:rPr lang="en-US" sz="1400" dirty="0">
                <a:highlight>
                  <a:srgbClr val="FFFF00"/>
                </a:highlight>
                <a:latin typeface="Comic Sans MS" panose="030F0702030302020204" pitchFamily="66" charset="0"/>
              </a:rPr>
              <a:t>90%</a:t>
            </a:r>
            <a:r>
              <a:rPr lang="en-US" sz="1400" dirty="0">
                <a:latin typeface="Comic Sans MS" panose="030F0702030302020204" pitchFamily="66" charset="0"/>
              </a:rPr>
              <a:t> based on IRT.</a:t>
            </a:r>
          </a:p>
          <a:p>
            <a:r>
              <a:rPr lang="en-US" sz="1400" dirty="0">
                <a:latin typeface="Comic Sans MS" panose="030F0702030302020204" pitchFamily="66" charset="0"/>
              </a:rPr>
              <a:t>  </a:t>
            </a:r>
          </a:p>
          <a:p>
            <a:r>
              <a:rPr lang="en-US" sz="1400" dirty="0">
                <a:highlight>
                  <a:srgbClr val="FFFF00"/>
                </a:highlight>
                <a:latin typeface="Comic Sans MS" panose="030F0702030302020204" pitchFamily="66" charset="0"/>
              </a:rPr>
              <a:t>Al</a:t>
            </a:r>
            <a:r>
              <a:rPr lang="en-US" sz="1400" dirty="0">
                <a:latin typeface="Comic Sans MS" panose="030F0702030302020204" pitchFamily="66" charset="0"/>
              </a:rPr>
              <a:t>l the 1255 that were classified as the </a:t>
            </a:r>
            <a:r>
              <a:rPr lang="en-US" sz="1400" i="1" dirty="0">
                <a:latin typeface="Comic Sans MS" panose="030F0702030302020204" pitchFamily="66" charset="0"/>
              </a:rPr>
              <a:t>same</a:t>
            </a:r>
            <a:r>
              <a:rPr lang="en-US" sz="1400" dirty="0">
                <a:latin typeface="Comic Sans MS" panose="030F0702030302020204" pitchFamily="66" charset="0"/>
              </a:rPr>
              <a:t> according to CTT were also classified as the </a:t>
            </a:r>
            <a:r>
              <a:rPr lang="en-US" sz="1400" i="1" dirty="0">
                <a:latin typeface="Comic Sans MS" panose="030F0702030302020204" pitchFamily="66" charset="0"/>
              </a:rPr>
              <a:t>same</a:t>
            </a:r>
            <a:r>
              <a:rPr lang="en-US" sz="1400" dirty="0">
                <a:latin typeface="Comic Sans MS" panose="030F0702030302020204" pitchFamily="66" charset="0"/>
              </a:rPr>
              <a:t> by IRT.  </a:t>
            </a:r>
          </a:p>
          <a:p>
            <a:endParaRPr lang="en-US" sz="1400" dirty="0">
              <a:latin typeface="Comic Sans MS" panose="030F0702030302020204" pitchFamily="66" charset="0"/>
            </a:endParaRPr>
          </a:p>
          <a:p>
            <a:r>
              <a:rPr lang="en-US" sz="1400" dirty="0">
                <a:latin typeface="Comic Sans MS" panose="030F0702030302020204" pitchFamily="66" charset="0"/>
              </a:rPr>
              <a:t>However, only </a:t>
            </a:r>
            <a:r>
              <a:rPr lang="en-US" sz="1400" dirty="0">
                <a:highlight>
                  <a:srgbClr val="FFFF00"/>
                </a:highlight>
                <a:latin typeface="Comic Sans MS" panose="030F0702030302020204" pitchFamily="66" charset="0"/>
              </a:rPr>
              <a:t>31%</a:t>
            </a:r>
            <a:r>
              <a:rPr lang="en-US" sz="1400" dirty="0">
                <a:latin typeface="Comic Sans MS" panose="030F0702030302020204" pitchFamily="66" charset="0"/>
              </a:rPr>
              <a:t> of the 290 people that were </a:t>
            </a:r>
            <a:r>
              <a:rPr lang="en-US" sz="1400" i="1" dirty="0">
                <a:latin typeface="Comic Sans MS" panose="030F0702030302020204" pitchFamily="66" charset="0"/>
              </a:rPr>
              <a:t>worse</a:t>
            </a:r>
            <a:r>
              <a:rPr lang="en-US" sz="1400" dirty="0">
                <a:latin typeface="Comic Sans MS" panose="030F0702030302020204" pitchFamily="66" charset="0"/>
              </a:rPr>
              <a:t> according to CTT were classified as such by IRT.  Similarly, only </a:t>
            </a:r>
            <a:r>
              <a:rPr lang="en-US" sz="1400" dirty="0">
                <a:highlight>
                  <a:srgbClr val="FFFF00"/>
                </a:highlight>
                <a:latin typeface="Comic Sans MS" panose="030F0702030302020204" pitchFamily="66" charset="0"/>
              </a:rPr>
              <a:t>32%</a:t>
            </a:r>
            <a:r>
              <a:rPr lang="en-US" sz="1400" dirty="0">
                <a:latin typeface="Comic Sans MS" panose="030F0702030302020204" pitchFamily="66" charset="0"/>
              </a:rPr>
              <a:t> of the 289 people classified as </a:t>
            </a:r>
            <a:r>
              <a:rPr lang="en-US" sz="1400" i="1" dirty="0">
                <a:latin typeface="Comic Sans MS" panose="030F0702030302020204" pitchFamily="66" charset="0"/>
              </a:rPr>
              <a:t>better</a:t>
            </a:r>
            <a:r>
              <a:rPr lang="en-US" sz="1400" dirty="0">
                <a:latin typeface="Comic Sans MS" panose="030F0702030302020204" pitchFamily="66" charset="0"/>
              </a:rPr>
              <a:t> by CTT were also deemed </a:t>
            </a:r>
            <a:r>
              <a:rPr lang="en-US" sz="1400" i="1" dirty="0">
                <a:latin typeface="Comic Sans MS" panose="030F0702030302020204" pitchFamily="66" charset="0"/>
              </a:rPr>
              <a:t>better</a:t>
            </a:r>
            <a:r>
              <a:rPr lang="en-US" sz="1400" dirty="0">
                <a:latin typeface="Comic Sans MS" panose="030F0702030302020204" pitchFamily="66" charset="0"/>
              </a:rPr>
              <a:t> by IRT.  </a:t>
            </a:r>
          </a:p>
          <a:p>
            <a:endParaRPr lang="en-US" sz="1400" dirty="0">
              <a:latin typeface="Comic Sans MS" panose="030F0702030302020204" pitchFamily="66" charset="0"/>
            </a:endParaRPr>
          </a:p>
          <a:p>
            <a:r>
              <a:rPr lang="en-US" sz="1400" dirty="0">
                <a:latin typeface="Comic Sans MS" panose="030F0702030302020204" pitchFamily="66" charset="0"/>
              </a:rPr>
              <a:t>The Spearman rank—order correlation between CTT and IRT categories of change was 0.56 (p = 0.0172).</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17</a:t>
            </a:fld>
            <a:endParaRPr lang="en-US"/>
          </a:p>
        </p:txBody>
      </p:sp>
    </p:spTree>
    <p:extLst>
      <p:ext uri="{BB962C8B-B14F-4D97-AF65-F5344CB8AC3E}">
        <p14:creationId xmlns:p14="http://schemas.microsoft.com/office/powerpoint/2010/main" val="2292095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highlight>
                  <a:srgbClr val="FFFF00"/>
                </a:highlight>
                <a:latin typeface="Comic Sans MS" panose="030F0702030302020204" pitchFamily="66" charset="0"/>
              </a:rPr>
              <a:t>68%</a:t>
            </a:r>
            <a:r>
              <a:rPr lang="en-US" sz="1400" dirty="0">
                <a:latin typeface="Comic Sans MS" panose="030F0702030302020204" pitchFamily="66" charset="0"/>
              </a:rPr>
              <a:t> of the patients </a:t>
            </a:r>
            <a:r>
              <a:rPr lang="en-US" sz="1400" i="1" dirty="0">
                <a:latin typeface="Comic Sans MS" panose="030F0702030302020204" pitchFamily="66" charset="0"/>
              </a:rPr>
              <a:t>stayed the same</a:t>
            </a:r>
            <a:r>
              <a:rPr lang="en-US" sz="1400" dirty="0">
                <a:latin typeface="Comic Sans MS" panose="030F0702030302020204" pitchFamily="66" charset="0"/>
              </a:rPr>
              <a:t> according to the CTT estimates versus </a:t>
            </a:r>
            <a:r>
              <a:rPr lang="en-US" sz="1400" dirty="0">
                <a:highlight>
                  <a:srgbClr val="FFFF00"/>
                </a:highlight>
                <a:latin typeface="Comic Sans MS" panose="030F0702030302020204" pitchFamily="66" charset="0"/>
              </a:rPr>
              <a:t>90%</a:t>
            </a:r>
            <a:r>
              <a:rPr lang="en-US" sz="1400" dirty="0">
                <a:latin typeface="Comic Sans MS" panose="030F0702030302020204" pitchFamily="66" charset="0"/>
              </a:rPr>
              <a:t> based on IRT.</a:t>
            </a:r>
          </a:p>
          <a:p>
            <a:r>
              <a:rPr lang="en-US" sz="1400" dirty="0">
                <a:latin typeface="Comic Sans MS" panose="030F0702030302020204" pitchFamily="66" charset="0"/>
              </a:rPr>
              <a:t>  </a:t>
            </a:r>
          </a:p>
          <a:p>
            <a:r>
              <a:rPr lang="en-US" sz="1400" dirty="0">
                <a:highlight>
                  <a:srgbClr val="FFFF00"/>
                </a:highlight>
                <a:latin typeface="Comic Sans MS" panose="030F0702030302020204" pitchFamily="66" charset="0"/>
              </a:rPr>
              <a:t>Al</a:t>
            </a:r>
            <a:r>
              <a:rPr lang="en-US" sz="1400" dirty="0">
                <a:latin typeface="Comic Sans MS" panose="030F0702030302020204" pitchFamily="66" charset="0"/>
              </a:rPr>
              <a:t>l the 1255 that were classified as the </a:t>
            </a:r>
            <a:r>
              <a:rPr lang="en-US" sz="1400" i="1" dirty="0">
                <a:latin typeface="Comic Sans MS" panose="030F0702030302020204" pitchFamily="66" charset="0"/>
              </a:rPr>
              <a:t>same</a:t>
            </a:r>
            <a:r>
              <a:rPr lang="en-US" sz="1400" dirty="0">
                <a:latin typeface="Comic Sans MS" panose="030F0702030302020204" pitchFamily="66" charset="0"/>
              </a:rPr>
              <a:t> according to CTT were also classified as the </a:t>
            </a:r>
            <a:r>
              <a:rPr lang="en-US" sz="1400" i="1" dirty="0">
                <a:latin typeface="Comic Sans MS" panose="030F0702030302020204" pitchFamily="66" charset="0"/>
              </a:rPr>
              <a:t>same</a:t>
            </a:r>
            <a:r>
              <a:rPr lang="en-US" sz="1400" dirty="0">
                <a:latin typeface="Comic Sans MS" panose="030F0702030302020204" pitchFamily="66" charset="0"/>
              </a:rPr>
              <a:t> by IRT.  </a:t>
            </a:r>
          </a:p>
          <a:p>
            <a:endParaRPr lang="en-US" sz="1400" dirty="0">
              <a:latin typeface="Comic Sans MS" panose="030F0702030302020204" pitchFamily="66" charset="0"/>
            </a:endParaRPr>
          </a:p>
          <a:p>
            <a:r>
              <a:rPr lang="en-US" sz="1400" dirty="0">
                <a:latin typeface="Comic Sans MS" panose="030F0702030302020204" pitchFamily="66" charset="0"/>
              </a:rPr>
              <a:t>However, only </a:t>
            </a:r>
            <a:r>
              <a:rPr lang="en-US" sz="1400" dirty="0">
                <a:highlight>
                  <a:srgbClr val="FFFF00"/>
                </a:highlight>
                <a:latin typeface="Comic Sans MS" panose="030F0702030302020204" pitchFamily="66" charset="0"/>
              </a:rPr>
              <a:t>31%</a:t>
            </a:r>
            <a:r>
              <a:rPr lang="en-US" sz="1400" dirty="0">
                <a:latin typeface="Comic Sans MS" panose="030F0702030302020204" pitchFamily="66" charset="0"/>
              </a:rPr>
              <a:t> of the 290 people that were </a:t>
            </a:r>
            <a:r>
              <a:rPr lang="en-US" sz="1400" i="1" dirty="0">
                <a:latin typeface="Comic Sans MS" panose="030F0702030302020204" pitchFamily="66" charset="0"/>
              </a:rPr>
              <a:t>worse</a:t>
            </a:r>
            <a:r>
              <a:rPr lang="en-US" sz="1400" dirty="0">
                <a:latin typeface="Comic Sans MS" panose="030F0702030302020204" pitchFamily="66" charset="0"/>
              </a:rPr>
              <a:t> according to CTT were classified as such by IRT.  Similarly, only </a:t>
            </a:r>
            <a:r>
              <a:rPr lang="en-US" sz="1400" dirty="0">
                <a:highlight>
                  <a:srgbClr val="FFFF00"/>
                </a:highlight>
                <a:latin typeface="Comic Sans MS" panose="030F0702030302020204" pitchFamily="66" charset="0"/>
              </a:rPr>
              <a:t>32%</a:t>
            </a:r>
            <a:r>
              <a:rPr lang="en-US" sz="1400" dirty="0">
                <a:latin typeface="Comic Sans MS" panose="030F0702030302020204" pitchFamily="66" charset="0"/>
              </a:rPr>
              <a:t> of the 289 people classified as </a:t>
            </a:r>
            <a:r>
              <a:rPr lang="en-US" sz="1400" i="1" dirty="0">
                <a:latin typeface="Comic Sans MS" panose="030F0702030302020204" pitchFamily="66" charset="0"/>
              </a:rPr>
              <a:t>better</a:t>
            </a:r>
            <a:r>
              <a:rPr lang="en-US" sz="1400" dirty="0">
                <a:latin typeface="Comic Sans MS" panose="030F0702030302020204" pitchFamily="66" charset="0"/>
              </a:rPr>
              <a:t> by CTT were also deemed </a:t>
            </a:r>
            <a:r>
              <a:rPr lang="en-US" sz="1400" i="1" dirty="0">
                <a:latin typeface="Comic Sans MS" panose="030F0702030302020204" pitchFamily="66" charset="0"/>
              </a:rPr>
              <a:t>better</a:t>
            </a:r>
            <a:r>
              <a:rPr lang="en-US" sz="1400" dirty="0">
                <a:latin typeface="Comic Sans MS" panose="030F0702030302020204" pitchFamily="66" charset="0"/>
              </a:rPr>
              <a:t> by IRT.  </a:t>
            </a:r>
          </a:p>
          <a:p>
            <a:endParaRPr lang="en-US" sz="1400" dirty="0">
              <a:latin typeface="Comic Sans MS" panose="030F0702030302020204" pitchFamily="66" charset="0"/>
            </a:endParaRPr>
          </a:p>
          <a:p>
            <a:r>
              <a:rPr lang="en-US" sz="1400" dirty="0">
                <a:latin typeface="Comic Sans MS" panose="030F0702030302020204" pitchFamily="66" charset="0"/>
              </a:rPr>
              <a:t>The Spearman rank—order correlation between CTT and IRT categories of change was 0.56 (p = 0.0172).</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18</a:t>
            </a:fld>
            <a:endParaRPr lang="en-US"/>
          </a:p>
        </p:txBody>
      </p:sp>
    </p:spTree>
    <p:extLst>
      <p:ext uri="{BB962C8B-B14F-4D97-AF65-F5344CB8AC3E}">
        <p14:creationId xmlns:p14="http://schemas.microsoft.com/office/powerpoint/2010/main" val="2621617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This table provides mean change scores and standard deviation of change for the 7 cells with observations.  </a:t>
            </a:r>
          </a:p>
          <a:p>
            <a:r>
              <a:rPr lang="en-US" sz="1400" dirty="0">
                <a:latin typeface="Comic Sans MS" panose="030F0702030302020204" pitchFamily="66" charset="0"/>
              </a:rPr>
              <a:t>The average changes for the subgroups classified as the </a:t>
            </a:r>
            <a:r>
              <a:rPr lang="en-US" sz="1400" i="1" dirty="0">
                <a:latin typeface="Comic Sans MS" panose="030F0702030302020204" pitchFamily="66" charset="0"/>
              </a:rPr>
              <a:t>same</a:t>
            </a:r>
            <a:r>
              <a:rPr lang="en-US" sz="1400" dirty="0">
                <a:latin typeface="Comic Sans MS" panose="030F0702030302020204" pitchFamily="66" charset="0"/>
              </a:rPr>
              <a:t> by IRT but </a:t>
            </a:r>
            <a:r>
              <a:rPr lang="en-US" sz="1400" i="1" dirty="0">
                <a:latin typeface="Comic Sans MS" panose="030F0702030302020204" pitchFamily="66" charset="0"/>
              </a:rPr>
              <a:t>worse</a:t>
            </a:r>
            <a:r>
              <a:rPr lang="en-US" sz="1400" dirty="0">
                <a:latin typeface="Comic Sans MS" panose="030F0702030302020204" pitchFamily="66" charset="0"/>
              </a:rPr>
              <a:t> or </a:t>
            </a:r>
            <a:r>
              <a:rPr lang="en-US" sz="1400" i="1" dirty="0">
                <a:latin typeface="Comic Sans MS" panose="030F0702030302020204" pitchFamily="66" charset="0"/>
              </a:rPr>
              <a:t>better</a:t>
            </a:r>
            <a:r>
              <a:rPr lang="en-US" sz="1400" dirty="0">
                <a:latin typeface="Comic Sans MS" panose="030F0702030302020204" pitchFamily="66" charset="0"/>
              </a:rPr>
              <a:t> by CTT were substantial (about 10 T-score points but not as large as observed for those classified as </a:t>
            </a:r>
            <a:r>
              <a:rPr lang="en-US" sz="1400" i="1" dirty="0">
                <a:latin typeface="Comic Sans MS" panose="030F0702030302020204" pitchFamily="66" charset="0"/>
              </a:rPr>
              <a:t>worse</a:t>
            </a:r>
            <a:r>
              <a:rPr lang="en-US" sz="1400" dirty="0">
                <a:latin typeface="Comic Sans MS" panose="030F0702030302020204" pitchFamily="66" charset="0"/>
              </a:rPr>
              <a:t> or better (13 points) by both approaches.  </a:t>
            </a:r>
          </a:p>
          <a:p>
            <a:r>
              <a:rPr lang="en-US" sz="1400" dirty="0">
                <a:latin typeface="Comic Sans MS" panose="030F0702030302020204" pitchFamily="66" charset="0"/>
              </a:rPr>
              <a:t>The average change scores for the subgroups classified as the </a:t>
            </a:r>
            <a:r>
              <a:rPr lang="en-US" sz="1400" i="1" dirty="0">
                <a:latin typeface="Comic Sans MS" panose="030F0702030302020204" pitchFamily="66" charset="0"/>
              </a:rPr>
              <a:t>same</a:t>
            </a:r>
            <a:r>
              <a:rPr lang="en-US" sz="1400" dirty="0">
                <a:latin typeface="Comic Sans MS" panose="030F0702030302020204" pitchFamily="66" charset="0"/>
              </a:rPr>
              <a:t> by CTT but </a:t>
            </a:r>
            <a:r>
              <a:rPr lang="en-US" sz="1400" i="1" dirty="0">
                <a:latin typeface="Comic Sans MS" panose="030F0702030302020204" pitchFamily="66" charset="0"/>
              </a:rPr>
              <a:t>worse</a:t>
            </a:r>
            <a:r>
              <a:rPr lang="en-US" sz="1400" dirty="0">
                <a:latin typeface="Comic Sans MS" panose="030F0702030302020204" pitchFamily="66" charset="0"/>
              </a:rPr>
              <a:t> or </a:t>
            </a:r>
            <a:r>
              <a:rPr lang="en-US" sz="1400" i="1" dirty="0">
                <a:latin typeface="Comic Sans MS" panose="030F0702030302020204" pitchFamily="66" charset="0"/>
              </a:rPr>
              <a:t>better</a:t>
            </a:r>
            <a:r>
              <a:rPr lang="en-US" sz="1400" dirty="0">
                <a:latin typeface="Comic Sans MS" panose="030F0702030302020204" pitchFamily="66" charset="0"/>
              </a:rPr>
              <a:t> by IRT were noteworthy but not as large (about </a:t>
            </a:r>
            <a:r>
              <a:rPr lang="en-US" sz="1400">
                <a:latin typeface="Comic Sans MS" panose="030F0702030302020204" pitchFamily="66" charset="0"/>
              </a:rPr>
              <a:t>7 points).</a:t>
            </a:r>
            <a:endParaRPr lang="en-US" sz="1400" dirty="0">
              <a:latin typeface="Comic Sans MS" panose="030F0702030302020204" pitchFamily="66" charset="0"/>
            </a:endParaRP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19</a:t>
            </a:fld>
            <a:endParaRPr lang="en-US"/>
          </a:p>
        </p:txBody>
      </p:sp>
    </p:spTree>
    <p:extLst>
      <p:ext uri="{BB962C8B-B14F-4D97-AF65-F5344CB8AC3E}">
        <p14:creationId xmlns:p14="http://schemas.microsoft.com/office/powerpoint/2010/main" val="40196073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Some have expressed dismay at the relatively small percentage of people classified as changed based on individual statistical significance.  </a:t>
            </a:r>
          </a:p>
          <a:p>
            <a:r>
              <a:rPr lang="en-US" sz="1400" dirty="0">
                <a:latin typeface="Comic Sans MS" panose="030F0702030302020204" pitchFamily="66" charset="0"/>
              </a:rPr>
              <a:t>One strategy for classifying change is to use a combination of one-tailed and two-tailed tests of significance and report five levels of change: </a:t>
            </a:r>
            <a:r>
              <a:rPr lang="en-US" sz="1400" i="1" dirty="0">
                <a:latin typeface="Comic Sans MS" panose="030F0702030302020204" pitchFamily="66" charset="0"/>
              </a:rPr>
              <a:t>definitely worse</a:t>
            </a:r>
            <a:r>
              <a:rPr lang="en-US" sz="1400" dirty="0">
                <a:latin typeface="Comic Sans MS" panose="030F0702030302020204" pitchFamily="66" charset="0"/>
              </a:rPr>
              <a:t> (two-tailed), </a:t>
            </a:r>
            <a:r>
              <a:rPr lang="en-US" sz="1400" i="1" dirty="0">
                <a:latin typeface="Comic Sans MS" panose="030F0702030302020204" pitchFamily="66" charset="0"/>
              </a:rPr>
              <a:t>probably worse</a:t>
            </a:r>
            <a:r>
              <a:rPr lang="en-US" sz="1400" dirty="0">
                <a:latin typeface="Comic Sans MS" panose="030F0702030302020204" pitchFamily="66" charset="0"/>
              </a:rPr>
              <a:t> (one-tailed), </a:t>
            </a:r>
            <a:r>
              <a:rPr lang="en-US" sz="1400" i="1" dirty="0">
                <a:latin typeface="Comic Sans MS" panose="030F0702030302020204" pitchFamily="66" charset="0"/>
              </a:rPr>
              <a:t>same</a:t>
            </a:r>
            <a:r>
              <a:rPr lang="en-US" sz="1400" dirty="0">
                <a:latin typeface="Comic Sans MS" panose="030F0702030302020204" pitchFamily="66" charset="0"/>
              </a:rPr>
              <a:t> (one-tailed), </a:t>
            </a:r>
            <a:r>
              <a:rPr lang="en-US" sz="1400" i="1" dirty="0">
                <a:latin typeface="Comic Sans MS" panose="030F0702030302020204" pitchFamily="66" charset="0"/>
              </a:rPr>
              <a:t>probably better</a:t>
            </a:r>
            <a:r>
              <a:rPr lang="en-US" sz="1400" dirty="0">
                <a:latin typeface="Comic Sans MS" panose="030F0702030302020204" pitchFamily="66" charset="0"/>
              </a:rPr>
              <a:t> (one-tailed), and </a:t>
            </a:r>
            <a:r>
              <a:rPr lang="en-US" sz="1400" i="1" dirty="0">
                <a:latin typeface="Comic Sans MS" panose="030F0702030302020204" pitchFamily="66" charset="0"/>
              </a:rPr>
              <a:t>definitely better</a:t>
            </a:r>
            <a:r>
              <a:rPr lang="en-US" sz="1400" dirty="0">
                <a:latin typeface="Comic Sans MS" panose="030F0702030302020204" pitchFamily="66" charset="0"/>
              </a:rPr>
              <a:t> (two-tailed).  This table  shows the number and percentage of people who fall into these 5 categories of change for physical function and emotional distress using IRT estimates.  </a:t>
            </a:r>
          </a:p>
          <a:p>
            <a:r>
              <a:rPr lang="en-US" sz="1400" dirty="0">
                <a:latin typeface="Comic Sans MS" panose="030F0702030302020204" pitchFamily="66" charset="0"/>
              </a:rPr>
              <a:t>Note that a very similar number of people are classified as worse versus better for emotional distress (a measure that did not change significantly at the group-level) while a greater number got </a:t>
            </a:r>
            <a:r>
              <a:rPr lang="en-US" sz="1400" i="1" dirty="0">
                <a:latin typeface="Comic Sans MS" panose="030F0702030302020204" pitchFamily="66" charset="0"/>
              </a:rPr>
              <a:t>better</a:t>
            </a:r>
            <a:r>
              <a:rPr lang="en-US" sz="1400" dirty="0">
                <a:latin typeface="Comic Sans MS" panose="030F0702030302020204" pitchFamily="66" charset="0"/>
              </a:rPr>
              <a:t> than got </a:t>
            </a:r>
            <a:r>
              <a:rPr lang="en-US" sz="1400" i="1" dirty="0">
                <a:latin typeface="Comic Sans MS" panose="030F0702030302020204" pitchFamily="66" charset="0"/>
              </a:rPr>
              <a:t>worse</a:t>
            </a:r>
            <a:r>
              <a:rPr lang="en-US" sz="1400" dirty="0">
                <a:latin typeface="Comic Sans MS" panose="030F0702030302020204" pitchFamily="66" charset="0"/>
              </a:rPr>
              <a:t> on physical function (a measure that improved significantly at the group-level).</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20</a:t>
            </a:fld>
            <a:endParaRPr lang="en-US"/>
          </a:p>
        </p:txBody>
      </p:sp>
    </p:spTree>
    <p:extLst>
      <p:ext uri="{BB962C8B-B14F-4D97-AF65-F5344CB8AC3E}">
        <p14:creationId xmlns:p14="http://schemas.microsoft.com/office/powerpoint/2010/main" val="4294692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This U19 examines chiropractic manipulation/mobilization for chronic low back and cervical pain using the RAND/UCLA expert panel process to assess treatment appropriateness.  It also looks at patient preferences, treatment costs, and patient-reported outcomes.</a:t>
            </a:r>
          </a:p>
          <a:p>
            <a:r>
              <a:rPr lang="en-US" sz="1400" dirty="0">
                <a:latin typeface="Comic Sans MS" panose="030F0702030302020204" pitchFamily="66" charset="0"/>
              </a:rPr>
              <a:t>Project 1: Clinician-Based Appropriateness</a:t>
            </a:r>
          </a:p>
          <a:p>
            <a:r>
              <a:rPr lang="en-US" sz="1400" dirty="0">
                <a:latin typeface="Comic Sans MS" panose="030F0702030302020204" pitchFamily="66" charset="0"/>
              </a:rPr>
              <a:t>Project 2: Patient-Reported Outcomes</a:t>
            </a:r>
          </a:p>
          <a:p>
            <a:r>
              <a:rPr lang="en-US" sz="1400" dirty="0">
                <a:latin typeface="Comic Sans MS" panose="030F0702030302020204" pitchFamily="66" charset="0"/>
              </a:rPr>
              <a:t>Project 3: Patient Experiences and Beliefs</a:t>
            </a:r>
          </a:p>
          <a:p>
            <a:r>
              <a:rPr lang="en-US" sz="1400" dirty="0">
                <a:latin typeface="Comic Sans MS" panose="030F0702030302020204" pitchFamily="66" charset="0"/>
              </a:rPr>
              <a:t>Project 4: Resource Utilization.</a:t>
            </a:r>
          </a:p>
          <a:p>
            <a:endParaRPr lang="en-US" dirty="0"/>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2</a:t>
            </a:fld>
            <a:endParaRPr lang="en-US"/>
          </a:p>
        </p:txBody>
      </p:sp>
    </p:spTree>
    <p:extLst>
      <p:ext uri="{BB962C8B-B14F-4D97-AF65-F5344CB8AC3E}">
        <p14:creationId xmlns:p14="http://schemas.microsoft.com/office/powerpoint/2010/main" val="1920473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8" charset="-128"/>
              </a:defRPr>
            </a:lvl1pPr>
            <a:lvl2pPr marL="758288" indent="-291649" eaLnBrk="0" hangingPunct="0">
              <a:defRPr>
                <a:solidFill>
                  <a:schemeClr val="tx1"/>
                </a:solidFill>
                <a:latin typeface="Arial" charset="0"/>
                <a:ea typeface="ＭＳ Ｐゴシック" pitchFamily="-108" charset="-128"/>
              </a:defRPr>
            </a:lvl2pPr>
            <a:lvl3pPr marL="1166596" indent="-233319" eaLnBrk="0" hangingPunct="0">
              <a:defRPr>
                <a:solidFill>
                  <a:schemeClr val="tx1"/>
                </a:solidFill>
                <a:latin typeface="Arial" charset="0"/>
                <a:ea typeface="ＭＳ Ｐゴシック" pitchFamily="-108" charset="-128"/>
              </a:defRPr>
            </a:lvl3pPr>
            <a:lvl4pPr marL="1633235" indent="-233319" eaLnBrk="0" hangingPunct="0">
              <a:defRPr>
                <a:solidFill>
                  <a:schemeClr val="tx1"/>
                </a:solidFill>
                <a:latin typeface="Arial" charset="0"/>
                <a:ea typeface="ＭＳ Ｐゴシック" pitchFamily="-108" charset="-128"/>
              </a:defRPr>
            </a:lvl4pPr>
            <a:lvl5pPr marL="2099872" indent="-233319" eaLnBrk="0" hangingPunct="0">
              <a:defRPr>
                <a:solidFill>
                  <a:schemeClr val="tx1"/>
                </a:solidFill>
                <a:latin typeface="Arial" charset="0"/>
                <a:ea typeface="ＭＳ Ｐゴシック" pitchFamily="-108" charset="-128"/>
              </a:defRPr>
            </a:lvl5pPr>
            <a:lvl6pPr marL="2566511" indent="-233319" eaLnBrk="0" fontAlgn="base" hangingPunct="0">
              <a:spcBef>
                <a:spcPct val="0"/>
              </a:spcBef>
              <a:spcAft>
                <a:spcPct val="0"/>
              </a:spcAft>
              <a:defRPr>
                <a:solidFill>
                  <a:schemeClr val="tx1"/>
                </a:solidFill>
                <a:latin typeface="Arial" charset="0"/>
                <a:ea typeface="ＭＳ Ｐゴシック" pitchFamily="-108" charset="-128"/>
              </a:defRPr>
            </a:lvl6pPr>
            <a:lvl7pPr marL="3033149" indent="-233319" eaLnBrk="0" fontAlgn="base" hangingPunct="0">
              <a:spcBef>
                <a:spcPct val="0"/>
              </a:spcBef>
              <a:spcAft>
                <a:spcPct val="0"/>
              </a:spcAft>
              <a:defRPr>
                <a:solidFill>
                  <a:schemeClr val="tx1"/>
                </a:solidFill>
                <a:latin typeface="Arial" charset="0"/>
                <a:ea typeface="ＭＳ Ｐゴシック" pitchFamily="-108" charset="-128"/>
              </a:defRPr>
            </a:lvl7pPr>
            <a:lvl8pPr marL="3499787" indent="-233319" eaLnBrk="0" fontAlgn="base" hangingPunct="0">
              <a:spcBef>
                <a:spcPct val="0"/>
              </a:spcBef>
              <a:spcAft>
                <a:spcPct val="0"/>
              </a:spcAft>
              <a:defRPr>
                <a:solidFill>
                  <a:schemeClr val="tx1"/>
                </a:solidFill>
                <a:latin typeface="Arial" charset="0"/>
                <a:ea typeface="ＭＳ Ｐゴシック" pitchFamily="-108" charset="-128"/>
              </a:defRPr>
            </a:lvl8pPr>
            <a:lvl9pPr marL="3966426" indent="-233319" eaLnBrk="0" fontAlgn="base" hangingPunct="0">
              <a:spcBef>
                <a:spcPct val="0"/>
              </a:spcBef>
              <a:spcAft>
                <a:spcPct val="0"/>
              </a:spcAft>
              <a:defRPr>
                <a:solidFill>
                  <a:schemeClr val="tx1"/>
                </a:solidFill>
                <a:latin typeface="Arial" charset="0"/>
                <a:ea typeface="ＭＳ Ｐゴシック" pitchFamily="-108" charset="-128"/>
              </a:defRPr>
            </a:lvl9pPr>
          </a:lstStyle>
          <a:p>
            <a:pPr eaLnBrk="1" hangingPunct="1">
              <a:defRPr/>
            </a:pPr>
            <a:fld id="{D81E44E4-4BC4-4A8B-8C00-2341FDED9C6C}" type="slidenum">
              <a:rPr lang="en-US"/>
              <a:pPr eaLnBrk="1" hangingPunct="1">
                <a:defRPr/>
              </a:pPr>
              <a:t>21</a:t>
            </a:fld>
            <a:endParaRPr lang="en-US"/>
          </a:p>
        </p:txBody>
      </p:sp>
      <p:sp>
        <p:nvSpPr>
          <p:cNvPr id="190467" name="Slide Image Placeholder 1"/>
          <p:cNvSpPr>
            <a:spLocks noGrp="1" noRot="1" noChangeAspect="1" noTextEdit="1"/>
          </p:cNvSpPr>
          <p:nvPr>
            <p:ph type="sldImg"/>
          </p:nvPr>
        </p:nvSpPr>
        <p:spPr>
          <a:ln/>
        </p:spPr>
      </p:sp>
      <p:sp>
        <p:nvSpPr>
          <p:cNvPr id="190468" name="Notes Placeholder 2"/>
          <p:cNvSpPr>
            <a:spLocks noGrp="1"/>
          </p:cNvSpPr>
          <p:nvPr>
            <p:ph type="body" idx="1"/>
          </p:nvPr>
        </p:nvSpPr>
        <p:spPr>
          <a:xfrm>
            <a:off x="946360" y="4460243"/>
            <a:ext cx="5209756" cy="4224654"/>
          </a:xfrm>
          <a:noFill/>
          <a:ln w="9525"/>
        </p:spPr>
        <p:txBody>
          <a:bodyPr/>
          <a:lstStyle/>
          <a:p>
            <a:pPr eaLnBrk="1" hangingPunct="1"/>
            <a:r>
              <a:rPr lang="en-US" altLang="en-US" sz="1400" dirty="0" err="1">
                <a:latin typeface="Comic Sans MS" panose="030F0702030302020204" pitchFamily="66" charset="0"/>
              </a:rPr>
              <a:t>Jabrayilov</a:t>
            </a:r>
            <a:r>
              <a:rPr lang="en-US" altLang="en-US" sz="1400" dirty="0">
                <a:latin typeface="Comic Sans MS" panose="030F0702030302020204" pitchFamily="66" charset="0"/>
              </a:rPr>
              <a:t> et al. did a simulation and concluded that IRT is superior to </a:t>
            </a:r>
            <a:r>
              <a:rPr lang="en-US" altLang="en-US" sz="1400" dirty="0" err="1">
                <a:latin typeface="Comic Sans MS" panose="030F0702030302020204" pitchFamily="66" charset="0"/>
              </a:rPr>
              <a:t>to</a:t>
            </a:r>
            <a:r>
              <a:rPr lang="en-US" altLang="en-US" sz="1400" dirty="0">
                <a:latin typeface="Comic Sans MS" panose="030F0702030302020204" pitchFamily="66" charset="0"/>
              </a:rPr>
              <a:t> CTT in detection of individual change when a scale has 20 or more items, but CTT was superior for shorter scales.  </a:t>
            </a:r>
          </a:p>
          <a:p>
            <a:pPr eaLnBrk="1" hangingPunct="1"/>
            <a:endParaRPr lang="en-US" altLang="en-US" sz="1400" dirty="0">
              <a:latin typeface="Comic Sans MS" panose="030F0702030302020204" pitchFamily="66" charset="0"/>
            </a:endParaRPr>
          </a:p>
          <a:p>
            <a:pPr eaLnBrk="1" hangingPunct="1"/>
            <a:r>
              <a:rPr lang="en-US" altLang="en-US" sz="1400" dirty="0">
                <a:latin typeface="Comic Sans MS" panose="030F0702030302020204" pitchFamily="66" charset="0"/>
              </a:rPr>
              <a:t>The simulation used the Fisher information function to estimate IRT standard errors but we used expected a-posterior SDs here.</a:t>
            </a:r>
          </a:p>
        </p:txBody>
      </p:sp>
      <p:sp>
        <p:nvSpPr>
          <p:cNvPr id="190469" name="Slide Number Placeholder 3"/>
          <p:cNvSpPr txBox="1">
            <a:spLocks noGrp="1"/>
          </p:cNvSpPr>
          <p:nvPr/>
        </p:nvSpPr>
        <p:spPr bwMode="auto">
          <a:xfrm>
            <a:off x="4024417" y="8918893"/>
            <a:ext cx="3078058" cy="469582"/>
          </a:xfrm>
          <a:prstGeom prst="rect">
            <a:avLst/>
          </a:prstGeom>
          <a:noFill/>
          <a:ln w="12700" cap="sq">
            <a:noFill/>
            <a:miter lim="800000"/>
            <a:headEnd type="none" w="sm" len="sm"/>
            <a:tailEnd type="none" w="sm" len="sm"/>
          </a:ln>
        </p:spPr>
        <p:txBody>
          <a:bodyPr lIns="93327" tIns="46665" rIns="93327" bIns="46665" anchor="b"/>
          <a:lstStyle/>
          <a:p>
            <a:pPr algn="r" eaLnBrk="0" hangingPunct="0"/>
            <a:fld id="{1C66787E-2916-4B06-8C09-D7DF3ED913EA}" type="slidenum">
              <a:rPr lang="en-US" altLang="en-US" sz="1200">
                <a:ea typeface="MS PGothic" pitchFamily="34" charset="-128"/>
              </a:rPr>
              <a:pPr algn="r" eaLnBrk="0" hangingPunct="0"/>
              <a:t>21</a:t>
            </a:fld>
            <a:endParaRPr lang="en-US" altLang="en-US" sz="1200">
              <a:ea typeface="MS PGothic" pitchFamily="34" charset="-128"/>
            </a:endParaRPr>
          </a:p>
        </p:txBody>
      </p:sp>
    </p:spTree>
    <p:extLst>
      <p:ext uri="{BB962C8B-B14F-4D97-AF65-F5344CB8AC3E}">
        <p14:creationId xmlns:p14="http://schemas.microsoft.com/office/powerpoint/2010/main" val="2991861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3</a:t>
            </a:fld>
            <a:endParaRPr lang="en-US"/>
          </a:p>
        </p:txBody>
      </p:sp>
    </p:spTree>
    <p:extLst>
      <p:ext uri="{BB962C8B-B14F-4D97-AF65-F5344CB8AC3E}">
        <p14:creationId xmlns:p14="http://schemas.microsoft.com/office/powerpoint/2010/main" val="2392471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latin typeface="Comic Sans MS" panose="030F0702030302020204" pitchFamily="66" charset="0"/>
              </a:rPr>
              <a:t>n = 2024</a:t>
            </a:r>
          </a:p>
          <a:p>
            <a:r>
              <a:rPr lang="en-US" sz="1400" dirty="0">
                <a:latin typeface="Comic Sans MS" panose="030F0702030302020204" pitchFamily="66" charset="0"/>
              </a:rPr>
              <a:t>72% of those eligible for the study (n =  2829) participated.</a:t>
            </a:r>
          </a:p>
          <a:p>
            <a:endParaRPr lang="en-US" sz="1400" dirty="0">
              <a:latin typeface="Comic Sans MS" panose="030F0702030302020204" pitchFamily="66" charset="0"/>
            </a:endParaRPr>
          </a:p>
          <a:p>
            <a:r>
              <a:rPr lang="en-US" sz="1400" dirty="0">
                <a:latin typeface="Comic Sans MS" panose="030F0702030302020204" pitchFamily="66" charset="0"/>
              </a:rPr>
              <a:t>n = 1834 (65%) of the 2829; 91% of 2024.</a:t>
            </a:r>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4</a:t>
            </a:fld>
            <a:endParaRPr lang="en-US"/>
          </a:p>
        </p:txBody>
      </p:sp>
    </p:spTree>
    <p:extLst>
      <p:ext uri="{BB962C8B-B14F-4D97-AF65-F5344CB8AC3E}">
        <p14:creationId xmlns:p14="http://schemas.microsoft.com/office/powerpoint/2010/main" val="2122072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5</a:t>
            </a:fld>
            <a:endParaRPr lang="en-US"/>
          </a:p>
        </p:txBody>
      </p:sp>
    </p:spTree>
    <p:extLst>
      <p:ext uri="{BB962C8B-B14F-4D97-AF65-F5344CB8AC3E}">
        <p14:creationId xmlns:p14="http://schemas.microsoft.com/office/powerpoint/2010/main" val="513249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b="1" dirty="0">
                <a:latin typeface="Comic Sans MS" panose="030F0702030302020204" pitchFamily="66" charset="0"/>
              </a:rPr>
              <a:t>Slide 44</a:t>
            </a:r>
          </a:p>
          <a:p>
            <a:endParaRPr lang="en-US" sz="1400" dirty="0">
              <a:latin typeface="Comic Sans MS" panose="030F0702030302020204" pitchFamily="66" charset="0"/>
            </a:endParaRPr>
          </a:p>
          <a:p>
            <a:r>
              <a:rPr lang="en-US" sz="1400" dirty="0">
                <a:latin typeface="Comic Sans MS" panose="030F0702030302020204" pitchFamily="66" charset="0"/>
              </a:rPr>
              <a:t>We measured patient-reported health with the Patient-reported Outcomes Measurement Information System (PROMIS) 29-item profile instrument that yields 6 multi-item scale scores and physical and mental health summary scores.</a:t>
            </a:r>
          </a:p>
          <a:p>
            <a:r>
              <a:rPr lang="en-US" sz="1400" dirty="0">
                <a:latin typeface="Comic Sans MS" panose="030F0702030302020204" pitchFamily="66" charset="0"/>
              </a:rPr>
              <a:t>The PROMIS-29 scores are on a T-score metric with a mean of 50 and SD of 10 in the U.S. general population.  For simplicity, I coded all scores so that a higher score represents better health.</a:t>
            </a:r>
          </a:p>
          <a:p>
            <a:r>
              <a:rPr lang="en-US" sz="1400" dirty="0">
                <a:latin typeface="Comic Sans MS" panose="030F0702030302020204" pitchFamily="66" charset="0"/>
              </a:rPr>
              <a:t>[Typically, higher scores represent better physical functioning, social health, and physical and mental health summary scores.  Higher scores are worse for the other 4 scales (pain, fatigue, sleep disturbance, and emotional distress).]</a:t>
            </a:r>
          </a:p>
          <a:p>
            <a:endParaRPr lang="en-US" dirty="0"/>
          </a:p>
        </p:txBody>
      </p:sp>
      <p:sp>
        <p:nvSpPr>
          <p:cNvPr id="4" name="Slide Number Placeholder 3"/>
          <p:cNvSpPr>
            <a:spLocks noGrp="1"/>
          </p:cNvSpPr>
          <p:nvPr>
            <p:ph type="sldNum" sz="quarter" idx="10"/>
          </p:nvPr>
        </p:nvSpPr>
        <p:spPr/>
        <p:txBody>
          <a:bodyPr/>
          <a:lstStyle/>
          <a:p>
            <a:fld id="{E0B07FFA-19E1-4D73-9D58-822071DB9741}" type="slidenum">
              <a:rPr lang="en-US" smtClean="0"/>
              <a:t>6</a:t>
            </a:fld>
            <a:endParaRPr lang="en-US"/>
          </a:p>
        </p:txBody>
      </p:sp>
    </p:spTree>
    <p:extLst>
      <p:ext uri="{BB962C8B-B14F-4D97-AF65-F5344CB8AC3E}">
        <p14:creationId xmlns:p14="http://schemas.microsoft.com/office/powerpoint/2010/main" val="3494225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Comic Sans MS" panose="030F0702030302020204" pitchFamily="66" charset="0"/>
            </a:endParaRPr>
          </a:p>
          <a:p>
            <a:r>
              <a:rPr lang="en-US" sz="1400" dirty="0">
                <a:latin typeface="Comic Sans MS" panose="030F0702030302020204" pitchFamily="66" charset="0"/>
              </a:rPr>
              <a:t>The reliabilities of the PROMIS-29 v2.0 measures in this sample were 0.85 or higher. </a:t>
            </a:r>
          </a:p>
          <a:p>
            <a:r>
              <a:rPr lang="en-US" sz="1400" dirty="0">
                <a:latin typeface="Comic Sans MS" panose="030F0702030302020204" pitchFamily="66" charset="0"/>
              </a:rPr>
              <a:t>Baseline means indicate that the sample of patients with chronic low back pain or neck pain are similar to the U.S. general population on emotional distress and better on social health.  But they have worse physical functioning and more pain, fatigue, sleep disturbance, and physical and mental health summary scores.</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7</a:t>
            </a:fld>
            <a:endParaRPr lang="en-US"/>
          </a:p>
        </p:txBody>
      </p:sp>
    </p:spTree>
    <p:extLst>
      <p:ext uri="{BB962C8B-B14F-4D97-AF65-F5344CB8AC3E}">
        <p14:creationId xmlns:p14="http://schemas.microsoft.com/office/powerpoint/2010/main" val="137325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560BD1C5-117E-4168-A7B7-3C97EA08B6E1}" type="slidenum">
              <a:rPr lang="en-US" smtClean="0"/>
              <a:pPr>
                <a:defRPr/>
              </a:pPr>
              <a:t>8</a:t>
            </a:fld>
            <a:endParaRPr lang="en-US"/>
          </a:p>
        </p:txBody>
      </p:sp>
    </p:spTree>
    <p:extLst>
      <p:ext uri="{BB962C8B-B14F-4D97-AF65-F5344CB8AC3E}">
        <p14:creationId xmlns:p14="http://schemas.microsoft.com/office/powerpoint/2010/main" val="4181118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1026"/>
          <p:cNvSpPr>
            <a:spLocks noGrp="1" noRot="1" noChangeAspect="1" noChangeArrowheads="1" noTextEdit="1"/>
          </p:cNvSpPr>
          <p:nvPr>
            <p:ph type="sldImg"/>
          </p:nvPr>
        </p:nvSpPr>
        <p:spPr>
          <a:ln/>
        </p:spPr>
      </p:sp>
      <p:sp>
        <p:nvSpPr>
          <p:cNvPr id="178179" name="Rectangle 1027"/>
          <p:cNvSpPr>
            <a:spLocks noGrp="1" noChangeArrowheads="1"/>
          </p:cNvSpPr>
          <p:nvPr>
            <p:ph type="body" idx="1"/>
          </p:nvPr>
        </p:nvSpPr>
        <p:spPr>
          <a:noFill/>
          <a:ln w="9525"/>
        </p:spPr>
        <p:txBody>
          <a:bodyPr/>
          <a:lstStyle/>
          <a:p>
            <a:r>
              <a:rPr lang="en-US" altLang="en-US" sz="1400" dirty="0">
                <a:latin typeface="Comic Sans MS" panose="030F0702030302020204" pitchFamily="66" charset="0"/>
              </a:rPr>
              <a:t>Next, we were interested in how many people got better, stayed the same, and got worse over the 3 months of the study.  We used the reliable change index to evaluate the significance of individual change.</a:t>
            </a:r>
          </a:p>
        </p:txBody>
      </p:sp>
    </p:spTree>
    <p:extLst>
      <p:ext uri="{BB962C8B-B14F-4D97-AF65-F5344CB8AC3E}">
        <p14:creationId xmlns:p14="http://schemas.microsoft.com/office/powerpoint/2010/main" val="127633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638"/>
            <a:ext cx="8743950" cy="1470025"/>
          </a:xfrm>
        </p:spPr>
        <p:txBody>
          <a:bodyPr/>
          <a:lstStyle/>
          <a:p>
            <a:r>
              <a:rPr lang="en-US"/>
              <a:t>Click to edit Master title style</a:t>
            </a:r>
          </a:p>
        </p:txBody>
      </p:sp>
      <p:sp>
        <p:nvSpPr>
          <p:cNvPr id="3" name="Subtitle 2"/>
          <p:cNvSpPr>
            <a:spLocks noGrp="1"/>
          </p:cNvSpPr>
          <p:nvPr>
            <p:ph type="subTitle" idx="1"/>
          </p:nvPr>
        </p:nvSpPr>
        <p:spPr>
          <a:xfrm>
            <a:off x="1543050" y="3886200"/>
            <a:ext cx="72009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B4C62D00-B1E3-4835-884C-5F222AD40C36}" type="datetime4">
              <a:rPr lang="en-US" smtClean="0"/>
              <a:pPr>
                <a:defRPr/>
              </a:pPr>
              <a:t>October 5, 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64FC7D-27F8-4040-9DB7-283913AE0F1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8445A4A1-9252-4FD7-8760-8C2999A8B094}" type="datetime4">
              <a:rPr lang="en-US" smtClean="0"/>
              <a:pPr>
                <a:defRPr/>
              </a:pPr>
              <a:t>October 5, 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7BD421E-8161-453C-8076-6BF5406752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8075" y="274851"/>
            <a:ext cx="2314575"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274851"/>
            <a:ext cx="677227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35401EB-4B9C-48CC-ADED-389175255878}" type="datetime4">
              <a:rPr lang="en-US" smtClean="0"/>
              <a:pPr>
                <a:defRPr/>
              </a:pPr>
              <a:t>October 5, 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DF06D7-3CF0-4962-B168-1E7701C0AC9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941294" y="1417638"/>
            <a:ext cx="7261414" cy="4930775"/>
          </a:xfrm>
        </p:spPr>
        <p:txBody>
          <a:bodyPr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73549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93E360E-EB38-4DBC-9C96-F00C75741A90}" type="datetime4">
              <a:rPr lang="en-US" smtClean="0"/>
              <a:pPr>
                <a:defRPr/>
              </a:pPr>
              <a:t>October 5, 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5144EA-161E-419D-B606-46724030BA3B}" type="slidenum">
              <a:rPr lang="en-US" smtClean="0"/>
              <a:pPr>
                <a:defRPr/>
              </a:pPr>
              <a:t>‹#›</a:t>
            </a:fld>
            <a:endParaRPr lang="en-US"/>
          </a:p>
        </p:txBody>
      </p:sp>
    </p:spTree>
    <p:extLst>
      <p:ext uri="{BB962C8B-B14F-4D97-AF65-F5344CB8AC3E}">
        <p14:creationId xmlns:p14="http://schemas.microsoft.com/office/powerpoint/2010/main" val="474646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941294" y="1417638"/>
            <a:ext cx="7261414" cy="4930775"/>
          </a:xfrm>
        </p:spPr>
        <p:txBody>
          <a:bodyPr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5241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93E360E-EB38-4DBC-9C96-F00C75741A90}" type="datetime4">
              <a:rPr lang="en-US" smtClean="0"/>
              <a:pPr>
                <a:defRPr/>
              </a:pPr>
              <a:t>October 5, 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5144EA-161E-419D-B606-46724030BA3B}" type="slidenum">
              <a:rPr lang="en-US" smtClean="0"/>
              <a:pPr>
                <a:defRPr/>
              </a:pPr>
              <a:t>‹#›</a:t>
            </a:fld>
            <a:endParaRPr lang="en-US"/>
          </a:p>
        </p:txBody>
      </p:sp>
    </p:spTree>
    <p:extLst>
      <p:ext uri="{BB962C8B-B14F-4D97-AF65-F5344CB8AC3E}">
        <p14:creationId xmlns:p14="http://schemas.microsoft.com/office/powerpoint/2010/main" val="30875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93E360E-EB38-4DBC-9C96-F00C75741A90}" type="datetime4">
              <a:rPr lang="en-US" smtClean="0"/>
              <a:pPr>
                <a:defRPr/>
              </a:pPr>
              <a:t>October 5, 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372350" y="6245225"/>
            <a:ext cx="1619250" cy="476250"/>
          </a:xfrm>
          <a:ln/>
        </p:spPr>
        <p:txBody>
          <a:bodyPr/>
          <a:lstStyle>
            <a:lvl1pPr>
              <a:defRPr/>
            </a:lvl1pPr>
          </a:lstStyle>
          <a:p>
            <a:pPr>
              <a:defRPr/>
            </a:pPr>
            <a:fld id="{0C5144EA-161E-419D-B606-46724030BA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602" y="4407113"/>
            <a:ext cx="874395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12602"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FE16653-7477-46EE-A296-04E01C88B3E7}" type="datetime4">
              <a:rPr lang="en-US" smtClean="0"/>
              <a:pPr>
                <a:defRPr/>
              </a:pPr>
              <a:t>October 5, 2018</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458977-03B1-44FE-8B2A-BEE55865E64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1600206"/>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29225" y="1600206"/>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A0644D67-F380-4D19-8DC2-D8D7A69C8563}" type="datetime4">
              <a:rPr lang="en-US" smtClean="0"/>
              <a:pPr>
                <a:defRPr/>
              </a:pPr>
              <a:t>October 5, 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7719EFA-3A8A-4C18-A720-9C0EC50ECD9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225773"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225773"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794CBE2D-70F3-49DF-A8CE-D027752C8EA0}" type="datetime4">
              <a:rPr lang="en-US" smtClean="0"/>
              <a:pPr>
                <a:defRPr/>
              </a:pPr>
              <a:t>October 5, 2018</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467A2FA-A687-472D-9525-18D7C7100D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D5920A68-4B0D-44CB-80E7-7F72BDD3676F}" type="datetime4">
              <a:rPr lang="en-US" smtClean="0"/>
              <a:pPr>
                <a:defRPr/>
              </a:pPr>
              <a:t>October 5, 2018</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B15C0F-D46F-4F15-BEA4-3F0FAA134F2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42E1A488-F133-44E0-BCE0-C7297E6E078D}" type="datetime4">
              <a:rPr lang="en-US" smtClean="0"/>
              <a:pPr>
                <a:defRPr/>
              </a:pPr>
              <a:t>October 5, 2018</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7372350" y="6245225"/>
            <a:ext cx="1466850" cy="476250"/>
          </a:xfrm>
        </p:spPr>
        <p:txBody>
          <a:bodyPr/>
          <a:lstStyle>
            <a:lvl1pPr>
              <a:defRPr/>
            </a:lvl1pPr>
          </a:lstStyle>
          <a:p>
            <a:pPr>
              <a:defRPr/>
            </a:pPr>
            <a:fld id="{FC104A63-7622-4A0E-8213-283EA964E1B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5" y="273050"/>
            <a:ext cx="3384352"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021931" y="273263"/>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14355" y="1435103"/>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41975F8-1663-4452-B460-4155C3994215}" type="datetime4">
              <a:rPr lang="en-US" smtClean="0"/>
              <a:pPr>
                <a:defRPr/>
              </a:pPr>
              <a:t>October 5, 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4B76091-6E7F-47D4-BCEF-D4FB530B774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324" y="4800600"/>
            <a:ext cx="6172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016324"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6B6E74-21EF-4574-967D-34216100E44B}" type="datetime4">
              <a:rPr lang="en-US" smtClean="0"/>
              <a:pPr>
                <a:defRPr/>
              </a:pPr>
              <a:t>October 5, 2018</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0EE16E-B068-4EA7-9C0F-EA431C66DB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600200"/>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8964" name="Rectangle 4"/>
          <p:cNvSpPr>
            <a:spLocks noGrp="1" noChangeArrowheads="1"/>
          </p:cNvSpPr>
          <p:nvPr>
            <p:ph type="dt" sz="half" idx="2"/>
          </p:nvPr>
        </p:nvSpPr>
        <p:spPr bwMode="auto">
          <a:xfrm>
            <a:off x="514350" y="6245225"/>
            <a:ext cx="2400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b="0">
                <a:cs typeface="+mn-cs"/>
              </a:defRPr>
            </a:lvl1pPr>
          </a:lstStyle>
          <a:p>
            <a:pPr>
              <a:defRPr/>
            </a:pPr>
            <a:fld id="{B61280BB-8824-4F15-A934-5DD9C1B3420A}" type="datetime4">
              <a:rPr lang="en-US" smtClean="0"/>
              <a:pPr>
                <a:defRPr/>
              </a:pPr>
              <a:t>October 5, 2018</a:t>
            </a:fld>
            <a:endParaRPr lang="en-US"/>
          </a:p>
        </p:txBody>
      </p:sp>
      <p:sp>
        <p:nvSpPr>
          <p:cNvPr id="168965" name="Rectangle 5"/>
          <p:cNvSpPr>
            <a:spLocks noGrp="1" noChangeArrowheads="1"/>
          </p:cNvSpPr>
          <p:nvPr>
            <p:ph type="ftr" sz="quarter" idx="3"/>
          </p:nvPr>
        </p:nvSpPr>
        <p:spPr bwMode="auto">
          <a:xfrm>
            <a:off x="3514725" y="6245225"/>
            <a:ext cx="32575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lvl1pPr>
          </a:lstStyle>
          <a:p>
            <a:pPr>
              <a:defRPr/>
            </a:pPr>
            <a:endParaRPr lang="en-US"/>
          </a:p>
        </p:txBody>
      </p:sp>
      <p:sp>
        <p:nvSpPr>
          <p:cNvPr id="168966" name="Rectangle 6"/>
          <p:cNvSpPr>
            <a:spLocks noGrp="1" noChangeArrowheads="1"/>
          </p:cNvSpPr>
          <p:nvPr>
            <p:ph type="sldNum" sz="quarter" idx="4"/>
          </p:nvPr>
        </p:nvSpPr>
        <p:spPr bwMode="auto">
          <a:xfrm>
            <a:off x="7372350" y="6245225"/>
            <a:ext cx="2400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cs typeface="+mn-cs"/>
              </a:defRPr>
            </a:lvl1pPr>
          </a:lstStyle>
          <a:p>
            <a:pPr>
              <a:defRPr/>
            </a:pPr>
            <a:fld id="{122CADC7-F8D5-43F5-B6BB-578E5327D47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8" r:id="rId7"/>
    <p:sldLayoutId id="2147483804" r:id="rId8"/>
    <p:sldLayoutId id="2147483805" r:id="rId9"/>
    <p:sldLayoutId id="2147483806" r:id="rId10"/>
    <p:sldLayoutId id="2147483807" r:id="rId11"/>
    <p:sldLayoutId id="214748380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61280BB-8824-4F15-A934-5DD9C1B3420A}" type="datetime4">
              <a:rPr lang="en-US" smtClean="0"/>
              <a:pPr>
                <a:defRPr/>
              </a:pPr>
              <a:t>October 5, 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22CADC7-F8D5-43F5-B6BB-578E5327D47E}" type="slidenum">
              <a:rPr lang="en-US" smtClean="0"/>
              <a:pPr>
                <a:defRPr/>
              </a:pPr>
              <a:t>‹#›</a:t>
            </a:fld>
            <a:endParaRPr lang="en-US"/>
          </a:p>
        </p:txBody>
      </p:sp>
    </p:spTree>
    <p:extLst>
      <p:ext uri="{BB962C8B-B14F-4D97-AF65-F5344CB8AC3E}">
        <p14:creationId xmlns:p14="http://schemas.microsoft.com/office/powerpoint/2010/main" val="2499079132"/>
      </p:ext>
    </p:extLst>
  </p:cSld>
  <p:clrMap bg1="lt1" tx1="dk1" bg2="lt2" tx2="dk2" accent1="accent1" accent2="accent2" accent3="accent3" accent4="accent4" accent5="accent5" accent6="accent6" hlink="hlink" folHlink="folHlink"/>
  <p:sldLayoutIdLst>
    <p:sldLayoutId id="2147483811" r:id="rId1"/>
    <p:sldLayoutId id="2147483812"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61280BB-8824-4F15-A934-5DD9C1B3420A}" type="datetime4">
              <a:rPr lang="en-US" smtClean="0"/>
              <a:pPr>
                <a:defRPr/>
              </a:pPr>
              <a:t>October 5, 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22CADC7-F8D5-43F5-B6BB-578E5327D47E}" type="slidenum">
              <a:rPr lang="en-US" smtClean="0"/>
              <a:pPr>
                <a:defRPr/>
              </a:pPr>
              <a:t>‹#›</a:t>
            </a:fld>
            <a:endParaRPr lang="en-US"/>
          </a:p>
        </p:txBody>
      </p:sp>
    </p:spTree>
    <p:extLst>
      <p:ext uri="{BB962C8B-B14F-4D97-AF65-F5344CB8AC3E}">
        <p14:creationId xmlns:p14="http://schemas.microsoft.com/office/powerpoint/2010/main" val="856125479"/>
      </p:ext>
    </p:extLst>
  </p:cSld>
  <p:clrMap bg1="lt1" tx1="dk1" bg2="lt2" tx2="dk2" accent1="accent1" accent2="accent2" accent3="accent3" accent4="accent4" accent5="accent5" accent6="accent6" hlink="hlink" folHlink="folHlink"/>
  <p:sldLayoutIdLst>
    <p:sldLayoutId id="214748381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9.emf"/><Relationship Id="rId4" Type="http://schemas.openxmlformats.org/officeDocument/2006/relationships/package" Target="../embeddings/Microsoft_Word_Document1.docx"/></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1.emf"/><Relationship Id="rId4" Type="http://schemas.openxmlformats.org/officeDocument/2006/relationships/package" Target="../embeddings/Microsoft_Word_Document2.docx"/></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package" Target="../embeddings/Microsoft_Word_Document2.docx"/></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1.emf"/><Relationship Id="rId4" Type="http://schemas.openxmlformats.org/officeDocument/2006/relationships/package" Target="../embeddings/Microsoft_Word_Document2.docx"/></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2.emf"/><Relationship Id="rId4" Type="http://schemas.openxmlformats.org/officeDocument/2006/relationships/package" Target="../embeddings/Microsoft_Word_Document3.docx"/></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package" Target="../embeddings/Microsoft_Word_Document3.docx"/></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13.emf"/><Relationship Id="rId4" Type="http://schemas.openxmlformats.org/officeDocument/2006/relationships/package" Target="../embeddings/Microsoft_Word_Document4.doc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14.emf"/><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3" Type="http://schemas.openxmlformats.org/officeDocument/2006/relationships/hyperlink" Target="mailto:drhays@ucla.edu"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principalspov.blogspot.com/2014/12/the-three-questions.html" TargetMode="External"/><Relationship Id="rId5" Type="http://schemas.openxmlformats.org/officeDocument/2006/relationships/image" Target="../media/image15.jpeg"/><Relationship Id="rId4" Type="http://schemas.openxmlformats.org/officeDocument/2006/relationships/hyperlink" Target="https://drhays.dgsom.ucla.edu/pages/presentation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hyperlink" Target="http://www.thebluediamondgallery.com/handwriting/s/sample.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Microsoft_Word_Document.docx"/></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6.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10007"/>
            <a:ext cx="9144000" cy="1143000"/>
          </a:xfrm>
        </p:spPr>
        <p:txBody>
          <a:bodyPr/>
          <a:lstStyle/>
          <a:p>
            <a:br>
              <a:rPr lang="en-US" altLang="en-US" sz="3200" dirty="0">
                <a:latin typeface="Comic Sans MS" pitchFamily="66" charset="0"/>
              </a:rPr>
            </a:br>
            <a:r>
              <a:rPr lang="en-US" sz="3800" i="1" dirty="0">
                <a:latin typeface="Comic Sans MS" panose="030F0702030302020204" pitchFamily="66" charset="0"/>
              </a:rPr>
              <a:t>Change in health-related quality of life over 3 months in chiropractic patients with chronic low back or neck pain</a:t>
            </a:r>
            <a:r>
              <a:rPr lang="en-US" sz="3800" dirty="0">
                <a:latin typeface="Comic Sans MS" panose="030F0702030302020204" pitchFamily="66" charset="0"/>
              </a:rPr>
              <a:t> </a:t>
            </a:r>
            <a:endParaRPr lang="en-US" altLang="en-US" sz="3800" dirty="0">
              <a:latin typeface="Comic Sans MS" panose="030F0702030302020204" pitchFamily="66" charset="0"/>
            </a:endParaRPr>
          </a:p>
        </p:txBody>
      </p:sp>
      <p:sp>
        <p:nvSpPr>
          <p:cNvPr id="4" name="Slide Number Placeholder 3"/>
          <p:cNvSpPr>
            <a:spLocks noGrp="1"/>
          </p:cNvSpPr>
          <p:nvPr>
            <p:ph type="sldNum" sz="quarter" idx="12"/>
          </p:nvPr>
        </p:nvSpPr>
        <p:spPr/>
        <p:txBody>
          <a:bodyPr/>
          <a:lstStyle/>
          <a:p>
            <a:pPr>
              <a:defRPr/>
            </a:pPr>
            <a:endParaRPr lang="en-US" dirty="0"/>
          </a:p>
        </p:txBody>
      </p:sp>
      <p:sp>
        <p:nvSpPr>
          <p:cNvPr id="3076" name="Text Placeholder 6"/>
          <p:cNvSpPr>
            <a:spLocks noGrp="1"/>
          </p:cNvSpPr>
          <p:nvPr>
            <p:ph type="body" sz="half" idx="4294967295"/>
          </p:nvPr>
        </p:nvSpPr>
        <p:spPr>
          <a:xfrm>
            <a:off x="18661" y="1882432"/>
            <a:ext cx="8991600" cy="846479"/>
          </a:xfrm>
        </p:spPr>
        <p:txBody>
          <a:bodyPr/>
          <a:lstStyle/>
          <a:p>
            <a:pPr marL="0" indent="0" algn="ctr">
              <a:buNone/>
            </a:pPr>
            <a:r>
              <a:rPr lang="en-US" altLang="en-US" dirty="0">
                <a:highlight>
                  <a:srgbClr val="FFFF00"/>
                </a:highlight>
                <a:latin typeface="Comic Sans MS" pitchFamily="66" charset="0"/>
              </a:rPr>
              <a:t>Ron D. Hays</a:t>
            </a:r>
          </a:p>
          <a:p>
            <a:pPr marL="0" indent="0" algn="ctr">
              <a:buNone/>
            </a:pPr>
            <a:r>
              <a:rPr lang="en-US" altLang="en-US" sz="3000" dirty="0">
                <a:latin typeface="Comic Sans MS" pitchFamily="66" charset="0"/>
              </a:rPr>
              <a:t>GIM &amp; HSR Research Seminar: </a:t>
            </a:r>
            <a:r>
              <a:rPr lang="en-US" altLang="en-US" sz="2400" dirty="0">
                <a:latin typeface="Comic Sans MS" pitchFamily="66" charset="0"/>
              </a:rPr>
              <a:t>October 5, 2018</a:t>
            </a:r>
            <a:endParaRPr lang="en-US" sz="2400" dirty="0">
              <a:latin typeface="Comic Sans MS" panose="030F0702030302020204" pitchFamily="66" charset="0"/>
            </a:endParaRPr>
          </a:p>
          <a:p>
            <a:endParaRPr lang="en-US" altLang="en-US" sz="2400" dirty="0">
              <a:latin typeface="Comic Sans MS" pitchFamily="66" charset="0"/>
            </a:endParaRPr>
          </a:p>
        </p:txBody>
      </p:sp>
      <p:sp>
        <p:nvSpPr>
          <p:cNvPr id="3" name="Rectangle 2">
            <a:extLst>
              <a:ext uri="{FF2B5EF4-FFF2-40B4-BE49-F238E27FC236}">
                <a16:creationId xmlns:a16="http://schemas.microsoft.com/office/drawing/2014/main" id="{BF62C339-1450-4B03-91C2-865B2E9CFA7A}"/>
              </a:ext>
            </a:extLst>
          </p:cNvPr>
          <p:cNvSpPr/>
          <p:nvPr/>
        </p:nvSpPr>
        <p:spPr>
          <a:xfrm>
            <a:off x="381000" y="2223015"/>
            <a:ext cx="8839200" cy="1046440"/>
          </a:xfrm>
          <a:prstGeom prst="rect">
            <a:avLst/>
          </a:prstGeom>
        </p:spPr>
        <p:txBody>
          <a:bodyPr wrap="square">
            <a:spAutoFit/>
          </a:bodyPr>
          <a:lstStyle/>
          <a:p>
            <a:pPr marR="0" lvl="0">
              <a:spcBef>
                <a:spcPts val="0"/>
              </a:spcBef>
              <a:spcAft>
                <a:spcPts val="600"/>
              </a:spcAft>
            </a:pPr>
            <a:r>
              <a:rPr lang="en-US" sz="1800" dirty="0">
                <a:latin typeface="Times" panose="02020603050405020304" pitchFamily="18" charset="0"/>
                <a:ea typeface="Times New Roman" panose="02020603050405020304" pitchFamily="18" charset="0"/>
                <a:cs typeface="Times New Roman" panose="02020603050405020304" pitchFamily="18" charset="0"/>
              </a:rPr>
              <a:t>	 </a:t>
            </a:r>
          </a:p>
          <a:p>
            <a:pPr marR="0" lvl="0">
              <a:spcBef>
                <a:spcPts val="0"/>
              </a:spcBef>
              <a:spcAft>
                <a:spcPts val="600"/>
              </a:spcAft>
            </a:pPr>
            <a:r>
              <a:rPr lang="en-US" sz="1800" dirty="0">
                <a:latin typeface="Times" panose="02020603050405020304" pitchFamily="18" charset="0"/>
                <a:ea typeface="Times New Roman" panose="02020603050405020304" pitchFamily="18" charset="0"/>
                <a:cs typeface="Times New Roman" panose="02020603050405020304" pitchFamily="18" charset="0"/>
              </a:rPr>
              <a:t> </a:t>
            </a:r>
          </a:p>
          <a:p>
            <a:pPr marR="0" lvl="0">
              <a:spcBef>
                <a:spcPts val="0"/>
              </a:spcBef>
              <a:spcAft>
                <a:spcPts val="600"/>
              </a:spcAft>
            </a:pPr>
            <a:r>
              <a:rPr lang="en-US" sz="1600" b="0" i="1" dirty="0">
                <a:latin typeface="Comic Sans MS" panose="030F0702030302020204" pitchFamily="66" charset="0"/>
              </a:rPr>
              <a:t>Opportunities for Health Services Research to Improve the Delivery of Health Care</a:t>
            </a:r>
            <a:endParaRPr lang="en-US" sz="1600" b="0" i="1" dirty="0">
              <a:latin typeface="Comic Sans MS" panose="030F0702030302020204" pitchFamily="66" charset="0"/>
              <a:ea typeface="Times New Roman" panose="02020603050405020304" pitchFamily="18" charset="0"/>
              <a:cs typeface="Times New Roman" panose="02020603050405020304" pitchFamily="18" charset="0"/>
            </a:endParaRPr>
          </a:p>
        </p:txBody>
      </p:sp>
      <p:pic>
        <p:nvPicPr>
          <p:cNvPr id="7" name="Content Placeholder 6">
            <a:extLst>
              <a:ext uri="{FF2B5EF4-FFF2-40B4-BE49-F238E27FC236}">
                <a16:creationId xmlns:a16="http://schemas.microsoft.com/office/drawing/2014/main" id="{4484353A-1174-420B-96D5-907419FAF65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47800" y="3358336"/>
            <a:ext cx="6553200" cy="3499664"/>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p>
            <a:pPr>
              <a:defRPr/>
            </a:pPr>
            <a:fld id="{5B9EF12A-1CB7-45F4-B701-146E45B61531}" type="slidenum">
              <a:rPr lang="en-US"/>
              <a:pPr>
                <a:defRPr/>
              </a:pPr>
              <a:t>10</a:t>
            </a:fld>
            <a:endParaRPr lang="en-US"/>
          </a:p>
        </p:txBody>
      </p:sp>
      <p:sp>
        <p:nvSpPr>
          <p:cNvPr id="38915" name="Rectangle 2"/>
          <p:cNvSpPr>
            <a:spLocks noGrp="1" noChangeArrowheads="1"/>
          </p:cNvSpPr>
          <p:nvPr>
            <p:ph type="title" idx="4294967295"/>
          </p:nvPr>
        </p:nvSpPr>
        <p:spPr>
          <a:xfrm>
            <a:off x="722313" y="609600"/>
            <a:ext cx="7848600" cy="1143000"/>
          </a:xfrm>
        </p:spPr>
        <p:txBody>
          <a:bodyPr>
            <a:normAutofit fontScale="90000"/>
          </a:bodyPr>
          <a:lstStyle/>
          <a:p>
            <a:pPr algn="ctr" eaLnBrk="1" hangingPunct="1"/>
            <a:r>
              <a:rPr lang="en-US" altLang="en-US" dirty="0">
                <a:latin typeface="Comic Sans MS" pitchFamily="66" charset="0"/>
              </a:rPr>
              <a:t>Amount of Change in Observed Score Needed To be Statistically Significant </a:t>
            </a:r>
          </a:p>
        </p:txBody>
      </p:sp>
      <p:graphicFrame>
        <p:nvGraphicFramePr>
          <p:cNvPr id="38916" name="Object 6"/>
          <p:cNvGraphicFramePr>
            <a:graphicFrameLocks noChangeAspect="1"/>
          </p:cNvGraphicFramePr>
          <p:nvPr>
            <p:extLst/>
          </p:nvPr>
        </p:nvGraphicFramePr>
        <p:xfrm>
          <a:off x="130175" y="1871663"/>
          <a:ext cx="8347075" cy="2300287"/>
        </p:xfrm>
        <a:graphic>
          <a:graphicData uri="http://schemas.openxmlformats.org/presentationml/2006/ole">
            <mc:AlternateContent xmlns:mc="http://schemas.openxmlformats.org/markup-compatibility/2006">
              <mc:Choice xmlns:v="urn:schemas-microsoft-com:vml" Requires="v">
                <p:oleObj spid="_x0000_s125011" name="Equation" r:id="rId4" imgW="1612800" imgH="444240" progId="Equation.3">
                  <p:embed/>
                </p:oleObj>
              </mc:Choice>
              <mc:Fallback>
                <p:oleObj name="Equation" r:id="rId4" imgW="1612800" imgH="444240" progId="Equation.3">
                  <p:embed/>
                  <p:pic>
                    <p:nvPicPr>
                      <p:cNvPr id="38916" name="Object 6"/>
                      <p:cNvPicPr>
                        <a:picLocks noChangeAspect="1" noChangeArrowheads="1"/>
                      </p:cNvPicPr>
                      <p:nvPr/>
                    </p:nvPicPr>
                    <p:blipFill>
                      <a:blip r:embed="rId5"/>
                      <a:srcRect/>
                      <a:stretch>
                        <a:fillRect/>
                      </a:stretch>
                    </p:blipFill>
                    <p:spPr bwMode="auto">
                      <a:xfrm>
                        <a:off x="130175" y="1871663"/>
                        <a:ext cx="8347075" cy="2300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7" name="TextBox 4"/>
          <p:cNvSpPr txBox="1">
            <a:spLocks noChangeArrowheads="1"/>
          </p:cNvSpPr>
          <p:nvPr/>
        </p:nvSpPr>
        <p:spPr bwMode="auto">
          <a:xfrm>
            <a:off x="531845" y="5971381"/>
            <a:ext cx="7086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i="1" dirty="0">
                <a:ea typeface="MS PGothic" pitchFamily="34" charset="-128"/>
              </a:rPr>
              <a:t>Note: SD</a:t>
            </a:r>
            <a:r>
              <a:rPr lang="en-US" altLang="en-US" sz="1800" baseline="-25000" dirty="0">
                <a:ea typeface="MS PGothic" pitchFamily="34" charset="-128"/>
              </a:rPr>
              <a:t> </a:t>
            </a:r>
            <a:r>
              <a:rPr lang="en-US" altLang="en-US" sz="1800" dirty="0">
                <a:ea typeface="MS PGothic" pitchFamily="34" charset="-128"/>
              </a:rPr>
              <a:t> = standard deviation and </a:t>
            </a:r>
            <a:r>
              <a:rPr lang="en-US" altLang="en-US" sz="1800" i="1" dirty="0">
                <a:ea typeface="MS PGothic" pitchFamily="34" charset="-128"/>
              </a:rPr>
              <a:t> </a:t>
            </a:r>
            <a:r>
              <a:rPr lang="en-US" altLang="en-US" sz="1800" i="1" dirty="0" err="1">
                <a:ea typeface="MS PGothic" pitchFamily="34" charset="-128"/>
              </a:rPr>
              <a:t>r</a:t>
            </a:r>
            <a:r>
              <a:rPr lang="en-US" altLang="en-US" sz="1800" i="1" baseline="-25000" dirty="0" err="1">
                <a:ea typeface="MS PGothic" pitchFamily="34" charset="-128"/>
              </a:rPr>
              <a:t>xx</a:t>
            </a:r>
            <a:r>
              <a:rPr lang="en-US" altLang="en-US" sz="1800" dirty="0">
                <a:ea typeface="MS PGothic" pitchFamily="34" charset="-128"/>
              </a:rPr>
              <a:t> = reliability</a:t>
            </a:r>
          </a:p>
          <a:p>
            <a:pPr>
              <a:spcBef>
                <a:spcPct val="0"/>
              </a:spcBef>
              <a:buFontTx/>
              <a:buNone/>
            </a:pPr>
            <a:r>
              <a:rPr lang="en-US" altLang="en-US" sz="1200" i="1" dirty="0">
                <a:ea typeface="MS PGothic" pitchFamily="34" charset="-128"/>
              </a:rPr>
              <a:t>          </a:t>
            </a:r>
          </a:p>
        </p:txBody>
      </p:sp>
      <p:cxnSp>
        <p:nvCxnSpPr>
          <p:cNvPr id="38918" name="Straight Connector 2"/>
          <p:cNvCxnSpPr>
            <a:cxnSpLocks noChangeShapeType="1"/>
          </p:cNvCxnSpPr>
          <p:nvPr/>
        </p:nvCxnSpPr>
        <p:spPr bwMode="auto">
          <a:xfrm>
            <a:off x="457200" y="4138613"/>
            <a:ext cx="7848600" cy="0"/>
          </a:xfrm>
          <a:prstGeom prst="line">
            <a:avLst/>
          </a:prstGeom>
          <a:noFill/>
          <a:ln w="38100" algn="ctr">
            <a:solidFill>
              <a:schemeClr val="bg2"/>
            </a:solidFill>
            <a:prstDash val="sysDot"/>
            <a:round/>
            <a:headEnd type="none" w="sm" len="sm"/>
            <a:tailEnd type="triangle" w="sm" len="sm"/>
          </a:ln>
          <a:extLst>
            <a:ext uri="{909E8E84-426E-40DD-AFC4-6F175D3DCCD1}">
              <a14:hiddenFill xmlns:a14="http://schemas.microsoft.com/office/drawing/2010/main">
                <a:noFill/>
              </a14:hiddenFill>
            </a:ext>
          </a:extLst>
        </p:spPr>
      </p:cxnSp>
      <p:sp>
        <p:nvSpPr>
          <p:cNvPr id="2" name="TextBox 1">
            <a:extLst>
              <a:ext uri="{FF2B5EF4-FFF2-40B4-BE49-F238E27FC236}">
                <a16:creationId xmlns:a16="http://schemas.microsoft.com/office/drawing/2014/main" id="{77AB8F5B-1860-4BF4-96E5-BD62CA5AD44C}"/>
              </a:ext>
            </a:extLst>
          </p:cNvPr>
          <p:cNvSpPr txBox="1"/>
          <p:nvPr/>
        </p:nvSpPr>
        <p:spPr>
          <a:xfrm>
            <a:off x="531845" y="4426563"/>
            <a:ext cx="1601755" cy="584775"/>
          </a:xfrm>
          <a:prstGeom prst="rect">
            <a:avLst/>
          </a:prstGeom>
          <a:noFill/>
        </p:spPr>
        <p:txBody>
          <a:bodyPr wrap="square" rtlCol="0">
            <a:spAutoFit/>
          </a:bodyPr>
          <a:lstStyle/>
          <a:p>
            <a:r>
              <a:rPr lang="en-US" dirty="0"/>
              <a:t>= 2.77 *</a:t>
            </a:r>
          </a:p>
        </p:txBody>
      </p:sp>
      <p:sp>
        <p:nvSpPr>
          <p:cNvPr id="4" name="TextBox 3">
            <a:extLst>
              <a:ext uri="{FF2B5EF4-FFF2-40B4-BE49-F238E27FC236}">
                <a16:creationId xmlns:a16="http://schemas.microsoft.com/office/drawing/2014/main" id="{A1B4FBF3-319E-461F-9D6D-8AD3F3F7F2B5}"/>
              </a:ext>
            </a:extLst>
          </p:cNvPr>
          <p:cNvSpPr txBox="1"/>
          <p:nvPr/>
        </p:nvSpPr>
        <p:spPr>
          <a:xfrm>
            <a:off x="531844" y="5050508"/>
            <a:ext cx="5868955" cy="523220"/>
          </a:xfrm>
          <a:prstGeom prst="rect">
            <a:avLst/>
          </a:prstGeom>
          <a:noFill/>
        </p:spPr>
        <p:txBody>
          <a:bodyPr wrap="square" rtlCol="0">
            <a:spAutoFit/>
          </a:bodyPr>
          <a:lstStyle/>
          <a:p>
            <a:r>
              <a:rPr lang="en-US" sz="2800" dirty="0"/>
              <a:t>“Coefficient of repeatability”</a:t>
            </a:r>
          </a:p>
        </p:txBody>
      </p:sp>
      <p:grpSp>
        <p:nvGrpSpPr>
          <p:cNvPr id="23" name="Canvas 15"/>
          <p:cNvGrpSpPr/>
          <p:nvPr/>
        </p:nvGrpSpPr>
        <p:grpSpPr>
          <a:xfrm>
            <a:off x="2145712" y="4384322"/>
            <a:ext cx="3797888" cy="781685"/>
            <a:chOff x="154898" y="28575"/>
            <a:chExt cx="3521117" cy="781685"/>
          </a:xfrm>
        </p:grpSpPr>
        <p:sp>
          <p:nvSpPr>
            <p:cNvPr id="24" name="Rectangle 23"/>
            <p:cNvSpPr/>
            <p:nvPr/>
          </p:nvSpPr>
          <p:spPr>
            <a:xfrm>
              <a:off x="1190625" y="28575"/>
              <a:ext cx="2485390" cy="781685"/>
            </a:xfrm>
            <a:prstGeom prst="rect">
              <a:avLst/>
            </a:prstGeom>
            <a:noFill/>
            <a:ln>
              <a:noFill/>
            </a:ln>
          </p:spPr>
        </p:sp>
        <p:cxnSp>
          <p:nvCxnSpPr>
            <p:cNvPr id="25" name="Line 5"/>
            <p:cNvCxnSpPr>
              <a:cxnSpLocks noChangeShapeType="1"/>
            </p:cNvCxnSpPr>
            <p:nvPr/>
          </p:nvCxnSpPr>
          <p:spPr bwMode="auto">
            <a:xfrm flipV="1">
              <a:off x="1234398" y="382074"/>
              <a:ext cx="52070" cy="29845"/>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26" name="Line 6"/>
            <p:cNvCxnSpPr>
              <a:cxnSpLocks noChangeShapeType="1"/>
            </p:cNvCxnSpPr>
            <p:nvPr/>
          </p:nvCxnSpPr>
          <p:spPr bwMode="auto">
            <a:xfrm>
              <a:off x="1286468" y="390964"/>
              <a:ext cx="74930" cy="176530"/>
            </a:xfrm>
            <a:prstGeom prst="line">
              <a:avLst/>
            </a:prstGeom>
            <a:noFill/>
            <a:ln w="3365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27" name="Line 7"/>
            <p:cNvCxnSpPr>
              <a:cxnSpLocks noChangeShapeType="1"/>
            </p:cNvCxnSpPr>
            <p:nvPr/>
          </p:nvCxnSpPr>
          <p:spPr bwMode="auto">
            <a:xfrm flipV="1">
              <a:off x="1369653" y="58224"/>
              <a:ext cx="99695" cy="509270"/>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28" name="Line 8"/>
            <p:cNvCxnSpPr>
              <a:cxnSpLocks noChangeShapeType="1"/>
            </p:cNvCxnSpPr>
            <p:nvPr/>
          </p:nvCxnSpPr>
          <p:spPr bwMode="auto">
            <a:xfrm>
              <a:off x="1469348" y="58224"/>
              <a:ext cx="935990" cy="0"/>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sp>
          <p:nvSpPr>
            <p:cNvPr id="29" name="Rectangle 28"/>
            <p:cNvSpPr>
              <a:spLocks noChangeArrowheads="1"/>
            </p:cNvSpPr>
            <p:nvPr/>
          </p:nvSpPr>
          <p:spPr bwMode="auto">
            <a:xfrm>
              <a:off x="2130487" y="335719"/>
              <a:ext cx="214630" cy="446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19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29"/>
            <p:cNvSpPr>
              <a:spLocks noChangeArrowheads="1"/>
            </p:cNvSpPr>
            <p:nvPr/>
          </p:nvSpPr>
          <p:spPr bwMode="auto">
            <a:xfrm>
              <a:off x="637498" y="335531"/>
              <a:ext cx="60" cy="183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30"/>
            <p:cNvSpPr>
              <a:spLocks noChangeArrowheads="1"/>
            </p:cNvSpPr>
            <p:nvPr/>
          </p:nvSpPr>
          <p:spPr bwMode="auto">
            <a:xfrm>
              <a:off x="2005923" y="82962"/>
              <a:ext cx="158750"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Rectangle 31"/>
            <p:cNvSpPr>
              <a:spLocks noChangeArrowheads="1"/>
            </p:cNvSpPr>
            <p:nvPr/>
          </p:nvSpPr>
          <p:spPr bwMode="auto">
            <a:xfrm>
              <a:off x="154898" y="82962"/>
              <a:ext cx="497205"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Rectangle 32"/>
            <p:cNvSpPr>
              <a:spLocks noChangeArrowheads="1"/>
            </p:cNvSpPr>
            <p:nvPr/>
          </p:nvSpPr>
          <p:spPr bwMode="auto">
            <a:xfrm>
              <a:off x="1703028" y="35999"/>
              <a:ext cx="223520" cy="69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Symbol" panose="05050102010706020507" pitchFamily="18" charset="2"/>
                  <a:ea typeface="Calibri" panose="020F0502020204030204" pitchFamily="34" charset="0"/>
                  <a:cs typeface="Symbol" panose="05050102010706020507" pitchFamily="18" charset="2"/>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tangle 33"/>
            <p:cNvSpPr>
              <a:spLocks noChangeArrowheads="1"/>
            </p:cNvSpPr>
            <p:nvPr/>
          </p:nvSpPr>
          <p:spPr bwMode="auto">
            <a:xfrm>
              <a:off x="933087" y="35987"/>
              <a:ext cx="203835" cy="69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Symbol" panose="05050102010706020507" pitchFamily="18" charset="2"/>
                  <a:ea typeface="Calibri" panose="020F0502020204030204" pitchFamily="34" charset="0"/>
                  <a:cs typeface="Symbol" panose="05050102010706020507" pitchFamily="18" charset="2"/>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Rectangle 34"/>
            <p:cNvSpPr>
              <a:spLocks noChangeArrowheads="1"/>
            </p:cNvSpPr>
            <p:nvPr/>
          </p:nvSpPr>
          <p:spPr bwMode="auto">
            <a:xfrm>
              <a:off x="1455378" y="82989"/>
              <a:ext cx="203835"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53359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607E6-FEA2-4E6B-9404-693C90BCB714}"/>
              </a:ext>
            </a:extLst>
          </p:cNvPr>
          <p:cNvSpPr>
            <a:spLocks noGrp="1"/>
          </p:cNvSpPr>
          <p:nvPr>
            <p:ph type="title"/>
          </p:nvPr>
        </p:nvSpPr>
        <p:spPr>
          <a:xfrm>
            <a:off x="152400" y="274638"/>
            <a:ext cx="8991600" cy="1143000"/>
          </a:xfrm>
        </p:spPr>
        <p:txBody>
          <a:bodyPr>
            <a:normAutofit fontScale="90000"/>
          </a:bodyPr>
          <a:lstStyle/>
          <a:p>
            <a:pPr algn="ctr"/>
            <a:r>
              <a:rPr lang="en-US" b="1" dirty="0">
                <a:latin typeface="Comic Sans MS" panose="030F0702030302020204" pitchFamily="66" charset="0"/>
              </a:rPr>
              <a:t>How Reliability Relates to Amount </a:t>
            </a:r>
            <a:br>
              <a:rPr lang="en-US" b="1" dirty="0">
                <a:latin typeface="Comic Sans MS" panose="030F0702030302020204" pitchFamily="66" charset="0"/>
              </a:rPr>
            </a:br>
            <a:r>
              <a:rPr lang="en-US" b="1" dirty="0">
                <a:latin typeface="Comic Sans MS" panose="030F0702030302020204" pitchFamily="66" charset="0"/>
              </a:rPr>
              <a:t>of Individual Change Needed</a:t>
            </a:r>
          </a:p>
        </p:txBody>
      </p:sp>
      <p:graphicFrame>
        <p:nvGraphicFramePr>
          <p:cNvPr id="5" name="Content Placeholder 4">
            <a:extLst>
              <a:ext uri="{FF2B5EF4-FFF2-40B4-BE49-F238E27FC236}">
                <a16:creationId xmlns:a16="http://schemas.microsoft.com/office/drawing/2014/main" id="{2245A49D-DD0C-40EB-B8BE-B887922BC131}"/>
              </a:ext>
            </a:extLst>
          </p:cNvPr>
          <p:cNvGraphicFramePr>
            <a:graphicFrameLocks noGrp="1"/>
          </p:cNvGraphicFramePr>
          <p:nvPr>
            <p:ph idx="1"/>
            <p:extLst/>
          </p:nvPr>
        </p:nvGraphicFramePr>
        <p:xfrm>
          <a:off x="304800" y="1600200"/>
          <a:ext cx="8839200" cy="4267200"/>
        </p:xfrm>
        <a:graphic>
          <a:graphicData uri="http://schemas.openxmlformats.org/drawingml/2006/table">
            <a:tbl>
              <a:tblPr firstRow="1" bandRow="1">
                <a:tableStyleId>{5C22544A-7EE6-4342-B048-85BDC9FD1C3A}</a:tableStyleId>
              </a:tblPr>
              <a:tblGrid>
                <a:gridCol w="2946400">
                  <a:extLst>
                    <a:ext uri="{9D8B030D-6E8A-4147-A177-3AD203B41FA5}">
                      <a16:colId xmlns:a16="http://schemas.microsoft.com/office/drawing/2014/main" val="2589567886"/>
                    </a:ext>
                  </a:extLst>
                </a:gridCol>
                <a:gridCol w="2946400">
                  <a:extLst>
                    <a:ext uri="{9D8B030D-6E8A-4147-A177-3AD203B41FA5}">
                      <a16:colId xmlns:a16="http://schemas.microsoft.com/office/drawing/2014/main" val="2840038396"/>
                    </a:ext>
                  </a:extLst>
                </a:gridCol>
                <a:gridCol w="2946400">
                  <a:extLst>
                    <a:ext uri="{9D8B030D-6E8A-4147-A177-3AD203B41FA5}">
                      <a16:colId xmlns:a16="http://schemas.microsoft.com/office/drawing/2014/main" val="2860034899"/>
                    </a:ext>
                  </a:extLst>
                </a:gridCol>
              </a:tblGrid>
              <a:tr h="711200">
                <a:tc>
                  <a:txBody>
                    <a:bodyPr/>
                    <a:lstStyle/>
                    <a:p>
                      <a:pPr algn="ctr"/>
                      <a:r>
                        <a:rPr lang="en-US" dirty="0"/>
                        <a:t>Reliability</a:t>
                      </a:r>
                    </a:p>
                  </a:txBody>
                  <a:tcPr/>
                </a:tc>
                <a:tc>
                  <a:txBody>
                    <a:bodyPr/>
                    <a:lstStyle/>
                    <a:p>
                      <a:pPr algn="ctr"/>
                      <a:r>
                        <a:rPr lang="en-US" dirty="0"/>
                        <a:t>SQR (1- </a:t>
                      </a:r>
                      <a:r>
                        <a:rPr lang="en-US" dirty="0" err="1"/>
                        <a:t>r</a:t>
                      </a:r>
                      <a:r>
                        <a:rPr lang="en-US" baseline="-25000" dirty="0" err="1"/>
                        <a:t>xx</a:t>
                      </a:r>
                      <a:r>
                        <a:rPr lang="en-US" dirty="0"/>
                        <a:t>)</a:t>
                      </a:r>
                    </a:p>
                  </a:txBody>
                  <a:tcPr/>
                </a:tc>
                <a:tc>
                  <a:txBody>
                    <a:bodyPr/>
                    <a:lstStyle/>
                    <a:p>
                      <a:pPr algn="ctr"/>
                      <a:r>
                        <a:rPr lang="en-US" dirty="0"/>
                        <a:t>Change Needed</a:t>
                      </a:r>
                    </a:p>
                  </a:txBody>
                  <a:tcPr/>
                </a:tc>
                <a:extLst>
                  <a:ext uri="{0D108BD9-81ED-4DB2-BD59-A6C34878D82A}">
                    <a16:rowId xmlns:a16="http://schemas.microsoft.com/office/drawing/2014/main" val="623623647"/>
                  </a:ext>
                </a:extLst>
              </a:tr>
              <a:tr h="711200">
                <a:tc>
                  <a:txBody>
                    <a:bodyPr/>
                    <a:lstStyle/>
                    <a:p>
                      <a:pPr algn="ctr"/>
                      <a:r>
                        <a:rPr lang="en-US" dirty="0"/>
                        <a:t>0.70</a:t>
                      </a:r>
                    </a:p>
                  </a:txBody>
                  <a:tcPr/>
                </a:tc>
                <a:tc>
                  <a:txBody>
                    <a:bodyPr/>
                    <a:lstStyle/>
                    <a:p>
                      <a:pPr algn="ctr"/>
                      <a:r>
                        <a:rPr lang="en-US" dirty="0"/>
                        <a:t>0.55</a:t>
                      </a:r>
                    </a:p>
                  </a:txBody>
                  <a:tcPr/>
                </a:tc>
                <a:tc>
                  <a:txBody>
                    <a:bodyPr/>
                    <a:lstStyle/>
                    <a:p>
                      <a:pPr algn="ctr"/>
                      <a:r>
                        <a:rPr lang="en-US" dirty="0"/>
                        <a:t>1.5 SD</a:t>
                      </a:r>
                    </a:p>
                  </a:txBody>
                  <a:tcPr/>
                </a:tc>
                <a:extLst>
                  <a:ext uri="{0D108BD9-81ED-4DB2-BD59-A6C34878D82A}">
                    <a16:rowId xmlns:a16="http://schemas.microsoft.com/office/drawing/2014/main" val="1966116190"/>
                  </a:ext>
                </a:extLst>
              </a:tr>
              <a:tr h="711200">
                <a:tc>
                  <a:txBody>
                    <a:bodyPr/>
                    <a:lstStyle/>
                    <a:p>
                      <a:pPr algn="ctr"/>
                      <a:r>
                        <a:rPr lang="en-US" dirty="0"/>
                        <a:t>0.80</a:t>
                      </a:r>
                    </a:p>
                  </a:txBody>
                  <a:tcPr/>
                </a:tc>
                <a:tc>
                  <a:txBody>
                    <a:bodyPr/>
                    <a:lstStyle/>
                    <a:p>
                      <a:pPr algn="ctr"/>
                      <a:r>
                        <a:rPr lang="en-US" dirty="0"/>
                        <a:t>0.45</a:t>
                      </a:r>
                    </a:p>
                  </a:txBody>
                  <a:tcPr/>
                </a:tc>
                <a:tc>
                  <a:txBody>
                    <a:bodyPr/>
                    <a:lstStyle/>
                    <a:p>
                      <a:pPr algn="ctr"/>
                      <a:r>
                        <a:rPr lang="en-US" dirty="0"/>
                        <a:t>1.2 SD</a:t>
                      </a:r>
                    </a:p>
                  </a:txBody>
                  <a:tcPr/>
                </a:tc>
                <a:extLst>
                  <a:ext uri="{0D108BD9-81ED-4DB2-BD59-A6C34878D82A}">
                    <a16:rowId xmlns:a16="http://schemas.microsoft.com/office/drawing/2014/main" val="1770925936"/>
                  </a:ext>
                </a:extLst>
              </a:tr>
              <a:tr h="711200">
                <a:tc>
                  <a:txBody>
                    <a:bodyPr/>
                    <a:lstStyle/>
                    <a:p>
                      <a:pPr algn="ctr"/>
                      <a:r>
                        <a:rPr lang="en-US" dirty="0"/>
                        <a:t>0.90</a:t>
                      </a:r>
                    </a:p>
                  </a:txBody>
                  <a:tcPr/>
                </a:tc>
                <a:tc>
                  <a:txBody>
                    <a:bodyPr/>
                    <a:lstStyle/>
                    <a:p>
                      <a:pPr algn="ctr"/>
                      <a:r>
                        <a:rPr lang="en-US" dirty="0"/>
                        <a:t>0.32</a:t>
                      </a:r>
                    </a:p>
                  </a:txBody>
                  <a:tcPr/>
                </a:tc>
                <a:tc>
                  <a:txBody>
                    <a:bodyPr/>
                    <a:lstStyle/>
                    <a:p>
                      <a:pPr algn="ctr"/>
                      <a:r>
                        <a:rPr lang="en-US" dirty="0"/>
                        <a:t>0.9 SD</a:t>
                      </a:r>
                    </a:p>
                  </a:txBody>
                  <a:tcPr/>
                </a:tc>
                <a:extLst>
                  <a:ext uri="{0D108BD9-81ED-4DB2-BD59-A6C34878D82A}">
                    <a16:rowId xmlns:a16="http://schemas.microsoft.com/office/drawing/2014/main" val="2061301266"/>
                  </a:ext>
                </a:extLst>
              </a:tr>
              <a:tr h="711200">
                <a:tc>
                  <a:txBody>
                    <a:bodyPr/>
                    <a:lstStyle/>
                    <a:p>
                      <a:pPr algn="ctr"/>
                      <a:r>
                        <a:rPr lang="en-US" dirty="0"/>
                        <a:t>0.95</a:t>
                      </a:r>
                    </a:p>
                  </a:txBody>
                  <a:tcPr/>
                </a:tc>
                <a:tc>
                  <a:txBody>
                    <a:bodyPr/>
                    <a:lstStyle/>
                    <a:p>
                      <a:pPr algn="ctr"/>
                      <a:r>
                        <a:rPr lang="en-US" dirty="0"/>
                        <a:t>0.22</a:t>
                      </a:r>
                    </a:p>
                  </a:txBody>
                  <a:tcPr/>
                </a:tc>
                <a:tc>
                  <a:txBody>
                    <a:bodyPr/>
                    <a:lstStyle/>
                    <a:p>
                      <a:pPr algn="ctr"/>
                      <a:r>
                        <a:rPr lang="en-US" dirty="0"/>
                        <a:t>0.6 SD</a:t>
                      </a:r>
                    </a:p>
                  </a:txBody>
                  <a:tcPr/>
                </a:tc>
                <a:extLst>
                  <a:ext uri="{0D108BD9-81ED-4DB2-BD59-A6C34878D82A}">
                    <a16:rowId xmlns:a16="http://schemas.microsoft.com/office/drawing/2014/main" val="2956061513"/>
                  </a:ext>
                </a:extLst>
              </a:tr>
              <a:tr h="711200">
                <a:tc>
                  <a:txBody>
                    <a:bodyPr/>
                    <a:lstStyle/>
                    <a:p>
                      <a:pPr algn="ctr"/>
                      <a:r>
                        <a:rPr lang="en-US" dirty="0"/>
                        <a:t>0.97</a:t>
                      </a:r>
                    </a:p>
                  </a:txBody>
                  <a:tcPr/>
                </a:tc>
                <a:tc>
                  <a:txBody>
                    <a:bodyPr/>
                    <a:lstStyle/>
                    <a:p>
                      <a:pPr algn="ctr"/>
                      <a:r>
                        <a:rPr lang="en-US" dirty="0"/>
                        <a:t>0.17</a:t>
                      </a:r>
                    </a:p>
                  </a:txBody>
                  <a:tcPr/>
                </a:tc>
                <a:tc>
                  <a:txBody>
                    <a:bodyPr/>
                    <a:lstStyle/>
                    <a:p>
                      <a:pPr algn="ctr"/>
                      <a:r>
                        <a:rPr lang="en-US" dirty="0"/>
                        <a:t>0.5 SD</a:t>
                      </a:r>
                    </a:p>
                  </a:txBody>
                  <a:tcPr/>
                </a:tc>
                <a:extLst>
                  <a:ext uri="{0D108BD9-81ED-4DB2-BD59-A6C34878D82A}">
                    <a16:rowId xmlns:a16="http://schemas.microsoft.com/office/drawing/2014/main" val="243562007"/>
                  </a:ext>
                </a:extLst>
              </a:tr>
            </a:tbl>
          </a:graphicData>
        </a:graphic>
      </p:graphicFrame>
      <p:sp>
        <p:nvSpPr>
          <p:cNvPr id="4" name="Slide Number Placeholder 3">
            <a:extLst>
              <a:ext uri="{FF2B5EF4-FFF2-40B4-BE49-F238E27FC236}">
                <a16:creationId xmlns:a16="http://schemas.microsoft.com/office/drawing/2014/main" id="{3B2BEDEE-81CA-49F0-8242-4630C2DC07C9}"/>
              </a:ext>
            </a:extLst>
          </p:cNvPr>
          <p:cNvSpPr>
            <a:spLocks noGrp="1"/>
          </p:cNvSpPr>
          <p:nvPr>
            <p:ph type="sldNum" sz="quarter" idx="12"/>
          </p:nvPr>
        </p:nvSpPr>
        <p:spPr/>
        <p:txBody>
          <a:bodyPr/>
          <a:lstStyle/>
          <a:p>
            <a:pPr>
              <a:defRPr/>
            </a:pPr>
            <a:fld id="{0C5144EA-161E-419D-B606-46724030BA3B}" type="slidenum">
              <a:rPr lang="en-US" smtClean="0"/>
              <a:pPr>
                <a:defRPr/>
              </a:pPr>
              <a:t>11</a:t>
            </a:fld>
            <a:endParaRPr lang="en-US"/>
          </a:p>
        </p:txBody>
      </p:sp>
      <p:sp>
        <p:nvSpPr>
          <p:cNvPr id="3" name="TextBox 2">
            <a:extLst>
              <a:ext uri="{FF2B5EF4-FFF2-40B4-BE49-F238E27FC236}">
                <a16:creationId xmlns:a16="http://schemas.microsoft.com/office/drawing/2014/main" id="{E6D4A087-9346-4198-8215-7D1432CB3607}"/>
              </a:ext>
            </a:extLst>
          </p:cNvPr>
          <p:cNvSpPr txBox="1"/>
          <p:nvPr/>
        </p:nvSpPr>
        <p:spPr>
          <a:xfrm>
            <a:off x="381000" y="6044753"/>
            <a:ext cx="1219200" cy="523220"/>
          </a:xfrm>
          <a:prstGeom prst="rect">
            <a:avLst/>
          </a:prstGeom>
          <a:noFill/>
        </p:spPr>
        <p:txBody>
          <a:bodyPr wrap="square" rtlCol="0">
            <a:spAutoFit/>
          </a:bodyPr>
          <a:lstStyle/>
          <a:p>
            <a:r>
              <a:rPr lang="en-US" sz="2800" dirty="0"/>
              <a:t>2.77 *</a:t>
            </a:r>
          </a:p>
        </p:txBody>
      </p:sp>
      <p:grpSp>
        <p:nvGrpSpPr>
          <p:cNvPr id="6" name="Canvas 15"/>
          <p:cNvGrpSpPr/>
          <p:nvPr/>
        </p:nvGrpSpPr>
        <p:grpSpPr>
          <a:xfrm>
            <a:off x="1505387" y="5969544"/>
            <a:ext cx="3610652" cy="707182"/>
            <a:chOff x="65363" y="28575"/>
            <a:chExt cx="3610652" cy="781685"/>
          </a:xfrm>
        </p:grpSpPr>
        <p:sp>
          <p:nvSpPr>
            <p:cNvPr id="7" name="Rectangle 6"/>
            <p:cNvSpPr/>
            <p:nvPr/>
          </p:nvSpPr>
          <p:spPr>
            <a:xfrm>
              <a:off x="1190625" y="28575"/>
              <a:ext cx="2485390" cy="781685"/>
            </a:xfrm>
            <a:prstGeom prst="rect">
              <a:avLst/>
            </a:prstGeom>
            <a:noFill/>
            <a:ln>
              <a:noFill/>
            </a:ln>
          </p:spPr>
        </p:sp>
        <p:cxnSp>
          <p:nvCxnSpPr>
            <p:cNvPr id="8" name="Line 5"/>
            <p:cNvCxnSpPr>
              <a:cxnSpLocks noChangeShapeType="1"/>
            </p:cNvCxnSpPr>
            <p:nvPr/>
          </p:nvCxnSpPr>
          <p:spPr bwMode="auto">
            <a:xfrm flipV="1">
              <a:off x="1234398" y="382074"/>
              <a:ext cx="52070" cy="29845"/>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9" name="Line 6"/>
            <p:cNvCxnSpPr>
              <a:cxnSpLocks noChangeShapeType="1"/>
            </p:cNvCxnSpPr>
            <p:nvPr/>
          </p:nvCxnSpPr>
          <p:spPr bwMode="auto">
            <a:xfrm>
              <a:off x="1286468" y="390964"/>
              <a:ext cx="74930" cy="176530"/>
            </a:xfrm>
            <a:prstGeom prst="line">
              <a:avLst/>
            </a:prstGeom>
            <a:noFill/>
            <a:ln w="3365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10" name="Line 7"/>
            <p:cNvCxnSpPr>
              <a:cxnSpLocks noChangeShapeType="1"/>
            </p:cNvCxnSpPr>
            <p:nvPr/>
          </p:nvCxnSpPr>
          <p:spPr bwMode="auto">
            <a:xfrm flipV="1">
              <a:off x="1369653" y="58224"/>
              <a:ext cx="99695" cy="509270"/>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cxnSp>
          <p:nvCxnSpPr>
            <p:cNvPr id="11" name="Line 8"/>
            <p:cNvCxnSpPr>
              <a:cxnSpLocks noChangeShapeType="1"/>
            </p:cNvCxnSpPr>
            <p:nvPr/>
          </p:nvCxnSpPr>
          <p:spPr bwMode="auto">
            <a:xfrm>
              <a:off x="1469348" y="58224"/>
              <a:ext cx="935990" cy="0"/>
            </a:xfrm>
            <a:prstGeom prst="line">
              <a:avLst/>
            </a:prstGeom>
            <a:noFill/>
            <a:ln w="17145">
              <a:solidFill>
                <a:srgbClr val="000000"/>
              </a:solidFill>
              <a:prstDash val="solid"/>
              <a:round/>
              <a:headEnd/>
              <a:tailEnd/>
            </a:ln>
            <a:extLst>
              <a:ext uri="{909E8E84-426E-40DD-AFC4-6F175D3DCCD1}">
                <a14:hiddenFill xmlns:a14="http://schemas.microsoft.com/office/drawing/2010/main">
                  <a:noFill/>
                </a14:hiddenFill>
              </a:ext>
            </a:extLst>
          </p:spPr>
        </p:cxnSp>
        <p:sp>
          <p:nvSpPr>
            <p:cNvPr id="12" name="Rectangle 11"/>
            <p:cNvSpPr>
              <a:spLocks noChangeArrowheads="1"/>
            </p:cNvSpPr>
            <p:nvPr/>
          </p:nvSpPr>
          <p:spPr bwMode="auto">
            <a:xfrm>
              <a:off x="2130487" y="335719"/>
              <a:ext cx="214630" cy="446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19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p:cNvSpPr>
              <a:spLocks noChangeArrowheads="1"/>
            </p:cNvSpPr>
            <p:nvPr/>
          </p:nvSpPr>
          <p:spPr bwMode="auto">
            <a:xfrm>
              <a:off x="637498" y="335531"/>
              <a:ext cx="65" cy="202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p:cNvSpPr>
              <a:spLocks noChangeArrowheads="1"/>
            </p:cNvSpPr>
            <p:nvPr/>
          </p:nvSpPr>
          <p:spPr bwMode="auto">
            <a:xfrm>
              <a:off x="2005923" y="82962"/>
              <a:ext cx="158750"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a:spLocks noChangeArrowheads="1"/>
            </p:cNvSpPr>
            <p:nvPr/>
          </p:nvSpPr>
          <p:spPr bwMode="auto">
            <a:xfrm>
              <a:off x="65363" y="66270"/>
              <a:ext cx="497205"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p:cNvSpPr>
              <a:spLocks noChangeArrowheads="1"/>
            </p:cNvSpPr>
            <p:nvPr/>
          </p:nvSpPr>
          <p:spPr bwMode="auto">
            <a:xfrm>
              <a:off x="1703028" y="35999"/>
              <a:ext cx="223520" cy="69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Symbol" panose="05050102010706020507" pitchFamily="18" charset="2"/>
                  <a:ea typeface="Calibri" panose="020F0502020204030204" pitchFamily="34" charset="0"/>
                  <a:cs typeface="Symbol" panose="05050102010706020507" pitchFamily="18" charset="2"/>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p:cNvSpPr>
              <a:spLocks noChangeArrowheads="1"/>
            </p:cNvSpPr>
            <p:nvPr/>
          </p:nvSpPr>
          <p:spPr bwMode="auto">
            <a:xfrm>
              <a:off x="933087" y="35987"/>
              <a:ext cx="203835" cy="69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Symbol" panose="05050102010706020507" pitchFamily="18" charset="2"/>
                  <a:ea typeface="Calibri" panose="020F0502020204030204" pitchFamily="34" charset="0"/>
                  <a:cs typeface="Symbol" panose="05050102010706020507" pitchFamily="18" charset="2"/>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Rectangle 17"/>
            <p:cNvSpPr>
              <a:spLocks noChangeArrowheads="1"/>
            </p:cNvSpPr>
            <p:nvPr/>
          </p:nvSpPr>
          <p:spPr bwMode="auto">
            <a:xfrm>
              <a:off x="1455378" y="82989"/>
              <a:ext cx="203835" cy="664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0" tIns="0" rIns="0" bIns="0" anchor="t" anchorCtr="0">
              <a:spAutoFit/>
            </a:bodyPr>
            <a:lstStyle/>
            <a:p>
              <a:pPr marL="0" marR="0">
                <a:lnSpc>
                  <a:spcPct val="115000"/>
                </a:lnSpc>
                <a:spcBef>
                  <a:spcPts val="0"/>
                </a:spcBef>
                <a:spcAft>
                  <a:spcPts val="1000"/>
                </a:spcAft>
              </a:pP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717092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5A7D23-FAFD-41C5-8D84-E0BBD7AA6EDE}"/>
              </a:ext>
            </a:extLst>
          </p:cNvPr>
          <p:cNvSpPr>
            <a:spLocks noGrp="1"/>
          </p:cNvSpPr>
          <p:nvPr>
            <p:ph type="sldNum" sz="quarter" idx="12"/>
          </p:nvPr>
        </p:nvSpPr>
        <p:spPr/>
        <p:txBody>
          <a:bodyPr/>
          <a:lstStyle/>
          <a:p>
            <a:pPr>
              <a:defRPr/>
            </a:pPr>
            <a:fld id="{FC104A63-7622-4A0E-8213-283EA964E1B0}" type="slidenum">
              <a:rPr lang="en-US" smtClean="0"/>
              <a:pPr>
                <a:defRPr/>
              </a:pPr>
              <a:t>12</a:t>
            </a:fld>
            <a:endParaRPr lang="en-US"/>
          </a:p>
        </p:txBody>
      </p:sp>
      <p:graphicFrame>
        <p:nvGraphicFramePr>
          <p:cNvPr id="3" name="Object 2">
            <a:extLst>
              <a:ext uri="{FF2B5EF4-FFF2-40B4-BE49-F238E27FC236}">
                <a16:creationId xmlns:a16="http://schemas.microsoft.com/office/drawing/2014/main" id="{1F6A8124-BE6A-44DE-8AEC-2B7579BEAE67}"/>
              </a:ext>
            </a:extLst>
          </p:cNvPr>
          <p:cNvGraphicFramePr>
            <a:graphicFrameLocks noChangeAspect="1"/>
          </p:cNvGraphicFramePr>
          <p:nvPr>
            <p:extLst>
              <p:ext uri="{D42A27DB-BD31-4B8C-83A1-F6EECF244321}">
                <p14:modId xmlns:p14="http://schemas.microsoft.com/office/powerpoint/2010/main" val="4024472067"/>
              </p:ext>
            </p:extLst>
          </p:nvPr>
        </p:nvGraphicFramePr>
        <p:xfrm>
          <a:off x="228600" y="609600"/>
          <a:ext cx="8763000" cy="6019800"/>
        </p:xfrm>
        <a:graphic>
          <a:graphicData uri="http://schemas.openxmlformats.org/presentationml/2006/ole">
            <mc:AlternateContent xmlns:mc="http://schemas.openxmlformats.org/markup-compatibility/2006">
              <mc:Choice xmlns:v="urn:schemas-microsoft-com:vml" Requires="v">
                <p:oleObj spid="_x0000_s114798" name="Document" r:id="rId4" imgW="5942845" imgH="3196933" progId="Word.Document.12">
                  <p:embed/>
                </p:oleObj>
              </mc:Choice>
              <mc:Fallback>
                <p:oleObj name="Document" r:id="rId4" imgW="5942845" imgH="3196933" progId="Word.Document.12">
                  <p:embed/>
                  <p:pic>
                    <p:nvPicPr>
                      <p:cNvPr id="0" name=""/>
                      <p:cNvPicPr/>
                      <p:nvPr/>
                    </p:nvPicPr>
                    <p:blipFill>
                      <a:blip r:embed="rId5"/>
                      <a:stretch>
                        <a:fillRect/>
                      </a:stretch>
                    </p:blipFill>
                    <p:spPr>
                      <a:xfrm>
                        <a:off x="228600" y="609600"/>
                        <a:ext cx="8763000" cy="6019800"/>
                      </a:xfrm>
                      <a:prstGeom prst="rect">
                        <a:avLst/>
                      </a:prstGeom>
                    </p:spPr>
                  </p:pic>
                </p:oleObj>
              </mc:Fallback>
            </mc:AlternateContent>
          </a:graphicData>
        </a:graphic>
      </p:graphicFrame>
    </p:spTree>
    <p:extLst>
      <p:ext uri="{BB962C8B-B14F-4D97-AF65-F5344CB8AC3E}">
        <p14:creationId xmlns:p14="http://schemas.microsoft.com/office/powerpoint/2010/main" val="2403350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F1EF671-9F5B-48CD-A1C3-FC4D8A7ABD94}"/>
              </a:ext>
            </a:extLst>
          </p:cNvPr>
          <p:cNvSpPr>
            <a:spLocks noGrp="1"/>
          </p:cNvSpPr>
          <p:nvPr>
            <p:ph type="sldNum" sz="quarter" idx="12"/>
          </p:nvPr>
        </p:nvSpPr>
        <p:spPr/>
        <p:txBody>
          <a:bodyPr/>
          <a:lstStyle/>
          <a:p>
            <a:pPr>
              <a:defRPr/>
            </a:pPr>
            <a:fld id="{FC104A63-7622-4A0E-8213-283EA964E1B0}" type="slidenum">
              <a:rPr lang="en-US" smtClean="0"/>
              <a:pPr>
                <a:defRPr/>
              </a:pPr>
              <a:t>13</a:t>
            </a:fld>
            <a:endParaRPr lang="en-US"/>
          </a:p>
        </p:txBody>
      </p:sp>
      <p:pic>
        <p:nvPicPr>
          <p:cNvPr id="5" name="Picture 4">
            <a:extLst>
              <a:ext uri="{FF2B5EF4-FFF2-40B4-BE49-F238E27FC236}">
                <a16:creationId xmlns:a16="http://schemas.microsoft.com/office/drawing/2014/main" id="{C894B470-F3F4-42A8-8435-E71FA6E07964}"/>
              </a:ext>
            </a:extLst>
          </p:cNvPr>
          <p:cNvPicPr>
            <a:picLocks noChangeAspect="1"/>
          </p:cNvPicPr>
          <p:nvPr/>
        </p:nvPicPr>
        <p:blipFill>
          <a:blip r:embed="rId2"/>
          <a:stretch>
            <a:fillRect/>
          </a:stretch>
        </p:blipFill>
        <p:spPr>
          <a:xfrm>
            <a:off x="0" y="136525"/>
            <a:ext cx="9144000" cy="6188075"/>
          </a:xfrm>
          <a:prstGeom prst="rect">
            <a:avLst/>
          </a:prstGeom>
        </p:spPr>
      </p:pic>
    </p:spTree>
    <p:extLst>
      <p:ext uri="{BB962C8B-B14F-4D97-AF65-F5344CB8AC3E}">
        <p14:creationId xmlns:p14="http://schemas.microsoft.com/office/powerpoint/2010/main" val="679346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0C5669-9046-4D17-8266-9905100589A9}"/>
              </a:ext>
            </a:extLst>
          </p:cNvPr>
          <p:cNvSpPr>
            <a:spLocks noGrp="1"/>
          </p:cNvSpPr>
          <p:nvPr>
            <p:ph type="sldNum" sz="quarter" idx="12"/>
          </p:nvPr>
        </p:nvSpPr>
        <p:spPr/>
        <p:txBody>
          <a:bodyPr/>
          <a:lstStyle/>
          <a:p>
            <a:pPr>
              <a:defRPr/>
            </a:pPr>
            <a:fld id="{FC104A63-7622-4A0E-8213-283EA964E1B0}" type="slidenum">
              <a:rPr lang="en-US" smtClean="0"/>
              <a:pPr>
                <a:defRPr/>
              </a:pPr>
              <a:t>14</a:t>
            </a:fld>
            <a:endParaRPr lang="en-US"/>
          </a:p>
        </p:txBody>
      </p:sp>
      <p:graphicFrame>
        <p:nvGraphicFramePr>
          <p:cNvPr id="3" name="Object 2">
            <a:extLst>
              <a:ext uri="{FF2B5EF4-FFF2-40B4-BE49-F238E27FC236}">
                <a16:creationId xmlns:a16="http://schemas.microsoft.com/office/drawing/2014/main" id="{1C7E44D3-E1BD-4A90-8710-461EF7E60C26}"/>
              </a:ext>
            </a:extLst>
          </p:cNvPr>
          <p:cNvGraphicFramePr>
            <a:graphicFrameLocks noChangeAspect="1"/>
          </p:cNvGraphicFramePr>
          <p:nvPr>
            <p:extLst>
              <p:ext uri="{D42A27DB-BD31-4B8C-83A1-F6EECF244321}">
                <p14:modId xmlns:p14="http://schemas.microsoft.com/office/powerpoint/2010/main" val="2702455167"/>
              </p:ext>
            </p:extLst>
          </p:nvPr>
        </p:nvGraphicFramePr>
        <p:xfrm>
          <a:off x="457200" y="762000"/>
          <a:ext cx="8077200" cy="5715000"/>
        </p:xfrm>
        <a:graphic>
          <a:graphicData uri="http://schemas.openxmlformats.org/presentationml/2006/ole">
            <mc:AlternateContent xmlns:mc="http://schemas.openxmlformats.org/markup-compatibility/2006">
              <mc:Choice xmlns:v="urn:schemas-microsoft-com:vml" Requires="v">
                <p:oleObj spid="_x0000_s116843" name="Document" r:id="rId4" imgW="5942845" imgH="3625715" progId="Word.Document.12">
                  <p:embed/>
                </p:oleObj>
              </mc:Choice>
              <mc:Fallback>
                <p:oleObj name="Document" r:id="rId4" imgW="5942845" imgH="3625715" progId="Word.Document.12">
                  <p:embed/>
                  <p:pic>
                    <p:nvPicPr>
                      <p:cNvPr id="0" name=""/>
                      <p:cNvPicPr/>
                      <p:nvPr/>
                    </p:nvPicPr>
                    <p:blipFill>
                      <a:blip r:embed="rId5"/>
                      <a:stretch>
                        <a:fillRect/>
                      </a:stretch>
                    </p:blipFill>
                    <p:spPr>
                      <a:xfrm>
                        <a:off x="457200" y="762000"/>
                        <a:ext cx="8077200" cy="5715000"/>
                      </a:xfrm>
                      <a:prstGeom prst="rect">
                        <a:avLst/>
                      </a:prstGeom>
                    </p:spPr>
                  </p:pic>
                </p:oleObj>
              </mc:Fallback>
            </mc:AlternateContent>
          </a:graphicData>
        </a:graphic>
      </p:graphicFrame>
    </p:spTree>
    <p:extLst>
      <p:ext uri="{BB962C8B-B14F-4D97-AF65-F5344CB8AC3E}">
        <p14:creationId xmlns:p14="http://schemas.microsoft.com/office/powerpoint/2010/main" val="4226823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0C5669-9046-4D17-8266-9905100589A9}"/>
              </a:ext>
            </a:extLst>
          </p:cNvPr>
          <p:cNvSpPr>
            <a:spLocks noGrp="1"/>
          </p:cNvSpPr>
          <p:nvPr>
            <p:ph type="sldNum" sz="quarter" idx="12"/>
          </p:nvPr>
        </p:nvSpPr>
        <p:spPr/>
        <p:txBody>
          <a:bodyPr/>
          <a:lstStyle/>
          <a:p>
            <a:pPr>
              <a:defRPr/>
            </a:pPr>
            <a:fld id="{FC104A63-7622-4A0E-8213-283EA964E1B0}" type="slidenum">
              <a:rPr lang="en-US" smtClean="0"/>
              <a:pPr>
                <a:defRPr/>
              </a:pPr>
              <a:t>15</a:t>
            </a:fld>
            <a:endParaRPr lang="en-US"/>
          </a:p>
        </p:txBody>
      </p:sp>
      <p:graphicFrame>
        <p:nvGraphicFramePr>
          <p:cNvPr id="3" name="Object 2">
            <a:extLst>
              <a:ext uri="{FF2B5EF4-FFF2-40B4-BE49-F238E27FC236}">
                <a16:creationId xmlns:a16="http://schemas.microsoft.com/office/drawing/2014/main" id="{1C7E44D3-E1BD-4A90-8710-461EF7E60C26}"/>
              </a:ext>
            </a:extLst>
          </p:cNvPr>
          <p:cNvGraphicFramePr>
            <a:graphicFrameLocks noChangeAspect="1"/>
          </p:cNvGraphicFramePr>
          <p:nvPr>
            <p:extLst/>
          </p:nvPr>
        </p:nvGraphicFramePr>
        <p:xfrm>
          <a:off x="457200" y="762000"/>
          <a:ext cx="8077200" cy="5715000"/>
        </p:xfrm>
        <a:graphic>
          <a:graphicData uri="http://schemas.openxmlformats.org/presentationml/2006/ole">
            <mc:AlternateContent xmlns:mc="http://schemas.openxmlformats.org/markup-compatibility/2006">
              <mc:Choice xmlns:v="urn:schemas-microsoft-com:vml" Requires="v">
                <p:oleObj spid="_x0000_s127009" name="Document" r:id="rId4" imgW="5942845" imgH="3625715" progId="Word.Document.12">
                  <p:embed/>
                </p:oleObj>
              </mc:Choice>
              <mc:Fallback>
                <p:oleObj name="Document" r:id="rId4" imgW="5942845" imgH="3625715" progId="Word.Document.12">
                  <p:embed/>
                  <p:pic>
                    <p:nvPicPr>
                      <p:cNvPr id="3" name="Object 2">
                        <a:extLst>
                          <a:ext uri="{FF2B5EF4-FFF2-40B4-BE49-F238E27FC236}">
                            <a16:creationId xmlns:a16="http://schemas.microsoft.com/office/drawing/2014/main" id="{1C7E44D3-E1BD-4A90-8710-461EF7E60C26}"/>
                          </a:ext>
                        </a:extLst>
                      </p:cNvPr>
                      <p:cNvPicPr/>
                      <p:nvPr/>
                    </p:nvPicPr>
                    <p:blipFill>
                      <a:blip r:embed="rId5"/>
                      <a:stretch>
                        <a:fillRect/>
                      </a:stretch>
                    </p:blipFill>
                    <p:spPr>
                      <a:xfrm>
                        <a:off x="457200" y="762000"/>
                        <a:ext cx="8077200" cy="5715000"/>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BC8B5621-E199-4322-9EB4-8B1528271C9A}"/>
              </a:ext>
            </a:extLst>
          </p:cNvPr>
          <p:cNvSpPr txBox="1"/>
          <p:nvPr/>
        </p:nvSpPr>
        <p:spPr>
          <a:xfrm>
            <a:off x="7467600" y="4038600"/>
            <a:ext cx="762000" cy="400110"/>
          </a:xfrm>
          <a:prstGeom prst="rect">
            <a:avLst/>
          </a:prstGeom>
          <a:noFill/>
        </p:spPr>
        <p:txBody>
          <a:bodyPr wrap="square" rtlCol="0">
            <a:spAutoFit/>
          </a:bodyPr>
          <a:lstStyle/>
          <a:p>
            <a:r>
              <a:rPr lang="en-US" sz="2000" dirty="0">
                <a:highlight>
                  <a:srgbClr val="FFFF00"/>
                </a:highlight>
              </a:rPr>
              <a:t>78%</a:t>
            </a:r>
          </a:p>
        </p:txBody>
      </p:sp>
      <p:sp>
        <p:nvSpPr>
          <p:cNvPr id="7" name="TextBox 6">
            <a:extLst>
              <a:ext uri="{FF2B5EF4-FFF2-40B4-BE49-F238E27FC236}">
                <a16:creationId xmlns:a16="http://schemas.microsoft.com/office/drawing/2014/main" id="{8D4DC99B-E7CB-4254-99EC-5838EEBDFF2F}"/>
              </a:ext>
            </a:extLst>
          </p:cNvPr>
          <p:cNvSpPr txBox="1"/>
          <p:nvPr/>
        </p:nvSpPr>
        <p:spPr>
          <a:xfrm>
            <a:off x="4146986" y="5438745"/>
            <a:ext cx="761747" cy="400110"/>
          </a:xfrm>
          <a:prstGeom prst="rect">
            <a:avLst/>
          </a:prstGeom>
          <a:noFill/>
        </p:spPr>
        <p:txBody>
          <a:bodyPr wrap="none" rtlCol="0">
            <a:spAutoFit/>
          </a:bodyPr>
          <a:lstStyle/>
          <a:p>
            <a:r>
              <a:rPr lang="en-US" sz="2000" dirty="0">
                <a:highlight>
                  <a:srgbClr val="FFFF00"/>
                </a:highlight>
              </a:rPr>
              <a:t> 91%</a:t>
            </a:r>
          </a:p>
        </p:txBody>
      </p:sp>
    </p:spTree>
    <p:extLst>
      <p:ext uri="{BB962C8B-B14F-4D97-AF65-F5344CB8AC3E}">
        <p14:creationId xmlns:p14="http://schemas.microsoft.com/office/powerpoint/2010/main" val="296510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0C5669-9046-4D17-8266-9905100589A9}"/>
              </a:ext>
            </a:extLst>
          </p:cNvPr>
          <p:cNvSpPr>
            <a:spLocks noGrp="1"/>
          </p:cNvSpPr>
          <p:nvPr>
            <p:ph type="sldNum" sz="quarter" idx="12"/>
          </p:nvPr>
        </p:nvSpPr>
        <p:spPr/>
        <p:txBody>
          <a:bodyPr/>
          <a:lstStyle/>
          <a:p>
            <a:pPr>
              <a:defRPr/>
            </a:pPr>
            <a:fld id="{FC104A63-7622-4A0E-8213-283EA964E1B0}" type="slidenum">
              <a:rPr lang="en-US" smtClean="0"/>
              <a:pPr>
                <a:defRPr/>
              </a:pPr>
              <a:t>16</a:t>
            </a:fld>
            <a:endParaRPr lang="en-US"/>
          </a:p>
        </p:txBody>
      </p:sp>
      <p:graphicFrame>
        <p:nvGraphicFramePr>
          <p:cNvPr id="3" name="Object 2">
            <a:extLst>
              <a:ext uri="{FF2B5EF4-FFF2-40B4-BE49-F238E27FC236}">
                <a16:creationId xmlns:a16="http://schemas.microsoft.com/office/drawing/2014/main" id="{1C7E44D3-E1BD-4A90-8710-461EF7E60C26}"/>
              </a:ext>
            </a:extLst>
          </p:cNvPr>
          <p:cNvGraphicFramePr>
            <a:graphicFrameLocks noChangeAspect="1"/>
          </p:cNvGraphicFramePr>
          <p:nvPr>
            <p:extLst>
              <p:ext uri="{D42A27DB-BD31-4B8C-83A1-F6EECF244321}">
                <p14:modId xmlns:p14="http://schemas.microsoft.com/office/powerpoint/2010/main" val="1294921377"/>
              </p:ext>
            </p:extLst>
          </p:nvPr>
        </p:nvGraphicFramePr>
        <p:xfrm>
          <a:off x="468297" y="797511"/>
          <a:ext cx="8077200" cy="5715000"/>
        </p:xfrm>
        <a:graphic>
          <a:graphicData uri="http://schemas.openxmlformats.org/presentationml/2006/ole">
            <mc:AlternateContent xmlns:mc="http://schemas.openxmlformats.org/markup-compatibility/2006">
              <mc:Choice xmlns:v="urn:schemas-microsoft-com:vml" Requires="v">
                <p:oleObj spid="_x0000_s128031" name="Document" r:id="rId4" imgW="5942845" imgH="3625715" progId="Word.Document.12">
                  <p:embed/>
                </p:oleObj>
              </mc:Choice>
              <mc:Fallback>
                <p:oleObj name="Document" r:id="rId4" imgW="5942845" imgH="3625715" progId="Word.Document.12">
                  <p:embed/>
                  <p:pic>
                    <p:nvPicPr>
                      <p:cNvPr id="3" name="Object 2">
                        <a:extLst>
                          <a:ext uri="{FF2B5EF4-FFF2-40B4-BE49-F238E27FC236}">
                            <a16:creationId xmlns:a16="http://schemas.microsoft.com/office/drawing/2014/main" id="{1C7E44D3-E1BD-4A90-8710-461EF7E60C26}"/>
                          </a:ext>
                        </a:extLst>
                      </p:cNvPr>
                      <p:cNvPicPr/>
                      <p:nvPr/>
                    </p:nvPicPr>
                    <p:blipFill>
                      <a:blip r:embed="rId5"/>
                      <a:stretch>
                        <a:fillRect/>
                      </a:stretch>
                    </p:blipFill>
                    <p:spPr>
                      <a:xfrm>
                        <a:off x="468297" y="797511"/>
                        <a:ext cx="8077200" cy="57150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6BFF8FB2-FDD4-479A-9DCB-A549CEB34179}"/>
              </a:ext>
            </a:extLst>
          </p:cNvPr>
          <p:cNvSpPr txBox="1"/>
          <p:nvPr/>
        </p:nvSpPr>
        <p:spPr>
          <a:xfrm>
            <a:off x="4191000" y="4143345"/>
            <a:ext cx="914399" cy="400110"/>
          </a:xfrm>
          <a:prstGeom prst="rect">
            <a:avLst/>
          </a:prstGeom>
          <a:noFill/>
        </p:spPr>
        <p:txBody>
          <a:bodyPr wrap="square" rtlCol="0">
            <a:spAutoFit/>
          </a:bodyPr>
          <a:lstStyle/>
          <a:p>
            <a:r>
              <a:rPr lang="en-US" sz="2000" dirty="0">
                <a:highlight>
                  <a:srgbClr val="FFFF00"/>
                </a:highlight>
              </a:rPr>
              <a:t>99%</a:t>
            </a:r>
          </a:p>
        </p:txBody>
      </p:sp>
      <p:sp>
        <p:nvSpPr>
          <p:cNvPr id="7" name="TextBox 6">
            <a:extLst>
              <a:ext uri="{FF2B5EF4-FFF2-40B4-BE49-F238E27FC236}">
                <a16:creationId xmlns:a16="http://schemas.microsoft.com/office/drawing/2014/main" id="{47B44487-622D-4167-B0B7-D02C09C1BA58}"/>
              </a:ext>
            </a:extLst>
          </p:cNvPr>
          <p:cNvSpPr txBox="1"/>
          <p:nvPr/>
        </p:nvSpPr>
        <p:spPr>
          <a:xfrm>
            <a:off x="2667000" y="3533745"/>
            <a:ext cx="1143000" cy="400110"/>
          </a:xfrm>
          <a:prstGeom prst="rect">
            <a:avLst/>
          </a:prstGeom>
          <a:noFill/>
        </p:spPr>
        <p:txBody>
          <a:bodyPr wrap="square" rtlCol="0">
            <a:spAutoFit/>
          </a:bodyPr>
          <a:lstStyle/>
          <a:p>
            <a:r>
              <a:rPr lang="en-US" sz="2000" dirty="0">
                <a:highlight>
                  <a:srgbClr val="FFFF00"/>
                </a:highlight>
              </a:rPr>
              <a:t>27%</a:t>
            </a:r>
          </a:p>
        </p:txBody>
      </p:sp>
      <p:sp>
        <p:nvSpPr>
          <p:cNvPr id="8" name="TextBox 7">
            <a:extLst>
              <a:ext uri="{FF2B5EF4-FFF2-40B4-BE49-F238E27FC236}">
                <a16:creationId xmlns:a16="http://schemas.microsoft.com/office/drawing/2014/main" id="{AC296AFF-AA73-4765-ADAA-E75B256494EB}"/>
              </a:ext>
            </a:extLst>
          </p:cNvPr>
          <p:cNvSpPr txBox="1"/>
          <p:nvPr/>
        </p:nvSpPr>
        <p:spPr>
          <a:xfrm>
            <a:off x="5867400" y="4829145"/>
            <a:ext cx="697627" cy="400110"/>
          </a:xfrm>
          <a:prstGeom prst="rect">
            <a:avLst/>
          </a:prstGeom>
          <a:noFill/>
        </p:spPr>
        <p:txBody>
          <a:bodyPr wrap="none" rtlCol="0">
            <a:spAutoFit/>
          </a:bodyPr>
          <a:lstStyle/>
          <a:p>
            <a:r>
              <a:rPr lang="en-US" sz="2000" dirty="0">
                <a:highlight>
                  <a:srgbClr val="FFFF00"/>
                </a:highlight>
              </a:rPr>
              <a:t>38%</a:t>
            </a:r>
          </a:p>
        </p:txBody>
      </p:sp>
      <p:sp>
        <p:nvSpPr>
          <p:cNvPr id="9" name="TextBox 8">
            <a:extLst>
              <a:ext uri="{FF2B5EF4-FFF2-40B4-BE49-F238E27FC236}">
                <a16:creationId xmlns:a16="http://schemas.microsoft.com/office/drawing/2014/main" id="{287F8C5A-2D32-4122-B3E1-F4847F608100}"/>
              </a:ext>
            </a:extLst>
          </p:cNvPr>
          <p:cNvSpPr txBox="1"/>
          <p:nvPr/>
        </p:nvSpPr>
        <p:spPr>
          <a:xfrm>
            <a:off x="1828800" y="6324600"/>
            <a:ext cx="4585294" cy="400110"/>
          </a:xfrm>
          <a:prstGeom prst="rect">
            <a:avLst/>
          </a:prstGeom>
          <a:noFill/>
        </p:spPr>
        <p:txBody>
          <a:bodyPr wrap="none" rtlCol="0">
            <a:spAutoFit/>
          </a:bodyPr>
          <a:lstStyle/>
          <a:p>
            <a:r>
              <a:rPr lang="en-US" sz="2000" dirty="0"/>
              <a:t>Spearman rank-order correlation = 0.54</a:t>
            </a:r>
          </a:p>
        </p:txBody>
      </p:sp>
    </p:spTree>
    <p:extLst>
      <p:ext uri="{BB962C8B-B14F-4D97-AF65-F5344CB8AC3E}">
        <p14:creationId xmlns:p14="http://schemas.microsoft.com/office/powerpoint/2010/main" val="3869991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E44D42-DF1E-44F8-8DFA-402A76D6A55A}"/>
              </a:ext>
            </a:extLst>
          </p:cNvPr>
          <p:cNvSpPr>
            <a:spLocks noGrp="1"/>
          </p:cNvSpPr>
          <p:nvPr>
            <p:ph type="sldNum" sz="quarter" idx="12"/>
          </p:nvPr>
        </p:nvSpPr>
        <p:spPr/>
        <p:txBody>
          <a:bodyPr/>
          <a:lstStyle/>
          <a:p>
            <a:pPr>
              <a:defRPr/>
            </a:pPr>
            <a:fld id="{FC104A63-7622-4A0E-8213-283EA964E1B0}" type="slidenum">
              <a:rPr lang="en-US" smtClean="0"/>
              <a:pPr>
                <a:defRPr/>
              </a:pPr>
              <a:t>17</a:t>
            </a:fld>
            <a:endParaRPr lang="en-US"/>
          </a:p>
        </p:txBody>
      </p:sp>
      <p:graphicFrame>
        <p:nvGraphicFramePr>
          <p:cNvPr id="3" name="Object 2">
            <a:extLst>
              <a:ext uri="{FF2B5EF4-FFF2-40B4-BE49-F238E27FC236}">
                <a16:creationId xmlns:a16="http://schemas.microsoft.com/office/drawing/2014/main" id="{87D9BB8D-3ED0-4B4E-8ACC-1C737387D455}"/>
              </a:ext>
            </a:extLst>
          </p:cNvPr>
          <p:cNvGraphicFramePr>
            <a:graphicFrameLocks noChangeAspect="1"/>
          </p:cNvGraphicFramePr>
          <p:nvPr>
            <p:extLst>
              <p:ext uri="{D42A27DB-BD31-4B8C-83A1-F6EECF244321}">
                <p14:modId xmlns:p14="http://schemas.microsoft.com/office/powerpoint/2010/main" val="4190503709"/>
              </p:ext>
            </p:extLst>
          </p:nvPr>
        </p:nvGraphicFramePr>
        <p:xfrm>
          <a:off x="369903" y="533400"/>
          <a:ext cx="8458200" cy="6096000"/>
        </p:xfrm>
        <a:graphic>
          <a:graphicData uri="http://schemas.openxmlformats.org/presentationml/2006/ole">
            <mc:AlternateContent xmlns:mc="http://schemas.openxmlformats.org/markup-compatibility/2006">
              <mc:Choice xmlns:v="urn:schemas-microsoft-com:vml" Requires="v">
                <p:oleObj spid="_x0000_s117867" name="Document" r:id="rId4" imgW="5942845" imgH="3625715" progId="Word.Document.12">
                  <p:embed/>
                </p:oleObj>
              </mc:Choice>
              <mc:Fallback>
                <p:oleObj name="Document" r:id="rId4" imgW="5942845" imgH="3625715" progId="Word.Document.12">
                  <p:embed/>
                  <p:pic>
                    <p:nvPicPr>
                      <p:cNvPr id="0" name=""/>
                      <p:cNvPicPr/>
                      <p:nvPr/>
                    </p:nvPicPr>
                    <p:blipFill>
                      <a:blip r:embed="rId5"/>
                      <a:stretch>
                        <a:fillRect/>
                      </a:stretch>
                    </p:blipFill>
                    <p:spPr>
                      <a:xfrm>
                        <a:off x="369903" y="533400"/>
                        <a:ext cx="8458200" cy="6096000"/>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8375D2F0-1C3D-42AC-9949-DF61A6D7CE86}"/>
              </a:ext>
            </a:extLst>
          </p:cNvPr>
          <p:cNvSpPr txBox="1"/>
          <p:nvPr/>
        </p:nvSpPr>
        <p:spPr>
          <a:xfrm>
            <a:off x="7620000" y="4114860"/>
            <a:ext cx="1078627" cy="400110"/>
          </a:xfrm>
          <a:prstGeom prst="rect">
            <a:avLst/>
          </a:prstGeom>
          <a:noFill/>
        </p:spPr>
        <p:txBody>
          <a:bodyPr wrap="square" rtlCol="0">
            <a:spAutoFit/>
          </a:bodyPr>
          <a:lstStyle/>
          <a:p>
            <a:r>
              <a:rPr lang="en-US" sz="2000" dirty="0">
                <a:highlight>
                  <a:srgbClr val="FFFF00"/>
                </a:highlight>
              </a:rPr>
              <a:t>68%</a:t>
            </a:r>
          </a:p>
        </p:txBody>
      </p:sp>
      <p:sp>
        <p:nvSpPr>
          <p:cNvPr id="5" name="TextBox 4">
            <a:extLst>
              <a:ext uri="{FF2B5EF4-FFF2-40B4-BE49-F238E27FC236}">
                <a16:creationId xmlns:a16="http://schemas.microsoft.com/office/drawing/2014/main" id="{03E9B5B6-F9F9-414A-84E0-16275F993A25}"/>
              </a:ext>
            </a:extLst>
          </p:cNvPr>
          <p:cNvSpPr txBox="1"/>
          <p:nvPr/>
        </p:nvSpPr>
        <p:spPr>
          <a:xfrm>
            <a:off x="4267200" y="5486400"/>
            <a:ext cx="762000" cy="400110"/>
          </a:xfrm>
          <a:prstGeom prst="rect">
            <a:avLst/>
          </a:prstGeom>
          <a:noFill/>
        </p:spPr>
        <p:txBody>
          <a:bodyPr wrap="square" rtlCol="0">
            <a:spAutoFit/>
          </a:bodyPr>
          <a:lstStyle/>
          <a:p>
            <a:r>
              <a:rPr lang="en-US" sz="2000" dirty="0">
                <a:highlight>
                  <a:srgbClr val="FFFF00"/>
                </a:highlight>
              </a:rPr>
              <a:t>90%</a:t>
            </a:r>
          </a:p>
        </p:txBody>
      </p:sp>
    </p:spTree>
    <p:extLst>
      <p:ext uri="{BB962C8B-B14F-4D97-AF65-F5344CB8AC3E}">
        <p14:creationId xmlns:p14="http://schemas.microsoft.com/office/powerpoint/2010/main" val="1596470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E44D42-DF1E-44F8-8DFA-402A76D6A55A}"/>
              </a:ext>
            </a:extLst>
          </p:cNvPr>
          <p:cNvSpPr>
            <a:spLocks noGrp="1"/>
          </p:cNvSpPr>
          <p:nvPr>
            <p:ph type="sldNum" sz="quarter" idx="12"/>
          </p:nvPr>
        </p:nvSpPr>
        <p:spPr/>
        <p:txBody>
          <a:bodyPr/>
          <a:lstStyle/>
          <a:p>
            <a:pPr>
              <a:defRPr/>
            </a:pPr>
            <a:fld id="{FC104A63-7622-4A0E-8213-283EA964E1B0}" type="slidenum">
              <a:rPr lang="en-US" smtClean="0"/>
              <a:pPr>
                <a:defRPr/>
              </a:pPr>
              <a:t>18</a:t>
            </a:fld>
            <a:endParaRPr lang="en-US"/>
          </a:p>
        </p:txBody>
      </p:sp>
      <p:graphicFrame>
        <p:nvGraphicFramePr>
          <p:cNvPr id="3" name="Object 2">
            <a:extLst>
              <a:ext uri="{FF2B5EF4-FFF2-40B4-BE49-F238E27FC236}">
                <a16:creationId xmlns:a16="http://schemas.microsoft.com/office/drawing/2014/main" id="{87D9BB8D-3ED0-4B4E-8ACC-1C737387D455}"/>
              </a:ext>
            </a:extLst>
          </p:cNvPr>
          <p:cNvGraphicFramePr>
            <a:graphicFrameLocks noChangeAspect="1"/>
          </p:cNvGraphicFramePr>
          <p:nvPr>
            <p:extLst>
              <p:ext uri="{D42A27DB-BD31-4B8C-83A1-F6EECF244321}">
                <p14:modId xmlns:p14="http://schemas.microsoft.com/office/powerpoint/2010/main" val="1738975601"/>
              </p:ext>
            </p:extLst>
          </p:nvPr>
        </p:nvGraphicFramePr>
        <p:xfrm>
          <a:off x="381000" y="457200"/>
          <a:ext cx="8458200" cy="6096000"/>
        </p:xfrm>
        <a:graphic>
          <a:graphicData uri="http://schemas.openxmlformats.org/presentationml/2006/ole">
            <mc:AlternateContent xmlns:mc="http://schemas.openxmlformats.org/markup-compatibility/2006">
              <mc:Choice xmlns:v="urn:schemas-microsoft-com:vml" Requires="v">
                <p:oleObj spid="_x0000_s129054" name="Document" r:id="rId4" imgW="5942845" imgH="3625715" progId="Word.Document.12">
                  <p:embed/>
                </p:oleObj>
              </mc:Choice>
              <mc:Fallback>
                <p:oleObj name="Document" r:id="rId4" imgW="5942845" imgH="3625715" progId="Word.Document.12">
                  <p:embed/>
                  <p:pic>
                    <p:nvPicPr>
                      <p:cNvPr id="3" name="Object 2">
                        <a:extLst>
                          <a:ext uri="{FF2B5EF4-FFF2-40B4-BE49-F238E27FC236}">
                            <a16:creationId xmlns:a16="http://schemas.microsoft.com/office/drawing/2014/main" id="{87D9BB8D-3ED0-4B4E-8ACC-1C737387D455}"/>
                          </a:ext>
                        </a:extLst>
                      </p:cNvPr>
                      <p:cNvPicPr/>
                      <p:nvPr/>
                    </p:nvPicPr>
                    <p:blipFill>
                      <a:blip r:embed="rId5"/>
                      <a:stretch>
                        <a:fillRect/>
                      </a:stretch>
                    </p:blipFill>
                    <p:spPr>
                      <a:xfrm>
                        <a:off x="381000" y="457200"/>
                        <a:ext cx="8458200" cy="6096000"/>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7D0F5EF0-E06F-4C3E-84E8-BAC9C8E2DCFC}"/>
              </a:ext>
            </a:extLst>
          </p:cNvPr>
          <p:cNvSpPr txBox="1"/>
          <p:nvPr/>
        </p:nvSpPr>
        <p:spPr>
          <a:xfrm>
            <a:off x="4267200" y="4067145"/>
            <a:ext cx="825867" cy="400110"/>
          </a:xfrm>
          <a:prstGeom prst="rect">
            <a:avLst/>
          </a:prstGeom>
          <a:noFill/>
        </p:spPr>
        <p:txBody>
          <a:bodyPr wrap="square" rtlCol="0">
            <a:spAutoFit/>
          </a:bodyPr>
          <a:lstStyle/>
          <a:p>
            <a:r>
              <a:rPr lang="en-US" sz="2000" dirty="0">
                <a:highlight>
                  <a:srgbClr val="FFFF00"/>
                </a:highlight>
              </a:rPr>
              <a:t>100%</a:t>
            </a:r>
          </a:p>
        </p:txBody>
      </p:sp>
      <p:sp>
        <p:nvSpPr>
          <p:cNvPr id="5" name="TextBox 4">
            <a:extLst>
              <a:ext uri="{FF2B5EF4-FFF2-40B4-BE49-F238E27FC236}">
                <a16:creationId xmlns:a16="http://schemas.microsoft.com/office/drawing/2014/main" id="{11F44C31-8B51-4998-950C-F536B9E022AC}"/>
              </a:ext>
            </a:extLst>
          </p:cNvPr>
          <p:cNvSpPr txBox="1"/>
          <p:nvPr/>
        </p:nvSpPr>
        <p:spPr>
          <a:xfrm>
            <a:off x="2667000" y="3305145"/>
            <a:ext cx="697627" cy="400110"/>
          </a:xfrm>
          <a:prstGeom prst="rect">
            <a:avLst/>
          </a:prstGeom>
          <a:noFill/>
        </p:spPr>
        <p:txBody>
          <a:bodyPr wrap="none" rtlCol="0">
            <a:spAutoFit/>
          </a:bodyPr>
          <a:lstStyle/>
          <a:p>
            <a:r>
              <a:rPr lang="en-US" sz="2000" dirty="0">
                <a:highlight>
                  <a:srgbClr val="FFFF00"/>
                </a:highlight>
              </a:rPr>
              <a:t>31%</a:t>
            </a:r>
          </a:p>
        </p:txBody>
      </p:sp>
      <p:sp>
        <p:nvSpPr>
          <p:cNvPr id="6" name="TextBox 5">
            <a:extLst>
              <a:ext uri="{FF2B5EF4-FFF2-40B4-BE49-F238E27FC236}">
                <a16:creationId xmlns:a16="http://schemas.microsoft.com/office/drawing/2014/main" id="{10BE6C09-6F30-41FC-B0FC-A1D2EB6321EA}"/>
              </a:ext>
            </a:extLst>
          </p:cNvPr>
          <p:cNvSpPr txBox="1"/>
          <p:nvPr/>
        </p:nvSpPr>
        <p:spPr>
          <a:xfrm>
            <a:off x="6020540" y="4724400"/>
            <a:ext cx="837460" cy="400110"/>
          </a:xfrm>
          <a:prstGeom prst="rect">
            <a:avLst/>
          </a:prstGeom>
          <a:noFill/>
        </p:spPr>
        <p:txBody>
          <a:bodyPr wrap="square" rtlCol="0">
            <a:spAutoFit/>
          </a:bodyPr>
          <a:lstStyle/>
          <a:p>
            <a:r>
              <a:rPr lang="en-US" sz="2000" dirty="0">
                <a:highlight>
                  <a:srgbClr val="FFFF00"/>
                </a:highlight>
              </a:rPr>
              <a:t> 32%</a:t>
            </a:r>
          </a:p>
        </p:txBody>
      </p:sp>
      <p:sp>
        <p:nvSpPr>
          <p:cNvPr id="7" name="Rectangle 6">
            <a:extLst>
              <a:ext uri="{FF2B5EF4-FFF2-40B4-BE49-F238E27FC236}">
                <a16:creationId xmlns:a16="http://schemas.microsoft.com/office/drawing/2014/main" id="{3B90011B-EC84-4822-A376-182EEF96BBC8}"/>
              </a:ext>
            </a:extLst>
          </p:cNvPr>
          <p:cNvSpPr/>
          <p:nvPr/>
        </p:nvSpPr>
        <p:spPr>
          <a:xfrm>
            <a:off x="1982680" y="6037173"/>
            <a:ext cx="4800600" cy="400110"/>
          </a:xfrm>
          <a:prstGeom prst="rect">
            <a:avLst/>
          </a:prstGeom>
        </p:spPr>
        <p:txBody>
          <a:bodyPr wrap="square">
            <a:spAutoFit/>
          </a:bodyPr>
          <a:lstStyle/>
          <a:p>
            <a:r>
              <a:rPr lang="en-US" sz="2000" dirty="0"/>
              <a:t>Spearman rank-order correlation = 0.56</a:t>
            </a:r>
          </a:p>
        </p:txBody>
      </p:sp>
    </p:spTree>
    <p:extLst>
      <p:ext uri="{BB962C8B-B14F-4D97-AF65-F5344CB8AC3E}">
        <p14:creationId xmlns:p14="http://schemas.microsoft.com/office/powerpoint/2010/main" val="3479151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11CA56-5ADD-46C3-9B86-ACD747C05062}"/>
              </a:ext>
            </a:extLst>
          </p:cNvPr>
          <p:cNvSpPr>
            <a:spLocks noGrp="1"/>
          </p:cNvSpPr>
          <p:nvPr>
            <p:ph type="sldNum" sz="quarter" idx="12"/>
          </p:nvPr>
        </p:nvSpPr>
        <p:spPr/>
        <p:txBody>
          <a:bodyPr/>
          <a:lstStyle/>
          <a:p>
            <a:pPr>
              <a:defRPr/>
            </a:pPr>
            <a:fld id="{FC104A63-7622-4A0E-8213-283EA964E1B0}" type="slidenum">
              <a:rPr lang="en-US" smtClean="0"/>
              <a:pPr>
                <a:defRPr/>
              </a:pPr>
              <a:t>19</a:t>
            </a:fld>
            <a:endParaRPr lang="en-US"/>
          </a:p>
        </p:txBody>
      </p:sp>
      <p:graphicFrame>
        <p:nvGraphicFramePr>
          <p:cNvPr id="3" name="Object 2">
            <a:extLst>
              <a:ext uri="{FF2B5EF4-FFF2-40B4-BE49-F238E27FC236}">
                <a16:creationId xmlns:a16="http://schemas.microsoft.com/office/drawing/2014/main" id="{DCFCBA81-07F1-4C28-9101-5CB7042E2932}"/>
              </a:ext>
            </a:extLst>
          </p:cNvPr>
          <p:cNvGraphicFramePr>
            <a:graphicFrameLocks noChangeAspect="1"/>
          </p:cNvGraphicFramePr>
          <p:nvPr>
            <p:extLst>
              <p:ext uri="{D42A27DB-BD31-4B8C-83A1-F6EECF244321}">
                <p14:modId xmlns:p14="http://schemas.microsoft.com/office/powerpoint/2010/main" val="1262189344"/>
              </p:ext>
            </p:extLst>
          </p:nvPr>
        </p:nvGraphicFramePr>
        <p:xfrm>
          <a:off x="381000" y="457200"/>
          <a:ext cx="8001000" cy="6172200"/>
        </p:xfrm>
        <a:graphic>
          <a:graphicData uri="http://schemas.openxmlformats.org/presentationml/2006/ole">
            <mc:AlternateContent xmlns:mc="http://schemas.openxmlformats.org/markup-compatibility/2006">
              <mc:Choice xmlns:v="urn:schemas-microsoft-com:vml" Requires="v">
                <p:oleObj spid="_x0000_s118891" name="Document" r:id="rId4" imgW="5942845" imgH="3496973" progId="Word.Document.12">
                  <p:embed/>
                </p:oleObj>
              </mc:Choice>
              <mc:Fallback>
                <p:oleObj name="Document" r:id="rId4" imgW="5942845" imgH="3496973" progId="Word.Document.12">
                  <p:embed/>
                  <p:pic>
                    <p:nvPicPr>
                      <p:cNvPr id="0" name=""/>
                      <p:cNvPicPr/>
                      <p:nvPr/>
                    </p:nvPicPr>
                    <p:blipFill>
                      <a:blip r:embed="rId5"/>
                      <a:stretch>
                        <a:fillRect/>
                      </a:stretch>
                    </p:blipFill>
                    <p:spPr>
                      <a:xfrm>
                        <a:off x="381000" y="457200"/>
                        <a:ext cx="8001000" cy="6172200"/>
                      </a:xfrm>
                      <a:prstGeom prst="rect">
                        <a:avLst/>
                      </a:prstGeom>
                    </p:spPr>
                  </p:pic>
                </p:oleObj>
              </mc:Fallback>
            </mc:AlternateContent>
          </a:graphicData>
        </a:graphic>
      </p:graphicFrame>
    </p:spTree>
    <p:extLst>
      <p:ext uri="{BB962C8B-B14F-4D97-AF65-F5344CB8AC3E}">
        <p14:creationId xmlns:p14="http://schemas.microsoft.com/office/powerpoint/2010/main" val="90139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1F7DF-0C57-4DDC-B890-A66F948AA706}"/>
              </a:ext>
            </a:extLst>
          </p:cNvPr>
          <p:cNvSpPr>
            <a:spLocks noGrp="1"/>
          </p:cNvSpPr>
          <p:nvPr>
            <p:ph type="title"/>
          </p:nvPr>
        </p:nvSpPr>
        <p:spPr>
          <a:xfrm>
            <a:off x="0" y="274638"/>
            <a:ext cx="9144000" cy="1143000"/>
          </a:xfrm>
        </p:spPr>
        <p:txBody>
          <a:bodyPr/>
          <a:lstStyle/>
          <a:p>
            <a:pPr algn="l"/>
            <a:br>
              <a:rPr lang="en-US" b="1" dirty="0">
                <a:solidFill>
                  <a:schemeClr val="tx1"/>
                </a:solidFill>
              </a:rPr>
            </a:br>
            <a:br>
              <a:rPr lang="en-US" b="1" dirty="0">
                <a:solidFill>
                  <a:schemeClr val="tx1"/>
                </a:solidFill>
              </a:rPr>
            </a:br>
            <a:br>
              <a:rPr lang="en-US" b="1" dirty="0">
                <a:solidFill>
                  <a:schemeClr val="tx1"/>
                </a:solidFill>
              </a:rPr>
            </a:br>
            <a:r>
              <a:rPr lang="en-US" sz="3800" b="1" dirty="0">
                <a:solidFill>
                  <a:schemeClr val="tx1"/>
                </a:solidFill>
                <a:latin typeface="Comic Sans MS" panose="030F0702030302020204" pitchFamily="66" charset="0"/>
              </a:rPr>
              <a:t>RAND Center for Excellence in Research on Complementary and Alternative Medicine </a:t>
            </a:r>
            <a:r>
              <a:rPr lang="en-US" b="1" dirty="0">
                <a:solidFill>
                  <a:schemeClr val="bg1"/>
                </a:solidFill>
              </a:rPr>
              <a:t>)</a:t>
            </a:r>
            <a:br>
              <a:rPr lang="en-US" b="1" dirty="0">
                <a:solidFill>
                  <a:schemeClr val="bg1"/>
                </a:solidFill>
              </a:rPr>
            </a:br>
            <a:br>
              <a:rPr lang="en-US" b="1" dirty="0">
                <a:solidFill>
                  <a:schemeClr val="bg1"/>
                </a:solidFill>
              </a:rPr>
            </a:br>
            <a:endParaRPr lang="en-US" dirty="0"/>
          </a:p>
        </p:txBody>
      </p:sp>
      <p:sp>
        <p:nvSpPr>
          <p:cNvPr id="3" name="Content Placeholder 2">
            <a:extLst>
              <a:ext uri="{FF2B5EF4-FFF2-40B4-BE49-F238E27FC236}">
                <a16:creationId xmlns:a16="http://schemas.microsoft.com/office/drawing/2014/main" id="{304575EA-4617-4D61-B868-C44A404574E8}"/>
              </a:ext>
            </a:extLst>
          </p:cNvPr>
          <p:cNvSpPr>
            <a:spLocks noGrp="1"/>
          </p:cNvSpPr>
          <p:nvPr>
            <p:ph idx="1"/>
          </p:nvPr>
        </p:nvSpPr>
        <p:spPr>
          <a:xfrm>
            <a:off x="76200" y="1600200"/>
            <a:ext cx="9067800" cy="4525963"/>
          </a:xfrm>
        </p:spPr>
        <p:txBody>
          <a:bodyPr/>
          <a:lstStyle/>
          <a:p>
            <a:pPr marL="0" indent="0">
              <a:buNone/>
            </a:pPr>
            <a:endParaRPr lang="en-US" sz="2600" dirty="0">
              <a:latin typeface="Comic Sans MS" panose="030F0702030302020204" pitchFamily="66" charset="0"/>
            </a:endParaRPr>
          </a:p>
          <a:p>
            <a:pPr marL="0" indent="0">
              <a:buNone/>
            </a:pPr>
            <a:r>
              <a:rPr lang="en-US" sz="2600" i="1" dirty="0">
                <a:latin typeface="Comic Sans MS" panose="030F0702030302020204" pitchFamily="66" charset="0"/>
              </a:rPr>
              <a:t>National Center for Complementary and Integrative Health Grant No: 1U19AT007912 (PI: Ian Coulter)</a:t>
            </a:r>
          </a:p>
          <a:p>
            <a:pPr marL="0" indent="0">
              <a:buNone/>
            </a:pPr>
            <a:endParaRPr lang="en-US" sz="2600" i="1" dirty="0">
              <a:latin typeface="Comic Sans MS" panose="030F0702030302020204" pitchFamily="66" charset="0"/>
            </a:endParaRPr>
          </a:p>
          <a:p>
            <a:pPr marL="0" indent="0">
              <a:buNone/>
            </a:pPr>
            <a:r>
              <a:rPr lang="en-US" sz="2400" dirty="0">
                <a:latin typeface="Comic Sans MS" panose="030F0702030302020204" pitchFamily="66" charset="0"/>
              </a:rPr>
              <a:t>   Hays, R. D., Spritzer, K. L., </a:t>
            </a:r>
            <a:r>
              <a:rPr lang="en-US" sz="2400" dirty="0" err="1">
                <a:latin typeface="Comic Sans MS" panose="030F0702030302020204" pitchFamily="66" charset="0"/>
              </a:rPr>
              <a:t>Sherbourne</a:t>
            </a:r>
            <a:r>
              <a:rPr lang="en-US" sz="2400" dirty="0">
                <a:latin typeface="Comic Sans MS" panose="030F0702030302020204" pitchFamily="66" charset="0"/>
              </a:rPr>
              <a:t>, C. D., Ryan, G. W., &amp; Coulter, I. D.  (in press). Group and individual-level change on health-related quality of life in chiropractic patients with chronic low back or neck pain.  </a:t>
            </a:r>
            <a:r>
              <a:rPr lang="en-US" sz="2400" u="sng" dirty="0">
                <a:latin typeface="Comic Sans MS" panose="030F0702030302020204" pitchFamily="66" charset="0"/>
              </a:rPr>
              <a:t>Spine</a:t>
            </a:r>
            <a:r>
              <a:rPr lang="en-US" sz="2400" dirty="0">
                <a:latin typeface="Comic Sans MS" panose="030F0702030302020204" pitchFamily="66" charset="0"/>
              </a:rPr>
              <a:t>.  </a:t>
            </a:r>
          </a:p>
          <a:p>
            <a:pPr marL="0" indent="0">
              <a:buNone/>
            </a:pPr>
            <a:r>
              <a:rPr lang="en-US" sz="2400" dirty="0">
                <a:latin typeface="Comic Sans MS" panose="030F0702030302020204" pitchFamily="66" charset="0"/>
              </a:rPr>
              <a:t>   Herman, P., </a:t>
            </a:r>
            <a:r>
              <a:rPr lang="en-US" sz="2400" dirty="0" err="1">
                <a:latin typeface="Comic Sans MS" panose="030F0702030302020204" pitchFamily="66" charset="0"/>
              </a:rPr>
              <a:t>Kommareddi</a:t>
            </a:r>
            <a:r>
              <a:rPr lang="en-US" sz="2400" dirty="0">
                <a:latin typeface="Comic Sans MS" panose="030F0702030302020204" pitchFamily="66" charset="0"/>
              </a:rPr>
              <a:t>, M. et al. (2018).  Characteristics of chiropractic patients being treated for chronic low back and  neck pain.  </a:t>
            </a:r>
            <a:r>
              <a:rPr lang="en-US" sz="2400" u="sng" dirty="0">
                <a:latin typeface="Comic Sans MS" panose="030F0702030302020204" pitchFamily="66" charset="0"/>
              </a:rPr>
              <a:t>J Manipulative and Physiological Therapeutics.</a:t>
            </a:r>
            <a:r>
              <a:rPr lang="en-US" sz="2400" dirty="0">
                <a:latin typeface="Comic Sans MS" panose="030F0702030302020204" pitchFamily="66" charset="0"/>
              </a:rPr>
              <a:t>, 41, 445-455.</a:t>
            </a:r>
            <a:endParaRPr lang="en-US" dirty="0"/>
          </a:p>
          <a:p>
            <a:pPr marL="0" indent="0">
              <a:buNone/>
            </a:pPr>
            <a:endParaRPr lang="en-US" sz="2400" dirty="0">
              <a:latin typeface="Comic Sans MS" panose="030F0702030302020204" pitchFamily="66" charset="0"/>
            </a:endParaRPr>
          </a:p>
          <a:p>
            <a:endParaRPr lang="en-US" dirty="0"/>
          </a:p>
        </p:txBody>
      </p:sp>
      <p:sp>
        <p:nvSpPr>
          <p:cNvPr id="4" name="Slide Number Placeholder 3">
            <a:extLst>
              <a:ext uri="{FF2B5EF4-FFF2-40B4-BE49-F238E27FC236}">
                <a16:creationId xmlns:a16="http://schemas.microsoft.com/office/drawing/2014/main" id="{7A980CA5-C581-4C8D-AECD-D08C25A11DAA}"/>
              </a:ext>
            </a:extLst>
          </p:cNvPr>
          <p:cNvSpPr>
            <a:spLocks noGrp="1"/>
          </p:cNvSpPr>
          <p:nvPr>
            <p:ph type="sldNum" sz="quarter" idx="12"/>
          </p:nvPr>
        </p:nvSpPr>
        <p:spPr/>
        <p:txBody>
          <a:bodyPr/>
          <a:lstStyle/>
          <a:p>
            <a:pPr>
              <a:defRPr/>
            </a:pPr>
            <a:fld id="{0C5144EA-161E-419D-B606-46724030BA3B}" type="slidenum">
              <a:rPr lang="en-US" smtClean="0"/>
              <a:pPr>
                <a:defRPr/>
              </a:pPr>
              <a:t>2</a:t>
            </a:fld>
            <a:endParaRPr lang="en-US"/>
          </a:p>
        </p:txBody>
      </p:sp>
    </p:spTree>
    <p:extLst>
      <p:ext uri="{BB962C8B-B14F-4D97-AF65-F5344CB8AC3E}">
        <p14:creationId xmlns:p14="http://schemas.microsoft.com/office/powerpoint/2010/main" val="1905101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8D167F0-B9B0-4D05-B0A2-26AF59C11BB1}"/>
              </a:ext>
            </a:extLst>
          </p:cNvPr>
          <p:cNvSpPr>
            <a:spLocks noGrp="1"/>
          </p:cNvSpPr>
          <p:nvPr>
            <p:ph type="sldNum" sz="quarter" idx="12"/>
          </p:nvPr>
        </p:nvSpPr>
        <p:spPr/>
        <p:txBody>
          <a:bodyPr/>
          <a:lstStyle/>
          <a:p>
            <a:pPr>
              <a:defRPr/>
            </a:pPr>
            <a:fld id="{FC104A63-7622-4A0E-8213-283EA964E1B0}" type="slidenum">
              <a:rPr lang="en-US" smtClean="0"/>
              <a:pPr>
                <a:defRPr/>
              </a:pPr>
              <a:t>20</a:t>
            </a:fld>
            <a:endParaRPr lang="en-US"/>
          </a:p>
        </p:txBody>
      </p:sp>
      <p:graphicFrame>
        <p:nvGraphicFramePr>
          <p:cNvPr id="3" name="Object 2">
            <a:extLst>
              <a:ext uri="{FF2B5EF4-FFF2-40B4-BE49-F238E27FC236}">
                <a16:creationId xmlns:a16="http://schemas.microsoft.com/office/drawing/2014/main" id="{ACBF8D75-1EE0-4F2E-BE8F-EBB418D3D878}"/>
              </a:ext>
            </a:extLst>
          </p:cNvPr>
          <p:cNvGraphicFramePr>
            <a:graphicFrameLocks noChangeAspect="1"/>
          </p:cNvGraphicFramePr>
          <p:nvPr>
            <p:extLst>
              <p:ext uri="{D42A27DB-BD31-4B8C-83A1-F6EECF244321}">
                <p14:modId xmlns:p14="http://schemas.microsoft.com/office/powerpoint/2010/main" val="3891708935"/>
              </p:ext>
            </p:extLst>
          </p:nvPr>
        </p:nvGraphicFramePr>
        <p:xfrm>
          <a:off x="182850" y="290513"/>
          <a:ext cx="8580150" cy="6430962"/>
        </p:xfrm>
        <a:graphic>
          <a:graphicData uri="http://schemas.openxmlformats.org/presentationml/2006/ole">
            <mc:AlternateContent xmlns:mc="http://schemas.openxmlformats.org/markup-compatibility/2006">
              <mc:Choice xmlns:v="urn:schemas-microsoft-com:vml" Requires="v">
                <p:oleObj spid="_x0000_s126035" name="Document" r:id="rId4" imgW="5943600" imgH="6277043" progId="Word.Document.12">
                  <p:embed/>
                </p:oleObj>
              </mc:Choice>
              <mc:Fallback>
                <p:oleObj name="Document" r:id="rId4" imgW="5943600" imgH="6277043" progId="Word.Document.12">
                  <p:embed/>
                  <p:pic>
                    <p:nvPicPr>
                      <p:cNvPr id="3" name="Object 2">
                        <a:extLst>
                          <a:ext uri="{FF2B5EF4-FFF2-40B4-BE49-F238E27FC236}">
                            <a16:creationId xmlns:a16="http://schemas.microsoft.com/office/drawing/2014/main" id="{ACBF8D75-1EE0-4F2E-BE8F-EBB418D3D878}"/>
                          </a:ext>
                        </a:extLst>
                      </p:cNvPr>
                      <p:cNvPicPr/>
                      <p:nvPr/>
                    </p:nvPicPr>
                    <p:blipFill>
                      <a:blip r:embed="rId5"/>
                      <a:stretch>
                        <a:fillRect/>
                      </a:stretch>
                    </p:blipFill>
                    <p:spPr>
                      <a:xfrm>
                        <a:off x="182850" y="290513"/>
                        <a:ext cx="8580150" cy="6430962"/>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FCE32778-46B3-4C3F-A480-47C87BB83EF2}"/>
              </a:ext>
            </a:extLst>
          </p:cNvPr>
          <p:cNvSpPr txBox="1"/>
          <p:nvPr/>
        </p:nvSpPr>
        <p:spPr>
          <a:xfrm>
            <a:off x="1066800" y="5410200"/>
            <a:ext cx="3852337" cy="954107"/>
          </a:xfrm>
          <a:prstGeom prst="rect">
            <a:avLst/>
          </a:prstGeom>
          <a:noFill/>
        </p:spPr>
        <p:txBody>
          <a:bodyPr wrap="none" rtlCol="0">
            <a:spAutoFit/>
          </a:bodyPr>
          <a:lstStyle/>
          <a:p>
            <a:r>
              <a:rPr lang="en-US" sz="2400" dirty="0"/>
              <a:t>CR (two-tailed): 2.77*SEM</a:t>
            </a:r>
          </a:p>
          <a:p>
            <a:r>
              <a:rPr lang="en-US" sz="2400"/>
              <a:t>CR </a:t>
            </a:r>
            <a:r>
              <a:rPr lang="en-US" sz="2400" dirty="0"/>
              <a:t>(one-tailed</a:t>
            </a:r>
            <a:r>
              <a:rPr lang="en-US" sz="2400"/>
              <a:t>): 2.33</a:t>
            </a:r>
            <a:r>
              <a:rPr lang="en-US" sz="2400" dirty="0"/>
              <a:t>*SEM</a:t>
            </a:r>
            <a:r>
              <a:rPr lang="en-US" dirty="0"/>
              <a:t> </a:t>
            </a:r>
          </a:p>
        </p:txBody>
      </p:sp>
    </p:spTree>
    <p:extLst>
      <p:ext uri="{BB962C8B-B14F-4D97-AF65-F5344CB8AC3E}">
        <p14:creationId xmlns:p14="http://schemas.microsoft.com/office/powerpoint/2010/main" val="1778374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Grp="1" noChangeArrowheads="1"/>
          </p:cNvSpPr>
          <p:nvPr>
            <p:ph type="title"/>
          </p:nvPr>
        </p:nvSpPr>
        <p:spPr>
          <a:xfrm>
            <a:off x="514350" y="274638"/>
            <a:ext cx="8629650" cy="1143000"/>
          </a:xfrm>
        </p:spPr>
        <p:txBody>
          <a:bodyPr/>
          <a:lstStyle/>
          <a:p>
            <a:pPr algn="l"/>
            <a:r>
              <a:rPr lang="en-US" altLang="en-US" sz="5600" dirty="0">
                <a:latin typeface="Comic Sans MS" pitchFamily="66" charset="0"/>
              </a:rPr>
              <a:t>Thank you.</a:t>
            </a:r>
            <a:br>
              <a:rPr lang="en-US" altLang="en-US" sz="5600" dirty="0">
                <a:latin typeface="Comic Sans MS" pitchFamily="66" charset="0"/>
              </a:rPr>
            </a:br>
            <a:r>
              <a:rPr lang="en-US" altLang="en-US" sz="5600" b="1" dirty="0">
                <a:latin typeface="Comic Sans MS" pitchFamily="66" charset="0"/>
              </a:rPr>
              <a:t> </a:t>
            </a:r>
          </a:p>
        </p:txBody>
      </p:sp>
      <p:sp>
        <p:nvSpPr>
          <p:cNvPr id="3" name="Content Placeholder 2">
            <a:extLst>
              <a:ext uri="{FF2B5EF4-FFF2-40B4-BE49-F238E27FC236}">
                <a16:creationId xmlns:a16="http://schemas.microsoft.com/office/drawing/2014/main" id="{29A0CC21-C278-4A44-B24C-20E9018ED123}"/>
              </a:ext>
            </a:extLst>
          </p:cNvPr>
          <p:cNvSpPr>
            <a:spLocks noGrp="1"/>
          </p:cNvSpPr>
          <p:nvPr>
            <p:ph idx="1"/>
          </p:nvPr>
        </p:nvSpPr>
        <p:spPr>
          <a:xfrm>
            <a:off x="152400" y="1600200"/>
            <a:ext cx="8991600" cy="4525963"/>
          </a:xfrm>
        </p:spPr>
        <p:txBody>
          <a:bodyPr/>
          <a:lstStyle/>
          <a:p>
            <a:r>
              <a:rPr lang="en-US" sz="2400" dirty="0"/>
              <a:t>Finkelman, M. D. et al.  (2010).  Item </a:t>
            </a:r>
          </a:p>
          <a:p>
            <a:pPr marL="0" indent="0">
              <a:buNone/>
            </a:pPr>
            <a:r>
              <a:rPr lang="en-US" sz="2400" dirty="0"/>
              <a:t>selection and hypothesis testing for the </a:t>
            </a:r>
          </a:p>
          <a:p>
            <a:pPr marL="0" indent="0">
              <a:buNone/>
            </a:pPr>
            <a:r>
              <a:rPr lang="en-US" sz="2400" dirty="0"/>
              <a:t>adaptive measurement of change.  Applied Psychological Measurement, 34, 238-254.</a:t>
            </a:r>
          </a:p>
          <a:p>
            <a:r>
              <a:rPr lang="en-US" sz="2400" dirty="0" err="1"/>
              <a:t>Jabrayilov</a:t>
            </a:r>
            <a:r>
              <a:rPr lang="en-US" sz="2400" dirty="0"/>
              <a:t>, R. et al.  (2016).  Comparison of classical test</a:t>
            </a:r>
          </a:p>
          <a:p>
            <a:pPr marL="0" indent="0">
              <a:buNone/>
            </a:pPr>
            <a:r>
              <a:rPr lang="en-US" sz="2400" dirty="0"/>
              <a:t>theory and item response theory in individual change assessment.  Applied Psychological Measurement, 40, 559-572.</a:t>
            </a:r>
          </a:p>
          <a:p>
            <a:r>
              <a:rPr lang="en-US" sz="2400" dirty="0"/>
              <a:t>Wang, C., &amp; Weiss, D. J.  (2018).  Multivariate hypothesis</a:t>
            </a:r>
          </a:p>
          <a:p>
            <a:pPr marL="0" indent="0">
              <a:buNone/>
            </a:pPr>
            <a:r>
              <a:rPr lang="en-US" sz="2400" dirty="0"/>
              <a:t>testing methods for evaluating significant individual change.  Applied Psychological Measurement, 42, 221-239.</a:t>
            </a:r>
          </a:p>
        </p:txBody>
      </p:sp>
      <p:sp>
        <p:nvSpPr>
          <p:cNvPr id="5" name="Rectangle 6"/>
          <p:cNvSpPr>
            <a:spLocks noGrp="1" noChangeArrowheads="1"/>
          </p:cNvSpPr>
          <p:nvPr>
            <p:ph type="sldNum" sz="quarter" idx="12"/>
          </p:nvPr>
        </p:nvSpPr>
        <p:spPr/>
        <p:txBody>
          <a:bodyPr/>
          <a:lstStyle/>
          <a:p>
            <a:pPr>
              <a:defRPr/>
            </a:pPr>
            <a:fld id="{3B9A6E72-2B83-42F2-A9BD-CCC40E15C796}" type="slidenum">
              <a:rPr lang="en-US"/>
              <a:pPr>
                <a:defRPr/>
              </a:pPr>
              <a:t>21</a:t>
            </a:fld>
            <a:endParaRPr lang="en-US"/>
          </a:p>
        </p:txBody>
      </p:sp>
      <p:sp>
        <p:nvSpPr>
          <p:cNvPr id="113669" name="TextBox 1"/>
          <p:cNvSpPr txBox="1">
            <a:spLocks noChangeArrowheads="1"/>
          </p:cNvSpPr>
          <p:nvPr/>
        </p:nvSpPr>
        <p:spPr bwMode="auto">
          <a:xfrm>
            <a:off x="152400" y="5662873"/>
            <a:ext cx="8991600" cy="2431435"/>
          </a:xfrm>
          <a:prstGeom prst="rect">
            <a:avLst/>
          </a:prstGeom>
          <a:noFill/>
          <a:ln w="9525">
            <a:noFill/>
            <a:miter lim="800000"/>
            <a:headEnd/>
            <a:tailEnd/>
          </a:ln>
        </p:spPr>
        <p:txBody>
          <a:bodyPr>
            <a:spAutoFit/>
          </a:bodyPr>
          <a:lstStyle/>
          <a:p>
            <a:pPr algn="ctr"/>
            <a:r>
              <a:rPr lang="en-US" altLang="en-US" sz="2000" dirty="0">
                <a:hlinkClick r:id="rId3"/>
              </a:rPr>
              <a:t>drhays@ucla.edu</a:t>
            </a:r>
            <a:r>
              <a:rPr lang="en-US" altLang="en-US" sz="2000" dirty="0"/>
              <a:t>    </a:t>
            </a:r>
          </a:p>
          <a:p>
            <a:pPr algn="ctr"/>
            <a:r>
              <a:rPr lang="en-US" altLang="en-US" sz="2000" dirty="0" err="1"/>
              <a:t>Powerpoint</a:t>
            </a:r>
            <a:r>
              <a:rPr lang="en-US" altLang="en-US" sz="2000" dirty="0"/>
              <a:t> file available for downloading at: </a:t>
            </a:r>
          </a:p>
          <a:p>
            <a:pPr algn="ctr"/>
            <a:r>
              <a:rPr lang="en-US" altLang="en-US" sz="2000" dirty="0">
                <a:hlinkClick r:id="rId4"/>
              </a:rPr>
              <a:t>https://drhays.dgsom.ucla.edu/pages/presentations</a:t>
            </a:r>
            <a:endParaRPr lang="en-US" altLang="en-US" sz="2000" dirty="0"/>
          </a:p>
          <a:p>
            <a:pPr algn="ctr"/>
            <a:endParaRPr lang="en-US" altLang="en-US" sz="2000" dirty="0"/>
          </a:p>
          <a:p>
            <a:pPr algn="ctr"/>
            <a:endParaRPr lang="en-US" altLang="en-US" sz="2000" dirty="0"/>
          </a:p>
          <a:p>
            <a:endParaRPr lang="en-US" altLang="en-US" dirty="0">
              <a:cs typeface="Times New Roman" pitchFamily="18" charset="0"/>
            </a:endParaRPr>
          </a:p>
          <a:p>
            <a:endParaRPr lang="en-US" altLang="en-US" sz="2000" dirty="0"/>
          </a:p>
        </p:txBody>
      </p:sp>
      <p:pic>
        <p:nvPicPr>
          <p:cNvPr id="4" name="Picture 3">
            <a:extLst>
              <a:ext uri="{FF2B5EF4-FFF2-40B4-BE49-F238E27FC236}">
                <a16:creationId xmlns:a16="http://schemas.microsoft.com/office/drawing/2014/main" id="{5AE8C5DC-C704-46B1-9BF9-6B9B91B70986}"/>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6156294" y="-91281"/>
            <a:ext cx="2857500" cy="24288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6CB4D-5183-45E4-B29E-A1261B7F8529}"/>
              </a:ext>
            </a:extLst>
          </p:cNvPr>
          <p:cNvSpPr>
            <a:spLocks noGrp="1"/>
          </p:cNvSpPr>
          <p:nvPr>
            <p:ph type="title"/>
          </p:nvPr>
        </p:nvSpPr>
        <p:spPr>
          <a:xfrm>
            <a:off x="628650" y="228600"/>
            <a:ext cx="7886700" cy="1325563"/>
          </a:xfrm>
        </p:spPr>
        <p:txBody>
          <a:bodyPr/>
          <a:lstStyle/>
          <a:p>
            <a:pPr algn="ctr"/>
            <a:r>
              <a:rPr lang="en-US" dirty="0">
                <a:latin typeface="Comic Sans MS" panose="030F0702030302020204" pitchFamily="66" charset="0"/>
              </a:rPr>
              <a:t>Patient Inclusion/Exclusion</a:t>
            </a:r>
          </a:p>
        </p:txBody>
      </p:sp>
      <p:sp>
        <p:nvSpPr>
          <p:cNvPr id="3" name="Text Placeholder 2">
            <a:extLst>
              <a:ext uri="{FF2B5EF4-FFF2-40B4-BE49-F238E27FC236}">
                <a16:creationId xmlns:a16="http://schemas.microsoft.com/office/drawing/2014/main" id="{4D2E2A5A-B7C6-4965-8166-8F8F739A6C46}"/>
              </a:ext>
            </a:extLst>
          </p:cNvPr>
          <p:cNvSpPr>
            <a:spLocks noGrp="1"/>
          </p:cNvSpPr>
          <p:nvPr>
            <p:ph type="body" sz="quarter" idx="10"/>
          </p:nvPr>
        </p:nvSpPr>
        <p:spPr>
          <a:xfrm>
            <a:off x="381000" y="1676400"/>
            <a:ext cx="8305800" cy="4672013"/>
          </a:xfrm>
        </p:spPr>
        <p:txBody>
          <a:bodyPr>
            <a:normAutofit/>
          </a:bodyPr>
          <a:lstStyle/>
          <a:p>
            <a:r>
              <a:rPr lang="en-US" dirty="0"/>
              <a:t>Inclusion</a:t>
            </a:r>
          </a:p>
          <a:p>
            <a:pPr lvl="1"/>
            <a:r>
              <a:rPr lang="en-US" dirty="0"/>
              <a:t>21 and older current chiropractic patients</a:t>
            </a:r>
          </a:p>
          <a:p>
            <a:pPr lvl="1"/>
            <a:r>
              <a:rPr lang="en-US" dirty="0"/>
              <a:t>Chronic low back pain and/or neck pain</a:t>
            </a:r>
          </a:p>
          <a:p>
            <a:pPr lvl="2"/>
            <a:r>
              <a:rPr lang="en-US" dirty="0"/>
              <a:t>Pain for 3 months or more before seeing chiropractor </a:t>
            </a:r>
          </a:p>
          <a:p>
            <a:pPr lvl="2"/>
            <a:r>
              <a:rPr lang="en-US" dirty="0"/>
              <a:t>Or self-reported as chronic</a:t>
            </a:r>
          </a:p>
          <a:p>
            <a:pPr lvl="1"/>
            <a:r>
              <a:rPr lang="en-US" dirty="0"/>
              <a:t>Able to complete questionnaires in English</a:t>
            </a:r>
          </a:p>
          <a:p>
            <a:r>
              <a:rPr lang="en-US" dirty="0"/>
              <a:t>Exclusion</a:t>
            </a:r>
          </a:p>
          <a:p>
            <a:pPr lvl="1"/>
            <a:r>
              <a:rPr lang="en-US" dirty="0"/>
              <a:t>Ongoing personal injury/workers’ compensation litigation</a:t>
            </a:r>
          </a:p>
          <a:p>
            <a:pPr lvl="1"/>
            <a:endParaRPr lang="en-US" dirty="0"/>
          </a:p>
        </p:txBody>
      </p:sp>
    </p:spTree>
    <p:extLst>
      <p:ext uri="{BB962C8B-B14F-4D97-AF65-F5344CB8AC3E}">
        <p14:creationId xmlns:p14="http://schemas.microsoft.com/office/powerpoint/2010/main" val="157765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120"/>
            <a:ext cx="8839200" cy="1066800"/>
          </a:xfrm>
        </p:spPr>
        <p:txBody>
          <a:bodyPr>
            <a:normAutofit fontScale="90000"/>
          </a:bodyPr>
          <a:lstStyle/>
          <a:p>
            <a:br>
              <a:rPr lang="en-US" sz="3600" dirty="0"/>
            </a:br>
            <a:br>
              <a:rPr lang="en-US" sz="3600" dirty="0"/>
            </a:br>
            <a:br>
              <a:rPr lang="en-US" sz="3600" dirty="0"/>
            </a:br>
            <a:r>
              <a:rPr lang="en-US" sz="3600" dirty="0"/>
              <a:t>Portland, OR; San Diego, CA; Minneapolis, MN; Dallas, TX; Seneca Falls/Upstate NY, Tampa, FL</a:t>
            </a:r>
            <a:br>
              <a:rPr lang="en-US" sz="3600" dirty="0"/>
            </a:br>
            <a:br>
              <a:rPr lang="en-US" sz="4000" dirty="0"/>
            </a:br>
            <a:br>
              <a:rPr lang="en-US" sz="4000" dirty="0"/>
            </a:br>
            <a:r>
              <a:rPr lang="en-US" sz="3600" b="1" dirty="0">
                <a:solidFill>
                  <a:schemeClr val="bg1"/>
                </a:solidFill>
              </a:rPr>
              <a:t>for CERC National Study</a:t>
            </a:r>
          </a:p>
        </p:txBody>
      </p:sp>
      <p:pic>
        <p:nvPicPr>
          <p:cNvPr id="5" name="Picture 4">
            <a:extLst>
              <a:ext uri="{FF2B5EF4-FFF2-40B4-BE49-F238E27FC236}">
                <a16:creationId xmlns:a16="http://schemas.microsoft.com/office/drawing/2014/main" id="{403BEF32-6E56-4220-A7E3-9A8C034DE0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5760" y="1259002"/>
            <a:ext cx="6772477" cy="5233278"/>
          </a:xfrm>
          <a:prstGeom prst="rect">
            <a:avLst/>
          </a:prstGeom>
        </p:spPr>
      </p:pic>
      <p:sp>
        <p:nvSpPr>
          <p:cNvPr id="3" name="TextBox 2">
            <a:extLst>
              <a:ext uri="{FF2B5EF4-FFF2-40B4-BE49-F238E27FC236}">
                <a16:creationId xmlns:a16="http://schemas.microsoft.com/office/drawing/2014/main" id="{6733A4FE-A9B7-4F1A-AA0C-BDB236990408}"/>
              </a:ext>
            </a:extLst>
          </p:cNvPr>
          <p:cNvSpPr txBox="1"/>
          <p:nvPr/>
        </p:nvSpPr>
        <p:spPr>
          <a:xfrm>
            <a:off x="1676400" y="1264920"/>
            <a:ext cx="6281837" cy="584775"/>
          </a:xfrm>
          <a:prstGeom prst="rect">
            <a:avLst/>
          </a:prstGeom>
          <a:noFill/>
        </p:spPr>
        <p:txBody>
          <a:bodyPr wrap="square" rtlCol="0">
            <a:spAutoFit/>
          </a:bodyPr>
          <a:lstStyle/>
          <a:p>
            <a:r>
              <a:rPr lang="en-US" dirty="0"/>
              <a:t>      </a:t>
            </a:r>
            <a:r>
              <a:rPr lang="en-US" sz="2800" dirty="0"/>
              <a:t>125 clinics, 2024 (1834) patients                              </a:t>
            </a:r>
          </a:p>
        </p:txBody>
      </p:sp>
    </p:spTree>
    <p:extLst>
      <p:ext uri="{BB962C8B-B14F-4D97-AF65-F5344CB8AC3E}">
        <p14:creationId xmlns:p14="http://schemas.microsoft.com/office/powerpoint/2010/main" val="106411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AD433E-B00B-4F92-BB38-1C2D9C2766C0}"/>
              </a:ext>
            </a:extLst>
          </p:cNvPr>
          <p:cNvSpPr>
            <a:spLocks noGrp="1"/>
          </p:cNvSpPr>
          <p:nvPr>
            <p:ph idx="1"/>
          </p:nvPr>
        </p:nvSpPr>
        <p:spPr>
          <a:xfrm>
            <a:off x="304800" y="2285999"/>
            <a:ext cx="8686800" cy="3890963"/>
          </a:xfrm>
        </p:spPr>
        <p:txBody>
          <a:bodyPr>
            <a:normAutofit fontScale="92500"/>
          </a:bodyPr>
          <a:lstStyle/>
          <a:p>
            <a:r>
              <a:rPr lang="en-US" dirty="0"/>
              <a:t>Average age = 49 (range: 21-95)</a:t>
            </a:r>
          </a:p>
          <a:p>
            <a:r>
              <a:rPr lang="en-US" dirty="0"/>
              <a:t>74% female</a:t>
            </a:r>
          </a:p>
          <a:p>
            <a:r>
              <a:rPr lang="en-US" dirty="0"/>
              <a:t>56% college degree</a:t>
            </a:r>
          </a:p>
          <a:p>
            <a:r>
              <a:rPr lang="en-US" dirty="0"/>
              <a:t>88% non-Hispanic white</a:t>
            </a:r>
          </a:p>
          <a:p>
            <a:r>
              <a:rPr lang="en-US" dirty="0"/>
              <a:t>59% working full time; 32% income &gt;=$100k</a:t>
            </a:r>
          </a:p>
          <a:p>
            <a:endParaRPr lang="en-US" dirty="0"/>
          </a:p>
          <a:p>
            <a:r>
              <a:rPr lang="en-US" dirty="0"/>
              <a:t>Mean number of years getting chiropractic care for pain = 11</a:t>
            </a:r>
          </a:p>
          <a:p>
            <a:r>
              <a:rPr lang="en-US" dirty="0"/>
              <a:t>Mean number of years seeing “this” chiropractor for pain = 5</a:t>
            </a:r>
          </a:p>
          <a:p>
            <a:endParaRPr lang="en-US" dirty="0"/>
          </a:p>
          <a:p>
            <a:endParaRPr lang="en-US" dirty="0"/>
          </a:p>
        </p:txBody>
      </p:sp>
      <p:sp>
        <p:nvSpPr>
          <p:cNvPr id="4" name="Slide Number Placeholder 3">
            <a:extLst>
              <a:ext uri="{FF2B5EF4-FFF2-40B4-BE49-F238E27FC236}">
                <a16:creationId xmlns:a16="http://schemas.microsoft.com/office/drawing/2014/main" id="{66695800-F50B-411A-B1C4-825FF0C68BB9}"/>
              </a:ext>
            </a:extLst>
          </p:cNvPr>
          <p:cNvSpPr>
            <a:spLocks noGrp="1"/>
          </p:cNvSpPr>
          <p:nvPr>
            <p:ph type="sldNum" sz="quarter" idx="12"/>
          </p:nvPr>
        </p:nvSpPr>
        <p:spPr/>
        <p:txBody>
          <a:bodyPr/>
          <a:lstStyle/>
          <a:p>
            <a:pPr>
              <a:defRPr/>
            </a:pPr>
            <a:fld id="{0C5144EA-161E-419D-B606-46724030BA3B}" type="slidenum">
              <a:rPr lang="en-US" smtClean="0"/>
              <a:pPr>
                <a:defRPr/>
              </a:pPr>
              <a:t>5</a:t>
            </a:fld>
            <a:endParaRPr lang="en-US"/>
          </a:p>
        </p:txBody>
      </p:sp>
      <p:pic>
        <p:nvPicPr>
          <p:cNvPr id="6" name="Picture 5">
            <a:extLst>
              <a:ext uri="{FF2B5EF4-FFF2-40B4-BE49-F238E27FC236}">
                <a16:creationId xmlns:a16="http://schemas.microsoft.com/office/drawing/2014/main" id="{061BC4B5-6D19-4A82-828B-B10DB09067D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6200" y="228600"/>
            <a:ext cx="9144000" cy="1597025"/>
          </a:xfrm>
          <a:prstGeom prst="rect">
            <a:avLst/>
          </a:prstGeom>
        </p:spPr>
      </p:pic>
      <p:sp>
        <p:nvSpPr>
          <p:cNvPr id="2" name="TextBox 1">
            <a:extLst>
              <a:ext uri="{FF2B5EF4-FFF2-40B4-BE49-F238E27FC236}">
                <a16:creationId xmlns:a16="http://schemas.microsoft.com/office/drawing/2014/main" id="{FB87AE7B-9EDC-4F47-AEF2-AEBB9BE3E5C5}"/>
              </a:ext>
            </a:extLst>
          </p:cNvPr>
          <p:cNvSpPr txBox="1"/>
          <p:nvPr/>
        </p:nvSpPr>
        <p:spPr>
          <a:xfrm>
            <a:off x="3733800" y="1447800"/>
            <a:ext cx="1672253" cy="584775"/>
          </a:xfrm>
          <a:prstGeom prst="rect">
            <a:avLst/>
          </a:prstGeom>
          <a:noFill/>
        </p:spPr>
        <p:txBody>
          <a:bodyPr wrap="none" rtlCol="0">
            <a:spAutoFit/>
          </a:bodyPr>
          <a:lstStyle/>
          <a:p>
            <a:r>
              <a:rPr lang="en-US" dirty="0"/>
              <a:t>n = 1834</a:t>
            </a:r>
          </a:p>
        </p:txBody>
      </p:sp>
    </p:spTree>
    <p:extLst>
      <p:ext uri="{BB962C8B-B14F-4D97-AF65-F5344CB8AC3E}">
        <p14:creationId xmlns:p14="http://schemas.microsoft.com/office/powerpoint/2010/main" val="3354705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FB3A6-C1FB-4B2E-964E-4AD5738763CE}"/>
              </a:ext>
            </a:extLst>
          </p:cNvPr>
          <p:cNvSpPr>
            <a:spLocks noGrp="1"/>
          </p:cNvSpPr>
          <p:nvPr>
            <p:ph type="title"/>
          </p:nvPr>
        </p:nvSpPr>
        <p:spPr>
          <a:xfrm>
            <a:off x="76200" y="274638"/>
            <a:ext cx="9067800" cy="1143000"/>
          </a:xfrm>
        </p:spPr>
        <p:txBody>
          <a:bodyPr/>
          <a:lstStyle/>
          <a:p>
            <a:r>
              <a:rPr lang="en-US" dirty="0">
                <a:latin typeface="Comic Sans MS" panose="030F0702030302020204" pitchFamily="66" charset="0"/>
              </a:rPr>
              <a:t>PROMIS-29 V 2.0 Profile</a:t>
            </a:r>
            <a:br>
              <a:rPr lang="en-US" dirty="0">
                <a:latin typeface="Comic Sans MS" panose="030F0702030302020204" pitchFamily="66" charset="0"/>
              </a:rPr>
            </a:br>
            <a:r>
              <a:rPr lang="en-US" sz="4000" dirty="0">
                <a:latin typeface="Comic Sans MS" panose="030F0702030302020204" pitchFamily="66" charset="0"/>
              </a:rPr>
              <a:t>(Baseline and 3 Months Later)</a:t>
            </a:r>
          </a:p>
        </p:txBody>
      </p:sp>
      <p:sp>
        <p:nvSpPr>
          <p:cNvPr id="3" name="Content Placeholder 2">
            <a:extLst>
              <a:ext uri="{FF2B5EF4-FFF2-40B4-BE49-F238E27FC236}">
                <a16:creationId xmlns:a16="http://schemas.microsoft.com/office/drawing/2014/main" id="{0B849965-905A-485A-89EC-E8153161B9BE}"/>
              </a:ext>
            </a:extLst>
          </p:cNvPr>
          <p:cNvSpPr>
            <a:spLocks noGrp="1"/>
          </p:cNvSpPr>
          <p:nvPr>
            <p:ph idx="1"/>
          </p:nvPr>
        </p:nvSpPr>
        <p:spPr>
          <a:xfrm>
            <a:off x="76200" y="1600200"/>
            <a:ext cx="9067800" cy="4525963"/>
          </a:xfrm>
        </p:spPr>
        <p:txBody>
          <a:bodyPr>
            <a:normAutofit fontScale="62500" lnSpcReduction="20000"/>
          </a:bodyPr>
          <a:lstStyle/>
          <a:p>
            <a:pPr lvl="1">
              <a:buFont typeface="Wingdings" panose="05000000000000000000" pitchFamily="2" charset="2"/>
              <a:buChar char="Ø"/>
            </a:pPr>
            <a:r>
              <a:rPr lang="en-US" dirty="0"/>
              <a:t>1. Physical functioning</a:t>
            </a:r>
          </a:p>
          <a:p>
            <a:pPr lvl="1">
              <a:buFont typeface="Wingdings" panose="05000000000000000000" pitchFamily="2" charset="2"/>
              <a:buChar char="Ø"/>
            </a:pPr>
            <a:r>
              <a:rPr lang="en-US" dirty="0"/>
              <a:t>2. Pain (intensity and interference)</a:t>
            </a:r>
          </a:p>
          <a:p>
            <a:pPr lvl="1">
              <a:buFont typeface="Wingdings" panose="05000000000000000000" pitchFamily="2" charset="2"/>
              <a:buChar char="Ø"/>
            </a:pPr>
            <a:r>
              <a:rPr lang="en-US" dirty="0"/>
              <a:t>3. Fatigue</a:t>
            </a:r>
          </a:p>
          <a:p>
            <a:pPr lvl="1">
              <a:buFont typeface="Wingdings" panose="05000000000000000000" pitchFamily="2" charset="2"/>
              <a:buChar char="Ø"/>
            </a:pPr>
            <a:r>
              <a:rPr lang="en-US" dirty="0"/>
              <a:t>4. Sleep disturbance</a:t>
            </a:r>
          </a:p>
          <a:p>
            <a:pPr lvl="1">
              <a:buFont typeface="Wingdings" panose="05000000000000000000" pitchFamily="2" charset="2"/>
              <a:buChar char="Ø"/>
            </a:pPr>
            <a:r>
              <a:rPr lang="en-US" dirty="0"/>
              <a:t>5. Social health (participation in roles and activities)</a:t>
            </a:r>
          </a:p>
          <a:p>
            <a:pPr lvl="1">
              <a:buFont typeface="Wingdings" panose="05000000000000000000" pitchFamily="2" charset="2"/>
              <a:buChar char="Ø"/>
            </a:pPr>
            <a:r>
              <a:rPr lang="en-US" dirty="0"/>
              <a:t>6. Emotional distress (anxiety, depressive symptoms)</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7. Physical health summary score</a:t>
            </a:r>
          </a:p>
          <a:p>
            <a:pPr lvl="1">
              <a:buFont typeface="Wingdings" panose="05000000000000000000" pitchFamily="2" charset="2"/>
              <a:buChar char="Ø"/>
            </a:pPr>
            <a:r>
              <a:rPr lang="en-US" dirty="0"/>
              <a:t>8. Mental health summary score</a:t>
            </a:r>
          </a:p>
          <a:p>
            <a:pPr marL="914400" lvl="2" indent="0">
              <a:buNone/>
            </a:pPr>
            <a:endParaRPr lang="en-US" dirty="0"/>
          </a:p>
          <a:p>
            <a:pPr marL="0" indent="0">
              <a:buNone/>
            </a:pPr>
            <a:r>
              <a:rPr lang="en-US" sz="2600" i="1" dirty="0"/>
              <a:t>T-score metric (mean = 50, SD = 10)</a:t>
            </a:r>
          </a:p>
          <a:p>
            <a:pPr lvl="1"/>
            <a:endParaRPr lang="en-US" dirty="0"/>
          </a:p>
          <a:p>
            <a:pPr marL="457200" lvl="1" indent="0">
              <a:buNone/>
            </a:pPr>
            <a:r>
              <a:rPr lang="en-US" dirty="0"/>
              <a:t>  </a:t>
            </a:r>
            <a:r>
              <a:rPr lang="en-US" sz="2600" dirty="0" err="1"/>
              <a:t>Cella</a:t>
            </a:r>
            <a:r>
              <a:rPr lang="en-US" sz="2600" dirty="0"/>
              <a:t>, D., et al. (submitted). PROMIS</a:t>
            </a:r>
            <a:r>
              <a:rPr lang="en-US" sz="2600" baseline="30000" dirty="0"/>
              <a:t>®</a:t>
            </a:r>
            <a:r>
              <a:rPr lang="en-US" sz="2600" dirty="0"/>
              <a:t> Health Profiles: Efficient short-form measures of seven health domains.</a:t>
            </a:r>
          </a:p>
          <a:p>
            <a:pPr marL="457200" lvl="1" indent="0">
              <a:buNone/>
            </a:pPr>
            <a:r>
              <a:rPr lang="en-US" sz="2600" dirty="0"/>
              <a:t>  Hays, R. D., Spritzer, K. L., </a:t>
            </a:r>
            <a:r>
              <a:rPr lang="en-US" sz="2600" dirty="0" err="1"/>
              <a:t>Schalet</a:t>
            </a:r>
            <a:r>
              <a:rPr lang="en-US" sz="2600" dirty="0"/>
              <a:t>, B., &amp; </a:t>
            </a:r>
            <a:r>
              <a:rPr lang="en-US" sz="2600" dirty="0" err="1"/>
              <a:t>Cella</a:t>
            </a:r>
            <a:r>
              <a:rPr lang="en-US" sz="2600" dirty="0"/>
              <a:t>, D. (2018 </a:t>
            </a:r>
            <a:r>
              <a:rPr lang="en-US" sz="2600" dirty="0" err="1"/>
              <a:t>epub</a:t>
            </a:r>
            <a:r>
              <a:rPr lang="en-US" sz="2600" dirty="0"/>
              <a:t>). PROMIS®-29 v2.0 Profile Physical and Mental Health Summary Scores.  </a:t>
            </a:r>
            <a:r>
              <a:rPr lang="en-US" sz="2600" u="sng" dirty="0"/>
              <a:t>Quality of Life Research</a:t>
            </a:r>
            <a:r>
              <a:rPr lang="en-US" sz="2600" dirty="0"/>
              <a:t>.</a:t>
            </a:r>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672784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B017FED8-7805-4E24-8E1E-0D3A2632FBDD}"/>
              </a:ext>
            </a:extLst>
          </p:cNvPr>
          <p:cNvGraphicFramePr>
            <a:graphicFrameLocks noChangeAspect="1"/>
          </p:cNvGraphicFramePr>
          <p:nvPr>
            <p:extLst>
              <p:ext uri="{D42A27DB-BD31-4B8C-83A1-F6EECF244321}">
                <p14:modId xmlns:p14="http://schemas.microsoft.com/office/powerpoint/2010/main" val="17089063"/>
              </p:ext>
            </p:extLst>
          </p:nvPr>
        </p:nvGraphicFramePr>
        <p:xfrm>
          <a:off x="381000" y="228600"/>
          <a:ext cx="8763000" cy="6892773"/>
        </p:xfrm>
        <a:graphic>
          <a:graphicData uri="http://schemas.openxmlformats.org/presentationml/2006/ole">
            <mc:AlternateContent xmlns:mc="http://schemas.openxmlformats.org/markup-compatibility/2006">
              <mc:Choice xmlns:v="urn:schemas-microsoft-com:vml" Requires="v">
                <p:oleObj spid="_x0000_s108681" name="Document" r:id="rId4" imgW="5942845" imgH="2740022" progId="Word.Document.12">
                  <p:embed/>
                </p:oleObj>
              </mc:Choice>
              <mc:Fallback>
                <p:oleObj name="Document" r:id="rId4" imgW="5942845" imgH="2740022" progId="Word.Document.12">
                  <p:embed/>
                  <p:pic>
                    <p:nvPicPr>
                      <p:cNvPr id="2" name="Object 1">
                        <a:extLst>
                          <a:ext uri="{FF2B5EF4-FFF2-40B4-BE49-F238E27FC236}">
                            <a16:creationId xmlns:a16="http://schemas.microsoft.com/office/drawing/2014/main" id="{B017FED8-7805-4E24-8E1E-0D3A2632FBDD}"/>
                          </a:ext>
                        </a:extLst>
                      </p:cNvPr>
                      <p:cNvPicPr/>
                      <p:nvPr/>
                    </p:nvPicPr>
                    <p:blipFill>
                      <a:blip r:embed="rId5"/>
                      <a:stretch>
                        <a:fillRect/>
                      </a:stretch>
                    </p:blipFill>
                    <p:spPr>
                      <a:xfrm>
                        <a:off x="381000" y="228600"/>
                        <a:ext cx="8763000" cy="6892773"/>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B644A8A8-3CD2-4AF8-B066-950973B9C7BF}"/>
              </a:ext>
            </a:extLst>
          </p:cNvPr>
          <p:cNvSpPr txBox="1"/>
          <p:nvPr/>
        </p:nvSpPr>
        <p:spPr>
          <a:xfrm>
            <a:off x="381000" y="5715000"/>
            <a:ext cx="6934200" cy="769441"/>
          </a:xfrm>
          <a:prstGeom prst="rect">
            <a:avLst/>
          </a:prstGeom>
          <a:noFill/>
        </p:spPr>
        <p:txBody>
          <a:bodyPr wrap="square" rtlCol="0">
            <a:spAutoFit/>
          </a:bodyPr>
          <a:lstStyle/>
          <a:p>
            <a:r>
              <a:rPr lang="en-US" sz="2200" dirty="0"/>
              <a:t>Reliability thresholds: </a:t>
            </a:r>
          </a:p>
          <a:p>
            <a:r>
              <a:rPr lang="en-US" sz="2200" dirty="0"/>
              <a:t>0.70 (group comparisons) and 0.90 (individual patients)</a:t>
            </a:r>
          </a:p>
        </p:txBody>
      </p:sp>
    </p:spTree>
    <p:extLst>
      <p:ext uri="{BB962C8B-B14F-4D97-AF65-F5344CB8AC3E}">
        <p14:creationId xmlns:p14="http://schemas.microsoft.com/office/powerpoint/2010/main" val="944735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9596866-DF3F-44A5-BAE0-FBE7CD16AF22}"/>
              </a:ext>
            </a:extLst>
          </p:cNvPr>
          <p:cNvSpPr>
            <a:spLocks noGrp="1"/>
          </p:cNvSpPr>
          <p:nvPr>
            <p:ph type="sldNum" sz="quarter" idx="12"/>
          </p:nvPr>
        </p:nvSpPr>
        <p:spPr/>
        <p:txBody>
          <a:bodyPr/>
          <a:lstStyle/>
          <a:p>
            <a:pPr>
              <a:defRPr/>
            </a:pPr>
            <a:fld id="{FC104A63-7622-4A0E-8213-283EA964E1B0}" type="slidenum">
              <a:rPr lang="en-US" smtClean="0"/>
              <a:pPr>
                <a:defRPr/>
              </a:pPr>
              <a:t>8</a:t>
            </a:fld>
            <a:endParaRPr lang="en-US"/>
          </a:p>
        </p:txBody>
      </p:sp>
      <p:graphicFrame>
        <p:nvGraphicFramePr>
          <p:cNvPr id="3" name="Object 2">
            <a:extLst>
              <a:ext uri="{FF2B5EF4-FFF2-40B4-BE49-F238E27FC236}">
                <a16:creationId xmlns:a16="http://schemas.microsoft.com/office/drawing/2014/main" id="{4B9E636A-2E44-4550-899A-0ED1BD0948C4}"/>
              </a:ext>
            </a:extLst>
          </p:cNvPr>
          <p:cNvGraphicFramePr>
            <a:graphicFrameLocks noChangeAspect="1"/>
          </p:cNvGraphicFramePr>
          <p:nvPr>
            <p:extLst>
              <p:ext uri="{D42A27DB-BD31-4B8C-83A1-F6EECF244321}">
                <p14:modId xmlns:p14="http://schemas.microsoft.com/office/powerpoint/2010/main" val="483701523"/>
              </p:ext>
            </p:extLst>
          </p:nvPr>
        </p:nvGraphicFramePr>
        <p:xfrm>
          <a:off x="381000" y="609600"/>
          <a:ext cx="7924800" cy="5943599"/>
        </p:xfrm>
        <a:graphic>
          <a:graphicData uri="http://schemas.openxmlformats.org/presentationml/2006/ole">
            <mc:AlternateContent xmlns:mc="http://schemas.openxmlformats.org/markup-compatibility/2006">
              <mc:Choice xmlns:v="urn:schemas-microsoft-com:vml" Requires="v">
                <p:oleObj spid="_x0000_s130071" name="Document" r:id="rId4" imgW="5942845" imgH="3584965" progId="Word.Document.12">
                  <p:embed/>
                </p:oleObj>
              </mc:Choice>
              <mc:Fallback>
                <p:oleObj name="Document" r:id="rId4" imgW="5942845" imgH="3584965" progId="Word.Document.12">
                  <p:embed/>
                  <p:pic>
                    <p:nvPicPr>
                      <p:cNvPr id="0" name=""/>
                      <p:cNvPicPr/>
                      <p:nvPr/>
                    </p:nvPicPr>
                    <p:blipFill>
                      <a:blip r:embed="rId5"/>
                      <a:stretch>
                        <a:fillRect/>
                      </a:stretch>
                    </p:blipFill>
                    <p:spPr>
                      <a:xfrm>
                        <a:off x="381000" y="609600"/>
                        <a:ext cx="7924800" cy="5943599"/>
                      </a:xfrm>
                      <a:prstGeom prst="rect">
                        <a:avLst/>
                      </a:prstGeom>
                    </p:spPr>
                  </p:pic>
                </p:oleObj>
              </mc:Fallback>
            </mc:AlternateContent>
          </a:graphicData>
        </a:graphic>
      </p:graphicFrame>
    </p:spTree>
    <p:extLst>
      <p:ext uri="{BB962C8B-B14F-4D97-AF65-F5344CB8AC3E}">
        <p14:creationId xmlns:p14="http://schemas.microsoft.com/office/powerpoint/2010/main" val="1847884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p>
            <a:pPr>
              <a:defRPr/>
            </a:pPr>
            <a:fld id="{22B0A6DD-785B-4D0D-8573-1F9D95B0901C}" type="slidenum">
              <a:rPr lang="en-US"/>
              <a:pPr>
                <a:defRPr/>
              </a:pPr>
              <a:t>9</a:t>
            </a:fld>
            <a:endParaRPr lang="en-US"/>
          </a:p>
        </p:txBody>
      </p:sp>
      <p:sp>
        <p:nvSpPr>
          <p:cNvPr id="98307" name="Rectangle 2"/>
          <p:cNvSpPr>
            <a:spLocks noGrp="1" noChangeArrowheads="1"/>
          </p:cNvSpPr>
          <p:nvPr>
            <p:ph type="title" idx="4294967295"/>
          </p:nvPr>
        </p:nvSpPr>
        <p:spPr>
          <a:xfrm>
            <a:off x="685800" y="381000"/>
            <a:ext cx="7848600" cy="1143000"/>
          </a:xfrm>
        </p:spPr>
        <p:txBody>
          <a:bodyPr/>
          <a:lstStyle/>
          <a:p>
            <a:pPr eaLnBrk="1" hangingPunct="1"/>
            <a:r>
              <a:rPr lang="en-US" altLang="en-US" sz="4000" dirty="0">
                <a:latin typeface="Comic Sans MS" pitchFamily="66" charset="0"/>
              </a:rPr>
              <a:t>Reliable Change Index (RCI)</a:t>
            </a:r>
          </a:p>
        </p:txBody>
      </p:sp>
      <p:graphicFrame>
        <p:nvGraphicFramePr>
          <p:cNvPr id="98308" name="Object 6"/>
          <p:cNvGraphicFramePr>
            <a:graphicFrameLocks noChangeAspect="1"/>
          </p:cNvGraphicFramePr>
          <p:nvPr/>
        </p:nvGraphicFramePr>
        <p:xfrm>
          <a:off x="2133600" y="1905000"/>
          <a:ext cx="4337050" cy="2233613"/>
        </p:xfrm>
        <a:graphic>
          <a:graphicData uri="http://schemas.openxmlformats.org/presentationml/2006/ole">
            <mc:AlternateContent xmlns:mc="http://schemas.openxmlformats.org/markup-compatibility/2006">
              <mc:Choice xmlns:v="urn:schemas-microsoft-com:vml" Requires="v">
                <p:oleObj spid="_x0000_s98796" name="Equation" r:id="rId4" imgW="837836" imgH="431613" progId="Equation.3">
                  <p:embed/>
                </p:oleObj>
              </mc:Choice>
              <mc:Fallback>
                <p:oleObj name="Equation" r:id="rId4" imgW="837836" imgH="431613" progId="Equation.3">
                  <p:embed/>
                  <p:pic>
                    <p:nvPicPr>
                      <p:cNvPr id="0" name="Picture 17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1905000"/>
                        <a:ext cx="4337050" cy="2233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8309" name="Object 5"/>
          <p:cNvGraphicFramePr>
            <a:graphicFrameLocks noChangeAspect="1"/>
          </p:cNvGraphicFramePr>
          <p:nvPr/>
        </p:nvGraphicFramePr>
        <p:xfrm>
          <a:off x="2401888" y="4298950"/>
          <a:ext cx="3675062" cy="709613"/>
        </p:xfrm>
        <a:graphic>
          <a:graphicData uri="http://schemas.openxmlformats.org/presentationml/2006/ole">
            <mc:AlternateContent xmlns:mc="http://schemas.openxmlformats.org/markup-compatibility/2006">
              <mc:Choice xmlns:v="urn:schemas-microsoft-com:vml" Requires="v">
                <p:oleObj spid="_x0000_s98797" name="Equation" r:id="rId6" imgW="1383699" imgH="266584" progId="Equation.3">
                  <p:embed/>
                </p:oleObj>
              </mc:Choice>
              <mc:Fallback>
                <p:oleObj name="Equation" r:id="rId6" imgW="1383699" imgH="266584" progId="Equation.3">
                  <p:embed/>
                  <p:pic>
                    <p:nvPicPr>
                      <p:cNvPr id="0" name="Picture 17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01888" y="4298950"/>
                        <a:ext cx="3675062" cy="709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0" name="TextBox 4"/>
          <p:cNvSpPr txBox="1">
            <a:spLocks noChangeArrowheads="1"/>
          </p:cNvSpPr>
          <p:nvPr/>
        </p:nvSpPr>
        <p:spPr bwMode="auto">
          <a:xfrm>
            <a:off x="4189413" y="5203825"/>
            <a:ext cx="3581400" cy="830997"/>
          </a:xfrm>
          <a:prstGeom prst="rect">
            <a:avLst/>
          </a:prstGeom>
          <a:noFill/>
          <a:ln w="9525">
            <a:noFill/>
            <a:miter lim="800000"/>
            <a:headEnd/>
            <a:tailEnd/>
          </a:ln>
        </p:spPr>
        <p:txBody>
          <a:bodyPr>
            <a:spAutoFit/>
          </a:bodyPr>
          <a:lstStyle/>
          <a:p>
            <a:pPr eaLnBrk="0" hangingPunct="0"/>
            <a:r>
              <a:rPr lang="en-US" altLang="en-US" sz="1200" i="1" dirty="0">
                <a:latin typeface="Arial" pitchFamily="34" charset="0"/>
                <a:ea typeface="MS PGothic" pitchFamily="34" charset="-128"/>
              </a:rPr>
              <a:t>SEM</a:t>
            </a:r>
            <a:r>
              <a:rPr lang="en-US" altLang="en-US" sz="1200" baseline="-25000" dirty="0">
                <a:latin typeface="Arial" pitchFamily="34" charset="0"/>
                <a:ea typeface="MS PGothic" pitchFamily="34" charset="-128"/>
              </a:rPr>
              <a:t> </a:t>
            </a:r>
            <a:r>
              <a:rPr lang="en-US" altLang="en-US" sz="1200" dirty="0">
                <a:latin typeface="Arial" pitchFamily="34" charset="0"/>
                <a:ea typeface="MS PGothic" pitchFamily="34" charset="-128"/>
              </a:rPr>
              <a:t> = standard error of measurement</a:t>
            </a:r>
            <a:endParaRPr lang="en-US" altLang="en-US" sz="1200" i="1" dirty="0">
              <a:latin typeface="Arial" pitchFamily="34" charset="0"/>
              <a:ea typeface="MS PGothic" pitchFamily="34" charset="-128"/>
            </a:endParaRPr>
          </a:p>
          <a:p>
            <a:pPr eaLnBrk="0" hangingPunct="0"/>
            <a:r>
              <a:rPr lang="en-US" altLang="en-US" sz="1200" i="1" dirty="0" err="1">
                <a:latin typeface="Arial" pitchFamily="34" charset="0"/>
                <a:ea typeface="MS PGothic" pitchFamily="34" charset="-128"/>
              </a:rPr>
              <a:t>SD</a:t>
            </a:r>
            <a:r>
              <a:rPr lang="en-US" altLang="en-US" sz="1200" i="1" baseline="-25000" dirty="0" err="1">
                <a:latin typeface="Arial" pitchFamily="34" charset="0"/>
                <a:ea typeface="MS PGothic" pitchFamily="34" charset="-128"/>
              </a:rPr>
              <a:t>bl</a:t>
            </a:r>
            <a:r>
              <a:rPr lang="en-US" altLang="en-US" sz="1200" baseline="-25000" dirty="0">
                <a:latin typeface="Arial" pitchFamily="34" charset="0"/>
                <a:ea typeface="MS PGothic" pitchFamily="34" charset="-128"/>
              </a:rPr>
              <a:t> </a:t>
            </a:r>
            <a:r>
              <a:rPr lang="en-US" altLang="en-US" sz="1200" dirty="0">
                <a:latin typeface="Arial" pitchFamily="34" charset="0"/>
                <a:ea typeface="MS PGothic" pitchFamily="34" charset="-128"/>
              </a:rPr>
              <a:t> = standard deviation at baseline</a:t>
            </a:r>
          </a:p>
          <a:p>
            <a:pPr eaLnBrk="0" hangingPunct="0"/>
            <a:r>
              <a:rPr lang="en-US" altLang="en-US" sz="1200" i="1" dirty="0" err="1">
                <a:latin typeface="Arial" pitchFamily="34" charset="0"/>
                <a:ea typeface="MS PGothic" pitchFamily="34" charset="-128"/>
              </a:rPr>
              <a:t>r</a:t>
            </a:r>
            <a:r>
              <a:rPr lang="en-US" altLang="en-US" sz="1200" i="1" baseline="-25000" dirty="0" err="1">
                <a:latin typeface="Arial" pitchFamily="34" charset="0"/>
                <a:ea typeface="MS PGothic" pitchFamily="34" charset="-128"/>
              </a:rPr>
              <a:t>xx</a:t>
            </a:r>
            <a:r>
              <a:rPr lang="en-US" altLang="en-US" sz="1200" dirty="0">
                <a:latin typeface="Arial" pitchFamily="34" charset="0"/>
                <a:ea typeface="MS PGothic" pitchFamily="34" charset="-128"/>
              </a:rPr>
              <a:t> = reliability</a:t>
            </a:r>
          </a:p>
          <a:p>
            <a:pPr eaLnBrk="0" hangingPunct="0"/>
            <a:r>
              <a:rPr lang="en-US" altLang="en-US" sz="1200" i="1" dirty="0">
                <a:latin typeface="Arial" pitchFamily="34" charset="0"/>
                <a:ea typeface="MS PGothic" pitchFamily="34" charset="-128"/>
              </a:rPr>
              <a:t>          </a:t>
            </a:r>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bg2"/>
          </a:solidFill>
          <a:prstDash val="sysDot"/>
          <a:round/>
          <a:headEnd type="none" w="sm" len="sm"/>
          <a:tailEnd type="triangle" w="sm" len="sm"/>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bg2"/>
          </a:solidFill>
          <a:prstDash val="sysDot"/>
          <a:round/>
          <a:headEnd type="none" w="sm" len="sm"/>
          <a:tailEnd type="triangle" w="sm" len="sm"/>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pt390C.tm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ppt9234.tm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5317</TotalTime>
  <Words>2082</Words>
  <Application>Microsoft Office PowerPoint</Application>
  <PresentationFormat>On-screen Show (4:3)</PresentationFormat>
  <Paragraphs>217</Paragraphs>
  <Slides>21</Slides>
  <Notes>20</Notes>
  <HiddenSlides>0</HiddenSlides>
  <MMClips>0</MMClips>
  <ScaleCrop>false</ScaleCrop>
  <HeadingPairs>
    <vt:vector size="8" baseType="variant">
      <vt:variant>
        <vt:lpstr>Fonts Used</vt:lpstr>
      </vt:variant>
      <vt:variant>
        <vt:i4>10</vt:i4>
      </vt:variant>
      <vt:variant>
        <vt:lpstr>Theme</vt:lpstr>
      </vt:variant>
      <vt:variant>
        <vt:i4>3</vt:i4>
      </vt:variant>
      <vt:variant>
        <vt:lpstr>Embedded OLE Servers</vt:lpstr>
      </vt:variant>
      <vt:variant>
        <vt:i4>2</vt:i4>
      </vt:variant>
      <vt:variant>
        <vt:lpstr>Slide Titles</vt:lpstr>
      </vt:variant>
      <vt:variant>
        <vt:i4>21</vt:i4>
      </vt:variant>
    </vt:vector>
  </HeadingPairs>
  <TitlesOfParts>
    <vt:vector size="36" baseType="lpstr">
      <vt:lpstr>MS PGothic</vt:lpstr>
      <vt:lpstr>MS PGothic</vt:lpstr>
      <vt:lpstr>Arial</vt:lpstr>
      <vt:lpstr>Calibri</vt:lpstr>
      <vt:lpstr>Calibri Light</vt:lpstr>
      <vt:lpstr>Comic Sans MS</vt:lpstr>
      <vt:lpstr>Symbol</vt:lpstr>
      <vt:lpstr>Times</vt:lpstr>
      <vt:lpstr>Times New Roman</vt:lpstr>
      <vt:lpstr>Wingdings</vt:lpstr>
      <vt:lpstr>Custom Design</vt:lpstr>
      <vt:lpstr>ppt390C.tmp</vt:lpstr>
      <vt:lpstr>ppt9234.tmp</vt:lpstr>
      <vt:lpstr>Document</vt:lpstr>
      <vt:lpstr>Equation</vt:lpstr>
      <vt:lpstr> Change in health-related quality of life over 3 months in chiropractic patients with chronic low back or neck pain </vt:lpstr>
      <vt:lpstr>   RAND Center for Excellence in Research on Complementary and Alternative Medicine )  </vt:lpstr>
      <vt:lpstr>Patient Inclusion/Exclusion</vt:lpstr>
      <vt:lpstr>   Portland, OR; San Diego, CA; Minneapolis, MN; Dallas, TX; Seneca Falls/Upstate NY, Tampa, FL   for CERC National Study</vt:lpstr>
      <vt:lpstr>PowerPoint Presentation</vt:lpstr>
      <vt:lpstr>PROMIS-29 V 2.0 Profile (Baseline and 3 Months Later)</vt:lpstr>
      <vt:lpstr>PowerPoint Presentation</vt:lpstr>
      <vt:lpstr>PowerPoint Presentation</vt:lpstr>
      <vt:lpstr>Reliable Change Index (RCI)</vt:lpstr>
      <vt:lpstr>Amount of Change in Observed Score Needed To be Statistically Significant </vt:lpstr>
      <vt:lpstr>How Reliability Relates to Amount  of Individual Change Needed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Overview</dc:title>
  <dc:creator>Dept of Medicine</dc:creator>
  <cp:lastModifiedBy>Ron Hays</cp:lastModifiedBy>
  <cp:revision>451</cp:revision>
  <cp:lastPrinted>2018-10-05T15:55:55Z</cp:lastPrinted>
  <dcterms:created xsi:type="dcterms:W3CDTF">2001-01-03T19:26:53Z</dcterms:created>
  <dcterms:modified xsi:type="dcterms:W3CDTF">2018-10-05T15:57:14Z</dcterms:modified>
</cp:coreProperties>
</file>