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62"/>
  </p:notesMasterIdLst>
  <p:handoutMasterIdLst>
    <p:handoutMasterId r:id="rId63"/>
  </p:handoutMasterIdLst>
  <p:sldIdLst>
    <p:sldId id="598" r:id="rId2"/>
    <p:sldId id="562" r:id="rId3"/>
    <p:sldId id="563" r:id="rId4"/>
    <p:sldId id="564" r:id="rId5"/>
    <p:sldId id="565" r:id="rId6"/>
    <p:sldId id="566" r:id="rId7"/>
    <p:sldId id="567" r:id="rId8"/>
    <p:sldId id="332" r:id="rId9"/>
    <p:sldId id="333" r:id="rId10"/>
    <p:sldId id="360" r:id="rId11"/>
    <p:sldId id="518" r:id="rId12"/>
    <p:sldId id="322" r:id="rId13"/>
    <p:sldId id="320" r:id="rId14"/>
    <p:sldId id="321" r:id="rId15"/>
    <p:sldId id="334" r:id="rId16"/>
    <p:sldId id="335" r:id="rId17"/>
    <p:sldId id="336" r:id="rId18"/>
    <p:sldId id="578" r:id="rId19"/>
    <p:sldId id="342" r:id="rId20"/>
    <p:sldId id="400" r:id="rId21"/>
    <p:sldId id="401" r:id="rId22"/>
    <p:sldId id="347" r:id="rId23"/>
    <p:sldId id="407" r:id="rId24"/>
    <p:sldId id="409" r:id="rId25"/>
    <p:sldId id="470" r:id="rId26"/>
    <p:sldId id="363" r:id="rId27"/>
    <p:sldId id="471" r:id="rId28"/>
    <p:sldId id="605" r:id="rId29"/>
    <p:sldId id="610" r:id="rId30"/>
    <p:sldId id="611" r:id="rId31"/>
    <p:sldId id="532" r:id="rId32"/>
    <p:sldId id="549" r:id="rId33"/>
    <p:sldId id="325" r:id="rId34"/>
    <p:sldId id="328" r:id="rId35"/>
    <p:sldId id="625" r:id="rId36"/>
    <p:sldId id="343" r:id="rId37"/>
    <p:sldId id="344" r:id="rId38"/>
    <p:sldId id="597" r:id="rId39"/>
    <p:sldId id="586" r:id="rId40"/>
    <p:sldId id="543" r:id="rId41"/>
    <p:sldId id="545" r:id="rId42"/>
    <p:sldId id="602" r:id="rId43"/>
    <p:sldId id="601" r:id="rId44"/>
    <p:sldId id="546" r:id="rId45"/>
    <p:sldId id="627" r:id="rId46"/>
    <p:sldId id="599" r:id="rId47"/>
    <p:sldId id="548" r:id="rId48"/>
    <p:sldId id="587" r:id="rId49"/>
    <p:sldId id="588" r:id="rId50"/>
    <p:sldId id="589" r:id="rId51"/>
    <p:sldId id="554" r:id="rId52"/>
    <p:sldId id="590" r:id="rId53"/>
    <p:sldId id="591" r:id="rId54"/>
    <p:sldId id="592" r:id="rId55"/>
    <p:sldId id="593" r:id="rId56"/>
    <p:sldId id="594" r:id="rId57"/>
    <p:sldId id="595" r:id="rId58"/>
    <p:sldId id="596" r:id="rId59"/>
    <p:sldId id="603" r:id="rId60"/>
    <p:sldId id="524" r:id="rId61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34" autoAdjust="0"/>
  </p:normalViewPr>
  <p:slideViewPr>
    <p:cSldViewPr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440"/>
    </p:cViewPr>
  </p:sorterViewPr>
  <p:notesViewPr>
    <p:cSldViewPr snapToObjects="1">
      <p:cViewPr varScale="1">
        <p:scale>
          <a:sx n="54" d="100"/>
          <a:sy n="54" d="100"/>
        </p:scale>
        <p:origin x="-2832" y="-108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3.xml"/><Relationship Id="rId2" Type="http://schemas.openxmlformats.org/officeDocument/2006/relationships/slide" Target="slides/slide10.xml"/><Relationship Id="rId1" Type="http://schemas.openxmlformats.org/officeDocument/2006/relationships/slide" Target="slides/slide8.xml"/><Relationship Id="rId4" Type="http://schemas.openxmlformats.org/officeDocument/2006/relationships/slide" Target="slides/slide1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image" Target="../media/image1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28" cy="464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385" y="1"/>
            <a:ext cx="2982428" cy="464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423"/>
            <a:ext cx="2982428" cy="46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385" y="8831423"/>
            <a:ext cx="2982428" cy="46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B5CFF0E0-9292-4E99-842A-D31D68E32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76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28" cy="46497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385" y="1"/>
            <a:ext cx="2982428" cy="46497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6613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6958" y="4414924"/>
            <a:ext cx="5047898" cy="418479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855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423"/>
            <a:ext cx="2982428" cy="4649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418" tIns="46209" rIns="92418" bIns="46209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5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385" y="8831423"/>
            <a:ext cx="2982428" cy="4649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418" tIns="46209" rIns="92418" bIns="4620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560BD1C5-117E-4168-A7B7-3C97EA08B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928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3812" indent="-28608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4327" indent="-22886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2057" indent="-22886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9788" indent="-22886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7518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5249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32979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0709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F344B7EA-E954-4A75-8763-94D6C8ADD276}" type="slidenum">
              <a:rPr 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defRPr/>
              </a:pPr>
              <a:t>2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155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BC15C3-FD9E-45A1-AA39-4599F1EAEF82}" type="slidenum">
              <a:rPr lang="en-US" smtClean="0"/>
              <a:pPr>
                <a:defRPr/>
              </a:pPr>
              <a:t>13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83592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478EF6-25B6-4680-86FE-077BC4466D85}" type="slidenum">
              <a:rPr lang="en-US" smtClean="0"/>
              <a:pPr>
                <a:defRPr/>
              </a:pPr>
              <a:t>14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94487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3D44BF-0597-4274-BC84-FFC04D1720A6}" type="slidenum">
              <a:rPr lang="en-US" smtClean="0"/>
              <a:pPr>
                <a:defRPr/>
              </a:pPr>
              <a:t>15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062224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0F3B65-C77F-4456-B782-CDE62D963908}" type="slidenum">
              <a:rPr lang="en-US" smtClean="0"/>
              <a:pPr>
                <a:defRPr/>
              </a:pPr>
              <a:t>16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050645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0FC9EE-2F32-49F0-B18F-CBFB4D3B08E3}" type="slidenum">
              <a:rPr lang="en-US" smtClean="0"/>
              <a:pPr>
                <a:defRPr/>
              </a:pPr>
              <a:t>17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252974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62D445-5244-4402-A40B-50389B828E0B}" type="slidenum">
              <a:rPr lang="en-US" smtClean="0"/>
              <a:pPr>
                <a:defRPr/>
              </a:pPr>
              <a:t>19</a:t>
            </a:fld>
            <a:endParaRPr lang="en-US" smtClean="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9188" y="698500"/>
            <a:ext cx="4646612" cy="3486150"/>
          </a:xfrm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414" y="4414924"/>
            <a:ext cx="5050985" cy="4183222"/>
          </a:xfrm>
          <a:noFill/>
          <a:ln w="9525"/>
        </p:spPr>
        <p:txBody>
          <a:bodyPr lIns="88424" tIns="44213" rIns="88424" bIns="44213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383747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90081E-FFD3-4035-9F42-7A13EAD66DFA}" type="slidenum">
              <a:rPr lang="en-US" smtClean="0"/>
              <a:pPr>
                <a:defRPr/>
              </a:pPr>
              <a:t>20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922682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E29C88-AF52-4D39-AD88-5B019A3E3954}" type="slidenum">
              <a:rPr lang="en-US" smtClean="0"/>
              <a:pPr>
                <a:defRPr/>
              </a:pPr>
              <a:t>21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7872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63724C-C046-4392-B1A4-E8D5596F9DB5}" type="slidenum">
              <a:rPr lang="en-US" smtClean="0"/>
              <a:pPr>
                <a:defRPr/>
              </a:pPr>
              <a:t>22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203217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6FDC1D-4524-4E55-AABE-67188A0F5910}" type="slidenum">
              <a:rPr lang="en-US" smtClean="0"/>
              <a:pPr>
                <a:defRPr/>
              </a:pPr>
              <a:t>23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97605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3812" indent="-28608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4327" indent="-22886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2057" indent="-22886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9788" indent="-22886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7518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5249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32979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0709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771F9ECC-2D7A-46BF-9563-7B84D0EED4BA}" type="slidenum">
              <a:rPr 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defRPr/>
              </a:pPr>
              <a:t>3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4633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43B1BE5-094A-4905-AC75-1C994D03AAE4}" type="slidenum">
              <a:rPr lang="en-US" smtClean="0"/>
              <a:pPr>
                <a:defRPr/>
              </a:pPr>
              <a:t>24</a:t>
            </a:fld>
            <a:endParaRPr lang="en-US" smtClean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700088"/>
            <a:ext cx="4640262" cy="3481387"/>
          </a:xfrm>
          <a:ln cap="flat"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644428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4987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3804" indent="-286078" defTabSz="924987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4313" indent="-228864" defTabSz="924987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2040" indent="-228864" defTabSz="924987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9764" indent="-228864" defTabSz="924987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7489" indent="-228864" defTabSz="9249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5215" indent="-228864" defTabSz="9249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32940" indent="-228864" defTabSz="9249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90667" indent="-228864" defTabSz="9249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fld id="{8DE7D9F1-20B0-4BB7-9E32-98913355F3DA}" type="slidenum">
              <a:rPr lang="en-US" sz="1200"/>
              <a:pPr>
                <a:defRPr/>
              </a:pPr>
              <a:t>25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1195504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E16719-65A5-4C04-9AFF-3AA02F2474D4}" type="slidenum">
              <a:rPr lang="en-US" smtClean="0"/>
              <a:pPr>
                <a:defRPr/>
              </a:pPr>
              <a:t>26</a:t>
            </a:fld>
            <a:endParaRPr lang="en-US" smtClean="0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700088"/>
            <a:ext cx="4640262" cy="3481387"/>
          </a:xfrm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414" y="4414924"/>
            <a:ext cx="5050985" cy="4184798"/>
          </a:xfrm>
          <a:noFill/>
          <a:ln w="9525"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935773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4987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3804" indent="-286078" defTabSz="924987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4313" indent="-228864" defTabSz="924987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2040" indent="-228864" defTabSz="924987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9764" indent="-228864" defTabSz="924987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7489" indent="-228864" defTabSz="9249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5215" indent="-228864" defTabSz="9249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32940" indent="-228864" defTabSz="9249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90667" indent="-228864" defTabSz="9249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fld id="{BF61928F-2148-435E-A739-05812967D0AD}" type="slidenum">
              <a:rPr lang="en-US" sz="1200"/>
              <a:pPr>
                <a:defRPr/>
              </a:pPr>
              <a:t>27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267646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053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9504D0-3521-45A2-ADFC-38F07F37CE4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5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5"/>
          <p:cNvSpPr txBox="1">
            <a:spLocks noGrp="1" noChangeArrowheads="1"/>
          </p:cNvSpPr>
          <p:nvPr/>
        </p:nvSpPr>
        <p:spPr bwMode="auto">
          <a:xfrm>
            <a:off x="3897842" y="8829847"/>
            <a:ext cx="2982428" cy="464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418" tIns="46209" rIns="92418" bIns="46209" anchor="b"/>
          <a:lstStyle/>
          <a:p>
            <a:pPr algn="r"/>
            <a:fld id="{20FE2077-682A-40D1-9D38-B609B6F23A1D}" type="slidenum">
              <a:rPr lang="en-US" altLang="en-US" sz="1200">
                <a:latin typeface="Arial" pitchFamily="34" charset="0"/>
              </a:rPr>
              <a:pPr algn="r"/>
              <a:t>32</a:t>
            </a:fld>
            <a:endParaRPr lang="en-US" altLang="en-US" sz="1200">
              <a:latin typeface="Arial" pitchFamily="34" charset="0"/>
            </a:endParaRPr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8713" y="703263"/>
            <a:ext cx="4625975" cy="3470275"/>
          </a:xfrm>
          <a:ln w="12699" cap="flat"/>
        </p:spPr>
      </p:sp>
      <p:sp>
        <p:nvSpPr>
          <p:cNvPr id="161796" name="Rectangle 3"/>
          <p:cNvSpPr>
            <a:spLocks noChangeArrowheads="1"/>
          </p:cNvSpPr>
          <p:nvPr/>
        </p:nvSpPr>
        <p:spPr bwMode="auto">
          <a:xfrm>
            <a:off x="1216436" y="4504767"/>
            <a:ext cx="4623381" cy="1177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857" tIns="44929" rIns="89857" bIns="44929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3283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281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E4C414-A629-4FEF-B6F2-08DC0696BD30}" type="slidenum">
              <a:rPr lang="en-US" smtClean="0"/>
              <a:pPr>
                <a:defRPr/>
              </a:pPr>
              <a:t>33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19001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691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74DB1F-DB8D-4845-8DCB-8E6975F5AD52}" type="slidenum">
              <a:rPr lang="en-US" smtClean="0"/>
              <a:pPr>
                <a:defRPr/>
              </a:pPr>
              <a:t>34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9395517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9C87C9-FC7C-44D6-B490-4613CBAE5A3A}" type="slidenum">
              <a:rPr lang="en-US" smtClean="0"/>
              <a:pPr>
                <a:defRPr/>
              </a:pPr>
              <a:t>36</a:t>
            </a:fld>
            <a:endParaRPr lang="en-US" smtClean="0"/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700088"/>
            <a:ext cx="4640262" cy="3481387"/>
          </a:xfrm>
          <a:ln w="12700" cap="flat">
            <a:solidFill>
              <a:schemeClr val="tx1"/>
            </a:solidFill>
          </a:ln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414" y="4414924"/>
            <a:ext cx="5050985" cy="4184798"/>
          </a:xfrm>
          <a:noFill/>
          <a:ln w="9525"/>
        </p:spPr>
        <p:txBody>
          <a:bodyPr lIns="91713" tIns="45857" rIns="91713" bIns="45857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2538969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89702E-F833-4C66-AC4F-FA4BC10E6DCE}" type="slidenum">
              <a:rPr lang="en-US" smtClean="0"/>
              <a:pPr>
                <a:defRPr/>
              </a:pPr>
              <a:t>37</a:t>
            </a:fld>
            <a:endParaRPr lang="en-US" smtClean="0"/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700088"/>
            <a:ext cx="4640262" cy="3481387"/>
          </a:xfrm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414" y="4414924"/>
            <a:ext cx="5050985" cy="4184798"/>
          </a:xfrm>
          <a:noFill/>
          <a:ln w="9525"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03973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3812" indent="-28608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4327" indent="-22886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2057" indent="-22886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9788" indent="-22886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7518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5249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32979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0709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9B4620FA-16B0-4048-92C8-E0BEA6CFA4BC}" type="slidenum">
              <a:rPr 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defRPr/>
              </a:pPr>
              <a:t>4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877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0422257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6699350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3808869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7633346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7046264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5469692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2051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5313394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31212" indent="-281358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25432" indent="-224134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575288" indent="-224134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26732" indent="-224134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484534" indent="-22413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42337" indent="-22413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00140" indent="-22413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57942" indent="-22413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defRPr/>
            </a:pPr>
            <a:fld id="{C76F464E-75EE-4A02-9FCE-A592909F0471}" type="slidenum">
              <a:rPr lang="en-US" altLang="en-US">
                <a:latin typeface="Times New Roman" pitchFamily="18" charset="0"/>
              </a:rPr>
              <a:pPr>
                <a:spcBef>
                  <a:spcPct val="0"/>
                </a:spcBef>
                <a:defRPr/>
              </a:pPr>
              <a:t>49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82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altLang="en-US" smtClean="0">
                <a:latin typeface="Arial" pitchFamily="34" charset="0"/>
              </a:rPr>
              <a:t>Early research on CAT was funded by the U.S. military to enhance mental measurement.</a:t>
            </a:r>
          </a:p>
          <a:p>
            <a:r>
              <a:rPr lang="en-US" altLang="en-US" smtClean="0">
                <a:latin typeface="Arial" pitchFamily="34" charset="0"/>
              </a:rPr>
              <a:t>NASD = National Association of Security Dealers.  In 1978 they began developing CAT for regulatory exam to assess knowledge of securities and securities future products among licensed brokers.</a:t>
            </a:r>
          </a:p>
          <a:p>
            <a:r>
              <a:rPr lang="en-US" altLang="en-US" smtClean="0">
                <a:latin typeface="Arial" pitchFamily="34" charset="0"/>
              </a:rPr>
              <a:t>The National Council of State Boards of Nursing starting using CAT in 1994.</a:t>
            </a:r>
          </a:p>
        </p:txBody>
      </p:sp>
    </p:spTree>
    <p:extLst>
      <p:ext uri="{BB962C8B-B14F-4D97-AF65-F5344CB8AC3E}">
        <p14:creationId xmlns:p14="http://schemas.microsoft.com/office/powerpoint/2010/main" val="101609826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329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217132" indent="-217132"/>
            <a:r>
              <a:rPr lang="en-US" altLang="en-US" smtClean="0">
                <a:latin typeface="Arial" pitchFamily="34" charset="0"/>
              </a:rPr>
              <a:t>T = z*10 + 50</a:t>
            </a: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3930" indent="-28612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4507" indent="-228901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2310" indent="-228901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60112" indent="-228901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7915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5718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33520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91323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fld id="{DACCB05D-A5F4-4803-9055-6982377C32B3}" type="slidenum">
              <a:rPr lang="en-US" altLang="en-US"/>
              <a:pPr>
                <a:defRPr/>
              </a:pPr>
              <a:t>50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641470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125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223381" indent="-223381"/>
            <a:endParaRPr lang="en-US" altLang="en-US" smtClean="0">
              <a:latin typeface="Arial" pitchFamily="34" charset="0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3930" indent="-286127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4507" indent="-228901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2310" indent="-228901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60112" indent="-228901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7915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5718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33520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91323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A039C3A1-0CA8-4119-A737-EF592C006C0A}" type="slidenum">
              <a:rPr lang="en-US" smtClean="0"/>
              <a:pPr eaLnBrk="1" hangingPunct="1">
                <a:defRPr/>
              </a:pPr>
              <a:t>51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38439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3812" indent="-28608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4327" indent="-22886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2057" indent="-22886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9788" indent="-22886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7518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5249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32979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0709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E5BA8452-4ACD-4196-A6F2-635CF048C773}" type="slidenum">
              <a:rPr 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defRPr/>
              </a:pPr>
              <a:t>5</a:t>
            </a:fld>
            <a:endParaRPr lang="en-US">
              <a:latin typeface="Arial" panose="020B0604020202020204" pitchFamily="34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10213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2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altLang="en-US" smtClean="0">
                <a:latin typeface="Arial" pitchFamily="34" charset="0"/>
              </a:rPr>
              <a:t>Never: 39</a:t>
            </a:r>
          </a:p>
          <a:p>
            <a:r>
              <a:rPr lang="en-US" altLang="en-US" smtClean="0">
                <a:latin typeface="Arial" pitchFamily="34" charset="0"/>
              </a:rPr>
              <a:t>Rarely: 48</a:t>
            </a:r>
          </a:p>
          <a:p>
            <a:r>
              <a:rPr lang="en-US" altLang="en-US" smtClean="0">
                <a:latin typeface="Arial" pitchFamily="34" charset="0"/>
              </a:rPr>
              <a:t>Sometimes = 56</a:t>
            </a:r>
          </a:p>
          <a:p>
            <a:r>
              <a:rPr lang="en-US" altLang="en-US" smtClean="0">
                <a:latin typeface="Arial" pitchFamily="34" charset="0"/>
              </a:rPr>
              <a:t>Often = 64</a:t>
            </a:r>
          </a:p>
          <a:p>
            <a:r>
              <a:rPr lang="en-US" altLang="en-US" smtClean="0">
                <a:latin typeface="Arial" pitchFamily="34" charset="0"/>
              </a:rPr>
              <a:t>Always = 72</a:t>
            </a: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3930" indent="-28612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4507" indent="-228901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2310" indent="-228901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60112" indent="-228901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7915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5718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33520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91323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fld id="{AB49BFFE-0224-4968-9F7B-D0DA6128F570}" type="slidenum">
              <a:rPr lang="en-US" altLang="en-US"/>
              <a:pPr>
                <a:defRPr/>
              </a:pPr>
              <a:t>52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77163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534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3930" indent="-28612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4507" indent="-228901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2310" indent="-228901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60112" indent="-228901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7915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5718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33520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91323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fld id="{C15AE009-CDB2-4EBA-AFD5-79D28A9D7461}" type="slidenum">
              <a:rPr lang="en-US" altLang="en-US"/>
              <a:pPr>
                <a:defRPr/>
              </a:pPr>
              <a:t>53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433953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637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3930" indent="-28612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4507" indent="-228901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2310" indent="-228901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60112" indent="-228901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7915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5718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33520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91323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fld id="{146E6715-F9A2-4292-8C91-E78D999E9B6D}" type="slidenum">
              <a:rPr lang="en-US" altLang="en-US"/>
              <a:pPr>
                <a:defRPr/>
              </a:pPr>
              <a:t>54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28697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739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3930" indent="-28612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4507" indent="-228901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2310" indent="-228901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60112" indent="-228901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7915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5718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33520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91323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fld id="{528A48D0-FB42-461A-8A79-F64BCEC06516}" type="slidenum">
              <a:rPr lang="en-US" altLang="en-US"/>
              <a:pPr>
                <a:defRPr/>
              </a:pPr>
              <a:t>55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796505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841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3930" indent="-28612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4507" indent="-228901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2310" indent="-228901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60112" indent="-228901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7915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5718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33520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91323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fld id="{4B59BCE4-3637-46BB-BA75-2E0E8A8413AA}" type="slidenum">
              <a:rPr lang="en-US" altLang="en-US"/>
              <a:pPr>
                <a:defRPr/>
              </a:pPr>
              <a:t>56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546888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944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3930" indent="-28612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4507" indent="-228901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2310" indent="-228901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60112" indent="-228901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7915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5718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33520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91323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fld id="{50749EF7-91DD-424C-BC6B-D3F4E3F7C9F3}" type="slidenum">
              <a:rPr lang="en-US" altLang="en-US"/>
              <a:pPr>
                <a:defRPr/>
              </a:pPr>
              <a:t>57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144268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3930" indent="-286127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4507" indent="-228901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2310" indent="-228901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60112" indent="-228901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7915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5718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33520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91323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defRPr/>
            </a:pPr>
            <a:fld id="{D81E44E4-4BC4-4A8B-8C00-2341FDED9C6C}" type="slidenum">
              <a:rPr lang="en-US"/>
              <a:pPr eaLnBrk="1" hangingPunct="1">
                <a:defRPr/>
              </a:pPr>
              <a:t>60</a:t>
            </a:fld>
            <a:endParaRPr lang="en-US"/>
          </a:p>
        </p:txBody>
      </p:sp>
      <p:sp>
        <p:nvSpPr>
          <p:cNvPr id="19046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0468" name="Notes Placeholder 2"/>
          <p:cNvSpPr>
            <a:spLocks noGrp="1"/>
          </p:cNvSpPr>
          <p:nvPr>
            <p:ph type="body" idx="1"/>
          </p:nvPr>
        </p:nvSpPr>
        <p:spPr>
          <a:xfrm>
            <a:off x="916958" y="4416500"/>
            <a:ext cx="5047898" cy="4183222"/>
          </a:xfrm>
          <a:noFill/>
          <a:ln w="9525"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  <p:sp>
        <p:nvSpPr>
          <p:cNvPr id="190469" name="Slide Number Placeholder 3"/>
          <p:cNvSpPr txBox="1">
            <a:spLocks noGrp="1"/>
          </p:cNvSpPr>
          <p:nvPr/>
        </p:nvSpPr>
        <p:spPr bwMode="auto">
          <a:xfrm>
            <a:off x="3899385" y="8831423"/>
            <a:ext cx="2982428" cy="4649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560" tIns="45781" rIns="91560" bIns="45781" anchor="b"/>
          <a:lstStyle/>
          <a:p>
            <a:pPr algn="r" eaLnBrk="0" hangingPunct="0"/>
            <a:fld id="{1C66787E-2916-4B06-8C09-D7DF3ED913EA}" type="slidenum">
              <a:rPr lang="en-US" altLang="en-US" sz="1200">
                <a:ea typeface="MS PGothic" pitchFamily="34" charset="-128"/>
              </a:rPr>
              <a:pPr algn="r" eaLnBrk="0" hangingPunct="0"/>
              <a:t>60</a:t>
            </a:fld>
            <a:endParaRPr lang="en-US" altLang="en-US" sz="1200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1861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31"/>
          <p:cNvSpPr>
            <a:spLocks noGrp="1" noChangeArrowheads="1"/>
          </p:cNvSpPr>
          <p:nvPr>
            <p:ph type="sldNum" sz="quarter" idx="5"/>
          </p:nvPr>
        </p:nvSpPr>
        <p:spPr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3812" indent="-28608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4327" indent="-22886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2057" indent="-22886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9788" indent="-22886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7518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5249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32979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0709" indent="-22886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defRPr/>
            </a:pPr>
            <a:fld id="{9FE6B092-85A8-414C-A412-DEF14D55EDEB}" type="slidenum">
              <a:rPr lang="en-US"/>
              <a:pPr>
                <a:spcBef>
                  <a:spcPct val="0"/>
                </a:spcBef>
                <a:defRPr/>
              </a:pPr>
              <a:t>7</a:t>
            </a:fld>
            <a:endParaRPr lang="en-US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4438" y="704850"/>
            <a:ext cx="4675187" cy="3506788"/>
          </a:xfrm>
          <a:ln w="12700" cap="flat">
            <a:solidFill>
              <a:schemeClr val="tx1"/>
            </a:solidFill>
          </a:ln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744" y="4446448"/>
            <a:ext cx="5211530" cy="4214746"/>
          </a:xfrm>
          <a:noFill/>
          <a:ln w="9525"/>
        </p:spPr>
        <p:txBody>
          <a:bodyPr lIns="93312" tIns="46656" rIns="93312" bIns="46656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77024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2B1102-A3E9-489F-853C-A02A2D7B2DFC}" type="slidenum">
              <a:rPr lang="en-US" smtClean="0"/>
              <a:pPr>
                <a:defRPr/>
              </a:pPr>
              <a:t>8</a:t>
            </a:fld>
            <a:endParaRPr lang="en-US" smtClean="0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700088"/>
            <a:ext cx="4640262" cy="3481387"/>
          </a:xfrm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414" y="4414924"/>
            <a:ext cx="5050985" cy="4184798"/>
          </a:xfrm>
          <a:noFill/>
          <a:ln w="9525"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399545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22978B-700B-417D-A321-54AF23ACE444}" type="slidenum">
              <a:rPr lang="en-US" smtClean="0"/>
              <a:pPr>
                <a:defRPr/>
              </a:pPr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48587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4534B5-FD29-4BDD-8E2C-832E419F97CC}" type="slidenum">
              <a:rPr lang="en-US" smtClean="0"/>
              <a:pPr>
                <a:defRPr/>
              </a:pPr>
              <a:t>10</a:t>
            </a:fld>
            <a:endParaRPr lang="en-US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700088"/>
            <a:ext cx="4640262" cy="3481387"/>
          </a:xfrm>
          <a:ln w="12700" cap="flat">
            <a:solidFill>
              <a:schemeClr val="tx1"/>
            </a:solidFill>
          </a:ln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414" y="4414924"/>
            <a:ext cx="5050985" cy="4184798"/>
          </a:xfrm>
          <a:noFill/>
          <a:ln w="9525"/>
        </p:spPr>
        <p:txBody>
          <a:bodyPr lIns="91713" tIns="45857" rIns="91713" bIns="45857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690557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25FF82-9127-46F3-B7E7-C10E81FB8D35}" type="slidenum">
              <a:rPr lang="en-US" smtClean="0"/>
              <a:pPr>
                <a:defRPr/>
              </a:pPr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17166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638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62D00-B1E3-4835-884C-5F222AD40C36}" type="datetime4">
              <a:rPr lang="en-US" smtClean="0"/>
              <a:t>April 16, 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4FC7D-27F8-4040-9DB7-283913AE0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5A4A1-9252-4FD7-8760-8C2999A8B094}" type="datetime4">
              <a:rPr lang="en-US" smtClean="0"/>
              <a:t>April 16, 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D421E-8161-453C-8076-6BF540675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851"/>
            <a:ext cx="231457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851"/>
            <a:ext cx="67722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401EB-4B9C-48CC-ADED-389175255878}" type="datetime4">
              <a:rPr lang="en-US" smtClean="0"/>
              <a:t>April 16, 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F06D7-3CF0-4962-B168-1E7701C0A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E360E-EB38-4DBC-9C96-F00C75741A90}" type="datetime4">
              <a:rPr lang="en-US" smtClean="0"/>
              <a:t>April 16, 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144EA-161E-419D-B606-46724030BA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7113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16653-7477-46EE-A296-04E01C88B3E7}" type="datetime4">
              <a:rPr lang="en-US" smtClean="0"/>
              <a:t>April 16, 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58977-03B1-44FE-8B2A-BEE55865E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6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00206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44D67-F380-4D19-8DC2-D8D7A69C8563}" type="datetime4">
              <a:rPr lang="en-US" smtClean="0"/>
              <a:t>April 16, 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19EFA-3A8A-4C18-A720-9C0EC50EC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773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773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CBE2D-70F3-49DF-A8CE-D027752C8EA0}" type="datetime4">
              <a:rPr lang="en-US" smtClean="0"/>
              <a:t>April 16, 2014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7A2FA-A687-472D-9525-18D7C7100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20A68-4B0D-44CB-80E7-7F72BDD3676F}" type="datetime4">
              <a:rPr lang="en-US" smtClean="0"/>
              <a:t>April 16, 2014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15C0F-D46F-4F15-BEA4-3F0FAA134F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1A488-F133-44E0-BCE0-C7297E6E078D}" type="datetime4">
              <a:rPr lang="en-US" smtClean="0"/>
              <a:t>April 16, 2014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72350" y="6245225"/>
            <a:ext cx="14668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04A63-7622-4A0E-8213-283EA964E1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5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273263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5" y="1435103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975F8-1663-4452-B460-4155C3994215}" type="datetime4">
              <a:rPr lang="en-US" smtClean="0"/>
              <a:t>April 16, 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76091-6E7F-47D4-BCEF-D4FB530B7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B6E74-21EF-4574-967D-34216100E44B}" type="datetime4">
              <a:rPr lang="en-US" smtClean="0"/>
              <a:t>April 16, 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EE16E-B068-4EA7-9C0F-EA431C66D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274638"/>
            <a:ext cx="9258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00200"/>
            <a:ext cx="9258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 b="0">
                <a:cs typeface="+mn-cs"/>
              </a:defRPr>
            </a:lvl1pPr>
          </a:lstStyle>
          <a:p>
            <a:pPr>
              <a:defRPr/>
            </a:pPr>
            <a:fld id="{B61280BB-8824-4F15-A934-5DD9C1B3420A}" type="datetime4">
              <a:rPr lang="en-US" smtClean="0"/>
              <a:t>April 16, 2014</a:t>
            </a:fld>
            <a:endParaRPr lang="en-US"/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5225"/>
            <a:ext cx="3257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8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b="0">
                <a:cs typeface="+mn-cs"/>
              </a:defRPr>
            </a:lvl1pPr>
          </a:lstStyle>
          <a:p>
            <a:pPr>
              <a:defRPr/>
            </a:pPr>
            <a:fld id="{122CADC7-F8D5-43F5-B6BB-578E5327D4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8" r:id="rId7"/>
    <p:sldLayoutId id="2147483804" r:id="rId8"/>
    <p:sldLayoutId id="2147483805" r:id="rId9"/>
    <p:sldLayoutId id="2147483806" r:id="rId10"/>
    <p:sldLayoutId id="214748380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esignsonline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3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araw.mede.uic.edu/cgi-bin/utility.cgi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4.bin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16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5.emf"/><Relationship Id="rId4" Type="http://schemas.openxmlformats.org/officeDocument/2006/relationships/oleObject" Target="../embeddings/oleObject5.bin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7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8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9.png"/><Relationship Id="rId4" Type="http://schemas.openxmlformats.org/officeDocument/2006/relationships/oleObject" Target="../embeddings/Microsoft_Excel_97-2003_Worksheet3.xls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0.emf"/><Relationship Id="rId4" Type="http://schemas.openxmlformats.org/officeDocument/2006/relationships/oleObject" Target="../embeddings/Microsoft_Excel_97-2003_Worksheet4.xls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7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9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4.png"/><Relationship Id="rId4" Type="http://schemas.openxmlformats.org/officeDocument/2006/relationships/oleObject" Target="../embeddings/Microsoft_Excel_97-2003_Worksheet5.xls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gim.med.ucla.edu/FacultyPages/Hays/" TargetMode="External"/><Relationship Id="rId4" Type="http://schemas.openxmlformats.org/officeDocument/2006/relationships/hyperlink" Target="mailto:drhays@ucla.edu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991600" cy="1162050"/>
          </a:xfrm>
        </p:spPr>
        <p:txBody>
          <a:bodyPr/>
          <a:lstStyle/>
          <a:p>
            <a:pPr algn="ctr"/>
            <a:r>
              <a:rPr lang="en-US" altLang="en-US" sz="3200" dirty="0" smtClean="0">
                <a:latin typeface="Comic Sans MS" pitchFamily="66" charset="0"/>
              </a:rPr>
              <a:t>Patient-Reported Outcomes of Health Care </a:t>
            </a:r>
          </a:p>
        </p:txBody>
      </p:sp>
      <p:pic>
        <p:nvPicPr>
          <p:cNvPr id="3075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410200" y="1905000"/>
            <a:ext cx="4572000" cy="3233737"/>
          </a:xfrm>
        </p:spPr>
      </p:pic>
      <p:sp>
        <p:nvSpPr>
          <p:cNvPr id="3076" name="Text Placeholder 6"/>
          <p:cNvSpPr>
            <a:spLocks noGrp="1"/>
          </p:cNvSpPr>
          <p:nvPr>
            <p:ph type="body" sz="half" idx="2"/>
          </p:nvPr>
        </p:nvSpPr>
        <p:spPr>
          <a:xfrm>
            <a:off x="152400" y="1752600"/>
            <a:ext cx="6438900" cy="4373563"/>
          </a:xfrm>
        </p:spPr>
        <p:txBody>
          <a:bodyPr/>
          <a:lstStyle/>
          <a:p>
            <a:r>
              <a:rPr lang="en-US" altLang="en-US" sz="2400" dirty="0" smtClean="0">
                <a:latin typeface="Comic Sans MS" pitchFamily="66" charset="0"/>
              </a:rPr>
              <a:t>Presentation to Visiting Scholars from</a:t>
            </a:r>
          </a:p>
          <a:p>
            <a:r>
              <a:rPr lang="en-US" altLang="en-US" sz="2400" dirty="0" smtClean="0">
                <a:latin typeface="Comic Sans MS" pitchFamily="66" charset="0"/>
              </a:rPr>
              <a:t>China Academy of Chinese Medical Sciences</a:t>
            </a:r>
          </a:p>
          <a:p>
            <a:endParaRPr lang="en-US" altLang="en-US" sz="2400" dirty="0" smtClean="0">
              <a:latin typeface="Comic Sans MS" pitchFamily="66" charset="0"/>
            </a:endParaRPr>
          </a:p>
          <a:p>
            <a:r>
              <a:rPr lang="en-US" altLang="en-US" sz="2400" dirty="0" smtClean="0">
                <a:latin typeface="Comic Sans MS" pitchFamily="66" charset="0"/>
              </a:rPr>
              <a:t>April 16, 2014</a:t>
            </a:r>
          </a:p>
          <a:p>
            <a:r>
              <a:rPr lang="en-US" altLang="en-US" sz="2400" dirty="0" smtClean="0">
                <a:latin typeface="Comic Sans MS" pitchFamily="66" charset="0"/>
              </a:rPr>
              <a:t>9:00am – 11:00am</a:t>
            </a:r>
          </a:p>
          <a:p>
            <a:r>
              <a:rPr lang="en-US" altLang="en-US" sz="2400" dirty="0" smtClean="0">
                <a:latin typeface="Comic Sans MS" pitchFamily="66" charset="0"/>
              </a:rPr>
              <a:t>UCLA Center for East-West Medicine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1033 </a:t>
            </a:r>
            <a:r>
              <a:rPr lang="es-ES" sz="2400" dirty="0" err="1">
                <a:latin typeface="Comic Sans MS" panose="030F0702030302020204" pitchFamily="66" charset="0"/>
              </a:rPr>
              <a:t>Gayley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smtClean="0">
                <a:latin typeface="Comic Sans MS" panose="030F0702030302020204" pitchFamily="66" charset="0"/>
              </a:rPr>
              <a:t>Ave</a:t>
            </a:r>
            <a:r>
              <a:rPr lang="es-ES" sz="2400" dirty="0">
                <a:latin typeface="Comic Sans MS" panose="030F0702030302020204" pitchFamily="66" charset="0"/>
              </a:rPr>
              <a:t>, </a:t>
            </a:r>
            <a:r>
              <a:rPr lang="es-ES" sz="2400" dirty="0" smtClean="0">
                <a:latin typeface="Comic Sans MS" panose="030F0702030302020204" pitchFamily="66" charset="0"/>
              </a:rPr>
              <a:t>Suite 111</a:t>
            </a:r>
          </a:p>
          <a:p>
            <a:r>
              <a:rPr lang="es-ES" sz="2400" dirty="0" smtClean="0">
                <a:latin typeface="Comic Sans MS" panose="030F0702030302020204" pitchFamily="66" charset="0"/>
              </a:rPr>
              <a:t>Los </a:t>
            </a:r>
            <a:r>
              <a:rPr lang="es-ES" sz="2400" dirty="0" err="1" smtClean="0">
                <a:latin typeface="Comic Sans MS" panose="030F0702030302020204" pitchFamily="66" charset="0"/>
              </a:rPr>
              <a:t>Angeles</a:t>
            </a:r>
            <a:r>
              <a:rPr lang="es-ES" sz="2400" dirty="0" smtClean="0">
                <a:latin typeface="Comic Sans MS" panose="030F0702030302020204" pitchFamily="66" charset="0"/>
              </a:rPr>
              <a:t>, CA 90024</a:t>
            </a:r>
            <a:endParaRPr lang="en-US" altLang="en-US" sz="2400" dirty="0" smtClean="0">
              <a:latin typeface="Comic Sans MS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91300" y="6245225"/>
            <a:ext cx="2400300" cy="476250"/>
          </a:xfrm>
        </p:spPr>
        <p:txBody>
          <a:bodyPr/>
          <a:lstStyle/>
          <a:p>
            <a:pPr>
              <a:defRPr/>
            </a:pPr>
            <a:fld id="{7646C21A-8BFE-462D-BFF3-46243DE50252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3078" name="TextBox 7"/>
          <p:cNvSpPr txBox="1">
            <a:spLocks noChangeArrowheads="1"/>
          </p:cNvSpPr>
          <p:nvPr/>
        </p:nvSpPr>
        <p:spPr bwMode="auto">
          <a:xfrm>
            <a:off x="5715000" y="4495800"/>
            <a:ext cx="3657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dirty="0">
                <a:latin typeface="Comic Sans MS" pitchFamily="66" charset="0"/>
              </a:rPr>
              <a:t>Ron </a:t>
            </a:r>
            <a:r>
              <a:rPr lang="en-US" altLang="en-US" sz="2800" dirty="0" err="1" smtClean="0">
                <a:latin typeface="Comic Sans MS" pitchFamily="66" charset="0"/>
              </a:rPr>
              <a:t>D.Hays</a:t>
            </a:r>
            <a:r>
              <a:rPr lang="en-US" altLang="en-US" sz="2800" dirty="0">
                <a:latin typeface="Comic Sans MS" pitchFamily="66" charset="0"/>
              </a:rPr>
              <a:t>, Ph.D</a:t>
            </a:r>
            <a:r>
              <a:rPr lang="en-US" altLang="en-US" sz="2800" dirty="0" smtClean="0">
                <a:latin typeface="Comic Sans MS" pitchFamily="66" charset="0"/>
              </a:rPr>
              <a:t>. </a:t>
            </a:r>
            <a:r>
              <a:rPr lang="en-US" altLang="en-US" sz="2800" b="0" i="1" dirty="0" smtClean="0">
                <a:latin typeface="Comic Sans MS" pitchFamily="66" charset="0"/>
              </a:rPr>
              <a:t>drhays@ucla.edu</a:t>
            </a:r>
            <a:endParaRPr lang="en-US" altLang="en-US" sz="2800" b="0" i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29400" y="6245225"/>
            <a:ext cx="2400300" cy="476250"/>
          </a:xfrm>
        </p:spPr>
        <p:txBody>
          <a:bodyPr/>
          <a:lstStyle/>
          <a:p>
            <a:pPr>
              <a:defRPr/>
            </a:pPr>
            <a:fld id="{294B544E-BD9E-422B-A358-340DD9F5E1C4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258300" cy="11430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latin typeface="Comic Sans MS" pitchFamily="66" charset="0"/>
              </a:rPr>
              <a:t>Targeted Item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029200" y="1600200"/>
            <a:ext cx="3124200" cy="452596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During the last 4 weeks, how often were you angry about your irritable bowel syndrome?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		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600" b="1" i="1" smtClean="0"/>
              <a:t>None of the time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600" b="1" i="1" smtClean="0"/>
              <a:t>A little of the time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600" b="1" i="1" smtClean="0"/>
              <a:t>Some of the time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600" b="1" i="1" smtClean="0"/>
              <a:t>Most of the time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600" b="1" i="1" smtClean="0"/>
              <a:t>All of the time</a:t>
            </a:r>
            <a:r>
              <a:rPr lang="en-US" altLang="en-US" smtClean="0"/>
              <a:t>          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mtClean="0"/>
              <a:t>         </a:t>
            </a:r>
          </a:p>
        </p:txBody>
      </p:sp>
      <p:pic>
        <p:nvPicPr>
          <p:cNvPr id="13317" name="Picture 5" descr="http://www.physio-pedia.com/images/8/83/00392-daily-cartoons-ib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600200"/>
            <a:ext cx="4343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72250" y="6245225"/>
            <a:ext cx="2400300" cy="476250"/>
          </a:xfrm>
        </p:spPr>
        <p:txBody>
          <a:bodyPr/>
          <a:lstStyle/>
          <a:p>
            <a:pPr>
              <a:defRPr/>
            </a:pPr>
            <a:fld id="{250CC31D-B9CA-4C12-A04D-3A587B28E5B6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4339" name="Title 1"/>
          <p:cNvSpPr>
            <a:spLocks noGrp="1"/>
          </p:cNvSpPr>
          <p:nvPr>
            <p:ph type="title"/>
          </p:nvPr>
        </p:nvSpPr>
        <p:spPr>
          <a:xfrm>
            <a:off x="-76200" y="274638"/>
            <a:ext cx="9258300" cy="1143000"/>
          </a:xfrm>
        </p:spPr>
        <p:txBody>
          <a:bodyPr/>
          <a:lstStyle/>
          <a:p>
            <a:r>
              <a:rPr lang="en-US" altLang="en-US" b="1" dirty="0" smtClean="0">
                <a:latin typeface="Comic Sans MS" pitchFamily="66" charset="0"/>
              </a:rPr>
              <a:t>Targeted Multi-Item Scale</a:t>
            </a:r>
            <a:br>
              <a:rPr lang="en-US" altLang="en-US" b="1" dirty="0" smtClean="0">
                <a:latin typeface="Comic Sans MS" pitchFamily="66" charset="0"/>
              </a:rPr>
            </a:br>
            <a:r>
              <a:rPr lang="en-US" altLang="en-US" b="1" dirty="0" smtClean="0">
                <a:latin typeface="Comic Sans MS" pitchFamily="66" charset="0"/>
              </a:rPr>
              <a:t>Burden of Kidney Disease </a:t>
            </a:r>
          </a:p>
        </p:txBody>
      </p:sp>
      <p:sp>
        <p:nvSpPr>
          <p:cNvPr id="14340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7162800" cy="438785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altLang="en-US" dirty="0" smtClean="0">
                <a:latin typeface="Comic Sans MS" pitchFamily="66" charset="0"/>
              </a:rPr>
              <a:t>My kidney disease interferes too much with my life.</a:t>
            </a:r>
          </a:p>
          <a:p>
            <a:pPr>
              <a:buFont typeface="Wingdings" pitchFamily="2" charset="2"/>
              <a:buChar char="v"/>
            </a:pPr>
            <a:r>
              <a:rPr lang="en-US" altLang="en-US" dirty="0" smtClean="0">
                <a:latin typeface="Comic Sans MS" pitchFamily="66" charset="0"/>
              </a:rPr>
              <a:t>Too much of my time is spent dealing with my kidney disease.</a:t>
            </a:r>
          </a:p>
          <a:p>
            <a:pPr>
              <a:buFont typeface="Wingdings" pitchFamily="2" charset="2"/>
              <a:buChar char="v"/>
            </a:pPr>
            <a:r>
              <a:rPr lang="en-US" altLang="en-US" dirty="0" smtClean="0">
                <a:latin typeface="Comic Sans MS" pitchFamily="66" charset="0"/>
              </a:rPr>
              <a:t>I feel frustrated with my kidney disease.</a:t>
            </a:r>
          </a:p>
          <a:p>
            <a:pPr>
              <a:buFont typeface="Wingdings" pitchFamily="2" charset="2"/>
              <a:buChar char="v"/>
            </a:pPr>
            <a:r>
              <a:rPr lang="en-US" altLang="en-US" dirty="0" smtClean="0">
                <a:latin typeface="Comic Sans MS" pitchFamily="66" charset="0"/>
              </a:rPr>
              <a:t>I feel like a burden on my family.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EA7ED1-CBDA-4912-A5AB-6049FBC3BE74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9220200" cy="11430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latin typeface="Comic Sans MS" pitchFamily="66" charset="0"/>
              </a:rPr>
              <a:t>Generic Item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89087"/>
            <a:ext cx="9220200" cy="43545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	In general, how would you rate your health?</a:t>
            </a:r>
          </a:p>
          <a:p>
            <a:pPr eaLnBrk="1" hangingPunct="1">
              <a:buFontTx/>
              <a:buNone/>
            </a:pPr>
            <a:endParaRPr lang="en-US" altLang="en-US" dirty="0" smtClean="0"/>
          </a:p>
          <a:p>
            <a:pPr eaLnBrk="1" hangingPunct="1">
              <a:buFontTx/>
              <a:buNone/>
            </a:pPr>
            <a:r>
              <a:rPr lang="en-US" altLang="en-US" dirty="0" smtClean="0"/>
              <a:t>		Excellent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		Very Good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		Good 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		Fair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		Poor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0A13C8-64F3-4401-B5E3-07990F9B177C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9258300" cy="1143000"/>
          </a:xfrm>
        </p:spPr>
        <p:txBody>
          <a:bodyPr/>
          <a:lstStyle/>
          <a:p>
            <a:pPr eaLnBrk="1" hangingPunct="1"/>
            <a:r>
              <a:rPr lang="en-US" altLang="en-US" sz="3200" b="1" dirty="0" smtClean="0">
                <a:latin typeface="Comic Sans MS" pitchFamily="66" charset="0"/>
              </a:rPr>
              <a:t>Does your health now limit you in</a:t>
            </a:r>
            <a:br>
              <a:rPr lang="en-US" altLang="en-US" sz="3200" b="1" dirty="0" smtClean="0">
                <a:latin typeface="Comic Sans MS" pitchFamily="66" charset="0"/>
              </a:rPr>
            </a:br>
            <a:r>
              <a:rPr lang="en-US" altLang="en-US" sz="3200" b="1" dirty="0" smtClean="0">
                <a:latin typeface="Comic Sans MS" pitchFamily="66" charset="0"/>
              </a:rPr>
              <a:t>walking more than a mile?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/>
              <a:t>(If so, how much?)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i="1" smtClean="0"/>
              <a:t>Yes, limited a lot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i="1" smtClean="0"/>
              <a:t>Yes, limited a little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i="1" smtClean="0"/>
              <a:t>No, not limited at all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F86CCE-035B-4359-BBB6-04CA82A3B222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228600" y="274638"/>
            <a:ext cx="9467850" cy="1143000"/>
          </a:xfrm>
        </p:spPr>
        <p:txBody>
          <a:bodyPr/>
          <a:lstStyle/>
          <a:p>
            <a:pPr eaLnBrk="1" hangingPunct="1"/>
            <a:r>
              <a:rPr lang="en-US" altLang="en-US" sz="3200" b="1" dirty="0" smtClean="0">
                <a:latin typeface="Comic Sans MS" pitchFamily="66" charset="0"/>
              </a:rPr>
              <a:t>How much of the time during the </a:t>
            </a:r>
            <a:br>
              <a:rPr lang="en-US" altLang="en-US" sz="3200" b="1" dirty="0" smtClean="0">
                <a:latin typeface="Comic Sans MS" pitchFamily="66" charset="0"/>
              </a:rPr>
            </a:br>
            <a:r>
              <a:rPr lang="en-US" altLang="en-US" sz="3200" b="1" dirty="0" smtClean="0">
                <a:latin typeface="Comic Sans MS" pitchFamily="66" charset="0"/>
              </a:rPr>
              <a:t>past 4 weeks have you been happy?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-19050" y="1600200"/>
            <a:ext cx="4551363" cy="4525963"/>
          </a:xfrm>
        </p:spPr>
        <p:txBody>
          <a:bodyPr lIns="90488" tIns="44450" rIns="90488" bIns="44450" anchor="ctr" anchorCtr="1"/>
          <a:lstStyle/>
          <a:p>
            <a:pPr eaLnBrk="1" hangingPunct="1">
              <a:buFontTx/>
              <a:buNone/>
            </a:pPr>
            <a:r>
              <a:rPr lang="en-US" altLang="en-US" sz="2800" i="1" smtClean="0"/>
              <a:t>None of the time</a:t>
            </a:r>
          </a:p>
          <a:p>
            <a:pPr eaLnBrk="1" hangingPunct="1">
              <a:buFontTx/>
              <a:buNone/>
            </a:pPr>
            <a:r>
              <a:rPr lang="en-US" altLang="en-US" sz="2800" i="1" smtClean="0"/>
              <a:t>A little of the time</a:t>
            </a:r>
          </a:p>
          <a:p>
            <a:pPr eaLnBrk="1" hangingPunct="1">
              <a:buFontTx/>
              <a:buNone/>
            </a:pPr>
            <a:r>
              <a:rPr lang="en-US" altLang="en-US" sz="2800" i="1" smtClean="0"/>
              <a:t>Some of the time</a:t>
            </a:r>
          </a:p>
          <a:p>
            <a:pPr eaLnBrk="1" hangingPunct="1">
              <a:buFontTx/>
              <a:buNone/>
            </a:pPr>
            <a:r>
              <a:rPr lang="en-US" altLang="en-US" sz="2800" i="1" smtClean="0"/>
              <a:t>Most of the time</a:t>
            </a:r>
          </a:p>
          <a:p>
            <a:pPr eaLnBrk="1" hangingPunct="1">
              <a:buFontTx/>
              <a:buNone/>
            </a:pPr>
            <a:r>
              <a:rPr lang="en-US" altLang="en-US" sz="2800" i="1" smtClean="0"/>
              <a:t>All of the time</a:t>
            </a:r>
          </a:p>
        </p:txBody>
      </p:sp>
      <p:graphicFrame>
        <p:nvGraphicFramePr>
          <p:cNvPr id="17413" name="Object 4"/>
          <p:cNvGraphicFramePr>
            <a:graphicFrameLocks noGrp="1"/>
          </p:cNvGraphicFramePr>
          <p:nvPr>
            <p:ph type="clipArt" sz="half" idx="4294967295"/>
          </p:nvPr>
        </p:nvGraphicFramePr>
        <p:xfrm>
          <a:off x="3886200" y="1600200"/>
          <a:ext cx="4572000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4" name="Clip" r:id="rId4" imgW="3825875" imgH="4038600" progId="">
                  <p:embed/>
                </p:oleObj>
              </mc:Choice>
              <mc:Fallback>
                <p:oleObj name="Clip" r:id="rId4" imgW="3825875" imgH="4038600" progId="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600200"/>
                        <a:ext cx="4572000" cy="452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9FD421-D8E2-4C10-A34B-4CBC2F6194E3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609600" y="228600"/>
            <a:ext cx="10287000" cy="11430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latin typeface="Comic Sans MS" pitchFamily="66" charset="0"/>
              </a:rPr>
              <a:t>Generic Scales (SF-36)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4350" y="1524000"/>
            <a:ext cx="7334250" cy="4602163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altLang="en-US" sz="2800" dirty="0" smtClean="0"/>
              <a:t> Physical functioning (10 items)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800" dirty="0" smtClean="0"/>
              <a:t> Role limitations/physical (4 items</a:t>
            </a:r>
            <a:r>
              <a:rPr lang="en-US" altLang="en-US" sz="2800" dirty="0" smtClean="0"/>
              <a:t>)</a:t>
            </a:r>
            <a:endParaRPr lang="en-US" altLang="en-US" sz="2800" dirty="0" smtClean="0"/>
          </a:p>
          <a:p>
            <a:pPr eaLnBrk="1" hangingPunct="1">
              <a:spcBef>
                <a:spcPts val="0"/>
              </a:spcBef>
            </a:pPr>
            <a:r>
              <a:rPr lang="en-US" altLang="en-US" sz="2800" dirty="0"/>
              <a:t> </a:t>
            </a:r>
            <a:r>
              <a:rPr lang="en-US" altLang="en-US" sz="2800" dirty="0" smtClean="0"/>
              <a:t>Emotional well-being (5 items)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800" dirty="0" smtClean="0"/>
              <a:t> Role </a:t>
            </a:r>
            <a:r>
              <a:rPr lang="en-US" altLang="en-US" sz="2800" dirty="0"/>
              <a:t>limitations/emotional (3 items</a:t>
            </a:r>
            <a:r>
              <a:rPr lang="en-US" altLang="en-US" sz="2800" dirty="0" smtClean="0"/>
              <a:t>)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800" dirty="0" smtClean="0"/>
              <a:t> </a:t>
            </a:r>
            <a:r>
              <a:rPr lang="en-US" altLang="en-US" sz="2800" dirty="0" smtClean="0"/>
              <a:t>Social </a:t>
            </a:r>
            <a:r>
              <a:rPr lang="en-US" altLang="en-US" sz="2800" dirty="0"/>
              <a:t>functioning (2 items)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800" dirty="0" smtClean="0"/>
              <a:t> Pain </a:t>
            </a:r>
            <a:r>
              <a:rPr lang="en-US" altLang="en-US" sz="2800" dirty="0"/>
              <a:t>(2 items)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800" dirty="0" smtClean="0"/>
              <a:t> Energy/fatigue </a:t>
            </a:r>
            <a:r>
              <a:rPr lang="en-US" altLang="en-US" sz="2800" dirty="0"/>
              <a:t>(4 items</a:t>
            </a:r>
            <a:r>
              <a:rPr lang="en-US" altLang="en-US" sz="2800" dirty="0" smtClean="0"/>
              <a:t>)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800" dirty="0" smtClean="0"/>
              <a:t> General </a:t>
            </a:r>
            <a:r>
              <a:rPr lang="en-US" altLang="en-US" sz="2800" dirty="0"/>
              <a:t>health perceptions (5 items</a:t>
            </a:r>
            <a:r>
              <a:rPr lang="en-US" altLang="en-US" sz="2800" dirty="0" smtClean="0"/>
              <a:t>)</a:t>
            </a:r>
            <a:endParaRPr lang="en-US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12F2D-F7F9-4D1C-87C1-74975E474E2B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latin typeface="Comic Sans MS" pitchFamily="66" charset="0"/>
              </a:rPr>
              <a:t>Scoring HRQOL Scales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35013" y="1447800"/>
            <a:ext cx="7570787" cy="4354513"/>
          </a:xfrm>
        </p:spPr>
        <p:txBody>
          <a:bodyPr/>
          <a:lstStyle/>
          <a:p>
            <a:pPr eaLnBrk="1" hangingPunct="1">
              <a:spcAft>
                <a:spcPct val="100000"/>
              </a:spcAft>
            </a:pPr>
            <a:r>
              <a:rPr lang="en-US" altLang="en-US" sz="2800" dirty="0" smtClean="0"/>
              <a:t>Average or sum all items in the same scale.</a:t>
            </a:r>
          </a:p>
          <a:p>
            <a:pPr eaLnBrk="1" hangingPunct="1"/>
            <a:r>
              <a:rPr lang="en-US" altLang="en-US" sz="2800" dirty="0" smtClean="0"/>
              <a:t>Transform average or sum to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</a:pPr>
            <a:r>
              <a:rPr lang="en-US" altLang="en-US" sz="2400" dirty="0" smtClean="0"/>
              <a:t>0 (worse) to 100 (best) possible range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</a:pPr>
            <a:r>
              <a:rPr lang="en-US" altLang="en-US" sz="2400" dirty="0" smtClean="0"/>
              <a:t>z-score (mean =   0, SD =   1)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</a:pPr>
            <a:r>
              <a:rPr lang="en-US" altLang="en-US" sz="2400" dirty="0" smtClean="0"/>
              <a:t>T-score (mean = 50, SD = 10) </a:t>
            </a:r>
          </a:p>
          <a:p>
            <a:pPr eaLnBrk="1" hangingPunct="1"/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C85065-7C9A-49DD-9F72-F8ADF1C97DE7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838200" y="2362200"/>
            <a:ext cx="17907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eaLnBrk="0" hangingPunct="0">
              <a:lnSpc>
                <a:spcPct val="87000"/>
              </a:lnSpc>
            </a:pPr>
            <a:r>
              <a:rPr lang="en-US" altLang="en-US" sz="4000">
                <a:latin typeface="Arial" pitchFamily="34" charset="0"/>
              </a:rPr>
              <a:t>     X   </a:t>
            </a:r>
            <a:r>
              <a:rPr lang="en-US" altLang="en-US" sz="2400">
                <a:latin typeface="Arial" pitchFamily="34" charset="0"/>
              </a:rPr>
              <a:t>=</a:t>
            </a:r>
            <a:endParaRPr lang="en-US" altLang="en-US" sz="4000">
              <a:latin typeface="Arial" pitchFamily="34" charset="0"/>
            </a:endParaRPr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2819400" y="2286000"/>
            <a:ext cx="4710113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eaLnBrk="0" hangingPunct="0">
              <a:lnSpc>
                <a:spcPct val="87000"/>
              </a:lnSpc>
            </a:pPr>
            <a:r>
              <a:rPr lang="en-US" altLang="en-US" sz="2400">
                <a:latin typeface="Arial" pitchFamily="34" charset="0"/>
              </a:rPr>
              <a:t>(original score - minimum) *100</a:t>
            </a:r>
          </a:p>
        </p:txBody>
      </p:sp>
      <p:sp>
        <p:nvSpPr>
          <p:cNvPr id="20485" name="Rectangle 4"/>
          <p:cNvSpPr>
            <a:spLocks noChangeArrowheads="1"/>
          </p:cNvSpPr>
          <p:nvPr/>
        </p:nvSpPr>
        <p:spPr bwMode="auto">
          <a:xfrm>
            <a:off x="3429000" y="2743200"/>
            <a:ext cx="3836988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eaLnBrk="0" hangingPunct="0">
              <a:lnSpc>
                <a:spcPct val="87000"/>
              </a:lnSpc>
            </a:pPr>
            <a:r>
              <a:rPr lang="en-US" altLang="en-US" sz="2400">
                <a:latin typeface="Arial" pitchFamily="34" charset="0"/>
              </a:rPr>
              <a:t>(maximum - minimum)</a:t>
            </a:r>
          </a:p>
        </p:txBody>
      </p:sp>
      <p:sp>
        <p:nvSpPr>
          <p:cNvPr id="20486" name="Line 5"/>
          <p:cNvSpPr>
            <a:spLocks noChangeShapeType="1"/>
          </p:cNvSpPr>
          <p:nvPr/>
        </p:nvSpPr>
        <p:spPr bwMode="auto">
          <a:xfrm>
            <a:off x="2808288" y="2705100"/>
            <a:ext cx="47228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6"/>
          <p:cNvSpPr>
            <a:spLocks noChangeArrowheads="1"/>
          </p:cNvSpPr>
          <p:nvPr/>
        </p:nvSpPr>
        <p:spPr bwMode="auto">
          <a:xfrm>
            <a:off x="762000" y="3276600"/>
            <a:ext cx="15113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eaLnBrk="0" hangingPunct="0">
              <a:lnSpc>
                <a:spcPct val="87000"/>
              </a:lnSpc>
            </a:pPr>
            <a:endParaRPr lang="en-US" altLang="en-US" sz="4000">
              <a:latin typeface="Arial" pitchFamily="34" charset="0"/>
            </a:endParaRPr>
          </a:p>
          <a:p>
            <a:pPr eaLnBrk="0" hangingPunct="0">
              <a:lnSpc>
                <a:spcPct val="87000"/>
              </a:lnSpc>
            </a:pPr>
            <a:endParaRPr lang="en-US" altLang="en-US" sz="4000">
              <a:latin typeface="Arial" pitchFamily="34" charset="0"/>
            </a:endParaRPr>
          </a:p>
          <a:p>
            <a:pPr eaLnBrk="0" hangingPunct="0">
              <a:lnSpc>
                <a:spcPct val="87000"/>
              </a:lnSpc>
            </a:pPr>
            <a:endParaRPr lang="en-US" altLang="en-US" sz="4000">
              <a:latin typeface="Arial" pitchFamily="34" charset="0"/>
            </a:endParaRPr>
          </a:p>
        </p:txBody>
      </p:sp>
      <p:sp>
        <p:nvSpPr>
          <p:cNvPr id="20488" name="Rectangle 7"/>
          <p:cNvSpPr>
            <a:spLocks noChangeArrowheads="1"/>
          </p:cNvSpPr>
          <p:nvPr/>
        </p:nvSpPr>
        <p:spPr bwMode="auto">
          <a:xfrm>
            <a:off x="1516063" y="3657600"/>
            <a:ext cx="528637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eaLnBrk="0" hangingPunct="0">
              <a:lnSpc>
                <a:spcPct val="87000"/>
              </a:lnSpc>
            </a:pPr>
            <a:r>
              <a:rPr lang="en-US" altLang="en-US" sz="4000">
                <a:latin typeface="Arial" pitchFamily="34" charset="0"/>
              </a:rPr>
              <a:t>Y</a:t>
            </a:r>
          </a:p>
        </p:txBody>
      </p:sp>
      <p:sp>
        <p:nvSpPr>
          <p:cNvPr id="20489" name="Rectangle 8"/>
          <p:cNvSpPr>
            <a:spLocks noChangeArrowheads="1"/>
          </p:cNvSpPr>
          <p:nvPr/>
        </p:nvSpPr>
        <p:spPr bwMode="auto">
          <a:xfrm>
            <a:off x="2362200" y="3733800"/>
            <a:ext cx="5683250" cy="69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eaLnBrk="0" hangingPunct="0">
              <a:lnSpc>
                <a:spcPct val="87000"/>
              </a:lnSpc>
            </a:pPr>
            <a:r>
              <a:rPr lang="en-US" altLang="en-US" sz="2400">
                <a:latin typeface="Arial" pitchFamily="34" charset="0"/>
              </a:rPr>
              <a:t>=   target mean +  (target SD * Zx) </a:t>
            </a:r>
          </a:p>
          <a:p>
            <a:pPr eaLnBrk="0" hangingPunct="0">
              <a:lnSpc>
                <a:spcPct val="87000"/>
              </a:lnSpc>
            </a:pPr>
            <a:endParaRPr lang="en-US" altLang="en-US" sz="2400">
              <a:latin typeface="Arial" pitchFamily="34" charset="0"/>
            </a:endParaRPr>
          </a:p>
        </p:txBody>
      </p:sp>
      <p:grpSp>
        <p:nvGrpSpPr>
          <p:cNvPr id="20490" name="Group 9"/>
          <p:cNvGrpSpPr>
            <a:grpSpLocks/>
          </p:cNvGrpSpPr>
          <p:nvPr/>
        </p:nvGrpSpPr>
        <p:grpSpPr bwMode="auto">
          <a:xfrm>
            <a:off x="914400" y="4572000"/>
            <a:ext cx="3333750" cy="855663"/>
            <a:chOff x="488" y="2880"/>
            <a:chExt cx="2100" cy="539"/>
          </a:xfrm>
        </p:grpSpPr>
        <p:sp>
          <p:nvSpPr>
            <p:cNvPr id="20492" name="Rectangle 10"/>
            <p:cNvSpPr>
              <a:spLocks noChangeArrowheads="1"/>
            </p:cNvSpPr>
            <p:nvPr/>
          </p:nvSpPr>
          <p:spPr bwMode="auto">
            <a:xfrm>
              <a:off x="488" y="3016"/>
              <a:ext cx="1328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87000"/>
                </a:lnSpc>
              </a:pPr>
              <a:r>
                <a:rPr lang="en-US" altLang="en-US" sz="4000">
                  <a:latin typeface="Arial" pitchFamily="34" charset="0"/>
                </a:rPr>
                <a:t>     Z</a:t>
              </a:r>
              <a:r>
                <a:rPr lang="en-US" altLang="en-US" sz="4000" baseline="-25000">
                  <a:latin typeface="Arial" pitchFamily="34" charset="0"/>
                </a:rPr>
                <a:t>X</a:t>
              </a:r>
              <a:r>
                <a:rPr lang="en-US" altLang="en-US" sz="2400" baseline="-25000">
                  <a:latin typeface="Arial" pitchFamily="34" charset="0"/>
                </a:rPr>
                <a:t> </a:t>
              </a:r>
              <a:r>
                <a:rPr lang="en-US" altLang="en-US" sz="2400">
                  <a:latin typeface="Arial" pitchFamily="34" charset="0"/>
                </a:rPr>
                <a:t>   =</a:t>
              </a:r>
            </a:p>
          </p:txBody>
        </p:sp>
        <p:grpSp>
          <p:nvGrpSpPr>
            <p:cNvPr id="20493" name="Group 11"/>
            <p:cNvGrpSpPr>
              <a:grpSpLocks/>
            </p:cNvGrpSpPr>
            <p:nvPr/>
          </p:nvGrpSpPr>
          <p:grpSpPr bwMode="auto">
            <a:xfrm>
              <a:off x="1728" y="2880"/>
              <a:ext cx="860" cy="539"/>
              <a:chOff x="1728" y="2880"/>
              <a:chExt cx="860" cy="539"/>
            </a:xfrm>
          </p:grpSpPr>
          <p:sp>
            <p:nvSpPr>
              <p:cNvPr id="20494" name="Rectangle 12"/>
              <p:cNvSpPr>
                <a:spLocks noChangeArrowheads="1"/>
              </p:cNvSpPr>
              <p:nvPr/>
            </p:nvSpPr>
            <p:spPr bwMode="auto">
              <a:xfrm>
                <a:off x="1976" y="3184"/>
                <a:ext cx="475" cy="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7000"/>
                  </a:lnSpc>
                </a:pPr>
                <a:r>
                  <a:rPr lang="en-US" altLang="en-US" sz="2400">
                    <a:latin typeface="Arial" pitchFamily="34" charset="0"/>
                  </a:rPr>
                  <a:t>SD</a:t>
                </a:r>
                <a:r>
                  <a:rPr lang="en-US" altLang="en-US" sz="2000" baseline="-25000">
                    <a:latin typeface="Arial" pitchFamily="34" charset="0"/>
                  </a:rPr>
                  <a:t>X</a:t>
                </a:r>
              </a:p>
            </p:txBody>
          </p:sp>
          <p:sp>
            <p:nvSpPr>
              <p:cNvPr id="20495" name="Line 13"/>
              <p:cNvSpPr>
                <a:spLocks noChangeShapeType="1"/>
              </p:cNvSpPr>
              <p:nvPr/>
            </p:nvSpPr>
            <p:spPr bwMode="auto">
              <a:xfrm>
                <a:off x="1728" y="3136"/>
                <a:ext cx="8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6" name="Rectangle 14"/>
              <p:cNvSpPr>
                <a:spLocks noChangeArrowheads="1"/>
              </p:cNvSpPr>
              <p:nvPr/>
            </p:nvSpPr>
            <p:spPr bwMode="auto">
              <a:xfrm>
                <a:off x="1868" y="2896"/>
                <a:ext cx="720" cy="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7000"/>
                  </a:lnSpc>
                </a:pPr>
                <a:r>
                  <a:rPr lang="en-US" altLang="en-US" sz="2400">
                    <a:latin typeface="Arial" pitchFamily="34" charset="0"/>
                  </a:rPr>
                  <a:t>(X - X)</a:t>
                </a:r>
              </a:p>
            </p:txBody>
          </p:sp>
          <p:sp>
            <p:nvSpPr>
              <p:cNvPr id="20497" name="Line 15"/>
              <p:cNvSpPr>
                <a:spLocks noChangeShapeType="1"/>
              </p:cNvSpPr>
              <p:nvPr/>
            </p:nvSpPr>
            <p:spPr bwMode="auto">
              <a:xfrm>
                <a:off x="2256" y="2880"/>
                <a:ext cx="14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7888" name="Rectangle 16"/>
          <p:cNvSpPr>
            <a:spLocks noChangeArrowheads="1"/>
          </p:cNvSpPr>
          <p:nvPr/>
        </p:nvSpPr>
        <p:spPr bwMode="auto">
          <a:xfrm>
            <a:off x="0" y="304800"/>
            <a:ext cx="91440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defRPr/>
            </a:pPr>
            <a:r>
              <a:rPr lang="en-US" sz="4400" dirty="0">
                <a:solidFill>
                  <a:schemeClr val="tx2"/>
                </a:solidFill>
                <a:latin typeface="Comic Sans MS" pitchFamily="66" charset="0"/>
                <a:cs typeface="+mn-cs"/>
              </a:rPr>
              <a:t>Linear Transformations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258300" cy="1143000"/>
          </a:xfrm>
        </p:spPr>
        <p:txBody>
          <a:bodyPr/>
          <a:lstStyle/>
          <a:p>
            <a:r>
              <a:rPr lang="en-US" altLang="en-US" b="1" dirty="0" smtClean="0">
                <a:latin typeface="Comic Sans MS" pitchFamily="66" charset="0"/>
              </a:rPr>
              <a:t>Example of Computing</a:t>
            </a:r>
            <a:br>
              <a:rPr lang="en-US" altLang="en-US" b="1" dirty="0" smtClean="0">
                <a:latin typeface="Comic Sans MS" pitchFamily="66" charset="0"/>
              </a:rPr>
            </a:br>
            <a:r>
              <a:rPr lang="en-US" altLang="en-US" b="1" dirty="0" smtClean="0">
                <a:latin typeface="Comic Sans MS" pitchFamily="66" charset="0"/>
              </a:rPr>
              <a:t>z-score and T-score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514350" y="1981200"/>
            <a:ext cx="7867650" cy="4144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dirty="0" smtClean="0"/>
              <a:t>z-score = (score – mean)/SD</a:t>
            </a:r>
          </a:p>
          <a:p>
            <a:pPr marL="0" indent="0">
              <a:buFontTx/>
              <a:buNone/>
            </a:pPr>
            <a:r>
              <a:rPr lang="en-US" altLang="en-US" dirty="0" smtClean="0"/>
              <a:t>T-score = (10 * z-score) + 50</a:t>
            </a:r>
          </a:p>
          <a:p>
            <a:pPr marL="0" indent="0">
              <a:buFontTx/>
              <a:buNone/>
            </a:pPr>
            <a:endParaRPr lang="en-US" altLang="en-US" dirty="0" smtClean="0"/>
          </a:p>
          <a:p>
            <a:pPr marL="0" indent="0">
              <a:buFontTx/>
              <a:buNone/>
            </a:pPr>
            <a:r>
              <a:rPr lang="en-US" altLang="en-US" dirty="0" smtClean="0"/>
              <a:t>z-score = (100- 36)/31 = 2.06</a:t>
            </a:r>
          </a:p>
          <a:p>
            <a:pPr marL="0" indent="0">
              <a:buFontTx/>
              <a:buNone/>
            </a:pPr>
            <a:r>
              <a:rPr lang="en-US" altLang="en-US" dirty="0" smtClean="0"/>
              <a:t>T-score  = 71</a:t>
            </a:r>
          </a:p>
          <a:p>
            <a:pPr marL="0" indent="0">
              <a:buFontTx/>
              <a:buNone/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6245225"/>
            <a:ext cx="2400300" cy="476250"/>
          </a:xfrm>
        </p:spPr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E6B846-F181-4810-A5A0-3A78BB3A87E0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16066" name="Rectangle 2"/>
          <p:cNvSpPr>
            <a:spLocks noChangeArrowheads="1"/>
          </p:cNvSpPr>
          <p:nvPr/>
        </p:nvSpPr>
        <p:spPr bwMode="auto">
          <a:xfrm>
            <a:off x="609600" y="509588"/>
            <a:ext cx="80010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7312" tIns="44450" rIns="87312" bIns="44450" anchor="ctr"/>
          <a:lstStyle/>
          <a:p>
            <a:pPr algn="ctr" defTabSz="863600" eaLnBrk="0" hangingPunct="0">
              <a:defRPr/>
            </a:pPr>
            <a:r>
              <a:rPr lang="en-US" altLang="en-US" sz="2800" dirty="0">
                <a:latin typeface="Comic Sans MS" pitchFamily="66" charset="0"/>
                <a:cs typeface="+mn-cs"/>
              </a:rPr>
              <a:t>HRQOL in HIV Compared to other</a:t>
            </a:r>
          </a:p>
          <a:p>
            <a:pPr algn="ctr" defTabSz="863600" eaLnBrk="0" hangingPunct="0">
              <a:defRPr/>
            </a:pPr>
            <a:r>
              <a:rPr lang="en-US" altLang="en-US" sz="2800" dirty="0">
                <a:latin typeface="Comic Sans MS" pitchFamily="66" charset="0"/>
                <a:cs typeface="+mn-cs"/>
              </a:rPr>
              <a:t>Chronic Illnesses and General Population</a:t>
            </a:r>
          </a:p>
        </p:txBody>
      </p:sp>
      <p:graphicFrame>
        <p:nvGraphicFramePr>
          <p:cNvPr id="21508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685800" y="1530350"/>
          <a:ext cx="7772400" cy="479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9" name="Chart" r:id="rId4" imgW="7781849" imgH="5067402" progId="MSGraph.Chart.8">
                  <p:embed followColorScheme="full"/>
                </p:oleObj>
              </mc:Choice>
              <mc:Fallback>
                <p:oleObj name="Chart" r:id="rId4" imgW="7781849" imgH="5067402" progId="MSGraph.Chart.8">
                  <p:embed followColorScheme="full"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530350"/>
                        <a:ext cx="7772400" cy="479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893763" y="6383338"/>
            <a:ext cx="46116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altLang="en-US" sz="1600" b="0" i="1">
                <a:latin typeface="Arial" pitchFamily="34" charset="0"/>
              </a:rPr>
              <a:t>Hays et al. (2000), </a:t>
            </a:r>
            <a:r>
              <a:rPr lang="en-US" altLang="en-US" sz="1600" b="0" i="1" u="sng">
                <a:latin typeface="Arial" pitchFamily="34" charset="0"/>
              </a:rPr>
              <a:t>American Journal of Medicine</a:t>
            </a:r>
          </a:p>
        </p:txBody>
      </p:sp>
      <p:sp>
        <p:nvSpPr>
          <p:cNvPr id="21510" name="TextBox 1"/>
          <p:cNvSpPr txBox="1">
            <a:spLocks noChangeArrowheads="1"/>
          </p:cNvSpPr>
          <p:nvPr/>
        </p:nvSpPr>
        <p:spPr bwMode="auto">
          <a:xfrm>
            <a:off x="5029200" y="6091238"/>
            <a:ext cx="2366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000" b="0">
                <a:latin typeface="Comic Sans MS" pitchFamily="66" charset="0"/>
              </a:rPr>
              <a:t>T-score metric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8991600" cy="15240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sz="3600" b="1" dirty="0" smtClean="0">
                <a:latin typeface="Comic Sans MS" pitchFamily="66" charset="0"/>
              </a:rPr>
              <a:t>U.S. Health Care Issues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b="1" smtClean="0"/>
              <a:t>A</a:t>
            </a:r>
            <a:r>
              <a:rPr lang="en-US" altLang="en-US" smtClean="0"/>
              <a:t>ccess to care </a:t>
            </a:r>
          </a:p>
          <a:p>
            <a:pPr lvl="1" eaLnBrk="1" hangingPunct="1"/>
            <a:r>
              <a:rPr lang="en-US" altLang="en-US" smtClean="0"/>
              <a:t>~ 50 million people without health insurance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b="1" smtClean="0"/>
              <a:t>C</a:t>
            </a:r>
            <a:r>
              <a:rPr lang="en-US" altLang="en-US" smtClean="0"/>
              <a:t>osts of care</a:t>
            </a:r>
          </a:p>
          <a:p>
            <a:pPr lvl="1" eaLnBrk="1" hangingPunct="1"/>
            <a:r>
              <a:rPr lang="en-US" altLang="en-US" smtClean="0"/>
              <a:t>Expenditures ~ $ 2.7 Trillion 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b="1" smtClean="0"/>
              <a:t>E</a:t>
            </a:r>
            <a:r>
              <a:rPr lang="en-US" altLang="en-US" smtClean="0"/>
              <a:t>ffectiveness (quality) of care</a:t>
            </a:r>
          </a:p>
          <a:p>
            <a:pPr lvl="1" eaLnBrk="1" hangingPunct="1"/>
            <a:endParaRPr lang="en-US" altLang="en-US" smtClean="0"/>
          </a:p>
        </p:txBody>
      </p:sp>
      <p:pic>
        <p:nvPicPr>
          <p:cNvPr id="5124" name="Picture 5" descr="ACE Signs">
            <a:hlinkClick r:id="rId3" tooltip="ACE Signs - Sign &amp; Outdoor Advertising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5200" y="1485900"/>
            <a:ext cx="16192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72350" y="6245225"/>
            <a:ext cx="1466850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A2CDD1A3-E042-48CF-88B6-29D70F424D69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sz="1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F2B57-1037-46B3-BD23-C446776CA170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288772" name="Oval 4"/>
          <p:cNvSpPr>
            <a:spLocks noChangeArrowheads="1"/>
          </p:cNvSpPr>
          <p:nvPr/>
        </p:nvSpPr>
        <p:spPr bwMode="auto">
          <a:xfrm>
            <a:off x="3132138" y="2336800"/>
            <a:ext cx="2513012" cy="1149350"/>
          </a:xfrm>
          <a:prstGeom prst="ellipse">
            <a:avLst/>
          </a:prstGeom>
          <a:solidFill>
            <a:srgbClr val="FFFF00"/>
          </a:solidFill>
          <a:ln w="12700">
            <a:noFill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 altLang="en-US" sz="2400" b="0">
              <a:solidFill>
                <a:srgbClr val="00FF00"/>
              </a:solidFill>
              <a:latin typeface="Times" pitchFamily="18" charset="0"/>
              <a:cs typeface="+mn-cs"/>
            </a:endParaRP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3351213" y="2767013"/>
            <a:ext cx="2078037" cy="366712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altLang="en-US" sz="2000">
                <a:latin typeface="Arial" pitchFamily="34" charset="0"/>
              </a:rPr>
              <a:t>Physical Health</a:t>
            </a:r>
          </a:p>
        </p:txBody>
      </p:sp>
      <p:sp>
        <p:nvSpPr>
          <p:cNvPr id="288774" name="Rectangle 6"/>
          <p:cNvSpPr>
            <a:spLocks noChangeArrowheads="1"/>
          </p:cNvSpPr>
          <p:nvPr/>
        </p:nvSpPr>
        <p:spPr bwMode="auto">
          <a:xfrm>
            <a:off x="1897063" y="4984750"/>
            <a:ext cx="1055687" cy="882650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altLang="en-US" sz="1600">
                <a:latin typeface="Arial" charset="0"/>
                <a:cs typeface="+mn-cs"/>
              </a:rPr>
              <a:t>Physical function</a:t>
            </a:r>
          </a:p>
        </p:txBody>
      </p:sp>
      <p:sp>
        <p:nvSpPr>
          <p:cNvPr id="288775" name="Rectangle 7"/>
          <p:cNvSpPr>
            <a:spLocks noChangeArrowheads="1"/>
          </p:cNvSpPr>
          <p:nvPr/>
        </p:nvSpPr>
        <p:spPr bwMode="auto">
          <a:xfrm>
            <a:off x="3167063" y="4984750"/>
            <a:ext cx="1055687" cy="882650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altLang="en-US" sz="1800">
                <a:latin typeface="Arial" charset="0"/>
                <a:cs typeface="+mn-cs"/>
              </a:rPr>
              <a:t>Role </a:t>
            </a:r>
            <a:r>
              <a:rPr lang="en-US" altLang="en-US" sz="1600">
                <a:latin typeface="Arial" charset="0"/>
                <a:cs typeface="+mn-cs"/>
              </a:rPr>
              <a:t>functionphysical</a:t>
            </a:r>
          </a:p>
        </p:txBody>
      </p:sp>
      <p:sp>
        <p:nvSpPr>
          <p:cNvPr id="288776" name="Rectangle 8"/>
          <p:cNvSpPr>
            <a:spLocks noChangeArrowheads="1"/>
          </p:cNvSpPr>
          <p:nvPr/>
        </p:nvSpPr>
        <p:spPr bwMode="auto">
          <a:xfrm>
            <a:off x="4437063" y="4984750"/>
            <a:ext cx="1055687" cy="882650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altLang="en-US" sz="1800">
                <a:latin typeface="Arial" charset="0"/>
                <a:cs typeface="+mn-cs"/>
              </a:rPr>
              <a:t>Pain</a:t>
            </a:r>
          </a:p>
        </p:txBody>
      </p:sp>
      <p:sp>
        <p:nvSpPr>
          <p:cNvPr id="288777" name="Rectangle 9"/>
          <p:cNvSpPr>
            <a:spLocks noChangeArrowheads="1"/>
          </p:cNvSpPr>
          <p:nvPr/>
        </p:nvSpPr>
        <p:spPr bwMode="auto">
          <a:xfrm>
            <a:off x="5689600" y="4984750"/>
            <a:ext cx="1055688" cy="882650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altLang="en-US" sz="1800" i="1" u="sng">
                <a:latin typeface="Arial" charset="0"/>
                <a:cs typeface="+mn-cs"/>
              </a:rPr>
              <a:t>General Health</a:t>
            </a:r>
          </a:p>
        </p:txBody>
      </p:sp>
      <p:sp>
        <p:nvSpPr>
          <p:cNvPr id="22537" name="Line 10"/>
          <p:cNvSpPr>
            <a:spLocks noChangeShapeType="1"/>
          </p:cNvSpPr>
          <p:nvPr/>
        </p:nvSpPr>
        <p:spPr bwMode="auto">
          <a:xfrm flipH="1">
            <a:off x="2689225" y="3308350"/>
            <a:ext cx="757238" cy="1644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8" name="Line 11"/>
          <p:cNvSpPr>
            <a:spLocks noChangeShapeType="1"/>
          </p:cNvSpPr>
          <p:nvPr/>
        </p:nvSpPr>
        <p:spPr bwMode="auto">
          <a:xfrm>
            <a:off x="5291138" y="3327400"/>
            <a:ext cx="887412" cy="1625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9" name="Line 12"/>
          <p:cNvSpPr>
            <a:spLocks noChangeShapeType="1"/>
          </p:cNvSpPr>
          <p:nvPr/>
        </p:nvSpPr>
        <p:spPr bwMode="auto">
          <a:xfrm flipH="1">
            <a:off x="3722688" y="3498850"/>
            <a:ext cx="333375" cy="1435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Line 13"/>
          <p:cNvSpPr>
            <a:spLocks noChangeShapeType="1"/>
          </p:cNvSpPr>
          <p:nvPr/>
        </p:nvSpPr>
        <p:spPr bwMode="auto">
          <a:xfrm>
            <a:off x="4681538" y="3479800"/>
            <a:ext cx="379412" cy="1473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4400" dirty="0">
                <a:solidFill>
                  <a:schemeClr val="tx2"/>
                </a:solidFill>
                <a:latin typeface="Comic Sans MS" pitchFamily="66" charset="0"/>
              </a:rPr>
              <a:t>Physical Health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527952-EE98-4B39-9CFA-0831ECAC9DCB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289796" name="Oval 4"/>
          <p:cNvSpPr>
            <a:spLocks noChangeArrowheads="1"/>
          </p:cNvSpPr>
          <p:nvPr/>
        </p:nvSpPr>
        <p:spPr bwMode="auto">
          <a:xfrm>
            <a:off x="3132138" y="2286000"/>
            <a:ext cx="2513012" cy="114935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 altLang="en-US" sz="2400">
              <a:solidFill>
                <a:schemeClr val="bg2"/>
              </a:solidFill>
              <a:latin typeface="Times" pitchFamily="18" charset="0"/>
              <a:cs typeface="+mn-cs"/>
            </a:endParaRP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3465513" y="2716213"/>
            <a:ext cx="1847850" cy="366712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altLang="en-US" sz="2000">
                <a:latin typeface="Arial" pitchFamily="34" charset="0"/>
              </a:rPr>
              <a:t>Mental Health</a:t>
            </a:r>
          </a:p>
        </p:txBody>
      </p:sp>
      <p:sp>
        <p:nvSpPr>
          <p:cNvPr id="289798" name="Rectangle 6"/>
          <p:cNvSpPr>
            <a:spLocks noChangeArrowheads="1"/>
          </p:cNvSpPr>
          <p:nvPr/>
        </p:nvSpPr>
        <p:spPr bwMode="auto">
          <a:xfrm>
            <a:off x="1752600" y="4933950"/>
            <a:ext cx="1374775" cy="882650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altLang="en-US" sz="1600">
                <a:latin typeface="Arial" charset="0"/>
                <a:cs typeface="+mn-cs"/>
              </a:rPr>
              <a:t>Emotional Well-Being</a:t>
            </a:r>
          </a:p>
        </p:txBody>
      </p:sp>
      <p:sp>
        <p:nvSpPr>
          <p:cNvPr id="289799" name="Rectangle 7"/>
          <p:cNvSpPr>
            <a:spLocks noChangeArrowheads="1"/>
          </p:cNvSpPr>
          <p:nvPr/>
        </p:nvSpPr>
        <p:spPr bwMode="auto">
          <a:xfrm>
            <a:off x="3132138" y="4933950"/>
            <a:ext cx="1392237" cy="882650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altLang="en-US" sz="1600">
                <a:latin typeface="Arial" charset="0"/>
                <a:cs typeface="+mn-cs"/>
              </a:rPr>
              <a:t>Role function-emotional</a:t>
            </a:r>
          </a:p>
        </p:txBody>
      </p:sp>
      <p:sp>
        <p:nvSpPr>
          <p:cNvPr id="289800" name="Rectangle 8"/>
          <p:cNvSpPr>
            <a:spLocks noChangeArrowheads="1"/>
          </p:cNvSpPr>
          <p:nvPr/>
        </p:nvSpPr>
        <p:spPr bwMode="auto">
          <a:xfrm>
            <a:off x="4760913" y="4933950"/>
            <a:ext cx="1162050" cy="882650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altLang="en-US" sz="1800" i="1" u="sng">
                <a:latin typeface="Arial" charset="0"/>
                <a:cs typeface="+mn-cs"/>
              </a:rPr>
              <a:t>Energy</a:t>
            </a:r>
          </a:p>
        </p:txBody>
      </p:sp>
      <p:sp>
        <p:nvSpPr>
          <p:cNvPr id="289801" name="Rectangle 9"/>
          <p:cNvSpPr>
            <a:spLocks noChangeArrowheads="1"/>
          </p:cNvSpPr>
          <p:nvPr/>
        </p:nvSpPr>
        <p:spPr bwMode="auto">
          <a:xfrm>
            <a:off x="6140450" y="4933950"/>
            <a:ext cx="1162050" cy="882650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altLang="en-US" sz="1800" i="1" u="sng">
                <a:latin typeface="Arial" charset="0"/>
                <a:cs typeface="+mn-cs"/>
              </a:rPr>
              <a:t>Social function</a:t>
            </a:r>
          </a:p>
        </p:txBody>
      </p:sp>
      <p:sp>
        <p:nvSpPr>
          <p:cNvPr id="289802" name="Line 10"/>
          <p:cNvSpPr>
            <a:spLocks noChangeShapeType="1"/>
          </p:cNvSpPr>
          <p:nvPr/>
        </p:nvSpPr>
        <p:spPr bwMode="auto">
          <a:xfrm flipH="1">
            <a:off x="2689225" y="3257550"/>
            <a:ext cx="757238" cy="16446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289803" name="Line 11"/>
          <p:cNvSpPr>
            <a:spLocks noChangeShapeType="1"/>
          </p:cNvSpPr>
          <p:nvPr/>
        </p:nvSpPr>
        <p:spPr bwMode="auto">
          <a:xfrm>
            <a:off x="5291138" y="3276600"/>
            <a:ext cx="887412" cy="1625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289804" name="Line 12"/>
          <p:cNvSpPr>
            <a:spLocks noChangeShapeType="1"/>
          </p:cNvSpPr>
          <p:nvPr/>
        </p:nvSpPr>
        <p:spPr bwMode="auto">
          <a:xfrm flipH="1">
            <a:off x="3722688" y="3448050"/>
            <a:ext cx="333375" cy="14351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289805" name="Line 13"/>
          <p:cNvSpPr>
            <a:spLocks noChangeShapeType="1"/>
          </p:cNvSpPr>
          <p:nvPr/>
        </p:nvSpPr>
        <p:spPr bwMode="auto">
          <a:xfrm>
            <a:off x="4681538" y="3429000"/>
            <a:ext cx="379412" cy="1473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23565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4400" dirty="0" smtClean="0">
                <a:solidFill>
                  <a:schemeClr val="tx2"/>
                </a:solidFill>
                <a:latin typeface="Comic Sans MS" pitchFamily="66" charset="0"/>
              </a:rPr>
              <a:t>Mental Health</a:t>
            </a:r>
            <a:endParaRPr lang="en-US" altLang="en-US" sz="4400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EF46D-D8F0-417E-8D38-F5D9196E76C9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258300" cy="11430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latin typeface="Comic Sans MS" pitchFamily="66" charset="0"/>
              </a:rPr>
              <a:t>SF-36 PCS and MCS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219200"/>
            <a:ext cx="8686800" cy="4906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err="1" smtClean="0"/>
              <a:t>PCS_z</a:t>
            </a:r>
            <a:r>
              <a:rPr lang="en-US" altLang="en-US" dirty="0" smtClean="0"/>
              <a:t> =   (PF_Z * 0.42) +  (RP_Z * 0.35) +           		 (BP_Z * 0.32) +  (GH_Z * 0.25) +           		 (EF_Z * 0.03) +   (SF_Z *  </a:t>
            </a:r>
            <a:r>
              <a:rPr lang="en-US" altLang="en-US" u="sng" dirty="0" smtClean="0"/>
              <a:t>-.01</a:t>
            </a:r>
            <a:r>
              <a:rPr lang="en-US" altLang="en-US" dirty="0" smtClean="0"/>
              <a:t>) +           		 (RE_Z * </a:t>
            </a:r>
            <a:r>
              <a:rPr lang="en-US" altLang="en-US" u="sng" dirty="0" smtClean="0"/>
              <a:t>-.19</a:t>
            </a:r>
            <a:r>
              <a:rPr lang="en-US" altLang="en-US" dirty="0" smtClean="0"/>
              <a:t>) +   (EW_Z * </a:t>
            </a:r>
            <a:r>
              <a:rPr lang="en-US" altLang="en-US" u="sng" dirty="0" smtClean="0"/>
              <a:t>-.22</a:t>
            </a:r>
            <a:r>
              <a:rPr lang="en-US" altLang="en-US" dirty="0" smtClean="0"/>
              <a:t>)</a:t>
            </a:r>
          </a:p>
          <a:p>
            <a:pPr eaLnBrk="1" hangingPunct="1">
              <a:buFontTx/>
              <a:buNone/>
            </a:pPr>
            <a:r>
              <a:rPr lang="en-US" altLang="en-US" dirty="0" err="1" smtClean="0"/>
              <a:t>MCS_z</a:t>
            </a:r>
            <a:r>
              <a:rPr lang="en-US" altLang="en-US" dirty="0" smtClean="0"/>
              <a:t> =  (PF_Z *  </a:t>
            </a:r>
            <a:r>
              <a:rPr lang="en-US" altLang="en-US" u="sng" dirty="0" smtClean="0"/>
              <a:t>-.23</a:t>
            </a:r>
            <a:r>
              <a:rPr lang="en-US" altLang="en-US" dirty="0" smtClean="0"/>
              <a:t>) +   (RP_Z *  </a:t>
            </a:r>
            <a:r>
              <a:rPr lang="en-US" altLang="en-US" u="sng" dirty="0" smtClean="0"/>
              <a:t>-.12</a:t>
            </a:r>
            <a:r>
              <a:rPr lang="en-US" altLang="en-US" dirty="0" smtClean="0"/>
              <a:t>) +           		 (BP_Z *  </a:t>
            </a:r>
            <a:r>
              <a:rPr lang="en-US" altLang="en-US" u="sng" dirty="0" smtClean="0"/>
              <a:t>-.10</a:t>
            </a:r>
            <a:r>
              <a:rPr lang="en-US" altLang="en-US" dirty="0" smtClean="0"/>
              <a:t>) +   (GH_Z * </a:t>
            </a:r>
            <a:r>
              <a:rPr lang="en-US" altLang="en-US" u="sng" dirty="0" smtClean="0"/>
              <a:t>-.02</a:t>
            </a:r>
            <a:r>
              <a:rPr lang="en-US" altLang="en-US" dirty="0" smtClean="0"/>
              <a:t>) +            		 (EF_Z *  0.24) +   (SF_Z * 0.27) +             		 (RE_Z *  0.43) +  (EW_Z * 0.49)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24581" name="TextBox 1"/>
          <p:cNvSpPr txBox="1">
            <a:spLocks noChangeArrowheads="1"/>
          </p:cNvSpPr>
          <p:nvPr/>
        </p:nvSpPr>
        <p:spPr bwMode="auto">
          <a:xfrm>
            <a:off x="2209800" y="5638800"/>
            <a:ext cx="58674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000" b="0" dirty="0">
                <a:latin typeface="+mn-lt"/>
              </a:rPr>
              <a:t>PCS =  (</a:t>
            </a:r>
            <a:r>
              <a:rPr lang="en-US" altLang="en-US" sz="3000" b="0" dirty="0" err="1">
                <a:latin typeface="+mn-lt"/>
              </a:rPr>
              <a:t>PCS_z</a:t>
            </a:r>
            <a:r>
              <a:rPr lang="en-US" altLang="en-US" sz="3000" b="0" dirty="0">
                <a:latin typeface="+mn-lt"/>
              </a:rPr>
              <a:t>*10) + 50</a:t>
            </a:r>
          </a:p>
          <a:p>
            <a:r>
              <a:rPr lang="en-US" altLang="en-US" sz="3000" b="0" dirty="0">
                <a:latin typeface="+mn-lt"/>
              </a:rPr>
              <a:t>MCS = (</a:t>
            </a:r>
            <a:r>
              <a:rPr lang="en-US" altLang="en-US" sz="3000" b="0" dirty="0" err="1">
                <a:latin typeface="+mn-lt"/>
              </a:rPr>
              <a:t>MCS_z</a:t>
            </a:r>
            <a:r>
              <a:rPr lang="en-US" altLang="en-US" sz="3000" b="0" dirty="0">
                <a:latin typeface="+mn-lt"/>
              </a:rPr>
              <a:t>*10) + 50</a:t>
            </a:r>
          </a:p>
          <a:p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6DE291-FD20-4DF7-912C-BA28F44B9B37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882650" y="381000"/>
            <a:ext cx="6908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altLang="en-US" dirty="0">
                <a:latin typeface="Comic Sans MS" pitchFamily="66" charset="0"/>
              </a:rPr>
              <a:t>Is </a:t>
            </a:r>
            <a:r>
              <a:rPr lang="en-US" altLang="en-US" dirty="0" smtClean="0">
                <a:latin typeface="Comic Sans MS" pitchFamily="66" charset="0"/>
              </a:rPr>
              <a:t>CAM Better than </a:t>
            </a:r>
            <a:endParaRPr lang="en-US" altLang="en-US" dirty="0">
              <a:latin typeface="Comic Sans MS" pitchFamily="66" charset="0"/>
            </a:endParaRPr>
          </a:p>
          <a:p>
            <a:pPr algn="ctr" eaLnBrk="0" hangingPunct="0"/>
            <a:r>
              <a:rPr lang="en-US" altLang="en-US" dirty="0" smtClean="0">
                <a:latin typeface="Comic Sans MS" pitchFamily="66" charset="0"/>
              </a:rPr>
              <a:t>Standard </a:t>
            </a:r>
            <a:r>
              <a:rPr lang="en-US" altLang="en-US" dirty="0">
                <a:latin typeface="Comic Sans MS" pitchFamily="66" charset="0"/>
              </a:rPr>
              <a:t>Care </a:t>
            </a:r>
            <a:r>
              <a:rPr lang="en-US" altLang="en-US" dirty="0" smtClean="0">
                <a:latin typeface="Comic Sans MS" pitchFamily="66" charset="0"/>
              </a:rPr>
              <a:t>(SC)?</a:t>
            </a:r>
            <a:endParaRPr lang="en-US" altLang="en-US" dirty="0">
              <a:latin typeface="Comic Sans MS" pitchFamily="66" charset="0"/>
            </a:endParaRPr>
          </a:p>
        </p:txBody>
      </p:sp>
      <p:graphicFrame>
        <p:nvGraphicFramePr>
          <p:cNvPr id="28676" name="Object 3"/>
          <p:cNvGraphicFramePr>
            <a:graphicFrameLocks noChangeAspect="1"/>
          </p:cNvGraphicFramePr>
          <p:nvPr/>
        </p:nvGraphicFramePr>
        <p:xfrm>
          <a:off x="747713" y="1622425"/>
          <a:ext cx="6927850" cy="411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7" name="Chart" r:id="rId4" imgW="7791450" imgH="4114800" progId="MSGraph.Chart.8">
                  <p:embed followColorScheme="full"/>
                </p:oleObj>
              </mc:Choice>
              <mc:Fallback>
                <p:oleObj name="Chart" r:id="rId4" imgW="7791450" imgH="4114800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713" y="1622425"/>
                        <a:ext cx="6927850" cy="411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5012" name="Text Box 4"/>
          <p:cNvSpPr txBox="1">
            <a:spLocks noChangeArrowheads="1"/>
          </p:cNvSpPr>
          <p:nvPr/>
        </p:nvSpPr>
        <p:spPr bwMode="auto">
          <a:xfrm>
            <a:off x="2301963" y="2740025"/>
            <a:ext cx="769763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altLang="en-US" sz="2000" u="sng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CAM</a:t>
            </a:r>
            <a:endParaRPr lang="en-US" altLang="en-US" sz="2000" u="sng" dirty="0">
              <a:solidFill>
                <a:srgbClr val="000066"/>
              </a:solidFill>
              <a:latin typeface="Arial" charset="0"/>
              <a:cs typeface="+mn-cs"/>
            </a:endParaRPr>
          </a:p>
        </p:txBody>
      </p:sp>
      <p:sp>
        <p:nvSpPr>
          <p:cNvPr id="555013" name="Text Box 5"/>
          <p:cNvSpPr txBox="1">
            <a:spLocks noChangeArrowheads="1"/>
          </p:cNvSpPr>
          <p:nvPr/>
        </p:nvSpPr>
        <p:spPr bwMode="auto">
          <a:xfrm>
            <a:off x="2401488" y="3502025"/>
            <a:ext cx="54213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SC</a:t>
            </a:r>
            <a:endParaRPr lang="en-US" altLang="en-US" sz="20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555014" name="Text Box 6"/>
          <p:cNvSpPr txBox="1">
            <a:spLocks noChangeArrowheads="1"/>
          </p:cNvSpPr>
          <p:nvPr/>
        </p:nvSpPr>
        <p:spPr bwMode="auto">
          <a:xfrm>
            <a:off x="3763255" y="3343108"/>
            <a:ext cx="834143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altLang="en-US" sz="2000" u="sng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CAM</a:t>
            </a:r>
            <a:endParaRPr lang="en-US" altLang="en-US" sz="2000" u="sng" dirty="0">
              <a:solidFill>
                <a:srgbClr val="000066"/>
              </a:solidFill>
              <a:latin typeface="Arial" charset="0"/>
              <a:cs typeface="+mn-cs"/>
            </a:endParaRPr>
          </a:p>
        </p:txBody>
      </p:sp>
      <p:sp>
        <p:nvSpPr>
          <p:cNvPr id="555015" name="Text Box 7"/>
          <p:cNvSpPr txBox="1">
            <a:spLocks noChangeArrowheads="1"/>
          </p:cNvSpPr>
          <p:nvPr/>
        </p:nvSpPr>
        <p:spPr bwMode="auto">
          <a:xfrm>
            <a:off x="3891358" y="2876550"/>
            <a:ext cx="54213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SC</a:t>
            </a:r>
            <a:endParaRPr lang="en-US" altLang="en-US" sz="20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555017" name="Text Box 9"/>
          <p:cNvSpPr txBox="1">
            <a:spLocks noChangeArrowheads="1"/>
          </p:cNvSpPr>
          <p:nvPr/>
        </p:nvSpPr>
        <p:spPr bwMode="auto">
          <a:xfrm>
            <a:off x="5597525" y="2359025"/>
            <a:ext cx="185738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endParaRPr lang="en-US" altLang="en-US" sz="200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555018" name="Text Box 10"/>
          <p:cNvSpPr txBox="1">
            <a:spLocks noChangeArrowheads="1"/>
          </p:cNvSpPr>
          <p:nvPr/>
        </p:nvSpPr>
        <p:spPr bwMode="auto">
          <a:xfrm>
            <a:off x="2061304" y="5514975"/>
            <a:ext cx="1293944" cy="10464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altLang="en-US" sz="1800" dirty="0">
                <a:latin typeface="Arial" charset="0"/>
                <a:cs typeface="+mn-cs"/>
              </a:rPr>
              <a:t>Physical</a:t>
            </a:r>
          </a:p>
          <a:p>
            <a:pPr algn="ctr" eaLnBrk="0" hangingPunct="0">
              <a:defRPr/>
            </a:pPr>
            <a:r>
              <a:rPr lang="en-US" altLang="en-US" sz="1800" dirty="0">
                <a:latin typeface="Arial" charset="0"/>
                <a:cs typeface="+mn-cs"/>
              </a:rPr>
              <a:t>Health</a:t>
            </a:r>
          </a:p>
          <a:p>
            <a:pPr algn="ctr" eaLnBrk="0" hangingPunct="0">
              <a:defRPr/>
            </a:pPr>
            <a:endParaRPr lang="en-US" altLang="en-US" sz="800" dirty="0">
              <a:latin typeface="Arial" charset="0"/>
              <a:cs typeface="+mn-cs"/>
            </a:endParaRPr>
          </a:p>
          <a:p>
            <a:pPr algn="ctr" eaLnBrk="0" hangingPunct="0">
              <a:defRPr/>
            </a:pPr>
            <a:r>
              <a:rPr lang="en-US" altLang="en-US" sz="1800" dirty="0" smtClean="0">
                <a:latin typeface="Arial" charset="0"/>
                <a:cs typeface="+mn-cs"/>
              </a:rPr>
              <a:t>CAM </a:t>
            </a:r>
            <a:r>
              <a:rPr lang="en-US" altLang="en-US" sz="1800" dirty="0">
                <a:latin typeface="Arial" charset="0"/>
                <a:cs typeface="+mn-cs"/>
              </a:rPr>
              <a:t>&gt; </a:t>
            </a:r>
            <a:r>
              <a:rPr lang="en-US" altLang="en-US" sz="1800" dirty="0" smtClean="0">
                <a:latin typeface="Arial" charset="0"/>
                <a:cs typeface="+mn-cs"/>
              </a:rPr>
              <a:t>SC</a:t>
            </a:r>
            <a:endParaRPr lang="en-US" altLang="en-US" sz="1800" dirty="0">
              <a:solidFill>
                <a:srgbClr val="000066"/>
              </a:solidFill>
              <a:latin typeface="Arial" charset="0"/>
              <a:cs typeface="+mn-cs"/>
            </a:endParaRPr>
          </a:p>
        </p:txBody>
      </p:sp>
      <p:sp>
        <p:nvSpPr>
          <p:cNvPr id="555019" name="Text Box 11"/>
          <p:cNvSpPr txBox="1">
            <a:spLocks noChangeArrowheads="1"/>
          </p:cNvSpPr>
          <p:nvPr/>
        </p:nvSpPr>
        <p:spPr bwMode="auto">
          <a:xfrm>
            <a:off x="3543235" y="5514975"/>
            <a:ext cx="1293944" cy="10464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altLang="en-US" sz="1800" dirty="0">
                <a:latin typeface="Arial" charset="0"/>
                <a:cs typeface="+mn-cs"/>
              </a:rPr>
              <a:t>Mental </a:t>
            </a:r>
          </a:p>
          <a:p>
            <a:pPr algn="ctr" eaLnBrk="0" hangingPunct="0">
              <a:defRPr/>
            </a:pPr>
            <a:r>
              <a:rPr lang="en-US" altLang="en-US" sz="1800" dirty="0">
                <a:latin typeface="Arial" charset="0"/>
                <a:cs typeface="+mn-cs"/>
              </a:rPr>
              <a:t>Health</a:t>
            </a:r>
          </a:p>
          <a:p>
            <a:pPr algn="ctr" eaLnBrk="0" hangingPunct="0">
              <a:defRPr/>
            </a:pPr>
            <a:endParaRPr lang="en-US" altLang="en-US" sz="800" dirty="0">
              <a:latin typeface="Arial" charset="0"/>
              <a:cs typeface="+mn-cs"/>
            </a:endParaRPr>
          </a:p>
          <a:p>
            <a:pPr algn="ctr" eaLnBrk="0" hangingPunct="0">
              <a:defRPr/>
            </a:pPr>
            <a:r>
              <a:rPr lang="en-US" altLang="en-US" sz="1800" dirty="0" smtClean="0">
                <a:latin typeface="Arial" charset="0"/>
                <a:cs typeface="+mn-cs"/>
              </a:rPr>
              <a:t>SC </a:t>
            </a:r>
            <a:r>
              <a:rPr lang="en-US" altLang="en-US" sz="1800" dirty="0">
                <a:latin typeface="Arial" charset="0"/>
                <a:cs typeface="+mn-cs"/>
              </a:rPr>
              <a:t>&gt; </a:t>
            </a:r>
            <a:r>
              <a:rPr lang="en-US" altLang="en-US" sz="1800" dirty="0" smtClean="0">
                <a:latin typeface="Arial" charset="0"/>
                <a:cs typeface="+mn-cs"/>
              </a:rPr>
              <a:t>CAM</a:t>
            </a:r>
            <a:endParaRPr lang="en-US" altLang="en-US" sz="1800" dirty="0">
              <a:solidFill>
                <a:srgbClr val="000066"/>
              </a:solidFill>
              <a:latin typeface="Arial" charset="0"/>
              <a:cs typeface="+mn-cs"/>
            </a:endParaRPr>
          </a:p>
        </p:txBody>
      </p:sp>
      <p:sp>
        <p:nvSpPr>
          <p:cNvPr id="28684" name="Line 13"/>
          <p:cNvSpPr>
            <a:spLocks noChangeShapeType="1"/>
          </p:cNvSpPr>
          <p:nvPr/>
        </p:nvSpPr>
        <p:spPr bwMode="auto">
          <a:xfrm>
            <a:off x="2644775" y="5181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4"/>
          <p:cNvSpPr>
            <a:spLocks noChangeShapeType="1"/>
          </p:cNvSpPr>
          <p:nvPr/>
        </p:nvSpPr>
        <p:spPr bwMode="auto">
          <a:xfrm>
            <a:off x="4133850" y="5181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896BF-54D4-4D7C-A34B-F8F11D237C0A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4663" y="0"/>
            <a:ext cx="8128000" cy="546100"/>
          </a:xfrm>
        </p:spPr>
        <p:txBody>
          <a:bodyPr wrap="none" lIns="92075" tIns="46038" rIns="92075" bIns="46038" anchor="t"/>
          <a:lstStyle/>
          <a:p>
            <a:r>
              <a:rPr lang="en-US" altLang="en-US" sz="2800" b="1" dirty="0" smtClean="0">
                <a:latin typeface="Comic Sans MS" pitchFamily="66" charset="0"/>
              </a:rPr>
              <a:t>Is Acupuncture Related to Worse HRQOL?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1557338" y="1676400"/>
            <a:ext cx="65595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algn="ctr" eaLnBrk="0" hangingPunct="0">
              <a:spcBef>
                <a:spcPct val="20000"/>
              </a:spcBef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dirty="0">
                <a:latin typeface="Arial" charset="0"/>
                <a:cs typeface="+mn-cs"/>
              </a:rPr>
              <a:t>	</a:t>
            </a:r>
            <a:r>
              <a:rPr lang="en-US" sz="2200" dirty="0">
                <a:latin typeface="Arial" charset="0"/>
                <a:cs typeface="+mn-cs"/>
              </a:rPr>
              <a:t>1	  No	</a:t>
            </a:r>
            <a:r>
              <a:rPr lang="en-US" sz="2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dead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	2	  No	</a:t>
            </a:r>
            <a:r>
              <a:rPr lang="en-US" sz="2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dead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3	  No	50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4	  No	75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5	  No	100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6	    Yes	0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7	    Yes	25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8	    Yes	50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9	    Yes	75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10	    Yes	100</a:t>
            </a:r>
          </a:p>
        </p:txBody>
      </p:sp>
      <p:sp>
        <p:nvSpPr>
          <p:cNvPr id="29701" name="Line 4"/>
          <p:cNvSpPr>
            <a:spLocks noChangeShapeType="1"/>
          </p:cNvSpPr>
          <p:nvPr/>
        </p:nvSpPr>
        <p:spPr bwMode="auto">
          <a:xfrm>
            <a:off x="1084263" y="5867400"/>
            <a:ext cx="64785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Rectangle 5"/>
          <p:cNvSpPr>
            <a:spLocks noChangeArrowheads="1"/>
          </p:cNvSpPr>
          <p:nvPr/>
        </p:nvSpPr>
        <p:spPr bwMode="auto">
          <a:xfrm>
            <a:off x="1084263" y="927100"/>
            <a:ext cx="71786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0" hangingPunct="0">
              <a:lnSpc>
                <a:spcPct val="90000"/>
              </a:lnSpc>
              <a:spcBef>
                <a:spcPct val="30000"/>
              </a:spcBef>
              <a:tabLst>
                <a:tab pos="514350" algn="r"/>
                <a:tab pos="2286000" algn="ctr"/>
                <a:tab pos="5600700" algn="r"/>
              </a:tabLst>
            </a:pPr>
            <a:r>
              <a:rPr lang="en-US" altLang="en-US" sz="2400" dirty="0">
                <a:latin typeface="Arial" pitchFamily="34" charset="0"/>
              </a:rPr>
              <a:t>	 	        	</a:t>
            </a:r>
          </a:p>
          <a:p>
            <a:pPr algn="ctr" eaLnBrk="0" hangingPunct="0">
              <a:lnSpc>
                <a:spcPct val="90000"/>
              </a:lnSpc>
              <a:tabLst>
                <a:tab pos="514350" algn="r"/>
                <a:tab pos="2286000" algn="ctr"/>
                <a:tab pos="5600700" algn="r"/>
              </a:tabLst>
            </a:pPr>
            <a:r>
              <a:rPr lang="en-US" altLang="en-US" sz="2400" dirty="0" smtClean="0">
                <a:latin typeface="Arial" pitchFamily="34" charset="0"/>
              </a:rPr>
              <a:t>  Subject</a:t>
            </a:r>
            <a:r>
              <a:rPr lang="en-US" altLang="en-US" sz="2400" dirty="0">
                <a:latin typeface="Arial" pitchFamily="34" charset="0"/>
              </a:rPr>
              <a:t>	 </a:t>
            </a:r>
            <a:r>
              <a:rPr lang="en-US" altLang="en-US" sz="2400" dirty="0" smtClean="0">
                <a:latin typeface="Arial" pitchFamily="34" charset="0"/>
              </a:rPr>
              <a:t>       Acupuncture</a:t>
            </a:r>
            <a:r>
              <a:rPr lang="en-US" altLang="en-US" sz="2400" dirty="0">
                <a:latin typeface="Arial" pitchFamily="34" charset="0"/>
              </a:rPr>
              <a:t>	            HRQOL (0-100)</a:t>
            </a:r>
          </a:p>
        </p:txBody>
      </p:sp>
      <p:sp>
        <p:nvSpPr>
          <p:cNvPr id="29703" name="Line 6"/>
          <p:cNvSpPr>
            <a:spLocks noChangeShapeType="1"/>
          </p:cNvSpPr>
          <p:nvPr/>
        </p:nvSpPr>
        <p:spPr bwMode="auto">
          <a:xfrm>
            <a:off x="1150938" y="762000"/>
            <a:ext cx="64357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Rectangle 7"/>
          <p:cNvSpPr>
            <a:spLocks noChangeArrowheads="1"/>
          </p:cNvSpPr>
          <p:nvPr/>
        </p:nvSpPr>
        <p:spPr bwMode="auto">
          <a:xfrm>
            <a:off x="1422400" y="6032500"/>
            <a:ext cx="65595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14300" lvl="1" algn="ctr" eaLnBrk="0" hangingPunct="0">
              <a:lnSpc>
                <a:spcPct val="90000"/>
              </a:lnSpc>
              <a:spcBef>
                <a:spcPct val="50000"/>
              </a:spcBef>
              <a:tabLst>
                <a:tab pos="914400" algn="ctr"/>
                <a:tab pos="2571750" algn="ctr"/>
                <a:tab pos="4514850" algn="r"/>
              </a:tabLst>
            </a:pPr>
            <a:r>
              <a:rPr lang="en-US" altLang="en-US" sz="2000" dirty="0">
                <a:latin typeface="Arial" pitchFamily="34" charset="0"/>
              </a:rPr>
              <a:t>No </a:t>
            </a:r>
            <a:r>
              <a:rPr lang="en-US" altLang="en-US" sz="2000" dirty="0" smtClean="0">
                <a:latin typeface="Arial" pitchFamily="34" charset="0"/>
              </a:rPr>
              <a:t>Acupuncture</a:t>
            </a:r>
            <a:r>
              <a:rPr lang="en-US" altLang="en-US" sz="2000" dirty="0">
                <a:latin typeface="Arial" pitchFamily="34" charset="0"/>
              </a:rPr>
              <a:t>	3			75</a:t>
            </a:r>
          </a:p>
          <a:p>
            <a:pPr marL="114300" lvl="1" algn="ctr" eaLnBrk="0" hangingPunct="0">
              <a:lnSpc>
                <a:spcPct val="90000"/>
              </a:lnSpc>
              <a:tabLst>
                <a:tab pos="914400" algn="ctr"/>
                <a:tab pos="2571750" algn="ctr"/>
                <a:tab pos="4514850" algn="r"/>
              </a:tabLst>
            </a:pPr>
            <a:r>
              <a:rPr lang="en-US" altLang="en-US" sz="2000" dirty="0">
                <a:latin typeface="Arial" pitchFamily="34" charset="0"/>
              </a:rPr>
              <a:t>Yes </a:t>
            </a:r>
            <a:r>
              <a:rPr lang="en-US" altLang="en-US" sz="2000" dirty="0" smtClean="0">
                <a:latin typeface="Arial" pitchFamily="34" charset="0"/>
              </a:rPr>
              <a:t>Acupuncture</a:t>
            </a:r>
            <a:r>
              <a:rPr lang="en-US" altLang="en-US" sz="2000" dirty="0">
                <a:latin typeface="Arial" pitchFamily="34" charset="0"/>
              </a:rPr>
              <a:t>	5			50		</a:t>
            </a:r>
          </a:p>
        </p:txBody>
      </p:sp>
      <p:sp>
        <p:nvSpPr>
          <p:cNvPr id="29705" name="Rectangle 8"/>
          <p:cNvSpPr>
            <a:spLocks noChangeArrowheads="1"/>
          </p:cNvSpPr>
          <p:nvPr/>
        </p:nvSpPr>
        <p:spPr bwMode="auto">
          <a:xfrm>
            <a:off x="1150938" y="5041900"/>
            <a:ext cx="6831012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lvl="1" algn="ctr" eaLnBrk="0" hangingPunct="0">
              <a:lnSpc>
                <a:spcPct val="90000"/>
              </a:lnSpc>
              <a:tabLst>
                <a:tab pos="457200" algn="l"/>
                <a:tab pos="2514600" algn="ctr"/>
                <a:tab pos="4343400" algn="ctr"/>
              </a:tabLst>
            </a:pPr>
            <a:r>
              <a:rPr lang="en-US" altLang="en-US" sz="2400">
                <a:latin typeface="Arial" pitchFamily="34" charset="0"/>
              </a:rPr>
              <a:t>		</a:t>
            </a:r>
          </a:p>
          <a:p>
            <a:pPr lvl="1" eaLnBrk="0" hangingPunct="0">
              <a:lnSpc>
                <a:spcPct val="90000"/>
              </a:lnSpc>
              <a:tabLst>
                <a:tab pos="457200" algn="l"/>
                <a:tab pos="2514600" algn="ctr"/>
                <a:tab pos="4343400" algn="ctr"/>
              </a:tabLst>
            </a:pPr>
            <a:r>
              <a:rPr lang="en-US" altLang="en-US" sz="2400">
                <a:latin typeface="Arial" pitchFamily="34" charset="0"/>
              </a:rPr>
              <a:t>Group	                n	  	        HRQOL</a:t>
            </a:r>
          </a:p>
        </p:txBody>
      </p:sp>
      <p:sp>
        <p:nvSpPr>
          <p:cNvPr id="29706" name="Line 9"/>
          <p:cNvSpPr>
            <a:spLocks noChangeShapeType="1"/>
          </p:cNvSpPr>
          <p:nvPr/>
        </p:nvSpPr>
        <p:spPr bwMode="auto">
          <a:xfrm>
            <a:off x="1084263" y="5257800"/>
            <a:ext cx="64785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0"/>
          <p:cNvSpPr>
            <a:spLocks noChangeShapeType="1"/>
          </p:cNvSpPr>
          <p:nvPr/>
        </p:nvSpPr>
        <p:spPr bwMode="auto">
          <a:xfrm>
            <a:off x="1084263" y="1752600"/>
            <a:ext cx="64785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Rectangle 11"/>
          <p:cNvSpPr>
            <a:spLocks noChangeArrowheads="1"/>
          </p:cNvSpPr>
          <p:nvPr/>
        </p:nvSpPr>
        <p:spPr bwMode="auto">
          <a:xfrm>
            <a:off x="4413250" y="5969000"/>
            <a:ext cx="3849688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marL="228600" indent="-228600" algn="r" eaLnBrk="0" hangingPunct="0">
              <a:lnSpc>
                <a:spcPct val="94000"/>
              </a:lnSpc>
            </a:pPr>
            <a:r>
              <a:rPr lang="en-US" altLang="en-US">
                <a:latin typeface="Arial" pitchFamily="34" charset="0"/>
              </a:rPr>
              <a:t> </a:t>
            </a:r>
            <a:endParaRPr lang="en-US" altLang="en-US" sz="2400" b="0">
              <a:latin typeface="Arial" pitchFamily="34" charset="0"/>
            </a:endParaRPr>
          </a:p>
          <a:p>
            <a:pPr marL="2057400" lvl="4" indent="-228600" algn="r" eaLnBrk="0" hangingPunct="0">
              <a:lnSpc>
                <a:spcPct val="94000"/>
              </a:lnSpc>
            </a:pPr>
            <a:r>
              <a:rPr lang="en-US" altLang="en-US" sz="800" b="0">
                <a:latin typeface="Arial" pitchFamily="34" charset="0"/>
              </a:rPr>
              <a:t> </a:t>
            </a:r>
          </a:p>
        </p:txBody>
      </p:sp>
      <p:sp>
        <p:nvSpPr>
          <p:cNvPr id="12" name="Arc 11"/>
          <p:cNvSpPr/>
          <p:nvPr/>
        </p:nvSpPr>
        <p:spPr bwMode="auto">
          <a:xfrm>
            <a:off x="7462838" y="2501900"/>
            <a:ext cx="1038225" cy="1079500"/>
          </a:xfrm>
          <a:prstGeom prst="arc">
            <a:avLst>
              <a:gd name="adj1" fmla="val 14974927"/>
              <a:gd name="adj2" fmla="val 7758697"/>
            </a:avLst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ysDot"/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/>
          </a:p>
        </p:txBody>
      </p:sp>
      <p:cxnSp>
        <p:nvCxnSpPr>
          <p:cNvPr id="29710" name="Curved Connector 14"/>
          <p:cNvCxnSpPr>
            <a:cxnSpLocks noChangeShapeType="1"/>
          </p:cNvCxnSpPr>
          <p:nvPr/>
        </p:nvCxnSpPr>
        <p:spPr bwMode="auto">
          <a:xfrm rot="5400000">
            <a:off x="6642100" y="4184650"/>
            <a:ext cx="2679700" cy="101600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chemeClr val="bg2"/>
            </a:solidFill>
            <a:prstDash val="sysDot"/>
            <a:round/>
            <a:headEnd type="arrow" w="med" len="med"/>
            <a:tailEnd type="arrow" w="med" len="med"/>
          </a:ln>
        </p:spPr>
      </p:cxnSp>
      <p:sp>
        <p:nvSpPr>
          <p:cNvPr id="29711" name="Double Bracket 20"/>
          <p:cNvSpPr>
            <a:spLocks noChangeArrowheads="1"/>
          </p:cNvSpPr>
          <p:nvPr/>
        </p:nvSpPr>
        <p:spPr bwMode="auto">
          <a:xfrm>
            <a:off x="5943600" y="3581400"/>
            <a:ext cx="1066800" cy="1600200"/>
          </a:xfrm>
          <a:prstGeom prst="bracketPair">
            <a:avLst>
              <a:gd name="adj" fmla="val 16667"/>
            </a:avLst>
          </a:prstGeom>
          <a:solidFill>
            <a:schemeClr val="accent1"/>
          </a:solidFill>
          <a:ln w="38100" algn="ctr">
            <a:solidFill>
              <a:schemeClr val="bg2"/>
            </a:solidFill>
            <a:prstDash val="sysDot"/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pPr algn="ctr" eaLnBrk="0" hangingPunct="0"/>
            <a:endParaRPr lang="en-US" altLang="en-US"/>
          </a:p>
        </p:txBody>
      </p:sp>
      <p:cxnSp>
        <p:nvCxnSpPr>
          <p:cNvPr id="29712" name="Curved Connector 24"/>
          <p:cNvCxnSpPr>
            <a:cxnSpLocks noChangeShapeType="1"/>
          </p:cNvCxnSpPr>
          <p:nvPr/>
        </p:nvCxnSpPr>
        <p:spPr bwMode="auto">
          <a:xfrm rot="16200000" flipH="1">
            <a:off x="5844381" y="5204619"/>
            <a:ext cx="2027238" cy="76200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chemeClr val="bg2"/>
            </a:solidFill>
            <a:prstDash val="sysDot"/>
            <a:round/>
            <a:headEnd type="arrow" w="med" len="med"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DBEA4D-E385-4C2F-871A-417EC2419B05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-12700" y="525463"/>
            <a:ext cx="914400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altLang="en-US" dirty="0">
                <a:latin typeface="Comic Sans MS" pitchFamily="66" charset="0"/>
              </a:rPr>
              <a:t>Quality of Life for Individual Over Time</a:t>
            </a:r>
          </a:p>
        </p:txBody>
      </p:sp>
      <p:pic>
        <p:nvPicPr>
          <p:cNvPr id="30724" name="Picture 5" descr="pu23_0115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2800" y="1600200"/>
            <a:ext cx="7383463" cy="462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712527-578B-48C2-81AF-F73780AB3AF5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304800"/>
            <a:ext cx="9144000" cy="18288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latin typeface="Comic Sans MS" pitchFamily="66" charset="0"/>
              </a:rPr>
              <a:t>Ultimate Use of HRQOL Measures--</a:t>
            </a:r>
            <a:br>
              <a:rPr lang="en-US" altLang="en-US" sz="4000" smtClean="0">
                <a:latin typeface="Comic Sans MS" pitchFamily="66" charset="0"/>
              </a:rPr>
            </a:br>
            <a:r>
              <a:rPr lang="en-US" altLang="en-US" sz="4000" smtClean="0">
                <a:latin typeface="Comic Sans MS" pitchFamily="66" charset="0"/>
              </a:rPr>
              <a:t>Helping to Ensure Access to </a:t>
            </a:r>
            <a:br>
              <a:rPr lang="en-US" altLang="en-US" sz="4000" smtClean="0">
                <a:latin typeface="Comic Sans MS" pitchFamily="66" charset="0"/>
              </a:rPr>
            </a:br>
            <a:r>
              <a:rPr lang="en-US" altLang="en-US" sz="4000" smtClean="0">
                <a:latin typeface="Comic Sans MS" pitchFamily="66" charset="0"/>
              </a:rPr>
              <a:t>Cost-Effective Care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422400" y="2514600"/>
            <a:ext cx="6434138" cy="20574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 sz="2800" dirty="0" smtClean="0"/>
              <a:t>Cost ↓</a:t>
            </a:r>
            <a:endParaRPr lang="en-US" altLang="en-US" sz="2800" dirty="0" smtClean="0">
              <a:sym typeface="r_symbol"/>
            </a:endParaRPr>
          </a:p>
          <a:p>
            <a:pPr marL="0" indent="0" algn="ctr" eaLnBrk="1" hangingPunct="1">
              <a:buFontTx/>
              <a:buNone/>
            </a:pPr>
            <a:endParaRPr lang="en-US" altLang="en-US" sz="2800" dirty="0" smtClean="0">
              <a:sym typeface="r_symbol"/>
            </a:endParaRPr>
          </a:p>
          <a:p>
            <a:pPr marL="0" indent="0" algn="ctr" eaLnBrk="1" hangingPunct="1">
              <a:buFontTx/>
              <a:buNone/>
            </a:pPr>
            <a:r>
              <a:rPr lang="en-US" altLang="en-US" sz="2800" dirty="0" smtClean="0">
                <a:sym typeface="r_symbol"/>
              </a:rPr>
              <a:t>Effectiveness (“Utility”) ↑</a:t>
            </a:r>
            <a:endParaRPr lang="en-US" altLang="en-US" sz="2800" dirty="0" smtClean="0"/>
          </a:p>
        </p:txBody>
      </p:sp>
      <p:sp>
        <p:nvSpPr>
          <p:cNvPr id="31749" name="Line 4"/>
          <p:cNvSpPr>
            <a:spLocks noChangeShapeType="1"/>
          </p:cNvSpPr>
          <p:nvPr/>
        </p:nvSpPr>
        <p:spPr bwMode="auto">
          <a:xfrm>
            <a:off x="2844800" y="3429000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1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7F6F77-F869-4DEF-B7F5-1B64F9492C8F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-12700" y="381000"/>
            <a:ext cx="914400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altLang="en-US" sz="2800" b="0">
                <a:latin typeface="Comic Sans MS" pitchFamily="66" charset="0"/>
              </a:rPr>
              <a:t>http://www.ukmi.nhs.uk/Research/pharma_res.asp</a:t>
            </a:r>
          </a:p>
        </p:txBody>
      </p:sp>
      <p:pic>
        <p:nvPicPr>
          <p:cNvPr id="32772" name="Picture 5" descr="Research Grap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7738" y="1219200"/>
            <a:ext cx="7383462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991600" cy="1600200"/>
          </a:xfrm>
        </p:spPr>
        <p:txBody>
          <a:bodyPr/>
          <a:lstStyle/>
          <a:p>
            <a:r>
              <a:rPr lang="en-US" altLang="en-US" sz="3600" dirty="0" smtClean="0">
                <a:latin typeface="Comic Sans MS" pitchFamily="66" charset="0"/>
              </a:rPr>
              <a:t>“QALYs: The Basics”</a:t>
            </a:r>
            <a:br>
              <a:rPr lang="en-US" altLang="en-US" sz="3600" dirty="0" smtClean="0">
                <a:latin typeface="Comic Sans MS" pitchFamily="66" charset="0"/>
              </a:rPr>
            </a:br>
            <a:r>
              <a:rPr lang="en-US" altLang="en-US" sz="2400" dirty="0" smtClean="0">
                <a:latin typeface="Comic Sans MS" pitchFamily="66" charset="0"/>
              </a:rPr>
              <a:t>Milton Weinstein, George Torrance,  Alistair McGuire</a:t>
            </a:r>
            <a:br>
              <a:rPr lang="en-US" altLang="en-US" sz="2400" dirty="0" smtClean="0">
                <a:latin typeface="Comic Sans MS" pitchFamily="66" charset="0"/>
              </a:rPr>
            </a:br>
            <a:r>
              <a:rPr lang="en-US" altLang="en-US" sz="2000" dirty="0" smtClean="0">
                <a:latin typeface="Comic Sans MS" pitchFamily="66" charset="0"/>
              </a:rPr>
              <a:t>(</a:t>
            </a:r>
            <a:r>
              <a:rPr lang="en-US" altLang="en-US" sz="2000" u="sng" dirty="0" smtClean="0">
                <a:latin typeface="Comic Sans MS" pitchFamily="66" charset="0"/>
              </a:rPr>
              <a:t>Value in Health</a:t>
            </a:r>
            <a:r>
              <a:rPr lang="en-US" altLang="en-US" sz="2000" dirty="0" smtClean="0">
                <a:latin typeface="Comic Sans MS" pitchFamily="66" charset="0"/>
              </a:rPr>
              <a:t>, 2009, vol. 12 Supplement 1)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76200" y="1752600"/>
            <a:ext cx="9067800" cy="4525963"/>
          </a:xfrm>
        </p:spPr>
        <p:txBody>
          <a:bodyPr/>
          <a:lstStyle/>
          <a:p>
            <a:r>
              <a:rPr lang="en-US" altLang="en-US" smtClean="0"/>
              <a:t>What is value?</a:t>
            </a:r>
          </a:p>
          <a:p>
            <a:pPr lvl="1"/>
            <a:r>
              <a:rPr lang="en-US" altLang="en-US" smtClean="0"/>
              <a:t>Preference or desirability of health states</a:t>
            </a:r>
          </a:p>
          <a:p>
            <a:r>
              <a:rPr lang="en-US" altLang="en-US" smtClean="0"/>
              <a:t>How are QALYs used?</a:t>
            </a:r>
          </a:p>
          <a:p>
            <a:pPr lvl="1"/>
            <a:r>
              <a:rPr lang="en-US" altLang="en-US" smtClean="0"/>
              <a:t>Societal resource allocation</a:t>
            </a:r>
          </a:p>
          <a:p>
            <a:pPr lvl="1"/>
            <a:r>
              <a:rPr lang="en-US" altLang="en-US" smtClean="0"/>
              <a:t>Personal decisions such as decision about whether to have a treatment</a:t>
            </a:r>
          </a:p>
          <a:p>
            <a:pPr lvl="1"/>
            <a:r>
              <a:rPr lang="en-US" altLang="en-US" smtClean="0"/>
              <a:t>Societal or program audit</a:t>
            </a:r>
          </a:p>
          <a:p>
            <a:pPr lvl="2"/>
            <a:r>
              <a:rPr lang="en-US" altLang="en-US" smtClean="0"/>
              <a:t>Evaluate programs in terms of health of the population.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67500" y="6245225"/>
            <a:ext cx="2400300" cy="476250"/>
          </a:xfrm>
        </p:spPr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http://araw.mede.uic.edu/cgi-bin/utility.cgi</a:t>
            </a:r>
          </a:p>
        </p:txBody>
      </p:sp>
      <p:pic>
        <p:nvPicPr>
          <p:cNvPr id="129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029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Rectangle 1"/>
          <p:cNvSpPr>
            <a:spLocks noChangeArrowheads="1"/>
          </p:cNvSpPr>
          <p:nvPr/>
        </p:nvSpPr>
        <p:spPr bwMode="auto">
          <a:xfrm>
            <a:off x="1524000" y="5181600"/>
            <a:ext cx="6477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dirty="0">
                <a:latin typeface="Arial" pitchFamily="34" charset="0"/>
                <a:ea typeface="MS PGothic" pitchFamily="34" charset="-128"/>
                <a:hlinkClick r:id="rId3"/>
              </a:rPr>
              <a:t>http://araw.mede.uic.edu/cgi-bin/utility.cgi</a:t>
            </a:r>
            <a:endParaRPr lang="en-US" altLang="en-US" sz="2400" dirty="0">
              <a:latin typeface="Arial" pitchFamily="34" charset="0"/>
              <a:ea typeface="MS PGothic" pitchFamily="34" charset="-128"/>
            </a:endParaRPr>
          </a:p>
          <a:p>
            <a:endParaRPr lang="en-US" altLang="en-US" sz="2400" dirty="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29400" y="6245225"/>
            <a:ext cx="2400300" cy="476250"/>
          </a:xfrm>
        </p:spPr>
        <p:txBody>
          <a:bodyPr/>
          <a:lstStyle/>
          <a:p>
            <a:pPr>
              <a:defRPr/>
            </a:pPr>
            <a:fld id="{D8B15C0F-D46F-4F15-BEA4-3F0FAA134F23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3716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sz="3200" b="1" dirty="0" smtClean="0">
                <a:latin typeface="Comic Sans MS" pitchFamily="66" charset="0"/>
              </a:rPr>
              <a:t>  How Do We Know If Care Is Effective?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600200"/>
            <a:ext cx="8629650" cy="4525963"/>
          </a:xfrm>
        </p:spPr>
        <p:txBody>
          <a:bodyPr lIns="92075" tIns="46038" rIns="92075" bIns="46038"/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dirty="0" smtClean="0"/>
              <a:t>Effective care maximizes probability of desired health outcomes</a:t>
            </a:r>
          </a:p>
          <a:p>
            <a:pPr lvl="1" eaLnBrk="1" hangingPunct="1">
              <a:lnSpc>
                <a:spcPct val="120000"/>
              </a:lnSpc>
              <a:spcAft>
                <a:spcPct val="30000"/>
              </a:spcAft>
              <a:defRPr/>
            </a:pPr>
            <a:r>
              <a:rPr lang="en-US" dirty="0" smtClean="0"/>
              <a:t>Health outcome measures indicate whether        care is effective</a:t>
            </a:r>
            <a:endParaRPr lang="en-US" dirty="0"/>
          </a:p>
          <a:p>
            <a:pPr marL="0" indent="0" algn="ctr" eaLnBrk="1" hangingPunct="1">
              <a:buFontTx/>
              <a:buNone/>
              <a:defRPr/>
            </a:pPr>
            <a:r>
              <a:rPr lang="en-US" sz="2800" dirty="0" smtClean="0"/>
              <a:t>Cost ↓</a:t>
            </a:r>
            <a:endParaRPr lang="en-US" sz="2800" dirty="0" smtClean="0">
              <a:sym typeface="r_symbol"/>
            </a:endParaRPr>
          </a:p>
          <a:p>
            <a:pPr marL="0" indent="0" algn="ctr" eaLnBrk="1" hangingPunct="1">
              <a:buFontTx/>
              <a:buNone/>
              <a:defRPr/>
            </a:pPr>
            <a:endParaRPr lang="en-US" sz="2800" dirty="0" smtClean="0">
              <a:sym typeface="r_symbol"/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en-US" sz="2800" dirty="0" smtClean="0">
                <a:sym typeface="r_symbol"/>
              </a:rPr>
              <a:t>Effectiveness ↑</a:t>
            </a:r>
            <a:endParaRPr lang="en-US" sz="2800" dirty="0" smtClean="0"/>
          </a:p>
          <a:p>
            <a:pPr lvl="1" eaLnBrk="1" hangingPunct="1">
              <a:lnSpc>
                <a:spcPct val="120000"/>
              </a:lnSpc>
              <a:spcAft>
                <a:spcPct val="30000"/>
              </a:spcAft>
              <a:defRPr/>
            </a:pPr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72350" y="6245225"/>
            <a:ext cx="1466850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0EEA93B-33F3-4AAF-BF08-42FEA6D24DF7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3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6149" name="Line 4"/>
          <p:cNvSpPr>
            <a:spLocks noChangeShapeType="1"/>
          </p:cNvSpPr>
          <p:nvPr/>
        </p:nvSpPr>
        <p:spPr bwMode="auto">
          <a:xfrm>
            <a:off x="3200400" y="4953000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258300" cy="1143000"/>
          </a:xfrm>
        </p:spPr>
        <p:txBody>
          <a:bodyPr/>
          <a:lstStyle/>
          <a:p>
            <a:r>
              <a:rPr lang="en-US" altLang="en-US" b="1" dirty="0" smtClean="0">
                <a:latin typeface="Comic Sans MS" pitchFamily="66" charset="0"/>
              </a:rPr>
              <a:t>SG&gt;TTO&gt;RS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en-US" dirty="0" smtClean="0"/>
              <a:t> SG = </a:t>
            </a:r>
            <a:r>
              <a:rPr lang="en-US" dirty="0" err="1" smtClean="0"/>
              <a:t>TTO</a:t>
            </a:r>
            <a:r>
              <a:rPr lang="en-US" baseline="30000" dirty="0" err="1" smtClean="0"/>
              <a:t>a</a:t>
            </a:r>
            <a:endParaRPr lang="en-US" baseline="30000" dirty="0" smtClean="0"/>
          </a:p>
          <a:p>
            <a:pPr>
              <a:buFont typeface="Wingdings" pitchFamily="2" charset="2"/>
              <a:buChar char="Ø"/>
              <a:defRPr/>
            </a:pPr>
            <a:endParaRPr lang="en-US" baseline="30000" dirty="0" smtClean="0"/>
          </a:p>
          <a:p>
            <a:pPr>
              <a:buFont typeface="Wingdings" pitchFamily="2" charset="2"/>
              <a:buChar char="Ø"/>
              <a:defRPr/>
            </a:pPr>
            <a:r>
              <a:rPr lang="en-US" dirty="0" smtClean="0"/>
              <a:t> SG = </a:t>
            </a:r>
            <a:r>
              <a:rPr lang="en-US" dirty="0" err="1" smtClean="0"/>
              <a:t>RS</a:t>
            </a:r>
            <a:r>
              <a:rPr lang="en-US" baseline="30000" dirty="0" err="1" smtClean="0"/>
              <a:t>b</a:t>
            </a:r>
            <a:endParaRPr lang="en-US" baseline="30000" dirty="0" smtClean="0"/>
          </a:p>
          <a:p>
            <a:pPr>
              <a:buFont typeface="Wingdings" pitchFamily="2" charset="2"/>
              <a:buChar char="Ø"/>
              <a:defRPr/>
            </a:pPr>
            <a:endParaRPr lang="en-US" baseline="30000" dirty="0"/>
          </a:p>
          <a:p>
            <a:pPr marL="0" indent="0">
              <a:buFontTx/>
              <a:buNone/>
              <a:defRPr/>
            </a:pPr>
            <a:r>
              <a:rPr lang="en-US" sz="3600" baseline="30000" dirty="0" smtClean="0"/>
              <a:t>Where a and b are less than 1</a:t>
            </a:r>
          </a:p>
          <a:p>
            <a:pPr>
              <a:defRPr/>
            </a:pPr>
            <a:endParaRPr lang="en-US" baseline="30000" dirty="0" smtClean="0"/>
          </a:p>
          <a:p>
            <a:pPr>
              <a:defRPr/>
            </a:pPr>
            <a:endParaRPr lang="en-US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6245225"/>
            <a:ext cx="2400300" cy="476250"/>
          </a:xfrm>
        </p:spPr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D2F6C-AC9F-4FD2-9A6C-EFB349C5D36E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47107" name="Rectangle 2"/>
          <p:cNvSpPr>
            <a:spLocks noChangeArrowheads="1"/>
          </p:cNvSpPr>
          <p:nvPr/>
        </p:nvSpPr>
        <p:spPr bwMode="auto">
          <a:xfrm>
            <a:off x="304800" y="2286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400" dirty="0" smtClean="0">
                <a:latin typeface="Comic Sans MS" pitchFamily="66" charset="0"/>
              </a:rPr>
              <a:t>SF-6D health </a:t>
            </a:r>
            <a:r>
              <a:rPr lang="en-US" altLang="en-US" sz="3400" dirty="0">
                <a:latin typeface="Comic Sans MS" pitchFamily="66" charset="0"/>
              </a:rPr>
              <a:t>state </a:t>
            </a:r>
            <a:r>
              <a:rPr lang="en-US" altLang="en-US" sz="3400" dirty="0" smtClean="0">
                <a:latin typeface="Comic Sans MS" pitchFamily="66" charset="0"/>
              </a:rPr>
              <a:t>(424421) = 0.59</a:t>
            </a:r>
            <a:endParaRPr lang="en-US" altLang="en-US" sz="3400" dirty="0">
              <a:latin typeface="Comic Sans MS" pitchFamily="66" charset="0"/>
            </a:endParaRPr>
          </a:p>
        </p:txBody>
      </p:sp>
      <p:sp>
        <p:nvSpPr>
          <p:cNvPr id="47108" name="Rectangle 3"/>
          <p:cNvSpPr>
            <a:spLocks noChangeArrowheads="1"/>
          </p:cNvSpPr>
          <p:nvPr/>
        </p:nvSpPr>
        <p:spPr bwMode="auto">
          <a:xfrm>
            <a:off x="685800" y="1600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 b="0" dirty="0">
                <a:latin typeface="Comic Sans MS" pitchFamily="66" charset="0"/>
              </a:rPr>
              <a:t>Your health limits you </a:t>
            </a:r>
            <a:r>
              <a:rPr lang="en-US" altLang="en-US" sz="2400" b="0" u="sng" dirty="0">
                <a:latin typeface="Comic Sans MS" pitchFamily="66" charset="0"/>
              </a:rPr>
              <a:t>a lot</a:t>
            </a:r>
            <a:r>
              <a:rPr lang="en-US" altLang="en-US" sz="2400" b="0" dirty="0">
                <a:latin typeface="Comic Sans MS" pitchFamily="66" charset="0"/>
              </a:rPr>
              <a:t> in moderate activities (such as moving a table, pushing a vacuum cleaner, bowling or playing golf)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 b="0" dirty="0">
                <a:latin typeface="Comic Sans MS" pitchFamily="66" charset="0"/>
              </a:rPr>
              <a:t>You are </a:t>
            </a:r>
            <a:r>
              <a:rPr lang="en-US" altLang="en-US" sz="2400" b="0" u="sng" dirty="0">
                <a:latin typeface="Comic Sans MS" pitchFamily="66" charset="0"/>
              </a:rPr>
              <a:t>limited in the kind of work or other activities</a:t>
            </a:r>
            <a:r>
              <a:rPr lang="en-US" altLang="en-US" sz="2400" b="0" dirty="0">
                <a:latin typeface="Comic Sans MS" pitchFamily="66" charset="0"/>
              </a:rPr>
              <a:t> as a result of your physical health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 b="0" dirty="0">
                <a:latin typeface="Comic Sans MS" pitchFamily="66" charset="0"/>
              </a:rPr>
              <a:t>Your health limits your social activities (like visiting friends, relatives etc.) </a:t>
            </a:r>
            <a:r>
              <a:rPr lang="en-US" altLang="en-US" sz="2400" b="0" u="sng" dirty="0">
                <a:latin typeface="Comic Sans MS" pitchFamily="66" charset="0"/>
              </a:rPr>
              <a:t>most of the time</a:t>
            </a:r>
            <a:r>
              <a:rPr lang="en-US" altLang="en-US" sz="2400" b="0" dirty="0">
                <a:latin typeface="Comic Sans MS" pitchFamily="66" charset="0"/>
              </a:rPr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 b="0" dirty="0">
                <a:latin typeface="Comic Sans MS" pitchFamily="66" charset="0"/>
              </a:rPr>
              <a:t>You have pain that interferes with your normal work (both outside the home and housework) </a:t>
            </a:r>
            <a:r>
              <a:rPr lang="en-US" altLang="en-US" sz="2400" b="0" u="sng" dirty="0">
                <a:latin typeface="Comic Sans MS" pitchFamily="66" charset="0"/>
              </a:rPr>
              <a:t>moderately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 b="0" dirty="0">
                <a:latin typeface="Comic Sans MS" pitchFamily="66" charset="0"/>
              </a:rPr>
              <a:t>You feel tense or downhearted and low </a:t>
            </a:r>
            <a:r>
              <a:rPr lang="en-US" altLang="en-US" sz="2400" b="0" u="sng" dirty="0">
                <a:latin typeface="Comic Sans MS" pitchFamily="66" charset="0"/>
              </a:rPr>
              <a:t>a little of the</a:t>
            </a:r>
            <a:r>
              <a:rPr lang="en-US" altLang="en-US" sz="2400" b="0" dirty="0">
                <a:latin typeface="Comic Sans MS" pitchFamily="66" charset="0"/>
              </a:rPr>
              <a:t> </a:t>
            </a:r>
            <a:r>
              <a:rPr lang="en-US" altLang="en-US" sz="2400" b="0" u="sng" dirty="0">
                <a:latin typeface="Comic Sans MS" pitchFamily="66" charset="0"/>
              </a:rPr>
              <a:t>time</a:t>
            </a:r>
            <a:r>
              <a:rPr lang="en-US" altLang="en-US" sz="2400" b="0" dirty="0">
                <a:latin typeface="Comic Sans MS" pitchFamily="66" charset="0"/>
              </a:rPr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 b="0" dirty="0">
                <a:latin typeface="Comic Sans MS" pitchFamily="66" charset="0"/>
              </a:rPr>
              <a:t>You have a lot of energy </a:t>
            </a:r>
            <a:r>
              <a:rPr lang="en-US" altLang="en-US" sz="2400" b="0" u="sng" dirty="0">
                <a:latin typeface="Comic Sans MS" pitchFamily="66" charset="0"/>
              </a:rPr>
              <a:t>all of the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95F76E-539D-4F54-8DF8-0D3A7F1B28E9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71463" y="152400"/>
            <a:ext cx="8534400" cy="1828800"/>
          </a:xfrm>
        </p:spPr>
        <p:txBody>
          <a:bodyPr lIns="92075" tIns="46038" rIns="92075" bIns="46038"/>
          <a:lstStyle/>
          <a:p>
            <a:r>
              <a:rPr lang="en-US" altLang="en-US" b="1" dirty="0" smtClean="0">
                <a:latin typeface="Comic Sans MS" pitchFamily="66" charset="0"/>
              </a:rPr>
              <a:t>Reliability Minimum Standards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2147888"/>
            <a:ext cx="8196263" cy="3990975"/>
          </a:xfrm>
          <a:noFill/>
        </p:spPr>
        <p:txBody>
          <a:bodyPr lIns="63500" tIns="25400" rIns="63500" bIns="25400">
            <a:spAutoFit/>
          </a:bodyPr>
          <a:lstStyle/>
          <a:p>
            <a:pPr marL="228600" indent="-228600">
              <a:spcBef>
                <a:spcPct val="0"/>
              </a:spcBef>
              <a:tabLst>
                <a:tab pos="228600" algn="l"/>
                <a:tab pos="457200" algn="l"/>
                <a:tab pos="673100" algn="l"/>
              </a:tabLst>
            </a:pPr>
            <a:r>
              <a:rPr lang="en-US" altLang="en-US" dirty="0" smtClean="0"/>
              <a:t>	0.70 or above (for group comparisons)</a:t>
            </a:r>
          </a:p>
          <a:p>
            <a:pPr marL="228600" indent="-228600">
              <a:spcBef>
                <a:spcPct val="0"/>
              </a:spcBef>
              <a:tabLst>
                <a:tab pos="228600" algn="l"/>
                <a:tab pos="457200" algn="l"/>
                <a:tab pos="673100" algn="l"/>
              </a:tabLst>
            </a:pPr>
            <a:endParaRPr lang="en-US" altLang="en-US" dirty="0" smtClean="0"/>
          </a:p>
          <a:p>
            <a:pPr marL="228600" indent="-228600">
              <a:spcBef>
                <a:spcPct val="0"/>
              </a:spcBef>
              <a:tabLst>
                <a:tab pos="228600" algn="l"/>
                <a:tab pos="457200" algn="l"/>
                <a:tab pos="673100" algn="l"/>
              </a:tabLst>
            </a:pPr>
            <a:r>
              <a:rPr lang="en-US" altLang="en-US" dirty="0" smtClean="0"/>
              <a:t>	0.90 or higher (for individual assessment)</a:t>
            </a:r>
          </a:p>
          <a:p>
            <a:pPr marL="228600" indent="-228600">
              <a:spcBef>
                <a:spcPct val="0"/>
              </a:spcBef>
              <a:tabLst>
                <a:tab pos="228600" algn="l"/>
                <a:tab pos="457200" algn="l"/>
                <a:tab pos="673100" algn="l"/>
              </a:tabLst>
            </a:pPr>
            <a:endParaRPr lang="en-US" altLang="en-US" dirty="0" smtClean="0"/>
          </a:p>
          <a:p>
            <a:pPr marL="584200" lvl="1">
              <a:spcBef>
                <a:spcPct val="0"/>
              </a:spcBef>
              <a:buFont typeface="Wingdings" pitchFamily="2" charset="2"/>
              <a:buChar char="Ø"/>
              <a:tabLst>
                <a:tab pos="228600" algn="l"/>
                <a:tab pos="457200" algn="l"/>
                <a:tab pos="673100" algn="l"/>
              </a:tabLst>
            </a:pPr>
            <a:r>
              <a:rPr lang="en-US" altLang="en-US" dirty="0" smtClean="0"/>
              <a:t> SEM = SD (1- reliability)</a:t>
            </a:r>
            <a:r>
              <a:rPr lang="en-US" altLang="en-US" baseline="30000" dirty="0" smtClean="0"/>
              <a:t>1/2</a:t>
            </a:r>
            <a:r>
              <a:rPr lang="en-US" altLang="en-US" dirty="0" smtClean="0"/>
              <a:t> </a:t>
            </a:r>
          </a:p>
          <a:p>
            <a:pPr marL="584200" lvl="1">
              <a:spcBef>
                <a:spcPct val="0"/>
              </a:spcBef>
              <a:buFont typeface="Wingdings" pitchFamily="2" charset="2"/>
              <a:buChar char="Ø"/>
              <a:tabLst>
                <a:tab pos="228600" algn="l"/>
                <a:tab pos="457200" algn="l"/>
                <a:tab pos="673100" algn="l"/>
              </a:tabLst>
            </a:pPr>
            <a:r>
              <a:rPr lang="en-US" altLang="en-US" dirty="0" smtClean="0"/>
              <a:t> 95% CI = true score +/- 1.96 x SEM</a:t>
            </a:r>
          </a:p>
          <a:p>
            <a:pPr marL="984250" lvl="2">
              <a:spcBef>
                <a:spcPct val="0"/>
              </a:spcBef>
              <a:buFont typeface="Wingdings" pitchFamily="2" charset="2"/>
              <a:buChar char="Ø"/>
              <a:tabLst>
                <a:tab pos="228600" algn="l"/>
                <a:tab pos="457200" algn="l"/>
                <a:tab pos="673100" algn="l"/>
              </a:tabLst>
            </a:pPr>
            <a:r>
              <a:rPr lang="en-US" altLang="en-US" dirty="0" smtClean="0"/>
              <a:t> if true z-score = 0, then CI: -.62 to +.62</a:t>
            </a:r>
          </a:p>
          <a:p>
            <a:pPr marL="1441450" lvl="3">
              <a:spcBef>
                <a:spcPct val="0"/>
              </a:spcBef>
              <a:buFont typeface="Wingdings" pitchFamily="2" charset="2"/>
              <a:buChar char="Ø"/>
              <a:tabLst>
                <a:tab pos="228600" algn="l"/>
                <a:tab pos="457200" algn="l"/>
                <a:tab pos="673100" algn="l"/>
              </a:tabLst>
            </a:pPr>
            <a:r>
              <a:rPr lang="en-US" altLang="en-US" dirty="0" smtClean="0"/>
              <a:t>Width of CI is 1.24 z-score units	</a:t>
            </a:r>
          </a:p>
          <a:p>
            <a:pPr marL="584200" lvl="1">
              <a:spcBef>
                <a:spcPct val="0"/>
              </a:spcBef>
              <a:buFont typeface="Wingdings" pitchFamily="2" charset="2"/>
              <a:buChar char="Ø"/>
              <a:tabLst>
                <a:tab pos="228600" algn="l"/>
                <a:tab pos="457200" algn="l"/>
                <a:tab pos="673100" algn="l"/>
              </a:tabLst>
            </a:pPr>
            <a:endParaRPr lang="en-US" alt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28290D-972C-4499-A231-96F51B5AC251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76200" y="274638"/>
            <a:ext cx="9258300" cy="11430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latin typeface="Comic Sans MS" pitchFamily="66" charset="0"/>
              </a:rPr>
              <a:t>Range of reliability estimates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600200"/>
            <a:ext cx="954405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0.80-0.90 for blood pressure 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0.70-0.90 for multi-item self-report scales </a:t>
            </a:r>
          </a:p>
          <a:p>
            <a:pPr eaLnBrk="1" hangingPunct="1"/>
            <a:endParaRPr lang="en-US" altLang="en-US" dirty="0" smtClean="0"/>
          </a:p>
          <a:p>
            <a:pPr eaLnBrk="1" hangingPunct="1">
              <a:buFontTx/>
              <a:buNone/>
            </a:pPr>
            <a:r>
              <a:rPr lang="en-US" altLang="en-US" sz="2400" dirty="0" smtClean="0"/>
              <a:t>Hahn, E. A., </a:t>
            </a:r>
            <a:r>
              <a:rPr lang="en-US" altLang="en-US" sz="2400" dirty="0" err="1" smtClean="0"/>
              <a:t>Cella</a:t>
            </a:r>
            <a:r>
              <a:rPr lang="en-US" altLang="en-US" sz="2400" dirty="0" smtClean="0"/>
              <a:t>, D., et al.  (2007).  Precision of health-related</a:t>
            </a:r>
          </a:p>
          <a:p>
            <a:pPr eaLnBrk="1" hangingPunct="1">
              <a:buFontTx/>
              <a:buNone/>
            </a:pPr>
            <a:r>
              <a:rPr lang="en-US" altLang="en-US" sz="2400" dirty="0" smtClean="0"/>
              <a:t>quality-of-life data compared with other clinical measures.  </a:t>
            </a:r>
          </a:p>
          <a:p>
            <a:pPr eaLnBrk="1" hangingPunct="1">
              <a:buFontTx/>
              <a:buNone/>
            </a:pPr>
            <a:r>
              <a:rPr lang="en-US" altLang="en-US" sz="2400" u="sng" dirty="0" smtClean="0"/>
              <a:t>Mayo </a:t>
            </a:r>
            <a:r>
              <a:rPr lang="en-US" altLang="en-US" sz="2400" u="sng" dirty="0" err="1" smtClean="0"/>
              <a:t>Clin</a:t>
            </a:r>
            <a:r>
              <a:rPr lang="en-US" altLang="en-US" sz="2400" u="sng" dirty="0" smtClean="0"/>
              <a:t> Proceedings</a:t>
            </a:r>
            <a:r>
              <a:rPr lang="en-US" altLang="en-US" sz="2400" dirty="0" smtClean="0"/>
              <a:t>, </a:t>
            </a:r>
            <a:r>
              <a:rPr lang="en-US" altLang="en-US" sz="2400" u="sng" dirty="0" smtClean="0"/>
              <a:t>82</a:t>
            </a:r>
            <a:r>
              <a:rPr lang="en-US" altLang="en-US" sz="2400" dirty="0" smtClean="0"/>
              <a:t> (10), 1244-1254.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490A5B-D8EE-4D31-B61D-BDBC7DA3B21E}" type="slidenum">
              <a:rPr lang="en-US"/>
              <a:pPr>
                <a:defRPr/>
              </a:pPr>
              <a:t>34</a:t>
            </a:fld>
            <a:endParaRPr lang="en-US"/>
          </a:p>
        </p:txBody>
      </p:sp>
      <p:graphicFrame>
        <p:nvGraphicFramePr>
          <p:cNvPr id="71683" name="Object 2"/>
          <p:cNvGraphicFramePr>
            <a:graphicFrameLocks/>
          </p:cNvGraphicFramePr>
          <p:nvPr/>
        </p:nvGraphicFramePr>
        <p:xfrm>
          <a:off x="914400" y="1752600"/>
          <a:ext cx="7239000" cy="438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4" name="Chart" r:id="rId4" imgW="7239000" imgH="4381500" progId="MSGraph.Chart.8">
                  <p:embed followColorScheme="full"/>
                </p:oleObj>
              </mc:Choice>
              <mc:Fallback>
                <p:oleObj name="Chart" r:id="rId4" imgW="7239000" imgH="4381500" progId="MSGraph.Chart.8">
                  <p:embed followColorScheme="full"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752600"/>
                        <a:ext cx="7239000" cy="438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4" name="Rectangle 3"/>
          <p:cNvSpPr>
            <a:spLocks noChangeArrowheads="1"/>
          </p:cNvSpPr>
          <p:nvPr/>
        </p:nvSpPr>
        <p:spPr bwMode="auto">
          <a:xfrm>
            <a:off x="228600" y="3062288"/>
            <a:ext cx="1306513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en-US" sz="2600">
                <a:latin typeface="Arial" pitchFamily="34" charset="0"/>
              </a:rPr>
              <a:t>% </a:t>
            </a: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en-US" sz="2600">
                <a:latin typeface="Arial" pitchFamily="34" charset="0"/>
              </a:rPr>
              <a:t>Dead</a:t>
            </a:r>
          </a:p>
        </p:txBody>
      </p:sp>
      <p:grpSp>
        <p:nvGrpSpPr>
          <p:cNvPr id="71685" name="Group 4"/>
          <p:cNvGrpSpPr>
            <a:grpSpLocks/>
          </p:cNvGrpSpPr>
          <p:nvPr/>
        </p:nvGrpSpPr>
        <p:grpSpPr bwMode="auto">
          <a:xfrm>
            <a:off x="2209800" y="5448300"/>
            <a:ext cx="5081588" cy="258763"/>
            <a:chOff x="1317" y="3272"/>
            <a:chExt cx="3201" cy="163"/>
          </a:xfrm>
        </p:grpSpPr>
        <p:sp>
          <p:nvSpPr>
            <p:cNvPr id="71689" name="Rectangle 5"/>
            <p:cNvSpPr>
              <a:spLocks noChangeArrowheads="1"/>
            </p:cNvSpPr>
            <p:nvPr/>
          </p:nvSpPr>
          <p:spPr bwMode="auto">
            <a:xfrm>
              <a:off x="1317" y="3272"/>
              <a:ext cx="458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altLang="en-US" sz="1200">
                  <a:latin typeface="Arial" pitchFamily="34" charset="0"/>
                </a:rPr>
                <a:t>(n=676)</a:t>
              </a:r>
              <a:endParaRPr lang="en-US" altLang="en-US" sz="1200">
                <a:solidFill>
                  <a:srgbClr val="000066"/>
                </a:solidFill>
                <a:latin typeface="Arial" pitchFamily="34" charset="0"/>
              </a:endParaRPr>
            </a:p>
          </p:txBody>
        </p:sp>
        <p:sp>
          <p:nvSpPr>
            <p:cNvPr id="71690" name="Rectangle 6"/>
            <p:cNvSpPr>
              <a:spLocks noChangeArrowheads="1"/>
            </p:cNvSpPr>
            <p:nvPr/>
          </p:nvSpPr>
          <p:spPr bwMode="auto">
            <a:xfrm>
              <a:off x="2061" y="3272"/>
              <a:ext cx="595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altLang="en-US" sz="1200">
                  <a:solidFill>
                    <a:srgbClr val="000066"/>
                  </a:solidFill>
                  <a:latin typeface="Arial" pitchFamily="34" charset="0"/>
                </a:rPr>
                <a:t> </a:t>
              </a:r>
              <a:r>
                <a:rPr lang="en-US" altLang="en-US" sz="1200">
                  <a:latin typeface="Arial" pitchFamily="34" charset="0"/>
                </a:rPr>
                <a:t>    (n=754)</a:t>
              </a:r>
              <a:endParaRPr lang="en-US" altLang="en-US" sz="1200">
                <a:solidFill>
                  <a:srgbClr val="000066"/>
                </a:solidFill>
                <a:latin typeface="Arial" pitchFamily="34" charset="0"/>
              </a:endParaRPr>
            </a:p>
          </p:txBody>
        </p:sp>
        <p:sp>
          <p:nvSpPr>
            <p:cNvPr id="71691" name="Rectangle 7"/>
            <p:cNvSpPr>
              <a:spLocks noChangeArrowheads="1"/>
            </p:cNvSpPr>
            <p:nvPr/>
          </p:nvSpPr>
          <p:spPr bwMode="auto">
            <a:xfrm>
              <a:off x="2815" y="3272"/>
              <a:ext cx="80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altLang="en-US" sz="1200">
                  <a:solidFill>
                    <a:srgbClr val="000066"/>
                  </a:solidFill>
                  <a:latin typeface="Arial" pitchFamily="34" charset="0"/>
                </a:rPr>
                <a:t>   </a:t>
              </a:r>
              <a:r>
                <a:rPr lang="en-US" altLang="en-US" sz="1200">
                  <a:latin typeface="Arial" pitchFamily="34" charset="0"/>
                </a:rPr>
                <a:t>        (n=1181)</a:t>
              </a:r>
              <a:endParaRPr lang="en-US" altLang="en-US" sz="1200">
                <a:solidFill>
                  <a:srgbClr val="000066"/>
                </a:solidFill>
                <a:latin typeface="Arial" pitchFamily="34" charset="0"/>
              </a:endParaRPr>
            </a:p>
          </p:txBody>
        </p:sp>
        <p:sp>
          <p:nvSpPr>
            <p:cNvPr id="71692" name="Rectangle 8"/>
            <p:cNvSpPr>
              <a:spLocks noChangeArrowheads="1"/>
            </p:cNvSpPr>
            <p:nvPr/>
          </p:nvSpPr>
          <p:spPr bwMode="auto">
            <a:xfrm>
              <a:off x="3569" y="3272"/>
              <a:ext cx="9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altLang="en-US" sz="1200">
                  <a:solidFill>
                    <a:srgbClr val="000066"/>
                  </a:solidFill>
                  <a:latin typeface="Arial" pitchFamily="34" charset="0"/>
                </a:rPr>
                <a:t> </a:t>
              </a:r>
              <a:r>
                <a:rPr lang="en-US" altLang="en-US" sz="1200">
                  <a:latin typeface="Arial" pitchFamily="34" charset="0"/>
                </a:rPr>
                <a:t>                 (n=609)</a:t>
              </a:r>
              <a:endParaRPr lang="en-US" altLang="en-US" sz="1200">
                <a:solidFill>
                  <a:srgbClr val="000066"/>
                </a:solidFill>
                <a:latin typeface="Arial" pitchFamily="34" charset="0"/>
              </a:endParaRPr>
            </a:p>
          </p:txBody>
        </p:sp>
      </p:grpSp>
      <p:sp>
        <p:nvSpPr>
          <p:cNvPr id="197641" name="Rectangle 9"/>
          <p:cNvSpPr>
            <a:spLocks noChangeArrowheads="1"/>
          </p:cNvSpPr>
          <p:nvPr/>
        </p:nvSpPr>
        <p:spPr bwMode="auto">
          <a:xfrm>
            <a:off x="1981200" y="5935663"/>
            <a:ext cx="6702425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en-US" altLang="en-US" sz="1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SF-36 Physical Health Component Score (PCS)—T score</a:t>
            </a:r>
            <a:endParaRPr lang="en-US" altLang="en-US" sz="160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71687" name="Rectangle 10"/>
          <p:cNvSpPr>
            <a:spLocks noChangeArrowheads="1"/>
          </p:cNvSpPr>
          <p:nvPr/>
        </p:nvSpPr>
        <p:spPr bwMode="auto">
          <a:xfrm>
            <a:off x="457200" y="6269038"/>
            <a:ext cx="7369175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altLang="en-US" sz="1400" b="0">
                <a:latin typeface="Arial" pitchFamily="34" charset="0"/>
              </a:rPr>
              <a:t>Ware et al.  (1994).  </a:t>
            </a:r>
            <a:r>
              <a:rPr lang="en-US" altLang="en-US" sz="1400" b="0" u="sng">
                <a:latin typeface="Arial" pitchFamily="34" charset="0"/>
              </a:rPr>
              <a:t>SF-36 Physical and Mental Health Summary Scales: A User’s Manual</a:t>
            </a:r>
            <a:r>
              <a:rPr lang="en-US" altLang="en-US" sz="1400" b="0">
                <a:latin typeface="Arial" pitchFamily="34" charset="0"/>
              </a:rPr>
              <a:t>.</a:t>
            </a:r>
          </a:p>
        </p:txBody>
      </p:sp>
      <p:sp>
        <p:nvSpPr>
          <p:cNvPr id="71688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-355600" y="762000"/>
            <a:ext cx="9886950" cy="1143000"/>
          </a:xfrm>
        </p:spPr>
        <p:txBody>
          <a:bodyPr/>
          <a:lstStyle/>
          <a:p>
            <a:pPr eaLnBrk="1" hangingPunct="1"/>
            <a:r>
              <a:rPr lang="en-US" altLang="en-US" sz="3600" b="1" dirty="0" smtClean="0">
                <a:latin typeface="Comic Sans MS" pitchFamily="66" charset="0"/>
              </a:rPr>
              <a:t>Self-Reports of Physical Health </a:t>
            </a:r>
            <a:br>
              <a:rPr lang="en-US" altLang="en-US" sz="3600" b="1" dirty="0" smtClean="0">
                <a:latin typeface="Comic Sans MS" pitchFamily="66" charset="0"/>
              </a:rPr>
            </a:br>
            <a:r>
              <a:rPr lang="en-US" altLang="en-US" sz="3600" b="1" dirty="0" smtClean="0">
                <a:latin typeface="Comic Sans MS" pitchFamily="66" charset="0"/>
              </a:rPr>
              <a:t>Predict Five-Year Mortality </a:t>
            </a:r>
            <a:r>
              <a:rPr lang="en-US" altLang="en-US" b="1" dirty="0" smtClean="0">
                <a:latin typeface="Comic Sans MS" pitchFamily="66" charset="0"/>
              </a:rPr>
              <a:t/>
            </a:r>
            <a:br>
              <a:rPr lang="en-US" altLang="en-US" b="1" dirty="0" smtClean="0">
                <a:latin typeface="Comic Sans MS" pitchFamily="66" charset="0"/>
              </a:rPr>
            </a:br>
            <a:endParaRPr lang="en-US" altLang="en-US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en-US" sz="3600" b="1" dirty="0" smtClean="0">
                <a:latin typeface="Comic Sans MS" pitchFamily="66" charset="0"/>
              </a:rPr>
              <a:t>Mortality Prediction with a Single General Self-Rated Health Question</a:t>
            </a:r>
          </a:p>
        </p:txBody>
      </p:sp>
      <p:sp>
        <p:nvSpPr>
          <p:cNvPr id="72707" name="Content Placeholder 3"/>
          <p:cNvSpPr>
            <a:spLocks noGrp="1"/>
          </p:cNvSpPr>
          <p:nvPr>
            <p:ph idx="1"/>
          </p:nvPr>
        </p:nvSpPr>
        <p:spPr>
          <a:xfrm>
            <a:off x="685800" y="1600200"/>
            <a:ext cx="8458200" cy="4525963"/>
          </a:xfrm>
        </p:spPr>
        <p:txBody>
          <a:bodyPr/>
          <a:lstStyle/>
          <a:p>
            <a:pPr marL="0" indent="0">
              <a:buFontTx/>
              <a:buNone/>
            </a:pPr>
            <a:endParaRPr lang="en-US" altLang="en-US" sz="2800" dirty="0" smtClean="0"/>
          </a:p>
          <a:p>
            <a:pPr marL="0" indent="0">
              <a:buFontTx/>
              <a:buNone/>
            </a:pPr>
            <a:r>
              <a:rPr lang="en-US" altLang="en-US" sz="2800" dirty="0" err="1" smtClean="0"/>
              <a:t>DeSalvo</a:t>
            </a:r>
            <a:r>
              <a:rPr lang="en-US" altLang="en-US" sz="2800" dirty="0" smtClean="0"/>
              <a:t>, K. B., </a:t>
            </a:r>
            <a:r>
              <a:rPr lang="en-US" altLang="en-US" sz="2800" dirty="0" err="1" smtClean="0"/>
              <a:t>Bloser</a:t>
            </a:r>
            <a:r>
              <a:rPr lang="en-US" altLang="en-US" sz="2800" dirty="0" smtClean="0"/>
              <a:t>, N., Reynolds, K., He, J., &amp; </a:t>
            </a:r>
            <a:r>
              <a:rPr lang="en-US" altLang="en-US" sz="2800" dirty="0" err="1" smtClean="0"/>
              <a:t>Muntner</a:t>
            </a:r>
            <a:r>
              <a:rPr lang="en-US" altLang="en-US" sz="2800" dirty="0" smtClean="0"/>
              <a:t>, P.  (2005).  Mortality prediction with a single general self-rated health question: A meta-analysis. </a:t>
            </a:r>
            <a:r>
              <a:rPr lang="en-US" altLang="en-US" sz="2800" u="sng" dirty="0" smtClean="0"/>
              <a:t>JGIM</a:t>
            </a:r>
            <a:r>
              <a:rPr lang="en-US" altLang="en-US" sz="2800" dirty="0" smtClean="0"/>
              <a:t>, 20, 267-275.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400300" cy="476250"/>
          </a:xfrm>
        </p:spPr>
        <p:txBody>
          <a:bodyPr/>
          <a:lstStyle/>
          <a:p>
            <a:pPr>
              <a:defRPr/>
            </a:pPr>
            <a:fld id="{E262500C-3C86-4655-BC0F-707357ABDE64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pic>
        <p:nvPicPr>
          <p:cNvPr id="72709" name="Picture 2" descr="C:\Program Files (x86)\Microsoft Office\MEDIA\CAGCAT10\j030125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4560888"/>
            <a:ext cx="1830388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95D43A-D1EE-4189-AE03-33F93918D601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78851" name="Rectangle 2"/>
          <p:cNvSpPr>
            <a:spLocks noChangeArrowheads="1"/>
          </p:cNvSpPr>
          <p:nvPr/>
        </p:nvSpPr>
        <p:spPr bwMode="auto">
          <a:xfrm>
            <a:off x="873207" y="5875572"/>
            <a:ext cx="7432593" cy="7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eaLnBrk="0" hangingPunct="0"/>
            <a:r>
              <a:rPr lang="en-US" altLang="en-US" sz="1400" b="0" dirty="0">
                <a:latin typeface="Arial" pitchFamily="34" charset="0"/>
              </a:rPr>
              <a:t>Hays, R.D., Wells, K.B., </a:t>
            </a:r>
            <a:r>
              <a:rPr lang="en-US" altLang="en-US" sz="1400" b="0" dirty="0" err="1">
                <a:latin typeface="Arial" pitchFamily="34" charset="0"/>
              </a:rPr>
              <a:t>Sherbourne</a:t>
            </a:r>
            <a:r>
              <a:rPr lang="en-US" altLang="en-US" sz="1400" b="0" dirty="0">
                <a:latin typeface="Arial" pitchFamily="34" charset="0"/>
              </a:rPr>
              <a:t>, C.D., Rogers, W., &amp; Spritzer, K. (1995</a:t>
            </a:r>
            <a:r>
              <a:rPr lang="en-US" altLang="en-US" sz="1400" b="0" dirty="0" smtClean="0">
                <a:latin typeface="Arial" pitchFamily="34" charset="0"/>
              </a:rPr>
              <a:t>). Functioning </a:t>
            </a:r>
            <a:r>
              <a:rPr lang="en-US" altLang="en-US" sz="1400" b="0" dirty="0">
                <a:latin typeface="Arial" pitchFamily="34" charset="0"/>
              </a:rPr>
              <a:t>and well-being outcomes of patients with depression </a:t>
            </a:r>
            <a:r>
              <a:rPr lang="en-US" altLang="en-US" sz="1400" b="0" dirty="0" smtClean="0">
                <a:latin typeface="Arial" pitchFamily="34" charset="0"/>
              </a:rPr>
              <a:t>compared to </a:t>
            </a:r>
            <a:r>
              <a:rPr lang="en-US" altLang="en-US" sz="1400" b="0" dirty="0">
                <a:latin typeface="Arial" pitchFamily="34" charset="0"/>
              </a:rPr>
              <a:t>chronic medical illnesses.  </a:t>
            </a:r>
            <a:r>
              <a:rPr lang="en-US" altLang="en-US" sz="1400" b="0" u="sng" dirty="0">
                <a:latin typeface="Arial" pitchFamily="34" charset="0"/>
              </a:rPr>
              <a:t>Archives of General Psychiatry,</a:t>
            </a:r>
            <a:r>
              <a:rPr lang="en-US" altLang="en-US" sz="1400" b="0" dirty="0">
                <a:latin typeface="Arial" pitchFamily="34" charset="0"/>
              </a:rPr>
              <a:t> </a:t>
            </a:r>
            <a:r>
              <a:rPr lang="en-US" altLang="en-US" sz="1400" b="0" u="sng" dirty="0">
                <a:latin typeface="Arial" pitchFamily="34" charset="0"/>
              </a:rPr>
              <a:t>52</a:t>
            </a:r>
            <a:r>
              <a:rPr lang="en-US" altLang="en-US" sz="1400" b="0" dirty="0">
                <a:latin typeface="Arial" pitchFamily="34" charset="0"/>
              </a:rPr>
              <a:t>, 11-19.</a:t>
            </a:r>
          </a:p>
        </p:txBody>
      </p:sp>
      <p:graphicFrame>
        <p:nvGraphicFramePr>
          <p:cNvPr id="78852" name="Object 3"/>
          <p:cNvGraphicFramePr>
            <a:graphicFrameLocks/>
          </p:cNvGraphicFramePr>
          <p:nvPr/>
        </p:nvGraphicFramePr>
        <p:xfrm>
          <a:off x="677863" y="1600200"/>
          <a:ext cx="6821487" cy="419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35" name="Chart" r:id="rId4" imgW="9039149" imgH="4953000" progId="MSGraph.Chart.8">
                  <p:embed followColorScheme="full"/>
                </p:oleObj>
              </mc:Choice>
              <mc:Fallback>
                <p:oleObj name="Chart" r:id="rId4" imgW="9039149" imgH="4953000" progId="MSGraph.Chart.8">
                  <p:embed followColorScheme="full"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63" y="1600200"/>
                        <a:ext cx="6821487" cy="419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3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71463" y="228600"/>
            <a:ext cx="8737600" cy="1143000"/>
          </a:xfrm>
        </p:spPr>
        <p:txBody>
          <a:bodyPr/>
          <a:lstStyle/>
          <a:p>
            <a:pPr eaLnBrk="1" hangingPunct="1"/>
            <a:r>
              <a:rPr lang="en-US" altLang="en-US" sz="2800" b="1" dirty="0" smtClean="0">
                <a:latin typeface="Comic Sans MS" pitchFamily="66" charset="0"/>
              </a:rPr>
              <a:t>Course of Emotional Well-being Over </a:t>
            </a:r>
            <a:br>
              <a:rPr lang="en-US" altLang="en-US" sz="2800" b="1" dirty="0" smtClean="0">
                <a:latin typeface="Comic Sans MS" pitchFamily="66" charset="0"/>
              </a:rPr>
            </a:br>
            <a:r>
              <a:rPr lang="en-US" altLang="en-US" sz="2800" b="1" dirty="0" smtClean="0">
                <a:latin typeface="Comic Sans MS" pitchFamily="66" charset="0"/>
              </a:rPr>
              <a:t>2-years for Patients in the MOS</a:t>
            </a:r>
            <a:br>
              <a:rPr lang="en-US" altLang="en-US" sz="2800" b="1" dirty="0" smtClean="0">
                <a:latin typeface="Comic Sans MS" pitchFamily="66" charset="0"/>
              </a:rPr>
            </a:br>
            <a:r>
              <a:rPr lang="en-US" altLang="en-US" sz="2800" b="1" dirty="0" smtClean="0">
                <a:latin typeface="Comic Sans MS" pitchFamily="66" charset="0"/>
              </a:rPr>
              <a:t> General Medical Sector</a:t>
            </a:r>
          </a:p>
        </p:txBody>
      </p:sp>
      <p:graphicFrame>
        <p:nvGraphicFramePr>
          <p:cNvPr id="78854" name="Object 5"/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692150" y="1290638"/>
          <a:ext cx="6927850" cy="411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36" name="Chart" r:id="rId6" imgW="7791450" imgH="4114800" progId="MSGraph.Chart.8">
                  <p:embed followColorScheme="full"/>
                </p:oleObj>
              </mc:Choice>
              <mc:Fallback>
                <p:oleObj name="Chart" r:id="rId6" imgW="7791450" imgH="4114800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1290638"/>
                        <a:ext cx="6927850" cy="411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5" name="Line 6"/>
          <p:cNvSpPr>
            <a:spLocks noChangeShapeType="1"/>
          </p:cNvSpPr>
          <p:nvPr/>
        </p:nvSpPr>
        <p:spPr bwMode="auto">
          <a:xfrm>
            <a:off x="7450138" y="51816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6" name="Line 7"/>
          <p:cNvSpPr>
            <a:spLocks noChangeShapeType="1"/>
          </p:cNvSpPr>
          <p:nvPr/>
        </p:nvSpPr>
        <p:spPr bwMode="auto">
          <a:xfrm>
            <a:off x="5214938" y="51816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7" name="Line 8"/>
          <p:cNvSpPr>
            <a:spLocks noChangeShapeType="1"/>
          </p:cNvSpPr>
          <p:nvPr/>
        </p:nvSpPr>
        <p:spPr bwMode="auto">
          <a:xfrm flipV="1">
            <a:off x="3116263" y="51816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8" name="Text Box 9"/>
          <p:cNvSpPr txBox="1">
            <a:spLocks noChangeArrowheads="1"/>
          </p:cNvSpPr>
          <p:nvPr/>
        </p:nvSpPr>
        <p:spPr bwMode="auto">
          <a:xfrm>
            <a:off x="2506663" y="5302250"/>
            <a:ext cx="1558925" cy="492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600">
                <a:latin typeface="Arial" pitchFamily="34" charset="0"/>
              </a:rPr>
              <a:t>Baseline</a:t>
            </a:r>
          </a:p>
        </p:txBody>
      </p:sp>
      <p:sp>
        <p:nvSpPr>
          <p:cNvPr id="78859" name="Text Box 10"/>
          <p:cNvSpPr txBox="1">
            <a:spLocks noChangeArrowheads="1"/>
          </p:cNvSpPr>
          <p:nvPr/>
        </p:nvSpPr>
        <p:spPr bwMode="auto">
          <a:xfrm>
            <a:off x="4673600" y="5297488"/>
            <a:ext cx="1373188" cy="492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600">
                <a:latin typeface="Arial" pitchFamily="34" charset="0"/>
              </a:rPr>
              <a:t>2-Years</a:t>
            </a:r>
          </a:p>
        </p:txBody>
      </p:sp>
      <p:sp>
        <p:nvSpPr>
          <p:cNvPr id="78860" name="Line 11"/>
          <p:cNvSpPr>
            <a:spLocks noChangeShapeType="1"/>
          </p:cNvSpPr>
          <p:nvPr/>
        </p:nvSpPr>
        <p:spPr bwMode="auto">
          <a:xfrm flipV="1">
            <a:off x="3116263" y="1905000"/>
            <a:ext cx="2301875" cy="152400"/>
          </a:xfrm>
          <a:prstGeom prst="line">
            <a:avLst/>
          </a:prstGeom>
          <a:noFill/>
          <a:ln w="38100">
            <a:solidFill>
              <a:srgbClr val="E91B0B"/>
            </a:solidFill>
            <a:round/>
            <a:headEnd type="diamond" w="med" len="med"/>
            <a:tailEnd type="diamond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1" name="Line 12"/>
          <p:cNvSpPr>
            <a:spLocks noChangeShapeType="1"/>
          </p:cNvSpPr>
          <p:nvPr/>
        </p:nvSpPr>
        <p:spPr bwMode="auto">
          <a:xfrm>
            <a:off x="3116263" y="2057400"/>
            <a:ext cx="2301875" cy="3048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 type="oval" w="sm" len="sm"/>
            <a:tailEnd type="oval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2" name="Line 13"/>
          <p:cNvSpPr>
            <a:spLocks noChangeShapeType="1"/>
          </p:cNvSpPr>
          <p:nvPr/>
        </p:nvSpPr>
        <p:spPr bwMode="auto">
          <a:xfrm>
            <a:off x="3116263" y="4724400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3" name="Line 14"/>
          <p:cNvSpPr>
            <a:spLocks noChangeShapeType="1"/>
          </p:cNvSpPr>
          <p:nvPr/>
        </p:nvSpPr>
        <p:spPr bwMode="auto">
          <a:xfrm flipV="1">
            <a:off x="3116263" y="3962400"/>
            <a:ext cx="2235200" cy="838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4" name="Rectangle 15"/>
          <p:cNvSpPr>
            <a:spLocks noChangeArrowheads="1"/>
          </p:cNvSpPr>
          <p:nvPr/>
        </p:nvSpPr>
        <p:spPr bwMode="auto">
          <a:xfrm>
            <a:off x="5486400" y="3276600"/>
            <a:ext cx="1450975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7788" tIns="39688" rIns="77788" bIns="39688">
            <a:spAutoFit/>
          </a:bodyPr>
          <a:lstStyle/>
          <a:p>
            <a:pPr defTabSz="661988" eaLnBrk="0" hangingPunct="0">
              <a:lnSpc>
                <a:spcPct val="80000"/>
              </a:lnSpc>
            </a:pPr>
            <a:r>
              <a:rPr lang="en-US" altLang="en-US" sz="1800">
                <a:latin typeface="Arial" pitchFamily="34" charset="0"/>
              </a:rPr>
              <a:t> </a:t>
            </a:r>
          </a:p>
        </p:txBody>
      </p:sp>
      <p:sp>
        <p:nvSpPr>
          <p:cNvPr id="78865" name="Rectangle 16"/>
          <p:cNvSpPr>
            <a:spLocks noChangeArrowheads="1"/>
          </p:cNvSpPr>
          <p:nvPr/>
        </p:nvSpPr>
        <p:spPr bwMode="auto">
          <a:xfrm>
            <a:off x="5486400" y="3816350"/>
            <a:ext cx="203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7788" tIns="39688" rIns="77788" bIns="39688">
            <a:spAutoFit/>
          </a:bodyPr>
          <a:lstStyle/>
          <a:p>
            <a:pPr defTabSz="661988" eaLnBrk="0" hangingPunct="0">
              <a:lnSpc>
                <a:spcPct val="80000"/>
              </a:lnSpc>
            </a:pPr>
            <a:r>
              <a:rPr lang="en-US" altLang="en-US" sz="1800">
                <a:latin typeface="Arial" pitchFamily="34" charset="0"/>
              </a:rPr>
              <a:t>Major Depression</a:t>
            </a:r>
          </a:p>
        </p:txBody>
      </p:sp>
      <p:sp>
        <p:nvSpPr>
          <p:cNvPr id="78866" name="Rectangle 17"/>
          <p:cNvSpPr>
            <a:spLocks noChangeArrowheads="1"/>
          </p:cNvSpPr>
          <p:nvPr/>
        </p:nvSpPr>
        <p:spPr bwMode="auto">
          <a:xfrm>
            <a:off x="5554663" y="2209800"/>
            <a:ext cx="1449387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7788" tIns="39688" rIns="77788" bIns="39688">
            <a:spAutoFit/>
          </a:bodyPr>
          <a:lstStyle/>
          <a:p>
            <a:pPr defTabSz="661988" eaLnBrk="0" hangingPunct="0">
              <a:lnSpc>
                <a:spcPct val="80000"/>
              </a:lnSpc>
            </a:pPr>
            <a:r>
              <a:rPr lang="en-US" altLang="en-US" sz="1800">
                <a:latin typeface="Arial" pitchFamily="34" charset="0"/>
              </a:rPr>
              <a:t>Diabetes</a:t>
            </a:r>
          </a:p>
        </p:txBody>
      </p:sp>
      <p:sp>
        <p:nvSpPr>
          <p:cNvPr id="78867" name="Rectangle 18"/>
          <p:cNvSpPr>
            <a:spLocks noChangeArrowheads="1"/>
          </p:cNvSpPr>
          <p:nvPr/>
        </p:nvSpPr>
        <p:spPr bwMode="auto">
          <a:xfrm>
            <a:off x="5554663" y="1752600"/>
            <a:ext cx="1895475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7788" tIns="39688" rIns="77788" bIns="39688">
            <a:spAutoFit/>
          </a:bodyPr>
          <a:lstStyle/>
          <a:p>
            <a:pPr defTabSz="661988" eaLnBrk="0" hangingPunct="0">
              <a:lnSpc>
                <a:spcPct val="80000"/>
              </a:lnSpc>
            </a:pPr>
            <a:r>
              <a:rPr lang="en-US" altLang="en-US" sz="1800">
                <a:latin typeface="Arial" pitchFamily="34" charset="0"/>
              </a:rPr>
              <a:t>Hypertension</a:t>
            </a:r>
          </a:p>
        </p:txBody>
      </p:sp>
      <p:sp>
        <p:nvSpPr>
          <p:cNvPr id="78868" name="TextBox 1"/>
          <p:cNvSpPr txBox="1">
            <a:spLocks noChangeArrowheads="1"/>
          </p:cNvSpPr>
          <p:nvPr/>
        </p:nvSpPr>
        <p:spPr bwMode="auto">
          <a:xfrm>
            <a:off x="1389063" y="2971800"/>
            <a:ext cx="9731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1800" b="0">
                <a:latin typeface="Comic Sans MS" pitchFamily="66" charset="0"/>
              </a:rPr>
              <a:t>0-100 range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16F206-1AC8-425A-9A57-AB8155C46E4A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79875" name="Rectangle 2"/>
          <p:cNvSpPr>
            <a:spLocks noChangeArrowheads="1"/>
          </p:cNvSpPr>
          <p:nvPr/>
        </p:nvSpPr>
        <p:spPr bwMode="auto">
          <a:xfrm>
            <a:off x="5824538" y="1828800"/>
            <a:ext cx="146685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7788" tIns="39688" rIns="77788" bIns="39688">
            <a:spAutoFit/>
          </a:bodyPr>
          <a:lstStyle/>
          <a:p>
            <a:pPr defTabSz="661988" eaLnBrk="0" hangingPunct="0"/>
            <a:r>
              <a:rPr lang="en-US" altLang="en-US" sz="1600">
                <a:latin typeface="Arial" pitchFamily="34" charset="0"/>
              </a:rPr>
              <a:t>Hypertension</a:t>
            </a:r>
          </a:p>
        </p:txBody>
      </p:sp>
      <p:sp>
        <p:nvSpPr>
          <p:cNvPr id="79876" name="Rectangle 3"/>
          <p:cNvSpPr>
            <a:spLocks noChangeArrowheads="1"/>
          </p:cNvSpPr>
          <p:nvPr/>
        </p:nvSpPr>
        <p:spPr bwMode="auto">
          <a:xfrm>
            <a:off x="5815013" y="2590800"/>
            <a:ext cx="101123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7788" tIns="39688" rIns="77788" bIns="39688">
            <a:spAutoFit/>
          </a:bodyPr>
          <a:lstStyle/>
          <a:p>
            <a:pPr defTabSz="661988" eaLnBrk="0" hangingPunct="0"/>
            <a:r>
              <a:rPr lang="en-US" altLang="en-US" sz="1600">
                <a:latin typeface="Arial" pitchFamily="34" charset="0"/>
              </a:rPr>
              <a:t>Diabetes</a:t>
            </a:r>
          </a:p>
        </p:txBody>
      </p:sp>
      <p:sp>
        <p:nvSpPr>
          <p:cNvPr id="79877" name="Rectangle 4"/>
          <p:cNvSpPr>
            <a:spLocks noChangeArrowheads="1"/>
          </p:cNvSpPr>
          <p:nvPr/>
        </p:nvSpPr>
        <p:spPr bwMode="auto">
          <a:xfrm>
            <a:off x="5762625" y="3276600"/>
            <a:ext cx="1824038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7788" tIns="39688" rIns="77788" bIns="39688">
            <a:spAutoFit/>
          </a:bodyPr>
          <a:lstStyle/>
          <a:p>
            <a:pPr defTabSz="661988" eaLnBrk="0" hangingPunct="0"/>
            <a:r>
              <a:rPr lang="en-US" altLang="en-US" sz="1600">
                <a:latin typeface="Arial" pitchFamily="34" charset="0"/>
              </a:rPr>
              <a:t>Current Depression</a:t>
            </a:r>
          </a:p>
        </p:txBody>
      </p:sp>
      <p:sp>
        <p:nvSpPr>
          <p:cNvPr id="79878" name="Rectangle 5"/>
          <p:cNvSpPr>
            <a:spLocks noChangeArrowheads="1"/>
          </p:cNvSpPr>
          <p:nvPr/>
        </p:nvSpPr>
        <p:spPr bwMode="auto">
          <a:xfrm>
            <a:off x="5757863" y="3429000"/>
            <a:ext cx="14493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7788" tIns="39688" rIns="77788" bIns="39688">
            <a:spAutoFit/>
          </a:bodyPr>
          <a:lstStyle/>
          <a:p>
            <a:pPr defTabSz="661988" eaLnBrk="0" hangingPunct="0">
              <a:lnSpc>
                <a:spcPct val="80000"/>
              </a:lnSpc>
            </a:pPr>
            <a:endParaRPr lang="en-US" altLang="en-US" sz="1600">
              <a:latin typeface="Arial" pitchFamily="34" charset="0"/>
            </a:endParaRPr>
          </a:p>
        </p:txBody>
      </p:sp>
      <p:sp>
        <p:nvSpPr>
          <p:cNvPr id="79879" name="Rectangle 6"/>
          <p:cNvSpPr>
            <a:spLocks noChangeArrowheads="1"/>
          </p:cNvSpPr>
          <p:nvPr/>
        </p:nvSpPr>
        <p:spPr bwMode="auto">
          <a:xfrm>
            <a:off x="310340" y="5899150"/>
            <a:ext cx="8376460" cy="7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en-US" sz="1400" b="0" dirty="0">
                <a:latin typeface="Arial" pitchFamily="34" charset="0"/>
              </a:rPr>
              <a:t>Stewart, A.L., Hays, R.D., Wells, K.B., Rogers, W.H., Spritzer, K.L., &amp; Greenfield, S.  (1994).  Long-term</a:t>
            </a:r>
            <a:br>
              <a:rPr lang="en-US" altLang="en-US" sz="1400" b="0" dirty="0">
                <a:latin typeface="Arial" pitchFamily="34" charset="0"/>
              </a:rPr>
            </a:br>
            <a:r>
              <a:rPr lang="en-US" altLang="en-US" sz="1400" b="0" dirty="0">
                <a:latin typeface="Arial" pitchFamily="34" charset="0"/>
              </a:rPr>
              <a:t>functioning and well-being outcomes associated with physical activity and exercise in patients with</a:t>
            </a:r>
            <a:br>
              <a:rPr lang="en-US" altLang="en-US" sz="1400" b="0" dirty="0">
                <a:latin typeface="Arial" pitchFamily="34" charset="0"/>
              </a:rPr>
            </a:br>
            <a:r>
              <a:rPr lang="en-US" altLang="en-US" sz="1400" b="0" dirty="0">
                <a:latin typeface="Arial" pitchFamily="34" charset="0"/>
              </a:rPr>
              <a:t>chronic conditions in the Medical Outcomes Study.  </a:t>
            </a:r>
            <a:r>
              <a:rPr lang="en-US" altLang="en-US" sz="1400" b="0" u="sng" dirty="0">
                <a:latin typeface="Arial" pitchFamily="34" charset="0"/>
              </a:rPr>
              <a:t>Journal of Clinical Epidemiology</a:t>
            </a:r>
            <a:r>
              <a:rPr lang="en-US" altLang="en-US" sz="1400" b="0" dirty="0">
                <a:latin typeface="Arial" pitchFamily="34" charset="0"/>
              </a:rPr>
              <a:t>, </a:t>
            </a:r>
            <a:r>
              <a:rPr lang="en-US" altLang="en-US" sz="1400" b="0" u="sng" dirty="0">
                <a:latin typeface="Arial" pitchFamily="34" charset="0"/>
              </a:rPr>
              <a:t>47</a:t>
            </a:r>
            <a:r>
              <a:rPr lang="en-US" altLang="en-US" sz="1400" b="0" dirty="0">
                <a:latin typeface="Arial" pitchFamily="34" charset="0"/>
              </a:rPr>
              <a:t>, 719-730.</a:t>
            </a:r>
          </a:p>
        </p:txBody>
      </p:sp>
      <p:sp>
        <p:nvSpPr>
          <p:cNvPr id="79880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541338" y="457200"/>
            <a:ext cx="8602662" cy="1143000"/>
          </a:xfrm>
        </p:spPr>
        <p:txBody>
          <a:bodyPr/>
          <a:lstStyle/>
          <a:p>
            <a:pPr eaLnBrk="1" hangingPunct="1"/>
            <a:r>
              <a:rPr lang="en-US" altLang="en-US" sz="3200" b="1" dirty="0" smtClean="0">
                <a:latin typeface="Comic Sans MS" pitchFamily="66" charset="0"/>
              </a:rPr>
              <a:t>Physical Functioning in Relation to Time</a:t>
            </a:r>
            <a:br>
              <a:rPr lang="en-US" altLang="en-US" sz="3200" b="1" dirty="0" smtClean="0">
                <a:latin typeface="Comic Sans MS" pitchFamily="66" charset="0"/>
              </a:rPr>
            </a:br>
            <a:r>
              <a:rPr lang="en-US" altLang="en-US" sz="3200" b="1" dirty="0" smtClean="0">
                <a:latin typeface="Comic Sans MS" pitchFamily="66" charset="0"/>
              </a:rPr>
              <a:t>Spent Exercising 2-years Before</a:t>
            </a:r>
            <a:br>
              <a:rPr lang="en-US" altLang="en-US" sz="3200" b="1" dirty="0" smtClean="0">
                <a:latin typeface="Comic Sans MS" pitchFamily="66" charset="0"/>
              </a:rPr>
            </a:br>
            <a:endParaRPr lang="en-US" altLang="en-US" sz="3200" b="1" dirty="0" smtClean="0">
              <a:latin typeface="Comic Sans MS" pitchFamily="66" charset="0"/>
            </a:endParaRPr>
          </a:p>
        </p:txBody>
      </p:sp>
      <p:sp>
        <p:nvSpPr>
          <p:cNvPr id="79881" name="Line 8"/>
          <p:cNvSpPr>
            <a:spLocks noChangeShapeType="1"/>
          </p:cNvSpPr>
          <p:nvPr/>
        </p:nvSpPr>
        <p:spPr bwMode="auto">
          <a:xfrm>
            <a:off x="881063" y="1905000"/>
            <a:ext cx="0" cy="312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82" name="Line 9"/>
          <p:cNvSpPr>
            <a:spLocks noChangeShapeType="1"/>
          </p:cNvSpPr>
          <p:nvPr/>
        </p:nvSpPr>
        <p:spPr bwMode="auto">
          <a:xfrm>
            <a:off x="881063" y="5029200"/>
            <a:ext cx="6772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83" name="Line 10"/>
          <p:cNvSpPr>
            <a:spLocks noChangeShapeType="1"/>
          </p:cNvSpPr>
          <p:nvPr/>
        </p:nvSpPr>
        <p:spPr bwMode="auto">
          <a:xfrm>
            <a:off x="881063" y="47244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84" name="Line 11"/>
          <p:cNvSpPr>
            <a:spLocks noChangeShapeType="1"/>
          </p:cNvSpPr>
          <p:nvPr/>
        </p:nvSpPr>
        <p:spPr bwMode="auto">
          <a:xfrm>
            <a:off x="881063" y="44196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85" name="Line 12"/>
          <p:cNvSpPr>
            <a:spLocks noChangeShapeType="1"/>
          </p:cNvSpPr>
          <p:nvPr/>
        </p:nvSpPr>
        <p:spPr bwMode="auto">
          <a:xfrm>
            <a:off x="881063" y="41148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86" name="Line 13"/>
          <p:cNvSpPr>
            <a:spLocks noChangeShapeType="1"/>
          </p:cNvSpPr>
          <p:nvPr/>
        </p:nvSpPr>
        <p:spPr bwMode="auto">
          <a:xfrm>
            <a:off x="881063" y="38100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87" name="Line 14"/>
          <p:cNvSpPr>
            <a:spLocks noChangeShapeType="1"/>
          </p:cNvSpPr>
          <p:nvPr/>
        </p:nvSpPr>
        <p:spPr bwMode="auto">
          <a:xfrm>
            <a:off x="881063" y="35052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88" name="Line 15"/>
          <p:cNvSpPr>
            <a:spLocks noChangeShapeType="1"/>
          </p:cNvSpPr>
          <p:nvPr/>
        </p:nvSpPr>
        <p:spPr bwMode="auto">
          <a:xfrm>
            <a:off x="881063" y="32004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89" name="Line 16"/>
          <p:cNvSpPr>
            <a:spLocks noChangeShapeType="1"/>
          </p:cNvSpPr>
          <p:nvPr/>
        </p:nvSpPr>
        <p:spPr bwMode="auto">
          <a:xfrm>
            <a:off x="881063" y="28956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90" name="Line 17"/>
          <p:cNvSpPr>
            <a:spLocks noChangeShapeType="1"/>
          </p:cNvSpPr>
          <p:nvPr/>
        </p:nvSpPr>
        <p:spPr bwMode="auto">
          <a:xfrm>
            <a:off x="881063" y="25146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91" name="Line 18"/>
          <p:cNvSpPr>
            <a:spLocks noChangeShapeType="1"/>
          </p:cNvSpPr>
          <p:nvPr/>
        </p:nvSpPr>
        <p:spPr bwMode="auto">
          <a:xfrm>
            <a:off x="881063" y="22098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92" name="Line 19"/>
          <p:cNvSpPr>
            <a:spLocks noChangeShapeType="1"/>
          </p:cNvSpPr>
          <p:nvPr/>
        </p:nvSpPr>
        <p:spPr bwMode="auto">
          <a:xfrm>
            <a:off x="881063" y="19050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93" name="Line 20"/>
          <p:cNvSpPr>
            <a:spLocks noChangeShapeType="1"/>
          </p:cNvSpPr>
          <p:nvPr/>
        </p:nvSpPr>
        <p:spPr bwMode="auto">
          <a:xfrm flipV="1">
            <a:off x="3182938" y="4953000"/>
            <a:ext cx="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94" name="Line 21"/>
          <p:cNvSpPr>
            <a:spLocks noChangeShapeType="1"/>
          </p:cNvSpPr>
          <p:nvPr/>
        </p:nvSpPr>
        <p:spPr bwMode="auto">
          <a:xfrm flipV="1">
            <a:off x="5283200" y="4953000"/>
            <a:ext cx="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95" name="Line 22"/>
          <p:cNvSpPr>
            <a:spLocks noChangeShapeType="1"/>
          </p:cNvSpPr>
          <p:nvPr/>
        </p:nvSpPr>
        <p:spPr bwMode="auto">
          <a:xfrm flipV="1">
            <a:off x="7653338" y="4953000"/>
            <a:ext cx="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96" name="Text Box 23"/>
          <p:cNvSpPr txBox="1">
            <a:spLocks noChangeArrowheads="1"/>
          </p:cNvSpPr>
          <p:nvPr/>
        </p:nvSpPr>
        <p:spPr bwMode="auto">
          <a:xfrm>
            <a:off x="2838450" y="5029200"/>
            <a:ext cx="6985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>
                <a:latin typeface="Arial" pitchFamily="34" charset="0"/>
              </a:rPr>
              <a:t>Low</a:t>
            </a:r>
          </a:p>
        </p:txBody>
      </p:sp>
      <p:sp>
        <p:nvSpPr>
          <p:cNvPr id="79897" name="Text Box 24"/>
          <p:cNvSpPr txBox="1">
            <a:spLocks noChangeArrowheads="1"/>
          </p:cNvSpPr>
          <p:nvPr/>
        </p:nvSpPr>
        <p:spPr bwMode="auto">
          <a:xfrm>
            <a:off x="4956175" y="5029200"/>
            <a:ext cx="7556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>
                <a:latin typeface="Arial" pitchFamily="34" charset="0"/>
              </a:rPr>
              <a:t>High</a:t>
            </a:r>
          </a:p>
        </p:txBody>
      </p:sp>
      <p:sp>
        <p:nvSpPr>
          <p:cNvPr id="79898" name="Text Box 25"/>
          <p:cNvSpPr txBox="1">
            <a:spLocks noChangeArrowheads="1"/>
          </p:cNvSpPr>
          <p:nvPr/>
        </p:nvSpPr>
        <p:spPr bwMode="auto">
          <a:xfrm>
            <a:off x="2438400" y="5410200"/>
            <a:ext cx="4275138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>
                <a:latin typeface="Arial" pitchFamily="34" charset="0"/>
              </a:rPr>
              <a:t>Total Time Spent Exercising</a:t>
            </a:r>
          </a:p>
        </p:txBody>
      </p:sp>
      <p:sp>
        <p:nvSpPr>
          <p:cNvPr id="79899" name="Text Box 26"/>
          <p:cNvSpPr txBox="1">
            <a:spLocks noChangeArrowheads="1"/>
          </p:cNvSpPr>
          <p:nvPr/>
        </p:nvSpPr>
        <p:spPr bwMode="auto">
          <a:xfrm>
            <a:off x="392113" y="1747838"/>
            <a:ext cx="354012" cy="36941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150000"/>
              </a:lnSpc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</a:rPr>
              <a:t>84</a:t>
            </a:r>
          </a:p>
          <a:p>
            <a:pPr eaLnBrk="0" hangingPunct="0">
              <a:lnSpc>
                <a:spcPct val="150000"/>
              </a:lnSpc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</a:rPr>
              <a:t>82</a:t>
            </a:r>
          </a:p>
          <a:p>
            <a:pPr eaLnBrk="0" hangingPunct="0">
              <a:lnSpc>
                <a:spcPct val="150000"/>
              </a:lnSpc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</a:rPr>
              <a:t>80</a:t>
            </a:r>
          </a:p>
          <a:p>
            <a:pPr eaLnBrk="0" hangingPunct="0">
              <a:lnSpc>
                <a:spcPct val="150000"/>
              </a:lnSpc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</a:rPr>
              <a:t>78</a:t>
            </a:r>
          </a:p>
          <a:p>
            <a:pPr eaLnBrk="0" hangingPunct="0">
              <a:lnSpc>
                <a:spcPct val="150000"/>
              </a:lnSpc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</a:rPr>
              <a:t>76</a:t>
            </a:r>
          </a:p>
          <a:p>
            <a:pPr eaLnBrk="0" hangingPunct="0">
              <a:lnSpc>
                <a:spcPct val="150000"/>
              </a:lnSpc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</a:rPr>
              <a:t>74</a:t>
            </a:r>
          </a:p>
          <a:p>
            <a:pPr eaLnBrk="0" hangingPunct="0">
              <a:lnSpc>
                <a:spcPct val="150000"/>
              </a:lnSpc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</a:rPr>
              <a:t>72</a:t>
            </a:r>
          </a:p>
          <a:p>
            <a:pPr eaLnBrk="0" hangingPunct="0">
              <a:lnSpc>
                <a:spcPct val="150000"/>
              </a:lnSpc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</a:rPr>
              <a:t>70</a:t>
            </a:r>
          </a:p>
          <a:p>
            <a:pPr eaLnBrk="0" hangingPunct="0">
              <a:lnSpc>
                <a:spcPct val="150000"/>
              </a:lnSpc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</a:rPr>
              <a:t>68</a:t>
            </a:r>
          </a:p>
          <a:p>
            <a:pPr eaLnBrk="0" hangingPunct="0">
              <a:lnSpc>
                <a:spcPct val="150000"/>
              </a:lnSpc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</a:rPr>
              <a:t>66</a:t>
            </a:r>
          </a:p>
          <a:p>
            <a:pPr eaLnBrk="0" hangingPunct="0">
              <a:lnSpc>
                <a:spcPct val="150000"/>
              </a:lnSpc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</a:rPr>
              <a:t>64</a:t>
            </a:r>
          </a:p>
          <a:p>
            <a:pPr eaLnBrk="0" hangingPunct="0">
              <a:lnSpc>
                <a:spcPct val="150000"/>
              </a:lnSpc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</a:rPr>
              <a:t>62</a:t>
            </a:r>
          </a:p>
          <a:p>
            <a:pPr eaLnBrk="0" hangingPunct="0">
              <a:lnSpc>
                <a:spcPct val="150000"/>
              </a:lnSpc>
              <a:buClr>
                <a:srgbClr val="FFDF00"/>
              </a:buClr>
              <a:buSzPct val="75000"/>
              <a:buFont typeface="Symbol" pitchFamily="18" charset="2"/>
              <a:buNone/>
            </a:pPr>
            <a:endParaRPr lang="en-US" altLang="en-US" sz="1200">
              <a:latin typeface="Arial" pitchFamily="34" charset="0"/>
            </a:endParaRPr>
          </a:p>
        </p:txBody>
      </p:sp>
      <p:sp>
        <p:nvSpPr>
          <p:cNvPr id="79900" name="Line 27"/>
          <p:cNvSpPr>
            <a:spLocks noChangeShapeType="1"/>
          </p:cNvSpPr>
          <p:nvPr/>
        </p:nvSpPr>
        <p:spPr bwMode="auto">
          <a:xfrm flipV="1">
            <a:off x="3182938" y="1981200"/>
            <a:ext cx="2032000" cy="685800"/>
          </a:xfrm>
          <a:prstGeom prst="line">
            <a:avLst/>
          </a:prstGeom>
          <a:noFill/>
          <a:ln w="38100">
            <a:solidFill>
              <a:srgbClr val="E91B0B"/>
            </a:solidFill>
            <a:round/>
            <a:headEnd type="diamond" w="med" len="med"/>
            <a:tailEnd type="diamond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901" name="Line 28"/>
          <p:cNvSpPr>
            <a:spLocks noChangeShapeType="1"/>
          </p:cNvSpPr>
          <p:nvPr/>
        </p:nvSpPr>
        <p:spPr bwMode="auto">
          <a:xfrm flipV="1">
            <a:off x="3182938" y="2819400"/>
            <a:ext cx="2100262" cy="3048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 type="oval" w="sm" len="sm"/>
            <a:tailEnd type="oval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902" name="Line 29"/>
          <p:cNvSpPr>
            <a:spLocks noChangeShapeType="1"/>
          </p:cNvSpPr>
          <p:nvPr/>
        </p:nvSpPr>
        <p:spPr bwMode="auto">
          <a:xfrm flipV="1">
            <a:off x="3182938" y="3429000"/>
            <a:ext cx="2100262" cy="1295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903" name="Rectangle 1"/>
          <p:cNvSpPr>
            <a:spLocks noChangeArrowheads="1"/>
          </p:cNvSpPr>
          <p:nvPr/>
        </p:nvSpPr>
        <p:spPr bwMode="auto">
          <a:xfrm>
            <a:off x="1219200" y="3136900"/>
            <a:ext cx="1066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000" b="0">
                <a:latin typeface="Comic Sans MS" pitchFamily="66" charset="0"/>
              </a:rPr>
              <a:t>0-100 range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29400" y="6245225"/>
            <a:ext cx="2400300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B10C22E2-6DFE-4A5A-A5D4-BDB5288578F5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38</a:t>
            </a:fld>
            <a:endParaRPr lang="en-US" sz="1400" dirty="0">
              <a:latin typeface="Times New Roman" panose="02020603050405020304" pitchFamily="18" charset="0"/>
            </a:endParaRPr>
          </a:p>
        </p:txBody>
      </p:sp>
      <p:sp>
        <p:nvSpPr>
          <p:cNvPr id="91139" name="Title 1"/>
          <p:cNvSpPr>
            <a:spLocks noGrp="1"/>
          </p:cNvSpPr>
          <p:nvPr>
            <p:ph type="title"/>
          </p:nvPr>
        </p:nvSpPr>
        <p:spPr>
          <a:xfrm>
            <a:off x="0" y="265113"/>
            <a:ext cx="9144000" cy="1143000"/>
          </a:xfrm>
        </p:spPr>
        <p:txBody>
          <a:bodyPr/>
          <a:lstStyle/>
          <a:p>
            <a:r>
              <a:rPr lang="en-US" altLang="en-US" sz="3600" b="1" dirty="0" smtClean="0">
                <a:latin typeface="Comic Sans MS" pitchFamily="66" charset="0"/>
              </a:rPr>
              <a:t>HRQOL in SEER-Medicare Health Outcomes Study (n = 126,366)</a:t>
            </a:r>
          </a:p>
        </p:txBody>
      </p:sp>
      <p:graphicFrame>
        <p:nvGraphicFramePr>
          <p:cNvPr id="91140" name="Content Placeholder 4"/>
          <p:cNvGraphicFramePr>
            <a:graphicFrameLocks noGrp="1"/>
          </p:cNvGraphicFramePr>
          <p:nvPr>
            <p:ph idx="1"/>
          </p:nvPr>
        </p:nvGraphicFramePr>
        <p:xfrm>
          <a:off x="25400" y="1549400"/>
          <a:ext cx="9169400" cy="462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81" r:id="rId3" imgW="9169179" imgH="4627265" progId="Excel.Chart.8">
                  <p:embed/>
                </p:oleObj>
              </mc:Choice>
              <mc:Fallback>
                <p:oleObj r:id="rId3" imgW="9169179" imgH="4627265" progId="Excel.Chart.8">
                  <p:embed/>
                  <p:pic>
                    <p:nvPicPr>
                      <p:cNvPr id="0" name="Content Placeholder 4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" y="1549400"/>
                        <a:ext cx="9169400" cy="4627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2" name="TextBox 1"/>
          <p:cNvSpPr txBox="1">
            <a:spLocks noChangeArrowheads="1"/>
          </p:cNvSpPr>
          <p:nvPr/>
        </p:nvSpPr>
        <p:spPr bwMode="auto">
          <a:xfrm>
            <a:off x="304800" y="5761464"/>
            <a:ext cx="853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0" dirty="0">
                <a:latin typeface="+mn-lt"/>
              </a:rPr>
              <a:t>Controlling for age, gender, race/ethnicity, education, income, and marital status.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400300" cy="476250"/>
          </a:xfrm>
        </p:spPr>
        <p:txBody>
          <a:bodyPr/>
          <a:lstStyle/>
          <a:p>
            <a:pPr>
              <a:defRPr/>
            </a:pPr>
            <a:fld id="{9448E851-6E01-4274-97CB-F39B0C5587E9}" type="slidenum">
              <a:rPr lang="en-US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200" b="1" dirty="0" smtClean="0">
                <a:latin typeface="Comic Sans MS" pitchFamily="66" charset="0"/>
              </a:rPr>
              <a:t>Distant stage of cancer associated  </a:t>
            </a:r>
            <a:br>
              <a:rPr lang="en-US" sz="3200" b="1" dirty="0" smtClean="0">
                <a:latin typeface="Comic Sans MS" pitchFamily="66" charset="0"/>
              </a:rPr>
            </a:br>
            <a:r>
              <a:rPr lang="en-US" sz="3200" b="1" dirty="0" smtClean="0">
                <a:latin typeface="Comic Sans MS" pitchFamily="66" charset="0"/>
              </a:rPr>
              <a:t>with 0.05-0.10 lower SF-6D Score</a:t>
            </a:r>
            <a:endParaRPr lang="en-US" sz="3200" b="1" dirty="0">
              <a:latin typeface="Comic Sans MS" pitchFamily="66" charset="0"/>
            </a:endParaRPr>
          </a:p>
        </p:txBody>
      </p:sp>
      <p:graphicFrame>
        <p:nvGraphicFramePr>
          <p:cNvPr id="92164" name="Content Placeholder 3"/>
          <p:cNvGraphicFramePr>
            <a:graphicFrameLocks noGrp="1" noChangeAspect="1"/>
          </p:cNvGraphicFramePr>
          <p:nvPr>
            <p:ph idx="1"/>
          </p:nvPr>
        </p:nvGraphicFramePr>
        <p:xfrm>
          <a:off x="1223963" y="1614488"/>
          <a:ext cx="6696075" cy="452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5" name="Document" r:id="rId3" imgW="8236942" imgH="5569675" progId="Word.Document.8">
                  <p:embed/>
                </p:oleObj>
              </mc:Choice>
              <mc:Fallback>
                <p:oleObj name="Document" r:id="rId3" imgW="8236942" imgH="5569675" progId="Word.Document.8">
                  <p:embed/>
                  <p:pic>
                    <p:nvPicPr>
                      <p:cNvPr id="0" name="Content Placeholder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3963" y="1614488"/>
                        <a:ext cx="6696075" cy="4525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sz="3600" b="1" dirty="0" smtClean="0">
                <a:latin typeface="Comic Sans MS" pitchFamily="66" charset="0"/>
              </a:rPr>
              <a:t>Health Outcomes Measures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1981200"/>
            <a:ext cx="7772400" cy="411480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en-US" sz="3000" dirty="0" smtClean="0"/>
              <a:t>Traditional clinical endpoints</a:t>
            </a:r>
          </a:p>
          <a:p>
            <a:pPr lvl="1" eaLnBrk="1" hangingPunct="1">
              <a:lnSpc>
                <a:spcPct val="90000"/>
              </a:lnSpc>
              <a:spcAft>
                <a:spcPct val="30000"/>
              </a:spcAft>
            </a:pPr>
            <a:r>
              <a:rPr lang="en-US" altLang="en-US" sz="3000" dirty="0" smtClean="0"/>
              <a:t>Survival</a:t>
            </a:r>
          </a:p>
          <a:p>
            <a:pPr lvl="1" eaLnBrk="1" hangingPunct="1">
              <a:lnSpc>
                <a:spcPct val="90000"/>
              </a:lnSpc>
              <a:spcAft>
                <a:spcPct val="30000"/>
              </a:spcAft>
            </a:pPr>
            <a:r>
              <a:rPr lang="en-US" altLang="en-US" sz="3000" dirty="0" smtClean="0"/>
              <a:t>Clinical/biological indicators</a:t>
            </a:r>
          </a:p>
          <a:p>
            <a:pPr marL="1085850" lvl="2" eaLnBrk="1" hangingPunct="1">
              <a:lnSpc>
                <a:spcPct val="90000"/>
              </a:lnSpc>
            </a:pPr>
            <a:r>
              <a:rPr lang="en-US" altLang="en-US" sz="3000" dirty="0" smtClean="0"/>
              <a:t>Rheumatoid factor</a:t>
            </a:r>
          </a:p>
          <a:p>
            <a:pPr marL="1085850" lvl="2" eaLnBrk="1" hangingPunct="1">
              <a:lnSpc>
                <a:spcPct val="90000"/>
              </a:lnSpc>
            </a:pPr>
            <a:r>
              <a:rPr lang="en-US" altLang="en-US" sz="3000" dirty="0" smtClean="0"/>
              <a:t>Blood pressure</a:t>
            </a:r>
          </a:p>
          <a:p>
            <a:pPr marL="1085850" lvl="2" eaLnBrk="1" hangingPunct="1">
              <a:lnSpc>
                <a:spcPct val="90000"/>
              </a:lnSpc>
            </a:pPr>
            <a:r>
              <a:rPr lang="en-US" altLang="en-US" sz="3000" dirty="0" err="1" smtClean="0"/>
              <a:t>Hematocrit</a:t>
            </a:r>
            <a:endParaRPr lang="en-US" altLang="en-US" sz="3000" dirty="0" smtClean="0"/>
          </a:p>
          <a:p>
            <a:pPr eaLnBrk="1" hangingPunct="1">
              <a:lnSpc>
                <a:spcPct val="80000"/>
              </a:lnSpc>
              <a:spcAft>
                <a:spcPct val="30000"/>
              </a:spcAft>
            </a:pPr>
            <a:endParaRPr lang="en-US" altLang="en-US" sz="3000" dirty="0" smtClean="0"/>
          </a:p>
          <a:p>
            <a:pPr eaLnBrk="1" hangingPunct="1">
              <a:lnSpc>
                <a:spcPct val="80000"/>
              </a:lnSpc>
              <a:spcAft>
                <a:spcPct val="30000"/>
              </a:spcAft>
            </a:pPr>
            <a:r>
              <a:rPr lang="en-US" altLang="en-US" sz="3000" dirty="0" smtClean="0"/>
              <a:t>Patient-Reported Outcomes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3000" dirty="0" smtClean="0"/>
              <a:t>   </a:t>
            </a:r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72350" y="6245225"/>
            <a:ext cx="1466850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F094EDC5-9C38-4499-81F7-6245096719ED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4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241300" y="5867400"/>
            <a:ext cx="596900" cy="457200"/>
          </a:xfrm>
          <a:prstGeom prst="rightArrow">
            <a:avLst>
              <a:gd name="adj1" fmla="val 50000"/>
              <a:gd name="adj2" fmla="val 65284"/>
            </a:avLst>
          </a:prstGeom>
          <a:gradFill rotWithShape="0">
            <a:gsLst>
              <a:gs pos="0">
                <a:srgbClr val="005E00"/>
              </a:gs>
              <a:gs pos="100000">
                <a:srgbClr val="00CC00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870ACF-2D88-4956-AA96-AE89C19450DB}" type="slidenum">
              <a:rPr lang="en-US"/>
              <a:pPr>
                <a:defRPr/>
              </a:pPr>
              <a:t>40</a:t>
            </a:fld>
            <a:endParaRPr lang="en-US"/>
          </a:p>
        </p:txBody>
      </p:sp>
      <p:graphicFrame>
        <p:nvGraphicFramePr>
          <p:cNvPr id="93187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171450" y="1711325"/>
          <a:ext cx="8667750" cy="309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8" r:id="rId4" imgW="8669263" imgH="3090940" progId="Excel.Chart.8">
                  <p:embed/>
                </p:oleObj>
              </mc:Choice>
              <mc:Fallback>
                <p:oleObj r:id="rId4" imgW="8669263" imgH="3090940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" y="1711325"/>
                        <a:ext cx="8667750" cy="309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88" name="Title 10"/>
          <p:cNvSpPr>
            <a:spLocks noGrp="1"/>
          </p:cNvSpPr>
          <p:nvPr>
            <p:ph type="title" idx="4294967295"/>
          </p:nvPr>
        </p:nvSpPr>
        <p:spPr>
          <a:xfrm>
            <a:off x="76200" y="271462"/>
            <a:ext cx="8939212" cy="1023938"/>
          </a:xfrm>
        </p:spPr>
        <p:txBody>
          <a:bodyPr/>
          <a:lstStyle/>
          <a:p>
            <a:pPr eaLnBrk="1" hangingPunct="1"/>
            <a:r>
              <a:rPr lang="en-US" altLang="en-US" sz="2400" b="1" dirty="0" smtClean="0">
                <a:latin typeface="Comic Sans MS" pitchFamily="66" charset="0"/>
              </a:rPr>
              <a:t>Physical Functioning and Emotional Well-Being at Baseline </a:t>
            </a:r>
            <a:br>
              <a:rPr lang="en-US" altLang="en-US" sz="2400" b="1" dirty="0" smtClean="0">
                <a:latin typeface="Comic Sans MS" pitchFamily="66" charset="0"/>
              </a:rPr>
            </a:br>
            <a:r>
              <a:rPr lang="en-US" altLang="en-US" sz="2400" b="1" dirty="0" smtClean="0">
                <a:latin typeface="Comic Sans MS" pitchFamily="66" charset="0"/>
              </a:rPr>
              <a:t>for 54 Patients at UCLA-Center for East West Medicine </a:t>
            </a:r>
          </a:p>
        </p:txBody>
      </p:sp>
      <p:grpSp>
        <p:nvGrpSpPr>
          <p:cNvPr id="93189" name="Group 14"/>
          <p:cNvGrpSpPr>
            <a:grpSpLocks/>
          </p:cNvGrpSpPr>
          <p:nvPr/>
        </p:nvGrpSpPr>
        <p:grpSpPr bwMode="auto">
          <a:xfrm>
            <a:off x="7239516" y="3648075"/>
            <a:ext cx="1460500" cy="584200"/>
            <a:chOff x="158750" y="1312333"/>
            <a:chExt cx="1227667" cy="584776"/>
          </a:xfrm>
        </p:grpSpPr>
        <p:sp>
          <p:nvSpPr>
            <p:cNvPr id="93192" name="TextBox 11"/>
            <p:cNvSpPr txBox="1">
              <a:spLocks noChangeArrowheads="1"/>
            </p:cNvSpPr>
            <p:nvPr/>
          </p:nvSpPr>
          <p:spPr bwMode="auto">
            <a:xfrm>
              <a:off x="158750" y="1312333"/>
              <a:ext cx="1227667" cy="5847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60606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33363" eaLnBrk="0" hangingPunct="0"/>
              <a:r>
                <a:rPr lang="en-US" altLang="en-US" sz="1600" dirty="0">
                  <a:latin typeface="Arial" pitchFamily="34" charset="0"/>
                  <a:ea typeface="MS PGothic" pitchFamily="34" charset="-128"/>
                </a:rPr>
                <a:t>EWB</a:t>
              </a:r>
            </a:p>
            <a:p>
              <a:pPr marL="233363" eaLnBrk="0" hangingPunct="0"/>
              <a:r>
                <a:rPr lang="en-US" altLang="en-US" sz="1600" dirty="0">
                  <a:latin typeface="Arial" pitchFamily="34" charset="0"/>
                  <a:ea typeface="MS PGothic" pitchFamily="34" charset="-128"/>
                </a:rPr>
                <a:t>Physical</a:t>
              </a:r>
            </a:p>
          </p:txBody>
        </p:sp>
        <p:sp>
          <p:nvSpPr>
            <p:cNvPr id="93193" name="Rectangle 12"/>
            <p:cNvSpPr>
              <a:spLocks noChangeArrowheads="1"/>
            </p:cNvSpPr>
            <p:nvPr/>
          </p:nvSpPr>
          <p:spPr bwMode="auto">
            <a:xfrm>
              <a:off x="243417" y="1428750"/>
              <a:ext cx="158750" cy="158750"/>
            </a:xfrm>
            <a:prstGeom prst="rect">
              <a:avLst/>
            </a:prstGeom>
            <a:solidFill>
              <a:srgbClr val="FF0000"/>
            </a:solidFill>
            <a:ln w="31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altLang="en-US"/>
            </a:p>
          </p:txBody>
        </p:sp>
        <p:sp>
          <p:nvSpPr>
            <p:cNvPr id="32777" name="Rectangle 13"/>
            <p:cNvSpPr>
              <a:spLocks noChangeArrowheads="1"/>
            </p:cNvSpPr>
            <p:nvPr/>
          </p:nvSpPr>
          <p:spPr bwMode="auto">
            <a:xfrm>
              <a:off x="242819" y="1671462"/>
              <a:ext cx="158796" cy="158907"/>
            </a:xfrm>
            <a:prstGeom prst="rect">
              <a:avLst/>
            </a:prstGeom>
            <a:solidFill>
              <a:schemeClr val="accent6"/>
            </a:solidFill>
            <a:ln w="31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</p:grpSp>
      <p:sp>
        <p:nvSpPr>
          <p:cNvPr id="93190" name="Rectangle 4"/>
          <p:cNvSpPr>
            <a:spLocks noChangeArrowheads="1"/>
          </p:cNvSpPr>
          <p:nvPr/>
        </p:nvSpPr>
        <p:spPr bwMode="auto">
          <a:xfrm>
            <a:off x="677863" y="5775325"/>
            <a:ext cx="8189743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altLang="en-US" sz="1400" b="0" dirty="0">
                <a:latin typeface="+mn-lt"/>
              </a:rPr>
              <a:t>MS = multiple </a:t>
            </a:r>
            <a:r>
              <a:rPr lang="en-US" altLang="en-US" sz="1400" b="0" dirty="0" err="1">
                <a:latin typeface="+mn-lt"/>
              </a:rPr>
              <a:t>sclerois</a:t>
            </a:r>
            <a:r>
              <a:rPr lang="en-US" altLang="en-US" sz="1400" b="0" dirty="0">
                <a:latin typeface="+mn-lt"/>
              </a:rPr>
              <a:t>; ESRD =  end-stage renal disease; GERD = </a:t>
            </a:r>
            <a:r>
              <a:rPr lang="en-US" altLang="en-US" sz="1400" b="0" dirty="0" err="1">
                <a:latin typeface="+mn-lt"/>
              </a:rPr>
              <a:t>gastroesophageal</a:t>
            </a:r>
            <a:r>
              <a:rPr lang="en-US" altLang="en-US" sz="1400" b="0" dirty="0">
                <a:latin typeface="+mn-lt"/>
              </a:rPr>
              <a:t> reflux disease. </a:t>
            </a:r>
          </a:p>
        </p:txBody>
      </p:sp>
      <p:sp>
        <p:nvSpPr>
          <p:cNvPr id="2" name="Slide Number Placeholder 1"/>
          <p:cNvSpPr txBox="1">
            <a:spLocks noGrp="1"/>
          </p:cNvSpPr>
          <p:nvPr/>
        </p:nvSpPr>
        <p:spPr bwMode="auto">
          <a:xfrm>
            <a:off x="7372350" y="6245225"/>
            <a:ext cx="146685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fld id="{872B84B2-330E-4E25-943D-F27908E0BD29}" type="slidenum">
              <a:rPr lang="en-US" sz="1400" b="0">
                <a:cs typeface="+mn-cs"/>
              </a:rPr>
              <a:pPr algn="r" eaLnBrk="0" hangingPunct="0">
                <a:defRPr/>
              </a:pPr>
              <a:t>40</a:t>
            </a:fld>
            <a:endParaRPr lang="en-US" sz="1400" b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07F7F2-C3C4-4583-9C03-7BD6F9B520AD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942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52400"/>
            <a:ext cx="8915400" cy="1371600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>
                <a:latin typeface="Comic Sans MS" pitchFamily="66" charset="0"/>
              </a:rPr>
              <a:t>Significant Improvement in all but 1 of SF-36 Scales (Change is in T-score metric)</a:t>
            </a:r>
          </a:p>
        </p:txBody>
      </p:sp>
      <p:grpSp>
        <p:nvGrpSpPr>
          <p:cNvPr id="94212" name="Group 69"/>
          <p:cNvGrpSpPr>
            <a:grpSpLocks noGrp="1"/>
          </p:cNvGrpSpPr>
          <p:nvPr/>
        </p:nvGrpSpPr>
        <p:grpSpPr bwMode="auto">
          <a:xfrm>
            <a:off x="290513" y="1581150"/>
            <a:ext cx="8472487" cy="4667250"/>
            <a:chOff x="183" y="833"/>
            <a:chExt cx="5337" cy="2940"/>
          </a:xfrm>
        </p:grpSpPr>
        <p:sp>
          <p:nvSpPr>
            <p:cNvPr id="94214" name="Rectangle 2053"/>
            <p:cNvSpPr>
              <a:spLocks noChangeArrowheads="1"/>
            </p:cNvSpPr>
            <p:nvPr/>
          </p:nvSpPr>
          <p:spPr bwMode="auto">
            <a:xfrm>
              <a:off x="183" y="833"/>
              <a:ext cx="1334" cy="380"/>
            </a:xfrm>
            <a:prstGeom prst="rect">
              <a:avLst/>
            </a:prstGeom>
            <a:solidFill>
              <a:srgbClr val="C1154A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endParaRPr lang="en-US" altLang="en-US" sz="2000">
                <a:solidFill>
                  <a:schemeClr val="bg1"/>
                </a:solidFill>
              </a:endParaRPr>
            </a:p>
          </p:txBody>
        </p:sp>
        <p:sp>
          <p:nvSpPr>
            <p:cNvPr id="94215" name="Rectangle 2054"/>
            <p:cNvSpPr>
              <a:spLocks noChangeArrowheads="1"/>
            </p:cNvSpPr>
            <p:nvPr/>
          </p:nvSpPr>
          <p:spPr bwMode="auto">
            <a:xfrm>
              <a:off x="1517" y="833"/>
              <a:ext cx="1335" cy="380"/>
            </a:xfrm>
            <a:prstGeom prst="rect">
              <a:avLst/>
            </a:prstGeom>
            <a:solidFill>
              <a:srgbClr val="C1154A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>
                  <a:solidFill>
                    <a:schemeClr val="bg1"/>
                  </a:solidFill>
                </a:rPr>
                <a:t>Change</a:t>
              </a:r>
            </a:p>
          </p:txBody>
        </p:sp>
        <p:sp>
          <p:nvSpPr>
            <p:cNvPr id="94216" name="Rectangle 2055"/>
            <p:cNvSpPr>
              <a:spLocks noChangeArrowheads="1"/>
            </p:cNvSpPr>
            <p:nvPr/>
          </p:nvSpPr>
          <p:spPr bwMode="auto">
            <a:xfrm>
              <a:off x="2852" y="833"/>
              <a:ext cx="1334" cy="380"/>
            </a:xfrm>
            <a:prstGeom prst="rect">
              <a:avLst/>
            </a:prstGeom>
            <a:solidFill>
              <a:srgbClr val="C1154A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>
                  <a:solidFill>
                    <a:schemeClr val="bg1"/>
                  </a:solidFill>
                </a:rPr>
                <a:t>t-test</a:t>
              </a:r>
            </a:p>
          </p:txBody>
        </p:sp>
        <p:sp>
          <p:nvSpPr>
            <p:cNvPr id="94217" name="Rectangle 2056"/>
            <p:cNvSpPr>
              <a:spLocks noChangeArrowheads="1"/>
            </p:cNvSpPr>
            <p:nvPr/>
          </p:nvSpPr>
          <p:spPr bwMode="auto">
            <a:xfrm>
              <a:off x="4186" y="833"/>
              <a:ext cx="1334" cy="380"/>
            </a:xfrm>
            <a:prstGeom prst="rect">
              <a:avLst/>
            </a:prstGeom>
            <a:solidFill>
              <a:srgbClr val="C1154A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>
                  <a:solidFill>
                    <a:schemeClr val="bg1"/>
                  </a:solidFill>
                </a:rPr>
                <a:t>prob.</a:t>
              </a:r>
            </a:p>
          </p:txBody>
        </p:sp>
        <p:sp>
          <p:nvSpPr>
            <p:cNvPr id="94218" name="Rectangle 2057"/>
            <p:cNvSpPr>
              <a:spLocks noChangeArrowheads="1"/>
            </p:cNvSpPr>
            <p:nvPr/>
          </p:nvSpPr>
          <p:spPr bwMode="auto">
            <a:xfrm>
              <a:off x="183" y="1213"/>
              <a:ext cx="1334" cy="256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PF-10</a:t>
              </a:r>
            </a:p>
          </p:txBody>
        </p:sp>
        <p:sp>
          <p:nvSpPr>
            <p:cNvPr id="94219" name="Rectangle 2058"/>
            <p:cNvSpPr>
              <a:spLocks noChangeArrowheads="1"/>
            </p:cNvSpPr>
            <p:nvPr/>
          </p:nvSpPr>
          <p:spPr bwMode="auto">
            <a:xfrm>
              <a:off x="1517" y="1213"/>
              <a:ext cx="1335" cy="256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1.7</a:t>
              </a:r>
            </a:p>
          </p:txBody>
        </p:sp>
        <p:sp>
          <p:nvSpPr>
            <p:cNvPr id="94220" name="Rectangle 2059"/>
            <p:cNvSpPr>
              <a:spLocks noChangeArrowheads="1"/>
            </p:cNvSpPr>
            <p:nvPr/>
          </p:nvSpPr>
          <p:spPr bwMode="auto">
            <a:xfrm>
              <a:off x="2852" y="1213"/>
              <a:ext cx="1334" cy="256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2.38</a:t>
              </a:r>
            </a:p>
          </p:txBody>
        </p:sp>
        <p:sp>
          <p:nvSpPr>
            <p:cNvPr id="94221" name="Rectangle 2060"/>
            <p:cNvSpPr>
              <a:spLocks noChangeArrowheads="1"/>
            </p:cNvSpPr>
            <p:nvPr/>
          </p:nvSpPr>
          <p:spPr bwMode="auto">
            <a:xfrm>
              <a:off x="4186" y="1213"/>
              <a:ext cx="1334" cy="256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.0208</a:t>
              </a:r>
            </a:p>
          </p:txBody>
        </p:sp>
        <p:sp>
          <p:nvSpPr>
            <p:cNvPr id="94222" name="Rectangle 2061"/>
            <p:cNvSpPr>
              <a:spLocks noChangeArrowheads="1"/>
            </p:cNvSpPr>
            <p:nvPr/>
          </p:nvSpPr>
          <p:spPr bwMode="auto">
            <a:xfrm>
              <a:off x="183" y="1469"/>
              <a:ext cx="1334" cy="256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RP-4</a:t>
              </a:r>
            </a:p>
          </p:txBody>
        </p:sp>
        <p:sp>
          <p:nvSpPr>
            <p:cNvPr id="94223" name="Rectangle 2062"/>
            <p:cNvSpPr>
              <a:spLocks noChangeArrowheads="1"/>
            </p:cNvSpPr>
            <p:nvPr/>
          </p:nvSpPr>
          <p:spPr bwMode="auto">
            <a:xfrm>
              <a:off x="1517" y="1469"/>
              <a:ext cx="1335" cy="256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4.1</a:t>
              </a:r>
            </a:p>
          </p:txBody>
        </p:sp>
        <p:sp>
          <p:nvSpPr>
            <p:cNvPr id="94224" name="Rectangle 2063"/>
            <p:cNvSpPr>
              <a:spLocks noChangeArrowheads="1"/>
            </p:cNvSpPr>
            <p:nvPr/>
          </p:nvSpPr>
          <p:spPr bwMode="auto">
            <a:xfrm>
              <a:off x="2852" y="1469"/>
              <a:ext cx="1334" cy="256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3.81</a:t>
              </a:r>
            </a:p>
          </p:txBody>
        </p:sp>
        <p:sp>
          <p:nvSpPr>
            <p:cNvPr id="94225" name="Rectangle 2064"/>
            <p:cNvSpPr>
              <a:spLocks noChangeArrowheads="1"/>
            </p:cNvSpPr>
            <p:nvPr/>
          </p:nvSpPr>
          <p:spPr bwMode="auto">
            <a:xfrm>
              <a:off x="4186" y="1469"/>
              <a:ext cx="1334" cy="256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.0004</a:t>
              </a:r>
            </a:p>
          </p:txBody>
        </p:sp>
        <p:sp>
          <p:nvSpPr>
            <p:cNvPr id="94226" name="Rectangle 2065"/>
            <p:cNvSpPr>
              <a:spLocks noChangeArrowheads="1"/>
            </p:cNvSpPr>
            <p:nvPr/>
          </p:nvSpPr>
          <p:spPr bwMode="auto">
            <a:xfrm>
              <a:off x="183" y="1725"/>
              <a:ext cx="1334" cy="257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BP-2</a:t>
              </a:r>
            </a:p>
          </p:txBody>
        </p:sp>
        <p:sp>
          <p:nvSpPr>
            <p:cNvPr id="94227" name="Rectangle 2066"/>
            <p:cNvSpPr>
              <a:spLocks noChangeArrowheads="1"/>
            </p:cNvSpPr>
            <p:nvPr/>
          </p:nvSpPr>
          <p:spPr bwMode="auto">
            <a:xfrm>
              <a:off x="1517" y="1725"/>
              <a:ext cx="1335" cy="257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3.6</a:t>
              </a:r>
            </a:p>
          </p:txBody>
        </p:sp>
        <p:sp>
          <p:nvSpPr>
            <p:cNvPr id="94228" name="Rectangle 2067"/>
            <p:cNvSpPr>
              <a:spLocks noChangeArrowheads="1"/>
            </p:cNvSpPr>
            <p:nvPr/>
          </p:nvSpPr>
          <p:spPr bwMode="auto">
            <a:xfrm>
              <a:off x="2852" y="1725"/>
              <a:ext cx="1334" cy="257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2.59</a:t>
              </a:r>
            </a:p>
          </p:txBody>
        </p:sp>
        <p:sp>
          <p:nvSpPr>
            <p:cNvPr id="94229" name="Rectangle 2068"/>
            <p:cNvSpPr>
              <a:spLocks noChangeArrowheads="1"/>
            </p:cNvSpPr>
            <p:nvPr/>
          </p:nvSpPr>
          <p:spPr bwMode="auto">
            <a:xfrm>
              <a:off x="4186" y="1725"/>
              <a:ext cx="1334" cy="257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.0125</a:t>
              </a:r>
            </a:p>
          </p:txBody>
        </p:sp>
        <p:sp>
          <p:nvSpPr>
            <p:cNvPr id="94230" name="Rectangle 2069"/>
            <p:cNvSpPr>
              <a:spLocks noChangeArrowheads="1"/>
            </p:cNvSpPr>
            <p:nvPr/>
          </p:nvSpPr>
          <p:spPr bwMode="auto">
            <a:xfrm>
              <a:off x="183" y="1982"/>
              <a:ext cx="1334" cy="255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GH-5</a:t>
              </a:r>
            </a:p>
          </p:txBody>
        </p:sp>
        <p:sp>
          <p:nvSpPr>
            <p:cNvPr id="94231" name="Rectangle 2070"/>
            <p:cNvSpPr>
              <a:spLocks noChangeArrowheads="1"/>
            </p:cNvSpPr>
            <p:nvPr/>
          </p:nvSpPr>
          <p:spPr bwMode="auto">
            <a:xfrm>
              <a:off x="1517" y="1982"/>
              <a:ext cx="1335" cy="255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2.4</a:t>
              </a:r>
            </a:p>
          </p:txBody>
        </p:sp>
        <p:sp>
          <p:nvSpPr>
            <p:cNvPr id="94232" name="Rectangle 2071"/>
            <p:cNvSpPr>
              <a:spLocks noChangeArrowheads="1"/>
            </p:cNvSpPr>
            <p:nvPr/>
          </p:nvSpPr>
          <p:spPr bwMode="auto">
            <a:xfrm>
              <a:off x="2852" y="1982"/>
              <a:ext cx="1334" cy="255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2.86</a:t>
              </a:r>
            </a:p>
          </p:txBody>
        </p:sp>
        <p:sp>
          <p:nvSpPr>
            <p:cNvPr id="94233" name="Rectangle 2072"/>
            <p:cNvSpPr>
              <a:spLocks noChangeArrowheads="1"/>
            </p:cNvSpPr>
            <p:nvPr/>
          </p:nvSpPr>
          <p:spPr bwMode="auto">
            <a:xfrm>
              <a:off x="4186" y="1982"/>
              <a:ext cx="1334" cy="255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.0061</a:t>
              </a:r>
            </a:p>
          </p:txBody>
        </p:sp>
        <p:sp>
          <p:nvSpPr>
            <p:cNvPr id="94234" name="Rectangle 2073"/>
            <p:cNvSpPr>
              <a:spLocks noChangeArrowheads="1"/>
            </p:cNvSpPr>
            <p:nvPr/>
          </p:nvSpPr>
          <p:spPr bwMode="auto">
            <a:xfrm>
              <a:off x="183" y="2237"/>
              <a:ext cx="1334" cy="256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EN-4</a:t>
              </a:r>
            </a:p>
          </p:txBody>
        </p:sp>
        <p:sp>
          <p:nvSpPr>
            <p:cNvPr id="94235" name="Rectangle 2074"/>
            <p:cNvSpPr>
              <a:spLocks noChangeArrowheads="1"/>
            </p:cNvSpPr>
            <p:nvPr/>
          </p:nvSpPr>
          <p:spPr bwMode="auto">
            <a:xfrm>
              <a:off x="1517" y="2237"/>
              <a:ext cx="1335" cy="256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5.1</a:t>
              </a:r>
            </a:p>
          </p:txBody>
        </p:sp>
        <p:sp>
          <p:nvSpPr>
            <p:cNvPr id="94236" name="Rectangle 2075"/>
            <p:cNvSpPr>
              <a:spLocks noChangeArrowheads="1"/>
            </p:cNvSpPr>
            <p:nvPr/>
          </p:nvSpPr>
          <p:spPr bwMode="auto">
            <a:xfrm>
              <a:off x="2852" y="2237"/>
              <a:ext cx="1334" cy="256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4.33</a:t>
              </a:r>
            </a:p>
          </p:txBody>
        </p:sp>
        <p:sp>
          <p:nvSpPr>
            <p:cNvPr id="94237" name="Rectangle 2076"/>
            <p:cNvSpPr>
              <a:spLocks noChangeArrowheads="1"/>
            </p:cNvSpPr>
            <p:nvPr/>
          </p:nvSpPr>
          <p:spPr bwMode="auto">
            <a:xfrm>
              <a:off x="4186" y="2237"/>
              <a:ext cx="1334" cy="256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.0001</a:t>
              </a:r>
            </a:p>
          </p:txBody>
        </p:sp>
        <p:sp>
          <p:nvSpPr>
            <p:cNvPr id="94238" name="Rectangle 2077"/>
            <p:cNvSpPr>
              <a:spLocks noChangeArrowheads="1"/>
            </p:cNvSpPr>
            <p:nvPr/>
          </p:nvSpPr>
          <p:spPr bwMode="auto">
            <a:xfrm>
              <a:off x="183" y="2493"/>
              <a:ext cx="1334" cy="256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SF-2</a:t>
              </a:r>
            </a:p>
          </p:txBody>
        </p:sp>
        <p:sp>
          <p:nvSpPr>
            <p:cNvPr id="94239" name="Rectangle 2078"/>
            <p:cNvSpPr>
              <a:spLocks noChangeArrowheads="1"/>
            </p:cNvSpPr>
            <p:nvPr/>
          </p:nvSpPr>
          <p:spPr bwMode="auto">
            <a:xfrm>
              <a:off x="1517" y="2493"/>
              <a:ext cx="1335" cy="256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4.7</a:t>
              </a:r>
            </a:p>
          </p:txBody>
        </p:sp>
        <p:sp>
          <p:nvSpPr>
            <p:cNvPr id="94240" name="Rectangle 2079"/>
            <p:cNvSpPr>
              <a:spLocks noChangeArrowheads="1"/>
            </p:cNvSpPr>
            <p:nvPr/>
          </p:nvSpPr>
          <p:spPr bwMode="auto">
            <a:xfrm>
              <a:off x="2852" y="2493"/>
              <a:ext cx="1334" cy="256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3.51</a:t>
              </a:r>
            </a:p>
          </p:txBody>
        </p:sp>
        <p:sp>
          <p:nvSpPr>
            <p:cNvPr id="94241" name="Rectangle 2080"/>
            <p:cNvSpPr>
              <a:spLocks noChangeArrowheads="1"/>
            </p:cNvSpPr>
            <p:nvPr/>
          </p:nvSpPr>
          <p:spPr bwMode="auto">
            <a:xfrm>
              <a:off x="4186" y="2493"/>
              <a:ext cx="1334" cy="256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.0009</a:t>
              </a:r>
            </a:p>
          </p:txBody>
        </p:sp>
        <p:sp>
          <p:nvSpPr>
            <p:cNvPr id="94242" name="Rectangle 2081"/>
            <p:cNvSpPr>
              <a:spLocks noChangeArrowheads="1"/>
            </p:cNvSpPr>
            <p:nvPr/>
          </p:nvSpPr>
          <p:spPr bwMode="auto">
            <a:xfrm>
              <a:off x="183" y="2749"/>
              <a:ext cx="1334" cy="256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RE-3</a:t>
              </a:r>
            </a:p>
          </p:txBody>
        </p:sp>
        <p:sp>
          <p:nvSpPr>
            <p:cNvPr id="94243" name="Rectangle 2082"/>
            <p:cNvSpPr>
              <a:spLocks noChangeArrowheads="1"/>
            </p:cNvSpPr>
            <p:nvPr/>
          </p:nvSpPr>
          <p:spPr bwMode="auto">
            <a:xfrm>
              <a:off x="1517" y="2749"/>
              <a:ext cx="1335" cy="256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1.5</a:t>
              </a:r>
            </a:p>
          </p:txBody>
        </p:sp>
        <p:sp>
          <p:nvSpPr>
            <p:cNvPr id="94244" name="Rectangle 2083"/>
            <p:cNvSpPr>
              <a:spLocks noChangeArrowheads="1"/>
            </p:cNvSpPr>
            <p:nvPr/>
          </p:nvSpPr>
          <p:spPr bwMode="auto">
            <a:xfrm>
              <a:off x="2852" y="2749"/>
              <a:ext cx="1334" cy="256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0.96</a:t>
              </a:r>
            </a:p>
          </p:txBody>
        </p:sp>
        <p:sp>
          <p:nvSpPr>
            <p:cNvPr id="94245" name="Rectangle 2084"/>
            <p:cNvSpPr>
              <a:spLocks noChangeArrowheads="1"/>
            </p:cNvSpPr>
            <p:nvPr/>
          </p:nvSpPr>
          <p:spPr bwMode="auto">
            <a:xfrm>
              <a:off x="4186" y="2749"/>
              <a:ext cx="1334" cy="256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.3400</a:t>
              </a:r>
            </a:p>
          </p:txBody>
        </p:sp>
        <p:sp>
          <p:nvSpPr>
            <p:cNvPr id="94246" name="Rectangle 2085"/>
            <p:cNvSpPr>
              <a:spLocks noChangeArrowheads="1"/>
            </p:cNvSpPr>
            <p:nvPr/>
          </p:nvSpPr>
          <p:spPr bwMode="auto">
            <a:xfrm>
              <a:off x="183" y="3005"/>
              <a:ext cx="1334" cy="256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EWB-5</a:t>
              </a:r>
            </a:p>
          </p:txBody>
        </p:sp>
        <p:sp>
          <p:nvSpPr>
            <p:cNvPr id="94247" name="Rectangle 2086"/>
            <p:cNvSpPr>
              <a:spLocks noChangeArrowheads="1"/>
            </p:cNvSpPr>
            <p:nvPr/>
          </p:nvSpPr>
          <p:spPr bwMode="auto">
            <a:xfrm>
              <a:off x="1517" y="3005"/>
              <a:ext cx="1335" cy="256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4.3</a:t>
              </a:r>
            </a:p>
          </p:txBody>
        </p:sp>
        <p:sp>
          <p:nvSpPr>
            <p:cNvPr id="94248" name="Rectangle 2087"/>
            <p:cNvSpPr>
              <a:spLocks noChangeArrowheads="1"/>
            </p:cNvSpPr>
            <p:nvPr/>
          </p:nvSpPr>
          <p:spPr bwMode="auto">
            <a:xfrm>
              <a:off x="2852" y="3005"/>
              <a:ext cx="1334" cy="256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3.20</a:t>
              </a:r>
            </a:p>
          </p:txBody>
        </p:sp>
        <p:sp>
          <p:nvSpPr>
            <p:cNvPr id="94249" name="Rectangle 2088"/>
            <p:cNvSpPr>
              <a:spLocks noChangeArrowheads="1"/>
            </p:cNvSpPr>
            <p:nvPr/>
          </p:nvSpPr>
          <p:spPr bwMode="auto">
            <a:xfrm>
              <a:off x="4186" y="3005"/>
              <a:ext cx="1334" cy="256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.0023</a:t>
              </a:r>
            </a:p>
          </p:txBody>
        </p:sp>
        <p:sp>
          <p:nvSpPr>
            <p:cNvPr id="94250" name="Rectangle 2089"/>
            <p:cNvSpPr>
              <a:spLocks noChangeArrowheads="1"/>
            </p:cNvSpPr>
            <p:nvPr/>
          </p:nvSpPr>
          <p:spPr bwMode="auto">
            <a:xfrm>
              <a:off x="183" y="3261"/>
              <a:ext cx="1334" cy="256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PCS</a:t>
              </a:r>
            </a:p>
          </p:txBody>
        </p:sp>
        <p:sp>
          <p:nvSpPr>
            <p:cNvPr id="94251" name="Rectangle 2090"/>
            <p:cNvSpPr>
              <a:spLocks noChangeArrowheads="1"/>
            </p:cNvSpPr>
            <p:nvPr/>
          </p:nvSpPr>
          <p:spPr bwMode="auto">
            <a:xfrm>
              <a:off x="1517" y="3261"/>
              <a:ext cx="1335" cy="256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2.8</a:t>
              </a:r>
            </a:p>
          </p:txBody>
        </p:sp>
        <p:sp>
          <p:nvSpPr>
            <p:cNvPr id="94252" name="Rectangle 2091"/>
            <p:cNvSpPr>
              <a:spLocks noChangeArrowheads="1"/>
            </p:cNvSpPr>
            <p:nvPr/>
          </p:nvSpPr>
          <p:spPr bwMode="auto">
            <a:xfrm>
              <a:off x="2852" y="3261"/>
              <a:ext cx="1334" cy="256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3.23</a:t>
              </a:r>
            </a:p>
          </p:txBody>
        </p:sp>
        <p:sp>
          <p:nvSpPr>
            <p:cNvPr id="94253" name="Rectangle 2092"/>
            <p:cNvSpPr>
              <a:spLocks noChangeArrowheads="1"/>
            </p:cNvSpPr>
            <p:nvPr/>
          </p:nvSpPr>
          <p:spPr bwMode="auto">
            <a:xfrm>
              <a:off x="4186" y="3261"/>
              <a:ext cx="1334" cy="256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.0021</a:t>
              </a:r>
            </a:p>
          </p:txBody>
        </p:sp>
        <p:sp>
          <p:nvSpPr>
            <p:cNvPr id="94254" name="Rectangle 2093"/>
            <p:cNvSpPr>
              <a:spLocks noChangeArrowheads="1"/>
            </p:cNvSpPr>
            <p:nvPr/>
          </p:nvSpPr>
          <p:spPr bwMode="auto">
            <a:xfrm>
              <a:off x="183" y="3517"/>
              <a:ext cx="1334" cy="256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MCS</a:t>
              </a:r>
            </a:p>
          </p:txBody>
        </p:sp>
        <p:sp>
          <p:nvSpPr>
            <p:cNvPr id="94255" name="Rectangle 2094"/>
            <p:cNvSpPr>
              <a:spLocks noChangeArrowheads="1"/>
            </p:cNvSpPr>
            <p:nvPr/>
          </p:nvSpPr>
          <p:spPr bwMode="auto">
            <a:xfrm>
              <a:off x="1517" y="3517"/>
              <a:ext cx="1335" cy="256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3.9</a:t>
              </a:r>
            </a:p>
          </p:txBody>
        </p:sp>
        <p:sp>
          <p:nvSpPr>
            <p:cNvPr id="94256" name="Rectangle 2095"/>
            <p:cNvSpPr>
              <a:spLocks noChangeArrowheads="1"/>
            </p:cNvSpPr>
            <p:nvPr/>
          </p:nvSpPr>
          <p:spPr bwMode="auto">
            <a:xfrm>
              <a:off x="2852" y="3517"/>
              <a:ext cx="1334" cy="256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2.82</a:t>
              </a:r>
            </a:p>
          </p:txBody>
        </p:sp>
        <p:sp>
          <p:nvSpPr>
            <p:cNvPr id="94257" name="Rectangle 2096"/>
            <p:cNvSpPr>
              <a:spLocks noChangeArrowheads="1"/>
            </p:cNvSpPr>
            <p:nvPr/>
          </p:nvSpPr>
          <p:spPr bwMode="auto">
            <a:xfrm>
              <a:off x="4186" y="3517"/>
              <a:ext cx="1334" cy="256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.0067</a:t>
              </a:r>
            </a:p>
          </p:txBody>
        </p:sp>
        <p:sp>
          <p:nvSpPr>
            <p:cNvPr id="94258" name="Line 2097"/>
            <p:cNvSpPr>
              <a:spLocks noChangeShapeType="1"/>
            </p:cNvSpPr>
            <p:nvPr/>
          </p:nvSpPr>
          <p:spPr bwMode="auto">
            <a:xfrm>
              <a:off x="1517" y="833"/>
              <a:ext cx="0" cy="294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59" name="Line 2098"/>
            <p:cNvSpPr>
              <a:spLocks noChangeShapeType="1"/>
            </p:cNvSpPr>
            <p:nvPr/>
          </p:nvSpPr>
          <p:spPr bwMode="auto">
            <a:xfrm>
              <a:off x="2852" y="833"/>
              <a:ext cx="0" cy="294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60" name="Line 2099"/>
            <p:cNvSpPr>
              <a:spLocks noChangeShapeType="1"/>
            </p:cNvSpPr>
            <p:nvPr/>
          </p:nvSpPr>
          <p:spPr bwMode="auto">
            <a:xfrm>
              <a:off x="4186" y="833"/>
              <a:ext cx="0" cy="294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61" name="Line 2100"/>
            <p:cNvSpPr>
              <a:spLocks noChangeShapeType="1"/>
            </p:cNvSpPr>
            <p:nvPr/>
          </p:nvSpPr>
          <p:spPr bwMode="auto">
            <a:xfrm>
              <a:off x="183" y="1213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62" name="Line 2101"/>
            <p:cNvSpPr>
              <a:spLocks noChangeShapeType="1"/>
            </p:cNvSpPr>
            <p:nvPr/>
          </p:nvSpPr>
          <p:spPr bwMode="auto">
            <a:xfrm>
              <a:off x="183" y="1469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63" name="Line 2102"/>
            <p:cNvSpPr>
              <a:spLocks noChangeShapeType="1"/>
            </p:cNvSpPr>
            <p:nvPr/>
          </p:nvSpPr>
          <p:spPr bwMode="auto">
            <a:xfrm>
              <a:off x="183" y="1725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64" name="Line 2103"/>
            <p:cNvSpPr>
              <a:spLocks noChangeShapeType="1"/>
            </p:cNvSpPr>
            <p:nvPr/>
          </p:nvSpPr>
          <p:spPr bwMode="auto">
            <a:xfrm>
              <a:off x="183" y="1982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65" name="Line 2104"/>
            <p:cNvSpPr>
              <a:spLocks noChangeShapeType="1"/>
            </p:cNvSpPr>
            <p:nvPr/>
          </p:nvSpPr>
          <p:spPr bwMode="auto">
            <a:xfrm>
              <a:off x="183" y="2237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66" name="Line 2105"/>
            <p:cNvSpPr>
              <a:spLocks noChangeShapeType="1"/>
            </p:cNvSpPr>
            <p:nvPr/>
          </p:nvSpPr>
          <p:spPr bwMode="auto">
            <a:xfrm>
              <a:off x="183" y="2493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67" name="Line 2106"/>
            <p:cNvSpPr>
              <a:spLocks noChangeShapeType="1"/>
            </p:cNvSpPr>
            <p:nvPr/>
          </p:nvSpPr>
          <p:spPr bwMode="auto">
            <a:xfrm>
              <a:off x="183" y="2749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68" name="Line 2107"/>
            <p:cNvSpPr>
              <a:spLocks noChangeShapeType="1"/>
            </p:cNvSpPr>
            <p:nvPr/>
          </p:nvSpPr>
          <p:spPr bwMode="auto">
            <a:xfrm>
              <a:off x="183" y="3005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69" name="Line 2108"/>
            <p:cNvSpPr>
              <a:spLocks noChangeShapeType="1"/>
            </p:cNvSpPr>
            <p:nvPr/>
          </p:nvSpPr>
          <p:spPr bwMode="auto">
            <a:xfrm>
              <a:off x="183" y="3261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70" name="Line 2109"/>
            <p:cNvSpPr>
              <a:spLocks noChangeShapeType="1"/>
            </p:cNvSpPr>
            <p:nvPr/>
          </p:nvSpPr>
          <p:spPr bwMode="auto">
            <a:xfrm>
              <a:off x="183" y="3517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71" name="Line 2110"/>
            <p:cNvSpPr>
              <a:spLocks noChangeShapeType="1"/>
            </p:cNvSpPr>
            <p:nvPr/>
          </p:nvSpPr>
          <p:spPr bwMode="auto">
            <a:xfrm>
              <a:off x="183" y="833"/>
              <a:ext cx="0" cy="294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72" name="Line 2111"/>
            <p:cNvSpPr>
              <a:spLocks noChangeShapeType="1"/>
            </p:cNvSpPr>
            <p:nvPr/>
          </p:nvSpPr>
          <p:spPr bwMode="auto">
            <a:xfrm>
              <a:off x="5520" y="833"/>
              <a:ext cx="0" cy="294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73" name="Line 2112"/>
            <p:cNvSpPr>
              <a:spLocks noChangeShapeType="1"/>
            </p:cNvSpPr>
            <p:nvPr/>
          </p:nvSpPr>
          <p:spPr bwMode="auto">
            <a:xfrm>
              <a:off x="183" y="833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74" name="Line 2113"/>
            <p:cNvSpPr>
              <a:spLocks noChangeShapeType="1"/>
            </p:cNvSpPr>
            <p:nvPr/>
          </p:nvSpPr>
          <p:spPr bwMode="auto">
            <a:xfrm>
              <a:off x="183" y="3773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4213" name="Line 68"/>
          <p:cNvSpPr>
            <a:spLocks noChangeShapeType="1"/>
          </p:cNvSpPr>
          <p:nvPr/>
        </p:nvSpPr>
        <p:spPr bwMode="auto">
          <a:xfrm>
            <a:off x="8096250" y="4826000"/>
            <a:ext cx="36195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258300" cy="1143000"/>
          </a:xfrm>
        </p:spPr>
        <p:txBody>
          <a:bodyPr/>
          <a:lstStyle/>
          <a:p>
            <a:r>
              <a:rPr lang="en-US" altLang="en-US" b="1" dirty="0" smtClean="0">
                <a:latin typeface="Comic Sans MS" pitchFamily="66" charset="0"/>
              </a:rPr>
              <a:t>Effect Size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66800" y="1600200"/>
            <a:ext cx="6934200" cy="452596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smtClean="0"/>
              <a:t>(Follow-up – Baseline)/ </a:t>
            </a:r>
            <a:r>
              <a:rPr lang="en-US" dirty="0" err="1" smtClean="0"/>
              <a:t>SD</a:t>
            </a:r>
            <a:r>
              <a:rPr lang="en-US" baseline="-25000" dirty="0" err="1" smtClean="0"/>
              <a:t>baseline</a:t>
            </a:r>
            <a:endParaRPr lang="en-US" baseline="-25000" dirty="0" smtClean="0"/>
          </a:p>
          <a:p>
            <a:pPr marL="0" indent="0">
              <a:buFontTx/>
              <a:buNone/>
              <a:defRPr/>
            </a:pPr>
            <a:endParaRPr lang="en-US" baseline="-25000" dirty="0"/>
          </a:p>
          <a:p>
            <a:pPr marL="0" indent="0">
              <a:buFontTx/>
              <a:buNone/>
              <a:defRPr/>
            </a:pPr>
            <a:r>
              <a:rPr lang="en-US" i="1" baseline="-25000" dirty="0" smtClean="0"/>
              <a:t>Cohen’s Rule of Thumb:</a:t>
            </a:r>
          </a:p>
          <a:p>
            <a:pPr marL="0" indent="0">
              <a:buFontTx/>
              <a:buNone/>
              <a:defRPr/>
            </a:pPr>
            <a:endParaRPr lang="en-US" i="1" baseline="-250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n-US" baseline="-25000" dirty="0" smtClean="0"/>
              <a:t>ES = 0.20   Small</a:t>
            </a:r>
          </a:p>
          <a:p>
            <a:pPr>
              <a:buFont typeface="Wingdings" pitchFamily="2" charset="2"/>
              <a:buChar char="ü"/>
              <a:defRPr/>
            </a:pPr>
            <a:endParaRPr lang="en-US" baseline="-250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n-US" baseline="-25000" dirty="0" smtClean="0"/>
              <a:t>ES = 0.50   Medium</a:t>
            </a:r>
          </a:p>
          <a:p>
            <a:pPr>
              <a:buFont typeface="Wingdings" pitchFamily="2" charset="2"/>
              <a:buChar char="ü"/>
              <a:defRPr/>
            </a:pPr>
            <a:endParaRPr lang="en-US" baseline="-250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n-US" baseline="-25000" dirty="0" smtClean="0"/>
              <a:t>ES = 0.80   Large</a:t>
            </a:r>
            <a:endParaRPr lang="en-US" baseline="-25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372350" y="6245225"/>
            <a:ext cx="1466850" cy="476250"/>
          </a:xfrm>
        </p:spPr>
        <p:txBody>
          <a:bodyPr/>
          <a:lstStyle/>
          <a:p>
            <a:pPr>
              <a:defRPr/>
            </a:pPr>
            <a:fld id="{DA2E848C-72AC-4329-BB4E-F562DE86D4B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E495E-AE45-4112-9940-15B8B01E4F56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95235" name="Title 16"/>
          <p:cNvSpPr>
            <a:spLocks noGrp="1"/>
          </p:cNvSpPr>
          <p:nvPr>
            <p:ph type="title" idx="4294967295"/>
          </p:nvPr>
        </p:nvSpPr>
        <p:spPr>
          <a:xfrm>
            <a:off x="685800" y="0"/>
            <a:ext cx="7772400" cy="1600200"/>
          </a:xfrm>
        </p:spPr>
        <p:txBody>
          <a:bodyPr/>
          <a:lstStyle/>
          <a:p>
            <a:pPr eaLnBrk="1" hangingPunct="1"/>
            <a:r>
              <a:rPr lang="en-US" altLang="en-US" sz="3600" b="1" dirty="0" smtClean="0">
                <a:latin typeface="Comic Sans MS" pitchFamily="66" charset="0"/>
              </a:rPr>
              <a:t>Effect Sizes for Changes </a:t>
            </a:r>
            <a:br>
              <a:rPr lang="en-US" altLang="en-US" sz="3600" b="1" dirty="0" smtClean="0">
                <a:latin typeface="Comic Sans MS" pitchFamily="66" charset="0"/>
              </a:rPr>
            </a:br>
            <a:r>
              <a:rPr lang="en-US" altLang="en-US" sz="3600" b="1" dirty="0" smtClean="0">
                <a:latin typeface="Comic Sans MS" pitchFamily="66" charset="0"/>
              </a:rPr>
              <a:t>in SF-36 Scores </a:t>
            </a:r>
          </a:p>
        </p:txBody>
      </p:sp>
      <p:graphicFrame>
        <p:nvGraphicFramePr>
          <p:cNvPr id="95236" name="Object 3"/>
          <p:cNvGraphicFramePr>
            <a:graphicFrameLocks noGrp="1" noChangeAspect="1"/>
          </p:cNvGraphicFramePr>
          <p:nvPr>
            <p:ph idx="4294967295"/>
          </p:nvPr>
        </p:nvGraphicFramePr>
        <p:xfrm>
          <a:off x="390525" y="1530350"/>
          <a:ext cx="8734425" cy="412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7" name="Chart" r:id="rId4" imgW="8563064" imgH="4048194" progId="Excel.Chart.8">
                  <p:embed/>
                </p:oleObj>
              </mc:Choice>
              <mc:Fallback>
                <p:oleObj name="Chart" r:id="rId4" imgW="8563064" imgH="4048194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1530350"/>
                        <a:ext cx="8734425" cy="4129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37" name="Text Box 4"/>
          <p:cNvSpPr txBox="1">
            <a:spLocks noChangeArrowheads="1"/>
          </p:cNvSpPr>
          <p:nvPr/>
        </p:nvSpPr>
        <p:spPr bwMode="auto">
          <a:xfrm>
            <a:off x="966788" y="1919288"/>
            <a:ext cx="609600" cy="2778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0.13</a:t>
            </a:r>
          </a:p>
        </p:txBody>
      </p:sp>
      <p:sp>
        <p:nvSpPr>
          <p:cNvPr id="95238" name="Text Box 5"/>
          <p:cNvSpPr txBox="1">
            <a:spLocks noChangeArrowheads="1"/>
          </p:cNvSpPr>
          <p:nvPr/>
        </p:nvSpPr>
        <p:spPr bwMode="auto">
          <a:xfrm>
            <a:off x="1604963" y="1919288"/>
            <a:ext cx="609600" cy="2778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0.35</a:t>
            </a:r>
          </a:p>
        </p:txBody>
      </p:sp>
      <p:sp>
        <p:nvSpPr>
          <p:cNvPr id="95239" name="Text Box 6"/>
          <p:cNvSpPr txBox="1">
            <a:spLocks noChangeArrowheads="1"/>
          </p:cNvSpPr>
          <p:nvPr/>
        </p:nvSpPr>
        <p:spPr bwMode="auto">
          <a:xfrm>
            <a:off x="2241550" y="1919288"/>
            <a:ext cx="609600" cy="2778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0.35</a:t>
            </a:r>
          </a:p>
        </p:txBody>
      </p:sp>
      <p:sp>
        <p:nvSpPr>
          <p:cNvPr id="95240" name="Text Box 7"/>
          <p:cNvSpPr txBox="1">
            <a:spLocks noChangeArrowheads="1"/>
          </p:cNvSpPr>
          <p:nvPr/>
        </p:nvSpPr>
        <p:spPr bwMode="auto">
          <a:xfrm>
            <a:off x="2879725" y="1919288"/>
            <a:ext cx="779463" cy="2778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0.21</a:t>
            </a:r>
          </a:p>
        </p:txBody>
      </p:sp>
      <p:sp>
        <p:nvSpPr>
          <p:cNvPr id="95241" name="Text Box 8"/>
          <p:cNvSpPr txBox="1">
            <a:spLocks noChangeArrowheads="1"/>
          </p:cNvSpPr>
          <p:nvPr/>
        </p:nvSpPr>
        <p:spPr bwMode="auto">
          <a:xfrm>
            <a:off x="3581400" y="1844675"/>
            <a:ext cx="762000" cy="277813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0.53</a:t>
            </a:r>
          </a:p>
        </p:txBody>
      </p:sp>
      <p:sp>
        <p:nvSpPr>
          <p:cNvPr id="95242" name="Text Box 9"/>
          <p:cNvSpPr txBox="1">
            <a:spLocks noChangeArrowheads="1"/>
          </p:cNvSpPr>
          <p:nvPr/>
        </p:nvSpPr>
        <p:spPr bwMode="auto">
          <a:xfrm>
            <a:off x="4419600" y="1890713"/>
            <a:ext cx="533400" cy="276225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0.36</a:t>
            </a:r>
          </a:p>
        </p:txBody>
      </p:sp>
      <p:sp>
        <p:nvSpPr>
          <p:cNvPr id="95243" name="Text Box 10"/>
          <p:cNvSpPr txBox="1">
            <a:spLocks noChangeArrowheads="1"/>
          </p:cNvSpPr>
          <p:nvPr/>
        </p:nvSpPr>
        <p:spPr bwMode="auto">
          <a:xfrm>
            <a:off x="5105400" y="1919288"/>
            <a:ext cx="495300" cy="2778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 u="sng">
                <a:latin typeface="Arial" pitchFamily="34" charset="0"/>
                <a:ea typeface="MS PGothic" pitchFamily="34" charset="-128"/>
              </a:rPr>
              <a:t>0.11</a:t>
            </a:r>
          </a:p>
        </p:txBody>
      </p:sp>
      <p:sp>
        <p:nvSpPr>
          <p:cNvPr id="95244" name="Text Box 11"/>
          <p:cNvSpPr txBox="1">
            <a:spLocks noChangeArrowheads="1"/>
          </p:cNvSpPr>
          <p:nvPr/>
        </p:nvSpPr>
        <p:spPr bwMode="auto">
          <a:xfrm>
            <a:off x="5715000" y="1919288"/>
            <a:ext cx="609600" cy="2778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0.41 </a:t>
            </a:r>
          </a:p>
        </p:txBody>
      </p:sp>
      <p:sp>
        <p:nvSpPr>
          <p:cNvPr id="95245" name="Text Box 12"/>
          <p:cNvSpPr txBox="1">
            <a:spLocks noChangeArrowheads="1"/>
          </p:cNvSpPr>
          <p:nvPr/>
        </p:nvSpPr>
        <p:spPr bwMode="auto">
          <a:xfrm>
            <a:off x="6324600" y="1919288"/>
            <a:ext cx="685800" cy="2778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0.24</a:t>
            </a:r>
          </a:p>
        </p:txBody>
      </p:sp>
      <p:sp>
        <p:nvSpPr>
          <p:cNvPr id="95246" name="Text Box 13"/>
          <p:cNvSpPr txBox="1">
            <a:spLocks noChangeArrowheads="1"/>
          </p:cNvSpPr>
          <p:nvPr/>
        </p:nvSpPr>
        <p:spPr bwMode="auto">
          <a:xfrm>
            <a:off x="7135813" y="1919288"/>
            <a:ext cx="609600" cy="2778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0.30</a:t>
            </a:r>
          </a:p>
        </p:txBody>
      </p:sp>
      <p:sp>
        <p:nvSpPr>
          <p:cNvPr id="95247" name="Text Box 14"/>
          <p:cNvSpPr txBox="1">
            <a:spLocks noChangeArrowheads="1"/>
          </p:cNvSpPr>
          <p:nvPr/>
        </p:nvSpPr>
        <p:spPr bwMode="auto">
          <a:xfrm>
            <a:off x="2620963" y="1530350"/>
            <a:ext cx="2979737" cy="366713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800">
                <a:latin typeface="Arial" pitchFamily="34" charset="0"/>
                <a:ea typeface="MS PGothic" pitchFamily="34" charset="-128"/>
              </a:rPr>
              <a:t>Effect Size</a:t>
            </a:r>
          </a:p>
        </p:txBody>
      </p:sp>
      <p:sp>
        <p:nvSpPr>
          <p:cNvPr id="95248" name="Rectangle 4"/>
          <p:cNvSpPr>
            <a:spLocks noChangeArrowheads="1"/>
          </p:cNvSpPr>
          <p:nvPr/>
        </p:nvSpPr>
        <p:spPr bwMode="auto">
          <a:xfrm>
            <a:off x="220663" y="5870575"/>
            <a:ext cx="8597900" cy="728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altLang="en-US" sz="1050" b="0" dirty="0">
                <a:latin typeface="+mn-lt"/>
              </a:rPr>
              <a:t>PFI = Physical Functioning; Role-P = Role-Physical; Pain = Bodily Pain; Gen H=General Health; Energy = Energy/Fatigue; Social = Social </a:t>
            </a:r>
            <a:r>
              <a:rPr lang="en-US" altLang="en-US" sz="1050" b="0" dirty="0" smtClean="0">
                <a:latin typeface="+mn-lt"/>
              </a:rPr>
              <a:t>Functioning; Role-E </a:t>
            </a:r>
            <a:r>
              <a:rPr lang="en-US" altLang="en-US" sz="1050" b="0" dirty="0">
                <a:latin typeface="+mn-lt"/>
              </a:rPr>
              <a:t>= Role-Emotional; EWB = Emotional Well-being; PCS = Physical Component Summary; MCS =Mental Component Summary.</a:t>
            </a:r>
          </a:p>
          <a:p>
            <a:pPr eaLnBrk="0" hangingPunct="0"/>
            <a:endParaRPr lang="en-US" alt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B0A6DD-785B-4D0D-8573-1F9D95B0901C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9830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81000"/>
            <a:ext cx="7848600" cy="1143000"/>
          </a:xfrm>
        </p:spPr>
        <p:txBody>
          <a:bodyPr/>
          <a:lstStyle/>
          <a:p>
            <a:pPr eaLnBrk="1" hangingPunct="1"/>
            <a:r>
              <a:rPr lang="en-US" altLang="en-US" sz="4000" b="1" dirty="0" smtClean="0">
                <a:latin typeface="Comic Sans MS" pitchFamily="66" charset="0"/>
              </a:rPr>
              <a:t>Defining a Responder: Reliable Change Index (RCI)</a:t>
            </a:r>
          </a:p>
        </p:txBody>
      </p:sp>
      <p:graphicFrame>
        <p:nvGraphicFramePr>
          <p:cNvPr id="98308" name="Object 6"/>
          <p:cNvGraphicFramePr>
            <a:graphicFrameLocks noChangeAspect="1"/>
          </p:cNvGraphicFramePr>
          <p:nvPr/>
        </p:nvGraphicFramePr>
        <p:xfrm>
          <a:off x="2133600" y="1905000"/>
          <a:ext cx="4337050" cy="223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90" name="Equation" r:id="rId4" imgW="837836" imgH="431613" progId="Equation.3">
                  <p:embed/>
                </p:oleObj>
              </mc:Choice>
              <mc:Fallback>
                <p:oleObj name="Equation" r:id="rId4" imgW="837836" imgH="431613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05000"/>
                        <a:ext cx="4337050" cy="2233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2401888" y="4298950"/>
          <a:ext cx="3675062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91" name="Equation" r:id="rId6" imgW="1383699" imgH="266584" progId="Equation.3">
                  <p:embed/>
                </p:oleObj>
              </mc:Choice>
              <mc:Fallback>
                <p:oleObj name="Equation" r:id="rId6" imgW="1383699" imgH="26658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888" y="4298950"/>
                        <a:ext cx="3675062" cy="709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10" name="TextBox 4"/>
          <p:cNvSpPr txBox="1">
            <a:spLocks noChangeArrowheads="1"/>
          </p:cNvSpPr>
          <p:nvPr/>
        </p:nvSpPr>
        <p:spPr bwMode="auto">
          <a:xfrm>
            <a:off x="4189413" y="5203825"/>
            <a:ext cx="3581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en-US" sz="1200" i="1">
                <a:latin typeface="Arial" pitchFamily="34" charset="0"/>
                <a:ea typeface="MS PGothic" pitchFamily="34" charset="-128"/>
              </a:rPr>
              <a:t>Note: SD</a:t>
            </a:r>
            <a:r>
              <a:rPr lang="en-US" altLang="en-US" sz="1200" i="1" baseline="-25000">
                <a:latin typeface="Arial" pitchFamily="34" charset="0"/>
                <a:ea typeface="MS PGothic" pitchFamily="34" charset="-128"/>
              </a:rPr>
              <a:t>bl</a:t>
            </a:r>
            <a:r>
              <a:rPr lang="en-US" altLang="en-US" sz="1200" baseline="-25000">
                <a:latin typeface="Arial" pitchFamily="34" charset="0"/>
                <a:ea typeface="MS PGothic" pitchFamily="34" charset="-128"/>
              </a:rPr>
              <a:t> </a:t>
            </a:r>
            <a:r>
              <a:rPr lang="en-US" altLang="en-US" sz="1200">
                <a:latin typeface="Arial" pitchFamily="34" charset="0"/>
                <a:ea typeface="MS PGothic" pitchFamily="34" charset="-128"/>
              </a:rPr>
              <a:t> = standard deviation at baseline</a:t>
            </a:r>
          </a:p>
          <a:p>
            <a:pPr eaLnBrk="0" hangingPunct="0"/>
            <a:r>
              <a:rPr lang="en-US" altLang="en-US" sz="1200" i="1">
                <a:latin typeface="Arial" pitchFamily="34" charset="0"/>
                <a:ea typeface="MS PGothic" pitchFamily="34" charset="-128"/>
              </a:rPr>
              <a:t>          r</a:t>
            </a:r>
            <a:r>
              <a:rPr lang="en-US" altLang="en-US" sz="1200" i="1" baseline="-25000">
                <a:latin typeface="Arial" pitchFamily="34" charset="0"/>
                <a:ea typeface="MS PGothic" pitchFamily="34" charset="-128"/>
              </a:rPr>
              <a:t>xx</a:t>
            </a:r>
            <a:r>
              <a:rPr lang="en-US" altLang="en-US" sz="1200">
                <a:latin typeface="Arial" pitchFamily="34" charset="0"/>
                <a:ea typeface="MS PGothic" pitchFamily="34" charset="-128"/>
              </a:rPr>
              <a:t> = reliability</a:t>
            </a:r>
          </a:p>
          <a:p>
            <a:pPr eaLnBrk="0" hangingPunct="0"/>
            <a:r>
              <a:rPr lang="en-US" altLang="en-US" sz="1200" i="1">
                <a:latin typeface="Arial" pitchFamily="34" charset="0"/>
                <a:ea typeface="MS PGothic" pitchFamily="34" charset="-128"/>
              </a:rPr>
              <a:t>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9EF12A-1CB7-45F4-B701-146E45B61531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22313" y="609600"/>
            <a:ext cx="7848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omic Sans MS" pitchFamily="66" charset="0"/>
              </a:rPr>
              <a:t>Amount of Change in Observed Score Needed To be Statistically Significant </a:t>
            </a:r>
          </a:p>
        </p:txBody>
      </p:sp>
      <p:graphicFrame>
        <p:nvGraphicFramePr>
          <p:cNvPr id="38916" name="Object 6"/>
          <p:cNvGraphicFramePr>
            <a:graphicFrameLocks noChangeAspect="1"/>
          </p:cNvGraphicFramePr>
          <p:nvPr/>
        </p:nvGraphicFramePr>
        <p:xfrm>
          <a:off x="-66675" y="1871663"/>
          <a:ext cx="8740775" cy="230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76" name="Equation" r:id="rId4" imgW="1688367" imgH="444307" progId="Equation.3">
                  <p:embed/>
                </p:oleObj>
              </mc:Choice>
              <mc:Fallback>
                <p:oleObj name="Equation" r:id="rId4" imgW="1688367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66675" y="1871663"/>
                        <a:ext cx="8740775" cy="230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7" name="TextBox 4"/>
          <p:cNvSpPr txBox="1">
            <a:spLocks noChangeArrowheads="1"/>
          </p:cNvSpPr>
          <p:nvPr/>
        </p:nvSpPr>
        <p:spPr bwMode="auto">
          <a:xfrm>
            <a:off x="838200" y="5203825"/>
            <a:ext cx="70866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i="1">
                <a:ea typeface="MS PGothic" pitchFamily="34" charset="-128"/>
              </a:rPr>
              <a:t>Note: SD</a:t>
            </a:r>
            <a:r>
              <a:rPr lang="en-US" altLang="en-US" sz="1800" i="1" baseline="-25000">
                <a:ea typeface="MS PGothic" pitchFamily="34" charset="-128"/>
              </a:rPr>
              <a:t>bl</a:t>
            </a:r>
            <a:r>
              <a:rPr lang="en-US" altLang="en-US" sz="1800" baseline="-25000">
                <a:ea typeface="MS PGothic" pitchFamily="34" charset="-128"/>
              </a:rPr>
              <a:t> </a:t>
            </a:r>
            <a:r>
              <a:rPr lang="en-US" altLang="en-US" sz="1800">
                <a:ea typeface="MS PGothic" pitchFamily="34" charset="-128"/>
              </a:rPr>
              <a:t> = standard deviation at baseline and </a:t>
            </a:r>
            <a:r>
              <a:rPr lang="en-US" altLang="en-US" sz="1800" i="1">
                <a:ea typeface="MS PGothic" pitchFamily="34" charset="-128"/>
              </a:rPr>
              <a:t> r</a:t>
            </a:r>
            <a:r>
              <a:rPr lang="en-US" altLang="en-US" sz="1800" i="1" baseline="-25000">
                <a:ea typeface="MS PGothic" pitchFamily="34" charset="-128"/>
              </a:rPr>
              <a:t>xx</a:t>
            </a:r>
            <a:r>
              <a:rPr lang="en-US" altLang="en-US" sz="1800">
                <a:ea typeface="MS PGothic" pitchFamily="34" charset="-128"/>
              </a:rPr>
              <a:t> = reliability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 i="1">
                <a:ea typeface="MS PGothic" pitchFamily="34" charset="-128"/>
              </a:rPr>
              <a:t>          </a:t>
            </a:r>
          </a:p>
        </p:txBody>
      </p:sp>
      <p:cxnSp>
        <p:nvCxnSpPr>
          <p:cNvPr id="38918" name="Straight Connector 2"/>
          <p:cNvCxnSpPr>
            <a:cxnSpLocks noChangeShapeType="1"/>
          </p:cNvCxnSpPr>
          <p:nvPr/>
        </p:nvCxnSpPr>
        <p:spPr bwMode="auto">
          <a:xfrm>
            <a:off x="457200" y="4138613"/>
            <a:ext cx="7848600" cy="0"/>
          </a:xfrm>
          <a:prstGeom prst="line">
            <a:avLst/>
          </a:prstGeom>
          <a:noFill/>
          <a:ln w="38100" algn="ctr">
            <a:solidFill>
              <a:schemeClr val="bg2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463CF1-6C53-4E0E-9790-001D12327D2E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99331" name="Title 16"/>
          <p:cNvSpPr>
            <a:spLocks noGrp="1"/>
          </p:cNvSpPr>
          <p:nvPr>
            <p:ph type="title" idx="4294967295"/>
          </p:nvPr>
        </p:nvSpPr>
        <p:spPr>
          <a:xfrm>
            <a:off x="220663" y="0"/>
            <a:ext cx="8237537" cy="1600200"/>
          </a:xfrm>
        </p:spPr>
        <p:txBody>
          <a:bodyPr/>
          <a:lstStyle/>
          <a:p>
            <a:pPr eaLnBrk="1" hangingPunct="1"/>
            <a:r>
              <a:rPr lang="en-US" altLang="en-US" sz="4000" b="1" dirty="0" smtClean="0">
                <a:latin typeface="Comic Sans MS" pitchFamily="66" charset="0"/>
              </a:rPr>
              <a:t>Amount of Change Needed for Significant Individual Change </a:t>
            </a:r>
          </a:p>
        </p:txBody>
      </p:sp>
      <p:graphicFrame>
        <p:nvGraphicFramePr>
          <p:cNvPr id="99332" name="Object 3"/>
          <p:cNvGraphicFramePr>
            <a:graphicFrameLocks noGrp="1" noChangeAspect="1"/>
          </p:cNvGraphicFramePr>
          <p:nvPr>
            <p:ph idx="4294967295"/>
          </p:nvPr>
        </p:nvGraphicFramePr>
        <p:xfrm>
          <a:off x="390525" y="1530350"/>
          <a:ext cx="8734425" cy="412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73" r:id="rId4" imgW="8736325" imgH="4127350" progId="Excel.Chart.8">
                  <p:embed/>
                </p:oleObj>
              </mc:Choice>
              <mc:Fallback>
                <p:oleObj r:id="rId4" imgW="8736325" imgH="41273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1530350"/>
                        <a:ext cx="8734425" cy="4129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33" name="Text Box 4"/>
          <p:cNvSpPr txBox="1">
            <a:spLocks noChangeArrowheads="1"/>
          </p:cNvSpPr>
          <p:nvPr/>
        </p:nvSpPr>
        <p:spPr bwMode="auto">
          <a:xfrm>
            <a:off x="966788" y="1919288"/>
            <a:ext cx="609600" cy="2778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0.67</a:t>
            </a:r>
          </a:p>
        </p:txBody>
      </p:sp>
      <p:sp>
        <p:nvSpPr>
          <p:cNvPr id="99334" name="Text Box 5"/>
          <p:cNvSpPr txBox="1">
            <a:spLocks noChangeArrowheads="1"/>
          </p:cNvSpPr>
          <p:nvPr/>
        </p:nvSpPr>
        <p:spPr bwMode="auto">
          <a:xfrm>
            <a:off x="1604963" y="1919288"/>
            <a:ext cx="609600" cy="2778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0.72</a:t>
            </a:r>
          </a:p>
        </p:txBody>
      </p:sp>
      <p:sp>
        <p:nvSpPr>
          <p:cNvPr id="99335" name="Text Box 6"/>
          <p:cNvSpPr txBox="1">
            <a:spLocks noChangeArrowheads="1"/>
          </p:cNvSpPr>
          <p:nvPr/>
        </p:nvSpPr>
        <p:spPr bwMode="auto">
          <a:xfrm>
            <a:off x="2241550" y="1919288"/>
            <a:ext cx="609600" cy="2778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1.01</a:t>
            </a:r>
          </a:p>
        </p:txBody>
      </p:sp>
      <p:sp>
        <p:nvSpPr>
          <p:cNvPr id="99336" name="Text Box 7"/>
          <p:cNvSpPr txBox="1">
            <a:spLocks noChangeArrowheads="1"/>
          </p:cNvSpPr>
          <p:nvPr/>
        </p:nvSpPr>
        <p:spPr bwMode="auto">
          <a:xfrm>
            <a:off x="2879725" y="1919288"/>
            <a:ext cx="779463" cy="2778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1.13</a:t>
            </a:r>
          </a:p>
        </p:txBody>
      </p:sp>
      <p:sp>
        <p:nvSpPr>
          <p:cNvPr id="99337" name="Text Box 8"/>
          <p:cNvSpPr txBox="1">
            <a:spLocks noChangeArrowheads="1"/>
          </p:cNvSpPr>
          <p:nvPr/>
        </p:nvSpPr>
        <p:spPr bwMode="auto">
          <a:xfrm>
            <a:off x="3581400" y="1844675"/>
            <a:ext cx="762000" cy="277813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1.33</a:t>
            </a:r>
          </a:p>
        </p:txBody>
      </p:sp>
      <p:sp>
        <p:nvSpPr>
          <p:cNvPr id="99338" name="Text Box 9"/>
          <p:cNvSpPr txBox="1">
            <a:spLocks noChangeArrowheads="1"/>
          </p:cNvSpPr>
          <p:nvPr/>
        </p:nvSpPr>
        <p:spPr bwMode="auto">
          <a:xfrm>
            <a:off x="4419600" y="1890713"/>
            <a:ext cx="533400" cy="276225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1.07</a:t>
            </a:r>
          </a:p>
        </p:txBody>
      </p:sp>
      <p:sp>
        <p:nvSpPr>
          <p:cNvPr id="99339" name="Text Box 10"/>
          <p:cNvSpPr txBox="1">
            <a:spLocks noChangeArrowheads="1"/>
          </p:cNvSpPr>
          <p:nvPr/>
        </p:nvSpPr>
        <p:spPr bwMode="auto">
          <a:xfrm>
            <a:off x="5105400" y="1919288"/>
            <a:ext cx="495300" cy="276225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0.71</a:t>
            </a:r>
          </a:p>
        </p:txBody>
      </p:sp>
      <p:sp>
        <p:nvSpPr>
          <p:cNvPr id="99340" name="Text Box 11"/>
          <p:cNvSpPr txBox="1">
            <a:spLocks noChangeArrowheads="1"/>
          </p:cNvSpPr>
          <p:nvPr/>
        </p:nvSpPr>
        <p:spPr bwMode="auto">
          <a:xfrm>
            <a:off x="5715000" y="1919288"/>
            <a:ext cx="609600" cy="2778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1.26 </a:t>
            </a:r>
          </a:p>
        </p:txBody>
      </p:sp>
      <p:sp>
        <p:nvSpPr>
          <p:cNvPr id="99341" name="Text Box 12"/>
          <p:cNvSpPr txBox="1">
            <a:spLocks noChangeArrowheads="1"/>
          </p:cNvSpPr>
          <p:nvPr/>
        </p:nvSpPr>
        <p:spPr bwMode="auto">
          <a:xfrm>
            <a:off x="6324600" y="1919288"/>
            <a:ext cx="685800" cy="2778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0.62</a:t>
            </a:r>
          </a:p>
        </p:txBody>
      </p:sp>
      <p:sp>
        <p:nvSpPr>
          <p:cNvPr id="99342" name="Text Box 13"/>
          <p:cNvSpPr txBox="1">
            <a:spLocks noChangeArrowheads="1"/>
          </p:cNvSpPr>
          <p:nvPr/>
        </p:nvSpPr>
        <p:spPr bwMode="auto">
          <a:xfrm>
            <a:off x="7135813" y="1919288"/>
            <a:ext cx="609600" cy="2778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200">
                <a:latin typeface="Arial" pitchFamily="34" charset="0"/>
                <a:ea typeface="MS PGothic" pitchFamily="34" charset="-128"/>
              </a:rPr>
              <a:t>0.73</a:t>
            </a:r>
          </a:p>
        </p:txBody>
      </p:sp>
      <p:sp>
        <p:nvSpPr>
          <p:cNvPr id="99343" name="Text Box 14"/>
          <p:cNvSpPr txBox="1">
            <a:spLocks noChangeArrowheads="1"/>
          </p:cNvSpPr>
          <p:nvPr/>
        </p:nvSpPr>
        <p:spPr bwMode="auto">
          <a:xfrm>
            <a:off x="2620963" y="1530350"/>
            <a:ext cx="2979737" cy="366713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altLang="en-US" sz="1800">
                <a:latin typeface="Arial" pitchFamily="34" charset="0"/>
                <a:ea typeface="MS PGothic" pitchFamily="34" charset="-128"/>
              </a:rPr>
              <a:t>Effect Size</a:t>
            </a:r>
          </a:p>
        </p:txBody>
      </p:sp>
      <p:sp>
        <p:nvSpPr>
          <p:cNvPr id="99344" name="Rectangle 4"/>
          <p:cNvSpPr>
            <a:spLocks noChangeArrowheads="1"/>
          </p:cNvSpPr>
          <p:nvPr/>
        </p:nvSpPr>
        <p:spPr bwMode="auto">
          <a:xfrm>
            <a:off x="220663" y="5870575"/>
            <a:ext cx="85979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altLang="en-US" sz="1000"/>
              <a:t>PFI = Physical Functioning; Role-P = Role-Physical; Pain = Bodily Pain; Gen H=General Health; Energy = Energy/Fatigue; Social = Social Functioning;</a:t>
            </a:r>
          </a:p>
          <a:p>
            <a:pPr eaLnBrk="0" hangingPunct="0"/>
            <a:r>
              <a:rPr lang="en-US" altLang="en-US" sz="1000"/>
              <a:t>Role-E = Role-Emotional; EWB = Emotional Well-being; PCS = Physical Component Summary; MCS =Mental Component Summary.</a:t>
            </a:r>
          </a:p>
          <a:p>
            <a:pPr eaLnBrk="0" hangingPunct="0"/>
            <a:endParaRPr lang="en-US" altLang="en-US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512359-6ECF-4A66-93D8-969F952A04EB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0"/>
            <a:ext cx="8534400" cy="1371600"/>
          </a:xfrm>
        </p:spPr>
        <p:txBody>
          <a:bodyPr/>
          <a:lstStyle/>
          <a:p>
            <a:pPr eaLnBrk="1" hangingPunct="1"/>
            <a:r>
              <a:rPr lang="en-US" altLang="en-US" sz="3600" b="1" dirty="0" smtClean="0">
                <a:latin typeface="Comic Sans MS" pitchFamily="66" charset="0"/>
              </a:rPr>
              <a:t>7-31% of People in Sample Improve Significantly </a:t>
            </a:r>
          </a:p>
        </p:txBody>
      </p:sp>
      <p:grpSp>
        <p:nvGrpSpPr>
          <p:cNvPr id="100356" name="Group 65"/>
          <p:cNvGrpSpPr>
            <a:grpSpLocks noGrp="1"/>
          </p:cNvGrpSpPr>
          <p:nvPr/>
        </p:nvGrpSpPr>
        <p:grpSpPr bwMode="auto">
          <a:xfrm>
            <a:off x="290513" y="1312863"/>
            <a:ext cx="8520112" cy="4818062"/>
            <a:chOff x="183" y="827"/>
            <a:chExt cx="5367" cy="3035"/>
          </a:xfrm>
        </p:grpSpPr>
        <p:sp>
          <p:nvSpPr>
            <p:cNvPr id="100357" name="Rectangle 5"/>
            <p:cNvSpPr>
              <a:spLocks noChangeArrowheads="1"/>
            </p:cNvSpPr>
            <p:nvPr/>
          </p:nvSpPr>
          <p:spPr bwMode="auto">
            <a:xfrm>
              <a:off x="183" y="827"/>
              <a:ext cx="1404" cy="420"/>
            </a:xfrm>
            <a:prstGeom prst="rect">
              <a:avLst/>
            </a:prstGeom>
            <a:solidFill>
              <a:srgbClr val="C1154A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endParaRPr lang="en-US" altLang="en-US" sz="2000">
                <a:solidFill>
                  <a:srgbClr val="FFFFFF"/>
                </a:solidFill>
              </a:endParaRPr>
            </a:p>
          </p:txBody>
        </p:sp>
        <p:sp>
          <p:nvSpPr>
            <p:cNvPr id="100358" name="Rectangle 6"/>
            <p:cNvSpPr>
              <a:spLocks noChangeArrowheads="1"/>
            </p:cNvSpPr>
            <p:nvPr/>
          </p:nvSpPr>
          <p:spPr bwMode="auto">
            <a:xfrm>
              <a:off x="1587" y="827"/>
              <a:ext cx="1270" cy="420"/>
            </a:xfrm>
            <a:prstGeom prst="rect">
              <a:avLst/>
            </a:prstGeom>
            <a:solidFill>
              <a:srgbClr val="C1154A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>
                  <a:solidFill>
                    <a:srgbClr val="FFFFFF"/>
                  </a:solidFill>
                </a:rPr>
                <a:t>% Improving</a:t>
              </a:r>
            </a:p>
          </p:txBody>
        </p:sp>
        <p:sp>
          <p:nvSpPr>
            <p:cNvPr id="100359" name="Rectangle 7"/>
            <p:cNvSpPr>
              <a:spLocks noChangeArrowheads="1"/>
            </p:cNvSpPr>
            <p:nvPr/>
          </p:nvSpPr>
          <p:spPr bwMode="auto">
            <a:xfrm>
              <a:off x="2857" y="827"/>
              <a:ext cx="1363" cy="420"/>
            </a:xfrm>
            <a:prstGeom prst="rect">
              <a:avLst/>
            </a:prstGeom>
            <a:solidFill>
              <a:srgbClr val="C1154A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>
                  <a:solidFill>
                    <a:srgbClr val="FFFFFF"/>
                  </a:solidFill>
                </a:rPr>
                <a:t>% Declining</a:t>
              </a:r>
            </a:p>
          </p:txBody>
        </p:sp>
        <p:sp>
          <p:nvSpPr>
            <p:cNvPr id="100360" name="Rectangle 8"/>
            <p:cNvSpPr>
              <a:spLocks noChangeArrowheads="1"/>
            </p:cNvSpPr>
            <p:nvPr/>
          </p:nvSpPr>
          <p:spPr bwMode="auto">
            <a:xfrm>
              <a:off x="4220" y="827"/>
              <a:ext cx="1330" cy="420"/>
            </a:xfrm>
            <a:prstGeom prst="rect">
              <a:avLst/>
            </a:prstGeom>
            <a:solidFill>
              <a:srgbClr val="C1154A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>
                  <a:solidFill>
                    <a:srgbClr val="FFFFFF"/>
                  </a:solidFill>
                </a:rPr>
                <a:t>Difference</a:t>
              </a:r>
            </a:p>
          </p:txBody>
        </p:sp>
        <p:sp>
          <p:nvSpPr>
            <p:cNvPr id="100361" name="Rectangle 9"/>
            <p:cNvSpPr>
              <a:spLocks noChangeArrowheads="1"/>
            </p:cNvSpPr>
            <p:nvPr/>
          </p:nvSpPr>
          <p:spPr bwMode="auto">
            <a:xfrm>
              <a:off x="183" y="1247"/>
              <a:ext cx="1404" cy="260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PF-10</a:t>
              </a:r>
            </a:p>
          </p:txBody>
        </p:sp>
        <p:sp>
          <p:nvSpPr>
            <p:cNvPr id="100362" name="Rectangle 10"/>
            <p:cNvSpPr>
              <a:spLocks noChangeArrowheads="1"/>
            </p:cNvSpPr>
            <p:nvPr/>
          </p:nvSpPr>
          <p:spPr bwMode="auto">
            <a:xfrm>
              <a:off x="1587" y="1247"/>
              <a:ext cx="1270" cy="260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13%</a:t>
              </a:r>
            </a:p>
          </p:txBody>
        </p:sp>
        <p:sp>
          <p:nvSpPr>
            <p:cNvPr id="100363" name="Rectangle 11"/>
            <p:cNvSpPr>
              <a:spLocks noChangeArrowheads="1"/>
            </p:cNvSpPr>
            <p:nvPr/>
          </p:nvSpPr>
          <p:spPr bwMode="auto">
            <a:xfrm>
              <a:off x="2857" y="1247"/>
              <a:ext cx="1363" cy="260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 2%</a:t>
              </a:r>
            </a:p>
          </p:txBody>
        </p:sp>
        <p:sp>
          <p:nvSpPr>
            <p:cNvPr id="100364" name="Rectangle 12"/>
            <p:cNvSpPr>
              <a:spLocks noChangeArrowheads="1"/>
            </p:cNvSpPr>
            <p:nvPr/>
          </p:nvSpPr>
          <p:spPr bwMode="auto">
            <a:xfrm>
              <a:off x="4220" y="1247"/>
              <a:ext cx="1330" cy="260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+ 11%</a:t>
              </a:r>
            </a:p>
          </p:txBody>
        </p:sp>
        <p:sp>
          <p:nvSpPr>
            <p:cNvPr id="100365" name="Rectangle 13"/>
            <p:cNvSpPr>
              <a:spLocks noChangeArrowheads="1"/>
            </p:cNvSpPr>
            <p:nvPr/>
          </p:nvSpPr>
          <p:spPr bwMode="auto">
            <a:xfrm>
              <a:off x="183" y="1507"/>
              <a:ext cx="1404" cy="262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RP-4</a:t>
              </a:r>
            </a:p>
          </p:txBody>
        </p:sp>
        <p:sp>
          <p:nvSpPr>
            <p:cNvPr id="100366" name="Rectangle 14"/>
            <p:cNvSpPr>
              <a:spLocks noChangeArrowheads="1"/>
            </p:cNvSpPr>
            <p:nvPr/>
          </p:nvSpPr>
          <p:spPr bwMode="auto">
            <a:xfrm>
              <a:off x="1587" y="1507"/>
              <a:ext cx="1270" cy="262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31%</a:t>
              </a:r>
            </a:p>
          </p:txBody>
        </p:sp>
        <p:sp>
          <p:nvSpPr>
            <p:cNvPr id="100367" name="Rectangle 15"/>
            <p:cNvSpPr>
              <a:spLocks noChangeArrowheads="1"/>
            </p:cNvSpPr>
            <p:nvPr/>
          </p:nvSpPr>
          <p:spPr bwMode="auto">
            <a:xfrm>
              <a:off x="2857" y="1507"/>
              <a:ext cx="1363" cy="262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 2%</a:t>
              </a:r>
            </a:p>
          </p:txBody>
        </p:sp>
        <p:sp>
          <p:nvSpPr>
            <p:cNvPr id="100368" name="Rectangle 16"/>
            <p:cNvSpPr>
              <a:spLocks noChangeArrowheads="1"/>
            </p:cNvSpPr>
            <p:nvPr/>
          </p:nvSpPr>
          <p:spPr bwMode="auto">
            <a:xfrm>
              <a:off x="4220" y="1507"/>
              <a:ext cx="1330" cy="262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+ 29%</a:t>
              </a:r>
            </a:p>
          </p:txBody>
        </p:sp>
        <p:sp>
          <p:nvSpPr>
            <p:cNvPr id="100369" name="Rectangle 17"/>
            <p:cNvSpPr>
              <a:spLocks noChangeArrowheads="1"/>
            </p:cNvSpPr>
            <p:nvPr/>
          </p:nvSpPr>
          <p:spPr bwMode="auto">
            <a:xfrm>
              <a:off x="183" y="1769"/>
              <a:ext cx="1404" cy="262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BP-2</a:t>
              </a:r>
            </a:p>
          </p:txBody>
        </p:sp>
        <p:sp>
          <p:nvSpPr>
            <p:cNvPr id="100370" name="Rectangle 18"/>
            <p:cNvSpPr>
              <a:spLocks noChangeArrowheads="1"/>
            </p:cNvSpPr>
            <p:nvPr/>
          </p:nvSpPr>
          <p:spPr bwMode="auto">
            <a:xfrm>
              <a:off x="1587" y="1769"/>
              <a:ext cx="1270" cy="262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22%</a:t>
              </a:r>
            </a:p>
          </p:txBody>
        </p:sp>
        <p:sp>
          <p:nvSpPr>
            <p:cNvPr id="100371" name="Rectangle 19"/>
            <p:cNvSpPr>
              <a:spLocks noChangeArrowheads="1"/>
            </p:cNvSpPr>
            <p:nvPr/>
          </p:nvSpPr>
          <p:spPr bwMode="auto">
            <a:xfrm>
              <a:off x="2857" y="1769"/>
              <a:ext cx="1363" cy="262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 7%</a:t>
              </a:r>
            </a:p>
          </p:txBody>
        </p:sp>
        <p:sp>
          <p:nvSpPr>
            <p:cNvPr id="100372" name="Rectangle 20"/>
            <p:cNvSpPr>
              <a:spLocks noChangeArrowheads="1"/>
            </p:cNvSpPr>
            <p:nvPr/>
          </p:nvSpPr>
          <p:spPr bwMode="auto">
            <a:xfrm>
              <a:off x="4220" y="1769"/>
              <a:ext cx="1330" cy="262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+ 15%</a:t>
              </a:r>
            </a:p>
          </p:txBody>
        </p:sp>
        <p:sp>
          <p:nvSpPr>
            <p:cNvPr id="100373" name="Rectangle 21"/>
            <p:cNvSpPr>
              <a:spLocks noChangeArrowheads="1"/>
            </p:cNvSpPr>
            <p:nvPr/>
          </p:nvSpPr>
          <p:spPr bwMode="auto">
            <a:xfrm>
              <a:off x="183" y="2031"/>
              <a:ext cx="1404" cy="262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GH-5</a:t>
              </a:r>
            </a:p>
          </p:txBody>
        </p:sp>
        <p:sp>
          <p:nvSpPr>
            <p:cNvPr id="100374" name="Rectangle 22"/>
            <p:cNvSpPr>
              <a:spLocks noChangeArrowheads="1"/>
            </p:cNvSpPr>
            <p:nvPr/>
          </p:nvSpPr>
          <p:spPr bwMode="auto">
            <a:xfrm>
              <a:off x="1587" y="2031"/>
              <a:ext cx="1270" cy="262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 7%</a:t>
              </a:r>
            </a:p>
          </p:txBody>
        </p:sp>
        <p:sp>
          <p:nvSpPr>
            <p:cNvPr id="100375" name="Rectangle 23"/>
            <p:cNvSpPr>
              <a:spLocks noChangeArrowheads="1"/>
            </p:cNvSpPr>
            <p:nvPr/>
          </p:nvSpPr>
          <p:spPr bwMode="auto">
            <a:xfrm>
              <a:off x="2857" y="2031"/>
              <a:ext cx="1363" cy="262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 0%</a:t>
              </a:r>
            </a:p>
          </p:txBody>
        </p:sp>
        <p:sp>
          <p:nvSpPr>
            <p:cNvPr id="100376" name="Rectangle 24"/>
            <p:cNvSpPr>
              <a:spLocks noChangeArrowheads="1"/>
            </p:cNvSpPr>
            <p:nvPr/>
          </p:nvSpPr>
          <p:spPr bwMode="auto">
            <a:xfrm>
              <a:off x="4220" y="2031"/>
              <a:ext cx="1330" cy="262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+  7%</a:t>
              </a:r>
            </a:p>
          </p:txBody>
        </p:sp>
        <p:sp>
          <p:nvSpPr>
            <p:cNvPr id="100377" name="Rectangle 25"/>
            <p:cNvSpPr>
              <a:spLocks noChangeArrowheads="1"/>
            </p:cNvSpPr>
            <p:nvPr/>
          </p:nvSpPr>
          <p:spPr bwMode="auto">
            <a:xfrm>
              <a:off x="183" y="2293"/>
              <a:ext cx="1404" cy="261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EN-4</a:t>
              </a:r>
            </a:p>
          </p:txBody>
        </p:sp>
        <p:sp>
          <p:nvSpPr>
            <p:cNvPr id="100378" name="Rectangle 26"/>
            <p:cNvSpPr>
              <a:spLocks noChangeArrowheads="1"/>
            </p:cNvSpPr>
            <p:nvPr/>
          </p:nvSpPr>
          <p:spPr bwMode="auto">
            <a:xfrm>
              <a:off x="1587" y="2293"/>
              <a:ext cx="1270" cy="261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 9%</a:t>
              </a:r>
            </a:p>
          </p:txBody>
        </p:sp>
        <p:sp>
          <p:nvSpPr>
            <p:cNvPr id="100379" name="Rectangle 27"/>
            <p:cNvSpPr>
              <a:spLocks noChangeArrowheads="1"/>
            </p:cNvSpPr>
            <p:nvPr/>
          </p:nvSpPr>
          <p:spPr bwMode="auto">
            <a:xfrm>
              <a:off x="2857" y="2293"/>
              <a:ext cx="1363" cy="261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 2%</a:t>
              </a:r>
            </a:p>
          </p:txBody>
        </p:sp>
        <p:sp>
          <p:nvSpPr>
            <p:cNvPr id="100380" name="Rectangle 28"/>
            <p:cNvSpPr>
              <a:spLocks noChangeArrowheads="1"/>
            </p:cNvSpPr>
            <p:nvPr/>
          </p:nvSpPr>
          <p:spPr bwMode="auto">
            <a:xfrm>
              <a:off x="4220" y="2293"/>
              <a:ext cx="1330" cy="261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+  7%</a:t>
              </a:r>
            </a:p>
          </p:txBody>
        </p:sp>
        <p:sp>
          <p:nvSpPr>
            <p:cNvPr id="100381" name="Rectangle 29"/>
            <p:cNvSpPr>
              <a:spLocks noChangeArrowheads="1"/>
            </p:cNvSpPr>
            <p:nvPr/>
          </p:nvSpPr>
          <p:spPr bwMode="auto">
            <a:xfrm>
              <a:off x="183" y="2554"/>
              <a:ext cx="1404" cy="262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SF-2</a:t>
              </a:r>
            </a:p>
          </p:txBody>
        </p:sp>
        <p:sp>
          <p:nvSpPr>
            <p:cNvPr id="100382" name="Rectangle 30"/>
            <p:cNvSpPr>
              <a:spLocks noChangeArrowheads="1"/>
            </p:cNvSpPr>
            <p:nvPr/>
          </p:nvSpPr>
          <p:spPr bwMode="auto">
            <a:xfrm>
              <a:off x="1587" y="2554"/>
              <a:ext cx="1270" cy="262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17%</a:t>
              </a:r>
            </a:p>
          </p:txBody>
        </p:sp>
        <p:sp>
          <p:nvSpPr>
            <p:cNvPr id="100383" name="Rectangle 31"/>
            <p:cNvSpPr>
              <a:spLocks noChangeArrowheads="1"/>
            </p:cNvSpPr>
            <p:nvPr/>
          </p:nvSpPr>
          <p:spPr bwMode="auto">
            <a:xfrm>
              <a:off x="2857" y="2554"/>
              <a:ext cx="1363" cy="262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 4%</a:t>
              </a:r>
            </a:p>
          </p:txBody>
        </p:sp>
        <p:sp>
          <p:nvSpPr>
            <p:cNvPr id="100384" name="Rectangle 32"/>
            <p:cNvSpPr>
              <a:spLocks noChangeArrowheads="1"/>
            </p:cNvSpPr>
            <p:nvPr/>
          </p:nvSpPr>
          <p:spPr bwMode="auto">
            <a:xfrm>
              <a:off x="4220" y="2554"/>
              <a:ext cx="1330" cy="262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+ 13%</a:t>
              </a:r>
            </a:p>
          </p:txBody>
        </p:sp>
        <p:sp>
          <p:nvSpPr>
            <p:cNvPr id="100385" name="Rectangle 33"/>
            <p:cNvSpPr>
              <a:spLocks noChangeArrowheads="1"/>
            </p:cNvSpPr>
            <p:nvPr/>
          </p:nvSpPr>
          <p:spPr bwMode="auto">
            <a:xfrm>
              <a:off x="183" y="2816"/>
              <a:ext cx="1404" cy="261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RE-3</a:t>
              </a:r>
            </a:p>
          </p:txBody>
        </p:sp>
        <p:sp>
          <p:nvSpPr>
            <p:cNvPr id="100386" name="Rectangle 34"/>
            <p:cNvSpPr>
              <a:spLocks noChangeArrowheads="1"/>
            </p:cNvSpPr>
            <p:nvPr/>
          </p:nvSpPr>
          <p:spPr bwMode="auto">
            <a:xfrm>
              <a:off x="1587" y="2816"/>
              <a:ext cx="1270" cy="261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15%</a:t>
              </a:r>
            </a:p>
          </p:txBody>
        </p:sp>
        <p:sp>
          <p:nvSpPr>
            <p:cNvPr id="100387" name="Rectangle 35"/>
            <p:cNvSpPr>
              <a:spLocks noChangeArrowheads="1"/>
            </p:cNvSpPr>
            <p:nvPr/>
          </p:nvSpPr>
          <p:spPr bwMode="auto">
            <a:xfrm>
              <a:off x="2857" y="2816"/>
              <a:ext cx="1363" cy="261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15%</a:t>
              </a:r>
            </a:p>
          </p:txBody>
        </p:sp>
        <p:sp>
          <p:nvSpPr>
            <p:cNvPr id="100388" name="Rectangle 36"/>
            <p:cNvSpPr>
              <a:spLocks noChangeArrowheads="1"/>
            </p:cNvSpPr>
            <p:nvPr/>
          </p:nvSpPr>
          <p:spPr bwMode="auto">
            <a:xfrm>
              <a:off x="4220" y="2816"/>
              <a:ext cx="1330" cy="261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     0%</a:t>
              </a:r>
            </a:p>
          </p:txBody>
        </p:sp>
        <p:sp>
          <p:nvSpPr>
            <p:cNvPr id="100389" name="Rectangle 37"/>
            <p:cNvSpPr>
              <a:spLocks noChangeArrowheads="1"/>
            </p:cNvSpPr>
            <p:nvPr/>
          </p:nvSpPr>
          <p:spPr bwMode="auto">
            <a:xfrm>
              <a:off x="183" y="3077"/>
              <a:ext cx="1404" cy="261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EWB-5</a:t>
              </a:r>
            </a:p>
          </p:txBody>
        </p:sp>
        <p:sp>
          <p:nvSpPr>
            <p:cNvPr id="100390" name="Rectangle 38"/>
            <p:cNvSpPr>
              <a:spLocks noChangeArrowheads="1"/>
            </p:cNvSpPr>
            <p:nvPr/>
          </p:nvSpPr>
          <p:spPr bwMode="auto">
            <a:xfrm>
              <a:off x="1587" y="3077"/>
              <a:ext cx="1270" cy="261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19%</a:t>
              </a:r>
            </a:p>
          </p:txBody>
        </p:sp>
        <p:sp>
          <p:nvSpPr>
            <p:cNvPr id="100391" name="Rectangle 39"/>
            <p:cNvSpPr>
              <a:spLocks noChangeArrowheads="1"/>
            </p:cNvSpPr>
            <p:nvPr/>
          </p:nvSpPr>
          <p:spPr bwMode="auto">
            <a:xfrm>
              <a:off x="2857" y="3077"/>
              <a:ext cx="1363" cy="261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 4%</a:t>
              </a:r>
            </a:p>
          </p:txBody>
        </p:sp>
        <p:sp>
          <p:nvSpPr>
            <p:cNvPr id="100392" name="Rectangle 40"/>
            <p:cNvSpPr>
              <a:spLocks noChangeArrowheads="1"/>
            </p:cNvSpPr>
            <p:nvPr/>
          </p:nvSpPr>
          <p:spPr bwMode="auto">
            <a:xfrm>
              <a:off x="4220" y="3077"/>
              <a:ext cx="1330" cy="261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+ 15%</a:t>
              </a:r>
            </a:p>
          </p:txBody>
        </p:sp>
        <p:sp>
          <p:nvSpPr>
            <p:cNvPr id="100393" name="Rectangle 41"/>
            <p:cNvSpPr>
              <a:spLocks noChangeArrowheads="1"/>
            </p:cNvSpPr>
            <p:nvPr/>
          </p:nvSpPr>
          <p:spPr bwMode="auto">
            <a:xfrm>
              <a:off x="183" y="3338"/>
              <a:ext cx="1404" cy="262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PCS</a:t>
              </a:r>
            </a:p>
          </p:txBody>
        </p:sp>
        <p:sp>
          <p:nvSpPr>
            <p:cNvPr id="100394" name="Rectangle 42"/>
            <p:cNvSpPr>
              <a:spLocks noChangeArrowheads="1"/>
            </p:cNvSpPr>
            <p:nvPr/>
          </p:nvSpPr>
          <p:spPr bwMode="auto">
            <a:xfrm>
              <a:off x="1587" y="3338"/>
              <a:ext cx="1270" cy="262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24%</a:t>
              </a:r>
            </a:p>
          </p:txBody>
        </p:sp>
        <p:sp>
          <p:nvSpPr>
            <p:cNvPr id="100395" name="Rectangle 43"/>
            <p:cNvSpPr>
              <a:spLocks noChangeArrowheads="1"/>
            </p:cNvSpPr>
            <p:nvPr/>
          </p:nvSpPr>
          <p:spPr bwMode="auto">
            <a:xfrm>
              <a:off x="2857" y="3338"/>
              <a:ext cx="1363" cy="262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 7%</a:t>
              </a:r>
            </a:p>
          </p:txBody>
        </p:sp>
        <p:sp>
          <p:nvSpPr>
            <p:cNvPr id="100396" name="Rectangle 44"/>
            <p:cNvSpPr>
              <a:spLocks noChangeArrowheads="1"/>
            </p:cNvSpPr>
            <p:nvPr/>
          </p:nvSpPr>
          <p:spPr bwMode="auto">
            <a:xfrm>
              <a:off x="4220" y="3338"/>
              <a:ext cx="1330" cy="262"/>
            </a:xfrm>
            <a:prstGeom prst="rect">
              <a:avLst/>
            </a:prstGeom>
            <a:solidFill>
              <a:srgbClr val="FFF2B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+ 17%</a:t>
              </a:r>
            </a:p>
          </p:txBody>
        </p:sp>
        <p:sp>
          <p:nvSpPr>
            <p:cNvPr id="100397" name="Rectangle 45"/>
            <p:cNvSpPr>
              <a:spLocks noChangeArrowheads="1"/>
            </p:cNvSpPr>
            <p:nvPr/>
          </p:nvSpPr>
          <p:spPr bwMode="auto">
            <a:xfrm>
              <a:off x="183" y="3600"/>
              <a:ext cx="1404" cy="262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MCS</a:t>
              </a:r>
            </a:p>
          </p:txBody>
        </p:sp>
        <p:sp>
          <p:nvSpPr>
            <p:cNvPr id="100398" name="Rectangle 46"/>
            <p:cNvSpPr>
              <a:spLocks noChangeArrowheads="1"/>
            </p:cNvSpPr>
            <p:nvPr/>
          </p:nvSpPr>
          <p:spPr bwMode="auto">
            <a:xfrm>
              <a:off x="1587" y="3600"/>
              <a:ext cx="1270" cy="262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22%</a:t>
              </a:r>
            </a:p>
          </p:txBody>
        </p:sp>
        <p:sp>
          <p:nvSpPr>
            <p:cNvPr id="100399" name="Rectangle 47"/>
            <p:cNvSpPr>
              <a:spLocks noChangeArrowheads="1"/>
            </p:cNvSpPr>
            <p:nvPr/>
          </p:nvSpPr>
          <p:spPr bwMode="auto">
            <a:xfrm>
              <a:off x="2857" y="3600"/>
              <a:ext cx="1363" cy="262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11%</a:t>
              </a:r>
            </a:p>
          </p:txBody>
        </p:sp>
        <p:sp>
          <p:nvSpPr>
            <p:cNvPr id="100400" name="Rectangle 48"/>
            <p:cNvSpPr>
              <a:spLocks noChangeArrowheads="1"/>
            </p:cNvSpPr>
            <p:nvPr/>
          </p:nvSpPr>
          <p:spPr bwMode="auto">
            <a:xfrm>
              <a:off x="4220" y="3600"/>
              <a:ext cx="1330" cy="262"/>
            </a:xfrm>
            <a:prstGeom prst="rect">
              <a:avLst/>
            </a:prstGeom>
            <a:solidFill>
              <a:srgbClr val="F1DF94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971550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</a:pPr>
              <a:r>
                <a:rPr lang="en-US" altLang="en-US" sz="2000"/>
                <a:t>+ 11%</a:t>
              </a:r>
            </a:p>
          </p:txBody>
        </p:sp>
        <p:sp>
          <p:nvSpPr>
            <p:cNvPr id="100401" name="Line 49"/>
            <p:cNvSpPr>
              <a:spLocks noChangeShapeType="1"/>
            </p:cNvSpPr>
            <p:nvPr/>
          </p:nvSpPr>
          <p:spPr bwMode="auto">
            <a:xfrm>
              <a:off x="1587" y="827"/>
              <a:ext cx="0" cy="3035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402" name="Line 50"/>
            <p:cNvSpPr>
              <a:spLocks noChangeShapeType="1"/>
            </p:cNvSpPr>
            <p:nvPr/>
          </p:nvSpPr>
          <p:spPr bwMode="auto">
            <a:xfrm>
              <a:off x="2857" y="827"/>
              <a:ext cx="0" cy="3035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403" name="Line 51"/>
            <p:cNvSpPr>
              <a:spLocks noChangeShapeType="1"/>
            </p:cNvSpPr>
            <p:nvPr/>
          </p:nvSpPr>
          <p:spPr bwMode="auto">
            <a:xfrm>
              <a:off x="4220" y="827"/>
              <a:ext cx="0" cy="3035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404" name="Line 52"/>
            <p:cNvSpPr>
              <a:spLocks noChangeShapeType="1"/>
            </p:cNvSpPr>
            <p:nvPr/>
          </p:nvSpPr>
          <p:spPr bwMode="auto">
            <a:xfrm>
              <a:off x="183" y="1247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405" name="Line 53"/>
            <p:cNvSpPr>
              <a:spLocks noChangeShapeType="1"/>
            </p:cNvSpPr>
            <p:nvPr/>
          </p:nvSpPr>
          <p:spPr bwMode="auto">
            <a:xfrm>
              <a:off x="183" y="1507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406" name="Line 54"/>
            <p:cNvSpPr>
              <a:spLocks noChangeShapeType="1"/>
            </p:cNvSpPr>
            <p:nvPr/>
          </p:nvSpPr>
          <p:spPr bwMode="auto">
            <a:xfrm>
              <a:off x="183" y="1769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407" name="Line 55"/>
            <p:cNvSpPr>
              <a:spLocks noChangeShapeType="1"/>
            </p:cNvSpPr>
            <p:nvPr/>
          </p:nvSpPr>
          <p:spPr bwMode="auto">
            <a:xfrm>
              <a:off x="183" y="2031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408" name="Line 56"/>
            <p:cNvSpPr>
              <a:spLocks noChangeShapeType="1"/>
            </p:cNvSpPr>
            <p:nvPr/>
          </p:nvSpPr>
          <p:spPr bwMode="auto">
            <a:xfrm>
              <a:off x="183" y="2293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409" name="Line 57"/>
            <p:cNvSpPr>
              <a:spLocks noChangeShapeType="1"/>
            </p:cNvSpPr>
            <p:nvPr/>
          </p:nvSpPr>
          <p:spPr bwMode="auto">
            <a:xfrm>
              <a:off x="183" y="2554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410" name="Line 58"/>
            <p:cNvSpPr>
              <a:spLocks noChangeShapeType="1"/>
            </p:cNvSpPr>
            <p:nvPr/>
          </p:nvSpPr>
          <p:spPr bwMode="auto">
            <a:xfrm>
              <a:off x="183" y="2816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411" name="Line 59"/>
            <p:cNvSpPr>
              <a:spLocks noChangeShapeType="1"/>
            </p:cNvSpPr>
            <p:nvPr/>
          </p:nvSpPr>
          <p:spPr bwMode="auto">
            <a:xfrm>
              <a:off x="183" y="3077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412" name="Line 60"/>
            <p:cNvSpPr>
              <a:spLocks noChangeShapeType="1"/>
            </p:cNvSpPr>
            <p:nvPr/>
          </p:nvSpPr>
          <p:spPr bwMode="auto">
            <a:xfrm>
              <a:off x="183" y="3338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413" name="Line 61"/>
            <p:cNvSpPr>
              <a:spLocks noChangeShapeType="1"/>
            </p:cNvSpPr>
            <p:nvPr/>
          </p:nvSpPr>
          <p:spPr bwMode="auto">
            <a:xfrm>
              <a:off x="183" y="3600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414" name="Line 62"/>
            <p:cNvSpPr>
              <a:spLocks noChangeShapeType="1"/>
            </p:cNvSpPr>
            <p:nvPr/>
          </p:nvSpPr>
          <p:spPr bwMode="auto">
            <a:xfrm>
              <a:off x="183" y="827"/>
              <a:ext cx="0" cy="3035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415" name="Line 63"/>
            <p:cNvSpPr>
              <a:spLocks noChangeShapeType="1"/>
            </p:cNvSpPr>
            <p:nvPr/>
          </p:nvSpPr>
          <p:spPr bwMode="auto">
            <a:xfrm>
              <a:off x="5550" y="827"/>
              <a:ext cx="0" cy="3035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416" name="Line 64"/>
            <p:cNvSpPr>
              <a:spLocks noChangeShapeType="1"/>
            </p:cNvSpPr>
            <p:nvPr/>
          </p:nvSpPr>
          <p:spPr bwMode="auto">
            <a:xfrm>
              <a:off x="183" y="827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417" name="Line 65"/>
            <p:cNvSpPr>
              <a:spLocks noChangeShapeType="1"/>
            </p:cNvSpPr>
            <p:nvPr/>
          </p:nvSpPr>
          <p:spPr bwMode="auto">
            <a:xfrm>
              <a:off x="183" y="3862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274638"/>
            <a:ext cx="8991600" cy="11430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latin typeface="Comic Sans MS" pitchFamily="66" charset="0"/>
              </a:rPr>
              <a:t>Item Responses and </a:t>
            </a:r>
            <a:br>
              <a:rPr lang="en-US" altLang="en-US" b="1" dirty="0" smtClean="0">
                <a:latin typeface="Comic Sans MS" pitchFamily="66" charset="0"/>
              </a:rPr>
            </a:br>
            <a:r>
              <a:rPr lang="en-US" altLang="en-US" b="1" dirty="0" smtClean="0">
                <a:latin typeface="Comic Sans MS" pitchFamily="66" charset="0"/>
              </a:rPr>
              <a:t>Trait Levels</a:t>
            </a:r>
          </a:p>
        </p:txBody>
      </p:sp>
      <p:grpSp>
        <p:nvGrpSpPr>
          <p:cNvPr id="102403" name="Group 3"/>
          <p:cNvGrpSpPr>
            <a:grpSpLocks/>
          </p:cNvGrpSpPr>
          <p:nvPr/>
        </p:nvGrpSpPr>
        <p:grpSpPr bwMode="auto">
          <a:xfrm>
            <a:off x="744538" y="2138363"/>
            <a:ext cx="8054975" cy="2362200"/>
            <a:chOff x="528" y="1347"/>
            <a:chExt cx="5708" cy="1488"/>
          </a:xfrm>
        </p:grpSpPr>
        <p:sp>
          <p:nvSpPr>
            <p:cNvPr id="102405" name="Line 4"/>
            <p:cNvSpPr>
              <a:spLocks noChangeShapeType="1"/>
            </p:cNvSpPr>
            <p:nvPr/>
          </p:nvSpPr>
          <p:spPr bwMode="auto">
            <a:xfrm>
              <a:off x="528" y="2090"/>
              <a:ext cx="5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lg" len="med"/>
              <a:tailEnd type="triangle" w="lg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06" name="AutoShape 5"/>
            <p:cNvSpPr>
              <a:spLocks noChangeArrowheads="1"/>
            </p:cNvSpPr>
            <p:nvPr/>
          </p:nvSpPr>
          <p:spPr bwMode="auto">
            <a:xfrm flipV="1">
              <a:off x="1274" y="1691"/>
              <a:ext cx="106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800">
                <a:latin typeface="Calibri" pitchFamily="34" charset="0"/>
              </a:endParaRPr>
            </a:p>
          </p:txBody>
        </p:sp>
        <p:sp>
          <p:nvSpPr>
            <p:cNvPr id="102407" name="AutoShape 6"/>
            <p:cNvSpPr>
              <a:spLocks noChangeArrowheads="1"/>
            </p:cNvSpPr>
            <p:nvPr/>
          </p:nvSpPr>
          <p:spPr bwMode="auto">
            <a:xfrm flipV="1">
              <a:off x="3380" y="1692"/>
              <a:ext cx="105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800">
                <a:latin typeface="Calibri" pitchFamily="34" charset="0"/>
              </a:endParaRPr>
            </a:p>
          </p:txBody>
        </p:sp>
        <p:sp>
          <p:nvSpPr>
            <p:cNvPr id="102408" name="AutoShape 7"/>
            <p:cNvSpPr>
              <a:spLocks noChangeArrowheads="1"/>
            </p:cNvSpPr>
            <p:nvPr/>
          </p:nvSpPr>
          <p:spPr bwMode="auto">
            <a:xfrm flipV="1">
              <a:off x="4411" y="1692"/>
              <a:ext cx="106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800">
                <a:latin typeface="Calibri" pitchFamily="34" charset="0"/>
              </a:endParaRPr>
            </a:p>
          </p:txBody>
        </p:sp>
        <p:sp>
          <p:nvSpPr>
            <p:cNvPr id="102409" name="AutoShape 8"/>
            <p:cNvSpPr>
              <a:spLocks noChangeArrowheads="1"/>
            </p:cNvSpPr>
            <p:nvPr/>
          </p:nvSpPr>
          <p:spPr bwMode="auto">
            <a:xfrm>
              <a:off x="1569" y="2203"/>
              <a:ext cx="105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800">
                <a:latin typeface="Calibri" pitchFamily="34" charset="0"/>
              </a:endParaRPr>
            </a:p>
          </p:txBody>
        </p:sp>
        <p:sp>
          <p:nvSpPr>
            <p:cNvPr id="102410" name="AutoShape 9"/>
            <p:cNvSpPr>
              <a:spLocks noChangeArrowheads="1"/>
            </p:cNvSpPr>
            <p:nvPr/>
          </p:nvSpPr>
          <p:spPr bwMode="auto">
            <a:xfrm>
              <a:off x="2733" y="2203"/>
              <a:ext cx="106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800">
                <a:latin typeface="Calibri" pitchFamily="34" charset="0"/>
              </a:endParaRPr>
            </a:p>
          </p:txBody>
        </p:sp>
        <p:sp>
          <p:nvSpPr>
            <p:cNvPr id="102411" name="AutoShape 10"/>
            <p:cNvSpPr>
              <a:spLocks noChangeArrowheads="1"/>
            </p:cNvSpPr>
            <p:nvPr/>
          </p:nvSpPr>
          <p:spPr bwMode="auto">
            <a:xfrm>
              <a:off x="4083" y="2202"/>
              <a:ext cx="106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800">
                <a:latin typeface="Calibri" pitchFamily="34" charset="0"/>
              </a:endParaRPr>
            </a:p>
          </p:txBody>
        </p:sp>
        <p:sp>
          <p:nvSpPr>
            <p:cNvPr id="102412" name="Text Box 11"/>
            <p:cNvSpPr txBox="1">
              <a:spLocks noChangeArrowheads="1"/>
            </p:cNvSpPr>
            <p:nvPr/>
          </p:nvSpPr>
          <p:spPr bwMode="auto">
            <a:xfrm>
              <a:off x="1261" y="2526"/>
              <a:ext cx="87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Comic Sans MS" pitchFamily="66" charset="0"/>
                </a:rPr>
                <a:t>Item 1</a:t>
              </a:r>
            </a:p>
          </p:txBody>
        </p:sp>
        <p:sp>
          <p:nvSpPr>
            <p:cNvPr id="102413" name="Text Box 12"/>
            <p:cNvSpPr txBox="1">
              <a:spLocks noChangeArrowheads="1"/>
            </p:cNvSpPr>
            <p:nvPr/>
          </p:nvSpPr>
          <p:spPr bwMode="auto">
            <a:xfrm>
              <a:off x="2426" y="2535"/>
              <a:ext cx="87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Comic Sans MS" pitchFamily="66" charset="0"/>
                </a:rPr>
                <a:t>Item 2</a:t>
              </a:r>
            </a:p>
          </p:txBody>
        </p:sp>
        <p:sp>
          <p:nvSpPr>
            <p:cNvPr id="102414" name="Text Box 13"/>
            <p:cNvSpPr txBox="1">
              <a:spLocks noChangeArrowheads="1"/>
            </p:cNvSpPr>
            <p:nvPr/>
          </p:nvSpPr>
          <p:spPr bwMode="auto">
            <a:xfrm>
              <a:off x="3875" y="2544"/>
              <a:ext cx="87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Comic Sans MS" pitchFamily="66" charset="0"/>
                </a:rPr>
                <a:t>Item 3</a:t>
              </a:r>
            </a:p>
          </p:txBody>
        </p:sp>
        <p:sp>
          <p:nvSpPr>
            <p:cNvPr id="102415" name="Text Box 14"/>
            <p:cNvSpPr txBox="1">
              <a:spLocks noChangeArrowheads="1"/>
            </p:cNvSpPr>
            <p:nvPr/>
          </p:nvSpPr>
          <p:spPr bwMode="auto">
            <a:xfrm>
              <a:off x="888" y="1347"/>
              <a:ext cx="103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Comic Sans MS" pitchFamily="66" charset="0"/>
                </a:rPr>
                <a:t>Person 1</a:t>
              </a:r>
            </a:p>
          </p:txBody>
        </p:sp>
        <p:sp>
          <p:nvSpPr>
            <p:cNvPr id="102416" name="Text Box 15"/>
            <p:cNvSpPr txBox="1">
              <a:spLocks noChangeArrowheads="1"/>
            </p:cNvSpPr>
            <p:nvPr/>
          </p:nvSpPr>
          <p:spPr bwMode="auto">
            <a:xfrm>
              <a:off x="2993" y="1347"/>
              <a:ext cx="103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Comic Sans MS" pitchFamily="66" charset="0"/>
                </a:rPr>
                <a:t>Person 2</a:t>
              </a:r>
            </a:p>
          </p:txBody>
        </p:sp>
        <p:sp>
          <p:nvSpPr>
            <p:cNvPr id="102417" name="Text Box 16"/>
            <p:cNvSpPr txBox="1">
              <a:spLocks noChangeArrowheads="1"/>
            </p:cNvSpPr>
            <p:nvPr/>
          </p:nvSpPr>
          <p:spPr bwMode="auto">
            <a:xfrm>
              <a:off x="4015" y="1347"/>
              <a:ext cx="103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Comic Sans MS" pitchFamily="66" charset="0"/>
                </a:rPr>
                <a:t>Person 3</a:t>
              </a:r>
            </a:p>
          </p:txBody>
        </p:sp>
        <p:sp>
          <p:nvSpPr>
            <p:cNvPr id="102418" name="AutoShape 17"/>
            <p:cNvSpPr>
              <a:spLocks/>
            </p:cNvSpPr>
            <p:nvPr/>
          </p:nvSpPr>
          <p:spPr bwMode="auto">
            <a:xfrm>
              <a:off x="5073" y="2318"/>
              <a:ext cx="1163" cy="384"/>
            </a:xfrm>
            <a:prstGeom prst="accentCallout2">
              <a:avLst>
                <a:gd name="adj1" fmla="val 18750"/>
                <a:gd name="adj2" fmla="val -4644"/>
                <a:gd name="adj3" fmla="val 18750"/>
                <a:gd name="adj4" fmla="val -23019"/>
                <a:gd name="adj5" fmla="val -57292"/>
                <a:gd name="adj6" fmla="val -4206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en-US" sz="2000">
                  <a:latin typeface="Calibri" pitchFamily="34" charset="0"/>
                </a:rPr>
                <a:t>Trait</a:t>
              </a:r>
            </a:p>
            <a:p>
              <a:r>
                <a:rPr lang="en-US" altLang="en-US" sz="2000">
                  <a:latin typeface="Calibri" pitchFamily="34" charset="0"/>
                </a:rPr>
                <a:t>Continuum</a:t>
              </a:r>
            </a:p>
          </p:txBody>
        </p:sp>
      </p:grpSp>
      <p:sp>
        <p:nvSpPr>
          <p:cNvPr id="102404" name="TextBox 1"/>
          <p:cNvSpPr txBox="1">
            <a:spLocks noChangeArrowheads="1"/>
          </p:cNvSpPr>
          <p:nvPr/>
        </p:nvSpPr>
        <p:spPr bwMode="auto">
          <a:xfrm>
            <a:off x="2212975" y="5864225"/>
            <a:ext cx="2817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400">
                <a:latin typeface="Comic Sans MS" pitchFamily="66" charset="0"/>
              </a:rPr>
              <a:t>www.nihpromis.org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104A63-7622-4A0E-8213-283EA964E1B0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3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914400"/>
          </a:xfrm>
        </p:spPr>
        <p:txBody>
          <a:bodyPr/>
          <a:lstStyle/>
          <a:p>
            <a:r>
              <a:rPr lang="en-US" altLang="en-US" sz="3600" b="1" dirty="0" smtClean="0">
                <a:latin typeface="Comic Sans MS" pitchFamily="66" charset="0"/>
              </a:rPr>
              <a:t>Computer Adaptive Testing (CAT)</a:t>
            </a:r>
          </a:p>
        </p:txBody>
      </p:sp>
      <p:sp>
        <p:nvSpPr>
          <p:cNvPr id="103427" name="Text Box 4"/>
          <p:cNvSpPr txBox="1">
            <a:spLocks noChangeArrowheads="1"/>
          </p:cNvSpPr>
          <p:nvPr/>
        </p:nvSpPr>
        <p:spPr bwMode="auto">
          <a:xfrm>
            <a:off x="8610600" y="63388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 sz="2800"/>
          </a:p>
        </p:txBody>
      </p:sp>
      <p:pic>
        <p:nvPicPr>
          <p:cNvPr id="5" name="Picture 4" descr="armyhd"/>
          <p:cNvPicPr>
            <a:picLocks noChangeAspect="1" noChangeArrowheads="1"/>
          </p:cNvPicPr>
          <p:nvPr/>
        </p:nvPicPr>
        <p:blipFill rotWithShape="1">
          <a:blip r:embed="rId3" cstate="print"/>
          <a:srcRect r="79384"/>
          <a:stretch/>
        </p:blipFill>
        <p:spPr bwMode="auto">
          <a:xfrm>
            <a:off x="838200" y="1905000"/>
            <a:ext cx="1657350" cy="873125"/>
          </a:xfrm>
          <a:prstGeom prst="rect">
            <a:avLst/>
          </a:prstGeom>
          <a:noFill/>
          <a:ln w="28575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103429" name="Picture 6" descr="nasd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3195638"/>
            <a:ext cx="2690813" cy="114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30" name="Picture 10" descr="ncsbn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3200400"/>
            <a:ext cx="5527675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31" name="Picture 5" descr="gre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24200" y="1905000"/>
            <a:ext cx="57054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32" name="Picture 14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76400" y="4800600"/>
            <a:ext cx="51689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629400" y="6245225"/>
            <a:ext cx="2400300" cy="476250"/>
          </a:xfrm>
        </p:spPr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sz="3600" b="1" dirty="0" smtClean="0">
                <a:latin typeface="Comic Sans MS" pitchFamily="66" charset="0"/>
              </a:rPr>
              <a:t>Patient-Reported Measures (PRMs)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9467850" cy="4191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Mediators</a:t>
            </a:r>
          </a:p>
          <a:p>
            <a:pPr lvl="1" eaLnBrk="1" hangingPunct="1">
              <a:defRPr/>
            </a:pPr>
            <a:r>
              <a:rPr lang="en-US" dirty="0" smtClean="0"/>
              <a:t>Health behaviors (adherence)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Health Care Process</a:t>
            </a:r>
          </a:p>
          <a:p>
            <a:pPr lvl="1" eaLnBrk="1" hangingPunct="1">
              <a:defRPr/>
            </a:pPr>
            <a:r>
              <a:rPr lang="en-US" dirty="0" smtClean="0"/>
              <a:t>Reports about care (e.g., communication)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Outcomes (PROs)</a:t>
            </a:r>
          </a:p>
          <a:p>
            <a:pPr lvl="1" eaLnBrk="1" hangingPunct="1">
              <a:defRPr/>
            </a:pPr>
            <a:r>
              <a:rPr lang="en-US" dirty="0" smtClean="0"/>
              <a:t>Patient satisfaction with care</a:t>
            </a:r>
          </a:p>
          <a:p>
            <a:pPr lvl="1" eaLnBrk="1" hangingPunct="1">
              <a:defRPr/>
            </a:pPr>
            <a:r>
              <a:rPr lang="en-US" dirty="0" smtClean="0"/>
              <a:t>Health-Related </a:t>
            </a:r>
            <a:r>
              <a:rPr lang="en-US" dirty="0"/>
              <a:t>Quality of Life (HRQOL)</a:t>
            </a:r>
          </a:p>
          <a:p>
            <a:pPr lvl="1" eaLnBrk="1" hangingPunct="1">
              <a:defRPr/>
            </a:pPr>
            <a:endParaRPr lang="en-US" dirty="0" smtClean="0"/>
          </a:p>
          <a:p>
            <a:pPr marL="457200" lvl="1" indent="0" eaLnBrk="1" hangingPunct="1">
              <a:buFontTx/>
              <a:buNone/>
              <a:defRPr/>
            </a:pPr>
            <a:endParaRPr lang="en-US" dirty="0" smtClean="0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30163" y="5973763"/>
            <a:ext cx="596900" cy="457200"/>
          </a:xfrm>
          <a:prstGeom prst="rightArrow">
            <a:avLst>
              <a:gd name="adj1" fmla="val 50000"/>
              <a:gd name="adj2" fmla="val 65284"/>
            </a:avLst>
          </a:prstGeom>
          <a:gradFill rotWithShape="0">
            <a:gsLst>
              <a:gs pos="0">
                <a:srgbClr val="005E00"/>
              </a:gs>
              <a:gs pos="100000">
                <a:srgbClr val="00CC00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434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72350" y="6245225"/>
            <a:ext cx="1466850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EF6D082E-33F3-40FF-B733-7D8CD3D2F80D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5</a:t>
            </a:fld>
            <a:endParaRPr lang="en-US" sz="1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en-US" sz="4000" b="1" dirty="0" smtClean="0">
                <a:latin typeface="Comic Sans MS" pitchFamily="66" charset="0"/>
              </a:rPr>
              <a:t>Reliability Target for Use of Measures with Individuals 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077200" cy="3505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 smtClean="0">
                <a:latin typeface="Comic Sans MS" panose="030F0702030302020204" pitchFamily="66" charset="0"/>
              </a:rPr>
              <a:t>Reliability ranges from 0-1</a:t>
            </a:r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 smtClean="0">
                <a:latin typeface="Comic Sans MS" panose="030F0702030302020204" pitchFamily="66" charset="0"/>
              </a:rPr>
              <a:t>0.90 or above is goal</a:t>
            </a:r>
          </a:p>
          <a:p>
            <a:pPr marL="584200" lvl="1">
              <a:spcBef>
                <a:spcPct val="0"/>
              </a:spcBef>
              <a:buFont typeface="Wingdings" panose="05000000000000000000" pitchFamily="2" charset="2"/>
              <a:buChar char="Ø"/>
              <a:tabLst>
                <a:tab pos="228600" algn="l"/>
                <a:tab pos="457200" algn="l"/>
                <a:tab pos="673100" algn="l"/>
              </a:tabLst>
              <a:defRPr/>
            </a:pPr>
            <a:r>
              <a:rPr lang="en-US" dirty="0" smtClean="0"/>
              <a:t>SEM = SD (1- reliability)</a:t>
            </a:r>
            <a:r>
              <a:rPr lang="en-US" baseline="30000" dirty="0" smtClean="0"/>
              <a:t>1/2</a:t>
            </a:r>
            <a:r>
              <a:rPr lang="en-US" dirty="0" smtClean="0"/>
              <a:t> </a:t>
            </a:r>
          </a:p>
          <a:p>
            <a:pPr marL="584200" lvl="1">
              <a:spcBef>
                <a:spcPct val="0"/>
              </a:spcBef>
              <a:buFont typeface="Wingdings" panose="05000000000000000000" pitchFamily="2" charset="2"/>
              <a:buChar char="Ø"/>
              <a:tabLst>
                <a:tab pos="228600" algn="l"/>
                <a:tab pos="457200" algn="l"/>
                <a:tab pos="673100" algn="l"/>
              </a:tabLst>
              <a:defRPr/>
            </a:pPr>
            <a:r>
              <a:rPr lang="en-US" dirty="0" smtClean="0"/>
              <a:t> 95% CI = true score +/- 1.96 x SEM</a:t>
            </a:r>
          </a:p>
          <a:p>
            <a:pPr marL="984250" lvl="2">
              <a:spcBef>
                <a:spcPct val="0"/>
              </a:spcBef>
              <a:buFont typeface="Wingdings" panose="05000000000000000000" pitchFamily="2" charset="2"/>
              <a:buChar char="Ø"/>
              <a:tabLst>
                <a:tab pos="228600" algn="l"/>
                <a:tab pos="457200" algn="l"/>
                <a:tab pos="673100" algn="l"/>
              </a:tabLst>
              <a:defRPr/>
            </a:pPr>
            <a:r>
              <a:rPr lang="en-US" dirty="0" smtClean="0"/>
              <a:t> if true z-score = 0, then CI: -.62 to +.62</a:t>
            </a:r>
          </a:p>
          <a:p>
            <a:pPr marL="1441450" lvl="3">
              <a:spcBef>
                <a:spcPct val="0"/>
              </a:spcBef>
              <a:buFont typeface="Wingdings" panose="05000000000000000000" pitchFamily="2" charset="2"/>
              <a:buChar char="Ø"/>
              <a:tabLst>
                <a:tab pos="228600" algn="l"/>
                <a:tab pos="457200" algn="l"/>
                <a:tab pos="673100" algn="l"/>
              </a:tabLst>
              <a:defRPr/>
            </a:pPr>
            <a:r>
              <a:rPr lang="en-US" dirty="0" smtClean="0"/>
              <a:t>Width of CI is 1.24 z-score units	</a:t>
            </a:r>
          </a:p>
          <a:p>
            <a:pPr>
              <a:defRPr/>
            </a:pPr>
            <a:endParaRPr lang="en-US" dirty="0" smtClean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en-US" dirty="0" smtClean="0">
                <a:latin typeface="Comic Sans MS" panose="030F0702030302020204" pitchFamily="66" charset="0"/>
              </a:rPr>
              <a:t>Reliability = 0.90 when </a:t>
            </a:r>
            <a:r>
              <a:rPr lang="en-US" u="sng" dirty="0" smtClean="0">
                <a:latin typeface="Comic Sans MS" panose="030F0702030302020204" pitchFamily="66" charset="0"/>
              </a:rPr>
              <a:t>SE = 3.2 </a:t>
            </a:r>
          </a:p>
          <a:p>
            <a:pPr lvl="1">
              <a:defRPr/>
            </a:pPr>
            <a:r>
              <a:rPr lang="en-US" dirty="0" smtClean="0">
                <a:latin typeface="Comic Sans MS" panose="030F0702030302020204" pitchFamily="66" charset="0"/>
              </a:rPr>
              <a:t>T-scores (mean = 50, SD = 10)</a:t>
            </a:r>
          </a:p>
          <a:p>
            <a:pPr lvl="1">
              <a:defRPr/>
            </a:pPr>
            <a:r>
              <a:rPr lang="en-US" dirty="0" smtClean="0">
                <a:latin typeface="Comic Sans MS" panose="030F0702030302020204" pitchFamily="66" charset="0"/>
              </a:rPr>
              <a:t>Reliability = 1 – (SE/10)</a:t>
            </a:r>
            <a:r>
              <a:rPr lang="en-US" baseline="30000" dirty="0" smtClean="0">
                <a:latin typeface="Comic Sans MS" panose="030F0702030302020204" pitchFamily="66" charset="0"/>
              </a:rPr>
              <a:t>2</a:t>
            </a:r>
            <a:endParaRPr lang="en-US" dirty="0" smtClean="0">
              <a:latin typeface="Comic Sans MS" panose="030F0702030302020204" pitchFamily="66" charset="0"/>
            </a:endParaRPr>
          </a:p>
          <a:p>
            <a:pPr marL="914400" lvl="2" indent="0">
              <a:buFontTx/>
              <a:buNone/>
              <a:defRPr/>
            </a:pPr>
            <a:endParaRPr lang="en-US" dirty="0" smtClean="0">
              <a:latin typeface="Comic Sans MS" panose="030F0702030302020204" pitchFamily="66" charset="0"/>
            </a:endParaRPr>
          </a:p>
          <a:p>
            <a:pPr lvl="1">
              <a:defRPr/>
            </a:pPr>
            <a:endParaRPr lang="en-US" dirty="0" smtClean="0"/>
          </a:p>
          <a:p>
            <a:pPr lvl="1">
              <a:buFontTx/>
              <a:buNone/>
              <a:defRPr/>
            </a:pPr>
            <a:endParaRPr lang="en-US" dirty="0" smtClean="0"/>
          </a:p>
          <a:p>
            <a:pPr lvl="1">
              <a:buFontTx/>
              <a:buNone/>
              <a:defRPr/>
            </a:pPr>
            <a:r>
              <a:rPr lang="en-US" dirty="0" smtClean="0"/>
              <a:t>	</a:t>
            </a:r>
            <a:endParaRPr lang="en-US" baseline="30000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baseline="30000" dirty="0" smtClean="0"/>
          </a:p>
          <a:p>
            <a:pPr lvl="1">
              <a:buFontTx/>
              <a:buNone/>
              <a:defRPr/>
            </a:pPr>
            <a:endParaRPr lang="en-US" dirty="0" smtClean="0"/>
          </a:p>
        </p:txBody>
      </p:sp>
      <p:sp>
        <p:nvSpPr>
          <p:cNvPr id="104452" name="TextBox 1"/>
          <p:cNvSpPr txBox="1">
            <a:spLocks noChangeArrowheads="1"/>
          </p:cNvSpPr>
          <p:nvPr/>
        </p:nvSpPr>
        <p:spPr bwMode="auto">
          <a:xfrm>
            <a:off x="6781800" y="5453063"/>
            <a:ext cx="19907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/>
              <a:t>T =</a:t>
            </a:r>
            <a:r>
              <a:rPr lang="en-US" altLang="en-US"/>
              <a:t> </a:t>
            </a:r>
            <a:r>
              <a:rPr lang="en-US" altLang="en-US" sz="2000"/>
              <a:t>50 + (z * 10)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400300" cy="476250"/>
          </a:xfrm>
        </p:spPr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400300" cy="476250"/>
          </a:xfrm>
        </p:spPr>
        <p:txBody>
          <a:bodyPr/>
          <a:lstStyle/>
          <a:p>
            <a:pPr>
              <a:defRPr/>
            </a:pPr>
            <a:fld id="{B7B15820-7770-43F5-A244-143AC7B56349}" type="slidenum">
              <a:rPr lang="en-US"/>
              <a:pPr>
                <a:defRPr/>
              </a:pPr>
              <a:t>51</a:t>
            </a:fld>
            <a:endParaRPr lang="en-US" dirty="0"/>
          </a:p>
        </p:txBody>
      </p:sp>
      <p:sp>
        <p:nvSpPr>
          <p:cNvPr id="101379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258300" cy="1143000"/>
          </a:xfrm>
        </p:spPr>
        <p:txBody>
          <a:bodyPr/>
          <a:lstStyle/>
          <a:p>
            <a:r>
              <a:rPr lang="en-US" altLang="en-US" b="1" dirty="0" smtClean="0">
                <a:latin typeface="Comic Sans MS" pitchFamily="66" charset="0"/>
              </a:rPr>
              <a:t>Reliability and SEM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077200" cy="3505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Comic Sans MS" pitchFamily="66" charset="0"/>
              </a:rPr>
              <a:t>For z-scores  (mean = 0 and SD = 1):</a:t>
            </a:r>
          </a:p>
          <a:p>
            <a:pPr lvl="1">
              <a:defRPr/>
            </a:pPr>
            <a:r>
              <a:rPr lang="en-US" dirty="0" smtClean="0">
                <a:latin typeface="Comic Sans MS" pitchFamily="66" charset="0"/>
              </a:rPr>
              <a:t>Reliability = 1 – SE</a:t>
            </a:r>
            <a:r>
              <a:rPr lang="en-US" baseline="30000" dirty="0" smtClean="0">
                <a:latin typeface="Comic Sans MS" pitchFamily="66" charset="0"/>
              </a:rPr>
              <a:t>2 </a:t>
            </a:r>
            <a:endParaRPr lang="en-US" dirty="0" smtClean="0">
              <a:latin typeface="Comic Sans MS" pitchFamily="66" charset="0"/>
            </a:endParaRPr>
          </a:p>
          <a:p>
            <a:pPr lvl="1">
              <a:defRPr/>
            </a:pPr>
            <a:r>
              <a:rPr lang="en-US" dirty="0" smtClean="0">
                <a:latin typeface="Comic Sans MS" pitchFamily="66" charset="0"/>
              </a:rPr>
              <a:t>So reliability = </a:t>
            </a:r>
            <a:r>
              <a:rPr lang="en-US" b="1" dirty="0" smtClean="0">
                <a:latin typeface="Comic Sans MS" pitchFamily="66" charset="0"/>
              </a:rPr>
              <a:t>0.90</a:t>
            </a:r>
            <a:r>
              <a:rPr lang="en-US" dirty="0" smtClean="0">
                <a:latin typeface="Comic Sans MS" pitchFamily="66" charset="0"/>
              </a:rPr>
              <a:t> when SE = 0.32</a:t>
            </a:r>
          </a:p>
          <a:p>
            <a:pPr lvl="1">
              <a:defRPr/>
            </a:pPr>
            <a:endParaRPr lang="en-US" dirty="0">
              <a:latin typeface="Comic Sans MS" pitchFamily="66" charset="0"/>
            </a:endParaRPr>
          </a:p>
          <a:p>
            <a:pPr>
              <a:defRPr/>
            </a:pPr>
            <a:r>
              <a:rPr lang="en-US" dirty="0" smtClean="0">
                <a:latin typeface="Comic Sans MS" pitchFamily="66" charset="0"/>
              </a:rPr>
              <a:t>For T-scores  (mean = 50 and SD = 10):</a:t>
            </a:r>
          </a:p>
          <a:p>
            <a:pPr lvl="1">
              <a:defRPr/>
            </a:pPr>
            <a:r>
              <a:rPr lang="en-US" dirty="0" smtClean="0">
                <a:latin typeface="Comic Sans MS" pitchFamily="66" charset="0"/>
              </a:rPr>
              <a:t>Reliability = 1 – (SE/10)</a:t>
            </a:r>
            <a:r>
              <a:rPr lang="en-US" baseline="30000" dirty="0" smtClean="0">
                <a:latin typeface="Comic Sans MS" pitchFamily="66" charset="0"/>
              </a:rPr>
              <a:t>2</a:t>
            </a:r>
            <a:endParaRPr lang="en-US" dirty="0" smtClean="0">
              <a:latin typeface="Comic Sans MS" pitchFamily="66" charset="0"/>
            </a:endParaRPr>
          </a:p>
          <a:p>
            <a:pPr lvl="1">
              <a:defRPr/>
            </a:pPr>
            <a:r>
              <a:rPr lang="en-US" dirty="0" smtClean="0">
                <a:latin typeface="Comic Sans MS" pitchFamily="66" charset="0"/>
              </a:rPr>
              <a:t>So reliability = </a:t>
            </a:r>
            <a:r>
              <a:rPr lang="en-US" b="1" dirty="0" smtClean="0">
                <a:latin typeface="Comic Sans MS" pitchFamily="66" charset="0"/>
              </a:rPr>
              <a:t>0.90</a:t>
            </a:r>
            <a:r>
              <a:rPr lang="en-US" dirty="0" smtClean="0">
                <a:latin typeface="Comic Sans MS" pitchFamily="66" charset="0"/>
              </a:rPr>
              <a:t> when SE = 3.2</a:t>
            </a:r>
          </a:p>
          <a:p>
            <a:pPr lvl="1">
              <a:defRPr/>
            </a:pPr>
            <a:endParaRPr lang="en-US" dirty="0" smtClean="0"/>
          </a:p>
          <a:p>
            <a:pPr marL="457200" lvl="1" indent="0">
              <a:buFontTx/>
              <a:buNone/>
              <a:defRPr/>
            </a:pPr>
            <a:endParaRPr lang="en-US" dirty="0" smtClean="0"/>
          </a:p>
          <a:p>
            <a:pPr lvl="1">
              <a:buFontTx/>
              <a:buNone/>
              <a:defRPr/>
            </a:pPr>
            <a:r>
              <a:rPr lang="en-US" dirty="0" smtClean="0"/>
              <a:t>	</a:t>
            </a:r>
            <a:endParaRPr lang="en-US" baseline="30000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baseline="30000" dirty="0" smtClean="0"/>
          </a:p>
          <a:p>
            <a:pPr lvl="1"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3000" cy="1143000"/>
          </a:xfrm>
        </p:spPr>
        <p:txBody>
          <a:bodyPr/>
          <a:lstStyle/>
          <a:p>
            <a:r>
              <a:rPr lang="en-US" altLang="en-US" sz="4000" b="1" dirty="0" smtClean="0">
                <a:latin typeface="Comic Sans MS" pitchFamily="66" charset="0"/>
              </a:rPr>
              <a:t>In the past 7 days … 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514350" y="1600200"/>
            <a:ext cx="7943850" cy="4525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I was grouchy </a:t>
            </a:r>
            <a:r>
              <a:rPr lang="en-US" altLang="en-US" dirty="0" smtClean="0">
                <a:solidFill>
                  <a:srgbClr val="FFC000"/>
                </a:solidFill>
                <a:latin typeface="Comic Sans MS" pitchFamily="66" charset="0"/>
              </a:rPr>
              <a:t>[1</a:t>
            </a:r>
            <a:r>
              <a:rPr lang="en-US" altLang="en-US" baseline="30000" dirty="0" smtClean="0">
                <a:solidFill>
                  <a:srgbClr val="FFC000"/>
                </a:solidFill>
                <a:latin typeface="Comic Sans MS" pitchFamily="66" charset="0"/>
              </a:rPr>
              <a:t>st</a:t>
            </a:r>
            <a:r>
              <a:rPr lang="en-US" altLang="en-US" dirty="0" smtClean="0">
                <a:solidFill>
                  <a:srgbClr val="FFC000"/>
                </a:solidFill>
                <a:latin typeface="Comic Sans MS" pitchFamily="66" charset="0"/>
              </a:rPr>
              <a:t> question]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Never                            [39]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Rarely                            [48]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Sometimes                     [56]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Often                             [64]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Always                            [72]</a:t>
            </a:r>
          </a:p>
          <a:p>
            <a:pPr marL="0" indent="0">
              <a:buFontTx/>
              <a:buNone/>
            </a:pPr>
            <a:endParaRPr lang="en-US" altLang="en-US" dirty="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Estimated Anger = 56.1  </a:t>
            </a:r>
          </a:p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SE = 5.7 (rel. = 0.68)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91300" y="6245225"/>
            <a:ext cx="2400300" cy="476250"/>
          </a:xfrm>
        </p:spPr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/>
          </p:nvPr>
        </p:nvSpPr>
        <p:spPr>
          <a:xfrm>
            <a:off x="-76200" y="0"/>
            <a:ext cx="9258300" cy="1143000"/>
          </a:xfrm>
        </p:spPr>
        <p:txBody>
          <a:bodyPr/>
          <a:lstStyle/>
          <a:p>
            <a:r>
              <a:rPr lang="en-US" altLang="en-US" b="1" dirty="0" smtClean="0">
                <a:latin typeface="Comic Sans MS" pitchFamily="66" charset="0"/>
              </a:rPr>
              <a:t>In the past 7 days …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7467600" cy="3429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I felt like I was ready to explode </a:t>
            </a:r>
          </a:p>
          <a:p>
            <a:pPr marL="0" indent="0">
              <a:buFontTx/>
              <a:buNone/>
            </a:pPr>
            <a:r>
              <a:rPr lang="en-US" altLang="en-US" dirty="0" smtClean="0">
                <a:solidFill>
                  <a:srgbClr val="FFC000"/>
                </a:solidFill>
                <a:latin typeface="Comic Sans MS" pitchFamily="66" charset="0"/>
              </a:rPr>
              <a:t>[2</a:t>
            </a:r>
            <a:r>
              <a:rPr lang="en-US" altLang="en-US" baseline="30000" dirty="0" smtClean="0">
                <a:solidFill>
                  <a:srgbClr val="FFC000"/>
                </a:solidFill>
                <a:latin typeface="Comic Sans MS" pitchFamily="66" charset="0"/>
              </a:rPr>
              <a:t>nd</a:t>
            </a:r>
            <a:r>
              <a:rPr lang="en-US" altLang="en-US" dirty="0" smtClean="0">
                <a:solidFill>
                  <a:srgbClr val="FFC000"/>
                </a:solidFill>
                <a:latin typeface="Comic Sans MS" pitchFamily="66" charset="0"/>
              </a:rPr>
              <a:t>  question]</a:t>
            </a:r>
            <a:endParaRPr lang="en-US" altLang="en-US" dirty="0" smtClean="0">
              <a:latin typeface="Comic Sans MS" pitchFamily="66" charset="0"/>
            </a:endParaRP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Never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Rarely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Sometimes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Often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Always</a:t>
            </a:r>
          </a:p>
          <a:p>
            <a:pPr marL="0" indent="0">
              <a:buFontTx/>
              <a:buNone/>
            </a:pPr>
            <a:endParaRPr lang="en-US" altLang="en-US" dirty="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Estimated Anger = 51.9  </a:t>
            </a:r>
          </a:p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SE = 4.8 (rel. = 0.77)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6245225"/>
            <a:ext cx="2400300" cy="476250"/>
          </a:xfrm>
        </p:spPr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258300" cy="1143000"/>
          </a:xfrm>
        </p:spPr>
        <p:txBody>
          <a:bodyPr/>
          <a:lstStyle/>
          <a:p>
            <a:r>
              <a:rPr lang="en-US" altLang="en-US" b="1" dirty="0" smtClean="0">
                <a:latin typeface="Comic Sans MS" pitchFamily="66" charset="0"/>
              </a:rPr>
              <a:t>In the past 7 days …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I felt angry </a:t>
            </a:r>
            <a:r>
              <a:rPr lang="en-US" altLang="en-US" dirty="0" smtClean="0">
                <a:solidFill>
                  <a:srgbClr val="FFC000"/>
                </a:solidFill>
                <a:latin typeface="Comic Sans MS" pitchFamily="66" charset="0"/>
              </a:rPr>
              <a:t>[3</a:t>
            </a:r>
            <a:r>
              <a:rPr lang="en-US" altLang="en-US" baseline="30000" dirty="0" smtClean="0">
                <a:solidFill>
                  <a:srgbClr val="FFC000"/>
                </a:solidFill>
                <a:latin typeface="Comic Sans MS" pitchFamily="66" charset="0"/>
              </a:rPr>
              <a:t>rd</a:t>
            </a:r>
            <a:r>
              <a:rPr lang="en-US" altLang="en-US" dirty="0" smtClean="0">
                <a:solidFill>
                  <a:srgbClr val="FFC000"/>
                </a:solidFill>
                <a:latin typeface="Comic Sans MS" pitchFamily="66" charset="0"/>
              </a:rPr>
              <a:t> question]</a:t>
            </a:r>
            <a:endParaRPr lang="en-US" altLang="en-US" dirty="0" smtClean="0">
              <a:latin typeface="Comic Sans MS" pitchFamily="66" charset="0"/>
            </a:endParaRP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Never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Rarely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Sometimes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Often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Always</a:t>
            </a:r>
          </a:p>
          <a:p>
            <a:pPr lvl="1"/>
            <a:endParaRPr lang="en-US" altLang="en-US" dirty="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Estimated Anger = 50.5  </a:t>
            </a:r>
          </a:p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SE = 3.9 (rel. = 0.85)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6245225"/>
            <a:ext cx="2400300" cy="476250"/>
          </a:xfrm>
        </p:spPr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258300" cy="1143000"/>
          </a:xfrm>
        </p:spPr>
        <p:txBody>
          <a:bodyPr/>
          <a:lstStyle/>
          <a:p>
            <a:r>
              <a:rPr lang="en-US" altLang="en-US" b="1" dirty="0" smtClean="0">
                <a:latin typeface="Comic Sans MS" pitchFamily="66" charset="0"/>
              </a:rPr>
              <a:t>In the past 7 days …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391400" cy="5029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I felt angrier than I thought I should </a:t>
            </a:r>
            <a:r>
              <a:rPr lang="en-US" altLang="en-US" dirty="0" smtClean="0">
                <a:solidFill>
                  <a:srgbClr val="FFC000"/>
                </a:solidFill>
                <a:latin typeface="Comic Sans MS" pitchFamily="66" charset="0"/>
              </a:rPr>
              <a:t>[4</a:t>
            </a:r>
            <a:r>
              <a:rPr lang="en-US" altLang="en-US" baseline="30000" dirty="0" smtClean="0">
                <a:solidFill>
                  <a:srgbClr val="FFC000"/>
                </a:solidFill>
                <a:latin typeface="Comic Sans MS" pitchFamily="66" charset="0"/>
              </a:rPr>
              <a:t>th</a:t>
            </a:r>
            <a:r>
              <a:rPr lang="en-US" altLang="en-US" dirty="0" smtClean="0">
                <a:solidFill>
                  <a:srgbClr val="FFC000"/>
                </a:solidFill>
                <a:latin typeface="Comic Sans MS" pitchFamily="66" charset="0"/>
              </a:rPr>
              <a:t> question]</a:t>
            </a:r>
          </a:p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    - </a:t>
            </a:r>
            <a:r>
              <a:rPr lang="en-US" altLang="en-US" sz="2800" dirty="0" smtClean="0">
                <a:latin typeface="Comic Sans MS" pitchFamily="66" charset="0"/>
              </a:rPr>
              <a:t>Never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Rarely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Sometimes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Often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Always</a:t>
            </a:r>
          </a:p>
          <a:p>
            <a:pPr lvl="1"/>
            <a:endParaRPr lang="en-US" altLang="en-US" dirty="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Estimated Anger = 48.8  </a:t>
            </a:r>
          </a:p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SE = 3.6 (rel. = 0.87)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48450" y="6245225"/>
            <a:ext cx="2400300" cy="476250"/>
          </a:xfrm>
        </p:spPr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altLang="en-US" sz="4000" b="1" dirty="0" smtClean="0">
                <a:latin typeface="Comic Sans MS" pitchFamily="66" charset="0"/>
              </a:rPr>
              <a:t>In the past 7 days …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742950" y="1447800"/>
            <a:ext cx="7943850" cy="4525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I felt annoyed </a:t>
            </a:r>
            <a:r>
              <a:rPr lang="en-US" altLang="en-US" dirty="0" smtClean="0">
                <a:solidFill>
                  <a:srgbClr val="FFC000"/>
                </a:solidFill>
                <a:latin typeface="Comic Sans MS" pitchFamily="66" charset="0"/>
              </a:rPr>
              <a:t>[5</a:t>
            </a:r>
            <a:r>
              <a:rPr lang="en-US" altLang="en-US" baseline="30000" dirty="0" smtClean="0">
                <a:solidFill>
                  <a:srgbClr val="FFC000"/>
                </a:solidFill>
                <a:latin typeface="Comic Sans MS" pitchFamily="66" charset="0"/>
              </a:rPr>
              <a:t>th</a:t>
            </a:r>
            <a:r>
              <a:rPr lang="en-US" altLang="en-US" dirty="0" smtClean="0">
                <a:solidFill>
                  <a:srgbClr val="FFC000"/>
                </a:solidFill>
                <a:latin typeface="Comic Sans MS" pitchFamily="66" charset="0"/>
              </a:rPr>
              <a:t> question]</a:t>
            </a:r>
            <a:endParaRPr lang="en-US" altLang="en-US" dirty="0" smtClean="0">
              <a:latin typeface="Comic Sans MS" pitchFamily="66" charset="0"/>
            </a:endParaRP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Never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Rarely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Sometimes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Often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Always</a:t>
            </a:r>
          </a:p>
          <a:p>
            <a:pPr marL="0" indent="0"/>
            <a:endParaRPr lang="en-US" altLang="en-US" dirty="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Estimated Anger = 50.1  </a:t>
            </a:r>
          </a:p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SE = 3.2 (rel. = 0.90)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6245225"/>
            <a:ext cx="2400300" cy="476250"/>
          </a:xfrm>
        </p:spPr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"/>
          <p:cNvSpPr>
            <a:spLocks noGrp="1"/>
          </p:cNvSpPr>
          <p:nvPr>
            <p:ph type="title"/>
          </p:nvPr>
        </p:nvSpPr>
        <p:spPr>
          <a:xfrm>
            <a:off x="-114300" y="76200"/>
            <a:ext cx="9258300" cy="1143000"/>
          </a:xfrm>
        </p:spPr>
        <p:txBody>
          <a:bodyPr/>
          <a:lstStyle/>
          <a:p>
            <a:r>
              <a:rPr lang="en-US" altLang="en-US" b="1" dirty="0" smtClean="0">
                <a:latin typeface="Comic Sans MS" pitchFamily="66" charset="0"/>
              </a:rPr>
              <a:t>In the past 7 days …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620000" cy="5105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I made myself angry about something just by thinking about it. </a:t>
            </a:r>
            <a:r>
              <a:rPr lang="en-US" altLang="en-US" dirty="0" smtClean="0">
                <a:solidFill>
                  <a:srgbClr val="FFC000"/>
                </a:solidFill>
                <a:latin typeface="Comic Sans MS" pitchFamily="66" charset="0"/>
              </a:rPr>
              <a:t>[6</a:t>
            </a:r>
            <a:r>
              <a:rPr lang="en-US" altLang="en-US" baseline="30000" dirty="0" smtClean="0">
                <a:solidFill>
                  <a:srgbClr val="FFC000"/>
                </a:solidFill>
                <a:latin typeface="Comic Sans MS" pitchFamily="66" charset="0"/>
              </a:rPr>
              <a:t>th</a:t>
            </a:r>
            <a:r>
              <a:rPr lang="en-US" altLang="en-US" dirty="0" smtClean="0">
                <a:solidFill>
                  <a:srgbClr val="FFC000"/>
                </a:solidFill>
                <a:latin typeface="Comic Sans MS" pitchFamily="66" charset="0"/>
              </a:rPr>
              <a:t> question]</a:t>
            </a:r>
            <a:endParaRPr lang="en-US" altLang="en-US" sz="2800" dirty="0" smtClean="0">
              <a:latin typeface="Comic Sans MS" pitchFamily="66" charset="0"/>
            </a:endParaRP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Never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Rarely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Sometimes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Often</a:t>
            </a:r>
          </a:p>
          <a:p>
            <a:pPr lvl="1"/>
            <a:r>
              <a:rPr lang="en-US" altLang="en-US" dirty="0" smtClean="0">
                <a:latin typeface="Comic Sans MS" pitchFamily="66" charset="0"/>
              </a:rPr>
              <a:t>Always</a:t>
            </a:r>
          </a:p>
          <a:p>
            <a:pPr marL="0" indent="0">
              <a:buFontTx/>
              <a:buNone/>
            </a:pPr>
            <a:endParaRPr lang="en-US" altLang="en-US" sz="2800" dirty="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Estimated Anger = 50.2  </a:t>
            </a:r>
          </a:p>
          <a:p>
            <a:pPr marL="0" indent="0">
              <a:buFontTx/>
              <a:buNone/>
            </a:pPr>
            <a:r>
              <a:rPr lang="en-US" altLang="en-US" dirty="0" smtClean="0">
                <a:latin typeface="Comic Sans MS" pitchFamily="66" charset="0"/>
              </a:rPr>
              <a:t>SE = 2.8 (</a:t>
            </a:r>
            <a:r>
              <a:rPr lang="en-US" altLang="en-US" dirty="0" err="1" smtClean="0">
                <a:latin typeface="Comic Sans MS" pitchFamily="66" charset="0"/>
              </a:rPr>
              <a:t>rel</a:t>
            </a:r>
            <a:r>
              <a:rPr lang="en-US" altLang="en-US" dirty="0" smtClean="0">
                <a:latin typeface="Comic Sans MS" pitchFamily="66" charset="0"/>
              </a:rPr>
              <a:t> = 0.92)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6238875"/>
            <a:ext cx="2400300" cy="476250"/>
          </a:xfrm>
        </p:spPr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altLang="en-US" sz="3600" b="1" dirty="0" smtClean="0">
                <a:latin typeface="Comic Sans MS" pitchFamily="66" charset="0"/>
              </a:rPr>
              <a:t>PROMIS Physical Functioning </a:t>
            </a:r>
            <a:br>
              <a:rPr lang="en-US" altLang="en-US" sz="3600" b="1" dirty="0" smtClean="0">
                <a:latin typeface="Comic Sans MS" pitchFamily="66" charset="0"/>
              </a:rPr>
            </a:br>
            <a:r>
              <a:rPr lang="en-US" altLang="en-US" sz="3600" b="1" dirty="0" smtClean="0">
                <a:latin typeface="Comic Sans MS" pitchFamily="66" charset="0"/>
              </a:rPr>
              <a:t>vs. “Legacy” Measures</a:t>
            </a:r>
          </a:p>
        </p:txBody>
      </p:sp>
      <p:pic>
        <p:nvPicPr>
          <p:cNvPr id="111619" name="Picture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0"/>
            <a:ext cx="8915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1620" name="TextBox 3"/>
          <p:cNvSpPr txBox="1">
            <a:spLocks noChangeArrowheads="1"/>
          </p:cNvSpPr>
          <p:nvPr/>
        </p:nvSpPr>
        <p:spPr bwMode="auto">
          <a:xfrm>
            <a:off x="1143000" y="5791200"/>
            <a:ext cx="693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1800">
                <a:latin typeface="Arial" pitchFamily="34" charset="0"/>
              </a:rPr>
              <a:t>10             20             30              40               50           60            70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67500" y="6245225"/>
            <a:ext cx="2400300" cy="476250"/>
          </a:xfrm>
        </p:spPr>
        <p:txBody>
          <a:bodyPr/>
          <a:lstStyle/>
          <a:p>
            <a:pPr>
              <a:defRPr/>
            </a:pPr>
            <a:fld id="{D8B15C0F-D46F-4F15-BEA4-3F0FAA134F23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en-US" sz="2800" b="1" dirty="0" smtClean="0">
                <a:latin typeface="Comic Sans MS" pitchFamily="66" charset="0"/>
              </a:rPr>
              <a:t>“Implementing patient-reported outcomes assessment in clinical practice: a review of </a:t>
            </a:r>
            <a:br>
              <a:rPr lang="en-US" altLang="en-US" sz="2800" b="1" dirty="0" smtClean="0">
                <a:latin typeface="Comic Sans MS" pitchFamily="66" charset="0"/>
              </a:rPr>
            </a:br>
            <a:r>
              <a:rPr lang="en-US" altLang="en-US" sz="2800" b="1" dirty="0" smtClean="0">
                <a:latin typeface="Comic Sans MS" pitchFamily="66" charset="0"/>
              </a:rPr>
              <a:t>the options and considerations”</a:t>
            </a:r>
          </a:p>
        </p:txBody>
      </p:sp>
      <p:sp>
        <p:nvSpPr>
          <p:cNvPr id="112643" name="Content Placeholder 3"/>
          <p:cNvSpPr>
            <a:spLocks noGrp="1"/>
          </p:cNvSpPr>
          <p:nvPr>
            <p:ph idx="1"/>
          </p:nvPr>
        </p:nvSpPr>
        <p:spPr>
          <a:xfrm>
            <a:off x="152400" y="1752600"/>
            <a:ext cx="8991600" cy="43735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altLang="en-US" dirty="0" smtClean="0"/>
              <a:t>Snyder, C.F., Aaronson, N. K., et al.   </a:t>
            </a:r>
            <a:r>
              <a:rPr lang="en-US" altLang="en-US" u="sng" dirty="0" smtClean="0"/>
              <a:t>Quality of Life Research</a:t>
            </a:r>
            <a:r>
              <a:rPr lang="en-US" altLang="en-US" dirty="0" smtClean="0"/>
              <a:t>, 21</a:t>
            </a:r>
            <a:r>
              <a:rPr lang="en-US" altLang="en-US" smtClean="0"/>
              <a:t>, 1305-1314, 2012.</a:t>
            </a:r>
            <a:endParaRPr lang="en-US" altLang="en-US" dirty="0" smtClean="0"/>
          </a:p>
          <a:p>
            <a:endParaRPr lang="en-US" altLang="en-US" dirty="0" smtClean="0"/>
          </a:p>
          <a:p>
            <a:pPr lvl="1"/>
            <a:r>
              <a:rPr lang="en-US" altLang="en-US" dirty="0" smtClean="0"/>
              <a:t>HRQOL has rarely been collected in a standardized fashion in routine clinical practice.</a:t>
            </a:r>
          </a:p>
          <a:p>
            <a:pPr lvl="1"/>
            <a:r>
              <a:rPr lang="en-US" altLang="en-US" dirty="0" smtClean="0"/>
              <a:t>Increased interest in using PROs for individual patient management.</a:t>
            </a:r>
          </a:p>
          <a:p>
            <a:pPr lvl="1"/>
            <a:r>
              <a:rPr lang="en-US" altLang="en-US" dirty="0" smtClean="0"/>
              <a:t>Research shows that use of PROs:</a:t>
            </a:r>
          </a:p>
          <a:p>
            <a:pPr lvl="2"/>
            <a:r>
              <a:rPr lang="en-US" altLang="en-US" dirty="0" smtClean="0"/>
              <a:t>Improves patient-clinician communication</a:t>
            </a:r>
          </a:p>
          <a:p>
            <a:pPr lvl="2"/>
            <a:r>
              <a:rPr lang="en-US" altLang="en-US" dirty="0" smtClean="0"/>
              <a:t>May improve outcomes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629400" y="6245225"/>
            <a:ext cx="2400300" cy="476250"/>
          </a:xfrm>
        </p:spPr>
        <p:txBody>
          <a:bodyPr/>
          <a:lstStyle/>
          <a:p>
            <a:pPr>
              <a:defRPr/>
            </a:pPr>
            <a:fld id="{006F102F-DB05-448F-A844-67A11CCC9E5A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48450" y="6245225"/>
            <a:ext cx="2400300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7ED28100-8F8A-4CAE-A8FC-EEE2640488BE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6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6170" name="Oval 26"/>
          <p:cNvSpPr>
            <a:spLocks noChangeArrowheads="1"/>
          </p:cNvSpPr>
          <p:nvPr/>
        </p:nvSpPr>
        <p:spPr bwMode="auto">
          <a:xfrm>
            <a:off x="7010400" y="3733800"/>
            <a:ext cx="1905000" cy="9144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2A557F"/>
              </a:gs>
            </a:gsLst>
            <a:path path="shape">
              <a:fillToRect l="50000" t="50000" r="50000" b="50000"/>
            </a:path>
          </a:gradFill>
          <a:ln w="12700">
            <a:noFill/>
            <a:round/>
            <a:headEnd/>
            <a:tailEnd/>
          </a:ln>
          <a:effectLst>
            <a:prstShdw prst="shdw17" dist="17961" dir="2700000">
              <a:srgbClr val="1F3D5C"/>
            </a:prst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bg1"/>
                </a:solidFill>
              </a:rPr>
              <a:t>HRQOL</a:t>
            </a: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6553200" y="2057400"/>
            <a:ext cx="1981200" cy="1219200"/>
          </a:xfrm>
          <a:prstGeom prst="rect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shade val="76078"/>
                  <a:invGamma/>
                </a:srgbClr>
              </a:gs>
            </a:gsLst>
            <a:path path="rect">
              <a:fillToRect r="100000" b="100000"/>
            </a:path>
          </a:gradFill>
          <a:ln>
            <a:noFill/>
          </a:ln>
          <a:effectLst>
            <a:prstShdw prst="shdw17" dist="17961" dir="2700000">
              <a:srgbClr val="336699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Health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Behaviors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(Adherence)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1676400" y="5029200"/>
            <a:ext cx="1905000" cy="1216025"/>
          </a:xfrm>
          <a:prstGeom prst="rect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shade val="76078"/>
                  <a:invGamma/>
                </a:srgbClr>
              </a:gs>
            </a:gsLst>
            <a:path path="rect">
              <a:fillToRect r="100000" b="100000"/>
            </a:path>
          </a:gradFill>
          <a:ln>
            <a:noFill/>
          </a:ln>
          <a:effectLst>
            <a:prstShdw prst="shdw17" dist="17961" dir="2700000">
              <a:srgbClr val="336699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Technical Quality</a:t>
            </a:r>
          </a:p>
        </p:txBody>
      </p:sp>
      <p:sp>
        <p:nvSpPr>
          <p:cNvPr id="6176" name="Oval 32"/>
          <p:cNvSpPr>
            <a:spLocks noChangeArrowheads="1"/>
          </p:cNvSpPr>
          <p:nvPr/>
        </p:nvSpPr>
        <p:spPr bwMode="auto">
          <a:xfrm>
            <a:off x="6172200" y="228600"/>
            <a:ext cx="2743200" cy="13716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2A557F"/>
              </a:gs>
            </a:gsLst>
            <a:path path="shape">
              <a:fillToRect l="50000" t="50000" r="50000" b="50000"/>
            </a:path>
          </a:gradFill>
          <a:ln w="12700">
            <a:noFill/>
            <a:round/>
            <a:headEnd/>
            <a:tailEnd/>
          </a:ln>
          <a:effectLst>
            <a:prstShdw prst="shdw17" dist="17961" dir="2700000">
              <a:srgbClr val="1F3D5C"/>
            </a:prst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bg1"/>
                </a:solidFill>
              </a:rPr>
              <a:t>Satisfaction </a:t>
            </a:r>
            <a:br>
              <a:rPr lang="en-US" altLang="en-US" sz="2400">
                <a:solidFill>
                  <a:schemeClr val="bg1"/>
                </a:solidFill>
              </a:rPr>
            </a:br>
            <a:r>
              <a:rPr lang="en-US" altLang="en-US" sz="2400">
                <a:solidFill>
                  <a:schemeClr val="bg1"/>
                </a:solidFill>
              </a:rPr>
              <a:t>With Care</a:t>
            </a:r>
          </a:p>
        </p:txBody>
      </p:sp>
      <p:sp>
        <p:nvSpPr>
          <p:cNvPr id="6177" name="Oval 33"/>
          <p:cNvSpPr>
            <a:spLocks noChangeArrowheads="1"/>
          </p:cNvSpPr>
          <p:nvPr/>
        </p:nvSpPr>
        <p:spPr bwMode="auto">
          <a:xfrm>
            <a:off x="3962400" y="3276600"/>
            <a:ext cx="1905000" cy="16002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2A557F"/>
              </a:gs>
            </a:gsLst>
            <a:path path="shape">
              <a:fillToRect l="50000" t="50000" r="50000" b="50000"/>
            </a:path>
          </a:gradFill>
          <a:ln w="12700">
            <a:noFill/>
            <a:round/>
            <a:headEnd/>
            <a:tailEnd/>
          </a:ln>
          <a:effectLst>
            <a:prstShdw prst="shdw17" dist="17961" dir="2700000">
              <a:srgbClr val="1F3D5C"/>
            </a:prst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bg1"/>
                </a:solidFill>
              </a:rPr>
              <a:t>Quality </a:t>
            </a:r>
          </a:p>
          <a:p>
            <a:pPr algn="ctr"/>
            <a:r>
              <a:rPr lang="en-US" altLang="en-US" sz="2400">
                <a:solidFill>
                  <a:schemeClr val="bg1"/>
                </a:solidFill>
              </a:rPr>
              <a:t>of Care</a:t>
            </a:r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5562600" y="5029200"/>
            <a:ext cx="2057400" cy="1219200"/>
          </a:xfrm>
          <a:prstGeom prst="rect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shade val="76078"/>
                  <a:invGamma/>
                </a:srgbClr>
              </a:gs>
            </a:gsLst>
            <a:path path="rect">
              <a:fillToRect r="100000" b="100000"/>
            </a:path>
          </a:gradFill>
          <a:ln>
            <a:noFill/>
          </a:ln>
          <a:effectLst>
            <a:prstShdw prst="shdw17" dist="17961" dir="2700000">
              <a:srgbClr val="336699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Patient Reports About Care</a:t>
            </a: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609600" y="990600"/>
            <a:ext cx="2590800" cy="990600"/>
          </a:xfrm>
          <a:prstGeom prst="rect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shade val="76078"/>
                  <a:invGamma/>
                </a:srgbClr>
              </a:gs>
            </a:gsLst>
            <a:path path="rect">
              <a:fillToRect r="100000" b="100000"/>
            </a:path>
          </a:gradFill>
          <a:ln>
            <a:noFill/>
          </a:ln>
          <a:effectLst>
            <a:prstShdw prst="shdw17" dist="17961" dir="2700000">
              <a:srgbClr val="336699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Patient Characteristics</a:t>
            </a:r>
          </a:p>
        </p:txBody>
      </p:sp>
      <p:sp>
        <p:nvSpPr>
          <p:cNvPr id="6181" name="Line 37"/>
          <p:cNvSpPr>
            <a:spLocks noChangeShapeType="1"/>
          </p:cNvSpPr>
          <p:nvPr/>
        </p:nvSpPr>
        <p:spPr bwMode="auto">
          <a:xfrm flipV="1">
            <a:off x="5638800" y="2667000"/>
            <a:ext cx="8382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2" name="Line 38"/>
          <p:cNvSpPr>
            <a:spLocks noChangeShapeType="1"/>
          </p:cNvSpPr>
          <p:nvPr/>
        </p:nvSpPr>
        <p:spPr bwMode="auto">
          <a:xfrm>
            <a:off x="6019800" y="3962400"/>
            <a:ext cx="838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3" name="Line 39"/>
          <p:cNvSpPr>
            <a:spLocks noChangeShapeType="1"/>
          </p:cNvSpPr>
          <p:nvPr/>
        </p:nvSpPr>
        <p:spPr bwMode="auto">
          <a:xfrm>
            <a:off x="7620000" y="3352800"/>
            <a:ext cx="2286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4" name="Line 40"/>
          <p:cNvSpPr>
            <a:spLocks noChangeShapeType="1"/>
          </p:cNvSpPr>
          <p:nvPr/>
        </p:nvSpPr>
        <p:spPr bwMode="auto">
          <a:xfrm flipV="1">
            <a:off x="4953000" y="1524000"/>
            <a:ext cx="144780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5" name="Line 41"/>
          <p:cNvSpPr>
            <a:spLocks noChangeShapeType="1"/>
          </p:cNvSpPr>
          <p:nvPr/>
        </p:nvSpPr>
        <p:spPr bwMode="auto">
          <a:xfrm>
            <a:off x="7543800" y="1676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6" name="Line 42"/>
          <p:cNvSpPr>
            <a:spLocks noChangeShapeType="1"/>
          </p:cNvSpPr>
          <p:nvPr/>
        </p:nvSpPr>
        <p:spPr bwMode="auto">
          <a:xfrm>
            <a:off x="4953000" y="4991100"/>
            <a:ext cx="533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9" name="Line 45"/>
          <p:cNvSpPr>
            <a:spLocks noChangeShapeType="1"/>
          </p:cNvSpPr>
          <p:nvPr/>
        </p:nvSpPr>
        <p:spPr bwMode="auto">
          <a:xfrm flipV="1">
            <a:off x="3352800" y="990600"/>
            <a:ext cx="25146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90" name="Line 46"/>
          <p:cNvSpPr>
            <a:spLocks noChangeShapeType="1"/>
          </p:cNvSpPr>
          <p:nvPr/>
        </p:nvSpPr>
        <p:spPr bwMode="auto">
          <a:xfrm>
            <a:off x="3352800" y="1524000"/>
            <a:ext cx="304800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91" name="Line 47"/>
          <p:cNvSpPr>
            <a:spLocks noChangeShapeType="1"/>
          </p:cNvSpPr>
          <p:nvPr/>
        </p:nvSpPr>
        <p:spPr bwMode="auto">
          <a:xfrm>
            <a:off x="3352800" y="1524000"/>
            <a:ext cx="152400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42"/>
          <p:cNvSpPr>
            <a:spLocks noChangeShapeType="1"/>
          </p:cNvSpPr>
          <p:nvPr/>
        </p:nvSpPr>
        <p:spPr bwMode="auto">
          <a:xfrm flipH="1">
            <a:off x="3352800" y="4305300"/>
            <a:ext cx="6096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A6E72-2B83-42F2-A9BD-CCC40E15C796}" type="slidenum">
              <a:rPr lang="en-US"/>
              <a:pPr>
                <a:defRPr/>
              </a:pPr>
              <a:t>60</a:t>
            </a:fld>
            <a:endParaRPr lang="en-US"/>
          </a:p>
        </p:txBody>
      </p:sp>
      <p:sp>
        <p:nvSpPr>
          <p:cNvPr id="11366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8100" y="152400"/>
            <a:ext cx="9258300" cy="1143000"/>
          </a:xfrm>
        </p:spPr>
        <p:txBody>
          <a:bodyPr/>
          <a:lstStyle/>
          <a:p>
            <a:r>
              <a:rPr lang="en-US" altLang="en-US" sz="4000" b="1" dirty="0" smtClean="0"/>
              <a:t> </a:t>
            </a:r>
            <a:r>
              <a:rPr lang="en-US" altLang="en-US" sz="6000" b="1" dirty="0" smtClean="0">
                <a:latin typeface="Comic Sans MS" pitchFamily="66" charset="0"/>
              </a:rPr>
              <a:t>Thank you </a:t>
            </a:r>
            <a:endParaRPr lang="en-US" altLang="en-US" sz="4000" b="1" dirty="0" smtClean="0">
              <a:latin typeface="Comic Sans MS" pitchFamily="66" charset="0"/>
            </a:endParaRPr>
          </a:p>
        </p:txBody>
      </p:sp>
      <p:pic>
        <p:nvPicPr>
          <p:cNvPr id="113668" name="Picture 3" descr="hays-burning-text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76475" y="1417638"/>
            <a:ext cx="4967288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669" name="TextBox 1"/>
          <p:cNvSpPr txBox="1">
            <a:spLocks noChangeArrowheads="1"/>
          </p:cNvSpPr>
          <p:nvPr/>
        </p:nvSpPr>
        <p:spPr bwMode="auto">
          <a:xfrm>
            <a:off x="28575" y="4038600"/>
            <a:ext cx="89916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000" dirty="0">
                <a:hlinkClick r:id="rId4"/>
              </a:rPr>
              <a:t>drhays@ucla.edu</a:t>
            </a:r>
            <a:r>
              <a:rPr lang="en-US" altLang="en-US" sz="2000" dirty="0"/>
              <a:t>  (310-794-2294).  </a:t>
            </a:r>
            <a:r>
              <a:rPr lang="en-US" altLang="en-US" sz="2000" dirty="0" err="1"/>
              <a:t>Powerpoint</a:t>
            </a:r>
            <a:r>
              <a:rPr lang="en-US" altLang="en-US" sz="2000" dirty="0"/>
              <a:t> file available for downloading at: </a:t>
            </a:r>
            <a:r>
              <a:rPr lang="en-US" altLang="en-US" sz="2000" dirty="0">
                <a:hlinkClick r:id="rId5"/>
              </a:rPr>
              <a:t>http://gim.med.ucla.edu/FacultyPages/Hays/</a:t>
            </a:r>
            <a:endParaRPr lang="en-US" altLang="en-US" sz="2000" dirty="0"/>
          </a:p>
          <a:p>
            <a:endParaRPr lang="en-US" altLang="en-US" dirty="0">
              <a:cs typeface="Times New Roman" pitchFamily="18" charset="0"/>
            </a:endParaRPr>
          </a:p>
          <a:p>
            <a:r>
              <a:rPr lang="en-US" altLang="en-US" sz="2800" b="0" i="1" dirty="0">
                <a:latin typeface="+mn-lt"/>
                <a:cs typeface="Times New Roman" pitchFamily="18" charset="0"/>
              </a:rPr>
              <a:t>Disclosures</a:t>
            </a:r>
            <a:r>
              <a:rPr lang="en-US" altLang="en-US" sz="2800" b="0" dirty="0">
                <a:latin typeface="+mn-lt"/>
                <a:cs typeface="Times New Roman" pitchFamily="18" charset="0"/>
              </a:rPr>
              <a:t>. This presentation was supported by NIA Grant P30-AG021684</a:t>
            </a:r>
            <a:r>
              <a:rPr lang="en-US" altLang="en-US" sz="2800" b="0">
                <a:latin typeface="+mn-lt"/>
                <a:cs typeface="Times New Roman" pitchFamily="18" charset="0"/>
              </a:rPr>
              <a:t>.  </a:t>
            </a:r>
            <a:endParaRPr lang="en-US" altLang="en-US" sz="2800" b="0" dirty="0">
              <a:latin typeface="+mn-lt"/>
              <a:cs typeface="Times New Roman" pitchFamily="18" charset="0"/>
            </a:endParaRPr>
          </a:p>
          <a:p>
            <a:endParaRPr lang="en-US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346368EE-7813-4E96-AFC5-722605663E00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7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274638"/>
            <a:ext cx="8991600" cy="1143000"/>
          </a:xfrm>
        </p:spPr>
        <p:txBody>
          <a:bodyPr/>
          <a:lstStyle/>
          <a:p>
            <a:pPr eaLnBrk="1" hangingPunct="1"/>
            <a:r>
              <a:rPr lang="en-US" altLang="en-US" sz="4000" b="1" dirty="0" smtClean="0">
                <a:latin typeface="Comic Sans MS" pitchFamily="66" charset="0"/>
              </a:rPr>
              <a:t>Health-Related Quality </a:t>
            </a:r>
            <a:br>
              <a:rPr lang="en-US" altLang="en-US" sz="4000" b="1" dirty="0" smtClean="0">
                <a:latin typeface="Comic Sans MS" pitchFamily="66" charset="0"/>
              </a:rPr>
            </a:br>
            <a:r>
              <a:rPr lang="en-US" altLang="en-US" sz="4000" b="1" dirty="0" smtClean="0">
                <a:latin typeface="Comic Sans MS" pitchFamily="66" charset="0"/>
              </a:rPr>
              <a:t>of Life (HRQOL)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676400"/>
            <a:ext cx="8763000" cy="43545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defRPr/>
            </a:pPr>
            <a:endParaRPr lang="en-US" sz="2800" dirty="0" smtClean="0"/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FontTx/>
              <a:buNone/>
              <a:defRPr/>
            </a:pPr>
            <a:r>
              <a:rPr lang="en-US" sz="2800" u="sng" dirty="0" smtClean="0"/>
              <a:t>How the person FEELs (well-being)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 dirty="0" smtClean="0"/>
              <a:t>Emotional well-being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 dirty="0" smtClean="0"/>
              <a:t>Pain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 dirty="0" smtClean="0"/>
              <a:t>Energy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  <a:defRPr/>
            </a:pPr>
            <a:endParaRPr lang="en-US" sz="2400" dirty="0" smtClean="0"/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FontTx/>
              <a:buNone/>
              <a:defRPr/>
            </a:pPr>
            <a:r>
              <a:rPr lang="en-US" sz="2800" u="sng" dirty="0" smtClean="0"/>
              <a:t>What the person can DO (functioning)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 dirty="0" smtClean="0"/>
              <a:t>Self-care 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 dirty="0" smtClean="0"/>
              <a:t>Role 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 dirty="0" smtClean="0"/>
              <a:t>Social 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  <a:defRPr/>
            </a:pPr>
            <a:endParaRPr lang="en-US" sz="2400" dirty="0" smtClean="0"/>
          </a:p>
        </p:txBody>
      </p:sp>
      <p:pic>
        <p:nvPicPr>
          <p:cNvPr id="10245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2438400"/>
            <a:ext cx="2286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280511-9216-4EF9-9928-AAC332413F76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81000" y="593725"/>
            <a:ext cx="10287001" cy="473075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latin typeface="Comic Sans MS" pitchFamily="66" charset="0"/>
              </a:rPr>
              <a:t>HRQOL is Not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73113" y="1676400"/>
            <a:ext cx="4332287" cy="43545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smtClean="0"/>
              <a:t> Quality of environment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 Type of housing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 Level of income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 Social Support</a:t>
            </a:r>
          </a:p>
        </p:txBody>
      </p:sp>
      <p:pic>
        <p:nvPicPr>
          <p:cNvPr id="11269" name="Picture 4" descr="j0178165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2286000"/>
            <a:ext cx="2286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C50F31-5FA5-41FE-B12B-B94F105F817D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4343400" y="2590800"/>
            <a:ext cx="5257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eaLnBrk="0" hangingPunct="0">
              <a:lnSpc>
                <a:spcPct val="90000"/>
              </a:lnSpc>
              <a:spcBef>
                <a:spcPct val="100000"/>
              </a:spcBef>
            </a:pPr>
            <a:endParaRPr lang="en-US" altLang="en-US" sz="2600">
              <a:latin typeface="Arial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100000"/>
              </a:spcBef>
            </a:pPr>
            <a:r>
              <a:rPr lang="en-US" altLang="en-US" sz="2600">
                <a:latin typeface="Arial" pitchFamily="34" charset="0"/>
              </a:rPr>
              <a:t>- Targeted vs. Generic  </a:t>
            </a:r>
          </a:p>
          <a:p>
            <a:pPr eaLnBrk="0" hangingPunct="0">
              <a:lnSpc>
                <a:spcPct val="90000"/>
              </a:lnSpc>
              <a:spcBef>
                <a:spcPct val="100000"/>
              </a:spcBef>
            </a:pPr>
            <a:r>
              <a:rPr lang="en-US" altLang="en-US" sz="2600">
                <a:latin typeface="Arial" pitchFamily="34" charset="0"/>
              </a:rPr>
              <a:t>- Profile vs. Preference-based </a:t>
            </a:r>
          </a:p>
        </p:txBody>
      </p:sp>
      <p:pic>
        <p:nvPicPr>
          <p:cNvPr id="12292" name="Picture 3" descr="CRTCH0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981200"/>
            <a:ext cx="3657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9258300" cy="11430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latin typeface="Comic Sans MS" pitchFamily="66" charset="0"/>
              </a:rPr>
              <a:t>Types of HRQOL Measures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bg2"/>
          </a:solidFill>
          <a:prstDash val="sysDot"/>
          <a:round/>
          <a:headEnd type="none" w="sm" len="sm"/>
          <a:tailEnd type="triangl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bg2"/>
          </a:solidFill>
          <a:prstDash val="sysDot"/>
          <a:round/>
          <a:headEnd type="none" w="sm" len="sm"/>
          <a:tailEnd type="triangl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4123</TotalTime>
  <Words>2219</Words>
  <Application>Microsoft Office PowerPoint</Application>
  <PresentationFormat>On-screen Show (4:3)</PresentationFormat>
  <Paragraphs>646</Paragraphs>
  <Slides>60</Slides>
  <Notes>46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5</vt:i4>
      </vt:variant>
      <vt:variant>
        <vt:lpstr>Slide Titles</vt:lpstr>
      </vt:variant>
      <vt:variant>
        <vt:i4>60</vt:i4>
      </vt:variant>
    </vt:vector>
  </HeadingPairs>
  <TitlesOfParts>
    <vt:vector size="76" baseType="lpstr">
      <vt:lpstr>ＭＳ Ｐゴシック</vt:lpstr>
      <vt:lpstr>ＭＳ Ｐゴシック</vt:lpstr>
      <vt:lpstr>Arial</vt:lpstr>
      <vt:lpstr>Calibri</vt:lpstr>
      <vt:lpstr>Comic Sans MS</vt:lpstr>
      <vt:lpstr>r_symbol</vt:lpstr>
      <vt:lpstr>Symbol</vt:lpstr>
      <vt:lpstr>Times</vt:lpstr>
      <vt:lpstr>Times New Roman</vt:lpstr>
      <vt:lpstr>Wingdings</vt:lpstr>
      <vt:lpstr>Custom Design</vt:lpstr>
      <vt:lpstr>Chart</vt:lpstr>
      <vt:lpstr>Clip</vt:lpstr>
      <vt:lpstr>Microsoft Excel Chart</vt:lpstr>
      <vt:lpstr>Document</vt:lpstr>
      <vt:lpstr>Equation</vt:lpstr>
      <vt:lpstr>Patient-Reported Outcomes of Health Care </vt:lpstr>
      <vt:lpstr>U.S. Health Care Issues </vt:lpstr>
      <vt:lpstr>  How Do We Know If Care Is Effective?</vt:lpstr>
      <vt:lpstr>Health Outcomes Measures </vt:lpstr>
      <vt:lpstr>Patient-Reported Measures (PRMs)</vt:lpstr>
      <vt:lpstr>PowerPoint Presentation</vt:lpstr>
      <vt:lpstr>Health-Related Quality  of Life (HRQOL)</vt:lpstr>
      <vt:lpstr>HRQOL is Not</vt:lpstr>
      <vt:lpstr>Types of HRQOL Measures</vt:lpstr>
      <vt:lpstr>Targeted Item</vt:lpstr>
      <vt:lpstr>Targeted Multi-Item Scale Burden of Kidney Disease </vt:lpstr>
      <vt:lpstr>Generic Item</vt:lpstr>
      <vt:lpstr>Does your health now limit you in walking more than a mile?</vt:lpstr>
      <vt:lpstr>How much of the time during the  past 4 weeks have you been happy?</vt:lpstr>
      <vt:lpstr>Generic Scales (SF-36)</vt:lpstr>
      <vt:lpstr>Scoring HRQOL Scales</vt:lpstr>
      <vt:lpstr>PowerPoint Presentation</vt:lpstr>
      <vt:lpstr>Example of Computing z-score and T-score</vt:lpstr>
      <vt:lpstr>PowerPoint Presentation</vt:lpstr>
      <vt:lpstr>PowerPoint Presentation</vt:lpstr>
      <vt:lpstr>PowerPoint Presentation</vt:lpstr>
      <vt:lpstr>SF-36 PCS and MCS</vt:lpstr>
      <vt:lpstr>PowerPoint Presentation</vt:lpstr>
      <vt:lpstr>Is Acupuncture Related to Worse HRQOL?</vt:lpstr>
      <vt:lpstr>PowerPoint Presentation</vt:lpstr>
      <vt:lpstr>Ultimate Use of HRQOL Measures-- Helping to Ensure Access to  Cost-Effective Care</vt:lpstr>
      <vt:lpstr>PowerPoint Presentation</vt:lpstr>
      <vt:lpstr>“QALYs: The Basics” Milton Weinstein, George Torrance,  Alistair McGuire (Value in Health, 2009, vol. 12 Supplement 1)</vt:lpstr>
      <vt:lpstr>http://araw.mede.uic.edu/cgi-bin/utility.cgi</vt:lpstr>
      <vt:lpstr>SG&gt;TTO&gt;RS</vt:lpstr>
      <vt:lpstr>PowerPoint Presentation</vt:lpstr>
      <vt:lpstr>Reliability Minimum Standards</vt:lpstr>
      <vt:lpstr>Range of reliability estimates</vt:lpstr>
      <vt:lpstr>Self-Reports of Physical Health  Predict Five-Year Mortality  </vt:lpstr>
      <vt:lpstr>Mortality Prediction with a Single General Self-Rated Health Question</vt:lpstr>
      <vt:lpstr>Course of Emotional Well-being Over  2-years for Patients in the MOS  General Medical Sector</vt:lpstr>
      <vt:lpstr>Physical Functioning in Relation to Time Spent Exercising 2-years Before </vt:lpstr>
      <vt:lpstr>HRQOL in SEER-Medicare Health Outcomes Study (n = 126,366)</vt:lpstr>
      <vt:lpstr>Distant stage of cancer associated   with 0.05-0.10 lower SF-6D Score</vt:lpstr>
      <vt:lpstr>Physical Functioning and Emotional Well-Being at Baseline  for 54 Patients at UCLA-Center for East West Medicine </vt:lpstr>
      <vt:lpstr>Significant Improvement in all but 1 of SF-36 Scales (Change is in T-score metric)</vt:lpstr>
      <vt:lpstr>Effect Size</vt:lpstr>
      <vt:lpstr>Effect Sizes for Changes  in SF-36 Scores </vt:lpstr>
      <vt:lpstr>Defining a Responder: Reliable Change Index (RCI)</vt:lpstr>
      <vt:lpstr>Amount of Change in Observed Score Needed To be Statistically Significant </vt:lpstr>
      <vt:lpstr>Amount of Change Needed for Significant Individual Change </vt:lpstr>
      <vt:lpstr>7-31% of People in Sample Improve Significantly </vt:lpstr>
      <vt:lpstr>Item Responses and  Trait Levels</vt:lpstr>
      <vt:lpstr>Computer Adaptive Testing (CAT)</vt:lpstr>
      <vt:lpstr>Reliability Target for Use of Measures with Individuals </vt:lpstr>
      <vt:lpstr>Reliability and SEM</vt:lpstr>
      <vt:lpstr>In the past 7 days … </vt:lpstr>
      <vt:lpstr>In the past 7 days …</vt:lpstr>
      <vt:lpstr>In the past 7 days …</vt:lpstr>
      <vt:lpstr>In the past 7 days …</vt:lpstr>
      <vt:lpstr>In the past 7 days …</vt:lpstr>
      <vt:lpstr>In the past 7 days …</vt:lpstr>
      <vt:lpstr>PROMIS Physical Functioning  vs. “Legacy” Measures</vt:lpstr>
      <vt:lpstr>“Implementing patient-reported outcomes assessment in clinical practice: a review of  the options and considerations”</vt:lpstr>
      <vt:lpstr> Thank you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Overview</dc:title>
  <dc:creator>Dept of Medicine</dc:creator>
  <cp:lastModifiedBy>Ron Hays</cp:lastModifiedBy>
  <cp:revision>283</cp:revision>
  <cp:lastPrinted>2014-04-16T13:34:40Z</cp:lastPrinted>
  <dcterms:created xsi:type="dcterms:W3CDTF">2001-01-03T19:26:53Z</dcterms:created>
  <dcterms:modified xsi:type="dcterms:W3CDTF">2014-04-16T15:31:16Z</dcterms:modified>
</cp:coreProperties>
</file>