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28" r:id="rId3"/>
    <p:sldId id="539" r:id="rId4"/>
    <p:sldId id="522" r:id="rId5"/>
    <p:sldId id="523" r:id="rId6"/>
    <p:sldId id="524" r:id="rId7"/>
    <p:sldId id="546" r:id="rId8"/>
    <p:sldId id="527" r:id="rId9"/>
    <p:sldId id="529" r:id="rId10"/>
    <p:sldId id="545" r:id="rId11"/>
    <p:sldId id="532" r:id="rId12"/>
    <p:sldId id="533" r:id="rId13"/>
    <p:sldId id="534" r:id="rId14"/>
    <p:sldId id="535" r:id="rId15"/>
    <p:sldId id="543" r:id="rId16"/>
    <p:sldId id="544" r:id="rId17"/>
    <p:sldId id="511" r:id="rId18"/>
    <p:sldId id="512" r:id="rId19"/>
    <p:sldId id="510" r:id="rId20"/>
    <p:sldId id="538" r:id="rId21"/>
    <p:sldId id="513" r:id="rId22"/>
    <p:sldId id="514" r:id="rId23"/>
    <p:sldId id="516" r:id="rId24"/>
    <p:sldId id="466" r:id="rId25"/>
    <p:sldId id="515" r:id="rId26"/>
    <p:sldId id="470" r:id="rId27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5" autoAdjust="0"/>
    <p:restoredTop sz="90323" autoAdjust="0"/>
  </p:normalViewPr>
  <p:slideViewPr>
    <p:cSldViewPr snapToGrid="0" snapToObjects="1">
      <p:cViewPr varScale="1">
        <p:scale>
          <a:sx n="109" d="100"/>
          <a:sy n="109" d="100"/>
        </p:scale>
        <p:origin x="-1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-2124" y="-10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4AA5FAC6-3599-B54F-9EE9-6F6533F50801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9495AFE4-D420-C840-A6D0-3E83EAFB7B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9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9089CE39-C150-E94B-AEE7-CB982B8571F7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1" tIns="46960" rIns="93921" bIns="469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 vert="horz" lIns="93921" tIns="46960" rIns="93921" bIns="469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37F8E23D-6129-D442-9629-B159544CD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15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3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6026" indent="-290779">
              <a:defRPr sz="33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63117" indent="-232623">
              <a:defRPr sz="33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8364" indent="-232623">
              <a:defRPr sz="33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93610" indent="-232623">
              <a:defRPr sz="33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58857" indent="-232623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24104" indent="-232623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89350" indent="-232623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54597" indent="-232623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F8AD3F-BD9B-47D9-8F2D-758A7DDA6718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041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alphaModFix amt="5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6353"/>
            <a:ext cx="7772400" cy="2465293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6271" y="3811495"/>
            <a:ext cx="7965141" cy="293552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Christopher B. Forrest, MD, PhD</a:t>
            </a:r>
          </a:p>
          <a:p>
            <a:r>
              <a:rPr lang="en-US" dirty="0" smtClean="0"/>
              <a:t>Professor of Pediatrics</a:t>
            </a:r>
          </a:p>
          <a:p>
            <a:r>
              <a:rPr lang="en-US" dirty="0" smtClean="0"/>
              <a:t>Children’s Hospital of Philadelphia</a:t>
            </a:r>
          </a:p>
          <a:p>
            <a:r>
              <a:rPr lang="en-US" dirty="0" smtClean="0"/>
              <a:t>University of Pennsylvania School of Medicine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329" y="6236822"/>
            <a:ext cx="4093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1294" y="1417638"/>
            <a:ext cx="7261414" cy="4930775"/>
          </a:xfrm>
        </p:spPr>
        <p:txBody>
          <a:bodyPr anchor="t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8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51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090" y="6437240"/>
            <a:ext cx="304800" cy="272591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fld id="{EBBD8012-95FF-0F40-95ED-CD1992B38A4C}" type="slidenum">
              <a:rPr lang="en-US" sz="2200" b="0" baseline="0" smtClean="0">
                <a:solidFill>
                  <a:srgbClr val="FFFFFF"/>
                </a:solidFill>
                <a:latin typeface="Geneva"/>
              </a:rPr>
              <a:pPr algn="ctr"/>
              <a:t>‹#›</a:t>
            </a:fld>
            <a:endParaRPr lang="en-US" sz="2200" b="0" baseline="0" dirty="0">
              <a:solidFill>
                <a:srgbClr val="FFFFFF"/>
              </a:solidFill>
              <a:latin typeface="Genev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313" y="10536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Geneva"/>
          <a:ea typeface="+mj-ea"/>
          <a:cs typeface="Genev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7" y="743788"/>
            <a:ext cx="9000065" cy="147002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 Parsimonious Patient-Reported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Measure of Care Coordination 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704" y="2952206"/>
            <a:ext cx="8483143" cy="365179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dirty="0" smtClean="0"/>
              <a:t>Ron D. Hays, Ph.D. </a:t>
            </a:r>
          </a:p>
          <a:p>
            <a:pPr>
              <a:defRPr/>
            </a:pPr>
            <a:r>
              <a:rPr lang="en-US" sz="2800" dirty="0" smtClean="0"/>
              <a:t>UCLA Department of Medicine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September 27, 2013 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Los Angeles, CA 90024</a:t>
            </a:r>
          </a:p>
          <a:p>
            <a:pPr>
              <a:defRPr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Floor Broxton Conference Room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 algn="l">
              <a:defRPr/>
            </a:pPr>
            <a:endParaRPr lang="en-US" sz="2800" dirty="0" smtClean="0"/>
          </a:p>
          <a:p>
            <a:pPr algn="l">
              <a:defRPr/>
            </a:pPr>
            <a:endParaRPr lang="en-US" sz="2800" dirty="0" smtClean="0"/>
          </a:p>
          <a:p>
            <a:pPr algn="l">
              <a:spcBef>
                <a:spcPts val="0"/>
              </a:spcBef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1967" y="2213813"/>
            <a:ext cx="9000065" cy="1942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967" y="549534"/>
            <a:ext cx="9000065" cy="1942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274638"/>
            <a:ext cx="84549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CAHPS Medicare Survey Composites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Communication (4 items)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Getting needed care (2 items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Getting care quickly (3 items)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Customer Service (3 items)</a:t>
            </a:r>
          </a:p>
          <a:p>
            <a:pPr marL="914400" lvl="1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6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CAHPS Has Evolved Over Time</a:t>
            </a:r>
            <a:endParaRPr lang="en-US" sz="3000" dirty="0"/>
          </a:p>
        </p:txBody>
      </p:sp>
      <p:sp>
        <p:nvSpPr>
          <p:cNvPr id="4" name="Right Arrow 3"/>
          <p:cNvSpPr/>
          <p:nvPr/>
        </p:nvSpPr>
        <p:spPr>
          <a:xfrm>
            <a:off x="394485" y="2206888"/>
            <a:ext cx="8580456" cy="9123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901" y="1834243"/>
            <a:ext cx="782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1995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53679" y="1834243"/>
            <a:ext cx="77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2013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12747" y="3057996"/>
            <a:ext cx="1754686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CAHPS II (2002–2007)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7852" y="3058038"/>
            <a:ext cx="1767021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CAHPS I (1995–2001)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156287" y="3567714"/>
            <a:ext cx="0" cy="332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7382" y="3057996"/>
            <a:ext cx="1754686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CAHPS III (2007–2012)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1059" y="3074777"/>
            <a:ext cx="1754686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CAHPS IV (2012–2017)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09" y="6074905"/>
            <a:ext cx="6399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CAHPS I–IV represent $26 million in total funding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3120" y="6150820"/>
            <a:ext cx="975209" cy="328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31606" y="3920618"/>
            <a:ext cx="7643335" cy="1763046"/>
          </a:xfrm>
          <a:prstGeom prst="round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40613" y="3970659"/>
            <a:ext cx="7461835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000" dirty="0"/>
              <a:t>Develop </a:t>
            </a:r>
            <a:r>
              <a:rPr lang="en-US" sz="2000" dirty="0" smtClean="0"/>
              <a:t>surveys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000" dirty="0"/>
              <a:t>Enhance reporting guidelines and advance science of reporting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000" dirty="0" smtClean="0"/>
              <a:t>Evaluating quality </a:t>
            </a:r>
            <a:r>
              <a:rPr lang="en-US" sz="2000" dirty="0"/>
              <a:t>Improvement </a:t>
            </a:r>
            <a:r>
              <a:rPr lang="en-US" sz="2000" dirty="0" smtClean="0"/>
              <a:t>efforts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82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04 at 4.2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0" y="1174201"/>
            <a:ext cx="2741812" cy="2044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512" y="865530"/>
            <a:ext cx="244886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Ambulatory Care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427653" y="2233492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ket 16"/>
          <p:cNvSpPr/>
          <p:nvPr/>
        </p:nvSpPr>
        <p:spPr>
          <a:xfrm>
            <a:off x="4475674" y="1113406"/>
            <a:ext cx="129709" cy="2262382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0110" y="969418"/>
            <a:ext cx="472959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Plan Survey </a:t>
            </a: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Clinician &amp; Group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Care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Surgical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Care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ECHO®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Dental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Plan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American Indian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2365"/>
            <a:ext cx="86868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CAHPS Now Has a Family of Surveys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04 at 4.2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0" y="1174201"/>
            <a:ext cx="2741812" cy="2044608"/>
          </a:xfrm>
          <a:prstGeom prst="rect">
            <a:avLst/>
          </a:prstGeom>
        </p:spPr>
      </p:pic>
      <p:pic>
        <p:nvPicPr>
          <p:cNvPr id="6" name="Picture 5" descr="Screen shot 2013-09-04 at 4.27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1" y="3624923"/>
            <a:ext cx="2746784" cy="2376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512" y="865530"/>
            <a:ext cx="244886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Ambulatory Care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6924" y="3316401"/>
            <a:ext cx="244886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Facility</a:t>
            </a:r>
            <a:endParaRPr lang="en-US" sz="2400" b="1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27653" y="2233492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40461" y="4203961"/>
            <a:ext cx="499120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Hospital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Survey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In-Center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Hemodialysis Survey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Nursing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Survey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32097" y="4808395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ket 16"/>
          <p:cNvSpPr/>
          <p:nvPr/>
        </p:nvSpPr>
        <p:spPr>
          <a:xfrm>
            <a:off x="4475674" y="1113406"/>
            <a:ext cx="129709" cy="2262382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4467788" y="4263319"/>
            <a:ext cx="173204" cy="938240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0110" y="969418"/>
            <a:ext cx="472959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Plan Survey </a:t>
            </a:r>
            <a:endParaRPr 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Clinician &amp; Group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Care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Surgical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Care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ECHO®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Dental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Plan </a:t>
            </a: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American Indian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2365"/>
            <a:ext cx="86868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CAHPS Now Has a Family of Surveys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04 at 4.2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0" y="1174201"/>
            <a:ext cx="2741812" cy="2044608"/>
          </a:xfrm>
          <a:prstGeom prst="rect">
            <a:avLst/>
          </a:prstGeom>
        </p:spPr>
      </p:pic>
      <p:pic>
        <p:nvPicPr>
          <p:cNvPr id="6" name="Picture 5" descr="Screen shot 2013-09-04 at 4.27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1" y="3624923"/>
            <a:ext cx="2746784" cy="2376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512" y="865530"/>
            <a:ext cx="244886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Ambulatory Care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6924" y="3316401"/>
            <a:ext cx="244886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Facility</a:t>
            </a:r>
            <a:endParaRPr lang="en-US" sz="2400" b="1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27653" y="2233492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40461" y="4203961"/>
            <a:ext cx="499120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Hospital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Survey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In-Center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Hemodialysis Survey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Nursing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Surveys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432097" y="4808395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ket 16"/>
          <p:cNvSpPr/>
          <p:nvPr/>
        </p:nvSpPr>
        <p:spPr>
          <a:xfrm>
            <a:off x="4475674" y="1113406"/>
            <a:ext cx="129709" cy="2262382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4467788" y="4263319"/>
            <a:ext cx="173204" cy="938240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0110" y="969418"/>
            <a:ext cx="472959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Plan </a:t>
            </a: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Clinician &amp; Group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Care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Surgical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Care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ECHO®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Dental 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Plan </a:t>
            </a:r>
            <a:r>
              <a:rPr 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American Indian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6250" y="5705"/>
            <a:ext cx="86868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CAHPS Now Has a Family of Surveys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5700" y="6096000"/>
            <a:ext cx="785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CAHPS undisputed leader in measuring patient experience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02520" y="6192198"/>
            <a:ext cx="975209" cy="328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274638"/>
            <a:ext cx="851937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Care Coordination Measures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McDonald, K. M., et al. Care coordination measures atlas version 3.  AHRQ, 2010.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David Meyers, AHRQ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CAHPS PCMH survey (</a:t>
            </a:r>
            <a:r>
              <a:rPr lang="en-US" dirty="0" err="1" smtClean="0"/>
              <a:t>Scholle</a:t>
            </a:r>
            <a:r>
              <a:rPr lang="en-US" dirty="0" smtClean="0"/>
              <a:t> et al., 2012)</a:t>
            </a:r>
          </a:p>
          <a:p>
            <a:pPr lvl="1"/>
            <a:r>
              <a:rPr lang="en-US" dirty="0" smtClean="0"/>
              <a:t>Availability of test results and records during appointments</a:t>
            </a:r>
          </a:p>
          <a:p>
            <a:pPr lvl="1"/>
            <a:r>
              <a:rPr lang="en-US" dirty="0" smtClean="0"/>
              <a:t>Information about prescription medicines</a:t>
            </a:r>
          </a:p>
          <a:p>
            <a:pPr lvl="1"/>
            <a:r>
              <a:rPr lang="en-US" dirty="0" smtClean="0"/>
              <a:t>Communication among providers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03" y="2468926"/>
            <a:ext cx="12684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6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CAHPS Medicare Survey 2012</a:t>
            </a:r>
            <a:br>
              <a:rPr lang="en-US" dirty="0" smtClean="0"/>
            </a:br>
            <a:r>
              <a:rPr lang="en-US" dirty="0" smtClean="0"/>
              <a:t>Care Coordination Items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Personal doctor: 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has medical records or other information about your care during visits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talks about all medicines you are taking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informed and up-to-date about care from specialists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helps manage care from providers and services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follows up on test results </a:t>
            </a:r>
          </a:p>
          <a:p>
            <a:pPr marL="914400" lvl="1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66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Data Collection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15141"/>
            <a:ext cx="8412480" cy="45259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Random sample of 2012 Medicare beneficiaries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Data collected from February 21 to May 29, 2012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46% response rate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266,466 in analytic sample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  98,014 fee-for service beneficiaries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168,452 Medicare Advantage plan members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1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Analyses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" y="1567543"/>
            <a:ext cx="8925059" cy="479562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Categorical confirmatory factor analysis (</a:t>
            </a:r>
            <a:r>
              <a:rPr lang="en-US" dirty="0" err="1" smtClean="0">
                <a:solidFill>
                  <a:schemeClr val="tx2"/>
                </a:solidFill>
              </a:rPr>
              <a:t>Mplus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Patient-level and multi-level (patient and MA plan) 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Comparative Fit Index (CFI) &gt; 0.95</a:t>
            </a:r>
          </a:p>
          <a:p>
            <a:pPr lvl="1">
              <a:buClr>
                <a:schemeClr val="tx2"/>
              </a:buClr>
            </a:pPr>
            <a:r>
              <a:rPr lang="en-US" sz="2600" dirty="0" smtClean="0">
                <a:solidFill>
                  <a:schemeClr val="tx2"/>
                </a:solidFill>
              </a:rPr>
              <a:t>Root Mean Square Error of Approximation (RMSEA) &lt; 0.06</a:t>
            </a:r>
          </a:p>
          <a:p>
            <a:pPr lvl="1"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Reliability &gt;= 0.70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Internal consistency (coefficient alpha) 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Plan-level reliability</a:t>
            </a:r>
          </a:p>
          <a:p>
            <a:pPr lvl="1"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274638"/>
            <a:ext cx="84549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CAHPS Medicare Survey Composites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Communication (4 items)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Getting care quickly (3 items)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Getting needed care (2 items)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Customer Service (3 items)</a:t>
            </a:r>
          </a:p>
          <a:p>
            <a:pPr marL="914400" lvl="1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77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30 at 10.32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43" y="1386688"/>
            <a:ext cx="3082531" cy="196883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116184" y="3674038"/>
            <a:ext cx="4558936" cy="5143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Consortium</a:t>
            </a:r>
          </a:p>
        </p:txBody>
      </p:sp>
      <p:pic>
        <p:nvPicPr>
          <p:cNvPr id="5" name="Picture 4" descr="Screen shot 2013-08-30 at 10.38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17" y="4046325"/>
            <a:ext cx="2708620" cy="264185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6233" y="159029"/>
            <a:ext cx="8506478" cy="909141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Consumer Assessment of Healthcare Providers and Systems (CAHPS</a:t>
            </a:r>
            <a:r>
              <a:rPr lang="en-US" sz="3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®</a:t>
            </a:r>
            <a:r>
              <a:rPr lang="en-US" sz="3000" dirty="0" smtClean="0">
                <a:solidFill>
                  <a:schemeClr val="tx2"/>
                </a:solidFill>
              </a:rPr>
              <a:t>) Project 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0039" y="2704564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U18 HS016980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775" y="994642"/>
            <a:ext cx="8077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any number from 0 to 10, where 0 is the worst personal doctor possible, and 10 is the best personal doctor possible, what number would you use to rate your personal doctor?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Worst personal doctor possible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Best personal doctor possible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120092"/>
            <a:ext cx="888642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Regress Global Rating on Composites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Confirmatory Factor Analyses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Good fit for patient-level CFA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CFI =        0.996 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RMSEA = 0.020</a:t>
            </a:r>
          </a:p>
          <a:p>
            <a:pPr lvl="1">
              <a:buClr>
                <a:schemeClr val="tx2"/>
              </a:buClr>
            </a:pP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Good fit for multi-level CFA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CFI =        0.997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RMSEA = 0.014</a:t>
            </a:r>
          </a:p>
          <a:p>
            <a:endParaRPr lang="en-US" dirty="0"/>
          </a:p>
        </p:txBody>
      </p:sp>
      <p:pic>
        <p:nvPicPr>
          <p:cNvPr id="1026" name="Picture 2" descr="C:\Users\drhays\AppData\Local\Microsoft\Windows\Temporary Internet Files\Content.IE5\2LRTL4ML\MC90031155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50" y="2510942"/>
            <a:ext cx="2090056" cy="27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Standardized Factor Loadings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178630"/>
              </p:ext>
            </p:extLst>
          </p:nvPr>
        </p:nvGraphicFramePr>
        <p:xfrm>
          <a:off x="849084" y="1417638"/>
          <a:ext cx="7540617" cy="422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539"/>
                <a:gridCol w="2515661"/>
                <a:gridCol w="2511417"/>
              </a:tblGrid>
              <a:tr h="704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Within-Level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Between-Level</a:t>
                      </a:r>
                      <a:endParaRPr lang="en-US" dirty="0"/>
                    </a:p>
                  </a:txBody>
                  <a:tcPr/>
                </a:tc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 smtClean="0"/>
                        <a:t>Has medical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  (0.71)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0.86</a:t>
                      </a:r>
                      <a:endParaRPr lang="en-US" sz="2000" b="1" dirty="0"/>
                    </a:p>
                  </a:txBody>
                  <a:tcPr/>
                </a:tc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 smtClean="0"/>
                        <a:t>Talks about medicines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  (0.64)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0.58</a:t>
                      </a:r>
                      <a:endParaRPr lang="en-US" sz="2000" b="1" dirty="0"/>
                    </a:p>
                  </a:txBody>
                  <a:tcPr/>
                </a:tc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and up-to-date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  (0.69)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0.49</a:t>
                      </a:r>
                      <a:endParaRPr lang="en-US" sz="2000" b="1" dirty="0"/>
                    </a:p>
                  </a:txBody>
                  <a:tcPr/>
                </a:tc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 smtClean="0"/>
                        <a:t>Helps manage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  (0.77)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0.97</a:t>
                      </a:r>
                      <a:endParaRPr lang="en-US" sz="2000" b="1" dirty="0"/>
                    </a:p>
                  </a:txBody>
                  <a:tcPr/>
                </a:tc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 smtClean="0"/>
                        <a:t>Follow-</a:t>
                      </a:r>
                      <a:r>
                        <a:rPr lang="en-US" baseline="0" dirty="0" smtClean="0"/>
                        <a:t>up on test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  (0.70)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0.72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2228" y="5826034"/>
            <a:ext cx="684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Loadings from patient-level CFA shown within parentheses.  Multi-level</a:t>
            </a:r>
          </a:p>
          <a:p>
            <a:r>
              <a:rPr lang="en-US" dirty="0" smtClean="0"/>
              <a:t>CFA loadings are the other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Reliability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Internal consistency (alpha) = 0.70</a:t>
            </a: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Plan-level </a:t>
            </a:r>
          </a:p>
          <a:p>
            <a:pPr lvl="1">
              <a:buClr>
                <a:schemeClr val="tx2"/>
              </a:buClr>
            </a:pPr>
            <a:r>
              <a:rPr lang="en-US" sz="3200" dirty="0" smtClean="0">
                <a:solidFill>
                  <a:schemeClr val="tx2"/>
                </a:solidFill>
              </a:rPr>
              <a:t>ICC = 0.022 at plan level</a:t>
            </a:r>
          </a:p>
          <a:p>
            <a:pPr lvl="1">
              <a:buClr>
                <a:schemeClr val="tx2"/>
              </a:buClr>
            </a:pPr>
            <a:r>
              <a:rPr lang="en-US" sz="3200" dirty="0" smtClean="0">
                <a:solidFill>
                  <a:schemeClr val="tx2"/>
                </a:solidFill>
              </a:rPr>
              <a:t>Number of patients needed to obtain 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</a:rPr>
              <a:t>0.70 reliability = 102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</a:rPr>
              <a:t>0.80 reliability = 170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/>
              <a:t>Regression of Global Rating of Personal  Doctor on CAHPS Composites </a:t>
            </a:r>
            <a:endParaRPr lang="en-US" sz="3600" dirty="0" smtClean="0">
              <a:latin typeface="Comic Sans MS" pitchFamily="66" charset="0"/>
            </a:endParaRP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720022"/>
              </p:ext>
            </p:extLst>
          </p:nvPr>
        </p:nvGraphicFramePr>
        <p:xfrm>
          <a:off x="901338" y="1985555"/>
          <a:ext cx="7461069" cy="3068507"/>
        </p:xfrm>
        <a:graphic>
          <a:graphicData uri="http://schemas.openxmlformats.org/drawingml/2006/table">
            <a:tbl>
              <a:tblPr/>
              <a:tblGrid>
                <a:gridCol w="4493623"/>
                <a:gridCol w="2967446"/>
              </a:tblGrid>
              <a:tr h="554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Composite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209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Standardized Beta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3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Communication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3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Care Coordination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0.17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93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Getting Care Quickly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0.04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5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Getting Needed Care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0.01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76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Customer Service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    -.002 (ns)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02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2E53DE29-95DF-41C7-8991-CFEA4A35F90D}" type="slidenum">
              <a:rPr lang="en-US" sz="1400" b="0" smtClean="0"/>
              <a:pPr/>
              <a:t>24</a:t>
            </a:fld>
            <a:endParaRPr lang="en-US" sz="1400" b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01338" y="5283200"/>
            <a:ext cx="467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(</a:t>
            </a:r>
            <a:r>
              <a:rPr lang="en-US" sz="2800" dirty="0">
                <a:latin typeface="Calibri" pitchFamily="34" charset="0"/>
              </a:rPr>
              <a:t>R</a:t>
            </a:r>
            <a:r>
              <a:rPr lang="en-US" sz="2800" baseline="30000" dirty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 = 0.56)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668"/>
            <a:ext cx="8229600" cy="127597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Conclusions</a:t>
            </a:r>
            <a:r>
              <a:rPr lang="en-US" dirty="0" smtClean="0">
                <a:solidFill>
                  <a:schemeClr val="tx2"/>
                </a:solidFill>
              </a:rPr>
              <a:t>                 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sz="27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311"/>
            <a:ext cx="8229600" cy="556367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Care coordination composite</a:t>
            </a:r>
          </a:p>
          <a:p>
            <a:pPr lvl="1">
              <a:buClr>
                <a:schemeClr val="tx2"/>
              </a:buClr>
            </a:pPr>
            <a:r>
              <a:rPr lang="en-US" dirty="0" err="1" smtClean="0">
                <a:solidFill>
                  <a:schemeClr val="tx2"/>
                </a:solidFill>
              </a:rPr>
              <a:t>Unidimensional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Has satisfactory reliability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Uniquely associated with global rating of personal doctor</a:t>
            </a: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Implications for CMS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Report to patients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Report to plans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Use in Quality Bonus Payments to Managed Care Plans</a:t>
            </a:r>
          </a:p>
          <a:p>
            <a:pPr lvl="2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http</a:t>
            </a:r>
            <a:r>
              <a:rPr lang="en-US" dirty="0">
                <a:solidFill>
                  <a:schemeClr val="tx2"/>
                </a:solidFill>
              </a:rPr>
              <a:t>://www.cms.gov/Medicare/Prescription-Drug-Coverage/PrescriptionDrugCovGenIn/PerformanceData.html</a:t>
            </a:r>
            <a:endParaRPr lang="en-US" dirty="0" smtClean="0">
              <a:solidFill>
                <a:schemeClr val="tx2"/>
              </a:solidFill>
            </a:endParaRPr>
          </a:p>
          <a:p>
            <a:pPr lvl="2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Outcomes (55%), CAHPS (27%), Process (18%)</a:t>
            </a:r>
            <a:endParaRPr lang="en-US" dirty="0">
              <a:solidFill>
                <a:schemeClr val="tx2"/>
              </a:solidFill>
            </a:endParaRPr>
          </a:p>
          <a:p>
            <a:pPr lvl="2"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Future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Examine </a:t>
            </a:r>
            <a:r>
              <a:rPr lang="en-US" dirty="0">
                <a:solidFill>
                  <a:schemeClr val="tx2"/>
                </a:solidFill>
              </a:rPr>
              <a:t>how it is related to other ways of assessing care </a:t>
            </a:r>
            <a:r>
              <a:rPr lang="en-US" dirty="0" smtClean="0">
                <a:solidFill>
                  <a:schemeClr val="tx2"/>
                </a:solidFill>
              </a:rPr>
              <a:t>coordination such as work </a:t>
            </a:r>
            <a:r>
              <a:rPr lang="en-US" dirty="0">
                <a:solidFill>
                  <a:schemeClr val="tx2"/>
                </a:solidFill>
              </a:rPr>
              <a:t>flow, scheduling and documentation rated by external </a:t>
            </a:r>
            <a:r>
              <a:rPr lang="en-US" dirty="0" smtClean="0">
                <a:solidFill>
                  <a:schemeClr val="tx2"/>
                </a:solidFill>
              </a:rPr>
              <a:t>observers.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3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Thank you.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9817" y="1600200"/>
            <a:ext cx="5120639" cy="4525963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D7BB01-3C1A-46A1-A6D2-DF7CFBE199A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196" name="Picture 2" descr="Charles A. Darby J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437" y="1600200"/>
            <a:ext cx="3473363" cy="36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ahps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5187" y="1600200"/>
            <a:ext cx="320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9325" y="5537200"/>
            <a:ext cx="43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Chuck Darby, Emeritus CAHPS Project Officer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636393" y="3244334"/>
            <a:ext cx="4050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u="sng" dirty="0">
                <a:solidFill>
                  <a:schemeClr val="tx2"/>
                </a:solidFill>
              </a:rPr>
              <a:t>Medical Care Research &amp; Review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in press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2614" y="432730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drhays@ucla.edu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615141"/>
            <a:ext cx="8654603" cy="45259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RAND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Steven </a:t>
            </a:r>
            <a:r>
              <a:rPr lang="en-US" dirty="0">
                <a:solidFill>
                  <a:schemeClr val="tx2"/>
                </a:solidFill>
              </a:rPr>
              <a:t>Martino, Julie A. Brown, Mike Cui, </a:t>
            </a:r>
            <a:r>
              <a:rPr lang="en-US" dirty="0" smtClean="0">
                <a:solidFill>
                  <a:schemeClr val="tx2"/>
                </a:solidFill>
              </a:rPr>
              <a:t>Marc Elliott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Yale	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Paul Cleary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Center for Medicare &amp; Medicaid Services (CMS)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Sarah </a:t>
            </a:r>
            <a:r>
              <a:rPr lang="en-US" dirty="0" err="1" smtClean="0">
                <a:solidFill>
                  <a:schemeClr val="tx2"/>
                </a:solidFill>
              </a:rPr>
              <a:t>Gaillot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Supported by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CMS </a:t>
            </a:r>
            <a:r>
              <a:rPr lang="en-US" dirty="0">
                <a:solidFill>
                  <a:schemeClr val="tx2"/>
                </a:solidFill>
              </a:rPr>
              <a:t>contract HHSM-500-2005-000281 </a:t>
            </a:r>
          </a:p>
          <a:p>
            <a:pPr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We Measure Quality of Care to Improve It</a:t>
            </a: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4" name="Picture 3" descr="doctor_male_patien_136860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0" y="1282192"/>
            <a:ext cx="2976286" cy="1763068"/>
          </a:xfrm>
          <a:prstGeom prst="rect">
            <a:avLst/>
          </a:prstGeom>
        </p:spPr>
      </p:pic>
      <p:pic>
        <p:nvPicPr>
          <p:cNvPr id="5" name="Picture 4" descr="Alan-Stott-cancer-patient-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8" y="4847410"/>
            <a:ext cx="2982427" cy="1736270"/>
          </a:xfrm>
          <a:prstGeom prst="rect">
            <a:avLst/>
          </a:prstGeom>
        </p:spPr>
      </p:pic>
      <p:pic>
        <p:nvPicPr>
          <p:cNvPr id="7" name="Picture 6" descr="private-healthca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24" y="3352677"/>
            <a:ext cx="1286912" cy="1286912"/>
          </a:xfrm>
          <a:prstGeom prst="rect">
            <a:avLst/>
          </a:prstGeom>
        </p:spPr>
      </p:pic>
      <p:pic>
        <p:nvPicPr>
          <p:cNvPr id="8" name="Picture 7" descr="Congress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343923"/>
            <a:ext cx="1738808" cy="12794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67723" y="1565782"/>
            <a:ext cx="2449162" cy="1282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33165" y="194798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Providers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67723" y="3382597"/>
            <a:ext cx="2449162" cy="1282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8209" y="3666163"/>
            <a:ext cx="2214519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Government/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Private Insurers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567723" y="5022351"/>
            <a:ext cx="2449162" cy="1282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11591" y="5429207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Patients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525" y="1787704"/>
            <a:ext cx="2786507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Find out how well they are doing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5309" y="3604517"/>
            <a:ext cx="298545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Identify best/worst healthcare providers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38104" y="5272641"/>
            <a:ext cx="298545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Choose best health care for themselves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45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How Do We Measure Quality of Care?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007586" cy="25147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Focus has been on expert </a:t>
            </a:r>
            <a:r>
              <a:rPr lang="en-US" sz="2400" dirty="0" smtClean="0">
                <a:solidFill>
                  <a:schemeClr val="tx2"/>
                </a:solidFill>
              </a:rPr>
              <a:t>consensus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Variant of RAND Delphi Method</a:t>
            </a:r>
          </a:p>
        </p:txBody>
      </p:sp>
      <p:pic>
        <p:nvPicPr>
          <p:cNvPr id="4" name="Picture 3" descr="doctor_male_patien_136860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689048"/>
            <a:ext cx="35052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How Do We Measure Quality of Care?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0920" y="1353142"/>
            <a:ext cx="4631493" cy="16556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But how patients perceive their care also important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CAHPS project was tasked with measuring patient experiences.</a:t>
            </a:r>
          </a:p>
        </p:txBody>
      </p:sp>
      <p:pic>
        <p:nvPicPr>
          <p:cNvPr id="7" name="Picture 6" descr="Alan-Stott-cancer-patient-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0" y="3299660"/>
            <a:ext cx="4206240" cy="2523744"/>
          </a:xfrm>
          <a:prstGeom prst="rect">
            <a:avLst/>
          </a:prstGeom>
        </p:spPr>
      </p:pic>
      <p:pic>
        <p:nvPicPr>
          <p:cNvPr id="8" name="Picture 7" descr="doctor_male_patien_1368608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689048"/>
            <a:ext cx="3505200" cy="219456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007586" cy="25147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Focus has been on expert </a:t>
            </a:r>
            <a:r>
              <a:rPr lang="en-US" sz="2400" dirty="0" smtClean="0">
                <a:solidFill>
                  <a:schemeClr val="tx2"/>
                </a:solidFill>
              </a:rPr>
              <a:t>consensus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Variant of RAND Delphi Method</a:t>
            </a:r>
          </a:p>
        </p:txBody>
      </p:sp>
    </p:spTree>
    <p:extLst>
      <p:ext uri="{BB962C8B-B14F-4D97-AF65-F5344CB8AC3E}">
        <p14:creationId xmlns:p14="http://schemas.microsoft.com/office/powerpoint/2010/main" val="4559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668"/>
            <a:ext cx="9144000" cy="71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9029"/>
            <a:ext cx="8506478" cy="909141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CAHPS Approach 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3597" y="3990749"/>
            <a:ext cx="4477616" cy="28579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Focus on what patients want to know about AND </a:t>
            </a:r>
            <a:r>
              <a:rPr lang="en-US" sz="2400" dirty="0" smtClean="0">
                <a:solidFill>
                  <a:schemeClr val="tx2"/>
                </a:solidFill>
              </a:rPr>
              <a:t>can accurately </a:t>
            </a:r>
            <a:r>
              <a:rPr lang="en-US" sz="2400" dirty="0">
                <a:solidFill>
                  <a:schemeClr val="tx2"/>
                </a:solidFill>
              </a:rPr>
              <a:t>report </a:t>
            </a:r>
            <a:r>
              <a:rPr lang="en-US" sz="2400" dirty="0" smtClean="0">
                <a:solidFill>
                  <a:schemeClr val="tx2"/>
                </a:solidFill>
              </a:rPr>
              <a:t>about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Communication with </a:t>
            </a:r>
            <a:r>
              <a:rPr lang="en-US" sz="2000" dirty="0" smtClean="0">
                <a:solidFill>
                  <a:schemeClr val="tx2"/>
                </a:solidFill>
              </a:rPr>
              <a:t>health care provider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Access to </a:t>
            </a:r>
            <a:r>
              <a:rPr lang="en-US" sz="2000" dirty="0" smtClean="0">
                <a:solidFill>
                  <a:schemeClr val="tx2"/>
                </a:solidFill>
              </a:rPr>
              <a:t>care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Office staff courtesy and respect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Customer </a:t>
            </a:r>
            <a:r>
              <a:rPr lang="en-US" sz="2000" dirty="0" smtClean="0">
                <a:solidFill>
                  <a:schemeClr val="tx2"/>
                </a:solidFill>
              </a:rPr>
              <a:t>service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8" y="852243"/>
            <a:ext cx="3887239" cy="3037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5346" y="1438953"/>
            <a:ext cx="4288654" cy="307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0"/>
              </a:spcBef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6000"/>
              </a:spcBef>
            </a:pPr>
            <a:r>
              <a:rPr lang="en-US" sz="2400" dirty="0">
                <a:solidFill>
                  <a:srgbClr val="0070C0"/>
                </a:solidFill>
              </a:rPr>
              <a:t>Complements information from clinical process measures	</a:t>
            </a:r>
          </a:p>
          <a:p>
            <a:pPr lvl="1">
              <a:lnSpc>
                <a:spcPct val="90000"/>
              </a:lnSpc>
              <a:spcBef>
                <a:spcPts val="3000"/>
              </a:spcBef>
            </a:pPr>
            <a:r>
              <a:rPr lang="en-US" sz="2000" dirty="0">
                <a:solidFill>
                  <a:srgbClr val="0070C0"/>
                </a:solidFill>
              </a:rPr>
              <a:t>Correlates positively with clinical measures, but important in own right</a:t>
            </a:r>
          </a:p>
        </p:txBody>
      </p:sp>
    </p:spTree>
    <p:extLst>
      <p:ext uri="{BB962C8B-B14F-4D97-AF65-F5344CB8AC3E}">
        <p14:creationId xmlns:p14="http://schemas.microsoft.com/office/powerpoint/2010/main" val="18214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06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Rather than Assessing Patient Satisfaction, CAHPS Relies on </a:t>
            </a:r>
            <a:r>
              <a:rPr lang="en-US" sz="3000" u="sng" dirty="0" smtClean="0">
                <a:solidFill>
                  <a:schemeClr val="tx2"/>
                </a:solidFill>
              </a:rPr>
              <a:t>Reports About Care</a:t>
            </a:r>
            <a:endParaRPr lang="en-US" sz="3000" u="sng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3-09-19 at 9.2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6" y="2024662"/>
            <a:ext cx="7783416" cy="39302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17847" y="1775374"/>
            <a:ext cx="7964974" cy="4376791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ate and Cle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Whate and Clean.potx</Template>
  <TotalTime>5326</TotalTime>
  <Words>926</Words>
  <Application>Microsoft Office PowerPoint</Application>
  <PresentationFormat>On-screen Show (4:3)</PresentationFormat>
  <Paragraphs>234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Whate and Clean</vt:lpstr>
      <vt:lpstr>A Parsimonious Patient-Reported Measure of Care Coordination  </vt:lpstr>
      <vt:lpstr>Consumer Assessment of Healthcare Providers and Systems (CAHPS®) Project </vt:lpstr>
      <vt:lpstr>Collaborators</vt:lpstr>
      <vt:lpstr>We Measure Quality of Care to Improve It</vt:lpstr>
      <vt:lpstr>How Do We Measure Quality of Care?</vt:lpstr>
      <vt:lpstr>How Do We Measure Quality of Care?</vt:lpstr>
      <vt:lpstr>PowerPoint Presentation</vt:lpstr>
      <vt:lpstr>CAHPS Approach </vt:lpstr>
      <vt:lpstr>Rather than Assessing Patient Satisfaction, CAHPS Relies on Reports About Care</vt:lpstr>
      <vt:lpstr> CAHPS Medicare Survey Composites</vt:lpstr>
      <vt:lpstr>CAHPS Has Evolved Over Time</vt:lpstr>
      <vt:lpstr>CAHPS Now Has a Family of Surveys</vt:lpstr>
      <vt:lpstr>CAHPS Now Has a Family of Surveys</vt:lpstr>
      <vt:lpstr>CAHPS Now Has a Family of Surveys</vt:lpstr>
      <vt:lpstr>Care Coordination Measures</vt:lpstr>
      <vt:lpstr>CAHPS Medicare Survey 2012 Care Coordination Items</vt:lpstr>
      <vt:lpstr>Data Collection</vt:lpstr>
      <vt:lpstr>Analyses</vt:lpstr>
      <vt:lpstr> CAHPS Medicare Survey Composites</vt:lpstr>
      <vt:lpstr>Regress Global Rating on Composites </vt:lpstr>
      <vt:lpstr>Confirmatory Factor Analyses</vt:lpstr>
      <vt:lpstr>Standardized Factor Loadings</vt:lpstr>
      <vt:lpstr>Reliability </vt:lpstr>
      <vt:lpstr>Regression of Global Rating of Personal  Doctor on CAHPS Composites </vt:lpstr>
      <vt:lpstr>Conclusions                  </vt:lpstr>
      <vt:lpstr>Thank you.</vt:lpstr>
    </vt:vector>
  </TitlesOfParts>
  <Company>Childrens Hospital of Philadelphia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an Open-Science Pediatric Learning Health System</dc:title>
  <dc:creator>Ron Hays, PhD</dc:creator>
  <cp:lastModifiedBy>kspritzer</cp:lastModifiedBy>
  <cp:revision>430</cp:revision>
  <cp:lastPrinted>2013-06-11T15:25:36Z</cp:lastPrinted>
  <dcterms:created xsi:type="dcterms:W3CDTF">2011-11-09T23:11:39Z</dcterms:created>
  <dcterms:modified xsi:type="dcterms:W3CDTF">2013-09-27T16:29:42Z</dcterms:modified>
</cp:coreProperties>
</file>