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453" r:id="rId3"/>
    <p:sldId id="441" r:id="rId4"/>
    <p:sldId id="442" r:id="rId5"/>
    <p:sldId id="443" r:id="rId6"/>
    <p:sldId id="480" r:id="rId7"/>
    <p:sldId id="483" r:id="rId8"/>
    <p:sldId id="484" r:id="rId9"/>
    <p:sldId id="444" r:id="rId10"/>
    <p:sldId id="446" r:id="rId11"/>
    <p:sldId id="447" r:id="rId12"/>
    <p:sldId id="426" r:id="rId13"/>
    <p:sldId id="470" r:id="rId14"/>
    <p:sldId id="427" r:id="rId15"/>
    <p:sldId id="428" r:id="rId16"/>
    <p:sldId id="466" r:id="rId17"/>
    <p:sldId id="467" r:id="rId18"/>
    <p:sldId id="468" r:id="rId19"/>
    <p:sldId id="429" r:id="rId20"/>
    <p:sldId id="433" r:id="rId21"/>
    <p:sldId id="476" r:id="rId22"/>
    <p:sldId id="477" r:id="rId23"/>
    <p:sldId id="431" r:id="rId24"/>
    <p:sldId id="472" r:id="rId25"/>
    <p:sldId id="479" r:id="rId26"/>
    <p:sldId id="458" r:id="rId27"/>
    <p:sldId id="459" r:id="rId28"/>
    <p:sldId id="460" r:id="rId29"/>
    <p:sldId id="461" r:id="rId30"/>
    <p:sldId id="462" r:id="rId31"/>
    <p:sldId id="463" r:id="rId32"/>
    <p:sldId id="464" r:id="rId33"/>
    <p:sldId id="465" r:id="rId34"/>
    <p:sldId id="432" r:id="rId35"/>
  </p:sldIdLst>
  <p:sldSz cx="9144000" cy="6858000" type="screen4x3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323" autoAdjust="0"/>
  </p:normalViewPr>
  <p:slideViewPr>
    <p:cSldViewPr snapToGrid="0" snapToObjects="1">
      <p:cViewPr>
        <p:scale>
          <a:sx n="100" d="100"/>
          <a:sy n="100" d="100"/>
        </p:scale>
        <p:origin x="-51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674"/>
    </p:cViewPr>
  </p:sorterViewPr>
  <p:notesViewPr>
    <p:cSldViewPr snapToGrid="0" snapToObjects="1">
      <p:cViewPr varScale="1">
        <p:scale>
          <a:sx n="42" d="100"/>
          <a:sy n="42" d="100"/>
        </p:scale>
        <p:origin x="-2124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HD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Phy Func.</c:v>
                </c:pt>
                <c:pt idx="1">
                  <c:v>Pain</c:v>
                </c:pt>
                <c:pt idx="2">
                  <c:v>Effects</c:v>
                </c:pt>
                <c:pt idx="3">
                  <c:v>Burden</c:v>
                </c:pt>
                <c:pt idx="4">
                  <c:v>Work</c:v>
                </c:pt>
                <c:pt idx="5">
                  <c:v>Satisfaction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32</c:v>
                </c:pt>
                <c:pt idx="1">
                  <c:v>58</c:v>
                </c:pt>
                <c:pt idx="2">
                  <c:v>59</c:v>
                </c:pt>
                <c:pt idx="3">
                  <c:v>26</c:v>
                </c:pt>
                <c:pt idx="4">
                  <c:v>20</c:v>
                </c:pt>
                <c:pt idx="5">
                  <c:v>70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PD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Phy Func.</c:v>
                </c:pt>
                <c:pt idx="1">
                  <c:v>Pain</c:v>
                </c:pt>
                <c:pt idx="2">
                  <c:v>Effects</c:v>
                </c:pt>
                <c:pt idx="3">
                  <c:v>Burden</c:v>
                </c:pt>
                <c:pt idx="4">
                  <c:v>Work</c:v>
                </c:pt>
                <c:pt idx="5">
                  <c:v>Satisfaction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68</c:v>
                </c:pt>
                <c:pt idx="1">
                  <c:v>76</c:v>
                </c:pt>
                <c:pt idx="2">
                  <c:v>74</c:v>
                </c:pt>
                <c:pt idx="3">
                  <c:v>59</c:v>
                </c:pt>
                <c:pt idx="4">
                  <c:v>50</c:v>
                </c:pt>
                <c:pt idx="5">
                  <c:v>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94624"/>
        <c:axId val="35596160"/>
      </c:barChart>
      <c:catAx>
        <c:axId val="35594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5596160"/>
        <c:crosses val="autoZero"/>
        <c:auto val="1"/>
        <c:lblAlgn val="ctr"/>
        <c:lblOffset val="100"/>
        <c:noMultiLvlLbl val="0"/>
      </c:catAx>
      <c:valAx>
        <c:axId val="35596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55946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4AA5FAC6-3599-B54F-9EE9-6F6533F50801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9495AFE4-D420-C840-A6D0-3E83EAFB7B4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491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/>
          <a:lstStyle>
            <a:lvl1pPr algn="r">
              <a:defRPr sz="1200"/>
            </a:lvl1pPr>
          </a:lstStyle>
          <a:p>
            <a:fld id="{9089CE39-C150-E94B-AEE7-CB982B8571F7}" type="datetimeFigureOut">
              <a:rPr lang="en-US" smtClean="0"/>
              <a:pPr/>
              <a:t>2/21/2013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97" tIns="46148" rIns="92297" bIns="461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297" tIns="46148" rIns="92297" bIns="4614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6"/>
            <a:ext cx="2971800" cy="464820"/>
          </a:xfrm>
          <a:prstGeom prst="rect">
            <a:avLst/>
          </a:prstGeom>
        </p:spPr>
        <p:txBody>
          <a:bodyPr vert="horz" lIns="92297" tIns="46148" rIns="92297" bIns="46148" rtlCol="0" anchor="b"/>
          <a:lstStyle>
            <a:lvl1pPr algn="r">
              <a:defRPr sz="1200"/>
            </a:lvl1pPr>
          </a:lstStyle>
          <a:p>
            <a:fld id="{37F8E23D-6129-D442-9629-B159544CD8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01516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65996480-F816-4B87-99F9-0EDD4CAB553F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5529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300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5791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5301" name="Slide Number Placeholder 3"/>
          <p:cNvSpPr txBox="1">
            <a:spLocks noGrp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/>
            <a:fld id="{69FF39DD-E916-4E5C-B8DD-720306333E94}" type="slidenum">
              <a:rPr lang="en-US" sz="1200" b="1">
                <a:latin typeface="Times New Roman" pitchFamily="18" charset="0"/>
              </a:rPr>
              <a:pPr algn="r"/>
              <a:t>12</a:t>
            </a:fld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653C5196-727A-4352-8A2B-1D2B3E87D651}" type="slidenum">
              <a:rPr lang="en-US"/>
              <a:pPr eaLnBrk="1" hangingPunct="1"/>
              <a:t>14</a:t>
            </a:fld>
            <a:endParaRPr lang="en-US"/>
          </a:p>
        </p:txBody>
      </p:sp>
      <p:sp>
        <p:nvSpPr>
          <p:cNvPr id="5632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4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5791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6325" name="Slide Number Placeholder 3"/>
          <p:cNvSpPr txBox="1">
            <a:spLocks noGrp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/>
            <a:fld id="{FBA34297-FA3F-4074-946A-18A5A223C695}" type="slidenum">
              <a:rPr lang="en-US" sz="1200" b="1">
                <a:latin typeface="Times New Roman" pitchFamily="18" charset="0"/>
              </a:rPr>
              <a:pPr algn="r"/>
              <a:t>14</a:t>
            </a:fld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EE99E672-522B-4930-8D1B-F699C7A828BF}" type="slidenum">
              <a:rPr lang="en-US"/>
              <a:pPr eaLnBrk="1" hangingPunct="1"/>
              <a:t>19</a:t>
            </a:fld>
            <a:endParaRPr lang="en-US"/>
          </a:p>
        </p:txBody>
      </p:sp>
      <p:sp>
        <p:nvSpPr>
          <p:cNvPr id="5734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8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5791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7349" name="Slide Number Placeholder 3"/>
          <p:cNvSpPr txBox="1">
            <a:spLocks noGrp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/>
            <a:fld id="{FE2AF032-CD19-4486-BBB4-3484210CE7F3}" type="slidenum">
              <a:rPr lang="en-US" sz="1200" b="1">
                <a:latin typeface="Times New Roman" pitchFamily="18" charset="0"/>
              </a:rPr>
              <a:pPr algn="r"/>
              <a:t>19</a:t>
            </a:fld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69A126DB-9D2D-4023-8BC5-288794704268}" type="slidenum">
              <a:rPr lang="en-US"/>
              <a:pPr eaLnBrk="1" hangingPunct="1"/>
              <a:t>23</a:t>
            </a:fld>
            <a:endParaRPr lang="en-US"/>
          </a:p>
        </p:txBody>
      </p:sp>
      <p:sp>
        <p:nvSpPr>
          <p:cNvPr id="5837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2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5791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DOPPS 55-64 year old group</a:t>
            </a:r>
          </a:p>
        </p:txBody>
      </p:sp>
      <p:sp>
        <p:nvSpPr>
          <p:cNvPr id="58373" name="Slide Number Placeholder 3"/>
          <p:cNvSpPr txBox="1">
            <a:spLocks noGrp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/>
            <a:fld id="{672098C7-3C71-4539-ACD2-9C70BCBB1137}" type="slidenum">
              <a:rPr lang="en-US" sz="1200" b="1">
                <a:latin typeface="Times New Roman" pitchFamily="18" charset="0"/>
              </a:rPr>
              <a:pPr algn="r"/>
              <a:t>23</a:t>
            </a:fld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CA15A0E-D985-4DF8-A955-8C2AA972BB76}" type="slidenum">
              <a:rPr lang="en-US" smtClean="0"/>
              <a:pPr eaLnBrk="1" hangingPunct="1"/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/>
            <a:fld id="{DD0E5ADF-FEB3-479B-9150-B6477FF171D1}" type="slidenum">
              <a:rPr lang="en-US"/>
              <a:pPr eaLnBrk="1" hangingPunct="1"/>
              <a:t>34</a:t>
            </a:fld>
            <a:endParaRPr lang="en-US"/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xfrm>
            <a:off x="914400" y="4415791"/>
            <a:ext cx="5029200" cy="41833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sp>
        <p:nvSpPr>
          <p:cNvPr id="59397" name="Slide Number Placeholder 3"/>
          <p:cNvSpPr txBox="1">
            <a:spLocks noGrp="1"/>
          </p:cNvSpPr>
          <p:nvPr/>
        </p:nvSpPr>
        <p:spPr bwMode="auto">
          <a:xfrm>
            <a:off x="3886200" y="8831580"/>
            <a:ext cx="2971800" cy="464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r"/>
            <a:fld id="{FCE218DA-135A-4F6B-A88E-E513B618FE18}" type="slidenum">
              <a:rPr lang="en-US" sz="1200" b="1">
                <a:latin typeface="Times New Roman" pitchFamily="18" charset="0"/>
              </a:rPr>
              <a:pPr algn="r"/>
              <a:t>34</a:t>
            </a:fld>
            <a:endParaRPr lang="en-US" sz="1200" b="1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9911" indent="-288428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53710" indent="-230742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15194" indent="-230742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76678" indent="-230742" defTabSz="932582" eaLnBrk="0" hangingPunct="0"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38161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99645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61130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22614" indent="-230742" defTabSz="932582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defRPr/>
            </a:pPr>
            <a:fld id="{D026C803-F4C8-468A-8970-3D95FD6BBE39}" type="slidenum">
              <a:rPr lang="en-US" sz="1200"/>
              <a:pPr>
                <a:defRPr/>
              </a:pPr>
              <a:t>5</a:t>
            </a:fld>
            <a:endParaRPr 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A4657E9-3293-4A67-8C94-0D36D95B2F6C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4FF0BC9-13C2-4711-8C72-5BB0D09F5F5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F2E2FCF-0024-46FD-AC3C-0CEF6FD12D83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7AA730-3F2D-4D0B-99E2-0CB8BE63D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2A29D1-447F-4570-82C6-675C68349392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529231-3F15-44BA-8458-14D000DE2388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>
            <a:alphaModFix amt="5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26353"/>
            <a:ext cx="7772400" cy="2465293"/>
          </a:xfrm>
          <a:solidFill>
            <a:schemeClr val="accent3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66271" y="3811495"/>
            <a:ext cx="7965141" cy="293552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Christopher B. Forrest, MD, PhD</a:t>
            </a:r>
          </a:p>
          <a:p>
            <a:r>
              <a:rPr lang="en-US" dirty="0" smtClean="0"/>
              <a:t>Professor of Pediatrics</a:t>
            </a:r>
          </a:p>
          <a:p>
            <a:r>
              <a:rPr lang="en-US" dirty="0" smtClean="0"/>
              <a:t>Children’s Hospital of Philadelphia</a:t>
            </a:r>
          </a:p>
          <a:p>
            <a:r>
              <a:rPr lang="en-US" dirty="0" smtClean="0"/>
              <a:t>University of Pennsylvania School of Medicine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97329" y="6236822"/>
            <a:ext cx="409388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38100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2024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1514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157090" y="6437240"/>
            <a:ext cx="304800" cy="272591"/>
          </a:xfrm>
          <a:prstGeom prst="ellipse">
            <a:avLst/>
          </a:prstGeom>
          <a:solidFill>
            <a:srgbClr val="0000FF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 fontScale="55000" lnSpcReduction="20000"/>
          </a:bodyPr>
          <a:lstStyle/>
          <a:p>
            <a:pPr algn="ctr"/>
            <a:fld id="{EBBD8012-95FF-0F40-95ED-CD1992B38A4C}" type="slidenum">
              <a:rPr lang="en-US" sz="2200" b="0" baseline="0" smtClean="0">
                <a:solidFill>
                  <a:srgbClr val="FFFFFF"/>
                </a:solidFill>
                <a:latin typeface="Geneva"/>
              </a:rPr>
              <a:pPr algn="ctr"/>
              <a:t>‹#›</a:t>
            </a:fld>
            <a:endParaRPr lang="en-US" sz="2200" b="0" baseline="0" dirty="0">
              <a:solidFill>
                <a:srgbClr val="FFFFFF"/>
              </a:solidFill>
              <a:latin typeface="Geneva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5313" y="105365"/>
            <a:ext cx="9013372" cy="6692201"/>
          </a:xfrm>
          <a:prstGeom prst="roundRect">
            <a:avLst>
              <a:gd name="adj" fmla="val 4929"/>
            </a:avLst>
          </a:prstGeom>
          <a:noFill/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b="1" kern="1200">
          <a:solidFill>
            <a:schemeClr val="accent1">
              <a:lumMod val="75000"/>
            </a:schemeClr>
          </a:solidFill>
          <a:latin typeface="Geneva"/>
          <a:ea typeface="+mj-ea"/>
          <a:cs typeface="Genev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5">
            <a:lumMod val="75000"/>
          </a:schemeClr>
        </a:buClr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gim.med.ucla.edu/FacultyPages/Hays/" TargetMode="External"/><Relationship Id="rId4" Type="http://schemas.openxmlformats.org/officeDocument/2006/relationships/hyperlink" Target="mailto:drhays@ucla.edu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gim.med.ucla.edu/kdqol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 amt="55000"/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967" y="743788"/>
            <a:ext cx="9000065" cy="1470025"/>
          </a:xfrm>
          <a:solidFill>
            <a:schemeClr val="accent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en-US" sz="2400" dirty="0" smtClean="0">
                <a:latin typeface="Comic Sans MS" pitchFamily="66" charset="0"/>
              </a:rPr>
              <a:t>Health-Related Quality of Life Measures (HLT POL 239B) 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704" y="3253274"/>
            <a:ext cx="8483143" cy="3350726"/>
          </a:xfrm>
        </p:spPr>
        <p:txBody>
          <a:bodyPr>
            <a:normAutofit fontScale="85000" lnSpcReduction="10000"/>
          </a:bodyPr>
          <a:lstStyle/>
          <a:p>
            <a:pPr algn="l">
              <a:defRPr/>
            </a:pPr>
            <a:r>
              <a:rPr lang="en-US" dirty="0" smtClean="0"/>
              <a:t>Ron D. Hays, Ph.D. </a:t>
            </a:r>
            <a:r>
              <a:rPr lang="en-US" sz="2800" dirty="0" smtClean="0"/>
              <a:t>(</a:t>
            </a:r>
            <a:r>
              <a:rPr lang="en-US" sz="2800" dirty="0" smtClean="0">
                <a:hlinkClick r:id="rId4"/>
              </a:rPr>
              <a:t>drhays@ucla.edu</a:t>
            </a:r>
            <a:r>
              <a:rPr lang="en-US" sz="2800" dirty="0" smtClean="0"/>
              <a:t>)</a:t>
            </a:r>
          </a:p>
          <a:p>
            <a:pPr algn="l">
              <a:defRPr/>
            </a:pPr>
            <a:endParaRPr lang="en-US" sz="2800" dirty="0" smtClean="0"/>
          </a:p>
          <a:p>
            <a:pPr algn="l">
              <a:defRPr/>
            </a:pPr>
            <a:r>
              <a:rPr lang="en-US" sz="2800" dirty="0" smtClean="0"/>
              <a:t>	- UCLA Department of Medicine: Division of General Internal Medicine and Health Services Research </a:t>
            </a:r>
          </a:p>
          <a:p>
            <a:pPr algn="l">
              <a:defRPr/>
            </a:pPr>
            <a:r>
              <a:rPr lang="en-US" sz="2800" dirty="0"/>
              <a:t>	</a:t>
            </a:r>
            <a:r>
              <a:rPr lang="en-US" sz="2800" dirty="0" smtClean="0"/>
              <a:t>- UCLA School of Public Health: Department of Health Services</a:t>
            </a:r>
          </a:p>
          <a:p>
            <a:pPr algn="l">
              <a:defRPr/>
            </a:pPr>
            <a:r>
              <a:rPr lang="en-US" sz="2800" dirty="0"/>
              <a:t>	</a:t>
            </a:r>
            <a:r>
              <a:rPr lang="en-US" sz="2800" dirty="0" smtClean="0"/>
              <a:t>- RAND, Santa Monica</a:t>
            </a:r>
          </a:p>
          <a:p>
            <a:pPr algn="l">
              <a:defRPr/>
            </a:pPr>
            <a:endParaRPr lang="en-US" sz="2800" dirty="0" smtClean="0"/>
          </a:p>
          <a:p>
            <a:pPr algn="l">
              <a:defRPr/>
            </a:pPr>
            <a:r>
              <a:rPr lang="en-US" sz="2600" dirty="0" smtClean="0">
                <a:latin typeface="Comic Sans MS" pitchFamily="66" charset="0"/>
                <a:hlinkClick r:id="rId5"/>
              </a:rPr>
              <a:t>http</a:t>
            </a:r>
            <a:r>
              <a:rPr lang="en-US" sz="2600" dirty="0">
                <a:latin typeface="Comic Sans MS" pitchFamily="66" charset="0"/>
                <a:hlinkClick r:id="rId5"/>
              </a:rPr>
              <a:t>://gim.med.ucla.edu/FacultyPages/Hays/</a:t>
            </a:r>
            <a:endParaRPr lang="en-US" sz="2600" dirty="0">
              <a:latin typeface="Comic Sans MS" pitchFamily="66" charset="0"/>
            </a:endParaRPr>
          </a:p>
          <a:p>
            <a:pPr algn="l">
              <a:defRPr/>
            </a:pPr>
            <a:endParaRPr lang="en-US" sz="2800" dirty="0" smtClean="0"/>
          </a:p>
          <a:p>
            <a:pPr algn="l">
              <a:spcBef>
                <a:spcPts val="0"/>
              </a:spcBef>
            </a:pP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71967" y="2213813"/>
            <a:ext cx="9000065" cy="19425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1967" y="549534"/>
            <a:ext cx="9000065" cy="1942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74341" y="2618957"/>
            <a:ext cx="3949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February 21, 2013 (Room 41-268 CHS)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fld id="{29CE9A50-047B-4841-A95C-C1DB997A05B3}" type="slidenum">
              <a:rPr lang="en-US">
                <a:latin typeface="+mn-lt"/>
              </a:rPr>
              <a:pPr eaLnBrk="1" hangingPunct="1">
                <a:defRPr/>
              </a:pPr>
              <a:t>10</a:t>
            </a:fld>
            <a:endParaRPr lang="en-US">
              <a:latin typeface="+mn-lt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0" dirty="0" smtClean="0">
                <a:latin typeface="Comic Sans MS" pitchFamily="66" charset="0"/>
              </a:rPr>
              <a:t>Reliability of measures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600200"/>
            <a:ext cx="8915400" cy="4525963"/>
          </a:xfrm>
        </p:spPr>
        <p:txBody>
          <a:bodyPr>
            <a:normAutofit fontScale="92500"/>
          </a:bodyPr>
          <a:lstStyle/>
          <a:p>
            <a:pPr algn="ctr" eaLnBrk="1" hangingPunct="1">
              <a:buFontTx/>
              <a:buNone/>
            </a:pPr>
            <a:r>
              <a:rPr lang="en-US" dirty="0" smtClean="0">
                <a:latin typeface="Calibri"/>
                <a:cs typeface="Calibri"/>
              </a:rPr>
              <a:t>0.0 (lowest) – 1.0 (highest possible)</a:t>
            </a:r>
          </a:p>
          <a:p>
            <a:pPr eaLnBrk="1" hangingPunct="1">
              <a:buFontTx/>
              <a:buNone/>
            </a:pPr>
            <a:endParaRPr lang="en-US" dirty="0" smtClean="0">
              <a:latin typeface="Calibri"/>
              <a:cs typeface="Calibri"/>
            </a:endParaRPr>
          </a:p>
          <a:p>
            <a:pPr eaLnBrk="1" hangingPunct="1">
              <a:buFontTx/>
              <a:buNone/>
            </a:pPr>
            <a:r>
              <a:rPr lang="en-US" dirty="0" smtClean="0">
                <a:latin typeface="Calibri"/>
                <a:cs typeface="Calibri"/>
              </a:rPr>
              <a:t>  ̃ </a:t>
            </a:r>
            <a:r>
              <a:rPr lang="en-US" dirty="0" smtClean="0">
                <a:latin typeface="Comic Sans MS" pitchFamily="66" charset="0"/>
              </a:rPr>
              <a:t>0.80 for blood pressure and other clinical measures</a:t>
            </a:r>
          </a:p>
          <a:p>
            <a:pPr eaLnBrk="1" hangingPunct="1">
              <a:buFontTx/>
              <a:buNone/>
            </a:pPr>
            <a:r>
              <a:rPr lang="en-US" dirty="0" smtClean="0">
                <a:latin typeface="Comic Sans MS" pitchFamily="66" charset="0"/>
              </a:rPr>
              <a:t>- 0.70-0.90 for multi-item self-report measures </a:t>
            </a:r>
          </a:p>
          <a:p>
            <a:pPr eaLnBrk="1" hangingPunct="1"/>
            <a:endParaRPr lang="en-US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US" sz="2200" dirty="0" smtClean="0">
                <a:latin typeface="Comic Sans MS" pitchFamily="66" charset="0"/>
              </a:rPr>
              <a:t>Hahn, E. A., </a:t>
            </a:r>
            <a:r>
              <a:rPr lang="en-US" sz="2200" dirty="0" err="1" smtClean="0">
                <a:latin typeface="Comic Sans MS" pitchFamily="66" charset="0"/>
              </a:rPr>
              <a:t>Cella</a:t>
            </a:r>
            <a:r>
              <a:rPr lang="en-US" sz="2200" dirty="0" smtClean="0">
                <a:latin typeface="Comic Sans MS" pitchFamily="66" charset="0"/>
              </a:rPr>
              <a:t>, D., et al.  (2007).  Precision of health-related</a:t>
            </a:r>
          </a:p>
          <a:p>
            <a:pPr eaLnBrk="1" hangingPunct="1">
              <a:buFontTx/>
              <a:buNone/>
            </a:pPr>
            <a:r>
              <a:rPr lang="en-US" sz="2200" dirty="0" smtClean="0">
                <a:latin typeface="Comic Sans MS" pitchFamily="66" charset="0"/>
              </a:rPr>
              <a:t>quality-of-life data compared with other clinical measures.  </a:t>
            </a:r>
          </a:p>
          <a:p>
            <a:pPr eaLnBrk="1" hangingPunct="1">
              <a:buFontTx/>
              <a:buNone/>
            </a:pPr>
            <a:r>
              <a:rPr lang="en-US" sz="2200" u="sng" dirty="0" smtClean="0">
                <a:latin typeface="Comic Sans MS" pitchFamily="66" charset="0"/>
              </a:rPr>
              <a:t>Mayo </a:t>
            </a:r>
            <a:r>
              <a:rPr lang="en-US" sz="2200" u="sng" dirty="0" err="1" smtClean="0">
                <a:latin typeface="Comic Sans MS" pitchFamily="66" charset="0"/>
              </a:rPr>
              <a:t>Clin</a:t>
            </a:r>
            <a:r>
              <a:rPr lang="en-US" sz="2200" u="sng" dirty="0" smtClean="0">
                <a:latin typeface="Comic Sans MS" pitchFamily="66" charset="0"/>
              </a:rPr>
              <a:t> Proceedings</a:t>
            </a:r>
            <a:r>
              <a:rPr lang="en-US" sz="2200" dirty="0" smtClean="0">
                <a:latin typeface="Comic Sans MS" pitchFamily="66" charset="0"/>
              </a:rPr>
              <a:t>, </a:t>
            </a:r>
            <a:r>
              <a:rPr lang="en-US" sz="2200" u="sng" dirty="0" smtClean="0">
                <a:latin typeface="Comic Sans MS" pitchFamily="66" charset="0"/>
              </a:rPr>
              <a:t>82</a:t>
            </a:r>
            <a:r>
              <a:rPr lang="en-US" sz="2200" dirty="0" smtClean="0">
                <a:latin typeface="Comic Sans MS" pitchFamily="66" charset="0"/>
              </a:rPr>
              <a:t> (10), 1244-1254.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37235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fld id="{F9CDFAC8-9A4B-4335-9A61-3C24F5F5EE7F}" type="slidenum">
              <a:rPr lang="en-US">
                <a:latin typeface="+mn-lt"/>
              </a:rPr>
              <a:pPr eaLnBrk="1" hangingPunct="1">
                <a:defRPr/>
              </a:pPr>
              <a:t>11</a:t>
            </a:fld>
            <a:endParaRPr lang="en-US">
              <a:latin typeface="+mn-lt"/>
            </a:endParaRPr>
          </a:p>
        </p:txBody>
      </p:sp>
      <p:graphicFrame>
        <p:nvGraphicFramePr>
          <p:cNvPr id="21507" name="Object 2"/>
          <p:cNvGraphicFramePr>
            <a:graphicFrameLocks/>
          </p:cNvGraphicFramePr>
          <p:nvPr/>
        </p:nvGraphicFramePr>
        <p:xfrm>
          <a:off x="914400" y="1752600"/>
          <a:ext cx="7239000" cy="438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Chart" r:id="rId4" imgW="7239000" imgH="4381500" progId="MSGraph.Chart.8">
                  <p:embed followColorScheme="full"/>
                </p:oleObj>
              </mc:Choice>
              <mc:Fallback>
                <p:oleObj name="Chart" r:id="rId4" imgW="7239000" imgH="4381500" progId="MSGraph.Chart.8">
                  <p:embed followColorScheme="full"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752600"/>
                        <a:ext cx="7239000" cy="438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0" y="3062288"/>
            <a:ext cx="1535113" cy="1573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>
                <a:latin typeface="Arial" pitchFamily="34" charset="0"/>
              </a:rPr>
              <a:t>% </a:t>
            </a:r>
            <a:r>
              <a:rPr lang="en-US" altLang="en-US" sz="2600" dirty="0" smtClean="0">
                <a:latin typeface="Arial" pitchFamily="34" charset="0"/>
              </a:rPr>
              <a:t>dead</a:t>
            </a:r>
            <a:endParaRPr lang="en-US" altLang="en-US" sz="2600" dirty="0">
              <a:latin typeface="Arial" pitchFamily="34" charset="0"/>
            </a:endParaRP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 smtClean="0">
                <a:latin typeface="Arial" pitchFamily="34" charset="0"/>
              </a:rPr>
              <a:t>5 yrs.</a:t>
            </a:r>
          </a:p>
          <a:p>
            <a:pPr algn="ctr" eaLnBrk="0" hangingPunct="0">
              <a:lnSpc>
                <a:spcPct val="90000"/>
              </a:lnSpc>
              <a:spcBef>
                <a:spcPct val="50000"/>
              </a:spcBef>
            </a:pPr>
            <a:r>
              <a:rPr lang="en-US" altLang="en-US" sz="2600" dirty="0" smtClean="0">
                <a:latin typeface="Arial" pitchFamily="34" charset="0"/>
              </a:rPr>
              <a:t>later</a:t>
            </a:r>
            <a:endParaRPr lang="en-US" altLang="en-US" sz="2600" dirty="0">
              <a:latin typeface="Arial" pitchFamily="34" charset="0"/>
            </a:endParaRPr>
          </a:p>
        </p:txBody>
      </p:sp>
      <p:grpSp>
        <p:nvGrpSpPr>
          <p:cNvPr id="21509" name="Group 4"/>
          <p:cNvGrpSpPr>
            <a:grpSpLocks/>
          </p:cNvGrpSpPr>
          <p:nvPr/>
        </p:nvGrpSpPr>
        <p:grpSpPr bwMode="auto">
          <a:xfrm>
            <a:off x="2209800" y="5448300"/>
            <a:ext cx="5081588" cy="258763"/>
            <a:chOff x="1317" y="3272"/>
            <a:chExt cx="3201" cy="163"/>
          </a:xfrm>
        </p:grpSpPr>
        <p:sp>
          <p:nvSpPr>
            <p:cNvPr id="21513" name="Rectangle 5"/>
            <p:cNvSpPr>
              <a:spLocks noChangeArrowheads="1"/>
            </p:cNvSpPr>
            <p:nvPr/>
          </p:nvSpPr>
          <p:spPr bwMode="auto">
            <a:xfrm>
              <a:off x="1317" y="3272"/>
              <a:ext cx="45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latin typeface="Arial" pitchFamily="34" charset="0"/>
                </a:rPr>
                <a:t>(n=676)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sp>
          <p:nvSpPr>
            <p:cNvPr id="21514" name="Rectangle 6"/>
            <p:cNvSpPr>
              <a:spLocks noChangeArrowheads="1"/>
            </p:cNvSpPr>
            <p:nvPr/>
          </p:nvSpPr>
          <p:spPr bwMode="auto">
            <a:xfrm>
              <a:off x="2061" y="3272"/>
              <a:ext cx="59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solidFill>
                    <a:srgbClr val="000066"/>
                  </a:solidFill>
                  <a:latin typeface="Arial" pitchFamily="34" charset="0"/>
                </a:rPr>
                <a:t> </a:t>
              </a:r>
              <a:r>
                <a:rPr lang="en-US" altLang="en-US" sz="1200">
                  <a:latin typeface="Arial" pitchFamily="34" charset="0"/>
                </a:rPr>
                <a:t>    (n=754)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sp>
          <p:nvSpPr>
            <p:cNvPr id="21515" name="Rectangle 7"/>
            <p:cNvSpPr>
              <a:spLocks noChangeArrowheads="1"/>
            </p:cNvSpPr>
            <p:nvPr/>
          </p:nvSpPr>
          <p:spPr bwMode="auto">
            <a:xfrm>
              <a:off x="2815" y="3272"/>
              <a:ext cx="806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solidFill>
                    <a:srgbClr val="000066"/>
                  </a:solidFill>
                  <a:latin typeface="Arial" pitchFamily="34" charset="0"/>
                </a:rPr>
                <a:t>   </a:t>
              </a:r>
              <a:r>
                <a:rPr lang="en-US" altLang="en-US" sz="1200">
                  <a:latin typeface="Arial" pitchFamily="34" charset="0"/>
                </a:rPr>
                <a:t>        (n=1181)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  <p:sp>
          <p:nvSpPr>
            <p:cNvPr id="21516" name="Rectangle 8"/>
            <p:cNvSpPr>
              <a:spLocks noChangeArrowheads="1"/>
            </p:cNvSpPr>
            <p:nvPr/>
          </p:nvSpPr>
          <p:spPr bwMode="auto">
            <a:xfrm>
              <a:off x="3569" y="3272"/>
              <a:ext cx="949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>
                <a:lnSpc>
                  <a:spcPct val="90000"/>
                </a:lnSpc>
              </a:pPr>
              <a:r>
                <a:rPr lang="en-US" altLang="en-US" sz="1200">
                  <a:solidFill>
                    <a:srgbClr val="000066"/>
                  </a:solidFill>
                  <a:latin typeface="Arial" pitchFamily="34" charset="0"/>
                </a:rPr>
                <a:t> </a:t>
              </a:r>
              <a:r>
                <a:rPr lang="en-US" altLang="en-US" sz="1200">
                  <a:latin typeface="Arial" pitchFamily="34" charset="0"/>
                </a:rPr>
                <a:t>                 (n=609)</a:t>
              </a:r>
              <a:endParaRPr lang="en-US" altLang="en-US" sz="1200">
                <a:solidFill>
                  <a:srgbClr val="000066"/>
                </a:solidFill>
                <a:latin typeface="Arial" pitchFamily="34" charset="0"/>
              </a:endParaRPr>
            </a:p>
          </p:txBody>
        </p:sp>
      </p:grpSp>
      <p:sp>
        <p:nvSpPr>
          <p:cNvPr id="197641" name="Rectangle 9"/>
          <p:cNvSpPr>
            <a:spLocks noChangeArrowheads="1"/>
          </p:cNvSpPr>
          <p:nvPr/>
        </p:nvSpPr>
        <p:spPr bwMode="auto">
          <a:xfrm>
            <a:off x="1981200" y="5935663"/>
            <a:ext cx="67024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  <a:defRPr/>
            </a:pPr>
            <a:r>
              <a:rPr lang="en-US" altLang="en-US" sz="160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+mn-cs"/>
              </a:rPr>
              <a:t>SF-36 Physical Health Component Score (PCS)—T score</a:t>
            </a:r>
            <a:endParaRPr lang="en-US" altLang="en-US" sz="160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21511" name="Rectangle 10"/>
          <p:cNvSpPr>
            <a:spLocks noChangeArrowheads="1"/>
          </p:cNvSpPr>
          <p:nvPr/>
        </p:nvSpPr>
        <p:spPr bwMode="auto">
          <a:xfrm>
            <a:off x="457200" y="6269038"/>
            <a:ext cx="7369175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en-US" sz="1400" b="0">
                <a:latin typeface="Arial" pitchFamily="34" charset="0"/>
              </a:rPr>
              <a:t>Ware et al.  (1994).  </a:t>
            </a:r>
            <a:r>
              <a:rPr lang="en-US" altLang="en-US" sz="1400" b="0" u="sng">
                <a:latin typeface="Arial" pitchFamily="34" charset="0"/>
              </a:rPr>
              <a:t>SF-36 Physical and Mental Health Summary Scales: A User’s Manual</a:t>
            </a:r>
            <a:r>
              <a:rPr lang="en-US" altLang="en-US" sz="1400" b="0">
                <a:latin typeface="Arial" pitchFamily="34" charset="0"/>
              </a:rPr>
              <a:t>.</a:t>
            </a:r>
          </a:p>
        </p:txBody>
      </p:sp>
      <p:sp>
        <p:nvSpPr>
          <p:cNvPr id="21512" name="Rectangle 11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8915400" cy="14779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600" b="0" dirty="0" smtClean="0">
                <a:latin typeface="Comic Sans MS" pitchFamily="66" charset="0"/>
              </a:rPr>
              <a:t>SF-36 Physical Health Component</a:t>
            </a:r>
            <a:br>
              <a:rPr lang="en-US" sz="3600" b="0" dirty="0" smtClean="0">
                <a:latin typeface="Comic Sans MS" pitchFamily="66" charset="0"/>
              </a:rPr>
            </a:br>
            <a:r>
              <a:rPr lang="en-US" sz="3600" b="0" dirty="0" smtClean="0">
                <a:latin typeface="Comic Sans MS" pitchFamily="66" charset="0"/>
              </a:rPr>
              <a:t>Summary Score Predicts Mortality </a:t>
            </a:r>
            <a:r>
              <a:rPr lang="en-US" b="0" dirty="0" smtClean="0">
                <a:latin typeface="Comic Sans MS" pitchFamily="66" charset="0"/>
              </a:rPr>
              <a:t/>
            </a:r>
            <a:br>
              <a:rPr lang="en-US" b="0" dirty="0" smtClean="0">
                <a:latin typeface="Comic Sans MS" pitchFamily="66" charset="0"/>
              </a:rPr>
            </a:br>
            <a:endParaRPr lang="en-US" b="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2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Kidney Disease Quality of Life (KDQOL</a:t>
            </a:r>
            <a:r>
              <a:rPr lang="en-US" sz="4000" baseline="30000" dirty="0" smtClean="0">
                <a:latin typeface="Comic Sans MS" pitchFamily="66" charset="0"/>
              </a:rPr>
              <a:t>TM</a:t>
            </a:r>
            <a:r>
              <a:rPr lang="en-US" sz="4000" dirty="0" smtClean="0">
                <a:latin typeface="Comic Sans MS" pitchFamily="66" charset="0"/>
              </a:rPr>
              <a:t>) Instrument</a:t>
            </a:r>
          </a:p>
        </p:txBody>
      </p:sp>
      <p:sp>
        <p:nvSpPr>
          <p:cNvPr id="23555" name="Content Placeholder 3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z="3200" dirty="0" smtClean="0">
                <a:latin typeface="Comic Sans MS" pitchFamily="66" charset="0"/>
              </a:rPr>
              <a:t>Focus groups with patients and staff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200" dirty="0" smtClean="0">
                <a:latin typeface="Comic Sans MS" pitchFamily="66" charset="0"/>
              </a:rPr>
              <a:t>Pretests on small samples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200" dirty="0" smtClean="0">
                <a:latin typeface="Comic Sans MS" pitchFamily="66" charset="0"/>
              </a:rPr>
              <a:t>Field test with 165 persons with kidney disease at 9 dialysis centers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200" dirty="0" smtClean="0">
                <a:latin typeface="Comic Sans MS" pitchFamily="66" charset="0"/>
              </a:rPr>
              <a:t>Thousands of administrations since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Kidney Disease Quality of Life (KDQOL) Publications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15141"/>
            <a:ext cx="8724900" cy="45259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Hays, R. D.</a:t>
            </a:r>
            <a:r>
              <a:rPr lang="en-US" dirty="0"/>
              <a:t>, </a:t>
            </a:r>
            <a:r>
              <a:rPr lang="en-US" dirty="0" smtClean="0"/>
              <a:t> </a:t>
            </a:r>
            <a:r>
              <a:rPr lang="en-US" dirty="0" err="1" smtClean="0"/>
              <a:t>Kallich</a:t>
            </a:r>
            <a:r>
              <a:rPr lang="en-US" dirty="0"/>
              <a:t>, J. D., </a:t>
            </a:r>
            <a:r>
              <a:rPr lang="en-US" dirty="0" smtClean="0"/>
              <a:t> </a:t>
            </a:r>
            <a:r>
              <a:rPr lang="en-US" dirty="0" err="1" smtClean="0"/>
              <a:t>Mapes</a:t>
            </a:r>
            <a:r>
              <a:rPr lang="en-US" dirty="0"/>
              <a:t>, D. L., Coons, S. J., &amp; Carter, W. B. (1994). Development of the Kidney Disease Quality of Life (</a:t>
            </a:r>
            <a:r>
              <a:rPr lang="en-US" dirty="0" smtClean="0"/>
              <a:t>KDQOL</a:t>
            </a:r>
            <a:r>
              <a:rPr lang="en-US" baseline="30000" dirty="0" smtClean="0"/>
              <a:t>TM</a:t>
            </a:r>
            <a:r>
              <a:rPr lang="en-US" dirty="0" smtClean="0"/>
              <a:t>) </a:t>
            </a:r>
            <a:r>
              <a:rPr lang="en-US" dirty="0"/>
              <a:t>Instrument. </a:t>
            </a:r>
            <a:r>
              <a:rPr lang="en-US" u="sng" dirty="0"/>
              <a:t>Quality of Life Research</a:t>
            </a:r>
            <a:r>
              <a:rPr lang="en-US" dirty="0"/>
              <a:t>, 3, 329-338</a:t>
            </a:r>
            <a:r>
              <a:rPr lang="en-US" dirty="0" smtClean="0"/>
              <a:t>.</a:t>
            </a:r>
          </a:p>
          <a:p>
            <a:r>
              <a:rPr lang="en-US" dirty="0" err="1"/>
              <a:t>Edgell</a:t>
            </a:r>
            <a:r>
              <a:rPr lang="en-US" dirty="0"/>
              <a:t>, E. T., Coons, S. J., Carter, W. B., </a:t>
            </a:r>
            <a:r>
              <a:rPr lang="en-US" dirty="0" err="1"/>
              <a:t>Kallich</a:t>
            </a:r>
            <a:r>
              <a:rPr lang="en-US" dirty="0"/>
              <a:t>, J. D., </a:t>
            </a:r>
            <a:r>
              <a:rPr lang="en-US" dirty="0" err="1"/>
              <a:t>Mapes</a:t>
            </a:r>
            <a:r>
              <a:rPr lang="en-US" dirty="0"/>
              <a:t>, D., </a:t>
            </a:r>
            <a:r>
              <a:rPr lang="en-US" dirty="0" err="1"/>
              <a:t>Damush</a:t>
            </a:r>
            <a:r>
              <a:rPr lang="en-US" dirty="0"/>
              <a:t>, T. M., &amp; </a:t>
            </a:r>
            <a:r>
              <a:rPr lang="en-US" b="1" dirty="0"/>
              <a:t>Hays, R. D.</a:t>
            </a:r>
            <a:r>
              <a:rPr lang="en-US" dirty="0"/>
              <a:t> (1996). A review of health-related quality of life assessment in end-stage renal disease. </a:t>
            </a:r>
            <a:r>
              <a:rPr lang="en-US" u="sng" dirty="0"/>
              <a:t>Clinical Therapeutics</a:t>
            </a:r>
            <a:r>
              <a:rPr lang="en-US" dirty="0"/>
              <a:t>, 18(5), 887-938.</a:t>
            </a:r>
          </a:p>
          <a:p>
            <a:r>
              <a:rPr lang="de-DE" dirty="0" smtClean="0"/>
              <a:t>Rao</a:t>
            </a:r>
            <a:r>
              <a:rPr lang="de-DE" dirty="0"/>
              <a:t>, S., Carter, W. B., Mapes, D. L., Kallich, J. D., Kamberg, C. J., Spritzer, K. L., &amp; </a:t>
            </a:r>
            <a:r>
              <a:rPr lang="de-DE" b="1" dirty="0"/>
              <a:t>Hays, R. D.</a:t>
            </a:r>
            <a:r>
              <a:rPr lang="de-DE" dirty="0"/>
              <a:t>  </a:t>
            </a:r>
            <a:r>
              <a:rPr lang="en-US" dirty="0"/>
              <a:t>(2000).  Development of subscales from the symptom/problems and effects of kidney-disease items in the Kidney Disease Quality of Life (KDQOL</a:t>
            </a:r>
            <a:r>
              <a:rPr lang="en-US" baseline="30000" dirty="0"/>
              <a:t>TM</a:t>
            </a:r>
            <a:r>
              <a:rPr lang="en-US" dirty="0"/>
              <a:t>) instrument.  </a:t>
            </a:r>
            <a:r>
              <a:rPr lang="en-US" u="sng" dirty="0"/>
              <a:t>Clinical Therapeutics</a:t>
            </a:r>
            <a:r>
              <a:rPr lang="en-US" dirty="0"/>
              <a:t>, </a:t>
            </a:r>
            <a:r>
              <a:rPr lang="en-US" u="sng" dirty="0"/>
              <a:t>22</a:t>
            </a:r>
            <a:r>
              <a:rPr lang="en-US" dirty="0"/>
              <a:t>, 1099-1111.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KDQOL Targeted Domains </a:t>
            </a:r>
            <a:br>
              <a:rPr lang="en-US" sz="4000" dirty="0" smtClean="0">
                <a:latin typeface="Comic Sans MS" pitchFamily="66" charset="0"/>
              </a:rPr>
            </a:br>
            <a:r>
              <a:rPr lang="en-US" sz="4000" dirty="0" smtClean="0">
                <a:latin typeface="Comic Sans MS" pitchFamily="66" charset="0"/>
              </a:rPr>
              <a:t>(97 items and 43 items)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13647"/>
            <a:ext cx="7696200" cy="49069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en-US" sz="2400" b="1" dirty="0" smtClean="0">
                <a:latin typeface="Comic Sans MS" pitchFamily="66" charset="0"/>
              </a:rPr>
              <a:t>Symptoms/problems                    </a:t>
            </a:r>
            <a:r>
              <a:rPr lang="en-US" sz="2400" dirty="0" smtClean="0">
                <a:latin typeface="Comic Sans MS" pitchFamily="66" charset="0"/>
              </a:rPr>
              <a:t>34   12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b="1" dirty="0" smtClean="0">
                <a:latin typeface="Comic Sans MS" pitchFamily="66" charset="0"/>
              </a:rPr>
              <a:t>Effects of kidney disease             </a:t>
            </a:r>
            <a:r>
              <a:rPr lang="en-US" sz="2400" dirty="0" smtClean="0">
                <a:latin typeface="Comic Sans MS" pitchFamily="66" charset="0"/>
              </a:rPr>
              <a:t>20     8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b="1" dirty="0" smtClean="0">
                <a:latin typeface="Comic Sans MS" pitchFamily="66" charset="0"/>
              </a:rPr>
              <a:t>Burden of kidney disease               </a:t>
            </a:r>
            <a:r>
              <a:rPr lang="en-US" sz="2400" dirty="0" smtClean="0">
                <a:latin typeface="Comic Sans MS" pitchFamily="66" charset="0"/>
              </a:rPr>
              <a:t>4     4</a:t>
            </a:r>
          </a:p>
          <a:p>
            <a:pPr eaLnBrk="1" hangingPunct="1">
              <a:buFont typeface="Wingdings" pitchFamily="2" charset="2"/>
              <a:buChar char="v"/>
            </a:pPr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400" dirty="0">
                <a:latin typeface="Comic Sans MS" pitchFamily="66" charset="0"/>
              </a:rPr>
              <a:t>Sleep 										 9     4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Cognitive function 						 6     3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Quality of social interaction 				 4     3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>
                <a:latin typeface="Comic Sans MS" pitchFamily="66" charset="0"/>
              </a:rPr>
              <a:t>Work status                                           4     2</a:t>
            </a:r>
          </a:p>
          <a:p>
            <a:pPr eaLnBrk="1" hangingPunct="1">
              <a:buFont typeface="Wingdings" pitchFamily="2" charset="2"/>
              <a:buChar char="v"/>
            </a:pP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Sexual function 							 4     2 </a:t>
            </a:r>
          </a:p>
          <a:p>
            <a:pPr eaLnBrk="1" hangingPunct="1">
              <a:buFont typeface="Wingdings" pitchFamily="2" charset="2"/>
              <a:buChar char="v"/>
            </a:pPr>
            <a:endParaRPr lang="en-US" sz="2400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Social support 							 4     2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Dialysis staff encouragement 			 6     2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dirty="0" smtClean="0">
                <a:latin typeface="Comic Sans MS" pitchFamily="66" charset="0"/>
              </a:rPr>
              <a:t>Patient satisfaction 						 2   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KDQOL-36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92937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1-12: </a:t>
            </a:r>
            <a:r>
              <a:rPr lang="en-US" sz="3200" dirty="0" smtClean="0">
                <a:latin typeface="Comic Sans MS" pitchFamily="66" charset="0"/>
              </a:rPr>
              <a:t>  SF-12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13-16:</a:t>
            </a:r>
            <a:r>
              <a:rPr lang="en-US" sz="3200" dirty="0" smtClean="0">
                <a:latin typeface="Comic Sans MS" pitchFamily="66" charset="0"/>
              </a:rPr>
              <a:t>  Burden of Kidney Disease (4)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17-28: </a:t>
            </a:r>
            <a:r>
              <a:rPr lang="en-US" sz="3200" dirty="0" smtClean="0">
                <a:latin typeface="Comic Sans MS" pitchFamily="66" charset="0"/>
              </a:rPr>
              <a:t>Symptoms/Problems (12)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r>
              <a:rPr lang="en-US" sz="3200" b="1" dirty="0" smtClean="0">
                <a:latin typeface="Comic Sans MS" pitchFamily="66" charset="0"/>
              </a:rPr>
              <a:t>Items 29-36:</a:t>
            </a:r>
            <a:r>
              <a:rPr lang="en-US" sz="3200" dirty="0" smtClean="0">
                <a:latin typeface="Comic Sans MS" pitchFamily="66" charset="0"/>
              </a:rPr>
              <a:t>  Effects of Kidney Disease (8)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v"/>
            </a:pPr>
            <a:endParaRPr lang="en-US" sz="3200" dirty="0" smtClean="0"/>
          </a:p>
          <a:p>
            <a:pPr marL="0" indent="0" eaLnBrk="1" hangingPunct="1">
              <a:spcBef>
                <a:spcPct val="50000"/>
              </a:spcBef>
              <a:buNone/>
            </a:pPr>
            <a:r>
              <a:rPr lang="en-US" dirty="0" smtClean="0"/>
              <a:t>Glover, C. et al.  (2011).  Understanding and assessing the impact of end-stage renal disease on quality of life: A systematic review of the content validity of self-administered instruments used to assess health-related quality of life in end-stage renal disease.  </a:t>
            </a:r>
            <a:r>
              <a:rPr lang="en-US" u="sng" dirty="0" smtClean="0"/>
              <a:t>Patient</a:t>
            </a:r>
            <a:r>
              <a:rPr lang="en-US" dirty="0" smtClean="0"/>
              <a:t>, </a:t>
            </a:r>
            <a:r>
              <a:rPr lang="en-US" u="sng" dirty="0" smtClean="0"/>
              <a:t>4</a:t>
            </a:r>
            <a:r>
              <a:rPr lang="en-US" dirty="0" smtClean="0"/>
              <a:t>(1), 19-30.</a:t>
            </a:r>
            <a:endParaRPr lang="en-US" sz="32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Burden of Kidney Disease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My kidney disease interferes too much with my life.</a:t>
            </a:r>
          </a:p>
          <a:p>
            <a:r>
              <a:rPr lang="en-US" dirty="0" smtClean="0">
                <a:latin typeface="Comic Sans MS" pitchFamily="66" charset="0"/>
              </a:rPr>
              <a:t>Too much of my time is spent </a:t>
            </a:r>
            <a:r>
              <a:rPr lang="en-US" dirty="0" err="1" smtClean="0">
                <a:latin typeface="Comic Sans MS" pitchFamily="66" charset="0"/>
              </a:rPr>
              <a:t>deading</a:t>
            </a:r>
            <a:r>
              <a:rPr lang="en-US" dirty="0" smtClean="0">
                <a:latin typeface="Comic Sans MS" pitchFamily="66" charset="0"/>
              </a:rPr>
              <a:t> with my kidney disease.</a:t>
            </a:r>
          </a:p>
          <a:p>
            <a:r>
              <a:rPr lang="en-US" dirty="0" smtClean="0">
                <a:latin typeface="Comic Sans MS" pitchFamily="66" charset="0"/>
              </a:rPr>
              <a:t>I feel frustrated with my kidney disease</a:t>
            </a:r>
          </a:p>
          <a:p>
            <a:r>
              <a:rPr lang="en-US" dirty="0" smtClean="0">
                <a:latin typeface="Comic Sans MS" pitchFamily="66" charset="0"/>
              </a:rPr>
              <a:t>I feel like a burden on my family.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8875058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Symptom/Problems--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To what extent were you bothered by ...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Soreness in your muscles?</a:t>
            </a:r>
          </a:p>
          <a:p>
            <a:r>
              <a:rPr lang="en-US" dirty="0" smtClean="0">
                <a:latin typeface="Comic Sans MS" pitchFamily="66" charset="0"/>
              </a:rPr>
              <a:t>Chest pain?</a:t>
            </a:r>
          </a:p>
          <a:p>
            <a:r>
              <a:rPr lang="en-US" dirty="0" smtClean="0">
                <a:latin typeface="Comic Sans MS" pitchFamily="66" charset="0"/>
              </a:rPr>
              <a:t>Cramps?</a:t>
            </a:r>
          </a:p>
          <a:p>
            <a:r>
              <a:rPr lang="en-US" dirty="0" smtClean="0">
                <a:latin typeface="Comic Sans MS" pitchFamily="66" charset="0"/>
              </a:rPr>
              <a:t>Itchy skin?</a:t>
            </a:r>
          </a:p>
          <a:p>
            <a:r>
              <a:rPr lang="en-US" dirty="0" smtClean="0">
                <a:latin typeface="Comic Sans MS" pitchFamily="66" charset="0"/>
              </a:rPr>
              <a:t>Dry skin?</a:t>
            </a:r>
          </a:p>
          <a:p>
            <a:r>
              <a:rPr lang="en-US" dirty="0" smtClean="0">
                <a:latin typeface="Comic Sans MS" pitchFamily="66" charset="0"/>
              </a:rPr>
              <a:t>Shortness of breath?</a:t>
            </a:r>
          </a:p>
          <a:p>
            <a:r>
              <a:rPr lang="en-US" dirty="0" smtClean="0">
                <a:latin typeface="Comic Sans MS" pitchFamily="66" charset="0"/>
              </a:rPr>
              <a:t>Faintness or dizziness?</a:t>
            </a:r>
          </a:p>
          <a:p>
            <a:r>
              <a:rPr lang="en-US" dirty="0" smtClean="0">
                <a:latin typeface="Comic Sans MS" pitchFamily="66" charset="0"/>
              </a:rPr>
              <a:t>Lack of appetite?</a:t>
            </a:r>
          </a:p>
          <a:p>
            <a:r>
              <a:rPr lang="en-US" dirty="0" smtClean="0">
                <a:latin typeface="Comic Sans MS" pitchFamily="66" charset="0"/>
              </a:rPr>
              <a:t>Washed our or drained?</a:t>
            </a:r>
          </a:p>
          <a:p>
            <a:r>
              <a:rPr lang="en-US" dirty="0" smtClean="0">
                <a:latin typeface="Comic Sans MS" pitchFamily="66" charset="0"/>
              </a:rPr>
              <a:t>Numbness in hands or feet?</a:t>
            </a:r>
          </a:p>
          <a:p>
            <a:r>
              <a:rPr lang="en-US" dirty="0" smtClean="0">
                <a:latin typeface="Comic Sans MS" pitchFamily="66" charset="0"/>
              </a:rPr>
              <a:t>Nausea or upset stomach?</a:t>
            </a:r>
          </a:p>
          <a:p>
            <a:r>
              <a:rPr lang="en-US" dirty="0" smtClean="0">
                <a:latin typeface="Comic Sans MS" pitchFamily="66" charset="0"/>
              </a:rPr>
              <a:t>Problems with access (catheter) site?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142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224" y="274638"/>
            <a:ext cx="8767482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Effects of Kidney Disease—</a:t>
            </a:r>
            <a:br>
              <a:rPr lang="en-US" dirty="0" smtClean="0">
                <a:latin typeface="Comic Sans MS" pitchFamily="66" charset="0"/>
              </a:rPr>
            </a:br>
            <a:r>
              <a:rPr lang="en-US" sz="3100" dirty="0" smtClean="0">
                <a:latin typeface="Comic Sans MS" pitchFamily="66" charset="0"/>
              </a:rPr>
              <a:t>How much does kidney disease bother you in …</a:t>
            </a:r>
            <a:endParaRPr lang="en-US" sz="31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Fluid restrictions?</a:t>
            </a:r>
          </a:p>
          <a:p>
            <a:r>
              <a:rPr lang="en-US" dirty="0" smtClean="0">
                <a:latin typeface="Comic Sans MS" pitchFamily="66" charset="0"/>
              </a:rPr>
              <a:t>Dietary restriction?</a:t>
            </a:r>
          </a:p>
          <a:p>
            <a:r>
              <a:rPr lang="en-US" dirty="0" smtClean="0">
                <a:latin typeface="Comic Sans MS" pitchFamily="66" charset="0"/>
              </a:rPr>
              <a:t>Your ability to work around the house?</a:t>
            </a:r>
          </a:p>
          <a:p>
            <a:r>
              <a:rPr lang="en-US" dirty="0" smtClean="0">
                <a:latin typeface="Comic Sans MS" pitchFamily="66" charset="0"/>
              </a:rPr>
              <a:t>Your ability to travel?</a:t>
            </a:r>
          </a:p>
          <a:p>
            <a:r>
              <a:rPr lang="en-US" dirty="0" smtClean="0">
                <a:latin typeface="Comic Sans MS" pitchFamily="66" charset="0"/>
              </a:rPr>
              <a:t>Being dependent on doctors and other medical staff?</a:t>
            </a:r>
          </a:p>
          <a:p>
            <a:r>
              <a:rPr lang="en-US" dirty="0" smtClean="0">
                <a:latin typeface="Comic Sans MS" pitchFamily="66" charset="0"/>
              </a:rPr>
              <a:t>Stress or worries caused by kidney disease?</a:t>
            </a:r>
          </a:p>
          <a:p>
            <a:r>
              <a:rPr lang="en-US" dirty="0" smtClean="0">
                <a:latin typeface="Comic Sans MS" pitchFamily="66" charset="0"/>
              </a:rPr>
              <a:t>Your sex life?</a:t>
            </a:r>
          </a:p>
          <a:p>
            <a:r>
              <a:rPr lang="en-US" dirty="0" smtClean="0">
                <a:latin typeface="Comic Sans MS" pitchFamily="66" charset="0"/>
              </a:rPr>
              <a:t>Your personal appearance?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48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Scoring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z="3200" dirty="0" smtClean="0">
                <a:latin typeface="Comic Sans MS" pitchFamily="66" charset="0"/>
              </a:rPr>
              <a:t>Higher score = better health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200" dirty="0" smtClean="0">
                <a:latin typeface="Comic Sans MS" pitchFamily="66" charset="0"/>
              </a:rPr>
              <a:t>Transform linearly to 0-100 range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3200" dirty="0" smtClean="0">
                <a:latin typeface="Comic Sans MS" pitchFamily="66" charset="0"/>
              </a:rPr>
              <a:t>Average items in each scale together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52047" y="4912659"/>
            <a:ext cx="1147482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48518" y="3585882"/>
            <a:ext cx="1452282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886636" y="3585882"/>
            <a:ext cx="1308847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Quality of Care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6" idx="6"/>
            <a:endCxn id="5" idx="2"/>
          </p:cNvCxnSpPr>
          <p:nvPr/>
        </p:nvCxnSpPr>
        <p:spPr>
          <a:xfrm>
            <a:off x="4195483" y="4043082"/>
            <a:ext cx="75303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endCxn id="4" idx="1"/>
          </p:cNvCxnSpPr>
          <p:nvPr/>
        </p:nvCxnSpPr>
        <p:spPr>
          <a:xfrm>
            <a:off x="3675529" y="4500282"/>
            <a:ext cx="544563" cy="546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4" idx="7"/>
          </p:cNvCxnSpPr>
          <p:nvPr/>
        </p:nvCxnSpPr>
        <p:spPr>
          <a:xfrm flipH="1">
            <a:off x="5031484" y="4500282"/>
            <a:ext cx="383198" cy="546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6" idx="7"/>
          </p:cNvCxnSpPr>
          <p:nvPr/>
        </p:nvCxnSpPr>
        <p:spPr>
          <a:xfrm flipH="1">
            <a:off x="4003807" y="2931459"/>
            <a:ext cx="2773511" cy="7883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5" idx="7"/>
          </p:cNvCxnSpPr>
          <p:nvPr/>
        </p:nvCxnSpPr>
        <p:spPr>
          <a:xfrm flipH="1">
            <a:off x="6188118" y="3419562"/>
            <a:ext cx="807133" cy="3002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4" idx="6"/>
          </p:cNvCxnSpPr>
          <p:nvPr/>
        </p:nvCxnSpPr>
        <p:spPr>
          <a:xfrm flipH="1">
            <a:off x="5199529" y="3621741"/>
            <a:ext cx="2169459" cy="17481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49506" y="2689414"/>
            <a:ext cx="1111623" cy="24204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Technical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90610" y="2689413"/>
            <a:ext cx="914400" cy="24204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675529" y="2931460"/>
            <a:ext cx="272281" cy="69028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1"/>
            <a:endCxn id="22" idx="2"/>
          </p:cNvCxnSpPr>
          <p:nvPr/>
        </p:nvCxnSpPr>
        <p:spPr>
          <a:xfrm flipH="1" flipV="1">
            <a:off x="2205318" y="2931460"/>
            <a:ext cx="872994" cy="788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886636" y="5970494"/>
            <a:ext cx="1061175" cy="502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Clinical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199529" y="5970494"/>
            <a:ext cx="988590" cy="50202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Reports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Patient-Reported Measures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flipH="1">
            <a:off x="3675529" y="5522259"/>
            <a:ext cx="376518" cy="4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3" idx="0"/>
          </p:cNvCxnSpPr>
          <p:nvPr/>
        </p:nvCxnSpPr>
        <p:spPr>
          <a:xfrm>
            <a:off x="5199529" y="5522259"/>
            <a:ext cx="494295" cy="4482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777318" y="2707964"/>
            <a:ext cx="1655805" cy="86171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Demographics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06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latin typeface="Comic Sans MS" pitchFamily="66" charset="0"/>
              </a:rPr>
              <a:t>KDQOL-36 Translations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1447800"/>
            <a:ext cx="2590800" cy="4191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Chinese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Czech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Danish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Dutch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English 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French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German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Greek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400" smtClean="0"/>
              <a:t>Hebrew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95400"/>
            <a:ext cx="23971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5867400" y="1447800"/>
            <a:ext cx="2590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Hungarian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Italian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Malay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Polish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Portuguese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Russian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Spanish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Swedish</a:t>
            </a:r>
          </a:p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v"/>
            </a:pPr>
            <a:r>
              <a:rPr lang="en-US" sz="2400">
                <a:latin typeface="Futura Bk" pitchFamily="34" charset="0"/>
              </a:rPr>
              <a:t>Turkish</a:t>
            </a:r>
          </a:p>
        </p:txBody>
      </p:sp>
      <p:sp>
        <p:nvSpPr>
          <p:cNvPr id="33798" name="Text Box 8"/>
          <p:cNvSpPr txBox="1">
            <a:spLocks noChangeArrowheads="1"/>
          </p:cNvSpPr>
          <p:nvPr/>
        </p:nvSpPr>
        <p:spPr bwMode="auto">
          <a:xfrm>
            <a:off x="685800" y="5762625"/>
            <a:ext cx="7848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  <a:hlinkClick r:id="rId3"/>
              </a:rPr>
              <a:t>http://gim.med.ucla.edu/kdqol</a:t>
            </a:r>
            <a:r>
              <a:rPr lang="en-US" sz="2000" b="1">
                <a:solidFill>
                  <a:schemeClr val="tx2"/>
                </a:solidFill>
              </a:rPr>
              <a:t> (register for downloads)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Dialysis Outcomes and Practice Patterns Study (DOPPS)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Comic Sans MS" pitchFamily="66" charset="0"/>
              </a:rPr>
              <a:t>Longitudinal study of hemodialysis patients and unit practices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Goal </a:t>
            </a:r>
            <a:r>
              <a:rPr lang="en-US" dirty="0">
                <a:latin typeface="Comic Sans MS" pitchFamily="66" charset="0"/>
              </a:rPr>
              <a:t>is to identify practice patterns associated with improved patient outcomes</a:t>
            </a:r>
          </a:p>
          <a:p>
            <a:r>
              <a:rPr lang="en-US" dirty="0" smtClean="0">
                <a:latin typeface="Comic Sans MS" pitchFamily="66" charset="0"/>
              </a:rPr>
              <a:t>Uniform international data collection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Mortality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Health-related quality of life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Hospitalization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Vascular access</a:t>
            </a:r>
          </a:p>
          <a:p>
            <a:r>
              <a:rPr lang="en-US" dirty="0" smtClean="0">
                <a:latin typeface="Comic Sans MS" pitchFamily="66" charset="0"/>
              </a:rPr>
              <a:t>Coordinated by Arbor Research Collaborative for Health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44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DOPPS Data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Comic Sans MS" pitchFamily="66" charset="0"/>
              </a:rPr>
              <a:t>308 dialysis facilities in DOPPS I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12,465 patients from 7 countries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France, Germany, Italy, Japan, Spain, UK, US</a:t>
            </a:r>
          </a:p>
          <a:p>
            <a:r>
              <a:rPr lang="en-US" dirty="0" smtClean="0">
                <a:latin typeface="Comic Sans MS" pitchFamily="66" charset="0"/>
              </a:rPr>
              <a:t>320 dialysis facilities in DOPPS II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10,551 patients from 12 countries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Same 7 above plus Australia, New Zealand, Belgium, Canada and Sweden</a:t>
            </a:r>
          </a:p>
          <a:p>
            <a:r>
              <a:rPr lang="en-US" dirty="0" smtClean="0">
                <a:latin typeface="Comic Sans MS" pitchFamily="66" charset="0"/>
              </a:rPr>
              <a:t>297 facilities in DOPPS III</a:t>
            </a:r>
          </a:p>
          <a:p>
            <a:pPr lvl="1"/>
            <a:r>
              <a:rPr lang="en-US" dirty="0" smtClean="0">
                <a:latin typeface="Comic Sans MS" pitchFamily="66" charset="0"/>
              </a:rPr>
              <a:t>9,316 patients from the same 12 countries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74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0" dirty="0" smtClean="0">
                <a:latin typeface="Comic Sans MS" pitchFamily="66" charset="0"/>
              </a:rPr>
              <a:t>KDQOL</a:t>
            </a:r>
            <a:r>
              <a:rPr lang="en-US" sz="4000" b="0" baseline="30000" dirty="0" smtClean="0">
                <a:latin typeface="Comic Sans MS" pitchFamily="66" charset="0"/>
              </a:rPr>
              <a:t>TM</a:t>
            </a:r>
            <a:r>
              <a:rPr lang="en-US" sz="4000" b="0" dirty="0" smtClean="0">
                <a:latin typeface="Comic Sans MS" pitchFamily="66" charset="0"/>
              </a:rPr>
              <a:t> Scores Compared to National Sample of  </a:t>
            </a:r>
            <a:r>
              <a:rPr lang="en-US" sz="4000" b="0" dirty="0" smtClean="0"/>
              <a:t>Patients</a:t>
            </a:r>
          </a:p>
        </p:txBody>
      </p:sp>
      <p:graphicFrame>
        <p:nvGraphicFramePr>
          <p:cNvPr id="1026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61447459"/>
              </p:ext>
            </p:extLst>
          </p:nvPr>
        </p:nvGraphicFramePr>
        <p:xfrm>
          <a:off x="650875" y="1332100"/>
          <a:ext cx="7848600" cy="441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9" name="Chart" r:id="rId4" imgW="7772319" imgH="4358559" progId="Excel.Chart.8">
                  <p:embed/>
                </p:oleObj>
              </mc:Choice>
              <mc:Fallback>
                <p:oleObj name="Chart" r:id="rId4" imgW="7772319" imgH="4358559" progId="Excel.Chart.8">
                  <p:embed/>
                  <p:pic>
                    <p:nvPicPr>
                      <p:cNvPr id="0" name="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875" y="1332100"/>
                        <a:ext cx="7848600" cy="441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extBox 5"/>
          <p:cNvSpPr txBox="1">
            <a:spLocks noChangeArrowheads="1"/>
          </p:cNvSpPr>
          <p:nvPr/>
        </p:nvSpPr>
        <p:spPr bwMode="auto">
          <a:xfrm>
            <a:off x="685800" y="5751700"/>
            <a:ext cx="7696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r>
              <a:rPr lang="en-US" sz="2800" b="1" dirty="0" smtClean="0">
                <a:latin typeface="Comic Sans MS" pitchFamily="66" charset="0"/>
              </a:rPr>
              <a:t>Dialysis Outcomes and Practice Patterns Study (DOPPS) </a:t>
            </a:r>
            <a:r>
              <a:rPr lang="en-US" sz="2800" b="1" dirty="0">
                <a:latin typeface="Comic Sans MS" pitchFamily="66" charset="0"/>
              </a:rPr>
              <a:t>55-64 year old age group</a:t>
            </a:r>
          </a:p>
        </p:txBody>
      </p:sp>
      <p:sp>
        <p:nvSpPr>
          <p:cNvPr id="1029" name="TextBox 8"/>
          <p:cNvSpPr txBox="1">
            <a:spLocks noChangeArrowheads="1"/>
          </p:cNvSpPr>
          <p:nvPr/>
        </p:nvSpPr>
        <p:spPr bwMode="auto">
          <a:xfrm>
            <a:off x="2795588" y="5226050"/>
            <a:ext cx="2743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algn="ctr"/>
            <a:r>
              <a:rPr lang="en-US" sz="1600" dirty="0" smtClean="0">
                <a:latin typeface="Futura Bk" pitchFamily="34" charset="0"/>
              </a:rPr>
              <a:t>           </a:t>
            </a:r>
            <a:endParaRPr lang="en-US" sz="1600" dirty="0">
              <a:latin typeface="Futura Bk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28926" y="1739384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76738" y="1790700"/>
            <a:ext cx="17676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Follow-up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6676963"/>
              </p:ext>
            </p:extLst>
          </p:nvPr>
        </p:nvGraphicFramePr>
        <p:xfrm>
          <a:off x="197223" y="143435"/>
          <a:ext cx="8785411" cy="65442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0" name="Acrobat Document" r:id="rId3" imgW="7543775" imgH="5829300" progId="AcroExch.Document.7">
                  <p:embed/>
                </p:oleObj>
              </mc:Choice>
              <mc:Fallback>
                <p:oleObj name="Acrobat Document" r:id="rId3" imgW="7543775" imgH="582930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7223" y="143435"/>
                        <a:ext cx="8785411" cy="65442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002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mic Sans MS" pitchFamily="66" charset="0"/>
              </a:rPr>
              <a:t>Hemo</a:t>
            </a:r>
            <a:r>
              <a:rPr lang="en-US" dirty="0" smtClean="0">
                <a:latin typeface="Comic Sans MS" pitchFamily="66" charset="0"/>
              </a:rPr>
              <a:t>. vs. Peritoneal Dialysis </a:t>
            </a:r>
            <a:endParaRPr lang="en-US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219048"/>
              </p:ext>
            </p:extLst>
          </p:nvPr>
        </p:nvGraphicFramePr>
        <p:xfrm>
          <a:off x="457200" y="16144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85365" y="6140451"/>
            <a:ext cx="4930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Fructuoso</a:t>
            </a:r>
            <a:r>
              <a:rPr lang="en-US" dirty="0" smtClean="0">
                <a:latin typeface="Comic Sans MS" pitchFamily="66" charset="0"/>
              </a:rPr>
              <a:t> et al.   Quality of Life in chronic kidney disease. </a:t>
            </a:r>
            <a:r>
              <a:rPr lang="en-US" dirty="0" err="1" smtClean="0">
                <a:latin typeface="Comic Sans MS" pitchFamily="66" charset="0"/>
              </a:rPr>
              <a:t>Nefrologia</a:t>
            </a:r>
            <a:r>
              <a:rPr lang="en-US" dirty="0" smtClean="0">
                <a:latin typeface="Comic Sans MS" pitchFamily="66" charset="0"/>
              </a:rPr>
              <a:t>, 2011, 31, 91-96.</a:t>
            </a:r>
            <a:endParaRPr lang="en-US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34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Future Directions in HRQOL 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 http://www.nihpromis.org/ 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2103438"/>
            <a:ext cx="8229600" cy="4297362"/>
          </a:xfrm>
        </p:spPr>
        <p:txBody>
          <a:bodyPr>
            <a:normAutofit fontScale="62500" lnSpcReduction="20000"/>
          </a:bodyPr>
          <a:lstStyle/>
          <a:p>
            <a:r>
              <a:rPr lang="en-US" sz="4600" dirty="0" smtClean="0">
                <a:latin typeface="Comic Sans MS" pitchFamily="66" charset="0"/>
              </a:rPr>
              <a:t>Item banks to assess HRQOL and allow for computer-adaptive testing (CAT) </a:t>
            </a:r>
          </a:p>
          <a:p>
            <a:pPr lvl="1"/>
            <a:endParaRPr lang="en-US" sz="4600" dirty="0">
              <a:latin typeface="Comic Sans MS" pitchFamily="66" charset="0"/>
            </a:endParaRPr>
          </a:p>
          <a:p>
            <a:r>
              <a:rPr lang="en-US" sz="4600" dirty="0" smtClean="0">
                <a:latin typeface="Comic Sans MS" pitchFamily="66" charset="0"/>
              </a:rPr>
              <a:t>Reliability </a:t>
            </a:r>
            <a:r>
              <a:rPr lang="en-US" sz="4600" dirty="0">
                <a:latin typeface="Comic Sans MS" pitchFamily="66" charset="0"/>
              </a:rPr>
              <a:t>= 1 – SE</a:t>
            </a:r>
            <a:r>
              <a:rPr lang="en-US" sz="4600" baseline="30000" dirty="0">
                <a:latin typeface="Comic Sans MS" pitchFamily="66" charset="0"/>
              </a:rPr>
              <a:t>2 </a:t>
            </a:r>
            <a:r>
              <a:rPr lang="en-US" sz="4600" dirty="0">
                <a:latin typeface="Comic Sans MS" pitchFamily="66" charset="0"/>
              </a:rPr>
              <a:t>= </a:t>
            </a:r>
            <a:r>
              <a:rPr lang="en-US" sz="4600" b="1" dirty="0">
                <a:latin typeface="Comic Sans MS" pitchFamily="66" charset="0"/>
              </a:rPr>
              <a:t>0.90</a:t>
            </a:r>
            <a:r>
              <a:rPr lang="en-US" sz="4600" dirty="0">
                <a:latin typeface="Comic Sans MS" pitchFamily="66" charset="0"/>
              </a:rPr>
              <a:t> </a:t>
            </a:r>
            <a:r>
              <a:rPr lang="en-US" sz="4600" dirty="0" smtClean="0">
                <a:latin typeface="Comic Sans MS" pitchFamily="66" charset="0"/>
              </a:rPr>
              <a:t>       </a:t>
            </a:r>
          </a:p>
          <a:p>
            <a:endParaRPr lang="en-US" sz="4600" dirty="0" smtClean="0">
              <a:latin typeface="Comic Sans MS" pitchFamily="66" charset="0"/>
            </a:endParaRPr>
          </a:p>
          <a:p>
            <a:r>
              <a:rPr lang="en-US" sz="4600" dirty="0" smtClean="0">
                <a:latin typeface="Comic Sans MS" pitchFamily="66" charset="0"/>
              </a:rPr>
              <a:t>SE </a:t>
            </a:r>
            <a:r>
              <a:rPr lang="en-US" sz="4600" dirty="0">
                <a:latin typeface="Comic Sans MS" pitchFamily="66" charset="0"/>
              </a:rPr>
              <a:t>= </a:t>
            </a:r>
            <a:r>
              <a:rPr lang="en-US" sz="4600" dirty="0" smtClean="0">
                <a:latin typeface="Comic Sans MS" pitchFamily="66" charset="0"/>
              </a:rPr>
              <a:t>3.2 for T-score </a:t>
            </a:r>
            <a:r>
              <a:rPr lang="en-US" sz="4600" dirty="0">
                <a:latin typeface="Comic Sans MS" pitchFamily="66" charset="0"/>
              </a:rPr>
              <a:t>(</a:t>
            </a:r>
            <a:r>
              <a:rPr lang="en-US" sz="4600" dirty="0" smtClean="0">
                <a:latin typeface="Comic Sans MS" pitchFamily="66" charset="0"/>
              </a:rPr>
              <a:t>mean= 50 &amp; </a:t>
            </a:r>
            <a:r>
              <a:rPr lang="en-US" sz="4600" dirty="0">
                <a:latin typeface="Comic Sans MS" pitchFamily="66" charset="0"/>
              </a:rPr>
              <a:t>SD = 10)</a:t>
            </a:r>
          </a:p>
          <a:p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mic Sans MS" pitchFamily="66" charset="0"/>
              </a:rPr>
              <a:t>Anger CAT</a:t>
            </a:r>
            <a:r>
              <a:rPr lang="en-US" baseline="30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 (In the past 7 days )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was grouchy 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Theta = 56.1  SE = 5.7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like I </a:t>
            </a:r>
            <a:r>
              <a:rPr lang="en-US" smtClean="0">
                <a:latin typeface="Comic Sans MS" pitchFamily="66" charset="0"/>
              </a:rPr>
              <a:t>was </a:t>
            </a:r>
            <a:r>
              <a:rPr lang="en-US" smtClean="0">
                <a:latin typeface="Comic Sans MS" pitchFamily="66" charset="0"/>
              </a:rPr>
              <a:t>ready </a:t>
            </a:r>
            <a:r>
              <a:rPr lang="en-US" dirty="0" smtClean="0">
                <a:latin typeface="Comic Sans MS" pitchFamily="66" charset="0"/>
              </a:rPr>
              <a:t>to explode </a:t>
            </a:r>
            <a:endParaRPr lang="en-US" dirty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Theta = 51.9  SE = 4.8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angry </a:t>
            </a:r>
            <a:endParaRPr lang="en-US" dirty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Theta = 50.5  SE = 3.9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9144000" cy="11430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3600" i="1" dirty="0" smtClean="0">
                <a:latin typeface="Comic Sans MS" pitchFamily="66" charset="0"/>
              </a:rPr>
              <a:t>Health-Related Quality of Life (HRQOL) is</a:t>
            </a:r>
            <a:r>
              <a:rPr lang="en-US" sz="4000" i="1" dirty="0" smtClean="0">
                <a:latin typeface="Comic Sans MS" pitchFamily="66" charset="0"/>
              </a:rPr>
              <a:t/>
            </a:r>
            <a:br>
              <a:rPr lang="en-US" sz="4000" i="1" dirty="0" smtClean="0">
                <a:latin typeface="Comic Sans MS" pitchFamily="66" charset="0"/>
              </a:rPr>
            </a:br>
            <a:r>
              <a:rPr lang="en-US" sz="4000" i="1" dirty="0" smtClean="0">
                <a:latin typeface="Comic Sans MS" pitchFamily="66" charset="0"/>
              </a:rPr>
              <a:t/>
            </a:r>
            <a:br>
              <a:rPr lang="en-US" sz="4000" i="1" dirty="0" smtClean="0">
                <a:latin typeface="Comic Sans MS" pitchFamily="66" charset="0"/>
              </a:rPr>
            </a:br>
            <a:r>
              <a:rPr lang="en-US" sz="4000" i="1" dirty="0" smtClean="0"/>
              <a:t>   </a:t>
            </a:r>
            <a:r>
              <a:rPr lang="en-US" sz="3600" dirty="0" smtClean="0"/>
              <a:t>                            </a:t>
            </a:r>
            <a:endParaRPr lang="en-US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837488" cy="473551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3600" dirty="0" smtClean="0">
                <a:solidFill>
                  <a:schemeClr val="accent5"/>
                </a:solidFill>
                <a:latin typeface="Comic Sans MS" pitchFamily="66" charset="0"/>
              </a:rPr>
              <a:t>What you can </a:t>
            </a:r>
            <a:r>
              <a:rPr lang="en-US" sz="3600" u="sng" dirty="0" smtClean="0">
                <a:solidFill>
                  <a:schemeClr val="accent5"/>
                </a:solidFill>
                <a:latin typeface="Comic Sans MS" pitchFamily="66" charset="0"/>
              </a:rPr>
              <a:t>do</a:t>
            </a:r>
            <a:r>
              <a:rPr lang="en-US" sz="3600" dirty="0" smtClean="0">
                <a:solidFill>
                  <a:schemeClr val="accent5"/>
                </a:solidFill>
                <a:latin typeface="Comic Sans MS" pitchFamily="66" charset="0"/>
              </a:rPr>
              <a:t>.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u="sng" dirty="0" smtClean="0">
                <a:latin typeface="Comic Sans MS" pitchFamily="66" charset="0"/>
              </a:rPr>
              <a:t>Functioning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Self-care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Role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Social 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sz="2400" b="1" u="sng" dirty="0" smtClean="0"/>
          </a:p>
          <a:p>
            <a:pPr eaLnBrk="1" hangingPunct="1"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sz="3600" dirty="0" smtClean="0">
                <a:solidFill>
                  <a:srgbClr val="0070C0"/>
                </a:solidFill>
                <a:latin typeface="Comic Sans MS" pitchFamily="66" charset="0"/>
              </a:rPr>
              <a:t>How you </a:t>
            </a:r>
            <a:r>
              <a:rPr lang="en-US" sz="3600" u="sng" dirty="0" smtClean="0">
                <a:solidFill>
                  <a:srgbClr val="0070C0"/>
                </a:solidFill>
                <a:latin typeface="Comic Sans MS" pitchFamily="66" charset="0"/>
              </a:rPr>
              <a:t>feel</a:t>
            </a:r>
            <a:r>
              <a:rPr lang="en-US" sz="3600" dirty="0" smtClean="0">
                <a:solidFill>
                  <a:srgbClr val="0070C0"/>
                </a:solidFill>
                <a:latin typeface="Comic Sans MS" pitchFamily="66" charset="0"/>
              </a:rPr>
              <a:t> about your life.</a:t>
            </a:r>
            <a:endParaRPr lang="en-US" sz="3600" b="1" u="sng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r>
              <a:rPr lang="en-US" sz="2800" u="sng" dirty="0" smtClean="0">
                <a:latin typeface="Comic Sans MS" pitchFamily="66" charset="0"/>
              </a:rPr>
              <a:t>Well-being 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Emotional well-being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Pain</a:t>
            </a:r>
          </a:p>
          <a:p>
            <a:pPr marL="457200" lvl="1" indent="0" eaLnBrk="1" hangingPunct="1">
              <a:lnSpc>
                <a:spcPct val="90000"/>
              </a:lnSpc>
              <a:buClr>
                <a:schemeClr val="tx1"/>
              </a:buClr>
              <a:buNone/>
            </a:pPr>
            <a:r>
              <a:rPr lang="en-US" sz="2400" dirty="0" smtClean="0">
                <a:latin typeface="Comic Sans MS" pitchFamily="66" charset="0"/>
              </a:rPr>
              <a:t>Energy</a:t>
            </a:r>
          </a:p>
          <a:p>
            <a:pPr eaLnBrk="1" hangingPunct="1">
              <a:lnSpc>
                <a:spcPct val="90000"/>
              </a:lnSpc>
              <a:buClr>
                <a:schemeClr val="tx1"/>
              </a:buClr>
            </a:pPr>
            <a:endParaRPr lang="en-US" sz="28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 smtClean="0">
                <a:latin typeface="Comic Sans MS" pitchFamily="66" charset="0"/>
              </a:rPr>
              <a:t>4</a:t>
            </a:r>
            <a:r>
              <a:rPr lang="en-US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angrier than I thought I should </a:t>
            </a:r>
            <a:endParaRPr lang="en-US" dirty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Theta = 48.8  SE = 3.6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 smtClean="0">
                <a:latin typeface="Comic Sans MS" pitchFamily="66" charset="0"/>
              </a:rPr>
              <a:t>5</a:t>
            </a:r>
            <a:r>
              <a:rPr lang="en-US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felt annoyed </a:t>
            </a:r>
            <a:endParaRPr lang="en-US" dirty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Theta = 50.1  SE = 3.2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1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2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 smtClean="0">
                <a:latin typeface="Comic Sans MS" pitchFamily="66" charset="0"/>
              </a:rPr>
              <a:t>6</a:t>
            </a:r>
            <a:r>
              <a:rPr lang="en-US" dirty="0" smtClean="0">
                <a:latin typeface="Comic Sans MS" pitchFamily="66" charset="0"/>
              </a:rPr>
              <a:t>In the past 7 days …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US" dirty="0" smtClean="0">
                <a:latin typeface="Comic Sans MS" pitchFamily="66" charset="0"/>
              </a:rPr>
              <a:t>I made myself angry about something just by thinking about it. </a:t>
            </a:r>
            <a:endParaRPr lang="en-US" dirty="0">
              <a:latin typeface="Comic Sans MS" pitchFamily="66" charset="0"/>
            </a:endParaRPr>
          </a:p>
          <a:p>
            <a:pPr marL="0" indent="0">
              <a:buFontTx/>
              <a:buNone/>
              <a:defRPr/>
            </a:pPr>
            <a:endParaRPr lang="en-US" dirty="0" smtClean="0">
              <a:latin typeface="Comic Sans MS" pitchFamily="66" charset="0"/>
            </a:endParaRP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Never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Rarely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Sometimes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Often</a:t>
            </a:r>
          </a:p>
          <a:p>
            <a:pPr lvl="1">
              <a:defRPr/>
            </a:pPr>
            <a:r>
              <a:rPr lang="en-US" dirty="0" smtClean="0">
                <a:latin typeface="Comic Sans MS" pitchFamily="66" charset="0"/>
              </a:rPr>
              <a:t>Always</a:t>
            </a:r>
          </a:p>
          <a:p>
            <a:pPr lvl="1">
              <a:defRPr/>
            </a:pPr>
            <a:endParaRPr lang="en-US" dirty="0">
              <a:latin typeface="Comic Sans MS" pitchFamily="66" charset="0"/>
            </a:endParaRPr>
          </a:p>
          <a:p>
            <a:pPr>
              <a:defRPr/>
            </a:pPr>
            <a:r>
              <a:rPr lang="en-US" dirty="0" smtClean="0">
                <a:latin typeface="Comic Sans MS" pitchFamily="66" charset="0"/>
              </a:rPr>
              <a:t>Theta = 50.2  SE = 2.8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Theta and SE estimates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Item 1: 56 and   6</a:t>
            </a:r>
          </a:p>
          <a:p>
            <a:r>
              <a:rPr lang="en-US" dirty="0" smtClean="0">
                <a:latin typeface="Comic Sans MS" pitchFamily="66" charset="0"/>
              </a:rPr>
              <a:t>Item 2: 52 and   5</a:t>
            </a:r>
          </a:p>
          <a:p>
            <a:r>
              <a:rPr lang="en-US" dirty="0" smtClean="0">
                <a:latin typeface="Comic Sans MS" pitchFamily="66" charset="0"/>
              </a:rPr>
              <a:t>Item 3: 50 and   4</a:t>
            </a:r>
          </a:p>
          <a:p>
            <a:r>
              <a:rPr lang="en-US" dirty="0" smtClean="0">
                <a:latin typeface="Comic Sans MS" pitchFamily="66" charset="0"/>
              </a:rPr>
              <a:t>Item 4: 49 and   4</a:t>
            </a:r>
          </a:p>
          <a:p>
            <a:r>
              <a:rPr lang="en-US" dirty="0" smtClean="0">
                <a:latin typeface="Comic Sans MS" pitchFamily="66" charset="0"/>
              </a:rPr>
              <a:t>Item 5: 50 and   3</a:t>
            </a:r>
          </a:p>
          <a:p>
            <a:r>
              <a:rPr lang="en-US" dirty="0" smtClean="0">
                <a:latin typeface="Comic Sans MS" pitchFamily="66" charset="0"/>
              </a:rPr>
              <a:t>Item 6: 50 </a:t>
            </a:r>
            <a:r>
              <a:rPr lang="en-US" smtClean="0">
                <a:latin typeface="Comic Sans MS" pitchFamily="66" charset="0"/>
              </a:rPr>
              <a:t>and  &lt;</a:t>
            </a:r>
            <a:r>
              <a:rPr lang="en-US" dirty="0" smtClean="0">
                <a:latin typeface="Comic Sans MS" pitchFamily="66" charset="0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 </a:t>
            </a:r>
            <a:r>
              <a:rPr lang="en-US" sz="6000" dirty="0" smtClean="0">
                <a:latin typeface="Comic Sans MS" pitchFamily="66" charset="0"/>
              </a:rPr>
              <a:t>Thank you. </a:t>
            </a:r>
            <a:r>
              <a:rPr lang="en-US" dirty="0">
                <a:latin typeface="Comic Sans MS" pitchFamily="66" charset="0"/>
              </a:rPr>
              <a:t>http://gim.med.ucla.edu/kdqol/</a:t>
            </a:r>
            <a:endParaRPr lang="en-US" sz="4000" dirty="0" smtClean="0">
              <a:latin typeface="Comic Sans MS" pitchFamily="66" charset="0"/>
            </a:endParaRPr>
          </a:p>
        </p:txBody>
      </p:sp>
      <p:pic>
        <p:nvPicPr>
          <p:cNvPr id="4" name="Picture 3" descr="hays-burning-text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7035" y="1900519"/>
            <a:ext cx="4966447" cy="254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Comic Sans MS" pitchFamily="66" charset="0"/>
              </a:rPr>
              <a:t>Simplified HRQOL Framework</a:t>
            </a:r>
            <a:endParaRPr lang="en-US" b="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1317" y="3065929"/>
            <a:ext cx="1129553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General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45977" y="3065929"/>
            <a:ext cx="129091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Mental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45977" y="1882588"/>
            <a:ext cx="1290917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Physical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45976" y="4329953"/>
            <a:ext cx="129091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Social Health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58871" y="1882588"/>
            <a:ext cx="21694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Physical Functioning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58871" y="3065929"/>
            <a:ext cx="21694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Depressive  Symptoms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858872" y="4329953"/>
            <a:ext cx="2169458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Ability to Participate in Social Roles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endCxn id="6" idx="1"/>
          </p:cNvCxnSpPr>
          <p:nvPr/>
        </p:nvCxnSpPr>
        <p:spPr>
          <a:xfrm flipV="1">
            <a:off x="1810870" y="2339788"/>
            <a:ext cx="735107" cy="7261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3"/>
            <a:endCxn id="5" idx="1"/>
          </p:cNvCxnSpPr>
          <p:nvPr/>
        </p:nvCxnSpPr>
        <p:spPr>
          <a:xfrm>
            <a:off x="1810870" y="3523129"/>
            <a:ext cx="73510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7" idx="1"/>
          </p:cNvCxnSpPr>
          <p:nvPr/>
        </p:nvCxnSpPr>
        <p:spPr>
          <a:xfrm>
            <a:off x="1810870" y="3980329"/>
            <a:ext cx="735106" cy="8068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8" idx="1"/>
          </p:cNvCxnSpPr>
          <p:nvPr/>
        </p:nvCxnSpPr>
        <p:spPr>
          <a:xfrm>
            <a:off x="3836894" y="2339788"/>
            <a:ext cx="10219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9" idx="1"/>
          </p:cNvCxnSpPr>
          <p:nvPr/>
        </p:nvCxnSpPr>
        <p:spPr>
          <a:xfrm>
            <a:off x="3836894" y="3523129"/>
            <a:ext cx="102197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3"/>
            <a:endCxn id="10" idx="1"/>
          </p:cNvCxnSpPr>
          <p:nvPr/>
        </p:nvCxnSpPr>
        <p:spPr>
          <a:xfrm>
            <a:off x="3836894" y="4787153"/>
            <a:ext cx="102197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246094" y="5576047"/>
            <a:ext cx="1299884" cy="99620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Social Support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3" idx="0"/>
            <a:endCxn id="4" idx="2"/>
          </p:cNvCxnSpPr>
          <p:nvPr/>
        </p:nvCxnSpPr>
        <p:spPr>
          <a:xfrm flipH="1" flipV="1">
            <a:off x="1246094" y="3980329"/>
            <a:ext cx="649942" cy="15957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958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/>
          <a:lstStyle/>
          <a:p>
            <a:pPr eaLnBrk="1" hangingPunct="1">
              <a:defRPr/>
            </a:pPr>
            <a:fld id="{81BAF62D-3AB2-4C91-BA48-03219D937418}" type="slidenum">
              <a:rPr lang="en-US"/>
              <a:pPr eaLnBrk="1" hangingPunct="1">
                <a:defRPr/>
              </a:pPr>
              <a:t>5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0" dirty="0">
                <a:latin typeface="Comic Sans MS" pitchFamily="66" charset="0"/>
              </a:rPr>
              <a:t>SF-36® Generic </a:t>
            </a:r>
            <a:r>
              <a:rPr lang="en-US" b="0" dirty="0" smtClean="0">
                <a:latin typeface="Comic Sans MS" pitchFamily="66" charset="0"/>
              </a:rPr>
              <a:t>Profile Measure 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4350" y="1417638"/>
            <a:ext cx="9258300" cy="4708525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dirty="0" smtClean="0">
                <a:latin typeface="Comic Sans MS" pitchFamily="66" charset="0"/>
              </a:rPr>
              <a:t>Functioning 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Physical functioning (10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Role limitations/physical (4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Role limitations/emotional (3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Social functioning (2 items)</a:t>
            </a:r>
          </a:p>
          <a:p>
            <a:pPr eaLnBrk="1" hangingPunct="1">
              <a:lnSpc>
                <a:spcPct val="90000"/>
              </a:lnSpc>
              <a:spcBef>
                <a:spcPct val="75000"/>
              </a:spcBef>
            </a:pPr>
            <a:r>
              <a:rPr lang="en-US" sz="2800" dirty="0" smtClean="0">
                <a:latin typeface="Comic Sans MS" pitchFamily="66" charset="0"/>
              </a:rPr>
              <a:t> Well-Being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Emotional well-being (5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Energy/fatigue (4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Pain (2 items)</a:t>
            </a:r>
          </a:p>
          <a:p>
            <a:pPr lvl="1">
              <a:lnSpc>
                <a:spcPct val="90000"/>
              </a:lnSpc>
              <a:spcBef>
                <a:spcPct val="75000"/>
              </a:spcBef>
            </a:pPr>
            <a:r>
              <a:rPr lang="en-US" sz="2400" dirty="0" smtClean="0">
                <a:latin typeface="Comic Sans MS" pitchFamily="66" charset="0"/>
              </a:rPr>
              <a:t>General health perceptions (5 items)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372350" y="6245225"/>
            <a:ext cx="146685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3257C71-33E4-4AFD-9BDC-133710A4D0FF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4350" y="274638"/>
            <a:ext cx="9601200" cy="1143000"/>
          </a:xfrm>
        </p:spPr>
        <p:txBody>
          <a:bodyPr/>
          <a:lstStyle/>
          <a:p>
            <a:pPr algn="l" eaLnBrk="1" hangingPunct="1"/>
            <a:r>
              <a:rPr lang="en-US" smtClean="0">
                <a:latin typeface="Comic Sans MS" pitchFamily="66" charset="0"/>
              </a:rPr>
              <a:t>Scoring HRQOL Profile Scales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5013" y="1447800"/>
            <a:ext cx="8816975" cy="4354513"/>
          </a:xfrm>
        </p:spPr>
        <p:txBody>
          <a:bodyPr/>
          <a:lstStyle/>
          <a:p>
            <a:pPr eaLnBrk="1" hangingPunct="1">
              <a:spcAft>
                <a:spcPct val="100000"/>
              </a:spcAft>
            </a:pPr>
            <a:r>
              <a:rPr lang="en-US" sz="2800" smtClean="0"/>
              <a:t>Average or sum all items in the same scale.</a:t>
            </a:r>
          </a:p>
          <a:p>
            <a:pPr eaLnBrk="1" hangingPunct="1"/>
            <a:r>
              <a:rPr lang="en-US" sz="2800" smtClean="0"/>
              <a:t>Transform average or sum to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0 (worse) to 100 (best) possible range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z-score (mean =   0, SD =   1)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400" smtClean="0"/>
              <a:t>T-score (mean = 50, SD = 10) </a:t>
            </a:r>
          </a:p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372350" y="6245225"/>
            <a:ext cx="146685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D466EA9-E854-4D68-A26B-E99BCE1B1DC2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SF-36 PCS and MCS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1219200"/>
            <a:ext cx="86868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err="1" smtClean="0"/>
              <a:t>PCS_z</a:t>
            </a:r>
            <a:r>
              <a:rPr lang="en-US" dirty="0" smtClean="0"/>
              <a:t> =   (PF_Z *   0.42) +   (RP_Z *  0.35) +           		            (BP_Z *   0.32) +   (GH_Z * 0.25)  +           		            (EF_Z *   0.03) +    (SF_Z *  </a:t>
            </a:r>
            <a:r>
              <a:rPr lang="en-US" u="sng" dirty="0" smtClean="0"/>
              <a:t>-.01</a:t>
            </a:r>
            <a:r>
              <a:rPr lang="en-US" dirty="0" smtClean="0"/>
              <a:t>)  +           		            (RE_Z *   </a:t>
            </a:r>
            <a:r>
              <a:rPr lang="en-US" u="sng" dirty="0" smtClean="0"/>
              <a:t>-.19</a:t>
            </a:r>
            <a:r>
              <a:rPr lang="en-US" dirty="0" smtClean="0"/>
              <a:t>) +    (EW_Z * </a:t>
            </a:r>
            <a:r>
              <a:rPr lang="en-US" u="sng" dirty="0" smtClean="0"/>
              <a:t>-.22</a:t>
            </a:r>
            <a:r>
              <a:rPr lang="en-US" dirty="0" smtClean="0"/>
              <a:t>)</a:t>
            </a:r>
          </a:p>
          <a:p>
            <a:pPr eaLnBrk="1" hangingPunct="1">
              <a:buFontTx/>
              <a:buNone/>
            </a:pPr>
            <a:r>
              <a:rPr lang="en-US" dirty="0" err="1" smtClean="0"/>
              <a:t>MCS_z</a:t>
            </a:r>
            <a:r>
              <a:rPr lang="en-US" dirty="0" smtClean="0"/>
              <a:t> =  (PF_Z *    </a:t>
            </a:r>
            <a:r>
              <a:rPr lang="en-US" u="sng" dirty="0" smtClean="0"/>
              <a:t>-.23</a:t>
            </a:r>
            <a:r>
              <a:rPr lang="en-US" dirty="0" smtClean="0"/>
              <a:t>) +    (RP_Z *  </a:t>
            </a:r>
            <a:r>
              <a:rPr lang="en-US" u="sng" dirty="0" smtClean="0"/>
              <a:t>-.12</a:t>
            </a:r>
            <a:r>
              <a:rPr lang="en-US" dirty="0" smtClean="0"/>
              <a:t>)  +           		            (BP_Z *    </a:t>
            </a:r>
            <a:r>
              <a:rPr lang="en-US" u="sng" dirty="0" smtClean="0"/>
              <a:t>-.10</a:t>
            </a:r>
            <a:r>
              <a:rPr lang="en-US" dirty="0" smtClean="0"/>
              <a:t>) +   (GH_Z *  </a:t>
            </a:r>
            <a:r>
              <a:rPr lang="en-US" u="sng" dirty="0" smtClean="0"/>
              <a:t>-.02</a:t>
            </a:r>
            <a:r>
              <a:rPr lang="en-US" dirty="0" smtClean="0"/>
              <a:t>)  +            		       (EF_Z *    0.24) +   (SF_Z *  0.27) +             		       (RE_Z *    0.43) +  (EW_Z *  0.49)</a:t>
            </a:r>
          </a:p>
          <a:p>
            <a:pPr eaLnBrk="1" hangingPunct="1"/>
            <a:endParaRPr lang="en-US" dirty="0" smtClean="0"/>
          </a:p>
        </p:txBody>
      </p:sp>
      <p:sp>
        <p:nvSpPr>
          <p:cNvPr id="25605" name="TextBox 1"/>
          <p:cNvSpPr txBox="1">
            <a:spLocks noChangeArrowheads="1"/>
          </p:cNvSpPr>
          <p:nvPr/>
        </p:nvSpPr>
        <p:spPr bwMode="auto">
          <a:xfrm>
            <a:off x="2209800" y="5638800"/>
            <a:ext cx="5867400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3000"/>
              <a:t>PCS =  (PCS_z*10) + 50</a:t>
            </a:r>
          </a:p>
          <a:p>
            <a:pPr eaLnBrk="1" hangingPunct="1"/>
            <a:r>
              <a:rPr lang="en-US" sz="3000"/>
              <a:t>MCS = (MCS_z*10) + 50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7372350" y="6245225"/>
            <a:ext cx="146685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261EE33-1F54-438E-98E1-72598D59A6A2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8675" name="Rectangle 2"/>
          <p:cNvSpPr>
            <a:spLocks noChangeArrowheads="1"/>
          </p:cNvSpPr>
          <p:nvPr/>
        </p:nvSpPr>
        <p:spPr bwMode="auto">
          <a:xfrm>
            <a:off x="0" y="525463"/>
            <a:ext cx="914400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/>
          <a:p>
            <a:pPr algn="ctr"/>
            <a:r>
              <a:rPr lang="en-US" sz="4400" b="0">
                <a:solidFill>
                  <a:schemeClr val="tx2"/>
                </a:solidFill>
                <a:latin typeface="Comic Sans MS" pitchFamily="66" charset="0"/>
              </a:rPr>
              <a:t>Farivar et al. alternative weights </a:t>
            </a:r>
          </a:p>
        </p:txBody>
      </p:sp>
      <p:sp>
        <p:nvSpPr>
          <p:cNvPr id="28676" name="Rectangle 3"/>
          <p:cNvSpPr>
            <a:spLocks noChangeArrowheads="1"/>
          </p:cNvSpPr>
          <p:nvPr/>
        </p:nvSpPr>
        <p:spPr bwMode="auto">
          <a:xfrm>
            <a:off x="338138" y="1657350"/>
            <a:ext cx="8805862" cy="4354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 anchorCtr="1"/>
          <a:lstStyle/>
          <a:p>
            <a:pPr marL="342900" indent="-342900">
              <a:spcBef>
                <a:spcPct val="20000"/>
              </a:spcBef>
            </a:pPr>
            <a:r>
              <a:rPr lang="en-US" sz="2800" b="0" dirty="0" err="1">
                <a:latin typeface="Arial" pitchFamily="34" charset="0"/>
              </a:rPr>
              <a:t>PCS_z</a:t>
            </a:r>
            <a:r>
              <a:rPr lang="en-US" sz="2800" b="0" dirty="0">
                <a:latin typeface="Arial" pitchFamily="34" charset="0"/>
              </a:rPr>
              <a:t> = (</a:t>
            </a:r>
            <a:r>
              <a:rPr lang="en-US" sz="2800" b="0" dirty="0" err="1">
                <a:latin typeface="Arial" pitchFamily="34" charset="0"/>
              </a:rPr>
              <a:t>PF_z</a:t>
            </a:r>
            <a:r>
              <a:rPr lang="en-US" sz="2800" b="0" dirty="0">
                <a:latin typeface="Arial" pitchFamily="34" charset="0"/>
              </a:rPr>
              <a:t> * .20)  + (</a:t>
            </a:r>
            <a:r>
              <a:rPr lang="en-US" sz="2800" b="0" dirty="0" err="1">
                <a:latin typeface="Arial" pitchFamily="34" charset="0"/>
              </a:rPr>
              <a:t>RP_z</a:t>
            </a:r>
            <a:r>
              <a:rPr lang="en-US" sz="2800" b="0" dirty="0">
                <a:latin typeface="Arial" pitchFamily="34" charset="0"/>
              </a:rPr>
              <a:t> *  .31) + (</a:t>
            </a:r>
            <a:r>
              <a:rPr lang="en-US" sz="2800" b="0" dirty="0" err="1">
                <a:latin typeface="Arial" pitchFamily="34" charset="0"/>
              </a:rPr>
              <a:t>BP_z</a:t>
            </a:r>
            <a:r>
              <a:rPr lang="en-US" sz="2800" b="0" dirty="0">
                <a:latin typeface="Arial" pitchFamily="34" charset="0"/>
              </a:rPr>
              <a:t> * .23) +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0" dirty="0">
                <a:latin typeface="Arial" pitchFamily="34" charset="0"/>
              </a:rPr>
              <a:t>   	            (</a:t>
            </a:r>
            <a:r>
              <a:rPr lang="en-US" sz="2800" b="0" dirty="0" err="1">
                <a:latin typeface="Arial" pitchFamily="34" charset="0"/>
              </a:rPr>
              <a:t>GH_z</a:t>
            </a:r>
            <a:r>
              <a:rPr lang="en-US" sz="2800" b="0" dirty="0">
                <a:latin typeface="Arial" pitchFamily="34" charset="0"/>
              </a:rPr>
              <a:t> * .20) + (</a:t>
            </a:r>
            <a:r>
              <a:rPr lang="en-US" sz="2800" b="0" dirty="0" err="1">
                <a:latin typeface="Arial" pitchFamily="34" charset="0"/>
              </a:rPr>
              <a:t>EF_z</a:t>
            </a:r>
            <a:r>
              <a:rPr lang="en-US" sz="2800" b="0" dirty="0">
                <a:latin typeface="Arial" pitchFamily="34" charset="0"/>
              </a:rPr>
              <a:t> *  .13) + (</a:t>
            </a:r>
            <a:r>
              <a:rPr lang="en-US" sz="2800" b="0" dirty="0" err="1">
                <a:latin typeface="Arial" pitchFamily="34" charset="0"/>
              </a:rPr>
              <a:t>SF_z</a:t>
            </a:r>
            <a:r>
              <a:rPr lang="en-US" sz="2800" b="0" dirty="0">
                <a:latin typeface="Arial" pitchFamily="34" charset="0"/>
              </a:rPr>
              <a:t> * .11)  +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800" b="0" dirty="0">
                <a:latin typeface="Arial" pitchFamily="34" charset="0"/>
              </a:rPr>
              <a:t>   		      </a:t>
            </a:r>
            <a:r>
              <a:rPr lang="en-US" sz="2800" b="0" dirty="0" smtClean="0">
                <a:latin typeface="Arial" pitchFamily="34" charset="0"/>
              </a:rPr>
              <a:t>     (</a:t>
            </a:r>
            <a:r>
              <a:rPr lang="en-US" sz="2800" b="0" dirty="0" err="1">
                <a:latin typeface="Arial" pitchFamily="34" charset="0"/>
              </a:rPr>
              <a:t>RE_z</a:t>
            </a:r>
            <a:r>
              <a:rPr lang="en-US" sz="2800" b="0" dirty="0">
                <a:latin typeface="Arial" pitchFamily="34" charset="0"/>
              </a:rPr>
              <a:t> * .03)  + (</a:t>
            </a:r>
            <a:r>
              <a:rPr lang="en-US" sz="2800" b="0" dirty="0" err="1">
                <a:latin typeface="Arial" pitchFamily="34" charset="0"/>
              </a:rPr>
              <a:t>EW_z</a:t>
            </a:r>
            <a:r>
              <a:rPr lang="en-US" sz="2800" b="0" dirty="0">
                <a:latin typeface="Arial" pitchFamily="34" charset="0"/>
              </a:rPr>
              <a:t> * -.03)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 dirty="0">
              <a:latin typeface="Arial" pitchFamily="34" charset="0"/>
            </a:endParaRPr>
          </a:p>
          <a:p>
            <a:pPr marL="342900" indent="-342900"/>
            <a:r>
              <a:rPr lang="en-US" sz="2800" b="0" dirty="0" err="1">
                <a:latin typeface="Arial" pitchFamily="34" charset="0"/>
              </a:rPr>
              <a:t>MCS_z</a:t>
            </a:r>
            <a:r>
              <a:rPr lang="en-US" sz="2800" b="0" dirty="0">
                <a:latin typeface="Arial" pitchFamily="34" charset="0"/>
              </a:rPr>
              <a:t> = (</a:t>
            </a:r>
            <a:r>
              <a:rPr lang="en-US" sz="2800" b="0" dirty="0" err="1">
                <a:latin typeface="Arial" pitchFamily="34" charset="0"/>
              </a:rPr>
              <a:t>PF_z</a:t>
            </a:r>
            <a:r>
              <a:rPr lang="en-US" sz="2800" b="0" dirty="0">
                <a:latin typeface="Arial" pitchFamily="34" charset="0"/>
              </a:rPr>
              <a:t> * -.02) + (</a:t>
            </a:r>
            <a:r>
              <a:rPr lang="en-US" sz="2800" b="0" dirty="0" err="1">
                <a:latin typeface="Arial" pitchFamily="34" charset="0"/>
              </a:rPr>
              <a:t>RP_z</a:t>
            </a:r>
            <a:r>
              <a:rPr lang="en-US" sz="2800" b="0" dirty="0">
                <a:latin typeface="Arial" pitchFamily="34" charset="0"/>
              </a:rPr>
              <a:t> * .03) + (</a:t>
            </a:r>
            <a:r>
              <a:rPr lang="en-US" sz="2800" b="0" dirty="0" err="1">
                <a:latin typeface="Arial" pitchFamily="34" charset="0"/>
              </a:rPr>
              <a:t>BP_z</a:t>
            </a:r>
            <a:r>
              <a:rPr lang="en-US" sz="2800" b="0" dirty="0">
                <a:latin typeface="Arial" pitchFamily="34" charset="0"/>
              </a:rPr>
              <a:t> * .04) + </a:t>
            </a:r>
          </a:p>
          <a:p>
            <a:pPr marL="342900" indent="-342900"/>
            <a:r>
              <a:rPr lang="en-US" sz="2800" b="0" dirty="0">
                <a:latin typeface="Arial" pitchFamily="34" charset="0"/>
              </a:rPr>
              <a:t>	         </a:t>
            </a:r>
            <a:r>
              <a:rPr lang="en-US" sz="2800" b="0" dirty="0" smtClean="0">
                <a:latin typeface="Arial" pitchFamily="34" charset="0"/>
              </a:rPr>
              <a:t>    </a:t>
            </a:r>
            <a:r>
              <a:rPr lang="en-US" sz="2800" b="0" dirty="0">
                <a:latin typeface="Arial" pitchFamily="34" charset="0"/>
              </a:rPr>
              <a:t>(</a:t>
            </a:r>
            <a:r>
              <a:rPr lang="en-US" sz="2800" b="0" dirty="0" err="1">
                <a:latin typeface="Arial" pitchFamily="34" charset="0"/>
              </a:rPr>
              <a:t>GH_z</a:t>
            </a:r>
            <a:r>
              <a:rPr lang="en-US" sz="2800" b="0" dirty="0">
                <a:latin typeface="Arial" pitchFamily="34" charset="0"/>
              </a:rPr>
              <a:t> * .10) + (</a:t>
            </a:r>
            <a:r>
              <a:rPr lang="en-US" sz="2800" b="0" dirty="0" err="1">
                <a:latin typeface="Arial" pitchFamily="34" charset="0"/>
              </a:rPr>
              <a:t>EF_z</a:t>
            </a:r>
            <a:r>
              <a:rPr lang="en-US" sz="2800" b="0" dirty="0">
                <a:latin typeface="Arial" pitchFamily="34" charset="0"/>
              </a:rPr>
              <a:t> * .29) + (</a:t>
            </a:r>
            <a:r>
              <a:rPr lang="en-US" sz="2800" b="0" dirty="0" err="1">
                <a:latin typeface="Arial" pitchFamily="34" charset="0"/>
              </a:rPr>
              <a:t>SF_z</a:t>
            </a:r>
            <a:r>
              <a:rPr lang="en-US" sz="2800" b="0" dirty="0">
                <a:latin typeface="Arial" pitchFamily="34" charset="0"/>
              </a:rPr>
              <a:t> * .14)  + </a:t>
            </a:r>
          </a:p>
          <a:p>
            <a:pPr marL="342900" indent="-342900"/>
            <a:r>
              <a:rPr lang="en-US" sz="2800" b="0" dirty="0">
                <a:latin typeface="Arial" pitchFamily="34" charset="0"/>
              </a:rPr>
              <a:t>         	    </a:t>
            </a:r>
            <a:r>
              <a:rPr lang="en-US" sz="2800" b="0" dirty="0" smtClean="0">
                <a:latin typeface="Arial" pitchFamily="34" charset="0"/>
              </a:rPr>
              <a:t>   </a:t>
            </a:r>
            <a:r>
              <a:rPr lang="en-US" sz="2800" b="0" dirty="0">
                <a:latin typeface="Arial" pitchFamily="34" charset="0"/>
              </a:rPr>
              <a:t>(</a:t>
            </a:r>
            <a:r>
              <a:rPr lang="en-US" sz="2800" b="0" dirty="0" err="1">
                <a:latin typeface="Arial" pitchFamily="34" charset="0"/>
              </a:rPr>
              <a:t>RE_z</a:t>
            </a:r>
            <a:r>
              <a:rPr lang="en-US" sz="2800" b="0" dirty="0">
                <a:latin typeface="Arial" pitchFamily="34" charset="0"/>
              </a:rPr>
              <a:t> * .20) + (</a:t>
            </a:r>
            <a:r>
              <a:rPr lang="en-US" sz="2800" b="0" dirty="0" err="1">
                <a:latin typeface="Arial" pitchFamily="34" charset="0"/>
              </a:rPr>
              <a:t>EW_z</a:t>
            </a:r>
            <a:r>
              <a:rPr lang="en-US" sz="2800" b="0" dirty="0">
                <a:latin typeface="Arial" pitchFamily="34" charset="0"/>
              </a:rPr>
              <a:t> * .35)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="0" dirty="0">
              <a:latin typeface="Arial" pitchFamily="34" charset="0"/>
            </a:endParaRPr>
          </a:p>
        </p:txBody>
      </p:sp>
      <p:sp>
        <p:nvSpPr>
          <p:cNvPr id="28677" name="Smiley Face 7"/>
          <p:cNvSpPr>
            <a:spLocks noChangeArrowheads="1"/>
          </p:cNvSpPr>
          <p:nvPr/>
        </p:nvSpPr>
        <p:spPr bwMode="auto">
          <a:xfrm>
            <a:off x="3079750" y="1143000"/>
            <a:ext cx="1981200" cy="6096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38100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  <p:sp>
        <p:nvSpPr>
          <p:cNvPr id="11" name="Circular Arrow 10"/>
          <p:cNvSpPr/>
          <p:nvPr/>
        </p:nvSpPr>
        <p:spPr bwMode="auto">
          <a:xfrm>
            <a:off x="2619375" y="3362325"/>
            <a:ext cx="977900" cy="977900"/>
          </a:xfrm>
          <a:prstGeom prst="circularArrow">
            <a:avLst/>
          </a:prstGeom>
          <a:solidFill>
            <a:schemeClr val="accent1"/>
          </a:solidFill>
          <a:ln w="38100" cap="flat" cmpd="sng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533400" y="5549900"/>
            <a:ext cx="830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Char char="•"/>
            </a:pPr>
            <a:r>
              <a:rPr lang="en-US" sz="1200">
                <a:latin typeface="Times" charset="0"/>
                <a:cs typeface="Times New Roman" pitchFamily="18" charset="0"/>
              </a:rPr>
              <a:t>Farivar, S. S., Cunningham, W. E., &amp; Hays, R. D.  (2007).  Correlated physical and mental health summary scores </a:t>
            </a:r>
          </a:p>
          <a:p>
            <a:pPr eaLnBrk="0" hangingPunct="0">
              <a:buFontTx/>
              <a:buChar char="•"/>
            </a:pPr>
            <a:r>
              <a:rPr lang="en-US" sz="1200">
                <a:latin typeface="Times" charset="0"/>
                <a:cs typeface="Times New Roman" pitchFamily="18" charset="0"/>
              </a:rPr>
              <a:t>for the SF-36 and SF-12 health survey, V. 1.  </a:t>
            </a:r>
            <a:r>
              <a:rPr lang="en-US" sz="1200" u="sng">
                <a:latin typeface="Times" charset="0"/>
                <a:cs typeface="Times New Roman" pitchFamily="18" charset="0"/>
              </a:rPr>
              <a:t>Health and</a:t>
            </a:r>
            <a:r>
              <a:rPr lang="en-US" sz="1200">
                <a:latin typeface="Times" charset="0"/>
                <a:cs typeface="Times New Roman" pitchFamily="18" charset="0"/>
              </a:rPr>
              <a:t> </a:t>
            </a:r>
            <a:r>
              <a:rPr lang="en-US" sz="1200" u="sng">
                <a:latin typeface="Times" charset="0"/>
                <a:cs typeface="Times New Roman" pitchFamily="18" charset="0"/>
              </a:rPr>
              <a:t>Quality of Life Outcomes</a:t>
            </a:r>
            <a:r>
              <a:rPr lang="en-US" sz="1200">
                <a:latin typeface="Times" charset="0"/>
                <a:cs typeface="Times New Roman" pitchFamily="18" charset="0"/>
              </a:rPr>
              <a:t>, </a:t>
            </a:r>
            <a:r>
              <a:rPr lang="en-US" sz="1200" u="sng">
                <a:latin typeface="Times" charset="0"/>
                <a:cs typeface="Times New Roman" pitchFamily="18" charset="0"/>
              </a:rPr>
              <a:t>5</a:t>
            </a:r>
            <a:r>
              <a:rPr lang="en-US" sz="1200">
                <a:latin typeface="Times" charset="0"/>
                <a:cs typeface="Times New Roman" pitchFamily="18" charset="0"/>
              </a:rPr>
              <a:t>: 54.</a:t>
            </a:r>
            <a:r>
              <a:rPr lang="en-US" sz="1200">
                <a:cs typeface="Times New Roman" pitchFamily="18" charset="0"/>
              </a:rPr>
              <a:t> [PMCID: PMC2065865]</a:t>
            </a:r>
            <a:endParaRPr lang="en-US"/>
          </a:p>
        </p:txBody>
      </p:sp>
      <p:sp>
        <p:nvSpPr>
          <p:cNvPr id="28680" name="Curved Up Arrow 1"/>
          <p:cNvSpPr>
            <a:spLocks noChangeArrowheads="1"/>
          </p:cNvSpPr>
          <p:nvPr/>
        </p:nvSpPr>
        <p:spPr bwMode="auto">
          <a:xfrm>
            <a:off x="4572000" y="3362325"/>
            <a:ext cx="1322173" cy="488950"/>
          </a:xfrm>
          <a:prstGeom prst="curvedUpArrow">
            <a:avLst>
              <a:gd name="adj1" fmla="val 25004"/>
              <a:gd name="adj2" fmla="val 50009"/>
              <a:gd name="adj3" fmla="val 14891"/>
            </a:avLst>
          </a:prstGeom>
          <a:solidFill>
            <a:schemeClr val="accent1"/>
          </a:solidFill>
          <a:ln w="38100" algn="ctr">
            <a:solidFill>
              <a:schemeClr val="bg2"/>
            </a:solidFill>
            <a:prstDash val="sysDot"/>
            <a:round/>
            <a:headEnd type="none" w="sm" len="sm"/>
            <a:tailEnd type="triangle" w="sm" len="sm"/>
          </a:ln>
        </p:spPr>
        <p:txBody>
          <a:bodyPr wrap="none" anchor="ctr"/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mic Sans MS" pitchFamily="66" charset="0"/>
              </a:rPr>
              <a:t>Generic vs. Disease-Targeted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 smtClean="0"/>
              <a:t>	</a:t>
            </a:r>
          </a:p>
        </p:txBody>
      </p:sp>
      <p:sp>
        <p:nvSpPr>
          <p:cNvPr id="4100" name="Content Placeholder 4"/>
          <p:cNvSpPr>
            <a:spLocks noGrp="1"/>
          </p:cNvSpPr>
          <p:nvPr>
            <p:ph sz="half" idx="4294967295"/>
          </p:nvPr>
        </p:nvSpPr>
        <p:spPr>
          <a:xfrm>
            <a:off x="161365" y="1417638"/>
            <a:ext cx="8857129" cy="470852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Comic Sans MS" pitchFamily="66" charset="0"/>
              </a:rPr>
              <a:t>In general, would you say your health is: </a:t>
            </a:r>
          </a:p>
          <a:p>
            <a:pPr marL="0" indent="0">
              <a:buNone/>
            </a:pPr>
            <a:r>
              <a:rPr lang="en-US" dirty="0" smtClean="0">
                <a:latin typeface="Comic Sans MS" pitchFamily="66" charset="0"/>
              </a:rPr>
              <a:t>Excellent/ Very good/ Good/ Fair/ Poor?</a:t>
            </a: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latin typeface="Comic Sans MS" pitchFamily="66" charset="0"/>
              </a:rPr>
              <a:t>How </a:t>
            </a:r>
            <a:r>
              <a:rPr lang="en-US" dirty="0">
                <a:latin typeface="Comic Sans MS" pitchFamily="66" charset="0"/>
              </a:rPr>
              <a:t>much does kidney </a:t>
            </a:r>
            <a:r>
              <a:rPr lang="en-US" dirty="0" smtClean="0">
                <a:latin typeface="Comic Sans MS" pitchFamily="66" charset="0"/>
              </a:rPr>
              <a:t>disease bother </a:t>
            </a:r>
            <a:r>
              <a:rPr lang="en-US" dirty="0">
                <a:latin typeface="Comic Sans MS" pitchFamily="66" charset="0"/>
              </a:rPr>
              <a:t>you in </a:t>
            </a:r>
            <a:r>
              <a:rPr lang="en-US" dirty="0" smtClean="0">
                <a:latin typeface="Comic Sans MS" pitchFamily="66" charset="0"/>
              </a:rPr>
              <a:t>your ability to work around the house?</a:t>
            </a:r>
          </a:p>
          <a:p>
            <a:pPr marL="0" indent="0">
              <a:buNone/>
            </a:pPr>
            <a:endParaRPr lang="en-US" dirty="0">
              <a:latin typeface="Comic Sans MS" pitchFamily="66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Not at all bothered/Somewhat bothered/</a:t>
            </a:r>
          </a:p>
          <a:p>
            <a:pPr marL="0" indent="0">
              <a:buNone/>
            </a:pPr>
            <a:r>
              <a:rPr lang="en-US" sz="2400" dirty="0" smtClean="0">
                <a:latin typeface="Comic Sans MS" pitchFamily="66" charset="0"/>
              </a:rPr>
              <a:t>Moderately bothered/Very much bothered/           Extremely bothered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43700" y="6245225"/>
            <a:ext cx="2400300" cy="4762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49EB1C6-0C53-4C4C-8D5C-8069C0DE935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ate and Cle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Whate and Clean.potx</Template>
  <TotalTime>4043</TotalTime>
  <Words>1444</Words>
  <Application>Microsoft Office PowerPoint</Application>
  <PresentationFormat>On-screen Show (4:3)</PresentationFormat>
  <Paragraphs>309</Paragraphs>
  <Slides>34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Whate and Clean</vt:lpstr>
      <vt:lpstr>Chart</vt:lpstr>
      <vt:lpstr>Acrobat Document</vt:lpstr>
      <vt:lpstr>Health-Related Quality of Life Measures (HLT POL 239B) </vt:lpstr>
      <vt:lpstr>Patient-Reported Measures</vt:lpstr>
      <vt:lpstr>Health-Related Quality of Life (HRQOL) is                                 </vt:lpstr>
      <vt:lpstr>Simplified HRQOL Framework</vt:lpstr>
      <vt:lpstr>SF-36® Generic Profile Measure  </vt:lpstr>
      <vt:lpstr>Scoring HRQOL Profile Scales</vt:lpstr>
      <vt:lpstr>SF-36 PCS and MCS</vt:lpstr>
      <vt:lpstr>PowerPoint Presentation</vt:lpstr>
      <vt:lpstr>Generic vs. Disease-Targeted </vt:lpstr>
      <vt:lpstr>Reliability of measures</vt:lpstr>
      <vt:lpstr>SF-36 Physical Health Component Summary Score Predicts Mortality  </vt:lpstr>
      <vt:lpstr>Kidney Disease Quality of Life (KDQOLTM) Instrument</vt:lpstr>
      <vt:lpstr>Kidney Disease Quality of Life (KDQOL) Publications</vt:lpstr>
      <vt:lpstr>KDQOL Targeted Domains  (97 items and 43 items)</vt:lpstr>
      <vt:lpstr>KDQOL-36</vt:lpstr>
      <vt:lpstr>Burden of Kidney Disease</vt:lpstr>
      <vt:lpstr>Symptom/Problems--  To what extent were you bothered by ...</vt:lpstr>
      <vt:lpstr>Effects of Kidney Disease— How much does kidney disease bother you in …</vt:lpstr>
      <vt:lpstr>Scoring</vt:lpstr>
      <vt:lpstr>KDQOL-36 Translations </vt:lpstr>
      <vt:lpstr>Dialysis Outcomes and Practice Patterns Study (DOPPS)</vt:lpstr>
      <vt:lpstr>DOPPS Data</vt:lpstr>
      <vt:lpstr>KDQOLTM Scores Compared to National Sample of  Patients</vt:lpstr>
      <vt:lpstr>PowerPoint Presentation</vt:lpstr>
      <vt:lpstr>Hemo. vs. Peritoneal Dialysis </vt:lpstr>
      <vt:lpstr>Future Directions in HRQOL   http://www.nihpromis.org/ </vt:lpstr>
      <vt:lpstr>Anger CAT1 (In the past 7 days )</vt:lpstr>
      <vt:lpstr>2In the past 7 days …</vt:lpstr>
      <vt:lpstr>3In the past 7 days …</vt:lpstr>
      <vt:lpstr>4In the past 7 days …</vt:lpstr>
      <vt:lpstr>5In the past 7 days …</vt:lpstr>
      <vt:lpstr>6In the past 7 days …</vt:lpstr>
      <vt:lpstr>Theta and SE estimates</vt:lpstr>
      <vt:lpstr> Thank you. http://gim.med.ucla.edu/kdqol/</vt:lpstr>
    </vt:vector>
  </TitlesOfParts>
  <Company>Childrens Hospital of Philadelphia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HLT POL 239B</dc:title>
  <dc:creator>Ron Hays, PhD</dc:creator>
  <cp:lastModifiedBy>drhays</cp:lastModifiedBy>
  <cp:revision>261</cp:revision>
  <cp:lastPrinted>2013-02-21T14:47:16Z</cp:lastPrinted>
  <dcterms:created xsi:type="dcterms:W3CDTF">2011-11-09T23:11:39Z</dcterms:created>
  <dcterms:modified xsi:type="dcterms:W3CDTF">2013-02-21T18:23:35Z</dcterms:modified>
</cp:coreProperties>
</file>