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notesSlides/notesSlide1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5.xml" ContentType="application/vnd.openxmlformats-officedocument.presentationml.notesSlide+xml"/>
  <Override PartName="/ppt/ink/ink6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453" r:id="rId3"/>
    <p:sldId id="536" r:id="rId4"/>
    <p:sldId id="628" r:id="rId5"/>
    <p:sldId id="576" r:id="rId6"/>
    <p:sldId id="647" r:id="rId7"/>
    <p:sldId id="607" r:id="rId8"/>
    <p:sldId id="638" r:id="rId9"/>
    <p:sldId id="640" r:id="rId10"/>
    <p:sldId id="641" r:id="rId11"/>
    <p:sldId id="650" r:id="rId12"/>
    <p:sldId id="642" r:id="rId13"/>
    <p:sldId id="644" r:id="rId14"/>
    <p:sldId id="645" r:id="rId15"/>
    <p:sldId id="643" r:id="rId16"/>
    <p:sldId id="646" r:id="rId17"/>
    <p:sldId id="471" r:id="rId18"/>
    <p:sldId id="630" r:id="rId19"/>
    <p:sldId id="648" r:id="rId20"/>
    <p:sldId id="359" r:id="rId21"/>
    <p:sldId id="649" r:id="rId22"/>
    <p:sldId id="443" r:id="rId23"/>
    <p:sldId id="543" r:id="rId24"/>
    <p:sldId id="652" r:id="rId25"/>
    <p:sldId id="622" r:id="rId26"/>
    <p:sldId id="545" r:id="rId27"/>
    <p:sldId id="546" r:id="rId28"/>
    <p:sldId id="547" r:id="rId29"/>
    <p:sldId id="548" r:id="rId30"/>
    <p:sldId id="549" r:id="rId31"/>
    <p:sldId id="561" r:id="rId32"/>
    <p:sldId id="326" r:id="rId33"/>
    <p:sldId id="328" r:id="rId34"/>
    <p:sldId id="329" r:id="rId35"/>
    <p:sldId id="532" r:id="rId36"/>
    <p:sldId id="333" r:id="rId37"/>
    <p:sldId id="551" r:id="rId38"/>
    <p:sldId id="552" r:id="rId39"/>
    <p:sldId id="495" r:id="rId40"/>
    <p:sldId id="553" r:id="rId41"/>
    <p:sldId id="554" r:id="rId42"/>
    <p:sldId id="555" r:id="rId43"/>
    <p:sldId id="556" r:id="rId44"/>
    <p:sldId id="557" r:id="rId45"/>
    <p:sldId id="558" r:id="rId46"/>
    <p:sldId id="559" r:id="rId47"/>
    <p:sldId id="631" r:id="rId48"/>
    <p:sldId id="651" r:id="rId49"/>
    <p:sldId id="636" r:id="rId50"/>
    <p:sldId id="637" r:id="rId51"/>
    <p:sldId id="578" r:id="rId52"/>
    <p:sldId id="653" r:id="rId53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23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62"/>
    </p:cViewPr>
  </p:sorterViewPr>
  <p:notesViewPr>
    <p:cSldViewPr>
      <p:cViewPr>
        <p:scale>
          <a:sx n="154" d="100"/>
          <a:sy n="154" d="100"/>
        </p:scale>
        <p:origin x="636" y="-29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40" cy="469745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0"/>
            <a:ext cx="3077740" cy="469745"/>
          </a:xfrm>
          <a:prstGeom prst="rect">
            <a:avLst/>
          </a:prstGeom>
        </p:spPr>
        <p:txBody>
          <a:bodyPr vert="horz" lIns="94188" tIns="47094" rIns="94188" bIns="4709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CB8F3E3-8A63-4B52-AE26-E4F229146CD2}" type="datetimeFigureOut">
              <a:rPr lang="en-US"/>
              <a:pPr>
                <a:defRPr/>
              </a:pPr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7740" cy="469745"/>
          </a:xfrm>
          <a:prstGeom prst="rect">
            <a:avLst/>
          </a:prstGeom>
        </p:spPr>
        <p:txBody>
          <a:bodyPr vert="horz" lIns="94188" tIns="47094" rIns="94188" bIns="4709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128"/>
            <a:ext cx="3077740" cy="469745"/>
          </a:xfrm>
          <a:prstGeom prst="rect">
            <a:avLst/>
          </a:prstGeom>
        </p:spPr>
        <p:txBody>
          <a:bodyPr vert="horz" wrap="square" lIns="94188" tIns="47094" rIns="94188" bIns="470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E3731AB-2205-4CEA-B4B3-E6DC42C89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5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5:49.5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0 307 0,'38'0'172,"0"0"-63,0 0-62,0 0 0,-1 38 0,-37 0-16,38-38-15,-38 38-1,38-38 17,0 38-17,0 0 17,0 0-17,0-1 1,0 1-16,0-38 15,-38 38 1,38 0 31,0-38 15,-1 0-46,1 0 31,0 0 0,0 0-16,0 0-31,0 38 47,0-38-31,0 38 30,0-38-14,0 0-1,37 0 0,-37 0-15,0 0-1,0 0 1,0 0 15,0 0 282,0 0-298,0 0 1,0 38 0,38 0-1,-1-38 1,1 0-16,38 38 16,-38 0-1,-38 0 1,37-38-1,-37 0 1,-38 37-16,76-37 16,-38 38 15,0-38-15,0 38-1,0-38 266,0 0-265,0 0 0,0 0-1,-38 38-15,75-38 16,-75 38 0,38 0-1,0-38 16,0 0-31,0 0 16,0 0 15,0 0-15,-38 38-16,38-38 16,0 0 15,-38 38-16,38-38 1,0 0 31,-1 0-16,1 0 0,-38 38 1,38-38-1,0 0 0,0 0-15,0 0 296,0 0-296,0 0 0,0 38-1,0-38 1,37 75-16,1-37 15,-38 0 1,38 0 0,0 0-1,-38 0 1,38 0-16,-39-38 31,-37 38-15,38-38-1,38 38 1,-38-38 15,-38 38-15,38-38 0,-38 38-1,38-38 1,0 0 15,0 0 0,0 0 1,0 0 14,-1 0-14,1 0-1,0 0 0,0 0 16,0 0-31,-38 37-1,38-37 63,0 0 1,-38 38-48,76-38 16,-76 38-16,38-38 16,-38-38 172,38 76-79,-1 0-140,1 0 16,0 0 15,0 0-15,0-38-1,0 38-15,0-38 16,0 38 0,0-38 15,0 38-16,0-38 32,-38 38-31,38-38 15,-1 0 0,1 0 32,-38-38 124,0 0-171,0 0 0,0 0 46,-38 38 1,38-38-32,-37 38 47,-39-38 0,76 0-62,-38 38 15,38-38 0,-38 38-15,0 0 31,0 0-32,38-38 17,-38 38-1,38-38-15,-38 1 30,38-1 17,-38 38-32,0-38 32,38 0 218,-38 0-250,1 0 0,-39 0 1,76 0-17,-38 38-15,0-38 16,0 0 0,0 0-1,38 1 1,-38 37-1,0 0-15,0 0 47,38-38-31,-38 38 0,1 0 15,-1 0-16,0 0 1,0 0 31,0 0-31,0-38 265,-38 0-266,76 0 1,-38 38 0,0-38-16,0 0 15,-37 38 1,-1-38 0,0 0-1,38 38 1,-76-38-16,76 0 15,1 1 1,-77 37 0,76-38-1,-38 0 1,38 38-16,0 0 16,0 0-1,0 0 1,1 0 265,-1-76-265,0 76 15,0-38 0,38 0-31,-76 0 16,38 0-1,-38 0 1,38 38 0,0-38-1,1 38 1,37-37 0,-38 37 15,0-38 219,0 0-235,38 0 17,-38 38-17,0 0 1,0-38-16,-38 0 16,0 0 15,38 38-16,1-38-15,-1 0 32,0 38 15,0 0 203,0-38-219,0 38-16,-38-38 17,38 38-17,38-37-15,-76 37 16,39 0 15,-1 0 0,0 0 1,0 0-17,0 0 1,0 0 15,0 0 0,0 0-15,0 0 15,0 0 1,0 0 14,1 0-30,-1 0 15,0 0 16,0 0-16,0 0 1,0 0 15,0 0-1,0-38 1,-38 0 328,38 38-343,1 0-1,-1 0-16,0 0 1,0 0 31,0 0-31,0 0 15,0 0 16,0 0 0,0-38-32,0 38 16,0 0 1,1 0 46,-1 0-31,0 0 46,0 0-14,0 0 46,38 38-63,0 0 1,0 0-48,0-1 16,38-37 344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26.122"/>
    </inkml:context>
    <inkml:brush xml:id="br0">
      <inkml:brushProperty name="width" value="0.23333" units="cm"/>
      <inkml:brushProperty name="height" value="0.4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530 417 0,'0'-37'94,"-37"37"-16,-1 0-31,0-38-16,0 38-15,0 0 15,-38 0 16,38 0-16,0 0 32,0 0-16,38 38 125,0-1-16,0 1-109,0 0 47,0 0-16,0 0 94,0 0-110,0 0-46,0 0 77,0 0 1,0 0-31,0 0-32,0-1 31,38 1 63,-38 0-78,38 0 0,-38 0-16,0 0 1,0 0-1,0 0 16,0 0-16,38-38 32,0 0-32,0 0 16,0 0-16,0-38-15,38-38-1,-1 0-15,-37 38 16,0 0-1,0 38 32,0-38 16,0 38-63,0 0 31,0-37 0,0 37 1,0 0-1,-38-38 31,0 0 16,0 0-46,-38 38 15,0-38-47,38 0 15,0 0 1,0-38 15,0 38-15,-38 38 46,38-38-46,-38 38 15,38-37-15,-38 37 15,0 0 0,38-38 16,-38 38-16,0 0-31,0 0 32,0-38-1,38 0 0,-37 38 0,-1 0-15,0 0 0,0 0 30,38-38-30,-38 0 0,0 38 31,0 0-32,38-38 16,-38 38-15,0 0 62,0 0 32,0 0-64,0 0 1,1 38 31,37 0-31,-38 0-15,38 0-1,0 0 47,0 0-47,0-1 0,0 1 1,0 0 30,0 0 32,0 0-63,0 0 0,0 0 1,0 0-17,0 0 32,0 0-31,0 0 31,0-1-32,0 1 17,0 0 30,0 38-15,0-38 15,0 0-46,0 0 15,38-38 188,37 0-141,-37 0-15,0 0-16,0 0-16,0 0-31,0 0 62,0 0-30,0-38-1,0 38 0,38 0 16,-76-38-16,37 38-15,1 0 15,-38-38 0,38 38 16,0-38-16,0 0 1,-38 0-1,38 38-15,0 0 30,-38-38-30,0 1 15,0-1 16,0 0-31,0 0 31,0 0-16,0 0 0,0 0-15,0 0-1,0 0 17,-38 38-17,0-38 1,38 0 31,0 1-32,-38 37 17,0-38-1,0 38 16,38-38 47,-38 38-79,38-38 16,0 0 48,-75 38-64,75-38 32,38 38 94,-1 0-110,-37 38-15,38-38 15,0 0 0,0 0 0,0 0 47,0 0-62,0 38 15,0-38-15,-38 38 15,38-38 16,0 0 0,0 0 0,-1 0-16,1 0 47,-38-38 0,0 0-31,0 0 0,0 0-16,0 0-15,-38 0 109,1 38-109,37-38 15,-38 38 47,0 0-62,0-38-1,0 38 32,0 0-16,0 0 1,0 0-17,0 0 1,0 0 31,0 0-32,1 0 17,-1 0-17,0 0 32,0 0-16,0 0-15,0 38 15,0-38 0,0 0 16,0 38-31,0-38 15,38 38 16,0 0 0,0 0-31,0 0 62,0 0-31,-38 0 31,38 0-47,0 0 16,0-1 31,0 1-47,0 0 16,0 0 16,0 0-17,0 0-14,0 0-1,0 0-15,0 0 30,0 0-14,0 0-17,0-1 17,0 1 46,0 0-16,38-38 16,0 0-62,0 0 31,0 0-16,0 0 0,0 0-15,0 0 31,0 0 15,0 0-30,0 38-1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47.4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455 2656 0,'0'-38'31,"0"0"94,0-38-94,0 38 16,0 0 31,0 0-31,0 0 16,0 0-32,0 1 0,0-1 16,0 0 63,0-38 171,0 38-281,0 0 15,0 0 17,0 0-17,0 0 1,0 0 31,0 1-16,0-1 16,0 0-47,0 0 31,0 0 0,0 0 1,0 0-17,0 0 17,0 0-1,0 0 0,0 0-31,0 1 47,0-1-16,-38-76 282,38 76-298,0 0-15,0 0 32,0 0-1,0 0-16,0 0 48,0 1-63,0-1 47,0 0-32,0 0 32,0 0-31,0 0 15,0 0 0,0 0 1,0 0-1,0 0-15,0 0 30,0 0 17,0 1-32,0-1 0,-38 38 16,38-38 360,0 0-329,0 0-31,0 0-47,0 0 78,0 0 0,0-38-31,0 38 15,0 1 219,0-1-218,0 0 31,0 0 109,0 0-63,-38 38 376,0 0-438,0 0-47,0 38 48,38 0-48,-38-38-16,-38 38 32,39 0 31,37-1-46,0 1 15,-38 0-16,38 0 94,-38-38 94,38 38-16,0 0-78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6:45:52.91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493 0 0,'37'0'171,"-37"38"-92,38-38-48,-38 38 78,0-1-62,38-37 0,0 0 31,-38 38-47,38-38 1,-38 38-17,0 0 95,38-38-64,-38 38 17,38-38 187,-38 38 187,0 0-202,-38-38 93,0 0-297,0 0 0,0 0 16,0 0 0,0 0 31,1 0-31,-1 0 31,0 0-15,0 0-63,0 0 47,0 0-16,0 0 16,0 0-32,0 0 32,0 0 31,0 0-46,0 0-1,1 0 47,-1 0 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05-22T15:14:09.9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84 9023 0,'0'37'32,"0"1"14,0 0 142,0 0-141,0 0-16,0 0 0,0 0 16,0 0-16,0 0-15,0 0 31,0 38-16,0-39 0,0 1-15,0 0 31,0 0-31,0 0-1,0 0 16,0 0-15,0 0 0,0 0 15,0 0 0,0 0 47,0-1 250,0 1-312,38 0 47,-38 0-17,0 0-30,0 0 125,0 0-1,0 0-77,0 0-32,0 0 32,0 0-17,0-1-14,0 1-1,0 0 0,0 0 0,0 0 48,0 0-33,0 0 33,0 0-33,0 0 1,0 0-15,0 0-17,0-1 32,0 1 0,0 0 0,37 0 15,-37 0 32,0 0 94,38-38-110,-38 38-47,38 0 31,0-38 17,0 38-64,0-38 63,-38 38-46,38-38 14,0 0 48,0 0-78,0 0 62,0 0-16,-1-38-15,1 38 0,0 0-16,0 0 48,0 0-64,0 0 32,0 0 31,0 0-15,-38-38-48,0 0 1,0 0 15,0 0 47,0 0-31,0 0-31,0 0 62,0 0-31,0 1-32,0-1 17,0 0-1,0 0 0,0 0 16,0 0-47,0 0 31,0 0 16,-38-38 16,38 38-16,0 1-16,0-1 0,0 0-15,0 0 15,0 0 0,0 0 0,0 0 1,-38 38 15,0 0 218,0-38-218,0 38 31,0 0-31,38-38-31,-38 38-1,1-38 17,-1 0 30,38 1-46,-38 37-1,0-76 1,0 38 15,0 0 32,38 0-32,0 0-15,0 0 30,0 0 17,0 0-16,-38 38 15,38-38 1,0 1-1,-38 37 1,38-38-32,0 0-15,0 0 31,-38 38-32,38-38 32,0 0-16,0 0-15,0 0 0,-38 38 46,0 0 47,38-38 141,0 0-109,0 0 328,0 0-391,0 1-47,0-1 16,0-38 16,0 38-32,0 0 0,0 0-31,0 0 16,0 0 31,0 0-32,0 0 16,0 1 1,0-39 15,0 38-16,0 0 16,0 0-16,0 0 16,0 0-16,38 38 110,76 0-126,-114 38 79,0-76 62,0 0-140,0 0 15,0 0 0,-38 38 1,38-37-1,0-1 0,0 0-15,0-38 46,0 38-30,0-38-1,0 38-16,0 0 1,0 0 0,0-37-1,-38 37 17,38 0-1,0 0-16,0-38-15,0 0 16,0 0 0,-38 39-1,38-1 1,0 0-16,0 0 16,0 0 30,0 0-14,0 0-1,0 0 16,-38 38-16,38-38 0,0 0 16,0 0 297,0 1-344,0-39 16,0 0 15,0 38-16,0 0 1,0 0 15,0 0-15,0 0 0,0 0-16,0-37 15,0 37 1,0-38-1,0-38 1,0 38-16,0 38 16,0-37-1,0 37 1,0-38 0,0 0-1,0 0 1,0 38-1,0 0 1,0 0 0,0 1-1,0-1 32,0 0-16,0 76 141,0-76-31,0-38-125,0 38-1,0 0 32,0 0 0,0 0-31,0 0-1,0-37 16,0 37-15,0 0 0,0 0-16,0 0 15,0 0 1,0 0 15,0 0-31,0 0 16,0 0-1,0 0 1,0 1 0,0-1-16,0 0 31,0-38 281,0 0-296,0-38-16,0 1 16,0-1-1,0 38 1,0 38 0,0 0-16,0 0 15,0 0 16,0 0-15,0 1 0,0-1 15,0-38-15,0 38-1,0 0-15,0-38 16,0 38 15,0 0 0,0 0 16,0 1-31,0-1 171,-37-76-46,-1 76-141,38 0 16,0-38-1,0 0 1,-38 39-1,38-1-15,0 0 16,0 0 15,0 0 1,0 0-17,0 0 32,0 0 0,0 0-31,0 0 15,0 0 0,0 1 0,0-1 266,0-38-281,0 38-1,0 0 1,0 0 0,0 0 15,0 0 0,0 0 16,0 0-47,0 1 47,0-1 0,0 0-16,0 0-15,0 0 31,0 0 281,0 0-297,0 0-15,0 0 30,0 0-30,0 0 31,0 1-47,0-1 62,0 0-46,0 0 15,0 0 1,0 0 311,0 0-327,0 0 15,0 0-15,0 0 15,0 0 0,0 0-15,0 1 31,0-1-32,0 0 1,0 0 31,0 0-16,0 0 32,0 0-16,38 38 15,-38-76 157,0 38-219,0 0 47,38 38-32,-38-37 1,0-1 31,0 0-32,0-38 32,0 38-31,0 0 31,0 0-16,0 0-15,0 0 31,0 0 62,0 1-15,0-1-79,0 0 32,0 0 16,0 0-16,0 0-16,0 0 31,0 0-30,0 0-17,0 0 32,0 0 16,-38 1 93,38-1-109,0 0 31,0 0 0,0 0 16,0 0-16,0 76 219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16T14:21:39.85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F87A37D-7B36-4CC7-9B55-8481EB9CB626}" emma:medium="tactile" emma:mode="ink">
          <msink:context xmlns:msink="http://schemas.microsoft.com/ink/2010/main" type="writingRegion" rotatedBoundingBox="1150,7337 95,7427 52,6924 1107,6834"/>
        </emma:interpretation>
      </emma:emma>
    </inkml:annotationXML>
    <inkml:traceGroup>
      <inkml:annotationXML>
        <emma:emma xmlns:emma="http://www.w3.org/2003/04/emma" version="1.0">
          <emma:interpretation id="{8D3EA2B0-C1C6-4816-99CB-368F029E5160}" emma:medium="tactile" emma:mode="ink">
            <msink:context xmlns:msink="http://schemas.microsoft.com/ink/2010/main" type="paragraph" rotatedBoundingBox="1150,7337 95,7427 52,6924 1107,68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4967BA-0978-4038-9D4F-EC79A1DE5F3B}" emma:medium="tactile" emma:mode="ink">
              <msink:context xmlns:msink="http://schemas.microsoft.com/ink/2010/main" type="line" rotatedBoundingBox="1150,7337 95,7427 52,6924 1107,6834"/>
            </emma:interpretation>
          </emma:emma>
        </inkml:annotationXML>
        <inkml:traceGroup>
          <inkml:annotationXML>
            <emma:emma xmlns:emma="http://www.w3.org/2003/04/emma" version="1.0">
              <emma:interpretation id="{73E44AFB-464A-4965-9D68-3AE9A07ACBC3}" emma:medium="tactile" emma:mode="ink">
                <msink:context xmlns:msink="http://schemas.microsoft.com/ink/2010/main" type="inkWord" rotatedBoundingBox="1150,7337 95,7427 52,6924 1107,6834"/>
              </emma:interpretation>
              <emma:one-of disjunction-type="recognition" id="oneOf0">
                <emma:interpretation id="interp0" emma:lang="" emma:confidence="0">
                  <emma:literal>dogs</emma:literal>
                </emma:interpretation>
                <emma:interpretation id="interp1" emma:lang="" emma:confidence="0">
                  <emma:literal>oats</emma:literal>
                </emma:interpretation>
                <emma:interpretation id="interp2" emma:lang="" emma:confidence="0">
                  <emma:literal>ons</emma:literal>
                </emma:interpretation>
                <emma:interpretation id="interp3" emma:lang="" emma:confidence="0">
                  <emma:literal>ops</emma:literal>
                </emma:interpretation>
                <emma:interpretation id="interp4" emma:lang="" emma:confidence="0">
                  <emma:literal>orts</emma:literal>
                </emma:interpretation>
              </emma:one-of>
            </emma:emma>
          </inkml:annotationXML>
          <inkml:trace contextRef="#ctx0" brushRef="#br0">849 291 0,'-39'0'125,"1"0"-94,-1 0-15,1 0 15,-1 0 16,1 0-16,-1 0-15,1 0 15,-1 0 1,1 0-1,-1 0-16,1 0 1,-1 0 31,1 0-16,-1 0 16,1 0-47,0 0 63,38 38-1,0 1-31,0-1 110,38-38 31,0 0-141,1 0 16,-1 0 0,1 0-16,-1 0 16,1 0-31,-1 0 15,39 0 0,-38 0 0,-1 0-31,1 0 47,-1 0-31,1 0 15,-1 0 16,1 0 47,-39-38 31,0-1-110,0 1 1,-39 38 0,1-38 62,38-39-31,0 38 46,0 1-77,-39 38 31,1 0 31,-1 0-47,1 0 16,38 38-31,-39-38 15,1 0-15,-1 0 15,1 0 16,-1 0-16,1 0 0,-1 0 0,1 0 16,-1 0-15,1 0-17,0 0 16,-1 0 48,1 0 14,76 0 142,-38 39-204,39-1 0,-1-38 204,0 0-204,1 0-16,-1 0 32,1 0-15,-1 0-1,1 0 0,-1 0-31,1 0 31,-1 0-15,1 0 15,-1 0 16,1 0-16,-1 0 1,1-38 77,-1 38-31,1 0-31,-39-39 78,0 1-31,0-1-47,0 1-1,0-1 17,0 78 15,-39-39-31,1 0 0,-1 0-16,1 0 0,-1 0 16,1 0 0,38 38-31,-39-38 46,1 0-46,-1 0 78,1 39-16,-1-39-63,1 0 17,-1 0 14,1 0 1,-1 0 0,1 0-16,0 0 16,-1 0 31,39 38 94,0 1-94,0-1-46,0 1-1,0-1 0,0 0-15,0 1 31,0-1 31,0 1 31,39-39 141,-1 0-219,0 0 1,1 0-1,-1 0-15,1 0 30,-1 0-46,1 0 32,-1 0-1,1 0 0,-1 0-15,1 0 46,-1 0-15,1 0 16,-1 0-32,1 0 31,-39-39 48,-39 39-48,1 0-30,-1 0 14,1 0-14,-1 0-1,1 0 0,38-38 0,-39 38-15,1 0 47,-1 0 46,1 0 32,-1 0-32,1 0-31,-1 0-47,78 0 94,-1 0-47,1 0-46,-1 0 15,1 0-32,-1 0 16,1 0 1,38 0-17,-39 0 1,1 0 15,-1 0-15,1 0-16,-1 0 47,1 0-32,-1 0 17,1 0-1,-1 0-16,-76 0 235,-1 0-218,1 0 30,-1 0-46,1 0 31,38-39 15,0 1-15,0 0 78,0-1-62,0 1 15,0-1-78,0 1 156,0 76-78,0 1-31,0-1-31,0 1 15,0-1-16,0 0 17,0 1 15,0-78 156,0 1-156,0 0-32,0-1 63,0 1-15,0-1-1,0 1-30,-39 38 124,1 38-78,38 1 47,38-39-78,1 0-16,-1 0 0,1 0 32,-1 0-63,1 0 47,-39 38-32,0 1 173,0-1-126,0 0-30,0 1 46,0-1-16,0 1 16,0-1-15,-39-38 124,1 0-140,-1 0 31,1 0-31,-1 0-16,1 0 32,-1 0-32,1 0 16,-1 0-16,1 0-15,-1 0 31,1 0-32,-1 0 32,1 0-31,-1 0 31,1 0-16,-1 0 16,1 0-31,0 0 30,-1 0-14,1 0 15,-1 0-32,39 39 16,-38-39 1,38-39 140,0 1-126,0-1-30,0 1 15,0-1 1,0 1 61,0 0-61,0-1 155,0 1-109,0-1 47,0 1-15,38 38-64,1 0-14,-1 0 265,1 0-219,-1 0-47,0 0-15,1 0 15,-1 0-16,1 0 32,-1 0-31,1 0-16,-1 0 31,1 0 0,-1 0-15,1 0 15,-1 0 1,1 0 14,-1 0-30,1 0 31,-1 0-16,1 0 16,-1 0-31,1 0 15,-1 0 0,1 0 16,-1 0-16,-38-39 94,-38 39 32,38-38 108,0-1-109,0 78 32,0-1-141,0 1-16,0-1-31,0 1 31,0-1 16,0 1-16,-39-39 16,39 38 0,0 0 219,0 1-32,0-1-171,-38-38 62,38-38-47,-39 38-63,1 0 32,38-39 0,-39 39-31,-38 0 31,39 0 0,-1 0-16,1 0 0,-1 0 16,1 0-31,-1 0-1,1 0 32,-1 0 0,1 0-31,-1 0-1,1 0 16,-1 0 1,1 0-1,0 0-15,-1 0 30,1 0 17,-1 0-16,1 0 31,-1 0 47,39-38-94,0 0-15,0-1 15,0 1 47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5-11-16T14:21:57.2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5461F7E-2728-4900-B3E8-14AD9E493C3B}" emma:medium="tactile" emma:mode="ink">
          <msink:context xmlns:msink="http://schemas.microsoft.com/ink/2010/main" type="writingRegion" rotatedBoundingBox="23009,6934 24082,6835 24132,7378 23060,7477"/>
        </emma:interpretation>
      </emma:emma>
    </inkml:annotationXML>
    <inkml:traceGroup>
      <inkml:annotationXML>
        <emma:emma xmlns:emma="http://www.w3.org/2003/04/emma" version="1.0">
          <emma:interpretation id="{1BE18723-E0E3-494C-8F6C-B734F4F16F9B}" emma:medium="tactile" emma:mode="ink">
            <msink:context xmlns:msink="http://schemas.microsoft.com/ink/2010/main" type="paragraph" rotatedBoundingBox="23009,6934 24082,6835 24132,7378 23060,7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A22DD0-EFBF-4A68-9478-AF02BA5E93BA}" emma:medium="tactile" emma:mode="ink">
              <msink:context xmlns:msink="http://schemas.microsoft.com/ink/2010/main" type="line" rotatedBoundingBox="23009,6934 24082,6835 24132,7378 23060,7477"/>
            </emma:interpretation>
          </emma:emma>
        </inkml:annotationXML>
        <inkml:traceGroup>
          <inkml:annotationXML>
            <emma:emma xmlns:emma="http://www.w3.org/2003/04/emma" version="1.0">
              <emma:interpretation id="{7FB8F34A-C8E7-4DA8-9395-5D238177D8E2}" emma:medium="tactile" emma:mode="ink">
                <msink:context xmlns:msink="http://schemas.microsoft.com/ink/2010/main" type="inkWord" rotatedBoundingBox="23009,6934 24082,6835 24132,7378 23060,7477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48 207 0,'962'38'812,"-962"0"-780,-38-38 77,38 39-31,0-1-15,0 1 62,0-1 78,0 1-110,-39-39 48,-38 0-63,39 0-31,-1 0 0,1 0-16,-1 0 0,1 0 1,-1 0 15,1 0-32,-1 0 1,1 0 15,-1 0 16,1 0-16,-1 0 0,1 0 1,-1 0 15,1 0-16,-1 0-16,1 0 32,-1 0-15,1 0 14,0 0-30,-1 0 31,1 0 94,38-39-1,0 1-93,0-1-31,0 1 46,0-1-15,0 1 0,0 0 47,0-1-63,0 1 47,0-1 47,0 1-62,38-1 437,1 39-469,-1 0-16,0 0 32,1 0-15,-1 0 14,1 0-30,-1 0 31,1 0-16,-1 0 16,1 0-31,-1 0 31,1 0-16,-1 0 0,1 0-15,-1 0 46,1 0-46,-1 0 31,1 0-16,-1 0 16,1 0 62,-1 0-31,1 0-62,-1 0 31,1 0-16,-1 0-15,1 0 109,-39 39 47,0-1-157,0 1 48,0-1-32,0 1 16,0-1-47,0 0 125,0 1 0,-39-39 250,1 0-344,-1 0 47,1 0-31,-1 0 0,1 0-16,-1 0 16,1 0 0,-1 0-16,1 0 0,-1 0-15,1 0 31,-1 0-16,1 0-15,38 38 15,-39-38-31,39 39 31,-38-39-15,-1 0 15,1 0 0,-1 0-15,39 38 15,-38-38-15,-1 0 15,1 0 0,-1 0 16,1 0 0,38-38 156,0-1-156,0 1-16,0-1 16,0 1 0,0 0 0,0-39 0,0 38 47,38 39 93,1 0-140,-1 0-16,1 0-15,-1 0 15,1 0-15,-1 0 15,1 0 0,-1 0-15,-38-38 15,39 38-15,-1 0-1,1 0 1,-39-39 15,38 39 47,1 0-62,-1 0 47,1 0-1,-1 0-46,1 0-1,-1 0 17,1 0 61,-1 39 251,-38-1-219,0 1 31,0-1-109,0 1 16,-38-39 46,38 38-78,-39-38 47,1 0 1,-1 0-48,1 0 0,-1 38 16,1-38-31,-1 0-1,1 0 16,-1 0 1,1 0-1,-1 0-15,1 0 15,-1 0 16,1 0 31,-1 0-31,39 39 31,-38-39-63,-1 0 32,1 0 0,-1 0 0,39-39 281,0 1-281,0 0-47,0-1 47,0 1 0,39 38 172,38 0-141,-39 0-47,1 0 16,-1 0-16,1 0 0,-1 0-15,1 0 15,-1 0 0,1 0-15,-1 0 15,1 0 1,-1 0-1,1 0 0,-1 0-15,1 0 31,-1 0-32,1 0 1,-1 0 31,1 0 15,-39 38 63,0 1-31,0-1-78,0 0 30,-39-38 158,1 0-158,-1 0-30,1 0 62,-1 0-47,1 0 16,-1 0-31,1 0 31,-1 0-16,1 0 0,-1 0 1,1 0-1,-1 0 0,39 39-15,-38-39-1,-1 0 1,1 0 0,-1 0 30,39 38-46,-38-38 32,-1 0 15,1 39-32,38-1 16,-39-38 32,39-38 93,39 38-93,-1 0-16,1 0-16,-1 0 0,1 0 16,-1 0-31,1 0-1,-1 0 16,1 0-31,-1 0 16,1 0 0,-1 0-1,1 0 1,-1 0 0,1 0 46,-1 0-46,1 0-1,-1 0 17,1 0 30,-1 0 16,-38-39 172,0 1-234,0-39 46,0 39 1,0-1-32,0 1 0,0-1 1,-38 39 202,38 39-203,0-1-15,-39-38 15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74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8" tIns="47094" rIns="94188" bIns="4709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4" y="0"/>
            <a:ext cx="307774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8" tIns="47094" rIns="94188" bIns="4709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8566"/>
            <a:ext cx="5681980" cy="422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8" tIns="47094" rIns="94188" bIns="470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SE = 1 / SQR (INF)</a:t>
            </a:r>
          </a:p>
          <a:p>
            <a:pPr lvl="0"/>
            <a:r>
              <a:rPr lang="en-US" noProof="0" dirty="0"/>
              <a:t>Rel. = 1 – 1/INF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7128"/>
            <a:ext cx="307774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8" tIns="47094" rIns="94188" bIns="4709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4" y="8917128"/>
            <a:ext cx="307774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88" tIns="47094" rIns="94188" bIns="4709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89C5633-7631-4899-B5A2-8053481888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2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 baseline="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 txBox="1">
            <a:spLocks noGrp="1" noChangeArrowheads="1"/>
          </p:cNvSpPr>
          <p:nvPr/>
        </p:nvSpPr>
        <p:spPr bwMode="auto">
          <a:xfrm>
            <a:off x="4023094" y="8917128"/>
            <a:ext cx="3077740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188" tIns="47094" rIns="94188" bIns="47094" anchor="b"/>
          <a:lstStyle/>
          <a:p>
            <a:pPr algn="r" eaLnBrk="1" hangingPunct="1"/>
            <a:fld id="{DB9CA8C0-65A1-422A-9282-70F61BF5AA9C}" type="slidenum">
              <a:rPr lang="en-US" sz="1200"/>
              <a:pPr algn="r"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9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29396405-3661-470C-BDFC-A1184DD0E2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FA3D1A2-CC0D-4BEC-B2AA-D0D98EA29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1400" b="1">
                <a:latin typeface="Comic Sans MS" panose="030F0702030302020204" pitchFamily="66" charset="0"/>
              </a:rPr>
              <a:t>Slide 44</a:t>
            </a:r>
          </a:p>
          <a:p>
            <a:endParaRPr lang="en-US" altLang="en-US" sz="1400">
              <a:latin typeface="Comic Sans MS" panose="030F0702030302020204" pitchFamily="66" charset="0"/>
            </a:endParaRPr>
          </a:p>
          <a:p>
            <a:r>
              <a:rPr lang="en-US" altLang="en-US" sz="1400">
                <a:latin typeface="Comic Sans MS" panose="030F0702030302020204" pitchFamily="66" charset="0"/>
              </a:rPr>
              <a:t>We measured patient-reported health with the Patient-reported Outcomes Measurement Information System (PROMIS) 29-item profile instrument that yields 6 multi-item scale scores and physical and mental health summary scores.</a:t>
            </a:r>
          </a:p>
          <a:p>
            <a:r>
              <a:rPr lang="en-US" altLang="en-US" sz="1400">
                <a:latin typeface="Comic Sans MS" panose="030F0702030302020204" pitchFamily="66" charset="0"/>
              </a:rPr>
              <a:t>The PROMIS-29 scores are on a T-score metric with a mean of 50 and SD of 10 in the U.S. general population.  For simplicity, I coded all scores so that a higher score represents better health.</a:t>
            </a:r>
          </a:p>
          <a:p>
            <a:r>
              <a:rPr lang="en-US" altLang="en-US" sz="1400">
                <a:latin typeface="Comic Sans MS" panose="030F0702030302020204" pitchFamily="66" charset="0"/>
              </a:rPr>
              <a:t>[Typically, higher scores represent better physical functioning, social health, and physical and mental health summary scores.  Higher scores are worse for the other 4 scales (pain, fatigue, sleep disturbance, and emotional distress).]</a:t>
            </a:r>
          </a:p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16B06BD4-C4D3-4C36-B967-75CB8756B4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20E8B81-130E-4E6B-ABC3-4F28C2EDF438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3632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294" indent="-29165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606" indent="-2333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3249" indent="-2333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891" indent="-233321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6534" indent="-233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3176" indent="-233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9818" indent="-233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6461" indent="-23332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A28FE8-A05F-4076-9AF9-F2EAEEEA9058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06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662488" cy="34956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700" y="4426901"/>
            <a:ext cx="5069113" cy="4194570"/>
          </a:xfrm>
          <a:noFill/>
          <a:ln w="9525"/>
        </p:spPr>
        <p:txBody>
          <a:bodyPr lIns="88689" tIns="44346" rIns="88689" bIns="4434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7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662488" cy="34956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700" y="4426901"/>
            <a:ext cx="5069113" cy="4194570"/>
          </a:xfrm>
          <a:noFill/>
          <a:ln w="9525"/>
        </p:spPr>
        <p:txBody>
          <a:bodyPr lIns="88689" tIns="44346" rIns="88689" bIns="4434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246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662488" cy="34956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700" y="4426901"/>
            <a:ext cx="5069113" cy="4194570"/>
          </a:xfrm>
          <a:noFill/>
          <a:ln w="9525"/>
        </p:spPr>
        <p:txBody>
          <a:bodyPr lIns="88689" tIns="44346" rIns="88689" bIns="4434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677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2D445-5244-4402-A40B-50389B828E0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700088"/>
            <a:ext cx="4662488" cy="349567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700" y="4426901"/>
            <a:ext cx="5069113" cy="4194570"/>
          </a:xfrm>
          <a:noFill/>
          <a:ln w="9525"/>
        </p:spPr>
        <p:txBody>
          <a:bodyPr lIns="88689" tIns="44346" rIns="88689" bIns="44346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03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222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ECCA946-92F5-4AC8-B650-2FD7C8D36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9F97041-036A-4378-9E10-1E8C83630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068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96C1B77-F69A-43F2-8D89-1FC35FE4A4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81CBEFD-F586-43F2-ADA8-0C1868A1B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9768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64709AC1-5553-40DD-B27B-8848F7874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>
            <a:extLst>
              <a:ext uri="{FF2B5EF4-FFF2-40B4-BE49-F238E27FC236}">
                <a16:creationId xmlns:a16="http://schemas.microsoft.com/office/drawing/2014/main" id="{80779AF9-7D84-49AF-A3A5-848B694D65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051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C49E517-6E9F-4B9D-9AC8-9DD351579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30FD033-652D-410B-9185-12375969536A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37604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50696CF0-FE48-49A7-8C93-7EE997FDD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7">
            <a:extLst>
              <a:ext uri="{FF2B5EF4-FFF2-40B4-BE49-F238E27FC236}">
                <a16:creationId xmlns:a16="http://schemas.microsoft.com/office/drawing/2014/main" id="{14D172E8-6303-49D4-96CE-4A3DDECC8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35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0">
            <a:extLst>
              <a:ext uri="{FF2B5EF4-FFF2-40B4-BE49-F238E27FC236}">
                <a16:creationId xmlns:a16="http://schemas.microsoft.com/office/drawing/2014/main" id="{73EDB61F-C8FE-48E6-8C3A-5C3A5D3B3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2051">
            <a:extLst>
              <a:ext uri="{FF2B5EF4-FFF2-40B4-BE49-F238E27FC236}">
                <a16:creationId xmlns:a16="http://schemas.microsoft.com/office/drawing/2014/main" id="{C6C31A24-F8F7-4B26-825D-CDF819AC8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830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21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784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6548" indent="-216548"/>
            <a:r>
              <a:rPr lang="en-US" altLang="en-US">
                <a:latin typeface="Arial" panose="020B0604020202020204" pitchFamily="34" charset="0"/>
              </a:rPr>
              <a:t>T = z*10 + 50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5179" indent="-286607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6429" indent="-229286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6593" indent="-229286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65165" indent="-229286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23737" indent="-22928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82308" indent="-22928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40880" indent="-22928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451" indent="-229286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0CFE1FD-BD69-4CFE-AB54-DBA6442A6868}" type="slidenum">
              <a:rPr lang="en-US" altLang="en-US" sz="1200">
                <a:latin typeface="Arial" panose="020B0604020202020204" pitchFamily="34" charset="0"/>
              </a:rPr>
              <a:pPr/>
              <a:t>40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31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Never: 39</a:t>
            </a:r>
          </a:p>
          <a:p>
            <a:r>
              <a:rPr lang="en-US" altLang="en-US">
                <a:latin typeface="Arial" pitchFamily="34" charset="0"/>
              </a:rPr>
              <a:t>Rarely: 48</a:t>
            </a:r>
          </a:p>
          <a:p>
            <a:r>
              <a:rPr lang="en-US" altLang="en-US">
                <a:latin typeface="Arial" pitchFamily="34" charset="0"/>
              </a:rPr>
              <a:t>Sometimes = 56</a:t>
            </a:r>
          </a:p>
          <a:p>
            <a:r>
              <a:rPr lang="en-US" altLang="en-US">
                <a:latin typeface="Arial" pitchFamily="34" charset="0"/>
              </a:rPr>
              <a:t>Often = 64</a:t>
            </a:r>
          </a:p>
          <a:p>
            <a:r>
              <a:rPr lang="en-US" altLang="en-US">
                <a:latin typeface="Arial" pitchFamily="34" charset="0"/>
              </a:rPr>
              <a:t>Always = 72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175" indent="-2916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423" indent="-23328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991" indent="-23328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560" indent="-23328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AB49BFFE-0224-4968-9F7B-D0DA6128F570}" type="slidenum">
              <a:rPr lang="en-US" altLang="en-US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771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175" indent="-2916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423" indent="-23328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991" indent="-23328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560" indent="-23328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C15AE009-CDB2-4EBA-AFD5-79D28A9D7461}" type="slidenum">
              <a:rPr lang="en-US" altLang="en-US"/>
              <a:pPr>
                <a:defRPr/>
              </a:pPr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339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175" indent="-2916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423" indent="-23328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991" indent="-23328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560" indent="-23328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146E6715-F9A2-4292-8C91-E78D999E9B6D}" type="slidenum">
              <a:rPr lang="en-US" altLang="en-US"/>
              <a:pPr>
                <a:defRPr/>
              </a:pPr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286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175" indent="-2916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423" indent="-23328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991" indent="-23328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560" indent="-23328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28A48D0-FB42-461A-8A79-F64BCEC06516}" type="slidenum">
              <a:rPr lang="en-US" altLang="en-US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9650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175" indent="-2916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423" indent="-23328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991" indent="-23328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560" indent="-23328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4B59BCE4-3637-46BB-BA75-2E0E8A8413AA}" type="slidenum">
              <a:rPr lang="en-US" altLang="en-US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46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054" indent="-29156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239" indent="-2332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734" indent="-2332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230" indent="-23324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5724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220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8715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209" indent="-23324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1F9ECC-2D7A-46BF-9563-7B84D0EED4BA}" type="slidenum">
              <a:rPr 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6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8175" indent="-29160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6423" indent="-233284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2991" indent="-233284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9560" indent="-233284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50749EF7-91DD-424C-BC6B-D3F4E3F7C9F3}" type="slidenum">
              <a:rPr lang="en-US" altLang="en-US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4426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2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5179" indent="-286607" defTabSz="9282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429" indent="-229286" defTabSz="9282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5001" indent="-229286" defTabSz="9282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3572" indent="-229286" defTabSz="92829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2144" indent="-229286" defTabSz="9282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0715" indent="-229286" defTabSz="9282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9287" indent="-229286" defTabSz="9282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859" indent="-229286" defTabSz="92829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341915-B583-4912-9760-07B3DA4F3B68}" type="slidenum">
              <a:rPr lang="en-US" altLang="en-US" smtClean="0">
                <a:latin typeface="Arial" panose="020B0604020202020204" pitchFamily="34" charset="0"/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60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4035570" y="8917301"/>
            <a:ext cx="3089210" cy="46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03" tIns="47101" rIns="94203" bIns="47101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BFC428-9308-4106-AF5F-A3957FDBE0F3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921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58175" indent="-2916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66423" indent="-23328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32991" indent="-23328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99560" indent="-233284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6612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3032698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99266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965835" indent="-2332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D81E44E4-4BC4-4A8B-8C00-2341FDED9C6C}" type="slidenum">
              <a:rPr lang="en-US"/>
              <a:pPr eaLnBrk="1" hangingPunct="1">
                <a:defRPr/>
              </a:pPr>
              <a:t>51</a:t>
            </a:fld>
            <a:endParaRPr lang="en-US"/>
          </a:p>
        </p:txBody>
      </p:sp>
      <p:sp>
        <p:nvSpPr>
          <p:cNvPr id="19046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8" name="Notes Placeholder 2"/>
          <p:cNvSpPr>
            <a:spLocks noGrp="1"/>
          </p:cNvSpPr>
          <p:nvPr>
            <p:ph type="body" idx="1"/>
          </p:nvPr>
        </p:nvSpPr>
        <p:spPr>
          <a:xfrm>
            <a:off x="946361" y="4460243"/>
            <a:ext cx="5209756" cy="4224655"/>
          </a:xfrm>
          <a:noFill/>
          <a:ln w="9525"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  <p:sp>
        <p:nvSpPr>
          <p:cNvPr id="190469" name="Slide Number Placeholder 3"/>
          <p:cNvSpPr txBox="1">
            <a:spLocks noGrp="1"/>
          </p:cNvSpPr>
          <p:nvPr/>
        </p:nvSpPr>
        <p:spPr bwMode="auto">
          <a:xfrm>
            <a:off x="4024417" y="8918894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3313" tIns="46658" rIns="93313" bIns="46658" anchor="b"/>
          <a:lstStyle/>
          <a:p>
            <a:pPr algn="r" eaLnBrk="0" hangingPunct="0"/>
            <a:fld id="{1C66787E-2916-4B06-8C09-D7DF3ED913EA}" type="slidenum">
              <a:rPr lang="en-US" altLang="en-US" sz="1200">
                <a:ea typeface="MS PGothic" pitchFamily="34" charset="-128"/>
              </a:rPr>
              <a:pPr algn="r" eaLnBrk="0" hangingPunct="0"/>
              <a:t>51</a:t>
            </a:fld>
            <a:endParaRPr lang="en-US" altLang="en-US" sz="12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186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917" indent="-29138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536" indent="-23247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070" indent="-23247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602" indent="-23247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7174" indent="-232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745" indent="-232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4317" indent="-232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2888" indent="-23247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FF8D74-683D-4FFD-8C00-9BA8502BFB1F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6438"/>
            <a:ext cx="4689475" cy="3516312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44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16719-65A5-4C04-9AFF-3AA02F2474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767" y="4458651"/>
            <a:ext cx="5212943" cy="4226246"/>
          </a:xfrm>
          <a:noFill/>
          <a:ln w="9525"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596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F43E786B-0D5A-4982-BC57-4C3DE47AF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D02EDA5A-1057-4640-842E-91A52DAD7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EEDA7F28-B25F-4FEB-BFE4-827263FE9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20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71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23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495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067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39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1125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E54201-54BC-444C-9DF0-B8270334178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8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6026" indent="-29077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3117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28364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3610" indent="-23262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885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24104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89350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4597" indent="-23262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1D4322E-9891-42BA-A30C-E53927CDA04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05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8175" indent="-291606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6423" indent="-23328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2991" indent="-23328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9560" indent="-23328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66128" indent="-233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32698" indent="-233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99266" indent="-233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65835" indent="-23328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B56072-5984-47D7-B976-72A62E1B0B16}" type="slidenum">
              <a:rPr lang="en-US"/>
              <a:pPr>
                <a:spcBef>
                  <a:spcPct val="0"/>
                </a:spcBef>
              </a:pPr>
              <a:t>22</a:t>
            </a:fld>
            <a:endParaRPr lang="en-US" dirty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1200"/>
            <a:ext cx="4722813" cy="3541713"/>
          </a:xfrm>
          <a:ln w="12700" cap="flat">
            <a:solidFill>
              <a:schemeClr val="tx1"/>
            </a:solidFill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47" y="4490631"/>
            <a:ext cx="5379467" cy="425655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5113" tIns="47557" rIns="95113" bIns="47557"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71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31"/>
          <p:cNvSpPr>
            <a:spLocks noGrp="1" noChangeArrowheads="1"/>
          </p:cNvSpPr>
          <p:nvPr>
            <p:ph type="sldNum" sz="quarter" idx="5"/>
          </p:nvPr>
        </p:nvSpPr>
        <p:spPr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043" indent="-28694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0" indent="-22955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6863" indent="-22955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5967" indent="-229552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071" indent="-229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4175" indent="-229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3278" indent="-229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02381" indent="-22955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9FE6B092-85A8-414C-A412-DEF14D55EDEB}" type="slidenum">
              <a:rPr lang="en-US"/>
              <a:pPr>
                <a:spcBef>
                  <a:spcPct val="0"/>
                </a:spcBef>
                <a:defRPr/>
              </a:pPr>
              <a:t>23</a:t>
            </a:fld>
            <a:endParaRPr lang="en-US" dirty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06438"/>
            <a:ext cx="4687887" cy="3516312"/>
          </a:xfrm>
          <a:ln w="12700" cap="flat">
            <a:solidFill>
              <a:schemeClr val="tx1"/>
            </a:solidFill>
          </a:ln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8135" y="4458510"/>
            <a:ext cx="5230234" cy="4226180"/>
          </a:xfrm>
          <a:noFill/>
          <a:ln w="9525"/>
        </p:spPr>
        <p:txBody>
          <a:bodyPr lIns="93592" tIns="46796" rIns="93592" bIns="46796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702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A369B-0A0B-4A55-AAD3-A1CF143EA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341C9-AAEE-4C94-AD20-5CD482D046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B326B-E14B-44FC-A367-0163BD87B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B139C-DE91-4330-9C8C-078007E94E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8BF85-712C-40CE-A297-7EB2DEE5B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09768-E3DC-4668-9139-A0CAC4881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0FBC1-2213-4D87-AA94-74AF7FDCAC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02A2-500A-4F19-9E70-370478BFE8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142F7-E79D-4A86-932F-C501E258F9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C897-FF8A-4133-859F-546DCA808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577692F-5365-4287-AC99-7824F241C3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abs.dgsom.ucla.edu/hays/pages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ute-pictures.blogspot.in/2011/08/75-free-stock-images-3d-human-character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2017/08/29/obamacare-kept-reducing-number-of-americans-without-health-insuranc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en.wikipedia.org/wiki/Health_care_in_the_United_State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0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0.emf"/><Relationship Id="rId12" Type="http://schemas.openxmlformats.org/officeDocument/2006/relationships/customXml" Target="../ink/ink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2.xml"/><Relationship Id="rId11" Type="http://schemas.openxmlformats.org/officeDocument/2006/relationships/image" Target="../media/image90.emf"/><Relationship Id="rId5" Type="http://schemas.openxmlformats.org/officeDocument/2006/relationships/image" Target="../media/image12.emf"/><Relationship Id="rId10" Type="http://schemas.openxmlformats.org/officeDocument/2006/relationships/customXml" Target="../ink/ink4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8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6.x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30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120.emf"/><Relationship Id="rId4" Type="http://schemas.openxmlformats.org/officeDocument/2006/relationships/customXml" Target="../ink/ink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regonline.com/builder/site/Default.aspx?EventID=255894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90500" y="-1371600"/>
            <a:ext cx="8305800" cy="3600450"/>
          </a:xfrm>
        </p:spPr>
        <p:txBody>
          <a:bodyPr/>
          <a:lstStyle/>
          <a:p>
            <a:pPr eaLnBrk="1" hangingPunct="1"/>
            <a:br>
              <a:rPr lang="en-US" dirty="0">
                <a:latin typeface="Comic Sans MS" pitchFamily="66" charset="0"/>
              </a:rPr>
            </a:br>
            <a:br>
              <a:rPr lang="en-US" dirty="0">
                <a:latin typeface="Comic Sans MS" pitchFamily="66" charset="0"/>
              </a:rPr>
            </a:br>
            <a:r>
              <a:rPr lang="en-US" sz="4000" dirty="0">
                <a:latin typeface="Comic Sans MS" pitchFamily="66" charset="0"/>
              </a:rPr>
              <a:t>Health-Related Quality of Life as an indicator of Quality of Care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752600"/>
            <a:ext cx="8686800" cy="3352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Ron D. Hays, Ph.D.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UCLA Department of Medicine</a:t>
            </a:r>
          </a:p>
          <a:p>
            <a:pPr marL="0" indent="0" algn="ctr" eaLnBrk="1" hangingPunct="1">
              <a:buFontTx/>
              <a:buNone/>
            </a:pPr>
            <a:r>
              <a:rPr lang="en-US" sz="2800" i="1" dirty="0"/>
              <a:t>HPM216: Quality Assessment/Making the </a:t>
            </a:r>
          </a:p>
          <a:p>
            <a:pPr marL="0" indent="0" algn="ctr" eaLnBrk="1" hangingPunct="1">
              <a:buFontTx/>
              <a:buNone/>
            </a:pPr>
            <a:r>
              <a:rPr lang="en-US" sz="2800" i="1" dirty="0"/>
              <a:t>Business Case for Quality</a:t>
            </a:r>
          </a:p>
          <a:p>
            <a:pPr marL="0" indent="0" algn="ctr" eaLnBrk="1" hangingPunct="1">
              <a:buNone/>
            </a:pPr>
            <a:r>
              <a:rPr lang="en-US" altLang="en-US" sz="2400" dirty="0">
                <a:latin typeface="Comic Sans MS" panose="030F0702030302020204" pitchFamily="66" charset="0"/>
                <a:hlinkClick r:id="rId3"/>
              </a:rPr>
              <a:t>https://labs.dgsom.ucla.edu/hays/pages/presentations</a:t>
            </a:r>
            <a:endParaRPr lang="en-US" altLang="en-US" sz="2400" dirty="0">
              <a:latin typeface="Comic Sans MS" panose="030F0702030302020204" pitchFamily="66" charset="0"/>
            </a:endParaRPr>
          </a:p>
          <a:p>
            <a:pPr marL="0" indent="0" algn="ctr" eaLnBrk="1" hangingPunct="1">
              <a:buFontTx/>
              <a:buNone/>
            </a:pPr>
            <a:endParaRPr lang="en-US" sz="2800" i="1" dirty="0"/>
          </a:p>
          <a:p>
            <a:pPr marL="0" indent="0" algn="ctr" eaLnBrk="1" hangingPunct="1">
              <a:buFontTx/>
              <a:buNone/>
            </a:pPr>
            <a:endParaRPr lang="en-US" sz="2000" dirty="0">
              <a:latin typeface="Comic Sans MS" pitchFamily="66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April 19, 2019, 8:30-11:30am   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>
                <a:latin typeface="Comic Sans MS" pitchFamily="66" charset="0"/>
              </a:rPr>
              <a:t>      1100 Glendon Avenue, Suite 900</a:t>
            </a:r>
          </a:p>
          <a:p>
            <a:pPr marL="0" indent="0" algn="ctr" eaLnBrk="1" hangingPunct="1">
              <a:buFontTx/>
              <a:buNone/>
            </a:pPr>
            <a:r>
              <a:rPr lang="en-US" sz="2800" dirty="0"/>
              <a:t> 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454D-C843-447B-9417-7DF02781D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6581"/>
            <a:ext cx="84963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Incremental: AC vs 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83E91-88CC-48B2-AF13-9C3A7A7EB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428271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Life years: </a:t>
            </a:r>
            <a:r>
              <a:rPr lang="en-US" sz="3000" u="sng" dirty="0">
                <a:highlight>
                  <a:srgbClr val="FFFF00"/>
                </a:highlight>
                <a:latin typeface="Comic Sans MS" panose="030F0702030302020204" pitchFamily="66" charset="0"/>
              </a:rPr>
              <a:t>1.89-5.82</a:t>
            </a:r>
          </a:p>
          <a:p>
            <a:pPr marL="0" indent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Quality-adjusted life years (QALYs): </a:t>
            </a:r>
            <a:r>
              <a:rPr lang="en-US" sz="3000" u="sng" dirty="0">
                <a:highlight>
                  <a:srgbClr val="FFFF00"/>
                </a:highlight>
                <a:latin typeface="Comic Sans MS" panose="030F0702030302020204" pitchFamily="66" charset="0"/>
              </a:rPr>
              <a:t>1.52-4.90</a:t>
            </a: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	(0 = dead and 1 = perfect health)</a:t>
            </a:r>
          </a:p>
          <a:p>
            <a:pPr marL="0" indent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Cost per QALY: </a:t>
            </a:r>
            <a:r>
              <a:rPr lang="en-US" sz="3000" u="sng" dirty="0">
                <a:highlight>
                  <a:srgbClr val="FFFF00"/>
                </a:highlight>
                <a:latin typeface="Comic Sans MS" panose="030F0702030302020204" pitchFamily="66" charset="0"/>
              </a:rPr>
              <a:t>$82,400-$230,900 </a:t>
            </a:r>
          </a:p>
          <a:p>
            <a:pPr marL="0" indent="0">
              <a:buNone/>
            </a:pPr>
            <a:endParaRPr lang="en-US" sz="3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000" dirty="0">
                <a:latin typeface="Comic Sans MS" panose="030F0702030302020204" pitchFamily="66" charset="0"/>
              </a:rPr>
              <a:t>“Under certain long-term survival assumptions, treatment with </a:t>
            </a:r>
            <a:r>
              <a:rPr lang="en-US" sz="3000" dirty="0" err="1">
                <a:latin typeface="Comic Sans MS" panose="030F0702030302020204" pitchFamily="66" charset="0"/>
              </a:rPr>
              <a:t>axicabtagene</a:t>
            </a:r>
            <a:r>
              <a:rPr lang="en-US" sz="3000" dirty="0">
                <a:latin typeface="Comic Sans MS" panose="030F0702030302020204" pitchFamily="66" charset="0"/>
              </a:rPr>
              <a:t> </a:t>
            </a:r>
            <a:r>
              <a:rPr lang="en-US" sz="3000" dirty="0" err="1">
                <a:latin typeface="Comic Sans MS" panose="030F0702030302020204" pitchFamily="66" charset="0"/>
              </a:rPr>
              <a:t>ciloleucel</a:t>
            </a:r>
            <a:r>
              <a:rPr lang="en-US" sz="3000" dirty="0">
                <a:latin typeface="Comic Sans MS" panose="030F0702030302020204" pitchFamily="66" charset="0"/>
              </a:rPr>
              <a:t> also appears to be cost-effective.”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26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5376-388C-4487-A126-502DB1BF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63" y="76200"/>
            <a:ext cx="85344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Cost-Utility Thresholds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9CE73-9013-47E8-A3EC-9AEBB8D05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62" y="1214761"/>
            <a:ext cx="8855475" cy="4525963"/>
          </a:xfrm>
        </p:spPr>
        <p:txBody>
          <a:bodyPr/>
          <a:lstStyle/>
          <a:p>
            <a:r>
              <a:rPr lang="en-US" dirty="0"/>
              <a:t>WHO: Gross Domestic Product (GDP)/capita</a:t>
            </a:r>
          </a:p>
          <a:p>
            <a:pPr lvl="1"/>
            <a:r>
              <a:rPr lang="en-US" dirty="0"/>
              <a:t>Cost-effective</a:t>
            </a:r>
          </a:p>
          <a:p>
            <a:pPr lvl="2"/>
            <a:r>
              <a:rPr lang="en-US" dirty="0"/>
              <a:t>&lt; GDP per capita (</a:t>
            </a:r>
            <a:r>
              <a:rPr lang="en-US" dirty="0">
                <a:highlight>
                  <a:srgbClr val="FFFF00"/>
                </a:highlight>
              </a:rPr>
              <a:t>50k</a:t>
            </a:r>
            <a:r>
              <a:rPr lang="en-US" dirty="0"/>
              <a:t> in </a:t>
            </a:r>
            <a:r>
              <a:rPr lang="en-US" i="1" dirty="0"/>
              <a:t>2011</a:t>
            </a:r>
            <a:r>
              <a:rPr lang="en-US" dirty="0"/>
              <a:t> in U.S.)</a:t>
            </a:r>
          </a:p>
          <a:p>
            <a:pPr lvl="1"/>
            <a:r>
              <a:rPr lang="en-US" dirty="0"/>
              <a:t>Economically unattractive</a:t>
            </a:r>
          </a:p>
          <a:p>
            <a:pPr lvl="2"/>
            <a:r>
              <a:rPr lang="en-US" dirty="0"/>
              <a:t>&gt;= 3 times GDP per capita </a:t>
            </a:r>
            <a:r>
              <a:rPr lang="en-US" dirty="0">
                <a:highlight>
                  <a:srgbClr val="FFFF00"/>
                </a:highlight>
              </a:rPr>
              <a:t>(&gt;150k </a:t>
            </a:r>
            <a:r>
              <a:rPr lang="en-US" dirty="0"/>
              <a:t>in </a:t>
            </a:r>
            <a:r>
              <a:rPr lang="en-US" i="1" dirty="0"/>
              <a:t>2011</a:t>
            </a:r>
            <a:r>
              <a:rPr lang="en-US" dirty="0"/>
              <a:t> in U.S.)</a:t>
            </a:r>
          </a:p>
          <a:p>
            <a:r>
              <a:rPr lang="en-US" dirty="0"/>
              <a:t>American College of Cardiology/American Heart Association</a:t>
            </a:r>
          </a:p>
          <a:p>
            <a:pPr lvl="1"/>
            <a:r>
              <a:rPr lang="en-US" dirty="0"/>
              <a:t>Highly cost-effective: &lt; 10k</a:t>
            </a:r>
          </a:p>
          <a:p>
            <a:pPr lvl="1"/>
            <a:r>
              <a:rPr lang="en-US" dirty="0"/>
              <a:t>Cost-effective: 10-49k</a:t>
            </a:r>
          </a:p>
          <a:p>
            <a:pPr lvl="1"/>
            <a:r>
              <a:rPr lang="en-US" dirty="0"/>
              <a:t>Somewhat cost-effective: </a:t>
            </a:r>
            <a:r>
              <a:rPr lang="en-US" dirty="0">
                <a:highlight>
                  <a:srgbClr val="FFFF00"/>
                </a:highlight>
              </a:rPr>
              <a:t>50-150K</a:t>
            </a:r>
          </a:p>
          <a:p>
            <a:pPr lvl="1"/>
            <a:r>
              <a:rPr lang="en-US" dirty="0"/>
              <a:t>Insufficient evidence: &gt;150k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91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72D4-D9C0-426D-872A-AB5C60B4E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QALYs Estimation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B93D1-53E1-45EC-981C-D8EB51F1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51" y="1497198"/>
            <a:ext cx="9531977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9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8F1D-9E0F-45AC-9174-50ACBF42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544"/>
            <a:ext cx="83820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Chen et al. (2018)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6CE4-3DB7-4DFD-9F2E-483AEB9C9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79451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Exploring the potential cost-effectiveness of precision medicine treatment strategies for diffuse large B-cell lymphoma, </a:t>
            </a:r>
            <a:r>
              <a:rPr lang="en-US" sz="2400" u="sng" dirty="0"/>
              <a:t>Leukemia &amp; Lymphoma</a:t>
            </a:r>
            <a:r>
              <a:rPr lang="en-US" sz="2400" dirty="0"/>
              <a:t>, 2018, 59(7), 1700-1709.</a:t>
            </a:r>
          </a:p>
          <a:p>
            <a:pPr marL="0" indent="0">
              <a:buNone/>
            </a:pPr>
            <a:r>
              <a:rPr lang="en-US" dirty="0"/>
              <a:t>“Survival was adjusted by health-related quality of life using published utility estimates from the literature.  We used a utility of </a:t>
            </a:r>
            <a:r>
              <a:rPr lang="en-US" dirty="0">
                <a:highlight>
                  <a:srgbClr val="FFFF00"/>
                </a:highlight>
              </a:rPr>
              <a:t>0.83</a:t>
            </a:r>
            <a:r>
              <a:rPr lang="en-US" dirty="0"/>
              <a:t> for progression-free state and </a:t>
            </a:r>
            <a:r>
              <a:rPr lang="en-US" dirty="0">
                <a:highlight>
                  <a:srgbClr val="FFFF00"/>
                </a:highlight>
              </a:rPr>
              <a:t>0.39</a:t>
            </a:r>
            <a:r>
              <a:rPr lang="en-US" dirty="0"/>
              <a:t> for relapsed state with progressive disease, </a:t>
            </a:r>
            <a:r>
              <a:rPr lang="en-US" dirty="0">
                <a:highlight>
                  <a:srgbClr val="FFFF00"/>
                </a:highlight>
              </a:rPr>
              <a:t>following the utility estimates used in previous economic evaluation studies</a:t>
            </a:r>
            <a:r>
              <a:rPr lang="en-US" dirty="0"/>
              <a:t> for DLBCL patients receiving RCHOP [28].”</a:t>
            </a:r>
          </a:p>
        </p:txBody>
      </p:sp>
    </p:spTree>
    <p:extLst>
      <p:ext uri="{BB962C8B-B14F-4D97-AF65-F5344CB8AC3E}">
        <p14:creationId xmlns:p14="http://schemas.microsoft.com/office/powerpoint/2010/main" val="150758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51CB-6DA9-4A46-8023-BA94441E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Best et al. (2005)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DCD5-D50E-4A42-8B83-55C1F9029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66018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Cost-effectiveness analysis of rituximab combined with CHOP for treatment of diffuse large b-cell lymphoma.  </a:t>
            </a:r>
            <a:r>
              <a:rPr lang="en-US" sz="2400" u="sng" dirty="0"/>
              <a:t>Value in Health</a:t>
            </a:r>
            <a:r>
              <a:rPr lang="en-US" sz="2400" dirty="0"/>
              <a:t>, 2005, 8(4), 462-470.</a:t>
            </a:r>
          </a:p>
          <a:p>
            <a:pPr marL="0" indent="0">
              <a:buNone/>
            </a:pPr>
            <a:r>
              <a:rPr lang="en-US" dirty="0"/>
              <a:t>“We weighted the 3-month utility scores </a:t>
            </a:r>
            <a:r>
              <a:rPr lang="en-US" dirty="0">
                <a:highlight>
                  <a:srgbClr val="FFFF00"/>
                </a:highlight>
              </a:rPr>
              <a:t>from </a:t>
            </a:r>
            <a:r>
              <a:rPr lang="en-US" dirty="0" err="1">
                <a:highlight>
                  <a:srgbClr val="FFFF00"/>
                </a:highlight>
              </a:rPr>
              <a:t>Doorduijn</a:t>
            </a:r>
            <a:r>
              <a:rPr lang="en-US" dirty="0">
                <a:highlight>
                  <a:srgbClr val="FFFF00"/>
                </a:highlight>
              </a:rPr>
              <a:t> et al.’s study [28] </a:t>
            </a:r>
            <a:r>
              <a:rPr lang="en-US" dirty="0"/>
              <a:t>by the proportion of patients in the GELA study who had a CR and no CR/progression to obtain a utility score of </a:t>
            </a:r>
            <a:r>
              <a:rPr lang="en-US" dirty="0">
                <a:highlight>
                  <a:srgbClr val="FFFF00"/>
                </a:highlight>
              </a:rPr>
              <a:t>0.83</a:t>
            </a:r>
            <a:r>
              <a:rPr lang="en-US" dirty="0"/>
              <a:t> for DFS and </a:t>
            </a:r>
            <a:r>
              <a:rPr lang="en-US" dirty="0">
                <a:highlight>
                  <a:srgbClr val="FFFF00"/>
                </a:highlight>
              </a:rPr>
              <a:t>0.39</a:t>
            </a:r>
            <a:r>
              <a:rPr lang="en-US" dirty="0"/>
              <a:t> for progression.”</a:t>
            </a:r>
          </a:p>
          <a:p>
            <a:pPr marL="0" indent="0">
              <a:buNone/>
            </a:pPr>
            <a:r>
              <a:rPr lang="en-US" sz="2400" dirty="0" err="1"/>
              <a:t>Doorduijn</a:t>
            </a:r>
            <a:r>
              <a:rPr lang="en-US" sz="2400" dirty="0"/>
              <a:t>, J. et al.  Quality of life (QOL) in elderly patients with aggressive non-Hodgkin’s lymphoma (NHL) treated with CHOP (Abstract).  </a:t>
            </a:r>
            <a:r>
              <a:rPr lang="en-US" sz="2400" u="sng" dirty="0"/>
              <a:t>Blood</a:t>
            </a:r>
            <a:r>
              <a:rPr lang="en-US" sz="2400" dirty="0"/>
              <a:t>, </a:t>
            </a:r>
            <a:r>
              <a:rPr lang="en-US" sz="2400" dirty="0">
                <a:highlight>
                  <a:srgbClr val="FFFF00"/>
                </a:highlight>
              </a:rPr>
              <a:t>2001</a:t>
            </a:r>
            <a:r>
              <a:rPr lang="en-US" sz="2400" dirty="0"/>
              <a:t>, 98, 1803.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527D5-289C-4F4E-A435-91C800AA9DEB}"/>
              </a:ext>
            </a:extLst>
          </p:cNvPr>
          <p:cNvSpPr txBox="1"/>
          <p:nvPr/>
        </p:nvSpPr>
        <p:spPr>
          <a:xfrm>
            <a:off x="1329050" y="6324600"/>
            <a:ext cx="6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 = complete response, DFS = disease-free survival</a:t>
            </a:r>
          </a:p>
        </p:txBody>
      </p:sp>
    </p:spTree>
    <p:extLst>
      <p:ext uri="{BB962C8B-B14F-4D97-AF65-F5344CB8AC3E}">
        <p14:creationId xmlns:p14="http://schemas.microsoft.com/office/powerpoint/2010/main" val="168964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D5A0-796F-439F-895A-52A08488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QALY Estimation (2)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7626-C0AA-476D-90FF-16E88F65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309998"/>
            <a:ext cx="9173904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27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80365-87E8-4D67-AFE2-BC4E63D9A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810"/>
            <a:ext cx="8229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Sung et 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2878C-7CDE-460D-9EF2-C7FACD449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33" y="990600"/>
            <a:ext cx="8371367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Treatment options for patients with acute myeloid leukemia with a matched sibling donor: A decision analysis.  </a:t>
            </a:r>
            <a:r>
              <a:rPr lang="en-US" sz="2000" u="sng" dirty="0"/>
              <a:t>Cancer</a:t>
            </a:r>
            <a:r>
              <a:rPr lang="en-US" sz="2000" dirty="0"/>
              <a:t>, 2003, 97, 592-600.</a:t>
            </a:r>
          </a:p>
          <a:p>
            <a:pPr marL="0" indent="0">
              <a:buNone/>
            </a:pPr>
            <a:r>
              <a:rPr lang="en-US" sz="2400" dirty="0"/>
              <a:t>“Physicians were asked to estimate QOL on a 10-cm VAS for each of our health states.  The short-term </a:t>
            </a:r>
            <a:r>
              <a:rPr lang="en-US" sz="2400" dirty="0" err="1"/>
              <a:t>dysutilities</a:t>
            </a:r>
            <a:r>
              <a:rPr lang="en-US" sz="2400" dirty="0"/>
              <a:t> associated with BMT and CT were also obtained…These VAS values were then converted to standard gamble utilities using the following formula: utility = 1-(1- </a:t>
            </a:r>
            <a:r>
              <a:rPr lang="en-US" sz="2400" dirty="0">
                <a:highlight>
                  <a:srgbClr val="FFFF00"/>
                </a:highlight>
              </a:rPr>
              <a:t>VAS </a:t>
            </a:r>
            <a:r>
              <a:rPr lang="en-US" sz="3000" dirty="0">
                <a:highlight>
                  <a:srgbClr val="FFFF00"/>
                </a:highlight>
              </a:rPr>
              <a:t>score</a:t>
            </a:r>
            <a:r>
              <a:rPr lang="en-US" sz="3000" dirty="0"/>
              <a:t>)</a:t>
            </a:r>
            <a:r>
              <a:rPr lang="en-US" sz="3000" baseline="30000" dirty="0"/>
              <a:t>2.29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16BA1-C0F9-4EA4-876B-BA989F8756EE}"/>
              </a:ext>
            </a:extLst>
          </p:cNvPr>
          <p:cNvSpPr txBox="1"/>
          <p:nvPr/>
        </p:nvSpPr>
        <p:spPr>
          <a:xfrm>
            <a:off x="2362200" y="3733800"/>
            <a:ext cx="31117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 (0.1</a:t>
            </a:r>
            <a:r>
              <a:rPr lang="en-US" baseline="30000" dirty="0"/>
              <a:t>2.29</a:t>
            </a:r>
            <a:r>
              <a:rPr lang="en-US" dirty="0"/>
              <a:t>)= 1-0.005 = </a:t>
            </a:r>
            <a:r>
              <a:rPr lang="en-US" dirty="0">
                <a:highlight>
                  <a:srgbClr val="FFFF00"/>
                </a:highlight>
              </a:rPr>
              <a:t>0.995</a:t>
            </a:r>
          </a:p>
          <a:p>
            <a:r>
              <a:rPr lang="en-US" dirty="0"/>
              <a:t>1- (0.5</a:t>
            </a:r>
            <a:r>
              <a:rPr lang="en-US" baseline="30000" dirty="0"/>
              <a:t>2.29</a:t>
            </a:r>
            <a:r>
              <a:rPr lang="en-US" dirty="0"/>
              <a:t>)= 1-0.204 = </a:t>
            </a:r>
            <a:r>
              <a:rPr lang="en-US" dirty="0">
                <a:highlight>
                  <a:srgbClr val="FFFF00"/>
                </a:highlight>
              </a:rPr>
              <a:t>0.796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2DC87-EAC2-4CF1-B833-47CC4754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3" y="4471159"/>
            <a:ext cx="7210425" cy="23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DF4DA823-05E9-460D-AF8F-3855D29D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5416"/>
            <a:ext cx="9122546" cy="802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727200" algn="l"/>
                <a:tab pos="2311400" algn="l"/>
                <a:tab pos="31115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727200" algn="l"/>
                <a:tab pos="2311400" algn="l"/>
                <a:tab pos="31115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727200" algn="l"/>
                <a:tab pos="2311400" algn="l"/>
                <a:tab pos="31115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727200" algn="l"/>
                <a:tab pos="2311400" algn="l"/>
                <a:tab pos="311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727200" algn="l"/>
                <a:tab pos="2311400" algn="l"/>
                <a:tab pos="311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27200" algn="l"/>
                <a:tab pos="2311400" algn="l"/>
                <a:tab pos="311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27200" algn="l"/>
                <a:tab pos="2311400" algn="l"/>
                <a:tab pos="311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27200" algn="l"/>
                <a:tab pos="2311400" algn="l"/>
                <a:tab pos="311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27200" algn="l"/>
                <a:tab pos="2311400" algn="l"/>
                <a:tab pos="31115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dirty="0">
                <a:latin typeface="Comic Sans MS" panose="030F0702030302020204" pitchFamily="66" charset="0"/>
              </a:rPr>
              <a:t>Indifferent to current health and gamble of: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b="0" dirty="0">
                <a:latin typeface="Comic Sans MS" panose="030F0702030302020204" pitchFamily="66" charset="0"/>
              </a:rPr>
              <a:t>Perfect health = 100% and death = 0%  </a:t>
            </a:r>
            <a:r>
              <a:rPr lang="en-US" altLang="en-US" sz="2600" b="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600" b="0" dirty="0">
                <a:latin typeface="Comic Sans MS" panose="030F0702030302020204" pitchFamily="66" charset="0"/>
              </a:rPr>
              <a:t> QALY = 1.00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dirty="0">
                <a:latin typeface="Comic Sans MS" panose="030F0702030302020204" pitchFamily="66" charset="0"/>
              </a:rPr>
              <a:t>Perfect health</a:t>
            </a:r>
            <a:r>
              <a:rPr lang="en-US" altLang="en-US" sz="2600" b="0" dirty="0">
                <a:latin typeface="Comic Sans MS" panose="030F0702030302020204" pitchFamily="66" charset="0"/>
              </a:rPr>
              <a:t> = 50% and death =  50% </a:t>
            </a:r>
            <a:r>
              <a:rPr lang="en-US" altLang="en-US" sz="2600" b="0" dirty="0">
                <a:latin typeface="Comic Sans MS" panose="030F0702030302020204" pitchFamily="66" charset="0"/>
                <a:sym typeface="Wingdings" panose="05000000000000000000" pitchFamily="2" charset="2"/>
              </a:rPr>
              <a:t> QALY = 0.50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b="0" dirty="0">
                <a:latin typeface="Comic Sans MS" panose="030F0702030302020204" pitchFamily="66" charset="0"/>
                <a:sym typeface="Wingdings" panose="05000000000000000000" pitchFamily="2" charset="2"/>
              </a:rPr>
              <a:t>Perfect health = 25% and death = 75%   QALY = 0.25</a:t>
            </a:r>
            <a:endParaRPr lang="en-US" altLang="en-US" sz="2600" b="0" dirty="0">
              <a:latin typeface="Comic Sans MS" panose="030F0702030302020204" pitchFamily="66" charset="0"/>
            </a:endParaRP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dirty="0">
                <a:latin typeface="Comic Sans MS" panose="030F0702030302020204" pitchFamily="66" charset="0"/>
                <a:sym typeface="Wingdings" panose="05000000000000000000" pitchFamily="2" charset="2"/>
              </a:rPr>
              <a:t>Perfect health</a:t>
            </a:r>
            <a:r>
              <a:rPr lang="en-US" altLang="en-US" sz="2600" b="0" dirty="0">
                <a:latin typeface="Comic Sans MS" panose="030F0702030302020204" pitchFamily="66" charset="0"/>
                <a:sym typeface="Wingdings" panose="05000000000000000000" pitchFamily="2" charset="2"/>
              </a:rPr>
              <a:t> = 0% and death = 100%   QALY = 0.00</a:t>
            </a:r>
          </a:p>
          <a:p>
            <a:pPr algn="ctr"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dirty="0">
                <a:latin typeface="Comic Sans MS" panose="030F0702030302020204" pitchFamily="66" charset="0"/>
              </a:rPr>
              <a:t>10 years perfect health vs current health </a:t>
            </a:r>
            <a:r>
              <a:rPr lang="en-US" altLang="en-US" sz="2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Comic Sans MS" panose="030F0702030302020204" pitchFamily="66" charset="0"/>
              </a:rPr>
              <a:t> QALY = 1.00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2600" dirty="0">
                <a:latin typeface="Comic Sans MS" panose="030F0702030302020204" pitchFamily="66" charset="0"/>
              </a:rPr>
              <a:t> 5 years perfect health vs current health </a:t>
            </a:r>
            <a:r>
              <a:rPr lang="en-US" altLang="en-US" sz="2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Comic Sans MS" panose="030F0702030302020204" pitchFamily="66" charset="0"/>
              </a:rPr>
              <a:t> QALY = 0.50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2600" dirty="0">
                <a:latin typeface="Comic Sans MS" panose="030F0702030302020204" pitchFamily="66" charset="0"/>
              </a:rPr>
              <a:t>2.5 years perfect health vs current health</a:t>
            </a:r>
            <a:r>
              <a:rPr lang="en-US" altLang="en-US" sz="2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Comic Sans MS" panose="030F0702030302020204" pitchFamily="66" charset="0"/>
              </a:rPr>
              <a:t> QALY = 0.25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altLang="en-US" sz="2600" dirty="0">
                <a:latin typeface="Comic Sans MS" panose="030F0702030302020204" pitchFamily="66" charset="0"/>
              </a:rPr>
              <a:t>0 years perfect health vs current health   </a:t>
            </a:r>
            <a:r>
              <a:rPr lang="en-US" altLang="en-US" sz="2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600" dirty="0">
                <a:latin typeface="Comic Sans MS" panose="030F0702030302020204" pitchFamily="66" charset="0"/>
              </a:rPr>
              <a:t> QALY = 0.00</a:t>
            </a:r>
          </a:p>
          <a:p>
            <a:pPr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600" b="0" dirty="0">
              <a:latin typeface="Comic Sans MS" panose="030F0702030302020204" pitchFamily="66" charset="0"/>
            </a:endParaRPr>
          </a:p>
          <a:p>
            <a:pPr algn="ctr"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600" b="0" dirty="0">
              <a:latin typeface="Comic Sans MS" panose="030F0702030302020204" pitchFamily="66" charset="0"/>
            </a:endParaRPr>
          </a:p>
          <a:p>
            <a:pPr algn="ctr"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en-US" sz="2600" b="0" dirty="0">
              <a:latin typeface="Comic Sans MS" panose="030F0702030302020204" pitchFamily="66" charset="0"/>
            </a:endParaRPr>
          </a:p>
          <a:p>
            <a:pPr algn="ctr">
              <a:lnSpc>
                <a:spcPct val="96000"/>
              </a:lnSpc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altLang="en-US" sz="2600" b="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AAFB50D-030F-4020-8998-5CD211790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855"/>
            <a:ext cx="7256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omic Sans MS" panose="030F0702030302020204" pitchFamily="66" charset="0"/>
              </a:rPr>
              <a:t>Standard Gamble and Time Tradeoff</a:t>
            </a:r>
          </a:p>
        </p:txBody>
      </p:sp>
    </p:spTree>
    <p:extLst>
      <p:ext uri="{BB962C8B-B14F-4D97-AF65-F5344CB8AC3E}">
        <p14:creationId xmlns:p14="http://schemas.microsoft.com/office/powerpoint/2010/main" val="4089551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Preference Elicitation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258300" cy="4710112"/>
          </a:xfrm>
        </p:spPr>
        <p:txBody>
          <a:bodyPr/>
          <a:lstStyle/>
          <a:p>
            <a:pPr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Standard gamble (SG)</a:t>
            </a:r>
          </a:p>
          <a:p>
            <a:pPr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Time trade-off (TTO)</a:t>
            </a:r>
          </a:p>
          <a:p>
            <a:pPr>
              <a:defRPr/>
            </a:pPr>
            <a:r>
              <a:rPr lang="en-US" altLang="en-US" sz="2800" dirty="0">
                <a:latin typeface="Comic Sans MS" panose="030F0702030302020204" pitchFamily="66" charset="0"/>
              </a:rPr>
              <a:t>Rating scale (RS) or visual analog scale (VAS)</a:t>
            </a:r>
          </a:p>
          <a:p>
            <a:pPr marL="0" indent="0">
              <a:buFontTx/>
              <a:buNone/>
              <a:defRPr/>
            </a:pPr>
            <a:endParaRPr lang="en-US" altLang="en-US" sz="28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SG &gt; TTO &gt; RS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SG = </a:t>
            </a:r>
            <a:r>
              <a:rPr lang="en-US" altLang="en-US" sz="2800" dirty="0" err="1"/>
              <a:t>TTO</a:t>
            </a:r>
            <a:r>
              <a:rPr lang="en-US" altLang="en-US" sz="2800" baseline="30000" dirty="0" err="1"/>
              <a:t>a</a:t>
            </a:r>
            <a:r>
              <a:rPr lang="en-US" altLang="en-US" sz="2800" baseline="30000" dirty="0"/>
              <a:t>  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/>
              <a:t>SG = </a:t>
            </a:r>
            <a:r>
              <a:rPr lang="en-US" altLang="en-US" sz="2800" dirty="0" err="1"/>
              <a:t>RS</a:t>
            </a:r>
            <a:r>
              <a:rPr lang="en-US" altLang="en-US" sz="2800" baseline="30000" dirty="0" err="1"/>
              <a:t>b</a:t>
            </a:r>
            <a:r>
              <a:rPr lang="en-US" altLang="en-US" sz="2800" baseline="30000" dirty="0"/>
              <a:t>    </a:t>
            </a:r>
            <a:r>
              <a:rPr lang="en-US" altLang="en-US" sz="2800" dirty="0"/>
              <a:t>(Where 0 &lt;a and b &lt; 1)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/>
              <a:t>e.g., </a:t>
            </a:r>
            <a:r>
              <a:rPr lang="en-US" altLang="en-US" sz="2400" u="sng" dirty="0"/>
              <a:t>SG= 0.796 </a:t>
            </a:r>
            <a:r>
              <a:rPr lang="en-US" altLang="en-US" sz="2400" dirty="0"/>
              <a:t>= 0.5</a:t>
            </a:r>
            <a:r>
              <a:rPr lang="en-US" altLang="en-US" sz="2400" baseline="30000" dirty="0"/>
              <a:t>0.33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1- (0.5</a:t>
            </a:r>
            <a:r>
              <a:rPr lang="en-US" sz="2400" baseline="30000" dirty="0"/>
              <a:t>2.29</a:t>
            </a:r>
            <a:r>
              <a:rPr lang="en-US" sz="2400" dirty="0"/>
              <a:t>)= 1-0.204 = </a:t>
            </a:r>
            <a:r>
              <a:rPr lang="en-US" sz="2400" u="sng" dirty="0"/>
              <a:t>0.796 = SG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altLang="en-US" sz="2400" baseline="30000" dirty="0"/>
          </a:p>
          <a:p>
            <a:pPr>
              <a:defRPr/>
            </a:pPr>
            <a:endParaRPr lang="en-US" altLang="en-US" sz="2800" dirty="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US" alt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33FD23-1D31-4CD9-B0E2-EFD9F19C99A7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6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HRQOL Profile Measures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pPr lvl="1"/>
            <a:r>
              <a:rPr lang="en-US" dirty="0">
                <a:latin typeface="Comic Sans MS" panose="030F0702030302020204" pitchFamily="66" charset="0"/>
              </a:rPr>
              <a:t>Targeted 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KDQOL-36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Intraocular lens</a:t>
            </a:r>
          </a:p>
          <a:p>
            <a:pPr lvl="2"/>
            <a:endParaRPr lang="en-US" dirty="0">
              <a:latin typeface="Comic Sans MS" panose="030F0702030302020204" pitchFamily="66" charset="0"/>
            </a:endParaRPr>
          </a:p>
          <a:p>
            <a:pPr lvl="1"/>
            <a:r>
              <a:rPr lang="en-US" dirty="0">
                <a:latin typeface="Comic Sans MS" panose="030F0702030302020204" pitchFamily="66" charset="0"/>
              </a:rPr>
              <a:t>Generic 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SF-36</a:t>
            </a:r>
          </a:p>
          <a:p>
            <a:pPr lvl="2"/>
            <a:r>
              <a:rPr lang="en-US" dirty="0">
                <a:latin typeface="Comic Sans MS" panose="030F0702030302020204" pitchFamily="66" charset="0"/>
              </a:rPr>
              <a:t>PROMIS®</a:t>
            </a:r>
          </a:p>
          <a:p>
            <a:pPr lvl="2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54D81-368B-4958-8651-92286552B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38600" y="2057400"/>
            <a:ext cx="4648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9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B12BB93-2C83-41C3-B0B6-98A359A88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16764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4000" dirty="0">
                <a:latin typeface="Comic Sans MS" panose="030F0702030302020204" pitchFamily="66" charset="0"/>
              </a:rPr>
              <a:t>Concerns About US </a:t>
            </a:r>
            <a:br>
              <a:rPr lang="en-US" altLang="en-US" sz="4000" dirty="0">
                <a:latin typeface="Comic Sans MS" panose="030F0702030302020204" pitchFamily="66" charset="0"/>
              </a:rPr>
            </a:br>
            <a:r>
              <a:rPr lang="en-US" altLang="en-US" sz="4000" dirty="0">
                <a:latin typeface="Comic Sans MS" panose="030F0702030302020204" pitchFamily="66" charset="0"/>
              </a:rPr>
              <a:t>Health Care System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ACBC56C-8230-4F7B-82D1-001369CBB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9067800" cy="4525963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b="1" dirty="0"/>
              <a:t>A</a:t>
            </a:r>
            <a:r>
              <a:rPr lang="en-US" altLang="en-US" dirty="0"/>
              <a:t>ccess to care </a:t>
            </a:r>
          </a:p>
          <a:p>
            <a:pPr lvl="1" eaLnBrk="1" hangingPunct="1"/>
            <a:r>
              <a:rPr lang="en-US" altLang="en-US" dirty="0"/>
              <a:t>~ 49 million (16%) uninsured in 2010 B4 ACA</a:t>
            </a:r>
          </a:p>
          <a:p>
            <a:pPr lvl="1" eaLnBrk="1" hangingPunct="1"/>
            <a:r>
              <a:rPr lang="en-US" altLang="en-US" dirty="0"/>
              <a:t>~ 28 million (9%) uninsured in 2017</a:t>
            </a:r>
          </a:p>
          <a:p>
            <a:pPr lvl="1" eaLnBrk="1" hangingPunct="1"/>
            <a:r>
              <a:rPr lang="en-US" altLang="en-US" sz="2200" dirty="0">
                <a:hlinkClick r:id="rId3"/>
              </a:rPr>
              <a:t>https://www.cnbc.com/2017/08/29/obamacare-kept-reducing-number-of-americans-without-health-insurance.html</a:t>
            </a:r>
            <a:endParaRPr lang="en-US" altLang="en-US" dirty="0"/>
          </a:p>
          <a:p>
            <a:pPr eaLnBrk="1" hangingPunct="1"/>
            <a:r>
              <a:rPr lang="en-US" altLang="en-US" b="1" dirty="0"/>
              <a:t>C</a:t>
            </a:r>
            <a:r>
              <a:rPr lang="en-US" altLang="en-US" dirty="0"/>
              <a:t>ost of care</a:t>
            </a:r>
          </a:p>
          <a:p>
            <a:pPr lvl="1" eaLnBrk="1" hangingPunct="1"/>
            <a:r>
              <a:rPr lang="en-US" altLang="en-US" dirty="0"/>
              <a:t>~ $ 3.3 Trillion in 2016: </a:t>
            </a:r>
            <a:r>
              <a:rPr lang="en-US" altLang="en-US" sz="1200" dirty="0">
                <a:hlinkClick r:id="rId4"/>
              </a:rPr>
              <a:t>https://en.wikipedia.org/wiki/Health_care_in_the_United_States</a:t>
            </a:r>
            <a:endParaRPr lang="en-US" altLang="en-US" sz="1200" dirty="0"/>
          </a:p>
          <a:p>
            <a:pPr eaLnBrk="1" hangingPunct="1"/>
            <a:r>
              <a:rPr lang="en-US" altLang="en-US" b="1" dirty="0"/>
              <a:t>E</a:t>
            </a:r>
            <a:r>
              <a:rPr lang="en-US" altLang="en-US" dirty="0"/>
              <a:t>ffectiveness (quality) of care</a:t>
            </a:r>
          </a:p>
          <a:p>
            <a:pPr lvl="1" eaLnBrk="1" hangingPunct="1"/>
            <a:r>
              <a:rPr lang="en-US" altLang="en-US" dirty="0"/>
              <a:t>Some care delivered is inappropriate</a:t>
            </a:r>
          </a:p>
          <a:p>
            <a:pPr lvl="1" eaLnBrk="1" hangingPunct="1"/>
            <a:r>
              <a:rPr lang="en-US" altLang="en-US" dirty="0"/>
              <a:t>Not all needed care is delivered</a:t>
            </a:r>
          </a:p>
        </p:txBody>
      </p:sp>
      <p:pic>
        <p:nvPicPr>
          <p:cNvPr id="4" name="Picture 2" descr="Photo of Robert Brook">
            <a:extLst>
              <a:ext uri="{FF2B5EF4-FFF2-40B4-BE49-F238E27FC236}">
                <a16:creationId xmlns:a16="http://schemas.microsoft.com/office/drawing/2014/main" id="{A41CAA80-0402-4987-8119-3234E2A9F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2287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626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0D6A1FB-E64D-483E-8476-D9C0342139E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2700" y="593725"/>
            <a:ext cx="9144000" cy="473075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Kidney-Disease Targeted Items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77863" y="1905000"/>
            <a:ext cx="7837487" cy="5421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500"/>
              <a:t>During the last 30 days, to what extent were you bothered by cramps during dialysis?   </a:t>
            </a:r>
          </a:p>
          <a:p>
            <a:pPr eaLnBrk="1" hangingPunct="1">
              <a:buFontTx/>
              <a:buNone/>
            </a:pPr>
            <a:r>
              <a:rPr lang="en-US" altLang="en-US" sz="2500"/>
              <a:t>       </a:t>
            </a:r>
          </a:p>
          <a:p>
            <a:pPr lvl="2" eaLnBrk="1" hangingPunct="1">
              <a:buFontTx/>
              <a:buNone/>
            </a:pPr>
            <a:r>
              <a:rPr lang="en-US" altLang="en-US" b="1" i="1"/>
              <a:t>Not at all bothered</a:t>
            </a:r>
          </a:p>
          <a:p>
            <a:pPr lvl="2" eaLnBrk="1" hangingPunct="1">
              <a:buFontTx/>
              <a:buNone/>
            </a:pPr>
            <a:r>
              <a:rPr lang="en-US" altLang="en-US" b="1" i="1"/>
              <a:t>Somewhat bothered</a:t>
            </a:r>
          </a:p>
          <a:p>
            <a:pPr lvl="2" eaLnBrk="1" hangingPunct="1">
              <a:buFontTx/>
              <a:buNone/>
            </a:pPr>
            <a:r>
              <a:rPr lang="en-US" altLang="en-US" b="1" i="1"/>
              <a:t>Moderately bothered</a:t>
            </a:r>
          </a:p>
          <a:p>
            <a:pPr lvl="2" eaLnBrk="1" hangingPunct="1">
              <a:buFontTx/>
              <a:buNone/>
            </a:pPr>
            <a:r>
              <a:rPr lang="en-US" altLang="en-US" b="1" i="1"/>
              <a:t>Very much bothered</a:t>
            </a:r>
          </a:p>
          <a:p>
            <a:pPr lvl="2" eaLnBrk="1" hangingPunct="1">
              <a:buFontTx/>
              <a:buNone/>
            </a:pPr>
            <a:r>
              <a:rPr lang="en-US" altLang="en-US" b="1" i="1"/>
              <a:t>Extremely bothered</a:t>
            </a:r>
          </a:p>
          <a:p>
            <a:pPr lvl="2" eaLnBrk="1" hangingPunct="1">
              <a:buFontTx/>
              <a:buNone/>
            </a:pPr>
            <a:endParaRPr lang="en-US" altLang="en-US" sz="1800" b="1" i="1"/>
          </a:p>
          <a:p>
            <a:pPr lvl="2" eaLnBrk="1" hangingPunct="1"/>
            <a:endParaRPr lang="en-US" altLang="en-US" sz="1800"/>
          </a:p>
          <a:p>
            <a:pPr lvl="2" eaLnBrk="1" hangingPunct="1">
              <a:buFontTx/>
              <a:buNone/>
            </a:pPr>
            <a:endParaRPr lang="en-US" altLang="en-US" sz="1800"/>
          </a:p>
          <a:p>
            <a:pPr eaLnBrk="1" hangingPunct="1"/>
            <a:endParaRPr lang="en-US" altLang="en-US" sz="2500"/>
          </a:p>
        </p:txBody>
      </p:sp>
    </p:spTree>
    <p:extLst>
      <p:ext uri="{BB962C8B-B14F-4D97-AF65-F5344CB8AC3E}">
        <p14:creationId xmlns:p14="http://schemas.microsoft.com/office/powerpoint/2010/main" val="31362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3060-BF06-4BB1-9185-F7EA2D09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7730"/>
            <a:ext cx="82296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Intraocular Lens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232021-6C43-43A6-9627-DCEEA3B11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80730"/>
            <a:ext cx="7924800" cy="53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16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5BDD6-DADC-49CE-94B2-610E1F21BA8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omic Sans MS" panose="030F0702030302020204" pitchFamily="66" charset="0"/>
              </a:rPr>
              <a:t>Health-Related Quality 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1" y="1676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/>
              <a:t>How the person FEELs (well-being)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Emotional well-being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Pain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Energy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FontTx/>
              <a:buNone/>
              <a:defRPr/>
            </a:pPr>
            <a:r>
              <a:rPr lang="en-US" sz="2800" u="sng" dirty="0"/>
              <a:t>What the person can DO (functioning)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Self-care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Role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en-US" sz="2400" dirty="0"/>
              <a:t>Social 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438400"/>
            <a:ext cx="2286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46368EE-7813-4E96-AFC5-722605663E00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23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itchFamily="66" charset="0"/>
              </a:rPr>
              <a:t>Health-Related Quality </a:t>
            </a:r>
            <a:br>
              <a:rPr lang="en-US" altLang="en-US" sz="4000" b="1" dirty="0">
                <a:latin typeface="Comic Sans MS" pitchFamily="66" charset="0"/>
              </a:rPr>
            </a:br>
            <a:r>
              <a:rPr lang="en-US" altLang="en-US" sz="4000" b="1" dirty="0">
                <a:latin typeface="Comic Sans MS" pitchFamily="66" charset="0"/>
              </a:rPr>
              <a:t>of Life (HRQOL)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962400"/>
            <a:ext cx="8763000" cy="4354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Tx/>
              <a:buChar char="•"/>
              <a:defRPr/>
            </a:pPr>
            <a:endParaRPr lang="en-US" sz="2400" dirty="0"/>
          </a:p>
        </p:txBody>
      </p:sp>
      <p:pic>
        <p:nvPicPr>
          <p:cNvPr id="10245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1417638"/>
            <a:ext cx="3276600" cy="29831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828800" y="4653786"/>
            <a:ext cx="55435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Quality of environment</a:t>
            </a:r>
          </a:p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Type of housing</a:t>
            </a:r>
          </a:p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Level of income</a:t>
            </a:r>
          </a:p>
          <a:p>
            <a:pPr eaLnBrk="1" hangingPunct="1">
              <a:buFontTx/>
              <a:buNone/>
            </a:pPr>
            <a:r>
              <a:rPr lang="en-US" altLang="en-US" strike="sngStrike" dirty="0">
                <a:latin typeface="Comic Sans MS" panose="030F0702030302020204" pitchFamily="66" charset="0"/>
              </a:rPr>
              <a:t>Social Support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CE80FC8-BEE1-4B44-9F08-4A5840B5D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PROMIS-29 v2.0 Profile</a:t>
            </a:r>
            <a:br>
              <a:rPr lang="en-US" altLang="en-US" dirty="0">
                <a:latin typeface="Comic Sans MS" panose="030F0702030302020204" pitchFamily="66" charset="0"/>
              </a:rPr>
            </a:br>
            <a:endParaRPr lang="en-US" altLang="en-US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49965-905A-485A-89EC-E8153161B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3"/>
          </a:xfrm>
        </p:spPr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1. Physical functioning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2. Pain (intensity and interference)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3. Fatigue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4. Sleep disturbance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5. Social health (participation in roles and activities)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6. Emotional distress (anxiety, depressive symptoms)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7. Physical health summary score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dirty="0"/>
              <a:t>8. Mental health summary score</a:t>
            </a:r>
          </a:p>
          <a:p>
            <a:pPr marL="914400" lvl="2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sz="2600" i="1" dirty="0"/>
              <a:t>T-score metric (mean = 50, SD = 10)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r>
              <a:rPr lang="en-US" dirty="0"/>
              <a:t>  </a:t>
            </a:r>
            <a:r>
              <a:rPr lang="en-US" sz="2600" dirty="0" err="1"/>
              <a:t>Cella</a:t>
            </a:r>
            <a:r>
              <a:rPr lang="en-US" sz="2600" dirty="0"/>
              <a:t>, D., et al. (in press). PROMIS</a:t>
            </a:r>
            <a:r>
              <a:rPr lang="en-US" sz="2600" baseline="30000" dirty="0"/>
              <a:t>®</a:t>
            </a:r>
            <a:r>
              <a:rPr lang="en-US" sz="2600" dirty="0"/>
              <a:t> Health Profiles: Efficient short-form measures of seven health domains.  </a:t>
            </a:r>
            <a:r>
              <a:rPr lang="en-US" sz="2600" u="sng" dirty="0"/>
              <a:t>Value in Health</a:t>
            </a:r>
            <a:r>
              <a:rPr lang="en-US" sz="2600" dirty="0"/>
              <a:t>.</a:t>
            </a:r>
          </a:p>
          <a:p>
            <a:pPr marL="457200" lvl="1" indent="0">
              <a:buFontTx/>
              <a:buNone/>
              <a:defRPr/>
            </a:pPr>
            <a:r>
              <a:rPr lang="en-US" sz="2600" dirty="0"/>
              <a:t>  Hays, R. D., Spritzer, K. L., </a:t>
            </a:r>
            <a:r>
              <a:rPr lang="en-US" sz="2600" dirty="0" err="1"/>
              <a:t>Schalet</a:t>
            </a:r>
            <a:r>
              <a:rPr lang="en-US" sz="2600" dirty="0"/>
              <a:t>, B., &amp; </a:t>
            </a:r>
            <a:r>
              <a:rPr lang="en-US" sz="2600" dirty="0" err="1"/>
              <a:t>Cella</a:t>
            </a:r>
            <a:r>
              <a:rPr lang="en-US" sz="2600" dirty="0"/>
              <a:t>, D. (2018). PROMIS®-29 v2.0 Profile Physical and Mental Health Summary Scores.  </a:t>
            </a:r>
            <a:r>
              <a:rPr lang="en-US" sz="2600" u="sng" dirty="0"/>
              <a:t>Quality of Life Research</a:t>
            </a:r>
            <a:r>
              <a:rPr lang="en-US" sz="2600" dirty="0"/>
              <a:t>, </a:t>
            </a:r>
            <a:r>
              <a:rPr lang="en-US" sz="2600" u="sng" dirty="0"/>
              <a:t>27</a:t>
            </a:r>
            <a:r>
              <a:rPr lang="en-US" sz="2600" dirty="0"/>
              <a:t>, 1885-1891.</a:t>
            </a:r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46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524924-BD94-40F1-B24C-813DAA202A2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4350" y="274638"/>
            <a:ext cx="9772650" cy="1143000"/>
          </a:xfrm>
        </p:spPr>
        <p:txBody>
          <a:bodyPr/>
          <a:lstStyle/>
          <a:p>
            <a:pPr algn="l" eaLnBrk="1" hangingPunct="1"/>
            <a:r>
              <a:rPr lang="en-US" altLang="en-US">
                <a:latin typeface="Comic Sans MS" panose="030F0702030302020204" pitchFamily="66" charset="0"/>
              </a:rPr>
              <a:t>SF-36 Generic Profile Measure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" y="1417638"/>
            <a:ext cx="92583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Physical functioning (10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Role limitations/physical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Role limitations/emotional (3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Social functioning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Emotional well-being (5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Energy/fatigue (4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Pain (2 items)</a:t>
            </a:r>
          </a:p>
          <a:p>
            <a:pPr eaLnBrk="1" hangingPunct="1">
              <a:lnSpc>
                <a:spcPct val="90000"/>
              </a:lnSpc>
              <a:spcBef>
                <a:spcPct val="75000"/>
              </a:spcBef>
            </a:pPr>
            <a:r>
              <a:rPr lang="en-US" altLang="en-US" sz="2800"/>
              <a:t> General health perceptions (5 items)</a:t>
            </a:r>
          </a:p>
        </p:txBody>
      </p:sp>
    </p:spTree>
    <p:extLst>
      <p:ext uri="{BB962C8B-B14F-4D97-AF65-F5344CB8AC3E}">
        <p14:creationId xmlns:p14="http://schemas.microsoft.com/office/powerpoint/2010/main" val="121865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Profile Scoring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612710"/>
            <a:ext cx="8667750" cy="4525963"/>
          </a:xfrm>
        </p:spPr>
        <p:txBody>
          <a:bodyPr/>
          <a:lstStyle/>
          <a:p>
            <a:r>
              <a:rPr lang="en-US" dirty="0">
                <a:latin typeface="Comic Sans MS" pitchFamily="66" charset="0"/>
              </a:rPr>
              <a:t>0-100 possible range</a:t>
            </a:r>
          </a:p>
          <a:p>
            <a:pPr lvl="1"/>
            <a:r>
              <a:rPr lang="en-US" dirty="0">
                <a:latin typeface="Comic Sans MS" pitchFamily="66" charset="0"/>
              </a:rPr>
              <a:t>(raw – min. possible)/(maximum – min. possible)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T-scores (mean = 50, SD = 10)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(10 * z-score) + 50</a:t>
            </a:r>
          </a:p>
          <a:p>
            <a:pPr lvl="2"/>
            <a:r>
              <a:rPr lang="en-US" dirty="0">
                <a:latin typeface="Comic Sans MS" pitchFamily="66" charset="0"/>
              </a:rPr>
              <a:t>z-score = </a:t>
            </a:r>
            <a:r>
              <a:rPr lang="en-US" altLang="en-US" dirty="0">
                <a:latin typeface="Comic Sans MS" pitchFamily="66" charset="0"/>
              </a:rPr>
              <a:t>(score – mean)/SD</a:t>
            </a:r>
            <a:endParaRPr lang="en-US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9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7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232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5691159" y="4898187"/>
              <a:ext cx="1760760" cy="793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9279" y="4886307"/>
                <a:ext cx="1784520" cy="81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47079" y="4039587"/>
              <a:ext cx="357120" cy="410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4959" y="3955707"/>
                <a:ext cx="44136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7233399" y="4571307"/>
              <a:ext cx="165960" cy="956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221519" y="4559427"/>
                <a:ext cx="189720" cy="9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Ink 5"/>
              <p14:cNvContentPartPr/>
              <p14:nvPr/>
            </p14:nvContentPartPr>
            <p14:xfrm>
              <a:off x="7247079" y="4599387"/>
              <a:ext cx="273240" cy="123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35199" y="4587507"/>
                <a:ext cx="2970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384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z="3200" b="1" dirty="0">
                <a:latin typeface="Comic Sans MS" pitchFamily="66" charset="0"/>
              </a:rPr>
              <a:t>  </a:t>
            </a:r>
            <a:r>
              <a:rPr lang="en-US" altLang="en-US" sz="4000" b="1" dirty="0">
                <a:latin typeface="Comic Sans MS" pitchFamily="66" charset="0"/>
              </a:rPr>
              <a:t>Indicators of Effective Care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00200"/>
            <a:ext cx="8629650" cy="4525963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Quality of care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Expert consensus about process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 reports about care (e.g., CAHPS®)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dirty="0"/>
              <a:t>Health outcomes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Clinical outcomes (e.g., BP)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dirty="0"/>
              <a:t>Patient-reported outcomes 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dirty="0">
                <a:highlight>
                  <a:srgbClr val="FFFF00"/>
                </a:highlight>
              </a:rPr>
              <a:t>Health-related quality of life 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146685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D0EEA93B-33F3-4AAF-BF08-42FEA6D24DF7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E6B846-F181-4810-A5A0-3A78BB3A87E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216066" name="Rectangle 2"/>
          <p:cNvSpPr>
            <a:spLocks noChangeArrowheads="1"/>
          </p:cNvSpPr>
          <p:nvPr/>
        </p:nvSpPr>
        <p:spPr bwMode="auto">
          <a:xfrm>
            <a:off x="609600" y="509588"/>
            <a:ext cx="8001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7312" tIns="44450" rIns="87312" bIns="44450" anchor="ctr"/>
          <a:lstStyle/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HRQOL in HIV Compared to other</a:t>
            </a:r>
          </a:p>
          <a:p>
            <a:pPr algn="ctr" defTabSz="863600" eaLnBrk="0" hangingPunct="0">
              <a:defRPr/>
            </a:pPr>
            <a:r>
              <a:rPr lang="en-US" altLang="en-US" sz="2800" dirty="0">
                <a:latin typeface="Comic Sans MS" pitchFamily="66" charset="0"/>
                <a:cs typeface="+mn-cs"/>
              </a:rPr>
              <a:t>Chronic Illnesses and General Population</a:t>
            </a:r>
          </a:p>
        </p:txBody>
      </p:sp>
      <p:graphicFrame>
        <p:nvGraphicFramePr>
          <p:cNvPr id="21508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685800" y="1530350"/>
          <a:ext cx="7772400" cy="479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9" name="Chart" r:id="rId4" imgW="7781849" imgH="5067402" progId="MSGraph.Chart.8">
                  <p:embed followColorScheme="full"/>
                </p:oleObj>
              </mc:Choice>
              <mc:Fallback>
                <p:oleObj name="Chart" r:id="rId4" imgW="7781849" imgH="506740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30350"/>
                        <a:ext cx="7772400" cy="479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893763" y="6383338"/>
            <a:ext cx="4611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600" b="0" i="1">
                <a:latin typeface="Arial" pitchFamily="34" charset="0"/>
              </a:rPr>
              <a:t>Hays et al. (2000), </a:t>
            </a:r>
            <a:r>
              <a:rPr lang="en-US" altLang="en-US" sz="1600" b="0" i="1" u="sng">
                <a:latin typeface="Arial" pitchFamily="34" charset="0"/>
              </a:rPr>
              <a:t>American Journal of Medicine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5029200" y="6091238"/>
            <a:ext cx="236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b="0">
                <a:latin typeface="Comic Sans MS" pitchFamily="66" charset="0"/>
              </a:rPr>
              <a:t>T-score metric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6466239" y="1528587"/>
              <a:ext cx="303480" cy="3999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54359" y="1516707"/>
                <a:ext cx="327240" cy="40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8119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0ACF-2D88-4956-AA96-AE89C19450D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931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1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3" r:id="rId4" imgW="8669263" imgH="3090940" progId="Excel.Sheet.8">
                  <p:embed/>
                </p:oleObj>
              </mc:Choice>
              <mc:Fallback>
                <p:oleObj r:id="rId4" imgW="8669263" imgH="30909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Title 10"/>
          <p:cNvSpPr>
            <a:spLocks noGrp="1"/>
          </p:cNvSpPr>
          <p:nvPr>
            <p:ph type="title" idx="4294967295"/>
          </p:nvPr>
        </p:nvSpPr>
        <p:spPr>
          <a:xfrm>
            <a:off x="76200" y="271462"/>
            <a:ext cx="8939212" cy="1023938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Comic Sans MS" pitchFamily="66" charset="0"/>
              </a:rPr>
              <a:t>Physical Functioning and Emotional Well-Being at Baseline </a:t>
            </a:r>
            <a:br>
              <a:rPr lang="en-US" altLang="en-US" sz="2400" b="1" dirty="0">
                <a:latin typeface="Comic Sans MS" pitchFamily="66" charset="0"/>
              </a:rPr>
            </a:br>
            <a:r>
              <a:rPr lang="en-US" altLang="en-US" sz="2400" b="1" dirty="0">
                <a:latin typeface="Comic Sans MS" pitchFamily="66" charset="0"/>
              </a:rPr>
              <a:t>for 54 Patients at UCLA-Center for East West Medicine </a:t>
            </a:r>
          </a:p>
        </p:txBody>
      </p:sp>
      <p:grpSp>
        <p:nvGrpSpPr>
          <p:cNvPr id="93189" name="Group 14"/>
          <p:cNvGrpSpPr>
            <a:grpSpLocks/>
          </p:cNvGrpSpPr>
          <p:nvPr/>
        </p:nvGrpSpPr>
        <p:grpSpPr bwMode="auto">
          <a:xfrm>
            <a:off x="7239516" y="3648075"/>
            <a:ext cx="1460500" cy="584200"/>
            <a:chOff x="158750" y="1312333"/>
            <a:chExt cx="1227667" cy="584776"/>
          </a:xfrm>
        </p:grpSpPr>
        <p:sp>
          <p:nvSpPr>
            <p:cNvPr id="93192" name="TextBox 11"/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227667" cy="5847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EWB</a:t>
              </a:r>
            </a:p>
            <a:p>
              <a:pPr marL="233363" eaLnBrk="0" hangingPunct="0"/>
              <a:r>
                <a:rPr lang="en-US" altLang="en-US" sz="1600" dirty="0">
                  <a:latin typeface="Arial" pitchFamily="34" charset="0"/>
                  <a:ea typeface="MS PGothic" pitchFamily="34" charset="-128"/>
                </a:rPr>
                <a:t>Physical</a:t>
              </a:r>
            </a:p>
          </p:txBody>
        </p:sp>
        <p:sp>
          <p:nvSpPr>
            <p:cNvPr id="93193" name="Rectangle 12"/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altLang="en-US"/>
            </a:p>
          </p:txBody>
        </p:sp>
        <p:sp>
          <p:nvSpPr>
            <p:cNvPr id="32777" name="Rectangle 13"/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93190" name="Rectangle 4"/>
          <p:cNvSpPr>
            <a:spLocks noChangeArrowheads="1"/>
          </p:cNvSpPr>
          <p:nvPr/>
        </p:nvSpPr>
        <p:spPr bwMode="auto">
          <a:xfrm>
            <a:off x="677863" y="5775325"/>
            <a:ext cx="8189743" cy="3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1400" b="0" dirty="0">
                <a:latin typeface="+mn-lt"/>
              </a:rPr>
              <a:t>MS = multiple </a:t>
            </a:r>
            <a:r>
              <a:rPr lang="en-US" altLang="en-US" sz="1400" b="0" dirty="0" err="1">
                <a:latin typeface="+mn-lt"/>
              </a:rPr>
              <a:t>sclerois</a:t>
            </a:r>
            <a:r>
              <a:rPr lang="en-US" altLang="en-US" sz="1400" b="0" dirty="0">
                <a:latin typeface="+mn-lt"/>
              </a:rPr>
              <a:t>; ESRD =  end-stage renal disease; GERD = </a:t>
            </a:r>
            <a:r>
              <a:rPr lang="en-US" altLang="en-US" sz="1400" b="0" dirty="0" err="1">
                <a:latin typeface="+mn-lt"/>
              </a:rPr>
              <a:t>gastroesophageal</a:t>
            </a:r>
            <a:r>
              <a:rPr lang="en-US" altLang="en-US" sz="1400" b="0" dirty="0">
                <a:latin typeface="+mn-lt"/>
              </a:rPr>
              <a:t> reflux disease. </a:t>
            </a:r>
          </a:p>
        </p:txBody>
      </p:sp>
      <p:sp>
        <p:nvSpPr>
          <p:cNvPr id="2" name="Slide Number Placeholder 1"/>
          <p:cNvSpPr txBox="1">
            <a:spLocks noGrp="1"/>
          </p:cNvSpPr>
          <p:nvPr/>
        </p:nvSpPr>
        <p:spPr bwMode="auto">
          <a:xfrm>
            <a:off x="7372350" y="6245225"/>
            <a:ext cx="146685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872B84B2-330E-4E25-943D-F27908E0BD29}" type="slidenum">
              <a:rPr lang="en-US" sz="1400" b="0">
                <a:cs typeface="+mn-cs"/>
              </a:rPr>
              <a:pPr algn="r" eaLnBrk="0" hangingPunct="0">
                <a:defRPr/>
              </a:pPr>
              <a:t>31</a:t>
            </a:fld>
            <a:endParaRPr lang="en-US" sz="1400" b="0"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C720A548-C0EF-41B5-B8D9-C33E3F6157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60F30D-3BE4-4BB2-A50D-B1726BD813F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5F48AA7-000F-45E7-BBA8-4CC1F2A54E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915400" cy="1371600"/>
          </a:xfrm>
        </p:spPr>
        <p:txBody>
          <a:bodyPr/>
          <a:lstStyle/>
          <a:p>
            <a:pPr algn="l" eaLnBrk="1" hangingPunct="1"/>
            <a:r>
              <a:rPr lang="en-US" altLang="en-US" sz="2800" b="1">
                <a:latin typeface="Comic Sans MS" panose="030F0702030302020204" pitchFamily="66" charset="0"/>
              </a:rPr>
              <a:t>Significant Improvement in all but 1 of SF-36 Scales (Change is in T-score metric)</a:t>
            </a:r>
          </a:p>
        </p:txBody>
      </p:sp>
      <p:grpSp>
        <p:nvGrpSpPr>
          <p:cNvPr id="53252" name="Group 69">
            <a:extLst>
              <a:ext uri="{FF2B5EF4-FFF2-40B4-BE49-F238E27FC236}">
                <a16:creationId xmlns:a16="http://schemas.microsoft.com/office/drawing/2014/main" id="{F433573C-694B-4DF9-99F4-3431B3C9397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290513" y="1581150"/>
            <a:ext cx="8472487" cy="4667250"/>
            <a:chOff x="183" y="833"/>
            <a:chExt cx="5337" cy="2940"/>
          </a:xfrm>
        </p:grpSpPr>
        <p:sp>
          <p:nvSpPr>
            <p:cNvPr id="53254" name="Rectangle 2053">
              <a:extLst>
                <a:ext uri="{FF2B5EF4-FFF2-40B4-BE49-F238E27FC236}">
                  <a16:creationId xmlns:a16="http://schemas.microsoft.com/office/drawing/2014/main" id="{DA638925-58AD-4824-AF2A-0AE0DF0FA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altLang="en-US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255" name="Rectangle 2054">
              <a:extLst>
                <a:ext uri="{FF2B5EF4-FFF2-40B4-BE49-F238E27FC236}">
                  <a16:creationId xmlns:a16="http://schemas.microsoft.com/office/drawing/2014/main" id="{560E26F7-A460-49B5-A72A-85218AB9C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Change</a:t>
              </a:r>
            </a:p>
          </p:txBody>
        </p:sp>
        <p:sp>
          <p:nvSpPr>
            <p:cNvPr id="53256" name="Rectangle 2055">
              <a:extLst>
                <a:ext uri="{FF2B5EF4-FFF2-40B4-BE49-F238E27FC236}">
                  <a16:creationId xmlns:a16="http://schemas.microsoft.com/office/drawing/2014/main" id="{70D00D85-A243-475C-BADE-9DBCA921C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t-test</a:t>
              </a:r>
            </a:p>
          </p:txBody>
        </p:sp>
        <p:sp>
          <p:nvSpPr>
            <p:cNvPr id="53257" name="Rectangle 2056">
              <a:extLst>
                <a:ext uri="{FF2B5EF4-FFF2-40B4-BE49-F238E27FC236}">
                  <a16:creationId xmlns:a16="http://schemas.microsoft.com/office/drawing/2014/main" id="{FA56AD58-668F-4CB3-A167-3D9D4DCAD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prob.</a:t>
              </a:r>
            </a:p>
          </p:txBody>
        </p:sp>
        <p:sp>
          <p:nvSpPr>
            <p:cNvPr id="53258" name="Rectangle 2057">
              <a:extLst>
                <a:ext uri="{FF2B5EF4-FFF2-40B4-BE49-F238E27FC236}">
                  <a16:creationId xmlns:a16="http://schemas.microsoft.com/office/drawing/2014/main" id="{82C6E8DE-8308-4D68-9C13-26688BFB6C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53259" name="Rectangle 2058">
              <a:extLst>
                <a:ext uri="{FF2B5EF4-FFF2-40B4-BE49-F238E27FC236}">
                  <a16:creationId xmlns:a16="http://schemas.microsoft.com/office/drawing/2014/main" id="{406E39DE-EE21-4F29-8C9E-A8A60C7A2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1.7</a:t>
              </a:r>
            </a:p>
          </p:txBody>
        </p:sp>
        <p:sp>
          <p:nvSpPr>
            <p:cNvPr id="53260" name="Rectangle 2059">
              <a:extLst>
                <a:ext uri="{FF2B5EF4-FFF2-40B4-BE49-F238E27FC236}">
                  <a16:creationId xmlns:a16="http://schemas.microsoft.com/office/drawing/2014/main" id="{0FC384B0-3C30-4176-BE88-5CAF2448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2.38</a:t>
              </a:r>
            </a:p>
          </p:txBody>
        </p:sp>
        <p:sp>
          <p:nvSpPr>
            <p:cNvPr id="53261" name="Rectangle 2060">
              <a:extLst>
                <a:ext uri="{FF2B5EF4-FFF2-40B4-BE49-F238E27FC236}">
                  <a16:creationId xmlns:a16="http://schemas.microsoft.com/office/drawing/2014/main" id="{77971E16-E060-4DA4-A39C-31E711F10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.0208</a:t>
              </a:r>
            </a:p>
          </p:txBody>
        </p:sp>
        <p:sp>
          <p:nvSpPr>
            <p:cNvPr id="53262" name="Rectangle 2061">
              <a:extLst>
                <a:ext uri="{FF2B5EF4-FFF2-40B4-BE49-F238E27FC236}">
                  <a16:creationId xmlns:a16="http://schemas.microsoft.com/office/drawing/2014/main" id="{5E80A574-E6BC-44CD-93FF-8817474B5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53263" name="Rectangle 2062">
              <a:extLst>
                <a:ext uri="{FF2B5EF4-FFF2-40B4-BE49-F238E27FC236}">
                  <a16:creationId xmlns:a16="http://schemas.microsoft.com/office/drawing/2014/main" id="{452763BA-C315-4B34-90FC-4F2CB7D9D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4.1</a:t>
              </a:r>
            </a:p>
          </p:txBody>
        </p:sp>
        <p:sp>
          <p:nvSpPr>
            <p:cNvPr id="53264" name="Rectangle 2063">
              <a:extLst>
                <a:ext uri="{FF2B5EF4-FFF2-40B4-BE49-F238E27FC236}">
                  <a16:creationId xmlns:a16="http://schemas.microsoft.com/office/drawing/2014/main" id="{AD100876-E3CB-4254-936B-A8C324E38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3.81</a:t>
              </a:r>
            </a:p>
          </p:txBody>
        </p:sp>
        <p:sp>
          <p:nvSpPr>
            <p:cNvPr id="53265" name="Rectangle 2064">
              <a:extLst>
                <a:ext uri="{FF2B5EF4-FFF2-40B4-BE49-F238E27FC236}">
                  <a16:creationId xmlns:a16="http://schemas.microsoft.com/office/drawing/2014/main" id="{BB00D841-B90D-434A-A57A-7E9414A6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.0004</a:t>
              </a:r>
            </a:p>
          </p:txBody>
        </p:sp>
        <p:sp>
          <p:nvSpPr>
            <p:cNvPr id="53266" name="Rectangle 2065">
              <a:extLst>
                <a:ext uri="{FF2B5EF4-FFF2-40B4-BE49-F238E27FC236}">
                  <a16:creationId xmlns:a16="http://schemas.microsoft.com/office/drawing/2014/main" id="{139D7F71-2FCA-4F15-B63A-2ECEE73E6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53267" name="Rectangle 2066">
              <a:extLst>
                <a:ext uri="{FF2B5EF4-FFF2-40B4-BE49-F238E27FC236}">
                  <a16:creationId xmlns:a16="http://schemas.microsoft.com/office/drawing/2014/main" id="{54AA03FC-1849-4F04-BD40-3E4990F37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3.6</a:t>
              </a:r>
            </a:p>
          </p:txBody>
        </p:sp>
        <p:sp>
          <p:nvSpPr>
            <p:cNvPr id="53268" name="Rectangle 2067">
              <a:extLst>
                <a:ext uri="{FF2B5EF4-FFF2-40B4-BE49-F238E27FC236}">
                  <a16:creationId xmlns:a16="http://schemas.microsoft.com/office/drawing/2014/main" id="{3EC2DE9D-844E-4251-9420-6E5237AB4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2.59</a:t>
              </a:r>
            </a:p>
          </p:txBody>
        </p:sp>
        <p:sp>
          <p:nvSpPr>
            <p:cNvPr id="53269" name="Rectangle 2068">
              <a:extLst>
                <a:ext uri="{FF2B5EF4-FFF2-40B4-BE49-F238E27FC236}">
                  <a16:creationId xmlns:a16="http://schemas.microsoft.com/office/drawing/2014/main" id="{760E0C52-108C-4505-B974-48DAECD8F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.0125</a:t>
              </a:r>
            </a:p>
          </p:txBody>
        </p:sp>
        <p:sp>
          <p:nvSpPr>
            <p:cNvPr id="53270" name="Rectangle 2069">
              <a:extLst>
                <a:ext uri="{FF2B5EF4-FFF2-40B4-BE49-F238E27FC236}">
                  <a16:creationId xmlns:a16="http://schemas.microsoft.com/office/drawing/2014/main" id="{8CF0110E-26CF-4F88-8E9B-ECD0F8718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53271" name="Rectangle 2070">
              <a:extLst>
                <a:ext uri="{FF2B5EF4-FFF2-40B4-BE49-F238E27FC236}">
                  <a16:creationId xmlns:a16="http://schemas.microsoft.com/office/drawing/2014/main" id="{1D7B1458-0C11-43A4-9B78-054D0FC7DE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2.4</a:t>
              </a:r>
            </a:p>
          </p:txBody>
        </p:sp>
        <p:sp>
          <p:nvSpPr>
            <p:cNvPr id="53272" name="Rectangle 2071">
              <a:extLst>
                <a:ext uri="{FF2B5EF4-FFF2-40B4-BE49-F238E27FC236}">
                  <a16:creationId xmlns:a16="http://schemas.microsoft.com/office/drawing/2014/main" id="{0A51AA2E-C97D-421C-BD9F-B7F465129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2.86</a:t>
              </a:r>
            </a:p>
          </p:txBody>
        </p:sp>
        <p:sp>
          <p:nvSpPr>
            <p:cNvPr id="53273" name="Rectangle 2072">
              <a:extLst>
                <a:ext uri="{FF2B5EF4-FFF2-40B4-BE49-F238E27FC236}">
                  <a16:creationId xmlns:a16="http://schemas.microsoft.com/office/drawing/2014/main" id="{F859B5C8-648C-438E-8680-32A047A0A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.0061</a:t>
              </a:r>
            </a:p>
          </p:txBody>
        </p:sp>
        <p:sp>
          <p:nvSpPr>
            <p:cNvPr id="53274" name="Rectangle 2073">
              <a:extLst>
                <a:ext uri="{FF2B5EF4-FFF2-40B4-BE49-F238E27FC236}">
                  <a16:creationId xmlns:a16="http://schemas.microsoft.com/office/drawing/2014/main" id="{D2B857A8-DD99-4879-BDB1-9EA8E4F09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53275" name="Rectangle 2074">
              <a:extLst>
                <a:ext uri="{FF2B5EF4-FFF2-40B4-BE49-F238E27FC236}">
                  <a16:creationId xmlns:a16="http://schemas.microsoft.com/office/drawing/2014/main" id="{DF9F1394-1134-4F78-824A-9C41D0B0B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5.1</a:t>
              </a:r>
            </a:p>
          </p:txBody>
        </p:sp>
        <p:sp>
          <p:nvSpPr>
            <p:cNvPr id="53276" name="Rectangle 2075">
              <a:extLst>
                <a:ext uri="{FF2B5EF4-FFF2-40B4-BE49-F238E27FC236}">
                  <a16:creationId xmlns:a16="http://schemas.microsoft.com/office/drawing/2014/main" id="{48642366-6F95-4214-B022-5E5FF2910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4.33</a:t>
              </a:r>
            </a:p>
          </p:txBody>
        </p:sp>
        <p:sp>
          <p:nvSpPr>
            <p:cNvPr id="53277" name="Rectangle 2076">
              <a:extLst>
                <a:ext uri="{FF2B5EF4-FFF2-40B4-BE49-F238E27FC236}">
                  <a16:creationId xmlns:a16="http://schemas.microsoft.com/office/drawing/2014/main" id="{EEE260E9-2202-4CA1-93AD-746583A04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.0001</a:t>
              </a:r>
            </a:p>
          </p:txBody>
        </p:sp>
        <p:sp>
          <p:nvSpPr>
            <p:cNvPr id="53278" name="Rectangle 2077">
              <a:extLst>
                <a:ext uri="{FF2B5EF4-FFF2-40B4-BE49-F238E27FC236}">
                  <a16:creationId xmlns:a16="http://schemas.microsoft.com/office/drawing/2014/main" id="{CD665351-A6BB-4635-8277-A407F754B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53279" name="Rectangle 2078">
              <a:extLst>
                <a:ext uri="{FF2B5EF4-FFF2-40B4-BE49-F238E27FC236}">
                  <a16:creationId xmlns:a16="http://schemas.microsoft.com/office/drawing/2014/main" id="{ED011E7F-6B38-43BC-8F67-CE5B46E02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4.7</a:t>
              </a:r>
            </a:p>
          </p:txBody>
        </p:sp>
        <p:sp>
          <p:nvSpPr>
            <p:cNvPr id="53280" name="Rectangle 2079">
              <a:extLst>
                <a:ext uri="{FF2B5EF4-FFF2-40B4-BE49-F238E27FC236}">
                  <a16:creationId xmlns:a16="http://schemas.microsoft.com/office/drawing/2014/main" id="{E2E48B05-8CC3-48FC-BBD9-852FD5BB1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3.51</a:t>
              </a:r>
            </a:p>
          </p:txBody>
        </p:sp>
        <p:sp>
          <p:nvSpPr>
            <p:cNvPr id="53281" name="Rectangle 2080">
              <a:extLst>
                <a:ext uri="{FF2B5EF4-FFF2-40B4-BE49-F238E27FC236}">
                  <a16:creationId xmlns:a16="http://schemas.microsoft.com/office/drawing/2014/main" id="{D4998849-0A42-4FED-8102-12D21B800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.0009</a:t>
              </a:r>
            </a:p>
          </p:txBody>
        </p:sp>
        <p:sp>
          <p:nvSpPr>
            <p:cNvPr id="53282" name="Rectangle 2081">
              <a:extLst>
                <a:ext uri="{FF2B5EF4-FFF2-40B4-BE49-F238E27FC236}">
                  <a16:creationId xmlns:a16="http://schemas.microsoft.com/office/drawing/2014/main" id="{93976548-E7F1-4C66-AAC1-A691D7EB3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53283" name="Rectangle 2082">
              <a:extLst>
                <a:ext uri="{FF2B5EF4-FFF2-40B4-BE49-F238E27FC236}">
                  <a16:creationId xmlns:a16="http://schemas.microsoft.com/office/drawing/2014/main" id="{8F97E46D-3849-4A94-8747-B7DB0E5F5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1.5</a:t>
              </a:r>
            </a:p>
          </p:txBody>
        </p:sp>
        <p:sp>
          <p:nvSpPr>
            <p:cNvPr id="53284" name="Rectangle 2083">
              <a:extLst>
                <a:ext uri="{FF2B5EF4-FFF2-40B4-BE49-F238E27FC236}">
                  <a16:creationId xmlns:a16="http://schemas.microsoft.com/office/drawing/2014/main" id="{1D109876-365E-4017-BC1E-10FE2552C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0.96</a:t>
              </a:r>
            </a:p>
          </p:txBody>
        </p:sp>
        <p:sp>
          <p:nvSpPr>
            <p:cNvPr id="53285" name="Rectangle 2084">
              <a:extLst>
                <a:ext uri="{FF2B5EF4-FFF2-40B4-BE49-F238E27FC236}">
                  <a16:creationId xmlns:a16="http://schemas.microsoft.com/office/drawing/2014/main" id="{24F4125C-C664-44B3-A26C-889BA6436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.3400</a:t>
              </a:r>
            </a:p>
          </p:txBody>
        </p:sp>
        <p:sp>
          <p:nvSpPr>
            <p:cNvPr id="53286" name="Rectangle 2085">
              <a:extLst>
                <a:ext uri="{FF2B5EF4-FFF2-40B4-BE49-F238E27FC236}">
                  <a16:creationId xmlns:a16="http://schemas.microsoft.com/office/drawing/2014/main" id="{632C2E36-E28E-4E8E-B395-FA2753838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53287" name="Rectangle 2086">
              <a:extLst>
                <a:ext uri="{FF2B5EF4-FFF2-40B4-BE49-F238E27FC236}">
                  <a16:creationId xmlns:a16="http://schemas.microsoft.com/office/drawing/2014/main" id="{8CFFE4A7-5053-4248-83C5-10D5BBC9F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4.3</a:t>
              </a:r>
            </a:p>
          </p:txBody>
        </p:sp>
        <p:sp>
          <p:nvSpPr>
            <p:cNvPr id="53288" name="Rectangle 2087">
              <a:extLst>
                <a:ext uri="{FF2B5EF4-FFF2-40B4-BE49-F238E27FC236}">
                  <a16:creationId xmlns:a16="http://schemas.microsoft.com/office/drawing/2014/main" id="{64BAFB0F-4481-4122-8581-3A8A6B1F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3.20</a:t>
              </a:r>
            </a:p>
          </p:txBody>
        </p:sp>
        <p:sp>
          <p:nvSpPr>
            <p:cNvPr id="53289" name="Rectangle 2088">
              <a:extLst>
                <a:ext uri="{FF2B5EF4-FFF2-40B4-BE49-F238E27FC236}">
                  <a16:creationId xmlns:a16="http://schemas.microsoft.com/office/drawing/2014/main" id="{9FA253C1-65F9-46B6-8975-0EC90C76A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.0023</a:t>
              </a:r>
            </a:p>
          </p:txBody>
        </p:sp>
        <p:sp>
          <p:nvSpPr>
            <p:cNvPr id="53290" name="Rectangle 2089">
              <a:extLst>
                <a:ext uri="{FF2B5EF4-FFF2-40B4-BE49-F238E27FC236}">
                  <a16:creationId xmlns:a16="http://schemas.microsoft.com/office/drawing/2014/main" id="{4D990A99-E799-495E-9D75-C0A08B7A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53291" name="Rectangle 2090">
              <a:extLst>
                <a:ext uri="{FF2B5EF4-FFF2-40B4-BE49-F238E27FC236}">
                  <a16:creationId xmlns:a16="http://schemas.microsoft.com/office/drawing/2014/main" id="{E6D7F1AD-BD7D-46C2-A24A-A2AF2F3B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2.8</a:t>
              </a:r>
            </a:p>
          </p:txBody>
        </p:sp>
        <p:sp>
          <p:nvSpPr>
            <p:cNvPr id="53292" name="Rectangle 2091">
              <a:extLst>
                <a:ext uri="{FF2B5EF4-FFF2-40B4-BE49-F238E27FC236}">
                  <a16:creationId xmlns:a16="http://schemas.microsoft.com/office/drawing/2014/main" id="{3E92EDF3-1AD5-481A-93D4-EE55F79E5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3.23</a:t>
              </a:r>
            </a:p>
          </p:txBody>
        </p:sp>
        <p:sp>
          <p:nvSpPr>
            <p:cNvPr id="53293" name="Rectangle 2092">
              <a:extLst>
                <a:ext uri="{FF2B5EF4-FFF2-40B4-BE49-F238E27FC236}">
                  <a16:creationId xmlns:a16="http://schemas.microsoft.com/office/drawing/2014/main" id="{469F6890-FFB4-4165-8B76-293CE1916A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.0021</a:t>
              </a:r>
            </a:p>
          </p:txBody>
        </p:sp>
        <p:sp>
          <p:nvSpPr>
            <p:cNvPr id="53294" name="Rectangle 2093">
              <a:extLst>
                <a:ext uri="{FF2B5EF4-FFF2-40B4-BE49-F238E27FC236}">
                  <a16:creationId xmlns:a16="http://schemas.microsoft.com/office/drawing/2014/main" id="{61E18018-EF62-4E0C-A6AA-0F1179FF1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53295" name="Rectangle 2094">
              <a:extLst>
                <a:ext uri="{FF2B5EF4-FFF2-40B4-BE49-F238E27FC236}">
                  <a16:creationId xmlns:a16="http://schemas.microsoft.com/office/drawing/2014/main" id="{62B077C1-4A5A-4C6D-A6B8-A4EFE0A34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3.9</a:t>
              </a:r>
            </a:p>
          </p:txBody>
        </p:sp>
        <p:sp>
          <p:nvSpPr>
            <p:cNvPr id="53296" name="Rectangle 2095">
              <a:extLst>
                <a:ext uri="{FF2B5EF4-FFF2-40B4-BE49-F238E27FC236}">
                  <a16:creationId xmlns:a16="http://schemas.microsoft.com/office/drawing/2014/main" id="{0F28BD1E-F7DE-4DFF-A2C7-44E9EF395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2.82</a:t>
              </a:r>
            </a:p>
          </p:txBody>
        </p:sp>
        <p:sp>
          <p:nvSpPr>
            <p:cNvPr id="53297" name="Rectangle 2096">
              <a:extLst>
                <a:ext uri="{FF2B5EF4-FFF2-40B4-BE49-F238E27FC236}">
                  <a16:creationId xmlns:a16="http://schemas.microsoft.com/office/drawing/2014/main" id="{7FCEE6C0-3041-491C-9D07-0CAD8310C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.0067</a:t>
              </a:r>
            </a:p>
          </p:txBody>
        </p:sp>
        <p:sp>
          <p:nvSpPr>
            <p:cNvPr id="53298" name="Line 2097">
              <a:extLst>
                <a:ext uri="{FF2B5EF4-FFF2-40B4-BE49-F238E27FC236}">
                  <a16:creationId xmlns:a16="http://schemas.microsoft.com/office/drawing/2014/main" id="{1CE03CAE-DB3F-4BF0-B589-539AD8C4A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Line 2098">
              <a:extLst>
                <a:ext uri="{FF2B5EF4-FFF2-40B4-BE49-F238E27FC236}">
                  <a16:creationId xmlns:a16="http://schemas.microsoft.com/office/drawing/2014/main" id="{524A95F5-1C0C-4191-99AF-53B60FE723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2099">
              <a:extLst>
                <a:ext uri="{FF2B5EF4-FFF2-40B4-BE49-F238E27FC236}">
                  <a16:creationId xmlns:a16="http://schemas.microsoft.com/office/drawing/2014/main" id="{265A32C8-665D-4863-80E8-03280AD3C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2100">
              <a:extLst>
                <a:ext uri="{FF2B5EF4-FFF2-40B4-BE49-F238E27FC236}">
                  <a16:creationId xmlns:a16="http://schemas.microsoft.com/office/drawing/2014/main" id="{E3102461-EF60-4BB8-9BA9-E1AB5A3AA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Line 2101">
              <a:extLst>
                <a:ext uri="{FF2B5EF4-FFF2-40B4-BE49-F238E27FC236}">
                  <a16:creationId xmlns:a16="http://schemas.microsoft.com/office/drawing/2014/main" id="{D8AB6085-67C5-4A92-A719-D42A59E649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Line 2102">
              <a:extLst>
                <a:ext uri="{FF2B5EF4-FFF2-40B4-BE49-F238E27FC236}">
                  <a16:creationId xmlns:a16="http://schemas.microsoft.com/office/drawing/2014/main" id="{88E1D075-B880-4A1B-B038-5E6315F13F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Line 2103">
              <a:extLst>
                <a:ext uri="{FF2B5EF4-FFF2-40B4-BE49-F238E27FC236}">
                  <a16:creationId xmlns:a16="http://schemas.microsoft.com/office/drawing/2014/main" id="{89113847-D753-4DF5-9CEB-FADA7404C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Line 2104">
              <a:extLst>
                <a:ext uri="{FF2B5EF4-FFF2-40B4-BE49-F238E27FC236}">
                  <a16:creationId xmlns:a16="http://schemas.microsoft.com/office/drawing/2014/main" id="{B8BF3C53-A63C-47A1-861A-912BCC045B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Line 2105">
              <a:extLst>
                <a:ext uri="{FF2B5EF4-FFF2-40B4-BE49-F238E27FC236}">
                  <a16:creationId xmlns:a16="http://schemas.microsoft.com/office/drawing/2014/main" id="{02C35EAF-B125-45B9-9C7B-8530370AE9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7" name="Line 2106">
              <a:extLst>
                <a:ext uri="{FF2B5EF4-FFF2-40B4-BE49-F238E27FC236}">
                  <a16:creationId xmlns:a16="http://schemas.microsoft.com/office/drawing/2014/main" id="{16D749CF-09EA-4E43-8983-5A79ABB47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Line 2107">
              <a:extLst>
                <a:ext uri="{FF2B5EF4-FFF2-40B4-BE49-F238E27FC236}">
                  <a16:creationId xmlns:a16="http://schemas.microsoft.com/office/drawing/2014/main" id="{395A6C20-6C19-4EFC-8712-0950D9A21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Line 2108">
              <a:extLst>
                <a:ext uri="{FF2B5EF4-FFF2-40B4-BE49-F238E27FC236}">
                  <a16:creationId xmlns:a16="http://schemas.microsoft.com/office/drawing/2014/main" id="{A986D750-4374-447B-9BE3-BB5162A56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Line 2109">
              <a:extLst>
                <a:ext uri="{FF2B5EF4-FFF2-40B4-BE49-F238E27FC236}">
                  <a16:creationId xmlns:a16="http://schemas.microsoft.com/office/drawing/2014/main" id="{7F8DDD2B-70FF-4DFB-AFD0-9D3958EFF3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Line 2110">
              <a:extLst>
                <a:ext uri="{FF2B5EF4-FFF2-40B4-BE49-F238E27FC236}">
                  <a16:creationId xmlns:a16="http://schemas.microsoft.com/office/drawing/2014/main" id="{A242B17C-8AD3-4A6F-A6F6-FCE00C090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2" name="Line 2111">
              <a:extLst>
                <a:ext uri="{FF2B5EF4-FFF2-40B4-BE49-F238E27FC236}">
                  <a16:creationId xmlns:a16="http://schemas.microsoft.com/office/drawing/2014/main" id="{1348DEE2-CAFE-49D8-8168-6DB4EF1772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Line 2112">
              <a:extLst>
                <a:ext uri="{FF2B5EF4-FFF2-40B4-BE49-F238E27FC236}">
                  <a16:creationId xmlns:a16="http://schemas.microsoft.com/office/drawing/2014/main" id="{06E5E939-B1BB-49B8-97C9-92C44347B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Line 2113">
              <a:extLst>
                <a:ext uri="{FF2B5EF4-FFF2-40B4-BE49-F238E27FC236}">
                  <a16:creationId xmlns:a16="http://schemas.microsoft.com/office/drawing/2014/main" id="{CBBD84D8-AE53-4780-8210-568734BA8A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Line 68">
            <a:extLst>
              <a:ext uri="{FF2B5EF4-FFF2-40B4-BE49-F238E27FC236}">
                <a16:creationId xmlns:a16="http://schemas.microsoft.com/office/drawing/2014/main" id="{03407D3C-CEA1-4BBD-BB69-09554FA1A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6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2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>
            <a:extLst>
              <a:ext uri="{FF2B5EF4-FFF2-40B4-BE49-F238E27FC236}">
                <a16:creationId xmlns:a16="http://schemas.microsoft.com/office/drawing/2014/main" id="{67DD7178-FEBE-42C6-8969-AC83CE823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38C05F-0D0C-4B0A-B8F7-9CC88484600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6323" name="Title 16">
            <a:extLst>
              <a:ext uri="{FF2B5EF4-FFF2-40B4-BE49-F238E27FC236}">
                <a16:creationId xmlns:a16="http://schemas.microsoft.com/office/drawing/2014/main" id="{BE14393E-A9DD-49A7-8853-F916F9CBF9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600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latin typeface="Comic Sans MS" panose="030F0702030302020204" pitchFamily="66" charset="0"/>
              </a:rPr>
              <a:t>Effect Sizes for Changes </a:t>
            </a:r>
            <a:br>
              <a:rPr lang="en-US" altLang="en-US" sz="3600" b="1">
                <a:latin typeface="Comic Sans MS" panose="030F0702030302020204" pitchFamily="66" charset="0"/>
              </a:rPr>
            </a:br>
            <a:r>
              <a:rPr lang="en-US" altLang="en-US" sz="3600" b="1">
                <a:latin typeface="Comic Sans MS" panose="030F0702030302020204" pitchFamily="66" charset="0"/>
              </a:rPr>
              <a:t>in SF-36 Scores </a:t>
            </a:r>
          </a:p>
        </p:txBody>
      </p:sp>
      <p:graphicFrame>
        <p:nvGraphicFramePr>
          <p:cNvPr id="56324" name="Object 3">
            <a:extLst>
              <a:ext uri="{FF2B5EF4-FFF2-40B4-BE49-F238E27FC236}">
                <a16:creationId xmlns:a16="http://schemas.microsoft.com/office/drawing/2014/main" id="{CAC0684C-7265-4E9F-9DD6-3C388F1FD758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390525" y="1530350"/>
          <a:ext cx="873442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58" name="Chart" r:id="rId4" imgW="8563064" imgH="4048194" progId="Excel.Sheet.8">
                  <p:embed/>
                </p:oleObj>
              </mc:Choice>
              <mc:Fallback>
                <p:oleObj name="Chart" r:id="rId4" imgW="8563064" imgH="4048194" progId="Excel.Sheet.8">
                  <p:embed/>
                  <p:pic>
                    <p:nvPicPr>
                      <p:cNvPr id="56324" name="Object 3">
                        <a:extLst>
                          <a:ext uri="{FF2B5EF4-FFF2-40B4-BE49-F238E27FC236}">
                            <a16:creationId xmlns:a16="http://schemas.microsoft.com/office/drawing/2014/main" id="{CAC0684C-7265-4E9F-9DD6-3C388F1FD758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1530350"/>
                        <a:ext cx="873442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4">
            <a:extLst>
              <a:ext uri="{FF2B5EF4-FFF2-40B4-BE49-F238E27FC236}">
                <a16:creationId xmlns:a16="http://schemas.microsoft.com/office/drawing/2014/main" id="{E6BB3FF9-FBFA-4D6E-B0F3-547426A1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0.13</a:t>
            </a:r>
          </a:p>
        </p:txBody>
      </p:sp>
      <p:sp>
        <p:nvSpPr>
          <p:cNvPr id="56326" name="Text Box 5">
            <a:extLst>
              <a:ext uri="{FF2B5EF4-FFF2-40B4-BE49-F238E27FC236}">
                <a16:creationId xmlns:a16="http://schemas.microsoft.com/office/drawing/2014/main" id="{BB183A4C-708A-42D8-8607-6B9E5D425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0.35</a:t>
            </a:r>
          </a:p>
        </p:txBody>
      </p:sp>
      <p:sp>
        <p:nvSpPr>
          <p:cNvPr id="56327" name="Text Box 6">
            <a:extLst>
              <a:ext uri="{FF2B5EF4-FFF2-40B4-BE49-F238E27FC236}">
                <a16:creationId xmlns:a16="http://schemas.microsoft.com/office/drawing/2014/main" id="{F289B7F7-E3BD-4110-A779-B4617BD4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155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0.35</a:t>
            </a:r>
          </a:p>
        </p:txBody>
      </p:sp>
      <p:sp>
        <p:nvSpPr>
          <p:cNvPr id="56328" name="Text Box 7">
            <a:extLst>
              <a:ext uri="{FF2B5EF4-FFF2-40B4-BE49-F238E27FC236}">
                <a16:creationId xmlns:a16="http://schemas.microsoft.com/office/drawing/2014/main" id="{E6526D0E-8326-45C3-9A23-28444037B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1919288"/>
            <a:ext cx="779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0.21</a:t>
            </a:r>
          </a:p>
        </p:txBody>
      </p:sp>
      <p:sp>
        <p:nvSpPr>
          <p:cNvPr id="56329" name="Text Box 8">
            <a:extLst>
              <a:ext uri="{FF2B5EF4-FFF2-40B4-BE49-F238E27FC236}">
                <a16:creationId xmlns:a16="http://schemas.microsoft.com/office/drawing/2014/main" id="{0271D070-ECB9-4031-BB29-B66328E61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844675"/>
            <a:ext cx="76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0.53</a:t>
            </a:r>
          </a:p>
        </p:txBody>
      </p:sp>
      <p:sp>
        <p:nvSpPr>
          <p:cNvPr id="56330" name="Text Box 9">
            <a:extLst>
              <a:ext uri="{FF2B5EF4-FFF2-40B4-BE49-F238E27FC236}">
                <a16:creationId xmlns:a16="http://schemas.microsoft.com/office/drawing/2014/main" id="{9A013BA5-17B7-476D-A6FE-A88B80160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890713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0.36</a:t>
            </a:r>
          </a:p>
        </p:txBody>
      </p:sp>
      <p:sp>
        <p:nvSpPr>
          <p:cNvPr id="56331" name="Text Box 10">
            <a:extLst>
              <a:ext uri="{FF2B5EF4-FFF2-40B4-BE49-F238E27FC236}">
                <a16:creationId xmlns:a16="http://schemas.microsoft.com/office/drawing/2014/main" id="{99B1768B-6875-4CAE-AFC1-FE6AEE897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919288"/>
            <a:ext cx="495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 u="sng">
                <a:ea typeface="MS PGothic" panose="020B0600070205080204" pitchFamily="34" charset="-128"/>
              </a:rPr>
              <a:t>0.11</a:t>
            </a:r>
          </a:p>
        </p:txBody>
      </p:sp>
      <p:sp>
        <p:nvSpPr>
          <p:cNvPr id="56332" name="Text Box 11">
            <a:extLst>
              <a:ext uri="{FF2B5EF4-FFF2-40B4-BE49-F238E27FC236}">
                <a16:creationId xmlns:a16="http://schemas.microsoft.com/office/drawing/2014/main" id="{7E161F8D-BEEC-4C78-ACDE-4F07E148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0.41 </a:t>
            </a:r>
          </a:p>
        </p:txBody>
      </p:sp>
      <p:sp>
        <p:nvSpPr>
          <p:cNvPr id="56333" name="Text Box 12">
            <a:extLst>
              <a:ext uri="{FF2B5EF4-FFF2-40B4-BE49-F238E27FC236}">
                <a16:creationId xmlns:a16="http://schemas.microsoft.com/office/drawing/2014/main" id="{6F767E7A-E54D-403F-B26D-686EEC0F4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919288"/>
            <a:ext cx="685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0.24</a:t>
            </a:r>
          </a:p>
        </p:txBody>
      </p:sp>
      <p:sp>
        <p:nvSpPr>
          <p:cNvPr id="56334" name="Text Box 13">
            <a:extLst>
              <a:ext uri="{FF2B5EF4-FFF2-40B4-BE49-F238E27FC236}">
                <a16:creationId xmlns:a16="http://schemas.microsoft.com/office/drawing/2014/main" id="{0B2ADD40-A986-4E1D-86B6-278930EF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81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MS PGothic" panose="020B0600070205080204" pitchFamily="34" charset="-128"/>
              </a:rPr>
              <a:t>0.30</a:t>
            </a:r>
          </a:p>
        </p:txBody>
      </p:sp>
      <p:sp>
        <p:nvSpPr>
          <p:cNvPr id="56335" name="Text Box 14">
            <a:extLst>
              <a:ext uri="{FF2B5EF4-FFF2-40B4-BE49-F238E27FC236}">
                <a16:creationId xmlns:a16="http://schemas.microsoft.com/office/drawing/2014/main" id="{97EEC9B3-7208-4FD0-901E-1AB21B1BB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530350"/>
            <a:ext cx="2979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800">
                <a:ea typeface="MS PGothic" panose="020B0600070205080204" pitchFamily="34" charset="-128"/>
              </a:rPr>
              <a:t>Effect Size</a:t>
            </a:r>
          </a:p>
        </p:txBody>
      </p:sp>
      <p:sp>
        <p:nvSpPr>
          <p:cNvPr id="95248" name="Rectangle 4">
            <a:extLst>
              <a:ext uri="{FF2B5EF4-FFF2-40B4-BE49-F238E27FC236}">
                <a16:creationId xmlns:a16="http://schemas.microsoft.com/office/drawing/2014/main" id="{335962BA-52F3-43F3-BCEC-90A12A2D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870575"/>
            <a:ext cx="8839200" cy="72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Functioning; Role-E = Role-Emotional; EWB = Emotional Well-being; PCS = Physical Component Summary; MCS =Mental Component Summary.</a:t>
            </a:r>
          </a:p>
          <a:p>
            <a:pPr>
              <a:defRPr/>
            </a:pPr>
            <a:r>
              <a:rPr lang="en-US" altLang="en-US" sz="1050" dirty="0">
                <a:highlight>
                  <a:srgbClr val="FFFF00"/>
                </a:highlight>
                <a:latin typeface="+mn-lt"/>
              </a:rPr>
              <a:t>Effect size = 0.20 is small, 0.50 = medium, and 0.80 = large.</a:t>
            </a:r>
            <a:endParaRPr lang="en-US" altLang="en-US" sz="1050" b="0" dirty="0">
              <a:highlight>
                <a:srgbClr val="FFFF00"/>
              </a:highlight>
              <a:latin typeface="+mn-lt"/>
            </a:endParaRPr>
          </a:p>
          <a:p>
            <a:pPr>
              <a:defRPr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789466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>
            <a:extLst>
              <a:ext uri="{FF2B5EF4-FFF2-40B4-BE49-F238E27FC236}">
                <a16:creationId xmlns:a16="http://schemas.microsoft.com/office/drawing/2014/main" id="{6BD0FAD8-A0DA-4BD0-BAAF-818F2C57D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6FEC9B-912D-4E6F-95D2-DD62C787CCD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334891D-95E3-48FD-AB8C-57FB512CF0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Comic Sans MS" panose="030F0702030302020204" pitchFamily="66" charset="0"/>
              </a:rPr>
              <a:t>Reliable Change Index </a:t>
            </a:r>
            <a:br>
              <a:rPr lang="en-US" altLang="en-US" sz="4000" b="1" dirty="0">
                <a:latin typeface="Comic Sans MS" panose="030F0702030302020204" pitchFamily="66" charset="0"/>
              </a:rPr>
            </a:br>
            <a:r>
              <a:rPr lang="en-US" altLang="en-US" sz="4000" b="1" dirty="0">
                <a:latin typeface="Comic Sans MS" panose="030F0702030302020204" pitchFamily="66" charset="0"/>
              </a:rPr>
              <a:t>(Identifying Responders)</a:t>
            </a:r>
          </a:p>
        </p:txBody>
      </p:sp>
      <p:graphicFrame>
        <p:nvGraphicFramePr>
          <p:cNvPr id="58372" name="Object 6">
            <a:extLst>
              <a:ext uri="{FF2B5EF4-FFF2-40B4-BE49-F238E27FC236}">
                <a16:creationId xmlns:a16="http://schemas.microsoft.com/office/drawing/2014/main" id="{FDA6C378-C062-4F3F-8478-4A491D8BF4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1905000"/>
          <a:ext cx="433705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0" name="Equation" r:id="rId4" imgW="837836" imgH="431613" progId="Equation.3">
                  <p:embed/>
                </p:oleObj>
              </mc:Choice>
              <mc:Fallback>
                <p:oleObj name="Equation" r:id="rId4" imgW="837836" imgH="431613" progId="Equation.3">
                  <p:embed/>
                  <p:pic>
                    <p:nvPicPr>
                      <p:cNvPr id="58372" name="Object 6">
                        <a:extLst>
                          <a:ext uri="{FF2B5EF4-FFF2-40B4-BE49-F238E27FC236}">
                            <a16:creationId xmlns:a16="http://schemas.microsoft.com/office/drawing/2014/main" id="{FDA6C378-C062-4F3F-8478-4A491D8BF4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05000"/>
                        <a:ext cx="4337050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>
            <a:extLst>
              <a:ext uri="{FF2B5EF4-FFF2-40B4-BE49-F238E27FC236}">
                <a16:creationId xmlns:a16="http://schemas.microsoft.com/office/drawing/2014/main" id="{A7B0A2A5-B811-4DF3-9429-F40A5C4DA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01888" y="4298950"/>
          <a:ext cx="3675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Equation" r:id="rId6" imgW="1383699" imgH="266584" progId="Equation.3">
                  <p:embed/>
                </p:oleObj>
              </mc:Choice>
              <mc:Fallback>
                <p:oleObj name="Equation" r:id="rId6" imgW="1383699" imgH="266584" progId="Equation.3">
                  <p:embed/>
                  <p:pic>
                    <p:nvPicPr>
                      <p:cNvPr id="58373" name="Object 5">
                        <a:extLst>
                          <a:ext uri="{FF2B5EF4-FFF2-40B4-BE49-F238E27FC236}">
                            <a16:creationId xmlns:a16="http://schemas.microsoft.com/office/drawing/2014/main" id="{A7B0A2A5-B811-4DF3-9429-F40A5C4DAA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298950"/>
                        <a:ext cx="367506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Box 4">
            <a:extLst>
              <a:ext uri="{FF2B5EF4-FFF2-40B4-BE49-F238E27FC236}">
                <a16:creationId xmlns:a16="http://schemas.microsoft.com/office/drawing/2014/main" id="{BC469F90-8E24-4253-BA06-239812E50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3" y="5203825"/>
            <a:ext cx="3581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anose="020B0600070205080204" pitchFamily="34" charset="-128"/>
              </a:rPr>
              <a:t>Note: SD</a:t>
            </a:r>
            <a:r>
              <a:rPr lang="en-US" altLang="en-US" sz="1200" i="1" baseline="-25000">
                <a:ea typeface="MS PGothic" panose="020B0600070205080204" pitchFamily="34" charset="-128"/>
              </a:rPr>
              <a:t>bl</a:t>
            </a:r>
            <a:r>
              <a:rPr lang="en-US" altLang="en-US" sz="1200" baseline="-25000">
                <a:ea typeface="MS PGothic" panose="020B0600070205080204" pitchFamily="34" charset="-128"/>
              </a:rPr>
              <a:t> </a:t>
            </a:r>
            <a:r>
              <a:rPr lang="en-US" altLang="en-US" sz="1200">
                <a:ea typeface="MS PGothic" panose="020B0600070205080204" pitchFamily="34" charset="-128"/>
              </a:rPr>
              <a:t> = standard deviation at baseline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anose="020B0600070205080204" pitchFamily="34" charset="-128"/>
              </a:rPr>
              <a:t>          r</a:t>
            </a:r>
            <a:r>
              <a:rPr lang="en-US" altLang="en-US" sz="1200" i="1" baseline="-25000">
                <a:ea typeface="MS PGothic" panose="020B0600070205080204" pitchFamily="34" charset="-128"/>
              </a:rPr>
              <a:t>xx</a:t>
            </a:r>
            <a:r>
              <a:rPr lang="en-US" altLang="en-US" sz="1200">
                <a:ea typeface="MS PGothic" panose="020B0600070205080204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anose="020B0600070205080204" pitchFamily="34" charset="-128"/>
              </a:rPr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3956066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>
            <a:extLst>
              <a:ext uri="{FF2B5EF4-FFF2-40B4-BE49-F238E27FC236}">
                <a16:creationId xmlns:a16="http://schemas.microsoft.com/office/drawing/2014/main" id="{C8085B9C-3A4D-4452-99E1-42F27F8960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71B7D-811A-47CD-9F8B-F099DF811AB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7987500E-C840-47E6-B07B-6437D178ADE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22313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Coefficient of Repeatibility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 sz="3800">
                <a:latin typeface="Comic Sans MS" panose="030F0702030302020204" pitchFamily="66" charset="0"/>
              </a:rPr>
              <a:t>Amount of Change in Observed Score Needed To be Statistically Significant </a:t>
            </a:r>
          </a:p>
        </p:txBody>
      </p:sp>
      <p:graphicFrame>
        <p:nvGraphicFramePr>
          <p:cNvPr id="60420" name="Object 6">
            <a:extLst>
              <a:ext uri="{FF2B5EF4-FFF2-40B4-BE49-F238E27FC236}">
                <a16:creationId xmlns:a16="http://schemas.microsoft.com/office/drawing/2014/main" id="{7502A6C5-6136-4A49-8C64-46EDD38655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6675" y="1871663"/>
          <a:ext cx="87407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06" name="Equation" r:id="rId4" imgW="1688367" imgH="444307" progId="Equation.3">
                  <p:embed/>
                </p:oleObj>
              </mc:Choice>
              <mc:Fallback>
                <p:oleObj name="Equation" r:id="rId4" imgW="1688367" imgH="444307" progId="Equation.3">
                  <p:embed/>
                  <p:pic>
                    <p:nvPicPr>
                      <p:cNvPr id="60420" name="Object 6">
                        <a:extLst>
                          <a:ext uri="{FF2B5EF4-FFF2-40B4-BE49-F238E27FC236}">
                            <a16:creationId xmlns:a16="http://schemas.microsoft.com/office/drawing/2014/main" id="{7502A6C5-6136-4A49-8C64-46EDD3865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6675" y="1871663"/>
                        <a:ext cx="8740775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Box 4">
            <a:extLst>
              <a:ext uri="{FF2B5EF4-FFF2-40B4-BE49-F238E27FC236}">
                <a16:creationId xmlns:a16="http://schemas.microsoft.com/office/drawing/2014/main" id="{32795FBC-F166-4B7B-9340-2EBFF4449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203825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ea typeface="MS PGothic" panose="020B0600070205080204" pitchFamily="34" charset="-128"/>
              </a:rPr>
              <a:t>Note: SD</a:t>
            </a:r>
            <a:r>
              <a:rPr lang="en-US" altLang="en-US" sz="1800" i="1" baseline="-25000">
                <a:ea typeface="MS PGothic" panose="020B0600070205080204" pitchFamily="34" charset="-128"/>
              </a:rPr>
              <a:t>bl</a:t>
            </a:r>
            <a:r>
              <a:rPr lang="en-US" altLang="en-US" sz="1800" baseline="-25000">
                <a:ea typeface="MS PGothic" panose="020B0600070205080204" pitchFamily="34" charset="-128"/>
              </a:rPr>
              <a:t> </a:t>
            </a:r>
            <a:r>
              <a:rPr lang="en-US" altLang="en-US" sz="1800">
                <a:ea typeface="MS PGothic" panose="020B0600070205080204" pitchFamily="34" charset="-128"/>
              </a:rPr>
              <a:t> = standard deviation at baseline and </a:t>
            </a:r>
            <a:r>
              <a:rPr lang="en-US" altLang="en-US" sz="1800" i="1">
                <a:ea typeface="MS PGothic" panose="020B0600070205080204" pitchFamily="34" charset="-128"/>
              </a:rPr>
              <a:t> r</a:t>
            </a:r>
            <a:r>
              <a:rPr lang="en-US" altLang="en-US" sz="1800" i="1" baseline="-25000">
                <a:ea typeface="MS PGothic" panose="020B0600070205080204" pitchFamily="34" charset="-128"/>
              </a:rPr>
              <a:t>xx</a:t>
            </a:r>
            <a:r>
              <a:rPr lang="en-US" altLang="en-US" sz="1800">
                <a:ea typeface="MS PGothic" panose="020B0600070205080204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ea typeface="MS PGothic" panose="020B0600070205080204" pitchFamily="34" charset="-128"/>
              </a:rPr>
              <a:t>          </a:t>
            </a:r>
          </a:p>
        </p:txBody>
      </p:sp>
      <p:cxnSp>
        <p:nvCxnSpPr>
          <p:cNvPr id="60422" name="Straight Connector 2">
            <a:extLst>
              <a:ext uri="{FF2B5EF4-FFF2-40B4-BE49-F238E27FC236}">
                <a16:creationId xmlns:a16="http://schemas.microsoft.com/office/drawing/2014/main" id="{0616B9FA-B288-4C8F-8902-8C6323EE9D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" y="4138613"/>
            <a:ext cx="7848600" cy="0"/>
          </a:xfrm>
          <a:prstGeom prst="line">
            <a:avLst/>
          </a:prstGeom>
          <a:noFill/>
          <a:ln w="38100" algn="ctr">
            <a:solidFill>
              <a:schemeClr val="bg2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6792D80-9D31-4E3E-83AA-A303761D9222}"/>
              </a:ext>
            </a:extLst>
          </p:cNvPr>
          <p:cNvSpPr txBox="1"/>
          <p:nvPr/>
        </p:nvSpPr>
        <p:spPr>
          <a:xfrm>
            <a:off x="1371600" y="4191672"/>
            <a:ext cx="4419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= 2.77 * SEM</a:t>
            </a:r>
          </a:p>
        </p:txBody>
      </p:sp>
    </p:spTree>
    <p:extLst>
      <p:ext uri="{BB962C8B-B14F-4D97-AF65-F5344CB8AC3E}">
        <p14:creationId xmlns:p14="http://schemas.microsoft.com/office/powerpoint/2010/main" val="1883645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>
            <a:extLst>
              <a:ext uri="{FF2B5EF4-FFF2-40B4-BE49-F238E27FC236}">
                <a16:creationId xmlns:a16="http://schemas.microsoft.com/office/drawing/2014/main" id="{D0AC1FB5-B26D-4AA1-96FC-6269BD205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5B11DE-EFD3-4F88-99A2-CEE1F0CD29D9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E512A4D-888A-42E0-AC69-4E8D06A25F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omic Sans MS" panose="030F0702030302020204" pitchFamily="66" charset="0"/>
              </a:rPr>
              <a:t>7-31% of People in Sample  Improved Significantly </a:t>
            </a:r>
          </a:p>
        </p:txBody>
      </p:sp>
      <p:grpSp>
        <p:nvGrpSpPr>
          <p:cNvPr id="66564" name="Group 65">
            <a:extLst>
              <a:ext uri="{FF2B5EF4-FFF2-40B4-BE49-F238E27FC236}">
                <a16:creationId xmlns:a16="http://schemas.microsoft.com/office/drawing/2014/main" id="{0FFFD962-D7F3-4E47-934C-48A1BB5B4EFB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290513" y="1312863"/>
            <a:ext cx="8520112" cy="4818062"/>
            <a:chOff x="183" y="827"/>
            <a:chExt cx="5367" cy="3035"/>
          </a:xfrm>
        </p:grpSpPr>
        <p:sp>
          <p:nvSpPr>
            <p:cNvPr id="66565" name="Rectangle 5">
              <a:extLst>
                <a:ext uri="{FF2B5EF4-FFF2-40B4-BE49-F238E27FC236}">
                  <a16:creationId xmlns:a16="http://schemas.microsoft.com/office/drawing/2014/main" id="{286C2F95-C333-421F-9901-4D2FA0B9E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566" name="Rectangle 6">
              <a:extLst>
                <a:ext uri="{FF2B5EF4-FFF2-40B4-BE49-F238E27FC236}">
                  <a16:creationId xmlns:a16="http://schemas.microsoft.com/office/drawing/2014/main" id="{FBE01A75-F7F2-4EEC-B1B7-4A37C01E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Improving</a:t>
              </a:r>
            </a:p>
          </p:txBody>
        </p:sp>
        <p:sp>
          <p:nvSpPr>
            <p:cNvPr id="66567" name="Rectangle 7">
              <a:extLst>
                <a:ext uri="{FF2B5EF4-FFF2-40B4-BE49-F238E27FC236}">
                  <a16:creationId xmlns:a16="http://schemas.microsoft.com/office/drawing/2014/main" id="{92A61E40-ECFA-45CC-9116-C2EF6F6E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Declining</a:t>
              </a:r>
            </a:p>
          </p:txBody>
        </p:sp>
        <p:sp>
          <p:nvSpPr>
            <p:cNvPr id="66568" name="Rectangle 8">
              <a:extLst>
                <a:ext uri="{FF2B5EF4-FFF2-40B4-BE49-F238E27FC236}">
                  <a16:creationId xmlns:a16="http://schemas.microsoft.com/office/drawing/2014/main" id="{BD63C13F-6764-41ED-A470-C8338EAE9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Difference</a:t>
              </a:r>
            </a:p>
          </p:txBody>
        </p:sp>
        <p:sp>
          <p:nvSpPr>
            <p:cNvPr id="66569" name="Rectangle 9">
              <a:extLst>
                <a:ext uri="{FF2B5EF4-FFF2-40B4-BE49-F238E27FC236}">
                  <a16:creationId xmlns:a16="http://schemas.microsoft.com/office/drawing/2014/main" id="{EC95944C-4474-4468-9E9E-384D059B15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66570" name="Rectangle 10">
              <a:extLst>
                <a:ext uri="{FF2B5EF4-FFF2-40B4-BE49-F238E27FC236}">
                  <a16:creationId xmlns:a16="http://schemas.microsoft.com/office/drawing/2014/main" id="{5C55C8C0-22F6-4B26-A9AD-C2B557113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66571" name="Rectangle 11">
              <a:extLst>
                <a:ext uri="{FF2B5EF4-FFF2-40B4-BE49-F238E27FC236}">
                  <a16:creationId xmlns:a16="http://schemas.microsoft.com/office/drawing/2014/main" id="{D4D2EE20-1AE6-4076-817C-AC539F0C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66572" name="Rectangle 12">
              <a:extLst>
                <a:ext uri="{FF2B5EF4-FFF2-40B4-BE49-F238E27FC236}">
                  <a16:creationId xmlns:a16="http://schemas.microsoft.com/office/drawing/2014/main" id="{7B10DF05-2CFF-49DE-BF5D-7490849C6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66573" name="Rectangle 13">
              <a:extLst>
                <a:ext uri="{FF2B5EF4-FFF2-40B4-BE49-F238E27FC236}">
                  <a16:creationId xmlns:a16="http://schemas.microsoft.com/office/drawing/2014/main" id="{C437CE0F-0BE3-46E7-9EF1-1A2F6F30C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66574" name="Rectangle 14">
              <a:extLst>
                <a:ext uri="{FF2B5EF4-FFF2-40B4-BE49-F238E27FC236}">
                  <a16:creationId xmlns:a16="http://schemas.microsoft.com/office/drawing/2014/main" id="{45F48715-695E-4E58-B085-6ADD9774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66575" name="Rectangle 15">
              <a:extLst>
                <a:ext uri="{FF2B5EF4-FFF2-40B4-BE49-F238E27FC236}">
                  <a16:creationId xmlns:a16="http://schemas.microsoft.com/office/drawing/2014/main" id="{9BFC6FFA-9337-4B9B-B112-5BABF217E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66576" name="Rectangle 16">
              <a:extLst>
                <a:ext uri="{FF2B5EF4-FFF2-40B4-BE49-F238E27FC236}">
                  <a16:creationId xmlns:a16="http://schemas.microsoft.com/office/drawing/2014/main" id="{6DF861B5-5D40-4B78-868A-96E6038F4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+ 29%</a:t>
              </a:r>
            </a:p>
          </p:txBody>
        </p:sp>
        <p:sp>
          <p:nvSpPr>
            <p:cNvPr id="66577" name="Rectangle 17">
              <a:extLst>
                <a:ext uri="{FF2B5EF4-FFF2-40B4-BE49-F238E27FC236}">
                  <a16:creationId xmlns:a16="http://schemas.microsoft.com/office/drawing/2014/main" id="{CCF22BA8-950D-4A3D-A50E-06AF96617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66578" name="Rectangle 18">
              <a:extLst>
                <a:ext uri="{FF2B5EF4-FFF2-40B4-BE49-F238E27FC236}">
                  <a16:creationId xmlns:a16="http://schemas.microsoft.com/office/drawing/2014/main" id="{77FF9A50-9C9A-40C0-A421-F93592983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66579" name="Rectangle 19">
              <a:extLst>
                <a:ext uri="{FF2B5EF4-FFF2-40B4-BE49-F238E27FC236}">
                  <a16:creationId xmlns:a16="http://schemas.microsoft.com/office/drawing/2014/main" id="{9A33B701-FDAC-435D-83E9-CD7EBB57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66580" name="Rectangle 20">
              <a:extLst>
                <a:ext uri="{FF2B5EF4-FFF2-40B4-BE49-F238E27FC236}">
                  <a16:creationId xmlns:a16="http://schemas.microsoft.com/office/drawing/2014/main" id="{24DB08EF-46C3-4762-B403-440DFB124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66581" name="Rectangle 21">
              <a:extLst>
                <a:ext uri="{FF2B5EF4-FFF2-40B4-BE49-F238E27FC236}">
                  <a16:creationId xmlns:a16="http://schemas.microsoft.com/office/drawing/2014/main" id="{D05C747E-7C64-4C6E-9EA3-74B12E86F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66582" name="Rectangle 22">
              <a:extLst>
                <a:ext uri="{FF2B5EF4-FFF2-40B4-BE49-F238E27FC236}">
                  <a16:creationId xmlns:a16="http://schemas.microsoft.com/office/drawing/2014/main" id="{9D24640A-A66A-4ACE-80B1-ACA4F03BE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66583" name="Rectangle 23">
              <a:extLst>
                <a:ext uri="{FF2B5EF4-FFF2-40B4-BE49-F238E27FC236}">
                  <a16:creationId xmlns:a16="http://schemas.microsoft.com/office/drawing/2014/main" id="{0361A819-E6FF-4B6B-83E0-2D6C738A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0%</a:t>
              </a:r>
            </a:p>
          </p:txBody>
        </p:sp>
        <p:sp>
          <p:nvSpPr>
            <p:cNvPr id="66584" name="Rectangle 24">
              <a:extLst>
                <a:ext uri="{FF2B5EF4-FFF2-40B4-BE49-F238E27FC236}">
                  <a16:creationId xmlns:a16="http://schemas.microsoft.com/office/drawing/2014/main" id="{07DD1A2B-AEE2-4039-8DD2-6B3760D05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66585" name="Rectangle 25">
              <a:extLst>
                <a:ext uri="{FF2B5EF4-FFF2-40B4-BE49-F238E27FC236}">
                  <a16:creationId xmlns:a16="http://schemas.microsoft.com/office/drawing/2014/main" id="{8E1F72ED-B46D-40FD-80B5-98F33DD56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66586" name="Rectangle 26">
              <a:extLst>
                <a:ext uri="{FF2B5EF4-FFF2-40B4-BE49-F238E27FC236}">
                  <a16:creationId xmlns:a16="http://schemas.microsoft.com/office/drawing/2014/main" id="{11018FAC-46EF-49FD-B938-CE1B12ACD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9%</a:t>
              </a:r>
            </a:p>
          </p:txBody>
        </p:sp>
        <p:sp>
          <p:nvSpPr>
            <p:cNvPr id="66587" name="Rectangle 27">
              <a:extLst>
                <a:ext uri="{FF2B5EF4-FFF2-40B4-BE49-F238E27FC236}">
                  <a16:creationId xmlns:a16="http://schemas.microsoft.com/office/drawing/2014/main" id="{43DC7B5E-F354-4A6C-A681-A24782552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66588" name="Rectangle 28">
              <a:extLst>
                <a:ext uri="{FF2B5EF4-FFF2-40B4-BE49-F238E27FC236}">
                  <a16:creationId xmlns:a16="http://schemas.microsoft.com/office/drawing/2014/main" id="{AB0851E4-1963-4AAF-9B36-9C2414A88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66589" name="Rectangle 29">
              <a:extLst>
                <a:ext uri="{FF2B5EF4-FFF2-40B4-BE49-F238E27FC236}">
                  <a16:creationId xmlns:a16="http://schemas.microsoft.com/office/drawing/2014/main" id="{051451F5-817B-4999-AA06-7E4840F6D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66590" name="Rectangle 30">
              <a:extLst>
                <a:ext uri="{FF2B5EF4-FFF2-40B4-BE49-F238E27FC236}">
                  <a16:creationId xmlns:a16="http://schemas.microsoft.com/office/drawing/2014/main" id="{4C1B00C3-B9A9-442D-B269-2A79E200B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17%</a:t>
              </a:r>
            </a:p>
          </p:txBody>
        </p:sp>
        <p:sp>
          <p:nvSpPr>
            <p:cNvPr id="66591" name="Rectangle 31">
              <a:extLst>
                <a:ext uri="{FF2B5EF4-FFF2-40B4-BE49-F238E27FC236}">
                  <a16:creationId xmlns:a16="http://schemas.microsoft.com/office/drawing/2014/main" id="{2F1EDF82-4C75-4277-BEB2-2C6D9141A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66592" name="Rectangle 32">
              <a:extLst>
                <a:ext uri="{FF2B5EF4-FFF2-40B4-BE49-F238E27FC236}">
                  <a16:creationId xmlns:a16="http://schemas.microsoft.com/office/drawing/2014/main" id="{91541B79-72D5-46D7-B2F1-47571DDA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+ 13%</a:t>
              </a:r>
            </a:p>
          </p:txBody>
        </p:sp>
        <p:sp>
          <p:nvSpPr>
            <p:cNvPr id="66593" name="Rectangle 33">
              <a:extLst>
                <a:ext uri="{FF2B5EF4-FFF2-40B4-BE49-F238E27FC236}">
                  <a16:creationId xmlns:a16="http://schemas.microsoft.com/office/drawing/2014/main" id="{B790D227-16D6-4AA3-9A47-A60B9FB30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66594" name="Rectangle 34">
              <a:extLst>
                <a:ext uri="{FF2B5EF4-FFF2-40B4-BE49-F238E27FC236}">
                  <a16:creationId xmlns:a16="http://schemas.microsoft.com/office/drawing/2014/main" id="{B2BD75A6-94A6-40F5-80D0-094189CFD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66595" name="Rectangle 35">
              <a:extLst>
                <a:ext uri="{FF2B5EF4-FFF2-40B4-BE49-F238E27FC236}">
                  <a16:creationId xmlns:a16="http://schemas.microsoft.com/office/drawing/2014/main" id="{EC1AB70A-C206-45D1-8EB8-5FBF8390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66596" name="Rectangle 36">
              <a:extLst>
                <a:ext uri="{FF2B5EF4-FFF2-40B4-BE49-F238E27FC236}">
                  <a16:creationId xmlns:a16="http://schemas.microsoft.com/office/drawing/2014/main" id="{5DA195D5-2E26-4BB1-9F06-BE9E0F64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    0%</a:t>
              </a:r>
            </a:p>
          </p:txBody>
        </p:sp>
        <p:sp>
          <p:nvSpPr>
            <p:cNvPr id="66597" name="Rectangle 37">
              <a:extLst>
                <a:ext uri="{FF2B5EF4-FFF2-40B4-BE49-F238E27FC236}">
                  <a16:creationId xmlns:a16="http://schemas.microsoft.com/office/drawing/2014/main" id="{0AFD6684-E680-48A7-8E06-C6AF887C8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66598" name="Rectangle 38">
              <a:extLst>
                <a:ext uri="{FF2B5EF4-FFF2-40B4-BE49-F238E27FC236}">
                  <a16:creationId xmlns:a16="http://schemas.microsoft.com/office/drawing/2014/main" id="{B67E3C2D-0432-4962-B44C-8B536AE4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19%</a:t>
              </a:r>
            </a:p>
          </p:txBody>
        </p:sp>
        <p:sp>
          <p:nvSpPr>
            <p:cNvPr id="66599" name="Rectangle 39">
              <a:extLst>
                <a:ext uri="{FF2B5EF4-FFF2-40B4-BE49-F238E27FC236}">
                  <a16:creationId xmlns:a16="http://schemas.microsoft.com/office/drawing/2014/main" id="{0EADE6F4-8858-4CB9-B7F7-85292636D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66600" name="Rectangle 40">
              <a:extLst>
                <a:ext uri="{FF2B5EF4-FFF2-40B4-BE49-F238E27FC236}">
                  <a16:creationId xmlns:a16="http://schemas.microsoft.com/office/drawing/2014/main" id="{995A4A4F-993A-47B5-84B0-92E667EE1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66601" name="Rectangle 41">
              <a:extLst>
                <a:ext uri="{FF2B5EF4-FFF2-40B4-BE49-F238E27FC236}">
                  <a16:creationId xmlns:a16="http://schemas.microsoft.com/office/drawing/2014/main" id="{CFCB5998-6309-4F23-8C18-B846B18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66602" name="Rectangle 42">
              <a:extLst>
                <a:ext uri="{FF2B5EF4-FFF2-40B4-BE49-F238E27FC236}">
                  <a16:creationId xmlns:a16="http://schemas.microsoft.com/office/drawing/2014/main" id="{4000C8DD-591E-4718-8EC8-E6F91608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66603" name="Rectangle 43">
              <a:extLst>
                <a:ext uri="{FF2B5EF4-FFF2-40B4-BE49-F238E27FC236}">
                  <a16:creationId xmlns:a16="http://schemas.microsoft.com/office/drawing/2014/main" id="{F45605A4-D43B-4940-B181-FA0D8A631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66604" name="Rectangle 44">
              <a:extLst>
                <a:ext uri="{FF2B5EF4-FFF2-40B4-BE49-F238E27FC236}">
                  <a16:creationId xmlns:a16="http://schemas.microsoft.com/office/drawing/2014/main" id="{0FCBD6E1-5439-432C-AAD6-83E687BFC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+ 17%</a:t>
              </a:r>
            </a:p>
          </p:txBody>
        </p:sp>
        <p:sp>
          <p:nvSpPr>
            <p:cNvPr id="66605" name="Rectangle 45">
              <a:extLst>
                <a:ext uri="{FF2B5EF4-FFF2-40B4-BE49-F238E27FC236}">
                  <a16:creationId xmlns:a16="http://schemas.microsoft.com/office/drawing/2014/main" id="{F428AFD3-82E6-4339-B9B8-06B7A1A56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66606" name="Rectangle 46">
              <a:extLst>
                <a:ext uri="{FF2B5EF4-FFF2-40B4-BE49-F238E27FC236}">
                  <a16:creationId xmlns:a16="http://schemas.microsoft.com/office/drawing/2014/main" id="{9F696773-D952-48C7-835D-47D86AA277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66607" name="Rectangle 47">
              <a:extLst>
                <a:ext uri="{FF2B5EF4-FFF2-40B4-BE49-F238E27FC236}">
                  <a16:creationId xmlns:a16="http://schemas.microsoft.com/office/drawing/2014/main" id="{72AEFBE5-82F6-4A0A-B78D-E4FE5D75D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11%</a:t>
              </a:r>
            </a:p>
          </p:txBody>
        </p:sp>
        <p:sp>
          <p:nvSpPr>
            <p:cNvPr id="66608" name="Rectangle 48">
              <a:extLst>
                <a:ext uri="{FF2B5EF4-FFF2-40B4-BE49-F238E27FC236}">
                  <a16:creationId xmlns:a16="http://schemas.microsoft.com/office/drawing/2014/main" id="{2B0898D7-5847-4219-AC95-3B4BAEADD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66609" name="Line 49">
              <a:extLst>
                <a:ext uri="{FF2B5EF4-FFF2-40B4-BE49-F238E27FC236}">
                  <a16:creationId xmlns:a16="http://schemas.microsoft.com/office/drawing/2014/main" id="{2D854E79-20D2-41D2-8F15-0655A4B463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0" name="Line 50">
              <a:extLst>
                <a:ext uri="{FF2B5EF4-FFF2-40B4-BE49-F238E27FC236}">
                  <a16:creationId xmlns:a16="http://schemas.microsoft.com/office/drawing/2014/main" id="{3AB8173B-E3A0-4562-AEF4-6D6B814CE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1" name="Line 51">
              <a:extLst>
                <a:ext uri="{FF2B5EF4-FFF2-40B4-BE49-F238E27FC236}">
                  <a16:creationId xmlns:a16="http://schemas.microsoft.com/office/drawing/2014/main" id="{D7C0E433-7482-4E10-82F0-80CCF673F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2" name="Line 52">
              <a:extLst>
                <a:ext uri="{FF2B5EF4-FFF2-40B4-BE49-F238E27FC236}">
                  <a16:creationId xmlns:a16="http://schemas.microsoft.com/office/drawing/2014/main" id="{83AF7E6E-E0F3-49EE-B6AD-A2529AB2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3" name="Line 53">
              <a:extLst>
                <a:ext uri="{FF2B5EF4-FFF2-40B4-BE49-F238E27FC236}">
                  <a16:creationId xmlns:a16="http://schemas.microsoft.com/office/drawing/2014/main" id="{519D8A73-10A9-4420-B280-0CD30965A4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4" name="Line 54">
              <a:extLst>
                <a:ext uri="{FF2B5EF4-FFF2-40B4-BE49-F238E27FC236}">
                  <a16:creationId xmlns:a16="http://schemas.microsoft.com/office/drawing/2014/main" id="{3592B4A4-700F-4F77-A88E-0A9BAFA5F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5" name="Line 55">
              <a:extLst>
                <a:ext uri="{FF2B5EF4-FFF2-40B4-BE49-F238E27FC236}">
                  <a16:creationId xmlns:a16="http://schemas.microsoft.com/office/drawing/2014/main" id="{CAB49B4C-B51F-45ED-95CB-5CD38F0352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6" name="Line 56">
              <a:extLst>
                <a:ext uri="{FF2B5EF4-FFF2-40B4-BE49-F238E27FC236}">
                  <a16:creationId xmlns:a16="http://schemas.microsoft.com/office/drawing/2014/main" id="{DB8EE3E7-3F25-4BB8-ACC4-CD178171B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7" name="Line 57">
              <a:extLst>
                <a:ext uri="{FF2B5EF4-FFF2-40B4-BE49-F238E27FC236}">
                  <a16:creationId xmlns:a16="http://schemas.microsoft.com/office/drawing/2014/main" id="{FCEC6C57-B2B7-4620-8691-5AD523298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8" name="Line 58">
              <a:extLst>
                <a:ext uri="{FF2B5EF4-FFF2-40B4-BE49-F238E27FC236}">
                  <a16:creationId xmlns:a16="http://schemas.microsoft.com/office/drawing/2014/main" id="{5123D6FC-D683-45E5-A7E4-924A13B55C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19" name="Line 59">
              <a:extLst>
                <a:ext uri="{FF2B5EF4-FFF2-40B4-BE49-F238E27FC236}">
                  <a16:creationId xmlns:a16="http://schemas.microsoft.com/office/drawing/2014/main" id="{B698ACCF-4659-497A-83B5-94EFCE9E0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0" name="Line 60">
              <a:extLst>
                <a:ext uri="{FF2B5EF4-FFF2-40B4-BE49-F238E27FC236}">
                  <a16:creationId xmlns:a16="http://schemas.microsoft.com/office/drawing/2014/main" id="{DBF1D3DB-E002-47DA-A4C6-7770D3DDF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1" name="Line 61">
              <a:extLst>
                <a:ext uri="{FF2B5EF4-FFF2-40B4-BE49-F238E27FC236}">
                  <a16:creationId xmlns:a16="http://schemas.microsoft.com/office/drawing/2014/main" id="{3D86B156-076F-4570-9952-B73B09CD2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2" name="Line 62">
              <a:extLst>
                <a:ext uri="{FF2B5EF4-FFF2-40B4-BE49-F238E27FC236}">
                  <a16:creationId xmlns:a16="http://schemas.microsoft.com/office/drawing/2014/main" id="{63A34415-EC68-440F-83C4-80D76A5E8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3" name="Line 63">
              <a:extLst>
                <a:ext uri="{FF2B5EF4-FFF2-40B4-BE49-F238E27FC236}">
                  <a16:creationId xmlns:a16="http://schemas.microsoft.com/office/drawing/2014/main" id="{1F8949B4-637D-4191-B197-7FF251AAF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4" name="Line 64">
              <a:extLst>
                <a:ext uri="{FF2B5EF4-FFF2-40B4-BE49-F238E27FC236}">
                  <a16:creationId xmlns:a16="http://schemas.microsoft.com/office/drawing/2014/main" id="{3DBDEE10-7C9C-4C95-934B-27DDC2044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25" name="Line 65">
              <a:extLst>
                <a:ext uri="{FF2B5EF4-FFF2-40B4-BE49-F238E27FC236}">
                  <a16:creationId xmlns:a16="http://schemas.microsoft.com/office/drawing/2014/main" id="{4DC908FD-6F27-4BD8-98CF-FCCEBD2969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9179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Comic Sans MS" pitchFamily="66" charset="0"/>
              </a:rPr>
              <a:t>Item Response Theory Puts</a:t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People and Items on Same Scale</a:t>
            </a:r>
          </a:p>
        </p:txBody>
      </p:sp>
      <p:grpSp>
        <p:nvGrpSpPr>
          <p:cNvPr id="102403" name="Group 3"/>
          <p:cNvGrpSpPr>
            <a:grpSpLocks/>
          </p:cNvGrpSpPr>
          <p:nvPr/>
        </p:nvGrpSpPr>
        <p:grpSpPr bwMode="auto">
          <a:xfrm>
            <a:off x="744538" y="2138363"/>
            <a:ext cx="8054975" cy="2362200"/>
            <a:chOff x="528" y="1347"/>
            <a:chExt cx="5708" cy="1488"/>
          </a:xfrm>
        </p:grpSpPr>
        <p:sp>
          <p:nvSpPr>
            <p:cNvPr id="102405" name="Line 4"/>
            <p:cNvSpPr>
              <a:spLocks noChangeShapeType="1"/>
            </p:cNvSpPr>
            <p:nvPr/>
          </p:nvSpPr>
          <p:spPr bwMode="auto">
            <a:xfrm>
              <a:off x="528" y="2090"/>
              <a:ext cx="5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lg" len="med"/>
              <a:tailEnd type="triangl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06" name="AutoShape 5"/>
            <p:cNvSpPr>
              <a:spLocks noChangeArrowheads="1"/>
            </p:cNvSpPr>
            <p:nvPr/>
          </p:nvSpPr>
          <p:spPr bwMode="auto">
            <a:xfrm flipV="1">
              <a:off x="1274" y="1691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7" name="AutoShape 6"/>
            <p:cNvSpPr>
              <a:spLocks noChangeArrowheads="1"/>
            </p:cNvSpPr>
            <p:nvPr/>
          </p:nvSpPr>
          <p:spPr bwMode="auto">
            <a:xfrm flipV="1">
              <a:off x="3380" y="1692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8" name="AutoShape 7"/>
            <p:cNvSpPr>
              <a:spLocks noChangeArrowheads="1"/>
            </p:cNvSpPr>
            <p:nvPr/>
          </p:nvSpPr>
          <p:spPr bwMode="auto">
            <a:xfrm flipV="1">
              <a:off x="4411" y="169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09" name="AutoShape 8"/>
            <p:cNvSpPr>
              <a:spLocks noChangeArrowheads="1"/>
            </p:cNvSpPr>
            <p:nvPr/>
          </p:nvSpPr>
          <p:spPr bwMode="auto">
            <a:xfrm>
              <a:off x="1569" y="2203"/>
              <a:ext cx="105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0" name="AutoShape 9"/>
            <p:cNvSpPr>
              <a:spLocks noChangeArrowheads="1"/>
            </p:cNvSpPr>
            <p:nvPr/>
          </p:nvSpPr>
          <p:spPr bwMode="auto">
            <a:xfrm>
              <a:off x="2733" y="2203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1" name="AutoShape 10"/>
            <p:cNvSpPr>
              <a:spLocks noChangeArrowheads="1"/>
            </p:cNvSpPr>
            <p:nvPr/>
          </p:nvSpPr>
          <p:spPr bwMode="auto">
            <a:xfrm>
              <a:off x="4083" y="2202"/>
              <a:ext cx="106" cy="27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800">
                <a:latin typeface="Calibri" pitchFamily="34" charset="0"/>
              </a:endParaRPr>
            </a:p>
          </p:txBody>
        </p:sp>
        <p:sp>
          <p:nvSpPr>
            <p:cNvPr id="102412" name="Text Box 11"/>
            <p:cNvSpPr txBox="1">
              <a:spLocks noChangeArrowheads="1"/>
            </p:cNvSpPr>
            <p:nvPr/>
          </p:nvSpPr>
          <p:spPr bwMode="auto">
            <a:xfrm>
              <a:off x="1261" y="2526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1</a:t>
              </a:r>
            </a:p>
          </p:txBody>
        </p:sp>
        <p:sp>
          <p:nvSpPr>
            <p:cNvPr id="102413" name="Text Box 12"/>
            <p:cNvSpPr txBox="1">
              <a:spLocks noChangeArrowheads="1"/>
            </p:cNvSpPr>
            <p:nvPr/>
          </p:nvSpPr>
          <p:spPr bwMode="auto">
            <a:xfrm>
              <a:off x="2426" y="2535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2</a:t>
              </a:r>
            </a:p>
          </p:txBody>
        </p:sp>
        <p:sp>
          <p:nvSpPr>
            <p:cNvPr id="102414" name="Text Box 13"/>
            <p:cNvSpPr txBox="1">
              <a:spLocks noChangeArrowheads="1"/>
            </p:cNvSpPr>
            <p:nvPr/>
          </p:nvSpPr>
          <p:spPr bwMode="auto">
            <a:xfrm>
              <a:off x="3875" y="2544"/>
              <a:ext cx="8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Item 3</a:t>
              </a:r>
            </a:p>
          </p:txBody>
        </p:sp>
        <p:sp>
          <p:nvSpPr>
            <p:cNvPr id="102415" name="Text Box 14"/>
            <p:cNvSpPr txBox="1">
              <a:spLocks noChangeArrowheads="1"/>
            </p:cNvSpPr>
            <p:nvPr/>
          </p:nvSpPr>
          <p:spPr bwMode="auto">
            <a:xfrm>
              <a:off x="888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1</a:t>
              </a:r>
            </a:p>
          </p:txBody>
        </p:sp>
        <p:sp>
          <p:nvSpPr>
            <p:cNvPr id="102416" name="Text Box 15"/>
            <p:cNvSpPr txBox="1">
              <a:spLocks noChangeArrowheads="1"/>
            </p:cNvSpPr>
            <p:nvPr/>
          </p:nvSpPr>
          <p:spPr bwMode="auto">
            <a:xfrm>
              <a:off x="2993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2</a:t>
              </a:r>
            </a:p>
          </p:txBody>
        </p:sp>
        <p:sp>
          <p:nvSpPr>
            <p:cNvPr id="102417" name="Text Box 16"/>
            <p:cNvSpPr txBox="1">
              <a:spLocks noChangeArrowheads="1"/>
            </p:cNvSpPr>
            <p:nvPr/>
          </p:nvSpPr>
          <p:spPr bwMode="auto">
            <a:xfrm>
              <a:off x="4015" y="1347"/>
              <a:ext cx="103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Comic Sans MS" pitchFamily="66" charset="0"/>
                </a:rPr>
                <a:t>Person 3</a:t>
              </a:r>
            </a:p>
          </p:txBody>
        </p:sp>
        <p:sp>
          <p:nvSpPr>
            <p:cNvPr id="102418" name="AutoShape 17"/>
            <p:cNvSpPr>
              <a:spLocks/>
            </p:cNvSpPr>
            <p:nvPr/>
          </p:nvSpPr>
          <p:spPr bwMode="auto">
            <a:xfrm>
              <a:off x="5073" y="2318"/>
              <a:ext cx="1163" cy="384"/>
            </a:xfrm>
            <a:prstGeom prst="accentCallout2">
              <a:avLst>
                <a:gd name="adj1" fmla="val 18750"/>
                <a:gd name="adj2" fmla="val -4644"/>
                <a:gd name="adj3" fmla="val 18750"/>
                <a:gd name="adj4" fmla="val -23019"/>
                <a:gd name="adj5" fmla="val -57292"/>
                <a:gd name="adj6" fmla="val -42069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altLang="en-US" sz="2000">
                  <a:latin typeface="Calibri" pitchFamily="34" charset="0"/>
                </a:rPr>
                <a:t>Trait</a:t>
              </a:r>
            </a:p>
            <a:p>
              <a:r>
                <a:rPr lang="en-US" altLang="en-US" sz="2000">
                  <a:latin typeface="Calibri" pitchFamily="34" charset="0"/>
                </a:rPr>
                <a:t>Continuum</a:t>
              </a: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63" name="Picture 528" descr="C:\Users\bas455\Desktop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121243" cy="64963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876800" y="2438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60         70         80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8592" y="2438400"/>
            <a:ext cx="302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20          30         40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6956" y="2472185"/>
              <a:ext cx="392400" cy="188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76" y="2460305"/>
                <a:ext cx="41616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8295436" y="2488745"/>
              <a:ext cx="474480" cy="172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83556" y="2476865"/>
                <a:ext cx="498240" cy="196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3F47D613-A7AF-4D5F-B763-0F52850D3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74625"/>
            <a:ext cx="81280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Comic Sans MS" panose="030F0702030302020204" pitchFamily="66" charset="0"/>
              </a:rPr>
              <a:t>Item Response Theory (IRT)</a:t>
            </a: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F4A6F4CC-0451-4844-AE03-50C27EDE8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3" y="1163638"/>
            <a:ext cx="8288337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9" tIns="46297" rIns="91049" bIns="46297"/>
          <a:lstStyle>
            <a:lvl1pPr marL="457200" indent="-457200" defTabSz="971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1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Char char="o"/>
            </a:pPr>
            <a:endParaRPr lang="en-US" altLang="en-US" sz="26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Clr>
                <a:schemeClr val="tx2"/>
              </a:buClr>
              <a:buFontTx/>
              <a:buNone/>
            </a:pPr>
            <a:r>
              <a:rPr lang="en-US" altLang="en-US" sz="2600" b="0">
                <a:latin typeface="Comic Sans MS" panose="030F0702030302020204" pitchFamily="66" charset="0"/>
              </a:rPr>
              <a:t>IRT graded response model estimates relationship between a person’s response Y</a:t>
            </a:r>
            <a:r>
              <a:rPr lang="en-US" altLang="en-US" sz="2600" b="0" baseline="-25000">
                <a:latin typeface="Comic Sans MS" panose="030F0702030302020204" pitchFamily="66" charset="0"/>
              </a:rPr>
              <a:t>i</a:t>
            </a:r>
            <a:r>
              <a:rPr lang="en-US" altLang="en-US" sz="2600" b="0">
                <a:latin typeface="Comic Sans MS" panose="030F0702030302020204" pitchFamily="66" charset="0"/>
              </a:rPr>
              <a:t> to the question (i) and his or her level on the latent construct (</a:t>
            </a:r>
            <a:r>
              <a:rPr lang="en-US" altLang="en-US" sz="2600" b="0">
                <a:latin typeface="Comic Sans MS" panose="030F0702030302020204" pitchFamily="66" charset="0"/>
                <a:sym typeface="Symbol" panose="05050102010706020507" pitchFamily="18" charset="2"/>
              </a:rPr>
              <a:t>):</a:t>
            </a:r>
            <a:r>
              <a:rPr lang="en-US" altLang="en-US" sz="2600" b="0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endParaRPr lang="en-US" altLang="en-US" sz="26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endParaRPr lang="en-US" altLang="en-US" sz="30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n-US" sz="3000">
                <a:latin typeface="Calibri" panose="020F0502020204030204" pitchFamily="34" charset="0"/>
              </a:rPr>
              <a:t> </a:t>
            </a:r>
            <a:r>
              <a:rPr lang="en-US" altLang="en-US" sz="2200">
                <a:latin typeface="Comic Sans MS" panose="030F0702030302020204" pitchFamily="66" charset="0"/>
              </a:rPr>
              <a:t>b</a:t>
            </a:r>
            <a:r>
              <a:rPr lang="en-US" altLang="en-US" sz="2200" baseline="-25000">
                <a:latin typeface="Comic Sans MS" panose="030F0702030302020204" pitchFamily="66" charset="0"/>
              </a:rPr>
              <a:t>ik</a:t>
            </a:r>
            <a:r>
              <a:rPr lang="en-US" altLang="en-US" sz="2200" b="0">
                <a:latin typeface="Comic Sans MS" panose="030F0702030302020204" pitchFamily="66" charset="0"/>
              </a:rPr>
              <a:t> estimates how difficult it is to have a score of k or more on item (i).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n-US" altLang="en-US" sz="2200" b="0">
                <a:latin typeface="Comic Sans MS" panose="030F0702030302020204" pitchFamily="66" charset="0"/>
              </a:rPr>
              <a:t>  </a:t>
            </a:r>
            <a:r>
              <a:rPr lang="en-US" altLang="en-US" sz="2200">
                <a:latin typeface="Comic Sans MS" panose="030F0702030302020204" pitchFamily="66" charset="0"/>
              </a:rPr>
              <a:t>a</a:t>
            </a:r>
            <a:r>
              <a:rPr lang="en-US" altLang="en-US" sz="2200" baseline="-25000">
                <a:latin typeface="Comic Sans MS" panose="030F0702030302020204" pitchFamily="66" charset="0"/>
              </a:rPr>
              <a:t>i</a:t>
            </a:r>
            <a:r>
              <a:rPr lang="en-US" altLang="en-US" sz="2200" b="0">
                <a:latin typeface="Comic Sans MS" panose="030F0702030302020204" pitchFamily="66" charset="0"/>
              </a:rPr>
              <a:t> estimates item discrimination. </a:t>
            </a: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None/>
            </a:pPr>
            <a:endParaRPr lang="en-US" altLang="en-US" sz="30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None/>
            </a:pPr>
            <a:endParaRPr lang="en-US" altLang="en-US" sz="300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0"/>
              </a:spcBef>
              <a:buFontTx/>
              <a:buNone/>
            </a:pPr>
            <a:endParaRPr lang="en-US" altLang="en-US" sz="3000">
              <a:latin typeface="Calibri" panose="020F0502020204030204" pitchFamily="34" charset="0"/>
            </a:endParaRP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DB8604F4-92E8-4011-BC91-DF4153187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Calibri" panose="020F0502020204030204" pitchFamily="34" charset="0"/>
            </a:endParaRPr>
          </a:p>
        </p:txBody>
      </p:sp>
      <p:graphicFrame>
        <p:nvGraphicFramePr>
          <p:cNvPr id="53253" name="Object 95">
            <a:extLst>
              <a:ext uri="{FF2B5EF4-FFF2-40B4-BE49-F238E27FC236}">
                <a16:creationId xmlns:a16="http://schemas.microsoft.com/office/drawing/2014/main" id="{93AC5D0D-BBAB-49D3-A3B8-0ECECFEDD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5988" y="3276600"/>
          <a:ext cx="3924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Equation" r:id="rId3" imgW="1892300" imgH="431800" progId="Equation.3">
                  <p:embed/>
                </p:oleObj>
              </mc:Choice>
              <mc:Fallback>
                <p:oleObj name="Equation" r:id="rId3" imgW="1892300" imgH="431800" progId="Equation.3">
                  <p:embed/>
                  <p:pic>
                    <p:nvPicPr>
                      <p:cNvPr id="53253" name="Object 95">
                        <a:extLst>
                          <a:ext uri="{FF2B5EF4-FFF2-40B4-BE49-F238E27FC236}">
                            <a16:creationId xmlns:a16="http://schemas.microsoft.com/office/drawing/2014/main" id="{93AC5D0D-BBAB-49D3-A3B8-0ECECFEDD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3276600"/>
                        <a:ext cx="3924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63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58800" y="400050"/>
            <a:ext cx="690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74819" name="Rectangle 3"/>
          <p:cNvSpPr>
            <a:spLocks noChangeArrowheads="1"/>
          </p:cNvSpPr>
          <p:nvPr/>
        </p:nvSpPr>
        <p:spPr bwMode="auto">
          <a:xfrm>
            <a:off x="609600" y="19812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2600" dirty="0"/>
              <a:t>Dead                     0.0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2600" dirty="0"/>
              <a:t>Alive                      1.0</a:t>
            </a:r>
          </a:p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2200" dirty="0"/>
          </a:p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2200" dirty="0"/>
              <a:t>Marathoner          1.0</a:t>
            </a:r>
          </a:p>
          <a:p>
            <a:pPr algn="ctr">
              <a:lnSpc>
                <a:spcPct val="90000"/>
              </a:lnSpc>
              <a:spcBef>
                <a:spcPct val="100000"/>
              </a:spcBef>
              <a:buFontTx/>
              <a:buNone/>
            </a:pPr>
            <a:r>
              <a:rPr lang="en-US" altLang="en-US" sz="2200" dirty="0"/>
              <a:t>Person in coma    1.0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wrap="none" lIns="90488" tIns="44450" rIns="90488" bIns="44450"/>
          <a:lstStyle/>
          <a:p>
            <a:r>
              <a:rPr lang="en-US" altLang="en-US" dirty="0">
                <a:latin typeface="Comic Sans MS" panose="030F0702030302020204" pitchFamily="66" charset="0"/>
              </a:rPr>
              <a:t>Limitation of Survival Analysis</a:t>
            </a:r>
          </a:p>
        </p:txBody>
      </p:sp>
      <p:pic>
        <p:nvPicPr>
          <p:cNvPr id="49157" name="Picture 1" descr="File:Coma Posi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75" y="4043363"/>
            <a:ext cx="45720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2" descr="Ann Marie looked over at me and asked if I was okay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1417638"/>
            <a:ext cx="4572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8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b="1">
                <a:latin typeface="Comic Sans MS" panose="030F0702030302020204" pitchFamily="66" charset="0"/>
              </a:rPr>
              <a:t>Reliability Target for Use of Measures with Individuals 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3505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Reliability ranges from 0-1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0.90 or above is goal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dirty="0">
              <a:latin typeface="Comic Sans MS" panose="030F0702030302020204" pitchFamily="66" charset="0"/>
            </a:endParaRPr>
          </a:p>
          <a:p>
            <a:pPr marL="342900" lvl="1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>
                <a:latin typeface="Comic Sans MS" panose="030F0702030302020204" pitchFamily="66" charset="0"/>
              </a:rPr>
              <a:t>Reliability = 1 – (SE/10)</a:t>
            </a:r>
            <a:r>
              <a:rPr lang="en-US" sz="3200" baseline="30000" dirty="0">
                <a:latin typeface="Comic Sans MS" panose="030F0702030302020204" pitchFamily="66" charset="0"/>
              </a:rPr>
              <a:t>2     </a:t>
            </a:r>
            <a:r>
              <a:rPr lang="en-US" sz="3200" i="1" baseline="30000" dirty="0">
                <a:latin typeface="Comic Sans MS" panose="030F0702030302020204" pitchFamily="66" charset="0"/>
              </a:rPr>
              <a:t>(T-score metric)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Reliability = 0.90 when </a:t>
            </a:r>
            <a:r>
              <a:rPr lang="en-US" u="sng" dirty="0">
                <a:latin typeface="Comic Sans MS" panose="030F0702030302020204" pitchFamily="66" charset="0"/>
              </a:rPr>
              <a:t>SE = 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Comic Sans MS" panose="030F0702030302020204" pitchFamily="66" charset="0"/>
              </a:rPr>
              <a:t>95</a:t>
            </a:r>
            <a:r>
              <a:rPr lang="en-US" dirty="0"/>
              <a:t>% CI = true score +/- 1.96 x SE</a:t>
            </a:r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914400" lvl="2" indent="0">
              <a:buFontTx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r>
              <a:rPr lang="en-US" dirty="0"/>
              <a:t>	</a:t>
            </a:r>
            <a:endParaRPr lang="en-US" baseline="30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aseline="30000" dirty="0"/>
          </a:p>
          <a:p>
            <a:pPr lvl="1">
              <a:buFontTx/>
              <a:buNone/>
              <a:defRPr/>
            </a:pPr>
            <a:endParaRPr lang="en-US" dirty="0"/>
          </a:p>
        </p:txBody>
      </p:sp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6781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2568F-0991-4F7F-A24C-68FED438002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/>
          <a:lstStyle/>
          <a:p>
            <a:r>
              <a:rPr lang="en-US" altLang="en-US" sz="4000" b="1" dirty="0">
                <a:latin typeface="Comic Sans MS" pitchFamily="66" charset="0"/>
              </a:rPr>
              <a:t>In the past 7 days …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was grouchy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[1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st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Never                            [39]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                            [48]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                     [56]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                             [64]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                            [72]</a:t>
            </a:r>
          </a:p>
          <a:p>
            <a:pPr marL="0" indent="0">
              <a:buFontTx/>
              <a:buNone/>
            </a:pPr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56.1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5.7 (rel. = 0.68)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13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467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like I was ready to explode </a:t>
            </a:r>
          </a:p>
          <a:p>
            <a:pPr marL="0" indent="0"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[2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nd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 question]</a:t>
            </a:r>
            <a:endParaRPr lang="en-US" altLang="en-US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51.9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4.8 (rel. = 0.77)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angry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[3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rd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50.5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3.9 (rel. = 0.85)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391400" cy="5029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angrier than I thought I should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[4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    - </a:t>
            </a:r>
            <a:r>
              <a:rPr lang="en-US" altLang="en-US" sz="2800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lvl="1"/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48.8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3.6 (rel. = 0.87)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845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742950" y="1447800"/>
            <a:ext cx="794385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felt annoyed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[5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marL="0" indent="0"/>
            <a:endParaRPr lang="en-US" altLang="en-US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50.1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3.2 (rel. = 0.90)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4522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-114300" y="76200"/>
            <a:ext cx="9258300" cy="1143000"/>
          </a:xfrm>
        </p:spPr>
        <p:txBody>
          <a:bodyPr/>
          <a:lstStyle/>
          <a:p>
            <a:r>
              <a:rPr lang="en-US" altLang="en-US" b="1" dirty="0">
                <a:latin typeface="Comic Sans MS" pitchFamily="66" charset="0"/>
              </a:rPr>
              <a:t>In the past 7 days …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62000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I made myself angry about something just by thinking about it. 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[6</a:t>
            </a:r>
            <a:r>
              <a:rPr lang="en-US" altLang="en-US" baseline="30000" dirty="0">
                <a:solidFill>
                  <a:srgbClr val="FFC000"/>
                </a:solidFill>
                <a:latin typeface="Comic Sans MS" pitchFamily="66" charset="0"/>
              </a:rPr>
              <a:t>th</a:t>
            </a:r>
            <a:r>
              <a:rPr lang="en-US" altLang="en-US" dirty="0">
                <a:solidFill>
                  <a:srgbClr val="FFC000"/>
                </a:solidFill>
                <a:latin typeface="Comic Sans MS" pitchFamily="66" charset="0"/>
              </a:rPr>
              <a:t> question]</a:t>
            </a:r>
            <a:endParaRPr lang="en-US" altLang="en-US" sz="2800" dirty="0">
              <a:latin typeface="Comic Sans MS" pitchFamily="66" charset="0"/>
            </a:endParaRPr>
          </a:p>
          <a:p>
            <a:pPr lvl="1"/>
            <a:r>
              <a:rPr lang="en-US" altLang="en-US" dirty="0">
                <a:latin typeface="Comic Sans MS" pitchFamily="66" charset="0"/>
              </a:rPr>
              <a:t>Never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Rarely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Sometimes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Often</a:t>
            </a:r>
          </a:p>
          <a:p>
            <a:pPr lvl="1"/>
            <a:r>
              <a:rPr lang="en-US" altLang="en-US" dirty="0">
                <a:latin typeface="Comic Sans MS" pitchFamily="66" charset="0"/>
              </a:rPr>
              <a:t>Always</a:t>
            </a:r>
          </a:p>
          <a:p>
            <a:pPr marL="0" indent="0">
              <a:buFontTx/>
              <a:buNone/>
            </a:pPr>
            <a:endParaRPr lang="en-US" altLang="en-US" sz="2800" dirty="0"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Estimated Anger = 50.2  </a:t>
            </a:r>
          </a:p>
          <a:p>
            <a:pPr marL="0" indent="0">
              <a:buFontTx/>
              <a:buNone/>
            </a:pPr>
            <a:r>
              <a:rPr lang="en-US" altLang="en-US" dirty="0">
                <a:latin typeface="Comic Sans MS" pitchFamily="66" charset="0"/>
              </a:rPr>
              <a:t>SE = 2.8 (</a:t>
            </a:r>
            <a:r>
              <a:rPr lang="en-US" altLang="en-US" dirty="0" err="1">
                <a:latin typeface="Comic Sans MS" pitchFamily="66" charset="0"/>
              </a:rPr>
              <a:t>rel</a:t>
            </a:r>
            <a:r>
              <a:rPr lang="en-US" altLang="en-US" dirty="0">
                <a:latin typeface="Comic Sans MS" pitchFamily="66" charset="0"/>
              </a:rPr>
              <a:t> = 0.92)     </a:t>
            </a:r>
            <a:r>
              <a:rPr lang="en-US" altLang="en-US" sz="2400" dirty="0">
                <a:latin typeface="Comic Sans MS" pitchFamily="66" charset="0"/>
              </a:rPr>
              <a:t>(95% CI: </a:t>
            </a:r>
            <a:r>
              <a:rPr lang="en-US" altLang="en-US" sz="2400" u="sng" dirty="0">
                <a:latin typeface="Comic Sans MS" pitchFamily="66" charset="0"/>
              </a:rPr>
              <a:t>44.7-55.7</a:t>
            </a:r>
            <a:r>
              <a:rPr lang="en-US" altLang="en-US" sz="2400" dirty="0">
                <a:latin typeface="Comic Sans MS" pitchFamily="66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238875"/>
            <a:ext cx="2400300" cy="476250"/>
          </a:xfrm>
        </p:spPr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65225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Person Fit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925513"/>
            <a:ext cx="8458200" cy="520065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Large negative Z</a:t>
            </a:r>
            <a:r>
              <a:rPr lang="en-US" altLang="en-US" baseline="-25000">
                <a:latin typeface="Comic Sans MS" panose="030F0702030302020204" pitchFamily="66" charset="0"/>
              </a:rPr>
              <a:t>L</a:t>
            </a:r>
            <a:r>
              <a:rPr lang="en-US" altLang="en-US">
                <a:latin typeface="Comic Sans MS" panose="030F0702030302020204" pitchFamily="66" charset="0"/>
              </a:rPr>
              <a:t> values (Drasgow et al., 1985) indicate misfit.</a:t>
            </a:r>
          </a:p>
          <a:p>
            <a:endParaRPr lang="en-US" altLang="en-US" sz="2800">
              <a:latin typeface="Comic Sans MS" panose="030F0702030302020204" pitchFamily="66" charset="0"/>
            </a:endParaRPr>
          </a:p>
          <a:p>
            <a:pPr lvl="1"/>
            <a:r>
              <a:rPr lang="en-US" altLang="en-US">
                <a:latin typeface="Comic Sans MS" panose="030F0702030302020204" pitchFamily="66" charset="0"/>
              </a:rPr>
              <a:t>one person who responded to 14 of the PROMIS physical functioning items had a Z</a:t>
            </a:r>
            <a:r>
              <a:rPr lang="en-US" altLang="en-US" baseline="-25000">
                <a:latin typeface="Comic Sans MS" panose="030F0702030302020204" pitchFamily="66" charset="0"/>
              </a:rPr>
              <a:t>L</a:t>
            </a:r>
            <a:r>
              <a:rPr lang="en-US" altLang="en-US">
                <a:latin typeface="Comic Sans MS" panose="030F0702030302020204" pitchFamily="66" charset="0"/>
              </a:rPr>
              <a:t> = -3.13</a:t>
            </a:r>
          </a:p>
          <a:p>
            <a:pPr lvl="1"/>
            <a:endParaRPr lang="en-US" altLang="en-US">
              <a:latin typeface="Comic Sans MS" panose="030F0702030302020204" pitchFamily="66" charset="0"/>
            </a:endParaRPr>
          </a:p>
          <a:p>
            <a:pPr lvl="1"/>
            <a:r>
              <a:rPr lang="en-US" altLang="en-US">
                <a:latin typeface="Comic Sans MS" panose="030F0702030302020204" pitchFamily="66" charset="0"/>
              </a:rPr>
              <a:t>For 13 items the person could do the activity (including running 5 miles) </a:t>
            </a:r>
            <a:r>
              <a:rPr lang="en-US" altLang="en-US" i="1">
                <a:latin typeface="Comic Sans MS" panose="030F0702030302020204" pitchFamily="66" charset="0"/>
              </a:rPr>
              <a:t>without any difficulty</a:t>
            </a:r>
            <a:r>
              <a:rPr lang="en-US" altLang="en-US">
                <a:latin typeface="Comic Sans MS" panose="030F0702030302020204" pitchFamily="66" charset="0"/>
              </a:rPr>
              <a:t>.</a:t>
            </a:r>
          </a:p>
          <a:p>
            <a:pPr lvl="2"/>
            <a:r>
              <a:rPr lang="en-US" altLang="en-US">
                <a:latin typeface="Comic Sans MS" panose="030F0702030302020204" pitchFamily="66" charset="0"/>
              </a:rPr>
              <a:t>But this person reported </a:t>
            </a:r>
            <a:r>
              <a:rPr lang="en-US" altLang="en-US" i="1">
                <a:latin typeface="Comic Sans MS" panose="030F0702030302020204" pitchFamily="66" charset="0"/>
              </a:rPr>
              <a:t>a little difficulty </a:t>
            </a:r>
            <a:r>
              <a:rPr lang="en-US" altLang="en-US">
                <a:latin typeface="Comic Sans MS" panose="030F0702030302020204" pitchFamily="66" charset="0"/>
              </a:rPr>
              <a:t> being out of bed for most of the day.</a:t>
            </a:r>
          </a:p>
          <a:p>
            <a:pPr lvl="1"/>
            <a:endParaRPr lang="en-US" altLang="en-US" sz="2400" i="1">
              <a:latin typeface="Comic Sans MS" panose="030F0702030302020204" pitchFamily="66" charset="0"/>
            </a:endParaRPr>
          </a:p>
          <a:p>
            <a:pPr lvl="1"/>
            <a:endParaRPr lang="en-US" altLang="en-US" sz="2400">
              <a:latin typeface="Comic Sans MS" panose="030F0702030302020204" pitchFamily="66" charset="0"/>
            </a:endParaRPr>
          </a:p>
          <a:p>
            <a:pPr lvl="1"/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71C4282-AE9C-4E74-8759-FA082BE03B39}" type="slidenum">
              <a:rPr lang="en-US" altLang="en-US" sz="1400" b="1" smtClean="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4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8629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1E1E-6DDE-4B90-84A4-0C2AAEA9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Characteristic Curves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BF1BE-4483-4EFB-AB3D-0D07033ED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417638"/>
            <a:ext cx="7882200" cy="521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971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Reliability = (Info – 1) / Info </a:t>
            </a:r>
            <a:br>
              <a:rPr lang="en-US" altLang="en-US">
                <a:latin typeface="Comic Sans MS" panose="030F0702030302020204" pitchFamily="66" charset="0"/>
              </a:rPr>
            </a:br>
            <a:endParaRPr lang="en-US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41910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3" name="TextBox 8"/>
          <p:cNvSpPr txBox="1">
            <a:spLocks noChangeArrowheads="1"/>
          </p:cNvSpPr>
          <p:nvPr/>
        </p:nvSpPr>
        <p:spPr bwMode="auto">
          <a:xfrm>
            <a:off x="4267200" y="41148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Reliability = 0.90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667000" y="41148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0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0BFA-6981-41D5-9020-1D245166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0337"/>
            <a:ext cx="8610600" cy="1143000"/>
          </a:xfrm>
        </p:spPr>
        <p:txBody>
          <a:bodyPr/>
          <a:lstStyle/>
          <a:p>
            <a:r>
              <a:rPr lang="en-US" sz="3400" i="1" dirty="0">
                <a:latin typeface="Comic Sans MS" panose="030F0702030302020204" pitchFamily="66" charset="0"/>
              </a:rPr>
              <a:t>EQ-5D-3L</a:t>
            </a:r>
            <a:r>
              <a:rPr lang="en-US" sz="3400" dirty="0">
                <a:latin typeface="Comic Sans MS" panose="030F0702030302020204" pitchFamily="66" charset="0"/>
              </a:rPr>
              <a:t> Quality-Adjusted Life Years (0 = dead, 1 = perfect health) = </a:t>
            </a:r>
            <a:r>
              <a:rPr lang="en-US" sz="3400" u="sng" dirty="0">
                <a:latin typeface="Comic Sans MS" panose="030F0702030302020204" pitchFamily="66" charset="0"/>
              </a:rPr>
              <a:t>0.435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62751-9CD5-48C8-93C3-518913264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24012" t="16356" r="39641" b="6214"/>
          <a:stretch/>
        </p:blipFill>
        <p:spPr>
          <a:xfrm>
            <a:off x="914400" y="1524000"/>
            <a:ext cx="6172200" cy="52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780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857250" y="1670050"/>
            <a:ext cx="7440613" cy="4735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4995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850900" y="1295400"/>
          <a:ext cx="7429500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14" name="Worksheet" r:id="rId4" imgW="8658225" imgH="5029200" progId="Excel.Sheet.8">
                  <p:embed/>
                </p:oleObj>
              </mc:Choice>
              <mc:Fallback>
                <p:oleObj name="Worksheet" r:id="rId4" imgW="8658225" imgH="5029200" progId="Excel.Sheet.8">
                  <p:embed/>
                  <p:pic>
                    <p:nvPicPr>
                      <p:cNvPr id="84995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1295400"/>
                        <a:ext cx="7429500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0C0C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447800" y="3617913"/>
            <a:ext cx="15573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700" i="1">
                <a:latin typeface="Comic Sans MS" panose="030F0702030302020204" pitchFamily="66" charset="0"/>
              </a:rPr>
              <a:t>Location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</a:endParaRP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6273800" y="3322638"/>
            <a:ext cx="120173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078" tIns="43539" rIns="87078" bIns="43539">
            <a:spAutoFit/>
          </a:bodyPr>
          <a:lstStyle>
            <a:lvl1pPr defTabSz="8715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715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715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715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715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br>
              <a:rPr lang="en-US" altLang="en-US" sz="1700">
                <a:latin typeface="Comic Sans MS" panose="030F0702030302020204" pitchFamily="66" charset="0"/>
              </a:rPr>
            </a:br>
            <a:r>
              <a:rPr lang="en-US" altLang="en-US" sz="1700" i="1">
                <a:latin typeface="Comic Sans MS" panose="030F0702030302020204" pitchFamily="66" charset="0"/>
              </a:rPr>
              <a:t>Slope DIF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700">
              <a:latin typeface="Comic Sans MS" panose="030F0702030302020204" pitchFamily="66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19075"/>
            <a:ext cx="7772400" cy="1143000"/>
          </a:xfrm>
        </p:spPr>
        <p:txBody>
          <a:bodyPr lIns="90488" tIns="44450" rIns="90488" bIns="44450"/>
          <a:lstStyle/>
          <a:p>
            <a:pPr eaLnBrk="1" hangingPunct="1"/>
            <a:r>
              <a:rPr lang="en-US" altLang="en-US" sz="4000">
                <a:latin typeface="Comic Sans MS" panose="030F0702030302020204" pitchFamily="66" charset="0"/>
              </a:rPr>
              <a:t>DIF (2-parameter model)</a:t>
            </a:r>
            <a:endParaRPr lang="en-US" altLang="en-US" sz="3600" b="1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>
            <a:off x="2471738" y="2932113"/>
            <a:ext cx="677862" cy="457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1592263" y="2532063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Women</a:t>
            </a: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1905000" y="1654175"/>
            <a:ext cx="769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</a:rPr>
              <a:t>Men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6248400" y="4379913"/>
            <a:ext cx="555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rgbClr val="6600CC"/>
                </a:solidFill>
                <a:latin typeface="Comic Sans MS" panose="030F0702030302020204" pitchFamily="66" charset="0"/>
              </a:rPr>
              <a:t>AA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518275" y="2687638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2000">
                <a:solidFill>
                  <a:schemeClr val="accent2"/>
                </a:solidFill>
                <a:latin typeface="Comic Sans MS" panose="030F0702030302020204" pitchFamily="66" charset="0"/>
              </a:rPr>
              <a:t>White</a:t>
            </a: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 flipH="1" flipV="1">
            <a:off x="5453063" y="4456113"/>
            <a:ext cx="744537" cy="762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H="1" flipV="1">
            <a:off x="6129338" y="2703513"/>
            <a:ext cx="339725" cy="1524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2674938" y="1865313"/>
            <a:ext cx="1762125" cy="381000"/>
          </a:xfrm>
          <a:prstGeom prst="line">
            <a:avLst/>
          </a:prstGeom>
          <a:noFill/>
          <a:ln w="25400">
            <a:solidFill>
              <a:srgbClr val="009688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057400" y="5715000"/>
            <a:ext cx="5418138" cy="45085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2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Higher Score = More Depressive Symptoms</a:t>
            </a:r>
          </a:p>
        </p:txBody>
      </p:sp>
      <p:sp>
        <p:nvSpPr>
          <p:cNvPr id="85008" name="TextBox 16"/>
          <p:cNvSpPr txBox="1">
            <a:spLocks noChangeArrowheads="1"/>
          </p:cNvSpPr>
          <p:nvPr/>
        </p:nvSpPr>
        <p:spPr bwMode="auto">
          <a:xfrm>
            <a:off x="1752600" y="5218113"/>
            <a:ext cx="170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 cry when upset</a:t>
            </a:r>
          </a:p>
        </p:txBody>
      </p:sp>
      <p:sp>
        <p:nvSpPr>
          <p:cNvPr id="85009" name="TextBox 17"/>
          <p:cNvSpPr txBox="1">
            <a:spLocks noChangeArrowheads="1"/>
          </p:cNvSpPr>
          <p:nvPr/>
        </p:nvSpPr>
        <p:spPr bwMode="auto">
          <a:xfrm>
            <a:off x="4572000" y="5218113"/>
            <a:ext cx="2243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I get sad for no reason</a:t>
            </a:r>
          </a:p>
        </p:txBody>
      </p:sp>
      <p:sp>
        <p:nvSpPr>
          <p:cNvPr id="8501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343775" y="6165850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E62B0-A49D-4DE4-B289-78CFE220DFD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094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A6E72-2B83-42F2-A9BD-CCC40E15C796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6963" y="247303"/>
            <a:ext cx="9258300" cy="1143000"/>
          </a:xfrm>
        </p:spPr>
        <p:txBody>
          <a:bodyPr/>
          <a:lstStyle/>
          <a:p>
            <a:r>
              <a:rPr lang="en-US" altLang="en-US" sz="6000" b="1" dirty="0">
                <a:latin typeface="Comic Sans MS" pitchFamily="66" charset="0"/>
              </a:rPr>
              <a:t>Thank you. </a:t>
            </a:r>
            <a:endParaRPr lang="en-US" altLang="en-US" sz="4000" b="1" dirty="0">
              <a:latin typeface="Comic Sans MS" pitchFamily="66" charset="0"/>
            </a:endParaRPr>
          </a:p>
        </p:txBody>
      </p:sp>
      <p:sp>
        <p:nvSpPr>
          <p:cNvPr id="113669" name="TextBox 1"/>
          <p:cNvSpPr txBox="1">
            <a:spLocks noChangeArrowheads="1"/>
          </p:cNvSpPr>
          <p:nvPr/>
        </p:nvSpPr>
        <p:spPr bwMode="auto">
          <a:xfrm>
            <a:off x="0" y="4876800"/>
            <a:ext cx="941624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en-US" dirty="0">
              <a:latin typeface="Comic Sans MS" panose="030F0702030302020204" pitchFamily="66" charset="0"/>
              <a:hlinkClick r:id="rId3"/>
            </a:endParaRPr>
          </a:p>
          <a:p>
            <a:r>
              <a:rPr lang="en-US" altLang="en-US" dirty="0">
                <a:latin typeface="Comic Sans MS" panose="030F0702030302020204" pitchFamily="66" charset="0"/>
                <a:hlinkClick r:id="rId3"/>
              </a:rPr>
              <a:t>https://twitter.com/RonDHays</a:t>
            </a:r>
          </a:p>
          <a:p>
            <a:r>
              <a:rPr lang="en-US" altLang="en-US" dirty="0">
                <a:latin typeface="Comic Sans MS" panose="030F0702030302020204" pitchFamily="66" charset="0"/>
                <a:hlinkClick r:id="rId3"/>
              </a:rPr>
              <a:t>drhays@ucla.edu</a:t>
            </a:r>
            <a:r>
              <a:rPr lang="en-US" altLang="en-US" dirty="0">
                <a:latin typeface="Comic Sans MS" panose="030F0702030302020204" pitchFamily="66" charset="0"/>
              </a:rPr>
              <a:t>  </a:t>
            </a:r>
          </a:p>
          <a:p>
            <a:endParaRPr lang="en-US" altLang="en-US" dirty="0">
              <a:latin typeface="Comic Sans MS" panose="030F0702030302020204" pitchFamily="66" charset="0"/>
            </a:endParaRPr>
          </a:p>
          <a:p>
            <a:endParaRPr lang="en-US" altLang="en-US" sz="2800" dirty="0">
              <a:latin typeface="Comic Sans MS" panose="030F0702030302020204" pitchFamily="66" charset="0"/>
            </a:endParaRPr>
          </a:p>
          <a:p>
            <a:endParaRPr lang="en-US" altLang="en-US" dirty="0">
              <a:cs typeface="Times New Roman" pitchFamily="18" charset="0"/>
            </a:endParaRPr>
          </a:p>
          <a:p>
            <a:endParaRPr lang="en-US" alt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5B7AE4-4DFD-4AE3-BB67-E62ADA064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420429"/>
            <a:ext cx="4876800" cy="5143500"/>
          </a:xfrm>
          <a:prstGeom prst="rect">
            <a:avLst/>
          </a:prstGeom>
        </p:spPr>
      </p:pic>
      <p:pic>
        <p:nvPicPr>
          <p:cNvPr id="6" name="Picture 3" descr="hays-burning-text.gif">
            <a:extLst>
              <a:ext uri="{FF2B5EF4-FFF2-40B4-BE49-F238E27FC236}">
                <a16:creationId xmlns:a16="http://schemas.microsoft.com/office/drawing/2014/main" id="{077C3616-F704-40DB-8702-07D071044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90" y="2743200"/>
            <a:ext cx="243840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>
            <a:extLst>
              <a:ext uri="{FF2B5EF4-FFF2-40B4-BE49-F238E27FC236}">
                <a16:creationId xmlns:a16="http://schemas.microsoft.com/office/drawing/2014/main" id="{3C16B17C-4609-43C1-AAA4-B423D5619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r>
              <a:rPr lang="en-US" altLang="en-US" dirty="0"/>
              <a:t>October 24-25, 2019 </a:t>
            </a:r>
            <a:br>
              <a:rPr lang="en-US" altLang="en-US" dirty="0"/>
            </a:br>
            <a:r>
              <a:rPr lang="en-US" altLang="en-US" sz="3600" dirty="0"/>
              <a:t>PROMIS® Health Organization Conference</a:t>
            </a:r>
          </a:p>
        </p:txBody>
      </p:sp>
      <p:sp>
        <p:nvSpPr>
          <p:cNvPr id="7171" name="Content Placeholder 3">
            <a:extLst>
              <a:ext uri="{FF2B5EF4-FFF2-40B4-BE49-F238E27FC236}">
                <a16:creationId xmlns:a16="http://schemas.microsoft.com/office/drawing/2014/main" id="{44A5ED55-FDC7-429C-85D2-97BD535FA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2"/>
              </a:rPr>
              <a:t>https://www.regonline.com/builder/site/Default.aspx?EventID=2558944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7172" name="Slide Number Placeholder 1">
            <a:extLst>
              <a:ext uri="{FF2B5EF4-FFF2-40B4-BE49-F238E27FC236}">
                <a16:creationId xmlns:a16="http://schemas.microsoft.com/office/drawing/2014/main" id="{F63A829F-2951-4D2E-9B53-B6BB8DA76E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40C46EC-77A2-4E4E-83A2-81B31D4FDCFC}" type="slidenum">
              <a:rPr lang="en-US" altLang="en-US" sz="1400" b="0" smtClean="0"/>
              <a:pPr/>
              <a:t>52</a:t>
            </a:fld>
            <a:endParaRPr lang="en-US" altLang="en-US" sz="1400" b="0"/>
          </a:p>
        </p:txBody>
      </p:sp>
      <p:pic>
        <p:nvPicPr>
          <p:cNvPr id="7173" name="Picture 10">
            <a:extLst>
              <a:ext uri="{FF2B5EF4-FFF2-40B4-BE49-F238E27FC236}">
                <a16:creationId xmlns:a16="http://schemas.microsoft.com/office/drawing/2014/main" id="{F20A0277-C5A9-4FCB-BCA3-58DBF739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8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C59C7A-9D6C-4970-8CA3-8C4C3F40A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938"/>
            <a:ext cx="9144000" cy="460866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B27287C-BD7F-454C-969B-3E2E13E03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Phillips &amp; Thompson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38C9F5-C8EE-4C76-9374-B675FF413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0EAF2-DF0E-4F92-8A9D-D421458AAD10}"/>
              </a:ext>
            </a:extLst>
          </p:cNvPr>
          <p:cNvSpPr txBox="1"/>
          <p:nvPr/>
        </p:nvSpPr>
        <p:spPr>
          <a:xfrm>
            <a:off x="457200" y="6477000"/>
            <a:ext cx="1678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http://www.vhpharmsci.com/decisionmaking/Therapeutic_Decision_Making/Advanced_files/What%20is%20a%20QALY.pdf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186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12527-578B-48C2-81AF-F73780AB3AF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04800"/>
            <a:ext cx="9144000" cy="18288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omic Sans MS" pitchFamily="66" charset="0"/>
              </a:rPr>
              <a:t> </a:t>
            </a:r>
            <a:br>
              <a:rPr lang="en-US" altLang="en-US" sz="4000" dirty="0">
                <a:latin typeface="Comic Sans MS" pitchFamily="66" charset="0"/>
              </a:rPr>
            </a:br>
            <a:r>
              <a:rPr lang="en-US" altLang="en-US" sz="4000" dirty="0">
                <a:latin typeface="Comic Sans MS" pitchFamily="66" charset="0"/>
              </a:rPr>
              <a:t>Cost-Effective Care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22400" y="2514600"/>
            <a:ext cx="6434138" cy="2057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800" dirty="0"/>
              <a:t>Cost ↓</a:t>
            </a:r>
            <a:endParaRPr lang="en-US" altLang="en-US" sz="2800" dirty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endParaRPr lang="en-US" altLang="en-US" sz="2800" dirty="0">
              <a:sym typeface="r_symbol"/>
            </a:endParaRPr>
          </a:p>
          <a:p>
            <a:pPr marL="0" indent="0" algn="ctr" eaLnBrk="1" hangingPunct="1">
              <a:buFontTx/>
              <a:buNone/>
            </a:pPr>
            <a:r>
              <a:rPr lang="en-US" altLang="en-US" sz="2800" dirty="0">
                <a:sym typeface="r_symbol"/>
              </a:rPr>
              <a:t>Effectiveness (“Utility”) ↑</a:t>
            </a:r>
            <a:endParaRPr lang="en-US" altLang="en-US" sz="2800" dirty="0"/>
          </a:p>
        </p:txBody>
      </p:sp>
      <p:sp>
        <p:nvSpPr>
          <p:cNvPr id="31749" name="Line 4"/>
          <p:cNvSpPr>
            <a:spLocks noChangeShapeType="1"/>
          </p:cNvSpPr>
          <p:nvPr/>
        </p:nvSpPr>
        <p:spPr bwMode="auto">
          <a:xfrm>
            <a:off x="2844800" y="3429000"/>
            <a:ext cx="3657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6FC8FB-8088-4CD6-B430-079562E4D02D}"/>
              </a:ext>
            </a:extLst>
          </p:cNvPr>
          <p:cNvSpPr txBox="1"/>
          <p:nvPr/>
        </p:nvSpPr>
        <p:spPr>
          <a:xfrm>
            <a:off x="2849022" y="5029200"/>
            <a:ext cx="3170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en-US" b="1" dirty="0"/>
              <a:t>Cost/QALY</a:t>
            </a:r>
            <a:r>
              <a:rPr lang="en-US" altLang="en-US" b="1" dirty="0">
                <a:sym typeface="r_symbol"/>
              </a:rPr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1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2AEF-3C2D-4E90-A777-E0086DA3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Whittington, M. D. et al. (2019)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34B1-FF5F-4A2F-91AF-25AD0192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8271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latin typeface="Comic Sans MS" panose="030F0702030302020204" pitchFamily="66" charset="0"/>
              </a:rPr>
              <a:t>Long-term survival and cost-effectiveness associated with </a:t>
            </a:r>
            <a:r>
              <a:rPr lang="en-US" sz="2400" i="1" dirty="0" err="1">
                <a:latin typeface="Comic Sans MS" panose="030F0702030302020204" pitchFamily="66" charset="0"/>
              </a:rPr>
              <a:t>axicabtagene</a:t>
            </a:r>
            <a:r>
              <a:rPr lang="en-US" sz="2400" i="1" dirty="0">
                <a:latin typeface="Comic Sans MS" panose="030F0702030302020204" pitchFamily="66" charset="0"/>
              </a:rPr>
              <a:t> </a:t>
            </a:r>
            <a:r>
              <a:rPr lang="en-US" sz="2400" i="1" dirty="0" err="1">
                <a:latin typeface="Comic Sans MS" panose="030F0702030302020204" pitchFamily="66" charset="0"/>
              </a:rPr>
              <a:t>ciloleucel</a:t>
            </a:r>
            <a:r>
              <a:rPr lang="en-US" sz="2400" i="1" dirty="0">
                <a:latin typeface="Comic Sans MS" panose="030F0702030302020204" pitchFamily="66" charset="0"/>
              </a:rPr>
              <a:t> vs chemotherapy for treatment of B-cell lymphoma.</a:t>
            </a:r>
            <a:r>
              <a:rPr lang="en-US" sz="2400" dirty="0">
                <a:latin typeface="Comic Sans MS" panose="030F0702030302020204" pitchFamily="66" charset="0"/>
              </a:rPr>
              <a:t>  </a:t>
            </a:r>
            <a:r>
              <a:rPr lang="en-US" sz="2400" u="sng" dirty="0">
                <a:highlight>
                  <a:srgbClr val="FFFF00"/>
                </a:highlight>
                <a:latin typeface="Comic Sans MS" panose="030F0702030302020204" pitchFamily="66" charset="0"/>
              </a:rPr>
              <a:t>JAMA </a:t>
            </a:r>
            <a:r>
              <a:rPr lang="en-US" sz="2400" u="sng" dirty="0" err="1">
                <a:highlight>
                  <a:srgbClr val="FFFF00"/>
                </a:highlight>
                <a:latin typeface="Comic Sans MS" panose="030F0702030302020204" pitchFamily="66" charset="0"/>
              </a:rPr>
              <a:t>Netw</a:t>
            </a:r>
            <a:r>
              <a:rPr lang="en-US" sz="2400" u="sng" dirty="0">
                <a:highlight>
                  <a:srgbClr val="FFFF00"/>
                </a:highlight>
                <a:latin typeface="Comic Sans MS" panose="030F0702030302020204" pitchFamily="66" charset="0"/>
              </a:rPr>
              <a:t> Open</a:t>
            </a:r>
            <a:r>
              <a:rPr lang="en-US" sz="2400" dirty="0">
                <a:latin typeface="Comic Sans MS" panose="030F0702030302020204" pitchFamily="66" charset="0"/>
              </a:rPr>
              <a:t>. 2019;2(2):e190035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Modeled ZUMA-1 </a:t>
            </a:r>
            <a:r>
              <a:rPr lang="en-US" sz="2400" dirty="0" err="1">
                <a:latin typeface="Comic Sans MS" panose="030F0702030302020204" pitchFamily="66" charset="0"/>
              </a:rPr>
              <a:t>cohort</a:t>
            </a:r>
            <a:r>
              <a:rPr lang="en-US" sz="1400" baseline="30000" dirty="0" err="1">
                <a:latin typeface="Comic Sans MS" panose="030F0702030302020204" pitchFamily="66" charset="0"/>
              </a:rPr>
              <a:t>Neelapu</a:t>
            </a:r>
            <a:r>
              <a:rPr lang="en-US" sz="1400" baseline="30000" dirty="0">
                <a:latin typeface="Comic Sans MS" panose="030F0702030302020204" pitchFamily="66" charset="0"/>
              </a:rPr>
              <a:t> et al. 2017, NEJM</a:t>
            </a:r>
            <a:r>
              <a:rPr lang="en-US" sz="2400" dirty="0">
                <a:latin typeface="Comic Sans MS" panose="030F0702030302020204" pitchFamily="66" charset="0"/>
              </a:rPr>
              <a:t> of 111 adults patients with refractory aggressive non-Hodgkin-lymphoma (B-cell lymphoma) that were evaluated for safety and efficacy of </a:t>
            </a:r>
            <a:r>
              <a:rPr lang="en-US" sz="2400" dirty="0" err="1">
                <a:latin typeface="Comic Sans MS" panose="030F0702030302020204" pitchFamily="66" charset="0"/>
              </a:rPr>
              <a:t>axicabtagene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ciloleucel</a:t>
            </a:r>
            <a:r>
              <a:rPr lang="en-US" sz="2400" dirty="0">
                <a:latin typeface="Comic Sans MS" panose="030F0702030302020204" pitchFamily="66" charset="0"/>
              </a:rPr>
              <a:t> (AC) vs chemotherapy (C). 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Lymphoma: blood cancer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AC: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Yescarta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“is a treatment for large B-cell lymphoma that has failed conventional treatment. T cells are removed from a person with lymphoma and genetically engineered to produce a specific T-cell receptor.”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“type of cancer treatment that uses one or more anti-cancer drugs.”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61449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2AEF-3C2D-4E90-A777-E0086DA3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Costs and Survival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34B1-FF5F-4A2F-91AF-25AD01924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8271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Total costs of AC (~ $521k) and C (~ $118k) treatment groups and survival curves in the ZUMA-1 trial (24 month </a:t>
            </a:r>
            <a:r>
              <a:rPr lang="en-US" sz="2400" dirty="0" err="1">
                <a:latin typeface="Comic Sans MS" panose="030F0702030302020204" pitchFamily="66" charset="0"/>
              </a:rPr>
              <a:t>followup</a:t>
            </a:r>
            <a:r>
              <a:rPr lang="en-US" sz="2400" dirty="0">
                <a:latin typeface="Comic Sans MS" panose="030F0702030302020204" pitchFamily="66" charset="0"/>
              </a:rPr>
              <a:t>) extrapolated to lifetime horizon: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Five different survival models: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	Standard parametric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	Flexible parametric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	2 mixture cure models</a:t>
            </a:r>
          </a:p>
          <a:p>
            <a:pPr marL="0" indent="0">
              <a:buNone/>
            </a:pPr>
            <a:r>
              <a:rPr lang="en-US" sz="2400" dirty="0">
                <a:latin typeface="Comic Sans MS" panose="030F0702030302020204" pitchFamily="66" charset="0"/>
              </a:rPr>
              <a:t>	Flexible parametric mixture model</a:t>
            </a:r>
          </a:p>
          <a:p>
            <a:pPr marL="0" indent="0">
              <a:buNone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3149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7385</TotalTime>
  <Words>2460</Words>
  <Application>Microsoft Office PowerPoint</Application>
  <PresentationFormat>On-screen Show (4:3)</PresentationFormat>
  <Paragraphs>517</Paragraphs>
  <Slides>52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Comic Sans MS</vt:lpstr>
      <vt:lpstr>Symbol</vt:lpstr>
      <vt:lpstr>Times New Roman</vt:lpstr>
      <vt:lpstr>Wingdings</vt:lpstr>
      <vt:lpstr>Default Design</vt:lpstr>
      <vt:lpstr>Chart</vt:lpstr>
      <vt:lpstr>Microsoft Excel 97-2003 Worksheet</vt:lpstr>
      <vt:lpstr>Equation</vt:lpstr>
      <vt:lpstr>Worksheet</vt:lpstr>
      <vt:lpstr>  Health-Related Quality of Life as an indicator of Quality of Care</vt:lpstr>
      <vt:lpstr>Concerns About US  Health Care System</vt:lpstr>
      <vt:lpstr>  Indicators of Effective Care</vt:lpstr>
      <vt:lpstr>Limitation of Survival Analysis</vt:lpstr>
      <vt:lpstr>EQ-5D-3L Quality-Adjusted Life Years (0 = dead, 1 = perfect health) = 0.435</vt:lpstr>
      <vt:lpstr>Phillips &amp; Thompson </vt:lpstr>
      <vt:lpstr>  Cost-Effective Care</vt:lpstr>
      <vt:lpstr>Whittington, M. D. et al. (2019)</vt:lpstr>
      <vt:lpstr>Costs and Survival Estimates</vt:lpstr>
      <vt:lpstr>Incremental: AC vs C </vt:lpstr>
      <vt:lpstr>Cost-Utility Thresholds</vt:lpstr>
      <vt:lpstr>QALYs Estimation</vt:lpstr>
      <vt:lpstr>Chen et al. (2018)</vt:lpstr>
      <vt:lpstr>Best et al. (2005)</vt:lpstr>
      <vt:lpstr>QALY Estimation (2)</vt:lpstr>
      <vt:lpstr>Sung et al.</vt:lpstr>
      <vt:lpstr>PowerPoint Presentation</vt:lpstr>
      <vt:lpstr>Preference Elicitation</vt:lpstr>
      <vt:lpstr>HRQOL Profile Measures</vt:lpstr>
      <vt:lpstr>Kidney-Disease Targeted Items</vt:lpstr>
      <vt:lpstr>Intraocular Lens</vt:lpstr>
      <vt:lpstr>Health-Related Quality  of Life (HRQOL)</vt:lpstr>
      <vt:lpstr>Health-Related Quality  of Life (HRQOL)</vt:lpstr>
      <vt:lpstr>PROMIS-29 v2.0 Profile </vt:lpstr>
      <vt:lpstr>SF-36 Generic Profile Measure </vt:lpstr>
      <vt:lpstr>Profile Scoring Options</vt:lpstr>
      <vt:lpstr>PowerPoint Presentation</vt:lpstr>
      <vt:lpstr>PowerPoint Presentation</vt:lpstr>
      <vt:lpstr>PowerPoint Presentation</vt:lpstr>
      <vt:lpstr>PowerPoint Presentation</vt:lpstr>
      <vt:lpstr>Physical Functioning and Emotional Well-Being at Baseline  for 54 Patients at UCLA-Center for East West Medicine </vt:lpstr>
      <vt:lpstr>Significant Improvement in all but 1 of SF-36 Scales (Change is in T-score metric)</vt:lpstr>
      <vt:lpstr>Effect Sizes for Changes  in SF-36 Scores </vt:lpstr>
      <vt:lpstr>Reliable Change Index  (Identifying Responders)</vt:lpstr>
      <vt:lpstr>Coefficient of Repeatibility Amount of Change in Observed Score Needed To be Statistically Significant </vt:lpstr>
      <vt:lpstr>7-31% of People in Sample  Improved Significantly </vt:lpstr>
      <vt:lpstr>Item Response Theory Puts People and Items on Same Scale</vt:lpstr>
      <vt:lpstr>PowerPoint Presentation</vt:lpstr>
      <vt:lpstr>PowerPoint Presentation</vt:lpstr>
      <vt:lpstr>Reliability Target for Use of Measures with Individuals </vt:lpstr>
      <vt:lpstr>In the past 7 days … </vt:lpstr>
      <vt:lpstr>In the past 7 days …</vt:lpstr>
      <vt:lpstr>In the past 7 days …</vt:lpstr>
      <vt:lpstr>In the past 7 days …</vt:lpstr>
      <vt:lpstr>In the past 7 days …</vt:lpstr>
      <vt:lpstr>In the past 7 days …</vt:lpstr>
      <vt:lpstr>Person Fit</vt:lpstr>
      <vt:lpstr>Item Characteristic Curves</vt:lpstr>
      <vt:lpstr> Reliability = (Info – 1) / Info  </vt:lpstr>
      <vt:lpstr>DIF (2-parameter model)</vt:lpstr>
      <vt:lpstr>Thank you. </vt:lpstr>
      <vt:lpstr>October 24-25, 2019  PROMIS® Health Organization Conference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Reliability</dc:title>
  <dc:creator>Ron Hays, PhD</dc:creator>
  <cp:lastModifiedBy>Ron Hays</cp:lastModifiedBy>
  <cp:revision>583</cp:revision>
  <cp:lastPrinted>2019-04-15T14:42:52Z</cp:lastPrinted>
  <dcterms:created xsi:type="dcterms:W3CDTF">2006-09-06T19:36:34Z</dcterms:created>
  <dcterms:modified xsi:type="dcterms:W3CDTF">2019-04-18T13:10:42Z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iew">
    <vt:lpwstr>Public</vt:lpwstr>
  </property>
  <property fmtid="{D5CDD505-2E9C-101B-9397-08002B2CF9AE}" pid="3" name="ContentTypeId">
    <vt:lpwstr>0x010100A5FA43D9EEDD5E4897A5E3C037D5B8DE00E9DA91C97D7F4C4C8837B92BDE41F4AE</vt:lpwstr>
  </property>
  <property fmtid="{D5CDD505-2E9C-101B-9397-08002B2CF9AE}" pid="4" name="ContentType">
    <vt:lpwstr>PowerPoint</vt:lpwstr>
  </property>
</Properties>
</file>