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56" r:id="rId2"/>
    <p:sldId id="423" r:id="rId3"/>
    <p:sldId id="438" r:id="rId4"/>
    <p:sldId id="424" r:id="rId5"/>
    <p:sldId id="386" r:id="rId6"/>
    <p:sldId id="344" r:id="rId7"/>
    <p:sldId id="387" r:id="rId8"/>
    <p:sldId id="425" r:id="rId9"/>
    <p:sldId id="416" r:id="rId10"/>
    <p:sldId id="426" r:id="rId11"/>
    <p:sldId id="427" r:id="rId12"/>
    <p:sldId id="428" r:id="rId13"/>
    <p:sldId id="429" r:id="rId14"/>
    <p:sldId id="430" r:id="rId15"/>
    <p:sldId id="431" r:id="rId16"/>
    <p:sldId id="432" r:id="rId17"/>
    <p:sldId id="433" r:id="rId18"/>
    <p:sldId id="410" r:id="rId19"/>
    <p:sldId id="411" r:id="rId20"/>
    <p:sldId id="422" r:id="rId21"/>
    <p:sldId id="409" r:id="rId22"/>
    <p:sldId id="417" r:id="rId23"/>
    <p:sldId id="395" r:id="rId24"/>
    <p:sldId id="394" r:id="rId25"/>
    <p:sldId id="393" r:id="rId26"/>
    <p:sldId id="434" r:id="rId27"/>
    <p:sldId id="435" r:id="rId28"/>
    <p:sldId id="436" r:id="rId29"/>
    <p:sldId id="437" r:id="rId30"/>
    <p:sldId id="439" r:id="rId31"/>
    <p:sldId id="440" r:id="rId32"/>
    <p:sldId id="441" r:id="rId33"/>
    <p:sldId id="442" r:id="rId34"/>
    <p:sldId id="443" r:id="rId35"/>
    <p:sldId id="405" r:id="rId36"/>
    <p:sldId id="421" r:id="rId37"/>
    <p:sldId id="404" r:id="rId3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snapToGrid="0" snapToObjects="1">
      <p:cViewPr varScale="1">
        <p:scale>
          <a:sx n="53" d="100"/>
          <a:sy n="53" d="100"/>
        </p:scale>
        <p:origin x="-996"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8716"/>
    </p:cViewPr>
  </p:sorterViewPr>
  <p:notesViewPr>
    <p:cSldViewPr snapToGrid="0" snapToObjects="1">
      <p:cViewPr varScale="1">
        <p:scale>
          <a:sx n="42" d="100"/>
          <a:sy n="42" d="100"/>
        </p:scale>
        <p:origin x="-212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895426266161202E-2"/>
          <c:y val="3.8723259276149502E-2"/>
          <c:w val="0.62865497715563301"/>
          <c:h val="0.81734358352986602"/>
        </c:manualLayout>
      </c:layout>
      <c:lineChart>
        <c:grouping val="standard"/>
        <c:varyColors val="0"/>
        <c:ser>
          <c:idx val="0"/>
          <c:order val="0"/>
          <c:tx>
            <c:strRef>
              <c:f>Sheet1!$B$1</c:f>
              <c:strCache>
                <c:ptCount val="1"/>
                <c:pt idx="0">
                  <c:v>Physical Functioning</c:v>
                </c:pt>
              </c:strCache>
            </c:strRef>
          </c:tx>
          <c:cat>
            <c:strRef>
              <c:f>Sheet1!$A$2:$A$3</c:f>
              <c:strCache>
                <c:ptCount val="2"/>
                <c:pt idx="0">
                  <c:v>Baseline</c:v>
                </c:pt>
                <c:pt idx="1">
                  <c:v>Post-Transplant</c:v>
                </c:pt>
              </c:strCache>
            </c:strRef>
          </c:cat>
          <c:val>
            <c:numRef>
              <c:f>Sheet1!$B$2:$B$3</c:f>
              <c:numCache>
                <c:formatCode>General</c:formatCode>
                <c:ptCount val="2"/>
                <c:pt idx="0">
                  <c:v>35</c:v>
                </c:pt>
                <c:pt idx="1">
                  <c:v>42</c:v>
                </c:pt>
              </c:numCache>
            </c:numRef>
          </c:val>
          <c:smooth val="0"/>
        </c:ser>
        <c:ser>
          <c:idx val="1"/>
          <c:order val="1"/>
          <c:tx>
            <c:strRef>
              <c:f>Sheet1!$C$1</c:f>
              <c:strCache>
                <c:ptCount val="1"/>
                <c:pt idx="0">
                  <c:v>Fatigue</c:v>
                </c:pt>
              </c:strCache>
            </c:strRef>
          </c:tx>
          <c:cat>
            <c:strRef>
              <c:f>Sheet1!$A$2:$A$3</c:f>
              <c:strCache>
                <c:ptCount val="2"/>
                <c:pt idx="0">
                  <c:v>Baseline</c:v>
                </c:pt>
                <c:pt idx="1">
                  <c:v>Post-Transplant</c:v>
                </c:pt>
              </c:strCache>
            </c:strRef>
          </c:cat>
          <c:val>
            <c:numRef>
              <c:f>Sheet1!$C$2:$C$3</c:f>
              <c:numCache>
                <c:formatCode>General</c:formatCode>
                <c:ptCount val="2"/>
                <c:pt idx="0">
                  <c:v>58</c:v>
                </c:pt>
                <c:pt idx="1">
                  <c:v>47</c:v>
                </c:pt>
              </c:numCache>
            </c:numRef>
          </c:val>
          <c:smooth val="0"/>
        </c:ser>
        <c:ser>
          <c:idx val="2"/>
          <c:order val="2"/>
          <c:tx>
            <c:strRef>
              <c:f>Sheet1!$D$1</c:f>
              <c:strCache>
                <c:ptCount val="1"/>
                <c:pt idx="0">
                  <c:v>Social Activities</c:v>
                </c:pt>
              </c:strCache>
            </c:strRef>
          </c:tx>
          <c:cat>
            <c:strRef>
              <c:f>Sheet1!$A$2:$A$3</c:f>
              <c:strCache>
                <c:ptCount val="2"/>
                <c:pt idx="0">
                  <c:v>Baseline</c:v>
                </c:pt>
                <c:pt idx="1">
                  <c:v>Post-Transplant</c:v>
                </c:pt>
              </c:strCache>
            </c:strRef>
          </c:cat>
          <c:val>
            <c:numRef>
              <c:f>Sheet1!$D$2:$D$3</c:f>
              <c:numCache>
                <c:formatCode>General</c:formatCode>
                <c:ptCount val="2"/>
                <c:pt idx="0">
                  <c:v>44</c:v>
                </c:pt>
                <c:pt idx="1">
                  <c:v>53</c:v>
                </c:pt>
              </c:numCache>
            </c:numRef>
          </c:val>
          <c:smooth val="0"/>
        </c:ser>
        <c:ser>
          <c:idx val="3"/>
          <c:order val="3"/>
          <c:tx>
            <c:strRef>
              <c:f>Sheet1!$E$1</c:f>
              <c:strCache>
                <c:ptCount val="1"/>
                <c:pt idx="0">
                  <c:v>Depression</c:v>
                </c:pt>
              </c:strCache>
            </c:strRef>
          </c:tx>
          <c:cat>
            <c:strRef>
              <c:f>Sheet1!$A$2:$A$3</c:f>
              <c:strCache>
                <c:ptCount val="2"/>
                <c:pt idx="0">
                  <c:v>Baseline</c:v>
                </c:pt>
                <c:pt idx="1">
                  <c:v>Post-Transplant</c:v>
                </c:pt>
              </c:strCache>
            </c:strRef>
          </c:cat>
          <c:val>
            <c:numRef>
              <c:f>Sheet1!$E$2:$E$3</c:f>
              <c:numCache>
                <c:formatCode>General</c:formatCode>
                <c:ptCount val="2"/>
                <c:pt idx="0">
                  <c:v>51</c:v>
                </c:pt>
                <c:pt idx="1">
                  <c:v>45</c:v>
                </c:pt>
              </c:numCache>
            </c:numRef>
          </c:val>
          <c:smooth val="0"/>
        </c:ser>
        <c:dLbls>
          <c:showLegendKey val="0"/>
          <c:showVal val="0"/>
          <c:showCatName val="0"/>
          <c:showSerName val="0"/>
          <c:showPercent val="0"/>
          <c:showBubbleSize val="0"/>
        </c:dLbls>
        <c:marker val="1"/>
        <c:smooth val="0"/>
        <c:axId val="62033280"/>
        <c:axId val="62039168"/>
      </c:lineChart>
      <c:catAx>
        <c:axId val="62033280"/>
        <c:scaling>
          <c:orientation val="minMax"/>
        </c:scaling>
        <c:delete val="0"/>
        <c:axPos val="b"/>
        <c:majorTickMark val="out"/>
        <c:minorTickMark val="none"/>
        <c:tickLblPos val="nextTo"/>
        <c:crossAx val="62039168"/>
        <c:crosses val="autoZero"/>
        <c:auto val="1"/>
        <c:lblAlgn val="ctr"/>
        <c:lblOffset val="100"/>
        <c:noMultiLvlLbl val="0"/>
      </c:catAx>
      <c:valAx>
        <c:axId val="62039168"/>
        <c:scaling>
          <c:orientation val="minMax"/>
          <c:min val="30"/>
        </c:scaling>
        <c:delete val="0"/>
        <c:axPos val="l"/>
        <c:majorGridlines/>
        <c:numFmt formatCode="General" sourceLinked="1"/>
        <c:majorTickMark val="out"/>
        <c:minorTickMark val="none"/>
        <c:tickLblPos val="nextTo"/>
        <c:crossAx val="620332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297" tIns="46148" rIns="92297" bIns="46148" rtlCol="0"/>
          <a:lstStyle>
            <a:lvl1pPr algn="r">
              <a:defRPr sz="1200"/>
            </a:lvl1pPr>
          </a:lstStyle>
          <a:p>
            <a:fld id="{4AA5FAC6-3599-B54F-9EE9-6F6533F50801}" type="datetimeFigureOut">
              <a:rPr lang="en-US" smtClean="0"/>
              <a:pPr/>
              <a:t>11/14/2011</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297" tIns="46148" rIns="92297" bIns="46148" rtlCol="0" anchor="b"/>
          <a:lstStyle>
            <a:lvl1pPr algn="r">
              <a:defRPr sz="1200"/>
            </a:lvl1pPr>
          </a:lstStyle>
          <a:p>
            <a:fld id="{9495AFE4-D420-C840-A6D0-3E83EAFB7B4C}" type="slidenum">
              <a:rPr lang="en-US" smtClean="0"/>
              <a:pPr/>
              <a:t>‹#›</a:t>
            </a:fld>
            <a:endParaRPr lang="en-US"/>
          </a:p>
        </p:txBody>
      </p:sp>
    </p:spTree>
    <p:extLst>
      <p:ext uri="{BB962C8B-B14F-4D97-AF65-F5344CB8AC3E}">
        <p14:creationId xmlns:p14="http://schemas.microsoft.com/office/powerpoint/2010/main" val="5966491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9089CE39-C150-E94B-AEE7-CB982B8571F7}" type="datetimeFigureOut">
              <a:rPr lang="en-US" smtClean="0"/>
              <a:pPr/>
              <a:t>11/14/2011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7" tIns="46148" rIns="92297" bIns="461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297" tIns="46148" rIns="92297" bIns="46148" rtlCol="0" anchor="b"/>
          <a:lstStyle>
            <a:lvl1pPr algn="r">
              <a:defRPr sz="1200"/>
            </a:lvl1pPr>
          </a:lstStyle>
          <a:p>
            <a:fld id="{37F8E23D-6129-D442-9629-B159544CD862}" type="slidenum">
              <a:rPr lang="en-US" smtClean="0"/>
              <a:pPr/>
              <a:t>‹#›</a:t>
            </a:fld>
            <a:endParaRPr lang="en-US"/>
          </a:p>
        </p:txBody>
      </p:sp>
    </p:spTree>
    <p:extLst>
      <p:ext uri="{BB962C8B-B14F-4D97-AF65-F5344CB8AC3E}">
        <p14:creationId xmlns:p14="http://schemas.microsoft.com/office/powerpoint/2010/main" val="285301516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050"/>
          <p:cNvSpPr>
            <a:spLocks noGrp="1" noRot="1" noChangeAspect="1" noChangeArrowheads="1" noTextEdit="1"/>
          </p:cNvSpPr>
          <p:nvPr>
            <p:ph type="sldImg"/>
          </p:nvPr>
        </p:nvSpPr>
        <p:spPr>
          <a:ln/>
        </p:spPr>
      </p:sp>
      <p:sp>
        <p:nvSpPr>
          <p:cNvPr id="92163"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Sometimes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a:ln/>
        </p:spPr>
      </p:sp>
      <p:sp>
        <p:nvSpPr>
          <p:cNvPr id="931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Never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Rarely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Rot="1" noChangeAspect="1" noChangeArrowheads="1" noTextEdit="1"/>
          </p:cNvSpPr>
          <p:nvPr>
            <p:ph type="sldImg"/>
          </p:nvPr>
        </p:nvSpPr>
        <p:spPr>
          <a:ln/>
        </p:spPr>
      </p:sp>
      <p:sp>
        <p:nvSpPr>
          <p:cNvPr id="952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Never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Sometimes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Rarely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Rot="1" noChangeAspect="1" noChangeArrowheads="1" noTextEdit="1"/>
          </p:cNvSpPr>
          <p:nvPr>
            <p:ph type="sldImg"/>
          </p:nvPr>
        </p:nvSpPr>
        <p:spPr>
          <a:ln/>
        </p:spPr>
      </p:sp>
      <p:sp>
        <p:nvSpPr>
          <p:cNvPr id="983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983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198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822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7021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8155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Grp="1" noRot="1" noChangeAspect="1" noChangeArrowheads="1"/>
          </p:cNvSpPr>
          <p:nvPr>
            <p:ph type="sldImg"/>
          </p:nvPr>
        </p:nvSpPr>
        <p:spPr>
          <a:solidFill>
            <a:srgbClr val="FFFFFF"/>
          </a:solidFill>
          <a:ln/>
        </p:spPr>
      </p:sp>
      <p:sp>
        <p:nvSpPr>
          <p:cNvPr id="144386" name="Rectangle 2"/>
          <p:cNvSpPr>
            <a:spLocks noGrp="1" noChangeArrowheads="1"/>
          </p:cNvSpPr>
          <p:nvPr>
            <p:ph type="body" idx="1"/>
          </p:nvPr>
        </p:nvSpPr>
        <p:spPr>
          <a:ln/>
        </p:spPr>
        <p:txBody>
          <a:bodyPr>
            <a:normAutofit fontScale="85000" lnSpcReduction="20000"/>
          </a:bodyPr>
          <a:lstStyle/>
          <a:p>
            <a:pPr eaLnBrk="1" hangingPunct="1"/>
            <a:r>
              <a:rPr lang="en-US" sz="3400" dirty="0">
                <a:latin typeface="Lucida Grande" charset="0"/>
                <a:ea typeface="Lucida Grande" charset="0"/>
                <a:cs typeface="Lucida Grande" charset="0"/>
                <a:sym typeface="Lucida Grande" charset="0"/>
              </a:rPr>
              <a:t>Prior literature suggests that how tests are administered may affect how people respond, which limits applicability of scales across diverse populations and study designs.</a:t>
            </a:r>
          </a:p>
          <a:p>
            <a:pPr eaLnBrk="1" hangingPunct="1"/>
            <a:endParaRPr lang="en-US" sz="3400" dirty="0">
              <a:latin typeface="Lucida Grande" charset="0"/>
              <a:ea typeface="Lucida Grande" charset="0"/>
              <a:cs typeface="Lucida Grande" charset="0"/>
              <a:sym typeface="Lucida Grande" charset="0"/>
            </a:endParaRPr>
          </a:p>
          <a:p>
            <a:pPr eaLnBrk="1" hangingPunct="1"/>
            <a:r>
              <a:rPr lang="en-US" sz="3400" dirty="0">
                <a:latin typeface="Lucida Grande" charset="0"/>
                <a:ea typeface="Lucida Grande" charset="0"/>
                <a:cs typeface="Lucida Grande" charset="0"/>
                <a:sym typeface="Lucida Grande" charset="0"/>
              </a:rPr>
              <a:t>We designed and conducted the largest study do date to test whether mode of administration makes a difference.</a:t>
            </a:r>
            <a:endParaRPr lang="en-US" sz="19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8418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3262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Rot="1" noChangeAspect="1" noChangeArrowheads="1" noTextEdit="1"/>
          </p:cNvSpPr>
          <p:nvPr>
            <p:ph type="sldImg"/>
          </p:nvPr>
        </p:nvSpPr>
        <p:spPr>
          <a:ln/>
        </p:spPr>
      </p:sp>
      <p:sp>
        <p:nvSpPr>
          <p:cNvPr id="860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050"/>
          <p:cNvSpPr>
            <a:spLocks noGrp="1" noRot="1" noChangeAspect="1" noChangeArrowheads="1" noTextEdit="1"/>
          </p:cNvSpPr>
          <p:nvPr>
            <p:ph type="sldImg"/>
          </p:nvPr>
        </p:nvSpPr>
        <p:spPr>
          <a:ln/>
        </p:spPr>
      </p:sp>
      <p:sp>
        <p:nvSpPr>
          <p:cNvPr id="88067"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28" eaLnBrk="0" hangingPunct="0">
              <a:defRPr sz="2400">
                <a:solidFill>
                  <a:schemeClr val="tx1"/>
                </a:solidFill>
                <a:latin typeface="Arial" pitchFamily="34" charset="0"/>
                <a:ea typeface="MS PGothic" pitchFamily="34" charset="-128"/>
              </a:defRPr>
            </a:lvl1pPr>
            <a:lvl2pPr marL="738609" indent="-284081" defTabSz="918528" eaLnBrk="0" hangingPunct="0">
              <a:defRPr sz="2400">
                <a:solidFill>
                  <a:schemeClr val="tx1"/>
                </a:solidFill>
                <a:latin typeface="Arial" pitchFamily="34" charset="0"/>
                <a:ea typeface="MS PGothic" pitchFamily="34" charset="-128"/>
              </a:defRPr>
            </a:lvl2pPr>
            <a:lvl3pPr marL="1136323" indent="-227265" defTabSz="918528" eaLnBrk="0" hangingPunct="0">
              <a:defRPr sz="2400">
                <a:solidFill>
                  <a:schemeClr val="tx1"/>
                </a:solidFill>
                <a:latin typeface="Arial" pitchFamily="34" charset="0"/>
                <a:ea typeface="MS PGothic" pitchFamily="34" charset="-128"/>
              </a:defRPr>
            </a:lvl3pPr>
            <a:lvl4pPr marL="1590852" indent="-227265" defTabSz="918528" eaLnBrk="0" hangingPunct="0">
              <a:defRPr sz="2400">
                <a:solidFill>
                  <a:schemeClr val="tx1"/>
                </a:solidFill>
                <a:latin typeface="Arial" pitchFamily="34" charset="0"/>
                <a:ea typeface="MS PGothic" pitchFamily="34" charset="-128"/>
              </a:defRPr>
            </a:lvl4pPr>
            <a:lvl5pPr marL="2045381" indent="-227265" defTabSz="918528" eaLnBrk="0" hangingPunct="0">
              <a:defRPr sz="2400">
                <a:solidFill>
                  <a:schemeClr val="tx1"/>
                </a:solidFill>
                <a:latin typeface="Arial" pitchFamily="34" charset="0"/>
                <a:ea typeface="MS PGothic" pitchFamily="34" charset="-128"/>
              </a:defRPr>
            </a:lvl5pPr>
            <a:lvl6pPr marL="2499910"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6pPr>
            <a:lvl7pPr marL="2954439"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7pPr>
            <a:lvl8pPr marL="340896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8pPr>
            <a:lvl9pPr marL="386349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DAB0D146-B79B-46D9-9E93-57455EA17FEE}" type="slidenum">
              <a:rPr lang="en-US" sz="1200"/>
              <a:pPr>
                <a:defRPr/>
              </a:pPr>
              <a:t>30</a:t>
            </a:fld>
            <a:endParaRPr lang="en-US" sz="1200"/>
          </a:p>
        </p:txBody>
      </p:sp>
      <p:sp>
        <p:nvSpPr>
          <p:cNvPr id="103427" name="Rectangle 2"/>
          <p:cNvSpPr>
            <a:spLocks noGrp="1" noRot="1" noChangeAspect="1" noChangeArrowheads="1" noTextEdit="1"/>
          </p:cNvSpPr>
          <p:nvPr>
            <p:ph type="sldImg"/>
          </p:nvPr>
        </p:nvSpPr>
        <p:spPr>
          <a:xfrm>
            <a:off x="1109663" y="698500"/>
            <a:ext cx="4643437" cy="3482975"/>
          </a:xfrm>
          <a:ln/>
        </p:spPr>
      </p:sp>
      <p:sp>
        <p:nvSpPr>
          <p:cNvPr id="103428" name="Rectangle 3"/>
          <p:cNvSpPr>
            <a:spLocks noGrp="1" noChangeArrowheads="1"/>
          </p:cNvSpPr>
          <p:nvPr>
            <p:ph type="body" idx="1"/>
          </p:nvPr>
        </p:nvSpPr>
        <p:spPr>
          <a:xfrm>
            <a:off x="913158" y="4414913"/>
            <a:ext cx="5031685" cy="41848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582" eaLnBrk="0" hangingPunct="0">
              <a:defRPr sz="2500">
                <a:solidFill>
                  <a:schemeClr val="tx1"/>
                </a:solidFill>
                <a:latin typeface="Arial" pitchFamily="34" charset="0"/>
                <a:ea typeface="MS PGothic" pitchFamily="34" charset="-128"/>
              </a:defRPr>
            </a:lvl1pPr>
            <a:lvl2pPr marL="749911" indent="-288428" defTabSz="932582" eaLnBrk="0" hangingPunct="0">
              <a:defRPr sz="2500">
                <a:solidFill>
                  <a:schemeClr val="tx1"/>
                </a:solidFill>
                <a:latin typeface="Arial" pitchFamily="34" charset="0"/>
                <a:ea typeface="MS PGothic" pitchFamily="34" charset="-128"/>
              </a:defRPr>
            </a:lvl2pPr>
            <a:lvl3pPr marL="1153710" indent="-230742" defTabSz="932582" eaLnBrk="0" hangingPunct="0">
              <a:defRPr sz="2500">
                <a:solidFill>
                  <a:schemeClr val="tx1"/>
                </a:solidFill>
                <a:latin typeface="Arial" pitchFamily="34" charset="0"/>
                <a:ea typeface="MS PGothic" pitchFamily="34" charset="-128"/>
              </a:defRPr>
            </a:lvl3pPr>
            <a:lvl4pPr marL="1615194" indent="-230742" defTabSz="932582" eaLnBrk="0" hangingPunct="0">
              <a:defRPr sz="2500">
                <a:solidFill>
                  <a:schemeClr val="tx1"/>
                </a:solidFill>
                <a:latin typeface="Arial" pitchFamily="34" charset="0"/>
                <a:ea typeface="MS PGothic" pitchFamily="34" charset="-128"/>
              </a:defRPr>
            </a:lvl4pPr>
            <a:lvl5pPr marL="2076678" indent="-230742" defTabSz="932582" eaLnBrk="0" hangingPunct="0">
              <a:defRPr sz="2500">
                <a:solidFill>
                  <a:schemeClr val="tx1"/>
                </a:solidFill>
                <a:latin typeface="Arial" pitchFamily="34" charset="0"/>
                <a:ea typeface="MS PGothic" pitchFamily="34" charset="-128"/>
              </a:defRPr>
            </a:lvl5pPr>
            <a:lvl6pPr marL="2538161"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6pPr>
            <a:lvl7pPr marL="2999645"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7pPr>
            <a:lvl8pPr marL="3461130"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8pPr>
            <a:lvl9pPr marL="3922614"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D026C803-F4C8-468A-8970-3D95FD6BBE39}" type="slidenum">
              <a:rPr lang="en-US" sz="1200"/>
              <a:pPr>
                <a:defRPr/>
              </a:pPr>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
        <p:nvSpPr>
          <p:cNvPr id="1065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28" eaLnBrk="0" hangingPunct="0">
              <a:defRPr sz="2400">
                <a:solidFill>
                  <a:schemeClr val="tx1"/>
                </a:solidFill>
                <a:latin typeface="Arial" pitchFamily="34" charset="0"/>
                <a:ea typeface="MS PGothic" pitchFamily="34" charset="-128"/>
              </a:defRPr>
            </a:lvl1pPr>
            <a:lvl2pPr marL="738609" indent="-284081" defTabSz="918528" eaLnBrk="0" hangingPunct="0">
              <a:defRPr sz="2400">
                <a:solidFill>
                  <a:schemeClr val="tx1"/>
                </a:solidFill>
                <a:latin typeface="Arial" pitchFamily="34" charset="0"/>
                <a:ea typeface="MS PGothic" pitchFamily="34" charset="-128"/>
              </a:defRPr>
            </a:lvl2pPr>
            <a:lvl3pPr marL="1136323" indent="-227265" defTabSz="918528" eaLnBrk="0" hangingPunct="0">
              <a:defRPr sz="2400">
                <a:solidFill>
                  <a:schemeClr val="tx1"/>
                </a:solidFill>
                <a:latin typeface="Arial" pitchFamily="34" charset="0"/>
                <a:ea typeface="MS PGothic" pitchFamily="34" charset="-128"/>
              </a:defRPr>
            </a:lvl3pPr>
            <a:lvl4pPr marL="1590852" indent="-227265" defTabSz="918528" eaLnBrk="0" hangingPunct="0">
              <a:defRPr sz="2400">
                <a:solidFill>
                  <a:schemeClr val="tx1"/>
                </a:solidFill>
                <a:latin typeface="Arial" pitchFamily="34" charset="0"/>
                <a:ea typeface="MS PGothic" pitchFamily="34" charset="-128"/>
              </a:defRPr>
            </a:lvl4pPr>
            <a:lvl5pPr marL="2045381" indent="-227265" defTabSz="918528" eaLnBrk="0" hangingPunct="0">
              <a:defRPr sz="2400">
                <a:solidFill>
                  <a:schemeClr val="tx1"/>
                </a:solidFill>
                <a:latin typeface="Arial" pitchFamily="34" charset="0"/>
                <a:ea typeface="MS PGothic" pitchFamily="34" charset="-128"/>
              </a:defRPr>
            </a:lvl5pPr>
            <a:lvl6pPr marL="2499910"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6pPr>
            <a:lvl7pPr marL="2954439"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7pPr>
            <a:lvl8pPr marL="340896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8pPr>
            <a:lvl9pPr marL="386349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BC42D80F-6877-4137-8E19-93DF250E3B4F}" type="slidenum">
              <a:rPr lang="en-US" sz="1200"/>
              <a:pPr>
                <a:defRPr/>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28" eaLnBrk="0" hangingPunct="0">
              <a:defRPr sz="2400">
                <a:solidFill>
                  <a:schemeClr val="tx1"/>
                </a:solidFill>
                <a:latin typeface="Arial" pitchFamily="34" charset="0"/>
                <a:ea typeface="MS PGothic" pitchFamily="34" charset="-128"/>
              </a:defRPr>
            </a:lvl1pPr>
            <a:lvl2pPr marL="738609" indent="-284081" defTabSz="918528" eaLnBrk="0" hangingPunct="0">
              <a:defRPr sz="2400">
                <a:solidFill>
                  <a:schemeClr val="tx1"/>
                </a:solidFill>
                <a:latin typeface="Arial" pitchFamily="34" charset="0"/>
                <a:ea typeface="MS PGothic" pitchFamily="34" charset="-128"/>
              </a:defRPr>
            </a:lvl2pPr>
            <a:lvl3pPr marL="1136323" indent="-227265" defTabSz="918528" eaLnBrk="0" hangingPunct="0">
              <a:defRPr sz="2400">
                <a:solidFill>
                  <a:schemeClr val="tx1"/>
                </a:solidFill>
                <a:latin typeface="Arial" pitchFamily="34" charset="0"/>
                <a:ea typeface="MS PGothic" pitchFamily="34" charset="-128"/>
              </a:defRPr>
            </a:lvl3pPr>
            <a:lvl4pPr marL="1590852" indent="-227265" defTabSz="918528" eaLnBrk="0" hangingPunct="0">
              <a:defRPr sz="2400">
                <a:solidFill>
                  <a:schemeClr val="tx1"/>
                </a:solidFill>
                <a:latin typeface="Arial" pitchFamily="34" charset="0"/>
                <a:ea typeface="MS PGothic" pitchFamily="34" charset="-128"/>
              </a:defRPr>
            </a:lvl4pPr>
            <a:lvl5pPr marL="2045381" indent="-227265" defTabSz="918528" eaLnBrk="0" hangingPunct="0">
              <a:defRPr sz="2400">
                <a:solidFill>
                  <a:schemeClr val="tx1"/>
                </a:solidFill>
                <a:latin typeface="Arial" pitchFamily="34" charset="0"/>
                <a:ea typeface="MS PGothic" pitchFamily="34" charset="-128"/>
              </a:defRPr>
            </a:lvl5pPr>
            <a:lvl6pPr marL="2499910"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6pPr>
            <a:lvl7pPr marL="2954439"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7pPr>
            <a:lvl8pPr marL="340896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8pPr>
            <a:lvl9pPr marL="386349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BBA9B006-796F-4EE0-B2FF-AEEADC9FE5E3}" type="slidenum">
              <a:rPr lang="en-US" sz="1200"/>
              <a:pPr>
                <a:defRPr/>
              </a:pPr>
              <a:t>32</a:t>
            </a:fld>
            <a:endParaRPr lang="en-US" sz="1200"/>
          </a:p>
        </p:txBody>
      </p:sp>
      <p:sp>
        <p:nvSpPr>
          <p:cNvPr id="105475" name="Rectangle 2"/>
          <p:cNvSpPr>
            <a:spLocks noGrp="1" noRot="1" noChangeAspect="1" noChangeArrowheads="1" noTextEdit="1"/>
          </p:cNvSpPr>
          <p:nvPr>
            <p:ph type="sldImg"/>
          </p:nvPr>
        </p:nvSpPr>
        <p:spPr>
          <a:xfrm>
            <a:off x="1111250" y="700088"/>
            <a:ext cx="4640263" cy="3481387"/>
          </a:xfrm>
          <a:ln cap="flat"/>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
        <p:nvSpPr>
          <p:cNvPr id="1146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28" eaLnBrk="0" hangingPunct="0">
              <a:defRPr sz="2400">
                <a:solidFill>
                  <a:schemeClr val="tx1"/>
                </a:solidFill>
                <a:latin typeface="Arial" pitchFamily="34" charset="0"/>
                <a:ea typeface="MS PGothic" pitchFamily="34" charset="-128"/>
              </a:defRPr>
            </a:lvl1pPr>
            <a:lvl2pPr marL="738609" indent="-284081" defTabSz="918528" eaLnBrk="0" hangingPunct="0">
              <a:defRPr sz="2400">
                <a:solidFill>
                  <a:schemeClr val="tx1"/>
                </a:solidFill>
                <a:latin typeface="Arial" pitchFamily="34" charset="0"/>
                <a:ea typeface="MS PGothic" pitchFamily="34" charset="-128"/>
              </a:defRPr>
            </a:lvl2pPr>
            <a:lvl3pPr marL="1136323" indent="-227265" defTabSz="918528" eaLnBrk="0" hangingPunct="0">
              <a:defRPr sz="2400">
                <a:solidFill>
                  <a:schemeClr val="tx1"/>
                </a:solidFill>
                <a:latin typeface="Arial" pitchFamily="34" charset="0"/>
                <a:ea typeface="MS PGothic" pitchFamily="34" charset="-128"/>
              </a:defRPr>
            </a:lvl3pPr>
            <a:lvl4pPr marL="1590852" indent="-227265" defTabSz="918528" eaLnBrk="0" hangingPunct="0">
              <a:defRPr sz="2400">
                <a:solidFill>
                  <a:schemeClr val="tx1"/>
                </a:solidFill>
                <a:latin typeface="Arial" pitchFamily="34" charset="0"/>
                <a:ea typeface="MS PGothic" pitchFamily="34" charset="-128"/>
              </a:defRPr>
            </a:lvl4pPr>
            <a:lvl5pPr marL="2045381" indent="-227265" defTabSz="918528" eaLnBrk="0" hangingPunct="0">
              <a:defRPr sz="2400">
                <a:solidFill>
                  <a:schemeClr val="tx1"/>
                </a:solidFill>
                <a:latin typeface="Arial" pitchFamily="34" charset="0"/>
                <a:ea typeface="MS PGothic" pitchFamily="34" charset="-128"/>
              </a:defRPr>
            </a:lvl5pPr>
            <a:lvl6pPr marL="2499910"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6pPr>
            <a:lvl7pPr marL="2954439"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7pPr>
            <a:lvl8pPr marL="340896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8pPr>
            <a:lvl9pPr marL="386349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8AD9DBAE-0F60-4EF7-8F90-312A92C52952}" type="slidenum">
              <a:rPr lang="en-US" sz="1200"/>
              <a:pPr>
                <a:defRPr/>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
        <p:nvSpPr>
          <p:cNvPr id="1198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28" eaLnBrk="0" hangingPunct="0">
              <a:defRPr sz="2400">
                <a:solidFill>
                  <a:schemeClr val="tx1"/>
                </a:solidFill>
                <a:latin typeface="Arial" pitchFamily="34" charset="0"/>
                <a:ea typeface="MS PGothic" pitchFamily="34" charset="-128"/>
              </a:defRPr>
            </a:lvl1pPr>
            <a:lvl2pPr marL="738609" indent="-284081" defTabSz="918528" eaLnBrk="0" hangingPunct="0">
              <a:defRPr sz="2400">
                <a:solidFill>
                  <a:schemeClr val="tx1"/>
                </a:solidFill>
                <a:latin typeface="Arial" pitchFamily="34" charset="0"/>
                <a:ea typeface="MS PGothic" pitchFamily="34" charset="-128"/>
              </a:defRPr>
            </a:lvl2pPr>
            <a:lvl3pPr marL="1136323" indent="-227265" defTabSz="918528" eaLnBrk="0" hangingPunct="0">
              <a:defRPr sz="2400">
                <a:solidFill>
                  <a:schemeClr val="tx1"/>
                </a:solidFill>
                <a:latin typeface="Arial" pitchFamily="34" charset="0"/>
                <a:ea typeface="MS PGothic" pitchFamily="34" charset="-128"/>
              </a:defRPr>
            </a:lvl3pPr>
            <a:lvl4pPr marL="1590852" indent="-227265" defTabSz="918528" eaLnBrk="0" hangingPunct="0">
              <a:defRPr sz="2400">
                <a:solidFill>
                  <a:schemeClr val="tx1"/>
                </a:solidFill>
                <a:latin typeface="Arial" pitchFamily="34" charset="0"/>
                <a:ea typeface="MS PGothic" pitchFamily="34" charset="-128"/>
              </a:defRPr>
            </a:lvl4pPr>
            <a:lvl5pPr marL="2045381" indent="-227265" defTabSz="918528" eaLnBrk="0" hangingPunct="0">
              <a:defRPr sz="2400">
                <a:solidFill>
                  <a:schemeClr val="tx1"/>
                </a:solidFill>
                <a:latin typeface="Arial" pitchFamily="34" charset="0"/>
                <a:ea typeface="MS PGothic" pitchFamily="34" charset="-128"/>
              </a:defRPr>
            </a:lvl5pPr>
            <a:lvl6pPr marL="2499910"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6pPr>
            <a:lvl7pPr marL="2954439"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7pPr>
            <a:lvl8pPr marL="340896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8pPr>
            <a:lvl9pPr marL="3863498" indent="-227265" defTabSz="918528"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BAA2F3C8-3BC5-4384-8392-EA834CDAE720}" type="slidenum">
              <a:rPr lang="en-US" sz="1200"/>
              <a:pPr>
                <a:defRPr/>
              </a:pP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8290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9843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573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a:solidFill>
            <a:srgbClr val="FFFFFF"/>
          </a:solidFill>
          <a:ln/>
        </p:spPr>
      </p:sp>
      <p:sp>
        <p:nvSpPr>
          <p:cNvPr id="27650" name="Rectangle 2"/>
          <p:cNvSpPr>
            <a:spLocks noGrp="1" noChangeArrowheads="1"/>
          </p:cNvSpPr>
          <p:nvPr>
            <p:ph type="body" idx="1"/>
          </p:nvPr>
        </p:nvSpPr>
        <p:spPr>
          <a:ln/>
        </p:spPr>
        <p:txBody>
          <a:bodyPr/>
          <a:lstStyle/>
          <a:p>
            <a:pPr eaLnBrk="1" hangingPunct="1"/>
            <a:r>
              <a:rPr lang="en-US" sz="3600" b="1" dirty="0">
                <a:latin typeface="Lucida Grande" charset="0"/>
                <a:sym typeface="Lucida Grande" charset="0"/>
              </a:rPr>
              <a:t>[CLICK]</a:t>
            </a:r>
            <a:r>
              <a:rPr lang="en-US" sz="3600" dirty="0">
                <a:latin typeface="Lucida Grande" charset="0"/>
                <a:sym typeface="Lucida Grande" charset="0"/>
              </a:rPr>
              <a:t>  Definition</a:t>
            </a:r>
          </a:p>
          <a:p>
            <a:pPr eaLnBrk="1" hangingPunct="1"/>
            <a:endParaRPr lang="en-US" sz="3600" dirty="0">
              <a:latin typeface="Lucida Grande" charset="0"/>
              <a:sym typeface="Lucida Grande" charset="0"/>
            </a:endParaRPr>
          </a:p>
          <a:p>
            <a:pPr eaLnBrk="1" hangingPunct="1"/>
            <a:r>
              <a:rPr lang="en-US" sz="3600" b="1" dirty="0">
                <a:latin typeface="Lucida Grande" charset="0"/>
                <a:sym typeface="Lucida Grande" charset="0"/>
              </a:rPr>
              <a:t>[CLICK]  </a:t>
            </a:r>
            <a:r>
              <a:rPr lang="en-US" sz="3600" dirty="0">
                <a:latin typeface="Lucida Grande" charset="0"/>
                <a:sym typeface="Lucida Grande" charset="0"/>
              </a:rPr>
              <a:t>Any and all . . .</a:t>
            </a:r>
          </a:p>
          <a:p>
            <a:pPr eaLnBrk="1" hangingPunct="1"/>
            <a:endParaRPr lang="en-US" sz="3600" dirty="0">
              <a:latin typeface="Lucida Grande" charset="0"/>
              <a:sym typeface="Lucida Grande" charset="0"/>
            </a:endParaRPr>
          </a:p>
          <a:p>
            <a:pPr eaLnBrk="1" hangingPunct="1"/>
            <a:r>
              <a:rPr lang="en-US" sz="3600" dirty="0">
                <a:latin typeface="Lucida Grande" charset="0"/>
                <a:sym typeface="Lucida Grande" charset="0"/>
              </a:rPr>
              <a:t>Let</a:t>
            </a:r>
            <a:r>
              <a:rPr lang="ja-JP" altLang="en-US" sz="3600" dirty="0">
                <a:latin typeface="Arial" charset="0"/>
                <a:sym typeface="Lucida Grande" charset="0"/>
              </a:rPr>
              <a:t>’</a:t>
            </a:r>
            <a:r>
              <a:rPr lang="en-US" altLang="ja-JP" sz="3600" dirty="0">
                <a:latin typeface="Lucida Grande" charset="0"/>
                <a:sym typeface="Lucida Grande" charset="0"/>
              </a:rPr>
              <a:t>s look at an item bank for the domain of Physical Functioning.  </a:t>
            </a:r>
            <a:r>
              <a:rPr lang="en-US" altLang="ja-JP" sz="3600" b="1" dirty="0">
                <a:latin typeface="Lucida Grande" charset="0"/>
                <a:sym typeface="Lucida Grande" charset="0"/>
              </a:rPr>
              <a:t>[NEXT]</a:t>
            </a:r>
            <a:endParaRPr lang="en-US" sz="3600" b="1" dirty="0">
              <a:latin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a:solidFill>
            <a:srgbClr val="FFFFFF"/>
          </a:solidFill>
          <a:ln/>
        </p:spPr>
      </p:sp>
      <p:sp>
        <p:nvSpPr>
          <p:cNvPr id="31746" name="Rectangle 2"/>
          <p:cNvSpPr>
            <a:spLocks noGrp="1" noChangeArrowheads="1"/>
          </p:cNvSpPr>
          <p:nvPr>
            <p:ph type="body" idx="1"/>
          </p:nvPr>
        </p:nvSpPr>
        <p:spPr>
          <a:ln/>
        </p:spPr>
        <p:txBody>
          <a:bodyPr>
            <a:normAutofit/>
          </a:bodyPr>
          <a:lstStyle/>
          <a:p>
            <a:pPr eaLnBrk="1" hangingPunct="1"/>
            <a:r>
              <a:rPr lang="en-US" sz="2000" dirty="0">
                <a:latin typeface="+mj-lt"/>
                <a:sym typeface="Helvetica" charset="0"/>
              </a:rPr>
              <a:t>Item bank is not fixed. Don</a:t>
            </a:r>
            <a:r>
              <a:rPr lang="ja-JP" altLang="en-US" sz="2000" dirty="0">
                <a:latin typeface="+mj-lt"/>
                <a:sym typeface="Helvetica" charset="0"/>
              </a:rPr>
              <a:t>’</a:t>
            </a:r>
            <a:r>
              <a:rPr lang="en-US" altLang="ja-JP" sz="2000" dirty="0">
                <a:latin typeface="+mj-lt"/>
                <a:sym typeface="Helvetica" charset="0"/>
              </a:rPr>
              <a:t>t make and put on shelf.</a:t>
            </a:r>
          </a:p>
          <a:p>
            <a:pPr eaLnBrk="1" hangingPunct="1"/>
            <a:endParaRPr lang="en-US" sz="2000" dirty="0">
              <a:latin typeface="+mj-lt"/>
              <a:sym typeface="Helvetica" charset="0"/>
            </a:endParaRPr>
          </a:p>
          <a:p>
            <a:pPr eaLnBrk="1" hangingPunct="1"/>
            <a:r>
              <a:rPr lang="en-US" sz="2000" dirty="0">
                <a:latin typeface="+mj-lt"/>
                <a:sym typeface="Helvetica" charset="0"/>
              </a:rPr>
              <a:t>We can continually work to evaluate and improve it.</a:t>
            </a:r>
          </a:p>
          <a:p>
            <a:pPr eaLnBrk="1" hangingPunct="1"/>
            <a:endParaRPr lang="en-US" sz="2000" dirty="0">
              <a:latin typeface="+mj-lt"/>
              <a:sym typeface="Helvetica" charset="0"/>
            </a:endParaRPr>
          </a:p>
          <a:p>
            <a:pPr eaLnBrk="1" hangingPunct="1"/>
            <a:r>
              <a:rPr lang="en-US" sz="2000" dirty="0">
                <a:latin typeface="+mj-lt"/>
                <a:sym typeface="Helvetica" charset="0"/>
              </a:rPr>
              <a:t>Perhaps adding items to help measure the extremes of the domain.</a:t>
            </a:r>
          </a:p>
          <a:p>
            <a:pPr eaLnBrk="1" hangingPunct="1"/>
            <a:endParaRPr lang="en-US" sz="3600" dirty="0">
              <a:latin typeface="Helvetica" charset="0"/>
              <a:sym typeface="Helvetic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7"/>
          <p:cNvSpPr>
            <a:spLocks noGrp="1" noChangeArrowheads="1"/>
          </p:cNvSpPr>
          <p:nvPr>
            <p:ph type="sldNum" sz="quarter" idx="5"/>
          </p:nvPr>
        </p:nvSpPr>
        <p:spPr>
          <a:noFill/>
        </p:spPr>
        <p:txBody>
          <a:bodyPr/>
          <a:lstStyle/>
          <a:p>
            <a:fld id="{576A701C-E8A5-4FE6-A1AD-6CF9E0A2CB2E}" type="slidenum">
              <a:rPr lang="en-US" smtClean="0">
                <a:solidFill>
                  <a:srgbClr val="000000"/>
                </a:solidFill>
              </a:rPr>
              <a:pPr/>
              <a:t>8</a:t>
            </a:fld>
            <a:endParaRPr lang="en-US" smtClean="0">
              <a:solidFill>
                <a:srgbClr val="000000"/>
              </a:solidFill>
            </a:endParaRPr>
          </a:p>
        </p:txBody>
      </p:sp>
      <p:sp>
        <p:nvSpPr>
          <p:cNvPr id="496642" name="Rectangle 2"/>
          <p:cNvSpPr>
            <a:spLocks noGrp="1" noRot="1" noChangeAspect="1" noChangeArrowheads="1" noTextEdit="1"/>
          </p:cNvSpPr>
          <p:nvPr>
            <p:ph type="sldImg"/>
          </p:nvPr>
        </p:nvSpPr>
        <p:spPr>
          <a:xfrm>
            <a:off x="1104900" y="696913"/>
            <a:ext cx="4649788" cy="3487737"/>
          </a:xfrm>
          <a:ln/>
        </p:spPr>
      </p:sp>
      <p:sp>
        <p:nvSpPr>
          <p:cNvPr id="496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884613" y="8829966"/>
            <a:ext cx="2971800" cy="464820"/>
          </a:xfrm>
          <a:prstGeom prst="rect">
            <a:avLst/>
          </a:prstGeom>
          <a:noFill/>
          <a:ln>
            <a:miter lim="800000"/>
            <a:headEnd/>
            <a:tailEnd/>
          </a:ln>
        </p:spPr>
        <p:txBody>
          <a:bodyPr>
            <a:prstTxWarp prst="textNoShape">
              <a:avLst/>
            </a:prstTxWarp>
          </a:bodyPr>
          <a:lstStyle/>
          <a:p>
            <a:fld id="{AC223686-1393-9042-8355-CBD5776910C5}" type="slidenum">
              <a:rPr lang="en-US">
                <a:solidFill>
                  <a:srgbClr val="000000"/>
                </a:solidFill>
                <a:latin typeface="Arial" charset="0"/>
              </a:rPr>
              <a:pPr/>
              <a:t>9</a:t>
            </a:fld>
            <a:endParaRPr lang="en-US">
              <a:solidFill>
                <a:srgbClr val="000000"/>
              </a:solidFill>
              <a:latin typeface="Arial" charset="0"/>
            </a:endParaRPr>
          </a:p>
        </p:txBody>
      </p:sp>
      <p:sp>
        <p:nvSpPr>
          <p:cNvPr id="101379"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a:extLst/>
        </p:spPr>
        <p:txBody>
          <a:bodyPr/>
          <a:lstStyle/>
          <a:p>
            <a:pPr eaLnBrk="1" hangingPunct="1"/>
            <a:r>
              <a:rPr lang="en-US" dirty="0"/>
              <a:t>Purpose of this slide is to walk the audience through the CAT process using an example …and thereby transmit the message of narrower measurement range and higher precision with each question …</a:t>
            </a:r>
          </a:p>
          <a:p>
            <a:pPr eaLnBrk="1" hangingPunct="1"/>
            <a:r>
              <a:rPr lang="en-US" dirty="0"/>
              <a:t>I typically </a:t>
            </a:r>
            <a:r>
              <a:rPr lang="en-US" dirty="0" err="1"/>
              <a:t>ese</a:t>
            </a:r>
            <a:r>
              <a:rPr lang="en-US" dirty="0"/>
              <a:t> e.g. an example for depression, or any other topic I want to focus on … like first question “do you feel depressed”, answer “some of the time” … than we would like to know how depressed and the CAT might choose a question asking about self worth, and if the patient indicates that this is diminished also, a third question asking about thoughts of suicide might be appropriate … in this case the answer would be no, never … </a:t>
            </a:r>
          </a:p>
          <a:p>
            <a:pPr eaLnBrk="1" hangingPunct="1"/>
            <a:r>
              <a:rPr lang="en-US" dirty="0"/>
              <a:t>And maybe compare it with another scenario like the participant would have answered the first question, no I am not at all depressed, asking about suicide would not make sense, instead the CAT might have chosen a question asking about happiness …  </a:t>
            </a:r>
            <a:r>
              <a:rPr lang="en-US" dirty="0" err="1"/>
              <a:t>bla</a:t>
            </a:r>
            <a:r>
              <a:rPr lang="en-US" dirty="0"/>
              <a:t> </a:t>
            </a:r>
            <a:r>
              <a:rPr lang="en-US" dirty="0" err="1"/>
              <a:t>bla</a:t>
            </a:r>
            <a:endParaRPr lang="en-US" dirty="0"/>
          </a:p>
          <a:p>
            <a:pPr eaLnBrk="1" hangingPunct="1"/>
            <a:r>
              <a:rPr lang="en-US" dirty="0"/>
              <a:t>The conclusion is, we can make precise test over the entire range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Rot="1" noChangeAspect="1" noChangeArrowheads="1" noTextEdit="1"/>
          </p:cNvSpPr>
          <p:nvPr>
            <p:ph type="sldImg"/>
          </p:nvPr>
        </p:nvSpPr>
        <p:spPr>
          <a:ln/>
        </p:spPr>
      </p:sp>
      <p:sp>
        <p:nvSpPr>
          <p:cNvPr id="911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6353"/>
            <a:ext cx="7772400" cy="2465293"/>
          </a:xfrm>
          <a:solidFill>
            <a:schemeClr val="accent3">
              <a:lumMod val="50000"/>
            </a:schemeClr>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66271" y="3811495"/>
            <a:ext cx="7965141" cy="293552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Christopher B. Forrest, MD, PhD</a:t>
            </a:r>
          </a:p>
          <a:p>
            <a:r>
              <a:rPr lang="en-US" dirty="0" smtClean="0"/>
              <a:t>Professor of Pediatrics</a:t>
            </a:r>
          </a:p>
          <a:p>
            <a:r>
              <a:rPr lang="en-US" dirty="0" smtClean="0"/>
              <a:t>Children’s Hospital of Philadelphia</a:t>
            </a:r>
          </a:p>
          <a:p>
            <a:r>
              <a:rPr lang="en-US" dirty="0" smtClean="0"/>
              <a:t>University of Pennsylvania School of Medicine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97329" y="6236822"/>
            <a:ext cx="409388" cy="365125"/>
          </a:xfrm>
          <a:prstGeom prst="rect">
            <a:avLst/>
          </a:prstGeom>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1514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p:nvSpPr>
        <p:spPr>
          <a:xfrm>
            <a:off x="157090" y="6437240"/>
            <a:ext cx="304800" cy="272591"/>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55000" lnSpcReduction="20000"/>
          </a:bodyPr>
          <a:lstStyle/>
          <a:p>
            <a:pPr algn="ctr"/>
            <a:fld id="{EBBD8012-95FF-0F40-95ED-CD1992B38A4C}" type="slidenum">
              <a:rPr lang="en-US" sz="2200" b="0" baseline="0" smtClean="0">
                <a:solidFill>
                  <a:srgbClr val="FFFFFF"/>
                </a:solidFill>
                <a:latin typeface="Geneva"/>
              </a:rPr>
              <a:pPr algn="ctr"/>
              <a:t>‹#›</a:t>
            </a:fld>
            <a:endParaRPr lang="en-US" sz="2200" b="0" baseline="0" dirty="0">
              <a:solidFill>
                <a:srgbClr val="FFFFFF"/>
              </a:solidFill>
              <a:latin typeface="Geneva"/>
            </a:endParaRPr>
          </a:p>
        </p:txBody>
      </p:sp>
      <p:sp>
        <p:nvSpPr>
          <p:cNvPr id="13" name="Rounded Rectangle 12"/>
          <p:cNvSpPr/>
          <p:nvPr/>
        </p:nvSpPr>
        <p:spPr>
          <a:xfrm>
            <a:off x="65313" y="10536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000" b="1" kern="1200">
          <a:solidFill>
            <a:schemeClr val="accent1">
              <a:lumMod val="75000"/>
            </a:schemeClr>
          </a:solidFill>
          <a:latin typeface="Geneva"/>
          <a:ea typeface="+mj-ea"/>
          <a:cs typeface="Geneva"/>
        </a:defRPr>
      </a:lvl1pPr>
    </p:titleStyle>
    <p:bodyStyle>
      <a:lvl1pPr marL="342900" indent="-342900" algn="l" defTabSz="457200" rtl="0" eaLnBrk="1" latinLnBrk="0" hangingPunct="1">
        <a:spcBef>
          <a:spcPct val="20000"/>
        </a:spcBef>
        <a:buClr>
          <a:schemeClr val="accent5">
            <a:lumMod val="75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lumMod val="75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lumMod val="75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lumMod val="7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rhays@ucl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hyperlink" Target="http://gim.med.ucla.edu/FacultyPages/Hay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8.gif"/><Relationship Id="rId5" Type="http://schemas.openxmlformats.org/officeDocument/2006/relationships/hyperlink" Target="http://www.nihpromis.org/" TargetMode="External"/><Relationship Id="rId4" Type="http://schemas.openxmlformats.org/officeDocument/2006/relationships/hyperlink" Target="http://twitter.com/RonDHay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67" y="743788"/>
            <a:ext cx="9000065" cy="1470025"/>
          </a:xfrm>
          <a:solidFill>
            <a:schemeClr val="accent1">
              <a:lumMod val="75000"/>
            </a:schemeClr>
          </a:solidFill>
        </p:spPr>
        <p:txBody>
          <a:bodyPr>
            <a:noAutofit/>
          </a:bodyPr>
          <a:lstStyle/>
          <a:p>
            <a:r>
              <a:rPr lang="en-US" sz="2400" dirty="0" smtClean="0"/>
              <a:t>Health-Related Quality of Life </a:t>
            </a:r>
            <a:endParaRPr lang="en-US" sz="2400" dirty="0"/>
          </a:p>
        </p:txBody>
      </p:sp>
      <p:sp>
        <p:nvSpPr>
          <p:cNvPr id="3" name="Subtitle 2"/>
          <p:cNvSpPr>
            <a:spLocks noGrp="1"/>
          </p:cNvSpPr>
          <p:nvPr>
            <p:ph type="subTitle" idx="1"/>
          </p:nvPr>
        </p:nvSpPr>
        <p:spPr>
          <a:xfrm>
            <a:off x="445704" y="3253274"/>
            <a:ext cx="8483143" cy="3350726"/>
          </a:xfrm>
        </p:spPr>
        <p:txBody>
          <a:bodyPr>
            <a:normAutofit lnSpcReduction="10000"/>
          </a:bodyPr>
          <a:lstStyle/>
          <a:p>
            <a:pPr algn="l">
              <a:defRPr/>
            </a:pPr>
            <a:r>
              <a:rPr lang="en-US" sz="2800" dirty="0" smtClean="0"/>
              <a:t>Ron D. Hays, Ph.D. (</a:t>
            </a:r>
            <a:r>
              <a:rPr lang="en-US" sz="2800" dirty="0" smtClean="0">
                <a:hlinkClick r:id="rId4"/>
              </a:rPr>
              <a:t>drhays@ucla.edu</a:t>
            </a:r>
            <a:r>
              <a:rPr lang="en-US" sz="2800" dirty="0" smtClean="0"/>
              <a:t>)</a:t>
            </a:r>
          </a:p>
          <a:p>
            <a:pPr algn="l">
              <a:defRPr/>
            </a:pPr>
            <a:endParaRPr lang="en-US" sz="2800" dirty="0" smtClean="0"/>
          </a:p>
          <a:p>
            <a:pPr algn="l">
              <a:defRPr/>
            </a:pPr>
            <a:r>
              <a:rPr lang="en-US" sz="2800" dirty="0" smtClean="0"/>
              <a:t>	- UCLA Department of Medicine: Division of General Internal Medicine and Health Services Research </a:t>
            </a:r>
          </a:p>
          <a:p>
            <a:pPr algn="l">
              <a:defRPr/>
            </a:pPr>
            <a:r>
              <a:rPr lang="en-US" sz="2800" dirty="0"/>
              <a:t>	</a:t>
            </a:r>
            <a:r>
              <a:rPr lang="en-US" sz="2800" dirty="0" smtClean="0"/>
              <a:t>- UCLA School of Public Health: Department of Health Services</a:t>
            </a:r>
          </a:p>
          <a:p>
            <a:pPr algn="l">
              <a:defRPr/>
            </a:pPr>
            <a:r>
              <a:rPr lang="en-US" sz="2800" dirty="0"/>
              <a:t>	</a:t>
            </a:r>
            <a:r>
              <a:rPr lang="en-US" sz="2800" dirty="0" smtClean="0"/>
              <a:t>- RAND, </a:t>
            </a:r>
            <a:r>
              <a:rPr lang="en-US" sz="2800" dirty="0" smtClean="0"/>
              <a:t>Santa Monica</a:t>
            </a:r>
            <a:endParaRPr lang="en-US" sz="2800" dirty="0" smtClean="0"/>
          </a:p>
          <a:p>
            <a:pPr algn="l">
              <a:spcBef>
                <a:spcPts val="0"/>
              </a:spcBef>
            </a:pPr>
            <a:endParaRPr lang="en-US" sz="2800" dirty="0" smtClean="0"/>
          </a:p>
        </p:txBody>
      </p:sp>
      <p:sp>
        <p:nvSpPr>
          <p:cNvPr id="4" name="Rectangle 3"/>
          <p:cNvSpPr/>
          <p:nvPr/>
        </p:nvSpPr>
        <p:spPr>
          <a:xfrm>
            <a:off x="71967" y="2213813"/>
            <a:ext cx="9000065" cy="194254"/>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1967" y="549534"/>
            <a:ext cx="9000065" cy="19425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965179" y="2618957"/>
            <a:ext cx="3167790" cy="369332"/>
          </a:xfrm>
          <a:prstGeom prst="rect">
            <a:avLst/>
          </a:prstGeom>
          <a:noFill/>
        </p:spPr>
        <p:txBody>
          <a:bodyPr wrap="none" rtlCol="0">
            <a:spAutoFit/>
          </a:bodyPr>
          <a:lstStyle/>
          <a:p>
            <a:pPr algn="ctr"/>
            <a:r>
              <a:rPr lang="en-US" dirty="0" smtClean="0"/>
              <a:t>November 14, 2011: 9-10:30am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US" smtClean="0">
                <a:latin typeface="Comic Sans MS" pitchFamily="66" charset="0"/>
              </a:rPr>
              <a:t>Reliability and SEM </a:t>
            </a:r>
          </a:p>
        </p:txBody>
      </p:sp>
      <p:sp>
        <p:nvSpPr>
          <p:cNvPr id="33795" name="Content Placeholder 2"/>
          <p:cNvSpPr>
            <a:spLocks noGrp="1"/>
          </p:cNvSpPr>
          <p:nvPr>
            <p:ph idx="4294967295"/>
          </p:nvPr>
        </p:nvSpPr>
        <p:spPr>
          <a:xfrm>
            <a:off x="457200" y="1447800"/>
            <a:ext cx="8229600" cy="4678363"/>
          </a:xfrm>
        </p:spPr>
        <p:txBody>
          <a:bodyPr>
            <a:normAutofit fontScale="77500" lnSpcReduction="20000"/>
          </a:bodyPr>
          <a:lstStyle/>
          <a:p>
            <a:r>
              <a:rPr lang="en-US" dirty="0" smtClean="0"/>
              <a:t>z-score  (mean = 0 and SD = 1</a:t>
            </a:r>
            <a:r>
              <a:rPr lang="en-US" dirty="0" smtClean="0"/>
              <a:t>)</a:t>
            </a:r>
          </a:p>
          <a:p>
            <a:endParaRPr lang="en-US" dirty="0" smtClean="0"/>
          </a:p>
          <a:p>
            <a:pPr lvl="1"/>
            <a:r>
              <a:rPr lang="en-US" dirty="0" smtClean="0"/>
              <a:t>Reliability </a:t>
            </a:r>
            <a:r>
              <a:rPr lang="en-US" dirty="0" smtClean="0"/>
              <a:t>= 1 – SEM</a:t>
            </a:r>
            <a:r>
              <a:rPr lang="en-US" baseline="30000" dirty="0" smtClean="0"/>
              <a:t>2 </a:t>
            </a:r>
            <a:r>
              <a:rPr lang="en-US" dirty="0" smtClean="0"/>
              <a:t>(for z-scores)</a:t>
            </a:r>
          </a:p>
          <a:p>
            <a:pPr lvl="1">
              <a:buFontTx/>
              <a:buNone/>
            </a:pPr>
            <a:r>
              <a:rPr lang="en-US" dirty="0" smtClean="0"/>
              <a:t>	= 0.91 (when SEM = 0.30)</a:t>
            </a:r>
          </a:p>
          <a:p>
            <a:pPr lvl="1">
              <a:buFontTx/>
              <a:buNone/>
            </a:pPr>
            <a:r>
              <a:rPr lang="en-US" dirty="0" smtClean="0"/>
              <a:t>	= 0.90 (when SEM = 0.32)</a:t>
            </a:r>
            <a:endParaRPr lang="en-US" baseline="30000" dirty="0" smtClean="0"/>
          </a:p>
          <a:p>
            <a:endParaRPr lang="en-US" dirty="0" smtClean="0"/>
          </a:p>
          <a:p>
            <a:r>
              <a:rPr lang="en-US" dirty="0" smtClean="0"/>
              <a:t>With </a:t>
            </a:r>
            <a:r>
              <a:rPr lang="en-US" dirty="0" smtClean="0"/>
              <a:t>0.90 reliability</a:t>
            </a:r>
          </a:p>
          <a:p>
            <a:pPr lvl="1"/>
            <a:r>
              <a:rPr lang="en-US" dirty="0"/>
              <a:t>95% Confidence Interval for score at mean</a:t>
            </a:r>
          </a:p>
          <a:p>
            <a:pPr lvl="2"/>
            <a:r>
              <a:rPr lang="en-US" dirty="0"/>
              <a:t>z-score:    - 0.62  </a:t>
            </a:r>
            <a:r>
              <a:rPr lang="en-US" dirty="0">
                <a:sym typeface="Wingdings" pitchFamily="2" charset="2"/>
              </a:rPr>
              <a:t> </a:t>
            </a:r>
            <a:r>
              <a:rPr lang="en-US" dirty="0"/>
              <a:t>  </a:t>
            </a:r>
            <a:r>
              <a:rPr lang="en-US" dirty="0" smtClean="0"/>
              <a:t>0.62</a:t>
            </a:r>
          </a:p>
          <a:p>
            <a:endParaRPr lang="en-US" dirty="0" smtClean="0"/>
          </a:p>
          <a:p>
            <a:r>
              <a:rPr lang="en-US" dirty="0" smtClean="0"/>
              <a:t>T-score </a:t>
            </a:r>
            <a:r>
              <a:rPr lang="en-US" dirty="0"/>
              <a:t>= (z-score * 10) + 50</a:t>
            </a:r>
          </a:p>
          <a:p>
            <a:pPr lvl="2"/>
            <a:endParaRPr lang="en-US" dirty="0"/>
          </a:p>
          <a:p>
            <a:pPr lvl="2"/>
            <a:r>
              <a:rPr lang="en-US" dirty="0"/>
              <a:t>T-score:    </a:t>
            </a:r>
            <a:r>
              <a:rPr lang="en-US" dirty="0" smtClean="0"/>
              <a:t>44  </a:t>
            </a:r>
            <a:r>
              <a:rPr lang="en-US" dirty="0">
                <a:sym typeface="Wingdings" pitchFamily="2" charset="2"/>
              </a:rPr>
              <a:t>   </a:t>
            </a:r>
            <a:r>
              <a:rPr lang="en-US" dirty="0" smtClean="0">
                <a:sym typeface="Wingdings" pitchFamily="2" charset="2"/>
              </a:rPr>
              <a:t>56</a:t>
            </a:r>
            <a:endParaRPr lang="en-US" dirty="0">
              <a:sym typeface="Wingdings" pitchFamily="2" charset="2"/>
            </a:endParaRPr>
          </a:p>
          <a:p>
            <a:pPr lvl="1">
              <a:buFontTx/>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p:cNvPicPr>
            <a:picLocks noChangeAspect="1"/>
          </p:cNvPicPr>
          <p:nvPr/>
        </p:nvPicPr>
        <p:blipFill>
          <a:blip r:embed="rId3"/>
          <a:srcRect/>
          <a:stretch>
            <a:fillRect/>
          </a:stretch>
        </p:blipFill>
        <p:spPr bwMode="auto">
          <a:xfrm>
            <a:off x="852785" y="1480096"/>
            <a:ext cx="8113738" cy="4340945"/>
          </a:xfrm>
          <a:prstGeom prst="rect">
            <a:avLst/>
          </a:prstGeom>
          <a:noFill/>
          <a:ln w="9525">
            <a:noFill/>
            <a:miter lim="800000"/>
            <a:headEnd/>
            <a:tailEnd/>
          </a:ln>
        </p:spPr>
      </p:pic>
      <p:sp>
        <p:nvSpPr>
          <p:cNvPr id="20483" name="TextBox 2"/>
          <p:cNvSpPr txBox="1">
            <a:spLocks noChangeArrowheads="1"/>
          </p:cNvSpPr>
          <p:nvPr/>
        </p:nvSpPr>
        <p:spPr bwMode="auto">
          <a:xfrm>
            <a:off x="3484811" y="5862340"/>
            <a:ext cx="2772183" cy="738650"/>
          </a:xfrm>
          <a:prstGeom prst="rect">
            <a:avLst/>
          </a:prstGeom>
          <a:noFill/>
          <a:ln w="9525">
            <a:noFill/>
            <a:miter lim="800000"/>
            <a:headEnd/>
            <a:tailEnd/>
          </a:ln>
        </p:spPr>
        <p:txBody>
          <a:bodyPr wrap="none" lIns="91425" tIns="45713" rIns="91425" bIns="45713">
            <a:prstTxWarp prst="textNoShape">
              <a:avLst/>
            </a:prstTxWarp>
            <a:spAutoFit/>
          </a:bodyPr>
          <a:lstStyle/>
          <a:p>
            <a:pPr defTabSz="456514"/>
            <a:r>
              <a:rPr lang="en-US" sz="2400" b="1" dirty="0">
                <a:solidFill>
                  <a:srgbClr val="000000"/>
                </a:solidFill>
                <a:latin typeface="Calibri" charset="0"/>
                <a:ea typeface="MS PGothic" pitchFamily="34" charset="-128"/>
                <a:cs typeface="MS PGothic" pitchFamily="34" charset="-128"/>
              </a:rPr>
              <a:t>Physical Functioning</a:t>
            </a:r>
          </a:p>
          <a:p>
            <a:pPr defTabSz="456514"/>
            <a:r>
              <a:rPr lang="en-US" dirty="0">
                <a:solidFill>
                  <a:srgbClr val="000000"/>
                </a:solidFill>
                <a:latin typeface="Calibri" charset="0"/>
                <a:ea typeface="MS PGothic" pitchFamily="34" charset="-128"/>
                <a:cs typeface="MS PGothic" pitchFamily="34" charset="-128"/>
              </a:rPr>
              <a:t>(T-Score; Mean=50, SD=10)</a:t>
            </a:r>
          </a:p>
        </p:txBody>
      </p:sp>
      <p:sp>
        <p:nvSpPr>
          <p:cNvPr id="20484" name="TextBox 3"/>
          <p:cNvSpPr txBox="1">
            <a:spLocks noChangeArrowheads="1"/>
          </p:cNvSpPr>
          <p:nvPr/>
        </p:nvSpPr>
        <p:spPr bwMode="auto">
          <a:xfrm rot="-5400000">
            <a:off x="56370" y="3173946"/>
            <a:ext cx="829344" cy="462111"/>
          </a:xfrm>
          <a:prstGeom prst="rect">
            <a:avLst/>
          </a:prstGeom>
          <a:noFill/>
          <a:ln w="9525">
            <a:noFill/>
            <a:miter lim="800000"/>
            <a:headEnd/>
            <a:tailEnd/>
          </a:ln>
        </p:spPr>
        <p:txBody>
          <a:bodyPr wrap="none" lIns="91425" tIns="45713" rIns="91425" bIns="45713">
            <a:prstTxWarp prst="textNoShape">
              <a:avLst/>
            </a:prstTxWarp>
            <a:spAutoFit/>
          </a:bodyPr>
          <a:lstStyle/>
          <a:p>
            <a:pPr defTabSz="456514"/>
            <a:r>
              <a:rPr lang="en-US" sz="2400" b="1" dirty="0">
                <a:solidFill>
                  <a:srgbClr val="000000"/>
                </a:solidFill>
                <a:latin typeface="Calibri" charset="0"/>
                <a:ea typeface="MS PGothic" pitchFamily="34" charset="-128"/>
                <a:cs typeface="MS PGothic" pitchFamily="34" charset="-128"/>
              </a:rPr>
              <a:t>Error</a:t>
            </a:r>
          </a:p>
        </p:txBody>
      </p:sp>
      <p:sp>
        <p:nvSpPr>
          <p:cNvPr id="20485" name="TextBox 4"/>
          <p:cNvSpPr txBox="1">
            <a:spLocks noChangeArrowheads="1"/>
          </p:cNvSpPr>
          <p:nvPr/>
        </p:nvSpPr>
        <p:spPr bwMode="auto">
          <a:xfrm rot="-5400000">
            <a:off x="459321" y="5090481"/>
            <a:ext cx="533549" cy="338212"/>
          </a:xfrm>
          <a:prstGeom prst="rect">
            <a:avLst/>
          </a:prstGeom>
          <a:noFill/>
          <a:ln w="9525">
            <a:noFill/>
            <a:miter lim="800000"/>
            <a:headEnd/>
            <a:tailEnd/>
          </a:ln>
        </p:spPr>
        <p:txBody>
          <a:bodyPr wrap="none" lIns="91425" tIns="45713" rIns="91425" bIns="45713">
            <a:prstTxWarp prst="textNoShape">
              <a:avLst/>
            </a:prstTxWarp>
            <a:spAutoFit/>
          </a:bodyPr>
          <a:lstStyle/>
          <a:p>
            <a:pPr defTabSz="456514"/>
            <a:r>
              <a:rPr lang="en-US" sz="1600" b="1" dirty="0">
                <a:solidFill>
                  <a:srgbClr val="000000"/>
                </a:solidFill>
                <a:latin typeface="Calibri" charset="0"/>
                <a:ea typeface="MS PGothic" pitchFamily="34" charset="-128"/>
                <a:cs typeface="MS PGothic" pitchFamily="34" charset="-128"/>
              </a:rPr>
              <a:t>Low</a:t>
            </a:r>
          </a:p>
        </p:txBody>
      </p:sp>
      <p:sp>
        <p:nvSpPr>
          <p:cNvPr id="20486" name="TextBox 5"/>
          <p:cNvSpPr txBox="1">
            <a:spLocks noChangeArrowheads="1"/>
          </p:cNvSpPr>
          <p:nvPr/>
        </p:nvSpPr>
        <p:spPr bwMode="auto">
          <a:xfrm rot="-5400000">
            <a:off x="416905" y="1596740"/>
            <a:ext cx="571500" cy="338212"/>
          </a:xfrm>
          <a:prstGeom prst="rect">
            <a:avLst/>
          </a:prstGeom>
          <a:noFill/>
          <a:ln w="9525">
            <a:noFill/>
            <a:miter lim="800000"/>
            <a:headEnd/>
            <a:tailEnd/>
          </a:ln>
        </p:spPr>
        <p:txBody>
          <a:bodyPr wrap="none" lIns="91425" tIns="45713" rIns="91425" bIns="45713">
            <a:prstTxWarp prst="textNoShape">
              <a:avLst/>
            </a:prstTxWarp>
            <a:spAutoFit/>
          </a:bodyPr>
          <a:lstStyle/>
          <a:p>
            <a:pPr defTabSz="456514"/>
            <a:r>
              <a:rPr lang="en-US" sz="1600" b="1" dirty="0">
                <a:latin typeface="Calibri" charset="0"/>
                <a:ea typeface="MS PGothic" pitchFamily="34" charset="-128"/>
                <a:cs typeface="MS PGothic" pitchFamily="34" charset="-128"/>
              </a:rPr>
              <a:t>High</a:t>
            </a:r>
          </a:p>
        </p:txBody>
      </p:sp>
      <p:sp>
        <p:nvSpPr>
          <p:cNvPr id="20487" name="TextBox 6"/>
          <p:cNvSpPr txBox="1">
            <a:spLocks noChangeArrowheads="1"/>
          </p:cNvSpPr>
          <p:nvPr/>
        </p:nvSpPr>
        <p:spPr bwMode="auto">
          <a:xfrm>
            <a:off x="1168674" y="5785321"/>
            <a:ext cx="670842" cy="306958"/>
          </a:xfrm>
          <a:prstGeom prst="rect">
            <a:avLst/>
          </a:prstGeom>
          <a:noFill/>
          <a:ln w="9525">
            <a:noFill/>
            <a:miter lim="800000"/>
            <a:headEnd/>
            <a:tailEnd/>
          </a:ln>
        </p:spPr>
        <p:txBody>
          <a:bodyPr wrap="none" lIns="91425" tIns="45713" rIns="91425" bIns="45713">
            <a:prstTxWarp prst="textNoShape">
              <a:avLst/>
            </a:prstTxWarp>
            <a:spAutoFit/>
          </a:bodyPr>
          <a:lstStyle/>
          <a:p>
            <a:pPr defTabSz="456514"/>
            <a:r>
              <a:rPr lang="en-US" sz="1400" b="1" dirty="0">
                <a:solidFill>
                  <a:srgbClr val="000000"/>
                </a:solidFill>
                <a:latin typeface="Calibri" charset="0"/>
                <a:ea typeface="MS PGothic" pitchFamily="34" charset="-128"/>
                <a:cs typeface="MS PGothic" pitchFamily="34" charset="-128"/>
              </a:rPr>
              <a:t>Worse</a:t>
            </a:r>
          </a:p>
        </p:txBody>
      </p:sp>
      <p:sp>
        <p:nvSpPr>
          <p:cNvPr id="20488" name="TextBox 7"/>
          <p:cNvSpPr txBox="1">
            <a:spLocks noChangeArrowheads="1"/>
          </p:cNvSpPr>
          <p:nvPr/>
        </p:nvSpPr>
        <p:spPr bwMode="auto">
          <a:xfrm>
            <a:off x="8280053" y="5828854"/>
            <a:ext cx="678656" cy="308074"/>
          </a:xfrm>
          <a:prstGeom prst="rect">
            <a:avLst/>
          </a:prstGeom>
          <a:noFill/>
          <a:ln w="9525">
            <a:noFill/>
            <a:miter lim="800000"/>
            <a:headEnd/>
            <a:tailEnd/>
          </a:ln>
        </p:spPr>
        <p:txBody>
          <a:bodyPr lIns="91425" tIns="45713" rIns="91425" bIns="45713">
            <a:prstTxWarp prst="textNoShape">
              <a:avLst/>
            </a:prstTxWarp>
            <a:spAutoFit/>
          </a:bodyPr>
          <a:lstStyle/>
          <a:p>
            <a:pPr defTabSz="456514"/>
            <a:r>
              <a:rPr lang="en-US" sz="1400" b="1" dirty="0">
                <a:solidFill>
                  <a:srgbClr val="000000"/>
                </a:solidFill>
                <a:latin typeface="Calibri" charset="0"/>
                <a:ea typeface="MS PGothic" pitchFamily="34" charset="-128"/>
                <a:cs typeface="MS PGothic" pitchFamily="34" charset="-128"/>
              </a:rPr>
              <a:t>Better</a:t>
            </a:r>
          </a:p>
        </p:txBody>
      </p:sp>
      <p:sp>
        <p:nvSpPr>
          <p:cNvPr id="20489" name="TextBox 9"/>
          <p:cNvSpPr txBox="1">
            <a:spLocks noChangeArrowheads="1"/>
          </p:cNvSpPr>
          <p:nvPr/>
        </p:nvSpPr>
        <p:spPr bwMode="auto">
          <a:xfrm>
            <a:off x="471041" y="157387"/>
            <a:ext cx="8148340" cy="738650"/>
          </a:xfrm>
          <a:prstGeom prst="rect">
            <a:avLst/>
          </a:prstGeom>
          <a:noFill/>
          <a:ln w="9525">
            <a:noFill/>
            <a:miter lim="800000"/>
            <a:headEnd/>
            <a:tailEnd/>
          </a:ln>
        </p:spPr>
        <p:txBody>
          <a:bodyPr lIns="91425" tIns="45713" rIns="91425" bIns="45713">
            <a:prstTxWarp prst="textNoShape">
              <a:avLst/>
            </a:prstTxWarp>
            <a:spAutoFit/>
          </a:bodyPr>
          <a:lstStyle/>
          <a:p>
            <a:pPr algn="ctr" defTabSz="456514"/>
            <a:r>
              <a:rPr lang="en-US" sz="4200" b="1" dirty="0" smtClean="0">
                <a:latin typeface="Calibri" charset="0"/>
                <a:ea typeface="MS PGothic" pitchFamily="34" charset="-128"/>
                <a:cs typeface="MS PGothic" pitchFamily="34" charset="-128"/>
              </a:rPr>
              <a:t>Relative Precision of Measures</a:t>
            </a:r>
            <a:endParaRPr lang="en-US" sz="3400" b="1" dirty="0">
              <a:latin typeface="Calibri" charset="0"/>
              <a:ea typeface="MS PGothic" pitchFamily="34" charset="-128"/>
              <a:cs typeface="MS PGothic" pitchFamily="34" charset="-128"/>
            </a:endParaRPr>
          </a:p>
        </p:txBody>
      </p:sp>
      <p:sp>
        <p:nvSpPr>
          <p:cNvPr id="14" name="TextBox 13"/>
          <p:cNvSpPr txBox="1">
            <a:spLocks noChangeArrowheads="1"/>
          </p:cNvSpPr>
          <p:nvPr/>
        </p:nvSpPr>
        <p:spPr bwMode="auto">
          <a:xfrm>
            <a:off x="3683496" y="4884540"/>
            <a:ext cx="1236206" cy="461651"/>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lIns="91425" tIns="45713" rIns="91425" bIns="45713">
            <a:prstTxWarp prst="textNoShape">
              <a:avLst/>
            </a:prstTxWarp>
            <a:spAutoFit/>
          </a:bodyPr>
          <a:lstStyle/>
          <a:p>
            <a:pPr defTabSz="457130">
              <a:defRPr/>
            </a:pPr>
            <a:r>
              <a:rPr lang="en-US" sz="1200" dirty="0">
                <a:solidFill>
                  <a:prstClr val="black"/>
                </a:solidFill>
                <a:latin typeface="Calibri"/>
                <a:ea typeface="MS PGothic" pitchFamily="34" charset="-128"/>
              </a:rPr>
              <a:t>Rheumatoid</a:t>
            </a:r>
          </a:p>
          <a:p>
            <a:pPr defTabSz="457130">
              <a:defRPr/>
            </a:pPr>
            <a:r>
              <a:rPr lang="en-US" sz="1200" dirty="0">
                <a:solidFill>
                  <a:prstClr val="black"/>
                </a:solidFill>
                <a:latin typeface="Calibri"/>
                <a:ea typeface="MS PGothic" pitchFamily="34" charset="-128"/>
              </a:rPr>
              <a:t>Arthritis Patients</a:t>
            </a:r>
          </a:p>
        </p:txBody>
      </p:sp>
      <p:sp>
        <p:nvSpPr>
          <p:cNvPr id="15" name="TextBox 14"/>
          <p:cNvSpPr txBox="1">
            <a:spLocks noChangeArrowheads="1"/>
          </p:cNvSpPr>
          <p:nvPr/>
        </p:nvSpPr>
        <p:spPr bwMode="auto">
          <a:xfrm>
            <a:off x="4988347" y="5072063"/>
            <a:ext cx="1895326" cy="275704"/>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000000">
                <a:alpha val="37999"/>
              </a:srgbClr>
            </a:outerShdw>
          </a:effectLst>
        </p:spPr>
        <p:txBody>
          <a:bodyPr lIns="91425" tIns="45713" rIns="91425" bIns="45713">
            <a:prstTxWarp prst="textNoShape">
              <a:avLst/>
            </a:prstTxWarp>
            <a:spAutoFit/>
          </a:bodyPr>
          <a:lstStyle/>
          <a:p>
            <a:pPr defTabSz="457130">
              <a:defRPr/>
            </a:pPr>
            <a:r>
              <a:rPr lang="en-US" sz="1200" dirty="0">
                <a:solidFill>
                  <a:prstClr val="black"/>
                </a:solidFill>
                <a:latin typeface="Calibri"/>
                <a:ea typeface="MS PGothic" pitchFamily="34" charset="-128"/>
              </a:rPr>
              <a:t>Representative Sample</a:t>
            </a:r>
          </a:p>
        </p:txBody>
      </p:sp>
      <p:grpSp>
        <p:nvGrpSpPr>
          <p:cNvPr id="2" name="Group 16"/>
          <p:cNvGrpSpPr>
            <a:grpSpLocks/>
          </p:cNvGrpSpPr>
          <p:nvPr/>
        </p:nvGrpSpPr>
        <p:grpSpPr bwMode="auto">
          <a:xfrm>
            <a:off x="2751461" y="1631901"/>
            <a:ext cx="3708053" cy="2485802"/>
            <a:chOff x="2751668" y="1631553"/>
            <a:chExt cx="3708400" cy="2486642"/>
          </a:xfrm>
        </p:grpSpPr>
        <p:pic>
          <p:nvPicPr>
            <p:cNvPr id="12" name="Picture 11"/>
            <p:cNvPicPr>
              <a:picLocks noChangeAspect="1"/>
            </p:cNvPicPr>
            <p:nvPr/>
          </p:nvPicPr>
          <p:blipFill>
            <a:blip r:embed="rId4">
              <a:duotone>
                <a:schemeClr val="accent4">
                  <a:shade val="45000"/>
                  <a:satMod val="135000"/>
                </a:schemeClr>
                <a:prstClr val="white"/>
              </a:duotone>
            </a:blip>
            <a:stretch>
              <a:fillRect/>
            </a:stretch>
          </p:blipFill>
          <p:spPr>
            <a:xfrm>
              <a:off x="2751668" y="1631553"/>
              <a:ext cx="3708400" cy="2486642"/>
            </a:xfrm>
            <a:prstGeom prst="rect">
              <a:avLst/>
            </a:prstGeom>
          </p:spPr>
        </p:pic>
        <p:sp>
          <p:nvSpPr>
            <p:cNvPr id="20506" name="TextBox 15"/>
            <p:cNvSpPr txBox="1">
              <a:spLocks noChangeArrowheads="1"/>
            </p:cNvSpPr>
            <p:nvPr/>
          </p:nvSpPr>
          <p:spPr bwMode="auto">
            <a:xfrm>
              <a:off x="4375549" y="3150176"/>
              <a:ext cx="920432" cy="584974"/>
            </a:xfrm>
            <a:prstGeom prst="rect">
              <a:avLst/>
            </a:prstGeom>
            <a:noFill/>
            <a:ln w="9525">
              <a:noFill/>
              <a:miter lim="800000"/>
              <a:headEnd/>
              <a:tailEnd/>
            </a:ln>
          </p:spPr>
          <p:txBody>
            <a:bodyPr>
              <a:prstTxWarp prst="textNoShape">
                <a:avLst/>
              </a:prstTxWarp>
              <a:spAutoFit/>
            </a:bodyPr>
            <a:lstStyle/>
            <a:p>
              <a:pPr defTabSz="456514"/>
              <a:r>
                <a:rPr lang="en-US" dirty="0">
                  <a:solidFill>
                    <a:srgbClr val="000000"/>
                  </a:solidFill>
                  <a:latin typeface="Calibri" charset="0"/>
                  <a:ea typeface="MS PGothic" pitchFamily="34" charset="-128"/>
                  <a:cs typeface="MS PGothic" pitchFamily="34" charset="-128"/>
                </a:rPr>
                <a:t>SF-36</a:t>
              </a:r>
            </a:p>
            <a:p>
              <a:pPr defTabSz="456514"/>
              <a:r>
                <a:rPr lang="en-US" sz="1400" dirty="0">
                  <a:solidFill>
                    <a:srgbClr val="000000"/>
                  </a:solidFill>
                  <a:latin typeface="Calibri" charset="0"/>
                  <a:ea typeface="MS PGothic" pitchFamily="34" charset="-128"/>
                  <a:cs typeface="MS PGothic" pitchFamily="34" charset="-128"/>
                </a:rPr>
                <a:t>(10 items)</a:t>
              </a:r>
            </a:p>
          </p:txBody>
        </p:sp>
      </p:grpSp>
      <p:grpSp>
        <p:nvGrpSpPr>
          <p:cNvPr id="3" name="Group 22"/>
          <p:cNvGrpSpPr>
            <a:grpSpLocks/>
          </p:cNvGrpSpPr>
          <p:nvPr/>
        </p:nvGrpSpPr>
        <p:grpSpPr bwMode="auto">
          <a:xfrm>
            <a:off x="1364010" y="2181076"/>
            <a:ext cx="5768578" cy="2703463"/>
            <a:chOff x="1363132" y="2181305"/>
            <a:chExt cx="5769098" cy="2703948"/>
          </a:xfrm>
        </p:grpSpPr>
        <p:pic>
          <p:nvPicPr>
            <p:cNvPr id="21" name="Picture 20"/>
            <p:cNvPicPr>
              <a:picLocks noChangeAspect="1"/>
            </p:cNvPicPr>
            <p:nvPr/>
          </p:nvPicPr>
          <p:blipFill>
            <a:blip r:embed="rId5">
              <a:duotone>
                <a:schemeClr val="accent5">
                  <a:shade val="45000"/>
                  <a:satMod val="135000"/>
                </a:schemeClr>
                <a:prstClr val="white"/>
              </a:duotone>
              <a:alphaModFix/>
            </a:blip>
            <a:stretch>
              <a:fillRect/>
            </a:stretch>
          </p:blipFill>
          <p:spPr>
            <a:xfrm>
              <a:off x="1363132" y="2181305"/>
              <a:ext cx="5769098" cy="2703948"/>
            </a:xfrm>
            <a:prstGeom prst="rect">
              <a:avLst/>
            </a:prstGeom>
          </p:spPr>
        </p:pic>
        <p:sp>
          <p:nvSpPr>
            <p:cNvPr id="20504" name="TextBox 21"/>
            <p:cNvSpPr txBox="1">
              <a:spLocks noChangeArrowheads="1"/>
            </p:cNvSpPr>
            <p:nvPr/>
          </p:nvSpPr>
          <p:spPr bwMode="auto">
            <a:xfrm>
              <a:off x="3833210" y="4123260"/>
              <a:ext cx="1518501" cy="584881"/>
            </a:xfrm>
            <a:prstGeom prst="rect">
              <a:avLst/>
            </a:prstGeom>
            <a:noFill/>
            <a:ln w="9525">
              <a:noFill/>
              <a:miter lim="800000"/>
              <a:headEnd/>
              <a:tailEnd/>
            </a:ln>
          </p:spPr>
          <p:txBody>
            <a:bodyPr wrap="none">
              <a:prstTxWarp prst="textNoShape">
                <a:avLst/>
              </a:prstTxWarp>
              <a:spAutoFit/>
            </a:bodyPr>
            <a:lstStyle/>
            <a:p>
              <a:pPr defTabSz="456514"/>
              <a:r>
                <a:rPr lang="en-US" dirty="0">
                  <a:solidFill>
                    <a:srgbClr val="4E9A9F"/>
                  </a:solidFill>
                  <a:latin typeface="Calibri" charset="0"/>
                  <a:ea typeface="MS PGothic" pitchFamily="34" charset="-128"/>
                  <a:cs typeface="MS PGothic" pitchFamily="34" charset="-128"/>
                </a:rPr>
                <a:t>Full Item Bank</a:t>
              </a:r>
            </a:p>
            <a:p>
              <a:pPr defTabSz="456514"/>
              <a:r>
                <a:rPr lang="en-US" sz="1400" dirty="0">
                  <a:solidFill>
                    <a:srgbClr val="4E9A9F"/>
                  </a:solidFill>
                  <a:latin typeface="Calibri" charset="0"/>
                  <a:ea typeface="MS PGothic" pitchFamily="34" charset="-128"/>
                  <a:cs typeface="MS PGothic" pitchFamily="34" charset="-128"/>
                </a:rPr>
                <a:t>(126 items)</a:t>
              </a:r>
            </a:p>
          </p:txBody>
        </p:sp>
      </p:grpSp>
      <p:grpSp>
        <p:nvGrpSpPr>
          <p:cNvPr id="4" name="Group 25"/>
          <p:cNvGrpSpPr>
            <a:grpSpLocks/>
          </p:cNvGrpSpPr>
          <p:nvPr/>
        </p:nvGrpSpPr>
        <p:grpSpPr bwMode="auto">
          <a:xfrm>
            <a:off x="1649760" y="2030388"/>
            <a:ext cx="5368975" cy="2432223"/>
            <a:chOff x="1648876" y="2031043"/>
            <a:chExt cx="5369992" cy="2430890"/>
          </a:xfrm>
        </p:grpSpPr>
        <p:pic>
          <p:nvPicPr>
            <p:cNvPr id="24" name="Picture 23"/>
            <p:cNvPicPr>
              <a:picLocks noChangeAspect="1"/>
            </p:cNvPicPr>
            <p:nvPr/>
          </p:nvPicPr>
          <p:blipFill>
            <a:blip r:embed="rId6">
              <a:alphaModFix/>
              <a:duotone>
                <a:schemeClr val="accent1">
                  <a:shade val="45000"/>
                  <a:satMod val="135000"/>
                </a:schemeClr>
                <a:prstClr val="white"/>
              </a:duotone>
            </a:blip>
            <a:stretch>
              <a:fillRect/>
            </a:stretch>
          </p:blipFill>
          <p:spPr>
            <a:xfrm>
              <a:off x="1648876" y="2031043"/>
              <a:ext cx="5369992" cy="2430890"/>
            </a:xfrm>
            <a:prstGeom prst="rect">
              <a:avLst/>
            </a:prstGeom>
          </p:spPr>
        </p:pic>
        <p:sp>
          <p:nvSpPr>
            <p:cNvPr id="20502" name="TextBox 24"/>
            <p:cNvSpPr txBox="1">
              <a:spLocks noChangeArrowheads="1"/>
            </p:cNvSpPr>
            <p:nvPr/>
          </p:nvSpPr>
          <p:spPr bwMode="auto">
            <a:xfrm>
              <a:off x="4148624" y="3674525"/>
              <a:ext cx="918677" cy="584456"/>
            </a:xfrm>
            <a:prstGeom prst="rect">
              <a:avLst/>
            </a:prstGeom>
            <a:noFill/>
            <a:ln w="9525">
              <a:noFill/>
              <a:miter lim="800000"/>
              <a:headEnd/>
              <a:tailEnd/>
            </a:ln>
          </p:spPr>
          <p:txBody>
            <a:bodyPr wrap="none">
              <a:prstTxWarp prst="textNoShape">
                <a:avLst/>
              </a:prstTxWarp>
              <a:spAutoFit/>
            </a:bodyPr>
            <a:lstStyle/>
            <a:p>
              <a:pPr defTabSz="456514"/>
              <a:r>
                <a:rPr lang="en-US" dirty="0">
                  <a:solidFill>
                    <a:srgbClr val="316FB4"/>
                  </a:solidFill>
                  <a:latin typeface="Calibri" charset="0"/>
                  <a:ea typeface="MS PGothic" pitchFamily="34" charset="-128"/>
                  <a:cs typeface="MS PGothic" pitchFamily="34" charset="-128"/>
                </a:rPr>
                <a:t>CAT</a:t>
              </a:r>
            </a:p>
            <a:p>
              <a:pPr defTabSz="456514"/>
              <a:r>
                <a:rPr lang="en-US" sz="1400" dirty="0">
                  <a:solidFill>
                    <a:srgbClr val="316FB4"/>
                  </a:solidFill>
                  <a:latin typeface="Calibri" charset="0"/>
                  <a:ea typeface="MS PGothic" pitchFamily="34" charset="-128"/>
                  <a:cs typeface="MS PGothic" pitchFamily="34" charset="-128"/>
                </a:rPr>
                <a:t>(10 items)</a:t>
              </a:r>
            </a:p>
          </p:txBody>
        </p:sp>
      </p:grpSp>
      <p:grpSp>
        <p:nvGrpSpPr>
          <p:cNvPr id="5" name="Group 27"/>
          <p:cNvGrpSpPr>
            <a:grpSpLocks/>
          </p:cNvGrpSpPr>
          <p:nvPr/>
        </p:nvGrpSpPr>
        <p:grpSpPr bwMode="auto">
          <a:xfrm>
            <a:off x="1364010" y="1631900"/>
            <a:ext cx="4410150" cy="2661047"/>
            <a:chOff x="1363132" y="1631553"/>
            <a:chExt cx="4411135" cy="2661047"/>
          </a:xfrm>
        </p:grpSpPr>
        <p:grpSp>
          <p:nvGrpSpPr>
            <p:cNvPr id="6" name="Group 19"/>
            <p:cNvGrpSpPr>
              <a:grpSpLocks/>
            </p:cNvGrpSpPr>
            <p:nvPr/>
          </p:nvGrpSpPr>
          <p:grpSpPr bwMode="auto">
            <a:xfrm>
              <a:off x="1363132" y="1631553"/>
              <a:ext cx="4411135" cy="2661047"/>
              <a:chOff x="1363132" y="1631553"/>
              <a:chExt cx="4411135" cy="2661047"/>
            </a:xfrm>
          </p:grpSpPr>
          <p:sp>
            <p:nvSpPr>
              <p:cNvPr id="20499" name="TextBox 18"/>
              <p:cNvSpPr txBox="1">
                <a:spLocks noChangeArrowheads="1"/>
              </p:cNvSpPr>
              <p:nvPr/>
            </p:nvSpPr>
            <p:spPr bwMode="auto">
              <a:xfrm>
                <a:off x="3352739" y="3455541"/>
                <a:ext cx="918708" cy="584776"/>
              </a:xfrm>
              <a:prstGeom prst="rect">
                <a:avLst/>
              </a:prstGeom>
              <a:noFill/>
              <a:ln w="9525">
                <a:noFill/>
                <a:miter lim="800000"/>
                <a:headEnd/>
                <a:tailEnd/>
              </a:ln>
            </p:spPr>
            <p:txBody>
              <a:bodyPr wrap="none">
                <a:prstTxWarp prst="textNoShape">
                  <a:avLst/>
                </a:prstTxWarp>
                <a:spAutoFit/>
              </a:bodyPr>
              <a:lstStyle/>
              <a:p>
                <a:pPr defTabSz="456514"/>
                <a:r>
                  <a:rPr lang="en-US" dirty="0">
                    <a:solidFill>
                      <a:srgbClr val="000000"/>
                    </a:solidFill>
                    <a:latin typeface="Calibri" charset="0"/>
                    <a:ea typeface="MS PGothic" pitchFamily="34" charset="-128"/>
                    <a:cs typeface="MS PGothic" pitchFamily="34" charset="-128"/>
                  </a:rPr>
                  <a:t>HAQ</a:t>
                </a:r>
              </a:p>
              <a:p>
                <a:pPr defTabSz="456514"/>
                <a:r>
                  <a:rPr lang="en-US" sz="1400" dirty="0">
                    <a:solidFill>
                      <a:srgbClr val="000000"/>
                    </a:solidFill>
                    <a:latin typeface="Calibri" charset="0"/>
                    <a:ea typeface="MS PGothic" pitchFamily="34" charset="-128"/>
                    <a:cs typeface="MS PGothic" pitchFamily="34" charset="-128"/>
                  </a:rPr>
                  <a:t>(20 items)</a:t>
                </a:r>
              </a:p>
            </p:txBody>
          </p:sp>
          <p:pic>
            <p:nvPicPr>
              <p:cNvPr id="18" name="Picture 17"/>
              <p:cNvPicPr>
                <a:picLocks noChangeAspect="1"/>
              </p:cNvPicPr>
              <p:nvPr/>
            </p:nvPicPr>
            <p:blipFill>
              <a:blip r:embed="rId7">
                <a:duotone>
                  <a:schemeClr val="accent2">
                    <a:shade val="45000"/>
                    <a:satMod val="135000"/>
                  </a:schemeClr>
                  <a:prstClr val="white"/>
                </a:duotone>
              </a:blip>
              <a:stretch>
                <a:fillRect/>
              </a:stretch>
            </p:blipFill>
            <p:spPr>
              <a:xfrm>
                <a:off x="1363132" y="1631553"/>
                <a:ext cx="4411135" cy="2661047"/>
              </a:xfrm>
              <a:prstGeom prst="rect">
                <a:avLst/>
              </a:prstGeom>
            </p:spPr>
          </p:pic>
        </p:grpSp>
        <p:sp>
          <p:nvSpPr>
            <p:cNvPr id="20498" name="TextBox 26"/>
            <p:cNvSpPr txBox="1">
              <a:spLocks noChangeArrowheads="1"/>
            </p:cNvSpPr>
            <p:nvPr/>
          </p:nvSpPr>
          <p:spPr bwMode="auto">
            <a:xfrm>
              <a:off x="3505140" y="3430140"/>
              <a:ext cx="918708" cy="584776"/>
            </a:xfrm>
            <a:prstGeom prst="rect">
              <a:avLst/>
            </a:prstGeom>
            <a:noFill/>
            <a:ln w="9525">
              <a:noFill/>
              <a:miter lim="800000"/>
              <a:headEnd/>
              <a:tailEnd/>
            </a:ln>
          </p:spPr>
          <p:txBody>
            <a:bodyPr wrap="none">
              <a:prstTxWarp prst="textNoShape">
                <a:avLst/>
              </a:prstTxWarp>
              <a:spAutoFit/>
            </a:bodyPr>
            <a:lstStyle/>
            <a:p>
              <a:pPr defTabSz="456514"/>
              <a:r>
                <a:rPr lang="en-US" dirty="0">
                  <a:solidFill>
                    <a:srgbClr val="A23931"/>
                  </a:solidFill>
                  <a:latin typeface="Calibri" charset="0"/>
                  <a:ea typeface="MS PGothic" pitchFamily="34" charset="-128"/>
                  <a:cs typeface="MS PGothic" pitchFamily="34" charset="-128"/>
                </a:rPr>
                <a:t>HAQ</a:t>
              </a:r>
            </a:p>
            <a:p>
              <a:pPr defTabSz="456514"/>
              <a:r>
                <a:rPr lang="en-US" sz="1400" dirty="0">
                  <a:solidFill>
                    <a:srgbClr val="A23931"/>
                  </a:solidFill>
                  <a:latin typeface="Calibri" charset="0"/>
                  <a:ea typeface="MS PGothic" pitchFamily="34" charset="-128"/>
                  <a:cs typeface="MS PGothic" pitchFamily="34" charset="-128"/>
                </a:rPr>
                <a:t>(20 items)</a:t>
              </a:r>
            </a:p>
          </p:txBody>
        </p:sp>
      </p:grpSp>
      <p:cxnSp>
        <p:nvCxnSpPr>
          <p:cNvPr id="30" name="Straight Connector 29"/>
          <p:cNvCxnSpPr>
            <a:cxnSpLocks noChangeShapeType="1"/>
          </p:cNvCxnSpPr>
          <p:nvPr/>
        </p:nvCxnSpPr>
        <p:spPr bwMode="auto">
          <a:xfrm>
            <a:off x="1168673" y="3405560"/>
            <a:ext cx="7688461" cy="1116"/>
          </a:xfrm>
          <a:prstGeom prst="line">
            <a:avLst/>
          </a:prstGeom>
          <a:noFill/>
          <a:ln w="12700">
            <a:solidFill>
              <a:srgbClr val="FF0000"/>
            </a:solidFill>
            <a:prstDash val="sysDash"/>
            <a:round/>
            <a:headEnd/>
            <a:tailEnd/>
          </a:ln>
          <a:effectLst>
            <a:outerShdw blurRad="40000" dist="20000" dir="5400000" rotWithShape="0">
              <a:srgbClr val="000000">
                <a:alpha val="37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0"/>
          <p:cNvPicPr>
            <a:picLocks noChangeAspect="1"/>
          </p:cNvPicPr>
          <p:nvPr/>
        </p:nvPicPr>
        <p:blipFill>
          <a:blip r:embed="rId3"/>
          <a:srcRect/>
          <a:stretch>
            <a:fillRect/>
          </a:stretch>
        </p:blipFill>
        <p:spPr bwMode="auto">
          <a:xfrm>
            <a:off x="871761" y="1447726"/>
            <a:ext cx="8192988" cy="4451449"/>
          </a:xfrm>
          <a:prstGeom prst="rect">
            <a:avLst/>
          </a:prstGeom>
          <a:noFill/>
          <a:ln w="9525">
            <a:noFill/>
            <a:miter lim="800000"/>
            <a:headEnd/>
            <a:tailEnd/>
          </a:ln>
        </p:spPr>
      </p:pic>
      <p:sp>
        <p:nvSpPr>
          <p:cNvPr id="21507" name="TextBox 2"/>
          <p:cNvSpPr txBox="1">
            <a:spLocks noChangeArrowheads="1"/>
          </p:cNvSpPr>
          <p:nvPr/>
        </p:nvSpPr>
        <p:spPr bwMode="auto">
          <a:xfrm>
            <a:off x="3402211" y="5827738"/>
            <a:ext cx="2772193" cy="738656"/>
          </a:xfrm>
          <a:prstGeom prst="rect">
            <a:avLst/>
          </a:prstGeom>
          <a:noFill/>
          <a:ln w="9525">
            <a:noFill/>
            <a:miter lim="800000"/>
            <a:headEnd/>
            <a:tailEnd/>
          </a:ln>
        </p:spPr>
        <p:txBody>
          <a:bodyPr wrap="none" lIns="91430" tIns="45716" rIns="91430" bIns="45716">
            <a:prstTxWarp prst="textNoShape">
              <a:avLst/>
            </a:prstTxWarp>
            <a:spAutoFit/>
          </a:bodyPr>
          <a:lstStyle/>
          <a:p>
            <a:pPr defTabSz="456514"/>
            <a:r>
              <a:rPr lang="en-US" sz="2400" b="1" dirty="0">
                <a:solidFill>
                  <a:srgbClr val="000000"/>
                </a:solidFill>
                <a:latin typeface="Calibri" charset="0"/>
                <a:ea typeface="MS PGothic" pitchFamily="34" charset="-128"/>
                <a:cs typeface="MS PGothic" pitchFamily="34" charset="-128"/>
              </a:rPr>
              <a:t>Physical Functioning</a:t>
            </a:r>
          </a:p>
          <a:p>
            <a:pPr defTabSz="456514"/>
            <a:r>
              <a:rPr lang="en-US" dirty="0">
                <a:solidFill>
                  <a:srgbClr val="000000"/>
                </a:solidFill>
                <a:latin typeface="Calibri" charset="0"/>
                <a:ea typeface="MS PGothic" pitchFamily="34" charset="-128"/>
                <a:cs typeface="MS PGothic" pitchFamily="34" charset="-128"/>
              </a:rPr>
              <a:t>(T-Score; Mean=50, SD=10)</a:t>
            </a:r>
          </a:p>
        </p:txBody>
      </p:sp>
      <p:sp>
        <p:nvSpPr>
          <p:cNvPr id="21508" name="TextBox 3"/>
          <p:cNvSpPr txBox="1">
            <a:spLocks noChangeArrowheads="1"/>
          </p:cNvSpPr>
          <p:nvPr/>
        </p:nvSpPr>
        <p:spPr bwMode="auto">
          <a:xfrm rot="-5400000">
            <a:off x="56370" y="3173946"/>
            <a:ext cx="829344" cy="462111"/>
          </a:xfrm>
          <a:prstGeom prst="rect">
            <a:avLst/>
          </a:prstGeom>
          <a:noFill/>
          <a:ln w="9525">
            <a:noFill/>
            <a:miter lim="800000"/>
            <a:headEnd/>
            <a:tailEnd/>
          </a:ln>
        </p:spPr>
        <p:txBody>
          <a:bodyPr wrap="none" lIns="91430" tIns="45716" rIns="91430" bIns="45716">
            <a:prstTxWarp prst="textNoShape">
              <a:avLst/>
            </a:prstTxWarp>
            <a:spAutoFit/>
          </a:bodyPr>
          <a:lstStyle/>
          <a:p>
            <a:pPr defTabSz="456514"/>
            <a:r>
              <a:rPr lang="en-US" sz="2400" b="1" dirty="0">
                <a:solidFill>
                  <a:srgbClr val="000000"/>
                </a:solidFill>
                <a:latin typeface="Calibri" charset="0"/>
                <a:ea typeface="MS PGothic" pitchFamily="34" charset="-128"/>
                <a:cs typeface="MS PGothic" pitchFamily="34" charset="-128"/>
              </a:rPr>
              <a:t>Error</a:t>
            </a:r>
            <a:endParaRPr lang="en-US" dirty="0">
              <a:solidFill>
                <a:srgbClr val="000000"/>
              </a:solidFill>
              <a:latin typeface="Calibri" charset="0"/>
              <a:ea typeface="MS PGothic" pitchFamily="34" charset="-128"/>
              <a:cs typeface="MS PGothic" pitchFamily="34" charset="-128"/>
            </a:endParaRPr>
          </a:p>
        </p:txBody>
      </p:sp>
      <p:sp>
        <p:nvSpPr>
          <p:cNvPr id="21509" name="TextBox 4"/>
          <p:cNvSpPr txBox="1">
            <a:spLocks noChangeArrowheads="1"/>
          </p:cNvSpPr>
          <p:nvPr/>
        </p:nvSpPr>
        <p:spPr bwMode="auto">
          <a:xfrm rot="-5400000">
            <a:off x="459321" y="5090481"/>
            <a:ext cx="533549" cy="338212"/>
          </a:xfrm>
          <a:prstGeom prst="rect">
            <a:avLst/>
          </a:prstGeom>
          <a:noFill/>
          <a:ln w="9525">
            <a:noFill/>
            <a:miter lim="800000"/>
            <a:headEnd/>
            <a:tailEnd/>
          </a:ln>
        </p:spPr>
        <p:txBody>
          <a:bodyPr wrap="none" lIns="91430" tIns="45716" rIns="91430" bIns="45716">
            <a:prstTxWarp prst="textNoShape">
              <a:avLst/>
            </a:prstTxWarp>
            <a:spAutoFit/>
          </a:bodyPr>
          <a:lstStyle/>
          <a:p>
            <a:pPr defTabSz="456514"/>
            <a:r>
              <a:rPr lang="en-US" sz="1600" b="1" dirty="0">
                <a:solidFill>
                  <a:srgbClr val="000000"/>
                </a:solidFill>
                <a:latin typeface="Calibri" charset="0"/>
                <a:ea typeface="MS PGothic" pitchFamily="34" charset="-128"/>
                <a:cs typeface="MS PGothic" pitchFamily="34" charset="-128"/>
              </a:rPr>
              <a:t>Low</a:t>
            </a:r>
          </a:p>
        </p:txBody>
      </p:sp>
      <p:sp>
        <p:nvSpPr>
          <p:cNvPr id="21510" name="TextBox 5"/>
          <p:cNvSpPr txBox="1">
            <a:spLocks noChangeArrowheads="1"/>
          </p:cNvSpPr>
          <p:nvPr/>
        </p:nvSpPr>
        <p:spPr bwMode="auto">
          <a:xfrm rot="-5400000">
            <a:off x="416905" y="1596740"/>
            <a:ext cx="571500" cy="338212"/>
          </a:xfrm>
          <a:prstGeom prst="rect">
            <a:avLst/>
          </a:prstGeom>
          <a:noFill/>
          <a:ln w="9525">
            <a:noFill/>
            <a:miter lim="800000"/>
            <a:headEnd/>
            <a:tailEnd/>
          </a:ln>
        </p:spPr>
        <p:txBody>
          <a:bodyPr wrap="none" lIns="91430" tIns="45716" rIns="91430" bIns="45716">
            <a:prstTxWarp prst="textNoShape">
              <a:avLst/>
            </a:prstTxWarp>
            <a:spAutoFit/>
          </a:bodyPr>
          <a:lstStyle/>
          <a:p>
            <a:pPr defTabSz="456514"/>
            <a:r>
              <a:rPr lang="en-US" sz="1600" b="1" dirty="0">
                <a:solidFill>
                  <a:srgbClr val="000000"/>
                </a:solidFill>
                <a:latin typeface="Calibri" charset="0"/>
                <a:ea typeface="MS PGothic" pitchFamily="34" charset="-128"/>
                <a:cs typeface="MS PGothic" pitchFamily="34" charset="-128"/>
              </a:rPr>
              <a:t>High</a:t>
            </a:r>
          </a:p>
        </p:txBody>
      </p:sp>
      <p:sp>
        <p:nvSpPr>
          <p:cNvPr id="21511" name="TextBox 6"/>
          <p:cNvSpPr txBox="1">
            <a:spLocks noChangeArrowheads="1"/>
          </p:cNvSpPr>
          <p:nvPr/>
        </p:nvSpPr>
        <p:spPr bwMode="auto">
          <a:xfrm>
            <a:off x="1168674" y="5871270"/>
            <a:ext cx="670842" cy="308074"/>
          </a:xfrm>
          <a:prstGeom prst="rect">
            <a:avLst/>
          </a:prstGeom>
          <a:noFill/>
          <a:ln w="9525">
            <a:noFill/>
            <a:miter lim="800000"/>
            <a:headEnd/>
            <a:tailEnd/>
          </a:ln>
        </p:spPr>
        <p:txBody>
          <a:bodyPr wrap="none" lIns="91430" tIns="45716" rIns="91430" bIns="45716">
            <a:prstTxWarp prst="textNoShape">
              <a:avLst/>
            </a:prstTxWarp>
            <a:spAutoFit/>
          </a:bodyPr>
          <a:lstStyle/>
          <a:p>
            <a:pPr defTabSz="456514"/>
            <a:r>
              <a:rPr lang="en-US" sz="1400" b="1" dirty="0">
                <a:solidFill>
                  <a:srgbClr val="000000"/>
                </a:solidFill>
                <a:latin typeface="Calibri" charset="0"/>
                <a:ea typeface="MS PGothic" pitchFamily="34" charset="-128"/>
                <a:cs typeface="MS PGothic" pitchFamily="34" charset="-128"/>
              </a:rPr>
              <a:t>Worse</a:t>
            </a:r>
          </a:p>
        </p:txBody>
      </p:sp>
      <p:sp>
        <p:nvSpPr>
          <p:cNvPr id="21512" name="TextBox 7"/>
          <p:cNvSpPr txBox="1">
            <a:spLocks noChangeArrowheads="1"/>
          </p:cNvSpPr>
          <p:nvPr/>
        </p:nvSpPr>
        <p:spPr bwMode="auto">
          <a:xfrm>
            <a:off x="8175129" y="5894710"/>
            <a:ext cx="648519" cy="308074"/>
          </a:xfrm>
          <a:prstGeom prst="rect">
            <a:avLst/>
          </a:prstGeom>
          <a:noFill/>
          <a:ln w="9525">
            <a:noFill/>
            <a:miter lim="800000"/>
            <a:headEnd/>
            <a:tailEnd/>
          </a:ln>
        </p:spPr>
        <p:txBody>
          <a:bodyPr wrap="none" lIns="91430" tIns="45716" rIns="91430" bIns="45716">
            <a:prstTxWarp prst="textNoShape">
              <a:avLst/>
            </a:prstTxWarp>
            <a:spAutoFit/>
          </a:bodyPr>
          <a:lstStyle/>
          <a:p>
            <a:pPr defTabSz="456514"/>
            <a:r>
              <a:rPr lang="en-US" sz="1400" b="1" dirty="0">
                <a:solidFill>
                  <a:srgbClr val="000000"/>
                </a:solidFill>
                <a:latin typeface="Calibri" charset="0"/>
                <a:ea typeface="MS PGothic" pitchFamily="34" charset="-128"/>
                <a:cs typeface="MS PGothic" pitchFamily="34" charset="-128"/>
              </a:rPr>
              <a:t>Better</a:t>
            </a:r>
          </a:p>
        </p:txBody>
      </p:sp>
      <p:sp>
        <p:nvSpPr>
          <p:cNvPr id="21513" name="TextBox 9"/>
          <p:cNvSpPr txBox="1">
            <a:spLocks noChangeArrowheads="1"/>
          </p:cNvSpPr>
          <p:nvPr/>
        </p:nvSpPr>
        <p:spPr bwMode="auto">
          <a:xfrm>
            <a:off x="471041" y="146224"/>
            <a:ext cx="8203035" cy="738656"/>
          </a:xfrm>
          <a:prstGeom prst="rect">
            <a:avLst/>
          </a:prstGeom>
          <a:noFill/>
          <a:ln w="9525">
            <a:noFill/>
            <a:miter lim="800000"/>
            <a:headEnd/>
            <a:tailEnd/>
          </a:ln>
        </p:spPr>
        <p:txBody>
          <a:bodyPr lIns="91430" tIns="45716" rIns="91430" bIns="45716">
            <a:prstTxWarp prst="textNoShape">
              <a:avLst/>
            </a:prstTxWarp>
            <a:spAutoFit/>
          </a:bodyPr>
          <a:lstStyle/>
          <a:p>
            <a:pPr algn="ctr" defTabSz="456514"/>
            <a:r>
              <a:rPr lang="en-US" sz="4200" b="1" dirty="0">
                <a:solidFill>
                  <a:srgbClr val="000000"/>
                </a:solidFill>
                <a:latin typeface="Calibri" charset="0"/>
                <a:ea typeface="MS PGothic" pitchFamily="34" charset="-128"/>
                <a:cs typeface="MS PGothic" pitchFamily="34" charset="-128"/>
              </a:rPr>
              <a:t>Relative Precision </a:t>
            </a:r>
            <a:r>
              <a:rPr lang="en-US" sz="4200" b="1" dirty="0" smtClean="0">
                <a:solidFill>
                  <a:srgbClr val="000000"/>
                </a:solidFill>
                <a:latin typeface="Calibri" charset="0"/>
                <a:ea typeface="MS PGothic" pitchFamily="34" charset="-128"/>
                <a:cs typeface="MS PGothic" pitchFamily="34" charset="-128"/>
              </a:rPr>
              <a:t>of Measures</a:t>
            </a:r>
            <a:endParaRPr lang="en-US" sz="3400" b="1" dirty="0">
              <a:solidFill>
                <a:srgbClr val="000000"/>
              </a:solidFill>
              <a:latin typeface="Calibri" charset="0"/>
              <a:ea typeface="MS PGothic" pitchFamily="34" charset="-128"/>
              <a:cs typeface="MS PGothic" pitchFamily="34" charset="-128"/>
            </a:endParaRPr>
          </a:p>
        </p:txBody>
      </p:sp>
      <p:sp>
        <p:nvSpPr>
          <p:cNvPr id="14" name="TextBox 13"/>
          <p:cNvSpPr txBox="1">
            <a:spLocks noChangeArrowheads="1"/>
          </p:cNvSpPr>
          <p:nvPr/>
        </p:nvSpPr>
        <p:spPr bwMode="auto">
          <a:xfrm>
            <a:off x="3683496" y="4988348"/>
            <a:ext cx="1236216" cy="46165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000000">
                <a:alpha val="37999"/>
              </a:srgbClr>
            </a:outerShdw>
          </a:effectLst>
        </p:spPr>
        <p:txBody>
          <a:bodyPr wrap="none" lIns="91430" tIns="45716" rIns="91430" bIns="45716">
            <a:prstTxWarp prst="textNoShape">
              <a:avLst/>
            </a:prstTxWarp>
            <a:spAutoFit/>
          </a:bodyPr>
          <a:lstStyle/>
          <a:p>
            <a:pPr defTabSz="457154">
              <a:defRPr/>
            </a:pPr>
            <a:r>
              <a:rPr lang="en-US" sz="1200" dirty="0">
                <a:solidFill>
                  <a:prstClr val="black"/>
                </a:solidFill>
                <a:latin typeface="Calibri"/>
                <a:ea typeface="MS PGothic" pitchFamily="34" charset="-128"/>
              </a:rPr>
              <a:t>Rheumatoid</a:t>
            </a:r>
          </a:p>
          <a:p>
            <a:pPr defTabSz="457154">
              <a:defRPr/>
            </a:pPr>
            <a:r>
              <a:rPr lang="en-US" sz="1200" dirty="0">
                <a:solidFill>
                  <a:prstClr val="black"/>
                </a:solidFill>
                <a:latin typeface="Calibri"/>
                <a:ea typeface="MS PGothic" pitchFamily="34" charset="-128"/>
              </a:rPr>
              <a:t>Arthritis Patients</a:t>
            </a:r>
          </a:p>
        </p:txBody>
      </p:sp>
      <p:sp>
        <p:nvSpPr>
          <p:cNvPr id="15" name="TextBox 14"/>
          <p:cNvSpPr txBox="1">
            <a:spLocks noChangeArrowheads="1"/>
          </p:cNvSpPr>
          <p:nvPr/>
        </p:nvSpPr>
        <p:spPr bwMode="auto">
          <a:xfrm>
            <a:off x="4911329" y="5072063"/>
            <a:ext cx="1895326" cy="275704"/>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blurRad="40000" dist="20000" dir="5400000" rotWithShape="0">
              <a:srgbClr val="000000">
                <a:alpha val="37999"/>
              </a:srgbClr>
            </a:outerShdw>
          </a:effectLst>
        </p:spPr>
        <p:txBody>
          <a:bodyPr lIns="91430" tIns="45716" rIns="91430" bIns="45716">
            <a:prstTxWarp prst="textNoShape">
              <a:avLst/>
            </a:prstTxWarp>
            <a:spAutoFit/>
          </a:bodyPr>
          <a:lstStyle/>
          <a:p>
            <a:pPr defTabSz="457154">
              <a:defRPr/>
            </a:pPr>
            <a:r>
              <a:rPr lang="en-US" sz="1200" dirty="0">
                <a:solidFill>
                  <a:prstClr val="black"/>
                </a:solidFill>
                <a:latin typeface="Calibri"/>
                <a:ea typeface="MS PGothic" pitchFamily="34" charset="-128"/>
              </a:rPr>
              <a:t>Representative Sample</a:t>
            </a:r>
          </a:p>
        </p:txBody>
      </p:sp>
      <p:pic>
        <p:nvPicPr>
          <p:cNvPr id="21516" name="Picture 29"/>
          <p:cNvPicPr>
            <a:picLocks noChangeAspect="1"/>
          </p:cNvPicPr>
          <p:nvPr/>
        </p:nvPicPr>
        <p:blipFill>
          <a:blip r:embed="rId4"/>
          <a:srcRect/>
          <a:stretch>
            <a:fillRect/>
          </a:stretch>
        </p:blipFill>
        <p:spPr bwMode="auto">
          <a:xfrm>
            <a:off x="1295921" y="1765846"/>
            <a:ext cx="5816575" cy="3204642"/>
          </a:xfrm>
          <a:prstGeom prst="rect">
            <a:avLst/>
          </a:prstGeom>
          <a:noFill/>
          <a:ln w="9525">
            <a:noFill/>
            <a:miter lim="800000"/>
            <a:headEnd/>
            <a:tailEnd/>
          </a:ln>
        </p:spPr>
      </p:pic>
      <p:cxnSp>
        <p:nvCxnSpPr>
          <p:cNvPr id="32" name="Straight Connector 31"/>
          <p:cNvCxnSpPr>
            <a:cxnSpLocks noChangeShapeType="1"/>
          </p:cNvCxnSpPr>
          <p:nvPr/>
        </p:nvCxnSpPr>
        <p:spPr bwMode="auto">
          <a:xfrm>
            <a:off x="1270249" y="3362027"/>
            <a:ext cx="7637115" cy="0"/>
          </a:xfrm>
          <a:prstGeom prst="line">
            <a:avLst/>
          </a:prstGeom>
          <a:noFill/>
          <a:ln w="12700">
            <a:solidFill>
              <a:srgbClr val="FF0000"/>
            </a:solidFill>
            <a:prstDash val="sysDash"/>
            <a:round/>
            <a:headEnd/>
            <a:tailEnd/>
          </a:ln>
          <a:effectLst>
            <a:outerShdw blurRad="40000" dist="20000" dir="5400000" rotWithShape="0">
              <a:srgbClr val="000000">
                <a:alpha val="37999"/>
              </a:srgbClr>
            </a:outerShdw>
          </a:effectLst>
        </p:spPr>
      </p:cxnSp>
      <p:sp>
        <p:nvSpPr>
          <p:cNvPr id="16" name="TextBox 15"/>
          <p:cNvSpPr txBox="1"/>
          <p:nvPr/>
        </p:nvSpPr>
        <p:spPr>
          <a:xfrm>
            <a:off x="7436068" y="3819674"/>
            <a:ext cx="543739" cy="369332"/>
          </a:xfrm>
          <a:prstGeom prst="rect">
            <a:avLst/>
          </a:prstGeom>
          <a:noFill/>
        </p:spPr>
        <p:txBody>
          <a:bodyPr wrap="none" rtlCol="0">
            <a:spAutoFit/>
          </a:bodyPr>
          <a:lstStyle/>
          <a:p>
            <a:r>
              <a:rPr lang="en-US" dirty="0" smtClean="0"/>
              <a:t>CAT</a:t>
            </a:r>
            <a:endParaRPr lang="en-US" dirty="0"/>
          </a:p>
        </p:txBody>
      </p:sp>
      <p:sp>
        <p:nvSpPr>
          <p:cNvPr id="17" name="TextBox 16"/>
          <p:cNvSpPr txBox="1"/>
          <p:nvPr/>
        </p:nvSpPr>
        <p:spPr>
          <a:xfrm>
            <a:off x="7472384" y="4349762"/>
            <a:ext cx="1518364" cy="369332"/>
          </a:xfrm>
          <a:prstGeom prst="rect">
            <a:avLst/>
          </a:prstGeom>
          <a:noFill/>
        </p:spPr>
        <p:txBody>
          <a:bodyPr wrap="none" rtlCol="0">
            <a:spAutoFit/>
          </a:bodyPr>
          <a:lstStyle/>
          <a:p>
            <a:r>
              <a:rPr lang="en-US" dirty="0" smtClean="0"/>
              <a:t>Full Item Bank</a:t>
            </a:r>
            <a:endParaRPr lang="en-US" dirty="0"/>
          </a:p>
        </p:txBody>
      </p:sp>
      <p:cxnSp>
        <p:nvCxnSpPr>
          <p:cNvPr id="19" name="Straight Arrow Connector 18"/>
          <p:cNvCxnSpPr/>
          <p:nvPr/>
        </p:nvCxnSpPr>
        <p:spPr>
          <a:xfrm rot="10800000">
            <a:off x="5754418" y="4020207"/>
            <a:ext cx="15946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0800000">
            <a:off x="5589800" y="4572000"/>
            <a:ext cx="17592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8600" y="609600"/>
            <a:ext cx="8915400" cy="1143000"/>
          </a:xfrm>
        </p:spPr>
        <p:txBody>
          <a:bodyPr>
            <a:normAutofit fontScale="90000"/>
          </a:bodyPr>
          <a:lstStyle/>
          <a:p>
            <a:pPr algn="l" eaLnBrk="1" hangingPunct="1"/>
            <a:r>
              <a:rPr lang="en-US" sz="4000" dirty="0" smtClean="0"/>
              <a:t>   </a:t>
            </a:r>
            <a:r>
              <a:rPr lang="en-US" sz="4000" i="1" dirty="0" smtClean="0"/>
              <a:t>Health-Related Quality of Life is …</a:t>
            </a:r>
            <a:br>
              <a:rPr lang="en-US" sz="4000" i="1" dirty="0" smtClean="0"/>
            </a:br>
            <a:r>
              <a:rPr lang="en-US" sz="4000" i="1" dirty="0" smtClean="0"/>
              <a:t/>
            </a:r>
            <a:br>
              <a:rPr lang="en-US" sz="4000" i="1" dirty="0" smtClean="0"/>
            </a:br>
            <a:r>
              <a:rPr lang="en-US" sz="4000" i="1" dirty="0" smtClean="0"/>
              <a:t>   </a:t>
            </a:r>
            <a:r>
              <a:rPr lang="en-US" sz="3600" dirty="0" smtClean="0"/>
              <a:t>What you can </a:t>
            </a:r>
            <a:r>
              <a:rPr lang="en-US" sz="3600" u="sng" dirty="0" smtClean="0"/>
              <a:t>do</a:t>
            </a:r>
            <a:r>
              <a:rPr lang="en-US" sz="3600" dirty="0" smtClean="0"/>
              <a:t>.                             </a:t>
            </a:r>
            <a:endParaRPr lang="en-US" sz="4000" dirty="0" smtClean="0"/>
          </a:p>
        </p:txBody>
      </p:sp>
      <p:sp>
        <p:nvSpPr>
          <p:cNvPr id="8195" name="Rectangle 3"/>
          <p:cNvSpPr>
            <a:spLocks noGrp="1" noChangeArrowheads="1"/>
          </p:cNvSpPr>
          <p:nvPr>
            <p:ph type="body" idx="4294967295"/>
          </p:nvPr>
        </p:nvSpPr>
        <p:spPr>
          <a:xfrm>
            <a:off x="685800" y="2133600"/>
            <a:ext cx="7837488" cy="4354513"/>
          </a:xfrm>
        </p:spPr>
        <p:txBody>
          <a:bodyPr>
            <a:normAutofit lnSpcReduction="10000"/>
          </a:bodyPr>
          <a:lstStyle/>
          <a:p>
            <a:pPr eaLnBrk="1" hangingPunct="1">
              <a:lnSpc>
                <a:spcPct val="90000"/>
              </a:lnSpc>
              <a:buClr>
                <a:schemeClr val="tx1"/>
              </a:buClr>
            </a:pPr>
            <a:r>
              <a:rPr lang="en-US" sz="2800" u="sng" dirty="0" smtClean="0"/>
              <a:t>Functioning</a:t>
            </a:r>
          </a:p>
          <a:p>
            <a:pPr marL="457200" lvl="1" indent="0" eaLnBrk="1" hangingPunct="1">
              <a:lnSpc>
                <a:spcPct val="90000"/>
              </a:lnSpc>
              <a:buClr>
                <a:schemeClr val="tx1"/>
              </a:buClr>
              <a:buNone/>
            </a:pPr>
            <a:r>
              <a:rPr lang="en-US" sz="2400" dirty="0" smtClean="0"/>
              <a:t>Self-care </a:t>
            </a:r>
          </a:p>
          <a:p>
            <a:pPr marL="457200" lvl="1" indent="0" eaLnBrk="1" hangingPunct="1">
              <a:lnSpc>
                <a:spcPct val="90000"/>
              </a:lnSpc>
              <a:buClr>
                <a:schemeClr val="tx1"/>
              </a:buClr>
              <a:buNone/>
            </a:pPr>
            <a:r>
              <a:rPr lang="en-US" sz="2400" dirty="0" smtClean="0"/>
              <a:t>Role </a:t>
            </a:r>
          </a:p>
          <a:p>
            <a:pPr marL="457200" lvl="1" indent="0" eaLnBrk="1" hangingPunct="1">
              <a:lnSpc>
                <a:spcPct val="90000"/>
              </a:lnSpc>
              <a:buClr>
                <a:schemeClr val="tx1"/>
              </a:buClr>
              <a:buNone/>
            </a:pPr>
            <a:r>
              <a:rPr lang="en-US" sz="2400" dirty="0" smtClean="0"/>
              <a:t>Social </a:t>
            </a:r>
          </a:p>
          <a:p>
            <a:pPr eaLnBrk="1" hangingPunct="1">
              <a:lnSpc>
                <a:spcPct val="90000"/>
              </a:lnSpc>
              <a:buClr>
                <a:schemeClr val="tx1"/>
              </a:buClr>
            </a:pPr>
            <a:endParaRPr lang="en-US" sz="2400" b="1" u="sng" dirty="0" smtClean="0"/>
          </a:p>
          <a:p>
            <a:pPr eaLnBrk="1" hangingPunct="1">
              <a:lnSpc>
                <a:spcPct val="90000"/>
              </a:lnSpc>
              <a:buClr>
                <a:schemeClr val="tx1"/>
              </a:buClr>
              <a:buFontTx/>
              <a:buNone/>
            </a:pPr>
            <a:r>
              <a:rPr lang="en-US" sz="3600" dirty="0" smtClean="0">
                <a:solidFill>
                  <a:srgbClr val="0070C0"/>
                </a:solidFill>
              </a:rPr>
              <a:t>How you </a:t>
            </a:r>
            <a:r>
              <a:rPr lang="en-US" sz="3600" u="sng" dirty="0" smtClean="0">
                <a:solidFill>
                  <a:srgbClr val="0070C0"/>
                </a:solidFill>
              </a:rPr>
              <a:t>feel</a:t>
            </a:r>
            <a:r>
              <a:rPr lang="en-US" sz="3600" dirty="0" smtClean="0">
                <a:solidFill>
                  <a:srgbClr val="0070C0"/>
                </a:solidFill>
              </a:rPr>
              <a:t> about your life.</a:t>
            </a:r>
            <a:endParaRPr lang="en-US" sz="3600" b="1" u="sng" dirty="0" smtClean="0">
              <a:solidFill>
                <a:srgbClr val="0070C0"/>
              </a:solidFill>
            </a:endParaRPr>
          </a:p>
          <a:p>
            <a:pPr eaLnBrk="1" hangingPunct="1">
              <a:lnSpc>
                <a:spcPct val="90000"/>
              </a:lnSpc>
              <a:buClr>
                <a:schemeClr val="tx1"/>
              </a:buClr>
            </a:pPr>
            <a:r>
              <a:rPr lang="en-US" sz="2800" u="sng" dirty="0" smtClean="0"/>
              <a:t>Well-being </a:t>
            </a:r>
          </a:p>
          <a:p>
            <a:pPr marL="457200" lvl="1" indent="0" eaLnBrk="1" hangingPunct="1">
              <a:lnSpc>
                <a:spcPct val="90000"/>
              </a:lnSpc>
              <a:buClr>
                <a:schemeClr val="tx1"/>
              </a:buClr>
              <a:buNone/>
            </a:pPr>
            <a:r>
              <a:rPr lang="en-US" sz="2400" dirty="0" smtClean="0"/>
              <a:t>Emotional well-being</a:t>
            </a:r>
          </a:p>
          <a:p>
            <a:pPr marL="457200" lvl="1" indent="0" eaLnBrk="1" hangingPunct="1">
              <a:lnSpc>
                <a:spcPct val="90000"/>
              </a:lnSpc>
              <a:buClr>
                <a:schemeClr val="tx1"/>
              </a:buClr>
              <a:buNone/>
            </a:pPr>
            <a:r>
              <a:rPr lang="en-US" sz="2400" dirty="0" smtClean="0"/>
              <a:t>Pain</a:t>
            </a:r>
          </a:p>
          <a:p>
            <a:pPr marL="457200" lvl="1" indent="0" eaLnBrk="1" hangingPunct="1">
              <a:lnSpc>
                <a:spcPct val="90000"/>
              </a:lnSpc>
              <a:buClr>
                <a:schemeClr val="tx1"/>
              </a:buClr>
              <a:buNone/>
            </a:pPr>
            <a:r>
              <a:rPr lang="en-US" sz="2400" dirty="0" smtClean="0"/>
              <a:t>Energy</a:t>
            </a:r>
          </a:p>
          <a:p>
            <a:pPr eaLnBrk="1" hangingPunct="1">
              <a:lnSpc>
                <a:spcPct val="90000"/>
              </a:lnSpc>
              <a:buClr>
                <a:schemeClr val="tx1"/>
              </a:buClr>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19254" y="5715000"/>
            <a:ext cx="9079846" cy="477156"/>
            <a:chOff x="19254" y="6019800"/>
            <a:chExt cx="9079846" cy="477156"/>
          </a:xfrm>
        </p:grpSpPr>
        <p:cxnSp>
          <p:nvCxnSpPr>
            <p:cNvPr id="5" name="Straight Connector 4"/>
            <p:cNvCxnSpPr/>
            <p:nvPr/>
          </p:nvCxnSpPr>
          <p:spPr>
            <a:xfrm>
              <a:off x="228606" y="6019800"/>
              <a:ext cx="86867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62648" y="6139934"/>
              <a:ext cx="393056" cy="338554"/>
            </a:xfrm>
            <a:prstGeom prst="rect">
              <a:avLst/>
            </a:prstGeom>
            <a:noFill/>
          </p:spPr>
          <p:txBody>
            <a:bodyPr wrap="none" rtlCol="0">
              <a:spAutoFit/>
            </a:bodyPr>
            <a:lstStyle/>
            <a:p>
              <a:r>
                <a:rPr lang="en-US" sz="1600" dirty="0"/>
                <a:t>5</a:t>
              </a:r>
              <a:r>
                <a:rPr lang="en-US" sz="1600" dirty="0" smtClean="0"/>
                <a:t>0</a:t>
              </a:r>
              <a:endParaRPr lang="en-US" sz="1600" dirty="0"/>
            </a:p>
          </p:txBody>
        </p:sp>
        <p:sp>
          <p:nvSpPr>
            <p:cNvPr id="9" name="TextBox 8"/>
            <p:cNvSpPr txBox="1"/>
            <p:nvPr/>
          </p:nvSpPr>
          <p:spPr>
            <a:xfrm>
              <a:off x="19254" y="6139934"/>
              <a:ext cx="393056" cy="338554"/>
            </a:xfrm>
            <a:prstGeom prst="rect">
              <a:avLst/>
            </a:prstGeom>
            <a:noFill/>
          </p:spPr>
          <p:txBody>
            <a:bodyPr wrap="none" rtlCol="0">
              <a:spAutoFit/>
            </a:bodyPr>
            <a:lstStyle/>
            <a:p>
              <a:r>
                <a:rPr lang="en-US" sz="1600" dirty="0" smtClean="0"/>
                <a:t>35</a:t>
              </a:r>
              <a:endParaRPr lang="en-US" sz="1600" dirty="0"/>
            </a:p>
          </p:txBody>
        </p:sp>
        <p:cxnSp>
          <p:nvCxnSpPr>
            <p:cNvPr id="10" name="Straight Connector 9"/>
            <p:cNvCxnSpPr/>
            <p:nvPr/>
          </p:nvCxnSpPr>
          <p:spPr>
            <a:xfrm flipV="1">
              <a:off x="228606" y="60198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73712" y="60198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24202" y="60198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56468" y="60198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008670" y="6032006"/>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915396" y="6019800"/>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666130" y="6031468"/>
              <a:ext cx="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56778" y="6126306"/>
              <a:ext cx="393056" cy="338554"/>
            </a:xfrm>
            <a:prstGeom prst="rect">
              <a:avLst/>
            </a:prstGeom>
            <a:noFill/>
          </p:spPr>
          <p:txBody>
            <a:bodyPr wrap="none" rtlCol="0">
              <a:spAutoFit/>
            </a:bodyPr>
            <a:lstStyle/>
            <a:p>
              <a:r>
                <a:rPr lang="en-US" sz="1600" dirty="0"/>
                <a:t>4</a:t>
              </a:r>
              <a:r>
                <a:rPr lang="en-US" sz="1600" dirty="0" smtClean="0"/>
                <a:t>0</a:t>
              </a:r>
              <a:endParaRPr lang="en-US" dirty="0"/>
            </a:p>
          </p:txBody>
        </p:sp>
        <p:sp>
          <p:nvSpPr>
            <p:cNvPr id="36" name="TextBox 35"/>
            <p:cNvSpPr txBox="1"/>
            <p:nvPr/>
          </p:nvSpPr>
          <p:spPr>
            <a:xfrm>
              <a:off x="2914850" y="6139934"/>
              <a:ext cx="393056" cy="338554"/>
            </a:xfrm>
            <a:prstGeom prst="rect">
              <a:avLst/>
            </a:prstGeom>
            <a:noFill/>
          </p:spPr>
          <p:txBody>
            <a:bodyPr wrap="none" rtlCol="0">
              <a:spAutoFit/>
            </a:bodyPr>
            <a:lstStyle/>
            <a:p>
              <a:r>
                <a:rPr lang="en-US" sz="1600" dirty="0" smtClean="0"/>
                <a:t>45</a:t>
              </a:r>
              <a:endParaRPr lang="en-US" sz="1600" dirty="0"/>
            </a:p>
          </p:txBody>
        </p:sp>
        <p:sp>
          <p:nvSpPr>
            <p:cNvPr id="37" name="TextBox 36"/>
            <p:cNvSpPr txBox="1"/>
            <p:nvPr/>
          </p:nvSpPr>
          <p:spPr>
            <a:xfrm>
              <a:off x="5799318" y="6158402"/>
              <a:ext cx="393056" cy="338554"/>
            </a:xfrm>
            <a:prstGeom prst="rect">
              <a:avLst/>
            </a:prstGeom>
            <a:noFill/>
          </p:spPr>
          <p:txBody>
            <a:bodyPr wrap="none" rtlCol="0">
              <a:spAutoFit/>
            </a:bodyPr>
            <a:lstStyle/>
            <a:p>
              <a:r>
                <a:rPr lang="en-US" sz="1600" dirty="0" smtClean="0"/>
                <a:t>55</a:t>
              </a:r>
              <a:endParaRPr lang="en-US" sz="1600" dirty="0"/>
            </a:p>
          </p:txBody>
        </p:sp>
        <p:sp>
          <p:nvSpPr>
            <p:cNvPr id="38" name="TextBox 37"/>
            <p:cNvSpPr txBox="1"/>
            <p:nvPr/>
          </p:nvSpPr>
          <p:spPr>
            <a:xfrm>
              <a:off x="7247116" y="6158402"/>
              <a:ext cx="393056" cy="338554"/>
            </a:xfrm>
            <a:prstGeom prst="rect">
              <a:avLst/>
            </a:prstGeom>
            <a:noFill/>
          </p:spPr>
          <p:txBody>
            <a:bodyPr wrap="none" rtlCol="0">
              <a:spAutoFit/>
            </a:bodyPr>
            <a:lstStyle/>
            <a:p>
              <a:r>
                <a:rPr lang="en-US" sz="1600" dirty="0"/>
                <a:t>6</a:t>
              </a:r>
              <a:r>
                <a:rPr lang="en-US" sz="1600" dirty="0" smtClean="0"/>
                <a:t>0</a:t>
              </a:r>
              <a:endParaRPr lang="en-US" sz="1600" dirty="0"/>
            </a:p>
          </p:txBody>
        </p:sp>
        <p:sp>
          <p:nvSpPr>
            <p:cNvPr id="39" name="TextBox 38"/>
            <p:cNvSpPr txBox="1"/>
            <p:nvPr/>
          </p:nvSpPr>
          <p:spPr>
            <a:xfrm>
              <a:off x="8706044" y="6139934"/>
              <a:ext cx="393056" cy="338554"/>
            </a:xfrm>
            <a:prstGeom prst="rect">
              <a:avLst/>
            </a:prstGeom>
            <a:noFill/>
          </p:spPr>
          <p:txBody>
            <a:bodyPr wrap="none" rtlCol="0">
              <a:spAutoFit/>
            </a:bodyPr>
            <a:lstStyle/>
            <a:p>
              <a:r>
                <a:rPr lang="en-US" sz="1600" dirty="0" smtClean="0"/>
                <a:t>65</a:t>
              </a:r>
              <a:endParaRPr lang="en-US" sz="1600" dirty="0"/>
            </a:p>
          </p:txBody>
        </p:sp>
      </p:grpSp>
      <p:sp>
        <p:nvSpPr>
          <p:cNvPr id="42" name="Title 41"/>
          <p:cNvSpPr>
            <a:spLocks noGrp="1"/>
          </p:cNvSpPr>
          <p:nvPr>
            <p:ph type="title"/>
          </p:nvPr>
        </p:nvSpPr>
        <p:spPr>
          <a:xfrm>
            <a:off x="476444" y="76200"/>
            <a:ext cx="8229600" cy="838200"/>
          </a:xfrm>
        </p:spPr>
        <p:txBody>
          <a:bodyPr>
            <a:noAutofit/>
          </a:bodyPr>
          <a:lstStyle/>
          <a:p>
            <a:r>
              <a:rPr lang="en-US" sz="2800" dirty="0" smtClean="0"/>
              <a:t>PROMIS Fatigue in Five Clinical Conditions</a:t>
            </a:r>
            <a:endParaRPr lang="en-US" sz="2800" dirty="0"/>
          </a:p>
        </p:txBody>
      </p:sp>
      <p:cxnSp>
        <p:nvCxnSpPr>
          <p:cNvPr id="44" name="Straight Connector 43"/>
          <p:cNvCxnSpPr/>
          <p:nvPr/>
        </p:nvCxnSpPr>
        <p:spPr>
          <a:xfrm>
            <a:off x="287818" y="4572000"/>
            <a:ext cx="868679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572000" y="990600"/>
            <a:ext cx="1" cy="4736068"/>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139102" y="6412468"/>
            <a:ext cx="3171749" cy="369332"/>
          </a:xfrm>
          <a:prstGeom prst="rect">
            <a:avLst/>
          </a:prstGeom>
          <a:noFill/>
        </p:spPr>
        <p:txBody>
          <a:bodyPr wrap="none" rtlCol="0">
            <a:spAutoFit/>
          </a:bodyPr>
          <a:lstStyle/>
          <a:p>
            <a:r>
              <a:rPr lang="en-US" i="1" dirty="0" smtClean="0"/>
              <a:t>Average for General Population</a:t>
            </a:r>
            <a:endParaRPr lang="en-US" i="1" dirty="0"/>
          </a:p>
        </p:txBody>
      </p:sp>
      <p:cxnSp>
        <p:nvCxnSpPr>
          <p:cNvPr id="53" name="Straight Arrow Connector 52"/>
          <p:cNvCxnSpPr/>
          <p:nvPr/>
        </p:nvCxnSpPr>
        <p:spPr>
          <a:xfrm>
            <a:off x="4572000" y="6105682"/>
            <a:ext cx="0" cy="3829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521979" y="5394703"/>
            <a:ext cx="1341457" cy="307777"/>
          </a:xfrm>
          <a:prstGeom prst="rect">
            <a:avLst/>
          </a:prstGeom>
          <a:noFill/>
        </p:spPr>
        <p:txBody>
          <a:bodyPr wrap="none" rtlCol="0">
            <a:spAutoFit/>
          </a:bodyPr>
          <a:lstStyle/>
          <a:p>
            <a:r>
              <a:rPr lang="en-US" sz="1400" dirty="0" smtClean="0"/>
              <a:t>COPD Stable (B)</a:t>
            </a:r>
            <a:endParaRPr lang="en-US" sz="1400" dirty="0"/>
          </a:p>
        </p:txBody>
      </p:sp>
      <p:sp>
        <p:nvSpPr>
          <p:cNvPr id="66" name="TextBox 65"/>
          <p:cNvSpPr txBox="1"/>
          <p:nvPr/>
        </p:nvSpPr>
        <p:spPr>
          <a:xfrm>
            <a:off x="7240189" y="5383422"/>
            <a:ext cx="1837234" cy="307777"/>
          </a:xfrm>
          <a:prstGeom prst="rect">
            <a:avLst/>
          </a:prstGeom>
          <a:noFill/>
        </p:spPr>
        <p:txBody>
          <a:bodyPr wrap="none" rtlCol="0">
            <a:spAutoFit/>
          </a:bodyPr>
          <a:lstStyle/>
          <a:p>
            <a:r>
              <a:rPr lang="en-US" sz="1400" dirty="0" smtClean="0"/>
              <a:t>COPD Exacerbation (B)</a:t>
            </a:r>
            <a:endParaRPr lang="en-US" sz="1400" dirty="0"/>
          </a:p>
        </p:txBody>
      </p:sp>
      <p:cxnSp>
        <p:nvCxnSpPr>
          <p:cNvPr id="67" name="Straight Arrow Connector 66"/>
          <p:cNvCxnSpPr/>
          <p:nvPr/>
        </p:nvCxnSpPr>
        <p:spPr>
          <a:xfrm flipH="1">
            <a:off x="6400800" y="4974459"/>
            <a:ext cx="1988710"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192707" y="4202668"/>
            <a:ext cx="1464183" cy="307777"/>
          </a:xfrm>
          <a:prstGeom prst="rect">
            <a:avLst/>
          </a:prstGeom>
          <a:noFill/>
        </p:spPr>
        <p:txBody>
          <a:bodyPr wrap="none" rtlCol="0">
            <a:spAutoFit/>
          </a:bodyPr>
          <a:lstStyle/>
          <a:p>
            <a:r>
              <a:rPr lang="en-US" sz="1400" dirty="0" smtClean="0"/>
              <a:t>HF Pre-transplant</a:t>
            </a:r>
            <a:endParaRPr lang="en-US" sz="1400" dirty="0"/>
          </a:p>
        </p:txBody>
      </p:sp>
      <p:sp>
        <p:nvSpPr>
          <p:cNvPr id="71" name="TextBox 70"/>
          <p:cNvSpPr txBox="1"/>
          <p:nvPr/>
        </p:nvSpPr>
        <p:spPr>
          <a:xfrm>
            <a:off x="2785549" y="4195837"/>
            <a:ext cx="1534716" cy="307777"/>
          </a:xfrm>
          <a:prstGeom prst="rect">
            <a:avLst/>
          </a:prstGeom>
          <a:noFill/>
        </p:spPr>
        <p:txBody>
          <a:bodyPr wrap="none" rtlCol="0">
            <a:spAutoFit/>
          </a:bodyPr>
          <a:lstStyle/>
          <a:p>
            <a:r>
              <a:rPr lang="en-US" sz="1400" dirty="0" smtClean="0"/>
              <a:t>HF Post-transplant</a:t>
            </a:r>
            <a:endParaRPr lang="en-US" sz="1400" dirty="0"/>
          </a:p>
        </p:txBody>
      </p:sp>
      <p:cxnSp>
        <p:nvCxnSpPr>
          <p:cNvPr id="72" name="Straight Arrow Connector 71"/>
          <p:cNvCxnSpPr/>
          <p:nvPr/>
        </p:nvCxnSpPr>
        <p:spPr>
          <a:xfrm flipH="1">
            <a:off x="3783387" y="4164568"/>
            <a:ext cx="3080049"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6252171" y="533400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339430" y="533400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262265" y="492760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339429" y="491490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440756" y="4607123"/>
            <a:ext cx="1860574" cy="307777"/>
          </a:xfrm>
          <a:prstGeom prst="rect">
            <a:avLst/>
          </a:prstGeom>
          <a:noFill/>
        </p:spPr>
        <p:txBody>
          <a:bodyPr wrap="none" rtlCol="0">
            <a:spAutoFit/>
          </a:bodyPr>
          <a:lstStyle/>
          <a:p>
            <a:r>
              <a:rPr lang="en-US" sz="1400" dirty="0" smtClean="0"/>
              <a:t>Exacerbation to Stable </a:t>
            </a:r>
            <a:endParaRPr lang="en-US" sz="1400" dirty="0"/>
          </a:p>
        </p:txBody>
      </p:sp>
      <p:sp>
        <p:nvSpPr>
          <p:cNvPr id="50" name="Oval 49"/>
          <p:cNvSpPr/>
          <p:nvPr/>
        </p:nvSpPr>
        <p:spPr>
          <a:xfrm>
            <a:off x="3672362" y="4126468"/>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909491" y="4119163"/>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443644" y="3210580"/>
            <a:ext cx="1041504" cy="523220"/>
          </a:xfrm>
          <a:prstGeom prst="rect">
            <a:avLst/>
          </a:prstGeom>
          <a:noFill/>
        </p:spPr>
        <p:txBody>
          <a:bodyPr wrap="none" rtlCol="0">
            <a:spAutoFit/>
          </a:bodyPr>
          <a:lstStyle/>
          <a:p>
            <a:pPr algn="ctr"/>
            <a:r>
              <a:rPr lang="en-US" sz="1400" dirty="0" smtClean="0"/>
              <a:t>Depression </a:t>
            </a:r>
          </a:p>
          <a:p>
            <a:pPr algn="ctr"/>
            <a:r>
              <a:rPr lang="en-US" sz="1400" dirty="0" smtClean="0"/>
              <a:t>(B)</a:t>
            </a:r>
            <a:endParaRPr lang="en-US" sz="1400" dirty="0"/>
          </a:p>
        </p:txBody>
      </p:sp>
      <p:sp>
        <p:nvSpPr>
          <p:cNvPr id="58" name="TextBox 57"/>
          <p:cNvSpPr txBox="1"/>
          <p:nvPr/>
        </p:nvSpPr>
        <p:spPr>
          <a:xfrm>
            <a:off x="6440756" y="3203653"/>
            <a:ext cx="1041504" cy="523220"/>
          </a:xfrm>
          <a:prstGeom prst="rect">
            <a:avLst/>
          </a:prstGeom>
          <a:noFill/>
        </p:spPr>
        <p:txBody>
          <a:bodyPr wrap="none" rtlCol="0">
            <a:spAutoFit/>
          </a:bodyPr>
          <a:lstStyle/>
          <a:p>
            <a:pPr algn="ctr"/>
            <a:r>
              <a:rPr lang="en-US" sz="1400" dirty="0" smtClean="0"/>
              <a:t>Depression </a:t>
            </a:r>
          </a:p>
          <a:p>
            <a:pPr algn="ctr"/>
            <a:r>
              <a:rPr lang="en-US" sz="1400" dirty="0" smtClean="0"/>
              <a:t>(1 </a:t>
            </a:r>
            <a:r>
              <a:rPr lang="en-US" sz="1400" dirty="0" err="1" smtClean="0"/>
              <a:t>mo</a:t>
            </a:r>
            <a:r>
              <a:rPr lang="en-US" sz="1400" dirty="0" smtClean="0"/>
              <a:t>)</a:t>
            </a:r>
            <a:endParaRPr lang="en-US" sz="1600" dirty="0"/>
          </a:p>
        </p:txBody>
      </p:sp>
      <p:sp>
        <p:nvSpPr>
          <p:cNvPr id="59" name="Oval 58"/>
          <p:cNvSpPr/>
          <p:nvPr/>
        </p:nvSpPr>
        <p:spPr>
          <a:xfrm>
            <a:off x="6909491" y="304800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776171" y="304800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976172" y="304800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424465" y="3207895"/>
            <a:ext cx="1001428" cy="523220"/>
          </a:xfrm>
          <a:prstGeom prst="rect">
            <a:avLst/>
          </a:prstGeom>
          <a:noFill/>
        </p:spPr>
        <p:txBody>
          <a:bodyPr wrap="none" rtlCol="0">
            <a:spAutoFit/>
          </a:bodyPr>
          <a:lstStyle/>
          <a:p>
            <a:pPr algn="ctr"/>
            <a:r>
              <a:rPr lang="en-US" sz="1400" dirty="0" smtClean="0"/>
              <a:t>Depression</a:t>
            </a:r>
          </a:p>
          <a:p>
            <a:pPr algn="ctr"/>
            <a:r>
              <a:rPr lang="en-US" sz="1400" dirty="0" smtClean="0"/>
              <a:t>(3 </a:t>
            </a:r>
            <a:r>
              <a:rPr lang="en-US" sz="1400" dirty="0" err="1" smtClean="0"/>
              <a:t>mos</a:t>
            </a:r>
            <a:r>
              <a:rPr lang="en-US" sz="1400" dirty="0" smtClean="0"/>
              <a:t>)</a:t>
            </a:r>
            <a:endParaRPr lang="en-US" sz="1600" dirty="0"/>
          </a:p>
        </p:txBody>
      </p:sp>
      <p:cxnSp>
        <p:nvCxnSpPr>
          <p:cNvPr id="64" name="Straight Arrow Connector 63"/>
          <p:cNvCxnSpPr/>
          <p:nvPr/>
        </p:nvCxnSpPr>
        <p:spPr>
          <a:xfrm flipH="1">
            <a:off x="6172200" y="3086100"/>
            <a:ext cx="691236"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049537" y="3086100"/>
            <a:ext cx="691236"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15782" y="3733800"/>
            <a:ext cx="868679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30317" y="1905000"/>
            <a:ext cx="868679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995769" y="1066800"/>
            <a:ext cx="729687" cy="738664"/>
          </a:xfrm>
          <a:prstGeom prst="rect">
            <a:avLst/>
          </a:prstGeom>
          <a:noFill/>
        </p:spPr>
        <p:txBody>
          <a:bodyPr wrap="none" rtlCol="0">
            <a:spAutoFit/>
          </a:bodyPr>
          <a:lstStyle/>
          <a:p>
            <a:pPr algn="ctr"/>
            <a:r>
              <a:rPr lang="en-US" sz="1400" dirty="0" smtClean="0"/>
              <a:t>Cancer </a:t>
            </a:r>
          </a:p>
          <a:p>
            <a:pPr algn="ctr"/>
            <a:r>
              <a:rPr lang="en-US" sz="1400" dirty="0" smtClean="0"/>
              <a:t>Chemo</a:t>
            </a:r>
          </a:p>
          <a:p>
            <a:pPr algn="ctr"/>
            <a:r>
              <a:rPr lang="en-US" sz="1400" dirty="0" smtClean="0"/>
              <a:t>(B)</a:t>
            </a:r>
            <a:endParaRPr lang="en-US" sz="1400" dirty="0"/>
          </a:p>
        </p:txBody>
      </p:sp>
      <p:sp>
        <p:nvSpPr>
          <p:cNvPr id="54" name="TextBox 53"/>
          <p:cNvSpPr txBox="1"/>
          <p:nvPr/>
        </p:nvSpPr>
        <p:spPr>
          <a:xfrm>
            <a:off x="3657600" y="1066800"/>
            <a:ext cx="946093" cy="738664"/>
          </a:xfrm>
          <a:prstGeom prst="rect">
            <a:avLst/>
          </a:prstGeom>
          <a:noFill/>
        </p:spPr>
        <p:txBody>
          <a:bodyPr wrap="none" rtlCol="0">
            <a:spAutoFit/>
          </a:bodyPr>
          <a:lstStyle/>
          <a:p>
            <a:pPr algn="ctr"/>
            <a:r>
              <a:rPr lang="en-US" sz="1400" dirty="0" smtClean="0"/>
              <a:t>Cancer </a:t>
            </a:r>
          </a:p>
          <a:p>
            <a:pPr algn="ctr"/>
            <a:r>
              <a:rPr lang="en-US" sz="1400" dirty="0"/>
              <a:t>w</a:t>
            </a:r>
            <a:r>
              <a:rPr lang="en-US" sz="1400" dirty="0" smtClean="0"/>
              <a:t>/ benefit</a:t>
            </a:r>
          </a:p>
          <a:p>
            <a:pPr algn="ctr"/>
            <a:r>
              <a:rPr lang="en-US" sz="1400" dirty="0" smtClean="0"/>
              <a:t>(2 </a:t>
            </a:r>
            <a:r>
              <a:rPr lang="en-US" sz="1400" dirty="0" err="1" smtClean="0"/>
              <a:t>mos</a:t>
            </a:r>
            <a:r>
              <a:rPr lang="en-US" sz="1400" dirty="0" smtClean="0"/>
              <a:t>)</a:t>
            </a:r>
            <a:endParaRPr lang="en-US" sz="1400" dirty="0"/>
          </a:p>
        </p:txBody>
      </p:sp>
      <p:sp>
        <p:nvSpPr>
          <p:cNvPr id="55" name="Oval 54"/>
          <p:cNvSpPr/>
          <p:nvPr/>
        </p:nvSpPr>
        <p:spPr>
          <a:xfrm>
            <a:off x="5116956" y="100711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535784" y="1025652"/>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flipH="1">
            <a:off x="4648200" y="1054481"/>
            <a:ext cx="412546"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310851" y="2281535"/>
            <a:ext cx="878126" cy="523220"/>
          </a:xfrm>
          <a:prstGeom prst="rect">
            <a:avLst/>
          </a:prstGeom>
          <a:noFill/>
        </p:spPr>
        <p:txBody>
          <a:bodyPr wrap="none" rtlCol="0">
            <a:spAutoFit/>
          </a:bodyPr>
          <a:lstStyle/>
          <a:p>
            <a:pPr algn="ctr"/>
            <a:r>
              <a:rPr lang="en-US" sz="1400" dirty="0" smtClean="0"/>
              <a:t>Back Pain</a:t>
            </a:r>
          </a:p>
          <a:p>
            <a:pPr algn="ctr"/>
            <a:r>
              <a:rPr lang="en-US" sz="1400" dirty="0" smtClean="0"/>
              <a:t>(B)</a:t>
            </a:r>
            <a:endParaRPr lang="en-US" sz="1400" dirty="0"/>
          </a:p>
        </p:txBody>
      </p:sp>
      <p:sp>
        <p:nvSpPr>
          <p:cNvPr id="73" name="TextBox 72"/>
          <p:cNvSpPr txBox="1"/>
          <p:nvPr/>
        </p:nvSpPr>
        <p:spPr>
          <a:xfrm>
            <a:off x="5406428" y="2274150"/>
            <a:ext cx="878126" cy="523220"/>
          </a:xfrm>
          <a:prstGeom prst="rect">
            <a:avLst/>
          </a:prstGeom>
          <a:noFill/>
        </p:spPr>
        <p:txBody>
          <a:bodyPr wrap="none" rtlCol="0">
            <a:spAutoFit/>
          </a:bodyPr>
          <a:lstStyle/>
          <a:p>
            <a:pPr algn="ctr"/>
            <a:r>
              <a:rPr lang="en-US" sz="1400" dirty="0" smtClean="0"/>
              <a:t>Back Pain</a:t>
            </a:r>
          </a:p>
          <a:p>
            <a:pPr algn="ctr"/>
            <a:r>
              <a:rPr lang="en-US" sz="1400" dirty="0" smtClean="0"/>
              <a:t>(1 </a:t>
            </a:r>
            <a:r>
              <a:rPr lang="en-US" sz="1400" dirty="0" err="1" smtClean="0"/>
              <a:t>mo</a:t>
            </a:r>
            <a:r>
              <a:rPr lang="en-US" sz="1400" dirty="0" smtClean="0"/>
              <a:t>)</a:t>
            </a:r>
            <a:endParaRPr lang="en-US" sz="1600" dirty="0"/>
          </a:p>
        </p:txBody>
      </p:sp>
      <p:sp>
        <p:nvSpPr>
          <p:cNvPr id="74" name="Oval 73"/>
          <p:cNvSpPr/>
          <p:nvPr/>
        </p:nvSpPr>
        <p:spPr>
          <a:xfrm>
            <a:off x="5715000" y="211157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629400" y="211157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413971" y="2111570"/>
            <a:ext cx="72429"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648200" y="2274150"/>
            <a:ext cx="878126" cy="523220"/>
          </a:xfrm>
          <a:prstGeom prst="rect">
            <a:avLst/>
          </a:prstGeom>
          <a:noFill/>
        </p:spPr>
        <p:txBody>
          <a:bodyPr wrap="none" rtlCol="0">
            <a:spAutoFit/>
          </a:bodyPr>
          <a:lstStyle/>
          <a:p>
            <a:pPr algn="ctr"/>
            <a:r>
              <a:rPr lang="en-US" sz="1400" dirty="0" smtClean="0"/>
              <a:t>Back Pain</a:t>
            </a:r>
          </a:p>
          <a:p>
            <a:pPr algn="ctr"/>
            <a:r>
              <a:rPr lang="en-US" sz="1400" dirty="0" smtClean="0"/>
              <a:t>(3 </a:t>
            </a:r>
            <a:r>
              <a:rPr lang="en-US" sz="1400" dirty="0" err="1" smtClean="0"/>
              <a:t>mos</a:t>
            </a:r>
            <a:r>
              <a:rPr lang="en-US" sz="1400" dirty="0" smtClean="0"/>
              <a:t>)</a:t>
            </a:r>
            <a:endParaRPr lang="en-US" sz="1600" dirty="0"/>
          </a:p>
        </p:txBody>
      </p:sp>
      <p:cxnSp>
        <p:nvCxnSpPr>
          <p:cNvPr id="78" name="Straight Arrow Connector 77"/>
          <p:cNvCxnSpPr/>
          <p:nvPr/>
        </p:nvCxnSpPr>
        <p:spPr>
          <a:xfrm flipH="1">
            <a:off x="5490871" y="2149670"/>
            <a:ext cx="224129"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5846756" y="2149670"/>
            <a:ext cx="782644" cy="0"/>
          </a:xfrm>
          <a:prstGeom prst="straightConnector1">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2389" y="2971800"/>
            <a:ext cx="868679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87818" y="3934497"/>
            <a:ext cx="788999" cy="369332"/>
          </a:xfrm>
          <a:prstGeom prst="rect">
            <a:avLst/>
          </a:prstGeom>
          <a:noFill/>
        </p:spPr>
        <p:txBody>
          <a:bodyPr wrap="none" rtlCol="0">
            <a:spAutoFit/>
          </a:bodyPr>
          <a:lstStyle/>
          <a:p>
            <a:r>
              <a:rPr lang="en-US" dirty="0" smtClean="0"/>
              <a:t>N = 64</a:t>
            </a:r>
            <a:endParaRPr lang="en-US" dirty="0"/>
          </a:p>
        </p:txBody>
      </p:sp>
      <p:sp>
        <p:nvSpPr>
          <p:cNvPr id="81" name="TextBox 80"/>
          <p:cNvSpPr txBox="1"/>
          <p:nvPr/>
        </p:nvSpPr>
        <p:spPr>
          <a:xfrm>
            <a:off x="287818" y="1251466"/>
            <a:ext cx="903988" cy="369332"/>
          </a:xfrm>
          <a:prstGeom prst="rect">
            <a:avLst/>
          </a:prstGeom>
          <a:noFill/>
        </p:spPr>
        <p:txBody>
          <a:bodyPr wrap="none" rtlCol="0">
            <a:spAutoFit/>
          </a:bodyPr>
          <a:lstStyle/>
          <a:p>
            <a:r>
              <a:rPr lang="en-US" dirty="0" smtClean="0"/>
              <a:t>N = 310</a:t>
            </a:r>
            <a:endParaRPr lang="en-US" dirty="0"/>
          </a:p>
        </p:txBody>
      </p:sp>
      <p:sp>
        <p:nvSpPr>
          <p:cNvPr id="87" name="TextBox 86"/>
          <p:cNvSpPr txBox="1"/>
          <p:nvPr/>
        </p:nvSpPr>
        <p:spPr>
          <a:xfrm>
            <a:off x="298443" y="3203653"/>
            <a:ext cx="903988" cy="369332"/>
          </a:xfrm>
          <a:prstGeom prst="rect">
            <a:avLst/>
          </a:prstGeom>
          <a:noFill/>
        </p:spPr>
        <p:txBody>
          <a:bodyPr wrap="none" rtlCol="0">
            <a:spAutoFit/>
          </a:bodyPr>
          <a:lstStyle/>
          <a:p>
            <a:r>
              <a:rPr lang="en-US" dirty="0" smtClean="0"/>
              <a:t>N = 114</a:t>
            </a:r>
            <a:endParaRPr lang="en-US" dirty="0"/>
          </a:p>
        </p:txBody>
      </p:sp>
      <p:sp>
        <p:nvSpPr>
          <p:cNvPr id="88" name="TextBox 87"/>
          <p:cNvSpPr txBox="1"/>
          <p:nvPr/>
        </p:nvSpPr>
        <p:spPr>
          <a:xfrm>
            <a:off x="298443" y="2187770"/>
            <a:ext cx="903988" cy="369332"/>
          </a:xfrm>
          <a:prstGeom prst="rect">
            <a:avLst/>
          </a:prstGeom>
          <a:noFill/>
        </p:spPr>
        <p:txBody>
          <a:bodyPr wrap="none" rtlCol="0">
            <a:spAutoFit/>
          </a:bodyPr>
          <a:lstStyle/>
          <a:p>
            <a:r>
              <a:rPr lang="en-US" dirty="0" smtClean="0"/>
              <a:t>N = 229</a:t>
            </a:r>
            <a:endParaRPr lang="en-US" dirty="0"/>
          </a:p>
        </p:txBody>
      </p:sp>
      <p:sp>
        <p:nvSpPr>
          <p:cNvPr id="89" name="TextBox 88"/>
          <p:cNvSpPr txBox="1"/>
          <p:nvPr/>
        </p:nvSpPr>
        <p:spPr>
          <a:xfrm>
            <a:off x="289684" y="4974154"/>
            <a:ext cx="903988" cy="369332"/>
          </a:xfrm>
          <a:prstGeom prst="rect">
            <a:avLst/>
          </a:prstGeom>
          <a:noFill/>
        </p:spPr>
        <p:txBody>
          <a:bodyPr wrap="none" rtlCol="0">
            <a:spAutoFit/>
          </a:bodyPr>
          <a:lstStyle/>
          <a:p>
            <a:r>
              <a:rPr lang="en-US" dirty="0" smtClean="0"/>
              <a:t>N = 125</a:t>
            </a:r>
            <a:endParaRPr lang="en-US" dirty="0"/>
          </a:p>
        </p:txBody>
      </p:sp>
    </p:spTree>
    <p:extLst>
      <p:ext uri="{BB962C8B-B14F-4D97-AF65-F5344CB8AC3E}">
        <p14:creationId xmlns:p14="http://schemas.microsoft.com/office/powerpoint/2010/main" val="13777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8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5" grpId="0"/>
      <p:bldP spid="66" grpId="0"/>
      <p:bldP spid="70" grpId="0"/>
      <p:bldP spid="71" grpId="0"/>
      <p:bldP spid="3" grpId="0" animBg="1"/>
      <p:bldP spid="41" grpId="0" animBg="1"/>
      <p:bldP spid="43" grpId="0" animBg="1"/>
      <p:bldP spid="46" grpId="0" animBg="1"/>
      <p:bldP spid="48" grpId="0"/>
      <p:bldP spid="50" grpId="0" animBg="1"/>
      <p:bldP spid="52" grpId="0" animBg="1"/>
      <p:bldP spid="57" grpId="0"/>
      <p:bldP spid="58" grpId="0"/>
      <p:bldP spid="59" grpId="0" animBg="1"/>
      <p:bldP spid="60" grpId="0" animBg="1"/>
      <p:bldP spid="61" grpId="0" animBg="1"/>
      <p:bldP spid="62" grpId="0"/>
      <p:bldP spid="49" grpId="0"/>
      <p:bldP spid="54" grpId="0"/>
      <p:bldP spid="55" grpId="0" animBg="1"/>
      <p:bldP spid="63" grpId="0" animBg="1"/>
      <p:bldP spid="69" grpId="0"/>
      <p:bldP spid="73" grpId="0"/>
      <p:bldP spid="74" grpId="0" animBg="1"/>
      <p:bldP spid="75" grpId="0" animBg="1"/>
      <p:bldP spid="76" grpId="0" animBg="1"/>
      <p:bldP spid="77" grpId="0"/>
      <p:bldP spid="80" grpId="0"/>
      <p:bldP spid="81" grpId="0"/>
      <p:bldP spid="87" grpId="0"/>
      <p:bldP spid="88"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Multi-Domain Results </a:t>
            </a:r>
            <a:br>
              <a:rPr lang="en-US" sz="2800" dirty="0" smtClean="0"/>
            </a:br>
            <a:r>
              <a:rPr lang="en-US" sz="2800" dirty="0" smtClean="0"/>
              <a:t>from Heart Transplant Trial</a:t>
            </a:r>
            <a:endParaRPr lang="en-US" sz="2800" dirty="0"/>
          </a:p>
        </p:txBody>
      </p:sp>
      <p:graphicFrame>
        <p:nvGraphicFramePr>
          <p:cNvPr id="4" name="Content Placeholder 3"/>
          <p:cNvGraphicFramePr>
            <a:graphicFrameLocks noGrp="1"/>
          </p:cNvGraphicFramePr>
          <p:nvPr>
            <p:ph idx="1"/>
          </p:nvPr>
        </p:nvGraphicFramePr>
        <p:xfrm>
          <a:off x="457200" y="1614488"/>
          <a:ext cx="8404968" cy="51215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498633" y="3339628"/>
            <a:ext cx="1674031" cy="369332"/>
          </a:xfrm>
          <a:prstGeom prst="rect">
            <a:avLst/>
          </a:prstGeom>
          <a:noFill/>
        </p:spPr>
        <p:txBody>
          <a:bodyPr wrap="none" rtlCol="0">
            <a:spAutoFit/>
          </a:bodyPr>
          <a:lstStyle/>
          <a:p>
            <a:r>
              <a:rPr lang="en-US" dirty="0" smtClean="0"/>
              <a:t>PROMIS T Score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Grp="1" noChangeArrowheads="1"/>
          </p:cNvSpPr>
          <p:nvPr>
            <p:ph type="title"/>
          </p:nvPr>
        </p:nvSpPr>
        <p:spPr>
          <a:xfrm>
            <a:off x="887388" y="0"/>
            <a:ext cx="7355830" cy="991195"/>
          </a:xfrm>
        </p:spPr>
        <p:txBody>
          <a:bodyPr/>
          <a:lstStyle/>
          <a:p>
            <a:pPr eaLnBrk="1" hangingPunct="1">
              <a:defRPr/>
            </a:pPr>
            <a:r>
              <a:rPr lang="en-US" sz="4800" dirty="0">
                <a:solidFill>
                  <a:schemeClr val="accent1"/>
                </a:solidFill>
              </a:rPr>
              <a:t>Assessment Center</a:t>
            </a:r>
          </a:p>
        </p:txBody>
      </p:sp>
      <p:sp>
        <p:nvSpPr>
          <p:cNvPr id="30723" name="Rectangle 2"/>
          <p:cNvSpPr>
            <a:spLocks/>
          </p:cNvSpPr>
          <p:nvPr/>
        </p:nvSpPr>
        <p:spPr bwMode="auto">
          <a:xfrm>
            <a:off x="1801729" y="880691"/>
            <a:ext cx="5598914" cy="678656"/>
          </a:xfrm>
          <a:prstGeom prst="rect">
            <a:avLst/>
          </a:prstGeom>
          <a:noFill/>
          <a:ln w="9525">
            <a:noFill/>
            <a:miter lim="800000"/>
            <a:headEnd/>
            <a:tailEnd/>
          </a:ln>
        </p:spPr>
        <p:txBody>
          <a:bodyPr lIns="0" tIns="0" rIns="40624" bIns="0">
            <a:prstTxWarp prst="textNoShape">
              <a:avLst/>
            </a:prstTxWarp>
          </a:bodyPr>
          <a:lstStyle/>
          <a:p>
            <a:pPr marL="37950" algn="ctr"/>
            <a:r>
              <a:rPr lang="en-US" sz="3900" dirty="0" err="1">
                <a:latin typeface="Calibri" charset="0"/>
                <a:ea typeface="MS PGothic" pitchFamily="34" charset="-128"/>
                <a:cs typeface="MS PGothic" pitchFamily="34" charset="-128"/>
                <a:sym typeface="Calibri" charset="0"/>
              </a:rPr>
              <a:t>www.nihpromis.org</a:t>
            </a:r>
            <a:endParaRPr lang="en-US" sz="3900" dirty="0">
              <a:latin typeface="Calibri" charset="0"/>
              <a:ea typeface="MS PGothic" pitchFamily="34" charset="-128"/>
              <a:cs typeface="MS PGothic" pitchFamily="34" charset="-128"/>
              <a:sym typeface="Calibri" charset="0"/>
            </a:endParaRPr>
          </a:p>
        </p:txBody>
      </p:sp>
      <p:pic>
        <p:nvPicPr>
          <p:cNvPr id="30724" name="Picture 3"/>
          <p:cNvPicPr>
            <a:picLocks noChangeArrowheads="1"/>
          </p:cNvPicPr>
          <p:nvPr/>
        </p:nvPicPr>
        <p:blipFill>
          <a:blip r:embed="rId3"/>
          <a:srcRect/>
          <a:stretch>
            <a:fillRect/>
          </a:stretch>
        </p:blipFill>
        <p:spPr bwMode="auto">
          <a:xfrm>
            <a:off x="4866215" y="1705223"/>
            <a:ext cx="3719053" cy="4851285"/>
          </a:xfrm>
          <a:prstGeom prst="rect">
            <a:avLst/>
          </a:prstGeom>
          <a:noFill/>
          <a:ln w="9525">
            <a:noFill/>
            <a:miter lim="800000"/>
            <a:headEnd/>
            <a:tailEnd/>
          </a:ln>
        </p:spPr>
      </p:pic>
      <p:sp>
        <p:nvSpPr>
          <p:cNvPr id="5" name="TextBox 4"/>
          <p:cNvSpPr txBox="1"/>
          <p:nvPr/>
        </p:nvSpPr>
        <p:spPr>
          <a:xfrm>
            <a:off x="393820" y="1959077"/>
            <a:ext cx="4074064" cy="3108543"/>
          </a:xfrm>
          <a:prstGeom prst="rect">
            <a:avLst/>
          </a:prstGeom>
          <a:noFill/>
        </p:spPr>
        <p:txBody>
          <a:bodyPr wrap="none" rtlCol="0">
            <a:spAutoFit/>
          </a:bodyPr>
          <a:lstStyle/>
          <a:p>
            <a:pPr>
              <a:buFontTx/>
              <a:buChar char="-"/>
            </a:pPr>
            <a:r>
              <a:rPr lang="en-US" sz="2800" dirty="0" smtClean="0"/>
              <a:t> PROMIS surveys</a:t>
            </a:r>
          </a:p>
          <a:p>
            <a:r>
              <a:rPr lang="en-US" sz="2800" dirty="0" smtClean="0"/>
              <a:t>- CAT software </a:t>
            </a:r>
          </a:p>
          <a:p>
            <a:pPr>
              <a:buFontTx/>
              <a:buChar char="-"/>
            </a:pPr>
            <a:r>
              <a:rPr lang="en-US" sz="2800" dirty="0" smtClean="0"/>
              <a:t> Study-specific URL</a:t>
            </a:r>
          </a:p>
          <a:p>
            <a:pPr>
              <a:buFontTx/>
              <a:buChar char="-"/>
            </a:pPr>
            <a:r>
              <a:rPr lang="en-US" sz="2800" dirty="0" smtClean="0"/>
              <a:t> Non-PROMIS items</a:t>
            </a:r>
          </a:p>
          <a:p>
            <a:pPr>
              <a:buFontTx/>
              <a:buChar char="-"/>
            </a:pPr>
            <a:r>
              <a:rPr lang="en-US" sz="2800" dirty="0" smtClean="0"/>
              <a:t> </a:t>
            </a:r>
            <a:r>
              <a:rPr lang="en-US" sz="2800" dirty="0" err="1" smtClean="0"/>
              <a:t>eConsent</a:t>
            </a:r>
            <a:endParaRPr lang="en-US" sz="2800" dirty="0" smtClean="0"/>
          </a:p>
          <a:p>
            <a:pPr>
              <a:buFontTx/>
              <a:buChar char="-"/>
            </a:pPr>
            <a:r>
              <a:rPr lang="en-US" sz="2800" dirty="0" smtClean="0"/>
              <a:t> </a:t>
            </a:r>
            <a:r>
              <a:rPr lang="en-US" sz="2800" dirty="0" smtClean="0"/>
              <a:t>NIH </a:t>
            </a:r>
            <a:r>
              <a:rPr lang="en-US" sz="2800" dirty="0" smtClean="0"/>
              <a:t>inclusion enrollment</a:t>
            </a:r>
          </a:p>
          <a:p>
            <a:r>
              <a:rPr lang="en-US" sz="2800" dirty="0" smtClean="0"/>
              <a:t> report</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1" name="Rectangle 1"/>
          <p:cNvSpPr>
            <a:spLocks noGrp="1" noChangeArrowheads="1"/>
          </p:cNvSpPr>
          <p:nvPr>
            <p:ph type="title"/>
          </p:nvPr>
        </p:nvSpPr>
        <p:spPr>
          <a:xfrm>
            <a:off x="424160" y="3012450"/>
            <a:ext cx="8295680" cy="2803922"/>
          </a:xfrm>
        </p:spPr>
        <p:txBody>
          <a:bodyPr>
            <a:normAutofit/>
          </a:bodyPr>
          <a:lstStyle/>
          <a:p>
            <a:pPr eaLnBrk="1" hangingPunct="1">
              <a:defRPr/>
            </a:pPr>
            <a:r>
              <a:rPr lang="en-US" sz="4800" i="1" dirty="0" smtClean="0">
                <a:solidFill>
                  <a:srgbClr val="4F81BD"/>
                </a:solidFill>
              </a:rPr>
              <a:t>Assessment Center </a:t>
            </a:r>
            <a:r>
              <a:rPr lang="en-US" sz="4800" i="1" dirty="0" smtClean="0">
                <a:solidFill>
                  <a:srgbClr val="4F81BD"/>
                </a:solidFill>
              </a:rPr>
              <a:t>supports different </a:t>
            </a:r>
            <a:r>
              <a:rPr lang="en-US" sz="4800" i="1" dirty="0">
                <a:solidFill>
                  <a:srgbClr val="4F81BD"/>
                </a:solidFill>
              </a:rPr>
              <a:t>modes </a:t>
            </a:r>
            <a:r>
              <a:rPr lang="en-US" sz="4800" i="1" dirty="0" smtClean="0">
                <a:solidFill>
                  <a:srgbClr val="4F81BD"/>
                </a:solidFill>
              </a:rPr>
              <a:t/>
            </a:r>
            <a:br>
              <a:rPr lang="en-US" sz="4800" i="1" dirty="0" smtClean="0">
                <a:solidFill>
                  <a:srgbClr val="4F81BD"/>
                </a:solidFill>
              </a:rPr>
            </a:br>
            <a:r>
              <a:rPr lang="en-US" sz="4800" i="1" dirty="0" smtClean="0">
                <a:solidFill>
                  <a:srgbClr val="4F81BD"/>
                </a:solidFill>
              </a:rPr>
              <a:t>of </a:t>
            </a:r>
            <a:r>
              <a:rPr lang="en-US" sz="4800" i="1" dirty="0" smtClean="0">
                <a:solidFill>
                  <a:srgbClr val="4F81BD"/>
                </a:solidFill>
              </a:rPr>
              <a:t>administration</a:t>
            </a:r>
            <a:endParaRPr lang="en-US" sz="4800" i="1" dirty="0">
              <a:solidFill>
                <a:srgbClr val="4F81BD"/>
              </a:solidFill>
            </a:endParaRPr>
          </a:p>
        </p:txBody>
      </p:sp>
      <p:pic>
        <p:nvPicPr>
          <p:cNvPr id="141315" name="Picture 2"/>
          <p:cNvPicPr>
            <a:picLocks noChangeAspect="1" noChangeArrowheads="1"/>
          </p:cNvPicPr>
          <p:nvPr/>
        </p:nvPicPr>
        <p:blipFill>
          <a:blip r:embed="rId3"/>
          <a:srcRect l="23949" t="1886" r="6721" b="1257"/>
          <a:stretch>
            <a:fillRect/>
          </a:stretch>
        </p:blipFill>
        <p:spPr bwMode="auto">
          <a:xfrm>
            <a:off x="455414" y="1042086"/>
            <a:ext cx="1473398" cy="1375172"/>
          </a:xfrm>
          <a:prstGeom prst="rect">
            <a:avLst/>
          </a:prstGeom>
          <a:noFill/>
          <a:ln w="25400">
            <a:solidFill>
              <a:schemeClr val="tx1"/>
            </a:solidFill>
            <a:miter lim="800000"/>
            <a:headEnd/>
            <a:tailEnd/>
          </a:ln>
        </p:spPr>
      </p:pic>
      <p:pic>
        <p:nvPicPr>
          <p:cNvPr id="141316" name="Picture 3"/>
          <p:cNvPicPr>
            <a:picLocks noChangeAspect="1" noChangeArrowheads="1"/>
          </p:cNvPicPr>
          <p:nvPr/>
        </p:nvPicPr>
        <p:blipFill>
          <a:blip r:embed="rId4"/>
          <a:srcRect l="24397" t="627" b="1094"/>
          <a:stretch>
            <a:fillRect/>
          </a:stretch>
        </p:blipFill>
        <p:spPr bwMode="auto">
          <a:xfrm>
            <a:off x="2669977" y="1062633"/>
            <a:ext cx="1631900" cy="1397496"/>
          </a:xfrm>
          <a:prstGeom prst="rect">
            <a:avLst/>
          </a:prstGeom>
          <a:noFill/>
          <a:ln w="25400">
            <a:solidFill>
              <a:schemeClr val="tx1"/>
            </a:solidFill>
            <a:miter lim="800000"/>
            <a:headEnd/>
            <a:tailEnd/>
          </a:ln>
        </p:spPr>
      </p:pic>
      <p:pic>
        <p:nvPicPr>
          <p:cNvPr id="141317" name="Picture 4"/>
          <p:cNvPicPr>
            <a:picLocks noChangeAspect="1" noChangeArrowheads="1"/>
          </p:cNvPicPr>
          <p:nvPr/>
        </p:nvPicPr>
        <p:blipFill>
          <a:blip r:embed="rId5"/>
          <a:srcRect l="7352" r="26961" b="1332"/>
          <a:stretch>
            <a:fillRect/>
          </a:stretch>
        </p:blipFill>
        <p:spPr bwMode="auto">
          <a:xfrm>
            <a:off x="5045274" y="1015297"/>
            <a:ext cx="1196578" cy="1401961"/>
          </a:xfrm>
          <a:prstGeom prst="rect">
            <a:avLst/>
          </a:prstGeom>
          <a:noFill/>
          <a:ln w="25400">
            <a:solidFill>
              <a:schemeClr val="tx1"/>
            </a:solidFill>
            <a:miter lim="800000"/>
            <a:headEnd/>
            <a:tailEnd/>
          </a:ln>
        </p:spPr>
      </p:pic>
      <p:pic>
        <p:nvPicPr>
          <p:cNvPr id="141318" name="Picture 5"/>
          <p:cNvPicPr>
            <a:picLocks noChangeAspect="1" noChangeArrowheads="1"/>
          </p:cNvPicPr>
          <p:nvPr/>
        </p:nvPicPr>
        <p:blipFill>
          <a:blip r:embed="rId6"/>
          <a:srcRect/>
          <a:stretch>
            <a:fillRect/>
          </a:stretch>
        </p:blipFill>
        <p:spPr bwMode="auto">
          <a:xfrm rot="-59999">
            <a:off x="6964047" y="1015305"/>
            <a:ext cx="1343918" cy="1401918"/>
          </a:xfrm>
          <a:prstGeom prst="rect">
            <a:avLst/>
          </a:prstGeom>
          <a:noFill/>
          <a:ln w="31750">
            <a:solidFill>
              <a:schemeClr val="tx1"/>
            </a:solidFill>
            <a:round/>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jpg"/>
          <p:cNvPicPr>
            <a:picLocks noChangeAspect="1"/>
          </p:cNvPicPr>
          <p:nvPr/>
        </p:nvPicPr>
        <p:blipFill>
          <a:blip r:embed="rId3"/>
          <a:stretch>
            <a:fillRect/>
          </a:stretch>
        </p:blipFill>
        <p:spPr>
          <a:xfrm>
            <a:off x="0" y="0"/>
            <a:ext cx="9143999" cy="68579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
          <p:cNvSpPr>
            <a:spLocks noGrp="1" noChangeArrowheads="1"/>
          </p:cNvSpPr>
          <p:nvPr>
            <p:ph type="title"/>
          </p:nvPr>
        </p:nvSpPr>
        <p:spPr>
          <a:xfrm>
            <a:off x="551408" y="2166566"/>
            <a:ext cx="2371949" cy="1714500"/>
          </a:xfrm>
        </p:spPr>
        <p:txBody>
          <a:bodyPr/>
          <a:lstStyle/>
          <a:p>
            <a:pPr eaLnBrk="1" hangingPunct="1">
              <a:defRPr/>
            </a:pPr>
            <a:r>
              <a:rPr lang="en-US" sz="4800" dirty="0">
                <a:solidFill>
                  <a:srgbClr val="4F81BD"/>
                </a:solidFill>
              </a:rPr>
              <a:t>CAT Graph</a:t>
            </a:r>
          </a:p>
        </p:txBody>
      </p:sp>
      <p:pic>
        <p:nvPicPr>
          <p:cNvPr id="32771" name="Picture 2"/>
          <p:cNvPicPr>
            <a:picLocks noChangeArrowheads="1"/>
          </p:cNvPicPr>
          <p:nvPr/>
        </p:nvPicPr>
        <p:blipFill>
          <a:blip r:embed="rId3"/>
          <a:srcRect/>
          <a:stretch>
            <a:fillRect/>
          </a:stretch>
        </p:blipFill>
        <p:spPr bwMode="auto">
          <a:xfrm>
            <a:off x="3348633" y="305150"/>
            <a:ext cx="5472927" cy="61922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8600" y="0"/>
            <a:ext cx="8915400" cy="1752600"/>
          </a:xfrm>
        </p:spPr>
        <p:txBody>
          <a:bodyPr/>
          <a:lstStyle/>
          <a:p>
            <a:pPr algn="l" eaLnBrk="1" hangingPunct="1"/>
            <a:r>
              <a:rPr lang="en-US" sz="3200" smtClean="0">
                <a:latin typeface="Comic Sans MS" pitchFamily="66" charset="0"/>
              </a:rPr>
              <a:t>Significant Improvement in all but 1 of SF-36 Scales (Change is in T-score metric)</a:t>
            </a:r>
          </a:p>
        </p:txBody>
      </p:sp>
      <p:sp>
        <p:nvSpPr>
          <p:cNvPr id="27651" name="Slide Number Placeholder 4"/>
          <p:cNvSpPr txBox="1">
            <a:spLocks noGrp="1"/>
          </p:cNvSpPr>
          <p:nvPr/>
        </p:nvSpPr>
        <p:spPr bwMode="auto">
          <a:xfrm>
            <a:off x="3968750" y="6378575"/>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fld id="{10327029-72BA-4049-8AF3-98CF74B2FEC5}" type="slidenum">
              <a:rPr lang="en-US" sz="1400" b="1"/>
              <a:pPr algn="ctr" eaLnBrk="1" hangingPunct="1"/>
              <a:t>26</a:t>
            </a:fld>
            <a:endParaRPr lang="en-US" sz="1400" b="1"/>
          </a:p>
        </p:txBody>
      </p:sp>
      <p:grpSp>
        <p:nvGrpSpPr>
          <p:cNvPr id="27652" name="Group 69"/>
          <p:cNvGrpSpPr>
            <a:grpSpLocks noGrp="1"/>
          </p:cNvGrpSpPr>
          <p:nvPr/>
        </p:nvGrpSpPr>
        <p:grpSpPr bwMode="auto">
          <a:xfrm>
            <a:off x="290513" y="1322388"/>
            <a:ext cx="8472487" cy="4667250"/>
            <a:chOff x="183" y="833"/>
            <a:chExt cx="5337" cy="2940"/>
          </a:xfrm>
        </p:grpSpPr>
        <p:sp>
          <p:nvSpPr>
            <p:cNvPr id="27654" name="Rectangle 2053"/>
            <p:cNvSpPr>
              <a:spLocks noChangeArrowheads="1"/>
            </p:cNvSpPr>
            <p:nvPr/>
          </p:nvSpPr>
          <p:spPr bwMode="auto">
            <a:xfrm>
              <a:off x="183"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endParaRPr lang="en-US" sz="2000" b="1">
                <a:solidFill>
                  <a:schemeClr val="bg1"/>
                </a:solidFill>
              </a:endParaRPr>
            </a:p>
          </p:txBody>
        </p:sp>
        <p:sp>
          <p:nvSpPr>
            <p:cNvPr id="27655" name="Rectangle 2054"/>
            <p:cNvSpPr>
              <a:spLocks noChangeArrowheads="1"/>
            </p:cNvSpPr>
            <p:nvPr/>
          </p:nvSpPr>
          <p:spPr bwMode="auto">
            <a:xfrm>
              <a:off x="1517" y="833"/>
              <a:ext cx="1335"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a:solidFill>
                    <a:schemeClr val="bg1"/>
                  </a:solidFill>
                </a:rPr>
                <a:t>Change</a:t>
              </a:r>
            </a:p>
          </p:txBody>
        </p:sp>
        <p:sp>
          <p:nvSpPr>
            <p:cNvPr id="27656" name="Rectangle 2055"/>
            <p:cNvSpPr>
              <a:spLocks noChangeArrowheads="1"/>
            </p:cNvSpPr>
            <p:nvPr/>
          </p:nvSpPr>
          <p:spPr bwMode="auto">
            <a:xfrm>
              <a:off x="2852"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a:solidFill>
                    <a:schemeClr val="bg1"/>
                  </a:solidFill>
                </a:rPr>
                <a:t>t-test</a:t>
              </a:r>
            </a:p>
          </p:txBody>
        </p:sp>
        <p:sp>
          <p:nvSpPr>
            <p:cNvPr id="27657" name="Rectangle 2056"/>
            <p:cNvSpPr>
              <a:spLocks noChangeArrowheads="1"/>
            </p:cNvSpPr>
            <p:nvPr/>
          </p:nvSpPr>
          <p:spPr bwMode="auto">
            <a:xfrm>
              <a:off x="4186" y="833"/>
              <a:ext cx="1334" cy="38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a:solidFill>
                    <a:schemeClr val="bg1"/>
                  </a:solidFill>
                </a:rPr>
                <a:t>prob.</a:t>
              </a:r>
            </a:p>
          </p:txBody>
        </p:sp>
        <p:sp>
          <p:nvSpPr>
            <p:cNvPr id="27658" name="Rectangle 2057"/>
            <p:cNvSpPr>
              <a:spLocks noChangeArrowheads="1"/>
            </p:cNvSpPr>
            <p:nvPr/>
          </p:nvSpPr>
          <p:spPr bwMode="auto">
            <a:xfrm>
              <a:off x="183"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PF-10</a:t>
              </a:r>
            </a:p>
          </p:txBody>
        </p:sp>
        <p:sp>
          <p:nvSpPr>
            <p:cNvPr id="27659" name="Rectangle 2058"/>
            <p:cNvSpPr>
              <a:spLocks noChangeArrowheads="1"/>
            </p:cNvSpPr>
            <p:nvPr/>
          </p:nvSpPr>
          <p:spPr bwMode="auto">
            <a:xfrm>
              <a:off x="1517" y="1213"/>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1.7</a:t>
              </a:r>
            </a:p>
          </p:txBody>
        </p:sp>
        <p:sp>
          <p:nvSpPr>
            <p:cNvPr id="27660" name="Rectangle 2059"/>
            <p:cNvSpPr>
              <a:spLocks noChangeArrowheads="1"/>
            </p:cNvSpPr>
            <p:nvPr/>
          </p:nvSpPr>
          <p:spPr bwMode="auto">
            <a:xfrm>
              <a:off x="2852"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2.38</a:t>
              </a:r>
            </a:p>
          </p:txBody>
        </p:sp>
        <p:sp>
          <p:nvSpPr>
            <p:cNvPr id="27661" name="Rectangle 2060"/>
            <p:cNvSpPr>
              <a:spLocks noChangeArrowheads="1"/>
            </p:cNvSpPr>
            <p:nvPr/>
          </p:nvSpPr>
          <p:spPr bwMode="auto">
            <a:xfrm>
              <a:off x="4186" y="1213"/>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.0208</a:t>
              </a:r>
            </a:p>
          </p:txBody>
        </p:sp>
        <p:sp>
          <p:nvSpPr>
            <p:cNvPr id="27662" name="Rectangle 2061"/>
            <p:cNvSpPr>
              <a:spLocks noChangeArrowheads="1"/>
            </p:cNvSpPr>
            <p:nvPr/>
          </p:nvSpPr>
          <p:spPr bwMode="auto">
            <a:xfrm>
              <a:off x="183"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RP-4</a:t>
              </a:r>
            </a:p>
          </p:txBody>
        </p:sp>
        <p:sp>
          <p:nvSpPr>
            <p:cNvPr id="27663" name="Rectangle 2062"/>
            <p:cNvSpPr>
              <a:spLocks noChangeArrowheads="1"/>
            </p:cNvSpPr>
            <p:nvPr/>
          </p:nvSpPr>
          <p:spPr bwMode="auto">
            <a:xfrm>
              <a:off x="1517" y="1469"/>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4.1</a:t>
              </a:r>
            </a:p>
          </p:txBody>
        </p:sp>
        <p:sp>
          <p:nvSpPr>
            <p:cNvPr id="27664" name="Rectangle 2063"/>
            <p:cNvSpPr>
              <a:spLocks noChangeArrowheads="1"/>
            </p:cNvSpPr>
            <p:nvPr/>
          </p:nvSpPr>
          <p:spPr bwMode="auto">
            <a:xfrm>
              <a:off x="2852"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3.81</a:t>
              </a:r>
            </a:p>
          </p:txBody>
        </p:sp>
        <p:sp>
          <p:nvSpPr>
            <p:cNvPr id="27665" name="Rectangle 2064"/>
            <p:cNvSpPr>
              <a:spLocks noChangeArrowheads="1"/>
            </p:cNvSpPr>
            <p:nvPr/>
          </p:nvSpPr>
          <p:spPr bwMode="auto">
            <a:xfrm>
              <a:off x="4186" y="1469"/>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.0004</a:t>
              </a:r>
            </a:p>
          </p:txBody>
        </p:sp>
        <p:sp>
          <p:nvSpPr>
            <p:cNvPr id="27666" name="Rectangle 2065"/>
            <p:cNvSpPr>
              <a:spLocks noChangeArrowheads="1"/>
            </p:cNvSpPr>
            <p:nvPr/>
          </p:nvSpPr>
          <p:spPr bwMode="auto">
            <a:xfrm>
              <a:off x="183"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BP-2</a:t>
              </a:r>
            </a:p>
          </p:txBody>
        </p:sp>
        <p:sp>
          <p:nvSpPr>
            <p:cNvPr id="27667" name="Rectangle 2066"/>
            <p:cNvSpPr>
              <a:spLocks noChangeArrowheads="1"/>
            </p:cNvSpPr>
            <p:nvPr/>
          </p:nvSpPr>
          <p:spPr bwMode="auto">
            <a:xfrm>
              <a:off x="1517" y="1725"/>
              <a:ext cx="1335"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3.6</a:t>
              </a:r>
            </a:p>
          </p:txBody>
        </p:sp>
        <p:sp>
          <p:nvSpPr>
            <p:cNvPr id="27668" name="Rectangle 2067"/>
            <p:cNvSpPr>
              <a:spLocks noChangeArrowheads="1"/>
            </p:cNvSpPr>
            <p:nvPr/>
          </p:nvSpPr>
          <p:spPr bwMode="auto">
            <a:xfrm>
              <a:off x="2852"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2.59</a:t>
              </a:r>
            </a:p>
          </p:txBody>
        </p:sp>
        <p:sp>
          <p:nvSpPr>
            <p:cNvPr id="27669" name="Rectangle 2068"/>
            <p:cNvSpPr>
              <a:spLocks noChangeArrowheads="1"/>
            </p:cNvSpPr>
            <p:nvPr/>
          </p:nvSpPr>
          <p:spPr bwMode="auto">
            <a:xfrm>
              <a:off x="4186" y="1725"/>
              <a:ext cx="1334" cy="257"/>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.0125</a:t>
              </a:r>
            </a:p>
          </p:txBody>
        </p:sp>
        <p:sp>
          <p:nvSpPr>
            <p:cNvPr id="27670" name="Rectangle 2069"/>
            <p:cNvSpPr>
              <a:spLocks noChangeArrowheads="1"/>
            </p:cNvSpPr>
            <p:nvPr/>
          </p:nvSpPr>
          <p:spPr bwMode="auto">
            <a:xfrm>
              <a:off x="183"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GH-5</a:t>
              </a:r>
            </a:p>
          </p:txBody>
        </p:sp>
        <p:sp>
          <p:nvSpPr>
            <p:cNvPr id="27671" name="Rectangle 2070"/>
            <p:cNvSpPr>
              <a:spLocks noChangeArrowheads="1"/>
            </p:cNvSpPr>
            <p:nvPr/>
          </p:nvSpPr>
          <p:spPr bwMode="auto">
            <a:xfrm>
              <a:off x="1517" y="1982"/>
              <a:ext cx="1335"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2.4</a:t>
              </a:r>
            </a:p>
          </p:txBody>
        </p:sp>
        <p:sp>
          <p:nvSpPr>
            <p:cNvPr id="27672" name="Rectangle 2071"/>
            <p:cNvSpPr>
              <a:spLocks noChangeArrowheads="1"/>
            </p:cNvSpPr>
            <p:nvPr/>
          </p:nvSpPr>
          <p:spPr bwMode="auto">
            <a:xfrm>
              <a:off x="2852"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2.86</a:t>
              </a:r>
            </a:p>
          </p:txBody>
        </p:sp>
        <p:sp>
          <p:nvSpPr>
            <p:cNvPr id="27673" name="Rectangle 2072"/>
            <p:cNvSpPr>
              <a:spLocks noChangeArrowheads="1"/>
            </p:cNvSpPr>
            <p:nvPr/>
          </p:nvSpPr>
          <p:spPr bwMode="auto">
            <a:xfrm>
              <a:off x="4186" y="1982"/>
              <a:ext cx="1334" cy="255"/>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.0061</a:t>
              </a:r>
            </a:p>
          </p:txBody>
        </p:sp>
        <p:sp>
          <p:nvSpPr>
            <p:cNvPr id="27674" name="Rectangle 2073"/>
            <p:cNvSpPr>
              <a:spLocks noChangeArrowheads="1"/>
            </p:cNvSpPr>
            <p:nvPr/>
          </p:nvSpPr>
          <p:spPr bwMode="auto">
            <a:xfrm>
              <a:off x="183"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EN-4</a:t>
              </a:r>
            </a:p>
          </p:txBody>
        </p:sp>
        <p:sp>
          <p:nvSpPr>
            <p:cNvPr id="27675" name="Rectangle 2074"/>
            <p:cNvSpPr>
              <a:spLocks noChangeArrowheads="1"/>
            </p:cNvSpPr>
            <p:nvPr/>
          </p:nvSpPr>
          <p:spPr bwMode="auto">
            <a:xfrm>
              <a:off x="1517" y="2237"/>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5.1</a:t>
              </a:r>
            </a:p>
          </p:txBody>
        </p:sp>
        <p:sp>
          <p:nvSpPr>
            <p:cNvPr id="27676" name="Rectangle 2075"/>
            <p:cNvSpPr>
              <a:spLocks noChangeArrowheads="1"/>
            </p:cNvSpPr>
            <p:nvPr/>
          </p:nvSpPr>
          <p:spPr bwMode="auto">
            <a:xfrm>
              <a:off x="2852"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4.33</a:t>
              </a:r>
            </a:p>
          </p:txBody>
        </p:sp>
        <p:sp>
          <p:nvSpPr>
            <p:cNvPr id="27677" name="Rectangle 2076"/>
            <p:cNvSpPr>
              <a:spLocks noChangeArrowheads="1"/>
            </p:cNvSpPr>
            <p:nvPr/>
          </p:nvSpPr>
          <p:spPr bwMode="auto">
            <a:xfrm>
              <a:off x="4186" y="2237"/>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.0001</a:t>
              </a:r>
            </a:p>
          </p:txBody>
        </p:sp>
        <p:sp>
          <p:nvSpPr>
            <p:cNvPr id="27678" name="Rectangle 2077"/>
            <p:cNvSpPr>
              <a:spLocks noChangeArrowheads="1"/>
            </p:cNvSpPr>
            <p:nvPr/>
          </p:nvSpPr>
          <p:spPr bwMode="auto">
            <a:xfrm>
              <a:off x="183"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SF-2</a:t>
              </a:r>
            </a:p>
          </p:txBody>
        </p:sp>
        <p:sp>
          <p:nvSpPr>
            <p:cNvPr id="27679" name="Rectangle 2078"/>
            <p:cNvSpPr>
              <a:spLocks noChangeArrowheads="1"/>
            </p:cNvSpPr>
            <p:nvPr/>
          </p:nvSpPr>
          <p:spPr bwMode="auto">
            <a:xfrm>
              <a:off x="1517" y="2493"/>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4.7</a:t>
              </a:r>
            </a:p>
          </p:txBody>
        </p:sp>
        <p:sp>
          <p:nvSpPr>
            <p:cNvPr id="27680" name="Rectangle 2079"/>
            <p:cNvSpPr>
              <a:spLocks noChangeArrowheads="1"/>
            </p:cNvSpPr>
            <p:nvPr/>
          </p:nvSpPr>
          <p:spPr bwMode="auto">
            <a:xfrm>
              <a:off x="2852"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3.51</a:t>
              </a:r>
            </a:p>
          </p:txBody>
        </p:sp>
        <p:sp>
          <p:nvSpPr>
            <p:cNvPr id="27681" name="Rectangle 2080"/>
            <p:cNvSpPr>
              <a:spLocks noChangeArrowheads="1"/>
            </p:cNvSpPr>
            <p:nvPr/>
          </p:nvSpPr>
          <p:spPr bwMode="auto">
            <a:xfrm>
              <a:off x="4186" y="2493"/>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.0009</a:t>
              </a:r>
            </a:p>
          </p:txBody>
        </p:sp>
        <p:sp>
          <p:nvSpPr>
            <p:cNvPr id="27682" name="Rectangle 2081"/>
            <p:cNvSpPr>
              <a:spLocks noChangeArrowheads="1"/>
            </p:cNvSpPr>
            <p:nvPr/>
          </p:nvSpPr>
          <p:spPr bwMode="auto">
            <a:xfrm>
              <a:off x="183"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RE-3</a:t>
              </a:r>
            </a:p>
          </p:txBody>
        </p:sp>
        <p:sp>
          <p:nvSpPr>
            <p:cNvPr id="27683" name="Rectangle 2082"/>
            <p:cNvSpPr>
              <a:spLocks noChangeArrowheads="1"/>
            </p:cNvSpPr>
            <p:nvPr/>
          </p:nvSpPr>
          <p:spPr bwMode="auto">
            <a:xfrm>
              <a:off x="1517" y="2749"/>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1.5</a:t>
              </a:r>
            </a:p>
          </p:txBody>
        </p:sp>
        <p:sp>
          <p:nvSpPr>
            <p:cNvPr id="27684" name="Rectangle 2083"/>
            <p:cNvSpPr>
              <a:spLocks noChangeArrowheads="1"/>
            </p:cNvSpPr>
            <p:nvPr/>
          </p:nvSpPr>
          <p:spPr bwMode="auto">
            <a:xfrm>
              <a:off x="2852"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0.96</a:t>
              </a:r>
            </a:p>
          </p:txBody>
        </p:sp>
        <p:sp>
          <p:nvSpPr>
            <p:cNvPr id="27685" name="Rectangle 2084"/>
            <p:cNvSpPr>
              <a:spLocks noChangeArrowheads="1"/>
            </p:cNvSpPr>
            <p:nvPr/>
          </p:nvSpPr>
          <p:spPr bwMode="auto">
            <a:xfrm>
              <a:off x="4186" y="2749"/>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.3400</a:t>
              </a:r>
            </a:p>
          </p:txBody>
        </p:sp>
        <p:sp>
          <p:nvSpPr>
            <p:cNvPr id="27686" name="Rectangle 2085"/>
            <p:cNvSpPr>
              <a:spLocks noChangeArrowheads="1"/>
            </p:cNvSpPr>
            <p:nvPr/>
          </p:nvSpPr>
          <p:spPr bwMode="auto">
            <a:xfrm>
              <a:off x="183"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EWB-5</a:t>
              </a:r>
            </a:p>
          </p:txBody>
        </p:sp>
        <p:sp>
          <p:nvSpPr>
            <p:cNvPr id="27687" name="Rectangle 2086"/>
            <p:cNvSpPr>
              <a:spLocks noChangeArrowheads="1"/>
            </p:cNvSpPr>
            <p:nvPr/>
          </p:nvSpPr>
          <p:spPr bwMode="auto">
            <a:xfrm>
              <a:off x="1517" y="3005"/>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4.3</a:t>
              </a:r>
            </a:p>
          </p:txBody>
        </p:sp>
        <p:sp>
          <p:nvSpPr>
            <p:cNvPr id="27688" name="Rectangle 2087"/>
            <p:cNvSpPr>
              <a:spLocks noChangeArrowheads="1"/>
            </p:cNvSpPr>
            <p:nvPr/>
          </p:nvSpPr>
          <p:spPr bwMode="auto">
            <a:xfrm>
              <a:off x="2852"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3.20</a:t>
              </a:r>
            </a:p>
          </p:txBody>
        </p:sp>
        <p:sp>
          <p:nvSpPr>
            <p:cNvPr id="27689" name="Rectangle 2088"/>
            <p:cNvSpPr>
              <a:spLocks noChangeArrowheads="1"/>
            </p:cNvSpPr>
            <p:nvPr/>
          </p:nvSpPr>
          <p:spPr bwMode="auto">
            <a:xfrm>
              <a:off x="4186" y="3005"/>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.0023</a:t>
              </a:r>
            </a:p>
          </p:txBody>
        </p:sp>
        <p:sp>
          <p:nvSpPr>
            <p:cNvPr id="27690" name="Rectangle 2089"/>
            <p:cNvSpPr>
              <a:spLocks noChangeArrowheads="1"/>
            </p:cNvSpPr>
            <p:nvPr/>
          </p:nvSpPr>
          <p:spPr bwMode="auto">
            <a:xfrm>
              <a:off x="183"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PCS</a:t>
              </a:r>
            </a:p>
          </p:txBody>
        </p:sp>
        <p:sp>
          <p:nvSpPr>
            <p:cNvPr id="27691" name="Rectangle 2090"/>
            <p:cNvSpPr>
              <a:spLocks noChangeArrowheads="1"/>
            </p:cNvSpPr>
            <p:nvPr/>
          </p:nvSpPr>
          <p:spPr bwMode="auto">
            <a:xfrm>
              <a:off x="1517" y="3261"/>
              <a:ext cx="1335"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2.8</a:t>
              </a:r>
            </a:p>
          </p:txBody>
        </p:sp>
        <p:sp>
          <p:nvSpPr>
            <p:cNvPr id="27692" name="Rectangle 2091"/>
            <p:cNvSpPr>
              <a:spLocks noChangeArrowheads="1"/>
            </p:cNvSpPr>
            <p:nvPr/>
          </p:nvSpPr>
          <p:spPr bwMode="auto">
            <a:xfrm>
              <a:off x="2852"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3.23</a:t>
              </a:r>
            </a:p>
          </p:txBody>
        </p:sp>
        <p:sp>
          <p:nvSpPr>
            <p:cNvPr id="27693" name="Rectangle 2092"/>
            <p:cNvSpPr>
              <a:spLocks noChangeArrowheads="1"/>
            </p:cNvSpPr>
            <p:nvPr/>
          </p:nvSpPr>
          <p:spPr bwMode="auto">
            <a:xfrm>
              <a:off x="4186" y="3261"/>
              <a:ext cx="1334" cy="256"/>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.0021</a:t>
              </a:r>
            </a:p>
          </p:txBody>
        </p:sp>
        <p:sp>
          <p:nvSpPr>
            <p:cNvPr id="27694" name="Rectangle 2093"/>
            <p:cNvSpPr>
              <a:spLocks noChangeArrowheads="1"/>
            </p:cNvSpPr>
            <p:nvPr/>
          </p:nvSpPr>
          <p:spPr bwMode="auto">
            <a:xfrm>
              <a:off x="183"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MCS</a:t>
              </a:r>
            </a:p>
          </p:txBody>
        </p:sp>
        <p:sp>
          <p:nvSpPr>
            <p:cNvPr id="27695" name="Rectangle 2094"/>
            <p:cNvSpPr>
              <a:spLocks noChangeArrowheads="1"/>
            </p:cNvSpPr>
            <p:nvPr/>
          </p:nvSpPr>
          <p:spPr bwMode="auto">
            <a:xfrm>
              <a:off x="1517" y="3517"/>
              <a:ext cx="1335"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3.9</a:t>
              </a:r>
            </a:p>
          </p:txBody>
        </p:sp>
        <p:sp>
          <p:nvSpPr>
            <p:cNvPr id="27696" name="Rectangle 2095"/>
            <p:cNvSpPr>
              <a:spLocks noChangeArrowheads="1"/>
            </p:cNvSpPr>
            <p:nvPr/>
          </p:nvSpPr>
          <p:spPr bwMode="auto">
            <a:xfrm>
              <a:off x="2852"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2.82</a:t>
              </a:r>
            </a:p>
          </p:txBody>
        </p:sp>
        <p:sp>
          <p:nvSpPr>
            <p:cNvPr id="27697" name="Rectangle 2096"/>
            <p:cNvSpPr>
              <a:spLocks noChangeArrowheads="1"/>
            </p:cNvSpPr>
            <p:nvPr/>
          </p:nvSpPr>
          <p:spPr bwMode="auto">
            <a:xfrm>
              <a:off x="4186" y="3517"/>
              <a:ext cx="1334" cy="256"/>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.0067</a:t>
              </a:r>
            </a:p>
          </p:txBody>
        </p:sp>
        <p:sp>
          <p:nvSpPr>
            <p:cNvPr id="27698" name="Line 2097"/>
            <p:cNvSpPr>
              <a:spLocks noChangeShapeType="1"/>
            </p:cNvSpPr>
            <p:nvPr/>
          </p:nvSpPr>
          <p:spPr bwMode="auto">
            <a:xfrm>
              <a:off x="1517"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9" name="Line 2098"/>
            <p:cNvSpPr>
              <a:spLocks noChangeShapeType="1"/>
            </p:cNvSpPr>
            <p:nvPr/>
          </p:nvSpPr>
          <p:spPr bwMode="auto">
            <a:xfrm>
              <a:off x="2852"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0" name="Line 2099"/>
            <p:cNvSpPr>
              <a:spLocks noChangeShapeType="1"/>
            </p:cNvSpPr>
            <p:nvPr/>
          </p:nvSpPr>
          <p:spPr bwMode="auto">
            <a:xfrm>
              <a:off x="4186"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1" name="Line 2100"/>
            <p:cNvSpPr>
              <a:spLocks noChangeShapeType="1"/>
            </p:cNvSpPr>
            <p:nvPr/>
          </p:nvSpPr>
          <p:spPr bwMode="auto">
            <a:xfrm>
              <a:off x="183" y="121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2" name="Line 2101"/>
            <p:cNvSpPr>
              <a:spLocks noChangeShapeType="1"/>
            </p:cNvSpPr>
            <p:nvPr/>
          </p:nvSpPr>
          <p:spPr bwMode="auto">
            <a:xfrm>
              <a:off x="183" y="1469"/>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3" name="Line 2102"/>
            <p:cNvSpPr>
              <a:spLocks noChangeShapeType="1"/>
            </p:cNvSpPr>
            <p:nvPr/>
          </p:nvSpPr>
          <p:spPr bwMode="auto">
            <a:xfrm>
              <a:off x="183" y="1725"/>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Line 2103"/>
            <p:cNvSpPr>
              <a:spLocks noChangeShapeType="1"/>
            </p:cNvSpPr>
            <p:nvPr/>
          </p:nvSpPr>
          <p:spPr bwMode="auto">
            <a:xfrm>
              <a:off x="183" y="1982"/>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5" name="Line 2104"/>
            <p:cNvSpPr>
              <a:spLocks noChangeShapeType="1"/>
            </p:cNvSpPr>
            <p:nvPr/>
          </p:nvSpPr>
          <p:spPr bwMode="auto">
            <a:xfrm>
              <a:off x="183" y="2237"/>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2105"/>
            <p:cNvSpPr>
              <a:spLocks noChangeShapeType="1"/>
            </p:cNvSpPr>
            <p:nvPr/>
          </p:nvSpPr>
          <p:spPr bwMode="auto">
            <a:xfrm>
              <a:off x="183" y="249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Line 2106"/>
            <p:cNvSpPr>
              <a:spLocks noChangeShapeType="1"/>
            </p:cNvSpPr>
            <p:nvPr/>
          </p:nvSpPr>
          <p:spPr bwMode="auto">
            <a:xfrm>
              <a:off x="183" y="2749"/>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8" name="Line 2107"/>
            <p:cNvSpPr>
              <a:spLocks noChangeShapeType="1"/>
            </p:cNvSpPr>
            <p:nvPr/>
          </p:nvSpPr>
          <p:spPr bwMode="auto">
            <a:xfrm>
              <a:off x="183" y="3005"/>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9" name="Line 2108"/>
            <p:cNvSpPr>
              <a:spLocks noChangeShapeType="1"/>
            </p:cNvSpPr>
            <p:nvPr/>
          </p:nvSpPr>
          <p:spPr bwMode="auto">
            <a:xfrm>
              <a:off x="183" y="3261"/>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0" name="Line 2109"/>
            <p:cNvSpPr>
              <a:spLocks noChangeShapeType="1"/>
            </p:cNvSpPr>
            <p:nvPr/>
          </p:nvSpPr>
          <p:spPr bwMode="auto">
            <a:xfrm>
              <a:off x="183" y="3517"/>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1" name="Line 2110"/>
            <p:cNvSpPr>
              <a:spLocks noChangeShapeType="1"/>
            </p:cNvSpPr>
            <p:nvPr/>
          </p:nvSpPr>
          <p:spPr bwMode="auto">
            <a:xfrm>
              <a:off x="183"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2" name="Line 2111"/>
            <p:cNvSpPr>
              <a:spLocks noChangeShapeType="1"/>
            </p:cNvSpPr>
            <p:nvPr/>
          </p:nvSpPr>
          <p:spPr bwMode="auto">
            <a:xfrm>
              <a:off x="5520" y="833"/>
              <a:ext cx="0" cy="294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3" name="Line 2112"/>
            <p:cNvSpPr>
              <a:spLocks noChangeShapeType="1"/>
            </p:cNvSpPr>
            <p:nvPr/>
          </p:nvSpPr>
          <p:spPr bwMode="auto">
            <a:xfrm>
              <a:off x="183" y="83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4" name="Line 2113"/>
            <p:cNvSpPr>
              <a:spLocks noChangeShapeType="1"/>
            </p:cNvSpPr>
            <p:nvPr/>
          </p:nvSpPr>
          <p:spPr bwMode="auto">
            <a:xfrm>
              <a:off x="183" y="3773"/>
              <a:ext cx="533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53" name="Line 68"/>
          <p:cNvSpPr>
            <a:spLocks noChangeShapeType="1"/>
          </p:cNvSpPr>
          <p:nvPr/>
        </p:nvSpPr>
        <p:spPr bwMode="auto">
          <a:xfrm>
            <a:off x="8096250" y="4552950"/>
            <a:ext cx="361950" cy="0"/>
          </a:xfrm>
          <a:prstGeom prst="line">
            <a:avLst/>
          </a:prstGeom>
          <a:noFill/>
          <a:ln w="412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381000"/>
            <a:ext cx="7848600" cy="1143000"/>
          </a:xfrm>
        </p:spPr>
        <p:txBody>
          <a:bodyPr>
            <a:normAutofit fontScale="90000"/>
          </a:bodyPr>
          <a:lstStyle/>
          <a:p>
            <a:pPr eaLnBrk="1" hangingPunct="1"/>
            <a:r>
              <a:rPr lang="en-US" smtClean="0">
                <a:latin typeface="Comic Sans MS" pitchFamily="66" charset="0"/>
              </a:rPr>
              <a:t>Defining a Responder: Reliable Change Index (RCI)</a:t>
            </a:r>
          </a:p>
        </p:txBody>
      </p:sp>
      <p:sp>
        <p:nvSpPr>
          <p:cNvPr id="28675" name="Slide Number Placeholder 4"/>
          <p:cNvSpPr txBox="1">
            <a:spLocks noGrp="1"/>
          </p:cNvSpPr>
          <p:nvPr/>
        </p:nvSpPr>
        <p:spPr bwMode="auto">
          <a:xfrm>
            <a:off x="3968750" y="6378575"/>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fld id="{84C0729D-245A-43C0-A7EB-00ADE5F62955}" type="slidenum">
              <a:rPr lang="en-US" sz="1400" smtClean="0">
                <a:solidFill>
                  <a:srgbClr val="000000"/>
                </a:solidFill>
                <a:cs typeface="+mn-cs"/>
              </a:rPr>
              <a:pPr algn="ctr" eaLnBrk="1" hangingPunct="1"/>
              <a:t>27</a:t>
            </a:fld>
            <a:endParaRPr lang="en-US" sz="1400" smtClean="0">
              <a:solidFill>
                <a:srgbClr val="000000"/>
              </a:solidFill>
              <a:cs typeface="+mn-cs"/>
            </a:endParaRPr>
          </a:p>
        </p:txBody>
      </p:sp>
      <p:graphicFrame>
        <p:nvGraphicFramePr>
          <p:cNvPr id="28676"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1078" name="Equation" r:id="rId4" imgW="837836" imgH="431613" progId="Equation.3">
                  <p:embed/>
                </p:oleObj>
              </mc:Choice>
              <mc:Fallback>
                <p:oleObj name="Equation" r:id="rId4" imgW="837836"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1079" name="Equation" r:id="rId6" imgW="1383699" imgH="266584" progId="Equation.3">
                  <p:embed/>
                </p:oleObj>
              </mc:Choice>
              <mc:Fallback>
                <p:oleObj name="Equation" r:id="rId6" imgW="1383699" imgH="26658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TextBox 4"/>
          <p:cNvSpPr txBox="1">
            <a:spLocks noChangeArrowheads="1"/>
          </p:cNvSpPr>
          <p:nvPr/>
        </p:nvSpPr>
        <p:spPr bwMode="auto">
          <a:xfrm>
            <a:off x="4189413" y="5203825"/>
            <a:ext cx="3581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200" b="0" i="1" smtClean="0">
                <a:solidFill>
                  <a:srgbClr val="000000"/>
                </a:solidFill>
                <a:cs typeface="+mn-cs"/>
              </a:rPr>
              <a:t>Note: SD</a:t>
            </a:r>
            <a:r>
              <a:rPr lang="en-US" sz="1200" b="0" i="1" baseline="-25000" smtClean="0">
                <a:solidFill>
                  <a:srgbClr val="000000"/>
                </a:solidFill>
                <a:cs typeface="+mn-cs"/>
              </a:rPr>
              <a:t>bl</a:t>
            </a:r>
            <a:r>
              <a:rPr lang="en-US" sz="1200" b="0" baseline="-25000" smtClean="0">
                <a:solidFill>
                  <a:srgbClr val="000000"/>
                </a:solidFill>
                <a:cs typeface="+mn-cs"/>
              </a:rPr>
              <a:t> </a:t>
            </a:r>
            <a:r>
              <a:rPr lang="en-US" sz="1200" b="0" smtClean="0">
                <a:solidFill>
                  <a:srgbClr val="000000"/>
                </a:solidFill>
                <a:cs typeface="+mn-cs"/>
              </a:rPr>
              <a:t> = standard deviation at baseline</a:t>
            </a:r>
          </a:p>
          <a:p>
            <a:r>
              <a:rPr lang="en-US" sz="1200" b="0" i="1" smtClean="0">
                <a:solidFill>
                  <a:srgbClr val="000000"/>
                </a:solidFill>
                <a:cs typeface="+mn-cs"/>
              </a:rPr>
              <a:t>          r</a:t>
            </a:r>
            <a:r>
              <a:rPr lang="en-US" sz="1200" b="0" i="1" baseline="-25000" smtClean="0">
                <a:solidFill>
                  <a:srgbClr val="000000"/>
                </a:solidFill>
                <a:cs typeface="+mn-cs"/>
              </a:rPr>
              <a:t>xx</a:t>
            </a:r>
            <a:r>
              <a:rPr lang="en-US" sz="1200" b="0" smtClean="0">
                <a:solidFill>
                  <a:srgbClr val="000000"/>
                </a:solidFill>
                <a:cs typeface="+mn-cs"/>
              </a:rPr>
              <a:t> = reliability</a:t>
            </a:r>
          </a:p>
          <a:p>
            <a:r>
              <a:rPr lang="en-US" sz="1200" b="0" i="1" smtClean="0">
                <a:solidFill>
                  <a:srgbClr val="000000"/>
                </a:solidFill>
                <a:cs typeface="+mn-cs"/>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76200" y="0"/>
            <a:ext cx="9067800" cy="1447800"/>
          </a:xfrm>
        </p:spPr>
        <p:txBody>
          <a:bodyPr>
            <a:normAutofit fontScale="90000"/>
          </a:bodyPr>
          <a:lstStyle/>
          <a:p>
            <a:pPr algn="l" eaLnBrk="1" hangingPunct="1"/>
            <a:r>
              <a:rPr lang="en-US" sz="3600" smtClean="0">
                <a:latin typeface="Comic Sans MS" pitchFamily="66" charset="0"/>
              </a:rPr>
              <a:t>Amount of Change in Observed Score </a:t>
            </a:r>
            <a:br>
              <a:rPr lang="en-US" sz="3600" smtClean="0">
                <a:latin typeface="Comic Sans MS" pitchFamily="66" charset="0"/>
              </a:rPr>
            </a:br>
            <a:r>
              <a:rPr lang="en-US" sz="3600" smtClean="0">
                <a:latin typeface="Comic Sans MS" pitchFamily="66" charset="0"/>
              </a:rPr>
              <a:t>Needed for Significant Individual Change</a:t>
            </a:r>
            <a:endParaRPr lang="en-US" smtClean="0">
              <a:latin typeface="Comic Sans MS" pitchFamily="66" charset="0"/>
            </a:endParaRPr>
          </a:p>
        </p:txBody>
      </p:sp>
      <p:sp>
        <p:nvSpPr>
          <p:cNvPr id="29699" name="Slide Number Placeholder 4"/>
          <p:cNvSpPr txBox="1">
            <a:spLocks noGrp="1"/>
          </p:cNvSpPr>
          <p:nvPr/>
        </p:nvSpPr>
        <p:spPr bwMode="auto">
          <a:xfrm>
            <a:off x="3968750" y="6378575"/>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fld id="{8CB8D702-7190-4B62-B7F3-CD4F79832CA2}" type="slidenum">
              <a:rPr lang="en-US" sz="1400" b="1"/>
              <a:pPr algn="ctr" eaLnBrk="1" hangingPunct="1"/>
              <a:t>28</a:t>
            </a:fld>
            <a:endParaRPr lang="en-US" sz="1400" b="1"/>
          </a:p>
        </p:txBody>
      </p:sp>
      <p:grpSp>
        <p:nvGrpSpPr>
          <p:cNvPr id="29700" name="Group 67"/>
          <p:cNvGrpSpPr>
            <a:grpSpLocks noGrp="1"/>
          </p:cNvGrpSpPr>
          <p:nvPr/>
        </p:nvGrpSpPr>
        <p:grpSpPr bwMode="auto">
          <a:xfrm>
            <a:off x="285750" y="1246188"/>
            <a:ext cx="8551863" cy="4708525"/>
            <a:chOff x="180" y="785"/>
            <a:chExt cx="5387" cy="2966"/>
          </a:xfrm>
        </p:grpSpPr>
        <p:sp>
          <p:nvSpPr>
            <p:cNvPr id="29701" name="Rectangle 2053"/>
            <p:cNvSpPr>
              <a:spLocks noChangeArrowheads="1"/>
            </p:cNvSpPr>
            <p:nvPr/>
          </p:nvSpPr>
          <p:spPr bwMode="auto">
            <a:xfrm>
              <a:off x="18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200" b="1">
                  <a:solidFill>
                    <a:srgbClr val="FFFFFF"/>
                  </a:solidFill>
                </a:rPr>
                <a:t>Scale</a:t>
              </a:r>
            </a:p>
          </p:txBody>
        </p:sp>
        <p:sp>
          <p:nvSpPr>
            <p:cNvPr id="29702" name="Rectangle 2054"/>
            <p:cNvSpPr>
              <a:spLocks noChangeArrowheads="1"/>
            </p:cNvSpPr>
            <p:nvPr/>
          </p:nvSpPr>
          <p:spPr bwMode="auto">
            <a:xfrm>
              <a:off x="1527" y="785"/>
              <a:ext cx="1346"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80000"/>
                </a:spcBef>
                <a:buClr>
                  <a:srgbClr val="275DA6"/>
                </a:buClr>
              </a:pPr>
              <a:r>
                <a:rPr lang="en-US" sz="2200" b="1" dirty="0" smtClean="0">
                  <a:solidFill>
                    <a:srgbClr val="FFFFFF"/>
                  </a:solidFill>
                </a:rPr>
                <a:t>Change</a:t>
              </a:r>
              <a:endParaRPr lang="en-US" sz="2200" b="1" dirty="0">
                <a:solidFill>
                  <a:srgbClr val="FFFFFF"/>
                </a:solidFill>
              </a:endParaRPr>
            </a:p>
          </p:txBody>
        </p:sp>
        <p:sp>
          <p:nvSpPr>
            <p:cNvPr id="29703" name="Rectangle 2055"/>
            <p:cNvSpPr>
              <a:spLocks noChangeArrowheads="1"/>
            </p:cNvSpPr>
            <p:nvPr/>
          </p:nvSpPr>
          <p:spPr bwMode="auto">
            <a:xfrm>
              <a:off x="2873"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a:solidFill>
                    <a:srgbClr val="FFFFFF"/>
                  </a:solidFill>
                </a:rPr>
                <a:t>Effect size</a:t>
              </a:r>
            </a:p>
          </p:txBody>
        </p:sp>
        <p:sp>
          <p:nvSpPr>
            <p:cNvPr id="29704" name="Rectangle 2056"/>
            <p:cNvSpPr>
              <a:spLocks noChangeArrowheads="1"/>
            </p:cNvSpPr>
            <p:nvPr/>
          </p:nvSpPr>
          <p:spPr bwMode="auto">
            <a:xfrm>
              <a:off x="4220" y="785"/>
              <a:ext cx="1347" cy="485"/>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dirty="0" smtClean="0">
                  <a:solidFill>
                    <a:srgbClr val="FFFFFF"/>
                  </a:solidFill>
                  <a:cs typeface="Times New Roman" pitchFamily="18" charset="0"/>
                </a:rPr>
                <a:t>Reliability</a:t>
              </a:r>
              <a:endParaRPr lang="en-US" sz="2000" b="1" dirty="0">
                <a:solidFill>
                  <a:srgbClr val="FFFFFF"/>
                </a:solidFill>
                <a:cs typeface="Times New Roman" pitchFamily="18" charset="0"/>
              </a:endParaRPr>
            </a:p>
          </p:txBody>
        </p:sp>
        <p:sp>
          <p:nvSpPr>
            <p:cNvPr id="29705" name="Rectangle 2057"/>
            <p:cNvSpPr>
              <a:spLocks noChangeArrowheads="1"/>
            </p:cNvSpPr>
            <p:nvPr/>
          </p:nvSpPr>
          <p:spPr bwMode="auto">
            <a:xfrm>
              <a:off x="18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PF-10</a:t>
              </a:r>
            </a:p>
          </p:txBody>
        </p:sp>
        <p:sp>
          <p:nvSpPr>
            <p:cNvPr id="29706" name="Rectangle 2058"/>
            <p:cNvSpPr>
              <a:spLocks noChangeArrowheads="1"/>
            </p:cNvSpPr>
            <p:nvPr/>
          </p:nvSpPr>
          <p:spPr bwMode="auto">
            <a:xfrm>
              <a:off x="1527" y="1270"/>
              <a:ext cx="1346"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8</a:t>
              </a:r>
              <a:endParaRPr lang="en-US" sz="1800" dirty="0"/>
            </a:p>
          </p:txBody>
        </p:sp>
        <p:sp>
          <p:nvSpPr>
            <p:cNvPr id="29707" name="Rectangle 2059"/>
            <p:cNvSpPr>
              <a:spLocks noChangeArrowheads="1"/>
            </p:cNvSpPr>
            <p:nvPr/>
          </p:nvSpPr>
          <p:spPr bwMode="auto">
            <a:xfrm>
              <a:off x="2873"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0.7</a:t>
              </a:r>
              <a:endParaRPr lang="en-US" sz="1800" dirty="0"/>
            </a:p>
          </p:txBody>
        </p:sp>
        <p:sp>
          <p:nvSpPr>
            <p:cNvPr id="29708" name="Rectangle 2060"/>
            <p:cNvSpPr>
              <a:spLocks noChangeArrowheads="1"/>
            </p:cNvSpPr>
            <p:nvPr/>
          </p:nvSpPr>
          <p:spPr bwMode="auto">
            <a:xfrm>
              <a:off x="4220" y="1270"/>
              <a:ext cx="1347" cy="249"/>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0.94</a:t>
              </a:r>
            </a:p>
          </p:txBody>
        </p:sp>
        <p:sp>
          <p:nvSpPr>
            <p:cNvPr id="29709" name="Rectangle 2061"/>
            <p:cNvSpPr>
              <a:spLocks noChangeArrowheads="1"/>
            </p:cNvSpPr>
            <p:nvPr/>
          </p:nvSpPr>
          <p:spPr bwMode="auto">
            <a:xfrm>
              <a:off x="18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RP-4</a:t>
              </a:r>
            </a:p>
          </p:txBody>
        </p:sp>
        <p:sp>
          <p:nvSpPr>
            <p:cNvPr id="29710" name="Rectangle 2062"/>
            <p:cNvSpPr>
              <a:spLocks noChangeArrowheads="1"/>
            </p:cNvSpPr>
            <p:nvPr/>
          </p:nvSpPr>
          <p:spPr bwMode="auto">
            <a:xfrm>
              <a:off x="1527" y="1519"/>
              <a:ext cx="1346"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8</a:t>
              </a:r>
              <a:endParaRPr lang="en-US" sz="1800" dirty="0"/>
            </a:p>
          </p:txBody>
        </p:sp>
        <p:sp>
          <p:nvSpPr>
            <p:cNvPr id="29711" name="Rectangle 2063"/>
            <p:cNvSpPr>
              <a:spLocks noChangeArrowheads="1"/>
            </p:cNvSpPr>
            <p:nvPr/>
          </p:nvSpPr>
          <p:spPr bwMode="auto">
            <a:xfrm>
              <a:off x="2873"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0.7</a:t>
              </a:r>
              <a:endParaRPr lang="en-US" sz="1800" dirty="0"/>
            </a:p>
          </p:txBody>
        </p:sp>
        <p:sp>
          <p:nvSpPr>
            <p:cNvPr id="29712" name="Rectangle 2064"/>
            <p:cNvSpPr>
              <a:spLocks noChangeArrowheads="1"/>
            </p:cNvSpPr>
            <p:nvPr/>
          </p:nvSpPr>
          <p:spPr bwMode="auto">
            <a:xfrm>
              <a:off x="4220" y="1519"/>
              <a:ext cx="1347" cy="247"/>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0.93</a:t>
              </a:r>
            </a:p>
          </p:txBody>
        </p:sp>
        <p:sp>
          <p:nvSpPr>
            <p:cNvPr id="29713" name="Rectangle 2065"/>
            <p:cNvSpPr>
              <a:spLocks noChangeArrowheads="1"/>
            </p:cNvSpPr>
            <p:nvPr/>
          </p:nvSpPr>
          <p:spPr bwMode="auto">
            <a:xfrm>
              <a:off x="18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BP-2</a:t>
              </a:r>
            </a:p>
          </p:txBody>
        </p:sp>
        <p:sp>
          <p:nvSpPr>
            <p:cNvPr id="29714" name="Rectangle 2066"/>
            <p:cNvSpPr>
              <a:spLocks noChangeArrowheads="1"/>
            </p:cNvSpPr>
            <p:nvPr/>
          </p:nvSpPr>
          <p:spPr bwMode="auto">
            <a:xfrm>
              <a:off x="1527" y="1766"/>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10</a:t>
              </a:r>
              <a:endParaRPr lang="en-US" sz="1800" dirty="0"/>
            </a:p>
          </p:txBody>
        </p:sp>
        <p:sp>
          <p:nvSpPr>
            <p:cNvPr id="29715" name="Rectangle 2067"/>
            <p:cNvSpPr>
              <a:spLocks noChangeArrowheads="1"/>
            </p:cNvSpPr>
            <p:nvPr/>
          </p:nvSpPr>
          <p:spPr bwMode="auto">
            <a:xfrm>
              <a:off x="2873"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1.0</a:t>
              </a:r>
              <a:endParaRPr lang="en-US" sz="1800" dirty="0"/>
            </a:p>
          </p:txBody>
        </p:sp>
        <p:sp>
          <p:nvSpPr>
            <p:cNvPr id="29716" name="Rectangle 2068"/>
            <p:cNvSpPr>
              <a:spLocks noChangeArrowheads="1"/>
            </p:cNvSpPr>
            <p:nvPr/>
          </p:nvSpPr>
          <p:spPr bwMode="auto">
            <a:xfrm>
              <a:off x="4220" y="1766"/>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0.87</a:t>
              </a:r>
            </a:p>
          </p:txBody>
        </p:sp>
        <p:sp>
          <p:nvSpPr>
            <p:cNvPr id="29717" name="Rectangle 2069"/>
            <p:cNvSpPr>
              <a:spLocks noChangeArrowheads="1"/>
            </p:cNvSpPr>
            <p:nvPr/>
          </p:nvSpPr>
          <p:spPr bwMode="auto">
            <a:xfrm>
              <a:off x="18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GH-5</a:t>
              </a:r>
            </a:p>
          </p:txBody>
        </p:sp>
        <p:sp>
          <p:nvSpPr>
            <p:cNvPr id="29718" name="Rectangle 2070"/>
            <p:cNvSpPr>
              <a:spLocks noChangeArrowheads="1"/>
            </p:cNvSpPr>
            <p:nvPr/>
          </p:nvSpPr>
          <p:spPr bwMode="auto">
            <a:xfrm>
              <a:off x="1527" y="2014"/>
              <a:ext cx="1346"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13</a:t>
              </a:r>
              <a:endParaRPr lang="en-US" sz="1800" dirty="0"/>
            </a:p>
          </p:txBody>
        </p:sp>
        <p:sp>
          <p:nvSpPr>
            <p:cNvPr id="29719" name="Rectangle 2071"/>
            <p:cNvSpPr>
              <a:spLocks noChangeArrowheads="1"/>
            </p:cNvSpPr>
            <p:nvPr/>
          </p:nvSpPr>
          <p:spPr bwMode="auto">
            <a:xfrm>
              <a:off x="2873"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1.1</a:t>
              </a:r>
              <a:endParaRPr lang="en-US" sz="1800" dirty="0"/>
            </a:p>
          </p:txBody>
        </p:sp>
        <p:sp>
          <p:nvSpPr>
            <p:cNvPr id="29720" name="Rectangle 2072"/>
            <p:cNvSpPr>
              <a:spLocks noChangeArrowheads="1"/>
            </p:cNvSpPr>
            <p:nvPr/>
          </p:nvSpPr>
          <p:spPr bwMode="auto">
            <a:xfrm>
              <a:off x="4220" y="2014"/>
              <a:ext cx="1347" cy="249"/>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0.83</a:t>
              </a:r>
            </a:p>
          </p:txBody>
        </p:sp>
        <p:sp>
          <p:nvSpPr>
            <p:cNvPr id="29721" name="Rectangle 2073"/>
            <p:cNvSpPr>
              <a:spLocks noChangeArrowheads="1"/>
            </p:cNvSpPr>
            <p:nvPr/>
          </p:nvSpPr>
          <p:spPr bwMode="auto">
            <a:xfrm>
              <a:off x="18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EN-4</a:t>
              </a:r>
            </a:p>
          </p:txBody>
        </p:sp>
        <p:sp>
          <p:nvSpPr>
            <p:cNvPr id="29722" name="Rectangle 2074"/>
            <p:cNvSpPr>
              <a:spLocks noChangeArrowheads="1"/>
            </p:cNvSpPr>
            <p:nvPr/>
          </p:nvSpPr>
          <p:spPr bwMode="auto">
            <a:xfrm>
              <a:off x="1527" y="2263"/>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13</a:t>
              </a:r>
              <a:endParaRPr lang="en-US" sz="1800" dirty="0"/>
            </a:p>
          </p:txBody>
        </p:sp>
        <p:sp>
          <p:nvSpPr>
            <p:cNvPr id="29723" name="Rectangle 2075"/>
            <p:cNvSpPr>
              <a:spLocks noChangeArrowheads="1"/>
            </p:cNvSpPr>
            <p:nvPr/>
          </p:nvSpPr>
          <p:spPr bwMode="auto">
            <a:xfrm>
              <a:off x="2873"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1.3</a:t>
              </a:r>
              <a:endParaRPr lang="en-US" sz="1800" dirty="0"/>
            </a:p>
          </p:txBody>
        </p:sp>
        <p:sp>
          <p:nvSpPr>
            <p:cNvPr id="29724" name="Rectangle 2076"/>
            <p:cNvSpPr>
              <a:spLocks noChangeArrowheads="1"/>
            </p:cNvSpPr>
            <p:nvPr/>
          </p:nvSpPr>
          <p:spPr bwMode="auto">
            <a:xfrm>
              <a:off x="4220" y="2263"/>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0.77</a:t>
              </a:r>
            </a:p>
          </p:txBody>
        </p:sp>
        <p:sp>
          <p:nvSpPr>
            <p:cNvPr id="29725" name="Rectangle 2077"/>
            <p:cNvSpPr>
              <a:spLocks noChangeArrowheads="1"/>
            </p:cNvSpPr>
            <p:nvPr/>
          </p:nvSpPr>
          <p:spPr bwMode="auto">
            <a:xfrm>
              <a:off x="18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SF-2</a:t>
              </a:r>
            </a:p>
          </p:txBody>
        </p:sp>
        <p:sp>
          <p:nvSpPr>
            <p:cNvPr id="29726" name="Rectangle 2078"/>
            <p:cNvSpPr>
              <a:spLocks noChangeArrowheads="1"/>
            </p:cNvSpPr>
            <p:nvPr/>
          </p:nvSpPr>
          <p:spPr bwMode="auto">
            <a:xfrm>
              <a:off x="1527" y="2511"/>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14</a:t>
              </a:r>
              <a:endParaRPr lang="en-US" sz="1800" dirty="0"/>
            </a:p>
          </p:txBody>
        </p:sp>
        <p:sp>
          <p:nvSpPr>
            <p:cNvPr id="29727" name="Rectangle 2079"/>
            <p:cNvSpPr>
              <a:spLocks noChangeArrowheads="1"/>
            </p:cNvSpPr>
            <p:nvPr/>
          </p:nvSpPr>
          <p:spPr bwMode="auto">
            <a:xfrm>
              <a:off x="2873"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1.1</a:t>
              </a:r>
              <a:endParaRPr lang="en-US" sz="1800" dirty="0"/>
            </a:p>
          </p:txBody>
        </p:sp>
        <p:sp>
          <p:nvSpPr>
            <p:cNvPr id="29728" name="Rectangle 2080"/>
            <p:cNvSpPr>
              <a:spLocks noChangeArrowheads="1"/>
            </p:cNvSpPr>
            <p:nvPr/>
          </p:nvSpPr>
          <p:spPr bwMode="auto">
            <a:xfrm>
              <a:off x="4220" y="2511"/>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0.85</a:t>
              </a:r>
            </a:p>
          </p:txBody>
        </p:sp>
        <p:sp>
          <p:nvSpPr>
            <p:cNvPr id="29729" name="Rectangle 2081"/>
            <p:cNvSpPr>
              <a:spLocks noChangeArrowheads="1"/>
            </p:cNvSpPr>
            <p:nvPr/>
          </p:nvSpPr>
          <p:spPr bwMode="auto">
            <a:xfrm>
              <a:off x="18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RE-3</a:t>
              </a:r>
            </a:p>
          </p:txBody>
        </p:sp>
        <p:sp>
          <p:nvSpPr>
            <p:cNvPr id="29730" name="Rectangle 2082"/>
            <p:cNvSpPr>
              <a:spLocks noChangeArrowheads="1"/>
            </p:cNvSpPr>
            <p:nvPr/>
          </p:nvSpPr>
          <p:spPr bwMode="auto">
            <a:xfrm>
              <a:off x="1527" y="2759"/>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10</a:t>
              </a:r>
              <a:endParaRPr lang="en-US" sz="1800" dirty="0"/>
            </a:p>
          </p:txBody>
        </p:sp>
        <p:sp>
          <p:nvSpPr>
            <p:cNvPr id="29731" name="Rectangle 2083"/>
            <p:cNvSpPr>
              <a:spLocks noChangeArrowheads="1"/>
            </p:cNvSpPr>
            <p:nvPr/>
          </p:nvSpPr>
          <p:spPr bwMode="auto">
            <a:xfrm>
              <a:off x="2873"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0.7</a:t>
              </a:r>
              <a:endParaRPr lang="en-US" sz="1800" dirty="0"/>
            </a:p>
          </p:txBody>
        </p:sp>
        <p:sp>
          <p:nvSpPr>
            <p:cNvPr id="29732" name="Rectangle 2084"/>
            <p:cNvSpPr>
              <a:spLocks noChangeArrowheads="1"/>
            </p:cNvSpPr>
            <p:nvPr/>
          </p:nvSpPr>
          <p:spPr bwMode="auto">
            <a:xfrm>
              <a:off x="4220" y="2759"/>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0.94</a:t>
              </a:r>
            </a:p>
          </p:txBody>
        </p:sp>
        <p:sp>
          <p:nvSpPr>
            <p:cNvPr id="29733" name="Rectangle 2085"/>
            <p:cNvSpPr>
              <a:spLocks noChangeArrowheads="1"/>
            </p:cNvSpPr>
            <p:nvPr/>
          </p:nvSpPr>
          <p:spPr bwMode="auto">
            <a:xfrm>
              <a:off x="18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EWB-5</a:t>
              </a:r>
            </a:p>
          </p:txBody>
        </p:sp>
        <p:sp>
          <p:nvSpPr>
            <p:cNvPr id="29734" name="Rectangle 2086"/>
            <p:cNvSpPr>
              <a:spLocks noChangeArrowheads="1"/>
            </p:cNvSpPr>
            <p:nvPr/>
          </p:nvSpPr>
          <p:spPr bwMode="auto">
            <a:xfrm>
              <a:off x="1527" y="3007"/>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13</a:t>
              </a:r>
              <a:endParaRPr lang="en-US" sz="1800" dirty="0"/>
            </a:p>
          </p:txBody>
        </p:sp>
        <p:sp>
          <p:nvSpPr>
            <p:cNvPr id="29735" name="Rectangle 2087"/>
            <p:cNvSpPr>
              <a:spLocks noChangeArrowheads="1"/>
            </p:cNvSpPr>
            <p:nvPr/>
          </p:nvSpPr>
          <p:spPr bwMode="auto">
            <a:xfrm>
              <a:off x="2873"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1.3</a:t>
              </a:r>
              <a:endParaRPr lang="en-US" sz="1800" dirty="0"/>
            </a:p>
          </p:txBody>
        </p:sp>
        <p:sp>
          <p:nvSpPr>
            <p:cNvPr id="29736" name="Rectangle 2088"/>
            <p:cNvSpPr>
              <a:spLocks noChangeArrowheads="1"/>
            </p:cNvSpPr>
            <p:nvPr/>
          </p:nvSpPr>
          <p:spPr bwMode="auto">
            <a:xfrm>
              <a:off x="4220" y="3007"/>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0.79</a:t>
              </a:r>
            </a:p>
          </p:txBody>
        </p:sp>
        <p:sp>
          <p:nvSpPr>
            <p:cNvPr id="29737" name="Rectangle 2089"/>
            <p:cNvSpPr>
              <a:spLocks noChangeArrowheads="1"/>
            </p:cNvSpPr>
            <p:nvPr/>
          </p:nvSpPr>
          <p:spPr bwMode="auto">
            <a:xfrm>
              <a:off x="18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PCS</a:t>
              </a:r>
            </a:p>
          </p:txBody>
        </p:sp>
        <p:sp>
          <p:nvSpPr>
            <p:cNvPr id="29738" name="Rectangle 2090"/>
            <p:cNvSpPr>
              <a:spLocks noChangeArrowheads="1"/>
            </p:cNvSpPr>
            <p:nvPr/>
          </p:nvSpPr>
          <p:spPr bwMode="auto">
            <a:xfrm>
              <a:off x="1527" y="3255"/>
              <a:ext cx="1346"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7</a:t>
              </a:r>
              <a:endParaRPr lang="en-US" sz="1800" dirty="0"/>
            </a:p>
          </p:txBody>
        </p:sp>
        <p:sp>
          <p:nvSpPr>
            <p:cNvPr id="29739" name="Rectangle 2091"/>
            <p:cNvSpPr>
              <a:spLocks noChangeArrowheads="1"/>
            </p:cNvSpPr>
            <p:nvPr/>
          </p:nvSpPr>
          <p:spPr bwMode="auto">
            <a:xfrm>
              <a:off x="2873"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0.6</a:t>
              </a:r>
              <a:endParaRPr lang="en-US" sz="1800" dirty="0"/>
            </a:p>
          </p:txBody>
        </p:sp>
        <p:sp>
          <p:nvSpPr>
            <p:cNvPr id="29740" name="Rectangle 2092"/>
            <p:cNvSpPr>
              <a:spLocks noChangeArrowheads="1"/>
            </p:cNvSpPr>
            <p:nvPr/>
          </p:nvSpPr>
          <p:spPr bwMode="auto">
            <a:xfrm>
              <a:off x="4220" y="3255"/>
              <a:ext cx="1347" cy="248"/>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0.94</a:t>
              </a:r>
            </a:p>
          </p:txBody>
        </p:sp>
        <p:sp>
          <p:nvSpPr>
            <p:cNvPr id="29741" name="Rectangle 2093"/>
            <p:cNvSpPr>
              <a:spLocks noChangeArrowheads="1"/>
            </p:cNvSpPr>
            <p:nvPr/>
          </p:nvSpPr>
          <p:spPr bwMode="auto">
            <a:xfrm>
              <a:off x="18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1800"/>
                <a:t>MCS</a:t>
              </a:r>
            </a:p>
          </p:txBody>
        </p:sp>
        <p:sp>
          <p:nvSpPr>
            <p:cNvPr id="29742" name="Rectangle 2094"/>
            <p:cNvSpPr>
              <a:spLocks noChangeArrowheads="1"/>
            </p:cNvSpPr>
            <p:nvPr/>
          </p:nvSpPr>
          <p:spPr bwMode="auto">
            <a:xfrm>
              <a:off x="1527" y="3503"/>
              <a:ext cx="1346"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10</a:t>
              </a:r>
              <a:endParaRPr lang="en-US" sz="1800" dirty="0"/>
            </a:p>
          </p:txBody>
        </p:sp>
        <p:sp>
          <p:nvSpPr>
            <p:cNvPr id="29743" name="Rectangle 2095"/>
            <p:cNvSpPr>
              <a:spLocks noChangeArrowheads="1"/>
            </p:cNvSpPr>
            <p:nvPr/>
          </p:nvSpPr>
          <p:spPr bwMode="auto">
            <a:xfrm>
              <a:off x="2873"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dirty="0"/>
                <a:t>  </a:t>
              </a:r>
              <a:r>
                <a:rPr lang="en-US" sz="1800" dirty="0" smtClean="0"/>
                <a:t>0.7</a:t>
              </a:r>
              <a:endParaRPr lang="en-US" sz="1800" dirty="0"/>
            </a:p>
          </p:txBody>
        </p:sp>
        <p:sp>
          <p:nvSpPr>
            <p:cNvPr id="29744" name="Rectangle 2096"/>
            <p:cNvSpPr>
              <a:spLocks noChangeArrowheads="1"/>
            </p:cNvSpPr>
            <p:nvPr/>
          </p:nvSpPr>
          <p:spPr bwMode="auto">
            <a:xfrm>
              <a:off x="4220" y="3503"/>
              <a:ext cx="1347" cy="248"/>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1800"/>
                <a:t>0.93</a:t>
              </a:r>
            </a:p>
          </p:txBody>
        </p:sp>
        <p:sp>
          <p:nvSpPr>
            <p:cNvPr id="29745" name="Line 2097"/>
            <p:cNvSpPr>
              <a:spLocks noChangeShapeType="1"/>
            </p:cNvSpPr>
            <p:nvPr/>
          </p:nvSpPr>
          <p:spPr bwMode="auto">
            <a:xfrm>
              <a:off x="1527"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6" name="Line 2098"/>
            <p:cNvSpPr>
              <a:spLocks noChangeShapeType="1"/>
            </p:cNvSpPr>
            <p:nvPr/>
          </p:nvSpPr>
          <p:spPr bwMode="auto">
            <a:xfrm>
              <a:off x="2873"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7" name="Line 2099"/>
            <p:cNvSpPr>
              <a:spLocks noChangeShapeType="1"/>
            </p:cNvSpPr>
            <p:nvPr/>
          </p:nvSpPr>
          <p:spPr bwMode="auto">
            <a:xfrm>
              <a:off x="422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8" name="Line 2100"/>
            <p:cNvSpPr>
              <a:spLocks noChangeShapeType="1"/>
            </p:cNvSpPr>
            <p:nvPr/>
          </p:nvSpPr>
          <p:spPr bwMode="auto">
            <a:xfrm>
              <a:off x="180" y="1270"/>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9" name="Line 2101"/>
            <p:cNvSpPr>
              <a:spLocks noChangeShapeType="1"/>
            </p:cNvSpPr>
            <p:nvPr/>
          </p:nvSpPr>
          <p:spPr bwMode="auto">
            <a:xfrm>
              <a:off x="180" y="151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0" name="Line 2102"/>
            <p:cNvSpPr>
              <a:spLocks noChangeShapeType="1"/>
            </p:cNvSpPr>
            <p:nvPr/>
          </p:nvSpPr>
          <p:spPr bwMode="auto">
            <a:xfrm>
              <a:off x="180" y="1766"/>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1" name="Line 2103"/>
            <p:cNvSpPr>
              <a:spLocks noChangeShapeType="1"/>
            </p:cNvSpPr>
            <p:nvPr/>
          </p:nvSpPr>
          <p:spPr bwMode="auto">
            <a:xfrm>
              <a:off x="180" y="2014"/>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2" name="Line 2104"/>
            <p:cNvSpPr>
              <a:spLocks noChangeShapeType="1"/>
            </p:cNvSpPr>
            <p:nvPr/>
          </p:nvSpPr>
          <p:spPr bwMode="auto">
            <a:xfrm>
              <a:off x="180" y="226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3" name="Line 2105"/>
            <p:cNvSpPr>
              <a:spLocks noChangeShapeType="1"/>
            </p:cNvSpPr>
            <p:nvPr/>
          </p:nvSpPr>
          <p:spPr bwMode="auto">
            <a:xfrm>
              <a:off x="180" y="251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4" name="Line 2106"/>
            <p:cNvSpPr>
              <a:spLocks noChangeShapeType="1"/>
            </p:cNvSpPr>
            <p:nvPr/>
          </p:nvSpPr>
          <p:spPr bwMode="auto">
            <a:xfrm>
              <a:off x="180" y="2759"/>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5" name="Line 2107"/>
            <p:cNvSpPr>
              <a:spLocks noChangeShapeType="1"/>
            </p:cNvSpPr>
            <p:nvPr/>
          </p:nvSpPr>
          <p:spPr bwMode="auto">
            <a:xfrm>
              <a:off x="180" y="3007"/>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6" name="Line 2108"/>
            <p:cNvSpPr>
              <a:spLocks noChangeShapeType="1"/>
            </p:cNvSpPr>
            <p:nvPr/>
          </p:nvSpPr>
          <p:spPr bwMode="auto">
            <a:xfrm>
              <a:off x="180" y="325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Line 2109"/>
            <p:cNvSpPr>
              <a:spLocks noChangeShapeType="1"/>
            </p:cNvSpPr>
            <p:nvPr/>
          </p:nvSpPr>
          <p:spPr bwMode="auto">
            <a:xfrm>
              <a:off x="180" y="3503"/>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2110"/>
            <p:cNvSpPr>
              <a:spLocks noChangeShapeType="1"/>
            </p:cNvSpPr>
            <p:nvPr/>
          </p:nvSpPr>
          <p:spPr bwMode="auto">
            <a:xfrm>
              <a:off x="180"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2111"/>
            <p:cNvSpPr>
              <a:spLocks noChangeShapeType="1"/>
            </p:cNvSpPr>
            <p:nvPr/>
          </p:nvSpPr>
          <p:spPr bwMode="auto">
            <a:xfrm>
              <a:off x="5567" y="785"/>
              <a:ext cx="0" cy="2966"/>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2112"/>
            <p:cNvSpPr>
              <a:spLocks noChangeShapeType="1"/>
            </p:cNvSpPr>
            <p:nvPr/>
          </p:nvSpPr>
          <p:spPr bwMode="auto">
            <a:xfrm>
              <a:off x="180" y="785"/>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2113"/>
            <p:cNvSpPr>
              <a:spLocks noChangeShapeType="1"/>
            </p:cNvSpPr>
            <p:nvPr/>
          </p:nvSpPr>
          <p:spPr bwMode="auto">
            <a:xfrm>
              <a:off x="180" y="3751"/>
              <a:ext cx="538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09600" y="0"/>
            <a:ext cx="8534400" cy="1371600"/>
          </a:xfrm>
        </p:spPr>
        <p:txBody>
          <a:bodyPr/>
          <a:lstStyle/>
          <a:p>
            <a:pPr eaLnBrk="1" hangingPunct="1"/>
            <a:r>
              <a:rPr lang="en-US" smtClean="0">
                <a:latin typeface="Comic Sans MS" pitchFamily="66" charset="0"/>
              </a:rPr>
              <a:t>7-31% of People in Sample  Improve Significantly </a:t>
            </a:r>
          </a:p>
        </p:txBody>
      </p:sp>
      <p:sp>
        <p:nvSpPr>
          <p:cNvPr id="30723" name="Slide Number Placeholder 4"/>
          <p:cNvSpPr txBox="1">
            <a:spLocks noGrp="1"/>
          </p:cNvSpPr>
          <p:nvPr/>
        </p:nvSpPr>
        <p:spPr bwMode="auto">
          <a:xfrm>
            <a:off x="3968750" y="6378575"/>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fld id="{3E3B2EAC-06FE-4B56-9322-F1D3CC58CA9C}" type="slidenum">
              <a:rPr lang="en-US" sz="1400" b="1"/>
              <a:pPr algn="ctr" eaLnBrk="1" hangingPunct="1"/>
              <a:t>29</a:t>
            </a:fld>
            <a:endParaRPr lang="en-US" sz="1400" b="1"/>
          </a:p>
        </p:txBody>
      </p:sp>
      <p:grpSp>
        <p:nvGrpSpPr>
          <p:cNvPr id="30724" name="Group 65"/>
          <p:cNvGrpSpPr>
            <a:grpSpLocks noGrp="1"/>
          </p:cNvGrpSpPr>
          <p:nvPr/>
        </p:nvGrpSpPr>
        <p:grpSpPr bwMode="auto">
          <a:xfrm>
            <a:off x="290513" y="1312863"/>
            <a:ext cx="8520112" cy="4818062"/>
            <a:chOff x="183" y="827"/>
            <a:chExt cx="5367" cy="3035"/>
          </a:xfrm>
        </p:grpSpPr>
        <p:sp>
          <p:nvSpPr>
            <p:cNvPr id="30725" name="Rectangle 5"/>
            <p:cNvSpPr>
              <a:spLocks noChangeArrowheads="1"/>
            </p:cNvSpPr>
            <p:nvPr/>
          </p:nvSpPr>
          <p:spPr bwMode="auto">
            <a:xfrm>
              <a:off x="183" y="827"/>
              <a:ext cx="1404"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endParaRPr lang="en-US" sz="2000" b="1">
                <a:solidFill>
                  <a:srgbClr val="FFFFFF"/>
                </a:solidFill>
              </a:endParaRPr>
            </a:p>
          </p:txBody>
        </p:sp>
        <p:sp>
          <p:nvSpPr>
            <p:cNvPr id="30726" name="Rectangle 6"/>
            <p:cNvSpPr>
              <a:spLocks noChangeArrowheads="1"/>
            </p:cNvSpPr>
            <p:nvPr/>
          </p:nvSpPr>
          <p:spPr bwMode="auto">
            <a:xfrm>
              <a:off x="1587" y="827"/>
              <a:ext cx="1270"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a:solidFill>
                    <a:srgbClr val="FFFFFF"/>
                  </a:solidFill>
                </a:rPr>
                <a:t>% Improving</a:t>
              </a:r>
            </a:p>
          </p:txBody>
        </p:sp>
        <p:sp>
          <p:nvSpPr>
            <p:cNvPr id="30727" name="Rectangle 7"/>
            <p:cNvSpPr>
              <a:spLocks noChangeArrowheads="1"/>
            </p:cNvSpPr>
            <p:nvPr/>
          </p:nvSpPr>
          <p:spPr bwMode="auto">
            <a:xfrm>
              <a:off x="2857" y="827"/>
              <a:ext cx="1363"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a:solidFill>
                    <a:srgbClr val="FFFFFF"/>
                  </a:solidFill>
                </a:rPr>
                <a:t>% Declining</a:t>
              </a:r>
            </a:p>
          </p:txBody>
        </p:sp>
        <p:sp>
          <p:nvSpPr>
            <p:cNvPr id="30728" name="Rectangle 8"/>
            <p:cNvSpPr>
              <a:spLocks noChangeArrowheads="1"/>
            </p:cNvSpPr>
            <p:nvPr/>
          </p:nvSpPr>
          <p:spPr bwMode="auto">
            <a:xfrm>
              <a:off x="4220" y="827"/>
              <a:ext cx="1330" cy="420"/>
            </a:xfrm>
            <a:prstGeom prst="rect">
              <a:avLst/>
            </a:prstGeom>
            <a:solidFill>
              <a:srgbClr val="C115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b="1">
                  <a:solidFill>
                    <a:srgbClr val="FFFFFF"/>
                  </a:solidFill>
                </a:rPr>
                <a:t>Difference</a:t>
              </a:r>
            </a:p>
          </p:txBody>
        </p:sp>
        <p:sp>
          <p:nvSpPr>
            <p:cNvPr id="30729" name="Rectangle 9"/>
            <p:cNvSpPr>
              <a:spLocks noChangeArrowheads="1"/>
            </p:cNvSpPr>
            <p:nvPr/>
          </p:nvSpPr>
          <p:spPr bwMode="auto">
            <a:xfrm>
              <a:off x="183" y="1247"/>
              <a:ext cx="1404"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PF-10</a:t>
              </a:r>
            </a:p>
          </p:txBody>
        </p:sp>
        <p:sp>
          <p:nvSpPr>
            <p:cNvPr id="30730" name="Rectangle 10"/>
            <p:cNvSpPr>
              <a:spLocks noChangeArrowheads="1"/>
            </p:cNvSpPr>
            <p:nvPr/>
          </p:nvSpPr>
          <p:spPr bwMode="auto">
            <a:xfrm>
              <a:off x="1587" y="1247"/>
              <a:ext cx="1270"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13%</a:t>
              </a:r>
            </a:p>
          </p:txBody>
        </p:sp>
        <p:sp>
          <p:nvSpPr>
            <p:cNvPr id="30731" name="Rectangle 11"/>
            <p:cNvSpPr>
              <a:spLocks noChangeArrowheads="1"/>
            </p:cNvSpPr>
            <p:nvPr/>
          </p:nvSpPr>
          <p:spPr bwMode="auto">
            <a:xfrm>
              <a:off x="2857" y="1247"/>
              <a:ext cx="1363"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2%</a:t>
              </a:r>
            </a:p>
          </p:txBody>
        </p:sp>
        <p:sp>
          <p:nvSpPr>
            <p:cNvPr id="30732" name="Rectangle 12"/>
            <p:cNvSpPr>
              <a:spLocks noChangeArrowheads="1"/>
            </p:cNvSpPr>
            <p:nvPr/>
          </p:nvSpPr>
          <p:spPr bwMode="auto">
            <a:xfrm>
              <a:off x="4220" y="1247"/>
              <a:ext cx="1330" cy="260"/>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+ 11%</a:t>
              </a:r>
            </a:p>
          </p:txBody>
        </p:sp>
        <p:sp>
          <p:nvSpPr>
            <p:cNvPr id="30733" name="Rectangle 13"/>
            <p:cNvSpPr>
              <a:spLocks noChangeArrowheads="1"/>
            </p:cNvSpPr>
            <p:nvPr/>
          </p:nvSpPr>
          <p:spPr bwMode="auto">
            <a:xfrm>
              <a:off x="183" y="1507"/>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RP-4</a:t>
              </a:r>
            </a:p>
          </p:txBody>
        </p:sp>
        <p:sp>
          <p:nvSpPr>
            <p:cNvPr id="30734" name="Rectangle 14"/>
            <p:cNvSpPr>
              <a:spLocks noChangeArrowheads="1"/>
            </p:cNvSpPr>
            <p:nvPr/>
          </p:nvSpPr>
          <p:spPr bwMode="auto">
            <a:xfrm>
              <a:off x="1587" y="1507"/>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u="sng" dirty="0"/>
                <a:t>31%</a:t>
              </a:r>
            </a:p>
          </p:txBody>
        </p:sp>
        <p:sp>
          <p:nvSpPr>
            <p:cNvPr id="30735" name="Rectangle 15"/>
            <p:cNvSpPr>
              <a:spLocks noChangeArrowheads="1"/>
            </p:cNvSpPr>
            <p:nvPr/>
          </p:nvSpPr>
          <p:spPr bwMode="auto">
            <a:xfrm>
              <a:off x="2857" y="1507"/>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2%</a:t>
              </a:r>
            </a:p>
          </p:txBody>
        </p:sp>
        <p:sp>
          <p:nvSpPr>
            <p:cNvPr id="30736" name="Rectangle 16"/>
            <p:cNvSpPr>
              <a:spLocks noChangeArrowheads="1"/>
            </p:cNvSpPr>
            <p:nvPr/>
          </p:nvSpPr>
          <p:spPr bwMode="auto">
            <a:xfrm>
              <a:off x="4220" y="1507"/>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+ 29%</a:t>
              </a:r>
            </a:p>
          </p:txBody>
        </p:sp>
        <p:sp>
          <p:nvSpPr>
            <p:cNvPr id="30737" name="Rectangle 17"/>
            <p:cNvSpPr>
              <a:spLocks noChangeArrowheads="1"/>
            </p:cNvSpPr>
            <p:nvPr/>
          </p:nvSpPr>
          <p:spPr bwMode="auto">
            <a:xfrm>
              <a:off x="183" y="1769"/>
              <a:ext cx="1404"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BP-2</a:t>
              </a:r>
            </a:p>
          </p:txBody>
        </p:sp>
        <p:sp>
          <p:nvSpPr>
            <p:cNvPr id="30738" name="Rectangle 18"/>
            <p:cNvSpPr>
              <a:spLocks noChangeArrowheads="1"/>
            </p:cNvSpPr>
            <p:nvPr/>
          </p:nvSpPr>
          <p:spPr bwMode="auto">
            <a:xfrm>
              <a:off x="1587" y="1769"/>
              <a:ext cx="127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22%</a:t>
              </a:r>
            </a:p>
          </p:txBody>
        </p:sp>
        <p:sp>
          <p:nvSpPr>
            <p:cNvPr id="30739" name="Rectangle 19"/>
            <p:cNvSpPr>
              <a:spLocks noChangeArrowheads="1"/>
            </p:cNvSpPr>
            <p:nvPr/>
          </p:nvSpPr>
          <p:spPr bwMode="auto">
            <a:xfrm>
              <a:off x="2857" y="1769"/>
              <a:ext cx="1363"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7%</a:t>
              </a:r>
            </a:p>
          </p:txBody>
        </p:sp>
        <p:sp>
          <p:nvSpPr>
            <p:cNvPr id="30740" name="Rectangle 20"/>
            <p:cNvSpPr>
              <a:spLocks noChangeArrowheads="1"/>
            </p:cNvSpPr>
            <p:nvPr/>
          </p:nvSpPr>
          <p:spPr bwMode="auto">
            <a:xfrm>
              <a:off x="4220" y="1769"/>
              <a:ext cx="133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+ 15%</a:t>
              </a:r>
            </a:p>
          </p:txBody>
        </p:sp>
        <p:sp>
          <p:nvSpPr>
            <p:cNvPr id="30741" name="Rectangle 21"/>
            <p:cNvSpPr>
              <a:spLocks noChangeArrowheads="1"/>
            </p:cNvSpPr>
            <p:nvPr/>
          </p:nvSpPr>
          <p:spPr bwMode="auto">
            <a:xfrm>
              <a:off x="183" y="2031"/>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GH-5</a:t>
              </a:r>
            </a:p>
          </p:txBody>
        </p:sp>
        <p:sp>
          <p:nvSpPr>
            <p:cNvPr id="30742" name="Rectangle 22"/>
            <p:cNvSpPr>
              <a:spLocks noChangeArrowheads="1"/>
            </p:cNvSpPr>
            <p:nvPr/>
          </p:nvSpPr>
          <p:spPr bwMode="auto">
            <a:xfrm>
              <a:off x="1587" y="2031"/>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dirty="0"/>
                <a:t> </a:t>
              </a:r>
              <a:r>
                <a:rPr lang="en-US" sz="2000" u="sng" dirty="0"/>
                <a:t>7%</a:t>
              </a:r>
            </a:p>
          </p:txBody>
        </p:sp>
        <p:sp>
          <p:nvSpPr>
            <p:cNvPr id="30743" name="Rectangle 23"/>
            <p:cNvSpPr>
              <a:spLocks noChangeArrowheads="1"/>
            </p:cNvSpPr>
            <p:nvPr/>
          </p:nvSpPr>
          <p:spPr bwMode="auto">
            <a:xfrm>
              <a:off x="2857" y="2031"/>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0%</a:t>
              </a:r>
            </a:p>
          </p:txBody>
        </p:sp>
        <p:sp>
          <p:nvSpPr>
            <p:cNvPr id="30744" name="Rectangle 24"/>
            <p:cNvSpPr>
              <a:spLocks noChangeArrowheads="1"/>
            </p:cNvSpPr>
            <p:nvPr/>
          </p:nvSpPr>
          <p:spPr bwMode="auto">
            <a:xfrm>
              <a:off x="4220" y="2031"/>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7%</a:t>
              </a:r>
            </a:p>
          </p:txBody>
        </p:sp>
        <p:sp>
          <p:nvSpPr>
            <p:cNvPr id="30745" name="Rectangle 25"/>
            <p:cNvSpPr>
              <a:spLocks noChangeArrowheads="1"/>
            </p:cNvSpPr>
            <p:nvPr/>
          </p:nvSpPr>
          <p:spPr bwMode="auto">
            <a:xfrm>
              <a:off x="183" y="2293"/>
              <a:ext cx="1404"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EN-4</a:t>
              </a:r>
            </a:p>
          </p:txBody>
        </p:sp>
        <p:sp>
          <p:nvSpPr>
            <p:cNvPr id="30746" name="Rectangle 26"/>
            <p:cNvSpPr>
              <a:spLocks noChangeArrowheads="1"/>
            </p:cNvSpPr>
            <p:nvPr/>
          </p:nvSpPr>
          <p:spPr bwMode="auto">
            <a:xfrm>
              <a:off x="1587" y="2293"/>
              <a:ext cx="127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9%</a:t>
              </a:r>
            </a:p>
          </p:txBody>
        </p:sp>
        <p:sp>
          <p:nvSpPr>
            <p:cNvPr id="30747" name="Rectangle 27"/>
            <p:cNvSpPr>
              <a:spLocks noChangeArrowheads="1"/>
            </p:cNvSpPr>
            <p:nvPr/>
          </p:nvSpPr>
          <p:spPr bwMode="auto">
            <a:xfrm>
              <a:off x="2857" y="2293"/>
              <a:ext cx="1363"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2%</a:t>
              </a:r>
            </a:p>
          </p:txBody>
        </p:sp>
        <p:sp>
          <p:nvSpPr>
            <p:cNvPr id="30748" name="Rectangle 28"/>
            <p:cNvSpPr>
              <a:spLocks noChangeArrowheads="1"/>
            </p:cNvSpPr>
            <p:nvPr/>
          </p:nvSpPr>
          <p:spPr bwMode="auto">
            <a:xfrm>
              <a:off x="4220" y="2293"/>
              <a:ext cx="133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7%</a:t>
              </a:r>
            </a:p>
          </p:txBody>
        </p:sp>
        <p:sp>
          <p:nvSpPr>
            <p:cNvPr id="30749" name="Rectangle 29"/>
            <p:cNvSpPr>
              <a:spLocks noChangeArrowheads="1"/>
            </p:cNvSpPr>
            <p:nvPr/>
          </p:nvSpPr>
          <p:spPr bwMode="auto">
            <a:xfrm>
              <a:off x="183" y="2554"/>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SF-2</a:t>
              </a:r>
            </a:p>
          </p:txBody>
        </p:sp>
        <p:sp>
          <p:nvSpPr>
            <p:cNvPr id="30750" name="Rectangle 30"/>
            <p:cNvSpPr>
              <a:spLocks noChangeArrowheads="1"/>
            </p:cNvSpPr>
            <p:nvPr/>
          </p:nvSpPr>
          <p:spPr bwMode="auto">
            <a:xfrm>
              <a:off x="1587" y="2554"/>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17%</a:t>
              </a:r>
            </a:p>
          </p:txBody>
        </p:sp>
        <p:sp>
          <p:nvSpPr>
            <p:cNvPr id="30751" name="Rectangle 31"/>
            <p:cNvSpPr>
              <a:spLocks noChangeArrowheads="1"/>
            </p:cNvSpPr>
            <p:nvPr/>
          </p:nvSpPr>
          <p:spPr bwMode="auto">
            <a:xfrm>
              <a:off x="2857" y="2554"/>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4%</a:t>
              </a:r>
            </a:p>
          </p:txBody>
        </p:sp>
        <p:sp>
          <p:nvSpPr>
            <p:cNvPr id="30752" name="Rectangle 32"/>
            <p:cNvSpPr>
              <a:spLocks noChangeArrowheads="1"/>
            </p:cNvSpPr>
            <p:nvPr/>
          </p:nvSpPr>
          <p:spPr bwMode="auto">
            <a:xfrm>
              <a:off x="4220" y="2554"/>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+ 13%</a:t>
              </a:r>
            </a:p>
          </p:txBody>
        </p:sp>
        <p:sp>
          <p:nvSpPr>
            <p:cNvPr id="30753" name="Rectangle 33"/>
            <p:cNvSpPr>
              <a:spLocks noChangeArrowheads="1"/>
            </p:cNvSpPr>
            <p:nvPr/>
          </p:nvSpPr>
          <p:spPr bwMode="auto">
            <a:xfrm>
              <a:off x="183" y="2816"/>
              <a:ext cx="1404"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RE-3</a:t>
              </a:r>
            </a:p>
          </p:txBody>
        </p:sp>
        <p:sp>
          <p:nvSpPr>
            <p:cNvPr id="30754" name="Rectangle 34"/>
            <p:cNvSpPr>
              <a:spLocks noChangeArrowheads="1"/>
            </p:cNvSpPr>
            <p:nvPr/>
          </p:nvSpPr>
          <p:spPr bwMode="auto">
            <a:xfrm>
              <a:off x="1587" y="2816"/>
              <a:ext cx="127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15%</a:t>
              </a:r>
            </a:p>
          </p:txBody>
        </p:sp>
        <p:sp>
          <p:nvSpPr>
            <p:cNvPr id="30755" name="Rectangle 35"/>
            <p:cNvSpPr>
              <a:spLocks noChangeArrowheads="1"/>
            </p:cNvSpPr>
            <p:nvPr/>
          </p:nvSpPr>
          <p:spPr bwMode="auto">
            <a:xfrm>
              <a:off x="2857" y="2816"/>
              <a:ext cx="1363"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15%</a:t>
              </a:r>
            </a:p>
          </p:txBody>
        </p:sp>
        <p:sp>
          <p:nvSpPr>
            <p:cNvPr id="30756" name="Rectangle 36"/>
            <p:cNvSpPr>
              <a:spLocks noChangeArrowheads="1"/>
            </p:cNvSpPr>
            <p:nvPr/>
          </p:nvSpPr>
          <p:spPr bwMode="auto">
            <a:xfrm>
              <a:off x="4220" y="2816"/>
              <a:ext cx="1330" cy="261"/>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0%</a:t>
              </a:r>
            </a:p>
          </p:txBody>
        </p:sp>
        <p:sp>
          <p:nvSpPr>
            <p:cNvPr id="30757" name="Rectangle 37"/>
            <p:cNvSpPr>
              <a:spLocks noChangeArrowheads="1"/>
            </p:cNvSpPr>
            <p:nvPr/>
          </p:nvSpPr>
          <p:spPr bwMode="auto">
            <a:xfrm>
              <a:off x="183" y="3077"/>
              <a:ext cx="1404"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EWB-5</a:t>
              </a:r>
            </a:p>
          </p:txBody>
        </p:sp>
        <p:sp>
          <p:nvSpPr>
            <p:cNvPr id="30758" name="Rectangle 38"/>
            <p:cNvSpPr>
              <a:spLocks noChangeArrowheads="1"/>
            </p:cNvSpPr>
            <p:nvPr/>
          </p:nvSpPr>
          <p:spPr bwMode="auto">
            <a:xfrm>
              <a:off x="1587" y="3077"/>
              <a:ext cx="1270"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19%</a:t>
              </a:r>
            </a:p>
          </p:txBody>
        </p:sp>
        <p:sp>
          <p:nvSpPr>
            <p:cNvPr id="30759" name="Rectangle 39"/>
            <p:cNvSpPr>
              <a:spLocks noChangeArrowheads="1"/>
            </p:cNvSpPr>
            <p:nvPr/>
          </p:nvSpPr>
          <p:spPr bwMode="auto">
            <a:xfrm>
              <a:off x="2857" y="3077"/>
              <a:ext cx="1363"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4%</a:t>
              </a:r>
            </a:p>
          </p:txBody>
        </p:sp>
        <p:sp>
          <p:nvSpPr>
            <p:cNvPr id="30760" name="Rectangle 40"/>
            <p:cNvSpPr>
              <a:spLocks noChangeArrowheads="1"/>
            </p:cNvSpPr>
            <p:nvPr/>
          </p:nvSpPr>
          <p:spPr bwMode="auto">
            <a:xfrm>
              <a:off x="4220" y="3077"/>
              <a:ext cx="1330" cy="261"/>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+ 15%</a:t>
              </a:r>
            </a:p>
          </p:txBody>
        </p:sp>
        <p:sp>
          <p:nvSpPr>
            <p:cNvPr id="30761" name="Rectangle 41"/>
            <p:cNvSpPr>
              <a:spLocks noChangeArrowheads="1"/>
            </p:cNvSpPr>
            <p:nvPr/>
          </p:nvSpPr>
          <p:spPr bwMode="auto">
            <a:xfrm>
              <a:off x="183" y="3338"/>
              <a:ext cx="1404"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PCS</a:t>
              </a:r>
            </a:p>
          </p:txBody>
        </p:sp>
        <p:sp>
          <p:nvSpPr>
            <p:cNvPr id="30762" name="Rectangle 42"/>
            <p:cNvSpPr>
              <a:spLocks noChangeArrowheads="1"/>
            </p:cNvSpPr>
            <p:nvPr/>
          </p:nvSpPr>
          <p:spPr bwMode="auto">
            <a:xfrm>
              <a:off x="1587" y="3338"/>
              <a:ext cx="127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24%</a:t>
              </a:r>
            </a:p>
          </p:txBody>
        </p:sp>
        <p:sp>
          <p:nvSpPr>
            <p:cNvPr id="30763" name="Rectangle 43"/>
            <p:cNvSpPr>
              <a:spLocks noChangeArrowheads="1"/>
            </p:cNvSpPr>
            <p:nvPr/>
          </p:nvSpPr>
          <p:spPr bwMode="auto">
            <a:xfrm>
              <a:off x="2857" y="3338"/>
              <a:ext cx="1363"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7%</a:t>
              </a:r>
            </a:p>
          </p:txBody>
        </p:sp>
        <p:sp>
          <p:nvSpPr>
            <p:cNvPr id="30764" name="Rectangle 44"/>
            <p:cNvSpPr>
              <a:spLocks noChangeArrowheads="1"/>
            </p:cNvSpPr>
            <p:nvPr/>
          </p:nvSpPr>
          <p:spPr bwMode="auto">
            <a:xfrm>
              <a:off x="4220" y="3338"/>
              <a:ext cx="1330" cy="262"/>
            </a:xfrm>
            <a:prstGeom prst="rect">
              <a:avLst/>
            </a:prstGeom>
            <a:solidFill>
              <a:srgbClr val="FFF2B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+ 17%</a:t>
              </a:r>
            </a:p>
          </p:txBody>
        </p:sp>
        <p:sp>
          <p:nvSpPr>
            <p:cNvPr id="30765" name="Rectangle 45"/>
            <p:cNvSpPr>
              <a:spLocks noChangeArrowheads="1"/>
            </p:cNvSpPr>
            <p:nvPr/>
          </p:nvSpPr>
          <p:spPr bwMode="auto">
            <a:xfrm>
              <a:off x="183" y="3600"/>
              <a:ext cx="1404"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971550">
                <a:lnSpc>
                  <a:spcPct val="95000"/>
                </a:lnSpc>
                <a:spcBef>
                  <a:spcPct val="35000"/>
                </a:spcBef>
                <a:buClr>
                  <a:srgbClr val="275DA6"/>
                </a:buClr>
              </a:pPr>
              <a:r>
                <a:rPr lang="en-US" sz="2000"/>
                <a:t>MCS</a:t>
              </a:r>
            </a:p>
          </p:txBody>
        </p:sp>
        <p:sp>
          <p:nvSpPr>
            <p:cNvPr id="30766" name="Rectangle 46"/>
            <p:cNvSpPr>
              <a:spLocks noChangeArrowheads="1"/>
            </p:cNvSpPr>
            <p:nvPr/>
          </p:nvSpPr>
          <p:spPr bwMode="auto">
            <a:xfrm>
              <a:off x="1587" y="3600"/>
              <a:ext cx="127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22%</a:t>
              </a:r>
            </a:p>
          </p:txBody>
        </p:sp>
        <p:sp>
          <p:nvSpPr>
            <p:cNvPr id="30767" name="Rectangle 47"/>
            <p:cNvSpPr>
              <a:spLocks noChangeArrowheads="1"/>
            </p:cNvSpPr>
            <p:nvPr/>
          </p:nvSpPr>
          <p:spPr bwMode="auto">
            <a:xfrm>
              <a:off x="2857" y="3600"/>
              <a:ext cx="1363"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11%</a:t>
              </a:r>
            </a:p>
          </p:txBody>
        </p:sp>
        <p:sp>
          <p:nvSpPr>
            <p:cNvPr id="30768" name="Rectangle 48"/>
            <p:cNvSpPr>
              <a:spLocks noChangeArrowheads="1"/>
            </p:cNvSpPr>
            <p:nvPr/>
          </p:nvSpPr>
          <p:spPr bwMode="auto">
            <a:xfrm>
              <a:off x="4220" y="3600"/>
              <a:ext cx="1330" cy="262"/>
            </a:xfrm>
            <a:prstGeom prst="rect">
              <a:avLst/>
            </a:prstGeom>
            <a:solidFill>
              <a:srgbClr val="F1DF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71550">
                <a:lnSpc>
                  <a:spcPct val="95000"/>
                </a:lnSpc>
                <a:spcBef>
                  <a:spcPct val="35000"/>
                </a:spcBef>
                <a:buClr>
                  <a:srgbClr val="275DA6"/>
                </a:buClr>
              </a:pPr>
              <a:r>
                <a:rPr lang="en-US" sz="2000"/>
                <a:t>+ 11%</a:t>
              </a:r>
            </a:p>
          </p:txBody>
        </p:sp>
        <p:sp>
          <p:nvSpPr>
            <p:cNvPr id="30769" name="Line 49"/>
            <p:cNvSpPr>
              <a:spLocks noChangeShapeType="1"/>
            </p:cNvSpPr>
            <p:nvPr/>
          </p:nvSpPr>
          <p:spPr bwMode="auto">
            <a:xfrm>
              <a:off x="1587"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0" name="Line 50"/>
            <p:cNvSpPr>
              <a:spLocks noChangeShapeType="1"/>
            </p:cNvSpPr>
            <p:nvPr/>
          </p:nvSpPr>
          <p:spPr bwMode="auto">
            <a:xfrm>
              <a:off x="2857"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1" name="Line 51"/>
            <p:cNvSpPr>
              <a:spLocks noChangeShapeType="1"/>
            </p:cNvSpPr>
            <p:nvPr/>
          </p:nvSpPr>
          <p:spPr bwMode="auto">
            <a:xfrm>
              <a:off x="4220"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2" name="Line 52"/>
            <p:cNvSpPr>
              <a:spLocks noChangeShapeType="1"/>
            </p:cNvSpPr>
            <p:nvPr/>
          </p:nvSpPr>
          <p:spPr bwMode="auto">
            <a:xfrm>
              <a:off x="183" y="124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 name="Line 53"/>
            <p:cNvSpPr>
              <a:spLocks noChangeShapeType="1"/>
            </p:cNvSpPr>
            <p:nvPr/>
          </p:nvSpPr>
          <p:spPr bwMode="auto">
            <a:xfrm>
              <a:off x="183" y="150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4" name="Line 54"/>
            <p:cNvSpPr>
              <a:spLocks noChangeShapeType="1"/>
            </p:cNvSpPr>
            <p:nvPr/>
          </p:nvSpPr>
          <p:spPr bwMode="auto">
            <a:xfrm>
              <a:off x="183" y="1769"/>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5" name="Line 55"/>
            <p:cNvSpPr>
              <a:spLocks noChangeShapeType="1"/>
            </p:cNvSpPr>
            <p:nvPr/>
          </p:nvSpPr>
          <p:spPr bwMode="auto">
            <a:xfrm>
              <a:off x="183" y="2031"/>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6" name="Line 56"/>
            <p:cNvSpPr>
              <a:spLocks noChangeShapeType="1"/>
            </p:cNvSpPr>
            <p:nvPr/>
          </p:nvSpPr>
          <p:spPr bwMode="auto">
            <a:xfrm>
              <a:off x="183" y="2293"/>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7" name="Line 57"/>
            <p:cNvSpPr>
              <a:spLocks noChangeShapeType="1"/>
            </p:cNvSpPr>
            <p:nvPr/>
          </p:nvSpPr>
          <p:spPr bwMode="auto">
            <a:xfrm>
              <a:off x="183" y="2554"/>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 name="Line 58"/>
            <p:cNvSpPr>
              <a:spLocks noChangeShapeType="1"/>
            </p:cNvSpPr>
            <p:nvPr/>
          </p:nvSpPr>
          <p:spPr bwMode="auto">
            <a:xfrm>
              <a:off x="183" y="2816"/>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9" name="Line 59"/>
            <p:cNvSpPr>
              <a:spLocks noChangeShapeType="1"/>
            </p:cNvSpPr>
            <p:nvPr/>
          </p:nvSpPr>
          <p:spPr bwMode="auto">
            <a:xfrm>
              <a:off x="183" y="307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0" name="Line 60"/>
            <p:cNvSpPr>
              <a:spLocks noChangeShapeType="1"/>
            </p:cNvSpPr>
            <p:nvPr/>
          </p:nvSpPr>
          <p:spPr bwMode="auto">
            <a:xfrm>
              <a:off x="183" y="3338"/>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1" name="Line 61"/>
            <p:cNvSpPr>
              <a:spLocks noChangeShapeType="1"/>
            </p:cNvSpPr>
            <p:nvPr/>
          </p:nvSpPr>
          <p:spPr bwMode="auto">
            <a:xfrm>
              <a:off x="183" y="3600"/>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2" name="Line 62"/>
            <p:cNvSpPr>
              <a:spLocks noChangeShapeType="1"/>
            </p:cNvSpPr>
            <p:nvPr/>
          </p:nvSpPr>
          <p:spPr bwMode="auto">
            <a:xfrm>
              <a:off x="183"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 name="Line 63"/>
            <p:cNvSpPr>
              <a:spLocks noChangeShapeType="1"/>
            </p:cNvSpPr>
            <p:nvPr/>
          </p:nvSpPr>
          <p:spPr bwMode="auto">
            <a:xfrm>
              <a:off x="5550" y="827"/>
              <a:ext cx="0" cy="3035"/>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 name="Line 64"/>
            <p:cNvSpPr>
              <a:spLocks noChangeShapeType="1"/>
            </p:cNvSpPr>
            <p:nvPr/>
          </p:nvSpPr>
          <p:spPr bwMode="auto">
            <a:xfrm>
              <a:off x="183" y="827"/>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5" name="Line 65"/>
            <p:cNvSpPr>
              <a:spLocks noChangeShapeType="1"/>
            </p:cNvSpPr>
            <p:nvPr/>
          </p:nvSpPr>
          <p:spPr bwMode="auto">
            <a:xfrm>
              <a:off x="183" y="3862"/>
              <a:ext cx="5367" cy="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HRQOL Framework</a:t>
            </a:r>
            <a:endParaRPr lang="en-US" dirty="0"/>
          </a:p>
        </p:txBody>
      </p:sp>
      <p:sp>
        <p:nvSpPr>
          <p:cNvPr id="4" name="Rectangle 3"/>
          <p:cNvSpPr/>
          <p:nvPr/>
        </p:nvSpPr>
        <p:spPr>
          <a:xfrm>
            <a:off x="681317" y="3065929"/>
            <a:ext cx="112955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Self-Reported Health</a:t>
            </a:r>
            <a:endParaRPr lang="en-US" dirty="0">
              <a:solidFill>
                <a:schemeClr val="tx1"/>
              </a:solidFill>
            </a:endParaRPr>
          </a:p>
        </p:txBody>
      </p:sp>
      <p:sp>
        <p:nvSpPr>
          <p:cNvPr id="5" name="Rectangle 4"/>
          <p:cNvSpPr/>
          <p:nvPr/>
        </p:nvSpPr>
        <p:spPr>
          <a:xfrm>
            <a:off x="2545977" y="3065929"/>
            <a:ext cx="129091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Mental Health</a:t>
            </a:r>
            <a:endParaRPr lang="en-US" dirty="0">
              <a:solidFill>
                <a:schemeClr val="tx1"/>
              </a:solidFill>
            </a:endParaRPr>
          </a:p>
        </p:txBody>
      </p:sp>
      <p:sp>
        <p:nvSpPr>
          <p:cNvPr id="6" name="Rectangle 5"/>
          <p:cNvSpPr/>
          <p:nvPr/>
        </p:nvSpPr>
        <p:spPr>
          <a:xfrm>
            <a:off x="2545977" y="1882588"/>
            <a:ext cx="129091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Physical Health</a:t>
            </a:r>
            <a:endParaRPr lang="en-US" dirty="0">
              <a:solidFill>
                <a:schemeClr val="tx1"/>
              </a:solidFill>
            </a:endParaRPr>
          </a:p>
        </p:txBody>
      </p:sp>
      <p:sp>
        <p:nvSpPr>
          <p:cNvPr id="7" name="Rectangle 6"/>
          <p:cNvSpPr/>
          <p:nvPr/>
        </p:nvSpPr>
        <p:spPr>
          <a:xfrm>
            <a:off x="2545976" y="4329953"/>
            <a:ext cx="129091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Social Health</a:t>
            </a:r>
            <a:endParaRPr lang="en-US" dirty="0">
              <a:solidFill>
                <a:schemeClr val="tx1"/>
              </a:solidFill>
            </a:endParaRPr>
          </a:p>
        </p:txBody>
      </p:sp>
      <p:sp>
        <p:nvSpPr>
          <p:cNvPr id="8" name="Rectangle 7"/>
          <p:cNvSpPr/>
          <p:nvPr/>
        </p:nvSpPr>
        <p:spPr>
          <a:xfrm>
            <a:off x="4858871" y="1882588"/>
            <a:ext cx="216945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Physical Functioning</a:t>
            </a:r>
            <a:endParaRPr lang="en-US" dirty="0">
              <a:solidFill>
                <a:schemeClr val="tx1"/>
              </a:solidFill>
            </a:endParaRPr>
          </a:p>
        </p:txBody>
      </p:sp>
      <p:sp>
        <p:nvSpPr>
          <p:cNvPr id="9" name="Rectangle 8"/>
          <p:cNvSpPr/>
          <p:nvPr/>
        </p:nvSpPr>
        <p:spPr>
          <a:xfrm>
            <a:off x="4858871" y="3065929"/>
            <a:ext cx="216945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Depressive  Symptoms</a:t>
            </a:r>
            <a:endParaRPr lang="en-US" dirty="0">
              <a:solidFill>
                <a:schemeClr val="tx1"/>
              </a:solidFill>
            </a:endParaRPr>
          </a:p>
        </p:txBody>
      </p:sp>
      <p:sp>
        <p:nvSpPr>
          <p:cNvPr id="10" name="Rectangle 9"/>
          <p:cNvSpPr/>
          <p:nvPr/>
        </p:nvSpPr>
        <p:spPr>
          <a:xfrm>
            <a:off x="4858872" y="4329953"/>
            <a:ext cx="216945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Ability to Participate in Social Roles</a:t>
            </a:r>
            <a:endParaRPr lang="en-US" dirty="0">
              <a:solidFill>
                <a:schemeClr val="tx1"/>
              </a:solidFill>
            </a:endParaRPr>
          </a:p>
        </p:txBody>
      </p:sp>
      <p:cxnSp>
        <p:nvCxnSpPr>
          <p:cNvPr id="12" name="Straight Arrow Connector 11"/>
          <p:cNvCxnSpPr>
            <a:endCxn id="6" idx="1"/>
          </p:cNvCxnSpPr>
          <p:nvPr/>
        </p:nvCxnSpPr>
        <p:spPr>
          <a:xfrm flipV="1">
            <a:off x="1810870" y="2339788"/>
            <a:ext cx="735107" cy="726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a:endCxn id="5" idx="1"/>
          </p:cNvCxnSpPr>
          <p:nvPr/>
        </p:nvCxnSpPr>
        <p:spPr>
          <a:xfrm>
            <a:off x="1810870" y="3523129"/>
            <a:ext cx="73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7" idx="1"/>
          </p:cNvCxnSpPr>
          <p:nvPr/>
        </p:nvCxnSpPr>
        <p:spPr>
          <a:xfrm>
            <a:off x="1810870" y="3980329"/>
            <a:ext cx="735106" cy="806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8" idx="1"/>
          </p:cNvCxnSpPr>
          <p:nvPr/>
        </p:nvCxnSpPr>
        <p:spPr>
          <a:xfrm>
            <a:off x="3836894" y="2339788"/>
            <a:ext cx="102197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3"/>
            <a:endCxn id="9" idx="1"/>
          </p:cNvCxnSpPr>
          <p:nvPr/>
        </p:nvCxnSpPr>
        <p:spPr>
          <a:xfrm>
            <a:off x="3836894" y="3523129"/>
            <a:ext cx="102197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a:endCxn id="10" idx="1"/>
          </p:cNvCxnSpPr>
          <p:nvPr/>
        </p:nvCxnSpPr>
        <p:spPr>
          <a:xfrm>
            <a:off x="3836894" y="4787153"/>
            <a:ext cx="10219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584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pPr eaLnBrk="1" hangingPunct="1">
              <a:defRPr/>
            </a:pPr>
            <a:fld id="{16CB2E40-1EFB-4624-ACA9-55BF2DA451A2}" type="slidenum">
              <a:rPr lang="en-US"/>
              <a:pPr eaLnBrk="1" hangingPunct="1">
                <a:defRPr/>
              </a:pPr>
              <a:t>30</a:t>
            </a:fld>
            <a:endParaRPr lang="en-US"/>
          </a:p>
        </p:txBody>
      </p:sp>
      <p:sp>
        <p:nvSpPr>
          <p:cNvPr id="46083" name="Rectangle 2"/>
          <p:cNvSpPr>
            <a:spLocks noGrp="1" noChangeArrowheads="1"/>
          </p:cNvSpPr>
          <p:nvPr>
            <p:ph type="ctrTitle" idx="4294967295"/>
          </p:nvPr>
        </p:nvSpPr>
        <p:spPr>
          <a:xfrm>
            <a:off x="0" y="304800"/>
            <a:ext cx="9144000" cy="1828800"/>
          </a:xfrm>
        </p:spPr>
        <p:txBody>
          <a:bodyPr>
            <a:normAutofit fontScale="90000"/>
          </a:bodyPr>
          <a:lstStyle/>
          <a:p>
            <a:pPr eaLnBrk="1" hangingPunct="1"/>
            <a:r>
              <a:rPr lang="en-US" sz="4000" smtClean="0">
                <a:latin typeface="Comic Sans MS" pitchFamily="66" charset="0"/>
              </a:rPr>
              <a:t>Ultimate Use of HRQOL Measures--</a:t>
            </a:r>
            <a:br>
              <a:rPr lang="en-US" sz="4000" smtClean="0">
                <a:latin typeface="Comic Sans MS" pitchFamily="66" charset="0"/>
              </a:rPr>
            </a:br>
            <a:r>
              <a:rPr lang="en-US" sz="4000" smtClean="0">
                <a:latin typeface="Comic Sans MS" pitchFamily="66" charset="0"/>
              </a:rPr>
              <a:t>Helping to Ensure Access to </a:t>
            </a:r>
            <a:br>
              <a:rPr lang="en-US" sz="4000" smtClean="0">
                <a:latin typeface="Comic Sans MS" pitchFamily="66" charset="0"/>
              </a:rPr>
            </a:br>
            <a:r>
              <a:rPr lang="en-US" sz="4000" smtClean="0">
                <a:latin typeface="Comic Sans MS" pitchFamily="66" charset="0"/>
              </a:rPr>
              <a:t>Cost-Effective Care</a:t>
            </a:r>
          </a:p>
        </p:txBody>
      </p:sp>
      <p:sp>
        <p:nvSpPr>
          <p:cNvPr id="242691" name="Rectangle 3"/>
          <p:cNvSpPr>
            <a:spLocks noGrp="1" noChangeArrowheads="1"/>
          </p:cNvSpPr>
          <p:nvPr>
            <p:ph type="subTitle" idx="4294967295"/>
          </p:nvPr>
        </p:nvSpPr>
        <p:spPr>
          <a:xfrm>
            <a:off x="1422400" y="2819400"/>
            <a:ext cx="6434138" cy="1752600"/>
          </a:xfrm>
        </p:spPr>
        <p:txBody>
          <a:bodyPr/>
          <a:lstStyle/>
          <a:p>
            <a:pPr marL="0" indent="0" algn="ctr" eaLnBrk="1" hangingPunct="1">
              <a:buFontTx/>
              <a:buNone/>
            </a:pPr>
            <a:r>
              <a:rPr lang="en-US" sz="2800" smtClean="0"/>
              <a:t>Cost ↓</a:t>
            </a:r>
            <a:endParaRPr lang="en-US" sz="2800" smtClean="0">
              <a:sym typeface="r_symbol"/>
            </a:endParaRPr>
          </a:p>
          <a:p>
            <a:pPr marL="0" indent="0" algn="ctr" eaLnBrk="1" hangingPunct="1">
              <a:buFontTx/>
              <a:buNone/>
            </a:pPr>
            <a:endParaRPr lang="en-US" sz="2800" smtClean="0">
              <a:sym typeface="r_symbol"/>
            </a:endParaRPr>
          </a:p>
          <a:p>
            <a:pPr marL="0" indent="0" algn="ctr" eaLnBrk="1" hangingPunct="1">
              <a:buFontTx/>
              <a:buNone/>
            </a:pPr>
            <a:r>
              <a:rPr lang="en-US" sz="2800" smtClean="0">
                <a:sym typeface="r_symbol"/>
              </a:rPr>
              <a:t>Effectiveness ↑</a:t>
            </a:r>
            <a:endParaRPr lang="en-US" sz="2800" smtClean="0"/>
          </a:p>
        </p:txBody>
      </p:sp>
      <p:sp>
        <p:nvSpPr>
          <p:cNvPr id="46085" name="Line 4"/>
          <p:cNvSpPr>
            <a:spLocks noChangeShapeType="1"/>
          </p:cNvSpPr>
          <p:nvPr/>
        </p:nvSpPr>
        <p:spPr bwMode="auto">
          <a:xfrm>
            <a:off x="2844800" y="3733800"/>
            <a:ext cx="3657600" cy="0"/>
          </a:xfrm>
          <a:prstGeom prst="line">
            <a:avLst/>
          </a:prstGeom>
          <a:noFill/>
          <a:ln w="381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2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882650" y="381000"/>
            <a:ext cx="690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eaLnBrk="0" hangingPunct="0"/>
            <a:r>
              <a:rPr lang="en-US" altLang="en-US" sz="3200" dirty="0">
                <a:solidFill>
                  <a:schemeClr val="tx2"/>
                </a:solidFill>
                <a:latin typeface="Comic Sans MS" pitchFamily="66" charset="0"/>
              </a:rPr>
              <a:t>Is New Treatment (X) Better </a:t>
            </a:r>
          </a:p>
          <a:p>
            <a:pPr algn="ctr" eaLnBrk="0" hangingPunct="0"/>
            <a:r>
              <a:rPr lang="en-US" altLang="en-US" sz="3200" dirty="0">
                <a:solidFill>
                  <a:schemeClr val="tx2"/>
                </a:solidFill>
                <a:latin typeface="Comic Sans MS" pitchFamily="66" charset="0"/>
              </a:rPr>
              <a:t>Than Standard Care (O)?</a:t>
            </a:r>
          </a:p>
        </p:txBody>
      </p:sp>
      <p:graphicFrame>
        <p:nvGraphicFramePr>
          <p:cNvPr id="47107" name="Object 3"/>
          <p:cNvGraphicFramePr>
            <a:graphicFrameLocks noChangeAspect="1"/>
          </p:cNvGraphicFramePr>
          <p:nvPr/>
        </p:nvGraphicFramePr>
        <p:xfrm>
          <a:off x="747713" y="1622425"/>
          <a:ext cx="6927850" cy="4117975"/>
        </p:xfrm>
        <a:graphic>
          <a:graphicData uri="http://schemas.openxmlformats.org/presentationml/2006/ole">
            <mc:AlternateContent xmlns:mc="http://schemas.openxmlformats.org/markup-compatibility/2006">
              <mc:Choice xmlns:v="urn:schemas-microsoft-com:vml" Requires="v">
                <p:oleObj spid="_x0000_s3075" name="Chart" r:id="rId4" imgW="7791450" imgH="4114800" progId="MSGraph.Chart.8">
                  <p:embed followColorScheme="full"/>
                </p:oleObj>
              </mc:Choice>
              <mc:Fallback>
                <p:oleObj name="Chart" r:id="rId4" imgW="7791450" imgH="4114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622425"/>
                        <a:ext cx="692785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5012" name="Text Box 4"/>
          <p:cNvSpPr txBox="1">
            <a:spLocks noChangeArrowheads="1"/>
          </p:cNvSpPr>
          <p:nvPr/>
        </p:nvSpPr>
        <p:spPr bwMode="auto">
          <a:xfrm>
            <a:off x="2508250" y="2740025"/>
            <a:ext cx="357188"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2000" u="sng">
                <a:effectLst>
                  <a:outerShdw blurRad="38100" dist="38100" dir="2700000" algn="tl">
                    <a:srgbClr val="000000"/>
                  </a:outerShdw>
                </a:effectLst>
                <a:latin typeface="Arial" charset="0"/>
                <a:ea typeface="ＭＳ Ｐゴシック" pitchFamily="34" charset="-128"/>
              </a:rPr>
              <a:t>X</a:t>
            </a:r>
            <a:endParaRPr lang="en-US" altLang="en-US" sz="2000" u="sng">
              <a:solidFill>
                <a:srgbClr val="000066"/>
              </a:solidFill>
              <a:latin typeface="Arial" charset="0"/>
              <a:ea typeface="ＭＳ Ｐゴシック" pitchFamily="34" charset="-128"/>
            </a:endParaRPr>
          </a:p>
        </p:txBody>
      </p:sp>
      <p:sp>
        <p:nvSpPr>
          <p:cNvPr id="555013" name="Text Box 5"/>
          <p:cNvSpPr txBox="1">
            <a:spLocks noChangeArrowheads="1"/>
          </p:cNvSpPr>
          <p:nvPr/>
        </p:nvSpPr>
        <p:spPr bwMode="auto">
          <a:xfrm>
            <a:off x="2508250" y="3502025"/>
            <a:ext cx="328613"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2000">
                <a:effectLst>
                  <a:outerShdw blurRad="38100" dist="38100" dir="2700000" algn="tl">
                    <a:srgbClr val="000000"/>
                  </a:outerShdw>
                </a:effectLst>
                <a:latin typeface="Arial" charset="0"/>
                <a:ea typeface="ＭＳ Ｐゴシック" pitchFamily="34" charset="-128"/>
              </a:rPr>
              <a:t>0</a:t>
            </a:r>
          </a:p>
        </p:txBody>
      </p:sp>
      <p:sp>
        <p:nvSpPr>
          <p:cNvPr id="555014" name="Text Box 6"/>
          <p:cNvSpPr txBox="1">
            <a:spLocks noChangeArrowheads="1"/>
          </p:cNvSpPr>
          <p:nvPr/>
        </p:nvSpPr>
        <p:spPr bwMode="auto">
          <a:xfrm>
            <a:off x="3998913" y="3276600"/>
            <a:ext cx="287337" cy="396875"/>
          </a:xfrm>
          <a:prstGeom prst="rect">
            <a:avLst/>
          </a:prstGeom>
          <a:noFill/>
          <a:ln w="12700">
            <a:noFill/>
            <a:miter lim="800000"/>
            <a:headEnd type="none" w="sm" len="sm"/>
            <a:tailEnd type="none" w="sm" len="sm"/>
          </a:ln>
          <a:effectLst/>
        </p:spPr>
        <p:txBody>
          <a:bodyPr>
            <a:spAutoFit/>
          </a:bodyPr>
          <a:lstStyle/>
          <a:p>
            <a:pPr algn="ctr" eaLnBrk="0" hangingPunct="0">
              <a:defRPr/>
            </a:pPr>
            <a:r>
              <a:rPr lang="en-US" altLang="en-US" sz="2000" u="sng">
                <a:effectLst>
                  <a:outerShdw blurRad="38100" dist="38100" dir="2700000" algn="tl">
                    <a:srgbClr val="000000"/>
                  </a:outerShdw>
                </a:effectLst>
                <a:latin typeface="Arial" charset="0"/>
                <a:ea typeface="ＭＳ Ｐゴシック" pitchFamily="34" charset="-128"/>
              </a:rPr>
              <a:t>X</a:t>
            </a:r>
            <a:endParaRPr lang="en-US" altLang="en-US" sz="2000" u="sng">
              <a:solidFill>
                <a:srgbClr val="000066"/>
              </a:solidFill>
              <a:latin typeface="Arial" charset="0"/>
              <a:ea typeface="ＭＳ Ｐゴシック" pitchFamily="34" charset="-128"/>
            </a:endParaRPr>
          </a:p>
        </p:txBody>
      </p:sp>
      <p:sp>
        <p:nvSpPr>
          <p:cNvPr id="555015" name="Text Box 7"/>
          <p:cNvSpPr txBox="1">
            <a:spLocks noChangeArrowheads="1"/>
          </p:cNvSpPr>
          <p:nvPr/>
        </p:nvSpPr>
        <p:spPr bwMode="auto">
          <a:xfrm>
            <a:off x="3998913" y="2876550"/>
            <a:ext cx="327025"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2000">
                <a:effectLst>
                  <a:outerShdw blurRad="38100" dist="38100" dir="2700000" algn="tl">
                    <a:srgbClr val="000000"/>
                  </a:outerShdw>
                </a:effectLst>
                <a:latin typeface="Arial" charset="0"/>
                <a:ea typeface="ＭＳ Ｐゴシック" pitchFamily="34" charset="-128"/>
              </a:rPr>
              <a:t>0</a:t>
            </a:r>
          </a:p>
        </p:txBody>
      </p:sp>
      <p:sp>
        <p:nvSpPr>
          <p:cNvPr id="555017" name="Text Box 9"/>
          <p:cNvSpPr txBox="1">
            <a:spLocks noChangeArrowheads="1"/>
          </p:cNvSpPr>
          <p:nvPr/>
        </p:nvSpPr>
        <p:spPr bwMode="auto">
          <a:xfrm>
            <a:off x="5597525" y="2359025"/>
            <a:ext cx="185738"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altLang="en-US" sz="2000">
              <a:solidFill>
                <a:srgbClr val="000066"/>
              </a:solidFill>
              <a:effectLst>
                <a:outerShdw blurRad="38100" dist="38100" dir="2700000" algn="tl">
                  <a:srgbClr val="000000"/>
                </a:outerShdw>
              </a:effectLst>
              <a:latin typeface="Arial" charset="0"/>
              <a:ea typeface="ＭＳ Ｐゴシック" pitchFamily="34" charset="-128"/>
            </a:endParaRPr>
          </a:p>
        </p:txBody>
      </p:sp>
      <p:sp>
        <p:nvSpPr>
          <p:cNvPr id="555018" name="Text Box 10"/>
          <p:cNvSpPr txBox="1">
            <a:spLocks noChangeArrowheads="1"/>
          </p:cNvSpPr>
          <p:nvPr/>
        </p:nvSpPr>
        <p:spPr bwMode="auto">
          <a:xfrm>
            <a:off x="2147888" y="5514975"/>
            <a:ext cx="1120775" cy="1046163"/>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1800">
                <a:effectLst>
                  <a:outerShdw blurRad="38100" dist="38100" dir="2700000" algn="tl">
                    <a:srgbClr val="000000"/>
                  </a:outerShdw>
                </a:effectLst>
                <a:latin typeface="Arial" charset="0"/>
                <a:ea typeface="ＭＳ Ｐゴシック" pitchFamily="34" charset="-128"/>
              </a:rPr>
              <a:t>Physical</a:t>
            </a:r>
          </a:p>
          <a:p>
            <a:pPr algn="ctr" eaLnBrk="0" hangingPunct="0">
              <a:defRPr/>
            </a:pPr>
            <a:r>
              <a:rPr lang="en-US" altLang="en-US" sz="1800">
                <a:effectLst>
                  <a:outerShdw blurRad="38100" dist="38100" dir="2700000" algn="tl">
                    <a:srgbClr val="000000"/>
                  </a:outerShdw>
                </a:effectLst>
                <a:latin typeface="Arial" charset="0"/>
                <a:ea typeface="ＭＳ Ｐゴシック" pitchFamily="34" charset="-128"/>
              </a:rPr>
              <a:t>Health</a:t>
            </a:r>
          </a:p>
          <a:p>
            <a:pPr algn="ctr" eaLnBrk="0" hangingPunct="0">
              <a:defRPr/>
            </a:pPr>
            <a:endParaRPr lang="en-US" altLang="en-US" sz="800">
              <a:effectLst>
                <a:outerShdw blurRad="38100" dist="38100" dir="2700000" algn="tl">
                  <a:srgbClr val="000000"/>
                </a:outerShdw>
              </a:effectLst>
              <a:latin typeface="Arial" charset="0"/>
              <a:ea typeface="ＭＳ Ｐゴシック" pitchFamily="34" charset="-128"/>
            </a:endParaRPr>
          </a:p>
          <a:p>
            <a:pPr algn="ctr" eaLnBrk="0" hangingPunct="0">
              <a:defRPr/>
            </a:pPr>
            <a:r>
              <a:rPr lang="en-US" altLang="en-US" sz="1800">
                <a:effectLst>
                  <a:outerShdw blurRad="38100" dist="38100" dir="2700000" algn="tl">
                    <a:srgbClr val="000000"/>
                  </a:outerShdw>
                </a:effectLst>
                <a:latin typeface="Arial" charset="0"/>
                <a:ea typeface="ＭＳ Ｐゴシック" pitchFamily="34" charset="-128"/>
              </a:rPr>
              <a:t>X &gt; 0</a:t>
            </a:r>
            <a:endParaRPr lang="en-US" altLang="en-US" sz="1800">
              <a:solidFill>
                <a:srgbClr val="000066"/>
              </a:solidFill>
              <a:effectLst>
                <a:outerShdw blurRad="38100" dist="38100" dir="2700000" algn="tl">
                  <a:srgbClr val="000000"/>
                </a:outerShdw>
              </a:effectLst>
              <a:latin typeface="Arial" charset="0"/>
              <a:ea typeface="ＭＳ Ｐゴシック" pitchFamily="34" charset="-128"/>
            </a:endParaRPr>
          </a:p>
        </p:txBody>
      </p:sp>
      <p:sp>
        <p:nvSpPr>
          <p:cNvPr id="555019" name="Text Box 11"/>
          <p:cNvSpPr txBox="1">
            <a:spLocks noChangeArrowheads="1"/>
          </p:cNvSpPr>
          <p:nvPr/>
        </p:nvSpPr>
        <p:spPr bwMode="auto">
          <a:xfrm>
            <a:off x="3700463" y="5514975"/>
            <a:ext cx="979487" cy="1046163"/>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1800">
                <a:effectLst>
                  <a:outerShdw blurRad="38100" dist="38100" dir="2700000" algn="tl">
                    <a:srgbClr val="000000"/>
                  </a:outerShdw>
                </a:effectLst>
                <a:latin typeface="Arial" charset="0"/>
                <a:ea typeface="ＭＳ Ｐゴシック" pitchFamily="34" charset="-128"/>
              </a:rPr>
              <a:t>Mental </a:t>
            </a:r>
          </a:p>
          <a:p>
            <a:pPr algn="ctr" eaLnBrk="0" hangingPunct="0">
              <a:defRPr/>
            </a:pPr>
            <a:r>
              <a:rPr lang="en-US" altLang="en-US" sz="1800">
                <a:effectLst>
                  <a:outerShdw blurRad="38100" dist="38100" dir="2700000" algn="tl">
                    <a:srgbClr val="000000"/>
                  </a:outerShdw>
                </a:effectLst>
                <a:latin typeface="Arial" charset="0"/>
                <a:ea typeface="ＭＳ Ｐゴシック" pitchFamily="34" charset="-128"/>
              </a:rPr>
              <a:t>Health</a:t>
            </a:r>
          </a:p>
          <a:p>
            <a:pPr algn="ctr" eaLnBrk="0" hangingPunct="0">
              <a:defRPr/>
            </a:pPr>
            <a:endParaRPr lang="en-US" altLang="en-US" sz="800">
              <a:effectLst>
                <a:outerShdw blurRad="38100" dist="38100" dir="2700000" algn="tl">
                  <a:srgbClr val="000000"/>
                </a:outerShdw>
              </a:effectLst>
              <a:latin typeface="Arial" charset="0"/>
              <a:ea typeface="ＭＳ Ｐゴシック" pitchFamily="34" charset="-128"/>
            </a:endParaRPr>
          </a:p>
          <a:p>
            <a:pPr algn="ctr" eaLnBrk="0" hangingPunct="0">
              <a:defRPr/>
            </a:pPr>
            <a:r>
              <a:rPr lang="en-US" altLang="en-US" sz="1800">
                <a:effectLst>
                  <a:outerShdw blurRad="38100" dist="38100" dir="2700000" algn="tl">
                    <a:srgbClr val="000000"/>
                  </a:outerShdw>
                </a:effectLst>
                <a:latin typeface="Arial" charset="0"/>
                <a:ea typeface="ＭＳ Ｐゴシック" pitchFamily="34" charset="-128"/>
              </a:rPr>
              <a:t>0 &gt; X</a:t>
            </a:r>
            <a:endParaRPr lang="en-US" altLang="en-US" sz="1800">
              <a:solidFill>
                <a:srgbClr val="000066"/>
              </a:solidFill>
              <a:effectLst>
                <a:outerShdw blurRad="38100" dist="38100" dir="2700000" algn="tl">
                  <a:srgbClr val="000000"/>
                </a:outerShdw>
              </a:effectLst>
              <a:latin typeface="Arial" charset="0"/>
              <a:ea typeface="ＭＳ Ｐゴシック" pitchFamily="34" charset="-128"/>
            </a:endParaRPr>
          </a:p>
        </p:txBody>
      </p:sp>
      <p:sp>
        <p:nvSpPr>
          <p:cNvPr id="47115" name="Line 13"/>
          <p:cNvSpPr>
            <a:spLocks noChangeShapeType="1"/>
          </p:cNvSpPr>
          <p:nvPr/>
        </p:nvSpPr>
        <p:spPr bwMode="auto">
          <a:xfrm>
            <a:off x="2644775" y="5181600"/>
            <a:ext cx="0" cy="228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6" name="Line 14"/>
          <p:cNvSpPr>
            <a:spLocks noChangeShapeType="1"/>
          </p:cNvSpPr>
          <p:nvPr/>
        </p:nvSpPr>
        <p:spPr bwMode="auto">
          <a:xfrm>
            <a:off x="4133850" y="5181600"/>
            <a:ext cx="0" cy="228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74663" y="0"/>
            <a:ext cx="8128000" cy="546100"/>
          </a:xfrm>
        </p:spPr>
        <p:txBody>
          <a:bodyPr wrap="none" lIns="92075" tIns="46038" rIns="92075" bIns="46038" anchor="t">
            <a:normAutofit fontScale="90000"/>
          </a:bodyPr>
          <a:lstStyle/>
          <a:p>
            <a:r>
              <a:rPr lang="en-US" sz="3200" b="1" smtClean="0">
                <a:latin typeface="Comic Sans MS" pitchFamily="66" charset="0"/>
              </a:rPr>
              <a:t>Is Medicine Related to Worse HRQOL?</a:t>
            </a:r>
          </a:p>
        </p:txBody>
      </p:sp>
      <p:sp>
        <p:nvSpPr>
          <p:cNvPr id="49155" name="Rectangle 3"/>
          <p:cNvSpPr>
            <a:spLocks noChangeArrowheads="1"/>
          </p:cNvSpPr>
          <p:nvPr/>
        </p:nvSpPr>
        <p:spPr bwMode="auto">
          <a:xfrm>
            <a:off x="1557338" y="1676400"/>
            <a:ext cx="6559550" cy="825500"/>
          </a:xfrm>
          <a:prstGeom prst="rect">
            <a:avLst/>
          </a:prstGeom>
          <a:noFill/>
          <a:ln w="9525">
            <a:noFill/>
            <a:miter lim="800000"/>
            <a:headEnd/>
            <a:tailEnd/>
          </a:ln>
          <a:effectLst/>
        </p:spPr>
        <p:txBody>
          <a:bodyPr lIns="92075" tIns="46038" rIns="92075" bIns="46038"/>
          <a:lstStyle/>
          <a:p>
            <a:pPr algn="ctr" eaLnBrk="0" hangingPunct="0">
              <a:spcBef>
                <a:spcPct val="20000"/>
              </a:spcBef>
              <a:tabLst>
                <a:tab pos="514350" algn="r"/>
                <a:tab pos="2286000" algn="ctr"/>
                <a:tab pos="5600700" algn="r"/>
              </a:tabLst>
              <a:defRPr/>
            </a:pPr>
            <a:r>
              <a:rPr lang="en-US" dirty="0">
                <a:latin typeface="Arial" charset="0"/>
                <a:ea typeface="ＭＳ Ｐゴシック" pitchFamily="34" charset="-128"/>
              </a:rPr>
              <a:t>	</a:t>
            </a:r>
            <a:r>
              <a:rPr lang="en-US" sz="2200" dirty="0">
                <a:latin typeface="Arial" charset="0"/>
                <a:ea typeface="ＭＳ Ｐゴシック" pitchFamily="34" charset="-128"/>
              </a:rPr>
              <a:t>1	  No	</a:t>
            </a:r>
            <a:r>
              <a:rPr lang="en-US" sz="2200" dirty="0">
                <a:solidFill>
                  <a:schemeClr val="hlink"/>
                </a:solidFill>
                <a:effectLst>
                  <a:outerShdw blurRad="38100" dist="38100" dir="2700000" algn="tl">
                    <a:srgbClr val="000000"/>
                  </a:outerShdw>
                </a:effectLst>
                <a:latin typeface="Arial" charset="0"/>
                <a:ea typeface="ＭＳ Ｐゴシック" pitchFamily="34" charset="-128"/>
              </a:rPr>
              <a:t>dead</a:t>
            </a:r>
          </a:p>
          <a:p>
            <a:pPr algn="ctr" eaLnBrk="0" hangingPunct="0">
              <a:tabLst>
                <a:tab pos="514350" algn="r"/>
                <a:tab pos="2286000" algn="ctr"/>
                <a:tab pos="5600700" algn="r"/>
              </a:tabLst>
              <a:defRPr/>
            </a:pPr>
            <a:r>
              <a:rPr lang="en-US" sz="2200" dirty="0">
                <a:latin typeface="Arial" charset="0"/>
                <a:ea typeface="ＭＳ Ｐゴシック" pitchFamily="34" charset="-128"/>
              </a:rPr>
              <a:t>	2	  No	</a:t>
            </a:r>
            <a:r>
              <a:rPr lang="en-US" sz="2200" dirty="0">
                <a:solidFill>
                  <a:schemeClr val="hlink"/>
                </a:solidFill>
                <a:effectLst>
                  <a:outerShdw blurRad="38100" dist="38100" dir="2700000" algn="tl">
                    <a:srgbClr val="000000"/>
                  </a:outerShdw>
                </a:effectLst>
                <a:latin typeface="Arial" charset="0"/>
                <a:ea typeface="ＭＳ Ｐゴシック" pitchFamily="34" charset="-128"/>
              </a:rPr>
              <a:t>dead</a:t>
            </a:r>
          </a:p>
          <a:p>
            <a:pPr algn="ctr" eaLnBrk="0" hangingPunct="0">
              <a:tabLst>
                <a:tab pos="514350" algn="r"/>
                <a:tab pos="2286000" algn="ctr"/>
                <a:tab pos="5600700" algn="r"/>
              </a:tabLst>
              <a:defRPr/>
            </a:pPr>
            <a:r>
              <a:rPr lang="en-US" sz="2200" dirty="0">
                <a:latin typeface="Arial" charset="0"/>
                <a:ea typeface="ＭＳ Ｐゴシック" pitchFamily="34" charset="-128"/>
              </a:rPr>
              <a:t> 	3	  No	50</a:t>
            </a:r>
          </a:p>
          <a:p>
            <a:pPr algn="ctr" eaLnBrk="0" hangingPunct="0">
              <a:tabLst>
                <a:tab pos="514350" algn="r"/>
                <a:tab pos="2286000" algn="ctr"/>
                <a:tab pos="5600700" algn="r"/>
              </a:tabLst>
              <a:defRPr/>
            </a:pPr>
            <a:r>
              <a:rPr lang="en-US" sz="2200" dirty="0">
                <a:latin typeface="Arial" charset="0"/>
                <a:ea typeface="ＭＳ Ｐゴシック" pitchFamily="34" charset="-128"/>
              </a:rPr>
              <a:t> 	4	  No	75</a:t>
            </a:r>
          </a:p>
          <a:p>
            <a:pPr algn="ctr" eaLnBrk="0" hangingPunct="0">
              <a:tabLst>
                <a:tab pos="514350" algn="r"/>
                <a:tab pos="2286000" algn="ctr"/>
                <a:tab pos="5600700" algn="r"/>
              </a:tabLst>
              <a:defRPr/>
            </a:pPr>
            <a:r>
              <a:rPr lang="en-US" sz="2200" dirty="0">
                <a:latin typeface="Arial" charset="0"/>
                <a:ea typeface="ＭＳ Ｐゴシック" pitchFamily="34" charset="-128"/>
              </a:rPr>
              <a:t> 	5	  No	100</a:t>
            </a:r>
          </a:p>
          <a:p>
            <a:pPr algn="ctr" eaLnBrk="0" hangingPunct="0">
              <a:tabLst>
                <a:tab pos="514350" algn="r"/>
                <a:tab pos="2286000" algn="ctr"/>
                <a:tab pos="5600700" algn="r"/>
              </a:tabLst>
              <a:defRPr/>
            </a:pPr>
            <a:r>
              <a:rPr lang="en-US" sz="2200" dirty="0">
                <a:latin typeface="Arial" charset="0"/>
                <a:ea typeface="ＭＳ Ｐゴシック" pitchFamily="34" charset="-128"/>
              </a:rPr>
              <a:t> 	6	    Yes	0</a:t>
            </a:r>
          </a:p>
          <a:p>
            <a:pPr algn="ctr" eaLnBrk="0" hangingPunct="0">
              <a:tabLst>
                <a:tab pos="514350" algn="r"/>
                <a:tab pos="2286000" algn="ctr"/>
                <a:tab pos="5600700" algn="r"/>
              </a:tabLst>
              <a:defRPr/>
            </a:pPr>
            <a:r>
              <a:rPr lang="en-US" sz="2200" dirty="0">
                <a:latin typeface="Arial" charset="0"/>
                <a:ea typeface="ＭＳ Ｐゴシック" pitchFamily="34" charset="-128"/>
              </a:rPr>
              <a:t> 	7	    Yes	25</a:t>
            </a:r>
          </a:p>
          <a:p>
            <a:pPr algn="ctr" eaLnBrk="0" hangingPunct="0">
              <a:tabLst>
                <a:tab pos="514350" algn="r"/>
                <a:tab pos="2286000" algn="ctr"/>
                <a:tab pos="5600700" algn="r"/>
              </a:tabLst>
              <a:defRPr/>
            </a:pPr>
            <a:r>
              <a:rPr lang="en-US" sz="2200" dirty="0">
                <a:latin typeface="Arial" charset="0"/>
                <a:ea typeface="ＭＳ Ｐゴシック" pitchFamily="34" charset="-128"/>
              </a:rPr>
              <a:t> 	8	    Yes	50</a:t>
            </a:r>
          </a:p>
          <a:p>
            <a:pPr algn="ctr" eaLnBrk="0" hangingPunct="0">
              <a:tabLst>
                <a:tab pos="514350" algn="r"/>
                <a:tab pos="2286000" algn="ctr"/>
                <a:tab pos="5600700" algn="r"/>
              </a:tabLst>
              <a:defRPr/>
            </a:pPr>
            <a:r>
              <a:rPr lang="en-US" sz="2200" dirty="0">
                <a:latin typeface="Arial" charset="0"/>
                <a:ea typeface="ＭＳ Ｐゴシック" pitchFamily="34" charset="-128"/>
              </a:rPr>
              <a:t> 	9	    Yes	75</a:t>
            </a:r>
          </a:p>
          <a:p>
            <a:pPr algn="ctr" eaLnBrk="0" hangingPunct="0">
              <a:tabLst>
                <a:tab pos="514350" algn="r"/>
                <a:tab pos="2286000" algn="ctr"/>
                <a:tab pos="5600700" algn="r"/>
              </a:tabLst>
              <a:defRPr/>
            </a:pPr>
            <a:r>
              <a:rPr lang="en-US" sz="2200" dirty="0">
                <a:latin typeface="Arial" charset="0"/>
                <a:ea typeface="ＭＳ Ｐゴシック" pitchFamily="34" charset="-128"/>
              </a:rPr>
              <a:t> 	10	    Yes	100</a:t>
            </a:r>
          </a:p>
        </p:txBody>
      </p:sp>
      <p:sp>
        <p:nvSpPr>
          <p:cNvPr id="48132" name="Line 4"/>
          <p:cNvSpPr>
            <a:spLocks noChangeShapeType="1"/>
          </p:cNvSpPr>
          <p:nvPr/>
        </p:nvSpPr>
        <p:spPr bwMode="auto">
          <a:xfrm>
            <a:off x="1084263" y="5867400"/>
            <a:ext cx="6478587"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3" name="Rectangle 5"/>
          <p:cNvSpPr>
            <a:spLocks noChangeArrowheads="1"/>
          </p:cNvSpPr>
          <p:nvPr/>
        </p:nvSpPr>
        <p:spPr bwMode="auto">
          <a:xfrm>
            <a:off x="1298575" y="927100"/>
            <a:ext cx="6964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eaLnBrk="0" hangingPunct="0">
              <a:lnSpc>
                <a:spcPct val="90000"/>
              </a:lnSpc>
              <a:spcBef>
                <a:spcPct val="30000"/>
              </a:spcBef>
              <a:tabLst>
                <a:tab pos="514350" algn="r"/>
                <a:tab pos="2286000" algn="ctr"/>
                <a:tab pos="5600700" algn="r"/>
              </a:tabLst>
            </a:pPr>
            <a:r>
              <a:rPr lang="en-US"/>
              <a:t>	 	        Medication	</a:t>
            </a:r>
          </a:p>
          <a:p>
            <a:pPr algn="ctr" eaLnBrk="0" hangingPunct="0">
              <a:lnSpc>
                <a:spcPct val="90000"/>
              </a:lnSpc>
              <a:tabLst>
                <a:tab pos="514350" algn="r"/>
                <a:tab pos="2286000" algn="ctr"/>
                <a:tab pos="5600700" algn="r"/>
              </a:tabLst>
            </a:pPr>
            <a:r>
              <a:rPr lang="en-US"/>
              <a:t>Person	             Use	            HRQOL (0-100)</a:t>
            </a:r>
          </a:p>
        </p:txBody>
      </p:sp>
      <p:sp>
        <p:nvSpPr>
          <p:cNvPr id="48134" name="Line 6"/>
          <p:cNvSpPr>
            <a:spLocks noChangeShapeType="1"/>
          </p:cNvSpPr>
          <p:nvPr/>
        </p:nvSpPr>
        <p:spPr bwMode="auto">
          <a:xfrm>
            <a:off x="1150938" y="762000"/>
            <a:ext cx="64357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5" name="Rectangle 7"/>
          <p:cNvSpPr>
            <a:spLocks noChangeArrowheads="1"/>
          </p:cNvSpPr>
          <p:nvPr/>
        </p:nvSpPr>
        <p:spPr bwMode="auto">
          <a:xfrm>
            <a:off x="1422400" y="6032500"/>
            <a:ext cx="6559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4300" lvl="1" algn="ctr" eaLnBrk="0" hangingPunct="0">
              <a:lnSpc>
                <a:spcPct val="90000"/>
              </a:lnSpc>
              <a:spcBef>
                <a:spcPct val="50000"/>
              </a:spcBef>
              <a:tabLst>
                <a:tab pos="914400" algn="ctr"/>
                <a:tab pos="2571750" algn="ctr"/>
                <a:tab pos="4514850" algn="r"/>
              </a:tabLst>
            </a:pPr>
            <a:r>
              <a:rPr lang="en-US" sz="2000"/>
              <a:t>No Medicine	3			75</a:t>
            </a:r>
          </a:p>
          <a:p>
            <a:pPr marL="114300" lvl="1" algn="ctr" eaLnBrk="0" hangingPunct="0">
              <a:lnSpc>
                <a:spcPct val="90000"/>
              </a:lnSpc>
              <a:tabLst>
                <a:tab pos="914400" algn="ctr"/>
                <a:tab pos="2571750" algn="ctr"/>
                <a:tab pos="4514850" algn="r"/>
              </a:tabLst>
            </a:pPr>
            <a:r>
              <a:rPr lang="en-US" sz="2000"/>
              <a:t>Yes Medicine	5			50		</a:t>
            </a:r>
          </a:p>
        </p:txBody>
      </p:sp>
      <p:sp>
        <p:nvSpPr>
          <p:cNvPr id="48136" name="Rectangle 8"/>
          <p:cNvSpPr>
            <a:spLocks noChangeArrowheads="1"/>
          </p:cNvSpPr>
          <p:nvPr/>
        </p:nvSpPr>
        <p:spPr bwMode="auto">
          <a:xfrm>
            <a:off x="1150938" y="5041900"/>
            <a:ext cx="68310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lvl="1" algn="ctr" eaLnBrk="0" hangingPunct="0">
              <a:lnSpc>
                <a:spcPct val="90000"/>
              </a:lnSpc>
              <a:tabLst>
                <a:tab pos="457200" algn="l"/>
                <a:tab pos="2514600" algn="ctr"/>
                <a:tab pos="4343400" algn="ctr"/>
              </a:tabLst>
            </a:pPr>
            <a:r>
              <a:rPr lang="en-US"/>
              <a:t>		</a:t>
            </a:r>
          </a:p>
          <a:p>
            <a:pPr lvl="1" eaLnBrk="0" hangingPunct="0">
              <a:lnSpc>
                <a:spcPct val="90000"/>
              </a:lnSpc>
              <a:tabLst>
                <a:tab pos="457200" algn="l"/>
                <a:tab pos="2514600" algn="ctr"/>
                <a:tab pos="4343400" algn="ctr"/>
              </a:tabLst>
            </a:pPr>
            <a:r>
              <a:rPr lang="en-US"/>
              <a:t>Group	                n	  	        HRQOL</a:t>
            </a:r>
          </a:p>
        </p:txBody>
      </p:sp>
      <p:sp>
        <p:nvSpPr>
          <p:cNvPr id="48137" name="Line 9"/>
          <p:cNvSpPr>
            <a:spLocks noChangeShapeType="1"/>
          </p:cNvSpPr>
          <p:nvPr/>
        </p:nvSpPr>
        <p:spPr bwMode="auto">
          <a:xfrm>
            <a:off x="1084263" y="5257800"/>
            <a:ext cx="6478587"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8" name="Line 10"/>
          <p:cNvSpPr>
            <a:spLocks noChangeShapeType="1"/>
          </p:cNvSpPr>
          <p:nvPr/>
        </p:nvSpPr>
        <p:spPr bwMode="auto">
          <a:xfrm>
            <a:off x="1084263" y="1752600"/>
            <a:ext cx="6478587"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9" name="Rectangle 11"/>
          <p:cNvSpPr>
            <a:spLocks noChangeArrowheads="1"/>
          </p:cNvSpPr>
          <p:nvPr/>
        </p:nvSpPr>
        <p:spPr bwMode="auto">
          <a:xfrm>
            <a:off x="4413250" y="5969000"/>
            <a:ext cx="38496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25400" rIns="63500" bIns="25400">
            <a:spAutoFit/>
          </a:bodyPr>
          <a:lstStyle/>
          <a:p>
            <a:pPr marL="228600" indent="-228600" algn="r" eaLnBrk="0" hangingPunct="0">
              <a:lnSpc>
                <a:spcPct val="94000"/>
              </a:lnSpc>
            </a:pPr>
            <a:r>
              <a:rPr lang="en-US"/>
              <a:t> </a:t>
            </a:r>
          </a:p>
          <a:p>
            <a:pPr marL="2057400" lvl="4" indent="-228600" algn="r" eaLnBrk="0" hangingPunct="0">
              <a:lnSpc>
                <a:spcPct val="94000"/>
              </a:lnSpc>
            </a:pPr>
            <a:r>
              <a:rPr lang="en-US" sz="800"/>
              <a:t> </a:t>
            </a:r>
          </a:p>
        </p:txBody>
      </p:sp>
      <p:sp>
        <p:nvSpPr>
          <p:cNvPr id="12" name="Arc 11"/>
          <p:cNvSpPr/>
          <p:nvPr/>
        </p:nvSpPr>
        <p:spPr bwMode="auto">
          <a:xfrm>
            <a:off x="7462838" y="2501900"/>
            <a:ext cx="1038225" cy="1079500"/>
          </a:xfrm>
          <a:prstGeom prst="arc">
            <a:avLst>
              <a:gd name="adj1" fmla="val 14974927"/>
              <a:gd name="adj2" fmla="val 7758697"/>
            </a:avLst>
          </a:prstGeom>
          <a:solidFill>
            <a:schemeClr val="accent1"/>
          </a:solidFill>
          <a:ln w="38100" cap="flat" cmpd="sng" algn="ctr">
            <a:solidFill>
              <a:schemeClr val="bg2"/>
            </a:solidFill>
            <a:prstDash val="sysDot"/>
            <a:round/>
            <a:headEnd type="none" w="sm" len="sm"/>
            <a:tailEnd type="triangle" w="sm" len="sm"/>
          </a:ln>
          <a:effectLst/>
        </p:spPr>
        <p:txBody>
          <a:bodyPr wrap="none" anchor="ctr"/>
          <a:lstStyle/>
          <a:p>
            <a:pPr algn="ctr" eaLnBrk="0" hangingPunct="0">
              <a:defRPr/>
            </a:pPr>
            <a:endParaRPr lang="en-US">
              <a:ea typeface="ＭＳ Ｐゴシック" pitchFamily="34" charset="-128"/>
              <a:cs typeface="Arial" pitchFamily="34" charset="0"/>
            </a:endParaRPr>
          </a:p>
        </p:txBody>
      </p:sp>
      <p:cxnSp>
        <p:nvCxnSpPr>
          <p:cNvPr id="48141" name="Curved Connector 14"/>
          <p:cNvCxnSpPr>
            <a:cxnSpLocks noChangeShapeType="1"/>
          </p:cNvCxnSpPr>
          <p:nvPr/>
        </p:nvCxnSpPr>
        <p:spPr bwMode="auto">
          <a:xfrm rot="5400000">
            <a:off x="6642100" y="4184650"/>
            <a:ext cx="2679700" cy="1016000"/>
          </a:xfrm>
          <a:prstGeom prst="curvedConnector3">
            <a:avLst>
              <a:gd name="adj1" fmla="val 50000"/>
            </a:avLst>
          </a:prstGeom>
          <a:noFill/>
          <a:ln w="38100" algn="ctr">
            <a:solidFill>
              <a:schemeClr val="bg2"/>
            </a:solidFill>
            <a:prstDash val="sysDot"/>
            <a:round/>
            <a:headEnd type="arrow" w="med" len="med"/>
            <a:tailEnd type="arrow" w="med" len="med"/>
          </a:ln>
          <a:extLst>
            <a:ext uri="{909E8E84-426E-40DD-AFC4-6F175D3DCCD1}">
              <a14:hiddenFill xmlns:a14="http://schemas.microsoft.com/office/drawing/2010/main">
                <a:noFill/>
              </a14:hiddenFill>
            </a:ext>
          </a:extLst>
        </p:spPr>
      </p:cxnSp>
      <p:sp>
        <p:nvSpPr>
          <p:cNvPr id="48142" name="Double Bracket 20"/>
          <p:cNvSpPr>
            <a:spLocks noChangeArrowheads="1"/>
          </p:cNvSpPr>
          <p:nvPr/>
        </p:nvSpPr>
        <p:spPr bwMode="auto">
          <a:xfrm>
            <a:off x="5943600" y="3581400"/>
            <a:ext cx="1066800" cy="1600200"/>
          </a:xfrm>
          <a:prstGeom prst="bracketPair">
            <a:avLst>
              <a:gd name="adj" fmla="val 16667"/>
            </a:avLst>
          </a:prstGeom>
          <a:solidFill>
            <a:schemeClr val="accent1"/>
          </a:solidFill>
          <a:ln w="38100" algn="ctr">
            <a:solidFill>
              <a:schemeClr val="bg2"/>
            </a:solidFill>
            <a:prstDash val="sysDot"/>
            <a:round/>
            <a:headEnd type="none" w="sm" len="sm"/>
            <a:tailEnd type="triangle" w="sm" len="sm"/>
          </a:ln>
        </p:spPr>
        <p:txBody>
          <a:bodyPr wrap="none" anchor="ctr"/>
          <a:lstStyle/>
          <a:p>
            <a:pPr algn="ctr" eaLnBrk="0" hangingPunct="0"/>
            <a:endParaRPr lang="en-US"/>
          </a:p>
        </p:txBody>
      </p:sp>
      <p:cxnSp>
        <p:nvCxnSpPr>
          <p:cNvPr id="48143" name="Curved Connector 24"/>
          <p:cNvCxnSpPr>
            <a:cxnSpLocks noChangeShapeType="1"/>
          </p:cNvCxnSpPr>
          <p:nvPr/>
        </p:nvCxnSpPr>
        <p:spPr bwMode="auto">
          <a:xfrm rot="16200000" flipH="1">
            <a:off x="5844381" y="5204619"/>
            <a:ext cx="2027238" cy="762000"/>
          </a:xfrm>
          <a:prstGeom prst="curvedConnector3">
            <a:avLst>
              <a:gd name="adj1" fmla="val 50000"/>
            </a:avLst>
          </a:prstGeom>
          <a:noFill/>
          <a:ln w="38100" algn="ctr">
            <a:solidFill>
              <a:schemeClr val="bg2"/>
            </a:solidFill>
            <a:prstDash val="sysDot"/>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609600"/>
            <a:ext cx="8153400" cy="1143000"/>
          </a:xfrm>
        </p:spPr>
        <p:txBody>
          <a:bodyPr/>
          <a:lstStyle/>
          <a:p>
            <a:r>
              <a:rPr lang="en-US" smtClean="0">
                <a:latin typeface="Comic Sans MS" pitchFamily="66" charset="0"/>
              </a:rPr>
              <a:t>Indirect Preference Measures</a:t>
            </a:r>
          </a:p>
        </p:txBody>
      </p:sp>
      <p:sp>
        <p:nvSpPr>
          <p:cNvPr id="54275" name="Content Placeholder 2"/>
          <p:cNvSpPr>
            <a:spLocks noGrp="1"/>
          </p:cNvSpPr>
          <p:nvPr>
            <p:ph idx="1"/>
          </p:nvPr>
        </p:nvSpPr>
        <p:spPr>
          <a:xfrm>
            <a:off x="0" y="1828800"/>
            <a:ext cx="9144000" cy="4297363"/>
          </a:xfrm>
        </p:spPr>
        <p:txBody>
          <a:bodyPr/>
          <a:lstStyle/>
          <a:p>
            <a:r>
              <a:rPr lang="en-US" smtClean="0"/>
              <a:t>Attributes know and used to estimate societal preferences	</a:t>
            </a:r>
          </a:p>
          <a:p>
            <a:pPr lvl="1">
              <a:buFont typeface="Wingdings" pitchFamily="2" charset="2"/>
              <a:buChar char="Ø"/>
            </a:pPr>
            <a:r>
              <a:rPr lang="en-US" smtClean="0"/>
              <a:t>Quality of Well-Being (QWB) Scale</a:t>
            </a:r>
          </a:p>
          <a:p>
            <a:pPr lvl="1">
              <a:buFont typeface="Wingdings" pitchFamily="2" charset="2"/>
              <a:buChar char="Ø"/>
            </a:pPr>
            <a:r>
              <a:rPr lang="en-US" smtClean="0"/>
              <a:t>EQ-5D</a:t>
            </a:r>
          </a:p>
          <a:p>
            <a:pPr lvl="1">
              <a:buFont typeface="Wingdings" pitchFamily="2" charset="2"/>
              <a:buChar char="Ø"/>
            </a:pPr>
            <a:r>
              <a:rPr lang="en-US" smtClean="0"/>
              <a:t>HUI2 and HUI3</a:t>
            </a:r>
          </a:p>
          <a:p>
            <a:pPr lvl="1">
              <a:buFont typeface="Wingdings" pitchFamily="2" charset="2"/>
              <a:buChar char="Ø"/>
            </a:pPr>
            <a:r>
              <a:rPr lang="en-US" smtClean="0"/>
              <a:t>SF-6D</a:t>
            </a:r>
          </a:p>
          <a:p>
            <a:pPr>
              <a:buFontTx/>
              <a:buNone/>
            </a:pPr>
            <a:endParaRPr lang="en-US" smtClean="0"/>
          </a:p>
        </p:txBody>
      </p:sp>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305BF16B-3F8C-4C07-ABC1-3D4443985103}"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12700" y="525463"/>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algn="ctr"/>
            <a:r>
              <a:rPr lang="en-US" sz="2800" dirty="0" smtClean="0">
                <a:solidFill>
                  <a:schemeClr val="tx2"/>
                </a:solidFill>
                <a:latin typeface="Comic Sans MS" pitchFamily="66" charset="0"/>
              </a:rPr>
              <a:t>QALY with and without Intervention </a:t>
            </a:r>
            <a:endParaRPr lang="en-US" sz="2800" dirty="0">
              <a:solidFill>
                <a:schemeClr val="tx2"/>
              </a:solidFill>
              <a:latin typeface="Comic Sans MS" pitchFamily="66" charset="0"/>
            </a:endParaRPr>
          </a:p>
        </p:txBody>
      </p:sp>
      <p:pic>
        <p:nvPicPr>
          <p:cNvPr id="59395" name="Picture 5" descr="Research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8" y="1219200"/>
            <a:ext cx="73834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5109" y="317993"/>
            <a:ext cx="7358063" cy="1125141"/>
          </a:xfrm>
        </p:spPr>
        <p:txBody>
          <a:bodyPr>
            <a:normAutofit/>
          </a:bodyPr>
          <a:lstStyle/>
          <a:p>
            <a:pPr>
              <a:defRPr/>
            </a:pPr>
            <a:r>
              <a:rPr lang="en-US" sz="3800" dirty="0" smtClean="0"/>
              <a:t>Use of PROMIS</a:t>
            </a:r>
            <a:endParaRPr lang="en-US" sz="3800" dirty="0"/>
          </a:p>
        </p:txBody>
      </p:sp>
      <p:sp>
        <p:nvSpPr>
          <p:cNvPr id="5" name="Content Placeholder 4"/>
          <p:cNvSpPr>
            <a:spLocks noGrp="1"/>
          </p:cNvSpPr>
          <p:nvPr>
            <p:ph sz="half" idx="1"/>
          </p:nvPr>
        </p:nvSpPr>
        <p:spPr>
          <a:xfrm>
            <a:off x="71437" y="1580361"/>
            <a:ext cx="5514227" cy="5442706"/>
          </a:xfrm>
        </p:spPr>
        <p:txBody>
          <a:bodyPr>
            <a:noAutofit/>
          </a:bodyPr>
          <a:lstStyle/>
          <a:p>
            <a:pPr marL="401822" indent="-401822">
              <a:buFontTx/>
              <a:buChar char="•"/>
            </a:pPr>
            <a:r>
              <a:rPr lang="en-US" sz="2000" dirty="0"/>
              <a:t>44 NIH grants</a:t>
            </a:r>
            <a:r>
              <a:rPr lang="en-US" sz="2000" dirty="0" smtClean="0"/>
              <a:t> </a:t>
            </a:r>
          </a:p>
          <a:p>
            <a:pPr marL="801872" lvl="1" indent="-401822">
              <a:buFontTx/>
              <a:buChar char="-"/>
            </a:pPr>
            <a:r>
              <a:rPr lang="en-US" sz="1400" dirty="0" smtClean="0"/>
              <a:t>R01</a:t>
            </a:r>
            <a:r>
              <a:rPr lang="en-US" sz="1400" dirty="0"/>
              <a:t>; R21; P01; P60; U01; K; SBIR</a:t>
            </a:r>
            <a:r>
              <a:rPr lang="en-US" sz="1400" dirty="0" smtClean="0"/>
              <a:t> </a:t>
            </a:r>
          </a:p>
          <a:p>
            <a:pPr marL="801872" lvl="1" indent="-401822">
              <a:buFontTx/>
              <a:buChar char="-"/>
            </a:pPr>
            <a:endParaRPr lang="en-US" sz="1400" dirty="0" smtClean="0"/>
          </a:p>
          <a:p>
            <a:pPr marL="401822" indent="-401822">
              <a:buFontTx/>
              <a:buChar char="•"/>
            </a:pPr>
            <a:r>
              <a:rPr lang="en-US" sz="2000" dirty="0" smtClean="0"/>
              <a:t>111 </a:t>
            </a:r>
            <a:r>
              <a:rPr lang="en-US" sz="2000" dirty="0"/>
              <a:t>studies </a:t>
            </a:r>
            <a:r>
              <a:rPr lang="en-US" sz="2000" u="sng" dirty="0"/>
              <a:t>collecting data </a:t>
            </a:r>
            <a:r>
              <a:rPr lang="en-US" sz="2000" dirty="0"/>
              <a:t>on </a:t>
            </a:r>
            <a:r>
              <a:rPr lang="en-US" sz="2000" dirty="0" smtClean="0"/>
              <a:t>AC</a:t>
            </a:r>
          </a:p>
          <a:p>
            <a:pPr marL="401822" indent="-401822">
              <a:buFontTx/>
              <a:buChar char="•"/>
            </a:pPr>
            <a:endParaRPr lang="en-US" sz="2000" dirty="0" smtClean="0"/>
          </a:p>
          <a:p>
            <a:pPr marL="401822" indent="-401822">
              <a:buFontTx/>
              <a:buChar char="•"/>
            </a:pPr>
            <a:r>
              <a:rPr lang="en-US" sz="2000" dirty="0" smtClean="0"/>
              <a:t>20 </a:t>
            </a:r>
            <a:r>
              <a:rPr lang="en-US" sz="2000" dirty="0"/>
              <a:t>NIH-sponsored clinical </a:t>
            </a:r>
            <a:r>
              <a:rPr lang="en-US" sz="2000" dirty="0" smtClean="0"/>
              <a:t>trials</a:t>
            </a:r>
          </a:p>
          <a:p>
            <a:pPr marL="401822" indent="-401822">
              <a:buNone/>
            </a:pPr>
            <a:r>
              <a:rPr lang="en-US" sz="1600" dirty="0" smtClean="0"/>
              <a:t>	- </a:t>
            </a:r>
            <a:r>
              <a:rPr lang="en-US" sz="1400" dirty="0" smtClean="0"/>
              <a:t>ECOG</a:t>
            </a:r>
            <a:r>
              <a:rPr lang="en-US" sz="1400" dirty="0"/>
              <a:t>; GOG; RTOG; SWOG; NCCTG; </a:t>
            </a:r>
            <a:r>
              <a:rPr lang="en-US" sz="1400" dirty="0" smtClean="0"/>
              <a:t>COG</a:t>
            </a:r>
          </a:p>
          <a:p>
            <a:pPr marL="401822" indent="-401822">
              <a:buNone/>
            </a:pPr>
            <a:endParaRPr lang="en-US" sz="1400" dirty="0" smtClean="0"/>
          </a:p>
          <a:p>
            <a:pPr marL="401822" indent="-401822">
              <a:buFontTx/>
              <a:buChar char="•"/>
            </a:pPr>
            <a:r>
              <a:rPr lang="en-US" sz="2000" dirty="0" smtClean="0"/>
              <a:t>8 </a:t>
            </a:r>
            <a:r>
              <a:rPr lang="en-US" sz="2000" dirty="0"/>
              <a:t>Industry-sponsored clinical </a:t>
            </a:r>
            <a:r>
              <a:rPr lang="en-US" sz="2000" dirty="0" smtClean="0"/>
              <a:t>trials</a:t>
            </a:r>
          </a:p>
          <a:p>
            <a:pPr marL="401822" indent="-401822">
              <a:buFontTx/>
              <a:buChar char="•"/>
            </a:pPr>
            <a:endParaRPr lang="en-US" sz="2000" dirty="0" smtClean="0"/>
          </a:p>
          <a:p>
            <a:pPr marL="401822" indent="-401822">
              <a:buFontTx/>
              <a:buChar char="•"/>
            </a:pPr>
            <a:r>
              <a:rPr lang="en-US" sz="2000" dirty="0" smtClean="0"/>
              <a:t>12 </a:t>
            </a:r>
            <a:r>
              <a:rPr lang="en-US" sz="2000" dirty="0"/>
              <a:t>Foundation-sponsored </a:t>
            </a:r>
            <a:r>
              <a:rPr lang="en-US" sz="2000" dirty="0" smtClean="0"/>
              <a:t>registries</a:t>
            </a:r>
          </a:p>
          <a:p>
            <a:pPr marL="401822" indent="-401822">
              <a:buNone/>
            </a:pPr>
            <a:r>
              <a:rPr lang="en-US" sz="1600" dirty="0" smtClean="0"/>
              <a:t>	- Surgery</a:t>
            </a:r>
            <a:r>
              <a:rPr lang="en-US" sz="1600" dirty="0"/>
              <a:t>; cardiology; oncology; nephrology; </a:t>
            </a:r>
            <a:r>
              <a:rPr lang="en-US" sz="1600" dirty="0" smtClean="0"/>
              <a:t>pediatrics</a:t>
            </a:r>
          </a:p>
          <a:p>
            <a:pPr marL="401822" indent="-401822">
              <a:buNone/>
            </a:pPr>
            <a:endParaRPr lang="en-US" sz="1600" dirty="0" smtClean="0"/>
          </a:p>
        </p:txBody>
      </p:sp>
      <p:pic>
        <p:nvPicPr>
          <p:cNvPr id="30724" name="Content Placeholder 6"/>
          <p:cNvPicPr>
            <a:picLocks noGrp="1" noChangeAspect="1"/>
          </p:cNvPicPr>
          <p:nvPr/>
        </p:nvPicPr>
        <p:blipFill>
          <a:blip r:embed="rId3"/>
          <a:srcRect/>
          <a:stretch>
            <a:fillRect/>
          </a:stretch>
        </p:blipFill>
        <p:spPr bwMode="auto">
          <a:xfrm>
            <a:off x="5585664" y="1928813"/>
            <a:ext cx="3115345" cy="385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PROMIS International Users’ Group</a:t>
            </a:r>
            <a:endParaRPr lang="en-US" dirty="0"/>
          </a:p>
        </p:txBody>
      </p:sp>
      <p:pic>
        <p:nvPicPr>
          <p:cNvPr id="4" name="Picture 3"/>
          <p:cNvPicPr>
            <a:picLocks noChangeAspect="1"/>
          </p:cNvPicPr>
          <p:nvPr/>
        </p:nvPicPr>
        <p:blipFill>
          <a:blip r:embed="rId3"/>
          <a:stretch>
            <a:fillRect/>
          </a:stretch>
        </p:blipFill>
        <p:spPr>
          <a:xfrm>
            <a:off x="654110" y="1704656"/>
            <a:ext cx="2096167" cy="1229038"/>
          </a:xfrm>
          <a:prstGeom prst="rect">
            <a:avLst/>
          </a:prstGeom>
        </p:spPr>
      </p:pic>
      <p:pic>
        <p:nvPicPr>
          <p:cNvPr id="5" name="Picture 4"/>
          <p:cNvPicPr>
            <a:picLocks noChangeAspect="1"/>
          </p:cNvPicPr>
          <p:nvPr/>
        </p:nvPicPr>
        <p:blipFill>
          <a:blip r:embed="rId4"/>
          <a:stretch>
            <a:fillRect/>
          </a:stretch>
        </p:blipFill>
        <p:spPr>
          <a:xfrm>
            <a:off x="3712453" y="1704656"/>
            <a:ext cx="1860798" cy="1229038"/>
          </a:xfrm>
          <a:prstGeom prst="rect">
            <a:avLst/>
          </a:prstGeom>
        </p:spPr>
      </p:pic>
      <p:pic>
        <p:nvPicPr>
          <p:cNvPr id="6" name="Picture 5"/>
          <p:cNvPicPr>
            <a:picLocks noChangeAspect="1"/>
          </p:cNvPicPr>
          <p:nvPr/>
        </p:nvPicPr>
        <p:blipFill>
          <a:blip r:embed="rId5"/>
          <a:stretch>
            <a:fillRect/>
          </a:stretch>
        </p:blipFill>
        <p:spPr>
          <a:xfrm>
            <a:off x="6525372" y="1704656"/>
            <a:ext cx="1855329" cy="1229038"/>
          </a:xfrm>
          <a:prstGeom prst="rect">
            <a:avLst/>
          </a:prstGeom>
        </p:spPr>
      </p:pic>
      <p:pic>
        <p:nvPicPr>
          <p:cNvPr id="7" name="Picture 6"/>
          <p:cNvPicPr>
            <a:picLocks noChangeAspect="1"/>
          </p:cNvPicPr>
          <p:nvPr/>
        </p:nvPicPr>
        <p:blipFill>
          <a:blip r:embed="rId6"/>
          <a:stretch>
            <a:fillRect/>
          </a:stretch>
        </p:blipFill>
        <p:spPr>
          <a:xfrm>
            <a:off x="662195" y="3376701"/>
            <a:ext cx="2088082" cy="1407778"/>
          </a:xfrm>
          <a:prstGeom prst="rect">
            <a:avLst/>
          </a:prstGeom>
        </p:spPr>
      </p:pic>
      <p:pic>
        <p:nvPicPr>
          <p:cNvPr id="8" name="Picture 7"/>
          <p:cNvPicPr>
            <a:picLocks noChangeAspect="1"/>
          </p:cNvPicPr>
          <p:nvPr/>
        </p:nvPicPr>
        <p:blipFill>
          <a:blip r:embed="rId7"/>
          <a:stretch>
            <a:fillRect/>
          </a:stretch>
        </p:blipFill>
        <p:spPr>
          <a:xfrm>
            <a:off x="3722532" y="3376702"/>
            <a:ext cx="1860798" cy="1407778"/>
          </a:xfrm>
          <a:prstGeom prst="rect">
            <a:avLst/>
          </a:prstGeom>
        </p:spPr>
      </p:pic>
      <p:pic>
        <p:nvPicPr>
          <p:cNvPr id="9" name="Picture 8"/>
          <p:cNvPicPr>
            <a:picLocks noChangeAspect="1"/>
          </p:cNvPicPr>
          <p:nvPr/>
        </p:nvPicPr>
        <p:blipFill>
          <a:blip r:embed="rId8"/>
          <a:stretch>
            <a:fillRect/>
          </a:stretch>
        </p:blipFill>
        <p:spPr>
          <a:xfrm>
            <a:off x="6525372" y="3376702"/>
            <a:ext cx="1855329" cy="1407777"/>
          </a:xfrm>
          <a:prstGeom prst="rect">
            <a:avLst/>
          </a:prstGeom>
        </p:spPr>
      </p:pic>
      <p:pic>
        <p:nvPicPr>
          <p:cNvPr id="10" name="Picture 9"/>
          <p:cNvPicPr>
            <a:picLocks noChangeAspect="1"/>
          </p:cNvPicPr>
          <p:nvPr/>
        </p:nvPicPr>
        <p:blipFill>
          <a:blip r:embed="rId9"/>
          <a:stretch>
            <a:fillRect/>
          </a:stretch>
        </p:blipFill>
        <p:spPr>
          <a:xfrm>
            <a:off x="3732609" y="5180986"/>
            <a:ext cx="1850719" cy="1270047"/>
          </a:xfrm>
          <a:prstGeom prst="rect">
            <a:avLst/>
          </a:prstGeom>
        </p:spPr>
      </p:pic>
      <p:pic>
        <p:nvPicPr>
          <p:cNvPr id="11" name="Picture 10"/>
          <p:cNvPicPr>
            <a:picLocks noChangeAspect="1"/>
          </p:cNvPicPr>
          <p:nvPr/>
        </p:nvPicPr>
        <p:blipFill>
          <a:blip r:embed="rId10"/>
          <a:stretch>
            <a:fillRect/>
          </a:stretch>
        </p:blipFill>
        <p:spPr>
          <a:xfrm>
            <a:off x="654110" y="5180985"/>
            <a:ext cx="2096167" cy="1270047"/>
          </a:xfrm>
          <a:prstGeom prst="rect">
            <a:avLst/>
          </a:prstGeom>
        </p:spPr>
      </p:pic>
      <p:sp>
        <p:nvSpPr>
          <p:cNvPr id="12" name="TextBox 11"/>
          <p:cNvSpPr txBox="1"/>
          <p:nvPr/>
        </p:nvSpPr>
        <p:spPr>
          <a:xfrm>
            <a:off x="6712487" y="5856326"/>
            <a:ext cx="1419755" cy="369332"/>
          </a:xfrm>
          <a:prstGeom prst="rect">
            <a:avLst/>
          </a:prstGeom>
          <a:noFill/>
        </p:spPr>
        <p:txBody>
          <a:bodyPr wrap="none" rtlCol="0">
            <a:spAutoFit/>
          </a:bodyPr>
          <a:lstStyle/>
          <a:p>
            <a:r>
              <a:rPr lang="en-US" dirty="0" smtClean="0"/>
              <a:t> . . .and more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a:xfrm>
            <a:off x="457200" y="1237129"/>
            <a:ext cx="8229600" cy="4903975"/>
          </a:xfrm>
        </p:spPr>
        <p:txBody>
          <a:bodyPr>
            <a:normAutofit/>
          </a:bodyPr>
          <a:lstStyle/>
          <a:p>
            <a:pPr marL="0" indent="0">
              <a:buNone/>
            </a:pPr>
            <a:r>
              <a:rPr lang="en-US" sz="2800" dirty="0">
                <a:latin typeface="Comic Sans MS" pitchFamily="66" charset="0"/>
                <a:hlinkClick r:id="rId3"/>
              </a:rPr>
              <a:t>http://gim.med.ucla.edu/FacultyPages/Hays</a:t>
            </a:r>
            <a:r>
              <a:rPr lang="en-US" sz="2800" dirty="0" smtClean="0">
                <a:latin typeface="Comic Sans MS" pitchFamily="66" charset="0"/>
                <a:hlinkClick r:id="rId3"/>
              </a:rPr>
              <a:t>/</a:t>
            </a:r>
            <a:endParaRPr lang="en-US" sz="2800" dirty="0" smtClean="0">
              <a:latin typeface="Comic Sans MS" pitchFamily="66" charset="0"/>
            </a:endParaRPr>
          </a:p>
          <a:p>
            <a:pPr marL="0" indent="0">
              <a:buNone/>
            </a:pPr>
            <a:r>
              <a:rPr lang="en-US" sz="2800" i="1" dirty="0" smtClean="0">
                <a:latin typeface="Comic Sans MS" pitchFamily="66" charset="0"/>
                <a:hlinkClick r:id="rId4"/>
              </a:rPr>
              <a:t>http</a:t>
            </a:r>
            <a:r>
              <a:rPr lang="en-US" sz="2800" i="1" dirty="0">
                <a:latin typeface="Comic Sans MS" pitchFamily="66" charset="0"/>
                <a:hlinkClick r:id="rId4"/>
              </a:rPr>
              <a:t>://</a:t>
            </a:r>
            <a:r>
              <a:rPr lang="en-US" sz="2800" i="1" dirty="0" smtClean="0">
                <a:latin typeface="Comic Sans MS" pitchFamily="66" charset="0"/>
                <a:hlinkClick r:id="rId4"/>
              </a:rPr>
              <a:t>twitter.com/RonDHays</a:t>
            </a:r>
            <a:endParaRPr lang="en-US" sz="2800" dirty="0" smtClean="0">
              <a:latin typeface="Comic Sans MS" pitchFamily="66" charset="0"/>
            </a:endParaRPr>
          </a:p>
          <a:p>
            <a:pPr marL="0" indent="0">
              <a:buNone/>
            </a:pPr>
            <a:r>
              <a:rPr lang="en-US" sz="2800" dirty="0" smtClean="0">
                <a:latin typeface="Comic Sans MS" pitchFamily="66" charset="0"/>
                <a:hlinkClick r:id="rId5"/>
              </a:rPr>
              <a:t>www.nihpromis.org</a:t>
            </a:r>
            <a:endParaRPr lang="en-US" sz="2800" dirty="0" smtClean="0">
              <a:latin typeface="Comic Sans MS" pitchFamily="66" charset="0"/>
            </a:endParaRPr>
          </a:p>
          <a:p>
            <a:endParaRPr lang="en-US" sz="2800" dirty="0"/>
          </a:p>
        </p:txBody>
      </p:sp>
      <p:pic>
        <p:nvPicPr>
          <p:cNvPr id="2050" name="Picture 2" descr="http://www.glasbergen.com/wp-content/gallery/cartoons/toon58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858" y="2787743"/>
            <a:ext cx="6723529" cy="3765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153400" y="6356350"/>
            <a:ext cx="533400" cy="365125"/>
          </a:xfrm>
          <a:prstGeom prst="rect">
            <a:avLst/>
          </a:prstGeom>
        </p:spPr>
        <p:txBody>
          <a:bodyPr/>
          <a:lstStyle/>
          <a:p>
            <a:pPr eaLnBrk="1" hangingPunct="1">
              <a:defRPr/>
            </a:pPr>
            <a:fld id="{81BAF62D-3AB2-4C91-BA48-03219D937418}" type="slidenum">
              <a:rPr lang="en-US"/>
              <a:pPr eaLnBrk="1" hangingPunct="1">
                <a:defRPr/>
              </a:pPr>
              <a:t>4</a:t>
            </a:fld>
            <a:endParaRPr lang="en-US"/>
          </a:p>
        </p:txBody>
      </p:sp>
      <p:sp>
        <p:nvSpPr>
          <p:cNvPr id="13315" name="Rectangle 2"/>
          <p:cNvSpPr>
            <a:spLocks noGrp="1" noChangeArrowheads="1"/>
          </p:cNvSpPr>
          <p:nvPr>
            <p:ph type="title" idx="4294967295"/>
          </p:nvPr>
        </p:nvSpPr>
        <p:spPr>
          <a:xfrm>
            <a:off x="514350" y="274638"/>
            <a:ext cx="9772650" cy="1143000"/>
          </a:xfrm>
        </p:spPr>
        <p:txBody>
          <a:bodyPr/>
          <a:lstStyle/>
          <a:p>
            <a:pPr algn="ctr" eaLnBrk="1" hangingPunct="1"/>
            <a:r>
              <a:rPr lang="en-US" dirty="0" smtClean="0">
                <a:latin typeface="Comic Sans MS" pitchFamily="66" charset="0"/>
              </a:rPr>
              <a:t>SF-36®  </a:t>
            </a:r>
          </a:p>
        </p:txBody>
      </p:sp>
      <p:sp>
        <p:nvSpPr>
          <p:cNvPr id="13316" name="Rectangle 3"/>
          <p:cNvSpPr>
            <a:spLocks noGrp="1" noChangeArrowheads="1"/>
          </p:cNvSpPr>
          <p:nvPr>
            <p:ph type="body" idx="4294967295"/>
          </p:nvPr>
        </p:nvSpPr>
        <p:spPr>
          <a:xfrm>
            <a:off x="514350" y="1417638"/>
            <a:ext cx="9258300" cy="4708525"/>
          </a:xfrm>
        </p:spPr>
        <p:txBody>
          <a:bodyPr>
            <a:normAutofit fontScale="85000" lnSpcReduction="20000"/>
          </a:bodyPr>
          <a:lstStyle/>
          <a:p>
            <a:pPr eaLnBrk="1" hangingPunct="1">
              <a:lnSpc>
                <a:spcPct val="90000"/>
              </a:lnSpc>
              <a:spcBef>
                <a:spcPct val="75000"/>
              </a:spcBef>
            </a:pPr>
            <a:r>
              <a:rPr lang="en-US" sz="2800" dirty="0" smtClean="0"/>
              <a:t>Functioning </a:t>
            </a:r>
          </a:p>
          <a:p>
            <a:pPr lvl="1">
              <a:lnSpc>
                <a:spcPct val="90000"/>
              </a:lnSpc>
              <a:spcBef>
                <a:spcPct val="75000"/>
              </a:spcBef>
            </a:pPr>
            <a:r>
              <a:rPr lang="en-US" sz="2400" dirty="0" smtClean="0"/>
              <a:t>Physical </a:t>
            </a:r>
            <a:r>
              <a:rPr lang="en-US" sz="2400" dirty="0" smtClean="0"/>
              <a:t>functioning (10 items)</a:t>
            </a:r>
          </a:p>
          <a:p>
            <a:pPr lvl="1">
              <a:lnSpc>
                <a:spcPct val="90000"/>
              </a:lnSpc>
              <a:spcBef>
                <a:spcPct val="75000"/>
              </a:spcBef>
            </a:pPr>
            <a:r>
              <a:rPr lang="en-US" sz="2400" dirty="0" smtClean="0"/>
              <a:t>Role </a:t>
            </a:r>
            <a:r>
              <a:rPr lang="en-US" sz="2400" dirty="0" smtClean="0"/>
              <a:t>limitations/physical (4 items</a:t>
            </a:r>
            <a:r>
              <a:rPr lang="en-US" sz="2400" dirty="0" smtClean="0"/>
              <a:t>)</a:t>
            </a:r>
          </a:p>
          <a:p>
            <a:pPr lvl="1">
              <a:lnSpc>
                <a:spcPct val="90000"/>
              </a:lnSpc>
              <a:spcBef>
                <a:spcPct val="75000"/>
              </a:spcBef>
            </a:pPr>
            <a:r>
              <a:rPr lang="en-US" sz="2400" dirty="0" smtClean="0"/>
              <a:t>Role </a:t>
            </a:r>
            <a:r>
              <a:rPr lang="en-US" sz="2400" dirty="0" smtClean="0"/>
              <a:t>limitations/emotional (3 items</a:t>
            </a:r>
            <a:r>
              <a:rPr lang="en-US" sz="2400" dirty="0" smtClean="0"/>
              <a:t>)</a:t>
            </a:r>
          </a:p>
          <a:p>
            <a:pPr lvl="1">
              <a:lnSpc>
                <a:spcPct val="90000"/>
              </a:lnSpc>
              <a:spcBef>
                <a:spcPct val="75000"/>
              </a:spcBef>
            </a:pPr>
            <a:r>
              <a:rPr lang="en-US" sz="2400" dirty="0" smtClean="0"/>
              <a:t>Social functioning (2 items)</a:t>
            </a:r>
            <a:endParaRPr lang="en-US" sz="2400" dirty="0" smtClean="0"/>
          </a:p>
          <a:p>
            <a:pPr eaLnBrk="1" hangingPunct="1">
              <a:lnSpc>
                <a:spcPct val="90000"/>
              </a:lnSpc>
              <a:spcBef>
                <a:spcPct val="75000"/>
              </a:spcBef>
            </a:pPr>
            <a:r>
              <a:rPr lang="en-US" sz="2800" dirty="0" smtClean="0"/>
              <a:t> </a:t>
            </a:r>
            <a:r>
              <a:rPr lang="en-US" sz="2800" dirty="0" smtClean="0"/>
              <a:t>Well-Being</a:t>
            </a:r>
          </a:p>
          <a:p>
            <a:pPr lvl="1">
              <a:lnSpc>
                <a:spcPct val="90000"/>
              </a:lnSpc>
              <a:spcBef>
                <a:spcPct val="75000"/>
              </a:spcBef>
            </a:pPr>
            <a:r>
              <a:rPr lang="en-US" sz="2400" dirty="0" smtClean="0"/>
              <a:t>Emotional well-being (5 items)</a:t>
            </a:r>
          </a:p>
          <a:p>
            <a:pPr lvl="1">
              <a:lnSpc>
                <a:spcPct val="90000"/>
              </a:lnSpc>
              <a:spcBef>
                <a:spcPct val="75000"/>
              </a:spcBef>
            </a:pPr>
            <a:r>
              <a:rPr lang="en-US" sz="2400" dirty="0" smtClean="0"/>
              <a:t>Energy/fatigue (4 items)</a:t>
            </a:r>
          </a:p>
          <a:p>
            <a:pPr lvl="1">
              <a:lnSpc>
                <a:spcPct val="90000"/>
              </a:lnSpc>
              <a:spcBef>
                <a:spcPct val="75000"/>
              </a:spcBef>
            </a:pPr>
            <a:r>
              <a:rPr lang="en-US" sz="2400" dirty="0" smtClean="0"/>
              <a:t>Pain (2 items)</a:t>
            </a:r>
          </a:p>
          <a:p>
            <a:pPr lvl="1">
              <a:lnSpc>
                <a:spcPct val="90000"/>
              </a:lnSpc>
              <a:spcBef>
                <a:spcPct val="75000"/>
              </a:spcBef>
            </a:pPr>
            <a:r>
              <a:rPr lang="en-US" sz="2400" dirty="0" smtClean="0"/>
              <a:t>General health perceptions (5 items)</a:t>
            </a: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616149" y="1358202"/>
            <a:ext cx="7911703" cy="1339453"/>
          </a:xfrm>
          <a:prstGeom prst="rect">
            <a:avLst/>
          </a:prstGeom>
          <a:noFill/>
          <a:ln w="12700">
            <a:noFill/>
            <a:miter lim="800000"/>
            <a:headEnd/>
            <a:tailEnd/>
          </a:ln>
        </p:spPr>
        <p:txBody>
          <a:bodyPr lIns="0" tIns="0" rIns="0" bIns="0" anchor="ctr">
            <a:prstTxWarp prst="textNoShape">
              <a:avLst/>
            </a:prstTxWarp>
          </a:bodyPr>
          <a:lstStyle/>
          <a:p>
            <a:r>
              <a:rPr lang="en-US" sz="4400" i="1" dirty="0">
                <a:ea typeface="MS PGothic" pitchFamily="34" charset="-128"/>
                <a:cs typeface="MS PGothic" pitchFamily="34" charset="-128"/>
              </a:rPr>
              <a:t>An </a:t>
            </a:r>
            <a:r>
              <a:rPr lang="en-US" sz="4400" i="1" dirty="0">
                <a:solidFill>
                  <a:schemeClr val="accent2"/>
                </a:solidFill>
                <a:ea typeface="MS PGothic" pitchFamily="34" charset="-128"/>
                <a:cs typeface="MS PGothic" pitchFamily="34" charset="-128"/>
              </a:rPr>
              <a:t>item b</a:t>
            </a:r>
            <a:r>
              <a:rPr lang="en-US" sz="4400" i="1" dirty="0">
                <a:solidFill>
                  <a:srgbClr val="C0504D"/>
                </a:solidFill>
                <a:ea typeface="MS PGothic" pitchFamily="34" charset="-128"/>
                <a:cs typeface="MS PGothic" pitchFamily="34" charset="-128"/>
              </a:rPr>
              <a:t>ank</a:t>
            </a:r>
            <a:r>
              <a:rPr lang="en-US" sz="4400" i="1" dirty="0">
                <a:ea typeface="MS PGothic" pitchFamily="34" charset="-128"/>
                <a:cs typeface="MS PGothic" pitchFamily="34" charset="-128"/>
              </a:rPr>
              <a:t> is a large collection of items measuring a single domain.</a:t>
            </a:r>
          </a:p>
        </p:txBody>
      </p:sp>
      <p:sp>
        <p:nvSpPr>
          <p:cNvPr id="26626" name="Rectangle 2"/>
          <p:cNvSpPr>
            <a:spLocks/>
          </p:cNvSpPr>
          <p:nvPr/>
        </p:nvSpPr>
        <p:spPr bwMode="auto">
          <a:xfrm>
            <a:off x="888504" y="3933527"/>
            <a:ext cx="7358063" cy="1053703"/>
          </a:xfrm>
          <a:prstGeom prst="rect">
            <a:avLst/>
          </a:prstGeom>
          <a:noFill/>
          <a:ln w="12700">
            <a:noFill/>
            <a:miter lim="800000"/>
            <a:headEnd/>
            <a:tailEnd/>
          </a:ln>
        </p:spPr>
        <p:txBody>
          <a:bodyPr lIns="0" tIns="0" rIns="0" bIns="0" anchor="ctr">
            <a:prstTxWarp prst="textNoShape">
              <a:avLst/>
            </a:prstTxWarp>
          </a:bodyPr>
          <a:lstStyle/>
          <a:p>
            <a:r>
              <a:rPr lang="en-US" sz="3400" dirty="0">
                <a:ea typeface="MS PGothic" pitchFamily="34" charset="-128"/>
                <a:cs typeface="MS PGothic" pitchFamily="34" charset="-128"/>
              </a:rPr>
              <a:t>Any and all items can be used to provide a score for that domain.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a:spLocks/>
          </p:cNvSpPr>
          <p:nvPr/>
        </p:nvSpPr>
        <p:spPr bwMode="auto">
          <a:xfrm>
            <a:off x="3064000" y="1403077"/>
            <a:ext cx="3018234" cy="144102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0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3679" y="15118"/>
                </a:moveTo>
                <a:cubicBezTo>
                  <a:pt x="10179" y="14218"/>
                  <a:pt x="6586" y="15623"/>
                  <a:pt x="3864" y="18957"/>
                </a:cubicBezTo>
                <a:lnTo>
                  <a:pt x="0" y="12236"/>
                </a:lnTo>
                <a:cubicBezTo>
                  <a:pt x="4083" y="7235"/>
                  <a:pt x="9473" y="5127"/>
                  <a:pt x="14723" y="6478"/>
                </a:cubicBezTo>
                <a:lnTo>
                  <a:pt x="14722" y="6480"/>
                </a:lnTo>
                <a:lnTo>
                  <a:pt x="15505" y="0"/>
                </a:lnTo>
                <a:lnTo>
                  <a:pt x="21600" y="12702"/>
                </a:lnTo>
                <a:lnTo>
                  <a:pt x="12896" y="21600"/>
                </a:lnTo>
                <a:lnTo>
                  <a:pt x="13679" y="15120"/>
                </a:lnTo>
                <a:lnTo>
                  <a:pt x="13679" y="15118"/>
                </a:lnTo>
                <a:close/>
                <a:moveTo>
                  <a:pt x="13679" y="15118"/>
                </a:moveTo>
              </a:path>
            </a:pathLst>
          </a:custGeom>
          <a:gradFill rotWithShape="0">
            <a:gsLst>
              <a:gs pos="0">
                <a:srgbClr val="074EB3"/>
              </a:gs>
              <a:gs pos="100000">
                <a:srgbClr val="0B3280"/>
              </a:gs>
            </a:gsLst>
            <a:lin ang="5400000" scaled="1"/>
          </a:gradFill>
          <a:ln w="254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30722" name="AutoShape 2"/>
          <p:cNvSpPr>
            <a:spLocks/>
          </p:cNvSpPr>
          <p:nvPr/>
        </p:nvSpPr>
        <p:spPr bwMode="auto">
          <a:xfrm rot="7199999">
            <a:off x="5897501" y="4145050"/>
            <a:ext cx="2104057" cy="20716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0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3679" y="15118"/>
                </a:moveTo>
                <a:cubicBezTo>
                  <a:pt x="10179" y="14218"/>
                  <a:pt x="6586" y="15623"/>
                  <a:pt x="3864" y="18957"/>
                </a:cubicBezTo>
                <a:lnTo>
                  <a:pt x="0" y="12236"/>
                </a:lnTo>
                <a:cubicBezTo>
                  <a:pt x="4083" y="7235"/>
                  <a:pt x="9473" y="5127"/>
                  <a:pt x="14723" y="6478"/>
                </a:cubicBezTo>
                <a:lnTo>
                  <a:pt x="14722" y="6480"/>
                </a:lnTo>
                <a:lnTo>
                  <a:pt x="15505" y="0"/>
                </a:lnTo>
                <a:lnTo>
                  <a:pt x="21600" y="12702"/>
                </a:lnTo>
                <a:lnTo>
                  <a:pt x="12896" y="21600"/>
                </a:lnTo>
                <a:lnTo>
                  <a:pt x="13679" y="15120"/>
                </a:lnTo>
                <a:lnTo>
                  <a:pt x="13679" y="15118"/>
                </a:lnTo>
                <a:close/>
                <a:moveTo>
                  <a:pt x="13679" y="15118"/>
                </a:moveTo>
              </a:path>
            </a:pathLst>
          </a:custGeom>
          <a:gradFill rotWithShape="0">
            <a:gsLst>
              <a:gs pos="0">
                <a:srgbClr val="0B3280"/>
              </a:gs>
              <a:gs pos="100000">
                <a:srgbClr val="074EB3"/>
              </a:gs>
            </a:gsLst>
            <a:lin ang="1800000" scaled="1"/>
          </a:gradFill>
          <a:ln w="254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30723" name="AutoShape 3"/>
          <p:cNvSpPr>
            <a:spLocks/>
          </p:cNvSpPr>
          <p:nvPr/>
        </p:nvSpPr>
        <p:spPr bwMode="auto">
          <a:xfrm rot="-7200000">
            <a:off x="1117885" y="4193046"/>
            <a:ext cx="2104058" cy="2071688"/>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0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3679" y="15118"/>
                </a:moveTo>
                <a:cubicBezTo>
                  <a:pt x="10179" y="14218"/>
                  <a:pt x="6586" y="15623"/>
                  <a:pt x="3864" y="18957"/>
                </a:cubicBezTo>
                <a:lnTo>
                  <a:pt x="0" y="12236"/>
                </a:lnTo>
                <a:cubicBezTo>
                  <a:pt x="4083" y="7235"/>
                  <a:pt x="9473" y="5127"/>
                  <a:pt x="14723" y="6478"/>
                </a:cubicBezTo>
                <a:lnTo>
                  <a:pt x="14722" y="6480"/>
                </a:lnTo>
                <a:lnTo>
                  <a:pt x="15505" y="0"/>
                </a:lnTo>
                <a:lnTo>
                  <a:pt x="21600" y="12702"/>
                </a:lnTo>
                <a:lnTo>
                  <a:pt x="12896" y="21600"/>
                </a:lnTo>
                <a:lnTo>
                  <a:pt x="13679" y="15120"/>
                </a:lnTo>
                <a:lnTo>
                  <a:pt x="13679" y="15118"/>
                </a:lnTo>
                <a:close/>
                <a:moveTo>
                  <a:pt x="13679" y="15118"/>
                </a:moveTo>
              </a:path>
            </a:pathLst>
          </a:custGeom>
          <a:gradFill rotWithShape="0">
            <a:gsLst>
              <a:gs pos="0">
                <a:srgbClr val="074EB3"/>
              </a:gs>
              <a:gs pos="100000">
                <a:srgbClr val="0B3280"/>
              </a:gs>
            </a:gsLst>
            <a:lin ang="19800000" scaled="1"/>
          </a:gradFill>
          <a:ln w="25400" cap="flat">
            <a:solidFill>
              <a:schemeClr val="tx1"/>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30724" name="Rectangle 4"/>
          <p:cNvSpPr>
            <a:spLocks/>
          </p:cNvSpPr>
          <p:nvPr/>
        </p:nvSpPr>
        <p:spPr bwMode="auto">
          <a:xfrm>
            <a:off x="6447900" y="2572078"/>
            <a:ext cx="1891431" cy="11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wrap="none" lIns="0" tIns="0" rIns="0" bIns="0" anchor="ctr">
            <a:prstTxWarp prst="textNoShape">
              <a:avLst/>
            </a:prstTxWarp>
            <a:spAutoFit/>
          </a:bodyPr>
          <a:lstStyle/>
          <a:p>
            <a:pPr algn="ctr">
              <a:spcBef>
                <a:spcPts val="1617"/>
              </a:spcBef>
            </a:pPr>
            <a:r>
              <a:rPr lang="en-US" sz="2400" dirty="0">
                <a:ea typeface="MS PGothic" pitchFamily="34" charset="-128"/>
                <a:cs typeface="Gill Sans" charset="0"/>
              </a:rPr>
              <a:t>Testing</a:t>
            </a:r>
          </a:p>
          <a:p>
            <a:pPr>
              <a:spcBef>
                <a:spcPts val="1046"/>
              </a:spcBef>
            </a:pPr>
            <a:r>
              <a:rPr lang="en-US" dirty="0">
                <a:effectLst>
                  <a:outerShdw blurRad="38100" dist="38100" dir="2700000" algn="tl">
                    <a:srgbClr val="000000"/>
                  </a:outerShdw>
                </a:effectLst>
                <a:ea typeface="MS PGothic" pitchFamily="34" charset="-128"/>
                <a:cs typeface="Gill Sans" charset="0"/>
              </a:rPr>
              <a:t> </a:t>
            </a:r>
            <a:r>
              <a:rPr lang="en-US" i="1" dirty="0">
                <a:ea typeface="MS PGothic" pitchFamily="34" charset="-128"/>
                <a:cs typeface="Gill Sans" charset="0"/>
              </a:rPr>
              <a:t>General Population</a:t>
            </a:r>
          </a:p>
          <a:p>
            <a:pPr>
              <a:spcBef>
                <a:spcPts val="1046"/>
              </a:spcBef>
            </a:pPr>
            <a:r>
              <a:rPr lang="en-US" i="1" dirty="0">
                <a:ea typeface="MS PGothic" pitchFamily="34" charset="-128"/>
                <a:cs typeface="Gill Sans" charset="0"/>
              </a:rPr>
              <a:t> Clinical Samples</a:t>
            </a:r>
          </a:p>
        </p:txBody>
      </p:sp>
      <p:sp>
        <p:nvSpPr>
          <p:cNvPr id="30725" name="Rectangle 5"/>
          <p:cNvSpPr>
            <a:spLocks/>
          </p:cNvSpPr>
          <p:nvPr/>
        </p:nvSpPr>
        <p:spPr bwMode="auto">
          <a:xfrm>
            <a:off x="3915280" y="5650663"/>
            <a:ext cx="1316466" cy="9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wrap="none" lIns="0" tIns="0" rIns="0" bIns="0" anchor="ctr">
            <a:prstTxWarp prst="textNoShape">
              <a:avLst/>
            </a:prstTxWarp>
            <a:spAutoFit/>
          </a:bodyPr>
          <a:lstStyle/>
          <a:p>
            <a:pPr algn="ctr">
              <a:spcBef>
                <a:spcPts val="352"/>
              </a:spcBef>
            </a:pPr>
            <a:r>
              <a:rPr lang="en-US" dirty="0">
                <a:solidFill>
                  <a:schemeClr val="tx1"/>
                </a:solidFill>
                <a:effectLst>
                  <a:outerShdw blurRad="38100" dist="38100" dir="2700000" algn="tl">
                    <a:srgbClr val="000000"/>
                  </a:outerShdw>
                </a:effectLst>
                <a:ea typeface="MS PGothic" pitchFamily="34" charset="-128"/>
                <a:cs typeface="MS PGothic" pitchFamily="34" charset="-128"/>
              </a:rPr>
              <a:t>Analysis</a:t>
            </a:r>
          </a:p>
          <a:p>
            <a:pPr algn="ctr">
              <a:spcBef>
                <a:spcPts val="352"/>
              </a:spcBef>
            </a:pPr>
            <a:r>
              <a:rPr lang="en-US" dirty="0">
                <a:solidFill>
                  <a:schemeClr val="tx1"/>
                </a:solidFill>
                <a:effectLst>
                  <a:outerShdw blurRad="38100" dist="38100" dir="2700000" algn="tl">
                    <a:srgbClr val="000000"/>
                  </a:outerShdw>
                </a:effectLst>
                <a:ea typeface="MS PGothic" pitchFamily="34" charset="-128"/>
                <a:cs typeface="MS PGothic" pitchFamily="34" charset="-128"/>
              </a:rPr>
              <a:t>Interpretation </a:t>
            </a:r>
          </a:p>
          <a:p>
            <a:pPr algn="ctr">
              <a:spcBef>
                <a:spcPts val="352"/>
              </a:spcBef>
            </a:pPr>
            <a:r>
              <a:rPr lang="en-US" dirty="0">
                <a:solidFill>
                  <a:schemeClr val="tx1"/>
                </a:solidFill>
                <a:effectLst>
                  <a:outerShdw blurRad="38100" dist="38100" dir="2700000" algn="tl">
                    <a:srgbClr val="000000"/>
                  </a:outerShdw>
                </a:effectLst>
                <a:ea typeface="MS PGothic" pitchFamily="34" charset="-128"/>
                <a:cs typeface="MS PGothic" pitchFamily="34" charset="-128"/>
              </a:rPr>
              <a:t>Refining</a:t>
            </a:r>
          </a:p>
        </p:txBody>
      </p:sp>
      <p:sp>
        <p:nvSpPr>
          <p:cNvPr id="30726" name="Rectangle 6"/>
          <p:cNvSpPr>
            <a:spLocks/>
          </p:cNvSpPr>
          <p:nvPr/>
        </p:nvSpPr>
        <p:spPr bwMode="auto">
          <a:xfrm>
            <a:off x="1251273" y="2308512"/>
            <a:ext cx="1812727" cy="1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0" tIns="0" rIns="0" bIns="0" anchor="ctr"/>
          <a:lstStyle/>
          <a:p>
            <a:pPr algn="ctr">
              <a:defRPr/>
            </a:pPr>
            <a:r>
              <a:rPr lang="en-US" dirty="0">
                <a:solidFill>
                  <a:schemeClr val="tx1"/>
                </a:solidFill>
                <a:effectLst>
                  <a:outerShdw blurRad="38100" dist="38100" dir="2700000" algn="tl">
                    <a:srgbClr val="000000"/>
                  </a:outerShdw>
                </a:effectLst>
                <a:ea typeface="MS PGothic" pitchFamily="34" charset="-128"/>
                <a:cs typeface="+mn-cs"/>
              </a:rPr>
              <a:t>Qualitative </a:t>
            </a:r>
          </a:p>
          <a:p>
            <a:pPr algn="ctr">
              <a:defRPr/>
            </a:pPr>
            <a:r>
              <a:rPr lang="en-US" dirty="0">
                <a:solidFill>
                  <a:schemeClr val="tx1"/>
                </a:solidFill>
                <a:effectLst>
                  <a:outerShdw blurRad="38100" dist="38100" dir="2700000" algn="tl">
                    <a:srgbClr val="000000"/>
                  </a:outerShdw>
                </a:effectLst>
                <a:ea typeface="MS PGothic" pitchFamily="34" charset="-128"/>
                <a:cs typeface="+mn-cs"/>
              </a:rPr>
              <a:t>Research </a:t>
            </a:r>
          </a:p>
          <a:p>
            <a:pPr algn="ctr">
              <a:defRPr/>
            </a:pPr>
            <a:r>
              <a:rPr lang="en-US" dirty="0">
                <a:solidFill>
                  <a:schemeClr val="tx1"/>
                </a:solidFill>
                <a:effectLst>
                  <a:outerShdw blurRad="38100" dist="38100" dir="2700000" algn="tl">
                    <a:srgbClr val="000000"/>
                  </a:outerShdw>
                </a:effectLst>
                <a:ea typeface="MS PGothic" pitchFamily="34" charset="-128"/>
                <a:cs typeface="+mn-cs"/>
              </a:rPr>
              <a:t>and Item </a:t>
            </a:r>
          </a:p>
          <a:p>
            <a:pPr algn="ctr">
              <a:defRPr/>
            </a:pPr>
            <a:r>
              <a:rPr lang="en-US" dirty="0">
                <a:solidFill>
                  <a:schemeClr val="tx1"/>
                </a:solidFill>
                <a:effectLst>
                  <a:outerShdw blurRad="38100" dist="38100" dir="2700000" algn="tl">
                    <a:srgbClr val="000000"/>
                  </a:outerShdw>
                </a:effectLst>
                <a:ea typeface="MS PGothic" pitchFamily="34" charset="-128"/>
                <a:cs typeface="+mn-cs"/>
              </a:rPr>
              <a:t>Writing </a:t>
            </a:r>
          </a:p>
        </p:txBody>
      </p:sp>
      <p:sp>
        <p:nvSpPr>
          <p:cNvPr id="8200" name="Rectangle 7"/>
          <p:cNvSpPr>
            <a:spLocks/>
          </p:cNvSpPr>
          <p:nvPr/>
        </p:nvSpPr>
        <p:spPr bwMode="auto">
          <a:xfrm>
            <a:off x="3268266" y="3009305"/>
            <a:ext cx="2598539" cy="1553766"/>
          </a:xfrm>
          <a:prstGeom prst="rect">
            <a:avLst/>
          </a:prstGeom>
          <a:noFill/>
          <a:ln w="12700">
            <a:noFill/>
            <a:miter lim="800000"/>
            <a:headEnd/>
            <a:tailEnd/>
          </a:ln>
        </p:spPr>
        <p:txBody>
          <a:bodyPr lIns="0" tIns="0" rIns="0" bIns="0" anchor="ctr">
            <a:prstTxWarp prst="textNoShape">
              <a:avLst/>
            </a:prstTxWarp>
          </a:bodyPr>
          <a:lstStyle/>
          <a:p>
            <a:pPr algn="ctr"/>
            <a:r>
              <a:rPr lang="en-US" sz="5100" b="1" dirty="0">
                <a:solidFill>
                  <a:srgbClr val="4F81BD"/>
                </a:solidFill>
                <a:ea typeface="MS PGothic" pitchFamily="34" charset="-128"/>
                <a:cs typeface="MS PGothic" pitchFamily="34" charset="-128"/>
              </a:rPr>
              <a:t>Item Bank</a:t>
            </a:r>
          </a:p>
        </p:txBody>
      </p:sp>
      <p:sp>
        <p:nvSpPr>
          <p:cNvPr id="8201" name="Rectangle 8"/>
          <p:cNvSpPr>
            <a:spLocks/>
          </p:cNvSpPr>
          <p:nvPr/>
        </p:nvSpPr>
        <p:spPr bwMode="auto">
          <a:xfrm>
            <a:off x="275730" y="223242"/>
            <a:ext cx="8475364" cy="901898"/>
          </a:xfrm>
          <a:prstGeom prst="rect">
            <a:avLst/>
          </a:prstGeom>
          <a:noFill/>
          <a:ln w="12700">
            <a:noFill/>
            <a:miter lim="800000"/>
            <a:headEnd/>
            <a:tailEnd/>
          </a:ln>
        </p:spPr>
        <p:txBody>
          <a:bodyPr lIns="0" tIns="0" rIns="0" bIns="0" anchor="ctr">
            <a:prstTxWarp prst="textNoShape">
              <a:avLst/>
            </a:prstTxWarp>
          </a:bodyPr>
          <a:lstStyle/>
          <a:p>
            <a:pPr algn="ctr">
              <a:spcBef>
                <a:spcPts val="2250"/>
              </a:spcBef>
            </a:pPr>
            <a:r>
              <a:rPr lang="en-US" sz="4200" b="1" dirty="0" smtClean="0">
                <a:solidFill>
                  <a:schemeClr val="accent1"/>
                </a:solidFill>
                <a:ea typeface="MS PGothic" pitchFamily="34" charset="-128"/>
                <a:cs typeface="MS PGothic" pitchFamily="34" charset="-128"/>
              </a:rPr>
              <a:t>Item </a:t>
            </a:r>
            <a:r>
              <a:rPr lang="en-US" sz="4200" b="1" dirty="0">
                <a:solidFill>
                  <a:schemeClr val="accent1"/>
                </a:solidFill>
                <a:ea typeface="MS PGothic" pitchFamily="34" charset="-128"/>
                <a:cs typeface="MS PGothic" pitchFamily="34" charset="-128"/>
              </a:rPr>
              <a:t>Development </a:t>
            </a:r>
            <a:r>
              <a:rPr lang="en-US" sz="4200" b="1" dirty="0" smtClean="0">
                <a:solidFill>
                  <a:schemeClr val="accent1"/>
                </a:solidFill>
                <a:ea typeface="MS PGothic" pitchFamily="34" charset="-128"/>
                <a:cs typeface="MS PGothic" pitchFamily="34" charset="-128"/>
              </a:rPr>
              <a:t>Cycle</a:t>
            </a:r>
            <a:endParaRPr lang="en-US" sz="4200" b="1" dirty="0">
              <a:solidFill>
                <a:schemeClr val="accent1"/>
              </a:solidFill>
              <a:ea typeface="MS PGothic" pitchFamily="34" charset="-128"/>
              <a:cs typeface="MS PGothic" pitchFamily="34"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pic>
        <p:nvPicPr>
          <p:cNvPr id="82946" name="Picture 4"/>
          <p:cNvPicPr>
            <a:picLocks noChangeAspect="1"/>
          </p:cNvPicPr>
          <p:nvPr/>
        </p:nvPicPr>
        <p:blipFill>
          <a:blip r:embed="rId3"/>
          <a:srcRect/>
          <a:stretch>
            <a:fillRect/>
          </a:stretch>
        </p:blipFill>
        <p:spPr bwMode="auto">
          <a:xfrm>
            <a:off x="-228600" y="12256"/>
            <a:ext cx="9525000" cy="6554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ChangeArrowheads="1"/>
          </p:cNvSpPr>
          <p:nvPr>
            <p:ph type="title"/>
          </p:nvPr>
        </p:nvSpPr>
        <p:spPr>
          <a:xfrm>
            <a:off x="0" y="274638"/>
            <a:ext cx="8991600" cy="1143000"/>
          </a:xfrm>
        </p:spPr>
        <p:txBody>
          <a:bodyPr>
            <a:normAutofit fontScale="90000"/>
          </a:bodyPr>
          <a:lstStyle/>
          <a:p>
            <a:pPr eaLnBrk="1" hangingPunct="1">
              <a:defRPr/>
            </a:pPr>
            <a:r>
              <a:rPr lang="en-US" sz="4000" dirty="0" smtClean="0"/>
              <a:t>Computerized Adaptive Testing (CAT</a:t>
            </a:r>
            <a:r>
              <a:rPr lang="en-US" sz="4000" dirty="0" smtClean="0">
                <a:effectLst>
                  <a:outerShdw blurRad="38100" dist="38100" dir="2700000" algn="tl">
                    <a:srgbClr val="000000"/>
                  </a:outerShdw>
                </a:effectLst>
              </a:rPr>
              <a:t>)</a:t>
            </a:r>
          </a:p>
        </p:txBody>
      </p:sp>
      <p:sp>
        <p:nvSpPr>
          <p:cNvPr id="702467" name="Rectangle 3"/>
          <p:cNvSpPr>
            <a:spLocks noGrp="1" noChangeArrowheads="1"/>
          </p:cNvSpPr>
          <p:nvPr>
            <p:ph type="body" idx="1"/>
          </p:nvPr>
        </p:nvSpPr>
        <p:spPr>
          <a:xfrm>
            <a:off x="457200" y="1447800"/>
            <a:ext cx="8382000" cy="5029200"/>
          </a:xfrm>
        </p:spPr>
        <p:txBody>
          <a:bodyPr>
            <a:normAutofit/>
          </a:bodyPr>
          <a:lstStyle/>
          <a:p>
            <a:pPr eaLnBrk="1" hangingPunct="1"/>
            <a:r>
              <a:rPr lang="en-US" sz="2800" dirty="0" smtClean="0"/>
              <a:t>Select questions based on </a:t>
            </a:r>
            <a:r>
              <a:rPr lang="en-US" sz="2800" dirty="0" smtClean="0"/>
              <a:t>responses </a:t>
            </a:r>
            <a:r>
              <a:rPr lang="en-US" sz="2800" dirty="0" smtClean="0"/>
              <a:t>to previously administered questions</a:t>
            </a:r>
            <a:r>
              <a:rPr lang="en-US" sz="2800" dirty="0" smtClean="0"/>
              <a:t>.</a:t>
            </a:r>
          </a:p>
          <a:p>
            <a:pPr lvl="1"/>
            <a:r>
              <a:rPr lang="en-US" sz="2400" dirty="0" smtClean="0"/>
              <a:t>Pick most “informative” items</a:t>
            </a:r>
            <a:endParaRPr lang="en-US" sz="2400" dirty="0" smtClean="0"/>
          </a:p>
          <a:p>
            <a:pPr eaLnBrk="1" hangingPunct="1"/>
            <a:endParaRPr lang="en-US" sz="2800" dirty="0" smtClean="0"/>
          </a:p>
          <a:p>
            <a:pPr eaLnBrk="1" hangingPunct="1"/>
            <a:r>
              <a:rPr lang="en-US" sz="2800" dirty="0" smtClean="0"/>
              <a:t>Iteratively estimate </a:t>
            </a:r>
            <a:r>
              <a:rPr lang="en-US" sz="2800" dirty="0" smtClean="0"/>
              <a:t>“location” </a:t>
            </a:r>
            <a:r>
              <a:rPr lang="en-US" sz="2800" dirty="0" smtClean="0"/>
              <a:t>on </a:t>
            </a:r>
            <a:r>
              <a:rPr lang="en-US" sz="2800" dirty="0" smtClean="0"/>
              <a:t>the </a:t>
            </a:r>
            <a:r>
              <a:rPr lang="en-US" sz="2800" dirty="0" smtClean="0"/>
              <a:t>domain (e.g., </a:t>
            </a:r>
            <a:r>
              <a:rPr lang="en-US" sz="2800" dirty="0" smtClean="0"/>
              <a:t> anger)</a:t>
            </a:r>
            <a:endParaRPr lang="en-US" sz="2800" dirty="0" smtClean="0"/>
          </a:p>
          <a:p>
            <a:pPr eaLnBrk="1" hangingPunct="1"/>
            <a:endParaRPr lang="en-US" sz="2800" dirty="0" smtClean="0"/>
          </a:p>
          <a:p>
            <a:pPr eaLnBrk="1" hangingPunct="1"/>
            <a:r>
              <a:rPr lang="en-US" sz="2800" dirty="0" smtClean="0"/>
              <a:t>Stop administering items when desired </a:t>
            </a:r>
            <a:r>
              <a:rPr lang="en-US" sz="2800" dirty="0" smtClean="0"/>
              <a:t>level of precision </a:t>
            </a:r>
            <a:r>
              <a:rPr lang="en-US" sz="2800" dirty="0" smtClean="0"/>
              <a:t>is reached. </a:t>
            </a:r>
            <a:endParaRPr lang="en-US" sz="2800" dirty="0" smtClean="0"/>
          </a:p>
          <a:p>
            <a:pPr eaLnBrk="1" hangingPunct="1"/>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2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62042" y="251385"/>
            <a:ext cx="7358063" cy="947663"/>
          </a:xfrm>
        </p:spPr>
        <p:txBody>
          <a:bodyPr>
            <a:normAutofit/>
          </a:bodyPr>
          <a:lstStyle/>
          <a:p>
            <a:pPr eaLnBrk="1" hangingPunct="1">
              <a:defRPr/>
            </a:pPr>
            <a:r>
              <a:rPr lang="en-US" dirty="0"/>
              <a:t>Computerized Adaptive Tests</a:t>
            </a:r>
          </a:p>
        </p:txBody>
      </p:sp>
      <p:sp>
        <p:nvSpPr>
          <p:cNvPr id="21507" name="Rectangle 3"/>
          <p:cNvSpPr>
            <a:spLocks noChangeArrowheads="1"/>
          </p:cNvSpPr>
          <p:nvPr/>
        </p:nvSpPr>
        <p:spPr bwMode="auto">
          <a:xfrm rot="10800000">
            <a:off x="1752452" y="1600646"/>
            <a:ext cx="887388" cy="5024066"/>
          </a:xfrm>
          <a:prstGeom prst="rect">
            <a:avLst/>
          </a:prstGeom>
          <a:solidFill>
            <a:srgbClr val="FFCC00"/>
          </a:solidFill>
          <a:ln w="28575">
            <a:solidFill>
              <a:srgbClr val="000000"/>
            </a:solidFill>
            <a:miter lim="800000"/>
            <a:headEnd/>
            <a:tailEnd/>
          </a:ln>
        </p:spPr>
        <p:txBody>
          <a:bodyPr rot="10800000" wrap="none" lIns="90606" tIns="45304" rIns="90606" bIns="45304" anchor="ctr"/>
          <a:lstStyle/>
          <a:p>
            <a:pPr eaLnBrk="0" hangingPunct="0">
              <a:defRPr/>
            </a:pPr>
            <a:endParaRPr lang="en-GB" sz="3200" dirty="0">
              <a:effectLst>
                <a:outerShdw blurRad="38100" dist="38100" dir="2700000" algn="tl">
                  <a:srgbClr val="000000">
                    <a:alpha val="43137"/>
                  </a:srgbClr>
                </a:outerShdw>
              </a:effectLst>
              <a:latin typeface="Arial" charset="0"/>
            </a:endParaRPr>
          </a:p>
        </p:txBody>
      </p:sp>
      <p:sp>
        <p:nvSpPr>
          <p:cNvPr id="21508" name="Text Box 4"/>
          <p:cNvSpPr txBox="1">
            <a:spLocks noChangeArrowheads="1"/>
          </p:cNvSpPr>
          <p:nvPr/>
        </p:nvSpPr>
        <p:spPr bwMode="auto">
          <a:xfrm rot="-5400000">
            <a:off x="1814959" y="3878833"/>
            <a:ext cx="325934" cy="397371"/>
          </a:xfrm>
          <a:prstGeom prst="rect">
            <a:avLst/>
          </a:prstGeom>
          <a:solidFill>
            <a:srgbClr val="FFCC00"/>
          </a:solidFill>
          <a:ln w="12700">
            <a:noFill/>
            <a:miter lim="800000"/>
            <a:headEnd/>
            <a:tailEnd/>
          </a:ln>
        </p:spPr>
        <p:txBody>
          <a:bodyPr wrap="none" lIns="90606" tIns="45304" rIns="90606" bIns="45304">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0</a:t>
            </a:r>
          </a:p>
        </p:txBody>
      </p:sp>
      <p:sp>
        <p:nvSpPr>
          <p:cNvPr id="704517" name="Line 5"/>
          <p:cNvSpPr>
            <a:spLocks noChangeShapeType="1"/>
          </p:cNvSpPr>
          <p:nvPr/>
        </p:nvSpPr>
        <p:spPr bwMode="auto">
          <a:xfrm flipH="1">
            <a:off x="2100709" y="1801564"/>
            <a:ext cx="380628" cy="0"/>
          </a:xfrm>
          <a:prstGeom prst="line">
            <a:avLst/>
          </a:prstGeom>
          <a:noFill/>
          <a:ln w="57150">
            <a:solidFill>
              <a:srgbClr val="000000"/>
            </a:solidFill>
            <a:round/>
            <a:headEnd/>
            <a:tailEnd/>
          </a:ln>
          <a:effectLst/>
        </p:spPr>
        <p:txBody>
          <a:bodyPr wrap="none" lIns="90606" tIns="45304" rIns="90606" bIns="45304"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21510" name="Text Box 6"/>
          <p:cNvSpPr txBox="1">
            <a:spLocks noChangeArrowheads="1"/>
          </p:cNvSpPr>
          <p:nvPr/>
        </p:nvSpPr>
        <p:spPr bwMode="auto">
          <a:xfrm rot="-5400000">
            <a:off x="1815517" y="3117019"/>
            <a:ext cx="324817" cy="397371"/>
          </a:xfrm>
          <a:prstGeom prst="rect">
            <a:avLst/>
          </a:prstGeom>
          <a:solidFill>
            <a:srgbClr val="FFCC00"/>
          </a:solidFill>
          <a:ln w="12700">
            <a:noFill/>
            <a:miter lim="800000"/>
            <a:headEnd/>
            <a:tailEnd/>
          </a:ln>
        </p:spPr>
        <p:txBody>
          <a:bodyPr wrap="none" lIns="90606" tIns="45304" rIns="90606" bIns="45304">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1</a:t>
            </a:r>
          </a:p>
        </p:txBody>
      </p:sp>
      <p:sp>
        <p:nvSpPr>
          <p:cNvPr id="21511" name="Text Box 7"/>
          <p:cNvSpPr txBox="1">
            <a:spLocks noChangeArrowheads="1"/>
          </p:cNvSpPr>
          <p:nvPr/>
        </p:nvSpPr>
        <p:spPr bwMode="auto">
          <a:xfrm rot="-5400000">
            <a:off x="1815517" y="2354648"/>
            <a:ext cx="324818" cy="397371"/>
          </a:xfrm>
          <a:prstGeom prst="rect">
            <a:avLst/>
          </a:prstGeom>
          <a:solidFill>
            <a:srgbClr val="FFCC00"/>
          </a:solidFill>
          <a:ln w="12700">
            <a:noFill/>
            <a:miter lim="800000"/>
            <a:headEnd/>
            <a:tailEnd/>
          </a:ln>
        </p:spPr>
        <p:txBody>
          <a:bodyPr wrap="none" lIns="90606" tIns="45304" rIns="90606" bIns="45304">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2</a:t>
            </a:r>
          </a:p>
        </p:txBody>
      </p:sp>
      <p:sp>
        <p:nvSpPr>
          <p:cNvPr id="21512" name="Text Box 8"/>
          <p:cNvSpPr txBox="1">
            <a:spLocks noChangeArrowheads="1"/>
          </p:cNvSpPr>
          <p:nvPr/>
        </p:nvSpPr>
        <p:spPr bwMode="auto">
          <a:xfrm rot="-5400000">
            <a:off x="1815517" y="1613483"/>
            <a:ext cx="324818" cy="397371"/>
          </a:xfrm>
          <a:prstGeom prst="rect">
            <a:avLst/>
          </a:prstGeom>
          <a:solidFill>
            <a:srgbClr val="FFCC00"/>
          </a:solidFill>
          <a:ln w="12700">
            <a:noFill/>
            <a:miter lim="800000"/>
            <a:headEnd/>
            <a:tailEnd/>
          </a:ln>
        </p:spPr>
        <p:txBody>
          <a:bodyPr wrap="none" lIns="90606" tIns="45304" rIns="90606" bIns="45304">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3</a:t>
            </a:r>
          </a:p>
        </p:txBody>
      </p:sp>
      <p:sp>
        <p:nvSpPr>
          <p:cNvPr id="21513" name="Text Box 9"/>
          <p:cNvSpPr txBox="1">
            <a:spLocks noChangeArrowheads="1"/>
          </p:cNvSpPr>
          <p:nvPr/>
        </p:nvSpPr>
        <p:spPr bwMode="auto">
          <a:xfrm rot="-5400000">
            <a:off x="1737940" y="4738316"/>
            <a:ext cx="479971" cy="397371"/>
          </a:xfrm>
          <a:prstGeom prst="rect">
            <a:avLst/>
          </a:prstGeom>
          <a:solidFill>
            <a:srgbClr val="FFCC00"/>
          </a:solidFill>
          <a:ln w="12700">
            <a:noFill/>
            <a:miter lim="800000"/>
            <a:headEnd/>
            <a:tailEnd/>
          </a:ln>
        </p:spPr>
        <p:txBody>
          <a:bodyPr wrap="none" lIns="90606" tIns="45304" rIns="90606" bIns="45304">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- 1</a:t>
            </a:r>
          </a:p>
        </p:txBody>
      </p:sp>
      <p:sp>
        <p:nvSpPr>
          <p:cNvPr id="21514" name="Text Box 10"/>
          <p:cNvSpPr txBox="1">
            <a:spLocks noChangeArrowheads="1"/>
          </p:cNvSpPr>
          <p:nvPr/>
        </p:nvSpPr>
        <p:spPr bwMode="auto">
          <a:xfrm rot="-5400000">
            <a:off x="1737940" y="5478364"/>
            <a:ext cx="479971" cy="397371"/>
          </a:xfrm>
          <a:prstGeom prst="rect">
            <a:avLst/>
          </a:prstGeom>
          <a:solidFill>
            <a:srgbClr val="FFCC00"/>
          </a:solidFill>
          <a:ln w="12700">
            <a:noFill/>
            <a:miter lim="800000"/>
            <a:headEnd/>
            <a:tailEnd/>
          </a:ln>
        </p:spPr>
        <p:txBody>
          <a:bodyPr wrap="none" lIns="90606" tIns="45304" rIns="90606" bIns="45304">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- 2</a:t>
            </a:r>
          </a:p>
        </p:txBody>
      </p:sp>
      <p:sp>
        <p:nvSpPr>
          <p:cNvPr id="21515" name="Text Box 11"/>
          <p:cNvSpPr txBox="1">
            <a:spLocks noChangeArrowheads="1"/>
          </p:cNvSpPr>
          <p:nvPr/>
        </p:nvSpPr>
        <p:spPr bwMode="auto">
          <a:xfrm rot="-5400000">
            <a:off x="1738498" y="6164275"/>
            <a:ext cx="478855" cy="397371"/>
          </a:xfrm>
          <a:prstGeom prst="rect">
            <a:avLst/>
          </a:prstGeom>
          <a:solidFill>
            <a:srgbClr val="FFCC00"/>
          </a:solidFill>
          <a:ln w="12700">
            <a:noFill/>
            <a:miter lim="800000"/>
            <a:headEnd/>
            <a:tailEnd/>
          </a:ln>
        </p:spPr>
        <p:txBody>
          <a:bodyPr wrap="none" lIns="90606" tIns="45304" rIns="90606" bIns="45304">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- 3</a:t>
            </a:r>
          </a:p>
        </p:txBody>
      </p:sp>
      <p:sp>
        <p:nvSpPr>
          <p:cNvPr id="704524" name="Line 12"/>
          <p:cNvSpPr>
            <a:spLocks noChangeShapeType="1"/>
          </p:cNvSpPr>
          <p:nvPr/>
        </p:nvSpPr>
        <p:spPr bwMode="auto">
          <a:xfrm flipH="1">
            <a:off x="2100709" y="2563937"/>
            <a:ext cx="380628" cy="0"/>
          </a:xfrm>
          <a:prstGeom prst="line">
            <a:avLst/>
          </a:prstGeom>
          <a:noFill/>
          <a:ln w="57150">
            <a:solidFill>
              <a:srgbClr val="000000"/>
            </a:solidFill>
            <a:round/>
            <a:headEnd/>
            <a:tailEnd/>
          </a:ln>
          <a:effectLst/>
        </p:spPr>
        <p:txBody>
          <a:bodyPr wrap="none" lIns="90606" tIns="45304" rIns="90606" bIns="45304"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25" name="Line 13"/>
          <p:cNvSpPr>
            <a:spLocks noChangeShapeType="1"/>
          </p:cNvSpPr>
          <p:nvPr/>
        </p:nvSpPr>
        <p:spPr bwMode="auto">
          <a:xfrm flipH="1">
            <a:off x="2100709" y="3326309"/>
            <a:ext cx="380628" cy="0"/>
          </a:xfrm>
          <a:prstGeom prst="line">
            <a:avLst/>
          </a:prstGeom>
          <a:noFill/>
          <a:ln w="57150">
            <a:solidFill>
              <a:srgbClr val="000000"/>
            </a:solidFill>
            <a:round/>
            <a:headEnd/>
            <a:tailEnd/>
          </a:ln>
          <a:effectLst/>
        </p:spPr>
        <p:txBody>
          <a:bodyPr wrap="none" lIns="90606" tIns="45304" rIns="90606" bIns="45304"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26" name="Line 14"/>
          <p:cNvSpPr>
            <a:spLocks noChangeShapeType="1"/>
          </p:cNvSpPr>
          <p:nvPr/>
        </p:nvSpPr>
        <p:spPr bwMode="auto">
          <a:xfrm flipH="1">
            <a:off x="2100709" y="4087564"/>
            <a:ext cx="380628" cy="0"/>
          </a:xfrm>
          <a:prstGeom prst="line">
            <a:avLst/>
          </a:prstGeom>
          <a:noFill/>
          <a:ln w="57150">
            <a:solidFill>
              <a:srgbClr val="000000"/>
            </a:solidFill>
            <a:round/>
            <a:headEnd/>
            <a:tailEnd/>
          </a:ln>
          <a:effectLst/>
        </p:spPr>
        <p:txBody>
          <a:bodyPr wrap="none" lIns="90606" tIns="45304" rIns="90606" bIns="45304"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27" name="Line 15"/>
          <p:cNvSpPr>
            <a:spLocks noChangeShapeType="1"/>
          </p:cNvSpPr>
          <p:nvPr/>
        </p:nvSpPr>
        <p:spPr bwMode="auto">
          <a:xfrm flipH="1">
            <a:off x="2100709" y="4849937"/>
            <a:ext cx="380628" cy="0"/>
          </a:xfrm>
          <a:prstGeom prst="line">
            <a:avLst/>
          </a:prstGeom>
          <a:noFill/>
          <a:ln w="57150">
            <a:solidFill>
              <a:srgbClr val="000000"/>
            </a:solidFill>
            <a:round/>
            <a:headEnd/>
            <a:tailEnd/>
          </a:ln>
          <a:effectLst/>
        </p:spPr>
        <p:txBody>
          <a:bodyPr wrap="none" lIns="90606" tIns="45304" rIns="90606" bIns="45304"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28" name="Line 16"/>
          <p:cNvSpPr>
            <a:spLocks noChangeShapeType="1"/>
          </p:cNvSpPr>
          <p:nvPr/>
        </p:nvSpPr>
        <p:spPr bwMode="auto">
          <a:xfrm flipH="1">
            <a:off x="2100709" y="5612309"/>
            <a:ext cx="380628" cy="0"/>
          </a:xfrm>
          <a:prstGeom prst="line">
            <a:avLst/>
          </a:prstGeom>
          <a:noFill/>
          <a:ln w="57150">
            <a:solidFill>
              <a:srgbClr val="000000"/>
            </a:solidFill>
            <a:round/>
            <a:headEnd/>
            <a:tailEnd/>
          </a:ln>
          <a:effectLst/>
        </p:spPr>
        <p:txBody>
          <a:bodyPr wrap="none" lIns="90606" tIns="45304" rIns="90606" bIns="45304"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29" name="Line 17"/>
          <p:cNvSpPr>
            <a:spLocks noChangeShapeType="1"/>
          </p:cNvSpPr>
          <p:nvPr/>
        </p:nvSpPr>
        <p:spPr bwMode="auto">
          <a:xfrm flipH="1">
            <a:off x="2100709" y="6373564"/>
            <a:ext cx="380628" cy="0"/>
          </a:xfrm>
          <a:prstGeom prst="line">
            <a:avLst/>
          </a:prstGeom>
          <a:noFill/>
          <a:ln w="57150">
            <a:solidFill>
              <a:srgbClr val="000000"/>
            </a:solidFill>
            <a:round/>
            <a:headEnd/>
            <a:tailEnd/>
          </a:ln>
          <a:effectLst/>
        </p:spPr>
        <p:txBody>
          <a:bodyPr wrap="none" lIns="90606" tIns="45304" rIns="90606" bIns="45304"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21522" name="Text Box 18"/>
          <p:cNvSpPr txBox="1">
            <a:spLocks noChangeArrowheads="1"/>
          </p:cNvSpPr>
          <p:nvPr/>
        </p:nvSpPr>
        <p:spPr bwMode="auto">
          <a:xfrm>
            <a:off x="688084" y="1392405"/>
            <a:ext cx="692618" cy="599324"/>
          </a:xfrm>
          <a:prstGeom prst="rect">
            <a:avLst/>
          </a:prstGeom>
          <a:noFill/>
          <a:ln w="12700" cap="sq">
            <a:noFill/>
            <a:miter lim="800000"/>
            <a:headEnd type="none" w="sm" len="sm"/>
            <a:tailEnd type="none" w="lg" len="lg"/>
          </a:ln>
        </p:spPr>
        <p:txBody>
          <a:bodyPr wrap="none" lIns="90606" tIns="45304" rIns="90606" bIns="45304" anchor="ctr">
            <a:spAutoFit/>
          </a:bodyPr>
          <a:lstStyle/>
          <a:p>
            <a:pPr algn="ctr" eaLnBrk="0" hangingPunct="0">
              <a:defRPr/>
            </a:pPr>
            <a:r>
              <a:rPr lang="en-GB" sz="1100" dirty="0">
                <a:effectLst>
                  <a:outerShdw blurRad="38100" dist="38100" dir="2700000" algn="tl">
                    <a:srgbClr val="000000">
                      <a:alpha val="43137"/>
                    </a:srgbClr>
                  </a:outerShdw>
                </a:effectLst>
                <a:latin typeface="Arial" charset="0"/>
              </a:rPr>
              <a:t>high </a:t>
            </a:r>
            <a:r>
              <a:rPr lang="en-GB" sz="1100" dirty="0" smtClean="0">
                <a:effectLst>
                  <a:outerShdw blurRad="38100" dist="38100" dir="2700000" algn="tl">
                    <a:srgbClr val="000000">
                      <a:alpha val="43137"/>
                    </a:srgbClr>
                  </a:outerShdw>
                </a:effectLst>
                <a:latin typeface="Arial" charset="0"/>
              </a:rPr>
              <a:t/>
            </a:r>
            <a:br>
              <a:rPr lang="en-GB" sz="1100" dirty="0" smtClean="0">
                <a:effectLst>
                  <a:outerShdw blurRad="38100" dist="38100" dir="2700000" algn="tl">
                    <a:srgbClr val="000000">
                      <a:alpha val="43137"/>
                    </a:srgbClr>
                  </a:outerShdw>
                </a:effectLst>
                <a:latin typeface="Arial" charset="0"/>
              </a:rPr>
            </a:br>
            <a:r>
              <a:rPr lang="en-GB" sz="1100" dirty="0" smtClean="0">
                <a:effectLst>
                  <a:outerShdw blurRad="38100" dist="38100" dir="2700000" algn="tl">
                    <a:srgbClr val="000000">
                      <a:alpha val="43137"/>
                    </a:srgbClr>
                  </a:outerShdw>
                </a:effectLst>
                <a:latin typeface="Arial" charset="0"/>
              </a:rPr>
              <a:t>physical</a:t>
            </a:r>
          </a:p>
          <a:p>
            <a:pPr algn="ctr" eaLnBrk="0" hangingPunct="0">
              <a:defRPr/>
            </a:pPr>
            <a:r>
              <a:rPr lang="en-GB" sz="1100" dirty="0" smtClean="0">
                <a:effectLst>
                  <a:outerShdw blurRad="38100" dist="38100" dir="2700000" algn="tl">
                    <a:srgbClr val="000000">
                      <a:alpha val="43137"/>
                    </a:srgbClr>
                  </a:outerShdw>
                </a:effectLst>
                <a:latin typeface="Arial" charset="0"/>
              </a:rPr>
              <a:t>function</a:t>
            </a:r>
            <a:endParaRPr lang="en-GB" sz="1100" dirty="0">
              <a:effectLst>
                <a:outerShdw blurRad="38100" dist="38100" dir="2700000" algn="tl">
                  <a:srgbClr val="000000">
                    <a:alpha val="43137"/>
                  </a:srgbClr>
                </a:outerShdw>
              </a:effectLst>
              <a:latin typeface="Arial" charset="0"/>
            </a:endParaRPr>
          </a:p>
        </p:txBody>
      </p:sp>
      <p:grpSp>
        <p:nvGrpSpPr>
          <p:cNvPr id="2" name="Group 20"/>
          <p:cNvGrpSpPr>
            <a:grpSpLocks/>
          </p:cNvGrpSpPr>
          <p:nvPr/>
        </p:nvGrpSpPr>
        <p:grpSpPr bwMode="auto">
          <a:xfrm>
            <a:off x="4259318" y="1906366"/>
            <a:ext cx="1428768" cy="3043045"/>
            <a:chOff x="2763" y="987"/>
            <a:chExt cx="900" cy="1917"/>
          </a:xfrm>
        </p:grpSpPr>
        <p:sp>
          <p:nvSpPr>
            <p:cNvPr id="21554" name="Rectangle 21"/>
            <p:cNvSpPr>
              <a:spLocks noChangeArrowheads="1"/>
            </p:cNvSpPr>
            <p:nvPr/>
          </p:nvSpPr>
          <p:spPr bwMode="auto">
            <a:xfrm rot="10800000">
              <a:off x="2896" y="1292"/>
              <a:ext cx="580" cy="1612"/>
            </a:xfrm>
            <a:prstGeom prst="rect">
              <a:avLst/>
            </a:prstGeom>
            <a:solidFill>
              <a:srgbClr val="FFCC00"/>
            </a:solidFill>
            <a:ln w="28575">
              <a:solidFill>
                <a:srgbClr val="000000"/>
              </a:solidFill>
              <a:miter lim="800000"/>
              <a:headEnd/>
              <a:tailEnd/>
            </a:ln>
          </p:spPr>
          <p:txBody>
            <a:bodyPr rot="10800000" wrap="none" anchor="ctr"/>
            <a:lstStyle/>
            <a:p>
              <a:pPr eaLnBrk="0" hangingPunct="0">
                <a:defRPr/>
              </a:pPr>
              <a:endParaRPr lang="en-GB" sz="3200" dirty="0">
                <a:effectLst>
                  <a:outerShdw blurRad="38100" dist="38100" dir="2700000" algn="tl">
                    <a:srgbClr val="000000">
                      <a:alpha val="43137"/>
                    </a:srgbClr>
                  </a:outerShdw>
                </a:effectLst>
                <a:latin typeface="Arial" charset="0"/>
              </a:endParaRPr>
            </a:p>
          </p:txBody>
        </p:sp>
        <p:sp>
          <p:nvSpPr>
            <p:cNvPr id="21555" name="Text Box 22"/>
            <p:cNvSpPr txBox="1">
              <a:spLocks noChangeArrowheads="1"/>
            </p:cNvSpPr>
            <p:nvPr/>
          </p:nvSpPr>
          <p:spPr bwMode="auto">
            <a:xfrm rot="16200000">
              <a:off x="2963" y="2252"/>
              <a:ext cx="206" cy="252"/>
            </a:xfrm>
            <a:prstGeom prst="rect">
              <a:avLst/>
            </a:prstGeom>
            <a:solidFill>
              <a:srgbClr val="FFCC00"/>
            </a:solidFill>
            <a:ln w="12700">
              <a:noFill/>
              <a:miter lim="800000"/>
              <a:headEnd/>
              <a:tailEnd/>
            </a:ln>
          </p:spPr>
          <p:txBody>
            <a:bodyPr wrap="none">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0</a:t>
              </a:r>
            </a:p>
          </p:txBody>
        </p:sp>
        <p:sp>
          <p:nvSpPr>
            <p:cNvPr id="21556" name="Text Box 23"/>
            <p:cNvSpPr txBox="1">
              <a:spLocks noChangeArrowheads="1"/>
            </p:cNvSpPr>
            <p:nvPr/>
          </p:nvSpPr>
          <p:spPr bwMode="auto">
            <a:xfrm rot="16200000">
              <a:off x="2963" y="1776"/>
              <a:ext cx="206" cy="252"/>
            </a:xfrm>
            <a:prstGeom prst="rect">
              <a:avLst/>
            </a:prstGeom>
            <a:solidFill>
              <a:srgbClr val="FFCC00"/>
            </a:solidFill>
            <a:ln w="12700">
              <a:noFill/>
              <a:miter lim="800000"/>
              <a:headEnd/>
              <a:tailEnd/>
            </a:ln>
          </p:spPr>
          <p:txBody>
            <a:bodyPr wrap="none">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1</a:t>
              </a:r>
            </a:p>
          </p:txBody>
        </p:sp>
        <p:sp>
          <p:nvSpPr>
            <p:cNvPr id="21557" name="Text Box 24"/>
            <p:cNvSpPr txBox="1">
              <a:spLocks noChangeArrowheads="1"/>
            </p:cNvSpPr>
            <p:nvPr/>
          </p:nvSpPr>
          <p:spPr bwMode="auto">
            <a:xfrm rot="16200000">
              <a:off x="2963" y="1295"/>
              <a:ext cx="206" cy="252"/>
            </a:xfrm>
            <a:prstGeom prst="rect">
              <a:avLst/>
            </a:prstGeom>
            <a:solidFill>
              <a:srgbClr val="FFCC00"/>
            </a:solidFill>
            <a:ln w="12700">
              <a:noFill/>
              <a:miter lim="800000"/>
              <a:headEnd/>
              <a:tailEnd/>
            </a:ln>
          </p:spPr>
          <p:txBody>
            <a:bodyPr wrap="none">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2</a:t>
              </a:r>
            </a:p>
          </p:txBody>
        </p:sp>
        <p:sp>
          <p:nvSpPr>
            <p:cNvPr id="704537" name="Line 25"/>
            <p:cNvSpPr>
              <a:spLocks noChangeShapeType="1"/>
            </p:cNvSpPr>
            <p:nvPr/>
          </p:nvSpPr>
          <p:spPr bwMode="auto">
            <a:xfrm flipH="1">
              <a:off x="3140" y="1428"/>
              <a:ext cx="240" cy="0"/>
            </a:xfrm>
            <a:prstGeom prst="line">
              <a:avLst/>
            </a:prstGeom>
            <a:noFill/>
            <a:ln w="57150">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38" name="Line 26"/>
            <p:cNvSpPr>
              <a:spLocks noChangeShapeType="1"/>
            </p:cNvSpPr>
            <p:nvPr/>
          </p:nvSpPr>
          <p:spPr bwMode="auto">
            <a:xfrm flipH="1">
              <a:off x="3140" y="1908"/>
              <a:ext cx="240" cy="0"/>
            </a:xfrm>
            <a:prstGeom prst="line">
              <a:avLst/>
            </a:prstGeom>
            <a:noFill/>
            <a:ln w="57150">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39" name="Line 27"/>
            <p:cNvSpPr>
              <a:spLocks noChangeShapeType="1"/>
            </p:cNvSpPr>
            <p:nvPr/>
          </p:nvSpPr>
          <p:spPr bwMode="auto">
            <a:xfrm flipH="1">
              <a:off x="3140" y="2388"/>
              <a:ext cx="240" cy="0"/>
            </a:xfrm>
            <a:prstGeom prst="line">
              <a:avLst/>
            </a:prstGeom>
            <a:noFill/>
            <a:ln w="57150">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0" name="Line 28"/>
            <p:cNvSpPr>
              <a:spLocks noChangeShapeType="1"/>
            </p:cNvSpPr>
            <p:nvPr/>
          </p:nvSpPr>
          <p:spPr bwMode="auto">
            <a:xfrm rot="10800000" flipH="1">
              <a:off x="3284" y="1380"/>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1" name="Line 29"/>
            <p:cNvSpPr>
              <a:spLocks noChangeShapeType="1"/>
            </p:cNvSpPr>
            <p:nvPr/>
          </p:nvSpPr>
          <p:spPr bwMode="auto">
            <a:xfrm rot="10800000" flipH="1">
              <a:off x="3284" y="1428"/>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2" name="Line 30"/>
            <p:cNvSpPr>
              <a:spLocks noChangeShapeType="1"/>
            </p:cNvSpPr>
            <p:nvPr/>
          </p:nvSpPr>
          <p:spPr bwMode="auto">
            <a:xfrm rot="10800000" flipH="1">
              <a:off x="3284" y="1524"/>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3" name="Line 31"/>
            <p:cNvSpPr>
              <a:spLocks noChangeShapeType="1"/>
            </p:cNvSpPr>
            <p:nvPr/>
          </p:nvSpPr>
          <p:spPr bwMode="auto">
            <a:xfrm rot="10800000" flipH="1">
              <a:off x="3284" y="1620"/>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4" name="Line 32"/>
            <p:cNvSpPr>
              <a:spLocks noChangeShapeType="1"/>
            </p:cNvSpPr>
            <p:nvPr/>
          </p:nvSpPr>
          <p:spPr bwMode="auto">
            <a:xfrm rot="10800000" flipH="1">
              <a:off x="3284" y="1716"/>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5" name="Line 33"/>
            <p:cNvSpPr>
              <a:spLocks noChangeShapeType="1"/>
            </p:cNvSpPr>
            <p:nvPr/>
          </p:nvSpPr>
          <p:spPr bwMode="auto">
            <a:xfrm rot="10800000" flipH="1">
              <a:off x="3284" y="1812"/>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6" name="Line 34"/>
            <p:cNvSpPr>
              <a:spLocks noChangeShapeType="1"/>
            </p:cNvSpPr>
            <p:nvPr/>
          </p:nvSpPr>
          <p:spPr bwMode="auto">
            <a:xfrm rot="10800000" flipH="1">
              <a:off x="3284" y="1908"/>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7" name="Line 35"/>
            <p:cNvSpPr>
              <a:spLocks noChangeShapeType="1"/>
            </p:cNvSpPr>
            <p:nvPr/>
          </p:nvSpPr>
          <p:spPr bwMode="auto">
            <a:xfrm rot="10800000" flipH="1">
              <a:off x="3284" y="2004"/>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8" name="Line 36"/>
            <p:cNvSpPr>
              <a:spLocks noChangeShapeType="1"/>
            </p:cNvSpPr>
            <p:nvPr/>
          </p:nvSpPr>
          <p:spPr bwMode="auto">
            <a:xfrm rot="10800000" flipH="1">
              <a:off x="3284" y="2100"/>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49" name="Line 37"/>
            <p:cNvSpPr>
              <a:spLocks noChangeShapeType="1"/>
            </p:cNvSpPr>
            <p:nvPr/>
          </p:nvSpPr>
          <p:spPr bwMode="auto">
            <a:xfrm rot="10800000" flipH="1">
              <a:off x="3284" y="2196"/>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50" name="Line 38"/>
            <p:cNvSpPr>
              <a:spLocks noChangeShapeType="1"/>
            </p:cNvSpPr>
            <p:nvPr/>
          </p:nvSpPr>
          <p:spPr bwMode="auto">
            <a:xfrm rot="10800000" flipH="1">
              <a:off x="3284" y="2292"/>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51" name="Line 39"/>
            <p:cNvSpPr>
              <a:spLocks noChangeShapeType="1"/>
            </p:cNvSpPr>
            <p:nvPr/>
          </p:nvSpPr>
          <p:spPr bwMode="auto">
            <a:xfrm rot="10800000" flipH="1">
              <a:off x="3284" y="2388"/>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52" name="Line 40"/>
            <p:cNvSpPr>
              <a:spLocks noChangeShapeType="1"/>
            </p:cNvSpPr>
            <p:nvPr/>
          </p:nvSpPr>
          <p:spPr bwMode="auto">
            <a:xfrm rot="10800000" flipH="1">
              <a:off x="3284" y="2484"/>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53" name="Line 41"/>
            <p:cNvSpPr>
              <a:spLocks noChangeShapeType="1"/>
            </p:cNvSpPr>
            <p:nvPr/>
          </p:nvSpPr>
          <p:spPr bwMode="auto">
            <a:xfrm rot="10800000" flipH="1">
              <a:off x="3284" y="2580"/>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54" name="Line 42"/>
            <p:cNvSpPr>
              <a:spLocks noChangeShapeType="1"/>
            </p:cNvSpPr>
            <p:nvPr/>
          </p:nvSpPr>
          <p:spPr bwMode="auto">
            <a:xfrm rot="10800000" flipH="1">
              <a:off x="3284" y="2676"/>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21576" name="Text Box 43"/>
            <p:cNvSpPr txBox="1">
              <a:spLocks noChangeArrowheads="1"/>
            </p:cNvSpPr>
            <p:nvPr/>
          </p:nvSpPr>
          <p:spPr bwMode="auto">
            <a:xfrm>
              <a:off x="2763" y="987"/>
              <a:ext cx="900" cy="233"/>
            </a:xfrm>
            <a:prstGeom prst="rect">
              <a:avLst/>
            </a:prstGeom>
            <a:noFill/>
            <a:ln w="12700" cap="sq">
              <a:noFill/>
              <a:miter lim="800000"/>
              <a:headEnd type="none" w="sm" len="sm"/>
              <a:tailEnd type="none" w="lg" len="lg"/>
            </a:ln>
          </p:spPr>
          <p:txBody>
            <a:bodyPr wrap="none" anchor="ctr">
              <a:spAutoFit/>
            </a:bodyPr>
            <a:lstStyle/>
            <a:p>
              <a:pPr eaLnBrk="0" hangingPunct="0">
                <a:defRPr/>
              </a:pPr>
              <a:r>
                <a:rPr lang="en-GB" dirty="0" smtClean="0">
                  <a:solidFill>
                    <a:srgbClr val="000000"/>
                  </a:solidFill>
                  <a:effectLst>
                    <a:outerShdw blurRad="38100" dist="38100" dir="2700000" algn="tl">
                      <a:srgbClr val="000000">
                        <a:alpha val="43137"/>
                      </a:srgbClr>
                    </a:outerShdw>
                  </a:effectLst>
                  <a:latin typeface="Arial" charset="0"/>
                  <a:cs typeface="+mn-cs"/>
                </a:rPr>
                <a:t>Question #2</a:t>
              </a:r>
              <a:endParaRPr lang="en-GB" dirty="0">
                <a:solidFill>
                  <a:srgbClr val="000000"/>
                </a:solidFill>
                <a:effectLst>
                  <a:outerShdw blurRad="38100" dist="38100" dir="2700000" algn="tl">
                    <a:srgbClr val="000000">
                      <a:alpha val="43137"/>
                    </a:srgbClr>
                  </a:outerShdw>
                </a:effectLst>
                <a:latin typeface="Arial" charset="0"/>
                <a:cs typeface="+mn-cs"/>
              </a:endParaRPr>
            </a:p>
          </p:txBody>
        </p:sp>
      </p:grpSp>
      <p:grpSp>
        <p:nvGrpSpPr>
          <p:cNvPr id="3" name="Group 44"/>
          <p:cNvGrpSpPr>
            <a:grpSpLocks/>
          </p:cNvGrpSpPr>
          <p:nvPr/>
        </p:nvGrpSpPr>
        <p:grpSpPr bwMode="auto">
          <a:xfrm>
            <a:off x="6475069" y="1907796"/>
            <a:ext cx="1428767" cy="1765340"/>
            <a:chOff x="4660" y="988"/>
            <a:chExt cx="900" cy="1112"/>
          </a:xfrm>
        </p:grpSpPr>
        <p:sp>
          <p:nvSpPr>
            <p:cNvPr id="21536" name="Rectangle 45"/>
            <p:cNvSpPr>
              <a:spLocks noChangeArrowheads="1"/>
            </p:cNvSpPr>
            <p:nvPr/>
          </p:nvSpPr>
          <p:spPr bwMode="auto">
            <a:xfrm rot="10800000">
              <a:off x="4803" y="1292"/>
              <a:ext cx="570" cy="808"/>
            </a:xfrm>
            <a:prstGeom prst="rect">
              <a:avLst/>
            </a:prstGeom>
            <a:solidFill>
              <a:srgbClr val="FFCC00"/>
            </a:solidFill>
            <a:ln w="28575">
              <a:solidFill>
                <a:srgbClr val="000000"/>
              </a:solidFill>
              <a:miter lim="800000"/>
              <a:headEnd/>
              <a:tailEnd/>
            </a:ln>
          </p:spPr>
          <p:txBody>
            <a:bodyPr rot="10800000" wrap="none" anchor="ctr"/>
            <a:lstStyle/>
            <a:p>
              <a:pPr eaLnBrk="0" hangingPunct="0">
                <a:defRPr/>
              </a:pPr>
              <a:endParaRPr lang="en-GB" sz="3200" dirty="0">
                <a:effectLst>
                  <a:outerShdw blurRad="38100" dist="38100" dir="2700000" algn="tl">
                    <a:srgbClr val="000000">
                      <a:alpha val="43137"/>
                    </a:srgbClr>
                  </a:outerShdw>
                </a:effectLst>
                <a:latin typeface="Arial" charset="0"/>
              </a:endParaRPr>
            </a:p>
          </p:txBody>
        </p:sp>
        <p:sp>
          <p:nvSpPr>
            <p:cNvPr id="21537" name="Text Box 46"/>
            <p:cNvSpPr txBox="1">
              <a:spLocks noChangeArrowheads="1"/>
            </p:cNvSpPr>
            <p:nvPr/>
          </p:nvSpPr>
          <p:spPr bwMode="auto">
            <a:xfrm rot="16200000">
              <a:off x="4860" y="1783"/>
              <a:ext cx="206" cy="252"/>
            </a:xfrm>
            <a:prstGeom prst="rect">
              <a:avLst/>
            </a:prstGeom>
            <a:solidFill>
              <a:srgbClr val="FFCC00"/>
            </a:solidFill>
            <a:ln w="12700">
              <a:noFill/>
              <a:miter lim="800000"/>
              <a:headEnd/>
              <a:tailEnd/>
            </a:ln>
          </p:spPr>
          <p:txBody>
            <a:bodyPr wrap="none">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1</a:t>
              </a:r>
            </a:p>
          </p:txBody>
        </p:sp>
        <p:sp>
          <p:nvSpPr>
            <p:cNvPr id="21538" name="Text Box 47"/>
            <p:cNvSpPr txBox="1">
              <a:spLocks noChangeArrowheads="1"/>
            </p:cNvSpPr>
            <p:nvPr/>
          </p:nvSpPr>
          <p:spPr bwMode="auto">
            <a:xfrm rot="16200000">
              <a:off x="4860" y="1300"/>
              <a:ext cx="206" cy="252"/>
            </a:xfrm>
            <a:prstGeom prst="rect">
              <a:avLst/>
            </a:prstGeom>
            <a:solidFill>
              <a:srgbClr val="FFCC00"/>
            </a:solidFill>
            <a:ln w="12700">
              <a:noFill/>
              <a:miter lim="800000"/>
              <a:headEnd/>
              <a:tailEnd/>
            </a:ln>
          </p:spPr>
          <p:txBody>
            <a:bodyPr wrap="none">
              <a:spAutoFit/>
            </a:bodyPr>
            <a:lstStyle/>
            <a:p>
              <a:pPr eaLnBrk="0" hangingPunct="0">
                <a:defRPr/>
              </a:pPr>
              <a:r>
                <a:rPr lang="en-US" sz="2000" dirty="0">
                  <a:solidFill>
                    <a:srgbClr val="CC3300"/>
                  </a:solidFill>
                  <a:effectLst>
                    <a:outerShdw blurRad="38100" dist="38100" dir="2700000" algn="tl">
                      <a:srgbClr val="000000">
                        <a:alpha val="43137"/>
                      </a:srgbClr>
                    </a:outerShdw>
                  </a:effectLst>
                  <a:latin typeface="Arial" charset="0"/>
                </a:rPr>
                <a:t>2</a:t>
              </a:r>
            </a:p>
          </p:txBody>
        </p:sp>
        <p:sp>
          <p:nvSpPr>
            <p:cNvPr id="704560" name="Line 48"/>
            <p:cNvSpPr>
              <a:spLocks noChangeShapeType="1"/>
            </p:cNvSpPr>
            <p:nvPr/>
          </p:nvSpPr>
          <p:spPr bwMode="auto">
            <a:xfrm flipH="1">
              <a:off x="5036" y="1436"/>
              <a:ext cx="240" cy="0"/>
            </a:xfrm>
            <a:prstGeom prst="line">
              <a:avLst/>
            </a:prstGeom>
            <a:noFill/>
            <a:ln w="57150">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1" name="Line 49"/>
            <p:cNvSpPr>
              <a:spLocks noChangeShapeType="1"/>
            </p:cNvSpPr>
            <p:nvPr/>
          </p:nvSpPr>
          <p:spPr bwMode="auto">
            <a:xfrm flipH="1">
              <a:off x="5036" y="1920"/>
              <a:ext cx="240" cy="0"/>
            </a:xfrm>
            <a:prstGeom prst="line">
              <a:avLst/>
            </a:prstGeom>
            <a:noFill/>
            <a:ln w="57150">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2" name="Line 50"/>
            <p:cNvSpPr>
              <a:spLocks noChangeShapeType="1"/>
            </p:cNvSpPr>
            <p:nvPr/>
          </p:nvSpPr>
          <p:spPr bwMode="auto">
            <a:xfrm rot="10800000" flipH="1">
              <a:off x="5180" y="1436"/>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3" name="Line 51"/>
            <p:cNvSpPr>
              <a:spLocks noChangeShapeType="1"/>
            </p:cNvSpPr>
            <p:nvPr/>
          </p:nvSpPr>
          <p:spPr bwMode="auto">
            <a:xfrm rot="10800000" flipH="1">
              <a:off x="5180" y="1484"/>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4" name="Line 52"/>
            <p:cNvSpPr>
              <a:spLocks noChangeShapeType="1"/>
            </p:cNvSpPr>
            <p:nvPr/>
          </p:nvSpPr>
          <p:spPr bwMode="auto">
            <a:xfrm rot="10800000" flipH="1">
              <a:off x="5180" y="1533"/>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5" name="Line 53"/>
            <p:cNvSpPr>
              <a:spLocks noChangeShapeType="1"/>
            </p:cNvSpPr>
            <p:nvPr/>
          </p:nvSpPr>
          <p:spPr bwMode="auto">
            <a:xfrm rot="10800000" flipH="1">
              <a:off x="5180" y="1581"/>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6" name="Line 54"/>
            <p:cNvSpPr>
              <a:spLocks noChangeShapeType="1"/>
            </p:cNvSpPr>
            <p:nvPr/>
          </p:nvSpPr>
          <p:spPr bwMode="auto">
            <a:xfrm rot="10800000" flipH="1">
              <a:off x="5180" y="1629"/>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7" name="Line 55"/>
            <p:cNvSpPr>
              <a:spLocks noChangeShapeType="1"/>
            </p:cNvSpPr>
            <p:nvPr/>
          </p:nvSpPr>
          <p:spPr bwMode="auto">
            <a:xfrm rot="10800000" flipH="1">
              <a:off x="5180" y="1678"/>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8" name="Line 56"/>
            <p:cNvSpPr>
              <a:spLocks noChangeShapeType="1"/>
            </p:cNvSpPr>
            <p:nvPr/>
          </p:nvSpPr>
          <p:spPr bwMode="auto">
            <a:xfrm rot="10800000" flipH="1">
              <a:off x="5180" y="1726"/>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69" name="Line 57"/>
            <p:cNvSpPr>
              <a:spLocks noChangeShapeType="1"/>
            </p:cNvSpPr>
            <p:nvPr/>
          </p:nvSpPr>
          <p:spPr bwMode="auto">
            <a:xfrm rot="10800000" flipH="1">
              <a:off x="5180" y="1775"/>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70" name="Line 58"/>
            <p:cNvSpPr>
              <a:spLocks noChangeShapeType="1"/>
            </p:cNvSpPr>
            <p:nvPr/>
          </p:nvSpPr>
          <p:spPr bwMode="auto">
            <a:xfrm rot="10800000" flipH="1">
              <a:off x="5180" y="1823"/>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71" name="Line 59"/>
            <p:cNvSpPr>
              <a:spLocks noChangeShapeType="1"/>
            </p:cNvSpPr>
            <p:nvPr/>
          </p:nvSpPr>
          <p:spPr bwMode="auto">
            <a:xfrm rot="10800000" flipH="1">
              <a:off x="5180" y="1872"/>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72" name="Line 60"/>
            <p:cNvSpPr>
              <a:spLocks noChangeShapeType="1"/>
            </p:cNvSpPr>
            <p:nvPr/>
          </p:nvSpPr>
          <p:spPr bwMode="auto">
            <a:xfrm rot="10800000" flipH="1">
              <a:off x="5180" y="1920"/>
              <a:ext cx="96"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73" name="Line 61"/>
            <p:cNvSpPr>
              <a:spLocks noChangeShapeType="1"/>
            </p:cNvSpPr>
            <p:nvPr/>
          </p:nvSpPr>
          <p:spPr bwMode="auto">
            <a:xfrm rot="10800000" flipH="1">
              <a:off x="5132" y="1678"/>
              <a:ext cx="144" cy="0"/>
            </a:xfrm>
            <a:prstGeom prst="line">
              <a:avLst/>
            </a:prstGeom>
            <a:noFill/>
            <a:ln w="28575">
              <a:solidFill>
                <a:srgbClr val="000000"/>
              </a:solidFill>
              <a:round/>
              <a:headEnd/>
              <a:tailEnd/>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21553" name="Text Box 62"/>
            <p:cNvSpPr txBox="1">
              <a:spLocks noChangeArrowheads="1"/>
            </p:cNvSpPr>
            <p:nvPr/>
          </p:nvSpPr>
          <p:spPr bwMode="auto">
            <a:xfrm>
              <a:off x="4660" y="988"/>
              <a:ext cx="900" cy="233"/>
            </a:xfrm>
            <a:prstGeom prst="rect">
              <a:avLst/>
            </a:prstGeom>
            <a:noFill/>
            <a:ln w="12700" cap="sq">
              <a:noFill/>
              <a:miter lim="800000"/>
              <a:headEnd type="none" w="sm" len="sm"/>
              <a:tailEnd type="none" w="lg" len="lg"/>
            </a:ln>
          </p:spPr>
          <p:txBody>
            <a:bodyPr wrap="none" anchor="ctr">
              <a:spAutoFit/>
            </a:bodyPr>
            <a:lstStyle/>
            <a:p>
              <a:pPr eaLnBrk="0" hangingPunct="0">
                <a:defRPr/>
              </a:pPr>
              <a:r>
                <a:rPr lang="en-GB" dirty="0" smtClean="0">
                  <a:solidFill>
                    <a:srgbClr val="000000"/>
                  </a:solidFill>
                  <a:effectLst>
                    <a:outerShdw blurRad="38100" dist="38100" dir="2700000" algn="tl">
                      <a:srgbClr val="000000">
                        <a:alpha val="43137"/>
                      </a:srgbClr>
                    </a:outerShdw>
                  </a:effectLst>
                  <a:latin typeface="Arial" charset="0"/>
                  <a:cs typeface="+mn-cs"/>
                </a:rPr>
                <a:t>Question #3</a:t>
              </a:r>
              <a:endParaRPr lang="en-GB" dirty="0">
                <a:solidFill>
                  <a:srgbClr val="000000"/>
                </a:solidFill>
                <a:effectLst>
                  <a:outerShdw blurRad="38100" dist="38100" dir="2700000" algn="tl">
                    <a:srgbClr val="000000">
                      <a:alpha val="43137"/>
                    </a:srgbClr>
                  </a:outerShdw>
                </a:effectLst>
                <a:latin typeface="Arial" charset="0"/>
                <a:cs typeface="+mn-cs"/>
              </a:endParaRPr>
            </a:p>
          </p:txBody>
        </p:sp>
      </p:grpSp>
      <p:grpSp>
        <p:nvGrpSpPr>
          <p:cNvPr id="4" name="Group 63"/>
          <p:cNvGrpSpPr>
            <a:grpSpLocks/>
          </p:cNvGrpSpPr>
          <p:nvPr/>
        </p:nvGrpSpPr>
        <p:grpSpPr bwMode="auto">
          <a:xfrm>
            <a:off x="2451200" y="3108648"/>
            <a:ext cx="895201" cy="434206"/>
            <a:chOff x="1582" y="1802"/>
            <a:chExt cx="564" cy="274"/>
          </a:xfrm>
        </p:grpSpPr>
        <p:sp>
          <p:nvSpPr>
            <p:cNvPr id="704576" name="Oval 64"/>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77" name="Line 65"/>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grpSp>
      <p:grpSp>
        <p:nvGrpSpPr>
          <p:cNvPr id="5" name="Group 66"/>
          <p:cNvGrpSpPr>
            <a:grpSpLocks/>
          </p:cNvGrpSpPr>
          <p:nvPr/>
        </p:nvGrpSpPr>
        <p:grpSpPr bwMode="auto">
          <a:xfrm>
            <a:off x="7419454" y="3026048"/>
            <a:ext cx="896317" cy="434206"/>
            <a:chOff x="1582" y="1802"/>
            <a:chExt cx="564" cy="274"/>
          </a:xfrm>
        </p:grpSpPr>
        <p:sp>
          <p:nvSpPr>
            <p:cNvPr id="704579" name="Oval 67"/>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80" name="Line 68"/>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grpSp>
      <p:grpSp>
        <p:nvGrpSpPr>
          <p:cNvPr id="6" name="Group 69"/>
          <p:cNvGrpSpPr>
            <a:grpSpLocks/>
          </p:cNvGrpSpPr>
          <p:nvPr/>
        </p:nvGrpSpPr>
        <p:grpSpPr bwMode="auto">
          <a:xfrm>
            <a:off x="5276329" y="2806155"/>
            <a:ext cx="896317" cy="435322"/>
            <a:chOff x="1582" y="1802"/>
            <a:chExt cx="564" cy="274"/>
          </a:xfrm>
        </p:grpSpPr>
        <p:sp>
          <p:nvSpPr>
            <p:cNvPr id="704582" name="Oval 70"/>
            <p:cNvSpPr>
              <a:spLocks noChangeArrowheads="1"/>
            </p:cNvSpPr>
            <p:nvPr/>
          </p:nvSpPr>
          <p:spPr bwMode="auto">
            <a:xfrm>
              <a:off x="1873" y="1802"/>
              <a:ext cx="273" cy="274"/>
            </a:xfrm>
            <a:prstGeom prst="ellipse">
              <a:avLst/>
            </a:prstGeom>
            <a:gradFill rotWithShape="0">
              <a:gsLst>
                <a:gs pos="0">
                  <a:srgbClr val="FF0000"/>
                </a:gs>
                <a:gs pos="100000">
                  <a:srgbClr val="FF0000">
                    <a:gamma/>
                    <a:shade val="46275"/>
                    <a:invGamma/>
                  </a:srgbClr>
                </a:gs>
              </a:gsLst>
              <a:path path="shape">
                <a:fillToRect l="50000" t="50000" r="50000" b="50000"/>
              </a:path>
            </a:gradFill>
            <a:ln w="12700" cap="sq">
              <a:noFill/>
              <a:round/>
              <a:headEnd type="none" w="sm" len="sm"/>
              <a:tailEnd type="none" w="sm" len="sm"/>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sp>
          <p:nvSpPr>
            <p:cNvPr id="704583" name="Line 71"/>
            <p:cNvSpPr>
              <a:spLocks noChangeShapeType="1"/>
            </p:cNvSpPr>
            <p:nvPr/>
          </p:nvSpPr>
          <p:spPr bwMode="auto">
            <a:xfrm flipH="1">
              <a:off x="1582" y="1939"/>
              <a:ext cx="389" cy="0"/>
            </a:xfrm>
            <a:prstGeom prst="line">
              <a:avLst/>
            </a:prstGeom>
            <a:noFill/>
            <a:ln w="38100" cap="sq">
              <a:solidFill>
                <a:srgbClr val="FF0000"/>
              </a:solidFill>
              <a:round/>
              <a:headEnd type="none" w="sm" len="sm"/>
              <a:tailEnd type="stealth" w="lg" len="lg"/>
            </a:ln>
            <a:effectLst/>
          </p:spPr>
          <p:txBody>
            <a:bodyPr wrap="none" anchor="ctr"/>
            <a:lstStyle/>
            <a:p>
              <a:pPr eaLnBrk="0" hangingPunct="0">
                <a:defRPr/>
              </a:pPr>
              <a:endParaRPr lang="en-US" sz="2000" dirty="0">
                <a:solidFill>
                  <a:srgbClr val="000000"/>
                </a:solidFill>
                <a:effectLst>
                  <a:outerShdw blurRad="38100" dist="38100" dir="2700000" algn="tl">
                    <a:srgbClr val="000000">
                      <a:alpha val="43137"/>
                    </a:srgbClr>
                  </a:outerShdw>
                </a:effectLst>
                <a:latin typeface="Arial" charset="0"/>
              </a:endParaRPr>
            </a:p>
          </p:txBody>
        </p:sp>
      </p:grpSp>
      <p:sp>
        <p:nvSpPr>
          <p:cNvPr id="704584" name="Text Box 72"/>
          <p:cNvSpPr txBox="1">
            <a:spLocks noChangeArrowheads="1"/>
          </p:cNvSpPr>
          <p:nvPr/>
        </p:nvSpPr>
        <p:spPr bwMode="auto">
          <a:xfrm>
            <a:off x="6474337" y="4587484"/>
            <a:ext cx="1460475" cy="1322599"/>
          </a:xfrm>
          <a:prstGeom prst="rect">
            <a:avLst/>
          </a:prstGeom>
          <a:noFill/>
          <a:ln w="12700" cap="sq">
            <a:noFill/>
            <a:miter lim="800000"/>
            <a:headEnd type="none" w="sm" len="sm"/>
            <a:tailEnd type="none" w="lg" len="lg"/>
          </a:ln>
        </p:spPr>
        <p:txBody>
          <a:bodyPr wrap="none" lIns="90606" tIns="45304" rIns="90606" bIns="45304" anchor="ctr">
            <a:spAutoFit/>
          </a:bodyPr>
          <a:lstStyle/>
          <a:p>
            <a:pPr algn="ctr" eaLnBrk="0" hangingPunct="0">
              <a:defRPr/>
            </a:pPr>
            <a:r>
              <a:rPr lang="en-GB" sz="1600" dirty="0">
                <a:solidFill>
                  <a:srgbClr val="000000"/>
                </a:solidFill>
                <a:effectLst>
                  <a:outerShdw blurRad="38100" dist="38100" dir="2700000" algn="tl">
                    <a:srgbClr val="000000">
                      <a:alpha val="43137"/>
                    </a:srgbClr>
                  </a:outerShdw>
                </a:effectLst>
                <a:latin typeface="Arial" charset="0"/>
              </a:rPr>
              <a:t>Questionnaire</a:t>
            </a:r>
            <a:br>
              <a:rPr lang="en-GB" sz="1600" dirty="0">
                <a:solidFill>
                  <a:srgbClr val="000000"/>
                </a:solidFill>
                <a:effectLst>
                  <a:outerShdw blurRad="38100" dist="38100" dir="2700000" algn="tl">
                    <a:srgbClr val="000000">
                      <a:alpha val="43137"/>
                    </a:srgbClr>
                  </a:outerShdw>
                </a:effectLst>
                <a:latin typeface="Arial" charset="0"/>
              </a:rPr>
            </a:br>
            <a:r>
              <a:rPr lang="en-GB" sz="1600" dirty="0">
                <a:solidFill>
                  <a:srgbClr val="000000"/>
                </a:solidFill>
                <a:effectLst>
                  <a:outerShdw blurRad="38100" dist="38100" dir="2700000" algn="tl">
                    <a:srgbClr val="000000">
                      <a:alpha val="43137"/>
                    </a:srgbClr>
                  </a:outerShdw>
                </a:effectLst>
                <a:latin typeface="Arial" charset="0"/>
              </a:rPr>
              <a:t>with a high</a:t>
            </a:r>
            <a:br>
              <a:rPr lang="en-GB" sz="1600" dirty="0">
                <a:solidFill>
                  <a:srgbClr val="000000"/>
                </a:solidFill>
                <a:effectLst>
                  <a:outerShdw blurRad="38100" dist="38100" dir="2700000" algn="tl">
                    <a:srgbClr val="000000">
                      <a:alpha val="43137"/>
                    </a:srgbClr>
                  </a:outerShdw>
                </a:effectLst>
                <a:latin typeface="Arial" charset="0"/>
              </a:rPr>
            </a:br>
            <a:r>
              <a:rPr lang="en-GB" sz="1600" dirty="0">
                <a:solidFill>
                  <a:srgbClr val="000000"/>
                </a:solidFill>
                <a:effectLst>
                  <a:outerShdw blurRad="38100" dist="38100" dir="2700000" algn="tl">
                    <a:srgbClr val="000000">
                      <a:alpha val="43137"/>
                    </a:srgbClr>
                  </a:outerShdw>
                </a:effectLst>
                <a:latin typeface="Arial" charset="0"/>
              </a:rPr>
              <a:t>precision -</a:t>
            </a:r>
            <a:br>
              <a:rPr lang="en-GB" sz="1600" dirty="0">
                <a:solidFill>
                  <a:srgbClr val="000000"/>
                </a:solidFill>
                <a:effectLst>
                  <a:outerShdw blurRad="38100" dist="38100" dir="2700000" algn="tl">
                    <a:srgbClr val="000000">
                      <a:alpha val="43137"/>
                    </a:srgbClr>
                  </a:outerShdw>
                </a:effectLst>
                <a:latin typeface="Arial" charset="0"/>
              </a:rPr>
            </a:br>
            <a:r>
              <a:rPr lang="en-GB" sz="1600" u="sng" dirty="0">
                <a:solidFill>
                  <a:srgbClr val="000000"/>
                </a:solidFill>
                <a:effectLst>
                  <a:outerShdw blurRad="38100" dist="38100" dir="2700000" algn="tl">
                    <a:srgbClr val="000000">
                      <a:alpha val="43137"/>
                    </a:srgbClr>
                  </a:outerShdw>
                </a:effectLst>
                <a:latin typeface="Arial" charset="0"/>
              </a:rPr>
              <a:t>AND</a:t>
            </a:r>
            <a:r>
              <a:rPr lang="en-GB" sz="1600" dirty="0">
                <a:solidFill>
                  <a:srgbClr val="000000"/>
                </a:solidFill>
                <a:effectLst>
                  <a:outerShdw blurRad="38100" dist="38100" dir="2700000" algn="tl">
                    <a:srgbClr val="000000">
                      <a:alpha val="43137"/>
                    </a:srgbClr>
                  </a:outerShdw>
                </a:effectLst>
                <a:latin typeface="Arial" charset="0"/>
              </a:rPr>
              <a:t> a</a:t>
            </a:r>
            <a:br>
              <a:rPr lang="en-GB" sz="1600" dirty="0">
                <a:solidFill>
                  <a:srgbClr val="000000"/>
                </a:solidFill>
                <a:effectLst>
                  <a:outerShdw blurRad="38100" dist="38100" dir="2700000" algn="tl">
                    <a:srgbClr val="000000">
                      <a:alpha val="43137"/>
                    </a:srgbClr>
                  </a:outerShdw>
                </a:effectLst>
                <a:latin typeface="Arial" charset="0"/>
              </a:rPr>
            </a:br>
            <a:r>
              <a:rPr lang="en-GB" sz="1600" dirty="0">
                <a:solidFill>
                  <a:srgbClr val="000000"/>
                </a:solidFill>
                <a:effectLst>
                  <a:outerShdw blurRad="38100" dist="38100" dir="2700000" algn="tl">
                    <a:srgbClr val="000000">
                      <a:alpha val="43137"/>
                    </a:srgbClr>
                  </a:outerShdw>
                </a:effectLst>
                <a:latin typeface="Arial" charset="0"/>
              </a:rPr>
              <a:t>wide range</a:t>
            </a:r>
          </a:p>
        </p:txBody>
      </p:sp>
      <p:sp>
        <p:nvSpPr>
          <p:cNvPr id="73" name="Text Box 18"/>
          <p:cNvSpPr txBox="1">
            <a:spLocks noChangeArrowheads="1"/>
          </p:cNvSpPr>
          <p:nvPr/>
        </p:nvSpPr>
        <p:spPr bwMode="auto">
          <a:xfrm>
            <a:off x="688083" y="6038895"/>
            <a:ext cx="692618" cy="599324"/>
          </a:xfrm>
          <a:prstGeom prst="rect">
            <a:avLst/>
          </a:prstGeom>
          <a:noFill/>
          <a:ln w="12700" cap="sq">
            <a:noFill/>
            <a:miter lim="800000"/>
            <a:headEnd type="none" w="sm" len="sm"/>
            <a:tailEnd type="none" w="lg" len="lg"/>
          </a:ln>
        </p:spPr>
        <p:txBody>
          <a:bodyPr wrap="none" lIns="90606" tIns="45304" rIns="90606" bIns="45304" anchor="ctr">
            <a:spAutoFit/>
          </a:bodyPr>
          <a:lstStyle/>
          <a:p>
            <a:pPr algn="ctr" eaLnBrk="0" hangingPunct="0">
              <a:defRPr/>
            </a:pPr>
            <a:r>
              <a:rPr lang="en-GB" sz="1100" dirty="0" smtClean="0">
                <a:effectLst>
                  <a:outerShdw blurRad="38100" dist="38100" dir="2700000" algn="tl">
                    <a:srgbClr val="000000">
                      <a:alpha val="43137"/>
                    </a:srgbClr>
                  </a:outerShdw>
                </a:effectLst>
                <a:latin typeface="Arial" charset="0"/>
              </a:rPr>
              <a:t>low</a:t>
            </a:r>
            <a:br>
              <a:rPr lang="en-GB" sz="1100" dirty="0" smtClean="0">
                <a:effectLst>
                  <a:outerShdw blurRad="38100" dist="38100" dir="2700000" algn="tl">
                    <a:srgbClr val="000000">
                      <a:alpha val="43137"/>
                    </a:srgbClr>
                  </a:outerShdw>
                </a:effectLst>
                <a:latin typeface="Arial" charset="0"/>
              </a:rPr>
            </a:br>
            <a:r>
              <a:rPr lang="en-GB" sz="1100" dirty="0" smtClean="0">
                <a:effectLst>
                  <a:outerShdw blurRad="38100" dist="38100" dir="2700000" algn="tl">
                    <a:srgbClr val="000000">
                      <a:alpha val="43137"/>
                    </a:srgbClr>
                  </a:outerShdw>
                </a:effectLst>
                <a:latin typeface="Arial" charset="0"/>
              </a:rPr>
              <a:t>physical</a:t>
            </a:r>
          </a:p>
          <a:p>
            <a:pPr algn="ctr" eaLnBrk="0" hangingPunct="0">
              <a:defRPr/>
            </a:pPr>
            <a:r>
              <a:rPr lang="en-GB" sz="1100" dirty="0" smtClean="0">
                <a:effectLst>
                  <a:outerShdw blurRad="38100" dist="38100" dir="2700000" algn="tl">
                    <a:srgbClr val="000000">
                      <a:alpha val="43137"/>
                    </a:srgbClr>
                  </a:outerShdw>
                </a:effectLst>
                <a:latin typeface="Arial" charset="0"/>
              </a:rPr>
              <a:t>function</a:t>
            </a:r>
          </a:p>
        </p:txBody>
      </p:sp>
      <p:sp>
        <p:nvSpPr>
          <p:cNvPr id="74" name="Text Box 43"/>
          <p:cNvSpPr txBox="1">
            <a:spLocks noChangeArrowheads="1"/>
          </p:cNvSpPr>
          <p:nvPr/>
        </p:nvSpPr>
        <p:spPr bwMode="auto">
          <a:xfrm>
            <a:off x="1385985" y="1199048"/>
            <a:ext cx="1429448" cy="369332"/>
          </a:xfrm>
          <a:prstGeom prst="rect">
            <a:avLst/>
          </a:prstGeom>
          <a:noFill/>
          <a:ln w="12700" cap="sq">
            <a:noFill/>
            <a:miter lim="800000"/>
            <a:headEnd type="none" w="sm" len="sm"/>
            <a:tailEnd type="none" w="lg" len="lg"/>
          </a:ln>
        </p:spPr>
        <p:txBody>
          <a:bodyPr wrap="none" anchor="ctr">
            <a:spAutoFit/>
          </a:bodyPr>
          <a:lstStyle/>
          <a:p>
            <a:pPr eaLnBrk="0" hangingPunct="0">
              <a:defRPr/>
            </a:pPr>
            <a:r>
              <a:rPr lang="en-GB" dirty="0" smtClean="0">
                <a:solidFill>
                  <a:srgbClr val="000000"/>
                </a:solidFill>
                <a:effectLst>
                  <a:outerShdw blurRad="38100" dist="38100" dir="2700000" algn="tl">
                    <a:srgbClr val="000000">
                      <a:alpha val="43137"/>
                    </a:srgbClr>
                  </a:outerShdw>
                </a:effectLst>
                <a:latin typeface="Arial" charset="0"/>
                <a:cs typeface="+mn-cs"/>
              </a:rPr>
              <a:t>Question #1</a:t>
            </a:r>
            <a:endParaRPr lang="en-GB" dirty="0">
              <a:solidFill>
                <a:srgbClr val="000000"/>
              </a:solidFill>
              <a:effectLst>
                <a:outerShdw blurRad="38100" dist="38100" dir="2700000" algn="tl">
                  <a:srgbClr val="000000">
                    <a:alpha val="43137"/>
                  </a:srgbClr>
                </a:outerShdw>
              </a:effectLst>
              <a:latin typeface="Arial"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04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84" grpId="0" autoUpdateAnimBg="0"/>
    </p:bldLst>
  </p:timing>
</p:sld>
</file>

<file path=ppt/theme/theme1.xml><?xml version="1.0" encoding="utf-8"?>
<a:theme xmlns:a="http://schemas.openxmlformats.org/drawingml/2006/main" name="Whate and 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Whate and Clean.potx</Template>
  <TotalTime>3248</TotalTime>
  <Words>1167</Words>
  <Application>Microsoft Office PowerPoint</Application>
  <PresentationFormat>On-screen Show (4:3)</PresentationFormat>
  <Paragraphs>415</Paragraphs>
  <Slides>37</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Whate and Clean</vt:lpstr>
      <vt:lpstr>Equation</vt:lpstr>
      <vt:lpstr>Chart</vt:lpstr>
      <vt:lpstr>Health-Related Quality of Life </vt:lpstr>
      <vt:lpstr>   Health-Related Quality of Life is …     What you can do.                             </vt:lpstr>
      <vt:lpstr>HRQOL Framework</vt:lpstr>
      <vt:lpstr>SF-36®  </vt:lpstr>
      <vt:lpstr>PowerPoint Presentation</vt:lpstr>
      <vt:lpstr>PowerPoint Presentation</vt:lpstr>
      <vt:lpstr>PowerPoint Presentation</vt:lpstr>
      <vt:lpstr>Computerized Adaptive Testing (CAT)</vt:lpstr>
      <vt:lpstr>Computerized Adaptive Tests</vt:lpstr>
      <vt:lpstr>Reliability and SEM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 Fatigue in Five Clinical Conditions</vt:lpstr>
      <vt:lpstr>Multi-Domain Results  from Heart Transplant Trial</vt:lpstr>
      <vt:lpstr>Assessment Center</vt:lpstr>
      <vt:lpstr>Assessment Center supports different modes  of administration</vt:lpstr>
      <vt:lpstr>PowerPoint Presentation</vt:lpstr>
      <vt:lpstr>CAT Graph</vt:lpstr>
      <vt:lpstr>Significant Improvement in all but 1 of SF-36 Scales (Change is in T-score metric)</vt:lpstr>
      <vt:lpstr>Defining a Responder: Reliable Change Index (RCI)</vt:lpstr>
      <vt:lpstr>Amount of Change in Observed Score  Needed for Significant Individual Change</vt:lpstr>
      <vt:lpstr>7-31% of People in Sample  Improve Significantly </vt:lpstr>
      <vt:lpstr>Ultimate Use of HRQOL Measures-- Helping to Ensure Access to  Cost-Effective Care</vt:lpstr>
      <vt:lpstr>PowerPoint Presentation</vt:lpstr>
      <vt:lpstr>Is Medicine Related to Worse HRQOL?</vt:lpstr>
      <vt:lpstr>Indirect Preference Measures</vt:lpstr>
      <vt:lpstr>PowerPoint Presentation</vt:lpstr>
      <vt:lpstr>Use of PROMIS</vt:lpstr>
      <vt:lpstr>PROMIS International Users’ Group</vt:lpstr>
      <vt:lpstr>Questions?</vt:lpstr>
    </vt:vector>
  </TitlesOfParts>
  <Company>Childrens Hospital of Philadelphia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 Open-Science Pediatric Learning Health System</dc:title>
  <dc:creator>Christopher Forrest</dc:creator>
  <cp:lastModifiedBy>Dr. Ron D. Hays</cp:lastModifiedBy>
  <cp:revision>171</cp:revision>
  <cp:lastPrinted>2011-11-14T15:19:21Z</cp:lastPrinted>
  <dcterms:created xsi:type="dcterms:W3CDTF">2011-11-09T23:11:39Z</dcterms:created>
  <dcterms:modified xsi:type="dcterms:W3CDTF">2011-11-14T15:22:00Z</dcterms:modified>
</cp:coreProperties>
</file>