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6.xml" ContentType="application/vnd.openxmlformats-officedocument.presentationml.notesSlide+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959" r:id="rId2"/>
    <p:sldMasterId id="2147483648" r:id="rId3"/>
    <p:sldMasterId id="2147483964" r:id="rId4"/>
  </p:sldMasterIdLst>
  <p:notesMasterIdLst>
    <p:notesMasterId r:id="rId41"/>
  </p:notesMasterIdLst>
  <p:handoutMasterIdLst>
    <p:handoutMasterId r:id="rId42"/>
  </p:handoutMasterIdLst>
  <p:sldIdLst>
    <p:sldId id="602" r:id="rId5"/>
    <p:sldId id="319" r:id="rId6"/>
    <p:sldId id="320" r:id="rId7"/>
    <p:sldId id="799" r:id="rId8"/>
    <p:sldId id="321" r:id="rId9"/>
    <p:sldId id="575" r:id="rId10"/>
    <p:sldId id="571" r:id="rId11"/>
    <p:sldId id="774" r:id="rId12"/>
    <p:sldId id="572" r:id="rId13"/>
    <p:sldId id="590" r:id="rId14"/>
    <p:sldId id="608" r:id="rId15"/>
    <p:sldId id="797" r:id="rId16"/>
    <p:sldId id="798" r:id="rId17"/>
    <p:sldId id="609" r:id="rId18"/>
    <p:sldId id="610" r:id="rId19"/>
    <p:sldId id="795" r:id="rId20"/>
    <p:sldId id="792" r:id="rId21"/>
    <p:sldId id="794" r:id="rId22"/>
    <p:sldId id="725" r:id="rId23"/>
    <p:sldId id="793" r:id="rId24"/>
    <p:sldId id="675" r:id="rId25"/>
    <p:sldId id="717" r:id="rId26"/>
    <p:sldId id="719" r:id="rId27"/>
    <p:sldId id="700" r:id="rId28"/>
    <p:sldId id="701" r:id="rId29"/>
    <p:sldId id="705" r:id="rId30"/>
    <p:sldId id="702" r:id="rId31"/>
    <p:sldId id="704" r:id="rId32"/>
    <p:sldId id="790" r:id="rId33"/>
    <p:sldId id="722" r:id="rId34"/>
    <p:sldId id="779" r:id="rId35"/>
    <p:sldId id="720" r:id="rId36"/>
    <p:sldId id="573" r:id="rId37"/>
    <p:sldId id="574" r:id="rId38"/>
    <p:sldId id="296" r:id="rId39"/>
    <p:sldId id="796" r:id="rId4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D Hays" initials="RDH" lastIdx="2" clrIdx="0">
    <p:extLst>
      <p:ext uri="{19B8F6BF-5375-455C-9EA6-DF929625EA0E}">
        <p15:presenceInfo xmlns:p15="http://schemas.microsoft.com/office/powerpoint/2012/main" userId="Ron D Ha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81013" autoAdjust="0"/>
  </p:normalViewPr>
  <p:slideViewPr>
    <p:cSldViewPr>
      <p:cViewPr varScale="1">
        <p:scale>
          <a:sx n="86" d="100"/>
          <a:sy n="86" d="100"/>
        </p:scale>
        <p:origin x="1932" y="96"/>
      </p:cViewPr>
      <p:guideLst>
        <p:guide orient="horz" pos="2160"/>
        <p:guide pos="2880"/>
      </p:guideLst>
    </p:cSldViewPr>
  </p:slideViewPr>
  <p:outlineViewPr>
    <p:cViewPr>
      <p:scale>
        <a:sx n="33" d="100"/>
        <a:sy n="33" d="100"/>
      </p:scale>
      <p:origin x="0" y="-6006"/>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60"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19" tIns="47109" rIns="94219" bIns="47109" rtlCol="0"/>
          <a:lstStyle>
            <a:lvl1pPr algn="r">
              <a:defRPr sz="1200"/>
            </a:lvl1pPr>
          </a:lstStyle>
          <a:p>
            <a:fld id="{BE45E2BB-3296-8A46-855D-270FA30AAA5F}" type="datetimeFigureOut">
              <a:rPr lang="en-US" smtClean="0"/>
              <a:pPr/>
              <a:t>5/11/2022</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19" tIns="47109" rIns="94219"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19" tIns="47109" rIns="94219" bIns="47109" rtlCol="0" anchor="b"/>
          <a:lstStyle>
            <a:lvl1pPr algn="r">
              <a:defRPr sz="1200"/>
            </a:lvl1pPr>
          </a:lstStyle>
          <a:p>
            <a:fld id="{8A55252D-2B08-DB40-BC5F-ADE44E550990}" type="slidenum">
              <a:rPr lang="en-US" smtClean="0"/>
              <a:pPr/>
              <a:t>‹#›</a:t>
            </a:fld>
            <a:endParaRPr lang="en-US"/>
          </a:p>
        </p:txBody>
      </p:sp>
    </p:spTree>
    <p:extLst>
      <p:ext uri="{BB962C8B-B14F-4D97-AF65-F5344CB8AC3E}">
        <p14:creationId xmlns:p14="http://schemas.microsoft.com/office/powerpoint/2010/main" val="249713562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07.212"/>
    </inkml:context>
    <inkml:brush xml:id="br0">
      <inkml:brushProperty name="width" value="0.05" units="cm"/>
      <inkml:brushProperty name="height" value="0.05" units="cm"/>
    </inkml:brush>
  </inkml:definitions>
  <inkml:trace contextRef="#ctx0" brushRef="#br0">870 128 24575,'-1'-2'0,"1"1"0,-1-1 0,1 1 0,-1 0 0,0 0 0,0-1 0,1 1 0,-1 0 0,0 0 0,0 0 0,0 0 0,0 0 0,0 0 0,-1 0 0,1 0 0,0 0 0,0 1 0,-1-1 0,1 0 0,0 1 0,-1-1 0,1 1 0,0 0 0,-1-1 0,1 1 0,-1 0 0,-2 0 0,-46-6 0,44 6 0,5 0 0,-69-5 0,-97 7 0,147 0 0,-1 0 0,1 1 0,-1 2 0,1 0 0,1 1 0,-1 1 0,1 0 0,0 2 0,-24 14 0,-35 25 0,49-32 0,1 1 0,0 1 0,2 2 0,-32 29 0,50-40 0,1 1 0,0 0 0,0 0 0,1 1 0,0-1 0,1 2 0,1-1 0,-1 0 0,2 1 0,0 0 0,0 0 0,-1 15 0,-1 18 0,4 89 0,2-101 0,1-5 0,1 0 0,1 0 0,1-1 0,13 39 0,48 102 0,14 31 0,-76-191 0,0 1 0,1-1 0,-1 0 0,1 0 0,1 0 0,0-1 0,0 0 0,0 0 0,1-1 0,0 1 0,0-1 0,0-1 0,14 8 0,9 4 0,1-2 0,44 15 0,-42-18 0,5 3 0,1-3 0,0-1 0,1-1 0,0-3 0,0-1 0,0-2 0,44-1 0,-8-2 0,-30 0 0,-1-1 0,76-11 0,-111 8 0,0 0 0,-1 0 0,1-1 0,-1 0 0,0-1 0,0 0 0,0 0 0,-1-1 0,0 0 0,0-1 0,10-10 0,9-12 0,38-53 0,-30 36 0,7-9 0,59-66 0,-90 109 0,-1-1 0,0 1 0,-1-1 0,0-1 0,-1 0 0,0 0 0,-2-1 0,1 0 0,-2 0 0,7-29 0,-6 13 0,-2-1 0,-1 1 0,-2-1 0,-3-48 0,0 59 0,-1 1 0,-1-1 0,-1 1 0,0 0 0,-2 1 0,-16-36 0,5 21 0,-1 1 0,-42-55 0,13 20 0,28 37 0,-29-32 0,40 54 0,0-1 0,0 1 0,-1 1 0,-1 0 0,1 0 0,-1 1 0,-13-6 0,-184-91 0,196 99-227,0 0-1,-1 1 1,0 1-1,0 0 1,-14-2-1,1 2-6598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31.561"/>
    </inkml:context>
    <inkml:brush xml:id="br0">
      <inkml:brushProperty name="width" value="0.05" units="cm"/>
      <inkml:brushProperty name="height" value="0.0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35.771"/>
    </inkml:context>
    <inkml:brush xml:id="br0">
      <inkml:brushProperty name="width" value="0.05" units="cm"/>
      <inkml:brushProperty name="height" value="0.05" units="cm"/>
    </inkml:brush>
  </inkml:definitions>
  <inkml:trace contextRef="#ctx0" brushRef="#br0">20 0 24575,'6'0'0,"0"6"0,1 6 0,-2 7 0,-1 5 0,-2 4 0,0 3 0,-2-10 0,0-13 0,0-14 0,0-10 0,-11-3 0,-9 1 0,0 5-8191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38.881"/>
    </inkml:context>
    <inkml:brush xml:id="br0">
      <inkml:brushProperty name="width" value="0.05" units="cm"/>
      <inkml:brushProperty name="height" value="0.05" units="cm"/>
    </inkml:brush>
  </inkml:definitions>
  <inkml:trace contextRef="#ctx0" brushRef="#br0">165 15 24575,'-11'0'0,"0"0"0,0 0 0,0 1 0,0 1 0,0 0 0,0 0 0,-10 5 0,17-6 0,0 1 0,0 1 0,1-1 0,-1 0 0,1 1 0,0-1 0,0 1 0,0 0 0,0 0 0,0 1 0,1-1 0,-1 0 0,1 1 0,0 0 0,0-1 0,0 1 0,1 0 0,-1 0 0,1 0 0,0 0 0,-1 7 0,-2 11 0,1 1 0,1 0 0,2 0 0,0-1 0,1 1 0,1 0 0,8 34 0,-9-53 0,1 0 0,0 0 0,0 0 0,0 0 0,0 0 0,0 0 0,1-1 0,-1 1 0,1-1 0,0 0 0,0 0 0,1 0 0,-1 0 0,1 0 0,-1-1 0,1 0 0,0 1 0,0-1 0,0-1 0,0 1 0,0 0 0,0-1 0,0 0 0,0 0 0,8 0 0,11 2 0,1-2 0,-1-1 0,42-4 0,-14 1 0,-21 3 0,-20 1 0,1-1 0,0 0 0,-1-1 0,20-4 0,-27 5 0,0-1 0,-1 0 0,1 0 0,0-1 0,-1 1 0,1-1 0,-1 1 0,1-1 0,-1 0 0,0 1 0,0-1 0,0 0 0,0-1 0,0 1 0,0 0 0,-1 0 0,1-1 0,-1 1 0,1-1 0,-1 0 0,0 1 0,1-5 0,1 1 0,-1 0 0,-1 0 0,1 0 0,-1 0 0,0 0 0,0 0 0,-1 0 0,1 0 0,-1 0 0,-1 0 0,1 0 0,-1 0 0,0 0 0,-1 0 0,1 0 0,-1 0 0,0 1 0,-1-1 0,1 0 0,-1 1 0,0 0 0,-1 0 0,1 0 0,-1 0 0,0 0 0,0 1 0,0 0 0,-1 0 0,0 0 0,-6-5 0,0 1 0,1 0 0,0-1 0,0 0 0,1-1 0,1 0 0,-13-18 0,0 0 0,18 25 0,0-1 0,0 1 0,0 0 0,0 1 0,0-1 0,-1 0 0,0 1 1,1 0-1,-1 0 0,0 0 0,0 0 0,0 1 0,-6-2 0,-54-4 36,7 2-1438,36 0-5424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42.773"/>
    </inkml:context>
    <inkml:brush xml:id="br0">
      <inkml:brushProperty name="width" value="0.05" units="cm"/>
      <inkml:brushProperty name="height" value="0.05" units="cm"/>
    </inkml:brush>
  </inkml:definitions>
  <inkml:trace contextRef="#ctx0" brushRef="#br0">1 133 24575,'1'14'0,"0"1"0,1 0 0,8 25 0,4 27 0,-13-44 0,-2-1 0,0 1 0,-1-1 0,-10 38 0,-2 30 0,15-251 0,0-13 0,0 167 0,0 1 0,1-1 0,0 1 0,0-1 0,0 1 0,1 0 0,0 0 0,0 0 0,1 0 0,0 0 0,0 1 0,0 0 0,1 0 0,-1 0 0,10-8 0,-1 2 0,1 1 0,0 1 0,1-1 0,-1 2 0,20-8 0,-21 11 0,0 1 0,1 0 0,-1 1 0,1 1 0,0 0 0,-1 0 0,1 2 0,0 0 0,0 0 0,0 1 0,-1 1 0,28 7 0,-38-7 0,0-1 0,-1 1 0,1 0 0,0 1 0,-1-1 0,1 0 0,-1 1 0,0-1 0,0 1 0,0 0 0,0 0 0,0-1 0,0 1 0,-1 1 0,0-1 0,1 0 0,-1 0 0,0 0 0,-1 1 0,1-1 0,0 7 0,0 8 0,0 0 0,-3 36 0,0-31 0,-2 283-1365,4-275-5461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46.999"/>
    </inkml:context>
    <inkml:brush xml:id="br0">
      <inkml:brushProperty name="width" value="0.05" units="cm"/>
      <inkml:brushProperty name="height" value="0.05" units="cm"/>
    </inkml:brush>
  </inkml:definitions>
  <inkml:trace contextRef="#ctx0" brushRef="#br0">712 38 24575,'-29'0'0,"0"-2"0,0-1 0,-49-11 0,29 6 0,-1 3 0,1 1 0,-1 3 0,-73 7 0,118-6 0,0 1 0,0-1 0,0 1 0,0 0 0,1 0 0,-1 1 0,1 0 0,-1-1 0,1 2 0,-1-1 0,1 0 0,0 1 0,0 0 0,0 0 0,0 0 0,1 0 0,-1 1 0,1-1 0,-4 6 0,5-6 0,1 0 0,-1 0 0,1 1 0,0-1 0,0 0 0,0 1 0,0-1 0,0 1 0,1 0 0,0-1 0,-1 1 0,1-1 0,1 1 0,-1 0 0,0-1 0,1 1 0,0-1 0,0 1 0,0-1 0,0 0 0,1 1 0,-1-1 0,1 0 0,0 0 0,-1 0 0,4 4 0,0 0 0,1-1 0,-1 0 0,1 1 0,0-2 0,1 1 0,-1-1 0,1 0 0,0 0 0,0-1 0,11 5 0,5 0 0,1-1 0,27 7 0,-37-13 0,-1 1 0,1 1 0,-1 0 0,0 1 0,0 0 0,0 1 0,-1 1 0,1 0 0,-2 1 0,1 0 0,17 16 0,-22-16 0,0 0 0,-1 0 0,0 1 0,0 0 0,-1 0 0,0 0 0,-1 1 0,4 11 0,-7-19 0,-1 0 0,1 1 0,0-1 0,-1 1 0,0-1 0,0 1 0,0-1 0,0 1 0,0-1 0,0 1 0,-1-1 0,1 1 0,-1-1 0,1 0 0,-1 1 0,0-1 0,0 0 0,0 1 0,-1-1 0,1 0 0,0 0 0,-1 0 0,1 0 0,-1 0 0,0 0 0,0-1 0,0 1 0,0 0 0,0-1 0,0 0 0,0 1 0,0-1 0,0 0 0,-1 0 0,1 0 0,0 0 0,-1-1 0,-3 2 0,-27 4 0,1-1 0,-1-2 0,0-1 0,0-1 0,-53-6 0,2 1 0,64 3-118,-6 0-298,0 1 1,-35 5-1,29 2-6410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50.365"/>
    </inkml:context>
    <inkml:brush xml:id="br0">
      <inkml:brushProperty name="width" value="0.05" units="cm"/>
      <inkml:brushProperty name="height" value="0.05" units="cm"/>
    </inkml:brush>
  </inkml:definitions>
  <inkml:trace contextRef="#ctx0" brushRef="#br0">0 0 24575,'280'0'0,"-273"1"0,1 0 0,-1 0 0,1 1 0,-1 0 0,0 0 0,0 1 0,0 0 0,0 0 0,-1 0 0,1 1 0,-1 0 0,0 1 0,0-1 0,0 1 0,0 0 0,-1 1 0,9 11 0,-10-14 0,-1 1 0,0 0 0,-1 1 0,1-1 0,-1 0 0,1 1 0,-1-1 0,-1 1 0,1 0 0,-1 0 0,0 0 0,0 0 0,0 0 0,0 0 0,-1 0 0,0 0 0,0 0 0,0 0 0,-1 0 0,0 0 0,0 0 0,0-1 0,0 1 0,-1 0 0,0 0 0,0-1 0,-5 8 0,3-7 0,-1 0 0,-1-1 0,1 0 0,0 0 0,-1 0 0,0-1 0,0 0 0,0 0 0,-1 0 0,1-1 0,0 0 0,-1 0 0,0-1 0,-8 1 0,-36 13 0,42-11 0,1 0 0,-1 0 0,1 1 0,0 0 0,0 0 0,0 1 0,1 0 0,0 0 0,-9 10 0,12-10 0,0 0 0,0 0 0,1 0 0,0 0 0,0 1 0,1-1 0,-1 1 0,1-1 0,1 1 0,0 0 0,0 0 0,0 0 0,0 10 0,1-9-66,-1 39-583,-12 85-1,8-105-6176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52.001"/>
    </inkml:context>
    <inkml:brush xml:id="br0">
      <inkml:brushProperty name="width" value="0.05" units="cm"/>
      <inkml:brushProperty name="height" value="0.05" units="cm"/>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7:26.365"/>
    </inkml:context>
    <inkml:brush xml:id="br0">
      <inkml:brushProperty name="width" value="0.05" units="cm"/>
      <inkml:brushProperty name="height" value="0.05" units="cm"/>
    </inkml:brush>
  </inkml:definitions>
  <inkml:trace contextRef="#ctx0" brushRef="#br0">1 32 24575,'0'-32'-8191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09.659"/>
    </inkml:context>
    <inkml:brush xml:id="br0">
      <inkml:brushProperty name="width" value="0.05" units="cm"/>
      <inkml:brushProperty name="height" value="0.05" units="cm"/>
    </inkml:brush>
  </inkml:definitions>
  <inkml:trace contextRef="#ctx0" brushRef="#br0">0 0 24575,'3'8'0,"-1"0"0,1-1 0,0 1 0,1-1 0,-1 0 0,1 0 0,1 0 0,0 0 0,8 9 0,-6-7 0,85 118 0,-68-99 0,-2 0 0,-1 2 0,22 40 0,-36-53 33,-1-1-1,0 1 0,4 24 1,-6-23-532,1 1 1,10 24 0,-3-19-6328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14.129"/>
    </inkml:context>
    <inkml:brush xml:id="br0">
      <inkml:brushProperty name="width" value="0.05" units="cm"/>
      <inkml:brushProperty name="height" value="0.05" units="cm"/>
    </inkml:brush>
  </inkml:definitions>
  <inkml:trace contextRef="#ctx0" brushRef="#br0">97 81 24575,'-3'5'0,"0"0"0,-1 1 0,2-1 0,-1 1 0,1-1 0,-1 1 0,2 0 0,-1-1 0,1 1 0,-1 0 0,1 9 0,-6 17 0,-10 29 0,2-8 0,-10 61 0,22-99 0,2 0 0,0 0 0,0 1 0,1-1 0,1 0 0,1 0 0,0 0 0,8 29 0,-5-33 0,0-1 0,1 1 0,0-1 0,0-1 0,1 1 0,0-1 0,1 0 0,0-1 0,0 0 0,1 0 0,0-1 0,0 0 0,1 0 0,0-1 0,0 0 0,1-1 0,-1 0 0,1-1 0,14 4 0,0-1 0,0-1 0,0-1 0,0-1 0,1-1 0,0-1 0,-1-1 0,44-5 0,-63 3 0,0-1 0,0 0 0,0 0 0,0-1 0,0 0 0,0 0 0,0 0 0,-1-1 0,0 0 0,0 0 0,0 0 0,0 0 0,0-1 0,-1 0 0,0 0 0,0 0 0,0 0 0,-1-1 0,0 0 0,0 1 0,4-12 0,1-4 0,0 0 0,-1-1 0,-1 0 0,5-43 0,-5-16 0,-5 56 0,1 0 0,1 1 0,1-1 0,13-45 0,-1 26 0,-2 0 0,-3-1 0,12-87 0,-28 150 0,-1-1 0,0 0 0,-15 27 0,-18 51 0,32-66 0,1 0 0,1 0 0,2 1 0,1 0 0,1-1 0,6 60 0,-3-81 12,-1 0 0,2 0-1,-1-1 1,1 1 0,0-1 0,1 0-1,-1 1 1,9 10 0,44 52-1084,-50-63 673,16 17-6427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18.580"/>
    </inkml:context>
    <inkml:brush xml:id="br0">
      <inkml:brushProperty name="width" value="0.05" units="cm"/>
      <inkml:brushProperty name="height" value="0.05" units="cm"/>
    </inkml:brush>
  </inkml:definitions>
  <inkml:trace contextRef="#ctx0" brushRef="#br0">192 315 24575,'25'0'0,"-1"0"0,0 1 0,0 2 0,0 0 0,-1 1 0,30 10 0,-18-3 0,0-2 0,1-1 0,1-2 0,-1-1 0,1-3 0,0 0 0,0-2 0,36-6 0,-69 6 0,0 0 0,0 0 0,-1-1 0,1 0 0,0 0 0,-1 0 0,1 0 0,-1 0 0,1-1 0,-1 1 0,0-1 0,0 0 0,0 0 0,1 0 0,-2-1 0,1 1 0,0-1 0,0 1 0,-1-1 0,0 0 0,1 0 0,-1 0 0,0 0 0,-1-1 0,3-4 0,-3 3 0,0 1 0,0-1 0,-1 0 0,1 0 0,-1 0 0,-1 0 0,1 0 0,0 0 0,-1 1 0,0-1 0,0 0 0,-1 0 0,1 1 0,-1-1 0,0 1 0,0-1 0,-1 1 0,1 0 0,-4-4 0,-3-4 0,0 1 0,0 1 0,-1 0 0,0 0 0,-1 1 0,0 0 0,0 1 0,-1 0 0,0 1 0,-1 0 0,0 1 0,0 0 0,0 1 0,-15-4 0,3 1 0,1-1 0,-30-16 0,37 16 0,1 1 0,-2 0 0,1 2 0,-1 0 0,0 1 0,-25-4 0,34 8 0,-14-2 0,-1 2 0,-36 1 0,53 1 0,1 0 0,-1 0 0,0 0 0,1 1 0,-1 0 0,1 0 0,0 1 0,0-1 0,0 1 0,0 1 0,0-1 0,0 1 0,-7 7 0,-7 8 0,1 0 0,1 1 0,1 1 0,1 1 0,-15 27 0,23-34 0,2 0 0,-1 0 0,2 1 0,0-1 0,1 1 0,0 0 0,1 0 0,1 1 0,0 28 0,2-44 0,7 187 0,-6-182 0,-1-1 0,1 1 0,1-1 0,-1 0 0,1 1 0,0-1 0,0 0 0,1 0 0,-1 0 0,1 0 0,0 0 0,1-1 0,-1 0 0,1 1 0,0-1 0,0 0 0,0-1 0,0 1 0,1-1 0,-1 0 0,1 0 0,0 0 0,0 0 0,0-1 0,0 0 0,1 0 0,-1-1 0,11 3 0,13 0 0,-1 0 0,1-2 0,0-2 0,43-3 0,-21 1 0,259 1-1365,-273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22.572"/>
    </inkml:context>
    <inkml:brush xml:id="br0">
      <inkml:brushProperty name="width" value="0.05" units="cm"/>
      <inkml:brushProperty name="height" value="0.05" units="cm"/>
    </inkml:brush>
  </inkml:definitions>
  <inkml:trace contextRef="#ctx0" brushRef="#br0">574 1 24575,'-52'0'0,"-1"1"0,1 4 0,-100 19 0,135-19 0,0 0 0,1 0 0,-1 2 0,1 0 0,1 1 0,-1 0 0,1 1 0,1 1 0,0 0 0,0 1 0,1 1 0,1 0 0,-1 1 0,2 0 0,-17 24 0,26-34 0,0 0 0,0 0 0,1 0 0,-1 1 0,1-1 0,-1 0 0,1 1 0,0-1 0,0 1 0,1-1 0,-1 1 0,1 0 0,0-1 0,0 1 0,0 0 0,0-1 0,0 1 0,1-1 0,0 1 0,0-1 0,1 5 0,1-2 0,1 0 0,0 0 0,0 0 0,0-1 0,1 0 0,0 0 0,0 0 0,0 0 0,0-1 0,8 5 0,3 1 0,0 0 0,0-2 0,1 0 0,0-1 0,0-1 0,0 0 0,36 5 0,-49-10 0,4 1 0,-1 0 0,1 0 0,0 1 0,-1 0 0,1 0 0,-1 1 0,0 0 0,0 0 0,-1 0 0,1 1 0,-1 0 0,0 1 0,0-1 0,-1 1 0,0 0 0,0 0 0,0 1 0,0 0 0,-1 0 0,-1 0 0,1 0 0,-1 0 0,4 13 0,-6-18 0,12 32 0,10 44 0,-21-70 0,0 1 0,-1-1 0,0 1 0,0-1 0,0 1 0,-1 0 0,-1 0 0,0-1 0,0 1 0,0-1 0,-4 11 0,3-16 0,1 0 0,-1 0 0,0-1 0,0 1 0,-1 0 0,1-1 0,0 0 0,-1 0 0,0 0 0,1 0 0,-1 0 0,0 0 0,0-1 0,0 1 0,0-1 0,0 0 0,0 0 0,0 0 0,-1 0 0,1 0 0,0-1 0,-5 1 0,-12 0 0,-1 0 0,-31-3 0,26 1 0,-116-3-1365,99 3-5461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24.441"/>
    </inkml:context>
    <inkml:brush xml:id="br0">
      <inkml:brushProperty name="width" value="0.05" units="cm"/>
      <inkml:brushProperty name="height" value="0.05" units="cm"/>
    </inkml:brush>
  </inkml:definitions>
  <inkml:trace contextRef="#ctx0" brushRef="#br0">22 0 24575,'-18'365'0,"14"-286"0,5 0 0,2 0 0,26 141 0,-20-159 0,-6-43-110,1 7 191,-1-1 1,0 27-1,-3-46-169,0-1-1,0 1 1,-1 0 0,1 0 0,-1 0 0,0-1 0,0 1-1,-1 0 1,1-1 0,-1 1 0,0-1 0,-1 1 0,1-1-1,-1 0 1,1 0 0,-7 6 0,-11 4-6738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26.483"/>
    </inkml:context>
    <inkml:brush xml:id="br0">
      <inkml:brushProperty name="width" value="0.05" units="cm"/>
      <inkml:brushProperty name="height" value="0.05" units="cm"/>
    </inkml:brush>
  </inkml:definitions>
  <inkml:trace contextRef="#ctx0" brushRef="#br0">1 0 24575,'10'0'0,"9"0"0,7 0 0,4 0 0,1 0 0,2 0 0,0 0 0,0 0 0,0 0 0,-1 0 0,-1 0 0,6 0 0,1 0 0,-1 0 0,-6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29.873"/>
    </inkml:context>
    <inkml:brush xml:id="br0">
      <inkml:brushProperty name="width" value="0.05" units="cm"/>
      <inkml:brushProperty name="height" value="0.05" units="cm"/>
    </inkml:brush>
  </inkml:definitions>
  <inkml:trace contextRef="#ctx0" brushRef="#br0">19 1 24575,'0'5'0,"0"7"0,0 7 0,0 6 0,0 3 0,0 2 0,0 7 0,-5 2 0,-2 0 0,0-7-8191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1T22:46:31.198"/>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19" tIns="47109" rIns="94219"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9" tIns="47109" rIns="94219" bIns="47109" rtlCol="0"/>
          <a:lstStyle>
            <a:lvl1pPr algn="r">
              <a:defRPr sz="1200"/>
            </a:lvl1pPr>
          </a:lstStyle>
          <a:p>
            <a:fld id="{220D8899-D06A-4D37-A30E-9FA253C5A735}" type="datetimeFigureOut">
              <a:rPr lang="en-US" smtClean="0"/>
              <a:pPr/>
              <a:t>5/11/2022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19" tIns="47109" rIns="94219"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9" tIns="47109" rIns="94219" bIns="471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19" tIns="47109" rIns="94219"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9" tIns="47109" rIns="94219" bIns="47109" rtlCol="0" anchor="b"/>
          <a:lstStyle>
            <a:lvl1pPr algn="r">
              <a:defRPr sz="1200"/>
            </a:lvl1pPr>
          </a:lstStyle>
          <a:p>
            <a:fld id="{837E1531-8848-4051-9CCE-76A91AE11890}" type="slidenum">
              <a:rPr lang="en-US" smtClean="0"/>
              <a:pPr/>
              <a:t>‹#›</a:t>
            </a:fld>
            <a:endParaRPr lang="en-US"/>
          </a:p>
        </p:txBody>
      </p:sp>
    </p:spTree>
    <p:extLst>
      <p:ext uri="{BB962C8B-B14F-4D97-AF65-F5344CB8AC3E}">
        <p14:creationId xmlns:p14="http://schemas.microsoft.com/office/powerpoint/2010/main" val="2175655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1</a:t>
            </a:fld>
            <a:endParaRPr lang="en-US"/>
          </a:p>
        </p:txBody>
      </p:sp>
    </p:spTree>
    <p:extLst>
      <p:ext uri="{BB962C8B-B14F-4D97-AF65-F5344CB8AC3E}">
        <p14:creationId xmlns:p14="http://schemas.microsoft.com/office/powerpoint/2010/main" val="396232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omic Sans MS" panose="030F0702030302020204" pitchFamily="66" charset="0"/>
                <a:ea typeface="Calibri" panose="020F0502020204030204" pitchFamily="34" charset="0"/>
                <a:cs typeface="Times New Roman" panose="02020603050405020304" pitchFamily="18" charset="0"/>
              </a:rPr>
              <a:t>The doctor communication scale assesses doctor explanations, listening, showing respect, and spending enough time with the patient.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mic Sans MS" panose="030F0702030302020204" pitchFamily="66" charset="0"/>
                <a:ea typeface="Calibri" panose="020F0502020204030204" pitchFamily="34" charset="0"/>
                <a:cs typeface="Times New Roman" panose="02020603050405020304" pitchFamily="18" charset="0"/>
              </a:rPr>
              <a:t>  </a:t>
            </a:r>
            <a:r>
              <a:rPr lang="en-US" dirty="0">
                <a:effectLst/>
                <a:latin typeface="Comic Sans MS" panose="030F0702030302020204" pitchFamily="66" charset="0"/>
                <a:ea typeface="Calibri" panose="020F0502020204030204" pitchFamily="34" charset="0"/>
                <a:cs typeface="Times New Roman" panose="02020603050405020304" pitchFamily="18" charset="0"/>
              </a:rPr>
              <a:t>The care coordination scale asks whether the doctor seemed to know the patient’s medical history, followed up on test results, and talked about medications.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omic Sans MS" panose="030F0702030302020204" pitchFamily="66" charset="0"/>
                <a:ea typeface="Calibri" panose="020F0502020204030204" pitchFamily="34" charset="0"/>
                <a:cs typeface="Times New Roman" panose="02020603050405020304" pitchFamily="18" charset="0"/>
              </a:rPr>
              <a:t>  The access scale assesses getting appointments and getting answers to medical questions when contacting the doctor’s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omic Sans MS" panose="030F0702030302020204" pitchFamily="66" charset="0"/>
                <a:ea typeface="Calibri" panose="020F0502020204030204" pitchFamily="34" charset="0"/>
                <a:cs typeface="Times New Roman" panose="02020603050405020304" pitchFamily="18" charset="0"/>
              </a:rPr>
              <a:t>  The helpfulness, courtesy and respect of office staff is also assessed.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omic Sans MS" panose="030F0702030302020204" pitchFamily="66" charset="0"/>
                <a:ea typeface="Calibri" panose="020F0502020204030204" pitchFamily="34" charset="0"/>
                <a:cs typeface="Times New Roman" panose="02020603050405020304" pitchFamily="18" charset="0"/>
              </a:rPr>
              <a:t>  The doctor rating item is administered using a 0-10 response scale, with 0 the worse possible and 10 the best possible rating.</a:t>
            </a: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10</a:t>
            </a:fld>
            <a:endParaRPr lang="en-US"/>
          </a:p>
        </p:txBody>
      </p:sp>
    </p:spTree>
    <p:extLst>
      <p:ext uri="{BB962C8B-B14F-4D97-AF65-F5344CB8AC3E}">
        <p14:creationId xmlns:p14="http://schemas.microsoft.com/office/powerpoint/2010/main" val="325136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omic Sans MS" panose="030F0702030302020204" pitchFamily="66" charset="0"/>
              </a:rPr>
              <a:t>At the end of CAHPS surveys is an “about you” section that asks</a:t>
            </a:r>
            <a:r>
              <a:rPr lang="en-US" dirty="0">
                <a:effectLst/>
                <a:latin typeface="Comic Sans MS" panose="030F0702030302020204" pitchFamily="66" charset="0"/>
                <a:ea typeface="Arial" panose="020B0604020202020204" pitchFamily="34" charset="0"/>
              </a:rPr>
              <a:t> about age, gender, education, race, ethnicity, and general health perceptions.  Here are the questions about ethnicity and race.  Next, I will briefly summarize three prior studies that have looked at race/ethnic differences in CAHPS survey scores.</a:t>
            </a:r>
            <a:endParaRPr lang="en-US"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837E1531-8848-4051-9CCE-76A91AE11890}" type="slidenum">
              <a:rPr lang="en-US" smtClean="0"/>
              <a:pPr/>
              <a:t>11</a:t>
            </a:fld>
            <a:endParaRPr lang="en-US"/>
          </a:p>
        </p:txBody>
      </p:sp>
    </p:spTree>
    <p:extLst>
      <p:ext uri="{BB962C8B-B14F-4D97-AF65-F5344CB8AC3E}">
        <p14:creationId xmlns:p14="http://schemas.microsoft.com/office/powerpoint/2010/main" val="298244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omic Sans MS" panose="030F0702030302020204" pitchFamily="66" charset="0"/>
              </a:rPr>
              <a:t>Shown here are results from the CAHPS database that includes 266,327 CAHPS 1.0 visit surveys completed for </a:t>
            </a:r>
            <a:r>
              <a:rPr lang="en-US" b="0" i="0" u="none" strike="noStrike" baseline="0" dirty="0">
                <a:solidFill>
                  <a:srgbClr val="131413"/>
                </a:solidFill>
                <a:latin typeface="Comic Sans MS" panose="030F0702030302020204" pitchFamily="66" charset="0"/>
              </a:rPr>
              <a:t>769 providers.  The overall response rate was 35%.  Three CAHPS multi-item composites, a global rating item and a would you recommend the provider item are shown .  All 5 CAHPS measures are presented on a 0-100 possible range with a larger number representing a more positive care experience.  The means are adjusted for age, gender, education and self-rated heath.  These results indicate less positive experience among Asians than other race/ethnic subgroups for access to care, perceptions of office staff, and overall rating of the provider.  Asians and those who reported “other” as their race were less likely to recommend their provider to others.</a:t>
            </a:r>
            <a:endParaRPr lang="en-US"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837E1531-8848-4051-9CCE-76A91AE11890}" type="slidenum">
              <a:rPr lang="en-US" smtClean="0"/>
              <a:pPr/>
              <a:t>12</a:t>
            </a:fld>
            <a:endParaRPr lang="en-US"/>
          </a:p>
        </p:txBody>
      </p:sp>
    </p:spTree>
    <p:extLst>
      <p:ext uri="{BB962C8B-B14F-4D97-AF65-F5344CB8AC3E}">
        <p14:creationId xmlns:p14="http://schemas.microsoft.com/office/powerpoint/2010/main" val="258574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omic Sans MS" panose="030F0702030302020204" pitchFamily="66" charset="0"/>
              </a:rPr>
              <a:t>Summarized here are mean differences in a second study that included </a:t>
            </a:r>
            <a:r>
              <a:rPr lang="en-US" b="0" i="0" u="none" strike="noStrike" baseline="0" dirty="0">
                <a:latin typeface="Comic Sans MS" panose="030F0702030302020204" pitchFamily="66" charset="0"/>
              </a:rPr>
              <a:t>153,172 respondents to the CAHPS health plan survey 3.0 receiving care from 321 Medicare managed care plans.  The analysis was limited to 101,189 Whites and 8,791 African Americans (n = 109,980).  Regression models were run adjusting for age, gender, education, and self-rated health.</a:t>
            </a:r>
          </a:p>
          <a:p>
            <a:pPr algn="l"/>
            <a:r>
              <a:rPr lang="en-US" b="0" i="0" u="none" strike="noStrike" baseline="0" dirty="0">
                <a:latin typeface="Comic Sans MS" panose="030F0702030302020204" pitchFamily="66" charset="0"/>
              </a:rPr>
              <a:t>  Black enrollees reported significantly worse experiences than White enrollees with getting care quickly, office staff helpfulness, getting needed care, health plan customer service, rating of specialist care, and rating of the health plan. </a:t>
            </a:r>
          </a:p>
          <a:p>
            <a:pPr algn="l"/>
            <a:r>
              <a:rPr lang="en-US" b="0" i="0" u="none" strike="noStrike" baseline="0" dirty="0">
                <a:latin typeface="Comic Sans MS" panose="030F0702030302020204" pitchFamily="66" charset="0"/>
              </a:rPr>
              <a:t>  But they reported better provider communication and rated their personal doctors/nurses and health care more positively.</a:t>
            </a:r>
            <a:endParaRPr lang="en-US" dirty="0">
              <a:latin typeface="Comic Sans MS" panose="030F0702030302020204" pitchFamily="66" charset="0"/>
            </a:endParaRPr>
          </a:p>
        </p:txBody>
      </p:sp>
      <p:sp>
        <p:nvSpPr>
          <p:cNvPr id="4" name="Slide Number Placeholder 3"/>
          <p:cNvSpPr>
            <a:spLocks noGrp="1"/>
          </p:cNvSpPr>
          <p:nvPr>
            <p:ph type="sldNum" sz="quarter" idx="5"/>
          </p:nvPr>
        </p:nvSpPr>
        <p:spPr/>
        <p:txBody>
          <a:bodyPr/>
          <a:lstStyle/>
          <a:p>
            <a:fld id="{837E1531-8848-4051-9CCE-76A91AE11890}" type="slidenum">
              <a:rPr lang="en-US" smtClean="0"/>
              <a:pPr/>
              <a:t>13</a:t>
            </a:fld>
            <a:endParaRPr lang="en-US"/>
          </a:p>
        </p:txBody>
      </p:sp>
    </p:spTree>
    <p:extLst>
      <p:ext uri="{BB962C8B-B14F-4D97-AF65-F5344CB8AC3E}">
        <p14:creationId xmlns:p14="http://schemas.microsoft.com/office/powerpoint/2010/main" val="171511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In this third study, most of the sample was female (59%), 55 or older (65%), and non-Hispanic White (66%).  In addition to what is shown here, the sample was highly educated with 64% having a 4-year college degree or higher.  </a:t>
            </a: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14</a:t>
            </a:fld>
            <a:endParaRPr lang="en-US"/>
          </a:p>
        </p:txBody>
      </p:sp>
    </p:spTree>
    <p:extLst>
      <p:ext uri="{BB962C8B-B14F-4D97-AF65-F5344CB8AC3E}">
        <p14:creationId xmlns:p14="http://schemas.microsoft.com/office/powerpoint/2010/main" val="17223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omic Sans MS" panose="030F0702030302020204" pitchFamily="66" charset="0"/>
              </a:rPr>
              <a:t>Asians reported worse experiences than other race/ethnic subgroups on access to care and office staff courtesy and respect.  Note, however, that the most consistently worse perceptions of care were seen for those with “other” race or missing race.</a:t>
            </a:r>
          </a:p>
        </p:txBody>
      </p:sp>
      <p:sp>
        <p:nvSpPr>
          <p:cNvPr id="4" name="Slide Number Placeholder 3"/>
          <p:cNvSpPr>
            <a:spLocks noGrp="1"/>
          </p:cNvSpPr>
          <p:nvPr>
            <p:ph type="sldNum" sz="quarter" idx="5"/>
          </p:nvPr>
        </p:nvSpPr>
        <p:spPr/>
        <p:txBody>
          <a:bodyPr/>
          <a:lstStyle/>
          <a:p>
            <a:fld id="{837E1531-8848-4051-9CCE-76A91AE11890}" type="slidenum">
              <a:rPr lang="en-US" smtClean="0"/>
              <a:pPr/>
              <a:t>15</a:t>
            </a:fld>
            <a:endParaRPr lang="en-US"/>
          </a:p>
        </p:txBody>
      </p:sp>
    </p:spTree>
    <p:extLst>
      <p:ext uri="{BB962C8B-B14F-4D97-AF65-F5344CB8AC3E}">
        <p14:creationId xmlns:p14="http://schemas.microsoft.com/office/powerpoint/2010/main" val="984102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omic Sans MS" panose="030F0702030302020204" pitchFamily="66" charset="0"/>
              </a:rPr>
              <a:t>There has been backlash to use of CAHPS surveys for provider payment.  This 2015 article in a trade publication is one example where it was claimed that bad care would result because doctors are pressured to satisfy patients and give them what they want instead of what they should get.</a:t>
            </a:r>
          </a:p>
        </p:txBody>
      </p:sp>
      <p:sp>
        <p:nvSpPr>
          <p:cNvPr id="4" name="Slide Number Placeholder 3"/>
          <p:cNvSpPr>
            <a:spLocks noGrp="1"/>
          </p:cNvSpPr>
          <p:nvPr>
            <p:ph type="sldNum" sz="quarter" idx="5"/>
          </p:nvPr>
        </p:nvSpPr>
        <p:spPr/>
        <p:txBody>
          <a:bodyPr/>
          <a:lstStyle/>
          <a:p>
            <a:fld id="{837E1531-8848-4051-9CCE-76A91AE11890}" type="slidenum">
              <a:rPr lang="en-US" smtClean="0"/>
              <a:pPr/>
              <a:t>16</a:t>
            </a:fld>
            <a:endParaRPr lang="en-US"/>
          </a:p>
        </p:txBody>
      </p:sp>
    </p:spTree>
    <p:extLst>
      <p:ext uri="{BB962C8B-B14F-4D97-AF65-F5344CB8AC3E}">
        <p14:creationId xmlns:p14="http://schemas.microsoft.com/office/powerpoint/2010/main" val="3151406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Hastings Center report cited in the trade magazine, Dr. Younger was quoted as saying that patient-satisfaction surveys that Medicare uses to assess healthcare providers are seriously Flawed and should not be relied upon in quality initiatives such as value-based purchasing. According to him, “good ratings depend more on manipulable patient perceptions than on good medicine.” </a:t>
            </a:r>
            <a:r>
              <a:rPr lang="en-US" dirty="0">
                <a:latin typeface="Comic Sans MS" panose="030F0702030302020204" pitchFamily="66" charset="0"/>
              </a:rPr>
              <a:t>Dr. Younger’s father was </a:t>
            </a:r>
            <a:r>
              <a:rPr lang="en-US" sz="1200" b="0" i="0" u="none" strike="noStrike" baseline="0" dirty="0">
                <a:latin typeface="Fd74401-Identity-H"/>
              </a:rPr>
              <a:t>a virologist who worked with Jonas Salk on the polio vaccine.</a:t>
            </a:r>
            <a:r>
              <a:rPr lang="en-US" dirty="0"/>
              <a:t> </a:t>
            </a:r>
          </a:p>
          <a:p>
            <a:endParaRPr lang="en-US" dirty="0"/>
          </a:p>
          <a:p>
            <a:endParaRPr lang="en-US"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defTabSz="917143">
              <a:defRPr/>
            </a:pPr>
            <a:fld id="{560BD1C5-117E-4168-A7B7-3C97EA08B6E1}" type="slidenum">
              <a:rPr lang="en-US">
                <a:solidFill>
                  <a:prstClr val="black"/>
                </a:solidFill>
                <a:latin typeface="Calibri" panose="020F0502020204030204"/>
              </a:rPr>
              <a:pPr defTabSz="91714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4215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less than 4 years ago, I was watching 60 minutes and noticed a similar sentiment was expressed in one of the letters shown at the end of the program.</a:t>
            </a:r>
          </a:p>
        </p:txBody>
      </p:sp>
      <p:sp>
        <p:nvSpPr>
          <p:cNvPr id="4" name="Slide Number Placeholder 3"/>
          <p:cNvSpPr>
            <a:spLocks noGrp="1"/>
          </p:cNvSpPr>
          <p:nvPr>
            <p:ph type="sldNum" sz="quarter" idx="5"/>
          </p:nvPr>
        </p:nvSpPr>
        <p:spPr/>
        <p:txBody>
          <a:bodyPr/>
          <a:lstStyle/>
          <a:p>
            <a:fld id="{837E1531-8848-4051-9CCE-76A91AE11890}" type="slidenum">
              <a:rPr lang="en-US" smtClean="0"/>
              <a:pPr/>
              <a:t>18</a:t>
            </a:fld>
            <a:endParaRPr lang="en-US"/>
          </a:p>
        </p:txBody>
      </p:sp>
    </p:spTree>
    <p:extLst>
      <p:ext uri="{BB962C8B-B14F-4D97-AF65-F5344CB8AC3E}">
        <p14:creationId xmlns:p14="http://schemas.microsoft.com/office/powerpoint/2010/main" val="263187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19</a:t>
            </a:fld>
            <a:endParaRPr lang="en-US"/>
          </a:p>
        </p:txBody>
      </p:sp>
    </p:spTree>
    <p:extLst>
      <p:ext uri="{BB962C8B-B14F-4D97-AF65-F5344CB8AC3E}">
        <p14:creationId xmlns:p14="http://schemas.microsoft.com/office/powerpoint/2010/main" val="90981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2</a:t>
            </a:fld>
            <a:endParaRPr lang="en-US"/>
          </a:p>
        </p:txBody>
      </p:sp>
    </p:spTree>
    <p:extLst>
      <p:ext uri="{BB962C8B-B14F-4D97-AF65-F5344CB8AC3E}">
        <p14:creationId xmlns:p14="http://schemas.microsoft.com/office/powerpoint/2010/main" val="345963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Hospital CAHPS survey included questions assessing pain.  CMS received criticisms of assessing pain management and removed the questions.  The American Society of Anesthesiologists was pleased that CMS did this, saying this was an important step toward addressing how these questions impact opioid prescribing practices. </a:t>
            </a:r>
          </a:p>
        </p:txBody>
      </p:sp>
      <p:sp>
        <p:nvSpPr>
          <p:cNvPr id="4" name="Slide Number Placeholder 3"/>
          <p:cNvSpPr>
            <a:spLocks noGrp="1"/>
          </p:cNvSpPr>
          <p:nvPr>
            <p:ph type="sldNum" sz="quarter" idx="5"/>
          </p:nvPr>
        </p:nvSpPr>
        <p:spPr/>
        <p:txBody>
          <a:bodyPr/>
          <a:lstStyle/>
          <a:p>
            <a:fld id="{837E1531-8848-4051-9CCE-76A91AE11890}" type="slidenum">
              <a:rPr lang="en-US" smtClean="0"/>
              <a:pPr/>
              <a:t>20</a:t>
            </a:fld>
            <a:endParaRPr lang="en-US"/>
          </a:p>
        </p:txBody>
      </p:sp>
    </p:spTree>
    <p:extLst>
      <p:ext uri="{BB962C8B-B14F-4D97-AF65-F5344CB8AC3E}">
        <p14:creationId xmlns:p14="http://schemas.microsoft.com/office/powerpoint/2010/main" val="505037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10 years ago in Archives </a:t>
            </a:r>
            <a:r>
              <a:rPr lang="en-US"/>
              <a:t>of Internal Medicine.</a:t>
            </a:r>
          </a:p>
        </p:txBody>
      </p:sp>
      <p:sp>
        <p:nvSpPr>
          <p:cNvPr id="4" name="Slide Number Placeholder 3"/>
          <p:cNvSpPr>
            <a:spLocks noGrp="1"/>
          </p:cNvSpPr>
          <p:nvPr>
            <p:ph type="sldNum" sz="quarter" idx="10"/>
          </p:nvPr>
        </p:nvSpPr>
        <p:spPr/>
        <p:txBody>
          <a:bodyPr/>
          <a:lstStyle/>
          <a:p>
            <a:pPr defTabSz="917143">
              <a:defRPr/>
            </a:pPr>
            <a:fld id="{560BD1C5-117E-4168-A7B7-3C97EA08B6E1}" type="slidenum">
              <a:rPr lang="en-US">
                <a:solidFill>
                  <a:prstClr val="black"/>
                </a:solidFill>
                <a:latin typeface="Calibri" panose="020F0502020204030204"/>
              </a:rPr>
              <a:pPr defTabSz="917143">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639135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22</a:t>
            </a:fld>
            <a:endParaRPr lang="en-US"/>
          </a:p>
        </p:txBody>
      </p:sp>
    </p:spTree>
    <p:extLst>
      <p:ext uri="{BB962C8B-B14F-4D97-AF65-F5344CB8AC3E}">
        <p14:creationId xmlns:p14="http://schemas.microsoft.com/office/powerpoint/2010/main" val="380527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23</a:t>
            </a:fld>
            <a:endParaRPr lang="en-US"/>
          </a:p>
        </p:txBody>
      </p:sp>
    </p:spTree>
    <p:extLst>
      <p:ext uri="{BB962C8B-B14F-4D97-AF65-F5344CB8AC3E}">
        <p14:creationId xmlns:p14="http://schemas.microsoft.com/office/powerpoint/2010/main" val="426223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24</a:t>
            </a:fld>
            <a:endParaRPr lang="en-US"/>
          </a:p>
        </p:txBody>
      </p:sp>
    </p:spTree>
    <p:extLst>
      <p:ext uri="{BB962C8B-B14F-4D97-AF65-F5344CB8AC3E}">
        <p14:creationId xmlns:p14="http://schemas.microsoft.com/office/powerpoint/2010/main" val="1920230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4997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7143">
              <a:defRPr/>
            </a:pPr>
            <a:fld id="{CA8802C1-5907-497B-B172-6EE88F4E0FD5}" type="slidenum">
              <a:rPr lang="en-US">
                <a:solidFill>
                  <a:prstClr val="black"/>
                </a:solidFill>
                <a:latin typeface="Calibri" panose="020F0502020204030204"/>
              </a:rPr>
              <a:pPr defTabSz="917143">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4935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443261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99740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29</a:t>
            </a:fld>
            <a:endParaRPr lang="en-US"/>
          </a:p>
        </p:txBody>
      </p:sp>
    </p:spTree>
    <p:extLst>
      <p:ext uri="{BB962C8B-B14F-4D97-AF65-F5344CB8AC3E}">
        <p14:creationId xmlns:p14="http://schemas.microsoft.com/office/powerpoint/2010/main" val="366453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26CE3-600C-4C38-9210-B03AD8C969E1}" type="slidenum">
              <a:rPr lang="en-US" smtClean="0"/>
              <a:t>3</a:t>
            </a:fld>
            <a:endParaRPr lang="en-US"/>
          </a:p>
        </p:txBody>
      </p:sp>
    </p:spTree>
    <p:extLst>
      <p:ext uri="{BB962C8B-B14F-4D97-AF65-F5344CB8AC3E}">
        <p14:creationId xmlns:p14="http://schemas.microsoft.com/office/powerpoint/2010/main" val="350961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30</a:t>
            </a:fld>
            <a:endParaRPr lang="en-US"/>
          </a:p>
        </p:txBody>
      </p:sp>
    </p:spTree>
    <p:extLst>
      <p:ext uri="{BB962C8B-B14F-4D97-AF65-F5344CB8AC3E}">
        <p14:creationId xmlns:p14="http://schemas.microsoft.com/office/powerpoint/2010/main" val="667129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31</a:t>
            </a:fld>
            <a:endParaRPr lang="en-US"/>
          </a:p>
        </p:txBody>
      </p:sp>
    </p:spTree>
    <p:extLst>
      <p:ext uri="{BB962C8B-B14F-4D97-AF65-F5344CB8AC3E}">
        <p14:creationId xmlns:p14="http://schemas.microsoft.com/office/powerpoint/2010/main" val="4025769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32</a:t>
            </a:fld>
            <a:endParaRPr lang="en-US"/>
          </a:p>
        </p:txBody>
      </p:sp>
    </p:spTree>
    <p:extLst>
      <p:ext uri="{BB962C8B-B14F-4D97-AF65-F5344CB8AC3E}">
        <p14:creationId xmlns:p14="http://schemas.microsoft.com/office/powerpoint/2010/main" val="2144179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Last year the CAHPS team produced a 3.1 version of the CAHPS Clinician and Group Survey that has changes in instructions and item wording to prompt respondents to include telehealth as well as office visits. </a:t>
            </a: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33</a:t>
            </a:fld>
            <a:endParaRPr lang="en-US"/>
          </a:p>
        </p:txBody>
      </p:sp>
    </p:spTree>
    <p:extLst>
      <p:ext uri="{BB962C8B-B14F-4D97-AF65-F5344CB8AC3E}">
        <p14:creationId xmlns:p14="http://schemas.microsoft.com/office/powerpoint/2010/main" val="2813794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Similarly tweaks were done in creating the 5.1 version of the health plan survey.  In addition, the CAHPS team created a 4.0 survey focused on the most recent visit that assesses all visit types.  </a:t>
            </a: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34</a:t>
            </a:fld>
            <a:endParaRPr lang="en-US"/>
          </a:p>
        </p:txBody>
      </p:sp>
    </p:spTree>
    <p:extLst>
      <p:ext uri="{BB962C8B-B14F-4D97-AF65-F5344CB8AC3E}">
        <p14:creationId xmlns:p14="http://schemas.microsoft.com/office/powerpoint/2010/main" val="640771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35</a:t>
            </a:fld>
            <a:endParaRPr lang="en-US"/>
          </a:p>
        </p:txBody>
      </p:sp>
    </p:spTree>
    <p:extLst>
      <p:ext uri="{BB962C8B-B14F-4D97-AF65-F5344CB8AC3E}">
        <p14:creationId xmlns:p14="http://schemas.microsoft.com/office/powerpoint/2010/main" val="3028421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7E1531-8848-4051-9CCE-76A91AE11890}" type="slidenum">
              <a:rPr lang="en-US" smtClean="0"/>
              <a:pPr/>
              <a:t>36</a:t>
            </a:fld>
            <a:endParaRPr lang="en-US"/>
          </a:p>
        </p:txBody>
      </p:sp>
    </p:spTree>
    <p:extLst>
      <p:ext uri="{BB962C8B-B14F-4D97-AF65-F5344CB8AC3E}">
        <p14:creationId xmlns:p14="http://schemas.microsoft.com/office/powerpoint/2010/main" val="400381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326CE3-600C-4C38-9210-B03AD8C969E1}" type="slidenum">
              <a:rPr lang="en-US" smtClean="0"/>
              <a:t>4</a:t>
            </a:fld>
            <a:endParaRPr lang="en-US"/>
          </a:p>
        </p:txBody>
      </p:sp>
    </p:spTree>
    <p:extLst>
      <p:ext uri="{BB962C8B-B14F-4D97-AF65-F5344CB8AC3E}">
        <p14:creationId xmlns:p14="http://schemas.microsoft.com/office/powerpoint/2010/main" val="62223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The CAHPS program began over a quarter century ago. CAHPS surveys are standardized measures of patient experience with healthcare.  It is worth noting that the Agency for Healthcare Research and Quality funds the creation of surveys but does not mandate their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The surveys focus on aspects of care for which the patient is the best or only source of information.  Patients are not asked to assess technical quality of care, for example. The surveys consist primarily of reports about different aspects of care, but they also include a few global rating questions.  The development of these surveys is done using a rigorous process that includes patient and clinician input, and extension empirical evaluation.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5</a:t>
            </a:fld>
            <a:endParaRPr lang="en-US"/>
          </a:p>
        </p:txBody>
      </p:sp>
    </p:spTree>
    <p:extLst>
      <p:ext uri="{BB962C8B-B14F-4D97-AF65-F5344CB8AC3E}">
        <p14:creationId xmlns:p14="http://schemas.microsoft.com/office/powerpoint/2010/main" val="2882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omic Sans MS" panose="030F0702030302020204" pitchFamily="66" charset="0"/>
                <a:ea typeface="Calibri" panose="020F0502020204030204" pitchFamily="34" charset="0"/>
                <a:cs typeface="Times New Roman" panose="02020603050405020304" pitchFamily="18" charset="0"/>
              </a:rPr>
              <a:t>The survey development process begins with a review of prior work.  This and input from providers and survey experts and focus groups with patients are used to identify what is most important to measure in each context.  Next, items are drafted, cognitively tested, and revised as needed.  Then one or more field tests are conducted to assess the psychometric properties of the survey and evaluate survey administration procedures.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7600" dirty="0"/>
          </a:p>
        </p:txBody>
      </p:sp>
    </p:spTree>
    <p:extLst>
      <p:ext uri="{BB962C8B-B14F-4D97-AF65-F5344CB8AC3E}">
        <p14:creationId xmlns:p14="http://schemas.microsoft.com/office/powerpoint/2010/main" val="160072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There are a lot of CAHPS surveys.  Some focus on care from providers, while others assess facility-based care, condition-specific care, and care provided by health plans.  .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7</a:t>
            </a:fld>
            <a:endParaRPr lang="en-US"/>
          </a:p>
        </p:txBody>
      </p:sp>
    </p:spTree>
    <p:extLst>
      <p:ext uri="{BB962C8B-B14F-4D97-AF65-F5344CB8AC3E}">
        <p14:creationId xmlns:p14="http://schemas.microsoft.com/office/powerpoint/2010/main" val="31413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CAHPS survey items ask patients to report about care using a frequency of occurrence response scale.  </a:t>
            </a:r>
          </a:p>
        </p:txBody>
      </p:sp>
      <p:sp>
        <p:nvSpPr>
          <p:cNvPr id="4" name="Slide Number Placeholder 3"/>
          <p:cNvSpPr>
            <a:spLocks noGrp="1"/>
          </p:cNvSpPr>
          <p:nvPr>
            <p:ph type="sldNum" sz="quarter" idx="5"/>
          </p:nvPr>
        </p:nvSpPr>
        <p:spPr/>
        <p:txBody>
          <a:bodyPr/>
          <a:lstStyle/>
          <a:p>
            <a:fld id="{837E1531-8848-4051-9CCE-76A91AE11890}" type="slidenum">
              <a:rPr lang="en-US" smtClean="0"/>
              <a:pPr/>
              <a:t>8</a:t>
            </a:fld>
            <a:endParaRPr lang="en-US"/>
          </a:p>
        </p:txBody>
      </p:sp>
    </p:spTree>
    <p:extLst>
      <p:ext uri="{BB962C8B-B14F-4D97-AF65-F5344CB8AC3E}">
        <p14:creationId xmlns:p14="http://schemas.microsoft.com/office/powerpoint/2010/main" val="203876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2213" y="4459526"/>
            <a:ext cx="5681980" cy="42248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omic Sans MS" panose="030F0702030302020204" pitchFamily="66" charset="0"/>
                <a:ea typeface="Calibri" panose="020F0502020204030204" pitchFamily="34" charset="0"/>
                <a:cs typeface="Times New Roman" panose="02020603050405020304" pitchFamily="18" charset="0"/>
              </a:rPr>
              <a:t>The Clinician and Group Survey is one of the CAHPS surveys.  The 3.0 version of this survey has been available for 7 years.  It assesses doctor communication, care coordination, access to care, and office staff using multiple questions each.  It also includes a global rating of the doctor.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7E1531-8848-4051-9CCE-76A91AE11890}" type="slidenum">
              <a:rPr lang="en-US" smtClean="0"/>
              <a:pPr/>
              <a:t>9</a:t>
            </a:fld>
            <a:endParaRPr lang="en-US"/>
          </a:p>
        </p:txBody>
      </p:sp>
    </p:spTree>
    <p:extLst>
      <p:ext uri="{BB962C8B-B14F-4D97-AF65-F5344CB8AC3E}">
        <p14:creationId xmlns:p14="http://schemas.microsoft.com/office/powerpoint/2010/main" val="381977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ea typeface="+mn-ea"/>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ea typeface="+mn-ea"/>
            </a:endParaRPr>
          </a:p>
        </p:txBody>
      </p:sp>
      <p:sp>
        <p:nvSpPr>
          <p:cNvPr id="3379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3379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fld id="{D3AA245D-1870-A84B-AA45-42A7295BED7E}" type="datetime1">
              <a:rPr lang="en-US" smtClean="0"/>
              <a:pPr/>
              <a:t>5/11/2022</a:t>
            </a:fld>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744E67-ED67-C046-8E0F-2BC140A25623}" type="datetime1">
              <a:rPr lang="en-US" smtClean="0"/>
              <a:pPr/>
              <a:t>5/11/2022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960B705B-C962-FC42-9117-6B1D2A82A7C7}" type="datetime1">
              <a:rPr lang="en-US" smtClean="0"/>
              <a:pPr/>
              <a:t>5/11/2022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22FA1E28-5EDB-7E48-9A26-CA391223DAE1}" type="datetime1">
              <a:rPr lang="en-US" smtClean="0"/>
              <a:pPr/>
              <a:t>5/11/2022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r>
              <a:rPr lang="en-US" noProof="0"/>
              <a:t>Click icon to add SmartArt graphic</a:t>
            </a:r>
          </a:p>
        </p:txBody>
      </p:sp>
      <p:sp>
        <p:nvSpPr>
          <p:cNvPr id="4" name="Rectangle 4"/>
          <p:cNvSpPr>
            <a:spLocks noGrp="1" noChangeArrowheads="1"/>
          </p:cNvSpPr>
          <p:nvPr>
            <p:ph type="dt" sz="half" idx="10"/>
          </p:nvPr>
        </p:nvSpPr>
        <p:spPr>
          <a:ln/>
        </p:spPr>
        <p:txBody>
          <a:bodyPr/>
          <a:lstStyle>
            <a:lvl1pPr>
              <a:defRPr/>
            </a:lvl1pPr>
          </a:lstStyle>
          <a:p>
            <a:fld id="{E38804C7-12A2-3843-9F8B-5CCA237B8C03}" type="datetime1">
              <a:rPr lang="en-US" smtClean="0"/>
              <a:pPr/>
              <a:t>5/11/2022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4" name="Picture 15" descr="IHIE_PPT-Sub_D4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4191000" y="6477001"/>
            <a:ext cx="4724703" cy="307777"/>
          </a:xfrm>
          <a:prstGeom prst="rect">
            <a:avLst/>
          </a:prstGeom>
          <a:noFill/>
        </p:spPr>
        <p:txBody>
          <a:bodyPr>
            <a:spAutoFit/>
          </a:bodyPr>
          <a:lstStyle/>
          <a:p>
            <a:pPr algn="r">
              <a:buNone/>
              <a:defRPr/>
            </a:pPr>
            <a:r>
              <a:rPr lang="en-US" sz="1400" dirty="0">
                <a:solidFill>
                  <a:schemeClr val="bg1"/>
                </a:solidFill>
                <a:latin typeface="Arial" charset="0"/>
                <a:cs typeface="Arial" charset="0"/>
              </a:rPr>
              <a:t>www.ihie.org</a:t>
            </a:r>
          </a:p>
        </p:txBody>
      </p:sp>
      <p:sp>
        <p:nvSpPr>
          <p:cNvPr id="18" name="Title 1"/>
          <p:cNvSpPr>
            <a:spLocks noGrp="1"/>
          </p:cNvSpPr>
          <p:nvPr>
            <p:ph type="title"/>
          </p:nvPr>
        </p:nvSpPr>
        <p:spPr>
          <a:xfrm>
            <a:off x="457200" y="381000"/>
            <a:ext cx="8229600" cy="762000"/>
          </a:xfrm>
          <a:prstGeom prst="rect">
            <a:avLst/>
          </a:prstGeom>
        </p:spPr>
        <p:txBody>
          <a:bodyPr/>
          <a:lstStyle>
            <a:lvl1pPr algn="r">
              <a:defRPr sz="3200">
                <a:solidFill>
                  <a:srgbClr val="0064A4"/>
                </a:solidFill>
              </a:defRPr>
            </a:lvl1pPr>
          </a:lstStyle>
          <a:p>
            <a:r>
              <a:rPr lang="en-US"/>
              <a:t>Click to edit Master title style</a:t>
            </a:r>
            <a:endParaRPr lang="en-US" dirty="0"/>
          </a:p>
        </p:txBody>
      </p:sp>
      <p:sp>
        <p:nvSpPr>
          <p:cNvPr id="24" name="Content Placeholder 2"/>
          <p:cNvSpPr>
            <a:spLocks noGrp="1"/>
          </p:cNvSpPr>
          <p:nvPr>
            <p:ph idx="15"/>
          </p:nvPr>
        </p:nvSpPr>
        <p:spPr>
          <a:xfrm>
            <a:off x="457200" y="1722441"/>
            <a:ext cx="8229600" cy="4525963"/>
          </a:xfrm>
          <a:prstGeom prst="rect">
            <a:avLst/>
          </a:prstGeom>
        </p:spPr>
        <p:txBody>
          <a:bodyPr anchor="t"/>
          <a:lstStyle>
            <a:lvl1pPr algn="l">
              <a:buNone/>
              <a:defRPr sz="1800">
                <a:solidFill>
                  <a:srgbClr val="0064A4"/>
                </a:solidFill>
              </a:defRPr>
            </a:lvl1pPr>
            <a:lvl2pPr algn="l">
              <a:buFont typeface="Arial"/>
              <a:buChar char="•"/>
              <a:defRPr sz="2400">
                <a:solidFill>
                  <a:srgbClr val="0064A4"/>
                </a:solidFill>
              </a:defRPr>
            </a:lvl2pPr>
            <a:lvl3pPr>
              <a:buFont typeface="Arial"/>
              <a:buChar char="•"/>
              <a:defRPr/>
            </a:lvl3pPr>
          </a:lstStyle>
          <a:p>
            <a:pPr lvl="0"/>
            <a:r>
              <a:rPr lang="en-US"/>
              <a:t>Click to edit Master text styles</a:t>
            </a:r>
          </a:p>
          <a:p>
            <a:pPr lvl="1"/>
            <a:r>
              <a:rPr lang="en-US"/>
              <a:t>Second level</a:t>
            </a:r>
          </a:p>
        </p:txBody>
      </p:sp>
      <p:sp>
        <p:nvSpPr>
          <p:cNvPr id="7" name="Footer Placeholder 4"/>
          <p:cNvSpPr>
            <a:spLocks noGrp="1"/>
          </p:cNvSpPr>
          <p:nvPr>
            <p:ph type="ftr" sz="quarter" idx="17"/>
          </p:nvPr>
        </p:nvSpPr>
        <p:spPr>
          <a:xfrm>
            <a:off x="4191001" y="6248401"/>
            <a:ext cx="2895298" cy="182563"/>
          </a:xfrm>
        </p:spPr>
        <p:txBody>
          <a:bodyPr/>
          <a:lstStyle>
            <a:lvl1pPr>
              <a:defRPr sz="800"/>
            </a:lvl1pPr>
          </a:lstStyle>
          <a:p>
            <a:pPr>
              <a:buFontTx/>
              <a:buNone/>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9"/>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4998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verse 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4912"/>
            <a:ext cx="6067425" cy="473404"/>
          </a:xfrm>
          <a:prstGeom prst="rect">
            <a:avLst/>
          </a:prstGeom>
        </p:spPr>
        <p:txBody>
          <a:bodyPr lIns="0" tIns="0" rIns="0" bIns="0"/>
          <a:lstStyle>
            <a:lvl1pPr>
              <a:defRPr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749161"/>
            <a:ext cx="8229600" cy="4219840"/>
          </a:xfrm>
        </p:spPr>
        <p:txBody>
          <a:bodyPr/>
          <a:lstStyle>
            <a:lvl1pPr>
              <a:buClr>
                <a:srgbClr val="3DAB33"/>
              </a:buClr>
              <a:defRPr>
                <a:solidFill>
                  <a:srgbClr val="532683"/>
                </a:solidFill>
              </a:defRPr>
            </a:lvl1pPr>
            <a:lvl2pPr>
              <a:buClr>
                <a:srgbClr val="3DAB33"/>
              </a:buClr>
              <a:defRPr>
                <a:solidFill>
                  <a:srgbClr val="532683"/>
                </a:solidFill>
              </a:defRPr>
            </a:lvl2pPr>
            <a:lvl3pPr>
              <a:buClr>
                <a:srgbClr val="3DAB33"/>
              </a:buClr>
              <a:defRPr>
                <a:solidFill>
                  <a:srgbClr val="532683"/>
                </a:solidFill>
              </a:defRPr>
            </a:lvl3pPr>
            <a:lvl4pPr>
              <a:buClr>
                <a:srgbClr val="3DAB33"/>
              </a:buClr>
              <a:defRPr>
                <a:solidFill>
                  <a:srgbClr val="532683"/>
                </a:solidFill>
              </a:defRPr>
            </a:lvl4pPr>
            <a:lvl5pPr>
              <a:buClr>
                <a:srgbClr val="3DAB33"/>
              </a:buClr>
              <a:defRPr>
                <a:solidFill>
                  <a:srgbClr val="5326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4"/>
          </p:nvPr>
        </p:nvSpPr>
        <p:spPr>
          <a:xfrm>
            <a:off x="361950" y="6356350"/>
            <a:ext cx="558800" cy="365125"/>
          </a:xfrm>
          <a:prstGeom prst="rect">
            <a:avLst/>
          </a:prstGeom>
        </p:spPr>
        <p:txBody>
          <a:bodyPr vert="horz" lIns="91440" tIns="0" rIns="0" bIns="0" rtlCol="0" anchor="ctr"/>
          <a:lstStyle>
            <a:lvl1pPr algn="l">
              <a:defRPr sz="1200">
                <a:solidFill>
                  <a:srgbClr val="105FA2"/>
                </a:solidFill>
              </a:defRPr>
            </a:lvl1pPr>
          </a:lstStyle>
          <a:p>
            <a:pPr>
              <a:defRPr/>
            </a:pPr>
            <a:fld id="{140D3B79-C16A-1E42-83FF-9128934BA08A}" type="slidenum">
              <a:rPr lang="en-US" smtClean="0"/>
              <a:pPr>
                <a:defRPr/>
              </a:pPr>
              <a:t>‹#›</a:t>
            </a:fld>
            <a:endParaRPr lang="en-US"/>
          </a:p>
        </p:txBody>
      </p:sp>
    </p:spTree>
    <p:extLst>
      <p:ext uri="{BB962C8B-B14F-4D97-AF65-F5344CB8AC3E}">
        <p14:creationId xmlns:p14="http://schemas.microsoft.com/office/powerpoint/2010/main" val="214080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sz="half" idx="2"/>
          </p:nvPr>
        </p:nvSpPr>
        <p:spPr>
          <a:xfrm>
            <a:off x="355244" y="1426955"/>
            <a:ext cx="3597910" cy="4045585"/>
          </a:xfrm>
          <a:prstGeom prst="rect">
            <a:avLst/>
          </a:prstGeom>
        </p:spPr>
        <p:txBody>
          <a:bodyPr wrap="square" lIns="0" tIns="0" rIns="0" bIns="0">
            <a:spAutoFit/>
          </a:bodyPr>
          <a:lstStyle>
            <a:lvl1pPr>
              <a:defRPr sz="1700" b="1" i="0">
                <a:solidFill>
                  <a:schemeClr val="tx1"/>
                </a:solidFill>
                <a:latin typeface="Arial"/>
                <a:cs typeface="Arial"/>
              </a:defRPr>
            </a:lvl1pPr>
          </a:lstStyle>
          <a:p>
            <a:endParaRPr/>
          </a:p>
        </p:txBody>
      </p:sp>
      <p:sp>
        <p:nvSpPr>
          <p:cNvPr id="4" name="Holder 4"/>
          <p:cNvSpPr>
            <a:spLocks noGrp="1"/>
          </p:cNvSpPr>
          <p:nvPr>
            <p:ph sz="half" idx="3"/>
          </p:nvPr>
        </p:nvSpPr>
        <p:spPr>
          <a:xfrm>
            <a:off x="4726937" y="1325983"/>
            <a:ext cx="4018279" cy="399732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101600">
              <a:lnSpc>
                <a:spcPct val="100000"/>
              </a:lnSpc>
              <a:spcBef>
                <a:spcPts val="350"/>
              </a:spcBef>
            </a:pPr>
            <a:fld id="{81D60167-4931-47E6-BA6A-407CBD079E47}" type="slidenum">
              <a:rPr dirty="0"/>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A4CDEE-DA80-4A6F-A8DB-4868DDA292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216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9"/>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18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fld id="{67333B8A-2AEE-9540-BCF9-A762A989AD18}" type="datetime1">
              <a:rPr lang="en-US" smtClean="0"/>
              <a:pPr/>
              <a:t>5/11/2022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A4CDEE-DA80-4A6F-A8DB-4868DDA2922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46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4A91282-D471-0B43-8EB2-04DB7F3A873B}" type="datetime1">
              <a:rPr lang="en-US" smtClean="0"/>
              <a:pPr/>
              <a:t>5/11/2022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BD9A3ED-8D9D-C14A-9714-A367952BD6B7}" type="datetime1">
              <a:rPr lang="en-US" smtClean="0"/>
              <a:pPr/>
              <a:t>5/11/2022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81FFAA61-794F-7147-8212-E0709DA6BD94}" type="datetime1">
              <a:rPr lang="en-US" smtClean="0"/>
              <a:pPr/>
              <a:t>5/11/2022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CA59F6C9-3D1F-464B-B254-AA3ECFF45D1F}" type="datetime1">
              <a:rPr lang="en-US" smtClean="0"/>
              <a:pPr/>
              <a:t>5/11/2022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957A98A-CA5B-B045-9432-D44900C6729A}" type="datetime1">
              <a:rPr lang="en-US" smtClean="0"/>
              <a:pPr/>
              <a:t>5/11/2022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EA66598-9DDF-E44D-A43B-DF593B19FA33}" type="datetime1">
              <a:rPr lang="en-US" smtClean="0"/>
              <a:pPr/>
              <a:t>5/11/2022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FB270D7-97A7-7F41-BBE4-7C9F0410C305}" type="datetime1">
              <a:rPr lang="en-US" smtClean="0"/>
              <a:pPr/>
              <a:t>5/11/2022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06A3C8D-B6A2-4B36-867F-400868F2E4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7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fld id="{0E487C77-7FA0-8640-802D-AAD7DF9F8935}" type="datetime1">
              <a:rPr lang="en-US" smtClean="0"/>
              <a:pPr/>
              <a:t>5/11/2022</a:t>
            </a:fld>
            <a:endParaRPr lang="en-US"/>
          </a:p>
        </p:txBody>
      </p:sp>
      <p:sp>
        <p:nvSpPr>
          <p:cNvPr id="327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mn-ea"/>
                <a:cs typeface="+mn-cs"/>
              </a:defRPr>
            </a:lvl1pPr>
          </a:lstStyle>
          <a:p>
            <a:endParaRPr lang="en-US"/>
          </a:p>
        </p:txBody>
      </p:sp>
      <p:sp>
        <p:nvSpPr>
          <p:cNvPr id="3277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 charset="0"/>
              </a:defRPr>
            </a:lvl1pPr>
          </a:lstStyle>
          <a:p>
            <a:fld id="{706A3C8D-B6A2-4B36-867F-400868F2E4C1}" type="slidenum">
              <a:rPr lang="en-US" smtClean="0"/>
              <a:pPr/>
              <a:t>‹#›</a:t>
            </a:fld>
            <a:endParaRPr lang="en-US"/>
          </a:p>
        </p:txBody>
      </p:sp>
      <p:sp>
        <p:nvSpPr>
          <p:cNvPr id="3277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ea typeface="+mn-ea"/>
            </a:endParaRPr>
          </a:p>
        </p:txBody>
      </p:sp>
      <p:sp>
        <p:nvSpPr>
          <p:cNvPr id="3277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4" r:id="rId14"/>
    <p:sldLayoutId id="2147483963" r:id="rId15"/>
  </p:sldLayoutIdLst>
  <p:hf sldNum="0" hdr="0" ftr="0" dt="0"/>
  <p:txStyles>
    <p:titleStyle>
      <a:lvl1pPr algn="l" rtl="0" eaLnBrk="1" fontAlgn="base" hangingPunct="1">
        <a:spcBef>
          <a:spcPct val="0"/>
        </a:spcBef>
        <a:spcAft>
          <a:spcPct val="0"/>
        </a:spcAft>
        <a:defRPr sz="4200" b="1">
          <a:solidFill>
            <a:schemeClr val="tx2"/>
          </a:solidFill>
          <a:latin typeface="Garamond"/>
          <a:ea typeface="ＭＳ Ｐゴシック" charset="-128"/>
          <a:cs typeface="Garamond"/>
        </a:defRPr>
      </a:lvl1pPr>
      <a:lvl2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2pPr>
      <a:lvl3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3pPr>
      <a:lvl4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4pPr>
      <a:lvl5pPr algn="l" rtl="0" eaLnBrk="1" fontAlgn="base" hangingPunct="1">
        <a:spcBef>
          <a:spcPct val="0"/>
        </a:spcBef>
        <a:spcAft>
          <a:spcPct val="0"/>
        </a:spcAft>
        <a:defRPr sz="4200">
          <a:solidFill>
            <a:schemeClr val="tx2"/>
          </a:solidFill>
          <a:latin typeface="Garamond" pitchFamily="18" charset="0"/>
          <a:ea typeface="ＭＳ Ｐゴシック" charset="-128"/>
          <a:cs typeface="ＭＳ Ｐゴシック" charset="-128"/>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rgbClr val="009999"/>
        </a:buClr>
        <a:buSzPct val="65000"/>
        <a:buFont typeface="Wingdings" pitchFamily="1" charset="2"/>
        <a:buChar char="n"/>
        <a:defRPr sz="3000">
          <a:solidFill>
            <a:schemeClr val="tx1"/>
          </a:solidFill>
          <a:latin typeface="Book Antiqua"/>
          <a:ea typeface="ＭＳ Ｐゴシック" charset="-128"/>
          <a:cs typeface="Book Antiqua"/>
        </a:defRPr>
      </a:lvl1pPr>
      <a:lvl2pPr marL="669925" indent="-325438" algn="l" rtl="0" eaLnBrk="1" fontAlgn="base" hangingPunct="1">
        <a:spcBef>
          <a:spcPct val="20000"/>
        </a:spcBef>
        <a:spcAft>
          <a:spcPct val="0"/>
        </a:spcAft>
        <a:buSzPct val="60000"/>
        <a:buFont typeface="Wingdings" pitchFamily="1" charset="2"/>
        <a:buChar char="q"/>
        <a:defRPr sz="2600">
          <a:solidFill>
            <a:schemeClr val="tx1"/>
          </a:solidFill>
          <a:latin typeface="Book Antiqua"/>
          <a:ea typeface="ＭＳ Ｐゴシック" charset="-128"/>
          <a:cs typeface="Book Antiqua"/>
        </a:defRPr>
      </a:lvl2pPr>
      <a:lvl3pPr marL="1022350" indent="-350838" algn="l" rtl="0" eaLnBrk="1" fontAlgn="base" hangingPunct="1">
        <a:spcBef>
          <a:spcPct val="20000"/>
        </a:spcBef>
        <a:spcAft>
          <a:spcPct val="0"/>
        </a:spcAft>
        <a:buClr>
          <a:srgbClr val="009999"/>
        </a:buClr>
        <a:buSzPct val="65000"/>
        <a:buFont typeface="Wingdings" pitchFamily="1" charset="2"/>
        <a:buChar char="n"/>
        <a:defRPr sz="2200">
          <a:solidFill>
            <a:schemeClr val="tx1"/>
          </a:solidFill>
          <a:latin typeface="Book Antiqua"/>
          <a:ea typeface="ＭＳ Ｐゴシック" charset="-128"/>
          <a:cs typeface="Book Antiqua"/>
        </a:defRPr>
      </a:lvl3pPr>
      <a:lvl4pPr marL="1339850" indent="-315913" algn="l" rtl="0" eaLnBrk="1" fontAlgn="base" hangingPunct="1">
        <a:spcBef>
          <a:spcPct val="20000"/>
        </a:spcBef>
        <a:spcAft>
          <a:spcPct val="0"/>
        </a:spcAft>
        <a:buSzPct val="70000"/>
        <a:buFont typeface="Wingdings" pitchFamily="1" charset="2"/>
        <a:buChar char="q"/>
        <a:defRPr sz="2000">
          <a:solidFill>
            <a:schemeClr val="tx1"/>
          </a:solidFill>
          <a:latin typeface="Book Antiqua"/>
          <a:ea typeface="ＭＳ Ｐゴシック" charset="-128"/>
          <a:cs typeface="Book Antiqua"/>
        </a:defRPr>
      </a:lvl4pPr>
      <a:lvl5pPr marL="1681163" indent="-339725" algn="l" rtl="0" eaLnBrk="1" fontAlgn="base" hangingPunct="1">
        <a:spcBef>
          <a:spcPct val="20000"/>
        </a:spcBef>
        <a:spcAft>
          <a:spcPct val="0"/>
        </a:spcAft>
        <a:buSzPct val="75000"/>
        <a:buFont typeface="Wingdings" pitchFamily="1" charset="2"/>
        <a:buChar char="§"/>
        <a:defRPr sz="2000">
          <a:solidFill>
            <a:schemeClr val="tx1"/>
          </a:solidFill>
          <a:latin typeface="Book Antiqua"/>
          <a:ea typeface="ＭＳ Ｐゴシック" charset="-128"/>
          <a:cs typeface="Book Antiq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1"/>
            <a:ext cx="82296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p:cNvSpPr>
            <a:spLocks noGrp="1"/>
          </p:cNvSpPr>
          <p:nvPr>
            <p:ph type="sldNum" sz="quarter" idx="4"/>
          </p:nvPr>
        </p:nvSpPr>
        <p:spPr>
          <a:xfrm>
            <a:off x="361950" y="6356350"/>
            <a:ext cx="558800" cy="365125"/>
          </a:xfrm>
          <a:prstGeom prst="rect">
            <a:avLst/>
          </a:prstGeom>
        </p:spPr>
        <p:txBody>
          <a:bodyPr vert="horz" lIns="91440" tIns="0" rIns="0" bIns="0" rtlCol="0" anchor="ctr"/>
          <a:lstStyle>
            <a:lvl1pPr algn="l">
              <a:defRPr sz="1200">
                <a:solidFill>
                  <a:srgbClr val="105FA2"/>
                </a:solidFill>
              </a:defRPr>
            </a:lvl1pPr>
          </a:lstStyle>
          <a:p>
            <a:pPr>
              <a:defRPr/>
            </a:pPr>
            <a:fld id="{140D3B79-C16A-1E42-83FF-9128934BA08A}" type="slidenum">
              <a:rPr lang="en-US" smtClean="0"/>
              <a:pPr>
                <a:defRPr/>
              </a:pPr>
              <a:t>‹#›</a:t>
            </a:fld>
            <a:endParaRPr lang="en-US"/>
          </a:p>
        </p:txBody>
      </p:sp>
    </p:spTree>
    <p:extLst>
      <p:ext uri="{BB962C8B-B14F-4D97-AF65-F5344CB8AC3E}">
        <p14:creationId xmlns:p14="http://schemas.microsoft.com/office/powerpoint/2010/main" val="2754929033"/>
      </p:ext>
    </p:extLst>
  </p:cSld>
  <p:clrMap bg1="lt1" tx1="dk1" bg2="lt2" tx2="dk2" accent1="accent1" accent2="accent2" accent3="accent3" accent4="accent4" accent5="accent5" accent6="accent6" hlink="hlink" folHlink="folHlink"/>
  <p:sldLayoutIdLst>
    <p:sldLayoutId id="2147483962" r:id="rId1"/>
  </p:sldLayoutIdLst>
  <p:hf hdr="0" ftr="0" dt="0"/>
  <p:txStyles>
    <p:titleStyle>
      <a:lvl1pPr algn="l" defTabSz="457200" rtl="0" eaLnBrk="1" fontAlgn="base" hangingPunct="1">
        <a:spcBef>
          <a:spcPct val="0"/>
        </a:spcBef>
        <a:spcAft>
          <a:spcPct val="0"/>
        </a:spcAft>
        <a:defRPr sz="3200" kern="1200">
          <a:solidFill>
            <a:srgbClr val="40126F"/>
          </a:solidFill>
          <a:latin typeface="+mj-lt"/>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a:solidFill>
            <a:srgbClr val="40126F"/>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a:solidFill>
            <a:srgbClr val="40126F"/>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a:solidFill>
            <a:srgbClr val="40126F"/>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a:solidFill>
            <a:srgbClr val="40126F"/>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400">
          <a:solidFill>
            <a:srgbClr val="604A7B"/>
          </a:solidFill>
          <a:latin typeface="Arial" pitchFamily="-112" charset="0"/>
          <a:ea typeface="ＭＳ Ｐゴシック" pitchFamily="-112" charset="-128"/>
          <a:cs typeface="ＭＳ Ｐゴシック" pitchFamily="-112" charset="-128"/>
        </a:defRPr>
      </a:lvl6pPr>
      <a:lvl7pPr marL="914400" algn="l" defTabSz="457200" rtl="0" eaLnBrk="1" fontAlgn="base" hangingPunct="1">
        <a:spcBef>
          <a:spcPct val="0"/>
        </a:spcBef>
        <a:spcAft>
          <a:spcPct val="0"/>
        </a:spcAft>
        <a:defRPr sz="3400">
          <a:solidFill>
            <a:srgbClr val="604A7B"/>
          </a:solidFill>
          <a:latin typeface="Arial" pitchFamily="-112" charset="0"/>
          <a:ea typeface="ＭＳ Ｐゴシック" pitchFamily="-112" charset="-128"/>
          <a:cs typeface="ＭＳ Ｐゴシック" pitchFamily="-112" charset="-128"/>
        </a:defRPr>
      </a:lvl7pPr>
      <a:lvl8pPr marL="1371600" algn="l" defTabSz="457200" rtl="0" eaLnBrk="1" fontAlgn="base" hangingPunct="1">
        <a:spcBef>
          <a:spcPct val="0"/>
        </a:spcBef>
        <a:spcAft>
          <a:spcPct val="0"/>
        </a:spcAft>
        <a:defRPr sz="3400">
          <a:solidFill>
            <a:srgbClr val="604A7B"/>
          </a:solidFill>
          <a:latin typeface="Arial" pitchFamily="-112" charset="0"/>
          <a:ea typeface="ＭＳ Ｐゴシック" pitchFamily="-112" charset="-128"/>
          <a:cs typeface="ＭＳ Ｐゴシック" pitchFamily="-112" charset="-128"/>
        </a:defRPr>
      </a:lvl8pPr>
      <a:lvl9pPr marL="1828800" algn="l" defTabSz="457200" rtl="0" eaLnBrk="1" fontAlgn="base" hangingPunct="1">
        <a:spcBef>
          <a:spcPct val="0"/>
        </a:spcBef>
        <a:spcAft>
          <a:spcPct val="0"/>
        </a:spcAft>
        <a:defRPr sz="3400">
          <a:solidFill>
            <a:srgbClr val="604A7B"/>
          </a:solidFill>
          <a:latin typeface="Arial" pitchFamily="-112" charset="0"/>
          <a:ea typeface="ＭＳ Ｐゴシック" pitchFamily="-112" charset="-128"/>
          <a:cs typeface="ＭＳ Ｐゴシック" pitchFamily="-112" charset="-128"/>
        </a:defRPr>
      </a:lvl9pPr>
    </p:titleStyle>
    <p:bodyStyle>
      <a:lvl1pPr marL="228600" indent="-228600" algn="l" defTabSz="457200" rtl="0" eaLnBrk="1" fontAlgn="base" hangingPunct="1">
        <a:lnSpc>
          <a:spcPts val="3000"/>
        </a:lnSpc>
        <a:spcBef>
          <a:spcPts val="600"/>
        </a:spcBef>
        <a:spcAft>
          <a:spcPts val="1200"/>
        </a:spcAft>
        <a:buClr>
          <a:srgbClr val="532683"/>
        </a:buClr>
        <a:buFont typeface="Arial" charset="0"/>
        <a:buChar char="•"/>
        <a:defRPr sz="2800" kern="1200">
          <a:solidFill>
            <a:srgbClr val="105FA2"/>
          </a:solidFill>
          <a:latin typeface="+mn-lt"/>
          <a:ea typeface="ＭＳ Ｐゴシック" pitchFamily="-112" charset="-128"/>
          <a:cs typeface="ＭＳ Ｐゴシック" pitchFamily="-112" charset="-128"/>
        </a:defRPr>
      </a:lvl1pPr>
      <a:lvl2pPr marL="685800" indent="-228600" algn="l" defTabSz="457200" rtl="0" eaLnBrk="1" fontAlgn="base" hangingPunct="1">
        <a:lnSpc>
          <a:spcPts val="2600"/>
        </a:lnSpc>
        <a:spcBef>
          <a:spcPts val="600"/>
        </a:spcBef>
        <a:spcAft>
          <a:spcPts val="1200"/>
        </a:spcAft>
        <a:buClr>
          <a:srgbClr val="532683"/>
        </a:buClr>
        <a:buFont typeface="Arial" charset="0"/>
        <a:buChar char="•"/>
        <a:defRPr sz="2400" kern="1200">
          <a:solidFill>
            <a:srgbClr val="105FA2"/>
          </a:solidFill>
          <a:latin typeface="+mn-lt"/>
          <a:ea typeface="ＭＳ Ｐゴシック" pitchFamily="-112" charset="-128"/>
          <a:cs typeface="+mn-cs"/>
        </a:defRPr>
      </a:lvl2pPr>
      <a:lvl3pPr marL="1143000" indent="-228600" algn="l" defTabSz="457200" rtl="0" eaLnBrk="1" fontAlgn="base" hangingPunct="1">
        <a:lnSpc>
          <a:spcPts val="2200"/>
        </a:lnSpc>
        <a:spcBef>
          <a:spcPts val="400"/>
        </a:spcBef>
        <a:spcAft>
          <a:spcPts val="800"/>
        </a:spcAft>
        <a:buClr>
          <a:srgbClr val="532683"/>
        </a:buClr>
        <a:buFont typeface="Arial" charset="0"/>
        <a:buChar char="•"/>
        <a:defRPr sz="2000" kern="1200">
          <a:solidFill>
            <a:srgbClr val="105FA2"/>
          </a:solidFill>
          <a:latin typeface="+mn-lt"/>
          <a:ea typeface="ＭＳ Ｐゴシック" pitchFamily="-112" charset="-128"/>
          <a:cs typeface="+mn-cs"/>
        </a:defRPr>
      </a:lvl3pPr>
      <a:lvl4pPr marL="1600200" indent="-228600" algn="l" defTabSz="457200" rtl="0" eaLnBrk="1" fontAlgn="base" hangingPunct="1">
        <a:lnSpc>
          <a:spcPts val="2000"/>
        </a:lnSpc>
        <a:spcBef>
          <a:spcPts val="200"/>
        </a:spcBef>
        <a:spcAft>
          <a:spcPts val="800"/>
        </a:spcAft>
        <a:buClr>
          <a:srgbClr val="532683"/>
        </a:buClr>
        <a:buFont typeface="Arial" charset="0"/>
        <a:buChar char="•"/>
        <a:defRPr kern="1200">
          <a:solidFill>
            <a:srgbClr val="105FA2"/>
          </a:solidFill>
          <a:latin typeface="+mn-lt"/>
          <a:ea typeface="ＭＳ Ｐゴシック" pitchFamily="-112" charset="-128"/>
          <a:cs typeface="+mn-cs"/>
        </a:defRPr>
      </a:lvl4pPr>
      <a:lvl5pPr marL="2057400" indent="-228600" algn="l" defTabSz="457200" rtl="0" eaLnBrk="1" fontAlgn="base" hangingPunct="1">
        <a:lnSpc>
          <a:spcPts val="1800"/>
        </a:lnSpc>
        <a:spcBef>
          <a:spcPts val="400"/>
        </a:spcBef>
        <a:spcAft>
          <a:spcPts val="800"/>
        </a:spcAft>
        <a:buClr>
          <a:srgbClr val="532683"/>
        </a:buClr>
        <a:buFont typeface="Arial" charset="0"/>
        <a:buChar char="•"/>
        <a:defRPr sz="1600" kern="1200">
          <a:solidFill>
            <a:srgbClr val="105FA2"/>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1165318"/>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a:xfrm>
            <a:off x="1720754" y="30695"/>
            <a:ext cx="5702490" cy="1001394"/>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a:xfrm>
            <a:off x="912622" y="2154428"/>
            <a:ext cx="7318755" cy="167132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6" name="Holder 6"/>
          <p:cNvSpPr>
            <a:spLocks noGrp="1"/>
          </p:cNvSpPr>
          <p:nvPr>
            <p:ph type="sldNum" sz="quarter" idx="7"/>
          </p:nvPr>
        </p:nvSpPr>
        <p:spPr>
          <a:xfrm>
            <a:off x="8195056" y="6404667"/>
            <a:ext cx="297815" cy="242570"/>
          </a:xfrm>
          <a:prstGeom prst="rect">
            <a:avLst/>
          </a:prstGeom>
        </p:spPr>
        <p:txBody>
          <a:bodyPr wrap="square" lIns="0" tIns="0" rIns="0" bIns="0">
            <a:spAutoFit/>
          </a:bodyPr>
          <a:lstStyle>
            <a:lvl1pPr>
              <a:defRPr sz="1200" b="0" i="0">
                <a:solidFill>
                  <a:srgbClr val="888888"/>
                </a:solidFill>
                <a:latin typeface="Arial"/>
                <a:cs typeface="Arial"/>
              </a:defRPr>
            </a:lvl1pPr>
          </a:lstStyle>
          <a:p>
            <a:pPr marL="101600">
              <a:lnSpc>
                <a:spcPct val="100000"/>
              </a:lnSpc>
              <a:spcBef>
                <a:spcPts val="35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3855115941"/>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lickr.com/photos/53801255@N07/8736820287"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docx"/></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pubmed.ncbi.nlm.nih.gov/25753653/"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www.qualityreportingcenter.com/wp-content/uploads/2016/02/IQR_20160126_QATranscript_vFINAL508.pdf"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customXml" Target="../ink/ink8.xml"/><Relationship Id="rId26" Type="http://schemas.openxmlformats.org/officeDocument/2006/relationships/image" Target="../media/image29.png"/><Relationship Id="rId3" Type="http://schemas.openxmlformats.org/officeDocument/2006/relationships/image" Target="../media/image18.jpeg"/><Relationship Id="rId21" Type="http://schemas.openxmlformats.org/officeDocument/2006/relationships/image" Target="../media/image27.png"/><Relationship Id="rId7" Type="http://schemas.openxmlformats.org/officeDocument/2006/relationships/image" Target="../media/image20.png"/><Relationship Id="rId12" Type="http://schemas.openxmlformats.org/officeDocument/2006/relationships/customXml" Target="../ink/ink5.xml"/><Relationship Id="rId17" Type="http://schemas.openxmlformats.org/officeDocument/2006/relationships/image" Target="../media/image25.png"/><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notesSlide" Target="../notesSlides/notesSlide35.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customXml" Target="../ink/ink14.xml"/><Relationship Id="rId1" Type="http://schemas.openxmlformats.org/officeDocument/2006/relationships/slideLayout" Target="../slideLayouts/slideLayout20.xml"/><Relationship Id="rId6" Type="http://schemas.openxmlformats.org/officeDocument/2006/relationships/customXml" Target="../ink/ink2.xml"/><Relationship Id="rId11" Type="http://schemas.openxmlformats.org/officeDocument/2006/relationships/image" Target="../media/image22.png"/><Relationship Id="rId24" Type="http://schemas.openxmlformats.org/officeDocument/2006/relationships/image" Target="../media/image28.png"/><Relationship Id="rId32" Type="http://schemas.openxmlformats.org/officeDocument/2006/relationships/image" Target="../media/image32.png"/><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customXml" Target="../ink/ink11.xml"/><Relationship Id="rId28" Type="http://schemas.openxmlformats.org/officeDocument/2006/relationships/image" Target="../media/image30.png"/><Relationship Id="rId10" Type="http://schemas.openxmlformats.org/officeDocument/2006/relationships/customXml" Target="../ink/ink4.xml"/><Relationship Id="rId19" Type="http://schemas.openxmlformats.org/officeDocument/2006/relationships/image" Target="../media/image26.png"/><Relationship Id="rId31" Type="http://schemas.openxmlformats.org/officeDocument/2006/relationships/customXml" Target="../ink/ink15.xml"/><Relationship Id="rId4" Type="http://schemas.openxmlformats.org/officeDocument/2006/relationships/customXml" Target="../ink/ink1.xml"/><Relationship Id="rId9" Type="http://schemas.openxmlformats.org/officeDocument/2006/relationships/image" Target="../media/image2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customXml" Target="../ink/ink13.xml"/><Relationship Id="rId30" Type="http://schemas.openxmlformats.org/officeDocument/2006/relationships/image" Target="../media/image31.png"/><Relationship Id="rId8" Type="http://schemas.openxmlformats.org/officeDocument/2006/relationships/customXml" Target="../ink/ink3.xml"/></Relationships>
</file>

<file path=ppt/slides/_rels/slide36.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image" Target="../media/image19.jp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54F4-B7E7-4E69-A2A0-DF5773083EBE}"/>
              </a:ext>
            </a:extLst>
          </p:cNvPr>
          <p:cNvSpPr>
            <a:spLocks noGrp="1"/>
          </p:cNvSpPr>
          <p:nvPr>
            <p:ph type="title"/>
          </p:nvPr>
        </p:nvSpPr>
        <p:spPr>
          <a:xfrm>
            <a:off x="152400" y="277813"/>
            <a:ext cx="8534400" cy="1139825"/>
          </a:xfrm>
        </p:spPr>
        <p:txBody>
          <a:bodyPr/>
          <a:lstStyle/>
          <a:p>
            <a:pPr algn="ctr"/>
            <a:r>
              <a:rPr lang="en-US" sz="3400" dirty="0"/>
              <a:t> Listening to the Patient: Measuring Patients’ Perceptions of Health Care </a:t>
            </a:r>
          </a:p>
        </p:txBody>
      </p:sp>
      <p:sp>
        <p:nvSpPr>
          <p:cNvPr id="3" name="Content Placeholder 2">
            <a:extLst>
              <a:ext uri="{FF2B5EF4-FFF2-40B4-BE49-F238E27FC236}">
                <a16:creationId xmlns:a16="http://schemas.microsoft.com/office/drawing/2014/main" id="{0A5AF5D6-5B81-4FC2-95CE-50AA7AF9EA89}"/>
              </a:ext>
            </a:extLst>
          </p:cNvPr>
          <p:cNvSpPr>
            <a:spLocks noGrp="1"/>
          </p:cNvSpPr>
          <p:nvPr>
            <p:ph idx="1"/>
          </p:nvPr>
        </p:nvSpPr>
        <p:spPr>
          <a:xfrm>
            <a:off x="419100" y="1524000"/>
            <a:ext cx="8305800" cy="4530725"/>
          </a:xfrm>
        </p:spPr>
        <p:txBody>
          <a:bodyPr/>
          <a:lstStyle/>
          <a:p>
            <a:pPr marL="0" indent="0" algn="ctr">
              <a:buNone/>
            </a:pPr>
            <a:r>
              <a:rPr lang="en-US" dirty="0"/>
              <a:t>Ron D. Hays</a:t>
            </a:r>
          </a:p>
          <a:p>
            <a:pPr marL="0" indent="0" algn="ctr">
              <a:buNone/>
            </a:pPr>
            <a:r>
              <a:rPr lang="en-US" dirty="0"/>
              <a:t>UCLA Department of Medicine</a:t>
            </a:r>
          </a:p>
          <a:p>
            <a:pPr marL="0" indent="0" algn="ctr">
              <a:buNone/>
            </a:pPr>
            <a:r>
              <a:rPr lang="en-US" sz="2800" dirty="0"/>
              <a:t>May 11, 2022 (Noon – 1 pm PT)</a:t>
            </a:r>
          </a:p>
          <a:p>
            <a:endParaRPr lang="en-US" dirty="0"/>
          </a:p>
        </p:txBody>
      </p:sp>
      <p:pic>
        <p:nvPicPr>
          <p:cNvPr id="5" name="Picture 4">
            <a:extLst>
              <a:ext uri="{FF2B5EF4-FFF2-40B4-BE49-F238E27FC236}">
                <a16:creationId xmlns:a16="http://schemas.microsoft.com/office/drawing/2014/main" id="{176AAB69-7C36-483E-A998-686A209647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67200" y="4198686"/>
            <a:ext cx="2667000" cy="2659314"/>
          </a:xfrm>
          <a:prstGeom prst="rect">
            <a:avLst/>
          </a:prstGeom>
        </p:spPr>
      </p:pic>
      <p:sp>
        <p:nvSpPr>
          <p:cNvPr id="4" name="TextBox 3">
            <a:extLst>
              <a:ext uri="{FF2B5EF4-FFF2-40B4-BE49-F238E27FC236}">
                <a16:creationId xmlns:a16="http://schemas.microsoft.com/office/drawing/2014/main" id="{F2B603FC-6581-463F-8154-AC3F09E2E482}"/>
              </a:ext>
            </a:extLst>
          </p:cNvPr>
          <p:cNvSpPr txBox="1"/>
          <p:nvPr/>
        </p:nvSpPr>
        <p:spPr>
          <a:xfrm>
            <a:off x="370608" y="3575764"/>
            <a:ext cx="4201391" cy="1477328"/>
          </a:xfrm>
          <a:prstGeom prst="rect">
            <a:avLst/>
          </a:prstGeom>
          <a:noFill/>
        </p:spPr>
        <p:txBody>
          <a:bodyPr wrap="square" rtlCol="0">
            <a:spAutoFit/>
          </a:bodyPr>
          <a:lstStyle/>
          <a:p>
            <a:r>
              <a:rPr lang="en-US" u="sng" dirty="0"/>
              <a:t>Conflicts of interest: None</a:t>
            </a:r>
          </a:p>
          <a:p>
            <a:endParaRPr lang="en-US" dirty="0"/>
          </a:p>
          <a:p>
            <a:r>
              <a:rPr lang="en-US" u="sng" dirty="0"/>
              <a:t>Acknowledgement:</a:t>
            </a:r>
          </a:p>
          <a:p>
            <a:r>
              <a:rPr lang="en-US" dirty="0"/>
              <a:t>Agency for Healthcare Research and Policy</a:t>
            </a:r>
          </a:p>
          <a:p>
            <a:r>
              <a:rPr lang="en-US" sz="1800" dirty="0">
                <a:effectLst/>
                <a:latin typeface="Times New Roman" panose="02020603050405020304" pitchFamily="18" charset="0"/>
                <a:ea typeface="Times New Roman" panose="02020603050405020304" pitchFamily="18" charset="0"/>
              </a:rPr>
              <a:t>U18HS025920</a:t>
            </a:r>
            <a:endParaRPr lang="en-US" dirty="0"/>
          </a:p>
        </p:txBody>
      </p:sp>
    </p:spTree>
    <p:extLst>
      <p:ext uri="{BB962C8B-B14F-4D97-AF65-F5344CB8AC3E}">
        <p14:creationId xmlns:p14="http://schemas.microsoft.com/office/powerpoint/2010/main" val="364390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56A0-B0AC-4A38-8CB4-B9A893DE0A8D}"/>
              </a:ext>
            </a:extLst>
          </p:cNvPr>
          <p:cNvSpPr>
            <a:spLocks noGrp="1"/>
          </p:cNvSpPr>
          <p:nvPr>
            <p:ph type="title"/>
          </p:nvPr>
        </p:nvSpPr>
        <p:spPr>
          <a:xfrm>
            <a:off x="0" y="294912"/>
            <a:ext cx="9067800" cy="473404"/>
          </a:xfrm>
        </p:spPr>
        <p:txBody>
          <a:bodyPr/>
          <a:lstStyle/>
          <a:p>
            <a:pPr algn="ctr"/>
            <a:r>
              <a:rPr lang="en-US" dirty="0"/>
              <a:t>Patient Experience Content</a:t>
            </a:r>
          </a:p>
        </p:txBody>
      </p:sp>
      <p:sp>
        <p:nvSpPr>
          <p:cNvPr id="3" name="Content Placeholder 2">
            <a:extLst>
              <a:ext uri="{FF2B5EF4-FFF2-40B4-BE49-F238E27FC236}">
                <a16:creationId xmlns:a16="http://schemas.microsoft.com/office/drawing/2014/main" id="{00497184-EC4F-45BE-9240-B60C7845BDD6}"/>
              </a:ext>
            </a:extLst>
          </p:cNvPr>
          <p:cNvSpPr>
            <a:spLocks noGrp="1"/>
          </p:cNvSpPr>
          <p:nvPr>
            <p:ph idx="1"/>
          </p:nvPr>
        </p:nvSpPr>
        <p:spPr>
          <a:xfrm>
            <a:off x="381000" y="1447800"/>
            <a:ext cx="8572500" cy="4219840"/>
          </a:xfrm>
        </p:spPr>
        <p:txBody>
          <a:bodyPr/>
          <a:lstStyle/>
          <a:p>
            <a:r>
              <a:rPr lang="en-US" sz="2400" dirty="0"/>
              <a:t>Doctor communication</a:t>
            </a:r>
          </a:p>
          <a:p>
            <a:pPr lvl="1"/>
            <a:r>
              <a:rPr lang="en-US" sz="2000" dirty="0"/>
              <a:t>Explained, listened, showed respect, spent enough time</a:t>
            </a:r>
          </a:p>
          <a:p>
            <a:r>
              <a:rPr lang="en-US" sz="2400" dirty="0"/>
              <a:t>Care coordination</a:t>
            </a:r>
          </a:p>
          <a:p>
            <a:pPr lvl="1"/>
            <a:r>
              <a:rPr lang="en-US" sz="2000" dirty="0"/>
              <a:t>Knew about medical history, followed up on test results, talked about medications</a:t>
            </a:r>
          </a:p>
          <a:p>
            <a:r>
              <a:rPr lang="en-US" sz="2400" dirty="0"/>
              <a:t>Access</a:t>
            </a:r>
          </a:p>
          <a:p>
            <a:pPr lvl="1"/>
            <a:r>
              <a:rPr lang="en-US" sz="2000" dirty="0"/>
              <a:t>Got urgent care appointment, non-urgent care appointment, answer to medical question same day contacted office</a:t>
            </a:r>
          </a:p>
          <a:p>
            <a:r>
              <a:rPr lang="en-US" sz="2400" dirty="0"/>
              <a:t>Office staff (helpful, courteous and respectful)</a:t>
            </a:r>
          </a:p>
          <a:p>
            <a:r>
              <a:rPr lang="en-US" sz="2400" dirty="0"/>
              <a:t>0 (worse possible)–10 (best possible) rating of doctor </a:t>
            </a:r>
          </a:p>
        </p:txBody>
      </p:sp>
    </p:spTree>
    <p:extLst>
      <p:ext uri="{BB962C8B-B14F-4D97-AF65-F5344CB8AC3E}">
        <p14:creationId xmlns:p14="http://schemas.microsoft.com/office/powerpoint/2010/main" val="4141428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AF5D-4473-478D-A0D6-2B335B5AC08D}"/>
              </a:ext>
            </a:extLst>
          </p:cNvPr>
          <p:cNvSpPr>
            <a:spLocks noGrp="1"/>
          </p:cNvSpPr>
          <p:nvPr>
            <p:ph type="title"/>
          </p:nvPr>
        </p:nvSpPr>
        <p:spPr>
          <a:xfrm>
            <a:off x="304800" y="294912"/>
            <a:ext cx="8686800" cy="473404"/>
          </a:xfrm>
        </p:spPr>
        <p:txBody>
          <a:bodyPr/>
          <a:lstStyle/>
          <a:p>
            <a:pPr algn="ctr"/>
            <a:r>
              <a:rPr lang="en-US" dirty="0"/>
              <a:t>CAHPS Race and Ethnicity Questions</a:t>
            </a:r>
          </a:p>
        </p:txBody>
      </p:sp>
      <p:sp>
        <p:nvSpPr>
          <p:cNvPr id="3" name="Content Placeholder 2">
            <a:extLst>
              <a:ext uri="{FF2B5EF4-FFF2-40B4-BE49-F238E27FC236}">
                <a16:creationId xmlns:a16="http://schemas.microsoft.com/office/drawing/2014/main" id="{249109DA-3871-4863-A701-CEDA49D10BAF}"/>
              </a:ext>
            </a:extLst>
          </p:cNvPr>
          <p:cNvSpPr>
            <a:spLocks noGrp="1"/>
          </p:cNvSpPr>
          <p:nvPr>
            <p:ph idx="1"/>
          </p:nvPr>
        </p:nvSpPr>
        <p:spPr>
          <a:xfrm>
            <a:off x="304800" y="1600200"/>
            <a:ext cx="8458200" cy="4219840"/>
          </a:xfrm>
        </p:spPr>
        <p:txBody>
          <a:bodyPr/>
          <a:lstStyle/>
          <a:p>
            <a:pPr marL="0" indent="0">
              <a:spcAft>
                <a:spcPts val="600"/>
              </a:spcAft>
              <a:buNone/>
            </a:pPr>
            <a:r>
              <a:rPr lang="en-US" sz="2000" b="1" dirty="0"/>
              <a:t>Are you of Hispanic or Latino origin or descent?</a:t>
            </a:r>
          </a:p>
          <a:p>
            <a:pPr>
              <a:spcAft>
                <a:spcPts val="600"/>
              </a:spcAft>
            </a:pPr>
            <a:r>
              <a:rPr lang="en-US" sz="2000" dirty="0"/>
              <a:t>- Yes, Hispanic or Latino</a:t>
            </a:r>
          </a:p>
          <a:p>
            <a:pPr>
              <a:spcAft>
                <a:spcPts val="600"/>
              </a:spcAft>
            </a:pPr>
            <a:r>
              <a:rPr lang="en-US" sz="2000" dirty="0"/>
              <a:t>- No, not Hispanic or Latino</a:t>
            </a:r>
          </a:p>
          <a:p>
            <a:pPr marL="0" indent="0">
              <a:spcAft>
                <a:spcPts val="600"/>
              </a:spcAft>
              <a:buNone/>
            </a:pPr>
            <a:r>
              <a:rPr lang="en-US" sz="2000" b="1" dirty="0"/>
              <a:t>What is your race?  Mark one or more.</a:t>
            </a:r>
          </a:p>
          <a:p>
            <a:pPr>
              <a:spcAft>
                <a:spcPts val="600"/>
              </a:spcAft>
            </a:pPr>
            <a:r>
              <a:rPr lang="en-US" sz="2000" dirty="0"/>
              <a:t>- White</a:t>
            </a:r>
          </a:p>
          <a:p>
            <a:pPr>
              <a:spcAft>
                <a:spcPts val="600"/>
              </a:spcAft>
            </a:pPr>
            <a:r>
              <a:rPr lang="en-US" sz="2000" dirty="0"/>
              <a:t>- Black or African American</a:t>
            </a:r>
          </a:p>
          <a:p>
            <a:pPr>
              <a:spcAft>
                <a:spcPts val="600"/>
              </a:spcAft>
            </a:pPr>
            <a:r>
              <a:rPr lang="en-US" sz="2000" dirty="0"/>
              <a:t>- Asian</a:t>
            </a:r>
          </a:p>
          <a:p>
            <a:pPr>
              <a:spcAft>
                <a:spcPts val="600"/>
              </a:spcAft>
            </a:pPr>
            <a:r>
              <a:rPr lang="en-US" sz="2000" dirty="0"/>
              <a:t>- Native Hawaiian or Other Pacific Islander</a:t>
            </a:r>
          </a:p>
          <a:p>
            <a:pPr>
              <a:spcAft>
                <a:spcPts val="600"/>
              </a:spcAft>
            </a:pPr>
            <a:r>
              <a:rPr lang="en-US" sz="2000" dirty="0"/>
              <a:t>- American Indian or Alaska Native</a:t>
            </a:r>
          </a:p>
          <a:p>
            <a:pPr>
              <a:spcAft>
                <a:spcPts val="600"/>
              </a:spcAft>
            </a:pPr>
            <a:r>
              <a:rPr lang="en-US" sz="2000" dirty="0"/>
              <a:t>-  Other</a:t>
            </a:r>
          </a:p>
        </p:txBody>
      </p:sp>
    </p:spTree>
    <p:extLst>
      <p:ext uri="{BB962C8B-B14F-4D97-AF65-F5344CB8AC3E}">
        <p14:creationId xmlns:p14="http://schemas.microsoft.com/office/powerpoint/2010/main" val="348415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574F-193D-765B-B98E-37106998CCE5}"/>
              </a:ext>
            </a:extLst>
          </p:cNvPr>
          <p:cNvSpPr>
            <a:spLocks noGrp="1"/>
          </p:cNvSpPr>
          <p:nvPr>
            <p:ph type="title"/>
          </p:nvPr>
        </p:nvSpPr>
        <p:spPr>
          <a:xfrm>
            <a:off x="152400" y="294912"/>
            <a:ext cx="8991600" cy="473404"/>
          </a:xfrm>
        </p:spPr>
        <p:txBody>
          <a:bodyPr/>
          <a:lstStyle/>
          <a:p>
            <a:r>
              <a:rPr lang="en-US" dirty="0"/>
              <a:t>#1: Race/Ethnic Differences in Patient Experience</a:t>
            </a:r>
          </a:p>
        </p:txBody>
      </p:sp>
      <p:sp>
        <p:nvSpPr>
          <p:cNvPr id="3" name="Content Placeholder 2">
            <a:extLst>
              <a:ext uri="{FF2B5EF4-FFF2-40B4-BE49-F238E27FC236}">
                <a16:creationId xmlns:a16="http://schemas.microsoft.com/office/drawing/2014/main" id="{A4AE2F62-83B1-516B-0E2F-AD17483D76BE}"/>
              </a:ext>
            </a:extLst>
          </p:cNvPr>
          <p:cNvSpPr>
            <a:spLocks noGrp="1"/>
          </p:cNvSpPr>
          <p:nvPr>
            <p:ph idx="1"/>
          </p:nvPr>
        </p:nvSpPr>
        <p:spPr>
          <a:xfrm>
            <a:off x="457200" y="1524000"/>
            <a:ext cx="8229600" cy="4219840"/>
          </a:xfrm>
        </p:spPr>
        <p:txBody>
          <a:bodyPr/>
          <a:lstStyle/>
          <a:p>
            <a:r>
              <a:rPr lang="en-US" dirty="0"/>
              <a:t>Reports of care are less positive for </a:t>
            </a:r>
          </a:p>
          <a:p>
            <a:pPr lvl="1"/>
            <a:r>
              <a:rPr lang="en-US" dirty="0"/>
              <a:t>Asians (especially non-English preferring) </a:t>
            </a:r>
          </a:p>
          <a:p>
            <a:pPr lvl="1"/>
            <a:r>
              <a:rPr lang="en-US" dirty="0"/>
              <a:t>Spanish-language preferring Hispanics</a:t>
            </a:r>
          </a:p>
          <a:p>
            <a:pPr lvl="1"/>
            <a:r>
              <a:rPr lang="en-US" dirty="0"/>
              <a:t>African Americans (sometimes)</a:t>
            </a:r>
          </a:p>
          <a:p>
            <a:endParaRPr lang="en-US" dirty="0"/>
          </a:p>
        </p:txBody>
      </p:sp>
      <p:graphicFrame>
        <p:nvGraphicFramePr>
          <p:cNvPr id="5" name="Object 4">
            <a:extLst>
              <a:ext uri="{FF2B5EF4-FFF2-40B4-BE49-F238E27FC236}">
                <a16:creationId xmlns:a16="http://schemas.microsoft.com/office/drawing/2014/main" id="{CEA7569C-8A41-7724-CA86-CC59D90843A7}"/>
              </a:ext>
            </a:extLst>
          </p:cNvPr>
          <p:cNvGraphicFramePr>
            <a:graphicFrameLocks noChangeAspect="1"/>
          </p:cNvGraphicFramePr>
          <p:nvPr>
            <p:extLst>
              <p:ext uri="{D42A27DB-BD31-4B8C-83A1-F6EECF244321}">
                <p14:modId xmlns:p14="http://schemas.microsoft.com/office/powerpoint/2010/main" val="3362165747"/>
              </p:ext>
            </p:extLst>
          </p:nvPr>
        </p:nvGraphicFramePr>
        <p:xfrm>
          <a:off x="152400" y="3825627"/>
          <a:ext cx="8839200" cy="2737461"/>
        </p:xfrm>
        <a:graphic>
          <a:graphicData uri="http://schemas.openxmlformats.org/presentationml/2006/ole">
            <mc:AlternateContent xmlns:mc="http://schemas.openxmlformats.org/markup-compatibility/2006">
              <mc:Choice xmlns:v="urn:schemas-microsoft-com:vml" Requires="v">
                <p:oleObj spid="_x0000_s2156" name="Document" r:id="rId4" imgW="8243869" imgH="2041301" progId="Word.Document.12">
                  <p:embed/>
                </p:oleObj>
              </mc:Choice>
              <mc:Fallback>
                <p:oleObj name="Document" r:id="rId4" imgW="8243869" imgH="2041301" progId="Word.Document.12">
                  <p:embed/>
                  <p:pic>
                    <p:nvPicPr>
                      <p:cNvPr id="0" name=""/>
                      <p:cNvPicPr/>
                      <p:nvPr/>
                    </p:nvPicPr>
                    <p:blipFill>
                      <a:blip r:embed="rId5"/>
                      <a:stretch>
                        <a:fillRect/>
                      </a:stretch>
                    </p:blipFill>
                    <p:spPr>
                      <a:xfrm>
                        <a:off x="152400" y="3825627"/>
                        <a:ext cx="8839200" cy="273746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FFCDCF0-0742-3FF5-6DEB-B1497201C7DE}"/>
              </a:ext>
            </a:extLst>
          </p:cNvPr>
          <p:cNvSpPr txBox="1"/>
          <p:nvPr/>
        </p:nvSpPr>
        <p:spPr>
          <a:xfrm>
            <a:off x="1447800" y="6378422"/>
            <a:ext cx="5029200" cy="369332"/>
          </a:xfrm>
          <a:prstGeom prst="rect">
            <a:avLst/>
          </a:prstGeom>
          <a:noFill/>
        </p:spPr>
        <p:txBody>
          <a:bodyPr wrap="square" rtlCol="0">
            <a:spAutoFit/>
          </a:bodyPr>
          <a:lstStyle/>
          <a:p>
            <a:pPr algn="ctr"/>
            <a:r>
              <a:rPr lang="en-US" sz="1800" dirty="0" err="1">
                <a:solidFill>
                  <a:srgbClr val="000000"/>
                </a:solidFill>
                <a:effectLst/>
                <a:latin typeface="Times New Roman" panose="02020603050405020304" pitchFamily="18" charset="0"/>
                <a:ea typeface="Times New Roman" panose="02020603050405020304" pitchFamily="18" charset="0"/>
              </a:rPr>
              <a:t>Ahmedov</a:t>
            </a:r>
            <a:r>
              <a:rPr lang="en-US" sz="1800" dirty="0">
                <a:solidFill>
                  <a:srgbClr val="000000"/>
                </a:solidFill>
                <a:effectLst/>
                <a:latin typeface="Times New Roman" panose="02020603050405020304" pitchFamily="18" charset="0"/>
                <a:ea typeface="Times New Roman" panose="02020603050405020304" pitchFamily="18" charset="0"/>
              </a:rPr>
              <a:t> et al. (2021)</a:t>
            </a:r>
            <a:endParaRPr lang="en-US" dirty="0"/>
          </a:p>
        </p:txBody>
      </p:sp>
    </p:spTree>
    <p:extLst>
      <p:ext uri="{BB962C8B-B14F-4D97-AF65-F5344CB8AC3E}">
        <p14:creationId xmlns:p14="http://schemas.microsoft.com/office/powerpoint/2010/main" val="426105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37BB-5632-8D03-CE65-5A0AD228EE93}"/>
              </a:ext>
            </a:extLst>
          </p:cNvPr>
          <p:cNvSpPr>
            <a:spLocks noGrp="1"/>
          </p:cNvSpPr>
          <p:nvPr>
            <p:ph type="title"/>
          </p:nvPr>
        </p:nvSpPr>
        <p:spPr>
          <a:xfrm>
            <a:off x="152400" y="294912"/>
            <a:ext cx="8915400" cy="473404"/>
          </a:xfrm>
        </p:spPr>
        <p:txBody>
          <a:bodyPr/>
          <a:lstStyle/>
          <a:p>
            <a:pPr algn="ctr"/>
            <a:r>
              <a:rPr lang="en-US" dirty="0"/>
              <a:t>#2: </a:t>
            </a:r>
            <a:r>
              <a:rPr lang="en-US" dirty="0" err="1"/>
              <a:t>Fongwa</a:t>
            </a:r>
            <a:r>
              <a:rPr lang="en-US" dirty="0"/>
              <a:t> et al. (2008)</a:t>
            </a:r>
          </a:p>
        </p:txBody>
      </p:sp>
      <p:pic>
        <p:nvPicPr>
          <p:cNvPr id="5" name="Picture 4">
            <a:extLst>
              <a:ext uri="{FF2B5EF4-FFF2-40B4-BE49-F238E27FC236}">
                <a16:creationId xmlns:a16="http://schemas.microsoft.com/office/drawing/2014/main" id="{407F48A6-D7D6-0799-5778-CFBE95308B36}"/>
              </a:ext>
            </a:extLst>
          </p:cNvPr>
          <p:cNvPicPr>
            <a:picLocks noChangeAspect="1"/>
          </p:cNvPicPr>
          <p:nvPr/>
        </p:nvPicPr>
        <p:blipFill>
          <a:blip r:embed="rId3"/>
          <a:stretch>
            <a:fillRect/>
          </a:stretch>
        </p:blipFill>
        <p:spPr>
          <a:xfrm>
            <a:off x="0" y="857250"/>
            <a:ext cx="9144000" cy="6000750"/>
          </a:xfrm>
          <a:prstGeom prst="rect">
            <a:avLst/>
          </a:prstGeom>
        </p:spPr>
      </p:pic>
    </p:spTree>
    <p:extLst>
      <p:ext uri="{BB962C8B-B14F-4D97-AF65-F5344CB8AC3E}">
        <p14:creationId xmlns:p14="http://schemas.microsoft.com/office/powerpoint/2010/main" val="19986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DF02-6486-4156-8CF7-3D4E7080E789}"/>
              </a:ext>
            </a:extLst>
          </p:cNvPr>
          <p:cNvSpPr>
            <a:spLocks noGrp="1"/>
          </p:cNvSpPr>
          <p:nvPr>
            <p:ph type="title"/>
          </p:nvPr>
        </p:nvSpPr>
        <p:spPr>
          <a:xfrm>
            <a:off x="304800" y="3717"/>
            <a:ext cx="8839200" cy="473404"/>
          </a:xfrm>
        </p:spPr>
        <p:txBody>
          <a:bodyPr/>
          <a:lstStyle/>
          <a:p>
            <a:pPr algn="ctr"/>
            <a:r>
              <a:rPr lang="en-US" dirty="0"/>
              <a:t>#3: Distribution of Race and Ethnicity in 58,500 adult patients at a large integrated health system </a:t>
            </a:r>
          </a:p>
        </p:txBody>
      </p:sp>
      <p:graphicFrame>
        <p:nvGraphicFramePr>
          <p:cNvPr id="4" name="Table 4">
            <a:extLst>
              <a:ext uri="{FF2B5EF4-FFF2-40B4-BE49-F238E27FC236}">
                <a16:creationId xmlns:a16="http://schemas.microsoft.com/office/drawing/2014/main" id="{B94C7617-620C-4917-8133-0616D83179E8}"/>
              </a:ext>
            </a:extLst>
          </p:cNvPr>
          <p:cNvGraphicFramePr>
            <a:graphicFrameLocks noGrp="1"/>
          </p:cNvGraphicFramePr>
          <p:nvPr>
            <p:ph idx="1"/>
            <p:extLst>
              <p:ext uri="{D42A27DB-BD31-4B8C-83A1-F6EECF244321}">
                <p14:modId xmlns:p14="http://schemas.microsoft.com/office/powerpoint/2010/main" val="3096511965"/>
              </p:ext>
            </p:extLst>
          </p:nvPr>
        </p:nvGraphicFramePr>
        <p:xfrm>
          <a:off x="609600" y="1749424"/>
          <a:ext cx="8077200" cy="4576684"/>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635786291"/>
                    </a:ext>
                  </a:extLst>
                </a:gridCol>
                <a:gridCol w="4114800">
                  <a:extLst>
                    <a:ext uri="{9D8B030D-6E8A-4147-A177-3AD203B41FA5}">
                      <a16:colId xmlns:a16="http://schemas.microsoft.com/office/drawing/2014/main" val="3806702727"/>
                    </a:ext>
                  </a:extLst>
                </a:gridCol>
              </a:tblGrid>
              <a:tr h="562372">
                <a:tc>
                  <a:txBody>
                    <a:bodyPr/>
                    <a:lstStyle/>
                    <a:p>
                      <a:pPr algn="ctr"/>
                      <a:r>
                        <a:rPr lang="en-US" dirty="0"/>
                        <a:t>Race and ethnicity</a:t>
                      </a:r>
                    </a:p>
                  </a:txBody>
                  <a:tcPr/>
                </a:tc>
                <a:tc>
                  <a:txBody>
                    <a:bodyPr/>
                    <a:lstStyle/>
                    <a:p>
                      <a:pPr algn="ctr"/>
                      <a:r>
                        <a:rPr lang="en-US" dirty="0"/>
                        <a:t>Percentage of Respondents</a:t>
                      </a:r>
                    </a:p>
                  </a:txBody>
                  <a:tcPr/>
                </a:tc>
                <a:extLst>
                  <a:ext uri="{0D108BD9-81ED-4DB2-BD59-A6C34878D82A}">
                    <a16:rowId xmlns:a16="http://schemas.microsoft.com/office/drawing/2014/main" val="3832969999"/>
                  </a:ext>
                </a:extLst>
              </a:tr>
              <a:tr h="562372">
                <a:tc>
                  <a:txBody>
                    <a:bodyPr/>
                    <a:lstStyle/>
                    <a:p>
                      <a:r>
                        <a:rPr lang="en-US" dirty="0"/>
                        <a:t>Hispanic</a:t>
                      </a:r>
                    </a:p>
                  </a:txBody>
                  <a:tcPr/>
                </a:tc>
                <a:tc>
                  <a:txBody>
                    <a:bodyPr/>
                    <a:lstStyle/>
                    <a:p>
                      <a:pPr algn="ctr"/>
                      <a:r>
                        <a:rPr lang="en-US" dirty="0"/>
                        <a:t>12%</a:t>
                      </a:r>
                    </a:p>
                  </a:txBody>
                  <a:tcPr/>
                </a:tc>
                <a:extLst>
                  <a:ext uri="{0D108BD9-81ED-4DB2-BD59-A6C34878D82A}">
                    <a16:rowId xmlns:a16="http://schemas.microsoft.com/office/drawing/2014/main" val="494290375"/>
                  </a:ext>
                </a:extLst>
              </a:tr>
              <a:tr h="562372">
                <a:tc>
                  <a:txBody>
                    <a:bodyPr/>
                    <a:lstStyle/>
                    <a:p>
                      <a:r>
                        <a:rPr lang="en-US" dirty="0"/>
                        <a:t>White</a:t>
                      </a:r>
                    </a:p>
                  </a:txBody>
                  <a:tcPr/>
                </a:tc>
                <a:tc>
                  <a:txBody>
                    <a:bodyPr/>
                    <a:lstStyle/>
                    <a:p>
                      <a:pPr algn="ctr"/>
                      <a:r>
                        <a:rPr lang="en-US" dirty="0"/>
                        <a:t>55%</a:t>
                      </a:r>
                    </a:p>
                  </a:txBody>
                  <a:tcPr/>
                </a:tc>
                <a:extLst>
                  <a:ext uri="{0D108BD9-81ED-4DB2-BD59-A6C34878D82A}">
                    <a16:rowId xmlns:a16="http://schemas.microsoft.com/office/drawing/2014/main" val="244135808"/>
                  </a:ext>
                </a:extLst>
              </a:tr>
              <a:tr h="562372">
                <a:tc>
                  <a:txBody>
                    <a:bodyPr/>
                    <a:lstStyle/>
                    <a:p>
                      <a:r>
                        <a:rPr lang="en-US" dirty="0"/>
                        <a:t>Asian</a:t>
                      </a:r>
                    </a:p>
                  </a:txBody>
                  <a:tcPr/>
                </a:tc>
                <a:tc>
                  <a:txBody>
                    <a:bodyPr/>
                    <a:lstStyle/>
                    <a:p>
                      <a:pPr algn="ctr"/>
                      <a:r>
                        <a:rPr lang="en-US" dirty="0"/>
                        <a:t>6%</a:t>
                      </a:r>
                    </a:p>
                  </a:txBody>
                  <a:tcPr/>
                </a:tc>
                <a:extLst>
                  <a:ext uri="{0D108BD9-81ED-4DB2-BD59-A6C34878D82A}">
                    <a16:rowId xmlns:a16="http://schemas.microsoft.com/office/drawing/2014/main" val="828810862"/>
                  </a:ext>
                </a:extLst>
              </a:tr>
              <a:tr h="562372">
                <a:tc>
                  <a:txBody>
                    <a:bodyPr/>
                    <a:lstStyle/>
                    <a:p>
                      <a:r>
                        <a:rPr lang="en-US" dirty="0"/>
                        <a:t>Black</a:t>
                      </a:r>
                    </a:p>
                  </a:txBody>
                  <a:tcPr/>
                </a:tc>
                <a:tc>
                  <a:txBody>
                    <a:bodyPr/>
                    <a:lstStyle/>
                    <a:p>
                      <a:pPr algn="ctr"/>
                      <a:r>
                        <a:rPr lang="en-US" dirty="0"/>
                        <a:t>5%</a:t>
                      </a:r>
                    </a:p>
                  </a:txBody>
                  <a:tcPr/>
                </a:tc>
                <a:extLst>
                  <a:ext uri="{0D108BD9-81ED-4DB2-BD59-A6C34878D82A}">
                    <a16:rowId xmlns:a16="http://schemas.microsoft.com/office/drawing/2014/main" val="785630296"/>
                  </a:ext>
                </a:extLst>
              </a:tr>
              <a:tr h="562372">
                <a:tc>
                  <a:txBody>
                    <a:bodyPr/>
                    <a:lstStyle/>
                    <a:p>
                      <a:r>
                        <a:rPr lang="en-US" dirty="0"/>
                        <a:t>Pac. Islander/A. Indian/Alaskan Native</a:t>
                      </a:r>
                    </a:p>
                  </a:txBody>
                  <a:tcPr/>
                </a:tc>
                <a:tc>
                  <a:txBody>
                    <a:bodyPr/>
                    <a:lstStyle/>
                    <a:p>
                      <a:pPr algn="ctr"/>
                      <a:r>
                        <a:rPr lang="en-US" dirty="0"/>
                        <a:t>1%</a:t>
                      </a:r>
                    </a:p>
                  </a:txBody>
                  <a:tcPr/>
                </a:tc>
                <a:extLst>
                  <a:ext uri="{0D108BD9-81ED-4DB2-BD59-A6C34878D82A}">
                    <a16:rowId xmlns:a16="http://schemas.microsoft.com/office/drawing/2014/main" val="669638313"/>
                  </a:ext>
                </a:extLst>
              </a:tr>
              <a:tr h="562372">
                <a:tc>
                  <a:txBody>
                    <a:bodyPr/>
                    <a:lstStyle/>
                    <a:p>
                      <a:r>
                        <a:rPr lang="en-US" dirty="0"/>
                        <a:t>Other</a:t>
                      </a:r>
                    </a:p>
                  </a:txBody>
                  <a:tcPr/>
                </a:tc>
                <a:tc>
                  <a:txBody>
                    <a:bodyPr/>
                    <a:lstStyle/>
                    <a:p>
                      <a:pPr algn="ctr"/>
                      <a:r>
                        <a:rPr lang="en-US" dirty="0"/>
                        <a:t>5%</a:t>
                      </a:r>
                    </a:p>
                  </a:txBody>
                  <a:tcPr/>
                </a:tc>
                <a:extLst>
                  <a:ext uri="{0D108BD9-81ED-4DB2-BD59-A6C34878D82A}">
                    <a16:rowId xmlns:a16="http://schemas.microsoft.com/office/drawing/2014/main" val="2865229691"/>
                  </a:ext>
                </a:extLst>
              </a:tr>
              <a:tr h="562372">
                <a:tc>
                  <a:txBody>
                    <a:bodyPr/>
                    <a:lstStyle/>
                    <a:p>
                      <a:r>
                        <a:rPr lang="en-US" dirty="0"/>
                        <a:t>Missing race</a:t>
                      </a:r>
                    </a:p>
                  </a:txBody>
                  <a:tcPr/>
                </a:tc>
                <a:tc>
                  <a:txBody>
                    <a:bodyPr/>
                    <a:lstStyle/>
                    <a:p>
                      <a:pPr algn="ctr"/>
                      <a:r>
                        <a:rPr lang="en-US" dirty="0"/>
                        <a:t>16%</a:t>
                      </a:r>
                    </a:p>
                  </a:txBody>
                  <a:tcPr/>
                </a:tc>
                <a:extLst>
                  <a:ext uri="{0D108BD9-81ED-4DB2-BD59-A6C34878D82A}">
                    <a16:rowId xmlns:a16="http://schemas.microsoft.com/office/drawing/2014/main" val="715914360"/>
                  </a:ext>
                </a:extLst>
              </a:tr>
            </a:tbl>
          </a:graphicData>
        </a:graphic>
      </p:graphicFrame>
    </p:spTree>
    <p:extLst>
      <p:ext uri="{BB962C8B-B14F-4D97-AF65-F5344CB8AC3E}">
        <p14:creationId xmlns:p14="http://schemas.microsoft.com/office/powerpoint/2010/main" val="140359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45FA-A41C-428E-B527-5F0C0933A8FC}"/>
              </a:ext>
            </a:extLst>
          </p:cNvPr>
          <p:cNvSpPr>
            <a:spLocks noGrp="1"/>
          </p:cNvSpPr>
          <p:nvPr>
            <p:ph type="title"/>
          </p:nvPr>
        </p:nvSpPr>
        <p:spPr>
          <a:xfrm>
            <a:off x="457200" y="294912"/>
            <a:ext cx="8229600" cy="473404"/>
          </a:xfrm>
        </p:spPr>
        <p:txBody>
          <a:bodyPr/>
          <a:lstStyle/>
          <a:p>
            <a:pPr algn="ctr"/>
            <a:r>
              <a:rPr lang="en-US" dirty="0"/>
              <a:t>Patient Experience by Race and Ethnicity</a:t>
            </a:r>
          </a:p>
        </p:txBody>
      </p:sp>
      <p:graphicFrame>
        <p:nvGraphicFramePr>
          <p:cNvPr id="5" name="Table 5">
            <a:extLst>
              <a:ext uri="{FF2B5EF4-FFF2-40B4-BE49-F238E27FC236}">
                <a16:creationId xmlns:a16="http://schemas.microsoft.com/office/drawing/2014/main" id="{1150E92F-E3BF-4105-9211-A51C3FD2F68C}"/>
              </a:ext>
            </a:extLst>
          </p:cNvPr>
          <p:cNvGraphicFramePr>
            <a:graphicFrameLocks noGrp="1"/>
          </p:cNvGraphicFramePr>
          <p:nvPr>
            <p:extLst>
              <p:ext uri="{D42A27DB-BD31-4B8C-83A1-F6EECF244321}">
                <p14:modId xmlns:p14="http://schemas.microsoft.com/office/powerpoint/2010/main" val="1275778971"/>
              </p:ext>
            </p:extLst>
          </p:nvPr>
        </p:nvGraphicFramePr>
        <p:xfrm>
          <a:off x="152400" y="1397000"/>
          <a:ext cx="8763000" cy="5080002"/>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306231644"/>
                    </a:ext>
                  </a:extLst>
                </a:gridCol>
                <a:gridCol w="1356179">
                  <a:extLst>
                    <a:ext uri="{9D8B030D-6E8A-4147-A177-3AD203B41FA5}">
                      <a16:colId xmlns:a16="http://schemas.microsoft.com/office/drawing/2014/main" val="1287142251"/>
                    </a:ext>
                  </a:extLst>
                </a:gridCol>
                <a:gridCol w="1564821">
                  <a:extLst>
                    <a:ext uri="{9D8B030D-6E8A-4147-A177-3AD203B41FA5}">
                      <a16:colId xmlns:a16="http://schemas.microsoft.com/office/drawing/2014/main" val="1282270966"/>
                    </a:ext>
                  </a:extLst>
                </a:gridCol>
                <a:gridCol w="1460500">
                  <a:extLst>
                    <a:ext uri="{9D8B030D-6E8A-4147-A177-3AD203B41FA5}">
                      <a16:colId xmlns:a16="http://schemas.microsoft.com/office/drawing/2014/main" val="506856848"/>
                    </a:ext>
                  </a:extLst>
                </a:gridCol>
                <a:gridCol w="1460500">
                  <a:extLst>
                    <a:ext uri="{9D8B030D-6E8A-4147-A177-3AD203B41FA5}">
                      <a16:colId xmlns:a16="http://schemas.microsoft.com/office/drawing/2014/main" val="1567498749"/>
                    </a:ext>
                  </a:extLst>
                </a:gridCol>
                <a:gridCol w="1460500">
                  <a:extLst>
                    <a:ext uri="{9D8B030D-6E8A-4147-A177-3AD203B41FA5}">
                      <a16:colId xmlns:a16="http://schemas.microsoft.com/office/drawing/2014/main" val="1054501323"/>
                    </a:ext>
                  </a:extLst>
                </a:gridCol>
              </a:tblGrid>
              <a:tr h="684303">
                <a:tc>
                  <a:txBody>
                    <a:bodyPr/>
                    <a:lstStyle/>
                    <a:p>
                      <a:r>
                        <a:rPr lang="en-US" dirty="0"/>
                        <a:t>Race and ethnicity</a:t>
                      </a:r>
                    </a:p>
                  </a:txBody>
                  <a:tcPr/>
                </a:tc>
                <a:tc>
                  <a:txBody>
                    <a:bodyPr/>
                    <a:lstStyle/>
                    <a:p>
                      <a:pPr algn="ctr"/>
                      <a:r>
                        <a:rPr lang="en-US" dirty="0"/>
                        <a:t>Access</a:t>
                      </a:r>
                    </a:p>
                  </a:txBody>
                  <a:tcPr/>
                </a:tc>
                <a:tc>
                  <a:txBody>
                    <a:bodyPr/>
                    <a:lstStyle/>
                    <a:p>
                      <a:pPr algn="ctr"/>
                      <a:r>
                        <a:rPr lang="en-US" sz="1400" dirty="0"/>
                        <a:t>Communication</a:t>
                      </a:r>
                    </a:p>
                  </a:txBody>
                  <a:tcPr/>
                </a:tc>
                <a:tc>
                  <a:txBody>
                    <a:bodyPr/>
                    <a:lstStyle/>
                    <a:p>
                      <a:pPr algn="ctr"/>
                      <a:r>
                        <a:rPr lang="en-US" sz="1500" dirty="0"/>
                        <a:t>Coordination</a:t>
                      </a:r>
                    </a:p>
                  </a:txBody>
                  <a:tcPr/>
                </a:tc>
                <a:tc>
                  <a:txBody>
                    <a:bodyPr/>
                    <a:lstStyle/>
                    <a:p>
                      <a:pPr algn="ctr"/>
                      <a:r>
                        <a:rPr lang="en-US" dirty="0"/>
                        <a:t>Office Staff</a:t>
                      </a:r>
                    </a:p>
                  </a:txBody>
                  <a:tcPr/>
                </a:tc>
                <a:tc>
                  <a:txBody>
                    <a:bodyPr/>
                    <a:lstStyle/>
                    <a:p>
                      <a:pPr algn="ctr"/>
                      <a:r>
                        <a:rPr lang="en-US" dirty="0"/>
                        <a:t>Doctor Rating</a:t>
                      </a:r>
                    </a:p>
                  </a:txBody>
                  <a:tcPr/>
                </a:tc>
                <a:extLst>
                  <a:ext uri="{0D108BD9-81ED-4DB2-BD59-A6C34878D82A}">
                    <a16:rowId xmlns:a16="http://schemas.microsoft.com/office/drawing/2014/main" val="4217009889"/>
                  </a:ext>
                </a:extLst>
              </a:tr>
              <a:tr h="627957">
                <a:tc>
                  <a:txBody>
                    <a:bodyPr/>
                    <a:lstStyle/>
                    <a:p>
                      <a:r>
                        <a:rPr lang="en-US" dirty="0"/>
                        <a:t>Hispanic</a:t>
                      </a:r>
                    </a:p>
                  </a:txBody>
                  <a:tcPr/>
                </a:tc>
                <a:tc>
                  <a:txBody>
                    <a:bodyPr/>
                    <a:lstStyle/>
                    <a:p>
                      <a:pPr algn="ctr"/>
                      <a:r>
                        <a:rPr lang="en-US" dirty="0"/>
                        <a:t>85</a:t>
                      </a:r>
                    </a:p>
                  </a:txBody>
                  <a:tcPr/>
                </a:tc>
                <a:tc>
                  <a:txBody>
                    <a:bodyPr/>
                    <a:lstStyle/>
                    <a:p>
                      <a:pPr algn="ctr"/>
                      <a:r>
                        <a:rPr lang="en-US" dirty="0"/>
                        <a:t>95</a:t>
                      </a:r>
                    </a:p>
                  </a:txBody>
                  <a:tcPr/>
                </a:tc>
                <a:tc>
                  <a:txBody>
                    <a:bodyPr/>
                    <a:lstStyle/>
                    <a:p>
                      <a:pPr algn="ctr"/>
                      <a:r>
                        <a:rPr lang="en-US" dirty="0"/>
                        <a:t>86</a:t>
                      </a:r>
                    </a:p>
                  </a:txBody>
                  <a:tcPr/>
                </a:tc>
                <a:tc>
                  <a:txBody>
                    <a:bodyPr/>
                    <a:lstStyle/>
                    <a:p>
                      <a:pPr algn="ctr"/>
                      <a:r>
                        <a:rPr lang="en-US" dirty="0"/>
                        <a:t>94</a:t>
                      </a:r>
                    </a:p>
                  </a:txBody>
                  <a:tcPr/>
                </a:tc>
                <a:tc>
                  <a:txBody>
                    <a:bodyPr/>
                    <a:lstStyle/>
                    <a:p>
                      <a:pPr algn="ctr"/>
                      <a:r>
                        <a:rPr lang="en-US" dirty="0"/>
                        <a:t>94</a:t>
                      </a:r>
                    </a:p>
                  </a:txBody>
                  <a:tcPr/>
                </a:tc>
                <a:extLst>
                  <a:ext uri="{0D108BD9-81ED-4DB2-BD59-A6C34878D82A}">
                    <a16:rowId xmlns:a16="http://schemas.microsoft.com/office/drawing/2014/main" val="3389551773"/>
                  </a:ext>
                </a:extLst>
              </a:tr>
              <a:tr h="627957">
                <a:tc>
                  <a:txBody>
                    <a:bodyPr/>
                    <a:lstStyle/>
                    <a:p>
                      <a:r>
                        <a:rPr lang="en-US" dirty="0"/>
                        <a:t>White</a:t>
                      </a:r>
                    </a:p>
                  </a:txBody>
                  <a:tcPr/>
                </a:tc>
                <a:tc>
                  <a:txBody>
                    <a:bodyPr/>
                    <a:lstStyle/>
                    <a:p>
                      <a:pPr algn="ctr"/>
                      <a:r>
                        <a:rPr lang="en-US" dirty="0"/>
                        <a:t>85</a:t>
                      </a:r>
                    </a:p>
                  </a:txBody>
                  <a:tcPr/>
                </a:tc>
                <a:tc>
                  <a:txBody>
                    <a:bodyPr/>
                    <a:lstStyle/>
                    <a:p>
                      <a:pPr algn="ctr"/>
                      <a:r>
                        <a:rPr lang="en-US" dirty="0"/>
                        <a:t>95</a:t>
                      </a:r>
                    </a:p>
                  </a:txBody>
                  <a:tcPr/>
                </a:tc>
                <a:tc>
                  <a:txBody>
                    <a:bodyPr/>
                    <a:lstStyle/>
                    <a:p>
                      <a:pPr algn="ctr"/>
                      <a:r>
                        <a:rPr lang="en-US" dirty="0"/>
                        <a:t>86</a:t>
                      </a:r>
                    </a:p>
                  </a:txBody>
                  <a:tcPr/>
                </a:tc>
                <a:tc>
                  <a:txBody>
                    <a:bodyPr/>
                    <a:lstStyle/>
                    <a:p>
                      <a:pPr algn="ctr"/>
                      <a:r>
                        <a:rPr lang="en-US" dirty="0"/>
                        <a:t>94</a:t>
                      </a:r>
                    </a:p>
                  </a:txBody>
                  <a:tcPr/>
                </a:tc>
                <a:tc>
                  <a:txBody>
                    <a:bodyPr/>
                    <a:lstStyle/>
                    <a:p>
                      <a:pPr algn="ctr"/>
                      <a:r>
                        <a:rPr lang="en-US" dirty="0"/>
                        <a:t>93</a:t>
                      </a:r>
                    </a:p>
                  </a:txBody>
                  <a:tcPr/>
                </a:tc>
                <a:extLst>
                  <a:ext uri="{0D108BD9-81ED-4DB2-BD59-A6C34878D82A}">
                    <a16:rowId xmlns:a16="http://schemas.microsoft.com/office/drawing/2014/main" val="2601407749"/>
                  </a:ext>
                </a:extLst>
              </a:tr>
              <a:tr h="627957">
                <a:tc>
                  <a:txBody>
                    <a:bodyPr/>
                    <a:lstStyle/>
                    <a:p>
                      <a:r>
                        <a:rPr lang="en-US" dirty="0"/>
                        <a:t>Black</a:t>
                      </a:r>
                    </a:p>
                  </a:txBody>
                  <a:tcPr/>
                </a:tc>
                <a:tc>
                  <a:txBody>
                    <a:bodyPr/>
                    <a:lstStyle/>
                    <a:p>
                      <a:pPr algn="ctr"/>
                      <a:r>
                        <a:rPr lang="en-US" dirty="0"/>
                        <a:t>86</a:t>
                      </a:r>
                    </a:p>
                  </a:txBody>
                  <a:tcPr/>
                </a:tc>
                <a:tc>
                  <a:txBody>
                    <a:bodyPr/>
                    <a:lstStyle/>
                    <a:p>
                      <a:pPr algn="ctr"/>
                      <a:r>
                        <a:rPr lang="en-US" dirty="0"/>
                        <a:t>95</a:t>
                      </a:r>
                    </a:p>
                  </a:txBody>
                  <a:tcPr/>
                </a:tc>
                <a:tc>
                  <a:txBody>
                    <a:bodyPr/>
                    <a:lstStyle/>
                    <a:p>
                      <a:pPr algn="ctr"/>
                      <a:r>
                        <a:rPr lang="en-US" dirty="0"/>
                        <a:t>86</a:t>
                      </a:r>
                    </a:p>
                  </a:txBody>
                  <a:tcPr/>
                </a:tc>
                <a:tc>
                  <a:txBody>
                    <a:bodyPr/>
                    <a:lstStyle/>
                    <a:p>
                      <a:pPr algn="ctr"/>
                      <a:r>
                        <a:rPr lang="en-US" dirty="0"/>
                        <a:t>94</a:t>
                      </a:r>
                    </a:p>
                  </a:txBody>
                  <a:tcPr/>
                </a:tc>
                <a:tc>
                  <a:txBody>
                    <a:bodyPr/>
                    <a:lstStyle/>
                    <a:p>
                      <a:pPr algn="ctr"/>
                      <a:r>
                        <a:rPr lang="en-US" dirty="0"/>
                        <a:t>93</a:t>
                      </a:r>
                    </a:p>
                  </a:txBody>
                  <a:tcPr/>
                </a:tc>
                <a:extLst>
                  <a:ext uri="{0D108BD9-81ED-4DB2-BD59-A6C34878D82A}">
                    <a16:rowId xmlns:a16="http://schemas.microsoft.com/office/drawing/2014/main" val="2399102838"/>
                  </a:ext>
                </a:extLst>
              </a:tr>
              <a:tr h="627957">
                <a:tc>
                  <a:txBody>
                    <a:bodyPr/>
                    <a:lstStyle/>
                    <a:p>
                      <a:r>
                        <a:rPr lang="en-US" dirty="0"/>
                        <a:t>Asian</a:t>
                      </a:r>
                    </a:p>
                  </a:txBody>
                  <a:tcPr/>
                </a:tc>
                <a:tc>
                  <a:txBody>
                    <a:bodyPr/>
                    <a:lstStyle/>
                    <a:p>
                      <a:pPr algn="ctr"/>
                      <a:r>
                        <a:rPr lang="en-US" dirty="0">
                          <a:highlight>
                            <a:srgbClr val="FFFF00"/>
                          </a:highlight>
                        </a:rPr>
                        <a:t>83</a:t>
                      </a:r>
                    </a:p>
                  </a:txBody>
                  <a:tcPr/>
                </a:tc>
                <a:tc>
                  <a:txBody>
                    <a:bodyPr/>
                    <a:lstStyle/>
                    <a:p>
                      <a:pPr algn="ctr"/>
                      <a:r>
                        <a:rPr lang="en-US" dirty="0"/>
                        <a:t>94</a:t>
                      </a:r>
                    </a:p>
                  </a:txBody>
                  <a:tcPr/>
                </a:tc>
                <a:tc>
                  <a:txBody>
                    <a:bodyPr/>
                    <a:lstStyle/>
                    <a:p>
                      <a:pPr algn="ctr"/>
                      <a:r>
                        <a:rPr lang="en-US" dirty="0"/>
                        <a:t>85</a:t>
                      </a:r>
                    </a:p>
                  </a:txBody>
                  <a:tcPr/>
                </a:tc>
                <a:tc>
                  <a:txBody>
                    <a:bodyPr/>
                    <a:lstStyle/>
                    <a:p>
                      <a:pPr algn="ctr"/>
                      <a:r>
                        <a:rPr lang="en-US" dirty="0">
                          <a:highlight>
                            <a:srgbClr val="FFFF00"/>
                          </a:highlight>
                        </a:rPr>
                        <a:t>91</a:t>
                      </a:r>
                    </a:p>
                  </a:txBody>
                  <a:tcPr/>
                </a:tc>
                <a:tc>
                  <a:txBody>
                    <a:bodyPr/>
                    <a:lstStyle/>
                    <a:p>
                      <a:pPr algn="ctr"/>
                      <a:r>
                        <a:rPr lang="en-US" dirty="0"/>
                        <a:t>93</a:t>
                      </a:r>
                    </a:p>
                  </a:txBody>
                  <a:tcPr/>
                </a:tc>
                <a:extLst>
                  <a:ext uri="{0D108BD9-81ED-4DB2-BD59-A6C34878D82A}">
                    <a16:rowId xmlns:a16="http://schemas.microsoft.com/office/drawing/2014/main" val="512055050"/>
                  </a:ext>
                </a:extLst>
              </a:tr>
              <a:tr h="627957">
                <a:tc>
                  <a:txBody>
                    <a:bodyPr/>
                    <a:lstStyle/>
                    <a:p>
                      <a:r>
                        <a:rPr lang="en-US" sz="1600" dirty="0"/>
                        <a:t>Pac./Ind/Al N</a:t>
                      </a:r>
                    </a:p>
                  </a:txBody>
                  <a:tcPr/>
                </a:tc>
                <a:tc>
                  <a:txBody>
                    <a:bodyPr/>
                    <a:lstStyle/>
                    <a:p>
                      <a:pPr algn="ctr"/>
                      <a:r>
                        <a:rPr lang="en-US" dirty="0"/>
                        <a:t>84</a:t>
                      </a:r>
                    </a:p>
                  </a:txBody>
                  <a:tcPr/>
                </a:tc>
                <a:tc>
                  <a:txBody>
                    <a:bodyPr/>
                    <a:lstStyle/>
                    <a:p>
                      <a:pPr algn="ctr"/>
                      <a:r>
                        <a:rPr lang="en-US" dirty="0"/>
                        <a:t>94</a:t>
                      </a:r>
                    </a:p>
                  </a:txBody>
                  <a:tcPr/>
                </a:tc>
                <a:tc>
                  <a:txBody>
                    <a:bodyPr/>
                    <a:lstStyle/>
                    <a:p>
                      <a:pPr algn="ctr"/>
                      <a:r>
                        <a:rPr lang="en-US" dirty="0"/>
                        <a:t>86</a:t>
                      </a:r>
                    </a:p>
                  </a:txBody>
                  <a:tcPr/>
                </a:tc>
                <a:tc>
                  <a:txBody>
                    <a:bodyPr/>
                    <a:lstStyle/>
                    <a:p>
                      <a:pPr algn="ctr"/>
                      <a:r>
                        <a:rPr lang="en-US" dirty="0"/>
                        <a:t>93</a:t>
                      </a:r>
                    </a:p>
                  </a:txBody>
                  <a:tcPr/>
                </a:tc>
                <a:tc>
                  <a:txBody>
                    <a:bodyPr/>
                    <a:lstStyle/>
                    <a:p>
                      <a:pPr algn="ctr"/>
                      <a:r>
                        <a:rPr lang="en-US" dirty="0"/>
                        <a:t>93</a:t>
                      </a:r>
                    </a:p>
                  </a:txBody>
                  <a:tcPr/>
                </a:tc>
                <a:extLst>
                  <a:ext uri="{0D108BD9-81ED-4DB2-BD59-A6C34878D82A}">
                    <a16:rowId xmlns:a16="http://schemas.microsoft.com/office/drawing/2014/main" val="4127696709"/>
                  </a:ext>
                </a:extLst>
              </a:tr>
              <a:tr h="627957">
                <a:tc>
                  <a:txBody>
                    <a:bodyPr/>
                    <a:lstStyle/>
                    <a:p>
                      <a:r>
                        <a:rPr lang="en-US" dirty="0"/>
                        <a:t>Other</a:t>
                      </a:r>
                    </a:p>
                  </a:txBody>
                  <a:tcPr/>
                </a:tc>
                <a:tc>
                  <a:txBody>
                    <a:bodyPr/>
                    <a:lstStyle/>
                    <a:p>
                      <a:pPr algn="ctr"/>
                      <a:r>
                        <a:rPr lang="en-US" dirty="0">
                          <a:highlight>
                            <a:srgbClr val="FFFF00"/>
                          </a:highlight>
                        </a:rPr>
                        <a:t>82</a:t>
                      </a:r>
                    </a:p>
                  </a:txBody>
                  <a:tcPr/>
                </a:tc>
                <a:tc>
                  <a:txBody>
                    <a:bodyPr/>
                    <a:lstStyle/>
                    <a:p>
                      <a:pPr algn="ctr"/>
                      <a:r>
                        <a:rPr lang="en-US" dirty="0">
                          <a:highlight>
                            <a:srgbClr val="FFFF00"/>
                          </a:highlight>
                        </a:rPr>
                        <a:t>93</a:t>
                      </a:r>
                    </a:p>
                  </a:txBody>
                  <a:tcPr/>
                </a:tc>
                <a:tc>
                  <a:txBody>
                    <a:bodyPr/>
                    <a:lstStyle/>
                    <a:p>
                      <a:pPr algn="ctr"/>
                      <a:r>
                        <a:rPr lang="en-US" dirty="0">
                          <a:highlight>
                            <a:srgbClr val="FFFF00"/>
                          </a:highlight>
                        </a:rPr>
                        <a:t>83</a:t>
                      </a:r>
                    </a:p>
                  </a:txBody>
                  <a:tcPr/>
                </a:tc>
                <a:tc>
                  <a:txBody>
                    <a:bodyPr/>
                    <a:lstStyle/>
                    <a:p>
                      <a:pPr algn="ctr"/>
                      <a:r>
                        <a:rPr lang="en-US" dirty="0">
                          <a:highlight>
                            <a:srgbClr val="FFFF00"/>
                          </a:highlight>
                        </a:rPr>
                        <a:t>91</a:t>
                      </a:r>
                    </a:p>
                  </a:txBody>
                  <a:tcPr/>
                </a:tc>
                <a:tc>
                  <a:txBody>
                    <a:bodyPr/>
                    <a:lstStyle/>
                    <a:p>
                      <a:pPr algn="ctr"/>
                      <a:r>
                        <a:rPr lang="en-US" dirty="0">
                          <a:highlight>
                            <a:srgbClr val="FFFF00"/>
                          </a:highlight>
                        </a:rPr>
                        <a:t>91</a:t>
                      </a:r>
                    </a:p>
                  </a:txBody>
                  <a:tcPr/>
                </a:tc>
                <a:extLst>
                  <a:ext uri="{0D108BD9-81ED-4DB2-BD59-A6C34878D82A}">
                    <a16:rowId xmlns:a16="http://schemas.microsoft.com/office/drawing/2014/main" val="3829435725"/>
                  </a:ext>
                </a:extLst>
              </a:tr>
              <a:tr h="627957">
                <a:tc>
                  <a:txBody>
                    <a:bodyPr/>
                    <a:lstStyle/>
                    <a:p>
                      <a:r>
                        <a:rPr lang="en-US" dirty="0"/>
                        <a:t>Missing</a:t>
                      </a:r>
                    </a:p>
                  </a:txBody>
                  <a:tcPr/>
                </a:tc>
                <a:tc>
                  <a:txBody>
                    <a:bodyPr/>
                    <a:lstStyle/>
                    <a:p>
                      <a:pPr algn="ctr"/>
                      <a:r>
                        <a:rPr lang="en-US" dirty="0">
                          <a:highlight>
                            <a:srgbClr val="FFFF00"/>
                          </a:highlight>
                        </a:rPr>
                        <a:t>81</a:t>
                      </a:r>
                    </a:p>
                  </a:txBody>
                  <a:tcPr/>
                </a:tc>
                <a:tc>
                  <a:txBody>
                    <a:bodyPr/>
                    <a:lstStyle/>
                    <a:p>
                      <a:pPr algn="ctr"/>
                      <a:r>
                        <a:rPr lang="en-US" dirty="0">
                          <a:highlight>
                            <a:srgbClr val="FFFF00"/>
                          </a:highlight>
                        </a:rPr>
                        <a:t>93</a:t>
                      </a:r>
                    </a:p>
                  </a:txBody>
                  <a:tcPr/>
                </a:tc>
                <a:tc>
                  <a:txBody>
                    <a:bodyPr/>
                    <a:lstStyle/>
                    <a:p>
                      <a:pPr algn="ctr"/>
                      <a:r>
                        <a:rPr lang="en-US" dirty="0">
                          <a:highlight>
                            <a:srgbClr val="FFFF00"/>
                          </a:highlight>
                        </a:rPr>
                        <a:t>83</a:t>
                      </a:r>
                    </a:p>
                  </a:txBody>
                  <a:tcPr/>
                </a:tc>
                <a:tc>
                  <a:txBody>
                    <a:bodyPr/>
                    <a:lstStyle/>
                    <a:p>
                      <a:pPr algn="ctr"/>
                      <a:r>
                        <a:rPr lang="en-US" dirty="0">
                          <a:highlight>
                            <a:srgbClr val="FFFF00"/>
                          </a:highlight>
                        </a:rPr>
                        <a:t>91</a:t>
                      </a:r>
                    </a:p>
                  </a:txBody>
                  <a:tcPr/>
                </a:tc>
                <a:tc>
                  <a:txBody>
                    <a:bodyPr/>
                    <a:lstStyle/>
                    <a:p>
                      <a:pPr algn="ctr"/>
                      <a:r>
                        <a:rPr lang="en-US" dirty="0"/>
                        <a:t>92</a:t>
                      </a:r>
                    </a:p>
                  </a:txBody>
                  <a:tcPr/>
                </a:tc>
                <a:extLst>
                  <a:ext uri="{0D108BD9-81ED-4DB2-BD59-A6C34878D82A}">
                    <a16:rowId xmlns:a16="http://schemas.microsoft.com/office/drawing/2014/main" val="2310356646"/>
                  </a:ext>
                </a:extLst>
              </a:tr>
            </a:tbl>
          </a:graphicData>
        </a:graphic>
      </p:graphicFrame>
    </p:spTree>
    <p:extLst>
      <p:ext uri="{BB962C8B-B14F-4D97-AF65-F5344CB8AC3E}">
        <p14:creationId xmlns:p14="http://schemas.microsoft.com/office/powerpoint/2010/main" val="374902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8223-99AD-61A3-D95A-8473D0F24C26}"/>
              </a:ext>
            </a:extLst>
          </p:cNvPr>
          <p:cNvSpPr>
            <a:spLocks noGrp="1"/>
          </p:cNvSpPr>
          <p:nvPr>
            <p:ph type="title"/>
          </p:nvPr>
        </p:nvSpPr>
        <p:spPr>
          <a:xfrm>
            <a:off x="457200" y="294912"/>
            <a:ext cx="8229600" cy="473404"/>
          </a:xfrm>
        </p:spPr>
        <p:txBody>
          <a:bodyPr/>
          <a:lstStyle/>
          <a:p>
            <a:pPr algn="ctr"/>
            <a:r>
              <a:rPr lang="en-US" dirty="0"/>
              <a:t>Backlash to Patient Experience Surveys</a:t>
            </a:r>
          </a:p>
        </p:txBody>
      </p:sp>
      <p:pic>
        <p:nvPicPr>
          <p:cNvPr id="4" name="Picture 3">
            <a:extLst>
              <a:ext uri="{FF2B5EF4-FFF2-40B4-BE49-F238E27FC236}">
                <a16:creationId xmlns:a16="http://schemas.microsoft.com/office/drawing/2014/main" id="{82A9B366-AF6D-5B66-A662-F55B97D9BED6}"/>
              </a:ext>
            </a:extLst>
          </p:cNvPr>
          <p:cNvPicPr>
            <a:picLocks noChangeAspect="1"/>
          </p:cNvPicPr>
          <p:nvPr/>
        </p:nvPicPr>
        <p:blipFill>
          <a:blip r:embed="rId3"/>
          <a:stretch>
            <a:fillRect/>
          </a:stretch>
        </p:blipFill>
        <p:spPr>
          <a:xfrm>
            <a:off x="-152400" y="1219200"/>
            <a:ext cx="9829800" cy="7315200"/>
          </a:xfrm>
          <a:prstGeom prst="rect">
            <a:avLst/>
          </a:prstGeom>
        </p:spPr>
      </p:pic>
    </p:spTree>
    <p:extLst>
      <p:ext uri="{BB962C8B-B14F-4D97-AF65-F5344CB8AC3E}">
        <p14:creationId xmlns:p14="http://schemas.microsoft.com/office/powerpoint/2010/main" val="287246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sz="3800" dirty="0">
                <a:latin typeface="Comic Sans MS" panose="030F0702030302020204" pitchFamily="66" charset="0"/>
              </a:rPr>
              <a:t>Providers motivated to fulfill patient desires, regardless of appropriateness</a:t>
            </a:r>
          </a:p>
        </p:txBody>
      </p:sp>
      <p:sp>
        <p:nvSpPr>
          <p:cNvPr id="4" name="Content Placeholder 3"/>
          <p:cNvSpPr>
            <a:spLocks noGrp="1"/>
          </p:cNvSpPr>
          <p:nvPr>
            <p:ph idx="1"/>
          </p:nvPr>
        </p:nvSpPr>
        <p:spPr>
          <a:xfrm>
            <a:off x="76200" y="1828800"/>
            <a:ext cx="9067800" cy="4297363"/>
          </a:xfrm>
        </p:spPr>
        <p:txBody>
          <a:bodyPr>
            <a:normAutofit fontScale="92500" lnSpcReduction="20000"/>
          </a:bodyPr>
          <a:lstStyle/>
          <a:p>
            <a:pPr marL="457200" lvl="1" indent="0">
              <a:buNone/>
            </a:pPr>
            <a:r>
              <a:rPr lang="en-US" dirty="0">
                <a:latin typeface="Comic Sans MS" panose="030F0702030302020204" pitchFamily="66" charset="0"/>
              </a:rPr>
              <a:t>Dr. Stuart Younger</a:t>
            </a:r>
          </a:p>
          <a:p>
            <a:pPr marL="457200" lvl="1" indent="0">
              <a:buNone/>
            </a:pPr>
            <a:r>
              <a:rPr lang="en-US" dirty="0">
                <a:latin typeface="Comic Sans MS" panose="030F0702030302020204" pitchFamily="66" charset="0"/>
              </a:rPr>
              <a:t>Professor of Bioethics and Psychiatry at the Case Western Reserve University</a:t>
            </a:r>
          </a:p>
          <a:p>
            <a:pPr marL="914400" lvl="2" indent="0">
              <a:buNone/>
            </a:pPr>
            <a:endParaRPr lang="en-US" dirty="0">
              <a:latin typeface="Comic Sans MS" panose="030F0702030302020204" pitchFamily="66" charset="0"/>
            </a:endParaRPr>
          </a:p>
          <a:p>
            <a:pPr marL="914400" lvl="2" indent="0">
              <a:buNone/>
            </a:pPr>
            <a:r>
              <a:rPr lang="en-US" dirty="0">
                <a:latin typeface="Comic Sans MS" panose="030F0702030302020204" pitchFamily="66" charset="0"/>
              </a:rPr>
              <a:t>Hastings Center Report, “Patient-Satisfaction survey on a scale of 0 to 10: Improving health care, or leading it astray?”</a:t>
            </a:r>
          </a:p>
          <a:p>
            <a:pPr lvl="3"/>
            <a:r>
              <a:rPr lang="en-US" dirty="0">
                <a:latin typeface="Comic Sans MS" panose="030F0702030302020204" pitchFamily="66" charset="0"/>
              </a:rPr>
              <a:t>Alexandra </a:t>
            </a:r>
            <a:r>
              <a:rPr lang="en-US" dirty="0" err="1">
                <a:latin typeface="Comic Sans MS" panose="030F0702030302020204" pitchFamily="66" charset="0"/>
              </a:rPr>
              <a:t>Junewicz</a:t>
            </a:r>
            <a:r>
              <a:rPr lang="en-US" dirty="0">
                <a:latin typeface="Comic Sans MS" panose="030F0702030302020204" pitchFamily="66" charset="0"/>
              </a:rPr>
              <a:t> and Stuart J. </a:t>
            </a:r>
            <a:r>
              <a:rPr lang="en-US" dirty="0" err="1">
                <a:latin typeface="Comic Sans MS" panose="030F0702030302020204" pitchFamily="66" charset="0"/>
              </a:rPr>
              <a:t>Youngner</a:t>
            </a:r>
            <a:endParaRPr lang="en-US" dirty="0">
              <a:latin typeface="Comic Sans MS" panose="030F0702030302020204" pitchFamily="66" charset="0"/>
            </a:endParaRPr>
          </a:p>
          <a:p>
            <a:pPr lvl="3"/>
            <a:r>
              <a:rPr lang="en-US" dirty="0">
                <a:latin typeface="Comic Sans MS" panose="030F0702030302020204" pitchFamily="66" charset="0"/>
                <a:hlinkClick r:id="rId3"/>
              </a:rPr>
              <a:t>https://pubmed.ncbi.nlm.nih.gov/25753653/</a:t>
            </a:r>
            <a:endParaRPr lang="en-US" dirty="0">
              <a:latin typeface="Comic Sans MS" panose="030F0702030302020204" pitchFamily="66" charset="0"/>
            </a:endParaRPr>
          </a:p>
          <a:p>
            <a:pPr lvl="3"/>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r>
              <a:rPr lang="en-US" sz="3400" dirty="0">
                <a:latin typeface="Comic Sans MS" panose="030F0702030302020204" pitchFamily="66" charset="0"/>
              </a:rPr>
              <a:t>“Good ratings depend more on manipulable patient perceptions than on good medicine… Pressure to get good ratings can lead to bad medicine.”</a:t>
            </a:r>
          </a:p>
          <a:p>
            <a:pPr marL="0" indent="0">
              <a:buNone/>
            </a:pPr>
            <a:endParaRPr lang="en-US" sz="3400" dirty="0">
              <a:latin typeface="Comic Sans MS" panose="030F0702030302020204" pitchFamily="66" charset="0"/>
            </a:endParaRPr>
          </a:p>
          <a:p>
            <a:endParaRPr lang="en-US" sz="3400" dirty="0">
              <a:latin typeface="Comic Sans MS" panose="030F0702030302020204" pitchFamily="66" charset="0"/>
            </a:endParaRPr>
          </a:p>
          <a:p>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04A63-7622-4A0E-8213-283EA964E1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15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DDFF-7E80-4AB6-B01E-4D6261EA4CA0}"/>
              </a:ext>
            </a:extLst>
          </p:cNvPr>
          <p:cNvSpPr>
            <a:spLocks noGrp="1"/>
          </p:cNvSpPr>
          <p:nvPr>
            <p:ph type="title"/>
          </p:nvPr>
        </p:nvSpPr>
        <p:spPr>
          <a:xfrm>
            <a:off x="628650" y="91749"/>
            <a:ext cx="7886700" cy="1325563"/>
          </a:xfrm>
        </p:spPr>
        <p:txBody>
          <a:bodyPr/>
          <a:lstStyle/>
          <a:p>
            <a:pPr algn="ctr"/>
            <a:r>
              <a:rPr lang="en-US" dirty="0">
                <a:latin typeface="Comic Sans MS" panose="030F0702030302020204" pitchFamily="66" charset="0"/>
              </a:rPr>
              <a:t>October 7, 2018</a:t>
            </a:r>
          </a:p>
        </p:txBody>
      </p:sp>
      <p:pic>
        <p:nvPicPr>
          <p:cNvPr id="4" name="Picture 3">
            <a:extLst>
              <a:ext uri="{FF2B5EF4-FFF2-40B4-BE49-F238E27FC236}">
                <a16:creationId xmlns:a16="http://schemas.microsoft.com/office/drawing/2014/main" id="{36F7E4B7-69C7-4A0F-A4C1-587F46F6202E}"/>
              </a:ext>
            </a:extLst>
          </p:cNvPr>
          <p:cNvPicPr>
            <a:picLocks noChangeAspect="1"/>
          </p:cNvPicPr>
          <p:nvPr/>
        </p:nvPicPr>
        <p:blipFill>
          <a:blip r:embed="rId3"/>
          <a:stretch>
            <a:fillRect/>
          </a:stretch>
        </p:blipFill>
        <p:spPr>
          <a:xfrm>
            <a:off x="0" y="1263192"/>
            <a:ext cx="9144000" cy="5594808"/>
          </a:xfrm>
          <a:prstGeom prst="rect">
            <a:avLst/>
          </a:prstGeom>
        </p:spPr>
      </p:pic>
    </p:spTree>
    <p:extLst>
      <p:ext uri="{BB962C8B-B14F-4D97-AF65-F5344CB8AC3E}">
        <p14:creationId xmlns:p14="http://schemas.microsoft.com/office/powerpoint/2010/main" val="368779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pPr algn="ctr"/>
            <a:r>
              <a:rPr lang="en-US" sz="3600" dirty="0">
                <a:latin typeface="Comic Sans MS" panose="030F0702030302020204" pitchFamily="66" charset="0"/>
              </a:rPr>
              <a:t>Do providers fulfill patient desires, regardless of appropriateness?</a:t>
            </a:r>
          </a:p>
        </p:txBody>
      </p:sp>
      <p:sp>
        <p:nvSpPr>
          <p:cNvPr id="3" name="Content Placeholder 2"/>
          <p:cNvSpPr>
            <a:spLocks noGrp="1"/>
          </p:cNvSpPr>
          <p:nvPr>
            <p:ph idx="1"/>
          </p:nvPr>
        </p:nvSpPr>
        <p:spPr>
          <a:xfrm>
            <a:off x="-32532" y="1743880"/>
            <a:ext cx="9258300" cy="4525963"/>
          </a:xfrm>
        </p:spPr>
        <p:txBody>
          <a:bodyPr>
            <a:normAutofit/>
          </a:bodyPr>
          <a:lstStyle/>
          <a:p>
            <a:endParaRPr lang="en-US" dirty="0">
              <a:latin typeface="Comic Sans MS" panose="030F0702030302020204" pitchFamily="66" charset="0"/>
            </a:endParaRPr>
          </a:p>
          <a:p>
            <a:r>
              <a:rPr lang="en-US" sz="2400" b="1" dirty="0">
                <a:latin typeface="Comic Sans MS" panose="030F0702030302020204" pitchFamily="66" charset="0"/>
              </a:rPr>
              <a:t>Good communication is important in addressing unreasonable expectations</a:t>
            </a:r>
          </a:p>
          <a:p>
            <a:pPr marL="0" indent="0">
              <a:buNone/>
            </a:pPr>
            <a:r>
              <a:rPr lang="en-US" sz="3000" dirty="0">
                <a:latin typeface="Times New Roman" panose="02020603050405020304" pitchFamily="18" charset="0"/>
                <a:cs typeface="Times New Roman" panose="02020603050405020304" pitchFamily="18" charset="0"/>
              </a:rPr>
              <a:t> “Patient satisfaction can be maintained in the absence of request fulfillment if physicians address patient concerns in a patient-centered way.” (Fenton et al. 2012)</a:t>
            </a:r>
          </a:p>
          <a:p>
            <a:pPr marL="0" indent="0">
              <a:buNone/>
            </a:pPr>
            <a:endParaRPr lang="en-US" sz="3200" dirty="0">
              <a:latin typeface="Comic Sans MS" panose="030F0702030302020204" pitchFamily="66" charset="0"/>
            </a:endParaRPr>
          </a:p>
          <a:p>
            <a:pPr marL="0" indent="0">
              <a:buNone/>
            </a:pPr>
            <a:r>
              <a:rPr lang="en-US" sz="2400" dirty="0">
                <a:latin typeface="Comic Sans MS" panose="030F0702030302020204" pitchFamily="66" charset="0"/>
              </a:rPr>
              <a:t>* </a:t>
            </a:r>
            <a:r>
              <a:rPr lang="en-US" sz="2400" b="1" dirty="0">
                <a:latin typeface="Comic Sans MS" panose="030F0702030302020204" pitchFamily="66" charset="0"/>
                <a:cs typeface="Times New Roman" panose="02020603050405020304" pitchFamily="18" charset="0"/>
              </a:rPr>
              <a:t>Low-value care not associated with positive health care experiences (</a:t>
            </a:r>
            <a:r>
              <a:rPr lang="en-US" sz="2400" b="1" dirty="0" err="1">
                <a:latin typeface="Comic Sans MS" panose="030F0702030302020204" pitchFamily="66" charset="0"/>
                <a:cs typeface="Times New Roman" panose="02020603050405020304" pitchFamily="18" charset="0"/>
              </a:rPr>
              <a:t>Sanghavi</a:t>
            </a:r>
            <a:r>
              <a:rPr lang="en-US" sz="2400" b="1" dirty="0">
                <a:latin typeface="Comic Sans MS" panose="030F0702030302020204" pitchFamily="66" charset="0"/>
                <a:cs typeface="Times New Roman" panose="02020603050405020304" pitchFamily="18" charset="0"/>
              </a:rPr>
              <a:t> et al., 2021, JAMA Intern Med).</a:t>
            </a:r>
          </a:p>
          <a:p>
            <a:endParaRPr lang="en-US" dirty="0">
              <a:latin typeface="Comic Sans MS" panose="030F0702030302020204" pitchFamily="66"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144EA-161E-419D-B606-46724030BA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0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21232"/>
            <a:ext cx="8506478" cy="909141"/>
          </a:xfrm>
        </p:spPr>
        <p:txBody>
          <a:bodyPr>
            <a:normAutofit/>
          </a:bodyPr>
          <a:lstStyle/>
          <a:p>
            <a:pPr algn="ctr"/>
            <a:r>
              <a:rPr lang="en-US" sz="3600" dirty="0">
                <a:solidFill>
                  <a:schemeClr val="tx2"/>
                </a:solidFill>
                <a:latin typeface="Comic Sans MS" panose="030F0702030302020204" pitchFamily="66" charset="0"/>
              </a:rPr>
              <a:t>Quality of care measurement</a:t>
            </a:r>
          </a:p>
        </p:txBody>
      </p:sp>
      <p:sp>
        <p:nvSpPr>
          <p:cNvPr id="3" name="Content Placeholder 2"/>
          <p:cNvSpPr>
            <a:spLocks noGrp="1"/>
          </p:cNvSpPr>
          <p:nvPr>
            <p:ph type="body" sz="quarter" idx="10"/>
          </p:nvPr>
        </p:nvSpPr>
        <p:spPr>
          <a:xfrm>
            <a:off x="110528" y="4085242"/>
            <a:ext cx="4007586" cy="2514768"/>
          </a:xfrm>
        </p:spPr>
        <p:txBody>
          <a:bodyPr/>
          <a:lstStyle/>
          <a:p>
            <a:pPr>
              <a:spcBef>
                <a:spcPts val="0"/>
              </a:spcBef>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pPr>
            <a:r>
              <a:rPr lang="en-US" sz="2400" dirty="0">
                <a:solidFill>
                  <a:schemeClr val="tx2"/>
                </a:solidFill>
              </a:rPr>
              <a:t>Variant of RAND Delphi Method</a:t>
            </a:r>
          </a:p>
        </p:txBody>
      </p:sp>
      <p:pic>
        <p:nvPicPr>
          <p:cNvPr id="4" name="Picture 3" descr="doctor_male_patien_1368608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Tree>
    <p:extLst>
      <p:ext uri="{BB962C8B-B14F-4D97-AF65-F5344CB8AC3E}">
        <p14:creationId xmlns:p14="http://schemas.microsoft.com/office/powerpoint/2010/main" val="2676323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239250" cy="1143000"/>
          </a:xfrm>
        </p:spPr>
        <p:txBody>
          <a:bodyPr>
            <a:normAutofit fontScale="90000"/>
          </a:bodyPr>
          <a:lstStyle/>
          <a:p>
            <a:br>
              <a:rPr lang="en-US" sz="3800" dirty="0">
                <a:latin typeface="Comic Sans MS" panose="030F0702030302020204" pitchFamily="66" charset="0"/>
              </a:rPr>
            </a:br>
            <a:r>
              <a:rPr lang="en-US" sz="3800" dirty="0">
                <a:latin typeface="Comic Sans MS" panose="030F0702030302020204" pitchFamily="66" charset="0"/>
              </a:rPr>
              <a:t> HCAHPS Survey, Pain Management, and Opioid Misuse: The CMS Perspective</a:t>
            </a:r>
            <a:br>
              <a:rPr lang="en-US" dirty="0"/>
            </a:br>
            <a:endParaRPr lang="en-US" dirty="0"/>
          </a:p>
        </p:txBody>
      </p:sp>
      <p:sp>
        <p:nvSpPr>
          <p:cNvPr id="3" name="Content Placeholder 2"/>
          <p:cNvSpPr>
            <a:spLocks noGrp="1"/>
          </p:cNvSpPr>
          <p:nvPr>
            <p:ph idx="1"/>
          </p:nvPr>
        </p:nvSpPr>
        <p:spPr>
          <a:xfrm>
            <a:off x="152400" y="1600200"/>
            <a:ext cx="8991600" cy="4525963"/>
          </a:xfrm>
        </p:spPr>
        <p:txBody>
          <a:bodyPr>
            <a:normAutofit/>
          </a:bodyPr>
          <a:lstStyle/>
          <a:p>
            <a:pPr marL="0" indent="0" algn="ctr">
              <a:buNone/>
            </a:pPr>
            <a:r>
              <a:rPr lang="en-US" i="1" dirty="0"/>
              <a:t>Clarifying Facts, Myths, and Approaches </a:t>
            </a:r>
          </a:p>
          <a:p>
            <a:pPr marL="0" indent="0">
              <a:buNone/>
            </a:pPr>
            <a:endParaRPr lang="en-US" sz="1300" dirty="0">
              <a:hlinkClick r:id="rId3"/>
            </a:endParaRPr>
          </a:p>
          <a:p>
            <a:pPr marL="0" indent="0">
              <a:buNone/>
            </a:pPr>
            <a:r>
              <a:rPr lang="en-US" sz="2400" dirty="0">
                <a:latin typeface="Times New Roman" panose="02020603050405020304" pitchFamily="18" charset="0"/>
                <a:cs typeface="Times New Roman" panose="02020603050405020304" pitchFamily="18" charset="0"/>
                <a:hlinkClick r:id="rId3"/>
              </a:rPr>
              <a:t>CMS believes that effective communication with patients about pain and treatment, including options other than prescription medicine when appropriate, is the preferred way to improve patient experience of care.  </a:t>
            </a:r>
          </a:p>
          <a:p>
            <a:pPr marL="0" indent="0">
              <a:buNone/>
            </a:pPr>
            <a:endParaRPr lang="en-US" sz="2400" dirty="0">
              <a:latin typeface="Times New Roman" panose="02020603050405020304" pitchFamily="18" charset="0"/>
              <a:cs typeface="Times New Roman" panose="02020603050405020304" pitchFamily="18" charset="0"/>
              <a:hlinkClick r:id="rId3"/>
            </a:endParaRPr>
          </a:p>
          <a:p>
            <a:pPr marL="0" indent="0">
              <a:buNone/>
            </a:pPr>
            <a:r>
              <a:rPr lang="en-US" sz="2400" dirty="0">
                <a:latin typeface="Times New Roman" panose="02020603050405020304" pitchFamily="18" charset="0"/>
                <a:cs typeface="Times New Roman" panose="02020603050405020304" pitchFamily="18" charset="0"/>
                <a:hlinkClick r:id="rId3"/>
              </a:rPr>
              <a:t>In the process of developing the HCAHPS Survey, we did not find that experience with pain dominated patients’ overall assessment of the hospital experience.  </a:t>
            </a:r>
            <a:endParaRPr lang="en-US" sz="1300" dirty="0">
              <a:hlinkClick r:id="rId3"/>
            </a:endParaRPr>
          </a:p>
          <a:p>
            <a:pPr marL="0" indent="0">
              <a:buNone/>
            </a:pPr>
            <a:endParaRPr lang="en-US" sz="1600" dirty="0">
              <a:latin typeface="Comic Sans MS" panose="030F0702030302020204" pitchFamily="66" charset="0"/>
            </a:endParaRPr>
          </a:p>
          <a:p>
            <a:pPr marL="0" indent="0">
              <a:buNone/>
            </a:pPr>
            <a:r>
              <a:rPr lang="en-US" sz="1600" dirty="0">
                <a:latin typeface="Comic Sans MS" panose="030F0702030302020204" pitchFamily="66" charset="0"/>
              </a:rPr>
              <a:t>Once was posted at (URL link broken now):</a:t>
            </a:r>
            <a:endParaRPr lang="en-US" sz="1600" dirty="0">
              <a:latin typeface="Comic Sans MS" panose="030F0702030302020204" pitchFamily="66" charset="0"/>
              <a:hlinkClick r:id="rId3"/>
            </a:endParaRPr>
          </a:p>
          <a:p>
            <a:pPr marL="0" indent="0">
              <a:buNone/>
            </a:pPr>
            <a:r>
              <a:rPr lang="en-US" sz="1300" dirty="0">
                <a:hlinkClick r:id="rId3"/>
              </a:rPr>
              <a:t>http://www.qualityreportingcenter.com/wp-content/uploads/2016/02/IQR_20160126_QATranscript_vFINAL508.pdf</a:t>
            </a:r>
            <a:endParaRPr lang="en-US" sz="1300" dirty="0"/>
          </a:p>
          <a:p>
            <a:endParaRPr lang="en-US" dirty="0"/>
          </a:p>
          <a:p>
            <a:endParaRPr lang="en-US" dirty="0"/>
          </a:p>
        </p:txBody>
      </p:sp>
      <p:sp>
        <p:nvSpPr>
          <p:cNvPr id="4" name="Slide Number Placeholder 3"/>
          <p:cNvSpPr>
            <a:spLocks noGrp="1"/>
          </p:cNvSpPr>
          <p:nvPr>
            <p:ph type="sldNum" sz="quarter" idx="12"/>
          </p:nvPr>
        </p:nvSpPr>
        <p:spPr>
          <a:xfrm>
            <a:off x="7372350" y="6646545"/>
            <a:ext cx="2400300" cy="476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5144EA-161E-419D-B606-46724030BA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481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612" y="-194388"/>
            <a:ext cx="9330612" cy="1143000"/>
          </a:xfrm>
        </p:spPr>
        <p:txBody>
          <a:bodyPr>
            <a:normAutofit/>
          </a:bodyPr>
          <a:lstStyle/>
          <a:p>
            <a:r>
              <a:rPr lang="en-US" dirty="0"/>
              <a:t> </a:t>
            </a:r>
            <a:r>
              <a:rPr lang="en-US" sz="2700" dirty="0">
                <a:latin typeface="Comic Sans MS" panose="030F0702030302020204" pitchFamily="66" charset="0"/>
              </a:rPr>
              <a:t>Fenton suggested patients can be “satisfied” to death.</a:t>
            </a:r>
          </a:p>
        </p:txBody>
      </p:sp>
      <p:sp>
        <p:nvSpPr>
          <p:cNvPr id="1638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E040E7-FA3D-4667-845D-526128C74A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0" y="606490"/>
            <a:ext cx="9144000" cy="8268268"/>
          </a:xfrm>
          <a:prstGeom prst="rect">
            <a:avLst/>
          </a:prstGeom>
        </p:spPr>
      </p:pic>
    </p:spTree>
    <p:extLst>
      <p:ext uri="{BB962C8B-B14F-4D97-AF65-F5344CB8AC3E}">
        <p14:creationId xmlns:p14="http://schemas.microsoft.com/office/powerpoint/2010/main" val="1569780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fontScale="90000"/>
          </a:bodyPr>
          <a:lstStyle/>
          <a:p>
            <a:pPr algn="ctr"/>
            <a:r>
              <a:rPr lang="en-US" dirty="0"/>
              <a:t> </a:t>
            </a:r>
            <a:r>
              <a:rPr lang="en-US" dirty="0">
                <a:latin typeface="Comic Sans MS" panose="030F0702030302020204" pitchFamily="66" charset="0"/>
              </a:rPr>
              <a:t>Fenton et al. (2012) </a:t>
            </a:r>
            <a:br>
              <a:rPr lang="en-US" dirty="0">
                <a:latin typeface="Comic Sans MS" panose="030F0702030302020204" pitchFamily="66" charset="0"/>
              </a:rPr>
            </a:br>
            <a:r>
              <a:rPr lang="en-US" u="sng" dirty="0">
                <a:latin typeface="Comic Sans MS" panose="030F0702030302020204" pitchFamily="66" charset="0"/>
              </a:rPr>
              <a:t>Archives of Internal Medicine</a:t>
            </a:r>
          </a:p>
        </p:txBody>
      </p:sp>
      <p:sp>
        <p:nvSpPr>
          <p:cNvPr id="16387" name="Content Placeholder 2"/>
          <p:cNvSpPr>
            <a:spLocks noGrp="1"/>
          </p:cNvSpPr>
          <p:nvPr>
            <p:ph idx="1"/>
          </p:nvPr>
        </p:nvSpPr>
        <p:spPr>
          <a:xfrm>
            <a:off x="300445" y="1615141"/>
            <a:ext cx="8647611" cy="4525963"/>
          </a:xfrm>
        </p:spPr>
        <p:txBody>
          <a:bodyPr>
            <a:normAutofit fontScale="25000" lnSpcReduction="20000"/>
          </a:bodyPr>
          <a:lstStyle/>
          <a:p>
            <a:endParaRPr lang="en-US" sz="4000" dirty="0"/>
          </a:p>
          <a:p>
            <a:r>
              <a:rPr lang="en-US" sz="8600" dirty="0">
                <a:latin typeface="Comic Sans MS" panose="030F0702030302020204" pitchFamily="66" charset="0"/>
              </a:rPr>
              <a:t>2000-2005 Medical Expenditure Panel Survey cohorts</a:t>
            </a:r>
          </a:p>
          <a:p>
            <a:endParaRPr lang="en-US" sz="8600" dirty="0">
              <a:latin typeface="Comic Sans MS" panose="030F0702030302020204" pitchFamily="66" charset="0"/>
            </a:endParaRPr>
          </a:p>
          <a:p>
            <a:pPr lvl="1"/>
            <a:r>
              <a:rPr lang="en-US" sz="8600" dirty="0">
                <a:latin typeface="Comic Sans MS" panose="030F0702030302020204" pitchFamily="66" charset="0"/>
              </a:rPr>
              <a:t>Nationally representative survey of U.S. civilian non-institutionalized population.  Panels followed over 2 calendar years with 5 rounds of interviews (baseline, 6 months, 12 months, 18 months, 24 months).</a:t>
            </a:r>
          </a:p>
          <a:p>
            <a:pPr lvl="1"/>
            <a:r>
              <a:rPr lang="en-US" sz="8600" dirty="0">
                <a:latin typeface="Comic Sans MS" panose="030F0702030302020204" pitchFamily="66" charset="0"/>
              </a:rPr>
              <a:t>n = 34,180</a:t>
            </a:r>
          </a:p>
          <a:p>
            <a:pPr lvl="1"/>
            <a:endParaRPr lang="en-US" sz="8600" dirty="0">
              <a:latin typeface="Comic Sans MS" panose="030F0702030302020204" pitchFamily="66" charset="0"/>
            </a:endParaRPr>
          </a:p>
          <a:p>
            <a:r>
              <a:rPr lang="en-US" sz="8600" dirty="0">
                <a:latin typeface="Comic Sans MS" panose="030F0702030302020204" pitchFamily="66" charset="0"/>
              </a:rPr>
              <a:t>Four CAHPS communication (last 12 months) and 0-10 rating of health care item from round 2 (round 4 not used)</a:t>
            </a:r>
          </a:p>
          <a:p>
            <a:endParaRPr lang="en-US" sz="8600" dirty="0">
              <a:latin typeface="Comic Sans MS" panose="030F0702030302020204" pitchFamily="66" charset="0"/>
            </a:endParaRPr>
          </a:p>
          <a:p>
            <a:pPr lvl="1"/>
            <a:r>
              <a:rPr lang="en-US" sz="8600" dirty="0">
                <a:latin typeface="Comic Sans MS" panose="030F0702030302020204" pitchFamily="66" charset="0"/>
              </a:rPr>
              <a:t>Quartile from average of standardized scores for 5 items</a:t>
            </a:r>
          </a:p>
          <a:p>
            <a:pPr lvl="2"/>
            <a:endParaRPr lang="en-US" sz="8600" dirty="0">
              <a:latin typeface="Comic Sans MS" panose="030F0702030302020204" pitchFamily="66" charset="0"/>
            </a:endParaRPr>
          </a:p>
          <a:p>
            <a:r>
              <a:rPr lang="en-US" sz="8600" dirty="0">
                <a:latin typeface="Comic Sans MS" panose="030F0702030302020204" pitchFamily="66" charset="0"/>
              </a:rPr>
              <a:t>Results interpreted as indicating that acceding to patient demands results in dangerous treatment.</a:t>
            </a:r>
          </a:p>
          <a:p>
            <a:endParaRPr lang="en-US" sz="4000" dirty="0"/>
          </a:p>
          <a:p>
            <a:endParaRPr lang="en-US" sz="4000" dirty="0"/>
          </a:p>
          <a:p>
            <a:endParaRPr lang="en-US" sz="4200" dirty="0"/>
          </a:p>
          <a:p>
            <a:endParaRPr lang="en-US" sz="4600" dirty="0"/>
          </a:p>
          <a:p>
            <a:pPr lvl="1"/>
            <a:endParaRPr lang="en-US" sz="4000" dirty="0"/>
          </a:p>
          <a:p>
            <a:endParaRPr lang="en-US" sz="2000" dirty="0"/>
          </a:p>
        </p:txBody>
      </p:sp>
      <p:sp>
        <p:nvSpPr>
          <p:cNvPr id="1638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3E040E7-FA3D-4667-845D-526128C74A07}" type="slidenum">
              <a:rPr lang="en-US" smtClean="0"/>
              <a:pPr/>
              <a:t>22</a:t>
            </a:fld>
            <a:endParaRPr lang="en-US"/>
          </a:p>
        </p:txBody>
      </p:sp>
    </p:spTree>
    <p:extLst>
      <p:ext uri="{BB962C8B-B14F-4D97-AF65-F5344CB8AC3E}">
        <p14:creationId xmlns:p14="http://schemas.microsoft.com/office/powerpoint/2010/main" val="44303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9725"/>
            <a:ext cx="9067800" cy="1600200"/>
          </a:xfrm>
        </p:spPr>
        <p:txBody>
          <a:bodyPr/>
          <a:lstStyle/>
          <a:p>
            <a:pPr algn="ctr"/>
            <a:r>
              <a:rPr lang="en-US" sz="3600" dirty="0">
                <a:latin typeface="Comic Sans MS" panose="030F0702030302020204" pitchFamily="66" charset="0"/>
              </a:rPr>
              <a:t>Five Concerns with Fenton et al. </a:t>
            </a:r>
            <a:endParaRPr lang="en-US" sz="3600"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0" y="914400"/>
            <a:ext cx="9067800" cy="4876800"/>
          </a:xfrm>
        </p:spPr>
        <p:txBody>
          <a:bodyPr>
            <a:noAutofit/>
          </a:bodyPr>
          <a:lstStyle/>
          <a:p>
            <a:pPr marL="457200" indent="-457200">
              <a:spcBef>
                <a:spcPts val="0"/>
              </a:spcBef>
              <a:buFont typeface="+mj-lt"/>
              <a:buAutoNum type="arabicPeriod"/>
            </a:pPr>
            <a:r>
              <a:rPr lang="en-US" sz="2400" u="sng" dirty="0">
                <a:latin typeface="Comic Sans MS" panose="030F0702030302020204" pitchFamily="66" charset="0"/>
              </a:rPr>
              <a:t>Unmeasured variables</a:t>
            </a:r>
            <a:r>
              <a:rPr lang="en-US" sz="2400" dirty="0">
                <a:latin typeface="Comic Sans MS" panose="030F0702030302020204" pitchFamily="66" charset="0"/>
              </a:rPr>
              <a:t>. Adjusted for age, gender, race/ethnicity, education, income, metropolitan statistical area, census region, access to usual source of care, insurance coverage, smoking, number of chronic conditions, self-rated general health, SF-12 PCS and MCS, number of prescription meds, medical care expenditures, number of office visits, any ER visits, any inpatient admissions, and MEPS cohort … </a:t>
            </a:r>
            <a:r>
              <a:rPr lang="en-US" sz="2400" u="sng" dirty="0">
                <a:latin typeface="Comic Sans MS" panose="030F0702030302020204" pitchFamily="66" charset="0"/>
              </a:rPr>
              <a:t>but associations still may be due to unmeasured variables (e.g., severity of illness).</a:t>
            </a:r>
          </a:p>
          <a:p>
            <a:pPr marL="685800" lvl="1">
              <a:spcBef>
                <a:spcPts val="0"/>
              </a:spcBef>
              <a:buFontTx/>
              <a:buChar char="-"/>
            </a:pPr>
            <a:endParaRPr lang="en-US" sz="1800" dirty="0">
              <a:latin typeface="Comic Sans MS" panose="030F0702030302020204" pitchFamily="66" charset="0"/>
            </a:endParaRPr>
          </a:p>
          <a:p>
            <a:pPr marL="685800" lvl="1">
              <a:spcBef>
                <a:spcPts val="0"/>
              </a:spcBef>
              <a:buFontTx/>
              <a:buChar char="-"/>
            </a:pPr>
            <a:r>
              <a:rPr lang="en-US" sz="1800" dirty="0">
                <a:latin typeface="Comic Sans MS" panose="030F0702030302020204" pitchFamily="66" charset="0"/>
              </a:rPr>
              <a:t>Sicker patients may need more information and clinicians may spend more time with them.</a:t>
            </a:r>
          </a:p>
          <a:p>
            <a:pPr marL="457200" indent="-457200">
              <a:spcBef>
                <a:spcPts val="0"/>
              </a:spcBef>
              <a:buFont typeface="+mj-lt"/>
              <a:buAutoNum type="arabicPeriod"/>
            </a:pPr>
            <a:endParaRPr lang="en-US" sz="2200" dirty="0">
              <a:latin typeface="Comic Sans MS" panose="030F0702030302020204" pitchFamily="66" charset="0"/>
            </a:endParaRPr>
          </a:p>
          <a:p>
            <a:pPr marL="457200" indent="-457200">
              <a:spcBef>
                <a:spcPts val="0"/>
              </a:spcBef>
              <a:buFont typeface="+mj-lt"/>
              <a:buAutoNum type="arabicPeriod"/>
            </a:pPr>
            <a:r>
              <a:rPr lang="en-US" sz="2400" dirty="0">
                <a:latin typeface="Comic Sans MS" panose="030F0702030302020204" pitchFamily="66" charset="0"/>
              </a:rPr>
              <a:t>Estimated effect was implausibly large, suggesting good patient experience is more dangerous than having major chronic conditions.</a:t>
            </a:r>
          </a:p>
          <a:p>
            <a:pPr marL="457200" indent="-457200">
              <a:spcBef>
                <a:spcPts val="0"/>
              </a:spcBef>
              <a:buFont typeface="+mj-lt"/>
              <a:buAutoNum type="arabicPeriod"/>
            </a:pPr>
            <a:endParaRPr lang="en-US" sz="2200" dirty="0">
              <a:latin typeface="Comic Sans MS" panose="030F0702030302020204" pitchFamily="66" charset="0"/>
            </a:endParaRPr>
          </a:p>
          <a:p>
            <a:pPr marL="0" indent="0">
              <a:spcBef>
                <a:spcPts val="0"/>
              </a:spcBef>
              <a:buNone/>
            </a:pPr>
            <a:endParaRPr lang="en-US" sz="2200" dirty="0">
              <a:latin typeface="Comic Sans MS" panose="030F0702030302020204" pitchFamily="66" charset="0"/>
            </a:endParaRPr>
          </a:p>
        </p:txBody>
      </p:sp>
      <p:sp>
        <p:nvSpPr>
          <p:cNvPr id="5" name="Slide Number Placeholder 4"/>
          <p:cNvSpPr>
            <a:spLocks noGrp="1"/>
          </p:cNvSpPr>
          <p:nvPr>
            <p:ph type="sldNum" sz="quarter" idx="10"/>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F93E360E-EB38-4DBC-9C96-F00C75741A90}" type="datetime4">
              <a:rPr lang="en-US" smtClean="0"/>
              <a:pPr>
                <a:defRPr/>
              </a:pPr>
              <a:t>May 11, 2022</a:t>
            </a:fld>
            <a:endParaRPr lang="en-US" dirty="0">
              <a:solidFill>
                <a:srgbClr val="000000">
                  <a:tint val="75000"/>
                </a:srgbClr>
              </a:solidFill>
            </a:endParaRPr>
          </a:p>
        </p:txBody>
      </p:sp>
    </p:spTree>
    <p:extLst>
      <p:ext uri="{BB962C8B-B14F-4D97-AF65-F5344CB8AC3E}">
        <p14:creationId xmlns:p14="http://schemas.microsoft.com/office/powerpoint/2010/main" val="309331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600200"/>
          </a:xfrm>
        </p:spPr>
        <p:txBody>
          <a:bodyPr/>
          <a:lstStyle/>
          <a:p>
            <a:pPr algn="ctr"/>
            <a:r>
              <a:rPr lang="en-US" sz="3600" dirty="0">
                <a:latin typeface="Comic Sans MS" panose="030F0702030302020204" pitchFamily="66" charset="0"/>
              </a:rPr>
              <a:t>Five Concerns with Fenton et al. </a:t>
            </a:r>
            <a:endParaRPr lang="en-US" sz="3600"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76200" y="533400"/>
            <a:ext cx="9220200" cy="4876800"/>
          </a:xfrm>
        </p:spPr>
        <p:txBody>
          <a:bodyPr>
            <a:noAutofit/>
          </a:bodyPr>
          <a:lstStyle/>
          <a:p>
            <a:pPr marL="0" indent="0">
              <a:spcBef>
                <a:spcPts val="0"/>
              </a:spcBef>
              <a:buNone/>
            </a:pPr>
            <a:endParaRPr lang="en-US" sz="2600" dirty="0">
              <a:latin typeface="Comic Sans MS" panose="030F0702030302020204" pitchFamily="66" charset="0"/>
            </a:endParaRPr>
          </a:p>
          <a:p>
            <a:pPr marL="0" indent="0">
              <a:spcBef>
                <a:spcPts val="0"/>
              </a:spcBef>
              <a:buNone/>
            </a:pPr>
            <a:r>
              <a:rPr lang="en-US" sz="2600" dirty="0">
                <a:latin typeface="Comic Sans MS" panose="030F0702030302020204" pitchFamily="66" charset="0"/>
              </a:rPr>
              <a:t>3.  Only amenable deaths can be prevented by health care.</a:t>
            </a:r>
            <a:endParaRPr lang="en-US" sz="2200" dirty="0">
              <a:latin typeface="Comic Sans MS" panose="030F0702030302020204" pitchFamily="66" charset="0"/>
            </a:endParaRPr>
          </a:p>
          <a:p>
            <a:pPr marL="685800" lvl="1">
              <a:spcBef>
                <a:spcPts val="0"/>
              </a:spcBef>
              <a:buFontTx/>
              <a:buChar char="-"/>
            </a:pPr>
            <a:endParaRPr lang="en-US" sz="1800" dirty="0">
              <a:latin typeface="Comic Sans MS" panose="030F0702030302020204" pitchFamily="66" charset="0"/>
            </a:endParaRPr>
          </a:p>
          <a:p>
            <a:pPr marL="685800" lvl="1">
              <a:spcBef>
                <a:spcPts val="0"/>
              </a:spcBef>
              <a:buFontTx/>
              <a:buChar char="-"/>
            </a:pPr>
            <a:r>
              <a:rPr lang="en-US" sz="1800" dirty="0">
                <a:latin typeface="Comic Sans MS" panose="030F0702030302020204" pitchFamily="66" charset="0"/>
              </a:rPr>
              <a:t>Prognosis for those with end-stage pancreatic cancer is not modifiable      </a:t>
            </a:r>
          </a:p>
          <a:p>
            <a:pPr marL="400050" lvl="1" indent="0">
              <a:spcBef>
                <a:spcPts val="0"/>
              </a:spcBef>
              <a:buNone/>
            </a:pPr>
            <a:r>
              <a:rPr lang="en-US" sz="1800" dirty="0">
                <a:latin typeface="Comic Sans MS" panose="030F0702030302020204" pitchFamily="66" charset="0"/>
              </a:rPr>
              <a:t>    by the type of care they receive.</a:t>
            </a:r>
          </a:p>
          <a:p>
            <a:pPr marL="685800" lvl="1">
              <a:spcBef>
                <a:spcPts val="0"/>
              </a:spcBef>
              <a:buFontTx/>
              <a:buChar char="-"/>
            </a:pPr>
            <a:r>
              <a:rPr lang="en-US" sz="1800" dirty="0">
                <a:latin typeface="Comic Sans MS" panose="030F0702030302020204" pitchFamily="66" charset="0"/>
              </a:rPr>
              <a:t>Only 21% of the 1,287 deaths in the study were amenable to health care.</a:t>
            </a:r>
          </a:p>
          <a:p>
            <a:pPr marL="1085850" lvl="2">
              <a:spcBef>
                <a:spcPts val="0"/>
              </a:spcBef>
              <a:buFontTx/>
              <a:buChar char="-"/>
            </a:pPr>
            <a:r>
              <a:rPr lang="en-US" sz="1400" dirty="0">
                <a:latin typeface="Comic Sans MS" panose="030F0702030302020204" pitchFamily="66" charset="0"/>
              </a:rPr>
              <a:t>Nolte, E. and C. M. McKee. 2008. Measuring the health of nations: updating an earlier analysis. </a:t>
            </a:r>
            <a:r>
              <a:rPr lang="en-US" sz="1400" i="1" dirty="0">
                <a:latin typeface="Comic Sans MS" panose="030F0702030302020204" pitchFamily="66" charset="0"/>
              </a:rPr>
              <a:t>Health </a:t>
            </a:r>
            <a:r>
              <a:rPr lang="en-US" sz="1400" i="1" dirty="0" err="1">
                <a:latin typeface="Comic Sans MS" panose="030F0702030302020204" pitchFamily="66" charset="0"/>
              </a:rPr>
              <a:t>Aff</a:t>
            </a:r>
            <a:r>
              <a:rPr lang="en-US" sz="1400" i="1" dirty="0">
                <a:latin typeface="Comic Sans MS" panose="030F0702030302020204" pitchFamily="66" charset="0"/>
              </a:rPr>
              <a:t> (Millwood) </a:t>
            </a:r>
            <a:r>
              <a:rPr lang="en-US" sz="1400" dirty="0">
                <a:latin typeface="Comic Sans MS" panose="030F0702030302020204" pitchFamily="66" charset="0"/>
              </a:rPr>
              <a:t>27(1): 58-71. </a:t>
            </a:r>
          </a:p>
          <a:p>
            <a:pPr marL="457200" indent="-457200">
              <a:spcBef>
                <a:spcPts val="0"/>
              </a:spcBef>
              <a:buAutoNum type="arabicPeriod" startAt="4"/>
            </a:pPr>
            <a:endParaRPr lang="en-US" sz="2800" dirty="0">
              <a:latin typeface="Comic Sans MS" panose="030F0702030302020204" pitchFamily="66" charset="0"/>
            </a:endParaRPr>
          </a:p>
          <a:p>
            <a:pPr marL="457200" indent="-457200">
              <a:spcBef>
                <a:spcPts val="0"/>
              </a:spcBef>
              <a:buAutoNum type="arabicPeriod" startAt="4"/>
            </a:pPr>
            <a:r>
              <a:rPr lang="en-US" sz="2800" dirty="0">
                <a:latin typeface="Comic Sans MS" panose="030F0702030302020204" pitchFamily="66" charset="0"/>
              </a:rPr>
              <a:t>Patient experiences with care vary over time.</a:t>
            </a:r>
          </a:p>
          <a:p>
            <a:pPr marL="857250" lvl="1" indent="-457200">
              <a:spcBef>
                <a:spcPts val="0"/>
              </a:spcBef>
            </a:pPr>
            <a:endParaRPr lang="en-US" sz="2200" dirty="0">
              <a:latin typeface="Comic Sans MS" panose="030F0702030302020204" pitchFamily="66" charset="0"/>
            </a:endParaRPr>
          </a:p>
          <a:p>
            <a:pPr marL="857250" lvl="1" indent="-457200">
              <a:spcBef>
                <a:spcPts val="0"/>
              </a:spcBef>
            </a:pPr>
            <a:r>
              <a:rPr lang="en-US" sz="2200" dirty="0">
                <a:latin typeface="Comic Sans MS" panose="030F0702030302020204" pitchFamily="66" charset="0"/>
              </a:rPr>
              <a:t>Used CAHPS data at MEPS round 2 to predict mortality 3 months to 6 years later.</a:t>
            </a:r>
          </a:p>
          <a:p>
            <a:pPr marL="857250" lvl="1" indent="-457200">
              <a:spcBef>
                <a:spcPts val="0"/>
              </a:spcBef>
            </a:pPr>
            <a:r>
              <a:rPr lang="en-US" sz="2200" dirty="0">
                <a:latin typeface="Comic Sans MS" panose="030F0702030302020204" pitchFamily="66" charset="0"/>
              </a:rPr>
              <a:t>&gt; half of deaths occurred more than 2 years later.</a:t>
            </a:r>
          </a:p>
          <a:p>
            <a:pPr marL="857250" lvl="1" indent="-457200">
              <a:spcBef>
                <a:spcPts val="0"/>
              </a:spcBef>
            </a:pPr>
            <a:r>
              <a:rPr lang="en-US" sz="2200" dirty="0">
                <a:latin typeface="Comic Sans MS" panose="030F0702030302020204" pitchFamily="66" charset="0"/>
              </a:rPr>
              <a:t>Among those with best (quartile 4) experiences at round 2,     &gt; half had worse experiences 1 year later</a:t>
            </a:r>
          </a:p>
          <a:p>
            <a:pPr marL="857250" lvl="1" indent="-457200">
              <a:spcBef>
                <a:spcPts val="0"/>
              </a:spcBef>
            </a:pPr>
            <a:endParaRPr lang="en-US" sz="2200" dirty="0">
              <a:latin typeface="Comic Sans MS" panose="030F0702030302020204" pitchFamily="66" charset="0"/>
            </a:endParaRPr>
          </a:p>
          <a:p>
            <a:pPr marL="514350" indent="-514350">
              <a:spcBef>
                <a:spcPts val="0"/>
              </a:spcBef>
              <a:buAutoNum type="arabicPeriod" startAt="5"/>
            </a:pPr>
            <a:r>
              <a:rPr lang="en-US" sz="3200" dirty="0">
                <a:latin typeface="Comic Sans MS" panose="030F0702030302020204" pitchFamily="66" charset="0"/>
              </a:rPr>
              <a:t>Only looked at 5-item CAHPS aggregate  </a:t>
            </a:r>
            <a:endParaRPr lang="en-US" dirty="0">
              <a:latin typeface="Comic Sans MS" panose="030F0702030302020204" pitchFamily="66" charset="0"/>
            </a:endParaRPr>
          </a:p>
          <a:p>
            <a:pPr marL="514350" indent="-514350">
              <a:spcBef>
                <a:spcPts val="0"/>
              </a:spcBef>
              <a:buAutoNum type="arabicPeriod" startAt="5"/>
            </a:pPr>
            <a:endParaRPr lang="en-US" sz="3200" dirty="0">
              <a:latin typeface="Comic Sans MS" panose="030F0702030302020204" pitchFamily="66" charset="0"/>
            </a:endParaRPr>
          </a:p>
          <a:p>
            <a:pPr marL="514350" indent="-514350">
              <a:spcBef>
                <a:spcPts val="0"/>
              </a:spcBef>
              <a:buAutoNum type="arabicPeriod" startAt="5"/>
            </a:pPr>
            <a:endParaRPr lang="en-US" sz="3200" dirty="0">
              <a:latin typeface="Comic Sans MS" panose="030F0702030302020204" pitchFamily="66" charset="0"/>
            </a:endParaRPr>
          </a:p>
          <a:p>
            <a:pPr marL="457200" indent="-457200">
              <a:spcBef>
                <a:spcPts val="0"/>
              </a:spcBef>
              <a:buAutoNum type="arabicPeriod" startAt="4"/>
            </a:pPr>
            <a:endParaRPr lang="en-US" sz="2800" dirty="0">
              <a:latin typeface="Comic Sans MS" panose="030F0702030302020204" pitchFamily="66" charset="0"/>
            </a:endParaRPr>
          </a:p>
          <a:p>
            <a:pPr marL="0" indent="0">
              <a:spcBef>
                <a:spcPts val="0"/>
              </a:spcBef>
              <a:buNone/>
            </a:pPr>
            <a:endParaRPr lang="en-US" sz="2800" dirty="0">
              <a:latin typeface="Comic Sans MS" panose="030F0702030302020204" pitchFamily="66" charset="0"/>
            </a:endParaRPr>
          </a:p>
          <a:p>
            <a:pPr marL="0" indent="0">
              <a:spcBef>
                <a:spcPts val="0"/>
              </a:spcBef>
              <a:buNone/>
            </a:pPr>
            <a:endParaRPr lang="en-US" sz="2200" dirty="0">
              <a:latin typeface="Comic Sans MS" panose="030F0702030302020204" pitchFamily="66" charset="0"/>
            </a:endParaRPr>
          </a:p>
          <a:p>
            <a:pPr marL="0" indent="0">
              <a:spcBef>
                <a:spcPts val="0"/>
              </a:spcBef>
              <a:buNone/>
            </a:pPr>
            <a:endParaRPr lang="en-US" sz="2200" dirty="0">
              <a:latin typeface="Comic Sans MS" panose="030F0702030302020204" pitchFamily="66" charset="0"/>
            </a:endParaRPr>
          </a:p>
          <a:p>
            <a:pPr marL="457200" indent="-457200">
              <a:spcBef>
                <a:spcPts val="0"/>
              </a:spcBef>
              <a:buFont typeface="+mj-lt"/>
              <a:buAutoNum type="arabicPeriod"/>
            </a:pPr>
            <a:endParaRPr lang="en-US" sz="2200" dirty="0">
              <a:latin typeface="Comic Sans MS" panose="030F0702030302020204" pitchFamily="66" charset="0"/>
            </a:endParaRPr>
          </a:p>
          <a:p>
            <a:pPr marL="457200" indent="-457200">
              <a:spcBef>
                <a:spcPts val="0"/>
              </a:spcBef>
            </a:pPr>
            <a:endParaRPr lang="en-US" sz="2000" dirty="0">
              <a:latin typeface="Comic Sans MS" panose="030F0702030302020204" pitchFamily="66" charset="0"/>
            </a:endParaRPr>
          </a:p>
          <a:p>
            <a:pPr marL="457200" indent="-457200">
              <a:spcBef>
                <a:spcPts val="0"/>
              </a:spcBef>
              <a:buFont typeface="+mj-lt"/>
              <a:buAutoNum type="arabicPeriod"/>
            </a:pPr>
            <a:endParaRPr lang="en-US" sz="2200" dirty="0"/>
          </a:p>
          <a:p>
            <a:pPr marL="457200" indent="-457200">
              <a:spcBef>
                <a:spcPts val="0"/>
              </a:spcBef>
              <a:buFont typeface="+mj-lt"/>
              <a:buAutoNum type="arabicPeriod"/>
            </a:pPr>
            <a:endParaRPr lang="en-US" sz="2200" dirty="0"/>
          </a:p>
        </p:txBody>
      </p:sp>
      <p:sp>
        <p:nvSpPr>
          <p:cNvPr id="5" name="Slide Number Placeholder 4"/>
          <p:cNvSpPr>
            <a:spLocks noGrp="1"/>
          </p:cNvSpPr>
          <p:nvPr>
            <p:ph type="sldNum" sz="quarter" idx="10"/>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F93E360E-EB38-4DBC-9C96-F00C75741A90}" type="datetime4">
              <a:rPr lang="en-US" smtClean="0"/>
              <a:pPr>
                <a:defRPr/>
              </a:pPr>
              <a:t>May 11, 2022</a:t>
            </a:fld>
            <a:endParaRPr lang="en-US" dirty="0">
              <a:solidFill>
                <a:srgbClr val="000000">
                  <a:tint val="75000"/>
                </a:srgbClr>
              </a:solidFill>
            </a:endParaRPr>
          </a:p>
        </p:txBody>
      </p:sp>
    </p:spTree>
    <p:extLst>
      <p:ext uri="{BB962C8B-B14F-4D97-AF65-F5344CB8AC3E}">
        <p14:creationId xmlns:p14="http://schemas.microsoft.com/office/powerpoint/2010/main" val="229561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noAutofit/>
          </a:bodyPr>
          <a:lstStyle/>
          <a:p>
            <a:pPr algn="ctr"/>
            <a:r>
              <a:rPr lang="en-US" sz="3400" dirty="0">
                <a:latin typeface="Comic Sans MS" panose="030F0702030302020204" pitchFamily="66" charset="0"/>
              </a:rPr>
              <a:t>Reanalysis of Fenton et al. </a:t>
            </a:r>
            <a:br>
              <a:rPr lang="en-US" sz="3200" dirty="0">
                <a:latin typeface="Comic Sans MS" panose="030F0702030302020204" pitchFamily="66" charset="0"/>
              </a:rPr>
            </a:br>
            <a:r>
              <a:rPr lang="en-US" sz="3000" dirty="0">
                <a:latin typeface="Comic Sans MS" panose="030F0702030302020204" pitchFamily="66" charset="0"/>
              </a:rPr>
              <a:t>(Xu et al., 2014)</a:t>
            </a:r>
            <a:endParaRPr lang="en-US" sz="3000"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381000" y="1676400"/>
            <a:ext cx="8229600" cy="4343400"/>
          </a:xfrm>
        </p:spPr>
        <p:txBody>
          <a:bodyPr>
            <a:noAutofit/>
          </a:bodyPr>
          <a:lstStyle/>
          <a:p>
            <a:pPr>
              <a:spcBef>
                <a:spcPts val="0"/>
              </a:spcBef>
            </a:pPr>
            <a:r>
              <a:rPr lang="en-US" sz="2200" dirty="0">
                <a:latin typeface="Comic Sans MS" panose="030F0702030302020204" pitchFamily="66" charset="0"/>
              </a:rPr>
              <a:t>Same data used by Fenton et al.                                    (</a:t>
            </a:r>
            <a:r>
              <a:rPr lang="en-US" sz="1800" dirty="0">
                <a:latin typeface="Comic Sans MS" panose="030F0702030302020204" pitchFamily="66" charset="0"/>
              </a:rPr>
              <a:t>Note: Fenton would not share his computer code with us.</a:t>
            </a:r>
            <a:r>
              <a:rPr lang="en-US" sz="2200" dirty="0">
                <a:latin typeface="Comic Sans MS" panose="030F0702030302020204" pitchFamily="66" charset="0"/>
              </a:rPr>
              <a:t>)</a:t>
            </a:r>
          </a:p>
          <a:p>
            <a:pPr>
              <a:spcBef>
                <a:spcPts val="0"/>
              </a:spcBef>
            </a:pPr>
            <a:endParaRPr lang="en-US" sz="2200" dirty="0">
              <a:latin typeface="Comic Sans MS" panose="030F0702030302020204" pitchFamily="66" charset="0"/>
            </a:endParaRPr>
          </a:p>
          <a:p>
            <a:pPr lvl="1">
              <a:spcBef>
                <a:spcPts val="0"/>
              </a:spcBef>
            </a:pPr>
            <a:r>
              <a:rPr lang="en-US" sz="1800" dirty="0">
                <a:latin typeface="Comic Sans MS" panose="030F0702030302020204" pitchFamily="66" charset="0"/>
              </a:rPr>
              <a:t>2000-2005 Medical Expenditure Panel Survey data </a:t>
            </a:r>
          </a:p>
          <a:p>
            <a:pPr lvl="1">
              <a:spcBef>
                <a:spcPts val="0"/>
              </a:spcBef>
            </a:pPr>
            <a:r>
              <a:rPr lang="en-US" sz="1800" dirty="0">
                <a:latin typeface="Comic Sans MS" panose="030F0702030302020204" pitchFamily="66" charset="0"/>
              </a:rPr>
              <a:t>National Health Interview Survey and National Death Index </a:t>
            </a:r>
          </a:p>
          <a:p>
            <a:pPr lvl="1">
              <a:spcBef>
                <a:spcPts val="0"/>
              </a:spcBef>
            </a:pPr>
            <a:endParaRPr lang="en-US" sz="1800" dirty="0">
              <a:latin typeface="Comic Sans MS" panose="030F0702030302020204" pitchFamily="66" charset="0"/>
            </a:endParaRPr>
          </a:p>
          <a:p>
            <a:pPr>
              <a:spcBef>
                <a:spcPts val="0"/>
              </a:spcBef>
            </a:pPr>
            <a:r>
              <a:rPr lang="en-US" sz="2200" dirty="0">
                <a:latin typeface="Comic Sans MS" panose="030F0702030302020204" pitchFamily="66" charset="0"/>
              </a:rPr>
              <a:t>Same statistical analysis</a:t>
            </a:r>
          </a:p>
          <a:p>
            <a:pPr lvl="1">
              <a:spcBef>
                <a:spcPts val="400"/>
              </a:spcBef>
            </a:pPr>
            <a:r>
              <a:rPr lang="en-US" sz="1800" dirty="0">
                <a:latin typeface="Comic Sans MS" panose="030F0702030302020204" pitchFamily="66" charset="0"/>
              </a:rPr>
              <a:t>Cox proportional hazards models with mortality as the dependent variable and patient experience measures as independent variables </a:t>
            </a:r>
          </a:p>
          <a:p>
            <a:pPr>
              <a:spcBef>
                <a:spcPts val="400"/>
              </a:spcBef>
            </a:pPr>
            <a:endParaRPr lang="en-US" sz="2200" dirty="0">
              <a:latin typeface="Comic Sans MS" panose="030F0702030302020204" pitchFamily="66" charset="0"/>
            </a:endParaRPr>
          </a:p>
          <a:p>
            <a:pPr>
              <a:spcBef>
                <a:spcPts val="400"/>
              </a:spcBef>
            </a:pPr>
            <a:r>
              <a:rPr lang="en-US" sz="2200" dirty="0">
                <a:latin typeface="Comic Sans MS" panose="030F0702030302020204" pitchFamily="66" charset="0"/>
              </a:rPr>
              <a:t>But, unlike Fenton et al.</a:t>
            </a:r>
          </a:p>
          <a:p>
            <a:pPr lvl="1">
              <a:spcBef>
                <a:spcPts val="400"/>
              </a:spcBef>
            </a:pPr>
            <a:r>
              <a:rPr lang="en-US" sz="1800" dirty="0">
                <a:latin typeface="Comic Sans MS" panose="030F0702030302020204" pitchFamily="66" charset="0"/>
              </a:rPr>
              <a:t>Separated non-amenable and amenable deaths</a:t>
            </a:r>
          </a:p>
          <a:p>
            <a:pPr lvl="1">
              <a:spcBef>
                <a:spcPts val="400"/>
              </a:spcBef>
            </a:pPr>
            <a:r>
              <a:rPr lang="en-US" sz="1800" dirty="0">
                <a:latin typeface="Comic Sans MS" panose="030F0702030302020204" pitchFamily="66" charset="0"/>
              </a:rPr>
              <a:t>Considered consistency of patient experience and death</a:t>
            </a:r>
          </a:p>
          <a:p>
            <a:pPr lvl="1">
              <a:spcBef>
                <a:spcPts val="400"/>
              </a:spcBef>
            </a:pPr>
            <a:r>
              <a:rPr lang="en-US" sz="1800" dirty="0">
                <a:latin typeface="Comic Sans MS" panose="030F0702030302020204" pitchFamily="66" charset="0"/>
              </a:rPr>
              <a:t>Looked at individual items to better understand the patient experience with mortality association</a:t>
            </a:r>
          </a:p>
        </p:txBody>
      </p:sp>
      <p:sp>
        <p:nvSpPr>
          <p:cNvPr id="4" name="Slide Number Placeholder 3"/>
          <p:cNvSpPr>
            <a:spLocks noGrp="1"/>
          </p:cNvSpPr>
          <p:nvPr>
            <p:ph type="sldNum" sz="quarter" idx="10"/>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F93E360E-EB38-4DBC-9C96-F00C75741A90}" type="datetime4">
              <a:rPr lang="en-US" smtClean="0"/>
              <a:pPr>
                <a:defRPr/>
              </a:pPr>
              <a:t>May 11, 2022</a:t>
            </a:fld>
            <a:endParaRPr lang="en-US" dirty="0">
              <a:solidFill>
                <a:srgbClr val="000000">
                  <a:tint val="75000"/>
                </a:srgbClr>
              </a:solidFill>
            </a:endParaRPr>
          </a:p>
        </p:txBody>
      </p:sp>
    </p:spTree>
    <p:extLst>
      <p:ext uri="{BB962C8B-B14F-4D97-AF65-F5344CB8AC3E}">
        <p14:creationId xmlns:p14="http://schemas.microsoft.com/office/powerpoint/2010/main" val="395666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p:spPr>
        <p:txBody>
          <a:bodyPr>
            <a:noAutofit/>
          </a:bodyPr>
          <a:lstStyle/>
          <a:p>
            <a:pPr algn="ctr"/>
            <a:r>
              <a:rPr lang="en-US" sz="3600" dirty="0">
                <a:latin typeface="Comic Sans MS" panose="030F0702030302020204" pitchFamily="66" charset="0"/>
              </a:rPr>
              <a:t>Patient Experiences and Mortality: </a:t>
            </a:r>
            <a:br>
              <a:rPr lang="en-US" sz="3600" dirty="0">
                <a:latin typeface="Comic Sans MS" panose="030F0702030302020204" pitchFamily="66" charset="0"/>
              </a:rPr>
            </a:br>
            <a:r>
              <a:rPr lang="en-US" sz="3600" i="1" dirty="0">
                <a:solidFill>
                  <a:schemeClr val="tx1"/>
                </a:solidFill>
                <a:latin typeface="Comic Sans MS" panose="030F0702030302020204" pitchFamily="66" charset="0"/>
              </a:rPr>
              <a:t>Significant for Only One Item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237405"/>
              </p:ext>
            </p:extLst>
          </p:nvPr>
        </p:nvGraphicFramePr>
        <p:xfrm>
          <a:off x="381000" y="1905000"/>
          <a:ext cx="8382000" cy="3432677"/>
        </p:xfrm>
        <a:graphic>
          <a:graphicData uri="http://schemas.openxmlformats.org/drawingml/2006/table">
            <a:tbl>
              <a:tblPr firstRow="1" firstCol="1" bandRow="1">
                <a:tableStyleId>{5C22544A-7EE6-4342-B048-85BDC9FD1C3A}</a:tableStyleId>
              </a:tblPr>
              <a:tblGrid>
                <a:gridCol w="5029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85801">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Patient Care Experience </a:t>
                      </a:r>
                      <a:r>
                        <a:rPr lang="en-US" sz="2000" dirty="0">
                          <a:solidFill>
                            <a:schemeClr val="tx1"/>
                          </a:solidFill>
                          <a:effectLst/>
                          <a:latin typeface="Comic Sans MS" panose="030F0702030302020204" pitchFamily="66" charset="0"/>
                          <a:ea typeface="Calibri"/>
                          <a:cs typeface="Times New Roman"/>
                        </a:rPr>
                        <a:t>Items</a:t>
                      </a:r>
                    </a:p>
                  </a:txBody>
                  <a:tcPr marL="8808" marR="8808" marT="0" marB="0"/>
                </a:tc>
                <a:tc gridSpan="2">
                  <a:txBody>
                    <a:bodyPr/>
                    <a:lstStyle/>
                    <a:p>
                      <a:pPr marL="0" marR="0" algn="ctr">
                        <a:spcBef>
                          <a:spcPts val="0"/>
                        </a:spcBef>
                        <a:spcAft>
                          <a:spcPts val="0"/>
                        </a:spcAft>
                      </a:pPr>
                      <a:r>
                        <a:rPr lang="en-US" sz="2000" dirty="0">
                          <a:solidFill>
                            <a:schemeClr val="tx1"/>
                          </a:solidFill>
                          <a:effectLst/>
                          <a:latin typeface="Comic Sans MS" panose="030F0702030302020204" pitchFamily="66" charset="0"/>
                        </a:rPr>
                        <a:t>All-Cause </a:t>
                      </a:r>
                    </a:p>
                    <a:p>
                      <a:pPr marL="0" marR="0" algn="ctr">
                        <a:spcBef>
                          <a:spcPts val="0"/>
                        </a:spcBef>
                        <a:spcAft>
                          <a:spcPts val="0"/>
                        </a:spcAft>
                      </a:pPr>
                      <a:r>
                        <a:rPr lang="en-US" sz="2000" dirty="0">
                          <a:solidFill>
                            <a:schemeClr val="tx1"/>
                          </a:solidFill>
                          <a:effectLst/>
                          <a:latin typeface="Comic Sans MS" panose="030F0702030302020204" pitchFamily="66" charset="0"/>
                        </a:rPr>
                        <a:t>Mortality</a:t>
                      </a:r>
                    </a:p>
                  </a:txBody>
                  <a:tcPr marL="8808" marR="8808" marT="0" marB="0"/>
                </a:tc>
                <a:tc hMerge="1">
                  <a:txBody>
                    <a:bodyPr/>
                    <a:lstStyle/>
                    <a:p>
                      <a:endParaRPr lang="en-US"/>
                    </a:p>
                  </a:txBody>
                  <a:tcPr/>
                </a:tc>
                <a:extLst>
                  <a:ext uri="{0D108BD9-81ED-4DB2-BD59-A6C34878D82A}">
                    <a16:rowId xmlns:a16="http://schemas.microsoft.com/office/drawing/2014/main" val="10000"/>
                  </a:ext>
                </a:extLst>
              </a:tr>
              <a:tr h="402541">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8808" marR="8808" marT="0" marB="0"/>
                </a:tc>
                <a:tc>
                  <a:txBody>
                    <a:bodyPr/>
                    <a:lstStyle/>
                    <a:p>
                      <a:pPr marL="0" marR="0" algn="ctr">
                        <a:spcBef>
                          <a:spcPts val="0"/>
                        </a:spcBef>
                        <a:spcAft>
                          <a:spcPts val="0"/>
                        </a:spcAft>
                      </a:pPr>
                      <a:r>
                        <a:rPr lang="en-US" sz="2000" dirty="0">
                          <a:effectLst/>
                        </a:rPr>
                        <a:t> Hazard Ratio</a:t>
                      </a:r>
                      <a:endParaRPr lang="en-US" sz="2000" dirty="0">
                        <a:effectLst/>
                        <a:latin typeface="Calibri"/>
                        <a:ea typeface="Calibri"/>
                        <a:cs typeface="Times New Roman"/>
                      </a:endParaRPr>
                    </a:p>
                  </a:txBody>
                  <a:tcPr marL="8808" marR="8808" marT="0" marB="0"/>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8808" marR="8808" marT="0" marB="0"/>
                </a:tc>
                <a:extLst>
                  <a:ext uri="{0D108BD9-81ED-4DB2-BD59-A6C34878D82A}">
                    <a16:rowId xmlns:a16="http://schemas.microsoft.com/office/drawing/2014/main" val="10001"/>
                  </a:ext>
                </a:extLst>
              </a:tr>
              <a:tr h="613801">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Rating</a:t>
                      </a:r>
                      <a:r>
                        <a:rPr lang="en-US" sz="2000" baseline="0" dirty="0">
                          <a:solidFill>
                            <a:schemeClr val="tx1"/>
                          </a:solidFill>
                          <a:effectLst/>
                          <a:latin typeface="Comic Sans MS" panose="030F0702030302020204" pitchFamily="66" charset="0"/>
                        </a:rPr>
                        <a:t> of healthcare 9-10 vs 0-8</a:t>
                      </a:r>
                      <a:r>
                        <a:rPr lang="en-US" sz="2000" dirty="0">
                          <a:solidFill>
                            <a:schemeClr val="tx1"/>
                          </a:solidFill>
                          <a:effectLst/>
                          <a:latin typeface="Comic Sans MS" panose="030F0702030302020204" pitchFamily="66" charset="0"/>
                        </a:rPr>
                        <a:t> </a:t>
                      </a:r>
                      <a:endParaRPr lang="en-US" sz="2000" dirty="0">
                        <a:solidFill>
                          <a:schemeClr val="tx1"/>
                        </a:solidFill>
                        <a:effectLst/>
                        <a:latin typeface="Comic Sans MS" panose="030F0702030302020204" pitchFamily="66" charset="0"/>
                        <a:ea typeface="Calibri"/>
                        <a:cs typeface="Times New Roman"/>
                      </a:endParaRPr>
                    </a:p>
                  </a:txBody>
                  <a:tcPr marL="8808" marR="8808" marT="0" marB="0"/>
                </a:tc>
                <a:tc>
                  <a:txBody>
                    <a:bodyPr/>
                    <a:lstStyle/>
                    <a:p>
                      <a:pPr marL="0" marR="0" algn="ctr">
                        <a:spcBef>
                          <a:spcPts val="0"/>
                        </a:spcBef>
                        <a:spcAft>
                          <a:spcPts val="0"/>
                        </a:spcAft>
                      </a:pPr>
                      <a:r>
                        <a:rPr lang="en-US" sz="2000" dirty="0">
                          <a:solidFill>
                            <a:srgbClr val="00B050"/>
                          </a:solidFill>
                          <a:effectLst/>
                        </a:rPr>
                        <a:t>1.10</a:t>
                      </a:r>
                      <a:endParaRPr lang="en-US" sz="2000" dirty="0">
                        <a:solidFill>
                          <a:srgbClr val="00B050"/>
                        </a:solidFill>
                        <a:effectLst/>
                        <a:latin typeface="Calibri"/>
                        <a:ea typeface="Calibri"/>
                        <a:cs typeface="Times New Roman"/>
                      </a:endParaRPr>
                    </a:p>
                  </a:txBody>
                  <a:tcPr marL="8808" marR="8808" marT="0" marB="0"/>
                </a:tc>
                <a:tc>
                  <a:txBody>
                    <a:bodyPr/>
                    <a:lstStyle/>
                    <a:p>
                      <a:pPr marL="0" marR="0" algn="ctr">
                        <a:spcBef>
                          <a:spcPts val="0"/>
                        </a:spcBef>
                        <a:spcAft>
                          <a:spcPts val="0"/>
                        </a:spcAft>
                      </a:pPr>
                      <a:r>
                        <a:rPr lang="en-US" sz="2000" dirty="0">
                          <a:solidFill>
                            <a:srgbClr val="00B050"/>
                          </a:solidFill>
                          <a:effectLst/>
                        </a:rPr>
                        <a:t>0.15</a:t>
                      </a:r>
                      <a:endParaRPr lang="en-US" sz="2000" dirty="0">
                        <a:solidFill>
                          <a:srgbClr val="00B050"/>
                        </a:solidFill>
                        <a:effectLst/>
                        <a:latin typeface="Calibri"/>
                        <a:ea typeface="Calibri"/>
                        <a:cs typeface="Times New Roman"/>
                      </a:endParaRPr>
                    </a:p>
                  </a:txBody>
                  <a:tcPr marL="8808" marR="8808" marT="0" marB="0"/>
                </a:tc>
                <a:extLst>
                  <a:ext uri="{0D108BD9-81ED-4DB2-BD59-A6C34878D82A}">
                    <a16:rowId xmlns:a16="http://schemas.microsoft.com/office/drawing/2014/main" val="10002"/>
                  </a:ext>
                </a:extLst>
              </a:tr>
              <a:tr h="362286">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Listen carefully to you </a:t>
                      </a:r>
                      <a:r>
                        <a:rPr lang="en-US" sz="2000" baseline="30000" dirty="0">
                          <a:solidFill>
                            <a:schemeClr val="tx1"/>
                          </a:solidFill>
                          <a:effectLst/>
                          <a:latin typeface="Comic Sans MS" panose="030F0702030302020204" pitchFamily="66" charset="0"/>
                        </a:rPr>
                        <a:t>†</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0.98</a:t>
                      </a:r>
                      <a:endParaRPr lang="en-US" sz="2000" dirty="0">
                        <a:solidFill>
                          <a:srgbClr val="00B05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0.76</a:t>
                      </a:r>
                      <a:endParaRPr lang="en-US" sz="2000" dirty="0">
                        <a:solidFill>
                          <a:srgbClr val="00B05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3"/>
                  </a:ext>
                </a:extLst>
              </a:tr>
              <a:tr h="403465">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Show respect for what you had to say</a:t>
                      </a:r>
                      <a:r>
                        <a:rPr lang="en-US" sz="2000" baseline="30000" dirty="0">
                          <a:solidFill>
                            <a:schemeClr val="tx1"/>
                          </a:solidFill>
                          <a:effectLst/>
                          <a:latin typeface="Comic Sans MS" panose="030F0702030302020204" pitchFamily="66" charset="0"/>
                        </a:rPr>
                        <a:t> †</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1.05</a:t>
                      </a:r>
                      <a:endParaRPr lang="en-US" sz="2000" dirty="0">
                        <a:solidFill>
                          <a:srgbClr val="00B05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0.44</a:t>
                      </a:r>
                      <a:endParaRPr lang="en-US" sz="2000" dirty="0">
                        <a:solidFill>
                          <a:srgbClr val="00B05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4"/>
                  </a:ext>
                </a:extLst>
              </a:tr>
              <a:tr h="35518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Explain things in a way that is easy to understand</a:t>
                      </a:r>
                      <a:r>
                        <a:rPr lang="en-US" sz="2000" baseline="30000" dirty="0">
                          <a:solidFill>
                            <a:schemeClr val="tx1"/>
                          </a:solidFill>
                          <a:effectLst/>
                          <a:latin typeface="Comic Sans MS" panose="030F0702030302020204" pitchFamily="66" charset="0"/>
                        </a:rPr>
                        <a:t> †</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00CC00"/>
                          </a:solidFill>
                          <a:effectLst/>
                        </a:rPr>
                        <a:t>1.09</a:t>
                      </a:r>
                      <a:endParaRPr lang="en-US" sz="2000" baseline="0" dirty="0">
                        <a:solidFill>
                          <a:srgbClr val="00CC0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00CC00"/>
                          </a:solidFill>
                          <a:effectLst/>
                        </a:rPr>
                        <a:t>0.17</a:t>
                      </a:r>
                      <a:endParaRPr lang="en-US" sz="2000" baseline="0" dirty="0">
                        <a:solidFill>
                          <a:srgbClr val="00CC0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5"/>
                  </a:ext>
                </a:extLst>
              </a:tr>
              <a:tr h="355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effectLst/>
                          <a:latin typeface="Comic Sans MS" panose="030F0702030302020204" pitchFamily="66" charset="0"/>
                        </a:rPr>
                        <a:t>Spend enough time with you </a:t>
                      </a:r>
                      <a:r>
                        <a:rPr lang="en-US" sz="2000" baseline="30000" dirty="0">
                          <a:solidFill>
                            <a:schemeClr val="tx1"/>
                          </a:solidFill>
                          <a:effectLst/>
                          <a:latin typeface="Comic Sans MS" panose="030F0702030302020204" pitchFamily="66" charset="0"/>
                        </a:rPr>
                        <a:t>†</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FF0000"/>
                          </a:solidFill>
                          <a:effectLst/>
                        </a:rPr>
                        <a:t>1.17</a:t>
                      </a:r>
                      <a:endParaRPr lang="en-US" sz="2000" baseline="0" dirty="0">
                        <a:solidFill>
                          <a:srgbClr val="FF000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FF0000"/>
                          </a:solidFill>
                          <a:effectLst/>
                        </a:rPr>
                        <a:t>0.03</a:t>
                      </a:r>
                      <a:endParaRPr lang="en-US" sz="2000" baseline="0" dirty="0">
                        <a:solidFill>
                          <a:srgbClr val="FF000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6"/>
                  </a:ext>
                </a:extLst>
              </a:tr>
            </a:tbl>
          </a:graphicData>
        </a:graphic>
      </p:graphicFrame>
      <p:sp>
        <p:nvSpPr>
          <p:cNvPr id="3" name="TextBox 2"/>
          <p:cNvSpPr txBox="1"/>
          <p:nvPr/>
        </p:nvSpPr>
        <p:spPr>
          <a:xfrm>
            <a:off x="382859" y="5715000"/>
            <a:ext cx="8229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a:t>
            </a:r>
            <a:r>
              <a:rPr kumimoji="0" lang="en-US" sz="2000" b="0" i="0" u="none" strike="noStrike" kern="1200" cap="none" spc="0" normalizeH="0" baseline="30000" noProof="0" dirty="0">
                <a:ln>
                  <a:noFill/>
                </a:ln>
                <a:solidFill>
                  <a:prstClr val="black"/>
                </a:solidFill>
                <a:effectLst/>
                <a:uLnTx/>
                <a:uFillTx/>
                <a:latin typeface="Comic Sans MS" panose="030F0702030302020204" pitchFamily="66" charset="0"/>
                <a:ea typeface="+mn-ea"/>
                <a:cs typeface="+mn-cs"/>
              </a:rPr>
              <a:t> </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“Always" versus “Never”/“Sometimes”/“Usually”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a:defRPr/>
            </a:pPr>
            <a:r>
              <a:rPr lang="en-US" sz="1400" dirty="0">
                <a:effectLst/>
                <a:latin typeface="Times New Roman" panose="02020603050405020304" pitchFamily="18" charset="0"/>
                <a:ea typeface="Times New Roman" panose="02020603050405020304" pitchFamily="18" charset="0"/>
              </a:rPr>
              <a:t>Xu, X., </a:t>
            </a:r>
            <a:r>
              <a:rPr lang="en-US" sz="1400" dirty="0" err="1">
                <a:effectLst/>
                <a:latin typeface="Times New Roman" panose="02020603050405020304" pitchFamily="18" charset="0"/>
                <a:ea typeface="Times New Roman" panose="02020603050405020304" pitchFamily="18" charset="0"/>
              </a:rPr>
              <a:t>Buta</a:t>
            </a:r>
            <a:r>
              <a:rPr lang="en-US" sz="1400" dirty="0">
                <a:effectLst/>
                <a:latin typeface="Times New Roman" panose="02020603050405020304" pitchFamily="18" charset="0"/>
                <a:ea typeface="Times New Roman" panose="02020603050405020304" pitchFamily="18" charset="0"/>
              </a:rPr>
              <a:t>, E., et al. (2014).  Methodological considerations when studying the association between patient-reported care experiences and mortality. </a:t>
            </a:r>
            <a:r>
              <a:rPr lang="en-US" sz="1400" u="sng" dirty="0">
                <a:effectLst/>
                <a:latin typeface="Times New Roman" panose="02020603050405020304" pitchFamily="18" charset="0"/>
                <a:ea typeface="Times New Roman" panose="02020603050405020304" pitchFamily="18" charset="0"/>
              </a:rPr>
              <a:t>Health Services Research</a:t>
            </a:r>
            <a:r>
              <a:rPr lang="en-US" sz="1400" dirty="0">
                <a:effectLst/>
                <a:latin typeface="Times New Roman" panose="02020603050405020304" pitchFamily="18" charset="0"/>
                <a:ea typeface="Times New Roman" panose="02020603050405020304" pitchFamily="18" charset="0"/>
              </a:rPr>
              <a:t>. 50(4), 1146-61.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5" name="Slide Number Placeholder 4"/>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B162CF-54A4-474D-86DF-DEF2AFD8F3D3}" type="slidenum">
              <a:rPr kumimoji="0" lang="en-US" sz="18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65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14400"/>
          </a:xfrm>
        </p:spPr>
        <p:txBody>
          <a:bodyPr>
            <a:noAutofit/>
          </a:bodyPr>
          <a:lstStyle/>
          <a:p>
            <a:r>
              <a:rPr lang="en-US" sz="3600" dirty="0">
                <a:latin typeface="Comic Sans MS" panose="030F0702030302020204" pitchFamily="66" charset="0"/>
              </a:rPr>
              <a:t>Patient Experiences and Mortality:</a:t>
            </a:r>
            <a:br>
              <a:rPr lang="en-US" sz="3600" dirty="0">
                <a:latin typeface="Comic Sans MS" panose="030F0702030302020204" pitchFamily="66" charset="0"/>
              </a:rPr>
            </a:br>
            <a:r>
              <a:rPr lang="en-US" sz="3600" i="1" dirty="0">
                <a:solidFill>
                  <a:schemeClr val="tx1"/>
                </a:solidFill>
                <a:latin typeface="Comic Sans MS" panose="030F0702030302020204" pitchFamily="66" charset="0"/>
              </a:rPr>
              <a:t>Non-Amenable vs. Amenable Deaths</a:t>
            </a:r>
          </a:p>
        </p:txBody>
      </p:sp>
      <p:graphicFrame>
        <p:nvGraphicFramePr>
          <p:cNvPr id="5" name="Content Placeholder 4"/>
          <p:cNvGraphicFramePr>
            <a:graphicFrameLocks noGrp="1"/>
          </p:cNvGraphicFramePr>
          <p:nvPr>
            <p:ph idx="1"/>
          </p:nvPr>
        </p:nvGraphicFramePr>
        <p:xfrm>
          <a:off x="457200" y="1875647"/>
          <a:ext cx="8229600" cy="356616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20000"/>
                    </a:ext>
                  </a:extLst>
                </a:gridCol>
                <a:gridCol w="1407694">
                  <a:extLst>
                    <a:ext uri="{9D8B030D-6E8A-4147-A177-3AD203B41FA5}">
                      <a16:colId xmlns:a16="http://schemas.microsoft.com/office/drawing/2014/main" val="20001"/>
                    </a:ext>
                  </a:extLst>
                </a:gridCol>
                <a:gridCol w="1155032">
                  <a:extLst>
                    <a:ext uri="{9D8B030D-6E8A-4147-A177-3AD203B41FA5}">
                      <a16:colId xmlns:a16="http://schemas.microsoft.com/office/drawing/2014/main" val="20002"/>
                    </a:ext>
                  </a:extLst>
                </a:gridCol>
                <a:gridCol w="1299411">
                  <a:extLst>
                    <a:ext uri="{9D8B030D-6E8A-4147-A177-3AD203B41FA5}">
                      <a16:colId xmlns:a16="http://schemas.microsoft.com/office/drawing/2014/main" val="20003"/>
                    </a:ext>
                  </a:extLst>
                </a:gridCol>
                <a:gridCol w="938463">
                  <a:extLst>
                    <a:ext uri="{9D8B030D-6E8A-4147-A177-3AD203B41FA5}">
                      <a16:colId xmlns:a16="http://schemas.microsoft.com/office/drawing/2014/main" val="20004"/>
                    </a:ext>
                  </a:extLst>
                </a:gridCol>
              </a:tblGrid>
              <a:tr h="822960">
                <a:tc>
                  <a:txBody>
                    <a:bodyPr/>
                    <a:lstStyle/>
                    <a:p>
                      <a:pPr marL="0" marR="0">
                        <a:spcBef>
                          <a:spcPts val="0"/>
                        </a:spcBef>
                        <a:spcAft>
                          <a:spcPts val="0"/>
                        </a:spcAft>
                      </a:pPr>
                      <a:r>
                        <a:rPr lang="en-US" sz="2000" b="1" dirty="0">
                          <a:solidFill>
                            <a:schemeClr val="tx1"/>
                          </a:solidFill>
                          <a:effectLst/>
                          <a:latin typeface="Comic Sans MS" panose="030F0702030302020204" pitchFamily="66" charset="0"/>
                          <a:ea typeface="Calibri"/>
                          <a:cs typeface="Times New Roman"/>
                        </a:rPr>
                        <a:t>Patient Care Experience</a:t>
                      </a:r>
                    </a:p>
                  </a:txBody>
                  <a:tcPr marL="17446" marR="17446" marT="0" marB="0" anchor="ctr"/>
                </a:tc>
                <a:tc gridSpan="2">
                  <a:txBody>
                    <a:bodyPr/>
                    <a:lstStyle/>
                    <a:p>
                      <a:pPr marL="0" marR="0" algn="ctr">
                        <a:spcBef>
                          <a:spcPts val="0"/>
                        </a:spcBef>
                        <a:spcAft>
                          <a:spcPts val="0"/>
                        </a:spcAft>
                      </a:pPr>
                      <a:r>
                        <a:rPr lang="en-US" sz="2000" b="1" dirty="0">
                          <a:solidFill>
                            <a:schemeClr val="tx1"/>
                          </a:solidFill>
                          <a:effectLst/>
                          <a:latin typeface="Comic Sans MS" panose="030F0702030302020204" pitchFamily="66" charset="0"/>
                          <a:ea typeface="Calibri"/>
                          <a:cs typeface="Times New Roman"/>
                        </a:rPr>
                        <a:t>Non-Amenable Mortality</a:t>
                      </a:r>
                    </a:p>
                  </a:txBody>
                  <a:tcPr marL="17446" marR="17446"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18415" marR="18415" marT="0" marB="0" anchor="ctr"/>
                </a:tc>
                <a:tc gridSpan="2">
                  <a:txBody>
                    <a:bodyPr/>
                    <a:lstStyle/>
                    <a:p>
                      <a:pPr marL="0" marR="0" algn="ctr">
                        <a:spcBef>
                          <a:spcPts val="0"/>
                        </a:spcBef>
                        <a:spcAft>
                          <a:spcPts val="0"/>
                        </a:spcAft>
                      </a:pPr>
                      <a:r>
                        <a:rPr lang="en-US" sz="2000" b="1" dirty="0">
                          <a:solidFill>
                            <a:schemeClr val="tx1"/>
                          </a:solidFill>
                          <a:effectLst/>
                          <a:latin typeface="Comic Sans MS" panose="030F0702030302020204" pitchFamily="66" charset="0"/>
                          <a:ea typeface="Calibri"/>
                          <a:cs typeface="Times New Roman"/>
                        </a:rPr>
                        <a:t>Amenable  Mortality</a:t>
                      </a:r>
                    </a:p>
                  </a:txBody>
                  <a:tcPr marL="17446" marR="17446"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18415" marR="18415" marT="0" marB="0" anchor="ctr"/>
                </a:tc>
                <a:extLst>
                  <a:ext uri="{0D108BD9-81ED-4DB2-BD59-A6C34878D82A}">
                    <a16:rowId xmlns:a16="http://schemas.microsoft.com/office/drawing/2014/main" val="10000"/>
                  </a:ext>
                </a:extLst>
              </a:tr>
              <a:tr h="589407">
                <a:tc>
                  <a:txBody>
                    <a:bodyPr/>
                    <a:lstStyle/>
                    <a:p>
                      <a:pPr marL="0" marR="0">
                        <a:spcBef>
                          <a:spcPts val="0"/>
                        </a:spcBef>
                        <a:spcAft>
                          <a:spcPts val="0"/>
                        </a:spcAft>
                      </a:pPr>
                      <a:r>
                        <a:rPr lang="en-US" sz="2000" dirty="0">
                          <a:effectLst/>
                          <a:latin typeface="Comic Sans MS" panose="030F0702030302020204" pitchFamily="66" charset="0"/>
                        </a:rPr>
                        <a:t> </a:t>
                      </a:r>
                    </a:p>
                    <a:p>
                      <a:pPr marL="0" marR="0">
                        <a:spcBef>
                          <a:spcPts val="0"/>
                        </a:spcBef>
                        <a:spcAft>
                          <a:spcPts val="0"/>
                        </a:spcAft>
                      </a:pPr>
                      <a:r>
                        <a:rPr lang="en-US" sz="2000" dirty="0">
                          <a:effectLst/>
                          <a:latin typeface="Comic Sans MS" panose="030F0702030302020204" pitchFamily="66" charset="0"/>
                        </a:rPr>
                        <a:t> </a:t>
                      </a:r>
                      <a:endParaRPr lang="en-US" sz="2000" dirty="0">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Hazard</a:t>
                      </a:r>
                      <a:r>
                        <a:rPr lang="en-US" sz="2000" baseline="0" dirty="0">
                          <a:effectLst/>
                        </a:rPr>
                        <a:t> </a:t>
                      </a:r>
                      <a:r>
                        <a:rPr lang="en-US" sz="2000" dirty="0">
                          <a:effectLst/>
                        </a:rPr>
                        <a:t>Ratio</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Hazard</a:t>
                      </a:r>
                      <a:r>
                        <a:rPr lang="en-US" sz="2000" baseline="0" dirty="0">
                          <a:effectLst/>
                        </a:rPr>
                        <a:t> </a:t>
                      </a:r>
                      <a:r>
                        <a:rPr lang="en-US" sz="2000" dirty="0">
                          <a:effectLst/>
                        </a:rPr>
                        <a:t>Ratio</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17446" marR="17446" marT="0" marB="0" anchor="ctr"/>
                </a:tc>
                <a:extLst>
                  <a:ext uri="{0D108BD9-81ED-4DB2-BD59-A6C34878D82A}">
                    <a16:rowId xmlns:a16="http://schemas.microsoft.com/office/drawing/2014/main" val="10001"/>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1 (reference)</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(1.00)</a:t>
                      </a: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(1.00)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extLst>
                  <a:ext uri="{0D108BD9-81ED-4DB2-BD59-A6C34878D82A}">
                    <a16:rowId xmlns:a16="http://schemas.microsoft.com/office/drawing/2014/main" val="10002"/>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2</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1.07</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0.56</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1.27</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0.25</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3"/>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3</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0.96</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0.70</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1.28</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0.25</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4"/>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4 (most positive)</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1.26</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0.03</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1.23</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0.32</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5"/>
                  </a:ext>
                </a:extLst>
              </a:tr>
              <a:tr h="294703">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 </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 </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 </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6"/>
                  </a:ext>
                </a:extLst>
              </a:tr>
              <a:tr h="589407">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Overall p-value for patient care experience quartiles</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0.03</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 </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0.59</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0"/>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F93E360E-EB38-4DBC-9C96-F00C75741A90}" type="datetime4">
              <a:rPr lang="en-US" smtClean="0"/>
              <a:pPr>
                <a:defRPr/>
              </a:pPr>
              <a:t>May 11, 2022</a:t>
            </a:fld>
            <a:endParaRPr lang="en-US" dirty="0">
              <a:solidFill>
                <a:srgbClr val="000000">
                  <a:tint val="75000"/>
                </a:srgbClr>
              </a:solidFill>
            </a:endParaRPr>
          </a:p>
        </p:txBody>
      </p:sp>
    </p:spTree>
    <p:extLst>
      <p:ext uri="{BB962C8B-B14F-4D97-AF65-F5344CB8AC3E}">
        <p14:creationId xmlns:p14="http://schemas.microsoft.com/office/powerpoint/2010/main" val="376322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noAutofit/>
          </a:bodyPr>
          <a:lstStyle/>
          <a:p>
            <a:r>
              <a:rPr lang="en-US" sz="3600" dirty="0">
                <a:latin typeface="Comic Sans MS" panose="030F0702030302020204" pitchFamily="66" charset="0"/>
              </a:rPr>
              <a:t>Patient Experiences and Mortality: </a:t>
            </a:r>
            <a:br>
              <a:rPr lang="en-US" sz="3600" dirty="0">
                <a:latin typeface="Comic Sans MS" panose="030F0702030302020204" pitchFamily="66" charset="0"/>
              </a:rPr>
            </a:br>
            <a:r>
              <a:rPr lang="en-US" sz="3600" i="1" dirty="0">
                <a:solidFill>
                  <a:schemeClr val="tx1"/>
                </a:solidFill>
                <a:latin typeface="Comic Sans MS" panose="030F0702030302020204" pitchFamily="66" charset="0"/>
              </a:rPr>
              <a:t>Consistency of Experiences Over Time</a:t>
            </a:r>
          </a:p>
        </p:txBody>
      </p:sp>
      <p:graphicFrame>
        <p:nvGraphicFramePr>
          <p:cNvPr id="5" name="Content Placeholder 4"/>
          <p:cNvGraphicFramePr>
            <a:graphicFrameLocks noGrp="1"/>
          </p:cNvGraphicFramePr>
          <p:nvPr>
            <p:ph idx="1"/>
          </p:nvPr>
        </p:nvGraphicFramePr>
        <p:xfrm>
          <a:off x="457201" y="2286000"/>
          <a:ext cx="8229599" cy="3141493"/>
        </p:xfrm>
        <a:graphic>
          <a:graphicData uri="http://schemas.openxmlformats.org/drawingml/2006/table">
            <a:tbl>
              <a:tblPr firstRow="1" firstCol="1" bandRow="1">
                <a:tableStyleId>{5C22544A-7EE6-4342-B048-85BDC9FD1C3A}</a:tableStyleId>
              </a:tblPr>
              <a:tblGrid>
                <a:gridCol w="5181599">
                  <a:extLst>
                    <a:ext uri="{9D8B030D-6E8A-4147-A177-3AD203B41FA5}">
                      <a16:colId xmlns:a16="http://schemas.microsoft.com/office/drawing/2014/main" val="20000"/>
                    </a:ext>
                  </a:extLst>
                </a:gridCol>
                <a:gridCol w="1923055">
                  <a:extLst>
                    <a:ext uri="{9D8B030D-6E8A-4147-A177-3AD203B41FA5}">
                      <a16:colId xmlns:a16="http://schemas.microsoft.com/office/drawing/2014/main" val="20001"/>
                    </a:ext>
                  </a:extLst>
                </a:gridCol>
                <a:gridCol w="1124945">
                  <a:extLst>
                    <a:ext uri="{9D8B030D-6E8A-4147-A177-3AD203B41FA5}">
                      <a16:colId xmlns:a16="http://schemas.microsoft.com/office/drawing/2014/main" val="20002"/>
                    </a:ext>
                  </a:extLst>
                </a:gridCol>
              </a:tblGrid>
              <a:tr h="650444">
                <a:tc>
                  <a:txBody>
                    <a:bodyPr/>
                    <a:lstStyle/>
                    <a:p>
                      <a:r>
                        <a:rPr lang="en-US" sz="2000" b="1" kern="1200" dirty="0">
                          <a:solidFill>
                            <a:schemeClr val="tx1"/>
                          </a:solidFill>
                          <a:effectLst/>
                          <a:latin typeface="Comic Sans MS" panose="030F0702030302020204" pitchFamily="66" charset="0"/>
                          <a:ea typeface="+mn-ea"/>
                          <a:cs typeface="+mn-cs"/>
                        </a:rPr>
                        <a:t>Patient Care Experience </a:t>
                      </a:r>
                    </a:p>
                    <a:p>
                      <a:r>
                        <a:rPr lang="en-US" sz="2000" b="1" kern="1200" dirty="0">
                          <a:solidFill>
                            <a:schemeClr val="tx1"/>
                          </a:solidFill>
                          <a:effectLst/>
                          <a:latin typeface="Comic Sans MS" panose="030F0702030302020204" pitchFamily="66" charset="0"/>
                          <a:ea typeface="+mn-ea"/>
                          <a:cs typeface="+mn-cs"/>
                        </a:rPr>
                        <a:t>(</a:t>
                      </a:r>
                      <a:r>
                        <a:rPr lang="en-US" sz="2000" b="1" kern="1200" dirty="0">
                          <a:solidFill>
                            <a:srgbClr val="FF0000"/>
                          </a:solidFill>
                          <a:effectLst/>
                          <a:latin typeface="Comic Sans MS" panose="030F0702030302020204" pitchFamily="66" charset="0"/>
                          <a:ea typeface="+mn-ea"/>
                          <a:cs typeface="+mn-cs"/>
                        </a:rPr>
                        <a:t>baseline</a:t>
                      </a:r>
                      <a:r>
                        <a:rPr lang="en-US" sz="2000" b="1" kern="1200" dirty="0">
                          <a:solidFill>
                            <a:schemeClr val="tx1"/>
                          </a:solidFill>
                          <a:effectLst/>
                          <a:latin typeface="Comic Sans MS" panose="030F0702030302020204" pitchFamily="66" charset="0"/>
                          <a:ea typeface="+mn-ea"/>
                          <a:cs typeface="+mn-cs"/>
                        </a:rPr>
                        <a:t> : </a:t>
                      </a:r>
                      <a:r>
                        <a:rPr lang="en-US" sz="2000" b="1" kern="1200" dirty="0">
                          <a:solidFill>
                            <a:srgbClr val="7030A0"/>
                          </a:solidFill>
                          <a:effectLst/>
                          <a:latin typeface="Comic Sans MS" panose="030F0702030302020204" pitchFamily="66" charset="0"/>
                          <a:ea typeface="+mn-ea"/>
                          <a:cs typeface="+mn-cs"/>
                        </a:rPr>
                        <a:t>1 year</a:t>
                      </a:r>
                      <a:r>
                        <a:rPr lang="en-US" sz="2000" b="1" kern="1200" baseline="0" dirty="0">
                          <a:solidFill>
                            <a:srgbClr val="7030A0"/>
                          </a:solidFill>
                          <a:effectLst/>
                          <a:latin typeface="Comic Sans MS" panose="030F0702030302020204" pitchFamily="66" charset="0"/>
                          <a:ea typeface="+mn-ea"/>
                          <a:cs typeface="+mn-cs"/>
                        </a:rPr>
                        <a:t> later</a:t>
                      </a:r>
                      <a:r>
                        <a:rPr lang="en-US" sz="2000" b="1" kern="1200" dirty="0">
                          <a:solidFill>
                            <a:schemeClr val="tx1"/>
                          </a:solidFill>
                          <a:effectLst/>
                          <a:latin typeface="Comic Sans MS" panose="030F0702030302020204" pitchFamily="66" charset="0"/>
                          <a:ea typeface="+mn-ea"/>
                          <a:cs typeface="+mn-cs"/>
                        </a:rPr>
                        <a:t>) </a:t>
                      </a:r>
                      <a:endParaRPr lang="en-US" sz="2000" dirty="0">
                        <a:solidFill>
                          <a:schemeClr val="tx1"/>
                        </a:solidFill>
                        <a:effectLst/>
                        <a:latin typeface="Comic Sans MS" panose="030F0702030302020204" pitchFamily="66" charset="0"/>
                        <a:ea typeface="Calibri"/>
                        <a:cs typeface="Times New Roman"/>
                      </a:endParaRPr>
                    </a:p>
                  </a:txBody>
                  <a:tcPr marL="8808" marR="18246" marT="0" marB="0"/>
                </a:tc>
                <a:tc gridSpan="2">
                  <a:txBody>
                    <a:bodyPr/>
                    <a:lstStyle/>
                    <a:p>
                      <a:pPr algn="ctr"/>
                      <a:r>
                        <a:rPr lang="en-US" sz="2000" b="1" kern="1200" dirty="0">
                          <a:solidFill>
                            <a:schemeClr val="tx1"/>
                          </a:solidFill>
                          <a:effectLst/>
                          <a:latin typeface="Comic Sans MS" panose="030F0702030302020204" pitchFamily="66" charset="0"/>
                          <a:ea typeface="+mn-ea"/>
                          <a:cs typeface="+mn-cs"/>
                        </a:rPr>
                        <a:t>All-Cause</a:t>
                      </a:r>
                    </a:p>
                    <a:p>
                      <a:pPr algn="ctr"/>
                      <a:r>
                        <a:rPr lang="en-US" sz="2000" b="1" kern="1200" dirty="0">
                          <a:solidFill>
                            <a:schemeClr val="tx1"/>
                          </a:solidFill>
                          <a:effectLst/>
                          <a:latin typeface="Comic Sans MS" panose="030F0702030302020204" pitchFamily="66" charset="0"/>
                          <a:ea typeface="+mn-ea"/>
                          <a:cs typeface="+mn-cs"/>
                        </a:rPr>
                        <a:t>Mortality</a:t>
                      </a:r>
                    </a:p>
                  </a:txBody>
                  <a:tcPr marL="8808" marR="18246" marT="0" marB="0"/>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8890" marR="18415" marT="0" marB="0"/>
                </a:tc>
                <a:extLst>
                  <a:ext uri="{0D108BD9-81ED-4DB2-BD59-A6C34878D82A}">
                    <a16:rowId xmlns:a16="http://schemas.microsoft.com/office/drawing/2014/main" val="10000"/>
                  </a:ext>
                </a:extLst>
              </a:tr>
              <a:tr h="387016">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8808" marR="18246" marT="0" marB="0"/>
                </a:tc>
                <a:tc>
                  <a:txBody>
                    <a:bodyPr/>
                    <a:lstStyle/>
                    <a:p>
                      <a:pPr marL="0" marR="0" algn="ctr">
                        <a:spcBef>
                          <a:spcPts val="0"/>
                        </a:spcBef>
                        <a:spcAft>
                          <a:spcPts val="0"/>
                        </a:spcAft>
                      </a:pPr>
                      <a:r>
                        <a:rPr lang="en-US" sz="2000" dirty="0">
                          <a:effectLst/>
                        </a:rPr>
                        <a:t>Hazard Ratio</a:t>
                      </a:r>
                      <a:endParaRPr lang="en-US" sz="2000" dirty="0">
                        <a:effectLst/>
                        <a:latin typeface="Calibri"/>
                        <a:ea typeface="Calibri"/>
                        <a:cs typeface="Times New Roman"/>
                      </a:endParaRPr>
                    </a:p>
                  </a:txBody>
                  <a:tcPr marL="8808" marR="18246" marT="0" marB="0"/>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8808" marR="18246" marT="0" marB="0"/>
                </a:tc>
                <a:extLst>
                  <a:ext uri="{0D108BD9-81ED-4DB2-BD59-A6C34878D82A}">
                    <a16:rowId xmlns:a16="http://schemas.microsoft.com/office/drawing/2014/main" val="10001"/>
                  </a:ext>
                </a:extLst>
              </a:tr>
              <a:tr h="344050">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1</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1 </a:t>
                      </a:r>
                      <a:r>
                        <a:rPr lang="en-US" sz="2000" dirty="0">
                          <a:solidFill>
                            <a:schemeClr val="tx1"/>
                          </a:solidFill>
                          <a:effectLst/>
                          <a:latin typeface="Comic Sans MS" panose="030F0702030302020204" pitchFamily="66" charset="0"/>
                        </a:rPr>
                        <a:t>(reference)</a:t>
                      </a:r>
                      <a:endParaRPr lang="en-US" sz="2000" dirty="0">
                        <a:solidFill>
                          <a:schemeClr val="tx1"/>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effectLst/>
                          <a:latin typeface="Calibri"/>
                          <a:ea typeface="Calibri"/>
                          <a:cs typeface="Times New Roman"/>
                        </a:rPr>
                        <a:t>(1.00)</a:t>
                      </a:r>
                    </a:p>
                  </a:txBody>
                  <a:tcPr marL="8808" marR="18246" marT="0" marB="0" anchor="ctr"/>
                </a:tc>
                <a:tc>
                  <a:txBody>
                    <a:bodyPr/>
                    <a:lstStyle/>
                    <a:p>
                      <a:endParaRPr lang="en-US" sz="2000" dirty="0">
                        <a:effectLst/>
                        <a:latin typeface="Calibri"/>
                      </a:endParaRPr>
                    </a:p>
                  </a:txBody>
                  <a:tcPr marL="8808" marR="18246" marT="0" marB="0" anchor="ctr"/>
                </a:tc>
                <a:extLst>
                  <a:ext uri="{0D108BD9-81ED-4DB2-BD59-A6C34878D82A}">
                    <a16:rowId xmlns:a16="http://schemas.microsoft.com/office/drawing/2014/main" val="10002"/>
                  </a:ext>
                </a:extLst>
              </a:tr>
              <a:tr h="383461">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2</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2</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0.89</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0.42</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3"/>
                  </a:ext>
                </a:extLst>
              </a:tr>
              <a:tr h="383461">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3</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3</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1.13</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0.57</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4"/>
                  </a:ext>
                </a:extLst>
              </a:tr>
              <a:tr h="383461">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4</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4</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1.09</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0.54</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5"/>
                  </a:ext>
                </a:extLst>
              </a:tr>
              <a:tr h="393048">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Different quartiles at </a:t>
                      </a:r>
                      <a:r>
                        <a:rPr lang="en-US" sz="2000" dirty="0">
                          <a:solidFill>
                            <a:srgbClr val="FF0000"/>
                          </a:solidFill>
                          <a:effectLst/>
                          <a:latin typeface="Comic Sans MS" panose="030F0702030302020204" pitchFamily="66" charset="0"/>
                        </a:rPr>
                        <a:t>baseline</a:t>
                      </a:r>
                      <a:r>
                        <a:rPr lang="en-US" sz="2000" dirty="0">
                          <a:solidFill>
                            <a:schemeClr val="tx1"/>
                          </a:solidFill>
                          <a:effectLst/>
                          <a:latin typeface="Comic Sans MS" panose="030F0702030302020204" pitchFamily="66" charset="0"/>
                        </a:rPr>
                        <a:t> and</a:t>
                      </a:r>
                      <a:r>
                        <a:rPr lang="en-US" sz="2000" baseline="0" dirty="0">
                          <a:solidFill>
                            <a:schemeClr val="tx1"/>
                          </a:solidFill>
                          <a:effectLst/>
                          <a:latin typeface="Comic Sans MS" panose="030F0702030302020204" pitchFamily="66" charset="0"/>
                        </a:rPr>
                        <a:t> </a:t>
                      </a:r>
                    </a:p>
                    <a:p>
                      <a:pPr marL="0" marR="0">
                        <a:spcBef>
                          <a:spcPts val="0"/>
                        </a:spcBef>
                        <a:spcAft>
                          <a:spcPts val="0"/>
                        </a:spcAft>
                      </a:pPr>
                      <a:r>
                        <a:rPr lang="en-US" sz="2000" baseline="0" dirty="0">
                          <a:solidFill>
                            <a:srgbClr val="7030A0"/>
                          </a:solidFill>
                          <a:effectLst/>
                          <a:latin typeface="Comic Sans MS" panose="030F0702030302020204" pitchFamily="66" charset="0"/>
                        </a:rPr>
                        <a:t>1 year later</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0.88</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0.35</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0"/>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b="0"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a:lstStyle>
          <a:p>
            <a:pPr>
              <a:defRPr/>
            </a:pPr>
            <a:fld id="{F93E360E-EB38-4DBC-9C96-F00C75741A90}" type="datetime4">
              <a:rPr lang="en-US" smtClean="0"/>
              <a:pPr>
                <a:defRPr/>
              </a:pPr>
              <a:t>May 11, 2022</a:t>
            </a:fld>
            <a:endParaRPr lang="en-US" dirty="0">
              <a:solidFill>
                <a:srgbClr val="000000">
                  <a:tint val="75000"/>
                </a:srgbClr>
              </a:solidFill>
            </a:endParaRPr>
          </a:p>
        </p:txBody>
      </p:sp>
    </p:spTree>
    <p:extLst>
      <p:ext uri="{BB962C8B-B14F-4D97-AF65-F5344CB8AC3E}">
        <p14:creationId xmlns:p14="http://schemas.microsoft.com/office/powerpoint/2010/main" val="97842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4" y="228601"/>
            <a:ext cx="8697502" cy="1445146"/>
          </a:xfrm>
        </p:spPr>
        <p:txBody>
          <a:bodyPr>
            <a:noAutofit/>
          </a:bodyPr>
          <a:lstStyle/>
          <a:p>
            <a:pPr algn="ctr"/>
            <a:r>
              <a:rPr lang="en-US" sz="4000" dirty="0">
                <a:latin typeface="Comic Sans MS" panose="030F0702030302020204" pitchFamily="66" charset="0"/>
              </a:rPr>
              <a:t>Patient Reports are Weakly Related to Clinical Indicators</a:t>
            </a:r>
            <a:br>
              <a:rPr lang="en-US" sz="3200" dirty="0">
                <a:latin typeface="Comic Sans MS" panose="030F0702030302020204" pitchFamily="66" charset="0"/>
              </a:rPr>
            </a:br>
            <a:endParaRPr lang="en-US" sz="3000" dirty="0"/>
          </a:p>
        </p:txBody>
      </p:sp>
      <p:pic>
        <p:nvPicPr>
          <p:cNvPr id="5" name="Picture 4" descr="cropped-journal-stacks-60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01" y="3427610"/>
            <a:ext cx="2924140" cy="1546140"/>
          </a:xfrm>
          <a:prstGeom prst="rect">
            <a:avLst/>
          </a:prstGeom>
        </p:spPr>
      </p:pic>
      <p:sp>
        <p:nvSpPr>
          <p:cNvPr id="6" name="Rectangle 5"/>
          <p:cNvSpPr/>
          <p:nvPr/>
        </p:nvSpPr>
        <p:spPr>
          <a:xfrm>
            <a:off x="176828" y="1922584"/>
            <a:ext cx="4746046" cy="1505027"/>
          </a:xfrm>
          <a:prstGeom prst="rect">
            <a:avLst/>
          </a:prstGeom>
        </p:spPr>
        <p:txBody>
          <a:bodyPr wrap="square">
            <a:spAutoFit/>
          </a:bodyPr>
          <a:lstStyle/>
          <a:p>
            <a:pPr marL="342900" marR="0" lvl="0" indent="-285750" algn="l" defTabSz="914400" rtl="0" eaLnBrk="1" fontAlgn="auto" latinLnBrk="0" hangingPunct="1">
              <a:lnSpc>
                <a:spcPct val="9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Systematic review (55 studies)</a:t>
            </a:r>
          </a:p>
          <a:p>
            <a:pPr marL="342900" marR="0" lvl="0" indent="-285750" algn="l" defTabSz="914400" rtl="0" eaLnBrk="1" fontAlgn="auto" latinLnBrk="0" hangingPunct="1">
              <a:lnSpc>
                <a:spcPct val="90000"/>
              </a:lnSpc>
              <a:spcBef>
                <a:spcPts val="6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Wide range of disease areas, setting, designs, and outcome measures</a:t>
            </a:r>
          </a:p>
        </p:txBody>
      </p:sp>
      <p:sp>
        <p:nvSpPr>
          <p:cNvPr id="7" name="Right Arrow 6"/>
          <p:cNvSpPr/>
          <p:nvPr/>
        </p:nvSpPr>
        <p:spPr>
          <a:xfrm>
            <a:off x="3333853" y="3689467"/>
            <a:ext cx="1950418" cy="7314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Hexagon 7"/>
          <p:cNvSpPr/>
          <p:nvPr/>
        </p:nvSpPr>
        <p:spPr>
          <a:xfrm>
            <a:off x="5465709" y="2915492"/>
            <a:ext cx="3458589" cy="2236859"/>
          </a:xfrm>
          <a:prstGeom prst="hexagon">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5964474" y="2944116"/>
            <a:ext cx="2461056" cy="2222147"/>
          </a:xfrm>
          <a:prstGeom prst="rect">
            <a:avLst/>
          </a:prstGeom>
        </p:spPr>
        <p:txBody>
          <a:bodyPr wrap="square">
            <a:spAutoFit/>
          </a:bodyPr>
          <a:lstStyle/>
          <a:p>
            <a:pPr marL="392113" marR="0" lvl="1" indent="-279400" algn="l" defTabSz="914400" rtl="0" eaLnBrk="1" fontAlgn="auto" latinLnBrk="0" hangingPunct="1">
              <a:lnSpc>
                <a:spcPct val="90000"/>
              </a:lnSpc>
              <a:spcBef>
                <a:spcPts val="0"/>
              </a:spcBef>
              <a:spcAft>
                <a:spcPts val="1800"/>
              </a:spcAft>
              <a:buClrTx/>
              <a:buSzTx/>
              <a:buFont typeface="Arial"/>
              <a:buChar char="•"/>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Patient experience</a:t>
            </a:r>
          </a:p>
          <a:p>
            <a:pPr marL="392113" marR="0" lvl="1" indent="-279400" algn="l" defTabSz="914400" rtl="0" eaLnBrk="1" fontAlgn="auto" latinLnBrk="0" hangingPunct="1">
              <a:lnSpc>
                <a:spcPct val="90000"/>
              </a:lnSpc>
              <a:spcBef>
                <a:spcPts val="0"/>
              </a:spcBef>
              <a:spcAft>
                <a:spcPts val="1800"/>
              </a:spcAft>
              <a:buClrTx/>
              <a:buSzTx/>
              <a:buFont typeface="Arial"/>
              <a:buChar char="•"/>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Patient safety </a:t>
            </a:r>
          </a:p>
          <a:p>
            <a:pPr marL="392113" marR="0" lvl="1" indent="-279400" algn="l" defTabSz="914400" rtl="0" eaLnBrk="1" fontAlgn="auto" latinLnBrk="0" hangingPunct="1">
              <a:lnSpc>
                <a:spcPct val="90000"/>
              </a:lnSpc>
              <a:spcBef>
                <a:spcPts val="0"/>
              </a:spcBef>
              <a:spcAft>
                <a:spcPts val="1800"/>
              </a:spcAft>
              <a:buClrTx/>
              <a:buSzTx/>
              <a:buFont typeface="Arial"/>
              <a:buChar char="•"/>
              <a:tabLst/>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mn-ea"/>
                <a:cs typeface="+mn-cs"/>
              </a:rPr>
              <a:t>Clinical effectiveness</a:t>
            </a:r>
          </a:p>
        </p:txBody>
      </p:sp>
      <p:sp>
        <p:nvSpPr>
          <p:cNvPr id="10" name="TextBox 9"/>
          <p:cNvSpPr txBox="1"/>
          <p:nvPr/>
        </p:nvSpPr>
        <p:spPr>
          <a:xfrm>
            <a:off x="5545088" y="1972507"/>
            <a:ext cx="2970985" cy="763286"/>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Weak Positive Associations</a:t>
            </a:r>
          </a:p>
        </p:txBody>
      </p:sp>
      <p:sp>
        <p:nvSpPr>
          <p:cNvPr id="3" name="TextBox 2"/>
          <p:cNvSpPr txBox="1"/>
          <p:nvPr/>
        </p:nvSpPr>
        <p:spPr>
          <a:xfrm>
            <a:off x="-76200" y="5562600"/>
            <a:ext cx="273794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Kemp, K. A., Santana, M. J., Southern, D. A., McCormack, B., &amp;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H. (2016).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Association of inpatient hospital experience with patient safety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indicators: A cross-sectional Canadian study.  BMJ Open, 2016;6: e011242</a:t>
            </a:r>
          </a:p>
        </p:txBody>
      </p:sp>
    </p:spTree>
    <p:extLst>
      <p:ext uri="{BB962C8B-B14F-4D97-AF65-F5344CB8AC3E}">
        <p14:creationId xmlns:p14="http://schemas.microsoft.com/office/powerpoint/2010/main" val="209554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pPr algn="ctr"/>
            <a:r>
              <a:rPr lang="en-US" sz="4000" dirty="0">
                <a:solidFill>
                  <a:schemeClr val="tx2"/>
                </a:solidFill>
                <a:latin typeface="Comic Sans MS" panose="030F0702030302020204" pitchFamily="66" charset="0"/>
              </a:rPr>
              <a:t>Quality of care measurement</a:t>
            </a:r>
          </a:p>
        </p:txBody>
      </p:sp>
      <p:sp>
        <p:nvSpPr>
          <p:cNvPr id="6" name="Content Placeholder 2"/>
          <p:cNvSpPr txBox="1">
            <a:spLocks/>
          </p:cNvSpPr>
          <p:nvPr/>
        </p:nvSpPr>
        <p:spPr>
          <a:xfrm>
            <a:off x="4510920" y="1353142"/>
            <a:ext cx="4631493" cy="165564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endParaRPr lang="en-US" sz="2400" dirty="0">
              <a:solidFill>
                <a:schemeClr val="tx2"/>
              </a:solidFill>
            </a:endParaRPr>
          </a:p>
          <a:p>
            <a:pPr>
              <a:lnSpc>
                <a:spcPct val="90000"/>
              </a:lnSpc>
            </a:pPr>
            <a:endParaRPr lang="en-US" sz="2400" dirty="0">
              <a:solidFill>
                <a:schemeClr val="tx2"/>
              </a:solidFill>
            </a:endParaRPr>
          </a:p>
          <a:p>
            <a:pPr>
              <a:lnSpc>
                <a:spcPct val="90000"/>
              </a:lnSpc>
            </a:pPr>
            <a:endParaRPr lang="en-US" sz="2400" dirty="0">
              <a:solidFill>
                <a:schemeClr val="tx2"/>
              </a:solidFill>
            </a:endParaRPr>
          </a:p>
          <a:p>
            <a:pPr>
              <a:lnSpc>
                <a:spcPct val="90000"/>
              </a:lnSpc>
            </a:pPr>
            <a:endParaRPr lang="en-US" sz="2400" dirty="0">
              <a:solidFill>
                <a:schemeClr val="tx2"/>
              </a:solidFill>
            </a:endParaRPr>
          </a:p>
          <a:p>
            <a:pPr>
              <a:lnSpc>
                <a:spcPct val="90000"/>
              </a:lnSpc>
            </a:pPr>
            <a:endParaRPr lang="en-US" sz="2400" dirty="0">
              <a:solidFill>
                <a:schemeClr val="tx2"/>
              </a:solidFill>
            </a:endParaRPr>
          </a:p>
          <a:p>
            <a:pPr>
              <a:lnSpc>
                <a:spcPct val="90000"/>
              </a:lnSpc>
            </a:pPr>
            <a:r>
              <a:rPr lang="en-US" sz="2400" dirty="0">
                <a:solidFill>
                  <a:schemeClr val="tx2"/>
                </a:solidFill>
              </a:rPr>
              <a:t>If diabetic, bare feet should be examined at least once every 15 months.</a:t>
            </a:r>
          </a:p>
          <a:p>
            <a:pPr lvl="1">
              <a:lnSpc>
                <a:spcPct val="90000"/>
              </a:lnSpc>
            </a:pPr>
            <a:r>
              <a:rPr lang="en-US" sz="2400" dirty="0">
                <a:solidFill>
                  <a:schemeClr val="tx2"/>
                </a:solidFill>
              </a:rPr>
              <a:t>American Diabetes Association (1998)</a:t>
            </a:r>
          </a:p>
          <a:p>
            <a:pPr>
              <a:lnSpc>
                <a:spcPct val="90000"/>
              </a:lnSpc>
            </a:pPr>
            <a:endParaRPr lang="en-US" sz="2400" dirty="0">
              <a:solidFill>
                <a:schemeClr val="tx2"/>
              </a:solidFill>
            </a:endParaRPr>
          </a:p>
        </p:txBody>
      </p:sp>
      <p:pic>
        <p:nvPicPr>
          <p:cNvPr id="8" name="Picture 7" descr="doctor_male_patien_1368608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
        <p:nvSpPr>
          <p:cNvPr id="9" name="Content Placeholder 2"/>
          <p:cNvSpPr>
            <a:spLocks noGrp="1"/>
          </p:cNvSpPr>
          <p:nvPr>
            <p:ph type="body" sz="quarter" idx="10"/>
          </p:nvPr>
        </p:nvSpPr>
        <p:spPr>
          <a:xfrm>
            <a:off x="110528" y="4085242"/>
            <a:ext cx="4007586" cy="2514768"/>
          </a:xfrm>
        </p:spPr>
        <p:txBody>
          <a:bodyPr/>
          <a:lstStyle/>
          <a:p>
            <a:pPr>
              <a:lnSpc>
                <a:spcPct val="90000"/>
              </a:lnSpc>
              <a:spcBef>
                <a:spcPts val="0"/>
              </a:spcBef>
              <a:buClr>
                <a:schemeClr val="tx2"/>
              </a:buClr>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buClr>
                <a:schemeClr val="tx2"/>
              </a:buClr>
            </a:pPr>
            <a:r>
              <a:rPr lang="en-US" sz="2400" dirty="0">
                <a:solidFill>
                  <a:schemeClr val="tx2"/>
                </a:solidFill>
              </a:rPr>
              <a:t>Variant of RAND Delphi Method</a:t>
            </a:r>
          </a:p>
        </p:txBody>
      </p:sp>
    </p:spTree>
    <p:extLst>
      <p:ext uri="{BB962C8B-B14F-4D97-AF65-F5344CB8AC3E}">
        <p14:creationId xmlns:p14="http://schemas.microsoft.com/office/powerpoint/2010/main" val="3040491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normAutofit fontScale="90000"/>
          </a:bodyPr>
          <a:lstStyle/>
          <a:p>
            <a:pPr algn="ctr"/>
            <a:r>
              <a:rPr lang="en-US" dirty="0">
                <a:latin typeface="Comic Sans MS" panose="030F0702030302020204" pitchFamily="66" charset="0"/>
              </a:rPr>
              <a:t>Patient-reported data cannot be fairly compared across providers</a:t>
            </a:r>
          </a:p>
        </p:txBody>
      </p:sp>
      <p:sp>
        <p:nvSpPr>
          <p:cNvPr id="7" name="Content Placeholder 6"/>
          <p:cNvSpPr>
            <a:spLocks noGrp="1"/>
          </p:cNvSpPr>
          <p:nvPr>
            <p:ph idx="1"/>
          </p:nvPr>
        </p:nvSpPr>
        <p:spPr>
          <a:xfrm>
            <a:off x="50116" y="1600200"/>
            <a:ext cx="9093884" cy="4525963"/>
          </a:xfrm>
        </p:spPr>
        <p:txBody>
          <a:bodyPr>
            <a:normAutofit/>
          </a:bodyPr>
          <a:lstStyle/>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My patients are different (e.g., sicker) than patients of other providers</a:t>
            </a:r>
          </a:p>
          <a:p>
            <a:r>
              <a:rPr lang="en-US" dirty="0">
                <a:latin typeface="Comic Sans MS" panose="030F0702030302020204" pitchFamily="66" charset="0"/>
              </a:rPr>
              <a:t>Patient reports are determined by factors outside the control of the provider</a:t>
            </a:r>
          </a:p>
          <a:p>
            <a:pPr marL="457200" lvl="1" indent="0">
              <a:buNone/>
            </a:pPr>
            <a:r>
              <a:rPr lang="en-US" dirty="0">
                <a:latin typeface="Comic Sans MS" panose="030F0702030302020204" pitchFamily="66" charset="0"/>
              </a:rPr>
              <a:t>-&gt; Patient characteristics that are not indicative of care quality, systematically related to patient reports, and vary across provider units are included in </a:t>
            </a:r>
            <a:r>
              <a:rPr lang="en-US" dirty="0" err="1">
                <a:latin typeface="Comic Sans MS" panose="030F0702030302020204" pitchFamily="66" charset="0"/>
              </a:rPr>
              <a:t>casemix</a:t>
            </a:r>
            <a:r>
              <a:rPr lang="en-US" dirty="0">
                <a:latin typeface="Comic Sans MS" panose="030F0702030302020204" pitchFamily="66" charset="0"/>
              </a:rPr>
              <a:t> adjustment.</a:t>
            </a:r>
          </a:p>
          <a:p>
            <a:pPr marL="457200" lvl="1" indent="0">
              <a:buNone/>
            </a:pPr>
            <a:r>
              <a:rPr lang="en-US" sz="2400" dirty="0">
                <a:latin typeface="Comic Sans MS" panose="030F0702030302020204" pitchFamily="66" charset="0"/>
              </a:rPr>
              <a:t>e.g., older age, lower education, better self-rated health</a:t>
            </a:r>
          </a:p>
          <a:p>
            <a:endParaRPr lang="en-US"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76091-6E7F-47D4-BCEF-D4FB530B77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Espero que os sirvan para descubrir nuevos conceptos a la vez que o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650" y="1391057"/>
            <a:ext cx="914400" cy="975360"/>
          </a:xfrm>
          <a:prstGeom prst="rect">
            <a:avLst/>
          </a:prstGeom>
        </p:spPr>
      </p:pic>
    </p:spTree>
    <p:extLst>
      <p:ext uri="{BB962C8B-B14F-4D97-AF65-F5344CB8AC3E}">
        <p14:creationId xmlns:p14="http://schemas.microsoft.com/office/powerpoint/2010/main" val="1614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normAutofit fontScale="90000"/>
          </a:bodyPr>
          <a:lstStyle/>
          <a:p>
            <a:pPr algn="ctr"/>
            <a:r>
              <a:rPr lang="en-US" dirty="0">
                <a:latin typeface="Comic Sans MS" panose="030F0702030302020204" pitchFamily="66" charset="0"/>
              </a:rPr>
              <a:t>Collecting patient experience data is too burdensome and expensive </a:t>
            </a:r>
          </a:p>
        </p:txBody>
      </p:sp>
      <p:sp>
        <p:nvSpPr>
          <p:cNvPr id="7" name="Content Placeholder 6"/>
          <p:cNvSpPr>
            <a:spLocks noGrp="1"/>
          </p:cNvSpPr>
          <p:nvPr>
            <p:ph idx="1"/>
          </p:nvPr>
        </p:nvSpPr>
        <p:spPr>
          <a:xfrm>
            <a:off x="50116" y="1828800"/>
            <a:ext cx="9093884" cy="4297363"/>
          </a:xfrm>
        </p:spPr>
        <p:txBody>
          <a:bodyPr/>
          <a:lstStyle/>
          <a:p>
            <a:r>
              <a:rPr lang="en-US" dirty="0">
                <a:latin typeface="Comic Sans MS" panose="030F0702030302020204" pitchFamily="66" charset="0"/>
                <a:cs typeface="Times New Roman" panose="02020603050405020304" pitchFamily="18" charset="0"/>
              </a:rPr>
              <a:t>Patients are burdened by invasive medical tests as much or more than responding to surveys.</a:t>
            </a:r>
          </a:p>
          <a:p>
            <a:endParaRPr lang="en-US" dirty="0">
              <a:latin typeface="Comic Sans MS" panose="030F0702030302020204" pitchFamily="66" charset="0"/>
              <a:cs typeface="Times New Roman" panose="02020603050405020304" pitchFamily="18" charset="0"/>
            </a:endParaRPr>
          </a:p>
          <a:p>
            <a:r>
              <a:rPr lang="en-US" dirty="0">
                <a:latin typeface="Comic Sans MS" panose="030F0702030302020204" pitchFamily="66" charset="0"/>
                <a:cs typeface="Times New Roman" panose="02020603050405020304" pitchFamily="18" charset="0"/>
              </a:rPr>
              <a:t>Survey data collection is not free, but neither are diagnostic tests.</a:t>
            </a:r>
          </a:p>
          <a:p>
            <a:endParaRPr lang="en-US"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76091-6E7F-47D4-BCEF-D4FB530B77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850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normAutofit fontScale="90000"/>
          </a:bodyPr>
          <a:lstStyle/>
          <a:p>
            <a:pPr algn="ctr"/>
            <a:r>
              <a:rPr lang="en-US" dirty="0">
                <a:latin typeface="Comic Sans MS" panose="030F0702030302020204" pitchFamily="66" charset="0"/>
              </a:rPr>
              <a:t>Patient surveys are subjective and do not provide valid information</a:t>
            </a:r>
          </a:p>
        </p:txBody>
      </p:sp>
      <p:sp>
        <p:nvSpPr>
          <p:cNvPr id="7" name="Content Placeholder 6"/>
          <p:cNvSpPr>
            <a:spLocks noGrp="1"/>
          </p:cNvSpPr>
          <p:nvPr>
            <p:ph idx="1"/>
          </p:nvPr>
        </p:nvSpPr>
        <p:spPr>
          <a:xfrm>
            <a:off x="50116" y="1828800"/>
            <a:ext cx="9093884" cy="4297363"/>
          </a:xfrm>
        </p:spPr>
        <p:txBody>
          <a:bodyPr/>
          <a:lstStyle/>
          <a:p>
            <a:r>
              <a:rPr lang="en-US" dirty="0">
                <a:latin typeface="Comic Sans MS" panose="030F0702030302020204" pitchFamily="66" charset="0"/>
              </a:rPr>
              <a:t>Patient reports are “subjective” and providers have concerns about their scientific properties (Boyce et al., 2014, </a:t>
            </a:r>
            <a:r>
              <a:rPr lang="en-US" u="sng" dirty="0">
                <a:latin typeface="Comic Sans MS" panose="030F0702030302020204" pitchFamily="66" charset="0"/>
              </a:rPr>
              <a:t>Implementation Science</a:t>
            </a:r>
            <a:r>
              <a:rPr lang="en-US" dirty="0">
                <a:latin typeface="Comic Sans MS" panose="030F0702030302020204" pitchFamily="66" charset="0"/>
              </a:rPr>
              <a:t>)</a:t>
            </a:r>
          </a:p>
          <a:p>
            <a:pPr lvl="1"/>
            <a:endParaRPr lang="en-US" sz="2400" dirty="0">
              <a:latin typeface="Comic Sans MS" panose="030F0702030302020204" pitchFamily="66" charset="0"/>
            </a:endParaRPr>
          </a:p>
          <a:p>
            <a:r>
              <a:rPr lang="en-US" dirty="0">
                <a:latin typeface="Comic Sans MS" panose="030F0702030302020204" pitchFamily="66" charset="0"/>
              </a:rPr>
              <a:t>Patient reports are as reliable (and valid) as clinical measures</a:t>
            </a:r>
          </a:p>
          <a:p>
            <a:pPr lvl="1"/>
            <a:r>
              <a:rPr lang="en-US" sz="2400" dirty="0">
                <a:latin typeface="Comic Sans MS" panose="030F0702030302020204" pitchFamily="66" charset="0"/>
              </a:rPr>
              <a:t>Hahn, E. A. et al.,  (2007).  Precision of health-related quality of life data compared with other clinical measures.  </a:t>
            </a:r>
            <a:r>
              <a:rPr lang="en-US" sz="2400" u="sng" dirty="0">
                <a:latin typeface="Comic Sans MS" panose="030F0702030302020204" pitchFamily="66" charset="0"/>
              </a:rPr>
              <a:t>Mayo Clinic Proceedings</a:t>
            </a:r>
            <a:r>
              <a:rPr lang="en-US" sz="2400" dirty="0">
                <a:latin typeface="Comic Sans MS" panose="030F0702030302020204" pitchFamily="66" charset="0"/>
              </a:rPr>
              <a:t>, 82 (10), 1244-1254.</a:t>
            </a:r>
          </a:p>
          <a:p>
            <a:endParaRPr lang="en-US" dirty="0">
              <a:latin typeface="Comic Sans MS" panose="030F0702030302020204" pitchFamily="66" charset="0"/>
            </a:endParaRPr>
          </a:p>
          <a:p>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76091-6E7F-47D4-BCEF-D4FB530B774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B8A4-5B36-4067-AAF9-1530D0A99DCD}"/>
              </a:ext>
            </a:extLst>
          </p:cNvPr>
          <p:cNvSpPr>
            <a:spLocks noGrp="1"/>
          </p:cNvSpPr>
          <p:nvPr>
            <p:ph type="title"/>
          </p:nvPr>
        </p:nvSpPr>
        <p:spPr>
          <a:xfrm>
            <a:off x="76200" y="0"/>
            <a:ext cx="8871880" cy="473404"/>
          </a:xfrm>
        </p:spPr>
        <p:txBody>
          <a:bodyPr/>
          <a:lstStyle/>
          <a:p>
            <a:pPr algn="ctr"/>
            <a:r>
              <a:rPr lang="en-US" sz="3000" dirty="0"/>
              <a:t>CAHPS has evolved to include </a:t>
            </a:r>
            <a:br>
              <a:rPr lang="en-US" sz="3000" dirty="0"/>
            </a:br>
            <a:r>
              <a:rPr lang="en-US" sz="3000" dirty="0"/>
              <a:t>system-level changes in telemedicine</a:t>
            </a:r>
            <a:br>
              <a:rPr lang="en-US" sz="3000" dirty="0"/>
            </a:br>
            <a:r>
              <a:rPr lang="en-US" dirty="0"/>
              <a:t> </a:t>
            </a:r>
          </a:p>
        </p:txBody>
      </p:sp>
      <p:sp>
        <p:nvSpPr>
          <p:cNvPr id="3" name="Content Placeholder 2">
            <a:extLst>
              <a:ext uri="{FF2B5EF4-FFF2-40B4-BE49-F238E27FC236}">
                <a16:creationId xmlns:a16="http://schemas.microsoft.com/office/drawing/2014/main" id="{0ECFB9B7-8251-4518-9355-8D1DB5A90C9C}"/>
              </a:ext>
            </a:extLst>
          </p:cNvPr>
          <p:cNvSpPr>
            <a:spLocks noGrp="1"/>
          </p:cNvSpPr>
          <p:nvPr>
            <p:ph idx="1"/>
          </p:nvPr>
        </p:nvSpPr>
        <p:spPr>
          <a:xfrm>
            <a:off x="304800" y="1600200"/>
            <a:ext cx="8382000" cy="4756150"/>
          </a:xfrm>
        </p:spPr>
        <p:txBody>
          <a:bodyPr/>
          <a:lstStyle/>
          <a:p>
            <a:pPr marL="0" indent="0" algn="ctr">
              <a:buNone/>
            </a:pPr>
            <a:r>
              <a:rPr lang="en-US" dirty="0"/>
              <a:t>				</a:t>
            </a:r>
            <a:r>
              <a:rPr lang="en-US" b="1" dirty="0"/>
              <a:t>CAHPS Clinician &amp; Group Survey 3.1 </a:t>
            </a:r>
          </a:p>
          <a:p>
            <a:pPr marL="0" indent="0">
              <a:buNone/>
            </a:pPr>
            <a:r>
              <a:rPr lang="en-US" sz="1800" b="0" i="0" u="none" strike="noStrike" baseline="0" dirty="0">
                <a:solidFill>
                  <a:srgbClr val="000000"/>
                </a:solidFill>
                <a:highlight>
                  <a:srgbClr val="FFFF00"/>
                </a:highlight>
                <a:latin typeface="Times New Roman" panose="02020603050405020304" pitchFamily="18" charset="0"/>
              </a:rPr>
              <a:t>As you answer these questions, please think of the in-person, phone, and video visits you had with that person in the last 6 months. </a:t>
            </a:r>
          </a:p>
          <a:p>
            <a:pPr marL="0" indent="0">
              <a:buNone/>
            </a:pPr>
            <a:endParaRPr lang="en-US" b="1" dirty="0"/>
          </a:p>
          <a:p>
            <a:r>
              <a:rPr lang="en-US" dirty="0"/>
              <a:t>C-G CAHPS 3.1 survey created in response to increased use of telehealth associated with COVID-19 pandemic</a:t>
            </a:r>
          </a:p>
          <a:p>
            <a:r>
              <a:rPr lang="en-US" dirty="0"/>
              <a:t>Assess impact on patient experience with care associated with changes in healthcare delivery</a:t>
            </a:r>
          </a:p>
        </p:txBody>
      </p:sp>
    </p:spTree>
    <p:extLst>
      <p:ext uri="{BB962C8B-B14F-4D97-AF65-F5344CB8AC3E}">
        <p14:creationId xmlns:p14="http://schemas.microsoft.com/office/powerpoint/2010/main" val="337361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F8B4-D078-4FCE-A285-B1AAC74ABC41}"/>
              </a:ext>
            </a:extLst>
          </p:cNvPr>
          <p:cNvSpPr>
            <a:spLocks noGrp="1"/>
          </p:cNvSpPr>
          <p:nvPr>
            <p:ph type="title"/>
          </p:nvPr>
        </p:nvSpPr>
        <p:spPr/>
        <p:txBody>
          <a:bodyPr/>
          <a:lstStyle/>
          <a:p>
            <a:pPr algn="ctr"/>
            <a:r>
              <a:rPr lang="en-US" sz="3000" dirty="0"/>
              <a:t> CAHPS Health Plan Survey 5.1</a:t>
            </a:r>
          </a:p>
        </p:txBody>
      </p:sp>
      <p:sp>
        <p:nvSpPr>
          <p:cNvPr id="6" name="Content Placeholder 5">
            <a:extLst>
              <a:ext uri="{FF2B5EF4-FFF2-40B4-BE49-F238E27FC236}">
                <a16:creationId xmlns:a16="http://schemas.microsoft.com/office/drawing/2014/main" id="{C3535C48-9306-47C6-8476-231A38359220}"/>
              </a:ext>
            </a:extLst>
          </p:cNvPr>
          <p:cNvSpPr>
            <a:spLocks noGrp="1"/>
          </p:cNvSpPr>
          <p:nvPr>
            <p:ph idx="1"/>
          </p:nvPr>
        </p:nvSpPr>
        <p:spPr/>
        <p:txBody>
          <a:bodyPr/>
          <a:lstStyle/>
          <a:p>
            <a:r>
              <a:rPr lang="en-US" sz="2600" b="0" i="0" u="none" strike="noStrike" baseline="0" dirty="0">
                <a:solidFill>
                  <a:srgbClr val="000000"/>
                </a:solidFill>
                <a:latin typeface="Times New Roman" panose="02020603050405020304" pitchFamily="18" charset="0"/>
              </a:rPr>
              <a:t>These questions ask about your own health care from a clinic, emergency room, or doctor’s office. </a:t>
            </a:r>
            <a:r>
              <a:rPr lang="en-US" sz="2600" b="0" i="0" u="none" strike="noStrike" baseline="0" dirty="0">
                <a:solidFill>
                  <a:srgbClr val="000000"/>
                </a:solidFill>
                <a:highlight>
                  <a:srgbClr val="FFFF00"/>
                </a:highlight>
                <a:latin typeface="Times New Roman" panose="02020603050405020304" pitchFamily="18" charset="0"/>
              </a:rPr>
              <a:t>This includes care you got in person, by phone, or by video. </a:t>
            </a:r>
            <a:r>
              <a:rPr lang="en-US" sz="2600" b="0" i="0" u="none" strike="noStrike" baseline="0" dirty="0">
                <a:solidFill>
                  <a:srgbClr val="000000"/>
                </a:solidFill>
                <a:latin typeface="Times New Roman" panose="02020603050405020304" pitchFamily="18" charset="0"/>
              </a:rPr>
              <a:t>Do </a:t>
            </a:r>
            <a:r>
              <a:rPr lang="en-US" sz="2600" b="1" i="0" u="none" strike="noStrike" baseline="0" dirty="0">
                <a:solidFill>
                  <a:srgbClr val="000000"/>
                </a:solidFill>
                <a:latin typeface="Times New Roman" panose="02020603050405020304" pitchFamily="18" charset="0"/>
              </a:rPr>
              <a:t>not </a:t>
            </a:r>
            <a:r>
              <a:rPr lang="en-US" sz="2600" b="0" i="0" u="none" strike="noStrike" baseline="0" dirty="0">
                <a:solidFill>
                  <a:srgbClr val="000000"/>
                </a:solidFill>
                <a:latin typeface="Times New Roman" panose="02020603050405020304" pitchFamily="18" charset="0"/>
              </a:rPr>
              <a:t>include care you got when you stayed overnight in a hospital. Do </a:t>
            </a:r>
            <a:r>
              <a:rPr lang="en-US" sz="2600" b="1" i="0" u="none" strike="noStrike" baseline="0" dirty="0">
                <a:solidFill>
                  <a:srgbClr val="000000"/>
                </a:solidFill>
                <a:latin typeface="Times New Roman" panose="02020603050405020304" pitchFamily="18" charset="0"/>
              </a:rPr>
              <a:t>not </a:t>
            </a:r>
            <a:r>
              <a:rPr lang="en-US" sz="2600" b="0" i="0" u="none" strike="noStrike" baseline="0" dirty="0">
                <a:solidFill>
                  <a:srgbClr val="000000"/>
                </a:solidFill>
                <a:latin typeface="Times New Roman" panose="02020603050405020304" pitchFamily="18" charset="0"/>
              </a:rPr>
              <a:t>include the times you went for dental care visits. </a:t>
            </a:r>
            <a:endParaRPr lang="en-US" sz="2600" dirty="0"/>
          </a:p>
        </p:txBody>
      </p:sp>
    </p:spTree>
    <p:extLst>
      <p:ext uri="{BB962C8B-B14F-4D97-AF65-F5344CB8AC3E}">
        <p14:creationId xmlns:p14="http://schemas.microsoft.com/office/powerpoint/2010/main" val="702998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42" y="-139852"/>
            <a:ext cx="9032358" cy="1325563"/>
          </a:xfrm>
        </p:spPr>
        <p:txBody>
          <a:bodyPr/>
          <a:lstStyle/>
          <a:p>
            <a:pPr algn="ctr"/>
            <a:r>
              <a:rPr lang="en-US" dirty="0"/>
              <a:t>Questions?</a:t>
            </a:r>
          </a:p>
        </p:txBody>
      </p:sp>
      <p:pic>
        <p:nvPicPr>
          <p:cNvPr id="7" name="Picture 2" descr="Image result for comic about critics of patient surveys">
            <a:extLst>
              <a:ext uri="{FF2B5EF4-FFF2-40B4-BE49-F238E27FC236}">
                <a16:creationId xmlns:a16="http://schemas.microsoft.com/office/drawing/2014/main" id="{3A454652-6939-4F8A-BB2E-783556528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1600" cy="6934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7154A7A4-4046-0734-8F01-4251E7EA5955}"/>
              </a:ext>
            </a:extLst>
          </p:cNvPr>
          <p:cNvGrpSpPr/>
          <p:nvPr/>
        </p:nvGrpSpPr>
        <p:grpSpPr>
          <a:xfrm>
            <a:off x="712387" y="1916420"/>
            <a:ext cx="912600" cy="563400"/>
            <a:chOff x="712387" y="1916420"/>
            <a:chExt cx="912600" cy="5634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E21CA05-17EF-433C-7B94-935D380F8F2D}"/>
                    </a:ext>
                  </a:extLst>
                </p14:cNvPr>
                <p14:cNvContentPartPr/>
                <p14:nvPr/>
              </p14:nvContentPartPr>
              <p14:xfrm>
                <a:off x="712387" y="1916420"/>
                <a:ext cx="571680" cy="538920"/>
              </p14:xfrm>
            </p:contentPart>
          </mc:Choice>
          <mc:Fallback xmlns="">
            <p:pic>
              <p:nvPicPr>
                <p:cNvPr id="3" name="Ink 2">
                  <a:extLst>
                    <a:ext uri="{FF2B5EF4-FFF2-40B4-BE49-F238E27FC236}">
                      <a16:creationId xmlns:a16="http://schemas.microsoft.com/office/drawing/2014/main" id="{0E21CA05-17EF-433C-7B94-935D380F8F2D}"/>
                    </a:ext>
                  </a:extLst>
                </p:cNvPr>
                <p:cNvPicPr/>
                <p:nvPr/>
              </p:nvPicPr>
              <p:blipFill>
                <a:blip r:embed="rId5"/>
                <a:stretch>
                  <a:fillRect/>
                </a:stretch>
              </p:blipFill>
              <p:spPr>
                <a:xfrm>
                  <a:off x="703387" y="1907420"/>
                  <a:ext cx="58932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7D8104C-0C39-F514-4885-7D85A284E7ED}"/>
                    </a:ext>
                  </a:extLst>
                </p14:cNvPr>
                <p14:cNvContentPartPr/>
                <p14:nvPr/>
              </p14:nvContentPartPr>
              <p14:xfrm>
                <a:off x="1014427" y="2274620"/>
                <a:ext cx="115200" cy="205200"/>
              </p14:xfrm>
            </p:contentPart>
          </mc:Choice>
          <mc:Fallback xmlns="">
            <p:pic>
              <p:nvPicPr>
                <p:cNvPr id="4" name="Ink 3">
                  <a:extLst>
                    <a:ext uri="{FF2B5EF4-FFF2-40B4-BE49-F238E27FC236}">
                      <a16:creationId xmlns:a16="http://schemas.microsoft.com/office/drawing/2014/main" id="{77D8104C-0C39-F514-4885-7D85A284E7ED}"/>
                    </a:ext>
                  </a:extLst>
                </p:cNvPr>
                <p:cNvPicPr/>
                <p:nvPr/>
              </p:nvPicPr>
              <p:blipFill>
                <a:blip r:embed="rId7"/>
                <a:stretch>
                  <a:fillRect/>
                </a:stretch>
              </p:blipFill>
              <p:spPr>
                <a:xfrm>
                  <a:off x="1005427" y="2265620"/>
                  <a:ext cx="132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0AE782F-38F8-1B01-3557-EF9A14DDBB52}"/>
                    </a:ext>
                  </a:extLst>
                </p14:cNvPr>
                <p14:cNvContentPartPr/>
                <p14:nvPr/>
              </p14:nvContentPartPr>
              <p14:xfrm>
                <a:off x="1369747" y="2100380"/>
                <a:ext cx="255240" cy="276840"/>
              </p14:xfrm>
            </p:contentPart>
          </mc:Choice>
          <mc:Fallback xmlns="">
            <p:pic>
              <p:nvPicPr>
                <p:cNvPr id="8" name="Ink 7">
                  <a:extLst>
                    <a:ext uri="{FF2B5EF4-FFF2-40B4-BE49-F238E27FC236}">
                      <a16:creationId xmlns:a16="http://schemas.microsoft.com/office/drawing/2014/main" id="{F0AE782F-38F8-1B01-3557-EF9A14DDBB52}"/>
                    </a:ext>
                  </a:extLst>
                </p:cNvPr>
                <p:cNvPicPr/>
                <p:nvPr/>
              </p:nvPicPr>
              <p:blipFill>
                <a:blip r:embed="rId9"/>
                <a:stretch>
                  <a:fillRect/>
                </a:stretch>
              </p:blipFill>
              <p:spPr>
                <a:xfrm>
                  <a:off x="1360747" y="2091380"/>
                  <a:ext cx="27288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E0DD660-B9A1-EF1F-2F08-F258928D4C62}"/>
                  </a:ext>
                </a:extLst>
              </p14:cNvPr>
              <p14:cNvContentPartPr/>
              <p14:nvPr/>
            </p14:nvContentPartPr>
            <p14:xfrm>
              <a:off x="1703467" y="2060780"/>
              <a:ext cx="301320" cy="249840"/>
            </p14:xfrm>
          </p:contentPart>
        </mc:Choice>
        <mc:Fallback xmlns="">
          <p:pic>
            <p:nvPicPr>
              <p:cNvPr id="10" name="Ink 9">
                <a:extLst>
                  <a:ext uri="{FF2B5EF4-FFF2-40B4-BE49-F238E27FC236}">
                    <a16:creationId xmlns:a16="http://schemas.microsoft.com/office/drawing/2014/main" id="{1E0DD660-B9A1-EF1F-2F08-F258928D4C62}"/>
                  </a:ext>
                </a:extLst>
              </p:cNvPr>
              <p:cNvPicPr/>
              <p:nvPr/>
            </p:nvPicPr>
            <p:blipFill>
              <a:blip r:embed="rId11"/>
              <a:stretch>
                <a:fillRect/>
              </a:stretch>
            </p:blipFill>
            <p:spPr>
              <a:xfrm>
                <a:off x="1694467" y="2052140"/>
                <a:ext cx="318960" cy="267480"/>
              </a:xfrm>
              <a:prstGeom prst="rect">
                <a:avLst/>
              </a:prstGeom>
            </p:spPr>
          </p:pic>
        </mc:Fallback>
      </mc:AlternateContent>
      <p:grpSp>
        <p:nvGrpSpPr>
          <p:cNvPr id="23" name="Group 22">
            <a:extLst>
              <a:ext uri="{FF2B5EF4-FFF2-40B4-BE49-F238E27FC236}">
                <a16:creationId xmlns:a16="http://schemas.microsoft.com/office/drawing/2014/main" id="{AB8FC9A9-80D4-82AF-2720-08942BDEFC0F}"/>
              </a:ext>
            </a:extLst>
          </p:cNvPr>
          <p:cNvGrpSpPr/>
          <p:nvPr/>
        </p:nvGrpSpPr>
        <p:grpSpPr>
          <a:xfrm>
            <a:off x="2078947" y="1850900"/>
            <a:ext cx="541800" cy="437760"/>
            <a:chOff x="2078947" y="1850900"/>
            <a:chExt cx="541800" cy="4377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1FB1D2D-3273-80A3-1C31-FD456FCD5A07}"/>
                    </a:ext>
                  </a:extLst>
                </p14:cNvPr>
                <p14:cNvContentPartPr/>
                <p14:nvPr/>
              </p14:nvContentPartPr>
              <p14:xfrm>
                <a:off x="2078947" y="1995620"/>
                <a:ext cx="207000" cy="293040"/>
              </p14:xfrm>
            </p:contentPart>
          </mc:Choice>
          <mc:Fallback xmlns="">
            <p:pic>
              <p:nvPicPr>
                <p:cNvPr id="11" name="Ink 10">
                  <a:extLst>
                    <a:ext uri="{FF2B5EF4-FFF2-40B4-BE49-F238E27FC236}">
                      <a16:creationId xmlns:a16="http://schemas.microsoft.com/office/drawing/2014/main" id="{11FB1D2D-3273-80A3-1C31-FD456FCD5A07}"/>
                    </a:ext>
                  </a:extLst>
                </p:cNvPr>
                <p:cNvPicPr/>
                <p:nvPr/>
              </p:nvPicPr>
              <p:blipFill>
                <a:blip r:embed="rId13"/>
                <a:stretch>
                  <a:fillRect/>
                </a:stretch>
              </p:blipFill>
              <p:spPr>
                <a:xfrm>
                  <a:off x="2070307" y="1986980"/>
                  <a:ext cx="2246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D36E2C9-E204-E8ED-017B-64774FD37302}"/>
                    </a:ext>
                  </a:extLst>
                </p14:cNvPr>
                <p14:cNvContentPartPr/>
                <p14:nvPr/>
              </p14:nvContentPartPr>
              <p14:xfrm>
                <a:off x="2445067" y="1884380"/>
                <a:ext cx="20160" cy="395640"/>
              </p14:xfrm>
            </p:contentPart>
          </mc:Choice>
          <mc:Fallback xmlns="">
            <p:pic>
              <p:nvPicPr>
                <p:cNvPr id="12" name="Ink 11">
                  <a:extLst>
                    <a:ext uri="{FF2B5EF4-FFF2-40B4-BE49-F238E27FC236}">
                      <a16:creationId xmlns:a16="http://schemas.microsoft.com/office/drawing/2014/main" id="{9D36E2C9-E204-E8ED-017B-64774FD37302}"/>
                    </a:ext>
                  </a:extLst>
                </p:cNvPr>
                <p:cNvPicPr/>
                <p:nvPr/>
              </p:nvPicPr>
              <p:blipFill>
                <a:blip r:embed="rId15"/>
                <a:stretch>
                  <a:fillRect/>
                </a:stretch>
              </p:blipFill>
              <p:spPr>
                <a:xfrm>
                  <a:off x="2436067" y="1875380"/>
                  <a:ext cx="378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D2D682F-26D7-4324-320C-57B88069411A}"/>
                    </a:ext>
                  </a:extLst>
                </p14:cNvPr>
                <p14:cNvContentPartPr/>
                <p14:nvPr/>
              </p14:nvContentPartPr>
              <p14:xfrm>
                <a:off x="2341387" y="2040260"/>
                <a:ext cx="163800" cy="360"/>
              </p14:xfrm>
            </p:contentPart>
          </mc:Choice>
          <mc:Fallback xmlns="">
            <p:pic>
              <p:nvPicPr>
                <p:cNvPr id="14" name="Ink 13">
                  <a:extLst>
                    <a:ext uri="{FF2B5EF4-FFF2-40B4-BE49-F238E27FC236}">
                      <a16:creationId xmlns:a16="http://schemas.microsoft.com/office/drawing/2014/main" id="{9D2D682F-26D7-4324-320C-57B88069411A}"/>
                    </a:ext>
                  </a:extLst>
                </p:cNvPr>
                <p:cNvPicPr/>
                <p:nvPr/>
              </p:nvPicPr>
              <p:blipFill>
                <a:blip r:embed="rId17"/>
                <a:stretch>
                  <a:fillRect/>
                </a:stretch>
              </p:blipFill>
              <p:spPr>
                <a:xfrm>
                  <a:off x="2332747" y="2031260"/>
                  <a:ext cx="181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11FDC159-6497-99CF-23A1-36423B289A54}"/>
                    </a:ext>
                  </a:extLst>
                </p14:cNvPr>
                <p14:cNvContentPartPr/>
                <p14:nvPr/>
              </p14:nvContentPartPr>
              <p14:xfrm>
                <a:off x="2613547" y="2073740"/>
                <a:ext cx="7200" cy="96480"/>
              </p14:xfrm>
            </p:contentPart>
          </mc:Choice>
          <mc:Fallback xmlns="">
            <p:pic>
              <p:nvPicPr>
                <p:cNvPr id="16" name="Ink 15">
                  <a:extLst>
                    <a:ext uri="{FF2B5EF4-FFF2-40B4-BE49-F238E27FC236}">
                      <a16:creationId xmlns:a16="http://schemas.microsoft.com/office/drawing/2014/main" id="{11FDC159-6497-99CF-23A1-36423B289A54}"/>
                    </a:ext>
                  </a:extLst>
                </p:cNvPr>
                <p:cNvPicPr/>
                <p:nvPr/>
              </p:nvPicPr>
              <p:blipFill>
                <a:blip r:embed="rId19"/>
                <a:stretch>
                  <a:fillRect/>
                </a:stretch>
              </p:blipFill>
              <p:spPr>
                <a:xfrm>
                  <a:off x="2604547" y="2065100"/>
                  <a:ext cx="24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B00CAD0C-31BD-F4DD-46D8-1A6B366F49E7}"/>
                    </a:ext>
                  </a:extLst>
                </p14:cNvPr>
                <p14:cNvContentPartPr/>
                <p14:nvPr/>
              </p14:nvContentPartPr>
              <p14:xfrm>
                <a:off x="2586907" y="1850900"/>
                <a:ext cx="360" cy="360"/>
              </p14:xfrm>
            </p:contentPart>
          </mc:Choice>
          <mc:Fallback xmlns="">
            <p:pic>
              <p:nvPicPr>
                <p:cNvPr id="18" name="Ink 17">
                  <a:extLst>
                    <a:ext uri="{FF2B5EF4-FFF2-40B4-BE49-F238E27FC236}">
                      <a16:creationId xmlns:a16="http://schemas.microsoft.com/office/drawing/2014/main" id="{B00CAD0C-31BD-F4DD-46D8-1A6B366F49E7}"/>
                    </a:ext>
                  </a:extLst>
                </p:cNvPr>
                <p:cNvPicPr/>
                <p:nvPr/>
              </p:nvPicPr>
              <p:blipFill>
                <a:blip r:embed="rId21"/>
                <a:stretch>
                  <a:fillRect/>
                </a:stretch>
              </p:blipFill>
              <p:spPr>
                <a:xfrm>
                  <a:off x="2577907" y="18422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6A29A008-B100-9AA0-4AE2-9737A7E75148}"/>
                    </a:ext>
                  </a:extLst>
                </p14:cNvPr>
                <p14:cNvContentPartPr/>
                <p14:nvPr/>
              </p14:nvContentPartPr>
              <p14:xfrm>
                <a:off x="2597707" y="1850900"/>
                <a:ext cx="360" cy="360"/>
              </p14:xfrm>
            </p:contentPart>
          </mc:Choice>
          <mc:Fallback xmlns="">
            <p:pic>
              <p:nvPicPr>
                <p:cNvPr id="19" name="Ink 18">
                  <a:extLst>
                    <a:ext uri="{FF2B5EF4-FFF2-40B4-BE49-F238E27FC236}">
                      <a16:creationId xmlns:a16="http://schemas.microsoft.com/office/drawing/2014/main" id="{6A29A008-B100-9AA0-4AE2-9737A7E75148}"/>
                    </a:ext>
                  </a:extLst>
                </p:cNvPr>
                <p:cNvPicPr/>
                <p:nvPr/>
              </p:nvPicPr>
              <p:blipFill>
                <a:blip r:embed="rId21"/>
                <a:stretch>
                  <a:fillRect/>
                </a:stretch>
              </p:blipFill>
              <p:spPr>
                <a:xfrm>
                  <a:off x="2589067" y="18422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AAE37A07-9258-62FA-5214-75DBA3FA37F8}"/>
                    </a:ext>
                  </a:extLst>
                </p14:cNvPr>
                <p14:cNvContentPartPr/>
                <p14:nvPr/>
              </p14:nvContentPartPr>
              <p14:xfrm>
                <a:off x="2602027" y="2151860"/>
                <a:ext cx="18720" cy="54000"/>
              </p14:xfrm>
            </p:contentPart>
          </mc:Choice>
          <mc:Fallback xmlns="">
            <p:pic>
              <p:nvPicPr>
                <p:cNvPr id="21" name="Ink 20">
                  <a:extLst>
                    <a:ext uri="{FF2B5EF4-FFF2-40B4-BE49-F238E27FC236}">
                      <a16:creationId xmlns:a16="http://schemas.microsoft.com/office/drawing/2014/main" id="{AAE37A07-9258-62FA-5214-75DBA3FA37F8}"/>
                    </a:ext>
                  </a:extLst>
                </p:cNvPr>
                <p:cNvPicPr/>
                <p:nvPr/>
              </p:nvPicPr>
              <p:blipFill>
                <a:blip r:embed="rId24"/>
                <a:stretch>
                  <a:fillRect/>
                </a:stretch>
              </p:blipFill>
              <p:spPr>
                <a:xfrm>
                  <a:off x="2593387" y="2142860"/>
                  <a:ext cx="3636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3B5AECFA-0C2E-6E09-CB7E-E616128E9CFE}"/>
                  </a:ext>
                </a:extLst>
              </p14:cNvPr>
              <p14:cNvContentPartPr/>
              <p14:nvPr/>
            </p14:nvContentPartPr>
            <p14:xfrm>
              <a:off x="2694907" y="2079500"/>
              <a:ext cx="162360" cy="142920"/>
            </p14:xfrm>
          </p:contentPart>
        </mc:Choice>
        <mc:Fallback xmlns="">
          <p:pic>
            <p:nvPicPr>
              <p:cNvPr id="22" name="Ink 21">
                <a:extLst>
                  <a:ext uri="{FF2B5EF4-FFF2-40B4-BE49-F238E27FC236}">
                    <a16:creationId xmlns:a16="http://schemas.microsoft.com/office/drawing/2014/main" id="{3B5AECFA-0C2E-6E09-CB7E-E616128E9CFE}"/>
                  </a:ext>
                </a:extLst>
              </p:cNvPr>
              <p:cNvPicPr/>
              <p:nvPr/>
            </p:nvPicPr>
            <p:blipFill>
              <a:blip r:embed="rId26"/>
              <a:stretch>
                <a:fillRect/>
              </a:stretch>
            </p:blipFill>
            <p:spPr>
              <a:xfrm>
                <a:off x="2686267" y="2070860"/>
                <a:ext cx="180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37A4330A-836A-AE02-CF3A-26F5DFAC9B84}"/>
                  </a:ext>
                </a:extLst>
              </p14:cNvPr>
              <p14:cNvContentPartPr/>
              <p14:nvPr/>
            </p14:nvContentPartPr>
            <p14:xfrm>
              <a:off x="2898667" y="2003900"/>
              <a:ext cx="148320" cy="190440"/>
            </p14:xfrm>
          </p:contentPart>
        </mc:Choice>
        <mc:Fallback xmlns="">
          <p:pic>
            <p:nvPicPr>
              <p:cNvPr id="24" name="Ink 23">
                <a:extLst>
                  <a:ext uri="{FF2B5EF4-FFF2-40B4-BE49-F238E27FC236}">
                    <a16:creationId xmlns:a16="http://schemas.microsoft.com/office/drawing/2014/main" id="{37A4330A-836A-AE02-CF3A-26F5DFAC9B84}"/>
                  </a:ext>
                </a:extLst>
              </p:cNvPr>
              <p:cNvPicPr/>
              <p:nvPr/>
            </p:nvPicPr>
            <p:blipFill>
              <a:blip r:embed="rId28"/>
              <a:stretch>
                <a:fillRect/>
              </a:stretch>
            </p:blipFill>
            <p:spPr>
              <a:xfrm>
                <a:off x="2889667" y="1995260"/>
                <a:ext cx="165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EB0F41EE-AB1E-9795-D77B-CAC54D936222}"/>
                  </a:ext>
                </a:extLst>
              </p14:cNvPr>
              <p14:cNvContentPartPr/>
              <p14:nvPr/>
            </p14:nvContentPartPr>
            <p14:xfrm>
              <a:off x="3122227" y="1982300"/>
              <a:ext cx="256320" cy="185040"/>
            </p14:xfrm>
          </p:contentPart>
        </mc:Choice>
        <mc:Fallback xmlns="">
          <p:pic>
            <p:nvPicPr>
              <p:cNvPr id="25" name="Ink 24">
                <a:extLst>
                  <a:ext uri="{FF2B5EF4-FFF2-40B4-BE49-F238E27FC236}">
                    <a16:creationId xmlns:a16="http://schemas.microsoft.com/office/drawing/2014/main" id="{EB0F41EE-AB1E-9795-D77B-CAC54D936222}"/>
                  </a:ext>
                </a:extLst>
              </p:cNvPr>
              <p:cNvPicPr/>
              <p:nvPr/>
            </p:nvPicPr>
            <p:blipFill>
              <a:blip r:embed="rId30"/>
              <a:stretch>
                <a:fillRect/>
              </a:stretch>
            </p:blipFill>
            <p:spPr>
              <a:xfrm>
                <a:off x="3113587" y="1973660"/>
                <a:ext cx="273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D1431E97-56A0-E822-D98E-9BC66897C24C}"/>
                  </a:ext>
                </a:extLst>
              </p14:cNvPr>
              <p14:cNvContentPartPr/>
              <p14:nvPr/>
            </p14:nvContentPartPr>
            <p14:xfrm>
              <a:off x="3467827" y="1995980"/>
              <a:ext cx="157680" cy="233280"/>
            </p14:xfrm>
          </p:contentPart>
        </mc:Choice>
        <mc:Fallback xmlns="">
          <p:pic>
            <p:nvPicPr>
              <p:cNvPr id="26" name="Ink 25">
                <a:extLst>
                  <a:ext uri="{FF2B5EF4-FFF2-40B4-BE49-F238E27FC236}">
                    <a16:creationId xmlns:a16="http://schemas.microsoft.com/office/drawing/2014/main" id="{D1431E97-56A0-E822-D98E-9BC66897C24C}"/>
                  </a:ext>
                </a:extLst>
              </p:cNvPr>
              <p:cNvPicPr/>
              <p:nvPr/>
            </p:nvPicPr>
            <p:blipFill>
              <a:blip r:embed="rId32"/>
              <a:stretch>
                <a:fillRect/>
              </a:stretch>
            </p:blipFill>
            <p:spPr>
              <a:xfrm>
                <a:off x="3458827" y="1986980"/>
                <a:ext cx="1753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10AE9FE6-AE7E-91CF-DCCA-D8225D69AD90}"/>
                  </a:ext>
                </a:extLst>
              </p14:cNvPr>
              <p14:cNvContentPartPr/>
              <p14:nvPr/>
            </p14:nvContentPartPr>
            <p14:xfrm>
              <a:off x="3534787" y="2386220"/>
              <a:ext cx="360" cy="360"/>
            </p14:xfrm>
          </p:contentPart>
        </mc:Choice>
        <mc:Fallback xmlns="">
          <p:pic>
            <p:nvPicPr>
              <p:cNvPr id="27" name="Ink 26">
                <a:extLst>
                  <a:ext uri="{FF2B5EF4-FFF2-40B4-BE49-F238E27FC236}">
                    <a16:creationId xmlns:a16="http://schemas.microsoft.com/office/drawing/2014/main" id="{10AE9FE6-AE7E-91CF-DCCA-D8225D69AD90}"/>
                  </a:ext>
                </a:extLst>
              </p:cNvPr>
              <p:cNvPicPr/>
              <p:nvPr/>
            </p:nvPicPr>
            <p:blipFill>
              <a:blip r:embed="rId21"/>
              <a:stretch>
                <a:fillRect/>
              </a:stretch>
            </p:blipFill>
            <p:spPr>
              <a:xfrm>
                <a:off x="3525787" y="2377220"/>
                <a:ext cx="18000" cy="18000"/>
              </a:xfrm>
              <a:prstGeom prst="rect">
                <a:avLst/>
              </a:prstGeom>
            </p:spPr>
          </p:pic>
        </mc:Fallback>
      </mc:AlternateContent>
    </p:spTree>
    <p:extLst>
      <p:ext uri="{BB962C8B-B14F-4D97-AF65-F5344CB8AC3E}">
        <p14:creationId xmlns:p14="http://schemas.microsoft.com/office/powerpoint/2010/main" val="3256693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B1911-29EA-4F18-CB5D-0D43729298BA}"/>
              </a:ext>
            </a:extLst>
          </p:cNvPr>
          <p:cNvSpPr>
            <a:spLocks noGrp="1"/>
          </p:cNvSpPr>
          <p:nvPr>
            <p:ph type="title"/>
          </p:nvPr>
        </p:nvSpPr>
        <p:spPr>
          <a:xfrm>
            <a:off x="76200" y="365126"/>
            <a:ext cx="8991600" cy="1325563"/>
          </a:xfrm>
        </p:spPr>
        <p:txBody>
          <a:bodyPr/>
          <a:lstStyle/>
          <a:p>
            <a:pPr algn="ctr"/>
            <a:r>
              <a:rPr lang="en-US" b="1" dirty="0"/>
              <a:t>Physician Wellness</a:t>
            </a:r>
          </a:p>
        </p:txBody>
      </p:sp>
      <p:sp>
        <p:nvSpPr>
          <p:cNvPr id="3" name="Content Placeholder 2">
            <a:extLst>
              <a:ext uri="{FF2B5EF4-FFF2-40B4-BE49-F238E27FC236}">
                <a16:creationId xmlns:a16="http://schemas.microsoft.com/office/drawing/2014/main" id="{7F799F81-FE9F-C016-13E2-CE627C7574FF}"/>
              </a:ext>
            </a:extLst>
          </p:cNvPr>
          <p:cNvSpPr>
            <a:spLocks noGrp="1"/>
          </p:cNvSpPr>
          <p:nvPr>
            <p:ph idx="1"/>
          </p:nvPr>
        </p:nvSpPr>
        <p:spPr>
          <a:xfrm>
            <a:off x="76200" y="1825625"/>
            <a:ext cx="8915400" cy="4351338"/>
          </a:xfrm>
        </p:spPr>
        <p:txBody>
          <a:bodyPr/>
          <a:lstStyle/>
          <a:p>
            <a:r>
              <a:rPr lang="en-US" dirty="0"/>
              <a:t>Steve Asch to insert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1C254D8-0FF4-18A8-573A-0A387CA7AAD0}"/>
                  </a:ext>
                </a:extLst>
              </p14:cNvPr>
              <p14:cNvContentPartPr/>
              <p14:nvPr/>
            </p14:nvContentPartPr>
            <p14:xfrm>
              <a:off x="1092187" y="980833"/>
              <a:ext cx="360" cy="11880"/>
            </p14:xfrm>
          </p:contentPart>
        </mc:Choice>
        <mc:Fallback xmlns="">
          <p:pic>
            <p:nvPicPr>
              <p:cNvPr id="4" name="Ink 3">
                <a:extLst>
                  <a:ext uri="{FF2B5EF4-FFF2-40B4-BE49-F238E27FC236}">
                    <a16:creationId xmlns:a16="http://schemas.microsoft.com/office/drawing/2014/main" id="{C1C254D8-0FF4-18A8-573A-0A387CA7AAD0}"/>
                  </a:ext>
                </a:extLst>
              </p:cNvPr>
              <p:cNvPicPr/>
              <p:nvPr/>
            </p:nvPicPr>
            <p:blipFill>
              <a:blip r:embed="rId4"/>
              <a:stretch>
                <a:fillRect/>
              </a:stretch>
            </p:blipFill>
            <p:spPr>
              <a:xfrm>
                <a:off x="1083547" y="971833"/>
                <a:ext cx="18000" cy="29520"/>
              </a:xfrm>
              <a:prstGeom prst="rect">
                <a:avLst/>
              </a:prstGeom>
            </p:spPr>
          </p:pic>
        </mc:Fallback>
      </mc:AlternateContent>
      <p:pic>
        <p:nvPicPr>
          <p:cNvPr id="6" name="Picture 5" descr="A picture containing wall, person, person, suit&#10;&#10;Description automatically generated">
            <a:extLst>
              <a:ext uri="{FF2B5EF4-FFF2-40B4-BE49-F238E27FC236}">
                <a16:creationId xmlns:a16="http://schemas.microsoft.com/office/drawing/2014/main" id="{700A0443-BC31-C10B-D5F1-9777E6E2C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914" y="2514600"/>
            <a:ext cx="1238250" cy="1238250"/>
          </a:xfrm>
          <a:prstGeom prst="rect">
            <a:avLst/>
          </a:prstGeom>
        </p:spPr>
      </p:pic>
    </p:spTree>
    <p:extLst>
      <p:ext uri="{BB962C8B-B14F-4D97-AF65-F5344CB8AC3E}">
        <p14:creationId xmlns:p14="http://schemas.microsoft.com/office/powerpoint/2010/main" val="217365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pPr algn="ctr"/>
            <a:r>
              <a:rPr lang="en-US" sz="4000" dirty="0">
                <a:solidFill>
                  <a:schemeClr val="tx2"/>
                </a:solidFill>
                <a:latin typeface="Comic Sans MS" panose="030F0702030302020204" pitchFamily="66" charset="0"/>
              </a:rPr>
              <a:t>Quality of care measurement</a:t>
            </a:r>
          </a:p>
        </p:txBody>
      </p:sp>
      <p:sp>
        <p:nvSpPr>
          <p:cNvPr id="6" name="Content Placeholder 2"/>
          <p:cNvSpPr txBox="1">
            <a:spLocks/>
          </p:cNvSpPr>
          <p:nvPr/>
        </p:nvSpPr>
        <p:spPr>
          <a:xfrm>
            <a:off x="4510920" y="1353142"/>
            <a:ext cx="4631493" cy="165564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solidFill>
                  <a:schemeClr val="tx2"/>
                </a:solidFill>
              </a:rPr>
              <a:t>But how patients perceive their health care is also important</a:t>
            </a:r>
          </a:p>
          <a:p>
            <a:pPr>
              <a:lnSpc>
                <a:spcPct val="90000"/>
              </a:lnSpc>
            </a:pPr>
            <a:r>
              <a:rPr lang="en-US" sz="2400" dirty="0">
                <a:solidFill>
                  <a:schemeClr val="tx2"/>
                </a:solidFill>
              </a:rPr>
              <a:t>Patient reports about care are used to assess the patient experiences.</a:t>
            </a:r>
          </a:p>
        </p:txBody>
      </p:sp>
      <p:pic>
        <p:nvPicPr>
          <p:cNvPr id="7" name="Picture 6" descr="Alan-Stott-cancer-patient-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920" y="3299660"/>
            <a:ext cx="4206240" cy="2523744"/>
          </a:xfrm>
          <a:prstGeom prst="rect">
            <a:avLst/>
          </a:prstGeom>
        </p:spPr>
      </p:pic>
      <p:pic>
        <p:nvPicPr>
          <p:cNvPr id="8" name="Picture 7" descr="doctor_male_patien_1368608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
        <p:nvSpPr>
          <p:cNvPr id="9" name="Content Placeholder 2"/>
          <p:cNvSpPr>
            <a:spLocks noGrp="1"/>
          </p:cNvSpPr>
          <p:nvPr>
            <p:ph type="body" sz="quarter" idx="10"/>
          </p:nvPr>
        </p:nvSpPr>
        <p:spPr>
          <a:xfrm>
            <a:off x="110528" y="4085242"/>
            <a:ext cx="4007586" cy="2514768"/>
          </a:xfrm>
        </p:spPr>
        <p:txBody>
          <a:bodyPr/>
          <a:lstStyle/>
          <a:p>
            <a:pPr>
              <a:lnSpc>
                <a:spcPct val="90000"/>
              </a:lnSpc>
              <a:spcBef>
                <a:spcPts val="0"/>
              </a:spcBef>
              <a:buClr>
                <a:schemeClr val="tx2"/>
              </a:buClr>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buClr>
                <a:schemeClr val="tx2"/>
              </a:buClr>
            </a:pPr>
            <a:r>
              <a:rPr lang="en-US" sz="2400" dirty="0">
                <a:solidFill>
                  <a:schemeClr val="tx2"/>
                </a:solidFill>
              </a:rPr>
              <a:t>Variant of RAND Delphi Method</a:t>
            </a:r>
          </a:p>
        </p:txBody>
      </p:sp>
    </p:spTree>
    <p:extLst>
      <p:ext uri="{BB962C8B-B14F-4D97-AF65-F5344CB8AC3E}">
        <p14:creationId xmlns:p14="http://schemas.microsoft.com/office/powerpoint/2010/main" val="399083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96" y="237920"/>
            <a:ext cx="9116604" cy="909141"/>
          </a:xfrm>
        </p:spPr>
        <p:txBody>
          <a:bodyPr>
            <a:noAutofit/>
          </a:bodyPr>
          <a:lstStyle/>
          <a:p>
            <a:pPr algn="ctr"/>
            <a:r>
              <a:rPr lang="en-US" sz="3000" dirty="0">
                <a:solidFill>
                  <a:schemeClr val="tx2"/>
                </a:solidFill>
                <a:latin typeface="Comic Sans MS" panose="030F0702030302020204" pitchFamily="66" charset="0"/>
              </a:rPr>
              <a:t>Consumer Assessment of Healthcare Providers </a:t>
            </a:r>
            <a:br>
              <a:rPr lang="en-US" sz="3000" dirty="0">
                <a:solidFill>
                  <a:schemeClr val="tx2"/>
                </a:solidFill>
                <a:latin typeface="Comic Sans MS" panose="030F0702030302020204" pitchFamily="66" charset="0"/>
              </a:rPr>
            </a:br>
            <a:r>
              <a:rPr lang="en-US" sz="3000" dirty="0">
                <a:solidFill>
                  <a:schemeClr val="tx2"/>
                </a:solidFill>
                <a:latin typeface="Comic Sans MS" panose="030F0702030302020204" pitchFamily="66" charset="0"/>
              </a:rPr>
              <a:t>and Systems (CAHPS®) Approach </a:t>
            </a:r>
          </a:p>
        </p:txBody>
      </p:sp>
      <p:sp>
        <p:nvSpPr>
          <p:cNvPr id="11" name="Content Placeholder 2"/>
          <p:cNvSpPr>
            <a:spLocks noGrp="1"/>
          </p:cNvSpPr>
          <p:nvPr>
            <p:ph type="body" sz="quarter" idx="10"/>
          </p:nvPr>
        </p:nvSpPr>
        <p:spPr>
          <a:xfrm>
            <a:off x="103596" y="1981200"/>
            <a:ext cx="5078003" cy="4638880"/>
          </a:xfrm>
        </p:spPr>
        <p:txBody>
          <a:bodyPr/>
          <a:lstStyle/>
          <a:p>
            <a:pPr>
              <a:lnSpc>
                <a:spcPct val="90000"/>
              </a:lnSpc>
            </a:pPr>
            <a:r>
              <a:rPr lang="en-US" sz="2800" dirty="0">
                <a:solidFill>
                  <a:schemeClr val="tx2"/>
                </a:solidFill>
              </a:rPr>
              <a:t>Focus on what patients want to know about AND can accurately report about</a:t>
            </a:r>
          </a:p>
          <a:p>
            <a:pPr>
              <a:lnSpc>
                <a:spcPct val="90000"/>
              </a:lnSpc>
            </a:pPr>
            <a:endParaRPr lang="en-US" sz="2400" dirty="0">
              <a:solidFill>
                <a:schemeClr val="tx2"/>
              </a:solidFill>
            </a:endParaRPr>
          </a:p>
          <a:p>
            <a:pPr lvl="1">
              <a:lnSpc>
                <a:spcPct val="90000"/>
              </a:lnSpc>
              <a:defRPr/>
            </a:pPr>
            <a:r>
              <a:rPr lang="en-US" sz="2400" dirty="0">
                <a:solidFill>
                  <a:schemeClr val="tx2"/>
                </a:solidFill>
              </a:rPr>
              <a:t>Communication with health care provider</a:t>
            </a:r>
          </a:p>
          <a:p>
            <a:pPr lvl="1">
              <a:lnSpc>
                <a:spcPct val="90000"/>
              </a:lnSpc>
              <a:defRPr/>
            </a:pPr>
            <a:r>
              <a:rPr lang="en-US" sz="2400" dirty="0">
                <a:solidFill>
                  <a:schemeClr val="tx2"/>
                </a:solidFill>
              </a:rPr>
              <a:t>Access to care</a:t>
            </a:r>
          </a:p>
          <a:p>
            <a:pPr lvl="1">
              <a:lnSpc>
                <a:spcPct val="90000"/>
              </a:lnSpc>
              <a:defRPr/>
            </a:pPr>
            <a:r>
              <a:rPr lang="en-US" sz="2400" dirty="0">
                <a:solidFill>
                  <a:schemeClr val="tx2"/>
                </a:solidFill>
              </a:rPr>
              <a:t>Staff courtesy and respect</a:t>
            </a:r>
          </a:p>
          <a:p>
            <a:pPr lvl="1">
              <a:lnSpc>
                <a:spcPct val="90000"/>
              </a:lnSpc>
              <a:defRPr/>
            </a:pPr>
            <a:endParaRPr lang="en-US" sz="2000"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3200400"/>
            <a:ext cx="3887239" cy="3037722"/>
          </a:xfrm>
          <a:prstGeom prst="rect">
            <a:avLst/>
          </a:prstGeom>
        </p:spPr>
      </p:pic>
      <p:sp>
        <p:nvSpPr>
          <p:cNvPr id="3" name="TextBox 2">
            <a:extLst>
              <a:ext uri="{FF2B5EF4-FFF2-40B4-BE49-F238E27FC236}">
                <a16:creationId xmlns:a16="http://schemas.microsoft.com/office/drawing/2014/main" id="{4A65D034-C31C-0EDC-DF13-2C7129966D2D}"/>
              </a:ext>
            </a:extLst>
          </p:cNvPr>
          <p:cNvSpPr txBox="1"/>
          <p:nvPr/>
        </p:nvSpPr>
        <p:spPr>
          <a:xfrm>
            <a:off x="609600" y="5791200"/>
            <a:ext cx="1752596" cy="369332"/>
          </a:xfrm>
          <a:prstGeom prst="rect">
            <a:avLst/>
          </a:prstGeom>
          <a:noFill/>
        </p:spPr>
        <p:txBody>
          <a:bodyPr wrap="none" rtlCol="0">
            <a:spAutoFit/>
          </a:bodyPr>
          <a:lstStyle/>
          <a:p>
            <a:r>
              <a:rPr lang="en-US" i="1" dirty="0"/>
              <a:t>Funded by AHRQ</a:t>
            </a:r>
          </a:p>
        </p:txBody>
      </p:sp>
    </p:spTree>
    <p:extLst>
      <p:ext uri="{BB962C8B-B14F-4D97-AF65-F5344CB8AC3E}">
        <p14:creationId xmlns:p14="http://schemas.microsoft.com/office/powerpoint/2010/main" val="101199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495895" y="5472950"/>
            <a:ext cx="6172200" cy="75630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p:nvSpPr>
        <p:spPr>
          <a:xfrm>
            <a:off x="2518673" y="4552408"/>
            <a:ext cx="6172200" cy="81984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p:nvSpPr>
        <p:spPr>
          <a:xfrm>
            <a:off x="2495895" y="3762021"/>
            <a:ext cx="6172200" cy="71065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7"/>
          <p:cNvSpPr/>
          <p:nvPr/>
        </p:nvSpPr>
        <p:spPr>
          <a:xfrm>
            <a:off x="2502979" y="2101257"/>
            <a:ext cx="6172200" cy="154749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2"/>
          <p:cNvSpPr/>
          <p:nvPr/>
        </p:nvSpPr>
        <p:spPr>
          <a:xfrm>
            <a:off x="2514600" y="1294927"/>
            <a:ext cx="6172200" cy="72359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74" name="Title 1"/>
          <p:cNvSpPr>
            <a:spLocks noGrp="1"/>
          </p:cNvSpPr>
          <p:nvPr>
            <p:ph type="title"/>
          </p:nvPr>
        </p:nvSpPr>
        <p:spPr>
          <a:xfrm>
            <a:off x="76200" y="294912"/>
            <a:ext cx="9067800" cy="473404"/>
          </a:xfrm>
        </p:spPr>
        <p:txBody>
          <a:bodyPr>
            <a:noAutofit/>
          </a:bodyPr>
          <a:lstStyle/>
          <a:p>
            <a:pPr algn="ctr"/>
            <a:r>
              <a:rPr lang="en-US" dirty="0"/>
              <a:t>CAHPS Survey Development Process</a:t>
            </a:r>
          </a:p>
        </p:txBody>
      </p:sp>
      <p:sp>
        <p:nvSpPr>
          <p:cNvPr id="7" name="Rounded Rectangle 6"/>
          <p:cNvSpPr/>
          <p:nvPr/>
        </p:nvSpPr>
        <p:spPr>
          <a:xfrm>
            <a:off x="368063" y="2111608"/>
            <a:ext cx="1929161" cy="72359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Stakeholder Input</a:t>
            </a:r>
          </a:p>
        </p:txBody>
      </p:sp>
      <p:sp>
        <p:nvSpPr>
          <p:cNvPr id="8" name="Rounded Rectangle 7"/>
          <p:cNvSpPr/>
          <p:nvPr/>
        </p:nvSpPr>
        <p:spPr>
          <a:xfrm>
            <a:off x="381003" y="1291039"/>
            <a:ext cx="1929161" cy="72359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Literature Review/ Environmental Scan</a:t>
            </a:r>
          </a:p>
        </p:txBody>
      </p:sp>
      <p:sp>
        <p:nvSpPr>
          <p:cNvPr id="9" name="Rounded Rectangle 8"/>
          <p:cNvSpPr/>
          <p:nvPr/>
        </p:nvSpPr>
        <p:spPr>
          <a:xfrm>
            <a:off x="368062" y="2931879"/>
            <a:ext cx="1929161" cy="72359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Technical Expert Panel</a:t>
            </a:r>
          </a:p>
        </p:txBody>
      </p:sp>
      <p:sp>
        <p:nvSpPr>
          <p:cNvPr id="10" name="Rounded Rectangle 9"/>
          <p:cNvSpPr/>
          <p:nvPr/>
        </p:nvSpPr>
        <p:spPr>
          <a:xfrm>
            <a:off x="368062" y="4575948"/>
            <a:ext cx="1929161" cy="7963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Cognitive Interviews</a:t>
            </a:r>
          </a:p>
        </p:txBody>
      </p:sp>
      <p:sp>
        <p:nvSpPr>
          <p:cNvPr id="11" name="Rounded Rectangle 10"/>
          <p:cNvSpPr/>
          <p:nvPr/>
        </p:nvSpPr>
        <p:spPr>
          <a:xfrm>
            <a:off x="368061" y="3760390"/>
            <a:ext cx="1929161" cy="71040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Focus Groups &amp; Interviews</a:t>
            </a:r>
          </a:p>
        </p:txBody>
      </p:sp>
      <p:sp>
        <p:nvSpPr>
          <p:cNvPr id="12" name="Rounded Rectangle 11"/>
          <p:cNvSpPr/>
          <p:nvPr/>
        </p:nvSpPr>
        <p:spPr>
          <a:xfrm>
            <a:off x="381001" y="5472950"/>
            <a:ext cx="1926283" cy="7563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Field Test</a:t>
            </a:r>
          </a:p>
        </p:txBody>
      </p:sp>
      <p:sp>
        <p:nvSpPr>
          <p:cNvPr id="14" name="Content Placeholder 2"/>
          <p:cNvSpPr txBox="1">
            <a:spLocks/>
          </p:cNvSpPr>
          <p:nvPr/>
        </p:nvSpPr>
        <p:spPr>
          <a:xfrm>
            <a:off x="2545568" y="2366876"/>
            <a:ext cx="6172200" cy="979264"/>
          </a:xfrm>
          <a:prstGeom prst="rect">
            <a:avLst/>
          </a:prstGeom>
          <a:ln>
            <a:noFill/>
          </a:ln>
        </p:spPr>
        <p:txBody>
          <a:bodyPr vert="horz" lIns="91440" tIns="45720" rIns="91440" bIns="45720" rtlCol="0">
            <a:normAutofit/>
          </a:bodyPr>
          <a:lstStyle>
            <a:lvl1pPr marL="342900" indent="-342900" algn="l" defTabSz="457200" rtl="0" eaLnBrk="1" latinLnBrk="0" hangingPunct="1">
              <a:lnSpc>
                <a:spcPct val="100000"/>
              </a:lnSpc>
              <a:spcBef>
                <a:spcPct val="20000"/>
              </a:spcBef>
              <a:spcAft>
                <a:spcPts val="600"/>
              </a:spcAft>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spcAft>
                <a:spcPts val="1200"/>
              </a:spcAft>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tx1"/>
                </a:solidFill>
                <a:latin typeface="Arial Hebrew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Wingdings" charset="2"/>
              <a:buChar char="§"/>
              <a:tabLst/>
              <a:defRPr/>
            </a:pPr>
            <a:r>
              <a:rPr kumimoji="0" lang="en-US" sz="1800" b="0" i="0" u="none" strike="noStrike" kern="1200" cap="none" spc="0" normalizeH="0" baseline="0" noProof="0" dirty="0">
                <a:ln>
                  <a:noFill/>
                </a:ln>
                <a:solidFill>
                  <a:srgbClr val="532683"/>
                </a:solidFill>
                <a:effectLst/>
                <a:uLnTx/>
                <a:uFillTx/>
                <a:latin typeface="Arial" panose="020B0604020202020204" pitchFamily="34" charset="0"/>
                <a:ea typeface="+mn-ea"/>
                <a:cs typeface="Arial" panose="020B0604020202020204" pitchFamily="34" charset="0"/>
              </a:rPr>
              <a:t>Which topic areas are most important to stakeholders (e.g., clinicians, provider groups)?  What do survey experts recommend?</a:t>
            </a:r>
          </a:p>
        </p:txBody>
      </p:sp>
      <p:sp>
        <p:nvSpPr>
          <p:cNvPr id="15" name="Content Placeholder 2"/>
          <p:cNvSpPr txBox="1">
            <a:spLocks/>
          </p:cNvSpPr>
          <p:nvPr/>
        </p:nvSpPr>
        <p:spPr>
          <a:xfrm>
            <a:off x="2514600" y="3940257"/>
            <a:ext cx="6172200" cy="390645"/>
          </a:xfrm>
          <a:prstGeom prst="rect">
            <a:avLst/>
          </a:prstGeom>
          <a:ln>
            <a:noFill/>
          </a:ln>
        </p:spPr>
        <p:txBody>
          <a:bodyPr vert="horz" lIns="91440" tIns="45720" rIns="91440" bIns="45720" rtlCol="0">
            <a:normAutofit/>
          </a:bodyPr>
          <a:lstStyle>
            <a:lvl1pPr marL="342900" indent="-342900" algn="l" defTabSz="457200" rtl="0" eaLnBrk="1" latinLnBrk="0" hangingPunct="1">
              <a:lnSpc>
                <a:spcPct val="100000"/>
              </a:lnSpc>
              <a:spcBef>
                <a:spcPct val="20000"/>
              </a:spcBef>
              <a:spcAft>
                <a:spcPts val="600"/>
              </a:spcAft>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spcAft>
                <a:spcPts val="1200"/>
              </a:spcAft>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tx1"/>
                </a:solidFill>
                <a:latin typeface="Arial Hebrew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Wingdings" charset="2"/>
              <a:buChar char="§"/>
              <a:tabLst/>
              <a:defRPr/>
            </a:pPr>
            <a:r>
              <a:rPr kumimoji="0" lang="en-US" sz="1800" b="0" i="0" u="none" strike="noStrike" kern="1200" cap="none" spc="0" normalizeH="0" baseline="0" noProof="0" dirty="0">
                <a:ln>
                  <a:noFill/>
                </a:ln>
                <a:solidFill>
                  <a:srgbClr val="532683"/>
                </a:solidFill>
                <a:effectLst/>
                <a:uLnTx/>
                <a:uFillTx/>
                <a:latin typeface="Arial" panose="020B0604020202020204" pitchFamily="34" charset="0"/>
                <a:ea typeface="+mn-ea"/>
                <a:cs typeface="Arial" panose="020B0604020202020204" pitchFamily="34" charset="0"/>
              </a:rPr>
              <a:t>What matters most to patients and their families?</a:t>
            </a:r>
          </a:p>
        </p:txBody>
      </p:sp>
      <p:sp>
        <p:nvSpPr>
          <p:cNvPr id="16" name="Content Placeholder 2"/>
          <p:cNvSpPr txBox="1">
            <a:spLocks/>
          </p:cNvSpPr>
          <p:nvPr/>
        </p:nvSpPr>
        <p:spPr>
          <a:xfrm>
            <a:off x="2545568" y="4719680"/>
            <a:ext cx="6172200" cy="603062"/>
          </a:xfrm>
          <a:prstGeom prst="rect">
            <a:avLst/>
          </a:prstGeom>
          <a:ln>
            <a:noFill/>
          </a:ln>
        </p:spPr>
        <p:txBody>
          <a:bodyPr vert="horz" lIns="91440" tIns="45720" rIns="91440" bIns="45720" rtlCol="0">
            <a:normAutofit lnSpcReduction="10000"/>
          </a:bodyPr>
          <a:lstStyle>
            <a:lvl1pPr marL="342900" indent="-342900" algn="l" defTabSz="457200" rtl="0" eaLnBrk="1" latinLnBrk="0" hangingPunct="1">
              <a:lnSpc>
                <a:spcPct val="100000"/>
              </a:lnSpc>
              <a:spcBef>
                <a:spcPct val="20000"/>
              </a:spcBef>
              <a:spcAft>
                <a:spcPts val="600"/>
              </a:spcAft>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spcAft>
                <a:spcPts val="1200"/>
              </a:spcAft>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tx1"/>
                </a:solidFill>
                <a:latin typeface="Arial Hebrew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Wingdings" charset="2"/>
              <a:buChar char="§"/>
              <a:tabLst/>
              <a:defRPr/>
            </a:pPr>
            <a:r>
              <a:rPr kumimoji="0" lang="en-US" sz="1800" b="0" i="0" u="none" strike="noStrike" kern="1200" cap="none" spc="0" normalizeH="0" baseline="0" noProof="0" dirty="0">
                <a:ln>
                  <a:noFill/>
                </a:ln>
                <a:solidFill>
                  <a:srgbClr val="532683"/>
                </a:solidFill>
                <a:effectLst/>
                <a:uLnTx/>
                <a:uFillTx/>
                <a:latin typeface="Arial"/>
                <a:ea typeface="+mn-ea"/>
                <a:cs typeface="Book Antiqua"/>
              </a:rPr>
              <a:t>Are draft survey questions interpreted correctly and consistently across respondents? </a:t>
            </a:r>
          </a:p>
        </p:txBody>
      </p:sp>
      <p:sp>
        <p:nvSpPr>
          <p:cNvPr id="17" name="Content Placeholder 2"/>
          <p:cNvSpPr txBox="1">
            <a:spLocks/>
          </p:cNvSpPr>
          <p:nvPr/>
        </p:nvSpPr>
        <p:spPr>
          <a:xfrm>
            <a:off x="2545568" y="5604840"/>
            <a:ext cx="6172200" cy="624417"/>
          </a:xfrm>
          <a:prstGeom prst="rect">
            <a:avLst/>
          </a:prstGeom>
          <a:ln>
            <a:noFill/>
          </a:ln>
        </p:spPr>
        <p:txBody>
          <a:bodyPr vert="horz" lIns="91440" tIns="45720" rIns="91440" bIns="45720" rtlCol="0">
            <a:normAutofit lnSpcReduction="10000"/>
          </a:bodyPr>
          <a:lstStyle>
            <a:lvl1pPr marL="342900" indent="-342900" algn="l" defTabSz="457200" rtl="0" eaLnBrk="1" latinLnBrk="0" hangingPunct="1">
              <a:lnSpc>
                <a:spcPct val="100000"/>
              </a:lnSpc>
              <a:spcBef>
                <a:spcPct val="20000"/>
              </a:spcBef>
              <a:spcAft>
                <a:spcPts val="600"/>
              </a:spcAft>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spcAft>
                <a:spcPts val="1200"/>
              </a:spcAft>
              <a:buFont typeface="Arial"/>
              <a:buChar char="•"/>
              <a:defRPr sz="1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baseline="0">
                <a:solidFill>
                  <a:schemeClr val="tx1"/>
                </a:solidFill>
                <a:latin typeface="Arial Hebrew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Tx/>
              <a:buSzTx/>
              <a:buFont typeface="Wingdings" charset="2"/>
              <a:buChar char="§"/>
              <a:tabLst/>
              <a:defRPr/>
            </a:pPr>
            <a:r>
              <a:rPr kumimoji="0" lang="en-US" sz="1800" b="0" i="0" u="none" strike="noStrike" kern="1200" cap="none" spc="0" normalizeH="0" baseline="0" noProof="0" dirty="0">
                <a:ln>
                  <a:noFill/>
                </a:ln>
                <a:solidFill>
                  <a:srgbClr val="532683"/>
                </a:solidFill>
                <a:effectLst/>
                <a:uLnTx/>
                <a:uFillTx/>
                <a:latin typeface="Arial"/>
                <a:ea typeface="+mn-ea"/>
                <a:cs typeface="Book Antiqua"/>
              </a:rPr>
              <a:t>Which survey items and administration procedures result in the most accurate and comparable data?</a:t>
            </a:r>
          </a:p>
        </p:txBody>
      </p:sp>
      <p:sp>
        <p:nvSpPr>
          <p:cNvPr id="2" name="Rectangle 1"/>
          <p:cNvSpPr/>
          <p:nvPr/>
        </p:nvSpPr>
        <p:spPr>
          <a:xfrm>
            <a:off x="2590800" y="1477622"/>
            <a:ext cx="5873724" cy="369332"/>
          </a:xfrm>
          <a:prstGeom prst="rect">
            <a:avLst/>
          </a:prstGeom>
        </p:spPr>
        <p:txBody>
          <a:bodyPr wrap="none">
            <a:spAutoFit/>
          </a:bodyPr>
          <a:lstStyle/>
          <a:p>
            <a:pPr marL="0" marR="0" lvl="0" indent="0" algn="l" defTabSz="457189" rtl="0" eaLnBrk="1" fontAlgn="auto" latinLnBrk="0" hangingPunct="1">
              <a:lnSpc>
                <a:spcPct val="100000"/>
              </a:lnSpc>
              <a:spcBef>
                <a:spcPts val="0"/>
              </a:spcBef>
              <a:spcAft>
                <a:spcPts val="0"/>
              </a:spcAft>
              <a:buClrTx/>
              <a:buSzPct val="100000"/>
              <a:buFont typeface="Wingdings" charset="2"/>
              <a:buChar char="§"/>
              <a:tabLst/>
              <a:defRPr/>
            </a:pPr>
            <a:r>
              <a:rPr kumimoji="0" lang="en-US" b="0" i="0" u="none" strike="noStrike" kern="1200" cap="none" spc="0" normalizeH="0" baseline="0" noProof="0" dirty="0">
                <a:ln>
                  <a:noFill/>
                </a:ln>
                <a:solidFill>
                  <a:srgbClr val="532683"/>
                </a:solidFill>
                <a:effectLst/>
                <a:uLnTx/>
                <a:uFillTx/>
                <a:latin typeface="Arial"/>
                <a:ea typeface="+mn-ea"/>
                <a:cs typeface="+mn-cs"/>
              </a:rPr>
              <a:t>   What can be learned from prior studies and surveys?</a:t>
            </a:r>
          </a:p>
        </p:txBody>
      </p:sp>
    </p:spTree>
    <p:extLst>
      <p:ext uri="{BB962C8B-B14F-4D97-AF65-F5344CB8AC3E}">
        <p14:creationId xmlns:p14="http://schemas.microsoft.com/office/powerpoint/2010/main" val="184914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0695"/>
            <a:ext cx="7162800" cy="505267"/>
          </a:xfrm>
          <a:prstGeom prst="rect">
            <a:avLst/>
          </a:prstGeom>
        </p:spPr>
        <p:txBody>
          <a:bodyPr vert="horz" wrap="square" lIns="0" tIns="12700" rIns="0" bIns="0" rtlCol="0">
            <a:spAutoFit/>
          </a:bodyPr>
          <a:lstStyle/>
          <a:p>
            <a:pPr marL="973455" marR="5080" indent="-588645" algn="ctr">
              <a:lnSpc>
                <a:spcPct val="100000"/>
              </a:lnSpc>
              <a:spcBef>
                <a:spcPts val="100"/>
              </a:spcBef>
            </a:pPr>
            <a:r>
              <a:rPr dirty="0"/>
              <a:t>CAHPS </a:t>
            </a:r>
            <a:r>
              <a:rPr spc="-5" dirty="0"/>
              <a:t>Core</a:t>
            </a:r>
            <a:r>
              <a:rPr spc="-85" dirty="0"/>
              <a:t> </a:t>
            </a:r>
            <a:r>
              <a:rPr spc="-5" dirty="0"/>
              <a:t>Surveys</a:t>
            </a:r>
            <a:endParaRPr spc="-10" dirty="0"/>
          </a:p>
        </p:txBody>
      </p:sp>
      <p:sp>
        <p:nvSpPr>
          <p:cNvPr id="3" name="object 3"/>
          <p:cNvSpPr txBox="1"/>
          <p:nvPr/>
        </p:nvSpPr>
        <p:spPr>
          <a:xfrm>
            <a:off x="4856688" y="1426955"/>
            <a:ext cx="3691254" cy="2084705"/>
          </a:xfrm>
          <a:prstGeom prst="rect">
            <a:avLst/>
          </a:prstGeom>
        </p:spPr>
        <p:txBody>
          <a:bodyPr vert="horz" wrap="square" lIns="0" tIns="13335" rIns="0" bIns="0" rtlCol="0">
            <a:spAutoFit/>
          </a:bodyPr>
          <a:lstStyle/>
          <a:p>
            <a:pPr marL="12700" marR="367030">
              <a:lnSpc>
                <a:spcPct val="100000"/>
              </a:lnSpc>
              <a:spcBef>
                <a:spcPts val="105"/>
              </a:spcBef>
            </a:pPr>
            <a:r>
              <a:rPr sz="1700" b="1" spc="-5" dirty="0">
                <a:latin typeface="Arial"/>
                <a:cs typeface="Arial"/>
              </a:rPr>
              <a:t>Patient Experience </a:t>
            </a:r>
            <a:r>
              <a:rPr sz="1700" b="1" spc="10" dirty="0">
                <a:latin typeface="Arial"/>
                <a:cs typeface="Arial"/>
              </a:rPr>
              <a:t>with </a:t>
            </a:r>
            <a:r>
              <a:rPr sz="1700" b="1" spc="-5" dirty="0">
                <a:latin typeface="Arial"/>
                <a:cs typeface="Arial"/>
              </a:rPr>
              <a:t>Facility-  </a:t>
            </a:r>
            <a:r>
              <a:rPr sz="1700" b="1" dirty="0">
                <a:latin typeface="Arial"/>
                <a:cs typeface="Arial"/>
              </a:rPr>
              <a:t>Based</a:t>
            </a:r>
            <a:r>
              <a:rPr sz="1700" b="1" spc="-10" dirty="0">
                <a:latin typeface="Arial"/>
                <a:cs typeface="Arial"/>
              </a:rPr>
              <a:t> </a:t>
            </a:r>
            <a:r>
              <a:rPr sz="1700" b="1" dirty="0">
                <a:latin typeface="Arial"/>
                <a:cs typeface="Arial"/>
              </a:rPr>
              <a:t>Care</a:t>
            </a:r>
            <a:endParaRPr sz="1700">
              <a:latin typeface="Arial"/>
              <a:cs typeface="Arial"/>
            </a:endParaRPr>
          </a:p>
          <a:p>
            <a:pPr marL="360045">
              <a:lnSpc>
                <a:spcPct val="100000"/>
              </a:lnSpc>
              <a:spcBef>
                <a:spcPts val="1120"/>
              </a:spcBef>
              <a:tabLst>
                <a:tab pos="697865" algn="l"/>
              </a:tabLst>
            </a:pPr>
            <a:r>
              <a:rPr sz="1200" dirty="0">
                <a:solidFill>
                  <a:srgbClr val="155F9F"/>
                </a:solidFill>
                <a:latin typeface="Arial"/>
                <a:cs typeface="Arial"/>
              </a:rPr>
              <a:t>►	</a:t>
            </a:r>
            <a:r>
              <a:rPr sz="1500" dirty="0">
                <a:latin typeface="Arial"/>
                <a:cs typeface="Arial"/>
              </a:rPr>
              <a:t>Hospital</a:t>
            </a:r>
            <a:endParaRPr sz="1500">
              <a:latin typeface="Arial"/>
              <a:cs typeface="Arial"/>
            </a:endParaRPr>
          </a:p>
          <a:p>
            <a:pPr marL="360045">
              <a:lnSpc>
                <a:spcPct val="100000"/>
              </a:lnSpc>
              <a:spcBef>
                <a:spcPts val="1320"/>
              </a:spcBef>
              <a:tabLst>
                <a:tab pos="697865" algn="l"/>
              </a:tabLst>
            </a:pPr>
            <a:r>
              <a:rPr sz="1200" dirty="0">
                <a:solidFill>
                  <a:srgbClr val="155F9F"/>
                </a:solidFill>
                <a:latin typeface="Arial"/>
                <a:cs typeface="Arial"/>
              </a:rPr>
              <a:t>►	</a:t>
            </a:r>
            <a:r>
              <a:rPr sz="1500" dirty="0">
                <a:latin typeface="Arial"/>
                <a:cs typeface="Arial"/>
              </a:rPr>
              <a:t>In-Center</a:t>
            </a:r>
            <a:r>
              <a:rPr sz="1500" spc="-35" dirty="0">
                <a:latin typeface="Arial"/>
                <a:cs typeface="Arial"/>
              </a:rPr>
              <a:t> </a:t>
            </a:r>
            <a:r>
              <a:rPr sz="1500" spc="-5" dirty="0">
                <a:latin typeface="Arial"/>
                <a:cs typeface="Arial"/>
              </a:rPr>
              <a:t>Hemodialysis</a:t>
            </a:r>
            <a:endParaRPr sz="1500">
              <a:latin typeface="Arial"/>
              <a:cs typeface="Arial"/>
            </a:endParaRPr>
          </a:p>
          <a:p>
            <a:pPr marL="360045">
              <a:lnSpc>
                <a:spcPct val="100000"/>
              </a:lnSpc>
              <a:spcBef>
                <a:spcPts val="1320"/>
              </a:spcBef>
              <a:tabLst>
                <a:tab pos="697865" algn="l"/>
              </a:tabLst>
            </a:pPr>
            <a:r>
              <a:rPr sz="1200" dirty="0">
                <a:solidFill>
                  <a:srgbClr val="155F9F"/>
                </a:solidFill>
                <a:latin typeface="Arial"/>
                <a:cs typeface="Arial"/>
              </a:rPr>
              <a:t>►	</a:t>
            </a:r>
            <a:r>
              <a:rPr sz="1500" dirty="0">
                <a:latin typeface="Arial"/>
                <a:cs typeface="Arial"/>
              </a:rPr>
              <a:t>Nursing</a:t>
            </a:r>
            <a:r>
              <a:rPr sz="1500" spc="-10" dirty="0">
                <a:latin typeface="Arial"/>
                <a:cs typeface="Arial"/>
              </a:rPr>
              <a:t> </a:t>
            </a:r>
            <a:r>
              <a:rPr sz="1500" spc="-5" dirty="0">
                <a:latin typeface="Arial"/>
                <a:cs typeface="Arial"/>
              </a:rPr>
              <a:t>Home</a:t>
            </a:r>
            <a:endParaRPr sz="1500">
              <a:latin typeface="Arial"/>
              <a:cs typeface="Arial"/>
            </a:endParaRPr>
          </a:p>
          <a:p>
            <a:pPr marL="360045">
              <a:lnSpc>
                <a:spcPct val="100000"/>
              </a:lnSpc>
              <a:spcBef>
                <a:spcPts val="1165"/>
              </a:spcBef>
              <a:tabLst>
                <a:tab pos="697865" algn="l"/>
              </a:tabLst>
            </a:pPr>
            <a:r>
              <a:rPr sz="1200" dirty="0">
                <a:solidFill>
                  <a:srgbClr val="155F9F"/>
                </a:solidFill>
                <a:latin typeface="Arial"/>
                <a:cs typeface="Arial"/>
              </a:rPr>
              <a:t>►	</a:t>
            </a:r>
            <a:r>
              <a:rPr sz="1500" dirty="0">
                <a:latin typeface="Arial"/>
                <a:cs typeface="Arial"/>
              </a:rPr>
              <a:t>Outpatient and Ambulatory</a:t>
            </a:r>
            <a:r>
              <a:rPr sz="1500" spc="-195" dirty="0">
                <a:latin typeface="Arial"/>
                <a:cs typeface="Arial"/>
              </a:rPr>
              <a:t> </a:t>
            </a:r>
            <a:r>
              <a:rPr sz="1500" dirty="0">
                <a:latin typeface="Arial"/>
                <a:cs typeface="Arial"/>
              </a:rPr>
              <a:t>Surgery</a:t>
            </a:r>
            <a:endParaRPr sz="1500">
              <a:latin typeface="Arial"/>
              <a:cs typeface="Arial"/>
            </a:endParaRPr>
          </a:p>
        </p:txBody>
      </p:sp>
      <p:sp>
        <p:nvSpPr>
          <p:cNvPr id="4" name="object 4"/>
          <p:cNvSpPr txBox="1">
            <a:spLocks noGrp="1"/>
          </p:cNvSpPr>
          <p:nvPr>
            <p:ph sz="half" idx="2"/>
          </p:nvPr>
        </p:nvSpPr>
        <p:spPr>
          <a:prstGeom prst="rect">
            <a:avLst/>
          </a:prstGeom>
        </p:spPr>
        <p:txBody>
          <a:bodyPr vert="horz" wrap="square" lIns="0" tIns="13335" rIns="0" bIns="0" rtlCol="0">
            <a:spAutoFit/>
          </a:bodyPr>
          <a:lstStyle/>
          <a:p>
            <a:pPr marL="12700">
              <a:lnSpc>
                <a:spcPct val="100000"/>
              </a:lnSpc>
              <a:spcBef>
                <a:spcPts val="105"/>
              </a:spcBef>
            </a:pPr>
            <a:r>
              <a:rPr spc="-5" dirty="0"/>
              <a:t>Patient </a:t>
            </a:r>
            <a:r>
              <a:rPr dirty="0"/>
              <a:t>Experience </a:t>
            </a:r>
            <a:r>
              <a:rPr spc="10" dirty="0"/>
              <a:t>with</a:t>
            </a:r>
            <a:r>
              <a:rPr spc="-85" dirty="0"/>
              <a:t> </a:t>
            </a:r>
            <a:r>
              <a:rPr spc="-5" dirty="0"/>
              <a:t>Providers</a:t>
            </a:r>
          </a:p>
          <a:p>
            <a:pPr marL="360045">
              <a:lnSpc>
                <a:spcPct val="100000"/>
              </a:lnSpc>
              <a:spcBef>
                <a:spcPts val="1120"/>
              </a:spcBef>
              <a:tabLst>
                <a:tab pos="697865" algn="l"/>
              </a:tabLst>
            </a:pPr>
            <a:r>
              <a:rPr sz="1200" b="0" dirty="0">
                <a:solidFill>
                  <a:srgbClr val="155F9F"/>
                </a:solidFill>
                <a:latin typeface="Arial"/>
                <a:cs typeface="Arial"/>
              </a:rPr>
              <a:t>►	</a:t>
            </a:r>
            <a:r>
              <a:rPr sz="1500" b="0" dirty="0">
                <a:latin typeface="Arial"/>
                <a:cs typeface="Arial"/>
              </a:rPr>
              <a:t>Clinician &amp;</a:t>
            </a:r>
            <a:r>
              <a:rPr sz="1500" b="0" spc="-20" dirty="0">
                <a:latin typeface="Arial"/>
                <a:cs typeface="Arial"/>
              </a:rPr>
              <a:t> </a:t>
            </a:r>
            <a:r>
              <a:rPr sz="1500" b="0" dirty="0">
                <a:latin typeface="Arial"/>
                <a:cs typeface="Arial"/>
              </a:rPr>
              <a:t>Group</a:t>
            </a:r>
            <a:endParaRPr sz="1500" dirty="0">
              <a:latin typeface="Arial"/>
              <a:cs typeface="Arial"/>
            </a:endParaRPr>
          </a:p>
          <a:p>
            <a:pPr marL="360045">
              <a:lnSpc>
                <a:spcPct val="100000"/>
              </a:lnSpc>
              <a:spcBef>
                <a:spcPts val="1320"/>
              </a:spcBef>
              <a:tabLst>
                <a:tab pos="697865" algn="l"/>
              </a:tabLst>
            </a:pPr>
            <a:r>
              <a:rPr sz="1200" b="0" dirty="0">
                <a:solidFill>
                  <a:srgbClr val="155F9F"/>
                </a:solidFill>
                <a:latin typeface="Arial"/>
                <a:cs typeface="Arial"/>
              </a:rPr>
              <a:t>►	</a:t>
            </a:r>
            <a:r>
              <a:rPr sz="1500" b="0" dirty="0">
                <a:latin typeface="Arial"/>
                <a:cs typeface="Arial"/>
              </a:rPr>
              <a:t>Hospice</a:t>
            </a:r>
            <a:endParaRPr sz="1500" dirty="0">
              <a:latin typeface="Arial"/>
              <a:cs typeface="Arial"/>
            </a:endParaRPr>
          </a:p>
          <a:p>
            <a:pPr marL="360045">
              <a:lnSpc>
                <a:spcPct val="100000"/>
              </a:lnSpc>
              <a:spcBef>
                <a:spcPts val="1320"/>
              </a:spcBef>
              <a:tabLst>
                <a:tab pos="697865" algn="l"/>
              </a:tabLst>
            </a:pPr>
            <a:r>
              <a:rPr sz="1200" b="0" dirty="0">
                <a:solidFill>
                  <a:srgbClr val="155F9F"/>
                </a:solidFill>
                <a:latin typeface="Arial"/>
                <a:cs typeface="Arial"/>
              </a:rPr>
              <a:t>►	</a:t>
            </a:r>
            <a:r>
              <a:rPr sz="1500" b="0" spc="-5" dirty="0">
                <a:latin typeface="Arial"/>
                <a:cs typeface="Arial"/>
              </a:rPr>
              <a:t>Home </a:t>
            </a:r>
            <a:r>
              <a:rPr sz="1500" b="0" dirty="0">
                <a:latin typeface="Arial"/>
                <a:cs typeface="Arial"/>
              </a:rPr>
              <a:t>Health</a:t>
            </a:r>
            <a:r>
              <a:rPr sz="1500" b="0" spc="-5" dirty="0">
                <a:latin typeface="Arial"/>
                <a:cs typeface="Arial"/>
              </a:rPr>
              <a:t> </a:t>
            </a:r>
            <a:r>
              <a:rPr sz="1500" b="0" dirty="0">
                <a:latin typeface="Arial"/>
                <a:cs typeface="Arial"/>
              </a:rPr>
              <a:t>Care</a:t>
            </a:r>
            <a:endParaRPr sz="1500" dirty="0">
              <a:latin typeface="Arial"/>
              <a:cs typeface="Arial"/>
            </a:endParaRPr>
          </a:p>
          <a:p>
            <a:pPr marL="360045">
              <a:lnSpc>
                <a:spcPct val="100000"/>
              </a:lnSpc>
              <a:spcBef>
                <a:spcPts val="1320"/>
              </a:spcBef>
              <a:tabLst>
                <a:tab pos="697865" algn="l"/>
              </a:tabLst>
            </a:pPr>
            <a:r>
              <a:rPr sz="1200" b="0" dirty="0">
                <a:solidFill>
                  <a:srgbClr val="155F9F"/>
                </a:solidFill>
                <a:latin typeface="Arial"/>
                <a:cs typeface="Arial"/>
              </a:rPr>
              <a:t>►	</a:t>
            </a:r>
            <a:r>
              <a:rPr sz="1500" b="0" dirty="0">
                <a:latin typeface="Arial"/>
                <a:cs typeface="Arial"/>
              </a:rPr>
              <a:t>Surgical</a:t>
            </a:r>
            <a:r>
              <a:rPr sz="1500" b="0" spc="-25" dirty="0">
                <a:latin typeface="Arial"/>
                <a:cs typeface="Arial"/>
              </a:rPr>
              <a:t> </a:t>
            </a:r>
            <a:r>
              <a:rPr sz="1500" b="0" dirty="0">
                <a:latin typeface="Arial"/>
                <a:cs typeface="Arial"/>
              </a:rPr>
              <a:t>Care</a:t>
            </a:r>
            <a:endParaRPr sz="1500" dirty="0">
              <a:latin typeface="Arial"/>
              <a:cs typeface="Arial"/>
            </a:endParaRPr>
          </a:p>
          <a:p>
            <a:pPr marL="360045">
              <a:lnSpc>
                <a:spcPct val="100000"/>
              </a:lnSpc>
              <a:spcBef>
                <a:spcPts val="1320"/>
              </a:spcBef>
              <a:tabLst>
                <a:tab pos="697865" algn="l"/>
              </a:tabLst>
            </a:pPr>
            <a:r>
              <a:rPr sz="1200" b="0" dirty="0">
                <a:solidFill>
                  <a:srgbClr val="155F9F"/>
                </a:solidFill>
                <a:latin typeface="Arial"/>
                <a:cs typeface="Arial"/>
              </a:rPr>
              <a:t>►	</a:t>
            </a:r>
            <a:r>
              <a:rPr sz="1500" b="0" dirty="0">
                <a:latin typeface="Arial"/>
                <a:cs typeface="Arial"/>
              </a:rPr>
              <a:t>American</a:t>
            </a:r>
            <a:r>
              <a:rPr sz="1500" b="0" spc="-10" dirty="0">
                <a:latin typeface="Arial"/>
                <a:cs typeface="Arial"/>
              </a:rPr>
              <a:t> </a:t>
            </a:r>
            <a:r>
              <a:rPr sz="1500" b="0" dirty="0">
                <a:latin typeface="Arial"/>
                <a:cs typeface="Arial"/>
              </a:rPr>
              <a:t>Indian</a:t>
            </a:r>
            <a:endParaRPr sz="1500" dirty="0">
              <a:latin typeface="Arial"/>
              <a:cs typeface="Arial"/>
            </a:endParaRPr>
          </a:p>
          <a:p>
            <a:pPr>
              <a:lnSpc>
                <a:spcPct val="100000"/>
              </a:lnSpc>
            </a:pPr>
            <a:endParaRPr sz="1500" dirty="0">
              <a:latin typeface="Arial"/>
              <a:cs typeface="Arial"/>
            </a:endParaRPr>
          </a:p>
          <a:p>
            <a:pPr>
              <a:lnSpc>
                <a:spcPct val="100000"/>
              </a:lnSpc>
            </a:pPr>
            <a:endParaRPr sz="2300" dirty="0">
              <a:latin typeface="Times New Roman"/>
              <a:cs typeface="Times New Roman"/>
            </a:endParaRPr>
          </a:p>
          <a:p>
            <a:pPr marL="12700" marR="5080">
              <a:lnSpc>
                <a:spcPct val="100000"/>
              </a:lnSpc>
            </a:pPr>
            <a:r>
              <a:rPr spc="-5" dirty="0"/>
              <a:t>Patient </a:t>
            </a:r>
            <a:r>
              <a:rPr dirty="0"/>
              <a:t>Experience </a:t>
            </a:r>
            <a:r>
              <a:rPr spc="10" dirty="0"/>
              <a:t>with</a:t>
            </a:r>
            <a:r>
              <a:rPr spc="-105" dirty="0"/>
              <a:t> </a:t>
            </a:r>
            <a:r>
              <a:rPr dirty="0"/>
              <a:t>Condition-  </a:t>
            </a:r>
            <a:r>
              <a:rPr spc="-5" dirty="0"/>
              <a:t>Specific</a:t>
            </a:r>
            <a:r>
              <a:rPr dirty="0"/>
              <a:t> Care</a:t>
            </a:r>
          </a:p>
          <a:p>
            <a:pPr marL="360045">
              <a:lnSpc>
                <a:spcPct val="100000"/>
              </a:lnSpc>
              <a:spcBef>
                <a:spcPts val="970"/>
              </a:spcBef>
              <a:tabLst>
                <a:tab pos="697865" algn="l"/>
              </a:tabLst>
            </a:pPr>
            <a:r>
              <a:rPr sz="1200" b="0" dirty="0">
                <a:solidFill>
                  <a:srgbClr val="155F9F"/>
                </a:solidFill>
                <a:latin typeface="Arial"/>
                <a:cs typeface="Arial"/>
              </a:rPr>
              <a:t>►	</a:t>
            </a:r>
            <a:r>
              <a:rPr sz="1500" b="0" dirty="0">
                <a:latin typeface="Arial"/>
                <a:cs typeface="Arial"/>
              </a:rPr>
              <a:t>Cancer</a:t>
            </a:r>
            <a:r>
              <a:rPr sz="1500" b="0" spc="-10" dirty="0">
                <a:latin typeface="Arial"/>
                <a:cs typeface="Arial"/>
              </a:rPr>
              <a:t> </a:t>
            </a:r>
            <a:r>
              <a:rPr sz="1500" b="0" dirty="0">
                <a:latin typeface="Arial"/>
                <a:cs typeface="Arial"/>
              </a:rPr>
              <a:t>Care</a:t>
            </a:r>
            <a:endParaRPr sz="1500" dirty="0">
              <a:latin typeface="Arial"/>
              <a:cs typeface="Arial"/>
            </a:endParaRPr>
          </a:p>
          <a:p>
            <a:pPr marL="360045">
              <a:lnSpc>
                <a:spcPct val="100000"/>
              </a:lnSpc>
              <a:spcBef>
                <a:spcPts val="960"/>
              </a:spcBef>
              <a:tabLst>
                <a:tab pos="697865" algn="l"/>
              </a:tabLst>
            </a:pPr>
            <a:r>
              <a:rPr sz="1200" b="0" dirty="0">
                <a:solidFill>
                  <a:srgbClr val="155F9F"/>
                </a:solidFill>
                <a:latin typeface="Arial"/>
                <a:cs typeface="Arial"/>
              </a:rPr>
              <a:t>►	</a:t>
            </a:r>
            <a:r>
              <a:rPr sz="1500" b="0" dirty="0">
                <a:latin typeface="Arial"/>
                <a:cs typeface="Arial"/>
              </a:rPr>
              <a:t>Mental Health</a:t>
            </a:r>
            <a:r>
              <a:rPr sz="1500" b="0" spc="-35" dirty="0">
                <a:latin typeface="Arial"/>
                <a:cs typeface="Arial"/>
              </a:rPr>
              <a:t> </a:t>
            </a:r>
            <a:r>
              <a:rPr sz="1500" b="0" dirty="0">
                <a:latin typeface="Arial"/>
                <a:cs typeface="Arial"/>
              </a:rPr>
              <a:t>Care</a:t>
            </a:r>
            <a:endParaRPr sz="1500" dirty="0">
              <a:latin typeface="Arial"/>
              <a:cs typeface="Arial"/>
            </a:endParaRPr>
          </a:p>
        </p:txBody>
      </p:sp>
      <p:sp>
        <p:nvSpPr>
          <p:cNvPr id="5" name="object 5"/>
          <p:cNvSpPr txBox="1"/>
          <p:nvPr/>
        </p:nvSpPr>
        <p:spPr>
          <a:xfrm>
            <a:off x="4856688" y="4226307"/>
            <a:ext cx="3308350" cy="1897380"/>
          </a:xfrm>
          <a:prstGeom prst="rect">
            <a:avLst/>
          </a:prstGeom>
        </p:spPr>
        <p:txBody>
          <a:bodyPr vert="horz" wrap="square" lIns="0" tIns="12700" rIns="0" bIns="0" rtlCol="0">
            <a:spAutoFit/>
          </a:bodyPr>
          <a:lstStyle/>
          <a:p>
            <a:pPr marL="12700" marR="5080">
              <a:lnSpc>
                <a:spcPct val="100000"/>
              </a:lnSpc>
              <a:spcBef>
                <a:spcPts val="100"/>
              </a:spcBef>
            </a:pPr>
            <a:r>
              <a:rPr sz="1700" b="1" spc="-5" dirty="0">
                <a:latin typeface="Arial"/>
                <a:cs typeface="Arial"/>
              </a:rPr>
              <a:t>Enrollee Experience </a:t>
            </a:r>
            <a:r>
              <a:rPr sz="1700" b="1" spc="5" dirty="0">
                <a:latin typeface="Arial"/>
                <a:cs typeface="Arial"/>
              </a:rPr>
              <a:t>with </a:t>
            </a:r>
            <a:r>
              <a:rPr sz="1700" b="1" spc="-5" dirty="0">
                <a:latin typeface="Arial"/>
                <a:cs typeface="Arial"/>
              </a:rPr>
              <a:t>Health  </a:t>
            </a:r>
            <a:r>
              <a:rPr sz="1700" b="1" dirty="0">
                <a:latin typeface="Arial"/>
                <a:cs typeface="Arial"/>
              </a:rPr>
              <a:t>Plans</a:t>
            </a:r>
            <a:endParaRPr sz="1700">
              <a:latin typeface="Arial"/>
              <a:cs typeface="Arial"/>
            </a:endParaRPr>
          </a:p>
          <a:p>
            <a:pPr marL="469900">
              <a:lnSpc>
                <a:spcPct val="100000"/>
              </a:lnSpc>
              <a:spcBef>
                <a:spcPts val="994"/>
              </a:spcBef>
            </a:pPr>
            <a:r>
              <a:rPr sz="1200" dirty="0">
                <a:solidFill>
                  <a:srgbClr val="155F9F"/>
                </a:solidFill>
                <a:latin typeface="Arial"/>
                <a:cs typeface="Arial"/>
              </a:rPr>
              <a:t>►  </a:t>
            </a:r>
            <a:r>
              <a:rPr sz="1500" dirty="0">
                <a:latin typeface="Arial"/>
                <a:cs typeface="Arial"/>
              </a:rPr>
              <a:t>Health</a:t>
            </a:r>
            <a:r>
              <a:rPr sz="1500" spc="-150" dirty="0">
                <a:latin typeface="Arial"/>
                <a:cs typeface="Arial"/>
              </a:rPr>
              <a:t> </a:t>
            </a:r>
            <a:r>
              <a:rPr sz="1500" dirty="0">
                <a:latin typeface="Arial"/>
                <a:cs typeface="Arial"/>
              </a:rPr>
              <a:t>Plan</a:t>
            </a:r>
            <a:endParaRPr sz="1500">
              <a:latin typeface="Arial"/>
              <a:cs typeface="Arial"/>
            </a:endParaRPr>
          </a:p>
          <a:p>
            <a:pPr marL="469900">
              <a:lnSpc>
                <a:spcPct val="100000"/>
              </a:lnSpc>
              <a:spcBef>
                <a:spcPts val="1140"/>
              </a:spcBef>
            </a:pPr>
            <a:r>
              <a:rPr sz="1200" dirty="0">
                <a:solidFill>
                  <a:srgbClr val="155F9F"/>
                </a:solidFill>
                <a:latin typeface="Arial"/>
                <a:cs typeface="Arial"/>
              </a:rPr>
              <a:t>►  </a:t>
            </a:r>
            <a:r>
              <a:rPr sz="1500" dirty="0">
                <a:latin typeface="Arial"/>
                <a:cs typeface="Arial"/>
              </a:rPr>
              <a:t>Dental</a:t>
            </a:r>
            <a:r>
              <a:rPr sz="1500" spc="-150" dirty="0">
                <a:latin typeface="Arial"/>
                <a:cs typeface="Arial"/>
              </a:rPr>
              <a:t> </a:t>
            </a:r>
            <a:r>
              <a:rPr sz="1500" dirty="0">
                <a:latin typeface="Arial"/>
                <a:cs typeface="Arial"/>
              </a:rPr>
              <a:t>Plan</a:t>
            </a:r>
            <a:endParaRPr sz="1500">
              <a:latin typeface="Arial"/>
              <a:cs typeface="Arial"/>
            </a:endParaRPr>
          </a:p>
          <a:p>
            <a:pPr marL="698500" marR="99695" indent="-228600">
              <a:lnSpc>
                <a:spcPct val="110000"/>
              </a:lnSpc>
              <a:spcBef>
                <a:spcPts val="960"/>
              </a:spcBef>
            </a:pPr>
            <a:r>
              <a:rPr sz="1200" dirty="0">
                <a:solidFill>
                  <a:srgbClr val="155F9F"/>
                </a:solidFill>
                <a:latin typeface="Arial"/>
                <a:cs typeface="Arial"/>
              </a:rPr>
              <a:t>► </a:t>
            </a:r>
            <a:r>
              <a:rPr sz="1500" spc="-5" dirty="0">
                <a:latin typeface="Arial"/>
                <a:cs typeface="Arial"/>
              </a:rPr>
              <a:t>Home </a:t>
            </a:r>
            <a:r>
              <a:rPr sz="1500" dirty="0">
                <a:latin typeface="Arial"/>
                <a:cs typeface="Arial"/>
              </a:rPr>
              <a:t>and </a:t>
            </a:r>
            <a:r>
              <a:rPr sz="1500" spc="-5" dirty="0">
                <a:latin typeface="Arial"/>
                <a:cs typeface="Arial"/>
              </a:rPr>
              <a:t>Community-Based  Services</a:t>
            </a:r>
            <a:endParaRPr sz="1500">
              <a:latin typeface="Arial"/>
              <a:cs typeface="Arial"/>
            </a:endParaRPr>
          </a:p>
        </p:txBody>
      </p:sp>
      <p:sp>
        <p:nvSpPr>
          <p:cNvPr id="6" name="object 6"/>
          <p:cNvSpPr/>
          <p:nvPr/>
        </p:nvSpPr>
        <p:spPr>
          <a:xfrm>
            <a:off x="4431791" y="1426464"/>
            <a:ext cx="94487" cy="500329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479035" y="1449324"/>
            <a:ext cx="0" cy="4912995"/>
          </a:xfrm>
          <a:custGeom>
            <a:avLst/>
            <a:gdLst/>
            <a:ahLst/>
            <a:cxnLst/>
            <a:rect l="l" t="t" r="r" b="b"/>
            <a:pathLst>
              <a:path h="4912995">
                <a:moveTo>
                  <a:pt x="0" y="0"/>
                </a:moveTo>
                <a:lnTo>
                  <a:pt x="0" y="4912906"/>
                </a:lnTo>
              </a:path>
            </a:pathLst>
          </a:custGeom>
          <a:ln w="9144">
            <a:solidFill>
              <a:srgbClr val="4F81BC"/>
            </a:solidFill>
          </a:ln>
        </p:spPr>
        <p:txBody>
          <a:bodyPr wrap="square" lIns="0" tIns="0" rIns="0" bIns="0" rtlCol="0"/>
          <a:lstStyle/>
          <a:p>
            <a:endParaRPr/>
          </a:p>
        </p:txBody>
      </p:sp>
      <p:sp>
        <p:nvSpPr>
          <p:cNvPr id="8" name="object 8"/>
          <p:cNvSpPr/>
          <p:nvPr/>
        </p:nvSpPr>
        <p:spPr>
          <a:xfrm>
            <a:off x="201168" y="4014215"/>
            <a:ext cx="8532875" cy="9448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43840" y="4041647"/>
            <a:ext cx="8442325" cy="0"/>
          </a:xfrm>
          <a:custGeom>
            <a:avLst/>
            <a:gdLst/>
            <a:ahLst/>
            <a:cxnLst/>
            <a:rect l="l" t="t" r="r" b="b"/>
            <a:pathLst>
              <a:path w="8442325">
                <a:moveTo>
                  <a:pt x="0" y="0"/>
                </a:moveTo>
                <a:lnTo>
                  <a:pt x="8442248" y="0"/>
                </a:lnTo>
              </a:path>
            </a:pathLst>
          </a:custGeom>
          <a:ln w="9144">
            <a:solidFill>
              <a:srgbClr val="4F81BC"/>
            </a:solidFill>
          </a:ln>
        </p:spPr>
        <p:txBody>
          <a:bodyPr wrap="square" lIns="0" tIns="0" rIns="0" bIns="0" rtlCol="0"/>
          <a:lstStyle/>
          <a:p>
            <a:endParaRPr/>
          </a:p>
        </p:txBody>
      </p:sp>
    </p:spTree>
    <p:extLst>
      <p:ext uri="{BB962C8B-B14F-4D97-AF65-F5344CB8AC3E}">
        <p14:creationId xmlns:p14="http://schemas.microsoft.com/office/powerpoint/2010/main" val="23555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306"/>
            <a:ext cx="8534400" cy="1143000"/>
          </a:xfrm>
        </p:spPr>
        <p:txBody>
          <a:bodyPr>
            <a:noAutofit/>
          </a:bodyPr>
          <a:lstStyle/>
          <a:p>
            <a:pPr algn="ctr"/>
            <a:br>
              <a:rPr lang="en-US" sz="3400" dirty="0">
                <a:solidFill>
                  <a:schemeClr val="tx2"/>
                </a:solidFill>
                <a:latin typeface="Comic Sans MS" panose="030F0702030302020204" pitchFamily="66" charset="0"/>
              </a:rPr>
            </a:br>
            <a:r>
              <a:rPr lang="en-US" sz="3400" dirty="0">
                <a:solidFill>
                  <a:schemeClr val="tx2"/>
                </a:solidFill>
                <a:latin typeface="Comic Sans MS" panose="030F0702030302020204" pitchFamily="66" charset="0"/>
              </a:rPr>
              <a:t>CAHPS relies on </a:t>
            </a:r>
            <a:r>
              <a:rPr lang="en-US" sz="3400" u="sng" dirty="0">
                <a:solidFill>
                  <a:schemeClr val="tx2"/>
                </a:solidFill>
                <a:latin typeface="Comic Sans MS" panose="030F0702030302020204" pitchFamily="66" charset="0"/>
              </a:rPr>
              <a:t>reports about care</a:t>
            </a:r>
          </a:p>
        </p:txBody>
      </p:sp>
      <p:sp>
        <p:nvSpPr>
          <p:cNvPr id="8" name="Rounded Rectangle 7"/>
          <p:cNvSpPr/>
          <p:nvPr/>
        </p:nvSpPr>
        <p:spPr>
          <a:xfrm>
            <a:off x="517847" y="1775374"/>
            <a:ext cx="7964974" cy="4376791"/>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219200" y="2133600"/>
            <a:ext cx="6629400" cy="2523768"/>
          </a:xfrm>
          <a:prstGeom prst="rect">
            <a:avLst/>
          </a:prstGeom>
          <a:noFill/>
        </p:spPr>
        <p:txBody>
          <a:bodyPr wrap="square" rtlCol="0">
            <a:spAutoFit/>
          </a:bodyPr>
          <a:lstStyle/>
          <a:p>
            <a:r>
              <a:rPr lang="en-US" sz="2000" dirty="0"/>
              <a:t>In the last 6 months, how often did this provider explain things in a way that was easy to understand?</a:t>
            </a:r>
          </a:p>
          <a:p>
            <a:endParaRPr lang="en-US" sz="2000" dirty="0"/>
          </a:p>
          <a:p>
            <a:r>
              <a:rPr lang="en-US" sz="2000" dirty="0"/>
              <a:t>꙱  Never</a:t>
            </a:r>
          </a:p>
          <a:p>
            <a:r>
              <a:rPr lang="en-US" sz="2000" dirty="0"/>
              <a:t>꙱  Sometimes</a:t>
            </a:r>
          </a:p>
          <a:p>
            <a:r>
              <a:rPr lang="en-US" sz="2000" dirty="0"/>
              <a:t>꙱  Usually</a:t>
            </a:r>
          </a:p>
          <a:p>
            <a:r>
              <a:rPr lang="en-US" sz="2000" dirty="0"/>
              <a:t>꙱  Always</a:t>
            </a:r>
          </a:p>
          <a:p>
            <a:endParaRPr lang="en-US" dirty="0"/>
          </a:p>
        </p:txBody>
      </p:sp>
    </p:spTree>
    <p:extLst>
      <p:ext uri="{BB962C8B-B14F-4D97-AF65-F5344CB8AC3E}">
        <p14:creationId xmlns:p14="http://schemas.microsoft.com/office/powerpoint/2010/main" val="308918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C40C-CDF1-4004-8017-380F522E26C6}"/>
              </a:ext>
            </a:extLst>
          </p:cNvPr>
          <p:cNvSpPr>
            <a:spLocks noGrp="1"/>
          </p:cNvSpPr>
          <p:nvPr>
            <p:ph type="title"/>
          </p:nvPr>
        </p:nvSpPr>
        <p:spPr>
          <a:xfrm>
            <a:off x="436418" y="152400"/>
            <a:ext cx="7848600" cy="473404"/>
          </a:xfrm>
        </p:spPr>
        <p:txBody>
          <a:bodyPr/>
          <a:lstStyle/>
          <a:p>
            <a:pPr algn="r"/>
            <a:r>
              <a:rPr lang="en-US" dirty="0"/>
              <a:t>CAHPS Clinician and Group Survey 3.0</a:t>
            </a:r>
          </a:p>
        </p:txBody>
      </p:sp>
      <p:sp>
        <p:nvSpPr>
          <p:cNvPr id="3" name="Content Placeholder 2">
            <a:extLst>
              <a:ext uri="{FF2B5EF4-FFF2-40B4-BE49-F238E27FC236}">
                <a16:creationId xmlns:a16="http://schemas.microsoft.com/office/drawing/2014/main" id="{55EF9A27-02C4-4131-8F8F-C5685BED6061}"/>
              </a:ext>
            </a:extLst>
          </p:cNvPr>
          <p:cNvSpPr>
            <a:spLocks noGrp="1"/>
          </p:cNvSpPr>
          <p:nvPr>
            <p:ph idx="1"/>
          </p:nvPr>
        </p:nvSpPr>
        <p:spPr/>
        <p:txBody>
          <a:bodyPr/>
          <a:lstStyle/>
          <a:p>
            <a:pPr>
              <a:buFont typeface="Arial" panose="020B0604020202020204" pitchFamily="34" charset="0"/>
              <a:buChar char="•"/>
            </a:pPr>
            <a:r>
              <a:rPr lang="en-US" dirty="0"/>
              <a:t>Multi-item composites</a:t>
            </a:r>
          </a:p>
          <a:p>
            <a:pPr lvl="1">
              <a:buFont typeface="Arial" panose="020B0604020202020204" pitchFamily="34" charset="0"/>
              <a:buChar char="•"/>
            </a:pPr>
            <a:r>
              <a:rPr lang="en-US" dirty="0"/>
              <a:t>Doctor communication (4 items)</a:t>
            </a:r>
          </a:p>
          <a:p>
            <a:pPr lvl="1">
              <a:buFont typeface="Arial" panose="020B0604020202020204" pitchFamily="34" charset="0"/>
              <a:buChar char="•"/>
            </a:pPr>
            <a:r>
              <a:rPr lang="en-US" dirty="0"/>
              <a:t>Care coordination (3 items)</a:t>
            </a:r>
          </a:p>
          <a:p>
            <a:pPr lvl="1">
              <a:buFont typeface="Arial" panose="020B0604020202020204" pitchFamily="34" charset="0"/>
              <a:buChar char="•"/>
            </a:pPr>
            <a:r>
              <a:rPr lang="en-US" dirty="0"/>
              <a:t>Access to care (3 items)</a:t>
            </a:r>
          </a:p>
          <a:p>
            <a:pPr lvl="1">
              <a:buFont typeface="Arial" panose="020B0604020202020204" pitchFamily="34" charset="0"/>
              <a:buChar char="•"/>
            </a:pPr>
            <a:r>
              <a:rPr lang="en-US" dirty="0"/>
              <a:t>Office staff (2 items)</a:t>
            </a:r>
          </a:p>
          <a:p>
            <a:pPr>
              <a:buFont typeface="Arial" panose="020B0604020202020204" pitchFamily="34" charset="0"/>
              <a:buChar char="•"/>
            </a:pPr>
            <a:r>
              <a:rPr lang="en-US" dirty="0"/>
              <a:t>Single item</a:t>
            </a:r>
          </a:p>
          <a:p>
            <a:pPr lvl="1">
              <a:buFont typeface="Arial" panose="020B0604020202020204" pitchFamily="34" charset="0"/>
              <a:buChar char="•"/>
            </a:pPr>
            <a:r>
              <a:rPr lang="en-US" dirty="0"/>
              <a:t>Global rating of doctor (1 item)</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19466531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1_CAHPS slide template FINAL">
  <a:themeElements>
    <a:clrScheme name="CAHPS">
      <a:dk1>
        <a:srgbClr val="532683"/>
      </a:dk1>
      <a:lt1>
        <a:sysClr val="window" lastClr="FFFFFF"/>
      </a:lt1>
      <a:dk2>
        <a:srgbClr val="0073B1"/>
      </a:dk2>
      <a:lt2>
        <a:srgbClr val="FFFFFF"/>
      </a:lt2>
      <a:accent1>
        <a:srgbClr val="50B848"/>
      </a:accent1>
      <a:accent2>
        <a:srgbClr val="532683"/>
      </a:accent2>
      <a:accent3>
        <a:srgbClr val="F15A22"/>
      </a:accent3>
      <a:accent4>
        <a:srgbClr val="0073B1"/>
      </a:accent4>
      <a:accent5>
        <a:srgbClr val="C3002F"/>
      </a:accent5>
      <a:accent6>
        <a:srgbClr val="50B848"/>
      </a:accent6>
      <a:hlink>
        <a:srgbClr val="50B848"/>
      </a:hlink>
      <a:folHlink>
        <a:srgbClr val="5326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HPS PowerPoint Template FINAL" id="{EABDC649-7329-4557-AB7D-09C095F2A7DC}" vid="{1A45D2CC-56CE-4176-B7CA-F74C40F2F7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12249</TotalTime>
  <Words>3399</Words>
  <Application>Microsoft Office PowerPoint</Application>
  <PresentationFormat>On-screen Show (4:3)</PresentationFormat>
  <Paragraphs>468</Paragraphs>
  <Slides>36</Slides>
  <Notes>36</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0" baseType="lpstr">
      <vt:lpstr>Arial</vt:lpstr>
      <vt:lpstr>Book Antiqua</vt:lpstr>
      <vt:lpstr>Calibri</vt:lpstr>
      <vt:lpstr>Calibri Light</vt:lpstr>
      <vt:lpstr>Comic Sans MS</vt:lpstr>
      <vt:lpstr>Fd74401-Identity-H</vt:lpstr>
      <vt:lpstr>Garamond</vt:lpstr>
      <vt:lpstr>Times New Roman</vt:lpstr>
      <vt:lpstr>Wingdings</vt:lpstr>
      <vt:lpstr>Theme1</vt:lpstr>
      <vt:lpstr>21_CAHPS slide template FINAL</vt:lpstr>
      <vt:lpstr>Office Theme</vt:lpstr>
      <vt:lpstr>1_Office Theme</vt:lpstr>
      <vt:lpstr>Document</vt:lpstr>
      <vt:lpstr> Listening to the Patient: Measuring Patients’ Perceptions of Health Care </vt:lpstr>
      <vt:lpstr>Quality of care measurement</vt:lpstr>
      <vt:lpstr>Quality of care measurement</vt:lpstr>
      <vt:lpstr>Quality of care measurement</vt:lpstr>
      <vt:lpstr>Consumer Assessment of Healthcare Providers  and Systems (CAHPS®) Approach </vt:lpstr>
      <vt:lpstr>CAHPS Survey Development Process</vt:lpstr>
      <vt:lpstr>CAHPS Core Surveys</vt:lpstr>
      <vt:lpstr> CAHPS relies on reports about care</vt:lpstr>
      <vt:lpstr>CAHPS Clinician and Group Survey 3.0</vt:lpstr>
      <vt:lpstr>Patient Experience Content</vt:lpstr>
      <vt:lpstr>CAHPS Race and Ethnicity Questions</vt:lpstr>
      <vt:lpstr>#1: Race/Ethnic Differences in Patient Experience</vt:lpstr>
      <vt:lpstr>#2: Fongwa et al. (2008)</vt:lpstr>
      <vt:lpstr>#3: Distribution of Race and Ethnicity in 58,500 adult patients at a large integrated health system </vt:lpstr>
      <vt:lpstr>Patient Experience by Race and Ethnicity</vt:lpstr>
      <vt:lpstr>Backlash to Patient Experience Surveys</vt:lpstr>
      <vt:lpstr>Providers motivated to fulfill patient desires, regardless of appropriateness</vt:lpstr>
      <vt:lpstr>October 7, 2018</vt:lpstr>
      <vt:lpstr>Do providers fulfill patient desires, regardless of appropriateness?</vt:lpstr>
      <vt:lpstr>  HCAHPS Survey, Pain Management, and Opioid Misuse: The CMS Perspective </vt:lpstr>
      <vt:lpstr> Fenton suggested patients can be “satisfied” to death.</vt:lpstr>
      <vt:lpstr> Fenton et al. (2012)  Archives of Internal Medicine</vt:lpstr>
      <vt:lpstr>Five Concerns with Fenton et al. </vt:lpstr>
      <vt:lpstr>Five Concerns with Fenton et al. </vt:lpstr>
      <vt:lpstr>Reanalysis of Fenton et al.  (Xu et al., 2014)</vt:lpstr>
      <vt:lpstr>Patient Experiences and Mortality:  Significant for Only One Item</vt:lpstr>
      <vt:lpstr>Patient Experiences and Mortality: Non-Amenable vs. Amenable Deaths</vt:lpstr>
      <vt:lpstr>Patient Experiences and Mortality:  Consistency of Experiences Over Time</vt:lpstr>
      <vt:lpstr>Patient Reports are Weakly Related to Clinical Indicators </vt:lpstr>
      <vt:lpstr>Patient-reported data cannot be fairly compared across providers</vt:lpstr>
      <vt:lpstr>Collecting patient experience data is too burdensome and expensive </vt:lpstr>
      <vt:lpstr>Patient surveys are subjective and do not provide valid information</vt:lpstr>
      <vt:lpstr>CAHPS has evolved to include  system-level changes in telemedicine  </vt:lpstr>
      <vt:lpstr> CAHPS Health Plan Survey 5.1</vt:lpstr>
      <vt:lpstr>Questions?</vt:lpstr>
      <vt:lpstr>Physician Wellness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Report Design Elements to Draw in Consumers: Lessons from Three CVE Case Studies</dc:title>
  <dc:creator>Lise Rybowski</dc:creator>
  <cp:lastModifiedBy>Ron D Hays</cp:lastModifiedBy>
  <cp:revision>585</cp:revision>
  <cp:lastPrinted>2022-05-08T22:44:12Z</cp:lastPrinted>
  <dcterms:created xsi:type="dcterms:W3CDTF">2017-09-08T15:38:38Z</dcterms:created>
  <dcterms:modified xsi:type="dcterms:W3CDTF">2022-05-11T15:33:11Z</dcterms:modified>
</cp:coreProperties>
</file>