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314" r:id="rId2"/>
    <p:sldId id="322" r:id="rId3"/>
    <p:sldId id="324" r:id="rId4"/>
    <p:sldId id="315" r:id="rId5"/>
    <p:sldId id="326" r:id="rId6"/>
    <p:sldId id="317" r:id="rId7"/>
    <p:sldId id="319" r:id="rId8"/>
    <p:sldId id="327" r:id="rId9"/>
    <p:sldId id="329" r:id="rId10"/>
    <p:sldId id="320" r:id="rId11"/>
    <p:sldId id="331" r:id="rId12"/>
    <p:sldId id="330" r:id="rId13"/>
    <p:sldId id="332" r:id="rId14"/>
    <p:sldId id="336" r:id="rId15"/>
    <p:sldId id="32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440015985656131E-2"/>
          <c:y val="1.8758438811806465E-2"/>
          <c:w val="0.93448322046163967"/>
          <c:h val="0.8058550191417828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PROMIS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Sheet1!$A$2:$A$29</c:f>
              <c:numCache>
                <c:formatCode>General</c:formatCode>
                <c:ptCount val="2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</c:numCache>
            </c:numRef>
          </c:xVal>
          <c:yVal>
            <c:numRef>
              <c:f>Sheet1!$B$2:$B$29</c:f>
              <c:numCache>
                <c:formatCode>General</c:formatCode>
                <c:ptCount val="28"/>
                <c:pt idx="0">
                  <c:v>37</c:v>
                </c:pt>
                <c:pt idx="1">
                  <c:v>43</c:v>
                </c:pt>
                <c:pt idx="2">
                  <c:v>46</c:v>
                </c:pt>
                <c:pt idx="3">
                  <c:v>48</c:v>
                </c:pt>
                <c:pt idx="4">
                  <c:v>50</c:v>
                </c:pt>
                <c:pt idx="5">
                  <c:v>52</c:v>
                </c:pt>
                <c:pt idx="6">
                  <c:v>54</c:v>
                </c:pt>
                <c:pt idx="7">
                  <c:v>56</c:v>
                </c:pt>
                <c:pt idx="8">
                  <c:v>57</c:v>
                </c:pt>
                <c:pt idx="9">
                  <c:v>59</c:v>
                </c:pt>
                <c:pt idx="10">
                  <c:v>60</c:v>
                </c:pt>
                <c:pt idx="11">
                  <c:v>61</c:v>
                </c:pt>
                <c:pt idx="12">
                  <c:v>62</c:v>
                </c:pt>
                <c:pt idx="13">
                  <c:v>64</c:v>
                </c:pt>
                <c:pt idx="14">
                  <c:v>65</c:v>
                </c:pt>
                <c:pt idx="15">
                  <c:v>66</c:v>
                </c:pt>
                <c:pt idx="16">
                  <c:v>67</c:v>
                </c:pt>
                <c:pt idx="17">
                  <c:v>68</c:v>
                </c:pt>
                <c:pt idx="18">
                  <c:v>69</c:v>
                </c:pt>
                <c:pt idx="19">
                  <c:v>70</c:v>
                </c:pt>
                <c:pt idx="20">
                  <c:v>72</c:v>
                </c:pt>
                <c:pt idx="21">
                  <c:v>73</c:v>
                </c:pt>
                <c:pt idx="22">
                  <c:v>74</c:v>
                </c:pt>
                <c:pt idx="23">
                  <c:v>75</c:v>
                </c:pt>
                <c:pt idx="24">
                  <c:v>77</c:v>
                </c:pt>
                <c:pt idx="25">
                  <c:v>78</c:v>
                </c:pt>
                <c:pt idx="26">
                  <c:v>80</c:v>
                </c:pt>
                <c:pt idx="27">
                  <c:v>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787400"/>
        <c:axId val="207788184"/>
      </c:scatterChart>
      <c:valAx>
        <c:axId val="207787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88184"/>
        <c:crosses val="autoZero"/>
        <c:crossBetween val="midCat"/>
      </c:valAx>
      <c:valAx>
        <c:axId val="207788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874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536E11-721E-41FA-8CE0-698A14398D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859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4838"/>
            <a:ext cx="5029200" cy="41846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297" tIns="46148" rIns="92297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470ABE-68B4-4A0D-BD1D-335A3D462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821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10847-BD76-4CF1-B4FA-5904AF4D1D26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00088"/>
            <a:ext cx="4641850" cy="3481387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4838"/>
            <a:ext cx="5032375" cy="4184650"/>
          </a:xfrm>
          <a:noFill/>
          <a:ln w="9525"/>
        </p:spPr>
        <p:txBody>
          <a:bodyPr lIns="91592" tIns="45797" rIns="91592" bIns="45797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021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ABE-68B4-4A0D-BD1D-335A3D462B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04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76758-BD12-4267-B493-4D12388A0FC1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69C02-E369-4879-91CA-03853593EB48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08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15900" indent="-215900"/>
            <a:r>
              <a:rPr lang="en-US" altLang="en-US" smtClean="0">
                <a:latin typeface="Arial" charset="0"/>
              </a:rPr>
              <a:t>T = z*10 + 50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>
            <a:headEnd/>
            <a:tailEnd/>
          </a:ln>
        </p:spPr>
        <p:txBody>
          <a:bodyPr/>
          <a:lstStyle/>
          <a:p>
            <a:fld id="{2EE58EF9-3743-4A21-A8B4-5509453A6FA3}" type="slidenum">
              <a:rPr lang="en-US" altLang="en-US">
                <a:latin typeface="Arial" charset="0"/>
              </a:rPr>
              <a:pPr/>
              <a:t>11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97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70ABE-68B4-4A0D-BD1D-335A3D462B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864B49-7045-49C5-B4B3-0673F126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E61EE-6F76-4A8B-A3F0-A14B99009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F3614-EA32-4861-805B-A09623601E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218A4-0BF8-46D7-8262-F8EE0121D5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558F8-9720-4620-A7C8-4849500A5E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144F7-A160-4094-92CC-05EC6B0530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02445-D5E0-482D-BF29-E4FD9E1C5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72FED-1F7E-49DF-BA77-94A0D1F2A2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E63117-DF64-4337-B379-4F77249E1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EA2BC-E325-45BD-911B-0FFC6AEBC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C4DD0801-0637-43B8-90E8-50C11ED3DA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1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36913" y="502920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0" y="6175375"/>
            <a:ext cx="185738" cy="307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140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96913"/>
            <a:ext cx="9144000" cy="1600200"/>
          </a:xfrm>
        </p:spPr>
        <p:txBody>
          <a:bodyPr/>
          <a:lstStyle/>
          <a:p>
            <a:pPr eaLnBrk="1" hangingPunct="1"/>
            <a:r>
              <a:rPr lang="en-US" sz="4600" dirty="0" smtClean="0"/>
              <a:t> Social And Behavioral Determinants of Health</a:t>
            </a:r>
            <a:endParaRPr lang="en-US" sz="4000" dirty="0" smtClean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2820988"/>
            <a:ext cx="9144000" cy="40624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Arial" charset="0"/>
              </a:rPr>
              <a:t>Ron D. Hays, Ph.D. (UCLA) </a:t>
            </a:r>
          </a:p>
          <a:p>
            <a:pPr algn="ctr"/>
            <a:endParaRPr lang="en-US" sz="3600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0">
                <a:latin typeface="Arial" charset="0"/>
              </a:rPr>
              <a:t>February 6, 2014 (8:40-9:35 am session)</a:t>
            </a:r>
          </a:p>
          <a:p>
            <a:pPr algn="ctr">
              <a:spcBef>
                <a:spcPct val="50000"/>
              </a:spcBef>
            </a:pPr>
            <a:r>
              <a:rPr lang="en-US" sz="2400" b="0" i="1">
                <a:latin typeface="Arial" charset="0"/>
              </a:rPr>
              <a:t>Institute of Medicine Committee on Recommended Social and Behavioral Domains and Measures for Electronic Health Records</a:t>
            </a:r>
          </a:p>
          <a:p>
            <a:pPr algn="ctr">
              <a:spcBef>
                <a:spcPct val="50000"/>
              </a:spcBef>
            </a:pPr>
            <a:r>
              <a:rPr lang="en-US" sz="2400" b="0">
                <a:latin typeface="Arial" charset="0"/>
              </a:rPr>
              <a:t>Beckman Center of the National Academies Of Sciences</a:t>
            </a:r>
          </a:p>
          <a:p>
            <a:pPr algn="ctr">
              <a:spcBef>
                <a:spcPct val="50000"/>
              </a:spcBef>
            </a:pPr>
            <a:r>
              <a:rPr lang="en-US" sz="2400" b="0">
                <a:latin typeface="Arial" charset="0"/>
              </a:rPr>
              <a:t>100 Academy Drive, Irvine, CA 92617</a:t>
            </a:r>
          </a:p>
        </p:txBody>
      </p:sp>
      <p:pic>
        <p:nvPicPr>
          <p:cNvPr id="5126" name="Content Placeholder 5"/>
          <p:cNvPicPr>
            <a:picLocks noChangeAspect="1"/>
          </p:cNvPicPr>
          <p:nvPr/>
        </p:nvPicPr>
        <p:blipFill>
          <a:blip r:embed="rId3" cstate="print"/>
          <a:srcRect l="26471" t="16000" r="31470" b="18584"/>
          <a:stretch>
            <a:fillRect/>
          </a:stretch>
        </p:blipFill>
        <p:spPr bwMode="auto">
          <a:xfrm>
            <a:off x="7772400" y="1447800"/>
            <a:ext cx="1079789" cy="276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72FED-1F7E-49DF-BA77-94A0D1F2A20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3600" smtClean="0">
                <a:latin typeface="Comic Sans MS" pitchFamily="66" charset="0"/>
              </a:rPr>
              <a:t>How Much is Lost in Using Single Items? </a:t>
            </a:r>
            <a:br>
              <a:rPr lang="en-US" sz="3600" smtClean="0">
                <a:latin typeface="Comic Sans MS" pitchFamily="66" charset="0"/>
              </a:rPr>
            </a:br>
            <a:endParaRPr lang="en-US" sz="3200" smtClean="0">
              <a:latin typeface="Comic Sans MS" pitchFamily="66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609725"/>
            <a:ext cx="9145588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“IRT is grounded in knowing that any subset from a pool of </a:t>
            </a:r>
            <a:r>
              <a:rPr lang="en-US" dirty="0" err="1" smtClean="0">
                <a:latin typeface="Comic Sans MS" panose="030F0702030302020204" pitchFamily="66" charset="0"/>
              </a:rPr>
              <a:t>unidimensional</a:t>
            </a:r>
            <a:r>
              <a:rPr lang="en-US" dirty="0" smtClean="0">
                <a:latin typeface="Comic Sans MS" panose="030F0702030302020204" pitchFamily="66" charset="0"/>
              </a:rPr>
              <a:t> items can be used to represent the underlying concept.”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>
                <a:latin typeface="Comic Sans MS" panose="030F0702030302020204" pitchFamily="66" charset="0"/>
              </a:rPr>
              <a:t>Identify best subset of items for estimating score based on large pool of items</a:t>
            </a:r>
          </a:p>
          <a:p>
            <a:pPr lvl="2">
              <a:defRPr/>
            </a:pPr>
            <a:r>
              <a:rPr lang="en-US" dirty="0" smtClean="0">
                <a:latin typeface="Comic Sans MS" panose="030F0702030302020204" pitchFamily="66" charset="0"/>
              </a:rPr>
              <a:t>Those with the highest </a:t>
            </a:r>
            <a:r>
              <a:rPr lang="en-US" smtClean="0">
                <a:latin typeface="Comic Sans MS" panose="030F0702030302020204" pitchFamily="66" charset="0"/>
              </a:rPr>
              <a:t>discrimination with thresholds closest </a:t>
            </a:r>
            <a:r>
              <a:rPr lang="en-US" dirty="0" smtClean="0">
                <a:latin typeface="Comic Sans MS" panose="030F0702030302020204" pitchFamily="66" charset="0"/>
              </a:rPr>
              <a:t>to where people are on the underlying continuum (i.e., most informative).</a:t>
            </a:r>
          </a:p>
          <a:p>
            <a:pPr lvl="1"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Hays, </a:t>
            </a:r>
            <a:r>
              <a:rPr lang="en-US" dirty="0" err="1" smtClean="0">
                <a:latin typeface="Comic Sans MS" panose="030F0702030302020204" pitchFamily="66" charset="0"/>
              </a:rPr>
              <a:t>Reise</a:t>
            </a:r>
            <a:r>
              <a:rPr lang="en-US" dirty="0" smtClean="0">
                <a:latin typeface="Comic Sans MS" panose="030F0702030302020204" pitchFamily="66" charset="0"/>
              </a:rPr>
              <a:t>, &amp; Calderon, 2013, </a:t>
            </a:r>
            <a:r>
              <a:rPr lang="en-US" u="sng" dirty="0" smtClean="0">
                <a:latin typeface="Comic Sans MS" panose="030F0702030302020204" pitchFamily="66" charset="0"/>
              </a:rPr>
              <a:t>JGIM</a:t>
            </a:r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10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en-US" sz="4000" smtClean="0">
                <a:latin typeface="Comic Sans MS" pitchFamily="66" charset="0"/>
              </a:rPr>
              <a:t>Reliability Target for Use of Measures with Individuals 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3505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Reliability ranges from 0-1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0.90 or above is goal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>
                <a:latin typeface="Comic Sans MS" panose="030F0702030302020204" pitchFamily="66" charset="0"/>
              </a:rPr>
              <a:t>SEM = SD (1- reliability)</a:t>
            </a:r>
            <a:r>
              <a:rPr lang="en-US" baseline="30000" dirty="0" smtClean="0">
                <a:latin typeface="Comic Sans MS" pitchFamily="66" charset="0"/>
              </a:rPr>
              <a:t>1/2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 95% CI = true score +/- 1.96 x SEM</a:t>
            </a:r>
          </a:p>
          <a:p>
            <a:pPr marL="984250" lvl="2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 if true z-score = 0, then CI: -.62 to +.62</a:t>
            </a:r>
          </a:p>
          <a:p>
            <a:pPr marL="1441450" lvl="3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  <a:defRPr/>
            </a:pPr>
            <a:r>
              <a:rPr lang="en-US" dirty="0" smtClean="0">
                <a:latin typeface="Comic Sans MS" pitchFamily="66" charset="0"/>
              </a:rPr>
              <a:t>Width of CI is 1.24 z-score units	</a:t>
            </a:r>
          </a:p>
          <a:p>
            <a:pPr>
              <a:defRPr/>
            </a:pPr>
            <a:endParaRPr lang="en-US" dirty="0" smtClean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Reliability = 0.90 when </a:t>
            </a:r>
            <a:r>
              <a:rPr lang="en-US" u="sng" dirty="0" smtClean="0">
                <a:latin typeface="Comic Sans MS" panose="030F0702030302020204" pitchFamily="66" charset="0"/>
              </a:rPr>
              <a:t>SE = 3.2 </a:t>
            </a:r>
          </a:p>
          <a:p>
            <a:pPr lvl="1">
              <a:defRPr/>
            </a:pPr>
            <a:r>
              <a:rPr lang="en-US" dirty="0" smtClean="0">
                <a:latin typeface="Comic Sans MS" panose="030F0702030302020204" pitchFamily="66" charset="0"/>
              </a:rPr>
              <a:t>T-scores (mean = 50, SD = 10)</a:t>
            </a:r>
          </a:p>
          <a:p>
            <a:pPr lvl="1"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Reliability = 1 – (SE/10)</a:t>
            </a:r>
            <a:r>
              <a:rPr lang="en-US" baseline="30000" dirty="0" smtClean="0">
                <a:latin typeface="Comic Sans MS" panose="030F0702030302020204" pitchFamily="66" charset="0"/>
              </a:rPr>
              <a:t>2</a:t>
            </a:r>
            <a:endParaRPr lang="en-US" dirty="0" smtClean="0">
              <a:latin typeface="Comic Sans MS" panose="030F0702030302020204" pitchFamily="66" charset="0"/>
            </a:endParaRPr>
          </a:p>
          <a:p>
            <a:pPr marL="914400" lvl="2" indent="0">
              <a:buFontTx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r>
              <a:rPr lang="en-US" dirty="0" smtClean="0"/>
              <a:t>	</a:t>
            </a:r>
            <a:endParaRPr lang="en-US" baseline="300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baseline="30000" dirty="0" smtClean="0"/>
          </a:p>
          <a:p>
            <a:pPr lvl="1">
              <a:buFontTx/>
              <a:buNone/>
              <a:defRPr/>
            </a:pPr>
            <a:endParaRPr lang="en-US" dirty="0" smtClean="0"/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6781800" y="5648980"/>
            <a:ext cx="225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800" dirty="0">
                <a:latin typeface="Comic Sans MS" pitchFamily="66" charset="0"/>
              </a:rPr>
              <a:t>T =</a:t>
            </a:r>
            <a:r>
              <a:rPr lang="en-US" altLang="en-US" sz="2800" dirty="0">
                <a:latin typeface="Comic Sans MS" pitchFamily="66" charset="0"/>
              </a:rPr>
              <a:t> </a:t>
            </a:r>
            <a:r>
              <a:rPr lang="en-US" altLang="en-US" sz="1800" dirty="0">
                <a:latin typeface="Comic Sans MS" pitchFamily="66" charset="0"/>
              </a:rPr>
              <a:t>50 + (z * 10)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11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sz="3600" smtClean="0">
                <a:latin typeface="Comic Sans MS" pitchFamily="66" charset="0"/>
              </a:rPr>
              <a:t>PROMIS Physical Functioning </a:t>
            </a:r>
            <a:br>
              <a:rPr lang="en-US" altLang="en-US" sz="3600" smtClean="0">
                <a:latin typeface="Comic Sans MS" pitchFamily="66" charset="0"/>
              </a:rPr>
            </a:br>
            <a:r>
              <a:rPr lang="en-US" altLang="en-US" sz="3600" smtClean="0">
                <a:latin typeface="Comic Sans MS" pitchFamily="66" charset="0"/>
              </a:rPr>
              <a:t>vs. “Legacy” Measures</a:t>
            </a:r>
          </a:p>
        </p:txBody>
      </p:sp>
      <p:pic>
        <p:nvPicPr>
          <p:cNvPr id="2048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891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 bwMode="auto">
          <a:xfrm>
            <a:off x="838200" y="5791200"/>
            <a:ext cx="7391400" cy="228600"/>
          </a:xfrm>
          <a:prstGeom prst="rect">
            <a:avLst/>
          </a:prstGeom>
          <a:solidFill>
            <a:schemeClr val="bg1"/>
          </a:solidFill>
          <a:ln w="38100" cap="flat" cmpd="sng" algn="ctr">
            <a:noFill/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1143000" y="5791200"/>
            <a:ext cx="693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800" dirty="0">
                <a:latin typeface="Arial" charset="0"/>
              </a:rPr>
              <a:t>10             20             30              40               50           60            70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12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1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Potential Targets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800100"/>
            <a:ext cx="8991600" cy="5097463"/>
          </a:xfrm>
        </p:spPr>
        <p:txBody>
          <a:bodyPr/>
          <a:lstStyle/>
          <a:p>
            <a:endParaRPr lang="en-US" sz="3000" dirty="0" smtClean="0">
              <a:latin typeface="Comic Sans MS" pitchFamily="66" charset="0"/>
            </a:endParaRPr>
          </a:p>
          <a:p>
            <a:r>
              <a:rPr lang="en-US" sz="3000" dirty="0" smtClean="0">
                <a:latin typeface="Comic Sans MS" pitchFamily="66" charset="0"/>
              </a:rPr>
              <a:t>PROMIS Physical activity bank </a:t>
            </a:r>
          </a:p>
          <a:p>
            <a:r>
              <a:rPr lang="en-US" sz="3000" dirty="0" smtClean="0">
                <a:latin typeface="Comic Sans MS" pitchFamily="66" charset="0"/>
              </a:rPr>
              <a:t>PROMIS alcohol use bank </a:t>
            </a:r>
          </a:p>
          <a:p>
            <a:r>
              <a:rPr lang="en-US" sz="3000" dirty="0" smtClean="0">
                <a:latin typeface="Comic Sans MS" pitchFamily="66" charset="0"/>
              </a:rPr>
              <a:t>PROMIS Sleep-related impairment bank</a:t>
            </a:r>
          </a:p>
          <a:p>
            <a:r>
              <a:rPr lang="en-US" sz="3000" dirty="0" smtClean="0">
                <a:latin typeface="Comic Sans MS" pitchFamily="66" charset="0"/>
              </a:rPr>
              <a:t>Maria </a:t>
            </a:r>
            <a:r>
              <a:rPr lang="en-US" sz="3000" dirty="0" err="1" smtClean="0">
                <a:latin typeface="Comic Sans MS" pitchFamily="66" charset="0"/>
              </a:rPr>
              <a:t>Edelen</a:t>
            </a:r>
            <a:r>
              <a:rPr lang="en-US" sz="3000" dirty="0" smtClean="0">
                <a:latin typeface="Comic Sans MS" pitchFamily="66" charset="0"/>
              </a:rPr>
              <a:t> smoking banks </a:t>
            </a:r>
          </a:p>
          <a:p>
            <a:r>
              <a:rPr lang="en-US" sz="3000" dirty="0" smtClean="0">
                <a:latin typeface="Comic Sans MS" pitchFamily="66" charset="0"/>
              </a:rPr>
              <a:t>PROMIS emotional distress bank</a:t>
            </a:r>
          </a:p>
          <a:p>
            <a:endParaRPr lang="en-US" sz="3000" dirty="0" smtClean="0">
              <a:latin typeface="Comic Sans MS" pitchFamily="66" charset="0"/>
            </a:endParaRPr>
          </a:p>
          <a:p>
            <a:pPr marL="457200" lvl="1" indent="0">
              <a:buNone/>
            </a:pPr>
            <a:endParaRPr lang="en-US" sz="2600" dirty="0" smtClean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13</a:t>
            </a:r>
            <a:endParaRPr lang="en-US" sz="1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622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258300" cy="1143000"/>
          </a:xfrm>
        </p:spPr>
        <p:txBody>
          <a:bodyPr/>
          <a:lstStyle/>
          <a:p>
            <a:r>
              <a:rPr lang="en-US" dirty="0"/>
              <a:t>Conversion of PHQ-9 to </a:t>
            </a:r>
            <a:br>
              <a:rPr lang="en-US" dirty="0"/>
            </a:br>
            <a:r>
              <a:rPr lang="en-US" dirty="0"/>
              <a:t>PROMIS Depression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476367"/>
              </p:ext>
            </p:extLst>
          </p:nvPr>
        </p:nvGraphicFramePr>
        <p:xfrm>
          <a:off x="514350" y="1600200"/>
          <a:ext cx="824865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67200" y="59552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PHQ-9</a:t>
            </a:r>
            <a:endParaRPr lang="en-US" sz="1800" b="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14</a:t>
            </a:r>
            <a:endParaRPr lang="en-US" sz="1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49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9144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Thank you.</a:t>
            </a: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229600" y="63978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15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>
          <a:xfrm>
            <a:off x="63500" y="274638"/>
            <a:ext cx="90805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Phase II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708525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Comic Sans MS" panose="030F0702030302020204" pitchFamily="66" charset="0"/>
              </a:rPr>
              <a:t>What specific measures under each domain specified in Phase 1 should be included in EHRs? 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800" dirty="0" smtClean="0">
                <a:latin typeface="Comic Sans MS" panose="030F0702030302020204" pitchFamily="66" charset="0"/>
              </a:rPr>
              <a:t>What are the obstacles to adding these measures to the EHR and how can these obstacles be overcome?</a:t>
            </a:r>
          </a:p>
          <a:p>
            <a:pPr>
              <a:defRPr/>
            </a:pPr>
            <a:endParaRPr lang="en-US" sz="2800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800" dirty="0" smtClean="0">
                <a:latin typeface="Comic Sans MS" panose="030F0702030302020204" pitchFamily="66" charset="0"/>
              </a:rPr>
              <a:t>What are the possibilities for linking EHRs to public health departments, social service agencies, or other relevant non-healthcare organizations?  </a:t>
            </a:r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2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My Charge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6513" y="1600200"/>
            <a:ext cx="9107487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What specific measures under each domain specified in Phase 1 should be included in EHRs? </a:t>
            </a:r>
          </a:p>
          <a:p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smtClean="0">
                <a:latin typeface="Comic Sans MS" pitchFamily="66" charset="0"/>
              </a:rPr>
              <a:t>“Characteristics of measures that make them effective in an EHR” (Karen </a:t>
            </a:r>
            <a:r>
              <a:rPr lang="en-US" dirty="0" err="1" smtClean="0">
                <a:latin typeface="Comic Sans MS" pitchFamily="66" charset="0"/>
              </a:rPr>
              <a:t>Helsing</a:t>
            </a:r>
            <a:r>
              <a:rPr lang="en-US" dirty="0" smtClean="0">
                <a:latin typeface="Comic Sans MS" pitchFamily="66" charset="0"/>
              </a:rPr>
              <a:t> email)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3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sz="4000" smtClean="0">
                <a:latin typeface="Comic Sans MS" pitchFamily="66" charset="0"/>
              </a:rPr>
              <a:t>Eastabrooks et al. (2013) </a:t>
            </a:r>
            <a:br>
              <a:rPr lang="en-US" sz="4000" smtClean="0">
                <a:latin typeface="Comic Sans MS" pitchFamily="66" charset="0"/>
              </a:rPr>
            </a:br>
            <a:r>
              <a:rPr lang="en-US" sz="4000" u="sng" smtClean="0">
                <a:latin typeface="Comic Sans MS" pitchFamily="66" charset="0"/>
              </a:rPr>
              <a:t>J Am Med Inform Assoc</a:t>
            </a:r>
            <a:r>
              <a:rPr lang="en-US" sz="4000" smtClean="0">
                <a:latin typeface="Comic Sans MS" pitchFamily="66" charset="0"/>
              </a:rPr>
              <a:t>.</a:t>
            </a:r>
          </a:p>
        </p:txBody>
      </p:sp>
      <p:sp>
        <p:nvSpPr>
          <p:cNvPr id="9219" name="Content Placeholder 5"/>
          <p:cNvSpPr>
            <a:spLocks noGrp="1"/>
          </p:cNvSpPr>
          <p:nvPr>
            <p:ph idx="1"/>
          </p:nvPr>
        </p:nvSpPr>
        <p:spPr>
          <a:xfrm>
            <a:off x="0" y="1431925"/>
            <a:ext cx="9144000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Expert panel subject matter working groups 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Examined available tools using standard criteria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 Including extent to which item/measure potentially enhances patient engagement.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Recommended up to 4 candidate measures for inclusion in EHR (http://www.gem-beta.org)</a:t>
            </a:r>
          </a:p>
          <a:p>
            <a:r>
              <a:rPr lang="en-US" dirty="0" smtClean="0">
                <a:latin typeface="Comic Sans MS" pitchFamily="66" charset="0"/>
              </a:rPr>
              <a:t>Reviewed by 93 health professionals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Primary care, patients, professional societies, </a:t>
            </a:r>
            <a:r>
              <a:rPr lang="en-US" dirty="0" smtClean="0">
                <a:latin typeface="Comic Sans MS" pitchFamily="66" charset="0"/>
              </a:rPr>
              <a:t>scientists</a:t>
            </a:r>
            <a:r>
              <a:rPr lang="en-US" dirty="0" smtClean="0">
                <a:latin typeface="Comic Sans MS" pitchFamily="66" charset="0"/>
              </a:rPr>
              <a:t>, regulators, </a:t>
            </a:r>
            <a:r>
              <a:rPr lang="en-US" smtClean="0">
                <a:latin typeface="Comic Sans MS" pitchFamily="66" charset="0"/>
              </a:rPr>
              <a:t>federal </a:t>
            </a:r>
            <a:r>
              <a:rPr lang="en-US" smtClean="0">
                <a:latin typeface="Comic Sans MS" pitchFamily="66" charset="0"/>
              </a:rPr>
              <a:t>entities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Finalized in town hall meeting with stakeholders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4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1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Nine Domains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52400" y="800100"/>
            <a:ext cx="8991600" cy="5097463"/>
          </a:xfrm>
        </p:spPr>
        <p:txBody>
          <a:bodyPr/>
          <a:lstStyle/>
          <a:p>
            <a:r>
              <a:rPr lang="en-US" sz="2800" b="1" smtClean="0">
                <a:latin typeface="Comic Sans MS" pitchFamily="66" charset="0"/>
              </a:rPr>
              <a:t>Behavioral characteristics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Eating patterns (3 items)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Physical activity (2 items)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Risky drinking (1 item)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Sleep quality (2 items)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Smoking/tobacco use (2 items)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Substance use (1 item)</a:t>
            </a:r>
          </a:p>
          <a:p>
            <a:r>
              <a:rPr lang="en-US" sz="2800" b="1" smtClean="0">
                <a:latin typeface="Comic Sans MS" pitchFamily="66" charset="0"/>
              </a:rPr>
              <a:t>Psychosocial characteristics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Anxiety and depression (4 items)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Stress (1 item)</a:t>
            </a:r>
          </a:p>
          <a:p>
            <a:r>
              <a:rPr lang="en-US" sz="2800" b="1" smtClean="0">
                <a:latin typeface="Comic Sans MS" pitchFamily="66" charset="0"/>
              </a:rPr>
              <a:t>Patient characteristics</a:t>
            </a:r>
          </a:p>
          <a:p>
            <a:pPr lvl="1"/>
            <a:r>
              <a:rPr lang="en-US" sz="2600" smtClean="0">
                <a:latin typeface="Comic Sans MS" pitchFamily="66" charset="0"/>
              </a:rPr>
              <a:t>Demographics (9 items)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5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3" cstate="print"/>
          <a:srcRect l="12838" t="11142" r="10441" b="6249"/>
          <a:stretch>
            <a:fillRect/>
          </a:stretch>
        </p:blipFill>
        <p:spPr bwMode="auto">
          <a:xfrm>
            <a:off x="152400" y="638684"/>
            <a:ext cx="8763000" cy="5304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6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4000" smtClean="0">
                <a:latin typeface="Comic Sans MS" pitchFamily="66" charset="0"/>
              </a:rPr>
              <a:t>Example Data Elements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-57150" y="1417638"/>
            <a:ext cx="9258300" cy="48260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How many times a week did you eat fast food or snacks or pizza?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Snacks could be healthy snacks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How many times in the past year have you used an illegal drug or used a prescription medication for non-medical reasons?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Is marijuana an “illegal” drug?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7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46088"/>
            <a:ext cx="9067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Important Aspects of Measures</a:t>
            </a:r>
            <a:br>
              <a:rPr lang="en-US" sz="4000" dirty="0" smtClean="0">
                <a:latin typeface="Comic Sans MS" pitchFamily="66" charset="0"/>
              </a:rPr>
            </a:br>
            <a:endParaRPr lang="en-US" sz="4000" dirty="0" smtClean="0">
              <a:latin typeface="Comic Sans MS" pitchFamily="66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" y="1219200"/>
            <a:ext cx="9017000" cy="4906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Comic Sans MS" pitchFamily="66" charset="0"/>
              </a:rPr>
              <a:t>Same people get same scores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Comic Sans MS" pitchFamily="66" charset="0"/>
              </a:rPr>
              <a:t>Different people get different scores and differ in hypothesized ways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Comic Sans MS" pitchFamily="66" charset="0"/>
              </a:rPr>
              <a:t>Measurement equivalence for different subgroups (e.g., age, gender, race/ethnicity)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Comic Sans MS" pitchFamily="66" charset="0"/>
              </a:rPr>
              <a:t>Measure is practical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Comic Sans MS" pitchFamily="66" charset="0"/>
              </a:rPr>
              <a:t>Standardized metric facilitating comparisons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600" y="6248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8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Comparability of Scores 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>(Two-sided tape measure)</a:t>
            </a:r>
          </a:p>
        </p:txBody>
      </p:sp>
      <p:pic>
        <p:nvPicPr>
          <p:cNvPr id="16387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5070"/>
          <a:stretch>
            <a:fillRect/>
          </a:stretch>
        </p:blipFill>
        <p:spPr>
          <a:xfrm>
            <a:off x="1600200" y="1646238"/>
            <a:ext cx="6019800" cy="3382962"/>
          </a:xfrm>
        </p:spPr>
      </p:pic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609600" y="5570538"/>
            <a:ext cx="792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1800" dirty="0">
                <a:latin typeface="Comic Sans MS" pitchFamily="66" charset="0"/>
              </a:rPr>
              <a:t>http://www.ahrq.gov/news/events/conference/2009/ware/index.html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600" y="63978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9</a:t>
            </a:r>
            <a:endParaRPr lang="en-US" sz="1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4908</TotalTime>
  <Words>597</Words>
  <Application>Microsoft Office PowerPoint</Application>
  <PresentationFormat>On-screen Show (4:3)</PresentationFormat>
  <Paragraphs>116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Comic Sans MS</vt:lpstr>
      <vt:lpstr>Times New Roman</vt:lpstr>
      <vt:lpstr>Wingdings</vt:lpstr>
      <vt:lpstr>Custom Design</vt:lpstr>
      <vt:lpstr> Social And Behavioral Determinants of Health</vt:lpstr>
      <vt:lpstr>Phase II Questions</vt:lpstr>
      <vt:lpstr>My Charge</vt:lpstr>
      <vt:lpstr>Eastabrooks et al. (2013)  J Am Med Inform Assoc.</vt:lpstr>
      <vt:lpstr>Nine Domains</vt:lpstr>
      <vt:lpstr>PowerPoint Presentation</vt:lpstr>
      <vt:lpstr>Example Data Elements</vt:lpstr>
      <vt:lpstr>Important Aspects of Measures </vt:lpstr>
      <vt:lpstr>Comparability of Scores  (Two-sided tape measure)</vt:lpstr>
      <vt:lpstr>How Much is Lost in Using Single Items?  </vt:lpstr>
      <vt:lpstr>Reliability Target for Use of Measures with Individuals </vt:lpstr>
      <vt:lpstr>PROMIS Physical Functioning  vs. “Legacy” Measures</vt:lpstr>
      <vt:lpstr>Potential Targets</vt:lpstr>
      <vt:lpstr>Conversion of PHQ-9 to  PROMIS Depression</vt:lpstr>
      <vt:lpstr>Thank you.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304</cp:revision>
  <cp:lastPrinted>2014-02-05T17:49:37Z</cp:lastPrinted>
  <dcterms:created xsi:type="dcterms:W3CDTF">2001-01-03T19:26:53Z</dcterms:created>
  <dcterms:modified xsi:type="dcterms:W3CDTF">2014-02-06T15:47:33Z</dcterms:modified>
</cp:coreProperties>
</file>