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509" r:id="rId3"/>
    <p:sldId id="453" r:id="rId4"/>
    <p:sldId id="521" r:id="rId5"/>
    <p:sldId id="497" r:id="rId6"/>
    <p:sldId id="506" r:id="rId7"/>
    <p:sldId id="501" r:id="rId8"/>
    <p:sldId id="510" r:id="rId9"/>
    <p:sldId id="511" r:id="rId10"/>
    <p:sldId id="512" r:id="rId11"/>
    <p:sldId id="513" r:id="rId12"/>
    <p:sldId id="514" r:id="rId13"/>
    <p:sldId id="516" r:id="rId14"/>
    <p:sldId id="466" r:id="rId15"/>
    <p:sldId id="515" r:id="rId16"/>
    <p:sldId id="470" r:id="rId17"/>
  </p:sldIdLst>
  <p:sldSz cx="9144000" cy="6858000" type="screen4x3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0323" autoAdjust="0"/>
  </p:normalViewPr>
  <p:slideViewPr>
    <p:cSldViewPr snapToGrid="0" snapToObjects="1">
      <p:cViewPr>
        <p:scale>
          <a:sx n="73" d="100"/>
          <a:sy n="73" d="100"/>
        </p:scale>
        <p:origin x="-193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7680"/>
    </p:cViewPr>
  </p:sorterViewPr>
  <p:notesViewPr>
    <p:cSldViewPr snapToGrid="0" snapToObjects="1">
      <p:cViewPr varScale="1">
        <p:scale>
          <a:sx n="42" d="100"/>
          <a:sy n="42" d="100"/>
        </p:scale>
        <p:origin x="-2124" y="-102"/>
      </p:cViewPr>
      <p:guideLst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21" tIns="46960" rIns="93921" bIns="4696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21" tIns="46960" rIns="93921" bIns="46960" rtlCol="0"/>
          <a:lstStyle>
            <a:lvl1pPr algn="r">
              <a:defRPr sz="1200"/>
            </a:lvl1pPr>
          </a:lstStyle>
          <a:p>
            <a:fld id="{4AA5FAC6-3599-B54F-9EE9-6F6533F50801}" type="datetimeFigureOut">
              <a:rPr lang="en-US" smtClean="0"/>
              <a:pPr/>
              <a:t>6/23/2013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21" tIns="46960" rIns="93921" bIns="4696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21" tIns="46960" rIns="93921" bIns="46960" rtlCol="0" anchor="b"/>
          <a:lstStyle>
            <a:lvl1pPr algn="r">
              <a:defRPr sz="1200"/>
            </a:lvl1pPr>
          </a:lstStyle>
          <a:p>
            <a:fld id="{9495AFE4-D420-C840-A6D0-3E83EAFB7B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64910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21" tIns="46960" rIns="93921" bIns="4696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21" tIns="46960" rIns="93921" bIns="46960" rtlCol="0"/>
          <a:lstStyle>
            <a:lvl1pPr algn="r">
              <a:defRPr sz="1200"/>
            </a:lvl1pPr>
          </a:lstStyle>
          <a:p>
            <a:fld id="{9089CE39-C150-E94B-AEE7-CB982B8571F7}" type="datetimeFigureOut">
              <a:rPr lang="en-US" smtClean="0"/>
              <a:pPr/>
              <a:t>6/23/2013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21" tIns="46960" rIns="93921" bIns="4696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2"/>
            <a:ext cx="5661660" cy="4213384"/>
          </a:xfrm>
          <a:prstGeom prst="rect">
            <a:avLst/>
          </a:prstGeom>
        </p:spPr>
        <p:txBody>
          <a:bodyPr vert="horz" lIns="93921" tIns="46960" rIns="93921" bIns="4696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21" tIns="46960" rIns="93921" bIns="4696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21" tIns="46960" rIns="93921" bIns="46960" rtlCol="0" anchor="b"/>
          <a:lstStyle>
            <a:lvl1pPr algn="r">
              <a:defRPr sz="1200"/>
            </a:lvl1pPr>
          </a:lstStyle>
          <a:p>
            <a:fld id="{37F8E23D-6129-D442-9629-B159544CD8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01516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33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6026" indent="-290779">
              <a:defRPr sz="33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63117" indent="-232623">
              <a:defRPr sz="33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8364" indent="-232623">
              <a:defRPr sz="33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93610" indent="-232623">
              <a:defRPr sz="33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58857" indent="-232623"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Times New Roman" pitchFamily="18" charset="0"/>
              </a:defRPr>
            </a:lvl6pPr>
            <a:lvl7pPr marL="3024104" indent="-232623"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89350" indent="-232623"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54597" indent="-232623"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1F8AD3F-BD9B-47D9-8F2D-758A7DDA6718}" type="slidenum">
              <a:rPr lang="en-US" sz="1200"/>
              <a:pPr/>
              <a:t>16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>
            <a:alphaModFix amt="55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26353"/>
            <a:ext cx="7772400" cy="2465293"/>
          </a:xfrm>
          <a:solidFill>
            <a:schemeClr val="accent3">
              <a:lumMod val="50000"/>
            </a:schemeClr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66271" y="3811495"/>
            <a:ext cx="7965141" cy="293552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Christopher B. Forrest, MD, PhD</a:t>
            </a:r>
          </a:p>
          <a:p>
            <a:r>
              <a:rPr lang="en-US" dirty="0" smtClean="0"/>
              <a:t>Professor of Pediatrics</a:t>
            </a:r>
          </a:p>
          <a:p>
            <a:r>
              <a:rPr lang="en-US" dirty="0" smtClean="0"/>
              <a:t>Children’s Hospital of Philadelphia</a:t>
            </a:r>
          </a:p>
          <a:p>
            <a:r>
              <a:rPr lang="en-US" dirty="0" smtClean="0"/>
              <a:t>University of Pennsylvania School of Medicine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97329" y="6236822"/>
            <a:ext cx="409388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1514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57090" y="6437240"/>
            <a:ext cx="304800" cy="272591"/>
          </a:xfrm>
          <a:prstGeom prst="ellipse">
            <a:avLst/>
          </a:prstGeom>
          <a:solidFill>
            <a:srgbClr val="0000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55000" lnSpcReduction="20000"/>
          </a:bodyPr>
          <a:lstStyle/>
          <a:p>
            <a:pPr algn="ctr"/>
            <a:fld id="{EBBD8012-95FF-0F40-95ED-CD1992B38A4C}" type="slidenum">
              <a:rPr lang="en-US" sz="2200" b="0" baseline="0" smtClean="0">
                <a:solidFill>
                  <a:srgbClr val="FFFFFF"/>
                </a:solidFill>
                <a:latin typeface="Geneva"/>
              </a:rPr>
              <a:pPr algn="ctr"/>
              <a:t>‹#›</a:t>
            </a:fld>
            <a:endParaRPr lang="en-US" sz="2200" b="0" baseline="0" dirty="0">
              <a:solidFill>
                <a:srgbClr val="FFFFFF"/>
              </a:solidFill>
              <a:latin typeface="Geneva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5313" y="105365"/>
            <a:ext cx="9013372" cy="6692201"/>
          </a:xfrm>
          <a:prstGeom prst="roundRect">
            <a:avLst>
              <a:gd name="adj" fmla="val 4929"/>
            </a:avLst>
          </a:prstGeom>
          <a:noFill/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chemeClr val="accent1">
              <a:lumMod val="75000"/>
            </a:schemeClr>
          </a:solidFill>
          <a:latin typeface="Geneva"/>
          <a:ea typeface="+mj-ea"/>
          <a:cs typeface="Genev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5">
            <a:lumMod val="75000"/>
          </a:schemeClr>
        </a:buClr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5">
            <a:lumMod val="75000"/>
          </a:schemeClr>
        </a:buClr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5">
            <a:lumMod val="75000"/>
          </a:schemeClr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5">
            <a:lumMod val="75000"/>
          </a:schemeClr>
        </a:buClr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5">
            <a:lumMod val="75000"/>
          </a:schemeClr>
        </a:buClr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gim.med.ucla.edu/FacultyPages/Hays/" TargetMode="External"/><Relationship Id="rId4" Type="http://schemas.openxmlformats.org/officeDocument/2006/relationships/hyperlink" Target="mailto:drhays@ucla.edu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 amt="55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967" y="743788"/>
            <a:ext cx="9000065" cy="1470025"/>
          </a:xfrm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n-US" sz="3600" dirty="0" smtClean="0">
                <a:latin typeface="Comic Sans MS" pitchFamily="66" charset="0"/>
              </a:rPr>
              <a:t>Should We Care about What Patients </a:t>
            </a:r>
            <a:br>
              <a:rPr lang="en-US" sz="3600" dirty="0" smtClean="0">
                <a:latin typeface="Comic Sans MS" pitchFamily="66" charset="0"/>
              </a:rPr>
            </a:br>
            <a:r>
              <a:rPr lang="en-US" sz="3600" dirty="0" smtClean="0">
                <a:latin typeface="Comic Sans MS" pitchFamily="66" charset="0"/>
              </a:rPr>
              <a:t>Say About Coordination of Care?  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5704" y="2952206"/>
            <a:ext cx="8483143" cy="365179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dirty="0" smtClean="0"/>
              <a:t>Ron D. Hays, Ph.D. (</a:t>
            </a:r>
            <a:r>
              <a:rPr lang="en-US" sz="3600" dirty="0" smtClean="0">
                <a:hlinkClick r:id="rId4"/>
              </a:rPr>
              <a:t>drhays@ucla.edu</a:t>
            </a:r>
            <a:r>
              <a:rPr lang="en-US" sz="3600" dirty="0" smtClean="0"/>
              <a:t>) </a:t>
            </a:r>
          </a:p>
          <a:p>
            <a:pPr>
              <a:defRPr/>
            </a:pPr>
            <a:r>
              <a:rPr lang="en-US" sz="2800" dirty="0" smtClean="0"/>
              <a:t>UCLA Department of Medicine</a:t>
            </a:r>
          </a:p>
          <a:p>
            <a:pPr>
              <a:defRPr/>
            </a:pPr>
            <a:r>
              <a:rPr lang="en-US" sz="2800" dirty="0" smtClean="0"/>
              <a:t>RAND Health Program, Santa Monica, CA</a:t>
            </a:r>
          </a:p>
          <a:p>
            <a:pPr>
              <a:defRPr/>
            </a:pPr>
            <a:r>
              <a:rPr lang="en-US" sz="2800" dirty="0" smtClean="0"/>
              <a:t>June 24, 2013 </a:t>
            </a:r>
          </a:p>
          <a:p>
            <a:pPr>
              <a:defRPr/>
            </a:pPr>
            <a:r>
              <a:rPr lang="en-US" sz="2000" dirty="0" smtClean="0"/>
              <a:t>Baltimore Convention Center</a:t>
            </a:r>
            <a:endParaRPr lang="en-US" sz="2800" dirty="0" smtClean="0"/>
          </a:p>
          <a:p>
            <a:pPr algn="l">
              <a:defRPr/>
            </a:pPr>
            <a:endParaRPr lang="en-US" sz="2800" dirty="0" smtClean="0"/>
          </a:p>
          <a:p>
            <a:pPr>
              <a:defRPr/>
            </a:pPr>
            <a:r>
              <a:rPr lang="en-US" sz="2600" dirty="0" smtClean="0">
                <a:latin typeface="Comic Sans MS" pitchFamily="66" charset="0"/>
                <a:hlinkClick r:id="rId5"/>
              </a:rPr>
              <a:t>http</a:t>
            </a:r>
            <a:r>
              <a:rPr lang="en-US" sz="2600" dirty="0">
                <a:latin typeface="Comic Sans MS" pitchFamily="66" charset="0"/>
                <a:hlinkClick r:id="rId5"/>
              </a:rPr>
              <a:t>://gim.med.ucla.edu/FacultyPages/Hays/</a:t>
            </a:r>
            <a:endParaRPr lang="en-US" sz="2600" dirty="0">
              <a:latin typeface="Comic Sans MS" pitchFamily="66" charset="0"/>
            </a:endParaRPr>
          </a:p>
          <a:p>
            <a:pPr algn="l">
              <a:defRPr/>
            </a:pPr>
            <a:endParaRPr lang="en-US" sz="2800" dirty="0" smtClean="0"/>
          </a:p>
          <a:p>
            <a:pPr algn="l">
              <a:spcBef>
                <a:spcPts val="0"/>
              </a:spcBef>
            </a:pPr>
            <a:endParaRPr lang="en-US" sz="2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71967" y="2213813"/>
            <a:ext cx="9000065" cy="194254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1967" y="549534"/>
            <a:ext cx="9000065" cy="1942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Analyses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7543"/>
            <a:ext cx="8229600" cy="479562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Categorical confirmatory factor analysis (</a:t>
            </a:r>
            <a:r>
              <a:rPr lang="en-US" dirty="0" err="1" smtClean="0"/>
              <a:t>Mplus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Patient-level </a:t>
            </a:r>
          </a:p>
          <a:p>
            <a:pPr lvl="1"/>
            <a:r>
              <a:rPr lang="en-US" dirty="0" smtClean="0"/>
              <a:t>Multi-level (patient and MA plan) </a:t>
            </a:r>
          </a:p>
          <a:p>
            <a:pPr lvl="1"/>
            <a:r>
              <a:rPr lang="en-US" dirty="0" smtClean="0"/>
              <a:t>CFI &gt; 0.95; RMSEA &lt; 0.06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Reliability</a:t>
            </a:r>
          </a:p>
          <a:p>
            <a:pPr lvl="1"/>
            <a:r>
              <a:rPr lang="en-US" dirty="0" smtClean="0"/>
              <a:t>Internal consistency (coefficient alpha)</a:t>
            </a:r>
          </a:p>
          <a:p>
            <a:pPr lvl="1"/>
            <a:r>
              <a:rPr lang="en-US" dirty="0" smtClean="0"/>
              <a:t>Plan-level reliability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Regression of global rating of personal doctor on:</a:t>
            </a:r>
          </a:p>
          <a:p>
            <a:pPr lvl="1"/>
            <a:r>
              <a:rPr lang="en-US" dirty="0" smtClean="0"/>
              <a:t>CAHPS core composites</a:t>
            </a:r>
          </a:p>
          <a:p>
            <a:pPr lvl="1"/>
            <a:r>
              <a:rPr lang="en-US" dirty="0" smtClean="0"/>
              <a:t>Care coordination composite</a:t>
            </a:r>
          </a:p>
        </p:txBody>
      </p:sp>
    </p:spTree>
    <p:extLst>
      <p:ext uri="{BB962C8B-B14F-4D97-AF65-F5344CB8AC3E}">
        <p14:creationId xmlns:p14="http://schemas.microsoft.com/office/powerpoint/2010/main" val="133600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Confirmatory Factor Analyses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Good fit for patient-level CFA</a:t>
            </a:r>
          </a:p>
          <a:p>
            <a:pPr lvl="1"/>
            <a:r>
              <a:rPr lang="en-US" dirty="0" smtClean="0"/>
              <a:t>CFI =        0.996 </a:t>
            </a:r>
          </a:p>
          <a:p>
            <a:pPr lvl="1"/>
            <a:r>
              <a:rPr lang="en-US" dirty="0" smtClean="0"/>
              <a:t>RMSEA = 0.020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Good fit for multi-level CFA</a:t>
            </a:r>
          </a:p>
          <a:p>
            <a:pPr lvl="1"/>
            <a:r>
              <a:rPr lang="en-US" dirty="0" smtClean="0"/>
              <a:t>CFI =        0.997</a:t>
            </a:r>
          </a:p>
          <a:p>
            <a:pPr lvl="1"/>
            <a:r>
              <a:rPr lang="en-US" dirty="0" smtClean="0"/>
              <a:t>RMSEA = 0.014</a:t>
            </a:r>
          </a:p>
          <a:p>
            <a:endParaRPr lang="en-US" dirty="0"/>
          </a:p>
        </p:txBody>
      </p:sp>
      <p:pic>
        <p:nvPicPr>
          <p:cNvPr id="1026" name="Picture 2" descr="C:\Users\drhays\AppData\Local\Microsoft\Windows\Temporary Internet Files\Content.IE5\2LRTL4ML\MC900311556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1350" y="2510942"/>
            <a:ext cx="2090056" cy="279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584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Standardized Factor Loadings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6178630"/>
              </p:ext>
            </p:extLst>
          </p:nvPr>
        </p:nvGraphicFramePr>
        <p:xfrm>
          <a:off x="849084" y="1417638"/>
          <a:ext cx="7540617" cy="42255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3539"/>
                <a:gridCol w="2515661"/>
                <a:gridCol w="2511417"/>
              </a:tblGrid>
              <a:tr h="7042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Within-Level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Between-Level</a:t>
                      </a:r>
                      <a:endParaRPr lang="en-US" dirty="0"/>
                    </a:p>
                  </a:txBody>
                  <a:tcPr/>
                </a:tc>
              </a:tr>
              <a:tr h="704253">
                <a:tc>
                  <a:txBody>
                    <a:bodyPr/>
                    <a:lstStyle/>
                    <a:p>
                      <a:r>
                        <a:rPr lang="en-US" dirty="0" smtClean="0"/>
                        <a:t>Has medical records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0.72  (0.71)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0.86</a:t>
                      </a:r>
                      <a:endParaRPr lang="en-US" sz="2000" b="1" dirty="0"/>
                    </a:p>
                  </a:txBody>
                  <a:tcPr/>
                </a:tc>
              </a:tr>
              <a:tr h="704253">
                <a:tc>
                  <a:txBody>
                    <a:bodyPr/>
                    <a:lstStyle/>
                    <a:p>
                      <a:r>
                        <a:rPr lang="en-US" dirty="0" smtClean="0"/>
                        <a:t>Talks about medicines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0.65  (0.64)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0.58</a:t>
                      </a:r>
                      <a:endParaRPr lang="en-US" sz="2000" b="1" dirty="0"/>
                    </a:p>
                  </a:txBody>
                  <a:tcPr/>
                </a:tc>
              </a:tr>
              <a:tr h="704253">
                <a:tc>
                  <a:txBody>
                    <a:bodyPr/>
                    <a:lstStyle/>
                    <a:p>
                      <a:r>
                        <a:rPr lang="en-US" dirty="0" smtClean="0"/>
                        <a:t>Informed and up-to-date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0.70  (0.69)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0.49</a:t>
                      </a:r>
                      <a:endParaRPr lang="en-US" sz="2000" b="1" dirty="0"/>
                    </a:p>
                  </a:txBody>
                  <a:tcPr/>
                </a:tc>
              </a:tr>
              <a:tr h="704253">
                <a:tc>
                  <a:txBody>
                    <a:bodyPr/>
                    <a:lstStyle/>
                    <a:p>
                      <a:r>
                        <a:rPr lang="en-US" dirty="0" smtClean="0"/>
                        <a:t>Helps manage care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0.71  (0.77)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0.97</a:t>
                      </a:r>
                      <a:endParaRPr lang="en-US" sz="2000" b="1" dirty="0"/>
                    </a:p>
                  </a:txBody>
                  <a:tcPr/>
                </a:tc>
              </a:tr>
              <a:tr h="704253">
                <a:tc>
                  <a:txBody>
                    <a:bodyPr/>
                    <a:lstStyle/>
                    <a:p>
                      <a:r>
                        <a:rPr lang="en-US" dirty="0" smtClean="0"/>
                        <a:t>Follow-</a:t>
                      </a:r>
                      <a:r>
                        <a:rPr lang="en-US" baseline="0" dirty="0" smtClean="0"/>
                        <a:t>up on test results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0.71  (0.70)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0.72</a:t>
                      </a:r>
                      <a:endParaRPr lang="en-US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02228" y="5826034"/>
            <a:ext cx="68482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Loadings from patient-level CFA shown within parentheses.  Multi-level</a:t>
            </a:r>
          </a:p>
          <a:p>
            <a:r>
              <a:rPr lang="en-US" dirty="0" smtClean="0"/>
              <a:t>CFA loadings are the other numbers.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42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Reliability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Internal consistency (alpha) = 0.70</a:t>
            </a:r>
          </a:p>
          <a:p>
            <a:endParaRPr lang="en-US" dirty="0" smtClean="0"/>
          </a:p>
          <a:p>
            <a:r>
              <a:rPr lang="en-US" dirty="0" smtClean="0"/>
              <a:t>Plan-level </a:t>
            </a:r>
          </a:p>
          <a:p>
            <a:pPr lvl="1"/>
            <a:r>
              <a:rPr lang="en-US" sz="3200" dirty="0" smtClean="0"/>
              <a:t>ICC = 0.022 at plan level</a:t>
            </a:r>
          </a:p>
          <a:p>
            <a:pPr lvl="1"/>
            <a:r>
              <a:rPr lang="en-US" sz="3200" dirty="0" smtClean="0"/>
              <a:t>Number of patients needed to obtain </a:t>
            </a:r>
          </a:p>
          <a:p>
            <a:pPr lvl="2"/>
            <a:r>
              <a:rPr lang="en-US" sz="3200" dirty="0" smtClean="0"/>
              <a:t>0.70 reliability = 102</a:t>
            </a:r>
          </a:p>
          <a:p>
            <a:pPr lvl="2"/>
            <a:r>
              <a:rPr lang="en-US" sz="3200" dirty="0" smtClean="0"/>
              <a:t>0.80 reliability = 170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97748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dirty="0" smtClean="0">
                <a:latin typeface="Comic Sans MS" pitchFamily="66" charset="0"/>
              </a:rPr>
              <a:t>Regression of Global Rating of Personal  Doctor on CAHPS Composites </a:t>
            </a:r>
            <a:br>
              <a:rPr lang="en-US" dirty="0" smtClean="0">
                <a:latin typeface="Comic Sans MS" pitchFamily="66" charset="0"/>
              </a:rPr>
            </a:br>
            <a:endParaRPr lang="en-US" sz="3600" dirty="0" smtClean="0">
              <a:latin typeface="Comic Sans MS" pitchFamily="66" charset="0"/>
            </a:endParaRPr>
          </a:p>
        </p:txBody>
      </p:sp>
      <p:graphicFrame>
        <p:nvGraphicFramePr>
          <p:cNvPr id="5165" name="Group 4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9821717"/>
              </p:ext>
            </p:extLst>
          </p:nvPr>
        </p:nvGraphicFramePr>
        <p:xfrm>
          <a:off x="901338" y="1985555"/>
          <a:ext cx="7461069" cy="3847056"/>
        </p:xfrm>
        <a:graphic>
          <a:graphicData uri="http://schemas.openxmlformats.org/drawingml/2006/table">
            <a:tbl>
              <a:tblPr/>
              <a:tblGrid>
                <a:gridCol w="4493623"/>
                <a:gridCol w="2967446"/>
              </a:tblGrid>
              <a:tr h="13329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CAHPS Composite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1209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Standardized Beta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93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Communication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63700" algn="r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0.62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493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Care Coordination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63700" algn="r"/>
                        </a:tabLst>
                      </a:pPr>
                      <a:r>
                        <a:rPr kumimoji="0" lang="en-US" sz="2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0.17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493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Getting Care Quickly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63700" algn="r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0.04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555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Getting Needed Care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63700" algn="r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0.01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476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Customer Service 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63700" algn="r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      -.002 (ns)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  <p:sp>
        <p:nvSpPr>
          <p:cNvPr id="10281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81750"/>
            <a:ext cx="2133600" cy="47625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fld id="{2E53DE29-95DF-41C7-8991-CFEA4A35F90D}" type="slidenum">
              <a:rPr lang="en-US" sz="1400" b="0" smtClean="0"/>
              <a:pPr/>
              <a:t>14</a:t>
            </a:fld>
            <a:endParaRPr lang="en-US" sz="1400" b="0" smtClean="0"/>
          </a:p>
        </p:txBody>
      </p:sp>
      <p:sp>
        <p:nvSpPr>
          <p:cNvPr id="2" name="TextBox 1"/>
          <p:cNvSpPr txBox="1"/>
          <p:nvPr/>
        </p:nvSpPr>
        <p:spPr>
          <a:xfrm>
            <a:off x="1463039" y="6283234"/>
            <a:ext cx="4676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(R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 = 0.56)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>
                <a:latin typeface="Comic Sans MS" pitchFamily="66" charset="0"/>
              </a:rPr>
              <a:t>Summary/Conclusions</a:t>
            </a:r>
            <a:r>
              <a:rPr lang="en-US" dirty="0"/>
              <a:t> </a:t>
            </a:r>
            <a:r>
              <a:rPr lang="en-US" dirty="0" smtClean="0"/>
              <a:t>                </a:t>
            </a:r>
            <a:br>
              <a:rPr lang="en-US" dirty="0" smtClean="0"/>
            </a:br>
            <a:r>
              <a:rPr lang="en-US" sz="2700" i="1" dirty="0" smtClean="0">
                <a:latin typeface="Comic Sans MS" pitchFamily="66" charset="0"/>
              </a:rPr>
              <a:t>Care Coordination Composite</a:t>
            </a:r>
            <a:endParaRPr lang="en-US" sz="2700" i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Satisfactory reliability</a:t>
            </a:r>
          </a:p>
          <a:p>
            <a:r>
              <a:rPr lang="en-US" dirty="0" smtClean="0"/>
              <a:t>Uniquely associated with global rating of personal doctor</a:t>
            </a:r>
          </a:p>
          <a:p>
            <a:r>
              <a:rPr lang="en-US" dirty="0" smtClean="0"/>
              <a:t>Future:</a:t>
            </a:r>
          </a:p>
          <a:p>
            <a:pPr lvl="1"/>
            <a:r>
              <a:rPr lang="en-US" dirty="0"/>
              <a:t>Continue to administer it to Medicare beneficiaries</a:t>
            </a:r>
          </a:p>
          <a:p>
            <a:pPr lvl="1"/>
            <a:r>
              <a:rPr lang="en-US" dirty="0"/>
              <a:t>Examine how it is related to other ways of assessing care coordination </a:t>
            </a:r>
          </a:p>
          <a:p>
            <a:pPr lvl="2"/>
            <a:r>
              <a:rPr lang="en-US" dirty="0"/>
              <a:t>e. g., Work flow, scheduling and documentation rated by external observers</a:t>
            </a:r>
          </a:p>
          <a:p>
            <a:r>
              <a:rPr lang="en-US" dirty="0" smtClean="0"/>
              <a:t>I care.</a:t>
            </a:r>
          </a:p>
        </p:txBody>
      </p:sp>
    </p:spTree>
    <p:extLst>
      <p:ext uri="{BB962C8B-B14F-4D97-AF65-F5344CB8AC3E}">
        <p14:creationId xmlns:p14="http://schemas.microsoft.com/office/powerpoint/2010/main" val="8293627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mic Sans MS" pitchFamily="66" charset="0"/>
              </a:rPr>
              <a:t>Thank you.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69817" y="1600200"/>
            <a:ext cx="5120639" cy="4525963"/>
          </a:xfrm>
        </p:spPr>
        <p:txBody>
          <a:bodyPr/>
          <a:lstStyle/>
          <a:p>
            <a:pPr lvl="0"/>
            <a:endParaRPr lang="en-US" dirty="0" smtClean="0"/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8D7BB01-3C1A-46A1-A6D2-DF7CFBE199A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8196" name="Picture 2" descr="Charles A. Darby Jr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56" y="2207624"/>
            <a:ext cx="3853543" cy="3422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4" descr="cahps-log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9989" y="1066800"/>
            <a:ext cx="2390502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32856" y="6126163"/>
            <a:ext cx="4336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Chuck Darby, Emeritus CAHPS Project Officer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39" y="274638"/>
            <a:ext cx="8948057" cy="1143000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“Development of a Care Coordination Measure for the CAHPS Medicare Survey”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2069" y="1615141"/>
            <a:ext cx="8464731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Steven Martino, Julie A. Brown, Mike Cui,     Paul Cleary, Sarah </a:t>
            </a:r>
            <a:r>
              <a:rPr lang="en-US" dirty="0" err="1" smtClean="0"/>
              <a:t>Gaillot</a:t>
            </a:r>
            <a:r>
              <a:rPr lang="en-US" dirty="0" smtClean="0"/>
              <a:t>, and Marc Elliott</a:t>
            </a:r>
          </a:p>
          <a:p>
            <a:endParaRPr lang="en-US" dirty="0" smtClean="0"/>
          </a:p>
          <a:p>
            <a:r>
              <a:rPr lang="en-US" dirty="0" smtClean="0"/>
              <a:t>2012 CAHPS Medicare Survey</a:t>
            </a:r>
          </a:p>
          <a:p>
            <a:endParaRPr lang="en-US" dirty="0" smtClean="0"/>
          </a:p>
          <a:p>
            <a:r>
              <a:rPr lang="en-US" dirty="0" smtClean="0"/>
              <a:t>Supported by</a:t>
            </a:r>
          </a:p>
          <a:p>
            <a:pPr lvl="1"/>
            <a:r>
              <a:rPr lang="en-US" dirty="0"/>
              <a:t>CMS contract HHSM-500-2005-000281 </a:t>
            </a:r>
          </a:p>
          <a:p>
            <a:pPr lvl="1"/>
            <a:r>
              <a:rPr lang="en-US" dirty="0"/>
              <a:t>Agency for Healthcare Research and Quality cooperative agreement (U18 HS016980)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93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052047" y="4912659"/>
            <a:ext cx="1147482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Health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4948518" y="3585882"/>
            <a:ext cx="1452282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Behavior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886636" y="3585882"/>
            <a:ext cx="1308847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Quality of Care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6" idx="6"/>
            <a:endCxn id="5" idx="2"/>
          </p:cNvCxnSpPr>
          <p:nvPr/>
        </p:nvCxnSpPr>
        <p:spPr>
          <a:xfrm>
            <a:off x="4195483" y="4043082"/>
            <a:ext cx="75303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4" idx="1"/>
          </p:cNvCxnSpPr>
          <p:nvPr/>
        </p:nvCxnSpPr>
        <p:spPr>
          <a:xfrm>
            <a:off x="3675529" y="4500282"/>
            <a:ext cx="544563" cy="5462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4" idx="7"/>
          </p:cNvCxnSpPr>
          <p:nvPr/>
        </p:nvCxnSpPr>
        <p:spPr>
          <a:xfrm flipH="1">
            <a:off x="5031484" y="4500282"/>
            <a:ext cx="383198" cy="5462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1649506" y="2521131"/>
            <a:ext cx="1111623" cy="41032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Technical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417223" y="2521131"/>
            <a:ext cx="987787" cy="41032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Reports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3675529" y="2931460"/>
            <a:ext cx="272281" cy="6902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6" idx="1"/>
            <a:endCxn id="22" idx="2"/>
          </p:cNvCxnSpPr>
          <p:nvPr/>
        </p:nvCxnSpPr>
        <p:spPr>
          <a:xfrm flipH="1" flipV="1">
            <a:off x="2205318" y="2931460"/>
            <a:ext cx="872994" cy="7883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2886636" y="5970494"/>
            <a:ext cx="1061175" cy="502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Clinical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199529" y="5970494"/>
            <a:ext cx="988590" cy="502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Reports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Title 3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Patient-</a:t>
            </a:r>
            <a:r>
              <a:rPr lang="en-US" u="sng" dirty="0" smtClean="0">
                <a:latin typeface="Comic Sans MS" pitchFamily="66" charset="0"/>
              </a:rPr>
              <a:t>Report</a:t>
            </a:r>
            <a:r>
              <a:rPr lang="en-US" dirty="0" smtClean="0">
                <a:latin typeface="Comic Sans MS" pitchFamily="66" charset="0"/>
              </a:rPr>
              <a:t>ed Measures</a:t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>are Important (not the only) Indicators of Quality of Care 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 flipH="1">
            <a:off x="3675529" y="5522259"/>
            <a:ext cx="376518" cy="4482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endCxn id="33" idx="0"/>
          </p:cNvCxnSpPr>
          <p:nvPr/>
        </p:nvCxnSpPr>
        <p:spPr>
          <a:xfrm>
            <a:off x="5199529" y="5522259"/>
            <a:ext cx="494295" cy="4482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5061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Despite the Well Known Fact that </a:t>
            </a:r>
            <a:br>
              <a:rPr lang="en-US" dirty="0" smtClean="0"/>
            </a:br>
            <a:r>
              <a:rPr lang="en-US" dirty="0" smtClean="0"/>
              <a:t>“Correlation is not Causality”</a:t>
            </a:r>
            <a:endParaRPr lang="en-US" dirty="0"/>
          </a:p>
        </p:txBody>
      </p:sp>
      <p:pic>
        <p:nvPicPr>
          <p:cNvPr id="1026" name="Picture 2" descr="C:\Program Files (x86)\Microsoft Office\MEDIA\CAGCAT10\j0299125.wm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4560" y="2481943"/>
            <a:ext cx="4428309" cy="2689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366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One Might Be Tempted to Conclude </a:t>
            </a:r>
            <a:r>
              <a:rPr lang="en-US" dirty="0" smtClean="0">
                <a:latin typeface="Comic Sans MS" pitchFamily="66" charset="0"/>
              </a:rPr>
              <a:t>that Patients Can Be “Satisfied” to Death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300445" y="1615141"/>
            <a:ext cx="8647611" cy="4525963"/>
          </a:xfrm>
        </p:spPr>
        <p:txBody>
          <a:bodyPr>
            <a:normAutofit fontScale="62500" lnSpcReduction="20000"/>
          </a:bodyPr>
          <a:lstStyle/>
          <a:p>
            <a:endParaRPr lang="en-US" sz="4000" dirty="0" smtClean="0"/>
          </a:p>
          <a:p>
            <a:r>
              <a:rPr lang="en-US" sz="4600" dirty="0" smtClean="0"/>
              <a:t>Fenton et al. 2012 </a:t>
            </a:r>
            <a:r>
              <a:rPr lang="en-US" sz="4600" u="sng" dirty="0" smtClean="0"/>
              <a:t>Archives of Internal Medicine </a:t>
            </a:r>
            <a:r>
              <a:rPr lang="en-US" sz="4600" dirty="0" smtClean="0"/>
              <a:t>(MEPS)</a:t>
            </a:r>
          </a:p>
          <a:p>
            <a:endParaRPr lang="en-US" sz="4000" u="sng" dirty="0" smtClean="0"/>
          </a:p>
          <a:p>
            <a:pPr lvl="2"/>
            <a:r>
              <a:rPr lang="en-US" sz="4000" dirty="0" smtClean="0"/>
              <a:t>4 items from CAHPS communication composite</a:t>
            </a:r>
          </a:p>
          <a:p>
            <a:pPr lvl="2"/>
            <a:r>
              <a:rPr lang="en-US" sz="4000" dirty="0" smtClean="0"/>
              <a:t>0-10 global rating of health care </a:t>
            </a:r>
          </a:p>
          <a:p>
            <a:pPr lvl="2"/>
            <a:endParaRPr lang="en-US" sz="4000" dirty="0" smtClean="0"/>
          </a:p>
          <a:p>
            <a:r>
              <a:rPr lang="en-US" sz="4000" dirty="0" smtClean="0"/>
              <a:t>More positive assessment of care associated with:</a:t>
            </a:r>
          </a:p>
          <a:p>
            <a:pPr lvl="1"/>
            <a:r>
              <a:rPr lang="en-US" sz="4000" dirty="0" smtClean="0"/>
              <a:t>Less emergency department use </a:t>
            </a:r>
          </a:p>
          <a:p>
            <a:pPr lvl="1"/>
            <a:r>
              <a:rPr lang="en-US" sz="4000" dirty="0" smtClean="0"/>
              <a:t>Higher inpatient use and drug expenditures</a:t>
            </a:r>
          </a:p>
          <a:p>
            <a:pPr lvl="1"/>
            <a:r>
              <a:rPr lang="en-US" sz="4000" dirty="0" smtClean="0"/>
              <a:t>Higher mortality</a:t>
            </a:r>
          </a:p>
          <a:p>
            <a:endParaRPr lang="en-US" sz="2000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73E040E7-FA3D-4667-845D-526128C74A07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503" y="274638"/>
            <a:ext cx="8856617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And Good Technical Quality of Care </a:t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>Is Bad for Health 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503" y="1615141"/>
            <a:ext cx="8856617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Change in SF-12 PCS regressed on process of care aggregate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Hypothesized positive effect, but the u</a:t>
            </a:r>
            <a:r>
              <a:rPr lang="en-US" sz="2800" dirty="0" smtClean="0"/>
              <a:t>nstandardized regression coefficient was NOT SIGNIFICANT 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beta = -1.41, p =.</a:t>
            </a:r>
            <a:r>
              <a:rPr lang="en-US" sz="2800" dirty="0" smtClean="0">
                <a:solidFill>
                  <a:srgbClr val="0070C0"/>
                </a:solidFill>
              </a:rPr>
              <a:t>188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i="1" dirty="0" smtClean="0"/>
              <a:t>Kahn et al. (2007), </a:t>
            </a:r>
            <a:r>
              <a:rPr lang="en-US" sz="2800" i="1" u="sng" dirty="0" smtClean="0"/>
              <a:t>Health Services Research</a:t>
            </a:r>
            <a:r>
              <a:rPr lang="en-US" sz="2800" i="1" dirty="0" smtClean="0"/>
              <a:t>, Article of the Year</a:t>
            </a:r>
            <a:endParaRPr lang="en-US" sz="2800" i="1" dirty="0"/>
          </a:p>
        </p:txBody>
      </p:sp>
      <p:sp>
        <p:nvSpPr>
          <p:cNvPr id="4" name="Rectangle 3"/>
          <p:cNvSpPr/>
          <p:nvPr/>
        </p:nvSpPr>
        <p:spPr>
          <a:xfrm>
            <a:off x="5016137" y="2351314"/>
            <a:ext cx="9144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978331" y="2351314"/>
            <a:ext cx="9144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</a:t>
            </a:r>
          </a:p>
          <a:p>
            <a:pPr algn="ctr"/>
            <a:r>
              <a:rPr lang="en-US" dirty="0" smtClean="0"/>
              <a:t>of care</a:t>
            </a:r>
            <a:endParaRPr lang="en-US" dirty="0"/>
          </a:p>
        </p:txBody>
      </p:sp>
      <p:cxnSp>
        <p:nvCxnSpPr>
          <p:cNvPr id="7" name="Straight Arrow Connector 6"/>
          <p:cNvCxnSpPr>
            <a:endCxn id="4" idx="1"/>
          </p:cNvCxnSpPr>
          <p:nvPr/>
        </p:nvCxnSpPr>
        <p:spPr>
          <a:xfrm>
            <a:off x="3892731" y="2808514"/>
            <a:ext cx="112340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329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182881" y="139700"/>
            <a:ext cx="8353108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Consumer Assessment of Healthcare Providers and Systems (CAHPS)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82700"/>
            <a:ext cx="8534400" cy="4965700"/>
          </a:xfrm>
        </p:spPr>
        <p:txBody>
          <a:bodyPr>
            <a:normAutofit/>
          </a:bodyPr>
          <a:lstStyle/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What patients want to know and know best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Reports about actual experiences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Communication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Access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Customer Service</a:t>
            </a:r>
          </a:p>
          <a:p>
            <a:pPr lvl="1"/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Supplemented by global rating items</a:t>
            </a:r>
          </a:p>
          <a:p>
            <a:pPr lvl="1"/>
            <a:endParaRPr lang="en-US" dirty="0" smtClean="0">
              <a:latin typeface="Comic Sans MS" pitchFamily="66" charset="0"/>
            </a:endParaRPr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989DCC36-3579-4326-9403-1565C6652510}" type="slidenum">
              <a:rPr lang="en-US" sz="1400" smtClean="0">
                <a:latin typeface="Verdana" pitchFamily="34" charset="0"/>
              </a:rPr>
              <a:pPr/>
              <a:t>7</a:t>
            </a:fld>
            <a:endParaRPr lang="en-US" sz="140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 Coordination Items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Personal doctor:  </a:t>
            </a:r>
          </a:p>
          <a:p>
            <a:pPr marL="914400" lvl="1" indent="-514350">
              <a:buAutoNum type="arabicPeriod"/>
            </a:pPr>
            <a:r>
              <a:rPr lang="en-US" dirty="0" smtClean="0"/>
              <a:t>has medical records or other information about your care during visits </a:t>
            </a:r>
          </a:p>
          <a:p>
            <a:pPr marL="914400" lvl="1" indent="-514350">
              <a:buAutoNum type="arabicPeriod"/>
            </a:pPr>
            <a:r>
              <a:rPr lang="en-US" dirty="0" smtClean="0"/>
              <a:t>talks about all medicines you are taking </a:t>
            </a:r>
          </a:p>
          <a:p>
            <a:pPr marL="914400" lvl="1" indent="-514350">
              <a:buAutoNum type="arabicPeriod"/>
            </a:pPr>
            <a:r>
              <a:rPr lang="en-US" dirty="0" smtClean="0"/>
              <a:t>informed and up-to-date about care from specialists </a:t>
            </a:r>
          </a:p>
          <a:p>
            <a:pPr marL="914400" lvl="1" indent="-514350">
              <a:buAutoNum type="arabicPeriod"/>
            </a:pPr>
            <a:r>
              <a:rPr lang="en-US" dirty="0" smtClean="0"/>
              <a:t>helps manage care from providers and services </a:t>
            </a:r>
          </a:p>
          <a:p>
            <a:pPr marL="914400" lvl="1" indent="-514350">
              <a:buAutoNum type="arabicPeriod"/>
            </a:pPr>
            <a:r>
              <a:rPr lang="en-US" dirty="0" smtClean="0"/>
              <a:t>follows up on test results </a:t>
            </a:r>
          </a:p>
          <a:p>
            <a:pPr marL="914400" lvl="1" indent="-514350"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0770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Data Collection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" y="1615141"/>
            <a:ext cx="841248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Random sample of 2012 Medicare beneficiaries</a:t>
            </a:r>
          </a:p>
          <a:p>
            <a:pPr lvl="1"/>
            <a:r>
              <a:rPr lang="en-US" dirty="0" smtClean="0"/>
              <a:t>46% response rate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266,466 in analytic sample</a:t>
            </a:r>
          </a:p>
          <a:p>
            <a:pPr lvl="1"/>
            <a:r>
              <a:rPr lang="en-US" dirty="0" smtClean="0"/>
              <a:t>  98,014 fee-for service beneficiaries</a:t>
            </a:r>
          </a:p>
          <a:p>
            <a:pPr lvl="1"/>
            <a:r>
              <a:rPr lang="en-US" dirty="0" smtClean="0"/>
              <a:t>168,452 Medicare Advantage plan members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6811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ate and Cle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Whate and Clean.potx</Template>
  <TotalTime>4678</TotalTime>
  <Words>569</Words>
  <Application>Microsoft Office PowerPoint</Application>
  <PresentationFormat>On-screen Show (4:3)</PresentationFormat>
  <Paragraphs>150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Whate and Clean</vt:lpstr>
      <vt:lpstr>Should We Care about What Patients  Say About Coordination of Care?  </vt:lpstr>
      <vt:lpstr>“Development of a Care Coordination Measure for the CAHPS Medicare Survey”</vt:lpstr>
      <vt:lpstr>Patient-Reported Measures are Important (not the only) Indicators of Quality of Care </vt:lpstr>
      <vt:lpstr>Despite the Well Known Fact that  “Correlation is not Causality”</vt:lpstr>
      <vt:lpstr> One Might Be Tempted to Conclude that Patients Can Be “Satisfied” to Death</vt:lpstr>
      <vt:lpstr>And Good Technical Quality of Care  Is Bad for Health  </vt:lpstr>
      <vt:lpstr>Consumer Assessment of Healthcare Providers and Systems (CAHPS)</vt:lpstr>
      <vt:lpstr>Care Coordination Items</vt:lpstr>
      <vt:lpstr>Data Collection</vt:lpstr>
      <vt:lpstr>Analyses</vt:lpstr>
      <vt:lpstr>Confirmatory Factor Analyses</vt:lpstr>
      <vt:lpstr>Standardized Factor Loadings</vt:lpstr>
      <vt:lpstr>Reliability </vt:lpstr>
      <vt:lpstr>Regression of Global Rating of Personal  Doctor on CAHPS Composites  </vt:lpstr>
      <vt:lpstr>Summary/Conclusions                  Care Coordination Composite</vt:lpstr>
      <vt:lpstr>Thank you.</vt:lpstr>
    </vt:vector>
  </TitlesOfParts>
  <Company>Childrens Hospital of Philadelphia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Designing an Open-Science Pediatric Learning Health System</dc:title>
  <dc:creator>Ron Hays, PhD</dc:creator>
  <cp:lastModifiedBy>drhays</cp:lastModifiedBy>
  <cp:revision>333</cp:revision>
  <cp:lastPrinted>2013-06-11T15:25:36Z</cp:lastPrinted>
  <dcterms:created xsi:type="dcterms:W3CDTF">2011-11-09T23:11:39Z</dcterms:created>
  <dcterms:modified xsi:type="dcterms:W3CDTF">2013-06-24T05:37:59Z</dcterms:modified>
</cp:coreProperties>
</file>