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6"/>
  </p:notesMasterIdLst>
  <p:handoutMasterIdLst>
    <p:handoutMasterId r:id="rId17"/>
  </p:handoutMasterIdLst>
  <p:sldIdLst>
    <p:sldId id="598" r:id="rId2"/>
    <p:sldId id="676" r:id="rId3"/>
    <p:sldId id="679" r:id="rId4"/>
    <p:sldId id="683" r:id="rId5"/>
    <p:sldId id="675" r:id="rId6"/>
    <p:sldId id="670" r:id="rId7"/>
    <p:sldId id="700" r:id="rId8"/>
    <p:sldId id="701" r:id="rId9"/>
    <p:sldId id="702" r:id="rId10"/>
    <p:sldId id="704" r:id="rId11"/>
    <p:sldId id="705" r:id="rId12"/>
    <p:sldId id="706" r:id="rId13"/>
    <p:sldId id="713" r:id="rId14"/>
    <p:sldId id="524" r:id="rId15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5" autoAdjust="0"/>
    <p:restoredTop sz="94434" autoAdjust="0"/>
  </p:normalViewPr>
  <p:slideViewPr>
    <p:cSldViewPr snapToObjects="1">
      <p:cViewPr varScale="1">
        <p:scale>
          <a:sx n="70" d="100"/>
          <a:sy n="70" d="100"/>
        </p:scale>
        <p:origin x="14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340"/>
    </p:cViewPr>
  </p:sorterViewPr>
  <p:notesViewPr>
    <p:cSldViewPr snapToObjects="1">
      <p:cViewPr>
        <p:scale>
          <a:sx n="100" d="100"/>
          <a:sy n="100" d="100"/>
        </p:scale>
        <p:origin x="1818" y="-1254"/>
      </p:cViewPr>
      <p:guideLst>
        <p:guide orient="horz" pos="2949"/>
        <p:guide pos="22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1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764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6" tIns="46953" rIns="93906" bIns="46953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894764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6" tIns="46953" rIns="93906" bIns="4695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5CFF0E0-9292-4E99-842A-D31D68E32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76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050" cy="468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1"/>
            <a:ext cx="3067050" cy="468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6" y="4446588"/>
            <a:ext cx="5191125" cy="42148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85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764"/>
            <a:ext cx="3067050" cy="4683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8894764"/>
            <a:ext cx="3067050" cy="4683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560BD1C5-117E-4168-A7B7-3C97EA08B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92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74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802C1-5907-497B-B172-6EE88F4E0FD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13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802C1-5907-497B-B172-6EE88F4E0FD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137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802C1-5907-497B-B172-6EE88F4E0FD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13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55907" indent="-290734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62934" indent="-232586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28107" indent="-232586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93280" indent="-232586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58453" indent="-232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3023627" indent="-232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88800" indent="-232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953973" indent="-232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defRPr/>
            </a:pPr>
            <a:fld id="{D81E44E4-4BC4-4A8B-8C00-2341FDED9C6C}" type="slidenum">
              <a:rPr lang="en-US"/>
              <a:pPr eaLnBrk="1" hangingPunct="1">
                <a:defRPr/>
              </a:pPr>
              <a:t>14</a:t>
            </a:fld>
            <a:endParaRPr lang="en-US"/>
          </a:p>
        </p:txBody>
      </p:sp>
      <p:sp>
        <p:nvSpPr>
          <p:cNvPr id="1904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8" name="Notes Placeholder 2"/>
          <p:cNvSpPr>
            <a:spLocks noGrp="1"/>
          </p:cNvSpPr>
          <p:nvPr>
            <p:ph type="body" idx="1"/>
          </p:nvPr>
        </p:nvSpPr>
        <p:spPr>
          <a:xfrm>
            <a:off x="942976" y="4448176"/>
            <a:ext cx="5191125" cy="4213225"/>
          </a:xfrm>
          <a:noFill/>
          <a:ln w="9525"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  <p:sp>
        <p:nvSpPr>
          <p:cNvPr id="190469" name="Slide Number Placeholder 3"/>
          <p:cNvSpPr txBox="1">
            <a:spLocks noGrp="1"/>
          </p:cNvSpPr>
          <p:nvPr/>
        </p:nvSpPr>
        <p:spPr bwMode="auto">
          <a:xfrm>
            <a:off x="4010025" y="8894764"/>
            <a:ext cx="3067050" cy="4683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3034" tIns="46518" rIns="93034" bIns="46518" anchor="b"/>
          <a:lstStyle/>
          <a:p>
            <a:pPr algn="r" eaLnBrk="0" hangingPunct="0"/>
            <a:fld id="{1C66787E-2916-4B06-8C09-D7DF3ED913EA}" type="slidenum">
              <a:rPr lang="en-US" altLang="en-US" sz="1200">
                <a:ea typeface="MS PGothic" pitchFamily="34" charset="-128"/>
              </a:rPr>
              <a:pPr algn="r" eaLnBrk="0" hangingPunct="0"/>
              <a:t>14</a:t>
            </a:fld>
            <a:endParaRPr lang="en-US" altLang="en-US" sz="120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1861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Although one should always be alert to the possibility of spurious associations, special vigilance is called for when results are implausible.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85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27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802C1-5907-497B-B172-6EE88F4E0FD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087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50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Hastings Center report by Dr. Stuart Younger, professor of bioethics and psychiatry at the Case Western Reserve University suggested that pressure to get good ratings can lead to bad medicine.</a:t>
            </a:r>
          </a:p>
          <a:p>
            <a:r>
              <a:rPr lang="en-US" dirty="0" smtClean="0"/>
              <a:t>Patient feedback about their experiences helps providers to appropriately address patients requests.</a:t>
            </a:r>
          </a:p>
          <a:p>
            <a:r>
              <a:rPr lang="en-US" dirty="0" smtClean="0"/>
              <a:t>There are effective strategies to promote positive experience when patients requests require discussion.</a:t>
            </a:r>
          </a:p>
          <a:p>
            <a:r>
              <a:rPr lang="en-US" dirty="0" smtClean="0"/>
              <a:t>Patient assessments of care are more strongly associated with provider communication than receipt of desired treatments.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8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Sicker patients may need more information and clinicians may spend more time with them.</a:t>
            </a:r>
          </a:p>
          <a:p>
            <a:pPr marL="228600" indent="-228600">
              <a:buAutoNum type="arabicPeriod"/>
            </a:pPr>
            <a:r>
              <a:rPr lang="en-US" dirty="0" smtClean="0"/>
              <a:t>Although one should always be alert to the possibility of spurious association, special vigilance is called for when results are implausible.</a:t>
            </a:r>
          </a:p>
          <a:p>
            <a:pPr marL="228600" indent="-228600">
              <a:buAutoNum type="arabicPeriod"/>
            </a:pPr>
            <a:r>
              <a:rPr lang="en-US" dirty="0" smtClean="0"/>
              <a:t>Not all deaths can be prevented or delayed by health care.  For example, the prognosis of patients with end-stage pancreatic cancer is not modifiable by the type of care they receive.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76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MEPS is a nationally representative survey of U.S. civilian noninstitutionalized population.  The panel is followed over 2 calendar years with 5 rounds of interviews.</a:t>
            </a:r>
          </a:p>
          <a:p>
            <a:r>
              <a:rPr lang="en-US" dirty="0" smtClean="0"/>
              <a:t>Of the 1,287 deaths in the study, only 21% were amenable to health care.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802C1-5907-497B-B172-6EE88F4E0FD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13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Adjusted for age, gender, race/ethnicity, education, income, metropolitan statistical area, census region, access to usual source of care, insurance coverage, smoking status, number of chronic conditions, self-rated overall health, SF-12 PCS/MCS, number of drug prescriptions, medical care expenditures, number of office visits, any ER visits, any inpatient </a:t>
            </a:r>
            <a:r>
              <a:rPr lang="en-US" dirty="0" err="1" smtClean="0"/>
              <a:t>admiissions</a:t>
            </a:r>
            <a:r>
              <a:rPr lang="en-US" dirty="0" smtClean="0"/>
              <a:t>, and survey panel.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802C1-5907-497B-B172-6EE88F4E0FD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13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638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62D00-B1E3-4835-884C-5F222AD40C36}" type="datetime4">
              <a:rPr lang="en-US" smtClean="0"/>
              <a:pPr>
                <a:defRPr/>
              </a:pPr>
              <a:t>June 14, 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4FC7D-27F8-4040-9DB7-283913AE0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5A4A1-9252-4FD7-8760-8C2999A8B094}" type="datetime4">
              <a:rPr lang="en-US" smtClean="0"/>
              <a:pPr>
                <a:defRPr/>
              </a:pPr>
              <a:t>June 14, 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D421E-8161-453C-8076-6BF540675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851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851"/>
            <a:ext cx="67722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401EB-4B9C-48CC-ADED-389175255878}" type="datetime4">
              <a:rPr lang="en-US" smtClean="0"/>
              <a:pPr>
                <a:defRPr/>
              </a:pPr>
              <a:t>June 14, 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F06D7-3CF0-4962-B168-1E7701C0A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E360E-EB38-4DBC-9C96-F00C75741A90}" type="datetime4">
              <a:rPr lang="en-US" smtClean="0"/>
              <a:pPr>
                <a:defRPr/>
              </a:pPr>
              <a:t>June 14, 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44EA-161E-419D-B606-46724030B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711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16653-7477-46EE-A296-04E01C88B3E7}" type="datetime4">
              <a:rPr lang="en-US" smtClean="0"/>
              <a:pPr>
                <a:defRPr/>
              </a:pPr>
              <a:t>June 14, 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58977-03B1-44FE-8B2A-BEE55865E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44D67-F380-4D19-8DC2-D8D7A69C8563}" type="datetime4">
              <a:rPr lang="en-US" smtClean="0"/>
              <a:pPr>
                <a:defRPr/>
              </a:pPr>
              <a:t>June 14, 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19EFA-3A8A-4C18-A720-9C0EC50EC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773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773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CBE2D-70F3-49DF-A8CE-D027752C8EA0}" type="datetime4">
              <a:rPr lang="en-US" smtClean="0"/>
              <a:pPr>
                <a:defRPr/>
              </a:pPr>
              <a:t>June 14, 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7A2FA-A687-472D-9525-18D7C7100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20A68-4B0D-44CB-80E7-7F72BDD3676F}" type="datetime4">
              <a:rPr lang="en-US" smtClean="0"/>
              <a:pPr>
                <a:defRPr/>
              </a:pPr>
              <a:t>June 14, 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15C0F-D46F-4F15-BEA4-3F0FAA134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1A488-F133-44E0-BCE0-C7297E6E078D}" type="datetime4">
              <a:rPr lang="en-US" smtClean="0"/>
              <a:pPr>
                <a:defRPr/>
              </a:pPr>
              <a:t>June 14, 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04A63-7622-4A0E-8213-283EA964E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26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975F8-1663-4452-B460-4155C3994215}" type="datetime4">
              <a:rPr lang="en-US" smtClean="0"/>
              <a:pPr>
                <a:defRPr/>
              </a:pPr>
              <a:t>June 14, 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76091-6E7F-47D4-BCEF-D4FB530B7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B6E74-21EF-4574-967D-34216100E44B}" type="datetime4">
              <a:rPr lang="en-US" smtClean="0"/>
              <a:pPr>
                <a:defRPr/>
              </a:pPr>
              <a:t>June 14, 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EE16E-B068-4EA7-9C0F-EA431C66D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B61280BB-8824-4F15-A934-5DD9C1B3420A}" type="datetime4">
              <a:rPr lang="en-US" smtClean="0"/>
              <a:pPr>
                <a:defRPr/>
              </a:pPr>
              <a:t>June 14, 2015</a:t>
            </a:fld>
            <a:endParaRPr 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122CADC7-F8D5-43F5-B6BB-578E5327D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8" r:id="rId7"/>
    <p:sldLayoutId id="2147483804" r:id="rId8"/>
    <p:sldLayoutId id="2147483805" r:id="rId9"/>
    <p:sldLayoutId id="2147483806" r:id="rId10"/>
    <p:sldLayoutId id="21474838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drhays@ucla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hyperlink" Target="http://gim.med.ucla.edu/FacultyPages/Hay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162050"/>
          </a:xfrm>
        </p:spPr>
        <p:txBody>
          <a:bodyPr/>
          <a:lstStyle/>
          <a:p>
            <a:pPr algn="ctr"/>
            <a:r>
              <a:rPr lang="en-US" altLang="en-US" sz="3400" dirty="0" smtClean="0">
                <a:latin typeface="Comic Sans MS" pitchFamily="66" charset="0"/>
              </a:rPr>
              <a:t>Are Positive Experiences with </a:t>
            </a:r>
            <a:br>
              <a:rPr lang="en-US" altLang="en-US" sz="3400" dirty="0" smtClean="0">
                <a:latin typeface="Comic Sans MS" pitchFamily="66" charset="0"/>
              </a:rPr>
            </a:br>
            <a:r>
              <a:rPr lang="en-US" altLang="en-US" sz="3400" dirty="0" smtClean="0">
                <a:latin typeface="Comic Sans MS" pitchFamily="66" charset="0"/>
              </a:rPr>
              <a:t>Health Care Bad for Health?  </a:t>
            </a:r>
          </a:p>
        </p:txBody>
      </p:sp>
      <p:pic>
        <p:nvPicPr>
          <p:cNvPr id="3075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r="13333"/>
          <a:stretch>
            <a:fillRect/>
          </a:stretch>
        </p:blipFill>
        <p:spPr>
          <a:xfrm>
            <a:off x="5029200" y="1524000"/>
            <a:ext cx="3962400" cy="3233737"/>
          </a:xfrm>
        </p:spPr>
      </p:pic>
      <p:sp>
        <p:nvSpPr>
          <p:cNvPr id="3076" name="Text Placeholder 6"/>
          <p:cNvSpPr>
            <a:spLocks noGrp="1"/>
          </p:cNvSpPr>
          <p:nvPr>
            <p:ph type="body" sz="half" idx="2"/>
          </p:nvPr>
        </p:nvSpPr>
        <p:spPr>
          <a:xfrm>
            <a:off x="533400" y="1752600"/>
            <a:ext cx="6591300" cy="4373563"/>
          </a:xfrm>
        </p:spPr>
        <p:txBody>
          <a:bodyPr/>
          <a:lstStyle/>
          <a:p>
            <a:endParaRPr lang="en-US" altLang="en-US" sz="2400" dirty="0" smtClean="0">
              <a:latin typeface="Comic Sans MS" pitchFamily="66" charset="0"/>
            </a:endParaRPr>
          </a:p>
          <a:p>
            <a:r>
              <a:rPr lang="en-US" altLang="en-US" sz="2400" dirty="0" smtClean="0">
                <a:latin typeface="Comic Sans MS" pitchFamily="66" charset="0"/>
              </a:rPr>
              <a:t>June 14, 2015 (</a:t>
            </a:r>
            <a:r>
              <a:rPr lang="en-US" altLang="en-US" sz="2400" dirty="0" err="1" smtClean="0">
                <a:latin typeface="Comic Sans MS" pitchFamily="66" charset="0"/>
              </a:rPr>
              <a:t>AcademyHealth</a:t>
            </a:r>
            <a:r>
              <a:rPr lang="en-US" altLang="en-US" sz="2400" dirty="0" smtClean="0">
                <a:latin typeface="Comic Sans MS" pitchFamily="66" charset="0"/>
              </a:rPr>
              <a:t>)</a:t>
            </a:r>
          </a:p>
          <a:p>
            <a:r>
              <a:rPr lang="en-US" altLang="en-US" sz="2400" dirty="0" smtClean="0">
                <a:latin typeface="Comic Sans MS" pitchFamily="66" charset="0"/>
              </a:rPr>
              <a:t>Minneapolis Convention Center</a:t>
            </a:r>
          </a:p>
          <a:p>
            <a:r>
              <a:rPr lang="en-US" altLang="en-US" sz="2400" dirty="0" smtClean="0">
                <a:latin typeface="Comic Sans MS" pitchFamily="66" charset="0"/>
              </a:rPr>
              <a:t>1301 S. 2nd Avenue, </a:t>
            </a:r>
            <a:r>
              <a:rPr lang="en-US" sz="2400" dirty="0" smtClean="0">
                <a:latin typeface="Comic Sans MS" panose="030F0702030302020204" pitchFamily="66" charset="0"/>
              </a:rPr>
              <a:t>Minneapolis, MN</a:t>
            </a:r>
            <a:endParaRPr lang="en-US" sz="2400" i="1" dirty="0" smtClean="0">
              <a:latin typeface="Comic Sans MS" panose="030F0702030302020204" pitchFamily="66" charset="0"/>
            </a:endParaRP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endParaRPr lang="en-US" altLang="en-US" sz="2400" dirty="0" smtClean="0">
              <a:latin typeface="Comic Sans MS" pitchFamily="66" charset="0"/>
            </a:endParaRPr>
          </a:p>
          <a:p>
            <a:endParaRPr lang="en-US" altLang="en-US" sz="2400" dirty="0">
              <a:latin typeface="Comic Sans MS" pitchFamily="66" charset="0"/>
            </a:endParaRPr>
          </a:p>
          <a:p>
            <a:endParaRPr lang="en-US" altLang="en-US" sz="2400" dirty="0" smtClean="0">
              <a:latin typeface="Comic Sans MS" pitchFamily="66" charset="0"/>
            </a:endParaRPr>
          </a:p>
          <a:p>
            <a:endParaRPr lang="en-US" altLang="en-US" sz="2400" dirty="0">
              <a:latin typeface="Comic Sans MS" pitchFamily="66" charset="0"/>
            </a:endParaRPr>
          </a:p>
          <a:p>
            <a:r>
              <a:rPr lang="en-US" altLang="en-US" sz="2400" dirty="0" smtClean="0">
                <a:latin typeface="Comic Sans MS" pitchFamily="66" charset="0"/>
              </a:rPr>
              <a:t>Acknowledgements:</a:t>
            </a:r>
          </a:p>
          <a:p>
            <a:r>
              <a:rPr lang="en-US" altLang="en-US" sz="2400" dirty="0">
                <a:latin typeface="Comic Sans MS" pitchFamily="66" charset="0"/>
              </a:rPr>
              <a:t> </a:t>
            </a:r>
            <a:r>
              <a:rPr lang="en-US" altLang="en-US" sz="2400" dirty="0" smtClean="0">
                <a:latin typeface="Comic Sans MS" pitchFamily="66" charset="0"/>
              </a:rPr>
              <a:t>  - Paul Cleary and Marc Elliott</a:t>
            </a:r>
          </a:p>
          <a:p>
            <a:r>
              <a:rPr lang="en-US" altLang="en-US" sz="2400" dirty="0">
                <a:latin typeface="Comic Sans MS" pitchFamily="66" charset="0"/>
              </a:rPr>
              <a:t> </a:t>
            </a:r>
            <a:r>
              <a:rPr lang="en-US" altLang="en-US" sz="2400" dirty="0" smtClean="0">
                <a:latin typeface="Comic Sans MS" pitchFamily="66" charset="0"/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91300" y="6245225"/>
            <a:ext cx="2400300" cy="476250"/>
          </a:xfrm>
        </p:spPr>
        <p:txBody>
          <a:bodyPr/>
          <a:lstStyle/>
          <a:p>
            <a:pPr>
              <a:defRPr/>
            </a:pPr>
            <a:fld id="{7646C21A-8BFE-462D-BFF3-46243DE5025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5486400" y="4495800"/>
            <a:ext cx="365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i="1" dirty="0">
                <a:latin typeface="Comic Sans MS" pitchFamily="66" charset="0"/>
              </a:rPr>
              <a:t>Ron </a:t>
            </a:r>
            <a:r>
              <a:rPr lang="en-US" altLang="en-US" sz="2800" i="1" dirty="0" err="1" smtClean="0">
                <a:latin typeface="Comic Sans MS" pitchFamily="66" charset="0"/>
              </a:rPr>
              <a:t>D.Hays</a:t>
            </a:r>
            <a:r>
              <a:rPr lang="en-US" altLang="en-US" sz="2800" i="1" dirty="0">
                <a:latin typeface="Comic Sans MS" pitchFamily="66" charset="0"/>
              </a:rPr>
              <a:t>, Ph.D</a:t>
            </a:r>
            <a:r>
              <a:rPr lang="en-US" altLang="en-US" sz="2800" i="1" dirty="0" smtClean="0">
                <a:latin typeface="Comic Sans MS" pitchFamily="66" charset="0"/>
              </a:rPr>
              <a:t>.</a:t>
            </a:r>
          </a:p>
          <a:p>
            <a:r>
              <a:rPr lang="en-US" altLang="en-US" sz="2800" i="1" dirty="0" smtClean="0">
                <a:latin typeface="Comic Sans MS" pitchFamily="66" charset="0"/>
              </a:rPr>
              <a:t>@</a:t>
            </a:r>
            <a:r>
              <a:rPr lang="en-US" altLang="en-US" sz="2800" i="1" dirty="0" err="1" smtClean="0">
                <a:latin typeface="Comic Sans MS" pitchFamily="66" charset="0"/>
              </a:rPr>
              <a:t>RonDHays</a:t>
            </a:r>
            <a:r>
              <a:rPr lang="en-US" altLang="en-US" sz="2800" i="1" dirty="0" smtClean="0">
                <a:latin typeface="Comic Sans MS" pitchFamily="66" charset="0"/>
              </a:rPr>
              <a:t> </a:t>
            </a:r>
            <a:endParaRPr lang="en-US" altLang="en-US" sz="2800" b="0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371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Patient </a:t>
            </a:r>
            <a:r>
              <a:rPr lang="en-US" sz="3600" b="1" dirty="0">
                <a:latin typeface="Comic Sans MS" panose="030F0702030302020204" pitchFamily="66" charset="0"/>
              </a:rPr>
              <a:t>Experiences </a:t>
            </a:r>
            <a:r>
              <a:rPr lang="en-US" sz="3600" b="1" dirty="0" smtClean="0">
                <a:latin typeface="Comic Sans MS" panose="030F0702030302020204" pitchFamily="66" charset="0"/>
              </a:rPr>
              <a:t>and Mortality</a:t>
            </a:r>
            <a:r>
              <a:rPr lang="en-US" sz="3600" dirty="0" smtClean="0">
                <a:latin typeface="Comic Sans MS" panose="030F0702030302020204" pitchFamily="66" charset="0"/>
              </a:rPr>
              <a:t>: </a:t>
            </a:r>
            <a:br>
              <a:rPr lang="en-US" sz="3600" dirty="0" smtClean="0">
                <a:latin typeface="Comic Sans MS" panose="030F0702030302020204" pitchFamily="66" charset="0"/>
              </a:rPr>
            </a:br>
            <a:r>
              <a:rPr lang="en-US" sz="3600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Consistency of Experiences Over Time</a:t>
            </a:r>
            <a:endParaRPr lang="en-US" sz="36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266402"/>
              </p:ext>
            </p:extLst>
          </p:nvPr>
        </p:nvGraphicFramePr>
        <p:xfrm>
          <a:off x="457201" y="2286000"/>
          <a:ext cx="8229599" cy="3141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1599"/>
                <a:gridCol w="1923055"/>
                <a:gridCol w="1124945"/>
              </a:tblGrid>
              <a:tr h="650444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Patient Care Experience 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baseline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: </a:t>
                      </a:r>
                      <a:r>
                        <a:rPr lang="en-US" sz="2000" b="1" kern="1200" dirty="0" smtClean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 year</a:t>
                      </a:r>
                      <a:r>
                        <a:rPr lang="en-US" sz="2000" b="1" kern="1200" baseline="0" dirty="0" smtClean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later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)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All-Cause</a:t>
                      </a:r>
                    </a:p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Mortality</a:t>
                      </a:r>
                    </a:p>
                  </a:txBody>
                  <a:tcPr marL="8808" marR="18246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8415" marT="0" marB="0"/>
                </a:tc>
              </a:tr>
              <a:tr h="387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Hazard Ratio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p-value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/>
                </a:tc>
              </a:tr>
              <a:tr h="344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Quartile 1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: </a:t>
                      </a: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Quartile 1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(reference)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(1.00)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8808" marR="18246" marT="0" marB="0" anchor="ctr"/>
                </a:tc>
              </a:tr>
              <a:tr h="3834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Quartile 2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: </a:t>
                      </a: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Quartile 2</a:t>
                      </a:r>
                      <a:endParaRPr lang="en-US" sz="20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0.89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0.42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</a:tr>
              <a:tr h="3834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Quartile 3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: </a:t>
                      </a: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Quartile 3</a:t>
                      </a:r>
                      <a:endParaRPr lang="en-US" sz="20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1.13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0.57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</a:tr>
              <a:tr h="3834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Quartile 4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: </a:t>
                      </a: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Quartile 4</a:t>
                      </a:r>
                      <a:endParaRPr lang="en-US" sz="20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1.09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0.54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</a:tr>
              <a:tr h="393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Different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quartiles at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baseline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and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1 year later</a:t>
                      </a:r>
                      <a:endParaRPr lang="en-US" sz="20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0.88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0.35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93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90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Patient Experiences and Mortality</a:t>
            </a:r>
            <a:r>
              <a:rPr lang="en-US" sz="3600" dirty="0" smtClean="0">
                <a:latin typeface="Comic Sans MS" panose="030F0702030302020204" pitchFamily="66" charset="0"/>
              </a:rPr>
              <a:t>: </a:t>
            </a:r>
            <a:br>
              <a:rPr lang="en-US" sz="3600" dirty="0" smtClean="0">
                <a:latin typeface="Comic Sans MS" panose="030F0702030302020204" pitchFamily="66" charset="0"/>
              </a:rPr>
            </a:br>
            <a:r>
              <a:rPr lang="en-US" sz="3600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Significant for Only One </a:t>
            </a:r>
            <a:r>
              <a:rPr lang="en-US" sz="3600" i="1" dirty="0">
                <a:solidFill>
                  <a:schemeClr val="tx1"/>
                </a:solidFill>
                <a:latin typeface="Comic Sans MS" panose="030F0702030302020204" pitchFamily="66" charset="0"/>
              </a:rPr>
              <a:t>Measure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652091"/>
              </p:ext>
            </p:extLst>
          </p:nvPr>
        </p:nvGraphicFramePr>
        <p:xfrm>
          <a:off x="390525" y="2133599"/>
          <a:ext cx="8382000" cy="3432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9200"/>
                <a:gridCol w="1752600"/>
                <a:gridCol w="1600200"/>
              </a:tblGrid>
              <a:tr h="6858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Patient Care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Experience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Items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All-Cause </a:t>
                      </a:r>
                      <a:endParaRPr lang="en-US" sz="20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Mortality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8808" marR="880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5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Hazard </a:t>
                      </a:r>
                      <a:r>
                        <a:rPr lang="en-US" sz="2000" dirty="0">
                          <a:effectLst/>
                        </a:rPr>
                        <a:t>Ratio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p-value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</a:tr>
              <a:tr h="6138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Rating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of healthcare 9-10 vs 0-8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B050"/>
                          </a:solidFill>
                          <a:effectLst/>
                        </a:rPr>
                        <a:t>1.10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B050"/>
                          </a:solidFill>
                          <a:effectLst/>
                        </a:rPr>
                        <a:t>0.15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</a:tr>
              <a:tr h="362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Listen carefully to you 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0.98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0.76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</a:tr>
              <a:tr h="403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Show respect for what you had to say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1.05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0.44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</a:tr>
              <a:tr h="3551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Explain things in a way that is easy to understand</a:t>
                      </a:r>
                      <a:r>
                        <a:rPr lang="en-US" sz="2000" baseline="30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00CC00"/>
                          </a:solidFill>
                          <a:effectLst/>
                        </a:rPr>
                        <a:t>1.09</a:t>
                      </a:r>
                      <a:endParaRPr lang="en-US" sz="2000" baseline="0" dirty="0">
                        <a:solidFill>
                          <a:srgbClr val="00CC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00CC00"/>
                          </a:solidFill>
                          <a:effectLst/>
                        </a:rPr>
                        <a:t>0.17</a:t>
                      </a:r>
                      <a:endParaRPr lang="en-US" sz="2000" baseline="0" dirty="0">
                        <a:solidFill>
                          <a:srgbClr val="00CC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</a:tr>
              <a:tr h="3551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Spend enough time with you </a:t>
                      </a:r>
                      <a:r>
                        <a:rPr lang="en-US" sz="2000" baseline="30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1.17</a:t>
                      </a:r>
                      <a:endParaRPr lang="en-US" sz="2000" baseline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0.03</a:t>
                      </a:r>
                      <a:endParaRPr lang="en-US" sz="2000" baseline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5875893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i="0" baseline="30000" dirty="0">
                <a:solidFill>
                  <a:prstClr val="black"/>
                </a:solidFill>
                <a:latin typeface="Comic Sans MS" panose="030F0702030302020204" pitchFamily="66" charset="0"/>
              </a:rPr>
              <a:t>†</a:t>
            </a:r>
            <a:r>
              <a:rPr lang="en-US" sz="2000" i="0" baseline="300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000" i="0" dirty="0">
                <a:solidFill>
                  <a:prstClr val="black"/>
                </a:solidFill>
                <a:latin typeface="Comic Sans MS" panose="030F0702030302020204" pitchFamily="66" charset="0"/>
              </a:rPr>
              <a:t>“Always" versus </a:t>
            </a:r>
            <a:r>
              <a:rPr lang="en-US" sz="2000" i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“Never”/“Sometimes”/“Usually”</a:t>
            </a:r>
            <a:endParaRPr lang="en-US" sz="2000" i="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40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4478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Concluding Statements</a:t>
            </a:r>
            <a:endParaRPr lang="en-US" sz="3600" b="1" dirty="0">
              <a:solidFill>
                <a:srgbClr val="92D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sz="2900" dirty="0" smtClean="0">
                <a:latin typeface="Comic Sans MS" panose="030F0702030302020204" pitchFamily="66" charset="0"/>
              </a:rPr>
              <a:t>Rather than patient demands producing expensive and dangerous treatment, the data are consistent with other studies that indicate more intensive care at the end-of-of life in the U.S. (</a:t>
            </a:r>
            <a:r>
              <a:rPr lang="en-US" sz="2600" dirty="0" smtClean="0">
                <a:latin typeface="Comic Sans MS" panose="030F0702030302020204" pitchFamily="66" charset="0"/>
              </a:rPr>
              <a:t>Elliott et al., 2013, </a:t>
            </a:r>
            <a:r>
              <a:rPr lang="en-US" sz="2600" u="sng" dirty="0" smtClean="0">
                <a:latin typeface="Comic Sans MS" panose="030F0702030302020204" pitchFamily="66" charset="0"/>
              </a:rPr>
              <a:t>JAGS</a:t>
            </a:r>
            <a:r>
              <a:rPr lang="en-US" sz="2600" dirty="0" smtClean="0">
                <a:latin typeface="Comic Sans MS" panose="030F0702030302020204" pitchFamily="66" charset="0"/>
              </a:rPr>
              <a:t>). 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pPr>
              <a:spcBef>
                <a:spcPts val="400"/>
              </a:spcBef>
            </a:pPr>
            <a:r>
              <a:rPr lang="en-US" sz="2900" dirty="0" smtClean="0">
                <a:latin typeface="Comic Sans MS" panose="030F0702030302020204" pitchFamily="66" charset="0"/>
              </a:rPr>
              <a:t>Patient </a:t>
            </a:r>
            <a:r>
              <a:rPr lang="en-US" sz="2900" dirty="0">
                <a:latin typeface="Comic Sans MS" panose="030F0702030302020204" pitchFamily="66" charset="0"/>
              </a:rPr>
              <a:t>experience surveys assess important dimensions of care for which patients are the best or only source of information </a:t>
            </a:r>
          </a:p>
          <a:p>
            <a:pPr>
              <a:spcBef>
                <a:spcPts val="400"/>
              </a:spcBef>
            </a:pPr>
            <a:endParaRPr lang="en-US" sz="2900" dirty="0" smtClean="0">
              <a:latin typeface="Comic Sans MS" panose="030F0702030302020204" pitchFamily="66" charset="0"/>
            </a:endParaRPr>
          </a:p>
          <a:p>
            <a:pPr>
              <a:spcBef>
                <a:spcPts val="400"/>
              </a:spcBef>
            </a:pPr>
            <a:r>
              <a:rPr lang="en-US" sz="2900" dirty="0" smtClean="0">
                <a:latin typeface="Comic Sans MS" panose="030F0702030302020204" pitchFamily="66" charset="0"/>
              </a:rPr>
              <a:t>Improving </a:t>
            </a:r>
            <a:r>
              <a:rPr lang="en-US" sz="2900" dirty="0">
                <a:latin typeface="Comic Sans MS" panose="030F0702030302020204" pitchFamily="66" charset="0"/>
              </a:rPr>
              <a:t>patient experience does not lead to inappropriate and inefficient care or result in trade-offs with high-quality clinical care</a:t>
            </a:r>
          </a:p>
          <a:p>
            <a:pPr lvl="1"/>
            <a:endParaRPr lang="en-US" sz="2600" dirty="0"/>
          </a:p>
          <a:p>
            <a:pPr lvl="1"/>
            <a:endParaRPr lang="en-US" sz="2600" dirty="0" smtClean="0"/>
          </a:p>
          <a:p>
            <a:pPr lvl="1"/>
            <a:endParaRPr lang="en-US" sz="2900" dirty="0" smtClean="0"/>
          </a:p>
          <a:p>
            <a:endParaRPr lang="en-US" sz="26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8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1417638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Relevant Readings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54647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en-US" sz="3000" dirty="0" smtClean="0">
                <a:latin typeface="Comic Sans MS" panose="030F0702030302020204" pitchFamily="66" charset="0"/>
              </a:rPr>
              <a:t>Price</a:t>
            </a:r>
            <a:r>
              <a:rPr lang="en-US" sz="3000" dirty="0">
                <a:latin typeface="Comic Sans MS" panose="030F0702030302020204" pitchFamily="66" charset="0"/>
              </a:rPr>
              <a:t>, R. A. Elliott, M.N., </a:t>
            </a:r>
            <a:r>
              <a:rPr lang="en-US" sz="3000" dirty="0" smtClean="0">
                <a:latin typeface="Comic Sans MS" panose="030F0702030302020204" pitchFamily="66" charset="0"/>
              </a:rPr>
              <a:t>et al.  </a:t>
            </a:r>
            <a:r>
              <a:rPr lang="en-US" sz="3000" dirty="0">
                <a:latin typeface="Comic Sans MS" panose="030F0702030302020204" pitchFamily="66" charset="0"/>
              </a:rPr>
              <a:t>(2015). Should health care providers be accountable for patients’ </a:t>
            </a:r>
            <a:r>
              <a:rPr lang="en-US" sz="3000">
                <a:latin typeface="Comic Sans MS" panose="030F0702030302020204" pitchFamily="66" charset="0"/>
              </a:rPr>
              <a:t>care </a:t>
            </a:r>
            <a:r>
              <a:rPr lang="en-US" sz="3000" smtClean="0">
                <a:latin typeface="Comic Sans MS" panose="030F0702030302020204" pitchFamily="66" charset="0"/>
              </a:rPr>
              <a:t>experiences?  </a:t>
            </a:r>
            <a:r>
              <a:rPr lang="en-US" sz="3000" u="sng" dirty="0" smtClean="0">
                <a:latin typeface="Comic Sans MS" panose="030F0702030302020204" pitchFamily="66" charset="0"/>
              </a:rPr>
              <a:t>JGIM</a:t>
            </a:r>
            <a:r>
              <a:rPr lang="en-US" sz="3000" dirty="0" smtClean="0">
                <a:latin typeface="Comic Sans MS" panose="030F0702030302020204" pitchFamily="66" charset="0"/>
              </a:rPr>
              <a:t>, </a:t>
            </a:r>
            <a:r>
              <a:rPr lang="en-US" sz="3000" u="sng" dirty="0">
                <a:latin typeface="Comic Sans MS" panose="030F0702030302020204" pitchFamily="66" charset="0"/>
              </a:rPr>
              <a:t>30</a:t>
            </a:r>
            <a:r>
              <a:rPr lang="en-US" sz="3000" dirty="0">
                <a:latin typeface="Comic Sans MS" panose="030F0702030302020204" pitchFamily="66" charset="0"/>
              </a:rPr>
              <a:t>, 253-256</a:t>
            </a:r>
            <a:r>
              <a:rPr lang="en-US" sz="30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US" sz="3000" dirty="0" smtClean="0">
                <a:latin typeface="Comic Sans MS" panose="030F0702030302020204" pitchFamily="66" charset="0"/>
              </a:rPr>
              <a:t>	Price</a:t>
            </a:r>
            <a:r>
              <a:rPr lang="en-US" sz="3000" dirty="0">
                <a:latin typeface="Comic Sans MS" panose="030F0702030302020204" pitchFamily="66" charset="0"/>
              </a:rPr>
              <a:t>, R. A., Elliott, M. N., </a:t>
            </a:r>
            <a:r>
              <a:rPr lang="en-US" sz="3000" dirty="0" smtClean="0">
                <a:latin typeface="Comic Sans MS" panose="030F0702030302020204" pitchFamily="66" charset="0"/>
              </a:rPr>
              <a:t>et al.  </a:t>
            </a:r>
            <a:r>
              <a:rPr lang="en-US" sz="3000" dirty="0">
                <a:latin typeface="Comic Sans MS" panose="030F0702030302020204" pitchFamily="66" charset="0"/>
              </a:rPr>
              <a:t>(2014). Examining the role of patient experience surveys in measuring health care quality.  </a:t>
            </a:r>
            <a:r>
              <a:rPr lang="en-US" sz="3000" u="sng" dirty="0">
                <a:latin typeface="Comic Sans MS" panose="030F0702030302020204" pitchFamily="66" charset="0"/>
              </a:rPr>
              <a:t>Medical Care Research and Review</a:t>
            </a:r>
            <a:r>
              <a:rPr lang="en-US" sz="3000" dirty="0">
                <a:latin typeface="Comic Sans MS" panose="030F0702030302020204" pitchFamily="66" charset="0"/>
              </a:rPr>
              <a:t>, </a:t>
            </a:r>
            <a:r>
              <a:rPr lang="en-US" sz="3000" u="sng" dirty="0">
                <a:latin typeface="Comic Sans MS" panose="030F0702030302020204" pitchFamily="66" charset="0"/>
              </a:rPr>
              <a:t>71</a:t>
            </a:r>
            <a:r>
              <a:rPr lang="en-US" sz="3000" dirty="0">
                <a:latin typeface="Comic Sans MS" panose="030F0702030302020204" pitchFamily="66" charset="0"/>
              </a:rPr>
              <a:t>, 522-554</a:t>
            </a:r>
            <a:r>
              <a:rPr lang="en-US" sz="30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US" sz="3000" dirty="0" smtClean="0">
                <a:latin typeface="Comic Sans MS" panose="030F0702030302020204" pitchFamily="66" charset="0"/>
              </a:rPr>
              <a:t>	Xu</a:t>
            </a:r>
            <a:r>
              <a:rPr lang="en-US" sz="3000" dirty="0">
                <a:latin typeface="Comic Sans MS" panose="030F0702030302020204" pitchFamily="66" charset="0"/>
              </a:rPr>
              <a:t>, X., </a:t>
            </a:r>
            <a:r>
              <a:rPr lang="en-US" sz="3000" dirty="0" err="1">
                <a:latin typeface="Comic Sans MS" panose="030F0702030302020204" pitchFamily="66" charset="0"/>
              </a:rPr>
              <a:t>Buta</a:t>
            </a:r>
            <a:r>
              <a:rPr lang="en-US" sz="3000" dirty="0">
                <a:latin typeface="Comic Sans MS" panose="030F0702030302020204" pitchFamily="66" charset="0"/>
              </a:rPr>
              <a:t>, E</a:t>
            </a:r>
            <a:r>
              <a:rPr lang="en-US" sz="3000" dirty="0" smtClean="0">
                <a:latin typeface="Comic Sans MS" panose="030F0702030302020204" pitchFamily="66" charset="0"/>
              </a:rPr>
              <a:t>. et al. (</a:t>
            </a:r>
            <a:r>
              <a:rPr lang="en-US" sz="3000" dirty="0">
                <a:latin typeface="Comic Sans MS" panose="030F0702030302020204" pitchFamily="66" charset="0"/>
              </a:rPr>
              <a:t>2014 </a:t>
            </a:r>
            <a:r>
              <a:rPr lang="en-US" sz="3000" dirty="0" err="1">
                <a:latin typeface="Comic Sans MS" panose="030F0702030302020204" pitchFamily="66" charset="0"/>
              </a:rPr>
              <a:t>epub</a:t>
            </a:r>
            <a:r>
              <a:rPr lang="en-US" sz="3000" dirty="0">
                <a:latin typeface="Comic Sans MS" panose="030F0702030302020204" pitchFamily="66" charset="0"/>
              </a:rPr>
              <a:t>).  Methodological considerations when studying the association between patient-reported care experiences and mortality. </a:t>
            </a:r>
            <a:r>
              <a:rPr lang="en-US" sz="3000" u="sng" dirty="0">
                <a:latin typeface="Comic Sans MS" panose="030F0702030302020204" pitchFamily="66" charset="0"/>
              </a:rPr>
              <a:t>Health Services </a:t>
            </a:r>
            <a:r>
              <a:rPr lang="en-US" sz="3000" u="sng" dirty="0" smtClean="0">
                <a:latin typeface="Comic Sans MS" panose="030F0702030302020204" pitchFamily="66" charset="0"/>
              </a:rPr>
              <a:t>Res</a:t>
            </a:r>
            <a:r>
              <a:rPr lang="en-US" sz="3000" dirty="0" smtClean="0">
                <a:latin typeface="Comic Sans MS" panose="030F0702030302020204" pitchFamily="66" charset="0"/>
              </a:rPr>
              <a:t>.</a:t>
            </a:r>
            <a:endParaRPr lang="en-US" sz="3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7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A6E72-2B83-42F2-A9BD-CCC40E15C79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" y="152400"/>
            <a:ext cx="9258300" cy="1143000"/>
          </a:xfrm>
        </p:spPr>
        <p:txBody>
          <a:bodyPr/>
          <a:lstStyle/>
          <a:p>
            <a:r>
              <a:rPr lang="en-US" altLang="en-US" sz="4000" b="1" smtClean="0"/>
              <a:t> </a:t>
            </a:r>
            <a:r>
              <a:rPr lang="en-US" altLang="en-US" sz="4800" b="1" smtClean="0">
                <a:latin typeface="Comic Sans MS" pitchFamily="66" charset="0"/>
              </a:rPr>
              <a:t>Thank </a:t>
            </a:r>
            <a:r>
              <a:rPr lang="en-US" altLang="en-US" sz="4800" b="1" dirty="0" smtClean="0">
                <a:latin typeface="Comic Sans MS" pitchFamily="66" charset="0"/>
              </a:rPr>
              <a:t>you.</a:t>
            </a:r>
            <a:r>
              <a:rPr lang="en-US" altLang="en-US" sz="6000" b="1" dirty="0" smtClean="0">
                <a:latin typeface="Comic Sans MS" pitchFamily="66" charset="0"/>
              </a:rPr>
              <a:t> </a:t>
            </a:r>
            <a:endParaRPr lang="en-US" altLang="en-US" sz="4000" b="1" dirty="0" smtClean="0">
              <a:latin typeface="Comic Sans MS" pitchFamily="66" charset="0"/>
            </a:endParaRPr>
          </a:p>
        </p:txBody>
      </p:sp>
      <p:sp>
        <p:nvSpPr>
          <p:cNvPr id="113669" name="TextBox 1"/>
          <p:cNvSpPr txBox="1">
            <a:spLocks noChangeArrowheads="1"/>
          </p:cNvSpPr>
          <p:nvPr/>
        </p:nvSpPr>
        <p:spPr bwMode="auto">
          <a:xfrm>
            <a:off x="166048" y="1828800"/>
            <a:ext cx="89916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 dirty="0" smtClean="0">
              <a:latin typeface="Comic Sans MS" panose="030F0702030302020204" pitchFamily="66" charset="0"/>
              <a:hlinkClick r:id="rId3"/>
            </a:endParaRPr>
          </a:p>
          <a:p>
            <a:endParaRPr lang="en-US" altLang="en-US" dirty="0">
              <a:latin typeface="Comic Sans MS" panose="030F0702030302020204" pitchFamily="66" charset="0"/>
              <a:hlinkClick r:id="rId3"/>
            </a:endParaRPr>
          </a:p>
          <a:p>
            <a:endParaRPr lang="en-US" altLang="en-US" dirty="0" smtClean="0">
              <a:latin typeface="Comic Sans MS" panose="030F0702030302020204" pitchFamily="66" charset="0"/>
              <a:hlinkClick r:id="rId3"/>
            </a:endParaRPr>
          </a:p>
          <a:p>
            <a:endParaRPr lang="en-US" altLang="en-US" dirty="0">
              <a:latin typeface="Comic Sans MS" panose="030F0702030302020204" pitchFamily="66" charset="0"/>
              <a:hlinkClick r:id="rId3"/>
            </a:endParaRPr>
          </a:p>
          <a:p>
            <a:r>
              <a:rPr lang="en-US" altLang="en-US" dirty="0" smtClean="0">
                <a:latin typeface="Comic Sans MS" panose="030F0702030302020204" pitchFamily="66" charset="0"/>
                <a:hlinkClick r:id="rId3"/>
              </a:rPr>
              <a:t>drhays@g.ucla.edu</a:t>
            </a:r>
            <a:r>
              <a:rPr lang="en-US" altLang="en-US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altLang="en-US" i="1" dirty="0">
                <a:latin typeface="Comic Sans MS" pitchFamily="66" charset="0"/>
              </a:rPr>
              <a:t>@</a:t>
            </a:r>
            <a:r>
              <a:rPr lang="en-US" altLang="en-US" i="1" dirty="0" err="1">
                <a:latin typeface="Comic Sans MS" pitchFamily="66" charset="0"/>
              </a:rPr>
              <a:t>RonDHays</a:t>
            </a:r>
            <a:r>
              <a:rPr lang="en-US" altLang="en-US" i="1" dirty="0">
                <a:latin typeface="Comic Sans MS" pitchFamily="66" charset="0"/>
              </a:rPr>
              <a:t> </a:t>
            </a:r>
            <a:r>
              <a:rPr lang="en-US" altLang="en-US" i="1" dirty="0" smtClean="0">
                <a:latin typeface="Comic Sans MS" pitchFamily="66" charset="0"/>
              </a:rPr>
              <a:t>(twitter)</a:t>
            </a:r>
            <a:endParaRPr lang="en-US" altLang="en-US" b="0" i="1" dirty="0">
              <a:latin typeface="Comic Sans MS" pitchFamily="66" charset="0"/>
            </a:endParaRPr>
          </a:p>
          <a:p>
            <a:endParaRPr lang="en-US" altLang="en-US" dirty="0" smtClean="0">
              <a:latin typeface="Comic Sans MS" panose="030F0702030302020204" pitchFamily="66" charset="0"/>
            </a:endParaRPr>
          </a:p>
          <a:p>
            <a:r>
              <a:rPr lang="en-US" altLang="en-US" dirty="0" err="1" smtClean="0">
                <a:latin typeface="Comic Sans MS" panose="030F0702030302020204" pitchFamily="66" charset="0"/>
              </a:rPr>
              <a:t>Powerpoint</a:t>
            </a:r>
            <a:r>
              <a:rPr lang="en-US" altLang="en-US" dirty="0" smtClean="0">
                <a:latin typeface="Comic Sans MS" panose="030F0702030302020204" pitchFamily="66" charset="0"/>
              </a:rPr>
              <a:t> </a:t>
            </a:r>
            <a:r>
              <a:rPr lang="en-US" altLang="en-US" dirty="0">
                <a:latin typeface="Comic Sans MS" panose="030F0702030302020204" pitchFamily="66" charset="0"/>
              </a:rPr>
              <a:t>file </a:t>
            </a:r>
            <a:r>
              <a:rPr lang="en-US" altLang="en-US" dirty="0" smtClean="0">
                <a:latin typeface="Comic Sans MS" panose="030F0702030302020204" pitchFamily="66" charset="0"/>
              </a:rPr>
              <a:t>at</a:t>
            </a:r>
            <a:r>
              <a:rPr lang="en-US" altLang="en-US" dirty="0">
                <a:latin typeface="Comic Sans MS" panose="030F0702030302020204" pitchFamily="66" charset="0"/>
              </a:rPr>
              <a:t>: </a:t>
            </a:r>
            <a:r>
              <a:rPr lang="en-US" altLang="en-US" sz="3000" dirty="0">
                <a:latin typeface="Comic Sans MS" panose="030F0702030302020204" pitchFamily="66" charset="0"/>
                <a:hlinkClick r:id="rId4"/>
              </a:rPr>
              <a:t>http://gim.med.ucla.edu/FacultyPages/Hays/</a:t>
            </a:r>
            <a:endParaRPr lang="en-US" altLang="en-US" sz="3000" dirty="0">
              <a:latin typeface="Comic Sans MS" panose="030F0702030302020204" pitchFamily="66" charset="0"/>
            </a:endParaRPr>
          </a:p>
          <a:p>
            <a:endParaRPr lang="en-US" altLang="en-US" dirty="0">
              <a:cs typeface="Times New Roman" pitchFamily="18" charset="0"/>
            </a:endParaRPr>
          </a:p>
          <a:p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280" y="1266967"/>
            <a:ext cx="4625738" cy="396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03" y="274638"/>
            <a:ext cx="8856617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omic Sans MS" pitchFamily="66" charset="0"/>
              </a:rPr>
              <a:t>Is Receiving Better Technical Quality of Care Bad for Health?  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3" y="1615141"/>
            <a:ext cx="8856617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latin typeface="Comic Sans MS" panose="030F0702030302020204" pitchFamily="66" charset="0"/>
              </a:rPr>
              <a:t>Change in SF-12 PCS regressed on process of care aggregate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36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Comic Sans MS" panose="030F0702030302020204" pitchFamily="66" charset="0"/>
              </a:rPr>
              <a:t>Hypothesized positive effect, but regression coefficient was NOT SIGNIFICANT </a:t>
            </a:r>
          </a:p>
          <a:p>
            <a:pPr marL="0" indent="0">
              <a:buNone/>
            </a:pPr>
            <a:r>
              <a:rPr lang="en-US" sz="3600" dirty="0">
                <a:latin typeface="Comic Sans MS" panose="030F0702030302020204" pitchFamily="66" charset="0"/>
              </a:rPr>
              <a:t>	</a:t>
            </a:r>
            <a:endParaRPr lang="en-US" sz="36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3600" dirty="0">
                <a:latin typeface="Comic Sans MS" panose="030F0702030302020204" pitchFamily="66" charset="0"/>
              </a:rPr>
              <a:t>	</a:t>
            </a:r>
            <a:r>
              <a:rPr lang="en-US" sz="3600" dirty="0" smtClean="0">
                <a:latin typeface="Comic Sans MS" panose="030F0702030302020204" pitchFamily="66" charset="0"/>
              </a:rPr>
              <a:t>unstandardized beta = </a:t>
            </a:r>
            <a:r>
              <a:rPr lang="en-US" sz="3600" u="sng" dirty="0" smtClean="0">
                <a:latin typeface="Comic Sans MS" panose="030F0702030302020204" pitchFamily="66" charset="0"/>
              </a:rPr>
              <a:t>-1.41</a:t>
            </a:r>
            <a:r>
              <a:rPr lang="en-US" sz="3600" dirty="0" smtClean="0">
                <a:latin typeface="Comic Sans MS" panose="030F0702030302020204" pitchFamily="66" charset="0"/>
              </a:rPr>
              <a:t>, p =.</a:t>
            </a:r>
            <a:r>
              <a:rPr lang="en-US" sz="36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188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i="1" dirty="0" smtClean="0"/>
          </a:p>
          <a:p>
            <a:pPr marL="0" indent="0">
              <a:buNone/>
            </a:pPr>
            <a:r>
              <a:rPr lang="en-US" sz="2800" i="1" dirty="0" smtClean="0">
                <a:latin typeface="Comic Sans MS" panose="030F0702030302020204" pitchFamily="66" charset="0"/>
              </a:rPr>
              <a:t>Kahn et al. (2007), </a:t>
            </a:r>
            <a:r>
              <a:rPr lang="en-US" sz="2800" i="1" u="sng" dirty="0" smtClean="0">
                <a:latin typeface="Comic Sans MS" panose="030F0702030302020204" pitchFamily="66" charset="0"/>
              </a:rPr>
              <a:t>Health Services Research</a:t>
            </a:r>
            <a:r>
              <a:rPr lang="en-US" sz="2800" i="1" dirty="0" smtClean="0">
                <a:latin typeface="Comic Sans MS" panose="030F0702030302020204" pitchFamily="66" charset="0"/>
              </a:rPr>
              <a:t>, Article of Year</a:t>
            </a:r>
            <a:endParaRPr lang="en-US" sz="2800" i="1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16136" y="2514600"/>
            <a:ext cx="1384663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2514600"/>
            <a:ext cx="1606731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Process</a:t>
            </a:r>
          </a:p>
          <a:p>
            <a:pPr algn="ctr"/>
            <a:r>
              <a:rPr lang="en-US" sz="2400" dirty="0" smtClean="0"/>
              <a:t>of </a:t>
            </a:r>
            <a:r>
              <a:rPr lang="en-US" dirty="0" smtClean="0"/>
              <a:t>care</a:t>
            </a:r>
            <a:endParaRPr lang="en-US" dirty="0"/>
          </a:p>
        </p:txBody>
      </p:sp>
      <p:cxnSp>
        <p:nvCxnSpPr>
          <p:cNvPr id="7" name="Straight Arrow Connector 6"/>
          <p:cNvCxnSpPr>
            <a:endCxn id="4" idx="1"/>
          </p:cNvCxnSpPr>
          <p:nvPr/>
        </p:nvCxnSpPr>
        <p:spPr>
          <a:xfrm>
            <a:off x="3892731" y="2971800"/>
            <a:ext cx="11234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29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Use of and Importance of Patient </a:t>
            </a:r>
            <a:r>
              <a:rPr lang="en-US" sz="3600" b="1" dirty="0">
                <a:latin typeface="Comic Sans MS" panose="030F0702030302020204" pitchFamily="66" charset="0"/>
              </a:rPr>
              <a:t>Experience Surveys </a:t>
            </a:r>
            <a:r>
              <a:rPr lang="en-US" sz="3600" b="1" dirty="0" smtClean="0">
                <a:latin typeface="Comic Sans MS" panose="030F0702030302020204" pitchFamily="66" charset="0"/>
              </a:rPr>
              <a:t>has </a:t>
            </a:r>
            <a:r>
              <a:rPr lang="en-US" sz="3600" b="1" dirty="0">
                <a:latin typeface="Comic Sans MS" panose="030F0702030302020204" pitchFamily="66" charset="0"/>
              </a:rPr>
              <a:t>Grown…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3962400"/>
          </a:xfrm>
        </p:spPr>
        <p:txBody>
          <a:bodyPr/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latin typeface="Comic Sans MS" panose="030F0702030302020204" pitchFamily="66" charset="0"/>
              </a:rPr>
              <a:t>CAHPS Hospital Survey (HCAHPS) data accounted for 30% of hospitals’ Total Performance Score in Value-Based Purchasing Program in FY2014</a:t>
            </a:r>
          </a:p>
          <a:p>
            <a:pPr marL="0" indent="0">
              <a:buNone/>
            </a:pPr>
            <a:endParaRPr lang="en-US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800" dirty="0" smtClean="0">
              <a:latin typeface="Comic Sans MS" panose="030F0702030302020204" pitchFamily="66" charset="0"/>
            </a:endParaRPr>
          </a:p>
          <a:p>
            <a:endParaRPr lang="en-US" sz="2800" dirty="0" smtClean="0">
              <a:latin typeface="Comic Sans MS" panose="030F0702030302020204" pitchFamily="66" charset="0"/>
            </a:endParaRPr>
          </a:p>
          <a:p>
            <a:endParaRPr lang="en-US" sz="2800" dirty="0" smtClean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4330987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</a:rPr>
              <a:t>…so 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has </a:t>
            </a:r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</a:rPr>
              <a:t>misinformation about 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them</a:t>
            </a:r>
            <a:endParaRPr lang="en-US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00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600" b="1" dirty="0" smtClean="0">
                <a:latin typeface="Comic Sans MS" panose="030F0702030302020204" pitchFamily="66" charset="0"/>
              </a:rPr>
              <a:t>Some Suggest that Consumers </a:t>
            </a:r>
            <a:r>
              <a:rPr lang="en-US" sz="3600" b="1" dirty="0">
                <a:latin typeface="Comic Sans MS" panose="030F0702030302020204" pitchFamily="66" charset="0"/>
              </a:rPr>
              <a:t>L</a:t>
            </a:r>
            <a:r>
              <a:rPr lang="en-US" sz="3600" b="1" dirty="0" smtClean="0">
                <a:latin typeface="Comic Sans MS" panose="030F0702030302020204" pitchFamily="66" charset="0"/>
              </a:rPr>
              <a:t>ack Expertise Needed </a:t>
            </a:r>
            <a:r>
              <a:rPr lang="en-US" sz="3600" b="1" dirty="0">
                <a:latin typeface="Comic Sans MS" panose="030F0702030302020204" pitchFamily="66" charset="0"/>
              </a:rPr>
              <a:t>to </a:t>
            </a:r>
            <a:r>
              <a:rPr lang="en-US" sz="3600" b="1" dirty="0" smtClean="0">
                <a:latin typeface="Comic Sans MS" panose="030F0702030302020204" pitchFamily="66" charset="0"/>
              </a:rPr>
              <a:t>Evaluate </a:t>
            </a:r>
            <a:r>
              <a:rPr lang="en-US" sz="3600" b="1" dirty="0">
                <a:latin typeface="Comic Sans MS" panose="030F0702030302020204" pitchFamily="66" charset="0"/>
              </a:rPr>
              <a:t>C</a:t>
            </a:r>
            <a:r>
              <a:rPr lang="en-US" sz="3600" b="1" dirty="0" smtClean="0">
                <a:latin typeface="Comic Sans MS" panose="030F0702030302020204" pitchFamily="66" charset="0"/>
              </a:rPr>
              <a:t>are Quality 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839200" cy="429359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Patients are the only source of some process of care measures (e.g., were things explained in a way you </a:t>
            </a:r>
            <a:r>
              <a:rPr lang="en-US" sz="2800">
                <a:latin typeface="Comic Sans MS" panose="030F0702030302020204" pitchFamily="66" charset="0"/>
              </a:rPr>
              <a:t>could </a:t>
            </a:r>
            <a:r>
              <a:rPr lang="en-US" sz="2800" smtClean="0">
                <a:latin typeface="Comic Sans MS" panose="030F0702030302020204" pitchFamily="66" charset="0"/>
              </a:rPr>
              <a:t>understand?)</a:t>
            </a:r>
            <a:endParaRPr lang="en-US" sz="2800" dirty="0">
              <a:latin typeface="Comic Sans MS" panose="030F0702030302020204" pitchFamily="66" charset="0"/>
            </a:endParaRPr>
          </a:p>
          <a:p>
            <a:endParaRPr lang="en-US" sz="2800" dirty="0" smtClean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Patients are the best source of information on communication, </a:t>
            </a:r>
            <a:r>
              <a:rPr lang="en-US" sz="2800" dirty="0" smtClean="0">
                <a:latin typeface="Comic Sans MS" panose="030F0702030302020204" pitchFamily="66" charset="0"/>
              </a:rPr>
              <a:t>office staff courtesy and respect, access to care, </a:t>
            </a:r>
            <a:r>
              <a:rPr lang="en-US" sz="2800" dirty="0" smtClean="0">
                <a:latin typeface="Comic Sans MS" panose="030F0702030302020204" pitchFamily="66" charset="0"/>
              </a:rPr>
              <a:t>and other issues covered by CAHPS surveys</a:t>
            </a:r>
          </a:p>
          <a:p>
            <a:pPr lvl="1"/>
            <a:r>
              <a:rPr lang="en-US" sz="2000" dirty="0" smtClean="0">
                <a:latin typeface="Comic Sans MS" panose="030F0702030302020204" pitchFamily="66" charset="0"/>
              </a:rPr>
              <a:t>CAHPS reports of care are reliable and valid.</a:t>
            </a:r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CAHPS complements technical quality measures</a:t>
            </a:r>
          </a:p>
          <a:p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78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Comic Sans MS" panose="030F0702030302020204" pitchFamily="66" charset="0"/>
              </a:rPr>
              <a:t>Some suggest patients can be “satisfied” to death.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0445" y="1615141"/>
            <a:ext cx="8647611" cy="4525963"/>
          </a:xfrm>
        </p:spPr>
        <p:txBody>
          <a:bodyPr>
            <a:normAutofit fontScale="40000" lnSpcReduction="20000"/>
          </a:bodyPr>
          <a:lstStyle/>
          <a:p>
            <a:endParaRPr lang="en-US" sz="4000" dirty="0" smtClean="0"/>
          </a:p>
          <a:p>
            <a:r>
              <a:rPr lang="en-US" sz="6000" dirty="0" smtClean="0">
                <a:latin typeface="Comic Sans MS" panose="030F0702030302020204" pitchFamily="66" charset="0"/>
              </a:rPr>
              <a:t>Fenton et al. 2012 </a:t>
            </a:r>
            <a:r>
              <a:rPr lang="en-US" sz="6000" u="sng" dirty="0" smtClean="0">
                <a:latin typeface="Comic Sans MS" panose="030F0702030302020204" pitchFamily="66" charset="0"/>
              </a:rPr>
              <a:t>JAMA Internal Medicine </a:t>
            </a:r>
          </a:p>
          <a:p>
            <a:endParaRPr lang="en-US" sz="6000" u="sng" dirty="0" smtClean="0">
              <a:latin typeface="Comic Sans MS" panose="030F0702030302020204" pitchFamily="66" charset="0"/>
            </a:endParaRPr>
          </a:p>
          <a:p>
            <a:r>
              <a:rPr lang="en-US" sz="6000" dirty="0" smtClean="0">
                <a:latin typeface="Comic Sans MS" panose="030F0702030302020204" pitchFamily="66" charset="0"/>
              </a:rPr>
              <a:t>Medical Expenditure Panel Survey</a:t>
            </a:r>
          </a:p>
          <a:p>
            <a:endParaRPr lang="en-US" sz="4000" u="sng" dirty="0" smtClean="0">
              <a:latin typeface="Comic Sans MS" panose="030F0702030302020204" pitchFamily="66" charset="0"/>
            </a:endParaRPr>
          </a:p>
          <a:p>
            <a:pPr lvl="2"/>
            <a:r>
              <a:rPr lang="en-US" sz="4000" dirty="0" smtClean="0">
                <a:latin typeface="Comic Sans MS" panose="030F0702030302020204" pitchFamily="66" charset="0"/>
              </a:rPr>
              <a:t>4 items from CAHPS communication composite</a:t>
            </a:r>
          </a:p>
          <a:p>
            <a:pPr lvl="2"/>
            <a:r>
              <a:rPr lang="en-US" sz="4000" dirty="0" smtClean="0">
                <a:latin typeface="Comic Sans MS" panose="030F0702030302020204" pitchFamily="66" charset="0"/>
              </a:rPr>
              <a:t>0-10 global rating of health care </a:t>
            </a:r>
          </a:p>
          <a:p>
            <a:pPr lvl="2"/>
            <a:endParaRPr lang="en-US" sz="4000" dirty="0" smtClean="0">
              <a:latin typeface="Comic Sans MS" panose="030F0702030302020204" pitchFamily="66" charset="0"/>
            </a:endParaRPr>
          </a:p>
          <a:p>
            <a:r>
              <a:rPr lang="en-US" sz="6000" dirty="0" smtClean="0">
                <a:latin typeface="Comic Sans MS" panose="030F0702030302020204" pitchFamily="66" charset="0"/>
              </a:rPr>
              <a:t>More positive assessment of care associated with higher mortality</a:t>
            </a:r>
          </a:p>
          <a:p>
            <a:endParaRPr lang="en-US" sz="6000" dirty="0">
              <a:latin typeface="Comic Sans MS" panose="030F0702030302020204" pitchFamily="66" charset="0"/>
            </a:endParaRPr>
          </a:p>
          <a:p>
            <a:r>
              <a:rPr lang="en-US" sz="6000" dirty="0" smtClean="0">
                <a:latin typeface="Comic Sans MS" panose="030F0702030302020204" pitchFamily="66" charset="0"/>
              </a:rPr>
              <a:t>Results interpreted by some as </a:t>
            </a:r>
            <a:r>
              <a:rPr lang="en-US" sz="6000" dirty="0">
                <a:latin typeface="Comic Sans MS" panose="030F0702030302020204" pitchFamily="66" charset="0"/>
              </a:rPr>
              <a:t>indicating that acceding to patient demands results in expensive and dangerous </a:t>
            </a:r>
            <a:r>
              <a:rPr lang="en-US" sz="6000" dirty="0" smtClean="0">
                <a:latin typeface="Comic Sans MS" panose="030F0702030302020204" pitchFamily="66" charset="0"/>
              </a:rPr>
              <a:t>treatment.</a:t>
            </a:r>
            <a:endParaRPr lang="en-US" sz="6000" dirty="0">
              <a:latin typeface="Comic Sans MS" panose="030F0702030302020204" pitchFamily="66" charset="0"/>
            </a:endParaRPr>
          </a:p>
          <a:p>
            <a:endParaRPr lang="en-US" sz="4000" dirty="0" smtClean="0"/>
          </a:p>
          <a:p>
            <a:endParaRPr lang="en-US" sz="4000" dirty="0" smtClean="0"/>
          </a:p>
          <a:p>
            <a:endParaRPr lang="en-US" sz="4200" dirty="0" smtClean="0"/>
          </a:p>
          <a:p>
            <a:endParaRPr lang="en-US" sz="4600" dirty="0"/>
          </a:p>
          <a:p>
            <a:pPr lvl="1"/>
            <a:endParaRPr lang="en-US" sz="4000" dirty="0" smtClean="0"/>
          </a:p>
          <a:p>
            <a:endParaRPr lang="en-US" sz="2000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3E040E7-FA3D-4667-845D-526128C74A07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76091-6E7F-47D4-BCEF-D4FB530B774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28600"/>
            <a:ext cx="982980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07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600200"/>
          </a:xfrm>
        </p:spPr>
        <p:txBody>
          <a:bodyPr/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Five Concerns with Fenton et al. </a:t>
            </a:r>
            <a:endParaRPr lang="en-US" sz="3600" b="1" dirty="0">
              <a:solidFill>
                <a:srgbClr val="92D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15400" cy="48768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>
                <a:latin typeface="Comic Sans MS" panose="030F0702030302020204" pitchFamily="66" charset="0"/>
              </a:rPr>
              <a:t>Associations </a:t>
            </a:r>
            <a:r>
              <a:rPr lang="en-US" sz="2200" dirty="0">
                <a:latin typeface="Comic Sans MS" panose="030F0702030302020204" pitchFamily="66" charset="0"/>
              </a:rPr>
              <a:t>may be </a:t>
            </a:r>
            <a:r>
              <a:rPr lang="en-US" sz="2200" dirty="0" smtClean="0">
                <a:latin typeface="Comic Sans MS" panose="030F0702030302020204" pitchFamily="66" charset="0"/>
              </a:rPr>
              <a:t>due to unmeasured variables (e.g., severity of illness).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 smtClean="0">
              <a:latin typeface="Comic Sans MS" panose="030F0702030302020204" pitchFamily="66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>
                <a:latin typeface="Comic Sans MS" panose="030F0702030302020204" pitchFamily="66" charset="0"/>
              </a:rPr>
              <a:t>Estimated effect was implausibly large, suggesting good patient experience is more dangerous than having major chronic conditions.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 smtClean="0">
              <a:latin typeface="Comic Sans MS" panose="030F0702030302020204" pitchFamily="66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>
                <a:latin typeface="Comic Sans MS" panose="030F0702030302020204" pitchFamily="66" charset="0"/>
              </a:rPr>
              <a:t>Only </a:t>
            </a:r>
            <a:r>
              <a:rPr lang="en-US" sz="2200" dirty="0">
                <a:latin typeface="Comic Sans MS" panose="030F0702030302020204" pitchFamily="66" charset="0"/>
              </a:rPr>
              <a:t>amenable deaths can be </a:t>
            </a:r>
            <a:r>
              <a:rPr lang="en-US" sz="2200" dirty="0" smtClean="0">
                <a:latin typeface="Comic Sans MS" panose="030F0702030302020204" pitchFamily="66" charset="0"/>
              </a:rPr>
              <a:t>prevented </a:t>
            </a:r>
            <a:r>
              <a:rPr lang="en-US" sz="2200" dirty="0">
                <a:latin typeface="Comic Sans MS" panose="030F0702030302020204" pitchFamily="66" charset="0"/>
              </a:rPr>
              <a:t>by </a:t>
            </a:r>
            <a:r>
              <a:rPr lang="en-US" sz="2200" dirty="0" smtClean="0">
                <a:latin typeface="Comic Sans MS" panose="030F0702030302020204" pitchFamily="66" charset="0"/>
              </a:rPr>
              <a:t>health care.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 smtClean="0">
              <a:latin typeface="Comic Sans MS" panose="030F0702030302020204" pitchFamily="66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>
                <a:latin typeface="Comic Sans MS" panose="030F0702030302020204" pitchFamily="66" charset="0"/>
              </a:rPr>
              <a:t>Patient experiences with care vary </a:t>
            </a:r>
            <a:r>
              <a:rPr lang="en-US" sz="2200" smtClean="0">
                <a:latin typeface="Comic Sans MS" panose="030F0702030302020204" pitchFamily="66" charset="0"/>
              </a:rPr>
              <a:t>over time.</a:t>
            </a:r>
            <a:endParaRPr lang="en-US" sz="2200" dirty="0" smtClean="0">
              <a:latin typeface="Comic Sans MS" panose="030F0702030302020204" pitchFamily="66" charset="0"/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sz="1600" dirty="0" smtClean="0">
                <a:latin typeface="Comic Sans MS" panose="030F0702030302020204" pitchFamily="66" charset="0"/>
              </a:rPr>
              <a:t>Used </a:t>
            </a:r>
            <a:r>
              <a:rPr lang="en-US" sz="1600" dirty="0">
                <a:latin typeface="Comic Sans MS" panose="030F0702030302020204" pitchFamily="66" charset="0"/>
              </a:rPr>
              <a:t>CAHPS data at </a:t>
            </a:r>
            <a:r>
              <a:rPr lang="en-US" sz="1600" dirty="0" smtClean="0">
                <a:latin typeface="Comic Sans MS" panose="030F0702030302020204" pitchFamily="66" charset="0"/>
              </a:rPr>
              <a:t>MEPS round </a:t>
            </a:r>
            <a:r>
              <a:rPr lang="en-US" sz="1600" dirty="0">
                <a:latin typeface="Comic Sans MS" panose="030F0702030302020204" pitchFamily="66" charset="0"/>
              </a:rPr>
              <a:t>2 </a:t>
            </a:r>
            <a:r>
              <a:rPr lang="en-US" sz="1600" dirty="0" smtClean="0">
                <a:latin typeface="Comic Sans MS" panose="030F0702030302020204" pitchFamily="66" charset="0"/>
              </a:rPr>
              <a:t>to </a:t>
            </a:r>
            <a:r>
              <a:rPr lang="en-US" sz="1600" dirty="0">
                <a:latin typeface="Comic Sans MS" panose="030F0702030302020204" pitchFamily="66" charset="0"/>
              </a:rPr>
              <a:t>predict mortality 3 months to 6 years later.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1600" dirty="0" smtClean="0">
                <a:latin typeface="Comic Sans MS" panose="030F0702030302020204" pitchFamily="66" charset="0"/>
              </a:rPr>
              <a:t>&gt; </a:t>
            </a:r>
            <a:r>
              <a:rPr lang="en-US" sz="1600" dirty="0">
                <a:latin typeface="Comic Sans MS" panose="030F0702030302020204" pitchFamily="66" charset="0"/>
              </a:rPr>
              <a:t>half of deaths occurred more than 2 years after </a:t>
            </a:r>
            <a:r>
              <a:rPr lang="en-US" sz="1600" dirty="0" smtClean="0">
                <a:latin typeface="Comic Sans MS" panose="030F0702030302020204" pitchFamily="66" charset="0"/>
              </a:rPr>
              <a:t>this.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sz="1600" dirty="0">
                <a:latin typeface="Comic Sans MS" panose="030F0702030302020204" pitchFamily="66" charset="0"/>
              </a:rPr>
              <a:t>Among those with best (quartile 4) experiences at baseline, </a:t>
            </a:r>
            <a:r>
              <a:rPr lang="en-US" sz="1600" dirty="0" smtClean="0">
                <a:latin typeface="Comic Sans MS" panose="030F0702030302020204" pitchFamily="66" charset="0"/>
              </a:rPr>
              <a:t>&gt; </a:t>
            </a:r>
            <a:r>
              <a:rPr lang="en-US" sz="1600" dirty="0">
                <a:latin typeface="Comic Sans MS" panose="030F0702030302020204" pitchFamily="66" charset="0"/>
              </a:rPr>
              <a:t>half had worse experiences 1 year later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 smtClean="0">
              <a:latin typeface="Comic Sans MS" panose="030F0702030302020204" pitchFamily="66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>
                <a:latin typeface="Comic Sans MS" panose="030F0702030302020204" pitchFamily="66" charset="0"/>
              </a:rPr>
              <a:t>Only looked at 5-item aggregate of CAHPS items.</a:t>
            </a:r>
          </a:p>
          <a:p>
            <a:pPr marL="457200" indent="-457200">
              <a:spcBef>
                <a:spcPts val="0"/>
              </a:spcBef>
            </a:pPr>
            <a:endParaRPr lang="en-US" sz="2000" dirty="0">
              <a:latin typeface="Comic Sans MS" panose="030F0702030302020204" pitchFamily="66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3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Comic Sans MS" panose="030F0702030302020204" pitchFamily="66" charset="0"/>
              </a:rPr>
              <a:t>Reanalysis of Fenton et al. </a:t>
            </a:r>
            <a:br>
              <a:rPr lang="en-US" sz="3200" b="1" dirty="0" smtClean="0">
                <a:latin typeface="Comic Sans MS" panose="030F0702030302020204" pitchFamily="66" charset="0"/>
              </a:rPr>
            </a:br>
            <a:r>
              <a:rPr lang="en-US" sz="3200" b="1" dirty="0" smtClean="0">
                <a:latin typeface="Comic Sans MS" panose="030F0702030302020204" pitchFamily="66" charset="0"/>
              </a:rPr>
              <a:t>by Xu et al. (2014)</a:t>
            </a:r>
            <a:endParaRPr lang="en-US" sz="3200" b="1" dirty="0">
              <a:solidFill>
                <a:srgbClr val="92D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343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n-US" sz="2200" dirty="0" smtClean="0">
                <a:latin typeface="Comic Sans MS" panose="030F0702030302020204" pitchFamily="66" charset="0"/>
              </a:rPr>
              <a:t>Same data used by Fenton et al.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latin typeface="Comic Sans MS" panose="030F0702030302020204" pitchFamily="66" charset="0"/>
              </a:rPr>
              <a:t>2000-2005 Medical Expenditure Panel Survey data 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latin typeface="Comic Sans MS" panose="030F0702030302020204" pitchFamily="66" charset="0"/>
              </a:rPr>
              <a:t>National Health Interview Survey 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latin typeface="Comic Sans MS" panose="030F0702030302020204" pitchFamily="66" charset="0"/>
              </a:rPr>
              <a:t>National Death Index </a:t>
            </a:r>
          </a:p>
          <a:p>
            <a:pPr lvl="1">
              <a:spcBef>
                <a:spcPts val="0"/>
              </a:spcBef>
            </a:pPr>
            <a:endParaRPr lang="en-US" sz="18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r>
              <a:rPr lang="en-US" sz="2200" dirty="0" smtClean="0">
                <a:latin typeface="Comic Sans MS" panose="030F0702030302020204" pitchFamily="66" charset="0"/>
              </a:rPr>
              <a:t>Same statistical analysis</a:t>
            </a:r>
          </a:p>
          <a:p>
            <a:pPr lvl="1">
              <a:spcBef>
                <a:spcPts val="400"/>
              </a:spcBef>
            </a:pPr>
            <a:r>
              <a:rPr lang="en-US" sz="1800" dirty="0" smtClean="0">
                <a:latin typeface="Comic Sans MS" panose="030F0702030302020204" pitchFamily="66" charset="0"/>
              </a:rPr>
              <a:t>Cox proportional hazards models with mortality as the dependent variable and patient experience measures as independent variables </a:t>
            </a:r>
          </a:p>
          <a:p>
            <a:pPr>
              <a:spcBef>
                <a:spcPts val="400"/>
              </a:spcBef>
            </a:pPr>
            <a:endParaRPr lang="en-US" sz="2200" dirty="0" smtClean="0">
              <a:latin typeface="Comic Sans MS" panose="030F0702030302020204" pitchFamily="66" charset="0"/>
            </a:endParaRPr>
          </a:p>
          <a:p>
            <a:pPr>
              <a:spcBef>
                <a:spcPts val="400"/>
              </a:spcBef>
            </a:pPr>
            <a:r>
              <a:rPr lang="en-US" sz="2200" dirty="0" smtClean="0">
                <a:latin typeface="Comic Sans MS" panose="030F0702030302020204" pitchFamily="66" charset="0"/>
              </a:rPr>
              <a:t>But, unlike Fenton et al.</a:t>
            </a:r>
          </a:p>
          <a:p>
            <a:pPr lvl="1">
              <a:spcBef>
                <a:spcPts val="400"/>
              </a:spcBef>
            </a:pPr>
            <a:r>
              <a:rPr lang="en-US" sz="1800" dirty="0" smtClean="0">
                <a:latin typeface="Comic Sans MS" panose="030F0702030302020204" pitchFamily="66" charset="0"/>
              </a:rPr>
              <a:t>Separated non-amenable and amenable deaths</a:t>
            </a:r>
          </a:p>
          <a:p>
            <a:pPr lvl="1">
              <a:spcBef>
                <a:spcPts val="400"/>
              </a:spcBef>
            </a:pPr>
            <a:r>
              <a:rPr lang="en-US" sz="1800" dirty="0" smtClean="0">
                <a:latin typeface="Comic Sans MS" panose="030F0702030302020204" pitchFamily="66" charset="0"/>
              </a:rPr>
              <a:t>Considered timing of patient experience and death</a:t>
            </a:r>
          </a:p>
          <a:p>
            <a:pPr lvl="1">
              <a:spcBef>
                <a:spcPts val="400"/>
              </a:spcBef>
            </a:pPr>
            <a:r>
              <a:rPr lang="en-US" sz="1800" dirty="0" smtClean="0">
                <a:latin typeface="Comic Sans MS" panose="030F0702030302020204" pitchFamily="66" charset="0"/>
              </a:rPr>
              <a:t>Looked at individual items to better understand the patient experience with mortality association</a:t>
            </a:r>
            <a:endParaRPr lang="en-US" sz="1800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42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Patient </a:t>
            </a:r>
            <a:r>
              <a:rPr lang="en-US" sz="3600" b="1" dirty="0">
                <a:latin typeface="Comic Sans MS" panose="030F0702030302020204" pitchFamily="66" charset="0"/>
              </a:rPr>
              <a:t>Experiences </a:t>
            </a:r>
            <a:r>
              <a:rPr lang="en-US" sz="3600" b="1" dirty="0" smtClean="0">
                <a:latin typeface="Comic Sans MS" panose="030F0702030302020204" pitchFamily="66" charset="0"/>
              </a:rPr>
              <a:t>and Mortality:</a:t>
            </a:r>
            <a:br>
              <a:rPr lang="en-US" sz="3600" b="1" dirty="0" smtClean="0">
                <a:latin typeface="Comic Sans MS" panose="030F0702030302020204" pitchFamily="66" charset="0"/>
              </a:rPr>
            </a:br>
            <a:r>
              <a:rPr lang="en-US" sz="3600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Non-Amenable vs. Amenable Deaths</a:t>
            </a:r>
            <a:endParaRPr lang="en-US" sz="3600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206380"/>
              </p:ext>
            </p:extLst>
          </p:nvPr>
        </p:nvGraphicFramePr>
        <p:xfrm>
          <a:off x="457200" y="2057400"/>
          <a:ext cx="8229600" cy="3566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9000"/>
                <a:gridCol w="1407694"/>
                <a:gridCol w="1155032"/>
                <a:gridCol w="1299411"/>
                <a:gridCol w="938463"/>
              </a:tblGrid>
              <a:tr h="822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Patient Care Experience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Non-Amenable Mortality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Amenable  Mortality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/>
                </a:tc>
              </a:tr>
              <a:tr h="5894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US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Hazard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Ratio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p-value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Hazard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Ratio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p-value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 1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(reference)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(1.00)</a:t>
                      </a: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(1.00)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 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1.07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0.56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1.27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0.25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 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0.96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0.70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1.28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0.25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 4 (most positive)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1.26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0.03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1.23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0.32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  <a:tr h="5894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Overall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p-value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for patient care experience quartiles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0.03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0.59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B162CF-54A4-474D-86DF-DEF2AFD8F3D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96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4747</TotalTime>
  <Words>1058</Words>
  <Application>Microsoft Office PowerPoint</Application>
  <PresentationFormat>On-screen Show (4:3)</PresentationFormat>
  <Paragraphs>237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ＭＳ Ｐゴシック</vt:lpstr>
      <vt:lpstr>ＭＳ Ｐゴシック</vt:lpstr>
      <vt:lpstr>Arial</vt:lpstr>
      <vt:lpstr>Calibri</vt:lpstr>
      <vt:lpstr>Comic Sans MS</vt:lpstr>
      <vt:lpstr>Times New Roman</vt:lpstr>
      <vt:lpstr>Custom Design</vt:lpstr>
      <vt:lpstr>Are Positive Experiences with  Health Care Bad for Health?  </vt:lpstr>
      <vt:lpstr>Is Receiving Better Technical Quality of Care Bad for Health?  </vt:lpstr>
      <vt:lpstr>Use of and Importance of Patient Experience Surveys has Grown…</vt:lpstr>
      <vt:lpstr> Some Suggest that Consumers Lack Expertise Needed to Evaluate Care Quality </vt:lpstr>
      <vt:lpstr> Some suggest patients can be “satisfied” to death.</vt:lpstr>
      <vt:lpstr>PowerPoint Presentation</vt:lpstr>
      <vt:lpstr>Five Concerns with Fenton et al. </vt:lpstr>
      <vt:lpstr>Reanalysis of Fenton et al.  by Xu et al. (2014)</vt:lpstr>
      <vt:lpstr>Patient Experiences and Mortality: Non-Amenable vs. Amenable Deaths</vt:lpstr>
      <vt:lpstr>Patient Experiences and Mortality:  Consistency of Experiences Over Time</vt:lpstr>
      <vt:lpstr>Patient Experiences and Mortality:  Significant for Only One Measure</vt:lpstr>
      <vt:lpstr>Concluding Statements</vt:lpstr>
      <vt:lpstr>Relevant Readings</vt:lpstr>
      <vt:lpstr> Thank you.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Dept of Medicine</dc:creator>
  <cp:lastModifiedBy>Ron Hays</cp:lastModifiedBy>
  <cp:revision>394</cp:revision>
  <cp:lastPrinted>2015-06-13T18:11:30Z</cp:lastPrinted>
  <dcterms:created xsi:type="dcterms:W3CDTF">2001-01-03T19:26:53Z</dcterms:created>
  <dcterms:modified xsi:type="dcterms:W3CDTF">2015-06-14T19:27:35Z</dcterms:modified>
</cp:coreProperties>
</file>