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292" r:id="rId3"/>
    <p:sldId id="293" r:id="rId4"/>
    <p:sldId id="294" r:id="rId5"/>
    <p:sldId id="261" r:id="rId6"/>
    <p:sldId id="295" r:id="rId7"/>
    <p:sldId id="297" r:id="rId8"/>
    <p:sldId id="296" r:id="rId9"/>
    <p:sldId id="300" r:id="rId10"/>
    <p:sldId id="336" r:id="rId11"/>
    <p:sldId id="298" r:id="rId12"/>
    <p:sldId id="305" r:id="rId13"/>
    <p:sldId id="306" r:id="rId14"/>
    <p:sldId id="307" r:id="rId15"/>
    <p:sldId id="308" r:id="rId16"/>
    <p:sldId id="311" r:id="rId17"/>
    <p:sldId id="309" r:id="rId18"/>
    <p:sldId id="312" r:id="rId19"/>
    <p:sldId id="310" r:id="rId20"/>
    <p:sldId id="313" r:id="rId21"/>
    <p:sldId id="314" r:id="rId22"/>
    <p:sldId id="303" r:id="rId23"/>
    <p:sldId id="304" r:id="rId24"/>
    <p:sldId id="337" r:id="rId25"/>
    <p:sldId id="325" r:id="rId26"/>
    <p:sldId id="328" r:id="rId27"/>
    <p:sldId id="329" r:id="rId28"/>
    <p:sldId id="330" r:id="rId29"/>
    <p:sldId id="331" r:id="rId30"/>
    <p:sldId id="332" r:id="rId31"/>
    <p:sldId id="316" r:id="rId32"/>
    <p:sldId id="317" r:id="rId33"/>
    <p:sldId id="318" r:id="rId34"/>
    <p:sldId id="321" r:id="rId35"/>
    <p:sldId id="319" r:id="rId36"/>
    <p:sldId id="320" r:id="rId37"/>
    <p:sldId id="322" r:id="rId38"/>
    <p:sldId id="333" r:id="rId39"/>
    <p:sldId id="335" r:id="rId40"/>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97" autoAdjust="0"/>
  </p:normalViewPr>
  <p:slideViewPr>
    <p:cSldViewPr showGuides="1">
      <p:cViewPr varScale="1">
        <p:scale>
          <a:sx n="75" d="100"/>
          <a:sy n="75" d="100"/>
        </p:scale>
        <p:origin x="1022" y="38"/>
      </p:cViewPr>
      <p:guideLst>
        <p:guide orient="horz" pos="2160"/>
        <p:guide pos="2880"/>
      </p:guideLst>
    </p:cSldViewPr>
  </p:slideViewPr>
  <p:notesTextViewPr>
    <p:cViewPr>
      <p:scale>
        <a:sx n="1" d="1"/>
        <a:sy n="1" d="1"/>
      </p:scale>
      <p:origin x="0" y="0"/>
    </p:cViewPr>
  </p:notesTextViewPr>
  <p:sorterViewPr>
    <p:cViewPr>
      <p:scale>
        <a:sx n="100" d="100"/>
        <a:sy n="100" d="100"/>
      </p:scale>
      <p:origin x="0" y="-1894"/>
    </p:cViewPr>
  </p:sorterViewPr>
  <p:notesViewPr>
    <p:cSldViewPr>
      <p:cViewPr varScale="1">
        <p:scale>
          <a:sx n="58" d="100"/>
          <a:sy n="58" d="100"/>
        </p:scale>
        <p:origin x="2498"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Alpha</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KDQOL Burdens</c:v>
                </c:pt>
                <c:pt idx="1">
                  <c:v>KDQOL Symptoms</c:v>
                </c:pt>
                <c:pt idx="2">
                  <c:v>KDQOL Effects</c:v>
                </c:pt>
              </c:strCache>
            </c:strRef>
          </c:cat>
          <c:val>
            <c:numRef>
              <c:f>Sheet1!$B$2:$B$4</c:f>
              <c:numCache>
                <c:formatCode>General</c:formatCode>
                <c:ptCount val="3"/>
                <c:pt idx="0">
                  <c:v>0.85</c:v>
                </c:pt>
                <c:pt idx="1">
                  <c:v>0.83</c:v>
                </c:pt>
                <c:pt idx="2">
                  <c:v>0.85</c:v>
                </c:pt>
              </c:numCache>
            </c:numRef>
          </c:val>
          <c:extLst>
            <c:ext xmlns:c16="http://schemas.microsoft.com/office/drawing/2014/chart" uri="{C3380CC4-5D6E-409C-BE32-E72D297353CC}">
              <c16:uniqueId val="{00000000-9D7A-47CA-AC2F-F9B62123CDC7}"/>
            </c:ext>
          </c:extLst>
        </c:ser>
        <c:ser>
          <c:idx val="1"/>
          <c:order val="1"/>
          <c:tx>
            <c:strRef>
              <c:f>Sheet1!$C$1</c:f>
              <c:strCache>
                <c:ptCount val="1"/>
                <c:pt idx="0">
                  <c:v>Facility Level</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KDQOL Burdens</c:v>
                </c:pt>
                <c:pt idx="1">
                  <c:v>KDQOL Symptoms</c:v>
                </c:pt>
                <c:pt idx="2">
                  <c:v>KDQOL Effects</c:v>
                </c:pt>
              </c:strCache>
            </c:strRef>
          </c:cat>
          <c:val>
            <c:numRef>
              <c:f>Sheet1!$C$2:$C$4</c:f>
              <c:numCache>
                <c:formatCode>General</c:formatCode>
                <c:ptCount val="3"/>
                <c:pt idx="0">
                  <c:v>0.75</c:v>
                </c:pt>
                <c:pt idx="1">
                  <c:v>0.76</c:v>
                </c:pt>
                <c:pt idx="2">
                  <c:v>0.83</c:v>
                </c:pt>
              </c:numCache>
            </c:numRef>
          </c:val>
          <c:extLst>
            <c:ext xmlns:c16="http://schemas.microsoft.com/office/drawing/2014/chart" uri="{C3380CC4-5D6E-409C-BE32-E72D297353CC}">
              <c16:uniqueId val="{00000001-9D7A-47CA-AC2F-F9B62123CDC7}"/>
            </c:ext>
          </c:extLst>
        </c:ser>
        <c:dLbls>
          <c:showLegendKey val="0"/>
          <c:showVal val="0"/>
          <c:showCatName val="0"/>
          <c:showSerName val="0"/>
          <c:showPercent val="0"/>
          <c:showBubbleSize val="0"/>
        </c:dLbls>
        <c:gapWidth val="100"/>
        <c:overlap val="-24"/>
        <c:axId val="340226928"/>
        <c:axId val="358044272"/>
      </c:barChart>
      <c:catAx>
        <c:axId val="34022692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358044272"/>
        <c:crosses val="autoZero"/>
        <c:auto val="1"/>
        <c:lblAlgn val="ctr"/>
        <c:lblOffset val="100"/>
        <c:noMultiLvlLbl val="0"/>
      </c:catAx>
      <c:valAx>
        <c:axId val="35804427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340226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9C9AD0-B72B-43B1-9F71-6DFAF21412CE}" type="doc">
      <dgm:prSet loTypeId="urn:microsoft.com/office/officeart/2005/8/layout/hProcess9" loCatId="process" qsTypeId="urn:microsoft.com/office/officeart/2005/8/quickstyle/simple3" qsCatId="simple" csTypeId="urn:microsoft.com/office/officeart/2005/8/colors/colorful5" csCatId="colorful" phldr="1"/>
      <dgm:spPr/>
    </dgm:pt>
    <dgm:pt modelId="{996D8D32-3595-4C26-A71E-BF6D18E365FE}">
      <dgm:prSet phldrT="[Text]"/>
      <dgm:spPr>
        <a:xfrm>
          <a:off x="3616" y="1357788"/>
          <a:ext cx="1581224" cy="1810385"/>
        </a:xfrm>
        <a:prstGeom prst="roundRect">
          <a:avLst/>
        </a:prstGeom>
        <a:gradFill rotWithShape="0">
          <a:gsLst>
            <a:gs pos="0">
              <a:srgbClr val="4BACC6">
                <a:hueOff val="0"/>
                <a:satOff val="0"/>
                <a:lumOff val="0"/>
                <a:alphaOff val="0"/>
                <a:tint val="50000"/>
                <a:satMod val="300000"/>
              </a:srgbClr>
            </a:gs>
            <a:gs pos="35000">
              <a:srgbClr val="4BACC6">
                <a:hueOff val="0"/>
                <a:satOff val="0"/>
                <a:lumOff val="0"/>
                <a:alphaOff val="0"/>
                <a:tint val="37000"/>
                <a:satMod val="300000"/>
              </a:srgbClr>
            </a:gs>
            <a:gs pos="100000">
              <a:srgbClr val="4BACC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dirty="0">
              <a:solidFill>
                <a:sysClr val="windowText" lastClr="000000"/>
              </a:solidFill>
              <a:latin typeface="Arial" panose="020B0604020202020204" pitchFamily="34" charset="0"/>
              <a:ea typeface="+mn-ea"/>
              <a:cs typeface="Arial" panose="020B0604020202020204" pitchFamily="34" charset="0"/>
            </a:rPr>
            <a:t>Health issue elicited</a:t>
          </a:r>
        </a:p>
      </dgm:t>
    </dgm:pt>
    <dgm:pt modelId="{1D7E709F-24E5-4D7F-B510-B023ACE6BCA5}" type="parTrans" cxnId="{4B326413-F18C-4E53-BF27-CE6806945A00}">
      <dgm:prSet/>
      <dgm:spPr/>
      <dgm:t>
        <a:bodyPr/>
        <a:lstStyle/>
        <a:p>
          <a:endParaRPr lang="en-US">
            <a:latin typeface="Arial" panose="020B0604020202020204" pitchFamily="34" charset="0"/>
            <a:cs typeface="Arial" panose="020B0604020202020204" pitchFamily="34" charset="0"/>
          </a:endParaRPr>
        </a:p>
      </dgm:t>
    </dgm:pt>
    <dgm:pt modelId="{4C23F455-C64F-4FCD-944F-F9416CA748EF}" type="sibTrans" cxnId="{4B326413-F18C-4E53-BF27-CE6806945A00}">
      <dgm:prSet/>
      <dgm:spPr/>
      <dgm:t>
        <a:bodyPr/>
        <a:lstStyle/>
        <a:p>
          <a:endParaRPr lang="en-US">
            <a:latin typeface="Arial" panose="020B0604020202020204" pitchFamily="34" charset="0"/>
            <a:cs typeface="Arial" panose="020B0604020202020204" pitchFamily="34" charset="0"/>
          </a:endParaRPr>
        </a:p>
      </dgm:t>
    </dgm:pt>
    <dgm:pt modelId="{32ECCFC4-5902-42C4-B814-4909048FD286}">
      <dgm:prSet phldrT="[Text]"/>
      <dgm:spPr>
        <a:xfrm>
          <a:off x="1663902" y="1357788"/>
          <a:ext cx="1581224" cy="1810385"/>
        </a:xfrm>
        <a:prstGeom prst="roundRect">
          <a:avLst/>
        </a:prstGeom>
        <a:gradFill rotWithShape="0">
          <a:gsLst>
            <a:gs pos="0">
              <a:srgbClr val="4BACC6">
                <a:hueOff val="-2483469"/>
                <a:satOff val="9953"/>
                <a:lumOff val="2157"/>
                <a:alphaOff val="0"/>
                <a:tint val="50000"/>
                <a:satMod val="300000"/>
              </a:srgbClr>
            </a:gs>
            <a:gs pos="35000">
              <a:srgbClr val="4BACC6">
                <a:hueOff val="-2483469"/>
                <a:satOff val="9953"/>
                <a:lumOff val="2157"/>
                <a:alphaOff val="0"/>
                <a:tint val="37000"/>
                <a:satMod val="300000"/>
              </a:srgbClr>
            </a:gs>
            <a:gs pos="100000">
              <a:srgbClr val="4BACC6">
                <a:hueOff val="-2483469"/>
                <a:satOff val="9953"/>
                <a:lumOff val="2157"/>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dirty="0">
              <a:solidFill>
                <a:sysClr val="windowText" lastClr="000000"/>
              </a:solidFill>
              <a:latin typeface="Arial" panose="020B0604020202020204" pitchFamily="34" charset="0"/>
              <a:ea typeface="+mn-ea"/>
              <a:cs typeface="Arial" panose="020B0604020202020204" pitchFamily="34" charset="0"/>
            </a:rPr>
            <a:t>Course of treatment discussed</a:t>
          </a:r>
        </a:p>
      </dgm:t>
    </dgm:pt>
    <dgm:pt modelId="{D7C0EC35-87D5-4520-AD17-736900815920}" type="parTrans" cxnId="{11C06CC1-8FD6-4DA8-8B4B-F13A01339771}">
      <dgm:prSet/>
      <dgm:spPr/>
      <dgm:t>
        <a:bodyPr/>
        <a:lstStyle/>
        <a:p>
          <a:endParaRPr lang="en-US">
            <a:latin typeface="Arial" panose="020B0604020202020204" pitchFamily="34" charset="0"/>
            <a:cs typeface="Arial" panose="020B0604020202020204" pitchFamily="34" charset="0"/>
          </a:endParaRPr>
        </a:p>
      </dgm:t>
    </dgm:pt>
    <dgm:pt modelId="{55427136-B35C-4C37-B4A7-5ECA7CD67DBC}" type="sibTrans" cxnId="{11C06CC1-8FD6-4DA8-8B4B-F13A01339771}">
      <dgm:prSet/>
      <dgm:spPr/>
      <dgm:t>
        <a:bodyPr/>
        <a:lstStyle/>
        <a:p>
          <a:endParaRPr lang="en-US">
            <a:latin typeface="Arial" panose="020B0604020202020204" pitchFamily="34" charset="0"/>
            <a:cs typeface="Arial" panose="020B0604020202020204" pitchFamily="34" charset="0"/>
          </a:endParaRPr>
        </a:p>
      </dgm:t>
    </dgm:pt>
    <dgm:pt modelId="{7EF997AF-6308-433C-B029-21F814883B68}">
      <dgm:prSet phldrT="[Text]"/>
      <dgm:spPr>
        <a:xfrm>
          <a:off x="3324187" y="1357788"/>
          <a:ext cx="1581224" cy="1810385"/>
        </a:xfrm>
        <a:prstGeom prst="roundRect">
          <a:avLst/>
        </a:prstGeom>
        <a:gradFill rotWithShape="0">
          <a:gsLst>
            <a:gs pos="0">
              <a:srgbClr val="4BACC6">
                <a:hueOff val="-4966938"/>
                <a:satOff val="19906"/>
                <a:lumOff val="4314"/>
                <a:alphaOff val="0"/>
                <a:tint val="50000"/>
                <a:satMod val="300000"/>
              </a:srgbClr>
            </a:gs>
            <a:gs pos="35000">
              <a:srgbClr val="4BACC6">
                <a:hueOff val="-4966938"/>
                <a:satOff val="19906"/>
                <a:lumOff val="4314"/>
                <a:alphaOff val="0"/>
                <a:tint val="37000"/>
                <a:satMod val="300000"/>
              </a:srgbClr>
            </a:gs>
            <a:gs pos="100000">
              <a:srgbClr val="4BACC6">
                <a:hueOff val="-4966938"/>
                <a:satOff val="19906"/>
                <a:lumOff val="4314"/>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dirty="0">
              <a:solidFill>
                <a:sysClr val="windowText" lastClr="000000"/>
              </a:solidFill>
              <a:latin typeface="Arial" panose="020B0604020202020204" pitchFamily="34" charset="0"/>
              <a:ea typeface="+mn-ea"/>
              <a:cs typeface="Arial" panose="020B0604020202020204" pitchFamily="34" charset="0"/>
            </a:rPr>
            <a:t>Treatment plan created</a:t>
          </a:r>
        </a:p>
      </dgm:t>
    </dgm:pt>
    <dgm:pt modelId="{9DBE4AE8-20A1-4200-AF33-AC66F36E5843}" type="parTrans" cxnId="{512C27BD-9412-426C-BB22-A9F5064FDE5C}">
      <dgm:prSet/>
      <dgm:spPr/>
      <dgm:t>
        <a:bodyPr/>
        <a:lstStyle/>
        <a:p>
          <a:endParaRPr lang="en-US">
            <a:latin typeface="Arial" panose="020B0604020202020204" pitchFamily="34" charset="0"/>
            <a:cs typeface="Arial" panose="020B0604020202020204" pitchFamily="34" charset="0"/>
          </a:endParaRPr>
        </a:p>
      </dgm:t>
    </dgm:pt>
    <dgm:pt modelId="{3B4D169A-5C56-42B7-A6BD-E181BD01FEBC}" type="sibTrans" cxnId="{512C27BD-9412-426C-BB22-A9F5064FDE5C}">
      <dgm:prSet/>
      <dgm:spPr/>
      <dgm:t>
        <a:bodyPr/>
        <a:lstStyle/>
        <a:p>
          <a:endParaRPr lang="en-US">
            <a:latin typeface="Arial" panose="020B0604020202020204" pitchFamily="34" charset="0"/>
            <a:cs typeface="Arial" panose="020B0604020202020204" pitchFamily="34" charset="0"/>
          </a:endParaRPr>
        </a:p>
      </dgm:t>
    </dgm:pt>
    <dgm:pt modelId="{056C6233-2D53-4F6E-9FC5-E80A1BEF043C}">
      <dgm:prSet phldrT="[Text]"/>
      <dgm:spPr>
        <a:xfrm>
          <a:off x="4984473" y="1357788"/>
          <a:ext cx="1581224" cy="1810385"/>
        </a:xfrm>
        <a:prstGeom prst="roundRect">
          <a:avLst/>
        </a:prstGeom>
        <a:gradFill rotWithShape="0">
          <a:gsLst>
            <a:gs pos="0">
              <a:srgbClr val="4BACC6">
                <a:hueOff val="-7450407"/>
                <a:satOff val="29858"/>
                <a:lumOff val="6471"/>
                <a:alphaOff val="0"/>
                <a:tint val="50000"/>
                <a:satMod val="300000"/>
              </a:srgbClr>
            </a:gs>
            <a:gs pos="35000">
              <a:srgbClr val="4BACC6">
                <a:hueOff val="-7450407"/>
                <a:satOff val="29858"/>
                <a:lumOff val="6471"/>
                <a:alphaOff val="0"/>
                <a:tint val="37000"/>
                <a:satMod val="300000"/>
              </a:srgbClr>
            </a:gs>
            <a:gs pos="100000">
              <a:srgbClr val="4BACC6">
                <a:hueOff val="-7450407"/>
                <a:satOff val="29858"/>
                <a:lumOff val="6471"/>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dirty="0">
              <a:solidFill>
                <a:sysClr val="windowText" lastClr="000000"/>
              </a:solidFill>
              <a:latin typeface="Arial" panose="020B0604020202020204" pitchFamily="34" charset="0"/>
              <a:ea typeface="+mn-ea"/>
              <a:cs typeface="Arial" panose="020B0604020202020204" pitchFamily="34" charset="0"/>
            </a:rPr>
            <a:t>During treatment</a:t>
          </a:r>
        </a:p>
      </dgm:t>
    </dgm:pt>
    <dgm:pt modelId="{6A306B46-9351-4E60-9AE0-896D9C849D72}" type="parTrans" cxnId="{1438E090-58A6-4FAD-9991-BD9E67CBAC8C}">
      <dgm:prSet/>
      <dgm:spPr/>
      <dgm:t>
        <a:bodyPr/>
        <a:lstStyle/>
        <a:p>
          <a:endParaRPr lang="en-US">
            <a:latin typeface="Arial" panose="020B0604020202020204" pitchFamily="34" charset="0"/>
            <a:cs typeface="Arial" panose="020B0604020202020204" pitchFamily="34" charset="0"/>
          </a:endParaRPr>
        </a:p>
      </dgm:t>
    </dgm:pt>
    <dgm:pt modelId="{0C02E8F6-92C2-43B8-A7F7-1BECAAB4ECA6}" type="sibTrans" cxnId="{1438E090-58A6-4FAD-9991-BD9E67CBAC8C}">
      <dgm:prSet/>
      <dgm:spPr/>
      <dgm:t>
        <a:bodyPr/>
        <a:lstStyle/>
        <a:p>
          <a:endParaRPr lang="en-US">
            <a:latin typeface="Arial" panose="020B0604020202020204" pitchFamily="34" charset="0"/>
            <a:cs typeface="Arial" panose="020B0604020202020204" pitchFamily="34" charset="0"/>
          </a:endParaRPr>
        </a:p>
      </dgm:t>
    </dgm:pt>
    <dgm:pt modelId="{2E2140ED-2F2C-4BCB-BAD1-FB93331AB8B1}">
      <dgm:prSet phldrT="[Text]"/>
      <dgm:spPr>
        <a:xfrm>
          <a:off x="6644759" y="1357788"/>
          <a:ext cx="1581224" cy="1810385"/>
        </a:xfrm>
        <a:prstGeom prst="roundRect">
          <a:avLst/>
        </a:prstGeom>
        <a:gradFill rotWithShape="0">
          <a:gsLst>
            <a:gs pos="0">
              <a:srgbClr val="4BACC6">
                <a:hueOff val="-9933876"/>
                <a:satOff val="39811"/>
                <a:lumOff val="8628"/>
                <a:alphaOff val="0"/>
                <a:tint val="50000"/>
                <a:satMod val="300000"/>
              </a:srgbClr>
            </a:gs>
            <a:gs pos="35000">
              <a:srgbClr val="4BACC6">
                <a:hueOff val="-9933876"/>
                <a:satOff val="39811"/>
                <a:lumOff val="8628"/>
                <a:alphaOff val="0"/>
                <a:tint val="37000"/>
                <a:satMod val="300000"/>
              </a:srgbClr>
            </a:gs>
            <a:gs pos="100000">
              <a:srgbClr val="4BACC6">
                <a:hueOff val="-9933876"/>
                <a:satOff val="39811"/>
                <a:lumOff val="8628"/>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dirty="0">
              <a:solidFill>
                <a:sysClr val="windowText" lastClr="000000"/>
              </a:solidFill>
              <a:latin typeface="Arial" panose="020B0604020202020204" pitchFamily="34" charset="0"/>
              <a:ea typeface="+mn-ea"/>
              <a:cs typeface="Arial" panose="020B0604020202020204" pitchFamily="34" charset="0"/>
            </a:rPr>
            <a:t>Treatment concluded</a:t>
          </a:r>
        </a:p>
      </dgm:t>
    </dgm:pt>
    <dgm:pt modelId="{5F785930-A8D3-47F1-8778-FC7E9D33FCF6}" type="parTrans" cxnId="{62543060-CD9A-4677-9C3E-E872D7064BC4}">
      <dgm:prSet/>
      <dgm:spPr/>
      <dgm:t>
        <a:bodyPr/>
        <a:lstStyle/>
        <a:p>
          <a:endParaRPr lang="en-US">
            <a:latin typeface="Arial" panose="020B0604020202020204" pitchFamily="34" charset="0"/>
            <a:cs typeface="Arial" panose="020B0604020202020204" pitchFamily="34" charset="0"/>
          </a:endParaRPr>
        </a:p>
      </dgm:t>
    </dgm:pt>
    <dgm:pt modelId="{F0646BD4-493A-4A31-85EE-43F178E9FE34}" type="sibTrans" cxnId="{62543060-CD9A-4677-9C3E-E872D7064BC4}">
      <dgm:prSet/>
      <dgm:spPr/>
      <dgm:t>
        <a:bodyPr/>
        <a:lstStyle/>
        <a:p>
          <a:endParaRPr lang="en-US">
            <a:latin typeface="Arial" panose="020B0604020202020204" pitchFamily="34" charset="0"/>
            <a:cs typeface="Arial" panose="020B0604020202020204" pitchFamily="34" charset="0"/>
          </a:endParaRPr>
        </a:p>
      </dgm:t>
    </dgm:pt>
    <dgm:pt modelId="{D7D85442-8191-45A5-8D4D-016465F5A122}" type="pres">
      <dgm:prSet presAssocID="{0F9C9AD0-B72B-43B1-9F71-6DFAF21412CE}" presName="CompostProcess" presStyleCnt="0">
        <dgm:presLayoutVars>
          <dgm:dir/>
          <dgm:resizeHandles val="exact"/>
        </dgm:presLayoutVars>
      </dgm:prSet>
      <dgm:spPr/>
    </dgm:pt>
    <dgm:pt modelId="{1202B3D2-7B53-48CE-AF66-2611AF6DCBC9}" type="pres">
      <dgm:prSet presAssocID="{0F9C9AD0-B72B-43B1-9F71-6DFAF21412CE}" presName="arrow" presStyleLbl="bgShp" presStyleIdx="0" presStyleCnt="1"/>
      <dgm:spPr>
        <a:xfrm>
          <a:off x="617219" y="0"/>
          <a:ext cx="6995160" cy="4525963"/>
        </a:xfrm>
        <a:prstGeom prst="rightArrow">
          <a:avLst/>
        </a:prstGeom>
        <a:solidFill>
          <a:srgbClr val="4BACC6">
            <a:tint val="40000"/>
            <a:hueOff val="0"/>
            <a:satOff val="0"/>
            <a:lumOff val="0"/>
            <a:alphaOff val="0"/>
          </a:srgbClr>
        </a:solidFill>
        <a:ln>
          <a:noFill/>
        </a:ln>
        <a:effectLst>
          <a:outerShdw blurRad="40000" dist="20000" dir="5400000" rotWithShape="0">
            <a:srgbClr val="000000">
              <a:alpha val="38000"/>
            </a:srgbClr>
          </a:outerShdw>
        </a:effectLst>
      </dgm:spPr>
    </dgm:pt>
    <dgm:pt modelId="{4FC08A2A-5E30-423B-8A2F-2E5D387D5AC6}" type="pres">
      <dgm:prSet presAssocID="{0F9C9AD0-B72B-43B1-9F71-6DFAF21412CE}" presName="linearProcess" presStyleCnt="0"/>
      <dgm:spPr/>
    </dgm:pt>
    <dgm:pt modelId="{895F1CA3-0DD4-4F33-9D9E-0125689F3EFB}" type="pres">
      <dgm:prSet presAssocID="{996D8D32-3595-4C26-A71E-BF6D18E365FE}" presName="textNode" presStyleLbl="node1" presStyleIdx="0" presStyleCnt="5">
        <dgm:presLayoutVars>
          <dgm:bulletEnabled val="1"/>
        </dgm:presLayoutVars>
      </dgm:prSet>
      <dgm:spPr/>
    </dgm:pt>
    <dgm:pt modelId="{C10382BE-D3CC-46E1-952C-757992F4C2EF}" type="pres">
      <dgm:prSet presAssocID="{4C23F455-C64F-4FCD-944F-F9416CA748EF}" presName="sibTrans" presStyleCnt="0"/>
      <dgm:spPr/>
    </dgm:pt>
    <dgm:pt modelId="{72B43483-BC1E-4606-83F1-552B12D5E37F}" type="pres">
      <dgm:prSet presAssocID="{32ECCFC4-5902-42C4-B814-4909048FD286}" presName="textNode" presStyleLbl="node1" presStyleIdx="1" presStyleCnt="5">
        <dgm:presLayoutVars>
          <dgm:bulletEnabled val="1"/>
        </dgm:presLayoutVars>
      </dgm:prSet>
      <dgm:spPr/>
    </dgm:pt>
    <dgm:pt modelId="{69C4441B-9A64-41F6-9358-E451E4F1DE5A}" type="pres">
      <dgm:prSet presAssocID="{55427136-B35C-4C37-B4A7-5ECA7CD67DBC}" presName="sibTrans" presStyleCnt="0"/>
      <dgm:spPr/>
    </dgm:pt>
    <dgm:pt modelId="{88024E22-B87E-470E-AC34-1D06125509F3}" type="pres">
      <dgm:prSet presAssocID="{7EF997AF-6308-433C-B029-21F814883B68}" presName="textNode" presStyleLbl="node1" presStyleIdx="2" presStyleCnt="5">
        <dgm:presLayoutVars>
          <dgm:bulletEnabled val="1"/>
        </dgm:presLayoutVars>
      </dgm:prSet>
      <dgm:spPr/>
    </dgm:pt>
    <dgm:pt modelId="{B337B4E7-8E5E-4E30-AB02-7FBD45F125D2}" type="pres">
      <dgm:prSet presAssocID="{3B4D169A-5C56-42B7-A6BD-E181BD01FEBC}" presName="sibTrans" presStyleCnt="0"/>
      <dgm:spPr/>
    </dgm:pt>
    <dgm:pt modelId="{440CD136-3260-4523-BC07-848B1906ACBD}" type="pres">
      <dgm:prSet presAssocID="{056C6233-2D53-4F6E-9FC5-E80A1BEF043C}" presName="textNode" presStyleLbl="node1" presStyleIdx="3" presStyleCnt="5">
        <dgm:presLayoutVars>
          <dgm:bulletEnabled val="1"/>
        </dgm:presLayoutVars>
      </dgm:prSet>
      <dgm:spPr/>
    </dgm:pt>
    <dgm:pt modelId="{D41178DB-936E-43E0-A418-45567BDC8C20}" type="pres">
      <dgm:prSet presAssocID="{0C02E8F6-92C2-43B8-A7F7-1BECAAB4ECA6}" presName="sibTrans" presStyleCnt="0"/>
      <dgm:spPr/>
    </dgm:pt>
    <dgm:pt modelId="{FD402C66-D034-4068-8F8A-810FFF0ED635}" type="pres">
      <dgm:prSet presAssocID="{2E2140ED-2F2C-4BCB-BAD1-FB93331AB8B1}" presName="textNode" presStyleLbl="node1" presStyleIdx="4" presStyleCnt="5">
        <dgm:presLayoutVars>
          <dgm:bulletEnabled val="1"/>
        </dgm:presLayoutVars>
      </dgm:prSet>
      <dgm:spPr/>
    </dgm:pt>
  </dgm:ptLst>
  <dgm:cxnLst>
    <dgm:cxn modelId="{D2AA0E05-5518-4E07-9F13-E42F1AE1F63D}" type="presOf" srcId="{0F9C9AD0-B72B-43B1-9F71-6DFAF21412CE}" destId="{D7D85442-8191-45A5-8D4D-016465F5A122}" srcOrd="0" destOrd="0" presId="urn:microsoft.com/office/officeart/2005/8/layout/hProcess9"/>
    <dgm:cxn modelId="{CAA60206-8F98-46F3-800C-738427B6263A}" type="presOf" srcId="{056C6233-2D53-4F6E-9FC5-E80A1BEF043C}" destId="{440CD136-3260-4523-BC07-848B1906ACBD}" srcOrd="0" destOrd="0" presId="urn:microsoft.com/office/officeart/2005/8/layout/hProcess9"/>
    <dgm:cxn modelId="{4B326413-F18C-4E53-BF27-CE6806945A00}" srcId="{0F9C9AD0-B72B-43B1-9F71-6DFAF21412CE}" destId="{996D8D32-3595-4C26-A71E-BF6D18E365FE}" srcOrd="0" destOrd="0" parTransId="{1D7E709F-24E5-4D7F-B510-B023ACE6BCA5}" sibTransId="{4C23F455-C64F-4FCD-944F-F9416CA748EF}"/>
    <dgm:cxn modelId="{13DBDE19-CF6B-4904-A8F7-B649B2949F1A}" type="presOf" srcId="{7EF997AF-6308-433C-B029-21F814883B68}" destId="{88024E22-B87E-470E-AC34-1D06125509F3}" srcOrd="0" destOrd="0" presId="urn:microsoft.com/office/officeart/2005/8/layout/hProcess9"/>
    <dgm:cxn modelId="{F666DF22-00B5-48B8-BB5B-88CA171834C9}" type="presOf" srcId="{2E2140ED-2F2C-4BCB-BAD1-FB93331AB8B1}" destId="{FD402C66-D034-4068-8F8A-810FFF0ED635}" srcOrd="0" destOrd="0" presId="urn:microsoft.com/office/officeart/2005/8/layout/hProcess9"/>
    <dgm:cxn modelId="{62543060-CD9A-4677-9C3E-E872D7064BC4}" srcId="{0F9C9AD0-B72B-43B1-9F71-6DFAF21412CE}" destId="{2E2140ED-2F2C-4BCB-BAD1-FB93331AB8B1}" srcOrd="4" destOrd="0" parTransId="{5F785930-A8D3-47F1-8778-FC7E9D33FCF6}" sibTransId="{F0646BD4-493A-4A31-85EE-43F178E9FE34}"/>
    <dgm:cxn modelId="{ABBF1064-AED2-4EDF-ACB6-E4D2B0F8CFA6}" type="presOf" srcId="{996D8D32-3595-4C26-A71E-BF6D18E365FE}" destId="{895F1CA3-0DD4-4F33-9D9E-0125689F3EFB}" srcOrd="0" destOrd="0" presId="urn:microsoft.com/office/officeart/2005/8/layout/hProcess9"/>
    <dgm:cxn modelId="{1438E090-58A6-4FAD-9991-BD9E67CBAC8C}" srcId="{0F9C9AD0-B72B-43B1-9F71-6DFAF21412CE}" destId="{056C6233-2D53-4F6E-9FC5-E80A1BEF043C}" srcOrd="3" destOrd="0" parTransId="{6A306B46-9351-4E60-9AE0-896D9C849D72}" sibTransId="{0C02E8F6-92C2-43B8-A7F7-1BECAAB4ECA6}"/>
    <dgm:cxn modelId="{512C27BD-9412-426C-BB22-A9F5064FDE5C}" srcId="{0F9C9AD0-B72B-43B1-9F71-6DFAF21412CE}" destId="{7EF997AF-6308-433C-B029-21F814883B68}" srcOrd="2" destOrd="0" parTransId="{9DBE4AE8-20A1-4200-AF33-AC66F36E5843}" sibTransId="{3B4D169A-5C56-42B7-A6BD-E181BD01FEBC}"/>
    <dgm:cxn modelId="{11C06CC1-8FD6-4DA8-8B4B-F13A01339771}" srcId="{0F9C9AD0-B72B-43B1-9F71-6DFAF21412CE}" destId="{32ECCFC4-5902-42C4-B814-4909048FD286}" srcOrd="1" destOrd="0" parTransId="{D7C0EC35-87D5-4520-AD17-736900815920}" sibTransId="{55427136-B35C-4C37-B4A7-5ECA7CD67DBC}"/>
    <dgm:cxn modelId="{C9F705D1-0DC7-4899-B871-F0887F19988D}" type="presOf" srcId="{32ECCFC4-5902-42C4-B814-4909048FD286}" destId="{72B43483-BC1E-4606-83F1-552B12D5E37F}" srcOrd="0" destOrd="0" presId="urn:microsoft.com/office/officeart/2005/8/layout/hProcess9"/>
    <dgm:cxn modelId="{835B55D0-8A64-498E-AE88-156FEA7EB690}" type="presParOf" srcId="{D7D85442-8191-45A5-8D4D-016465F5A122}" destId="{1202B3D2-7B53-48CE-AF66-2611AF6DCBC9}" srcOrd="0" destOrd="0" presId="urn:microsoft.com/office/officeart/2005/8/layout/hProcess9"/>
    <dgm:cxn modelId="{B7C15678-2C01-4619-A21C-AEA89769798A}" type="presParOf" srcId="{D7D85442-8191-45A5-8D4D-016465F5A122}" destId="{4FC08A2A-5E30-423B-8A2F-2E5D387D5AC6}" srcOrd="1" destOrd="0" presId="urn:microsoft.com/office/officeart/2005/8/layout/hProcess9"/>
    <dgm:cxn modelId="{675F11A6-28A2-4310-B1F3-352C1ECA5272}" type="presParOf" srcId="{4FC08A2A-5E30-423B-8A2F-2E5D387D5AC6}" destId="{895F1CA3-0DD4-4F33-9D9E-0125689F3EFB}" srcOrd="0" destOrd="0" presId="urn:microsoft.com/office/officeart/2005/8/layout/hProcess9"/>
    <dgm:cxn modelId="{B76107A8-0C0B-4F2B-AB06-EB0628441765}" type="presParOf" srcId="{4FC08A2A-5E30-423B-8A2F-2E5D387D5AC6}" destId="{C10382BE-D3CC-46E1-952C-757992F4C2EF}" srcOrd="1" destOrd="0" presId="urn:microsoft.com/office/officeart/2005/8/layout/hProcess9"/>
    <dgm:cxn modelId="{5BB02E94-641C-4F4E-9DA9-1B70F24B5D9D}" type="presParOf" srcId="{4FC08A2A-5E30-423B-8A2F-2E5D387D5AC6}" destId="{72B43483-BC1E-4606-83F1-552B12D5E37F}" srcOrd="2" destOrd="0" presId="urn:microsoft.com/office/officeart/2005/8/layout/hProcess9"/>
    <dgm:cxn modelId="{07121E4F-A2C8-4BB6-B8F9-00AB1BD6D3D9}" type="presParOf" srcId="{4FC08A2A-5E30-423B-8A2F-2E5D387D5AC6}" destId="{69C4441B-9A64-41F6-9358-E451E4F1DE5A}" srcOrd="3" destOrd="0" presId="urn:microsoft.com/office/officeart/2005/8/layout/hProcess9"/>
    <dgm:cxn modelId="{106ED21C-934B-4E7F-8CC3-392A31A27178}" type="presParOf" srcId="{4FC08A2A-5E30-423B-8A2F-2E5D387D5AC6}" destId="{88024E22-B87E-470E-AC34-1D06125509F3}" srcOrd="4" destOrd="0" presId="urn:microsoft.com/office/officeart/2005/8/layout/hProcess9"/>
    <dgm:cxn modelId="{7046D242-8017-47B6-BF30-347016425327}" type="presParOf" srcId="{4FC08A2A-5E30-423B-8A2F-2E5D387D5AC6}" destId="{B337B4E7-8E5E-4E30-AB02-7FBD45F125D2}" srcOrd="5" destOrd="0" presId="urn:microsoft.com/office/officeart/2005/8/layout/hProcess9"/>
    <dgm:cxn modelId="{A7C1A657-37F5-4BC8-8DA7-1A0BF9889C90}" type="presParOf" srcId="{4FC08A2A-5E30-423B-8A2F-2E5D387D5AC6}" destId="{440CD136-3260-4523-BC07-848B1906ACBD}" srcOrd="6" destOrd="0" presId="urn:microsoft.com/office/officeart/2005/8/layout/hProcess9"/>
    <dgm:cxn modelId="{21D9B551-BFAA-4B8B-8AE7-4890CC7FD59A}" type="presParOf" srcId="{4FC08A2A-5E30-423B-8A2F-2E5D387D5AC6}" destId="{D41178DB-936E-43E0-A418-45567BDC8C20}" srcOrd="7" destOrd="0" presId="urn:microsoft.com/office/officeart/2005/8/layout/hProcess9"/>
    <dgm:cxn modelId="{6AB43160-2788-4043-B380-B313E4D48C1E}" type="presParOf" srcId="{4FC08A2A-5E30-423B-8A2F-2E5D387D5AC6}" destId="{FD402C66-D034-4068-8F8A-810FFF0ED635}"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7CCD1A-15EF-4ED5-AB8C-DB148AA0FDE9}"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E6730538-9468-4755-B93D-52679BDEEAC5}">
      <dgm:prSet phldrT="[Text]" custT="1"/>
      <dgm:spPr>
        <a:solidFill>
          <a:srgbClr val="C00000"/>
        </a:solidFill>
      </dgm:spPr>
      <dgm:t>
        <a:bodyPr/>
        <a:lstStyle/>
        <a:p>
          <a:r>
            <a:rPr lang="en-US" sz="3600" dirty="0"/>
            <a:t>Rec. 1</a:t>
          </a:r>
        </a:p>
      </dgm:t>
    </dgm:pt>
    <dgm:pt modelId="{3FBC073A-269B-427D-9BD0-30A593B3B56F}" type="parTrans" cxnId="{0F8E86C4-9863-4C32-B702-493F3AE5BE69}">
      <dgm:prSet/>
      <dgm:spPr/>
      <dgm:t>
        <a:bodyPr/>
        <a:lstStyle/>
        <a:p>
          <a:endParaRPr lang="en-US"/>
        </a:p>
      </dgm:t>
    </dgm:pt>
    <dgm:pt modelId="{86F8561B-0636-4F85-95C0-42356488F2F6}" type="sibTrans" cxnId="{0F8E86C4-9863-4C32-B702-493F3AE5BE69}">
      <dgm:prSet/>
      <dgm:spPr/>
      <dgm:t>
        <a:bodyPr/>
        <a:lstStyle/>
        <a:p>
          <a:endParaRPr lang="en-US"/>
        </a:p>
      </dgm:t>
    </dgm:pt>
    <dgm:pt modelId="{DE3FE61B-6CEB-4D11-AAE6-495D916A5BB8}">
      <dgm:prSet phldrT="[Text]" custT="1"/>
      <dgm:spPr/>
      <dgm:t>
        <a:bodyPr/>
        <a:lstStyle/>
        <a:p>
          <a:r>
            <a:rPr lang="en-US" sz="2800" dirty="0"/>
            <a:t>“KDQOL is not an appropriate starting point for a facility-level, HRQOL-related PROM”</a:t>
          </a:r>
        </a:p>
      </dgm:t>
    </dgm:pt>
    <dgm:pt modelId="{0F3A503C-6A6F-4419-A34A-7C41ED31D6B5}" type="parTrans" cxnId="{94159424-F046-46F8-9F35-F36E2C22C1C0}">
      <dgm:prSet/>
      <dgm:spPr/>
      <dgm:t>
        <a:bodyPr/>
        <a:lstStyle/>
        <a:p>
          <a:endParaRPr lang="en-US"/>
        </a:p>
      </dgm:t>
    </dgm:pt>
    <dgm:pt modelId="{61D82C78-291F-49E5-A342-FE2A70AE9082}" type="sibTrans" cxnId="{94159424-F046-46F8-9F35-F36E2C22C1C0}">
      <dgm:prSet/>
      <dgm:spPr/>
      <dgm:t>
        <a:bodyPr/>
        <a:lstStyle/>
        <a:p>
          <a:endParaRPr lang="en-US"/>
        </a:p>
      </dgm:t>
    </dgm:pt>
    <dgm:pt modelId="{E1F8F900-C095-445B-9125-9AAF1C433F90}">
      <dgm:prSet phldrT="[Text]" custT="1"/>
      <dgm:spPr>
        <a:solidFill>
          <a:srgbClr val="C00000"/>
        </a:solidFill>
      </dgm:spPr>
      <dgm:t>
        <a:bodyPr/>
        <a:lstStyle/>
        <a:p>
          <a:r>
            <a:rPr lang="en-US" sz="3600" dirty="0"/>
            <a:t>Rec. 2</a:t>
          </a:r>
        </a:p>
      </dgm:t>
    </dgm:pt>
    <dgm:pt modelId="{325C504E-19F8-425E-A39E-4F6F82643B4A}" type="parTrans" cxnId="{50245FFC-5BE6-409F-93A8-286048577206}">
      <dgm:prSet/>
      <dgm:spPr/>
      <dgm:t>
        <a:bodyPr/>
        <a:lstStyle/>
        <a:p>
          <a:endParaRPr lang="en-US"/>
        </a:p>
      </dgm:t>
    </dgm:pt>
    <dgm:pt modelId="{1AE8AD70-ED9F-4398-A7E8-8C72656D6D17}" type="sibTrans" cxnId="{50245FFC-5BE6-409F-93A8-286048577206}">
      <dgm:prSet/>
      <dgm:spPr/>
      <dgm:t>
        <a:bodyPr/>
        <a:lstStyle/>
        <a:p>
          <a:endParaRPr lang="en-US"/>
        </a:p>
      </dgm:t>
    </dgm:pt>
    <dgm:pt modelId="{8A7DF9C5-2CFB-469D-9EFD-6C70B6F5025D}">
      <dgm:prSet phldrT="[Text]" custT="1"/>
      <dgm:spPr/>
      <dgm:t>
        <a:bodyPr/>
        <a:lstStyle/>
        <a:p>
          <a:r>
            <a:rPr lang="en-US" sz="2800" dirty="0"/>
            <a:t>“PROMIS should be considered […] for any new, targeted HRQOL-related PROM/PRO-PM development.”</a:t>
          </a:r>
        </a:p>
      </dgm:t>
    </dgm:pt>
    <dgm:pt modelId="{75DD0A04-F155-4A25-BC42-EB47BBE87FD9}" type="parTrans" cxnId="{0BD4915C-9792-42A9-8AD5-D8DF702E4923}">
      <dgm:prSet/>
      <dgm:spPr/>
      <dgm:t>
        <a:bodyPr/>
        <a:lstStyle/>
        <a:p>
          <a:endParaRPr lang="en-US"/>
        </a:p>
      </dgm:t>
    </dgm:pt>
    <dgm:pt modelId="{89273A94-2544-4F7D-81C4-454B42C06D76}" type="sibTrans" cxnId="{0BD4915C-9792-42A9-8AD5-D8DF702E4923}">
      <dgm:prSet/>
      <dgm:spPr/>
      <dgm:t>
        <a:bodyPr/>
        <a:lstStyle/>
        <a:p>
          <a:endParaRPr lang="en-US"/>
        </a:p>
      </dgm:t>
    </dgm:pt>
    <dgm:pt modelId="{B75C1EB3-7C1C-47E1-B214-31244CCE8437}" type="pres">
      <dgm:prSet presAssocID="{DB7CCD1A-15EF-4ED5-AB8C-DB148AA0FDE9}" presName="Name0" presStyleCnt="0">
        <dgm:presLayoutVars>
          <dgm:chMax/>
          <dgm:chPref val="3"/>
          <dgm:dir/>
          <dgm:animOne val="branch"/>
          <dgm:animLvl val="lvl"/>
        </dgm:presLayoutVars>
      </dgm:prSet>
      <dgm:spPr/>
    </dgm:pt>
    <dgm:pt modelId="{87172685-61C4-4BA9-AB51-4B12C2E73E19}" type="pres">
      <dgm:prSet presAssocID="{E6730538-9468-4755-B93D-52679BDEEAC5}" presName="composite" presStyleCnt="0"/>
      <dgm:spPr/>
    </dgm:pt>
    <dgm:pt modelId="{45797C8F-5467-496C-B5B7-9050D9C9072B}" type="pres">
      <dgm:prSet presAssocID="{E6730538-9468-4755-B93D-52679BDEEAC5}" presName="FirstChild" presStyleLbl="revTx" presStyleIdx="0" presStyleCnt="2">
        <dgm:presLayoutVars>
          <dgm:chMax val="0"/>
          <dgm:chPref val="0"/>
          <dgm:bulletEnabled val="1"/>
        </dgm:presLayoutVars>
      </dgm:prSet>
      <dgm:spPr/>
    </dgm:pt>
    <dgm:pt modelId="{7CEB5090-0509-4E9E-941F-F00D5446E13A}" type="pres">
      <dgm:prSet presAssocID="{E6730538-9468-4755-B93D-52679BDEEAC5}" presName="Parent" presStyleLbl="alignNode1" presStyleIdx="0" presStyleCnt="2" custLinFactNeighborY="-5763">
        <dgm:presLayoutVars>
          <dgm:chMax val="3"/>
          <dgm:chPref val="3"/>
          <dgm:bulletEnabled val="1"/>
        </dgm:presLayoutVars>
      </dgm:prSet>
      <dgm:spPr/>
    </dgm:pt>
    <dgm:pt modelId="{61D77086-D04F-4E82-9A26-D596D099F15D}" type="pres">
      <dgm:prSet presAssocID="{E6730538-9468-4755-B93D-52679BDEEAC5}" presName="Accent" presStyleLbl="parChTrans1D1" presStyleIdx="0" presStyleCnt="2"/>
      <dgm:spPr/>
    </dgm:pt>
    <dgm:pt modelId="{2A08C49E-0A06-478D-839B-6A68D132E8D2}" type="pres">
      <dgm:prSet presAssocID="{86F8561B-0636-4F85-95C0-42356488F2F6}" presName="sibTrans" presStyleCnt="0"/>
      <dgm:spPr/>
    </dgm:pt>
    <dgm:pt modelId="{B6D2258B-FDD9-4A28-9383-CB8F9C187491}" type="pres">
      <dgm:prSet presAssocID="{E1F8F900-C095-445B-9125-9AAF1C433F90}" presName="composite" presStyleCnt="0"/>
      <dgm:spPr/>
    </dgm:pt>
    <dgm:pt modelId="{F7157056-1C54-4377-91A3-2C36273B10FD}" type="pres">
      <dgm:prSet presAssocID="{E1F8F900-C095-445B-9125-9AAF1C433F90}" presName="FirstChild" presStyleLbl="revTx" presStyleIdx="1" presStyleCnt="2">
        <dgm:presLayoutVars>
          <dgm:chMax val="0"/>
          <dgm:chPref val="0"/>
          <dgm:bulletEnabled val="1"/>
        </dgm:presLayoutVars>
      </dgm:prSet>
      <dgm:spPr/>
    </dgm:pt>
    <dgm:pt modelId="{20FAD1FD-573E-4B8F-AF8F-230352931637}" type="pres">
      <dgm:prSet presAssocID="{E1F8F900-C095-445B-9125-9AAF1C433F90}" presName="Parent" presStyleLbl="alignNode1" presStyleIdx="1" presStyleCnt="2">
        <dgm:presLayoutVars>
          <dgm:chMax val="3"/>
          <dgm:chPref val="3"/>
          <dgm:bulletEnabled val="1"/>
        </dgm:presLayoutVars>
      </dgm:prSet>
      <dgm:spPr/>
    </dgm:pt>
    <dgm:pt modelId="{3DBBABAB-FCA1-4F14-8C02-44DC3CE05DAB}" type="pres">
      <dgm:prSet presAssocID="{E1F8F900-C095-445B-9125-9AAF1C433F90}" presName="Accent" presStyleLbl="parChTrans1D1" presStyleIdx="1" presStyleCnt="2"/>
      <dgm:spPr/>
    </dgm:pt>
  </dgm:ptLst>
  <dgm:cxnLst>
    <dgm:cxn modelId="{BE90CD06-807C-4851-B901-FC3B5C6CC2F1}" type="presOf" srcId="{E1F8F900-C095-445B-9125-9AAF1C433F90}" destId="{20FAD1FD-573E-4B8F-AF8F-230352931637}" srcOrd="0" destOrd="0" presId="urn:microsoft.com/office/officeart/2011/layout/TabList"/>
    <dgm:cxn modelId="{94159424-F046-46F8-9F35-F36E2C22C1C0}" srcId="{E6730538-9468-4755-B93D-52679BDEEAC5}" destId="{DE3FE61B-6CEB-4D11-AAE6-495D916A5BB8}" srcOrd="0" destOrd="0" parTransId="{0F3A503C-6A6F-4419-A34A-7C41ED31D6B5}" sibTransId="{61D82C78-291F-49E5-A342-FE2A70AE9082}"/>
    <dgm:cxn modelId="{0BD4915C-9792-42A9-8AD5-D8DF702E4923}" srcId="{E1F8F900-C095-445B-9125-9AAF1C433F90}" destId="{8A7DF9C5-2CFB-469D-9EFD-6C70B6F5025D}" srcOrd="0" destOrd="0" parTransId="{75DD0A04-F155-4A25-BC42-EB47BBE87FD9}" sibTransId="{89273A94-2544-4F7D-81C4-454B42C06D76}"/>
    <dgm:cxn modelId="{3B0AE86F-78E1-43A7-90D6-CADD4BBB7EB5}" type="presOf" srcId="{DB7CCD1A-15EF-4ED5-AB8C-DB148AA0FDE9}" destId="{B75C1EB3-7C1C-47E1-B214-31244CCE8437}" srcOrd="0" destOrd="0" presId="urn:microsoft.com/office/officeart/2011/layout/TabList"/>
    <dgm:cxn modelId="{5700F2A1-73F2-45C8-A612-4ED84A61878E}" type="presOf" srcId="{E6730538-9468-4755-B93D-52679BDEEAC5}" destId="{7CEB5090-0509-4E9E-941F-F00D5446E13A}" srcOrd="0" destOrd="0" presId="urn:microsoft.com/office/officeart/2011/layout/TabList"/>
    <dgm:cxn modelId="{FE2297B2-AB4C-4140-8477-AF9480042B3E}" type="presOf" srcId="{DE3FE61B-6CEB-4D11-AAE6-495D916A5BB8}" destId="{45797C8F-5467-496C-B5B7-9050D9C9072B}" srcOrd="0" destOrd="0" presId="urn:microsoft.com/office/officeart/2011/layout/TabList"/>
    <dgm:cxn modelId="{84A831BD-E9B3-4087-BF78-18C5BF61EEB8}" type="presOf" srcId="{8A7DF9C5-2CFB-469D-9EFD-6C70B6F5025D}" destId="{F7157056-1C54-4377-91A3-2C36273B10FD}" srcOrd="0" destOrd="0" presId="urn:microsoft.com/office/officeart/2011/layout/TabList"/>
    <dgm:cxn modelId="{0F8E86C4-9863-4C32-B702-493F3AE5BE69}" srcId="{DB7CCD1A-15EF-4ED5-AB8C-DB148AA0FDE9}" destId="{E6730538-9468-4755-B93D-52679BDEEAC5}" srcOrd="0" destOrd="0" parTransId="{3FBC073A-269B-427D-9BD0-30A593B3B56F}" sibTransId="{86F8561B-0636-4F85-95C0-42356488F2F6}"/>
    <dgm:cxn modelId="{50245FFC-5BE6-409F-93A8-286048577206}" srcId="{DB7CCD1A-15EF-4ED5-AB8C-DB148AA0FDE9}" destId="{E1F8F900-C095-445B-9125-9AAF1C433F90}" srcOrd="1" destOrd="0" parTransId="{325C504E-19F8-425E-A39E-4F6F82643B4A}" sibTransId="{1AE8AD70-ED9F-4398-A7E8-8C72656D6D17}"/>
    <dgm:cxn modelId="{34FEC69C-110D-4B31-A48A-938F69AFEFAC}" type="presParOf" srcId="{B75C1EB3-7C1C-47E1-B214-31244CCE8437}" destId="{87172685-61C4-4BA9-AB51-4B12C2E73E19}" srcOrd="0" destOrd="0" presId="urn:microsoft.com/office/officeart/2011/layout/TabList"/>
    <dgm:cxn modelId="{04A59CBE-285E-4EF6-A91E-74CA88608D1B}" type="presParOf" srcId="{87172685-61C4-4BA9-AB51-4B12C2E73E19}" destId="{45797C8F-5467-496C-B5B7-9050D9C9072B}" srcOrd="0" destOrd="0" presId="urn:microsoft.com/office/officeart/2011/layout/TabList"/>
    <dgm:cxn modelId="{8FDAC43B-CA1F-4CAB-AE3E-AE1F8B45A010}" type="presParOf" srcId="{87172685-61C4-4BA9-AB51-4B12C2E73E19}" destId="{7CEB5090-0509-4E9E-941F-F00D5446E13A}" srcOrd="1" destOrd="0" presId="urn:microsoft.com/office/officeart/2011/layout/TabList"/>
    <dgm:cxn modelId="{D3EE3F96-FAED-4A2B-980D-B68041E65F9F}" type="presParOf" srcId="{87172685-61C4-4BA9-AB51-4B12C2E73E19}" destId="{61D77086-D04F-4E82-9A26-D596D099F15D}" srcOrd="2" destOrd="0" presId="urn:microsoft.com/office/officeart/2011/layout/TabList"/>
    <dgm:cxn modelId="{79AD152C-74F0-4C52-B948-9F784093D500}" type="presParOf" srcId="{B75C1EB3-7C1C-47E1-B214-31244CCE8437}" destId="{2A08C49E-0A06-478D-839B-6A68D132E8D2}" srcOrd="1" destOrd="0" presId="urn:microsoft.com/office/officeart/2011/layout/TabList"/>
    <dgm:cxn modelId="{82287839-F5F2-4139-A71D-C1FBD198C120}" type="presParOf" srcId="{B75C1EB3-7C1C-47E1-B214-31244CCE8437}" destId="{B6D2258B-FDD9-4A28-9383-CB8F9C187491}" srcOrd="2" destOrd="0" presId="urn:microsoft.com/office/officeart/2011/layout/TabList"/>
    <dgm:cxn modelId="{2D406DC0-FB3F-485B-AD76-B530372D934B}" type="presParOf" srcId="{B6D2258B-FDD9-4A28-9383-CB8F9C187491}" destId="{F7157056-1C54-4377-91A3-2C36273B10FD}" srcOrd="0" destOrd="0" presId="urn:microsoft.com/office/officeart/2011/layout/TabList"/>
    <dgm:cxn modelId="{7FF3BEF1-155C-4728-B794-8255A9067E6F}" type="presParOf" srcId="{B6D2258B-FDD9-4A28-9383-CB8F9C187491}" destId="{20FAD1FD-573E-4B8F-AF8F-230352931637}" srcOrd="1" destOrd="0" presId="urn:microsoft.com/office/officeart/2011/layout/TabList"/>
    <dgm:cxn modelId="{5255F0DA-FD20-44CC-8C2F-A3E40C64A9AA}" type="presParOf" srcId="{B6D2258B-FDD9-4A28-9383-CB8F9C187491}" destId="{3DBBABAB-FCA1-4F14-8C02-44DC3CE05DAB}"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2B3D2-7B53-48CE-AF66-2611AF6DCBC9}">
      <dsp:nvSpPr>
        <dsp:cNvPr id="0" name=""/>
        <dsp:cNvSpPr/>
      </dsp:nvSpPr>
      <dsp:spPr>
        <a:xfrm>
          <a:off x="617219" y="0"/>
          <a:ext cx="6995160" cy="4525963"/>
        </a:xfrm>
        <a:prstGeom prst="rightArrow">
          <a:avLst/>
        </a:prstGeom>
        <a:solidFill>
          <a:srgbClr val="4BACC6">
            <a:tint val="40000"/>
            <a:hueOff val="0"/>
            <a:satOff val="0"/>
            <a:lumOff val="0"/>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895F1CA3-0DD4-4F33-9D9E-0125689F3EFB}">
      <dsp:nvSpPr>
        <dsp:cNvPr id="0" name=""/>
        <dsp:cNvSpPr/>
      </dsp:nvSpPr>
      <dsp:spPr>
        <a:xfrm>
          <a:off x="3616" y="1357788"/>
          <a:ext cx="1581224" cy="1810385"/>
        </a:xfrm>
        <a:prstGeom prst="roundRect">
          <a:avLst/>
        </a:prstGeom>
        <a:gradFill rotWithShape="0">
          <a:gsLst>
            <a:gs pos="0">
              <a:srgbClr val="4BACC6">
                <a:hueOff val="0"/>
                <a:satOff val="0"/>
                <a:lumOff val="0"/>
                <a:alphaOff val="0"/>
                <a:tint val="50000"/>
                <a:satMod val="300000"/>
              </a:srgbClr>
            </a:gs>
            <a:gs pos="35000">
              <a:srgbClr val="4BACC6">
                <a:hueOff val="0"/>
                <a:satOff val="0"/>
                <a:lumOff val="0"/>
                <a:alphaOff val="0"/>
                <a:tint val="37000"/>
                <a:satMod val="300000"/>
              </a:srgbClr>
            </a:gs>
            <a:gs pos="100000">
              <a:srgbClr val="4BACC6">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ysClr val="windowText" lastClr="000000"/>
              </a:solidFill>
              <a:latin typeface="Arial" panose="020B0604020202020204" pitchFamily="34" charset="0"/>
              <a:ea typeface="+mn-ea"/>
              <a:cs typeface="Arial" panose="020B0604020202020204" pitchFamily="34" charset="0"/>
            </a:rPr>
            <a:t>Health issue elicited</a:t>
          </a:r>
        </a:p>
      </dsp:txBody>
      <dsp:txXfrm>
        <a:off x="80805" y="1434977"/>
        <a:ext cx="1426846" cy="1656007"/>
      </dsp:txXfrm>
    </dsp:sp>
    <dsp:sp modelId="{72B43483-BC1E-4606-83F1-552B12D5E37F}">
      <dsp:nvSpPr>
        <dsp:cNvPr id="0" name=""/>
        <dsp:cNvSpPr/>
      </dsp:nvSpPr>
      <dsp:spPr>
        <a:xfrm>
          <a:off x="1663902" y="1357788"/>
          <a:ext cx="1581224" cy="1810385"/>
        </a:xfrm>
        <a:prstGeom prst="roundRect">
          <a:avLst/>
        </a:prstGeom>
        <a:gradFill rotWithShape="0">
          <a:gsLst>
            <a:gs pos="0">
              <a:srgbClr val="4BACC6">
                <a:hueOff val="-2483469"/>
                <a:satOff val="9953"/>
                <a:lumOff val="2157"/>
                <a:alphaOff val="0"/>
                <a:tint val="50000"/>
                <a:satMod val="300000"/>
              </a:srgbClr>
            </a:gs>
            <a:gs pos="35000">
              <a:srgbClr val="4BACC6">
                <a:hueOff val="-2483469"/>
                <a:satOff val="9953"/>
                <a:lumOff val="2157"/>
                <a:alphaOff val="0"/>
                <a:tint val="37000"/>
                <a:satMod val="300000"/>
              </a:srgbClr>
            </a:gs>
            <a:gs pos="100000">
              <a:srgbClr val="4BACC6">
                <a:hueOff val="-2483469"/>
                <a:satOff val="9953"/>
                <a:lumOff val="2157"/>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ysClr val="windowText" lastClr="000000"/>
              </a:solidFill>
              <a:latin typeface="Arial" panose="020B0604020202020204" pitchFamily="34" charset="0"/>
              <a:ea typeface="+mn-ea"/>
              <a:cs typeface="Arial" panose="020B0604020202020204" pitchFamily="34" charset="0"/>
            </a:rPr>
            <a:t>Course of treatment discussed</a:t>
          </a:r>
        </a:p>
      </dsp:txBody>
      <dsp:txXfrm>
        <a:off x="1741091" y="1434977"/>
        <a:ext cx="1426846" cy="1656007"/>
      </dsp:txXfrm>
    </dsp:sp>
    <dsp:sp modelId="{88024E22-B87E-470E-AC34-1D06125509F3}">
      <dsp:nvSpPr>
        <dsp:cNvPr id="0" name=""/>
        <dsp:cNvSpPr/>
      </dsp:nvSpPr>
      <dsp:spPr>
        <a:xfrm>
          <a:off x="3324187" y="1357788"/>
          <a:ext cx="1581224" cy="1810385"/>
        </a:xfrm>
        <a:prstGeom prst="roundRect">
          <a:avLst/>
        </a:prstGeom>
        <a:gradFill rotWithShape="0">
          <a:gsLst>
            <a:gs pos="0">
              <a:srgbClr val="4BACC6">
                <a:hueOff val="-4966938"/>
                <a:satOff val="19906"/>
                <a:lumOff val="4314"/>
                <a:alphaOff val="0"/>
                <a:tint val="50000"/>
                <a:satMod val="300000"/>
              </a:srgbClr>
            </a:gs>
            <a:gs pos="35000">
              <a:srgbClr val="4BACC6">
                <a:hueOff val="-4966938"/>
                <a:satOff val="19906"/>
                <a:lumOff val="4314"/>
                <a:alphaOff val="0"/>
                <a:tint val="37000"/>
                <a:satMod val="300000"/>
              </a:srgbClr>
            </a:gs>
            <a:gs pos="100000">
              <a:srgbClr val="4BACC6">
                <a:hueOff val="-4966938"/>
                <a:satOff val="19906"/>
                <a:lumOff val="4314"/>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ysClr val="windowText" lastClr="000000"/>
              </a:solidFill>
              <a:latin typeface="Arial" panose="020B0604020202020204" pitchFamily="34" charset="0"/>
              <a:ea typeface="+mn-ea"/>
              <a:cs typeface="Arial" panose="020B0604020202020204" pitchFamily="34" charset="0"/>
            </a:rPr>
            <a:t>Treatment plan created</a:t>
          </a:r>
        </a:p>
      </dsp:txBody>
      <dsp:txXfrm>
        <a:off x="3401376" y="1434977"/>
        <a:ext cx="1426846" cy="1656007"/>
      </dsp:txXfrm>
    </dsp:sp>
    <dsp:sp modelId="{440CD136-3260-4523-BC07-848B1906ACBD}">
      <dsp:nvSpPr>
        <dsp:cNvPr id="0" name=""/>
        <dsp:cNvSpPr/>
      </dsp:nvSpPr>
      <dsp:spPr>
        <a:xfrm>
          <a:off x="4984473" y="1357788"/>
          <a:ext cx="1581224" cy="1810385"/>
        </a:xfrm>
        <a:prstGeom prst="roundRect">
          <a:avLst/>
        </a:prstGeom>
        <a:gradFill rotWithShape="0">
          <a:gsLst>
            <a:gs pos="0">
              <a:srgbClr val="4BACC6">
                <a:hueOff val="-7450407"/>
                <a:satOff val="29858"/>
                <a:lumOff val="6471"/>
                <a:alphaOff val="0"/>
                <a:tint val="50000"/>
                <a:satMod val="300000"/>
              </a:srgbClr>
            </a:gs>
            <a:gs pos="35000">
              <a:srgbClr val="4BACC6">
                <a:hueOff val="-7450407"/>
                <a:satOff val="29858"/>
                <a:lumOff val="6471"/>
                <a:alphaOff val="0"/>
                <a:tint val="37000"/>
                <a:satMod val="300000"/>
              </a:srgbClr>
            </a:gs>
            <a:gs pos="100000">
              <a:srgbClr val="4BACC6">
                <a:hueOff val="-7450407"/>
                <a:satOff val="29858"/>
                <a:lumOff val="6471"/>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ysClr val="windowText" lastClr="000000"/>
              </a:solidFill>
              <a:latin typeface="Arial" panose="020B0604020202020204" pitchFamily="34" charset="0"/>
              <a:ea typeface="+mn-ea"/>
              <a:cs typeface="Arial" panose="020B0604020202020204" pitchFamily="34" charset="0"/>
            </a:rPr>
            <a:t>During treatment</a:t>
          </a:r>
        </a:p>
      </dsp:txBody>
      <dsp:txXfrm>
        <a:off x="5061662" y="1434977"/>
        <a:ext cx="1426846" cy="1656007"/>
      </dsp:txXfrm>
    </dsp:sp>
    <dsp:sp modelId="{FD402C66-D034-4068-8F8A-810FFF0ED635}">
      <dsp:nvSpPr>
        <dsp:cNvPr id="0" name=""/>
        <dsp:cNvSpPr/>
      </dsp:nvSpPr>
      <dsp:spPr>
        <a:xfrm>
          <a:off x="6644759" y="1357788"/>
          <a:ext cx="1581224" cy="1810385"/>
        </a:xfrm>
        <a:prstGeom prst="roundRect">
          <a:avLst/>
        </a:prstGeom>
        <a:gradFill rotWithShape="0">
          <a:gsLst>
            <a:gs pos="0">
              <a:srgbClr val="4BACC6">
                <a:hueOff val="-9933876"/>
                <a:satOff val="39811"/>
                <a:lumOff val="8628"/>
                <a:alphaOff val="0"/>
                <a:tint val="50000"/>
                <a:satMod val="300000"/>
              </a:srgbClr>
            </a:gs>
            <a:gs pos="35000">
              <a:srgbClr val="4BACC6">
                <a:hueOff val="-9933876"/>
                <a:satOff val="39811"/>
                <a:lumOff val="8628"/>
                <a:alphaOff val="0"/>
                <a:tint val="37000"/>
                <a:satMod val="300000"/>
              </a:srgbClr>
            </a:gs>
            <a:gs pos="100000">
              <a:srgbClr val="4BACC6">
                <a:hueOff val="-9933876"/>
                <a:satOff val="39811"/>
                <a:lumOff val="8628"/>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ysClr val="windowText" lastClr="000000"/>
              </a:solidFill>
              <a:latin typeface="Arial" panose="020B0604020202020204" pitchFamily="34" charset="0"/>
              <a:ea typeface="+mn-ea"/>
              <a:cs typeface="Arial" panose="020B0604020202020204" pitchFamily="34" charset="0"/>
            </a:rPr>
            <a:t>Treatment concluded</a:t>
          </a:r>
        </a:p>
      </dsp:txBody>
      <dsp:txXfrm>
        <a:off x="6721948" y="1434977"/>
        <a:ext cx="1426846" cy="1656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BABAB-FCA1-4F14-8C02-44DC3CE05DAB}">
      <dsp:nvSpPr>
        <dsp:cNvPr id="0" name=""/>
        <dsp:cNvSpPr/>
      </dsp:nvSpPr>
      <dsp:spPr>
        <a:xfrm>
          <a:off x="0" y="4168605"/>
          <a:ext cx="8634413"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D77086-D04F-4E82-9A26-D596D099F15D}">
      <dsp:nvSpPr>
        <dsp:cNvPr id="0" name=""/>
        <dsp:cNvSpPr/>
      </dsp:nvSpPr>
      <dsp:spPr>
        <a:xfrm>
          <a:off x="0" y="2435229"/>
          <a:ext cx="8634413"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797C8F-5467-496C-B5B7-9050D9C9072B}">
      <dsp:nvSpPr>
        <dsp:cNvPr id="0" name=""/>
        <dsp:cNvSpPr/>
      </dsp:nvSpPr>
      <dsp:spPr>
        <a:xfrm>
          <a:off x="2244947" y="784394"/>
          <a:ext cx="6389465" cy="1650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r>
            <a:rPr lang="en-US" sz="2800" kern="1200" dirty="0"/>
            <a:t>“KDQOL is not an appropriate starting point for a facility-level, HRQOL-related PROM”</a:t>
          </a:r>
        </a:p>
      </dsp:txBody>
      <dsp:txXfrm>
        <a:off x="2244947" y="784394"/>
        <a:ext cx="6389465" cy="1650834"/>
      </dsp:txXfrm>
    </dsp:sp>
    <dsp:sp modelId="{7CEB5090-0509-4E9E-941F-F00D5446E13A}">
      <dsp:nvSpPr>
        <dsp:cNvPr id="0" name=""/>
        <dsp:cNvSpPr/>
      </dsp:nvSpPr>
      <dsp:spPr>
        <a:xfrm>
          <a:off x="0" y="689256"/>
          <a:ext cx="2244947" cy="1650834"/>
        </a:xfrm>
        <a:prstGeom prst="round2SameRect">
          <a:avLst>
            <a:gd name="adj1" fmla="val 16670"/>
            <a:gd name="adj2" fmla="val 0"/>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Rec. 1</a:t>
          </a:r>
        </a:p>
      </dsp:txBody>
      <dsp:txXfrm>
        <a:off x="80602" y="769858"/>
        <a:ext cx="2083743" cy="1570232"/>
      </dsp:txXfrm>
    </dsp:sp>
    <dsp:sp modelId="{F7157056-1C54-4377-91A3-2C36273B10FD}">
      <dsp:nvSpPr>
        <dsp:cNvPr id="0" name=""/>
        <dsp:cNvSpPr/>
      </dsp:nvSpPr>
      <dsp:spPr>
        <a:xfrm>
          <a:off x="2244947" y="2517770"/>
          <a:ext cx="6389465" cy="1650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r>
            <a:rPr lang="en-US" sz="2800" kern="1200" dirty="0"/>
            <a:t>“PROMIS should be considered […] for any new, targeted HRQOL-related PROM/PRO-PM development.”</a:t>
          </a:r>
        </a:p>
      </dsp:txBody>
      <dsp:txXfrm>
        <a:off x="2244947" y="2517770"/>
        <a:ext cx="6389465" cy="1650834"/>
      </dsp:txXfrm>
    </dsp:sp>
    <dsp:sp modelId="{20FAD1FD-573E-4B8F-AF8F-230352931637}">
      <dsp:nvSpPr>
        <dsp:cNvPr id="0" name=""/>
        <dsp:cNvSpPr/>
      </dsp:nvSpPr>
      <dsp:spPr>
        <a:xfrm>
          <a:off x="0" y="2517770"/>
          <a:ext cx="2244947" cy="1650834"/>
        </a:xfrm>
        <a:prstGeom prst="round2SameRect">
          <a:avLst>
            <a:gd name="adj1" fmla="val 16670"/>
            <a:gd name="adj2" fmla="val 0"/>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Rec. 2</a:t>
          </a:r>
        </a:p>
      </dsp:txBody>
      <dsp:txXfrm>
        <a:off x="80602" y="2598372"/>
        <a:ext cx="2083743" cy="157023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4BE21AE3-F809-4D69-A4CA-C814F9D2231E}" type="datetimeFigureOut">
              <a:rPr lang="en-US" smtClean="0"/>
              <a:t>12/13/2017</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957A29D5-0920-4903-8780-3C467B4BF1F9}" type="slidenum">
              <a:rPr lang="en-US" smtClean="0"/>
              <a:t>‹#›</a:t>
            </a:fld>
            <a:endParaRPr lang="en-US"/>
          </a:p>
        </p:txBody>
      </p:sp>
    </p:spTree>
    <p:extLst>
      <p:ext uri="{BB962C8B-B14F-4D97-AF65-F5344CB8AC3E}">
        <p14:creationId xmlns:p14="http://schemas.microsoft.com/office/powerpoint/2010/main" val="1361672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8313"/>
          </a:xfrm>
          <a:prstGeom prst="rect">
            <a:avLst/>
          </a:prstGeom>
        </p:spPr>
        <p:txBody>
          <a:bodyPr vert="horz" lIns="91440" tIns="45720" rIns="91440" bIns="45720" rtlCol="0"/>
          <a:lstStyle>
            <a:lvl1pPr algn="r">
              <a:defRPr sz="1200"/>
            </a:lvl1pPr>
          </a:lstStyle>
          <a:p>
            <a:fld id="{0B5B66C7-EA3A-4E8B-B254-59FF8CAD6F21}" type="datetimeFigureOut">
              <a:rPr lang="en-US" smtClean="0"/>
              <a:t>12/13/2017</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448175"/>
            <a:ext cx="5661025" cy="4213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8313"/>
          </a:xfrm>
          <a:prstGeom prst="rect">
            <a:avLst/>
          </a:prstGeom>
        </p:spPr>
        <p:txBody>
          <a:bodyPr vert="horz" lIns="91440" tIns="45720" rIns="91440" bIns="45720" rtlCol="0" anchor="b"/>
          <a:lstStyle>
            <a:lvl1pPr algn="r">
              <a:defRPr sz="1200"/>
            </a:lvl1pPr>
          </a:lstStyle>
          <a:p>
            <a:fld id="{F530A75A-ABB3-4F01-B129-434B1D721234}" type="slidenum">
              <a:rPr lang="en-US" smtClean="0"/>
              <a:t>‹#›</a:t>
            </a:fld>
            <a:endParaRPr lang="en-US"/>
          </a:p>
        </p:txBody>
      </p:sp>
    </p:spTree>
    <p:extLst>
      <p:ext uri="{BB962C8B-B14F-4D97-AF65-F5344CB8AC3E}">
        <p14:creationId xmlns:p14="http://schemas.microsoft.com/office/powerpoint/2010/main" val="1294996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30A75A-ABB3-4F01-B129-434B1D721234}" type="slidenum">
              <a:rPr lang="en-US" smtClean="0"/>
              <a:t>1</a:t>
            </a:fld>
            <a:endParaRPr lang="en-US"/>
          </a:p>
        </p:txBody>
      </p:sp>
    </p:spTree>
    <p:extLst>
      <p:ext uri="{BB962C8B-B14F-4D97-AF65-F5344CB8AC3E}">
        <p14:creationId xmlns:p14="http://schemas.microsoft.com/office/powerpoint/2010/main" val="1175854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Major concepts in this framework include preferences for care, HRQOL, quality of care, and satisfaction with care. The direct indicators include patient characteristics, technical quality of care, needs assessment, patient reports about care, and health behaviors. Of the many relationships between these constructs and indicators, it is important to note that HRQOL is exclusively an outcome and itself does not influence the other depicted constructs or indicators. On the other hand, HRQOL is influenced by other concepts and indicators, including health behaviors and quality of care, which do not count as outcomes, and therefore are not </a:t>
            </a:r>
            <a:r>
              <a:rPr lang="en-US" sz="1200" kern="1200" dirty="0" err="1">
                <a:solidFill>
                  <a:schemeClr val="tx1"/>
                </a:solidFill>
                <a:effectLst/>
                <a:latin typeface="+mn-lt"/>
                <a:ea typeface="+mn-ea"/>
                <a:cs typeface="+mn-cs"/>
              </a:rPr>
              <a:t>PROs.</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530A75A-ABB3-4F01-B129-434B1D721234}" type="slidenum">
              <a:rPr lang="en-US" smtClean="0"/>
              <a:t>5</a:t>
            </a:fld>
            <a:endParaRPr lang="en-US"/>
          </a:p>
        </p:txBody>
      </p:sp>
    </p:spTree>
    <p:extLst>
      <p:ext uri="{BB962C8B-B14F-4D97-AF65-F5344CB8AC3E}">
        <p14:creationId xmlns:p14="http://schemas.microsoft.com/office/powerpoint/2010/main" val="2102092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PROMIS</a:t>
            </a:r>
            <a:r>
              <a:rPr lang="en-US" baseline="0" dirty="0"/>
              <a:t> measures are the state of the science in generic HRQOL measurement. In the PROMIS framework for HRQOL, general domains include Physical Health, Mental Health, and Social Health.</a:t>
            </a:r>
            <a:endParaRPr lang="en-US" dirty="0"/>
          </a:p>
        </p:txBody>
      </p:sp>
      <p:sp>
        <p:nvSpPr>
          <p:cNvPr id="4" name="Slide Number Placeholder 3"/>
          <p:cNvSpPr>
            <a:spLocks noGrp="1"/>
          </p:cNvSpPr>
          <p:nvPr>
            <p:ph type="sldNum" sz="quarter" idx="10"/>
          </p:nvPr>
        </p:nvSpPr>
        <p:spPr/>
        <p:txBody>
          <a:bodyPr/>
          <a:lstStyle/>
          <a:p>
            <a:fld id="{F530A75A-ABB3-4F01-B129-434B1D721234}" type="slidenum">
              <a:rPr lang="en-US" smtClean="0"/>
              <a:t>23</a:t>
            </a:fld>
            <a:endParaRPr lang="en-US"/>
          </a:p>
        </p:txBody>
      </p:sp>
    </p:spTree>
    <p:extLst>
      <p:ext uri="{BB962C8B-B14F-4D97-AF65-F5344CB8AC3E}">
        <p14:creationId xmlns:p14="http://schemas.microsoft.com/office/powerpoint/2010/main" val="3365268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30A75A-ABB3-4F01-B129-434B1D721234}" type="slidenum">
              <a:rPr lang="en-US" smtClean="0"/>
              <a:t>27</a:t>
            </a:fld>
            <a:endParaRPr lang="en-US"/>
          </a:p>
        </p:txBody>
      </p:sp>
    </p:spTree>
    <p:extLst>
      <p:ext uri="{BB962C8B-B14F-4D97-AF65-F5344CB8AC3E}">
        <p14:creationId xmlns:p14="http://schemas.microsoft.com/office/powerpoint/2010/main" val="2547320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Fig. 2. Proportions of patients with different symptoms in the transition from dialysis ( first bars) to renal transplantation (second</a:t>
            </a:r>
            <a:r>
              <a:rPr lang="en-US" sz="900" baseline="0" dirty="0"/>
              <a:t> </a:t>
            </a:r>
            <a:r>
              <a:rPr lang="en-US" sz="900" dirty="0"/>
              <a:t>bars). Patients were categorized as very much to extremely bothered (black), somewhat to moderately bothered ( gray), or</a:t>
            </a:r>
            <a:r>
              <a:rPr lang="en-US" sz="900" baseline="0" dirty="0"/>
              <a:t> </a:t>
            </a:r>
            <a:r>
              <a:rPr lang="en-US" sz="900" dirty="0"/>
              <a:t>not bothered at all (white). The </a:t>
            </a:r>
            <a:r>
              <a:rPr lang="en-US" sz="900" dirty="0" err="1"/>
              <a:t>McNemar-Bowker</a:t>
            </a:r>
            <a:r>
              <a:rPr lang="en-US" sz="900" dirty="0"/>
              <a:t> test was used for comparison between the categories; *P &lt; 0.05 and</a:t>
            </a:r>
            <a:r>
              <a:rPr lang="en-US" sz="900" baseline="0" dirty="0"/>
              <a:t> </a:t>
            </a:r>
            <a:r>
              <a:rPr lang="en-US" sz="900" dirty="0"/>
              <a:t>**P &lt; 0.001.</a:t>
            </a:r>
          </a:p>
        </p:txBody>
      </p:sp>
      <p:sp>
        <p:nvSpPr>
          <p:cNvPr id="4" name="Slide Number Placeholder 3"/>
          <p:cNvSpPr>
            <a:spLocks noGrp="1"/>
          </p:cNvSpPr>
          <p:nvPr>
            <p:ph type="sldNum" sz="quarter" idx="10"/>
          </p:nvPr>
        </p:nvSpPr>
        <p:spPr/>
        <p:txBody>
          <a:bodyPr/>
          <a:lstStyle/>
          <a:p>
            <a:fld id="{F530A75A-ABB3-4F01-B129-434B1D721234}" type="slidenum">
              <a:rPr lang="en-US" smtClean="0"/>
              <a:t>28</a:t>
            </a:fld>
            <a:endParaRPr lang="en-US"/>
          </a:p>
        </p:txBody>
      </p:sp>
    </p:spTree>
    <p:extLst>
      <p:ext uri="{BB962C8B-B14F-4D97-AF65-F5344CB8AC3E}">
        <p14:creationId xmlns:p14="http://schemas.microsoft.com/office/powerpoint/2010/main" val="3058069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30250" indent="-280988">
              <a:spcBef>
                <a:spcPct val="30000"/>
              </a:spcBef>
              <a:defRPr sz="1200">
                <a:solidFill>
                  <a:schemeClr val="tx1"/>
                </a:solidFill>
                <a:latin typeface="Times New Roman" panose="02020603050405020304" pitchFamily="18" charset="0"/>
              </a:defRPr>
            </a:lvl2pPr>
            <a:lvl3pPr marL="1123950" indent="-223838">
              <a:spcBef>
                <a:spcPct val="30000"/>
              </a:spcBef>
              <a:defRPr sz="1200">
                <a:solidFill>
                  <a:schemeClr val="tx1"/>
                </a:solidFill>
                <a:latin typeface="Times New Roman" panose="02020603050405020304" pitchFamily="18" charset="0"/>
              </a:defRPr>
            </a:lvl3pPr>
            <a:lvl4pPr marL="1573213" indent="-223838">
              <a:spcBef>
                <a:spcPct val="30000"/>
              </a:spcBef>
              <a:defRPr sz="1200">
                <a:solidFill>
                  <a:schemeClr val="tx1"/>
                </a:solidFill>
                <a:latin typeface="Times New Roman" panose="02020603050405020304" pitchFamily="18" charset="0"/>
              </a:defRPr>
            </a:lvl4pPr>
            <a:lvl5pPr marL="2024063" indent="-223838">
              <a:spcBef>
                <a:spcPct val="30000"/>
              </a:spcBef>
              <a:defRPr sz="1200">
                <a:solidFill>
                  <a:schemeClr val="tx1"/>
                </a:solidFill>
                <a:latin typeface="Times New Roman" panose="02020603050405020304" pitchFamily="18" charset="0"/>
              </a:defRPr>
            </a:lvl5pPr>
            <a:lvl6pPr marL="2481263" indent="-223838" eaLnBrk="0" fontAlgn="base" hangingPunct="0">
              <a:spcBef>
                <a:spcPct val="30000"/>
              </a:spcBef>
              <a:spcAft>
                <a:spcPct val="0"/>
              </a:spcAft>
              <a:defRPr sz="1200">
                <a:solidFill>
                  <a:schemeClr val="tx1"/>
                </a:solidFill>
                <a:latin typeface="Times New Roman" panose="02020603050405020304" pitchFamily="18" charset="0"/>
              </a:defRPr>
            </a:lvl6pPr>
            <a:lvl7pPr marL="2938463" indent="-223838" eaLnBrk="0" fontAlgn="base" hangingPunct="0">
              <a:spcBef>
                <a:spcPct val="30000"/>
              </a:spcBef>
              <a:spcAft>
                <a:spcPct val="0"/>
              </a:spcAft>
              <a:defRPr sz="1200">
                <a:solidFill>
                  <a:schemeClr val="tx1"/>
                </a:solidFill>
                <a:latin typeface="Times New Roman" panose="02020603050405020304" pitchFamily="18" charset="0"/>
              </a:defRPr>
            </a:lvl7pPr>
            <a:lvl8pPr marL="3395663" indent="-223838" eaLnBrk="0" fontAlgn="base" hangingPunct="0">
              <a:spcBef>
                <a:spcPct val="30000"/>
              </a:spcBef>
              <a:spcAft>
                <a:spcPct val="0"/>
              </a:spcAft>
              <a:defRPr sz="1200">
                <a:solidFill>
                  <a:schemeClr val="tx1"/>
                </a:solidFill>
                <a:latin typeface="Times New Roman" panose="02020603050405020304" pitchFamily="18" charset="0"/>
              </a:defRPr>
            </a:lvl8pPr>
            <a:lvl9pPr marL="3852863" indent="-223838"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8D35B0EE-94FB-45C2-B655-4625ABA172F5}" type="slidenum">
              <a:rPr lang="en-US" altLang="en-US" smtClean="0">
                <a:latin typeface="Arial" panose="020B0604020202020204" pitchFamily="34" charset="0"/>
                <a:ea typeface="MS PGothic" panose="020B0600070205080204" pitchFamily="34" charset="-128"/>
              </a:rPr>
              <a:pPr eaLnBrk="1" hangingPunct="1">
                <a:spcBef>
                  <a:spcPct val="0"/>
                </a:spcBef>
              </a:pPr>
              <a:t>39</a:t>
            </a:fld>
            <a:endParaRPr lang="en-US" altLang="en-US">
              <a:latin typeface="Arial" panose="020B0604020202020204" pitchFamily="34" charset="0"/>
              <a:ea typeface="MS PGothic" panose="020B0600070205080204" pitchFamily="34" charset="-128"/>
            </a:endParaRPr>
          </a:p>
        </p:txBody>
      </p:sp>
      <p:sp>
        <p:nvSpPr>
          <p:cNvPr id="66563" name="Slide Image Placeholder 1"/>
          <p:cNvSpPr>
            <a:spLocks noGrp="1" noRot="1" noChangeAspect="1" noTextEdit="1"/>
          </p:cNvSpPr>
          <p:nvPr>
            <p:ph type="sldImg"/>
          </p:nvPr>
        </p:nvSpPr>
        <p:spPr>
          <a:ln/>
        </p:spPr>
      </p:sp>
      <p:sp>
        <p:nvSpPr>
          <p:cNvPr id="66564" name="Notes Placeholder 2"/>
          <p:cNvSpPr>
            <a:spLocks noGrp="1"/>
          </p:cNvSpPr>
          <p:nvPr>
            <p:ph type="body" idx="1"/>
          </p:nvPr>
        </p:nvSpPr>
        <p:spPr>
          <a:xfrm>
            <a:off x="892175" y="4384675"/>
            <a:ext cx="4906963" cy="41529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a:latin typeface="Arial" panose="020B0604020202020204" pitchFamily="34" charset="0"/>
            </a:endParaRPr>
          </a:p>
        </p:txBody>
      </p:sp>
      <p:sp>
        <p:nvSpPr>
          <p:cNvPr id="66565" name="Slide Number Placeholder 3"/>
          <p:cNvSpPr txBox="1">
            <a:spLocks noGrp="1"/>
          </p:cNvSpPr>
          <p:nvPr/>
        </p:nvSpPr>
        <p:spPr bwMode="auto">
          <a:xfrm>
            <a:off x="3790950" y="8767763"/>
            <a:ext cx="2900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0095" tIns="45049" rIns="90095" bIns="45049"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E8E3BF74-742E-45F0-9F84-D05CD64E55BD}" type="slidenum">
              <a:rPr lang="en-US" altLang="en-US">
                <a:ea typeface="MS PGothic" panose="020B0600070205080204" pitchFamily="34" charset="-128"/>
              </a:rPr>
              <a:pPr algn="r">
                <a:spcBef>
                  <a:spcPct val="0"/>
                </a:spcBef>
              </a:pPr>
              <a:t>39</a:t>
            </a:fld>
            <a:endParaRPr lang="en-US" altLang="en-US">
              <a:ea typeface="MS PGothic" panose="020B0600070205080204" pitchFamily="34" charset="-128"/>
            </a:endParaRPr>
          </a:p>
        </p:txBody>
      </p:sp>
    </p:spTree>
    <p:extLst>
      <p:ext uri="{BB962C8B-B14F-4D97-AF65-F5344CB8AC3E}">
        <p14:creationId xmlns:p14="http://schemas.microsoft.com/office/powerpoint/2010/main" val="3736748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3803092-6042-4CBB-9027-737AFE9F3C5A}"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B1824-650C-4A56-845D-0DD04F969641}" type="slidenum">
              <a:rPr lang="en-US" smtClean="0"/>
              <a:t>‹#›</a:t>
            </a:fld>
            <a:endParaRPr lang="en-US"/>
          </a:p>
        </p:txBody>
      </p:sp>
    </p:spTree>
    <p:extLst>
      <p:ext uri="{BB962C8B-B14F-4D97-AF65-F5344CB8AC3E}">
        <p14:creationId xmlns:p14="http://schemas.microsoft.com/office/powerpoint/2010/main" val="2317429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803092-6042-4CBB-9027-737AFE9F3C5A}"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B1824-650C-4A56-845D-0DD04F969641}" type="slidenum">
              <a:rPr lang="en-US" smtClean="0"/>
              <a:t>‹#›</a:t>
            </a:fld>
            <a:endParaRPr lang="en-US"/>
          </a:p>
        </p:txBody>
      </p:sp>
    </p:spTree>
    <p:extLst>
      <p:ext uri="{BB962C8B-B14F-4D97-AF65-F5344CB8AC3E}">
        <p14:creationId xmlns:p14="http://schemas.microsoft.com/office/powerpoint/2010/main" val="2924119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803092-6042-4CBB-9027-737AFE9F3C5A}"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B1824-650C-4A56-845D-0DD04F969641}" type="slidenum">
              <a:rPr lang="en-US" smtClean="0"/>
              <a:t>‹#›</a:t>
            </a:fld>
            <a:endParaRPr lang="en-US"/>
          </a:p>
        </p:txBody>
      </p:sp>
    </p:spTree>
    <p:extLst>
      <p:ext uri="{BB962C8B-B14F-4D97-AF65-F5344CB8AC3E}">
        <p14:creationId xmlns:p14="http://schemas.microsoft.com/office/powerpoint/2010/main" val="1098965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Rectangle 39"/>
          <p:cNvSpPr>
            <a:spLocks noGrp="1" noChangeArrowheads="1"/>
          </p:cNvSpPr>
          <p:nvPr>
            <p:ph type="ctrTitle" sz="quarter"/>
          </p:nvPr>
        </p:nvSpPr>
        <p:spPr>
          <a:xfrm>
            <a:off x="393700" y="977900"/>
            <a:ext cx="8407400" cy="1143000"/>
          </a:xfrm>
        </p:spPr>
        <p:txBody>
          <a:bodyPr lIns="0" tIns="0" rIns="0" bIns="0" anchor="t" anchorCtr="0"/>
          <a:lstStyle>
            <a:lvl1pPr algn="ctr">
              <a:lnSpc>
                <a:spcPts val="3375"/>
              </a:lnSpc>
              <a:defRPr sz="3000" b="1" i="0">
                <a:solidFill>
                  <a:schemeClr val="tx1"/>
                </a:solidFill>
              </a:defRPr>
            </a:lvl1pPr>
          </a:lstStyle>
          <a:p>
            <a:pPr lvl="0"/>
            <a:r>
              <a:rPr lang="en-US" noProof="0" dirty="0"/>
              <a:t>Click to edit Master title style</a:t>
            </a:r>
          </a:p>
        </p:txBody>
      </p:sp>
    </p:spTree>
    <p:extLst>
      <p:ext uri="{BB962C8B-B14F-4D97-AF65-F5344CB8AC3E}">
        <p14:creationId xmlns:p14="http://schemas.microsoft.com/office/powerpoint/2010/main" val="746418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803092-6042-4CBB-9027-737AFE9F3C5A}"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B1824-650C-4A56-845D-0DD04F969641}" type="slidenum">
              <a:rPr lang="en-US" smtClean="0"/>
              <a:t>‹#›</a:t>
            </a:fld>
            <a:endParaRPr lang="en-US"/>
          </a:p>
        </p:txBody>
      </p:sp>
    </p:spTree>
    <p:extLst>
      <p:ext uri="{BB962C8B-B14F-4D97-AF65-F5344CB8AC3E}">
        <p14:creationId xmlns:p14="http://schemas.microsoft.com/office/powerpoint/2010/main" val="1809642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803092-6042-4CBB-9027-737AFE9F3C5A}"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B1824-650C-4A56-845D-0DD04F969641}" type="slidenum">
              <a:rPr lang="en-US" smtClean="0"/>
              <a:t>‹#›</a:t>
            </a:fld>
            <a:endParaRPr lang="en-US"/>
          </a:p>
        </p:txBody>
      </p:sp>
    </p:spTree>
    <p:extLst>
      <p:ext uri="{BB962C8B-B14F-4D97-AF65-F5344CB8AC3E}">
        <p14:creationId xmlns:p14="http://schemas.microsoft.com/office/powerpoint/2010/main" val="3752270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803092-6042-4CBB-9027-737AFE9F3C5A}" type="datetimeFigureOut">
              <a:rPr lang="en-US" smtClean="0"/>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B1824-650C-4A56-845D-0DD04F969641}" type="slidenum">
              <a:rPr lang="en-US" smtClean="0"/>
              <a:t>‹#›</a:t>
            </a:fld>
            <a:endParaRPr lang="en-US"/>
          </a:p>
        </p:txBody>
      </p:sp>
    </p:spTree>
    <p:extLst>
      <p:ext uri="{BB962C8B-B14F-4D97-AF65-F5344CB8AC3E}">
        <p14:creationId xmlns:p14="http://schemas.microsoft.com/office/powerpoint/2010/main" val="4264884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803092-6042-4CBB-9027-737AFE9F3C5A}" type="datetimeFigureOut">
              <a:rPr lang="en-US" smtClean="0"/>
              <a:t>12/13/2017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4B1824-650C-4A56-845D-0DD04F969641}" type="slidenum">
              <a:rPr lang="en-US" smtClean="0"/>
              <a:t>‹#›</a:t>
            </a:fld>
            <a:endParaRPr lang="en-US"/>
          </a:p>
        </p:txBody>
      </p:sp>
    </p:spTree>
    <p:extLst>
      <p:ext uri="{BB962C8B-B14F-4D97-AF65-F5344CB8AC3E}">
        <p14:creationId xmlns:p14="http://schemas.microsoft.com/office/powerpoint/2010/main" val="1288827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803092-6042-4CBB-9027-737AFE9F3C5A}" type="datetimeFigureOut">
              <a:rPr lang="en-US" smtClean="0"/>
              <a:t>12/13/2017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4B1824-650C-4A56-845D-0DD04F969641}" type="slidenum">
              <a:rPr lang="en-US" smtClean="0"/>
              <a:t>‹#›</a:t>
            </a:fld>
            <a:endParaRPr lang="en-US"/>
          </a:p>
        </p:txBody>
      </p:sp>
    </p:spTree>
    <p:extLst>
      <p:ext uri="{BB962C8B-B14F-4D97-AF65-F5344CB8AC3E}">
        <p14:creationId xmlns:p14="http://schemas.microsoft.com/office/powerpoint/2010/main" val="1463052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803092-6042-4CBB-9027-737AFE9F3C5A}" type="datetimeFigureOut">
              <a:rPr lang="en-US" smtClean="0"/>
              <a:t>12/13/2017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4B1824-650C-4A56-845D-0DD04F969641}" type="slidenum">
              <a:rPr lang="en-US" smtClean="0"/>
              <a:t>‹#›</a:t>
            </a:fld>
            <a:endParaRPr lang="en-US"/>
          </a:p>
        </p:txBody>
      </p:sp>
    </p:spTree>
    <p:extLst>
      <p:ext uri="{BB962C8B-B14F-4D97-AF65-F5344CB8AC3E}">
        <p14:creationId xmlns:p14="http://schemas.microsoft.com/office/powerpoint/2010/main" val="2929573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803092-6042-4CBB-9027-737AFE9F3C5A}" type="datetimeFigureOut">
              <a:rPr lang="en-US" smtClean="0"/>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B1824-650C-4A56-845D-0DD04F969641}" type="slidenum">
              <a:rPr lang="en-US" smtClean="0"/>
              <a:t>‹#›</a:t>
            </a:fld>
            <a:endParaRPr lang="en-US"/>
          </a:p>
        </p:txBody>
      </p:sp>
    </p:spTree>
    <p:extLst>
      <p:ext uri="{BB962C8B-B14F-4D97-AF65-F5344CB8AC3E}">
        <p14:creationId xmlns:p14="http://schemas.microsoft.com/office/powerpoint/2010/main" val="2530839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803092-6042-4CBB-9027-737AFE9F3C5A}" type="datetimeFigureOut">
              <a:rPr lang="en-US" smtClean="0"/>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B1824-650C-4A56-845D-0DD04F969641}" type="slidenum">
              <a:rPr lang="en-US" smtClean="0"/>
              <a:t>‹#›</a:t>
            </a:fld>
            <a:endParaRPr lang="en-US"/>
          </a:p>
        </p:txBody>
      </p:sp>
    </p:spTree>
    <p:extLst>
      <p:ext uri="{BB962C8B-B14F-4D97-AF65-F5344CB8AC3E}">
        <p14:creationId xmlns:p14="http://schemas.microsoft.com/office/powerpoint/2010/main" val="508052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03092-6042-4CBB-9027-737AFE9F3C5A}" type="datetimeFigureOut">
              <a:rPr lang="en-US" smtClean="0"/>
              <a:t>12/13/2017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4B1824-650C-4A56-845D-0DD04F969641}" type="slidenum">
              <a:rPr lang="en-US" smtClean="0"/>
              <a:t>‹#›</a:t>
            </a:fld>
            <a:endParaRPr lang="en-US"/>
          </a:p>
        </p:txBody>
      </p:sp>
    </p:spTree>
    <p:extLst>
      <p:ext uri="{BB962C8B-B14F-4D97-AF65-F5344CB8AC3E}">
        <p14:creationId xmlns:p14="http://schemas.microsoft.com/office/powerpoint/2010/main" val="1759824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rhays@ucl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cms.gov/Research-Statistics-Data-and-Systems/Research/CAHPS/ichcahps.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gim.med.ucla.edu/FacultyPages/Hays/present/" TargetMode="External"/><Relationship Id="rId4" Type="http://schemas.openxmlformats.org/officeDocument/2006/relationships/hyperlink" Target="mailto:drhays@ucla.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382000" cy="3219450"/>
          </a:xfrm>
        </p:spPr>
        <p:txBody>
          <a:bodyPr>
            <a:normAutofit/>
          </a:bodyPr>
          <a:lstStyle/>
          <a:p>
            <a:r>
              <a:rPr lang="en-US" dirty="0">
                <a:latin typeface="Arial" panose="020B0604020202020204" pitchFamily="34" charset="0"/>
                <a:cs typeface="Arial" panose="020B0604020202020204" pitchFamily="34" charset="0"/>
              </a:rPr>
              <a:t>Assessing Patient-Reported Outcomes of Hemodialysis</a:t>
            </a:r>
          </a:p>
        </p:txBody>
      </p:sp>
      <p:sp>
        <p:nvSpPr>
          <p:cNvPr id="3" name="Subtitle 2"/>
          <p:cNvSpPr>
            <a:spLocks noGrp="1"/>
          </p:cNvSpPr>
          <p:nvPr>
            <p:ph type="subTitle" idx="1"/>
          </p:nvPr>
        </p:nvSpPr>
        <p:spPr>
          <a:xfrm>
            <a:off x="609600" y="2419350"/>
            <a:ext cx="7162800" cy="3676650"/>
          </a:xfrm>
        </p:spPr>
        <p:txBody>
          <a:bodyPr>
            <a:normAutofit fontScale="92500" lnSpcReduction="20000"/>
          </a:bodyPr>
          <a:lstStyle/>
          <a:p>
            <a:r>
              <a:rPr lang="en-US" dirty="0">
                <a:latin typeface="Arial" panose="020B0604020202020204" pitchFamily="34" charset="0"/>
                <a:cs typeface="Arial" panose="020B0604020202020204" pitchFamily="34" charset="0"/>
              </a:rPr>
              <a:t>Ron D Hays, Ph.D.</a:t>
            </a:r>
          </a:p>
          <a:p>
            <a:r>
              <a:rPr lang="en-US" dirty="0">
                <a:latin typeface="Arial" panose="020B0604020202020204" pitchFamily="34" charset="0"/>
                <a:cs typeface="Arial" panose="020B0604020202020204" pitchFamily="34" charset="0"/>
              </a:rPr>
              <a:t>UCLA Division of General Internal Medicine &amp; Health Services Research</a:t>
            </a:r>
          </a:p>
          <a:p>
            <a:r>
              <a:rPr lang="en-US" dirty="0">
                <a:latin typeface="Arial" panose="020B0604020202020204" pitchFamily="34" charset="0"/>
                <a:cs typeface="Arial" panose="020B0604020202020204" pitchFamily="34" charset="0"/>
                <a:hlinkClick r:id="rId3"/>
              </a:rPr>
              <a:t>drhays@ucla.edu</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December 12, 2017</a:t>
            </a:r>
          </a:p>
          <a:p>
            <a:r>
              <a:rPr lang="en-US" dirty="0">
                <a:latin typeface="Arial" panose="020B0604020202020204" pitchFamily="34" charset="0"/>
                <a:cs typeface="Arial" panose="020B0604020202020204" pitchFamily="34" charset="0"/>
              </a:rPr>
              <a:t>Amgen, Thousand Oaks, CA</a:t>
            </a:r>
          </a:p>
          <a:p>
            <a:r>
              <a:rPr lang="en-US" i="1" dirty="0">
                <a:latin typeface="Arial" panose="020B0604020202020204" pitchFamily="34" charset="0"/>
                <a:cs typeface="Arial" panose="020B0604020202020204" pitchFamily="34" charset="0"/>
              </a:rPr>
              <a:t>Lunch and Learn</a:t>
            </a:r>
          </a:p>
        </p:txBody>
      </p:sp>
    </p:spTree>
    <p:extLst>
      <p:ext uri="{BB962C8B-B14F-4D97-AF65-F5344CB8AC3E}">
        <p14:creationId xmlns:p14="http://schemas.microsoft.com/office/powerpoint/2010/main" val="2956500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37F4B-1142-496C-AC85-0915FBAC6CD3}"/>
              </a:ext>
            </a:extLst>
          </p:cNvPr>
          <p:cNvSpPr>
            <a:spLocks noGrp="1"/>
          </p:cNvSpPr>
          <p:nvPr>
            <p:ph type="title"/>
          </p:nvPr>
        </p:nvSpPr>
        <p:spPr/>
        <p:txBody>
          <a:bodyPr/>
          <a:lstStyle/>
          <a:p>
            <a:r>
              <a:rPr lang="en-US" dirty="0"/>
              <a:t>KCQA Steering Committee</a:t>
            </a:r>
          </a:p>
        </p:txBody>
      </p:sp>
      <p:sp>
        <p:nvSpPr>
          <p:cNvPr id="3" name="Content Placeholder 2">
            <a:extLst>
              <a:ext uri="{FF2B5EF4-FFF2-40B4-BE49-F238E27FC236}">
                <a16:creationId xmlns:a16="http://schemas.microsoft.com/office/drawing/2014/main" id="{86390FFC-209E-4907-8120-A3F9926FE337}"/>
              </a:ext>
            </a:extLst>
          </p:cNvPr>
          <p:cNvSpPr>
            <a:spLocks noGrp="1"/>
          </p:cNvSpPr>
          <p:nvPr>
            <p:ph idx="1"/>
          </p:nvPr>
        </p:nvSpPr>
        <p:spPr/>
        <p:txBody>
          <a:bodyPr>
            <a:normAutofit fontScale="62500" lnSpcReduction="20000"/>
          </a:bodyPr>
          <a:lstStyle/>
          <a:p>
            <a:r>
              <a:rPr lang="en-US" dirty="0"/>
              <a:t>Allen R. </a:t>
            </a:r>
            <a:r>
              <a:rPr lang="en-US" dirty="0" err="1"/>
              <a:t>Nissenson</a:t>
            </a:r>
            <a:r>
              <a:rPr lang="en-US" dirty="0"/>
              <a:t>, MD, Co-Chair – DaVita HealthCare Partners</a:t>
            </a:r>
          </a:p>
          <a:p>
            <a:r>
              <a:rPr lang="en-US" dirty="0"/>
              <a:t>Paul </a:t>
            </a:r>
            <a:r>
              <a:rPr lang="en-US" dirty="0" err="1"/>
              <a:t>Palevsky</a:t>
            </a:r>
            <a:r>
              <a:rPr lang="en-US" dirty="0"/>
              <a:t>, MD, Co-Chair – Renal Physicians Association</a:t>
            </a:r>
          </a:p>
          <a:p>
            <a:endParaRPr lang="en-US" dirty="0"/>
          </a:p>
          <a:p>
            <a:r>
              <a:rPr lang="en-US" dirty="0">
                <a:highlight>
                  <a:srgbClr val="00FFFF"/>
                </a:highlight>
              </a:rPr>
              <a:t>Jason Spangler, MD – Amgen</a:t>
            </a:r>
          </a:p>
          <a:p>
            <a:r>
              <a:rPr lang="en-US" dirty="0"/>
              <a:t>Gail Wick, MHSA, RN – American Kidney Fund</a:t>
            </a:r>
          </a:p>
          <a:p>
            <a:r>
              <a:rPr lang="en-US" dirty="0"/>
              <a:t>Donna </a:t>
            </a:r>
            <a:r>
              <a:rPr lang="en-US" dirty="0" err="1"/>
              <a:t>Bednarski</a:t>
            </a:r>
            <a:r>
              <a:rPr lang="en-US" dirty="0"/>
              <a:t>, RN, MSN – American Nephrology Nurses Association</a:t>
            </a:r>
          </a:p>
          <a:p>
            <a:r>
              <a:rPr lang="en-US" dirty="0"/>
              <a:t>Raymond Hakim, MD, PhD – American Society of Nephrology</a:t>
            </a:r>
          </a:p>
          <a:p>
            <a:r>
              <a:rPr lang="en-US" dirty="0"/>
              <a:t>Sarah J. Swartz, MD – American Society of Pediatric Nephrology</a:t>
            </a:r>
          </a:p>
          <a:p>
            <a:r>
              <a:rPr lang="en-US" dirty="0"/>
              <a:t>Chris Lovell, RN, MSN – Dialysis Clinics, Inc.</a:t>
            </a:r>
          </a:p>
          <a:p>
            <a:r>
              <a:rPr lang="en-US" dirty="0"/>
              <a:t>Mike Guffey – Dialysis Patient Citizens</a:t>
            </a:r>
          </a:p>
          <a:p>
            <a:r>
              <a:rPr lang="en-US" dirty="0" err="1"/>
              <a:t>Lorien</a:t>
            </a:r>
            <a:r>
              <a:rPr lang="en-US" dirty="0"/>
              <a:t> Dalrymple, MD, MPH – Fresenius Medical Care North America</a:t>
            </a:r>
          </a:p>
          <a:p>
            <a:r>
              <a:rPr lang="en-US" dirty="0"/>
              <a:t>Thomas Manley, RN, BSN – National Kidney Foundation</a:t>
            </a:r>
          </a:p>
          <a:p>
            <a:r>
              <a:rPr lang="en-US" dirty="0"/>
              <a:t>Jesse Roach, MD – Center for Medicare and Medicaid Services (CMS Liaison Member)</a:t>
            </a:r>
          </a:p>
        </p:txBody>
      </p:sp>
    </p:spTree>
    <p:extLst>
      <p:ext uri="{BB962C8B-B14F-4D97-AF65-F5344CB8AC3E}">
        <p14:creationId xmlns:p14="http://schemas.microsoft.com/office/powerpoint/2010/main" val="2018715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600"/>
              </a:spcAft>
            </a:pPr>
            <a:r>
              <a:rPr lang="en-US" sz="3600" dirty="0"/>
              <a:t>CMS Mandates for PRMs in Dialysis</a:t>
            </a:r>
          </a:p>
        </p:txBody>
      </p:sp>
      <p:sp>
        <p:nvSpPr>
          <p:cNvPr id="3" name="Content Placeholder 2"/>
          <p:cNvSpPr>
            <a:spLocks noGrp="1"/>
          </p:cNvSpPr>
          <p:nvPr>
            <p:ph idx="1"/>
          </p:nvPr>
        </p:nvSpPr>
        <p:spPr>
          <a:xfrm>
            <a:off x="687387" y="1676400"/>
            <a:ext cx="7769225" cy="4254500"/>
          </a:xfrm>
        </p:spPr>
        <p:txBody>
          <a:bodyPr>
            <a:normAutofit fontScale="92500" lnSpcReduction="10000"/>
          </a:bodyPr>
          <a:lstStyle/>
          <a:p>
            <a:pPr>
              <a:lnSpc>
                <a:spcPct val="100000"/>
              </a:lnSpc>
            </a:pPr>
            <a:r>
              <a:rPr lang="en-US" sz="2800" dirty="0"/>
              <a:t>CMS Conditions for Coverage (42 CFR §494.90)</a:t>
            </a:r>
          </a:p>
          <a:p>
            <a:pPr lvl="1">
              <a:lnSpc>
                <a:spcPct val="100000"/>
              </a:lnSpc>
            </a:pPr>
            <a:r>
              <a:rPr lang="en-US" sz="2400" dirty="0"/>
              <a:t>Each U.S. dialysis patient’s physical and mental health be monitored.</a:t>
            </a:r>
          </a:p>
          <a:p>
            <a:pPr lvl="1">
              <a:lnSpc>
                <a:spcPct val="100000"/>
              </a:lnSpc>
            </a:pPr>
            <a:r>
              <a:rPr lang="en-US" sz="2400" dirty="0"/>
              <a:t>Kidney Disease Quality of Life 36-item measure (KDQOL-36)  most commonly used.</a:t>
            </a:r>
          </a:p>
          <a:p>
            <a:pPr lvl="1">
              <a:lnSpc>
                <a:spcPct val="100000"/>
              </a:lnSpc>
            </a:pPr>
            <a:endParaRPr lang="en-US" sz="2400" dirty="0"/>
          </a:p>
          <a:p>
            <a:pPr>
              <a:lnSpc>
                <a:spcPct val="100000"/>
              </a:lnSpc>
            </a:pPr>
            <a:r>
              <a:rPr lang="en-US" sz="2800" dirty="0">
                <a:latin typeface="Arial" panose="020B0604020202020204" pitchFamily="34" charset="0"/>
                <a:cs typeface="Arial" panose="020B0604020202020204" pitchFamily="34" charset="0"/>
              </a:rPr>
              <a:t>Performance measure</a:t>
            </a:r>
          </a:p>
          <a:p>
            <a:pPr lvl="1">
              <a:lnSpc>
                <a:spcPct val="100000"/>
              </a:lnSpc>
            </a:pPr>
            <a:r>
              <a:rPr lang="en-US" sz="2400" dirty="0">
                <a:latin typeface="Arial" panose="020B0604020202020204" pitchFamily="34" charset="0"/>
                <a:cs typeface="Arial" panose="020B0604020202020204" pitchFamily="34" charset="0"/>
              </a:rPr>
              <a:t>In-Center Hemodialysis – Consumer Assessment of Healthcare Providers and Systems (ICH-CAHPS®) survey used in CMS Quality Incentive Program (QIP).</a:t>
            </a:r>
          </a:p>
          <a:p>
            <a:pPr lvl="2"/>
            <a:r>
              <a:rPr lang="en-US" sz="2000" dirty="0">
                <a:latin typeface="Arial" panose="020B0604020202020204" pitchFamily="34" charset="0"/>
                <a:cs typeface="Arial" panose="020B0604020202020204" pitchFamily="34" charset="0"/>
                <a:hlinkClick r:id="rId2"/>
              </a:rPr>
              <a:t>https://www.cms.gov/Research-Statistics-Data-and-Systems/Research/CAHPS/ichcahps.html</a:t>
            </a:r>
            <a:endParaRPr lang="en-US" sz="2000" dirty="0">
              <a:latin typeface="Arial" panose="020B0604020202020204" pitchFamily="34" charset="0"/>
              <a:cs typeface="Arial" panose="020B0604020202020204" pitchFamily="34" charset="0"/>
            </a:endParaRPr>
          </a:p>
          <a:p>
            <a:pPr lvl="2"/>
            <a:endParaRPr lang="en-US" sz="2000" dirty="0">
              <a:latin typeface="Arial" panose="020B0604020202020204" pitchFamily="34" charset="0"/>
              <a:cs typeface="Arial" panose="020B0604020202020204" pitchFamily="34" charset="0"/>
            </a:endParaRPr>
          </a:p>
          <a:p>
            <a:pPr>
              <a:lnSpc>
                <a:spcPct val="100000"/>
              </a:lnSpc>
            </a:pPr>
            <a:endParaRPr lang="en-US" sz="2700" dirty="0"/>
          </a:p>
          <a:p>
            <a:pPr>
              <a:lnSpc>
                <a:spcPct val="100000"/>
              </a:lnSpc>
            </a:pPr>
            <a:endParaRPr lang="en-US" dirty="0"/>
          </a:p>
        </p:txBody>
      </p:sp>
    </p:spTree>
    <p:extLst>
      <p:ext uri="{BB962C8B-B14F-4D97-AF65-F5344CB8AC3E}">
        <p14:creationId xmlns:p14="http://schemas.microsoft.com/office/powerpoint/2010/main" val="187821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780"/>
            <a:ext cx="8470899" cy="1219200"/>
          </a:xfrm>
        </p:spPr>
        <p:txBody>
          <a:bodyPr/>
          <a:lstStyle/>
          <a:p>
            <a:r>
              <a:rPr lang="en-US" sz="3600" dirty="0"/>
              <a:t>Kidney Targeted HRQOL: KDQOL-36 </a:t>
            </a:r>
          </a:p>
        </p:txBody>
      </p:sp>
      <p:sp>
        <p:nvSpPr>
          <p:cNvPr id="3" name="Content Placeholder 2"/>
          <p:cNvSpPr>
            <a:spLocks noGrp="1"/>
          </p:cNvSpPr>
          <p:nvPr>
            <p:ph idx="1"/>
          </p:nvPr>
        </p:nvSpPr>
        <p:spPr>
          <a:xfrm>
            <a:off x="468314" y="1219200"/>
            <a:ext cx="7769225" cy="4254500"/>
          </a:xfrm>
        </p:spPr>
        <p:txBody>
          <a:bodyPr>
            <a:normAutofit fontScale="85000" lnSpcReduction="20000"/>
          </a:bodyPr>
          <a:lstStyle/>
          <a:p>
            <a:pPr lvl="0">
              <a:lnSpc>
                <a:spcPct val="100000"/>
              </a:lnSpc>
              <a:buFont typeface="Wingdings" panose="05000000000000000000" pitchFamily="2" charset="2"/>
              <a:buChar char="v"/>
            </a:pPr>
            <a:r>
              <a:rPr lang="en-US" sz="3200" dirty="0">
                <a:latin typeface="Arial" panose="020B0604020202020204" pitchFamily="34" charset="0"/>
                <a:cs typeface="Arial" panose="020B0604020202020204" pitchFamily="34" charset="0"/>
              </a:rPr>
              <a:t>Developed with patient input</a:t>
            </a:r>
          </a:p>
          <a:p>
            <a:pPr lvl="1">
              <a:buFont typeface="Wingdings" panose="05000000000000000000" pitchFamily="2" charset="2"/>
              <a:buChar char="v"/>
            </a:pPr>
            <a:r>
              <a:rPr lang="en-US" dirty="0">
                <a:latin typeface="Arial" panose="020B0604020202020204" pitchFamily="34" charset="0"/>
                <a:cs typeface="Arial" panose="020B0604020202020204" pitchFamily="34" charset="0"/>
              </a:rPr>
              <a:t>Focus groups with patients and dialysis center </a:t>
            </a:r>
            <a:r>
              <a:rPr lang="en-US" dirty="0" err="1">
                <a:latin typeface="Arial" panose="020B0604020202020204" pitchFamily="34" charset="0"/>
                <a:cs typeface="Arial" panose="020B0604020202020204" pitchFamily="34" charset="0"/>
              </a:rPr>
              <a:t>staf</a:t>
            </a:r>
            <a:endParaRPr lang="en-US" dirty="0">
              <a:latin typeface="Arial" panose="020B0604020202020204" pitchFamily="34" charset="0"/>
              <a:cs typeface="Arial" panose="020B0604020202020204" pitchFamily="34" charset="0"/>
            </a:endParaRPr>
          </a:p>
          <a:p>
            <a:pPr lvl="1">
              <a:buFont typeface="Wingdings" panose="05000000000000000000" pitchFamily="2" charset="2"/>
              <a:buChar char="v"/>
            </a:pPr>
            <a:r>
              <a:rPr lang="en-US" dirty="0">
                <a:latin typeface="Arial" panose="020B0604020202020204" pitchFamily="34" charset="0"/>
                <a:cs typeface="Arial" panose="020B0604020202020204" pitchFamily="34" charset="0"/>
              </a:rPr>
              <a:t>Field test with patients from 9 different outpatient dialysis centers from California, the Northwest and Midwest.</a:t>
            </a:r>
          </a:p>
          <a:p>
            <a:pPr lvl="1">
              <a:buFont typeface="Wingdings" panose="05000000000000000000" pitchFamily="2" charset="2"/>
              <a:buChar char="v"/>
            </a:pPr>
            <a:r>
              <a:rPr lang="en-US" dirty="0">
                <a:latin typeface="Arial" panose="020B0604020202020204" pitchFamily="34" charset="0"/>
                <a:cs typeface="Arial" panose="020B0604020202020204" pitchFamily="34" charset="0"/>
              </a:rPr>
              <a:t>Subsequent administration in Dialysis Outcomes and Practice Patterns Study</a:t>
            </a:r>
            <a:endParaRPr lang="en-US" sz="3200" dirty="0">
              <a:latin typeface="Arial" panose="020B0604020202020204" pitchFamily="34" charset="0"/>
              <a:cs typeface="Arial" panose="020B0604020202020204" pitchFamily="34" charset="0"/>
            </a:endParaRPr>
          </a:p>
          <a:p>
            <a:pPr lvl="0">
              <a:lnSpc>
                <a:spcPct val="100000"/>
              </a:lnSpc>
              <a:buFont typeface="Wingdings" panose="05000000000000000000" pitchFamily="2" charset="2"/>
              <a:buChar char="v"/>
            </a:pPr>
            <a:r>
              <a:rPr lang="en-US" sz="3200" dirty="0">
                <a:latin typeface="Arial" panose="020B0604020202020204" pitchFamily="34" charset="0"/>
                <a:cs typeface="Arial" panose="020B0604020202020204" pitchFamily="34" charset="0"/>
              </a:rPr>
              <a:t>Contains generic (universal) and targeted items</a:t>
            </a:r>
          </a:p>
          <a:p>
            <a:pPr>
              <a:lnSpc>
                <a:spcPct val="100000"/>
              </a:lnSpc>
              <a:buFont typeface="Wingdings" panose="05000000000000000000" pitchFamily="2" charset="2"/>
              <a:buChar char="v"/>
            </a:pPr>
            <a:r>
              <a:rPr lang="en-US" sz="3200" dirty="0">
                <a:latin typeface="Arial" panose="020B0604020202020204" pitchFamily="34" charset="0"/>
                <a:cs typeface="Arial" panose="020B0604020202020204" pitchFamily="34" charset="0"/>
              </a:rPr>
              <a:t>Evidence of reliability and validity</a:t>
            </a:r>
          </a:p>
          <a:p>
            <a:pPr>
              <a:lnSpc>
                <a:spcPct val="100000"/>
              </a:lnSpc>
              <a:buFont typeface="Wingdings" panose="05000000000000000000" pitchFamily="2" charset="2"/>
              <a:buChar char="v"/>
            </a:pPr>
            <a:r>
              <a:rPr lang="en-US" sz="3200" dirty="0">
                <a:latin typeface="Arial" panose="020B0604020202020204" pitchFamily="34" charset="0"/>
                <a:cs typeface="Arial" panose="020B0604020202020204" pitchFamily="34" charset="0"/>
              </a:rPr>
              <a:t>Administered with 1000’s of dialysis patients; norms available for comparison</a:t>
            </a:r>
          </a:p>
          <a:p>
            <a:pPr>
              <a:lnSpc>
                <a:spcPct val="100000"/>
              </a:lnSpc>
            </a:pPr>
            <a:endParaRPr lang="en-US" sz="3200" dirty="0"/>
          </a:p>
        </p:txBody>
      </p:sp>
      <p:sp>
        <p:nvSpPr>
          <p:cNvPr id="4" name="TextBox 3"/>
          <p:cNvSpPr txBox="1"/>
          <p:nvPr/>
        </p:nvSpPr>
        <p:spPr bwMode="auto">
          <a:xfrm>
            <a:off x="4245472" y="5486400"/>
            <a:ext cx="3526928" cy="369332"/>
          </a:xfrm>
          <a:prstGeom prst="rect">
            <a:avLst/>
          </a:prstGeom>
          <a:noFill/>
          <a:ln w="9525">
            <a:noFill/>
            <a:miter lim="800000"/>
            <a:headEnd/>
            <a:tailEnd/>
          </a:ln>
        </p:spPr>
        <p:txBody>
          <a:bodyPr wrap="none" rtlCol="0">
            <a:spAutoFit/>
          </a:bodyPr>
          <a:lstStyle/>
          <a:p>
            <a:pPr algn="l">
              <a:spcBef>
                <a:spcPts val="400"/>
              </a:spcBef>
              <a:buClr>
                <a:srgbClr val="0070C0"/>
              </a:buClr>
              <a:buSzPct val="135000"/>
            </a:pPr>
            <a:r>
              <a:rPr lang="en-US" baseline="30000" dirty="0" err="1">
                <a:latin typeface="Arial" panose="020B0604020202020204" pitchFamily="34" charset="0"/>
                <a:cs typeface="Arial" panose="020B0604020202020204" pitchFamily="34" charset="0"/>
              </a:rPr>
              <a:t>a</a:t>
            </a:r>
            <a:r>
              <a:rPr lang="en-US" dirty="0" err="1">
                <a:latin typeface="Arial" panose="020B0604020202020204" pitchFamily="34" charset="0"/>
                <a:cs typeface="Arial" panose="020B0604020202020204" pitchFamily="34" charset="0"/>
              </a:rPr>
              <a:t>Hays</a:t>
            </a:r>
            <a:r>
              <a:rPr lang="en-US" dirty="0">
                <a:latin typeface="Arial" panose="020B0604020202020204" pitchFamily="34" charset="0"/>
                <a:cs typeface="Arial" panose="020B0604020202020204" pitchFamily="34" charset="0"/>
              </a:rPr>
              <a:t>, et al. </a:t>
            </a:r>
            <a:r>
              <a:rPr lang="en-US" i="1" dirty="0" err="1">
                <a:latin typeface="Arial" panose="020B0604020202020204" pitchFamily="34" charset="0"/>
                <a:cs typeface="Arial" panose="020B0604020202020204" pitchFamily="34" charset="0"/>
              </a:rPr>
              <a:t>Qual</a:t>
            </a:r>
            <a:r>
              <a:rPr lang="en-US" i="1" dirty="0">
                <a:latin typeface="Arial" panose="020B0604020202020204" pitchFamily="34" charset="0"/>
                <a:cs typeface="Arial" panose="020B0604020202020204" pitchFamily="34" charset="0"/>
              </a:rPr>
              <a:t> Life Res</a:t>
            </a:r>
            <a:r>
              <a:rPr lang="en-US" dirty="0">
                <a:latin typeface="Arial" panose="020B0604020202020204" pitchFamily="34" charset="0"/>
                <a:cs typeface="Arial" panose="020B0604020202020204" pitchFamily="34" charset="0"/>
              </a:rPr>
              <a:t>. 1994</a:t>
            </a:r>
          </a:p>
        </p:txBody>
      </p:sp>
    </p:spTree>
    <p:extLst>
      <p:ext uri="{BB962C8B-B14F-4D97-AF65-F5344CB8AC3E}">
        <p14:creationId xmlns:p14="http://schemas.microsoft.com/office/powerpoint/2010/main" val="35079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KDQOL-36 Scales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8353994"/>
              </p:ext>
            </p:extLst>
          </p:nvPr>
        </p:nvGraphicFramePr>
        <p:xfrm>
          <a:off x="304800" y="1417638"/>
          <a:ext cx="8534401" cy="3468092"/>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1528685079"/>
                    </a:ext>
                  </a:extLst>
                </a:gridCol>
                <a:gridCol w="1219200">
                  <a:extLst>
                    <a:ext uri="{9D8B030D-6E8A-4147-A177-3AD203B41FA5}">
                      <a16:colId xmlns:a16="http://schemas.microsoft.com/office/drawing/2014/main" val="1443811920"/>
                    </a:ext>
                  </a:extLst>
                </a:gridCol>
                <a:gridCol w="4800601">
                  <a:extLst>
                    <a:ext uri="{9D8B030D-6E8A-4147-A177-3AD203B41FA5}">
                      <a16:colId xmlns:a16="http://schemas.microsoft.com/office/drawing/2014/main" val="3738974989"/>
                    </a:ext>
                  </a:extLst>
                </a:gridCol>
              </a:tblGrid>
              <a:tr h="485533">
                <a:tc>
                  <a:txBody>
                    <a:bodyPr/>
                    <a:lstStyle/>
                    <a:p>
                      <a:r>
                        <a:rPr lang="en-US" sz="2200" dirty="0"/>
                        <a:t>Composite</a:t>
                      </a:r>
                    </a:p>
                  </a:txBody>
                  <a:tcPr/>
                </a:tc>
                <a:tc>
                  <a:txBody>
                    <a:bodyPr/>
                    <a:lstStyle/>
                    <a:p>
                      <a:r>
                        <a:rPr lang="en-US" sz="2200" dirty="0"/>
                        <a:t>n items</a:t>
                      </a:r>
                    </a:p>
                  </a:txBody>
                  <a:tcPr/>
                </a:tc>
                <a:tc>
                  <a:txBody>
                    <a:bodyPr/>
                    <a:lstStyle/>
                    <a:p>
                      <a:r>
                        <a:rPr lang="en-US" sz="2200" dirty="0"/>
                        <a:t>Sample</a:t>
                      </a:r>
                      <a:r>
                        <a:rPr lang="en-US" sz="2200" baseline="0" dirty="0"/>
                        <a:t> Item</a:t>
                      </a:r>
                      <a:endParaRPr lang="en-US" sz="2200" dirty="0"/>
                    </a:p>
                  </a:txBody>
                  <a:tcPr/>
                </a:tc>
                <a:extLst>
                  <a:ext uri="{0D108BD9-81ED-4DB2-BD59-A6C34878D82A}">
                    <a16:rowId xmlns:a16="http://schemas.microsoft.com/office/drawing/2014/main" val="3190225174"/>
                  </a:ext>
                </a:extLst>
              </a:tr>
              <a:tr h="867023">
                <a:tc>
                  <a:txBody>
                    <a:bodyPr/>
                    <a:lstStyle/>
                    <a:p>
                      <a:r>
                        <a:rPr lang="en-US" sz="2200" dirty="0"/>
                        <a:t>Burden of Kidney Disease</a:t>
                      </a:r>
                    </a:p>
                  </a:txBody>
                  <a:tcPr/>
                </a:tc>
                <a:tc>
                  <a:txBody>
                    <a:bodyPr/>
                    <a:lstStyle/>
                    <a:p>
                      <a:r>
                        <a:rPr lang="en-US" sz="2200" dirty="0"/>
                        <a:t>4</a:t>
                      </a:r>
                    </a:p>
                  </a:txBody>
                  <a:tcPr/>
                </a:tc>
                <a:tc>
                  <a:txBody>
                    <a:bodyPr/>
                    <a:lstStyle/>
                    <a:p>
                      <a:r>
                        <a:rPr lang="en-US" sz="2200" dirty="0"/>
                        <a:t>“My kidney disease interferes too much with my life”</a:t>
                      </a:r>
                    </a:p>
                  </a:txBody>
                  <a:tcPr/>
                </a:tc>
                <a:extLst>
                  <a:ext uri="{0D108BD9-81ED-4DB2-BD59-A6C34878D82A}">
                    <a16:rowId xmlns:a16="http://schemas.microsoft.com/office/drawing/2014/main" val="3130589126"/>
                  </a:ext>
                </a:extLst>
              </a:tr>
              <a:tr h="1248513">
                <a:tc>
                  <a:txBody>
                    <a:bodyPr/>
                    <a:lstStyle/>
                    <a:p>
                      <a:r>
                        <a:rPr lang="en-US" sz="2200" dirty="0"/>
                        <a:t>Symptoms/ Problems with Kidney Disease</a:t>
                      </a:r>
                    </a:p>
                  </a:txBody>
                  <a:tcPr/>
                </a:tc>
                <a:tc>
                  <a:txBody>
                    <a:bodyPr/>
                    <a:lstStyle/>
                    <a:p>
                      <a:r>
                        <a:rPr lang="en-US" sz="2200" dirty="0"/>
                        <a:t>12</a:t>
                      </a:r>
                    </a:p>
                  </a:txBody>
                  <a:tcPr/>
                </a:tc>
                <a:tc>
                  <a:txBody>
                    <a:bodyPr/>
                    <a:lstStyle/>
                    <a:p>
                      <a:r>
                        <a:rPr lang="en-US" sz="2200" dirty="0"/>
                        <a:t>“To what extent are you bothered by chest</a:t>
                      </a:r>
                      <a:r>
                        <a:rPr lang="en-US" sz="2200" baseline="0" dirty="0"/>
                        <a:t> </a:t>
                      </a:r>
                      <a:r>
                        <a:rPr lang="en-US" sz="2200" dirty="0"/>
                        <a:t>pain?”</a:t>
                      </a:r>
                    </a:p>
                  </a:txBody>
                  <a:tcPr/>
                </a:tc>
                <a:extLst>
                  <a:ext uri="{0D108BD9-81ED-4DB2-BD59-A6C34878D82A}">
                    <a16:rowId xmlns:a16="http://schemas.microsoft.com/office/drawing/2014/main" val="604723031"/>
                  </a:ext>
                </a:extLst>
              </a:tr>
              <a:tr h="867023">
                <a:tc>
                  <a:txBody>
                    <a:bodyPr/>
                    <a:lstStyle/>
                    <a:p>
                      <a:r>
                        <a:rPr lang="en-US" sz="2200" dirty="0"/>
                        <a:t>Effects of Kidney Disease</a:t>
                      </a:r>
                    </a:p>
                  </a:txBody>
                  <a:tcPr/>
                </a:tc>
                <a:tc>
                  <a:txBody>
                    <a:bodyPr/>
                    <a:lstStyle/>
                    <a:p>
                      <a:r>
                        <a:rPr lang="en-US" sz="2200" dirty="0"/>
                        <a:t>8</a:t>
                      </a:r>
                    </a:p>
                  </a:txBody>
                  <a:tcPr/>
                </a:tc>
                <a:tc>
                  <a:txBody>
                    <a:bodyPr/>
                    <a:lstStyle/>
                    <a:p>
                      <a:r>
                        <a:rPr lang="en-US" sz="2200" dirty="0"/>
                        <a:t>“How much does fluid restriction from kidney disease bother you?”</a:t>
                      </a:r>
                    </a:p>
                  </a:txBody>
                  <a:tcPr/>
                </a:tc>
                <a:extLst>
                  <a:ext uri="{0D108BD9-81ED-4DB2-BD59-A6C34878D82A}">
                    <a16:rowId xmlns:a16="http://schemas.microsoft.com/office/drawing/2014/main" val="2906586742"/>
                  </a:ext>
                </a:extLst>
              </a:tr>
            </a:tbl>
          </a:graphicData>
        </a:graphic>
      </p:graphicFrame>
      <p:sp>
        <p:nvSpPr>
          <p:cNvPr id="7" name="TextBox 6"/>
          <p:cNvSpPr txBox="1"/>
          <p:nvPr/>
        </p:nvSpPr>
        <p:spPr>
          <a:xfrm>
            <a:off x="416352" y="5020270"/>
            <a:ext cx="3794629" cy="923330"/>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+SF-12 as generic (universal) core:</a:t>
            </a:r>
          </a:p>
          <a:p>
            <a:r>
              <a:rPr lang="en-US" dirty="0">
                <a:latin typeface="Arial" panose="020B0604020202020204" pitchFamily="34" charset="0"/>
                <a:cs typeface="Arial" panose="020B0604020202020204" pitchFamily="34" charset="0"/>
              </a:rPr>
              <a:t>Physical Component Score (PCS)</a:t>
            </a:r>
          </a:p>
          <a:p>
            <a:r>
              <a:rPr lang="en-US" dirty="0">
                <a:latin typeface="Arial" panose="020B0604020202020204" pitchFamily="34" charset="0"/>
                <a:cs typeface="Arial" panose="020B0604020202020204" pitchFamily="34" charset="0"/>
              </a:rPr>
              <a:t>Mental Component Score (MCS)</a:t>
            </a:r>
          </a:p>
        </p:txBody>
      </p:sp>
    </p:spTree>
    <p:extLst>
      <p:ext uri="{BB962C8B-B14F-4D97-AF65-F5344CB8AC3E}">
        <p14:creationId xmlns:p14="http://schemas.microsoft.com/office/powerpoint/2010/main" val="3068474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34149" r="19502"/>
          <a:stretch/>
        </p:blipFill>
        <p:spPr>
          <a:xfrm>
            <a:off x="74762" y="2438400"/>
            <a:ext cx="8885992" cy="20574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838200"/>
            <a:ext cx="6350000" cy="1270000"/>
          </a:xfrm>
          <a:prstGeom prst="rect">
            <a:avLst/>
          </a:prstGeom>
        </p:spPr>
      </p:pic>
    </p:spTree>
    <p:extLst>
      <p:ext uri="{BB962C8B-B14F-4D97-AF65-F5344CB8AC3E}">
        <p14:creationId xmlns:p14="http://schemas.microsoft.com/office/powerpoint/2010/main" val="2377207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Sample</a:t>
            </a:r>
          </a:p>
        </p:txBody>
      </p:sp>
      <p:sp>
        <p:nvSpPr>
          <p:cNvPr id="3" name="Content Placeholder 2"/>
          <p:cNvSpPr>
            <a:spLocks noGrp="1"/>
          </p:cNvSpPr>
          <p:nvPr>
            <p:ph idx="1"/>
          </p:nvPr>
        </p:nvSpPr>
        <p:spPr/>
        <p:txBody>
          <a:bodyPr/>
          <a:lstStyle/>
          <a:p>
            <a:pPr>
              <a:lnSpc>
                <a:spcPct val="100000"/>
              </a:lnSpc>
            </a:pPr>
            <a:r>
              <a:rPr lang="en-US" sz="3200" b="1" dirty="0"/>
              <a:t>70,786</a:t>
            </a:r>
            <a:r>
              <a:rPr lang="en-US" sz="3200" dirty="0"/>
              <a:t> dialysis patients from 1,381 US dialysis facilities</a:t>
            </a:r>
          </a:p>
          <a:p>
            <a:pPr>
              <a:lnSpc>
                <a:spcPct val="100000"/>
              </a:lnSpc>
            </a:pPr>
            <a:r>
              <a:rPr lang="en-US" sz="3200" dirty="0"/>
              <a:t>Assessed KDQOL-36 between 06/01/2015 and 05/31/2016 as part of routine clinical assessment</a:t>
            </a:r>
          </a:p>
          <a:p>
            <a:pPr>
              <a:lnSpc>
                <a:spcPct val="100000"/>
              </a:lnSpc>
            </a:pPr>
            <a:r>
              <a:rPr lang="en-US" sz="3200" dirty="0"/>
              <a:t>Medical Education Institute (MEI) data</a:t>
            </a:r>
          </a:p>
        </p:txBody>
      </p:sp>
    </p:spTree>
    <p:extLst>
      <p:ext uri="{BB962C8B-B14F-4D97-AF65-F5344CB8AC3E}">
        <p14:creationId xmlns:p14="http://schemas.microsoft.com/office/powerpoint/2010/main" val="2287041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KDQOL-36 Scale Distributions</a:t>
            </a:r>
          </a:p>
        </p:txBody>
      </p:sp>
      <p:graphicFrame>
        <p:nvGraphicFramePr>
          <p:cNvPr id="4" name="Table 3"/>
          <p:cNvGraphicFramePr>
            <a:graphicFrameLocks noGrp="1"/>
          </p:cNvGraphicFramePr>
          <p:nvPr>
            <p:extLst/>
          </p:nvPr>
        </p:nvGraphicFramePr>
        <p:xfrm>
          <a:off x="468314" y="1524000"/>
          <a:ext cx="8294685" cy="3429002"/>
        </p:xfrm>
        <a:graphic>
          <a:graphicData uri="http://schemas.openxmlformats.org/drawingml/2006/table">
            <a:tbl>
              <a:tblPr firstRow="1" firstCol="1" bandRow="1">
                <a:tableStyleId>{3B4B98B0-60AC-42C2-AFA5-B58CD77FA1E5}</a:tableStyleId>
              </a:tblPr>
              <a:tblGrid>
                <a:gridCol w="3891751">
                  <a:extLst>
                    <a:ext uri="{9D8B030D-6E8A-4147-A177-3AD203B41FA5}">
                      <a16:colId xmlns:a16="http://schemas.microsoft.com/office/drawing/2014/main" val="822597174"/>
                    </a:ext>
                  </a:extLst>
                </a:gridCol>
                <a:gridCol w="1402139">
                  <a:extLst>
                    <a:ext uri="{9D8B030D-6E8A-4147-A177-3AD203B41FA5}">
                      <a16:colId xmlns:a16="http://schemas.microsoft.com/office/drawing/2014/main" val="3101943440"/>
                    </a:ext>
                  </a:extLst>
                </a:gridCol>
                <a:gridCol w="1579365">
                  <a:extLst>
                    <a:ext uri="{9D8B030D-6E8A-4147-A177-3AD203B41FA5}">
                      <a16:colId xmlns:a16="http://schemas.microsoft.com/office/drawing/2014/main" val="2099047698"/>
                    </a:ext>
                  </a:extLst>
                </a:gridCol>
                <a:gridCol w="1421430">
                  <a:extLst>
                    <a:ext uri="{9D8B030D-6E8A-4147-A177-3AD203B41FA5}">
                      <a16:colId xmlns:a16="http://schemas.microsoft.com/office/drawing/2014/main" val="2073616093"/>
                    </a:ext>
                  </a:extLst>
                </a:gridCol>
              </a:tblGrid>
              <a:tr h="1268507">
                <a:tc>
                  <a:txBody>
                    <a:bodyPr/>
                    <a:lstStyle/>
                    <a:p>
                      <a:pPr marL="0" marR="0">
                        <a:lnSpc>
                          <a:spcPct val="115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KDQOL </a:t>
                      </a:r>
                    </a:p>
                    <a:p>
                      <a:pPr marL="0" marR="0">
                        <a:lnSpc>
                          <a:spcPct val="115000"/>
                        </a:lnSpc>
                        <a:spcBef>
                          <a:spcPts val="0"/>
                        </a:spcBef>
                        <a:spcAft>
                          <a:spcPts val="0"/>
                        </a:spcAft>
                      </a:pPr>
                      <a:r>
                        <a:rPr lang="en-US" sz="2000" dirty="0">
                          <a:effectLst/>
                        </a:rPr>
                        <a:t>Burdens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KDQOL Symptoms/</a:t>
                      </a:r>
                    </a:p>
                    <a:p>
                      <a:pPr marL="0" marR="0">
                        <a:lnSpc>
                          <a:spcPct val="115000"/>
                        </a:lnSpc>
                        <a:spcBef>
                          <a:spcPts val="0"/>
                        </a:spcBef>
                        <a:spcAft>
                          <a:spcPts val="0"/>
                        </a:spcAft>
                      </a:pPr>
                      <a:r>
                        <a:rPr lang="en-US" sz="2000" dirty="0">
                          <a:effectLst/>
                        </a:rPr>
                        <a:t>Problems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KDQOL </a:t>
                      </a:r>
                    </a:p>
                    <a:p>
                      <a:pPr marL="0" marR="0">
                        <a:lnSpc>
                          <a:spcPct val="115000"/>
                        </a:lnSpc>
                        <a:spcBef>
                          <a:spcPts val="0"/>
                        </a:spcBef>
                        <a:spcAft>
                          <a:spcPts val="0"/>
                        </a:spcAft>
                      </a:pPr>
                      <a:r>
                        <a:rPr lang="en-US" sz="2000" dirty="0">
                          <a:effectLst/>
                        </a:rPr>
                        <a:t>Effects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0630754"/>
                  </a:ext>
                </a:extLst>
              </a:tr>
              <a:tr h="432099">
                <a:tc>
                  <a:txBody>
                    <a:bodyPr/>
                    <a:lstStyle/>
                    <a:p>
                      <a:pPr marL="0" marR="0">
                        <a:lnSpc>
                          <a:spcPct val="115000"/>
                        </a:lnSpc>
                        <a:spcBef>
                          <a:spcPts val="0"/>
                        </a:spcBef>
                        <a:spcAft>
                          <a:spcPts val="0"/>
                        </a:spcAft>
                      </a:pPr>
                      <a:r>
                        <a:rPr lang="en-US" sz="2000">
                          <a:effectLst/>
                        </a:rPr>
                        <a:t>Sample size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70,022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70,004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69,938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8740800"/>
                  </a:ext>
                </a:extLst>
              </a:tr>
              <a:tr h="432099">
                <a:tc>
                  <a:txBody>
                    <a:bodyPr/>
                    <a:lstStyle/>
                    <a:p>
                      <a:pPr marL="0" marR="0">
                        <a:lnSpc>
                          <a:spcPct val="115000"/>
                        </a:lnSpc>
                        <a:spcBef>
                          <a:spcPts val="0"/>
                        </a:spcBef>
                        <a:spcAft>
                          <a:spcPts val="0"/>
                        </a:spcAft>
                      </a:pPr>
                      <a:r>
                        <a:rPr lang="en-US" sz="2000">
                          <a:effectLst/>
                        </a:rPr>
                        <a:t>Mean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52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79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74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955888"/>
                  </a:ext>
                </a:extLst>
              </a:tr>
              <a:tr h="432099">
                <a:tc>
                  <a:txBody>
                    <a:bodyPr/>
                    <a:lstStyle/>
                    <a:p>
                      <a:pPr marL="0" marR="0">
                        <a:lnSpc>
                          <a:spcPct val="115000"/>
                        </a:lnSpc>
                        <a:spcBef>
                          <a:spcPts val="0"/>
                        </a:spcBef>
                        <a:spcAft>
                          <a:spcPts val="0"/>
                        </a:spcAft>
                      </a:pPr>
                      <a:r>
                        <a:rPr lang="en-US" sz="2000">
                          <a:effectLst/>
                        </a:rPr>
                        <a:t>Standard Deviation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30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22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9042543"/>
                  </a:ext>
                </a:extLst>
              </a:tr>
              <a:tr h="432099">
                <a:tc>
                  <a:txBody>
                    <a:bodyPr/>
                    <a:lstStyle/>
                    <a:p>
                      <a:pPr marL="0" marR="0">
                        <a:lnSpc>
                          <a:spcPct val="115000"/>
                        </a:lnSpc>
                        <a:spcBef>
                          <a:spcPts val="0"/>
                        </a:spcBef>
                        <a:spcAft>
                          <a:spcPts val="0"/>
                        </a:spcAft>
                      </a:pPr>
                      <a:r>
                        <a:rPr lang="en-US" sz="2000">
                          <a:effectLst/>
                        </a:rPr>
                        <a:t>% at Floor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0.03%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5710956"/>
                  </a:ext>
                </a:extLst>
              </a:tr>
              <a:tr h="432099">
                <a:tc>
                  <a:txBody>
                    <a:bodyPr/>
                    <a:lstStyle/>
                    <a:p>
                      <a:pPr marL="0" marR="0">
                        <a:lnSpc>
                          <a:spcPct val="115000"/>
                        </a:lnSpc>
                        <a:spcBef>
                          <a:spcPts val="0"/>
                        </a:spcBef>
                        <a:spcAft>
                          <a:spcPts val="0"/>
                        </a:spcAft>
                      </a:pPr>
                      <a:r>
                        <a:rPr lang="en-US" sz="2000">
                          <a:effectLst/>
                        </a:rPr>
                        <a:t>% at Ceiling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10%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7654274"/>
                  </a:ext>
                </a:extLst>
              </a:tr>
            </a:tbl>
          </a:graphicData>
        </a:graphic>
      </p:graphicFrame>
      <p:sp>
        <p:nvSpPr>
          <p:cNvPr id="3" name="TextBox 2">
            <a:extLst>
              <a:ext uri="{FF2B5EF4-FFF2-40B4-BE49-F238E27FC236}">
                <a16:creationId xmlns:a16="http://schemas.microsoft.com/office/drawing/2014/main" id="{BA081621-75FC-4D56-9CE2-0BC29AA54C20}"/>
              </a:ext>
            </a:extLst>
          </p:cNvPr>
          <p:cNvSpPr txBox="1"/>
          <p:nvPr/>
        </p:nvSpPr>
        <p:spPr>
          <a:xfrm>
            <a:off x="76200" y="5562600"/>
            <a:ext cx="8991600" cy="646331"/>
          </a:xfrm>
          <a:prstGeom prst="rect">
            <a:avLst/>
          </a:prstGeom>
          <a:noFill/>
        </p:spPr>
        <p:txBody>
          <a:bodyPr wrap="square" rtlCol="0">
            <a:spAutoFit/>
          </a:bodyPr>
          <a:lstStyle/>
          <a:p>
            <a:r>
              <a:rPr lang="en-US" dirty="0"/>
              <a:t>Note: KDQOL scales above scored on 0-100 possible range, with 100 representing better</a:t>
            </a:r>
          </a:p>
          <a:p>
            <a:r>
              <a:rPr lang="en-US" dirty="0"/>
              <a:t>Health.</a:t>
            </a:r>
          </a:p>
        </p:txBody>
      </p:sp>
    </p:spTree>
    <p:extLst>
      <p:ext uri="{BB962C8B-B14F-4D97-AF65-F5344CB8AC3E}">
        <p14:creationId xmlns:p14="http://schemas.microsoft.com/office/powerpoint/2010/main" val="636291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Evaluation of KDQOL-36 </a:t>
            </a:r>
            <a:r>
              <a:rPr lang="en-US" sz="3600"/>
              <a:t>Factor Structure</a:t>
            </a:r>
            <a:endParaRPr lang="en-US" sz="3600" dirty="0"/>
          </a:p>
        </p:txBody>
      </p:sp>
      <p:sp>
        <p:nvSpPr>
          <p:cNvPr id="3" name="Content Placeholder 2"/>
          <p:cNvSpPr>
            <a:spLocks noGrp="1"/>
          </p:cNvSpPr>
          <p:nvPr>
            <p:ph idx="1"/>
          </p:nvPr>
        </p:nvSpPr>
        <p:spPr/>
        <p:txBody>
          <a:bodyPr/>
          <a:lstStyle/>
          <a:p>
            <a:pPr>
              <a:lnSpc>
                <a:spcPct val="100000"/>
              </a:lnSpc>
            </a:pPr>
            <a:r>
              <a:rPr lang="en-US" sz="2400" dirty="0"/>
              <a:t>Confirmatory factor analysis (CFA)</a:t>
            </a:r>
          </a:p>
          <a:p>
            <a:pPr lvl="1">
              <a:lnSpc>
                <a:spcPct val="100000"/>
              </a:lnSpc>
            </a:pPr>
            <a:r>
              <a:rPr lang="en-US" sz="2000" dirty="0"/>
              <a:t>3 correlated factors model</a:t>
            </a:r>
          </a:p>
          <a:p>
            <a:pPr lvl="1">
              <a:lnSpc>
                <a:spcPct val="100000"/>
              </a:lnSpc>
            </a:pPr>
            <a:r>
              <a:rPr lang="en-US" sz="2000" dirty="0"/>
              <a:t>Robust maximum likelihood</a:t>
            </a:r>
          </a:p>
          <a:p>
            <a:pPr lvl="1">
              <a:lnSpc>
                <a:spcPct val="100000"/>
              </a:lnSpc>
            </a:pPr>
            <a:r>
              <a:rPr lang="en-US" sz="2000" dirty="0" err="1"/>
              <a:t>Polychoric</a:t>
            </a:r>
            <a:r>
              <a:rPr lang="en-US" sz="2000" dirty="0"/>
              <a:t> correlations to account for categorical items</a:t>
            </a:r>
          </a:p>
          <a:p>
            <a:pPr>
              <a:lnSpc>
                <a:spcPct val="100000"/>
              </a:lnSpc>
            </a:pPr>
            <a:endParaRPr lang="en-US" sz="2400" dirty="0"/>
          </a:p>
          <a:p>
            <a:pPr>
              <a:lnSpc>
                <a:spcPct val="100000"/>
              </a:lnSpc>
            </a:pPr>
            <a:r>
              <a:rPr lang="en-US" sz="2400" dirty="0"/>
              <a:t>Model Fit</a:t>
            </a:r>
          </a:p>
          <a:p>
            <a:pPr lvl="1">
              <a:lnSpc>
                <a:spcPct val="100000"/>
              </a:lnSpc>
            </a:pPr>
            <a:r>
              <a:rPr lang="en-US" sz="2000" dirty="0"/>
              <a:t>Comparative fit index (CFI) &gt;0.95</a:t>
            </a:r>
          </a:p>
          <a:p>
            <a:pPr lvl="1">
              <a:lnSpc>
                <a:spcPct val="100000"/>
              </a:lnSpc>
            </a:pPr>
            <a:r>
              <a:rPr lang="en-US" sz="2000" dirty="0"/>
              <a:t>Tucker-Lewis Index (TLI) &gt;0.95</a:t>
            </a:r>
          </a:p>
          <a:p>
            <a:pPr lvl="1">
              <a:lnSpc>
                <a:spcPct val="100000"/>
              </a:lnSpc>
            </a:pPr>
            <a:r>
              <a:rPr lang="en-US" sz="2000" dirty="0"/>
              <a:t>Root mean square error of approximation (RMSEA) &lt;0.06</a:t>
            </a:r>
          </a:p>
          <a:p>
            <a:pPr lvl="1">
              <a:lnSpc>
                <a:spcPct val="100000"/>
              </a:lnSpc>
            </a:pPr>
            <a:endParaRPr lang="en-US" sz="2100" dirty="0"/>
          </a:p>
          <a:p>
            <a:pPr>
              <a:lnSpc>
                <a:spcPct val="100000"/>
              </a:lnSpc>
            </a:pPr>
            <a:endParaRPr lang="en-US" sz="2400" dirty="0"/>
          </a:p>
          <a:p>
            <a:pPr marL="0" indent="0">
              <a:lnSpc>
                <a:spcPct val="100000"/>
              </a:lnSpc>
              <a:buNone/>
            </a:pPr>
            <a:endParaRPr lang="en-US" sz="2400" dirty="0"/>
          </a:p>
        </p:txBody>
      </p:sp>
    </p:spTree>
    <p:extLst>
      <p:ext uri="{BB962C8B-B14F-4D97-AF65-F5344CB8AC3E}">
        <p14:creationId xmlns:p14="http://schemas.microsoft.com/office/powerpoint/2010/main" val="2315654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CFA Model Results</a:t>
            </a:r>
          </a:p>
        </p:txBody>
      </p:sp>
      <p:sp>
        <p:nvSpPr>
          <p:cNvPr id="3" name="Content Placeholder 2"/>
          <p:cNvSpPr>
            <a:spLocks noGrp="1"/>
          </p:cNvSpPr>
          <p:nvPr>
            <p:ph idx="1"/>
          </p:nvPr>
        </p:nvSpPr>
        <p:spPr/>
        <p:txBody>
          <a:bodyPr>
            <a:normAutofit/>
          </a:bodyPr>
          <a:lstStyle/>
          <a:p>
            <a:pPr>
              <a:lnSpc>
                <a:spcPct val="100000"/>
              </a:lnSpc>
            </a:pPr>
            <a:r>
              <a:rPr lang="en-US" sz="2400" dirty="0"/>
              <a:t>All items loaded on expected scale at &gt;0.40</a:t>
            </a:r>
          </a:p>
          <a:p>
            <a:pPr>
              <a:lnSpc>
                <a:spcPct val="100000"/>
              </a:lnSpc>
            </a:pPr>
            <a:r>
              <a:rPr lang="en-US" sz="2400" dirty="0"/>
              <a:t>Model Fit</a:t>
            </a:r>
          </a:p>
          <a:p>
            <a:pPr lvl="1">
              <a:lnSpc>
                <a:spcPct val="100000"/>
              </a:lnSpc>
            </a:pPr>
            <a:r>
              <a:rPr lang="en-US" sz="2100" dirty="0"/>
              <a:t>TLI: 0.97 (</a:t>
            </a:r>
            <a:r>
              <a:rPr lang="en-US" sz="2100" b="1" i="1" dirty="0">
                <a:solidFill>
                  <a:srgbClr val="FF0000"/>
                </a:solidFill>
              </a:rPr>
              <a:t>meets criteria of &gt; 0.95</a:t>
            </a:r>
            <a:r>
              <a:rPr lang="en-US" sz="2100" dirty="0"/>
              <a:t>)</a:t>
            </a:r>
          </a:p>
          <a:p>
            <a:pPr lvl="1">
              <a:lnSpc>
                <a:spcPct val="100000"/>
              </a:lnSpc>
            </a:pPr>
            <a:r>
              <a:rPr lang="en-US" sz="2100" dirty="0"/>
              <a:t>CFI: 0.98 (</a:t>
            </a:r>
            <a:r>
              <a:rPr lang="en-US" sz="2100" b="1" i="1" dirty="0">
                <a:solidFill>
                  <a:srgbClr val="FF0000"/>
                </a:solidFill>
              </a:rPr>
              <a:t>meets criteria of &gt; 0.95</a:t>
            </a:r>
            <a:r>
              <a:rPr lang="en-US" sz="2100" dirty="0"/>
              <a:t>)</a:t>
            </a:r>
          </a:p>
          <a:p>
            <a:pPr lvl="1">
              <a:lnSpc>
                <a:spcPct val="100000"/>
              </a:lnSpc>
            </a:pPr>
            <a:r>
              <a:rPr lang="en-US" sz="2100" dirty="0"/>
              <a:t>RMSEA: 0.05 (</a:t>
            </a:r>
            <a:r>
              <a:rPr lang="en-US" sz="2100" b="1" i="1" dirty="0">
                <a:solidFill>
                  <a:srgbClr val="FF0000"/>
                </a:solidFill>
              </a:rPr>
              <a:t>meets criteria of &lt; 0.06</a:t>
            </a:r>
            <a:r>
              <a:rPr lang="en-US" sz="2100" dirty="0"/>
              <a:t>)</a:t>
            </a:r>
          </a:p>
          <a:p>
            <a:pPr>
              <a:lnSpc>
                <a:spcPct val="100000"/>
              </a:lnSpc>
            </a:pPr>
            <a:endParaRPr lang="en-US" sz="2400" dirty="0"/>
          </a:p>
          <a:p>
            <a:pPr marL="0" indent="0">
              <a:lnSpc>
                <a:spcPct val="100000"/>
              </a:lnSpc>
              <a:buNone/>
            </a:pPr>
            <a:r>
              <a:rPr lang="en-US" sz="2400" b="1" u="sng" dirty="0"/>
              <a:t>Conclusion</a:t>
            </a:r>
            <a:endParaRPr lang="en-US" sz="2400" b="1" dirty="0"/>
          </a:p>
          <a:p>
            <a:pPr marL="0" indent="0">
              <a:lnSpc>
                <a:spcPct val="100000"/>
              </a:lnSpc>
              <a:buNone/>
            </a:pPr>
            <a:r>
              <a:rPr lang="en-US" sz="2400" b="1" dirty="0"/>
              <a:t>KDQOL factor structure provides</a:t>
            </a:r>
          </a:p>
          <a:p>
            <a:pPr marL="0" indent="0">
              <a:lnSpc>
                <a:spcPct val="100000"/>
              </a:lnSpc>
              <a:buNone/>
            </a:pPr>
            <a:r>
              <a:rPr lang="en-US" sz="2400" b="1" dirty="0"/>
              <a:t>good fit to the observed data. </a:t>
            </a:r>
          </a:p>
          <a:p>
            <a:pPr marL="0" indent="0">
              <a:lnSpc>
                <a:spcPct val="100000"/>
              </a:lnSpc>
              <a:buNone/>
            </a:pPr>
            <a:endParaRPr lang="en-US"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799" y="2164488"/>
            <a:ext cx="4419559" cy="3183799"/>
          </a:xfrm>
          <a:prstGeom prst="rect">
            <a:avLst/>
          </a:prstGeom>
        </p:spPr>
      </p:pic>
    </p:spTree>
    <p:extLst>
      <p:ext uri="{BB962C8B-B14F-4D97-AF65-F5344CB8AC3E}">
        <p14:creationId xmlns:p14="http://schemas.microsoft.com/office/powerpoint/2010/main" val="169089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Evaluation of Reliability and Validity</a:t>
            </a:r>
          </a:p>
        </p:txBody>
      </p:sp>
      <p:sp>
        <p:nvSpPr>
          <p:cNvPr id="3" name="Content Placeholder 2"/>
          <p:cNvSpPr>
            <a:spLocks noGrp="1"/>
          </p:cNvSpPr>
          <p:nvPr>
            <p:ph idx="1"/>
          </p:nvPr>
        </p:nvSpPr>
        <p:spPr/>
        <p:txBody>
          <a:bodyPr/>
          <a:lstStyle/>
          <a:p>
            <a:pPr marL="0" indent="0">
              <a:lnSpc>
                <a:spcPct val="100000"/>
              </a:lnSpc>
              <a:buNone/>
            </a:pPr>
            <a:r>
              <a:rPr lang="en-US" sz="2400" u="sng" dirty="0"/>
              <a:t>Reliability</a:t>
            </a:r>
          </a:p>
          <a:p>
            <a:pPr>
              <a:lnSpc>
                <a:spcPct val="100000"/>
              </a:lnSpc>
            </a:pPr>
            <a:r>
              <a:rPr lang="en-US" sz="2400" dirty="0"/>
              <a:t>Internal consistency estimated with Cronbach’s alpha (α) </a:t>
            </a:r>
          </a:p>
          <a:p>
            <a:pPr>
              <a:lnSpc>
                <a:spcPct val="100000"/>
              </a:lnSpc>
            </a:pPr>
            <a:r>
              <a:rPr lang="en-US" sz="2400" dirty="0"/>
              <a:t>Dialysis facility-level reliability estimated with 1-way analysis of variance (ANOVA)</a:t>
            </a:r>
          </a:p>
          <a:p>
            <a:pPr>
              <a:lnSpc>
                <a:spcPct val="100000"/>
              </a:lnSpc>
            </a:pPr>
            <a:endParaRPr lang="en-US" sz="2400" dirty="0"/>
          </a:p>
          <a:p>
            <a:pPr marL="0" indent="0">
              <a:lnSpc>
                <a:spcPct val="100000"/>
              </a:lnSpc>
              <a:buNone/>
            </a:pPr>
            <a:r>
              <a:rPr lang="en-US" sz="2400" u="sng" dirty="0"/>
              <a:t>Construct Validity</a:t>
            </a:r>
            <a:endParaRPr lang="en-US" sz="2400" dirty="0"/>
          </a:p>
          <a:p>
            <a:pPr>
              <a:lnSpc>
                <a:spcPct val="100000"/>
              </a:lnSpc>
            </a:pPr>
            <a:r>
              <a:rPr lang="en-US" sz="2400" dirty="0"/>
              <a:t>Known groups analyses</a:t>
            </a:r>
          </a:p>
          <a:p>
            <a:pPr>
              <a:lnSpc>
                <a:spcPct val="100000"/>
              </a:lnSpc>
            </a:pPr>
            <a:endParaRPr lang="en-US" sz="2400" dirty="0"/>
          </a:p>
          <a:p>
            <a:pPr marL="0" indent="0">
              <a:lnSpc>
                <a:spcPct val="100000"/>
              </a:lnSpc>
              <a:buNone/>
            </a:pPr>
            <a:endParaRPr lang="en-US" sz="2400" dirty="0"/>
          </a:p>
        </p:txBody>
      </p:sp>
    </p:spTree>
    <p:extLst>
      <p:ext uri="{BB962C8B-B14F-4D97-AF65-F5344CB8AC3E}">
        <p14:creationId xmlns:p14="http://schemas.microsoft.com/office/powerpoint/2010/main" val="3241471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7F6D0-FE23-4864-A9E7-3A7F66231A96}"/>
              </a:ext>
            </a:extLst>
          </p:cNvPr>
          <p:cNvSpPr>
            <a:spLocks noGrp="1"/>
          </p:cNvSpPr>
          <p:nvPr>
            <p:ph type="title"/>
          </p:nvPr>
        </p:nvSpPr>
        <p:spPr>
          <a:xfrm>
            <a:off x="457200" y="75775"/>
            <a:ext cx="8229600" cy="914825"/>
          </a:xfrm>
        </p:spPr>
        <p:txBody>
          <a:bodyPr/>
          <a:lstStyle/>
          <a:p>
            <a:r>
              <a:rPr lang="en-US" dirty="0"/>
              <a:t>References</a:t>
            </a:r>
          </a:p>
        </p:txBody>
      </p:sp>
      <p:sp>
        <p:nvSpPr>
          <p:cNvPr id="3" name="Content Placeholder 2">
            <a:extLst>
              <a:ext uri="{FF2B5EF4-FFF2-40B4-BE49-F238E27FC236}">
                <a16:creationId xmlns:a16="http://schemas.microsoft.com/office/drawing/2014/main" id="{5976CF55-003E-4142-9F30-5020900CB1FA}"/>
              </a:ext>
            </a:extLst>
          </p:cNvPr>
          <p:cNvSpPr>
            <a:spLocks noGrp="1"/>
          </p:cNvSpPr>
          <p:nvPr>
            <p:ph idx="1"/>
          </p:nvPr>
        </p:nvSpPr>
        <p:spPr>
          <a:xfrm>
            <a:off x="264816" y="914400"/>
            <a:ext cx="8421984" cy="5211763"/>
          </a:xfrm>
        </p:spPr>
        <p:txBody>
          <a:bodyPr>
            <a:normAutofit lnSpcReduction="10000"/>
          </a:bodyPr>
          <a:lstStyle/>
          <a:p>
            <a:r>
              <a:rPr lang="en-US" sz="1800" b="1" dirty="0">
                <a:latin typeface="Times New Roman" panose="02020603050405020304" pitchFamily="18" charset="0"/>
                <a:cs typeface="Times New Roman" panose="02020603050405020304" pitchFamily="18" charset="0"/>
              </a:rPr>
              <a:t>Hays, R. D.</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Kallich</a:t>
            </a:r>
            <a:r>
              <a:rPr lang="en-US" sz="1800" dirty="0">
                <a:latin typeface="Times New Roman" panose="02020603050405020304" pitchFamily="18" charset="0"/>
                <a:cs typeface="Times New Roman" panose="02020603050405020304" pitchFamily="18" charset="0"/>
              </a:rPr>
              <a:t>, J. D., Mapes, D. L., Coons, S. J., &amp; Carter, W. B. (1994). Development of the Kidney Disease Quality of Life (KDQOL) Instrument. </a:t>
            </a:r>
            <a:r>
              <a:rPr lang="en-US" sz="1800" u="sng" dirty="0">
                <a:latin typeface="Times New Roman" panose="02020603050405020304" pitchFamily="18" charset="0"/>
                <a:cs typeface="Times New Roman" panose="02020603050405020304" pitchFamily="18" charset="0"/>
              </a:rPr>
              <a:t>Quality of Life Research</a:t>
            </a:r>
            <a:r>
              <a:rPr lang="en-US" sz="1800" dirty="0">
                <a:latin typeface="Times New Roman" panose="02020603050405020304" pitchFamily="18" charset="0"/>
                <a:cs typeface="Times New Roman" panose="02020603050405020304" pitchFamily="18" charset="0"/>
              </a:rPr>
              <a:t>, 3, 329-338.</a:t>
            </a:r>
          </a:p>
          <a:p>
            <a:r>
              <a:rPr lang="en-US" altLang="en-US" sz="1800" dirty="0" err="1">
                <a:latin typeface="Times New Roman" panose="02020603050405020304" pitchFamily="18" charset="0"/>
                <a:ea typeface="Times New Roman" panose="02020603050405020304" pitchFamily="18" charset="0"/>
                <a:cs typeface="Times New Roman" panose="02020603050405020304" pitchFamily="18" charset="0"/>
              </a:rPr>
              <a:t>Edgell</a:t>
            </a:r>
            <a:r>
              <a:rPr lang="en-US" altLang="en-US" sz="1800" dirty="0">
                <a:latin typeface="Times New Roman" panose="02020603050405020304" pitchFamily="18" charset="0"/>
                <a:ea typeface="Times New Roman" panose="02020603050405020304" pitchFamily="18" charset="0"/>
                <a:cs typeface="Times New Roman" panose="02020603050405020304" pitchFamily="18" charset="0"/>
              </a:rPr>
              <a:t>, E. T., Coons, S. J., Carter, W. B., </a:t>
            </a:r>
            <a:r>
              <a:rPr lang="en-US" altLang="en-US" sz="1800" dirty="0" err="1">
                <a:latin typeface="Times New Roman" panose="02020603050405020304" pitchFamily="18" charset="0"/>
                <a:ea typeface="Times New Roman" panose="02020603050405020304" pitchFamily="18" charset="0"/>
                <a:cs typeface="Times New Roman" panose="02020603050405020304" pitchFamily="18" charset="0"/>
              </a:rPr>
              <a:t>Kallich</a:t>
            </a:r>
            <a:r>
              <a:rPr lang="en-US" altLang="en-US" sz="1800" dirty="0">
                <a:latin typeface="Times New Roman" panose="02020603050405020304" pitchFamily="18" charset="0"/>
                <a:ea typeface="Times New Roman" panose="02020603050405020304" pitchFamily="18" charset="0"/>
                <a:cs typeface="Times New Roman" panose="02020603050405020304" pitchFamily="18" charset="0"/>
              </a:rPr>
              <a:t>, J. D., Mapes, D., </a:t>
            </a:r>
            <a:r>
              <a:rPr lang="en-US" altLang="en-US" sz="1800" dirty="0" err="1">
                <a:latin typeface="Times New Roman" panose="02020603050405020304" pitchFamily="18" charset="0"/>
                <a:ea typeface="Times New Roman" panose="02020603050405020304" pitchFamily="18" charset="0"/>
                <a:cs typeface="Times New Roman" panose="02020603050405020304" pitchFamily="18" charset="0"/>
              </a:rPr>
              <a:t>Damush</a:t>
            </a:r>
            <a:r>
              <a:rPr lang="en-US" altLang="en-US" sz="1800" dirty="0">
                <a:latin typeface="Times New Roman" panose="02020603050405020304" pitchFamily="18" charset="0"/>
                <a:ea typeface="Times New Roman" panose="02020603050405020304" pitchFamily="18" charset="0"/>
                <a:cs typeface="Times New Roman" panose="02020603050405020304" pitchFamily="18" charset="0"/>
              </a:rPr>
              <a:t>, T. M., &amp; </a:t>
            </a:r>
            <a:r>
              <a:rPr lang="en-US" altLang="en-US" sz="1800" b="1" dirty="0">
                <a:latin typeface="Times New Roman" panose="02020603050405020304" pitchFamily="18" charset="0"/>
                <a:ea typeface="Times New Roman" panose="02020603050405020304" pitchFamily="18" charset="0"/>
                <a:cs typeface="Times New Roman" panose="02020603050405020304" pitchFamily="18" charset="0"/>
              </a:rPr>
              <a:t>Hays, R. D.</a:t>
            </a:r>
            <a:r>
              <a:rPr lang="en-US" altLang="en-US" sz="1800" dirty="0">
                <a:latin typeface="Times New Roman" panose="02020603050405020304" pitchFamily="18" charset="0"/>
                <a:ea typeface="Times New Roman" panose="02020603050405020304" pitchFamily="18" charset="0"/>
                <a:cs typeface="Times New Roman" panose="02020603050405020304" pitchFamily="18" charset="0"/>
              </a:rPr>
              <a:t> (1996). A review of health-related quality of life assessment in end-stage renal disease. </a:t>
            </a:r>
            <a:r>
              <a:rPr lang="en-US" altLang="en-US" sz="1800" u="sng" dirty="0">
                <a:latin typeface="Times New Roman" panose="02020603050405020304" pitchFamily="18" charset="0"/>
                <a:ea typeface="Times New Roman" panose="02020603050405020304" pitchFamily="18" charset="0"/>
                <a:cs typeface="Times New Roman" panose="02020603050405020304" pitchFamily="18" charset="0"/>
              </a:rPr>
              <a:t>Clinical Therapeutics</a:t>
            </a:r>
            <a:r>
              <a:rPr lang="en-US" altLang="en-US" sz="1800" dirty="0">
                <a:latin typeface="Times New Roman" panose="02020603050405020304" pitchFamily="18" charset="0"/>
                <a:ea typeface="Times New Roman" panose="02020603050405020304" pitchFamily="18" charset="0"/>
                <a:cs typeface="Times New Roman" panose="02020603050405020304" pitchFamily="18" charset="0"/>
              </a:rPr>
              <a:t>, 18 (5), 887-938.</a:t>
            </a:r>
            <a:endParaRPr lang="en-US" sz="1800" dirty="0">
              <a:latin typeface="Times New Roman" panose="02020603050405020304" pitchFamily="18" charset="0"/>
              <a:cs typeface="Times New Roman" panose="02020603050405020304" pitchFamily="18" charset="0"/>
            </a:endParaRPr>
          </a:p>
          <a:p>
            <a:r>
              <a:rPr lang="de-DE" sz="1800" dirty="0">
                <a:latin typeface="Times New Roman" panose="02020603050405020304" pitchFamily="18" charset="0"/>
                <a:cs typeface="Times New Roman" panose="02020603050405020304" pitchFamily="18" charset="0"/>
              </a:rPr>
              <a:t>Rao, S., Carter, W. B., Mapes, D. L., Kallich, J. D., Kamberg, C. J., Spritzer, K. L., &amp; </a:t>
            </a:r>
            <a:r>
              <a:rPr lang="de-DE" sz="1800" b="1" dirty="0">
                <a:latin typeface="Times New Roman" panose="02020603050405020304" pitchFamily="18" charset="0"/>
                <a:cs typeface="Times New Roman" panose="02020603050405020304" pitchFamily="18" charset="0"/>
              </a:rPr>
              <a:t>Hays, R. D.</a:t>
            </a:r>
            <a:r>
              <a:rPr lang="de-DE"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(2000).  Development of subscales from the symptom/problems and effects of kidney-disease items in the Kidney Disease Quality of Life (KDQOL</a:t>
            </a:r>
            <a:r>
              <a:rPr lang="en-US" sz="1800" baseline="30000" dirty="0">
                <a:latin typeface="Times New Roman" panose="02020603050405020304" pitchFamily="18" charset="0"/>
                <a:cs typeface="Times New Roman" panose="02020603050405020304" pitchFamily="18" charset="0"/>
              </a:rPr>
              <a:t>TM</a:t>
            </a:r>
            <a:r>
              <a:rPr lang="en-US" sz="1800" dirty="0">
                <a:latin typeface="Times New Roman" panose="02020603050405020304" pitchFamily="18" charset="0"/>
                <a:cs typeface="Times New Roman" panose="02020603050405020304" pitchFamily="18" charset="0"/>
              </a:rPr>
              <a:t>) instrument.  </a:t>
            </a:r>
            <a:r>
              <a:rPr lang="en-US" sz="1800" u="sng" dirty="0">
                <a:latin typeface="Times New Roman" panose="02020603050405020304" pitchFamily="18" charset="0"/>
                <a:cs typeface="Times New Roman" panose="02020603050405020304" pitchFamily="18" charset="0"/>
              </a:rPr>
              <a:t>Clinical Therapeutics</a:t>
            </a:r>
            <a:r>
              <a:rPr lang="en-US" sz="1800" dirty="0">
                <a:latin typeface="Times New Roman" panose="02020603050405020304" pitchFamily="18" charset="0"/>
                <a:cs typeface="Times New Roman" panose="02020603050405020304" pitchFamily="18" charset="0"/>
              </a:rPr>
              <a:t>, 22, 1099-1111.</a:t>
            </a:r>
            <a:r>
              <a:rPr lang="en-US" altLang="en-US" sz="1800" dirty="0">
                <a:latin typeface="Times New Roman" panose="02020603050405020304" pitchFamily="18" charset="0"/>
                <a:ea typeface="Times New Roman" panose="02020603050405020304" pitchFamily="18" charset="0"/>
                <a:cs typeface="Times New Roman" panose="02020603050405020304" pitchFamily="18" charset="0"/>
              </a:rPr>
              <a:t> </a:t>
            </a:r>
          </a:p>
          <a:p>
            <a:r>
              <a:rPr lang="en-US" sz="1800" dirty="0" err="1">
                <a:highlight>
                  <a:srgbClr val="00FFFF"/>
                </a:highlight>
                <a:latin typeface="Times New Roman" panose="02020603050405020304" pitchFamily="18" charset="0"/>
                <a:cs typeface="Times New Roman" panose="02020603050405020304" pitchFamily="18" charset="0"/>
              </a:rPr>
              <a:t>Peipert</a:t>
            </a:r>
            <a:r>
              <a:rPr lang="en-US" sz="1800" dirty="0">
                <a:highlight>
                  <a:srgbClr val="00FFFF"/>
                </a:highlight>
                <a:latin typeface="Times New Roman" panose="02020603050405020304" pitchFamily="18" charset="0"/>
                <a:cs typeface="Times New Roman" panose="02020603050405020304" pitchFamily="18" charset="0"/>
              </a:rPr>
              <a:t>, J. D</a:t>
            </a:r>
            <a:r>
              <a:rPr lang="en-US" sz="1800" dirty="0">
                <a:latin typeface="Times New Roman" panose="02020603050405020304" pitchFamily="18" charset="0"/>
                <a:cs typeface="Times New Roman" panose="02020603050405020304" pitchFamily="18" charset="0"/>
              </a:rPr>
              <a:t>., &amp; </a:t>
            </a:r>
            <a:r>
              <a:rPr lang="en-US" sz="1800" b="1" dirty="0">
                <a:latin typeface="Times New Roman" panose="02020603050405020304" pitchFamily="18" charset="0"/>
                <a:cs typeface="Times New Roman" panose="02020603050405020304" pitchFamily="18" charset="0"/>
              </a:rPr>
              <a:t>Hays, R. D</a:t>
            </a:r>
            <a:r>
              <a:rPr lang="en-US" sz="1800" dirty="0">
                <a:latin typeface="Times New Roman" panose="02020603050405020304" pitchFamily="18" charset="0"/>
                <a:cs typeface="Times New Roman" panose="02020603050405020304" pitchFamily="18" charset="0"/>
              </a:rPr>
              <a:t>.  (2017).  Using patient reported measures in dialysis clinics.  </a:t>
            </a:r>
            <a:r>
              <a:rPr lang="en-US" sz="1800" u="sng" dirty="0">
                <a:latin typeface="Times New Roman" panose="02020603050405020304" pitchFamily="18" charset="0"/>
                <a:cs typeface="Times New Roman" panose="02020603050405020304" pitchFamily="18" charset="0"/>
              </a:rPr>
              <a:t>Clinical Journal of the American Society of Nephrology</a:t>
            </a:r>
            <a:r>
              <a:rPr lang="en-US" sz="1800" dirty="0">
                <a:latin typeface="Times New Roman" panose="02020603050405020304" pitchFamily="18" charset="0"/>
                <a:cs typeface="Times New Roman" panose="02020603050405020304" pitchFamily="18" charset="0"/>
              </a:rPr>
              <a:t>., 12, 1889-1891.</a:t>
            </a:r>
          </a:p>
          <a:p>
            <a:r>
              <a:rPr lang="en-US" sz="1800" dirty="0" err="1">
                <a:highlight>
                  <a:srgbClr val="00FFFF"/>
                </a:highlight>
                <a:latin typeface="Times New Roman" panose="02020603050405020304" pitchFamily="18" charset="0"/>
                <a:cs typeface="Times New Roman" panose="02020603050405020304" pitchFamily="18" charset="0"/>
              </a:rPr>
              <a:t>Peipert</a:t>
            </a:r>
            <a:r>
              <a:rPr lang="en-US" sz="1800" dirty="0">
                <a:highlight>
                  <a:srgbClr val="00FFFF"/>
                </a:highlight>
                <a:latin typeface="Times New Roman" panose="02020603050405020304" pitchFamily="18" charset="0"/>
                <a:cs typeface="Times New Roman" panose="02020603050405020304" pitchFamily="18" charset="0"/>
              </a:rPr>
              <a:t>, J. D</a:t>
            </a:r>
            <a:r>
              <a:rPr lang="en-US" sz="1800" dirty="0">
                <a:latin typeface="Times New Roman" panose="02020603050405020304" pitchFamily="18" charset="0"/>
                <a:cs typeface="Times New Roman" panose="02020603050405020304" pitchFamily="18" charset="0"/>
              </a:rPr>
              <a:t>., &amp; </a:t>
            </a:r>
            <a:r>
              <a:rPr lang="en-US" sz="1800" b="1" dirty="0">
                <a:latin typeface="Times New Roman" panose="02020603050405020304" pitchFamily="18" charset="0"/>
                <a:cs typeface="Times New Roman" panose="02020603050405020304" pitchFamily="18" charset="0"/>
              </a:rPr>
              <a:t>Hays, R. D</a:t>
            </a:r>
            <a:r>
              <a:rPr lang="en-US" sz="1800" dirty="0">
                <a:latin typeface="Times New Roman" panose="02020603050405020304" pitchFamily="18" charset="0"/>
                <a:cs typeface="Times New Roman" panose="02020603050405020304" pitchFamily="18" charset="0"/>
              </a:rPr>
              <a:t>. (2017). Methodological considerations in</a:t>
            </a:r>
          </a:p>
          <a:p>
            <a:pPr marL="0" indent="0">
              <a:buNone/>
            </a:pPr>
            <a:r>
              <a:rPr lang="en-US" sz="1800" dirty="0">
                <a:latin typeface="Times New Roman" panose="02020603050405020304" pitchFamily="18" charset="0"/>
                <a:cs typeface="Times New Roman" panose="02020603050405020304" pitchFamily="18" charset="0"/>
              </a:rPr>
              <a:t>     using patient reported measures in dialysis clinics.  </a:t>
            </a:r>
            <a:r>
              <a:rPr lang="en-US" sz="1800" u="sng" dirty="0">
                <a:latin typeface="Times New Roman" panose="02020603050405020304" pitchFamily="18" charset="0"/>
                <a:cs typeface="Times New Roman" panose="02020603050405020304" pitchFamily="18" charset="0"/>
              </a:rPr>
              <a:t>JPRO</a:t>
            </a:r>
            <a:r>
              <a:rPr lang="en-US" sz="1800" dirty="0">
                <a:latin typeface="Times New Roman" panose="02020603050405020304" pitchFamily="18" charset="0"/>
                <a:cs typeface="Times New Roman" panose="02020603050405020304" pitchFamily="18" charset="0"/>
              </a:rPr>
              <a:t>.</a:t>
            </a:r>
          </a:p>
          <a:p>
            <a:r>
              <a:rPr lang="en-US" sz="1900" dirty="0" err="1">
                <a:highlight>
                  <a:srgbClr val="00FFFF"/>
                </a:highlight>
                <a:latin typeface="Times New Roman" panose="02020603050405020304" pitchFamily="18" charset="0"/>
                <a:cs typeface="Times New Roman" panose="02020603050405020304" pitchFamily="18" charset="0"/>
              </a:rPr>
              <a:t>Peipert</a:t>
            </a:r>
            <a:r>
              <a:rPr lang="en-US" sz="1900" dirty="0">
                <a:highlight>
                  <a:srgbClr val="00FFFF"/>
                </a:highlight>
                <a:latin typeface="Times New Roman" panose="02020603050405020304" pitchFamily="18" charset="0"/>
                <a:cs typeface="Times New Roman" panose="02020603050405020304" pitchFamily="18" charset="0"/>
              </a:rPr>
              <a:t>, J. D</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Bentler</a:t>
            </a:r>
            <a:r>
              <a:rPr lang="en-US" sz="1900" dirty="0">
                <a:latin typeface="Times New Roman" panose="02020603050405020304" pitchFamily="18" charset="0"/>
                <a:cs typeface="Times New Roman" panose="02020603050405020304" pitchFamily="18" charset="0"/>
              </a:rPr>
              <a:t>, P. M., </a:t>
            </a:r>
            <a:r>
              <a:rPr lang="en-US" sz="1900" dirty="0" err="1">
                <a:latin typeface="Times New Roman" panose="02020603050405020304" pitchFamily="18" charset="0"/>
                <a:cs typeface="Times New Roman" panose="02020603050405020304" pitchFamily="18" charset="0"/>
              </a:rPr>
              <a:t>Klicko</a:t>
            </a:r>
            <a:r>
              <a:rPr lang="en-US" sz="1900" dirty="0">
                <a:latin typeface="Times New Roman" panose="02020603050405020304" pitchFamily="18" charset="0"/>
                <a:cs typeface="Times New Roman" panose="02020603050405020304" pitchFamily="18" charset="0"/>
              </a:rPr>
              <a:t>, K., &amp; </a:t>
            </a:r>
            <a:r>
              <a:rPr lang="en-US" sz="1900" b="1" dirty="0">
                <a:latin typeface="Times New Roman" panose="02020603050405020304" pitchFamily="18" charset="0"/>
                <a:cs typeface="Times New Roman" panose="02020603050405020304" pitchFamily="18" charset="0"/>
              </a:rPr>
              <a:t>Hays, R. D</a:t>
            </a:r>
            <a:r>
              <a:rPr lang="en-US" sz="1900" dirty="0">
                <a:latin typeface="Times New Roman" panose="02020603050405020304" pitchFamily="18" charset="0"/>
                <a:cs typeface="Times New Roman" panose="02020603050405020304" pitchFamily="18" charset="0"/>
              </a:rPr>
              <a:t>.  (2017). </a:t>
            </a:r>
          </a:p>
          <a:p>
            <a:pPr marL="0" indent="0">
              <a:buNone/>
            </a:pPr>
            <a:r>
              <a:rPr lang="en-US" sz="1900" dirty="0">
                <a:latin typeface="Times New Roman" panose="02020603050405020304" pitchFamily="18" charset="0"/>
                <a:cs typeface="Times New Roman" panose="02020603050405020304" pitchFamily="18" charset="0"/>
              </a:rPr>
              <a:t>     Psychometric properties of the Kidney Disease Quality of Life </a:t>
            </a:r>
          </a:p>
          <a:p>
            <a:pPr marL="0" indent="0">
              <a:buNone/>
            </a:pPr>
            <a:r>
              <a:rPr lang="en-US" sz="1900" dirty="0">
                <a:latin typeface="Times New Roman" panose="02020603050405020304" pitchFamily="18" charset="0"/>
                <a:cs typeface="Times New Roman" panose="02020603050405020304" pitchFamily="18" charset="0"/>
              </a:rPr>
              <a:t>    36-item short-form survey (KDQOL</a:t>
            </a:r>
            <a:r>
              <a:rPr lang="en-US" sz="1900" baseline="30000" dirty="0">
                <a:latin typeface="Times New Roman" panose="02020603050405020304" pitchFamily="18" charset="0"/>
                <a:cs typeface="Times New Roman" panose="02020603050405020304" pitchFamily="18" charset="0"/>
              </a:rPr>
              <a:t>TM</a:t>
            </a:r>
            <a:r>
              <a:rPr lang="en-US" sz="1900" dirty="0">
                <a:latin typeface="Times New Roman" panose="02020603050405020304" pitchFamily="18" charset="0"/>
                <a:cs typeface="Times New Roman" panose="02020603050405020304" pitchFamily="18" charset="0"/>
              </a:rPr>
              <a:t>-36) in the United States.  </a:t>
            </a:r>
          </a:p>
          <a:p>
            <a:pPr marL="0" indent="0">
              <a:buNone/>
            </a:pPr>
            <a:r>
              <a:rPr lang="en-US" sz="1900" dirty="0">
                <a:latin typeface="Times New Roman" panose="02020603050405020304" pitchFamily="18" charset="0"/>
                <a:cs typeface="Times New Roman" panose="02020603050405020304" pitchFamily="18" charset="0"/>
              </a:rPr>
              <a:t>    </a:t>
            </a:r>
            <a:r>
              <a:rPr lang="en-US" sz="1900" u="sng" dirty="0">
                <a:latin typeface="Times New Roman" panose="02020603050405020304" pitchFamily="18" charset="0"/>
                <a:cs typeface="Times New Roman" panose="02020603050405020304" pitchFamily="18" charset="0"/>
              </a:rPr>
              <a:t>American Journal of Kidney Disease</a:t>
            </a:r>
            <a:r>
              <a:rPr lang="en-US" sz="1900" dirty="0">
                <a:latin typeface="Times New Roman" panose="02020603050405020304" pitchFamily="18" charset="0"/>
                <a:cs typeface="Times New Roman" panose="02020603050405020304" pitchFamily="18" charset="0"/>
              </a:rPr>
              <a:t>.</a:t>
            </a: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endParaRPr lang="en-US" altLang="en-US" sz="20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F6DE1A9F-E1A7-423B-8AB8-135C58BC1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4572001"/>
            <a:ext cx="1981200" cy="2286000"/>
          </a:xfrm>
          <a:prstGeom prst="rect">
            <a:avLst/>
          </a:prstGeom>
        </p:spPr>
      </p:pic>
      <p:sp>
        <p:nvSpPr>
          <p:cNvPr id="9" name="Rectangle 4">
            <a:extLst>
              <a:ext uri="{FF2B5EF4-FFF2-40B4-BE49-F238E27FC236}">
                <a16:creationId xmlns:a16="http://schemas.microsoft.com/office/drawing/2014/main" id="{4589B009-6FD7-495B-AE01-BB260A4A4DD3}"/>
              </a:ext>
            </a:extLst>
          </p:cNvPr>
          <p:cNvSpPr>
            <a:spLocks noChangeArrowheads="1"/>
          </p:cNvSpPr>
          <p:nvPr/>
        </p:nvSpPr>
        <p:spPr bwMode="auto">
          <a:xfrm>
            <a:off x="0" y="43934"/>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1500" algn="l"/>
              </a:tabLst>
              <a:defRPr>
                <a:solidFill>
                  <a:schemeClr val="tx1"/>
                </a:solidFill>
                <a:latin typeface="Arial" panose="020B0604020202020204" pitchFamily="34" charset="0"/>
              </a:defRPr>
            </a:lvl1pPr>
            <a:lvl2pPr eaLnBrk="0" fontAlgn="base" hangingPunct="0">
              <a:spcBef>
                <a:spcPct val="0"/>
              </a:spcBef>
              <a:spcAft>
                <a:spcPct val="0"/>
              </a:spcAft>
              <a:tabLst>
                <a:tab pos="571500" algn="l"/>
              </a:tabLst>
              <a:defRPr>
                <a:solidFill>
                  <a:schemeClr val="tx1"/>
                </a:solidFill>
                <a:latin typeface="Arial" panose="020B0604020202020204" pitchFamily="34" charset="0"/>
              </a:defRPr>
            </a:lvl2pPr>
            <a:lvl3pPr eaLnBrk="0" fontAlgn="base" hangingPunct="0">
              <a:spcBef>
                <a:spcPct val="0"/>
              </a:spcBef>
              <a:spcAft>
                <a:spcPct val="0"/>
              </a:spcAft>
              <a:tabLst>
                <a:tab pos="571500" algn="l"/>
              </a:tabLst>
              <a:defRPr>
                <a:solidFill>
                  <a:schemeClr val="tx1"/>
                </a:solidFill>
                <a:latin typeface="Arial" panose="020B0604020202020204" pitchFamily="34" charset="0"/>
              </a:defRPr>
            </a:lvl3pPr>
            <a:lvl4pPr eaLnBrk="0" fontAlgn="base" hangingPunct="0">
              <a:spcBef>
                <a:spcPct val="0"/>
              </a:spcBef>
              <a:spcAft>
                <a:spcPct val="0"/>
              </a:spcAft>
              <a:tabLst>
                <a:tab pos="571500" algn="l"/>
              </a:tabLst>
              <a:defRPr>
                <a:solidFill>
                  <a:schemeClr val="tx1"/>
                </a:solidFill>
                <a:latin typeface="Arial" panose="020B0604020202020204" pitchFamily="34" charset="0"/>
              </a:defRPr>
            </a:lvl4pPr>
            <a:lvl5pPr eaLnBrk="0" fontAlgn="base" hangingPunct="0">
              <a:spcBef>
                <a:spcPct val="0"/>
              </a:spcBef>
              <a:spcAft>
                <a:spcPct val="0"/>
              </a:spcAft>
              <a:tabLst>
                <a:tab pos="571500" algn="l"/>
              </a:tabLst>
              <a:defRPr>
                <a:solidFill>
                  <a:schemeClr val="tx1"/>
                </a:solidFill>
                <a:latin typeface="Arial" panose="020B0604020202020204" pitchFamily="34" charset="0"/>
              </a:defRPr>
            </a:lvl5pPr>
            <a:lvl6pPr eaLnBrk="0" fontAlgn="base" hangingPunct="0">
              <a:spcBef>
                <a:spcPct val="0"/>
              </a:spcBef>
              <a:spcAft>
                <a:spcPct val="0"/>
              </a:spcAft>
              <a:tabLst>
                <a:tab pos="571500" algn="l"/>
              </a:tabLst>
              <a:defRPr>
                <a:solidFill>
                  <a:schemeClr val="tx1"/>
                </a:solidFill>
                <a:latin typeface="Arial" panose="020B0604020202020204" pitchFamily="34" charset="0"/>
              </a:defRPr>
            </a:lvl6pPr>
            <a:lvl7pPr eaLnBrk="0" fontAlgn="base" hangingPunct="0">
              <a:spcBef>
                <a:spcPct val="0"/>
              </a:spcBef>
              <a:spcAft>
                <a:spcPct val="0"/>
              </a:spcAft>
              <a:tabLst>
                <a:tab pos="571500" algn="l"/>
              </a:tabLst>
              <a:defRPr>
                <a:solidFill>
                  <a:schemeClr val="tx1"/>
                </a:solidFill>
                <a:latin typeface="Arial" panose="020B0604020202020204" pitchFamily="34" charset="0"/>
              </a:defRPr>
            </a:lvl7pPr>
            <a:lvl8pPr eaLnBrk="0" fontAlgn="base" hangingPunct="0">
              <a:spcBef>
                <a:spcPct val="0"/>
              </a:spcBef>
              <a:spcAft>
                <a:spcPct val="0"/>
              </a:spcAft>
              <a:tabLst>
                <a:tab pos="571500" algn="l"/>
              </a:tabLst>
              <a:defRPr>
                <a:solidFill>
                  <a:schemeClr val="tx1"/>
                </a:solidFill>
                <a:latin typeface="Arial" panose="020B0604020202020204" pitchFamily="34" charset="0"/>
              </a:defRPr>
            </a:lvl8pPr>
            <a:lvl9pPr eaLnBrk="0" fontAlgn="base" hangingPunct="0">
              <a:spcBef>
                <a:spcPct val="0"/>
              </a:spcBef>
              <a:spcAft>
                <a:spcPct val="0"/>
              </a:spcAft>
              <a:tabLst>
                <a:tab pos="5715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5715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13307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Reliability</a:t>
            </a:r>
          </a:p>
        </p:txBody>
      </p:sp>
      <p:graphicFrame>
        <p:nvGraphicFramePr>
          <p:cNvPr id="6" name="Content Placeholder 5"/>
          <p:cNvGraphicFramePr>
            <a:graphicFrameLocks noGrp="1"/>
          </p:cNvGraphicFramePr>
          <p:nvPr>
            <p:ph idx="1"/>
            <p:extLst/>
          </p:nvPr>
        </p:nvGraphicFramePr>
        <p:xfrm>
          <a:off x="468314" y="1384300"/>
          <a:ext cx="7769224"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Oval 2"/>
          <p:cNvSpPr/>
          <p:nvPr/>
        </p:nvSpPr>
        <p:spPr bwMode="auto">
          <a:xfrm>
            <a:off x="4572000" y="3349154"/>
            <a:ext cx="914400" cy="533400"/>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4" name="TextBox 3"/>
          <p:cNvSpPr txBox="1"/>
          <p:nvPr/>
        </p:nvSpPr>
        <p:spPr>
          <a:xfrm>
            <a:off x="6103938" y="238224"/>
            <a:ext cx="2133600" cy="923330"/>
          </a:xfrm>
          <a:prstGeom prst="rect">
            <a:avLst/>
          </a:prstGeom>
          <a:noFill/>
          <a:ln w="38100">
            <a:solidFill>
              <a:srgbClr val="00B050"/>
            </a:solidFill>
          </a:ln>
        </p:spPr>
        <p:txBody>
          <a:bodyPr wrap="square" rtlCol="0">
            <a:spAutoFit/>
          </a:bodyPr>
          <a:lstStyle/>
          <a:p>
            <a:r>
              <a:rPr lang="en-US" u="sng" dirty="0"/>
              <a:t>&gt;</a:t>
            </a:r>
            <a:r>
              <a:rPr lang="en-US" dirty="0"/>
              <a:t>0.70 acceptable</a:t>
            </a:r>
          </a:p>
          <a:p>
            <a:r>
              <a:rPr lang="en-US" u="sng" dirty="0"/>
              <a:t>&gt;</a:t>
            </a:r>
            <a:r>
              <a:rPr lang="en-US" dirty="0"/>
              <a:t>0.80 good</a:t>
            </a:r>
          </a:p>
          <a:p>
            <a:r>
              <a:rPr lang="en-US" u="sng" dirty="0"/>
              <a:t>&gt;</a:t>
            </a:r>
            <a:r>
              <a:rPr lang="en-US" dirty="0"/>
              <a:t>0.90 excellent</a:t>
            </a:r>
          </a:p>
        </p:txBody>
      </p:sp>
      <p:sp>
        <p:nvSpPr>
          <p:cNvPr id="7" name="Oval 6"/>
          <p:cNvSpPr/>
          <p:nvPr/>
        </p:nvSpPr>
        <p:spPr bwMode="auto">
          <a:xfrm>
            <a:off x="6934200" y="1828800"/>
            <a:ext cx="914400" cy="533400"/>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8" name="Oval 7"/>
          <p:cNvSpPr/>
          <p:nvPr/>
        </p:nvSpPr>
        <p:spPr bwMode="auto">
          <a:xfrm>
            <a:off x="2286000" y="3581400"/>
            <a:ext cx="914400" cy="533400"/>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5" name="TextBox 4">
            <a:extLst>
              <a:ext uri="{FF2B5EF4-FFF2-40B4-BE49-F238E27FC236}">
                <a16:creationId xmlns:a16="http://schemas.microsoft.com/office/drawing/2014/main" id="{8143BABD-D8ED-4FE8-B872-A1407D5E93CC}"/>
              </a:ext>
            </a:extLst>
          </p:cNvPr>
          <p:cNvSpPr txBox="1"/>
          <p:nvPr/>
        </p:nvSpPr>
        <p:spPr>
          <a:xfrm>
            <a:off x="1066800" y="6172200"/>
            <a:ext cx="7769224" cy="369332"/>
          </a:xfrm>
          <a:prstGeom prst="rect">
            <a:avLst/>
          </a:prstGeom>
          <a:noFill/>
        </p:spPr>
        <p:txBody>
          <a:bodyPr wrap="square" rtlCol="0">
            <a:spAutoFit/>
          </a:bodyPr>
          <a:lstStyle/>
          <a:p>
            <a:r>
              <a:rPr lang="en-US" dirty="0"/>
              <a:t>Sample sizes required for 0.70 facility-level reliability are 40, 38 and 24.</a:t>
            </a:r>
          </a:p>
        </p:txBody>
      </p:sp>
    </p:spTree>
    <p:extLst>
      <p:ext uri="{BB962C8B-B14F-4D97-AF65-F5344CB8AC3E}">
        <p14:creationId xmlns:p14="http://schemas.microsoft.com/office/powerpoint/2010/main" val="353548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3200" dirty="0">
                <a:latin typeface="Arial" panose="020B0604020202020204" pitchFamily="34" charset="0"/>
                <a:cs typeface="Arial" panose="020B0604020202020204" pitchFamily="34" charset="0"/>
              </a:rPr>
              <a:t>Construct Validity</a:t>
            </a:r>
            <a:endParaRPr lang="en-US" dirty="0"/>
          </a:p>
        </p:txBody>
      </p:sp>
      <p:graphicFrame>
        <p:nvGraphicFramePr>
          <p:cNvPr id="4" name="Table 3"/>
          <p:cNvGraphicFramePr>
            <a:graphicFrameLocks noGrp="1"/>
          </p:cNvGraphicFramePr>
          <p:nvPr>
            <p:extLst/>
          </p:nvPr>
        </p:nvGraphicFramePr>
        <p:xfrm>
          <a:off x="468313" y="1295400"/>
          <a:ext cx="8218486" cy="4374594"/>
        </p:xfrm>
        <a:graphic>
          <a:graphicData uri="http://schemas.openxmlformats.org/drawingml/2006/table">
            <a:tbl>
              <a:tblPr firstRow="1" firstCol="1" bandRow="1">
                <a:tableStyleId>{3B4B98B0-60AC-42C2-AFA5-B58CD77FA1E5}</a:tableStyleId>
              </a:tblPr>
              <a:tblGrid>
                <a:gridCol w="2015854">
                  <a:extLst>
                    <a:ext uri="{9D8B030D-6E8A-4147-A177-3AD203B41FA5}">
                      <a16:colId xmlns:a16="http://schemas.microsoft.com/office/drawing/2014/main" val="593413831"/>
                    </a:ext>
                  </a:extLst>
                </a:gridCol>
                <a:gridCol w="930395">
                  <a:extLst>
                    <a:ext uri="{9D8B030D-6E8A-4147-A177-3AD203B41FA5}">
                      <a16:colId xmlns:a16="http://schemas.microsoft.com/office/drawing/2014/main" val="2629995336"/>
                    </a:ext>
                  </a:extLst>
                </a:gridCol>
                <a:gridCol w="930395">
                  <a:extLst>
                    <a:ext uri="{9D8B030D-6E8A-4147-A177-3AD203B41FA5}">
                      <a16:colId xmlns:a16="http://schemas.microsoft.com/office/drawing/2014/main" val="2247171313"/>
                    </a:ext>
                  </a:extLst>
                </a:gridCol>
                <a:gridCol w="1240526">
                  <a:extLst>
                    <a:ext uri="{9D8B030D-6E8A-4147-A177-3AD203B41FA5}">
                      <a16:colId xmlns:a16="http://schemas.microsoft.com/office/drawing/2014/main" val="1689709003"/>
                    </a:ext>
                  </a:extLst>
                </a:gridCol>
                <a:gridCol w="1007928">
                  <a:extLst>
                    <a:ext uri="{9D8B030D-6E8A-4147-A177-3AD203B41FA5}">
                      <a16:colId xmlns:a16="http://schemas.microsoft.com/office/drawing/2014/main" val="2116740804"/>
                    </a:ext>
                  </a:extLst>
                </a:gridCol>
                <a:gridCol w="1085461">
                  <a:extLst>
                    <a:ext uri="{9D8B030D-6E8A-4147-A177-3AD203B41FA5}">
                      <a16:colId xmlns:a16="http://schemas.microsoft.com/office/drawing/2014/main" val="1515780331"/>
                    </a:ext>
                  </a:extLst>
                </a:gridCol>
                <a:gridCol w="1007927">
                  <a:extLst>
                    <a:ext uri="{9D8B030D-6E8A-4147-A177-3AD203B41FA5}">
                      <a16:colId xmlns:a16="http://schemas.microsoft.com/office/drawing/2014/main" val="1852517094"/>
                    </a:ext>
                  </a:extLst>
                </a:gridCol>
              </a:tblGrid>
              <a:tr h="775179">
                <a:tc>
                  <a:txBody>
                    <a:bodyPr/>
                    <a:lstStyle/>
                    <a:p>
                      <a:pPr marL="0" marR="0">
                        <a:lnSpc>
                          <a:spcPct val="115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600">
                          <a:effectLst/>
                        </a:rPr>
                        <a:t>KDQOL</a:t>
                      </a:r>
                    </a:p>
                    <a:p>
                      <a:pPr marL="0" marR="0">
                        <a:lnSpc>
                          <a:spcPct val="115000"/>
                        </a:lnSpc>
                        <a:spcBef>
                          <a:spcPts val="0"/>
                        </a:spcBef>
                        <a:spcAft>
                          <a:spcPts val="0"/>
                        </a:spcAft>
                      </a:pPr>
                      <a:r>
                        <a:rPr lang="en-US" sz="1600">
                          <a:effectLst/>
                        </a:rPr>
                        <a:t>Burden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600">
                          <a:effectLst/>
                        </a:rPr>
                        <a:t>p-value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600">
                          <a:effectLst/>
                        </a:rPr>
                        <a:t>KDQOL</a:t>
                      </a:r>
                    </a:p>
                    <a:p>
                      <a:pPr marL="0" marR="0">
                        <a:lnSpc>
                          <a:spcPct val="115000"/>
                        </a:lnSpc>
                        <a:spcBef>
                          <a:spcPts val="0"/>
                        </a:spcBef>
                        <a:spcAft>
                          <a:spcPts val="0"/>
                        </a:spcAft>
                      </a:pPr>
                      <a:r>
                        <a:rPr lang="en-US" sz="1600">
                          <a:effectLst/>
                        </a:rPr>
                        <a:t>Symptoms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600">
                          <a:effectLst/>
                        </a:rPr>
                        <a:t>p-value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600">
                          <a:effectLst/>
                        </a:rPr>
                        <a:t>KDQOL</a:t>
                      </a:r>
                    </a:p>
                    <a:p>
                      <a:pPr marL="0" marR="0">
                        <a:lnSpc>
                          <a:spcPct val="115000"/>
                        </a:lnSpc>
                        <a:spcBef>
                          <a:spcPts val="0"/>
                        </a:spcBef>
                        <a:spcAft>
                          <a:spcPts val="0"/>
                        </a:spcAft>
                      </a:pPr>
                      <a:r>
                        <a:rPr lang="en-US" sz="1600">
                          <a:effectLst/>
                        </a:rPr>
                        <a:t>Effects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600" dirty="0">
                          <a:effectLst/>
                        </a:rPr>
                        <a:t>p-value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3224415"/>
                  </a:ext>
                </a:extLst>
              </a:tr>
              <a:tr h="377234">
                <a:tc>
                  <a:txBody>
                    <a:bodyPr/>
                    <a:lstStyle/>
                    <a:p>
                      <a:pPr marL="0" marR="0">
                        <a:lnSpc>
                          <a:spcPct val="115000"/>
                        </a:lnSpc>
                        <a:spcBef>
                          <a:spcPts val="0"/>
                        </a:spcBef>
                        <a:spcAft>
                          <a:spcPts val="0"/>
                        </a:spcAft>
                      </a:pPr>
                      <a:r>
                        <a:rPr lang="en-US" sz="1600">
                          <a:effectLst/>
                        </a:rPr>
                        <a:t>Dialysis Type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34790269"/>
                  </a:ext>
                </a:extLst>
              </a:tr>
              <a:tr h="377234">
                <a:tc>
                  <a:txBody>
                    <a:bodyPr/>
                    <a:lstStyle/>
                    <a:p>
                      <a:pPr marL="0" marR="0">
                        <a:lnSpc>
                          <a:spcPct val="115000"/>
                        </a:lnSpc>
                        <a:spcBef>
                          <a:spcPts val="0"/>
                        </a:spcBef>
                        <a:spcAft>
                          <a:spcPts val="0"/>
                        </a:spcAft>
                      </a:pPr>
                      <a:r>
                        <a:rPr lang="en-US" sz="1600" b="0">
                          <a:effectLst/>
                        </a:rPr>
                        <a:t>Peritoneal Dialysis</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dirty="0">
                          <a:effectLst/>
                        </a:rPr>
                        <a:t>56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600">
                          <a:effectLst/>
                        </a:rPr>
                        <a:t>ref</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600">
                          <a:effectLst/>
                        </a:rPr>
                        <a:t>80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600">
                          <a:effectLst/>
                        </a:rPr>
                        <a:t>ref</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600">
                          <a:effectLst/>
                        </a:rPr>
                        <a:t>76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600">
                          <a:effectLst/>
                        </a:rPr>
                        <a:t>ref</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48261865"/>
                  </a:ext>
                </a:extLst>
              </a:tr>
              <a:tr h="377234">
                <a:tc>
                  <a:txBody>
                    <a:bodyPr/>
                    <a:lstStyle/>
                    <a:p>
                      <a:pPr marL="0" marR="0">
                        <a:lnSpc>
                          <a:spcPct val="115000"/>
                        </a:lnSpc>
                        <a:spcBef>
                          <a:spcPts val="0"/>
                        </a:spcBef>
                        <a:spcAft>
                          <a:spcPts val="0"/>
                        </a:spcAft>
                      </a:pPr>
                      <a:r>
                        <a:rPr lang="en-US" sz="1600" b="0" dirty="0">
                          <a:effectLst/>
                        </a:rPr>
                        <a:t>In-Center Hemodialysis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a:effectLst/>
                        </a:rPr>
                        <a:t>52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600" dirty="0">
                          <a:solidFill>
                            <a:srgbClr val="FF0000"/>
                          </a:solidFill>
                          <a:effectLst/>
                        </a:rPr>
                        <a:t>&lt;0.001</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600" dirty="0">
                          <a:effectLst/>
                        </a:rPr>
                        <a:t>79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600" dirty="0">
                          <a:solidFill>
                            <a:srgbClr val="FF0000"/>
                          </a:solidFill>
                          <a:effectLst/>
                        </a:rPr>
                        <a:t>&lt;0.001</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600" dirty="0">
                          <a:effectLst/>
                        </a:rPr>
                        <a:t>73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600" dirty="0">
                          <a:solidFill>
                            <a:srgbClr val="FF0000"/>
                          </a:solidFill>
                          <a:effectLst/>
                        </a:rPr>
                        <a:t>&lt;0.001</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6808534"/>
                  </a:ext>
                </a:extLst>
              </a:tr>
              <a:tr h="775179">
                <a:tc>
                  <a:txBody>
                    <a:bodyPr/>
                    <a:lstStyle/>
                    <a:p>
                      <a:pPr marL="0" marR="0">
                        <a:lnSpc>
                          <a:spcPct val="115000"/>
                        </a:lnSpc>
                        <a:spcBef>
                          <a:spcPts val="0"/>
                        </a:spcBef>
                        <a:spcAft>
                          <a:spcPts val="0"/>
                        </a:spcAft>
                      </a:pPr>
                      <a:r>
                        <a:rPr lang="en-US" sz="1600" b="0" dirty="0">
                          <a:effectLst/>
                        </a:rPr>
                        <a:t>Conventional Home Hemodialysis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a:effectLst/>
                        </a:rPr>
                        <a:t>52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600" dirty="0">
                          <a:solidFill>
                            <a:srgbClr val="FF0000"/>
                          </a:solidFill>
                          <a:effectLst/>
                        </a:rPr>
                        <a:t>&lt;0.001</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600">
                          <a:effectLst/>
                        </a:rPr>
                        <a:t>80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600" dirty="0">
                          <a:solidFill>
                            <a:srgbClr val="FF0000"/>
                          </a:solidFill>
                          <a:effectLst/>
                        </a:rPr>
                        <a:t>0.03</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600">
                          <a:effectLst/>
                        </a:rPr>
                        <a:t>75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600" dirty="0">
                          <a:solidFill>
                            <a:srgbClr val="FF0000"/>
                          </a:solidFill>
                          <a:effectLst/>
                        </a:rPr>
                        <a:t>&lt;0.001</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89339446"/>
                  </a:ext>
                </a:extLst>
              </a:tr>
              <a:tr h="377234">
                <a:tc>
                  <a:txBody>
                    <a:bodyPr/>
                    <a:lstStyle/>
                    <a:p>
                      <a:pPr marL="0" marR="0">
                        <a:lnSpc>
                          <a:spcPct val="115000"/>
                        </a:lnSpc>
                        <a:spcBef>
                          <a:spcPts val="0"/>
                        </a:spcBef>
                        <a:spcAft>
                          <a:spcPts val="0"/>
                        </a:spcAft>
                      </a:pPr>
                      <a:r>
                        <a:rPr lang="en-US" sz="1600" b="0" dirty="0">
                          <a:effectLst/>
                        </a:rPr>
                        <a:t>Other</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600">
                          <a:effectLst/>
                        </a:rPr>
                        <a:t>52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600" dirty="0">
                          <a:solidFill>
                            <a:srgbClr val="FF0000"/>
                          </a:solidFill>
                          <a:effectLst/>
                        </a:rPr>
                        <a:t>&lt;0.001</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600">
                          <a:effectLst/>
                        </a:rPr>
                        <a:t>80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600" dirty="0">
                          <a:effectLst/>
                        </a:rPr>
                        <a:t>0.48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600">
                          <a:effectLst/>
                        </a:rPr>
                        <a:t>74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600" dirty="0">
                          <a:solidFill>
                            <a:srgbClr val="FF0000"/>
                          </a:solidFill>
                          <a:effectLst/>
                        </a:rPr>
                        <a:t>0.008</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50546798"/>
                  </a:ext>
                </a:extLst>
              </a:tr>
              <a:tr h="377234">
                <a:tc>
                  <a:txBody>
                    <a:bodyPr/>
                    <a:lstStyle/>
                    <a:p>
                      <a:pPr marL="0" marR="0">
                        <a:lnSpc>
                          <a:spcPct val="115000"/>
                        </a:lnSpc>
                        <a:spcBef>
                          <a:spcPts val="0"/>
                        </a:spcBef>
                        <a:spcAft>
                          <a:spcPts val="0"/>
                        </a:spcAft>
                      </a:pPr>
                      <a:r>
                        <a:rPr lang="en-US" sz="1600" dirty="0">
                          <a:effectLst/>
                        </a:rPr>
                        <a:t>Diabetes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88316592"/>
                  </a:ext>
                </a:extLst>
              </a:tr>
              <a:tr h="377234">
                <a:tc>
                  <a:txBody>
                    <a:bodyPr/>
                    <a:lstStyle/>
                    <a:p>
                      <a:pPr marL="0" marR="0">
                        <a:lnSpc>
                          <a:spcPct val="115000"/>
                        </a:lnSpc>
                        <a:spcBef>
                          <a:spcPts val="0"/>
                        </a:spcBef>
                        <a:spcAft>
                          <a:spcPts val="0"/>
                        </a:spcAft>
                      </a:pPr>
                      <a:r>
                        <a:rPr lang="en-US" sz="1600" b="0" dirty="0">
                          <a:effectLst/>
                        </a:rPr>
                        <a:t>Yes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600">
                          <a:effectLst/>
                        </a:rPr>
                        <a:t>51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600" dirty="0">
                          <a:effectLst/>
                        </a:rPr>
                        <a:t>Ref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600">
                          <a:effectLst/>
                        </a:rPr>
                        <a:t>78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600" dirty="0">
                          <a:effectLst/>
                        </a:rPr>
                        <a:t>Ref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600">
                          <a:effectLst/>
                        </a:rPr>
                        <a:t>73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600" dirty="0">
                          <a:effectLst/>
                        </a:rPr>
                        <a:t>Ref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24912615"/>
                  </a:ext>
                </a:extLst>
              </a:tr>
              <a:tr h="377234">
                <a:tc>
                  <a:txBody>
                    <a:bodyPr/>
                    <a:lstStyle/>
                    <a:p>
                      <a:pPr marL="0" marR="0">
                        <a:lnSpc>
                          <a:spcPct val="115000"/>
                        </a:lnSpc>
                        <a:spcBef>
                          <a:spcPts val="0"/>
                        </a:spcBef>
                        <a:spcAft>
                          <a:spcPts val="0"/>
                        </a:spcAft>
                      </a:pPr>
                      <a:r>
                        <a:rPr lang="en-US" sz="1600" b="0" dirty="0">
                          <a:effectLst/>
                        </a:rPr>
                        <a:t>No</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600">
                          <a:effectLst/>
                        </a:rPr>
                        <a:t>54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600" dirty="0">
                          <a:solidFill>
                            <a:srgbClr val="FF0000"/>
                          </a:solidFill>
                          <a:effectLst/>
                        </a:rPr>
                        <a:t>&lt;0.001</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600" dirty="0">
                          <a:effectLst/>
                        </a:rPr>
                        <a:t>80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600" dirty="0">
                          <a:solidFill>
                            <a:srgbClr val="FF0000"/>
                          </a:solidFill>
                          <a:effectLst/>
                        </a:rPr>
                        <a:t>&lt;0.001</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600">
                          <a:effectLst/>
                        </a:rPr>
                        <a:t>75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600" dirty="0">
                          <a:solidFill>
                            <a:srgbClr val="FF0000"/>
                          </a:solidFill>
                          <a:effectLst/>
                        </a:rPr>
                        <a:t>&lt;0.001</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3686772"/>
                  </a:ext>
                </a:extLst>
              </a:tr>
            </a:tbl>
          </a:graphicData>
        </a:graphic>
      </p:graphicFrame>
    </p:spTree>
    <p:extLst>
      <p:ext uri="{BB962C8B-B14F-4D97-AF65-F5344CB8AC3E}">
        <p14:creationId xmlns:p14="http://schemas.microsoft.com/office/powerpoint/2010/main" val="1691059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4" y="1993900"/>
            <a:ext cx="7769225" cy="4254500"/>
          </a:xfrm>
        </p:spPr>
        <p:txBody>
          <a:bodyPr>
            <a:normAutofit lnSpcReduction="10000"/>
          </a:bodyPr>
          <a:lstStyle/>
          <a:p>
            <a:pPr>
              <a:lnSpc>
                <a:spcPct val="100000"/>
              </a:lnSpc>
            </a:pPr>
            <a:r>
              <a:rPr lang="en-US" sz="3200" dirty="0">
                <a:latin typeface="Arial" panose="020B0604020202020204" pitchFamily="34" charset="0"/>
                <a:cs typeface="Arial" panose="020B0604020202020204" pitchFamily="34" charset="0"/>
              </a:rPr>
              <a:t>Content area experts, methodological experts, clinicians from academia, and NIH project officers</a:t>
            </a:r>
          </a:p>
          <a:p>
            <a:pPr>
              <a:lnSpc>
                <a:spcPct val="100000"/>
              </a:lnSpc>
            </a:pPr>
            <a:r>
              <a:rPr lang="en-US" sz="3200" dirty="0">
                <a:latin typeface="Arial" panose="020B0604020202020204" pitchFamily="34" charset="0"/>
                <a:cs typeface="Arial" panose="020B0604020202020204" pitchFamily="34" charset="0"/>
              </a:rPr>
              <a:t>Can be assessed as static “short forms” or through computer adaptive testing (CAT)</a:t>
            </a:r>
          </a:p>
          <a:p>
            <a:pPr>
              <a:lnSpc>
                <a:spcPct val="100000"/>
              </a:lnSpc>
            </a:pPr>
            <a:r>
              <a:rPr lang="en-US" sz="3200" dirty="0">
                <a:latin typeface="Arial" panose="020B0604020202020204" pitchFamily="34" charset="0"/>
                <a:cs typeface="Arial" panose="020B0604020202020204" pitchFamily="34" charset="0"/>
              </a:rPr>
              <a:t>Normed T-scores</a:t>
            </a:r>
          </a:p>
          <a:p>
            <a:pPr lvl="1">
              <a:lnSpc>
                <a:spcPct val="100000"/>
              </a:lnSpc>
            </a:pPr>
            <a:r>
              <a:rPr lang="en-US" sz="2400" dirty="0">
                <a:latin typeface="Arial" panose="020B0604020202020204" pitchFamily="34" charset="0"/>
                <a:cs typeface="Arial" panose="020B0604020202020204" pitchFamily="34" charset="0"/>
              </a:rPr>
              <a:t>Mean of 50, SD of 10, referenced to the U.S. general population</a:t>
            </a:r>
          </a:p>
        </p:txBody>
      </p:sp>
      <p:sp>
        <p:nvSpPr>
          <p:cNvPr id="4" name="AutoShape 2" descr="Image result for PROM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PROM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Image result for PROM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00818"/>
            <a:ext cx="2381250" cy="15049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29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4" y="660400"/>
            <a:ext cx="8470899" cy="787400"/>
          </a:xfrm>
        </p:spPr>
        <p:txBody>
          <a:bodyPr>
            <a:normAutofit/>
          </a:bodyPr>
          <a:lstStyle/>
          <a:p>
            <a:r>
              <a:rPr lang="en-US" sz="3600" dirty="0">
                <a:latin typeface="Arial" panose="020B0604020202020204" pitchFamily="34" charset="0"/>
                <a:cs typeface="Arial" panose="020B0604020202020204" pitchFamily="34" charset="0"/>
              </a:rPr>
              <a:t>Universal Health-Related Quality of Life</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803" t="14777" r="3942" b="7343"/>
          <a:stretch/>
        </p:blipFill>
        <p:spPr bwMode="auto">
          <a:xfrm>
            <a:off x="1219200" y="1981200"/>
            <a:ext cx="6850805" cy="448310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5401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58EB1-C361-4455-9203-E74280861351}"/>
              </a:ext>
            </a:extLst>
          </p:cNvPr>
          <p:cNvSpPr>
            <a:spLocks noGrp="1"/>
          </p:cNvSpPr>
          <p:nvPr>
            <p:ph type="title"/>
          </p:nvPr>
        </p:nvSpPr>
        <p:spPr/>
        <p:txBody>
          <a:bodyPr>
            <a:normAutofit fontScale="90000"/>
          </a:bodyPr>
          <a:lstStyle/>
          <a:p>
            <a:r>
              <a:rPr lang="en-US" dirty="0" err="1"/>
              <a:t>Peipert</a:t>
            </a:r>
            <a:r>
              <a:rPr lang="en-US" dirty="0"/>
              <a:t> and Hays 1</a:t>
            </a:r>
            <a:r>
              <a:rPr lang="en-US" baseline="30000" dirty="0"/>
              <a:t>st</a:t>
            </a:r>
            <a:r>
              <a:rPr lang="en-US" dirty="0"/>
              <a:t> Recommendation</a:t>
            </a:r>
          </a:p>
        </p:txBody>
      </p:sp>
      <p:sp>
        <p:nvSpPr>
          <p:cNvPr id="3" name="Content Placeholder 2">
            <a:extLst>
              <a:ext uri="{FF2B5EF4-FFF2-40B4-BE49-F238E27FC236}">
                <a16:creationId xmlns:a16="http://schemas.microsoft.com/office/drawing/2014/main" id="{777E5C90-DD3A-42D3-9349-45102D179462}"/>
              </a:ext>
            </a:extLst>
          </p:cNvPr>
          <p:cNvSpPr>
            <a:spLocks noGrp="1"/>
          </p:cNvSpPr>
          <p:nvPr>
            <p:ph idx="1"/>
          </p:nvPr>
        </p:nvSpPr>
        <p:spPr/>
        <p:txBody>
          <a:bodyPr/>
          <a:lstStyle/>
          <a:p>
            <a:pPr marL="0" indent="0" algn="ctr">
              <a:lnSpc>
                <a:spcPct val="100000"/>
              </a:lnSpc>
              <a:buNone/>
            </a:pPr>
            <a:r>
              <a:rPr lang="en-US" b="1" i="1" dirty="0">
                <a:latin typeface="Arial" panose="020B0604020202020204" pitchFamily="34" charset="0"/>
                <a:cs typeface="Arial" panose="020B0604020202020204" pitchFamily="34" charset="0"/>
              </a:rPr>
              <a:t>We recommend the continued use of the KDQOL-36 instrument with dialysis patients for the purposes of dialysis centers’ internal quality improvement</a:t>
            </a:r>
          </a:p>
          <a:p>
            <a:pPr marL="0" indent="0" algn="ctr">
              <a:lnSpc>
                <a:spcPct val="100000"/>
              </a:lnSpc>
              <a:buNone/>
            </a:pPr>
            <a:endParaRPr lang="en-US" b="1" i="1" dirty="0">
              <a:latin typeface="Arial" panose="020B0604020202020204" pitchFamily="34" charset="0"/>
              <a:cs typeface="Arial" panose="020B0604020202020204" pitchFamily="34" charset="0"/>
            </a:endParaRPr>
          </a:p>
          <a:p>
            <a:pPr marL="0" indent="0" algn="ctr">
              <a:lnSpc>
                <a:spcPct val="100000"/>
              </a:lnSpc>
              <a:buNone/>
            </a:pPr>
            <a:r>
              <a:rPr lang="en-US" i="1" dirty="0">
                <a:latin typeface="Arial" panose="020B0604020202020204" pitchFamily="34" charset="0"/>
                <a:cs typeface="Arial" panose="020B0604020202020204" pitchFamily="34" charset="0"/>
              </a:rPr>
              <a:t>Improve KDQOL-36 by replacing </a:t>
            </a:r>
          </a:p>
          <a:p>
            <a:pPr marL="0" indent="0" algn="ctr">
              <a:lnSpc>
                <a:spcPct val="100000"/>
              </a:lnSpc>
              <a:buNone/>
            </a:pPr>
            <a:r>
              <a:rPr lang="en-US" i="1" dirty="0">
                <a:latin typeface="Arial" panose="020B0604020202020204" pitchFamily="34" charset="0"/>
                <a:cs typeface="Arial" panose="020B0604020202020204" pitchFamily="34" charset="0"/>
              </a:rPr>
              <a:t>SF-12 with PROMIS items</a:t>
            </a:r>
          </a:p>
          <a:p>
            <a:endParaRPr lang="en-US" dirty="0"/>
          </a:p>
        </p:txBody>
      </p:sp>
    </p:spTree>
    <p:extLst>
      <p:ext uri="{BB962C8B-B14F-4D97-AF65-F5344CB8AC3E}">
        <p14:creationId xmlns:p14="http://schemas.microsoft.com/office/powerpoint/2010/main" val="3161691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KCQA Recommendations</a:t>
            </a:r>
          </a:p>
        </p:txBody>
      </p:sp>
      <p:graphicFrame>
        <p:nvGraphicFramePr>
          <p:cNvPr id="4" name="Content Placeholder 3"/>
          <p:cNvGraphicFramePr>
            <a:graphicFrameLocks noGrp="1"/>
          </p:cNvGraphicFramePr>
          <p:nvPr>
            <p:ph idx="1"/>
            <p:extLst/>
          </p:nvPr>
        </p:nvGraphicFramePr>
        <p:xfrm>
          <a:off x="304800" y="1143000"/>
          <a:ext cx="8634413"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75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61D77086-D04F-4E82-9A26-D596D099F15D}"/>
                                            </p:graphicEl>
                                          </p:spTgt>
                                        </p:tgtEl>
                                        <p:attrNameLst>
                                          <p:attrName>style.visibility</p:attrName>
                                        </p:attrNameLst>
                                      </p:cBhvr>
                                      <p:to>
                                        <p:strVal val="visible"/>
                                      </p:to>
                                    </p:set>
                                    <p:animEffect transition="in" filter="fade">
                                      <p:cBhvr>
                                        <p:cTn id="7" dur="500"/>
                                        <p:tgtEl>
                                          <p:spTgt spid="4">
                                            <p:graphicEl>
                                              <a:dgm id="{61D77086-D04F-4E82-9A26-D596D099F15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7CEB5090-0509-4E9E-941F-F00D5446E13A}"/>
                                            </p:graphicEl>
                                          </p:spTgt>
                                        </p:tgtEl>
                                        <p:attrNameLst>
                                          <p:attrName>style.visibility</p:attrName>
                                        </p:attrNameLst>
                                      </p:cBhvr>
                                      <p:to>
                                        <p:strVal val="visible"/>
                                      </p:to>
                                    </p:set>
                                    <p:animEffect transition="in" filter="fade">
                                      <p:cBhvr>
                                        <p:cTn id="10" dur="500"/>
                                        <p:tgtEl>
                                          <p:spTgt spid="4">
                                            <p:graphicEl>
                                              <a:dgm id="{7CEB5090-0509-4E9E-941F-F00D5446E13A}"/>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45797C8F-5467-496C-B5B7-9050D9C9072B}"/>
                                            </p:graphicEl>
                                          </p:spTgt>
                                        </p:tgtEl>
                                        <p:attrNameLst>
                                          <p:attrName>style.visibility</p:attrName>
                                        </p:attrNameLst>
                                      </p:cBhvr>
                                      <p:to>
                                        <p:strVal val="visible"/>
                                      </p:to>
                                    </p:set>
                                    <p:animEffect transition="in" filter="fade">
                                      <p:cBhvr>
                                        <p:cTn id="15" dur="500"/>
                                        <p:tgtEl>
                                          <p:spTgt spid="4">
                                            <p:graphicEl>
                                              <a:dgm id="{45797C8F-5467-496C-B5B7-9050D9C9072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3DBBABAB-FCA1-4F14-8C02-44DC3CE05DAB}"/>
                                            </p:graphicEl>
                                          </p:spTgt>
                                        </p:tgtEl>
                                        <p:attrNameLst>
                                          <p:attrName>style.visibility</p:attrName>
                                        </p:attrNameLst>
                                      </p:cBhvr>
                                      <p:to>
                                        <p:strVal val="visible"/>
                                      </p:to>
                                    </p:set>
                                    <p:animEffect transition="in" filter="fade">
                                      <p:cBhvr>
                                        <p:cTn id="20" dur="500"/>
                                        <p:tgtEl>
                                          <p:spTgt spid="4">
                                            <p:graphicEl>
                                              <a:dgm id="{3DBBABAB-FCA1-4F14-8C02-44DC3CE05DAB}"/>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20FAD1FD-573E-4B8F-AF8F-230352931637}"/>
                                            </p:graphicEl>
                                          </p:spTgt>
                                        </p:tgtEl>
                                        <p:attrNameLst>
                                          <p:attrName>style.visibility</p:attrName>
                                        </p:attrNameLst>
                                      </p:cBhvr>
                                      <p:to>
                                        <p:strVal val="visible"/>
                                      </p:to>
                                    </p:set>
                                    <p:animEffect transition="in" filter="fade">
                                      <p:cBhvr>
                                        <p:cTn id="23" dur="500"/>
                                        <p:tgtEl>
                                          <p:spTgt spid="4">
                                            <p:graphicEl>
                                              <a:dgm id="{20FAD1FD-573E-4B8F-AF8F-230352931637}"/>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F7157056-1C54-4377-91A3-2C36273B10FD}"/>
                                            </p:graphicEl>
                                          </p:spTgt>
                                        </p:tgtEl>
                                        <p:attrNameLst>
                                          <p:attrName>style.visibility</p:attrName>
                                        </p:attrNameLst>
                                      </p:cBhvr>
                                      <p:to>
                                        <p:strVal val="visible"/>
                                      </p:to>
                                    </p:set>
                                    <p:animEffect transition="in" filter="fade">
                                      <p:cBhvr>
                                        <p:cTn id="28" dur="500"/>
                                        <p:tgtEl>
                                          <p:spTgt spid="4">
                                            <p:graphicEl>
                                              <a:dgm id="{F7157056-1C54-4377-91A3-2C36273B10F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85875"/>
            <a:ext cx="2143125" cy="2143125"/>
          </a:xfrm>
          <a:prstGeom prst="rect">
            <a:avLst/>
          </a:prstGeom>
        </p:spPr>
      </p:pic>
      <p:sp>
        <p:nvSpPr>
          <p:cNvPr id="2" name="Title 1"/>
          <p:cNvSpPr>
            <a:spLocks noGrp="1"/>
          </p:cNvSpPr>
          <p:nvPr>
            <p:ph type="title"/>
          </p:nvPr>
        </p:nvSpPr>
        <p:spPr/>
        <p:txBody>
          <a:bodyPr>
            <a:normAutofit fontScale="90000"/>
          </a:bodyPr>
          <a:lstStyle/>
          <a:p>
            <a:r>
              <a:rPr lang="en-US" sz="3200" i="1" dirty="0"/>
              <a:t>“KDQOL is not an appropriate starting point for a facility-level, HRQOL-related PROM”</a:t>
            </a:r>
            <a:br>
              <a:rPr lang="en-US" sz="3200" i="1" dirty="0"/>
            </a:br>
            <a:endParaRPr lang="en-US" i="1" dirty="0"/>
          </a:p>
        </p:txBody>
      </p:sp>
      <p:sp>
        <p:nvSpPr>
          <p:cNvPr id="3" name="Content Placeholder 2"/>
          <p:cNvSpPr>
            <a:spLocks noGrp="1"/>
          </p:cNvSpPr>
          <p:nvPr>
            <p:ph idx="1"/>
          </p:nvPr>
        </p:nvSpPr>
        <p:spPr>
          <a:xfrm>
            <a:off x="468314" y="2603500"/>
            <a:ext cx="7769225" cy="4254500"/>
          </a:xfrm>
        </p:spPr>
        <p:txBody>
          <a:bodyPr/>
          <a:lstStyle/>
          <a:p>
            <a:pPr marL="0" indent="0">
              <a:lnSpc>
                <a:spcPct val="100000"/>
              </a:lnSpc>
              <a:buNone/>
            </a:pPr>
            <a:r>
              <a:rPr lang="en-US" sz="3600" dirty="0"/>
              <a:t>	</a:t>
            </a:r>
          </a:p>
          <a:p>
            <a:pPr marL="300038" lvl="1" indent="0">
              <a:lnSpc>
                <a:spcPct val="100000"/>
              </a:lnSpc>
              <a:buNone/>
            </a:pPr>
            <a:endParaRPr lang="en-US" sz="2100" dirty="0"/>
          </a:p>
          <a:p>
            <a:pPr marL="300038" lvl="1" indent="0">
              <a:lnSpc>
                <a:spcPct val="100000"/>
              </a:lnSpc>
              <a:buNone/>
            </a:pPr>
            <a:r>
              <a:rPr lang="en-US" sz="2400" b="1" dirty="0"/>
              <a:t>1. Developed more than 20 years ago</a:t>
            </a:r>
          </a:p>
          <a:p>
            <a:pPr lvl="2">
              <a:lnSpc>
                <a:spcPct val="100000"/>
              </a:lnSpc>
            </a:pPr>
            <a:r>
              <a:rPr lang="en-US" sz="2400" dirty="0"/>
              <a:t>No compelling case made that dialysis patients HRQOL would be </a:t>
            </a:r>
            <a:r>
              <a:rPr lang="en-US" sz="2400" u="sng" dirty="0"/>
              <a:t>fundamentally</a:t>
            </a:r>
            <a:r>
              <a:rPr lang="en-US" sz="2400" dirty="0"/>
              <a:t> </a:t>
            </a:r>
            <a:r>
              <a:rPr lang="en-US" sz="2400" u="sng" dirty="0"/>
              <a:t>different</a:t>
            </a:r>
            <a:r>
              <a:rPr lang="en-US" sz="2400" dirty="0"/>
              <a:t> than it was in 1994</a:t>
            </a:r>
          </a:p>
          <a:p>
            <a:pPr lvl="2">
              <a:lnSpc>
                <a:spcPct val="100000"/>
              </a:lnSpc>
            </a:pPr>
            <a:r>
              <a:rPr lang="en-US" sz="2400" dirty="0"/>
              <a:t>Are the </a:t>
            </a:r>
            <a:r>
              <a:rPr lang="en-US" sz="2400" i="1" dirty="0"/>
              <a:t>Burdens of KD</a:t>
            </a:r>
            <a:r>
              <a:rPr lang="en-US" sz="2400" dirty="0"/>
              <a:t>, </a:t>
            </a:r>
            <a:r>
              <a:rPr lang="en-US" sz="2400" i="1" dirty="0"/>
              <a:t>Symptoms of KD</a:t>
            </a:r>
            <a:r>
              <a:rPr lang="en-US" sz="2400" dirty="0"/>
              <a:t>, and </a:t>
            </a:r>
            <a:r>
              <a:rPr lang="en-US" sz="2400" i="1" dirty="0"/>
              <a:t>Effects of KD </a:t>
            </a:r>
            <a:r>
              <a:rPr lang="en-US" sz="2400" dirty="0"/>
              <a:t>different than in 1994? </a:t>
            </a:r>
          </a:p>
          <a:p>
            <a:pPr marL="300038" lvl="1" indent="0">
              <a:lnSpc>
                <a:spcPct val="100000"/>
              </a:lnSpc>
              <a:buNone/>
            </a:pPr>
            <a:r>
              <a:rPr lang="en-US" sz="2100" dirty="0"/>
              <a:t>	</a:t>
            </a:r>
          </a:p>
          <a:p>
            <a:pPr lvl="1">
              <a:lnSpc>
                <a:spcPct val="100000"/>
              </a:lnSpc>
            </a:pPr>
            <a:endParaRPr lang="en-US" sz="21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2819" y="1583517"/>
            <a:ext cx="2473327" cy="18454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7063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3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style.rotation</p:attrName>
                                        </p:attrNameLst>
                                      </p:cBhvr>
                                      <p:tavLst>
                                        <p:tav tm="0">
                                          <p:val>
                                            <p:fltVal val="90"/>
                                          </p:val>
                                        </p:tav>
                                        <p:tav tm="100000">
                                          <p:val>
                                            <p:fltVal val="0"/>
                                          </p:val>
                                        </p:tav>
                                      </p:tavLst>
                                    </p:anim>
                                    <p:animEffect transition="in" filter="fade">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200" dirty="0"/>
            </a:br>
            <a:r>
              <a:rPr lang="en-US" sz="3200" dirty="0"/>
              <a:t>What do stakeholders care about today? </a:t>
            </a:r>
            <a:br>
              <a:rPr lang="en-US" sz="3200" dirty="0"/>
            </a:br>
            <a:br>
              <a:rPr lang="en-US" sz="3200" dirty="0"/>
            </a:br>
            <a:br>
              <a:rPr lang="en-US" sz="3200" u="sng" dirty="0"/>
            </a:br>
            <a:endParaRPr lang="en-US" dirty="0"/>
          </a:p>
        </p:txBody>
      </p:sp>
      <p:sp>
        <p:nvSpPr>
          <p:cNvPr id="3" name="Content Placeholder 2"/>
          <p:cNvSpPr>
            <a:spLocks noGrp="1"/>
          </p:cNvSpPr>
          <p:nvPr>
            <p:ph sz="half" idx="1"/>
          </p:nvPr>
        </p:nvSpPr>
        <p:spPr/>
        <p:txBody>
          <a:bodyPr/>
          <a:lstStyle/>
          <a:p>
            <a:endParaRPr lang="en-US" dirty="0"/>
          </a:p>
          <a:p>
            <a:endParaRPr lang="en-US" dirty="0"/>
          </a:p>
          <a:p>
            <a:pPr>
              <a:lnSpc>
                <a:spcPct val="100000"/>
              </a:lnSpc>
            </a:pPr>
            <a:r>
              <a:rPr lang="en-US" sz="2400" dirty="0"/>
              <a:t>Vascular Access Problems</a:t>
            </a:r>
          </a:p>
          <a:p>
            <a:pPr>
              <a:lnSpc>
                <a:spcPct val="100000"/>
              </a:lnSpc>
            </a:pPr>
            <a:r>
              <a:rPr lang="en-US" sz="2400" dirty="0"/>
              <a:t>Death/Mortality</a:t>
            </a:r>
          </a:p>
          <a:p>
            <a:pPr>
              <a:lnSpc>
                <a:spcPct val="100000"/>
              </a:lnSpc>
            </a:pPr>
            <a:r>
              <a:rPr lang="en-US" sz="2400" dirty="0"/>
              <a:t>Cardiovascular Disease</a:t>
            </a:r>
          </a:p>
          <a:p>
            <a:pPr>
              <a:lnSpc>
                <a:spcPct val="100000"/>
              </a:lnSpc>
            </a:pPr>
            <a:r>
              <a:rPr lang="en-US" sz="2400" dirty="0"/>
              <a:t>Dialysis Adequacy</a:t>
            </a:r>
          </a:p>
          <a:p>
            <a:pPr>
              <a:lnSpc>
                <a:spcPct val="100000"/>
              </a:lnSpc>
            </a:pPr>
            <a:r>
              <a:rPr lang="en-US" sz="2400" dirty="0"/>
              <a:t>Fatigue/Energy</a:t>
            </a:r>
          </a:p>
          <a:p>
            <a:pPr>
              <a:lnSpc>
                <a:spcPct val="100000"/>
              </a:lnSpc>
            </a:pPr>
            <a:r>
              <a:rPr lang="en-US" sz="2400" dirty="0"/>
              <a:t>Ability to Travel</a:t>
            </a:r>
          </a:p>
          <a:p>
            <a:pPr>
              <a:lnSpc>
                <a:spcPct val="100000"/>
              </a:lnSpc>
            </a:pPr>
            <a:r>
              <a:rPr lang="en-US" sz="2400" dirty="0"/>
              <a:t>Dialysis-Free Time</a:t>
            </a:r>
          </a:p>
        </p:txBody>
      </p:sp>
      <p:pic>
        <p:nvPicPr>
          <p:cNvPr id="5" name="Picture 4"/>
          <p:cNvPicPr>
            <a:picLocks noChangeAspect="1"/>
          </p:cNvPicPr>
          <p:nvPr/>
        </p:nvPicPr>
        <p:blipFill>
          <a:blip r:embed="rId3"/>
          <a:stretch>
            <a:fillRect/>
          </a:stretch>
        </p:blipFill>
        <p:spPr>
          <a:xfrm>
            <a:off x="4747565" y="2035968"/>
            <a:ext cx="4218085" cy="2786063"/>
          </a:xfrm>
          <a:prstGeom prst="rect">
            <a:avLst/>
          </a:prstGeom>
        </p:spPr>
      </p:pic>
      <p:pic>
        <p:nvPicPr>
          <p:cNvPr id="6" name="Picture 5"/>
          <p:cNvPicPr>
            <a:picLocks noChangeAspect="1"/>
          </p:cNvPicPr>
          <p:nvPr/>
        </p:nvPicPr>
        <p:blipFill rotWithShape="1">
          <a:blip r:embed="rId4"/>
          <a:srcRect t="11644" b="17123"/>
          <a:stretch/>
        </p:blipFill>
        <p:spPr>
          <a:xfrm>
            <a:off x="4674055" y="2933698"/>
            <a:ext cx="4095750" cy="990601"/>
          </a:xfrm>
          <a:prstGeom prst="rect">
            <a:avLst/>
          </a:prstGeom>
        </p:spPr>
      </p:pic>
      <p:pic>
        <p:nvPicPr>
          <p:cNvPr id="7" name="Picture 6"/>
          <p:cNvPicPr>
            <a:picLocks noChangeAspect="1"/>
          </p:cNvPicPr>
          <p:nvPr/>
        </p:nvPicPr>
        <p:blipFill rotWithShape="1">
          <a:blip r:embed="rId5"/>
          <a:srcRect t="10840" b="22027"/>
          <a:stretch/>
        </p:blipFill>
        <p:spPr>
          <a:xfrm>
            <a:off x="4674055" y="2895601"/>
            <a:ext cx="4029075" cy="914400"/>
          </a:xfrm>
          <a:prstGeom prst="rect">
            <a:avLst/>
          </a:prstGeom>
        </p:spPr>
      </p:pic>
      <p:pic>
        <p:nvPicPr>
          <p:cNvPr id="8" name="Picture 7"/>
          <p:cNvPicPr>
            <a:picLocks noChangeAspect="1"/>
          </p:cNvPicPr>
          <p:nvPr/>
        </p:nvPicPr>
        <p:blipFill rotWithShape="1">
          <a:blip r:embed="rId6"/>
          <a:srcRect t="4139" b="7538"/>
          <a:stretch/>
        </p:blipFill>
        <p:spPr>
          <a:xfrm>
            <a:off x="5079513" y="2032858"/>
            <a:ext cx="3554187" cy="3503654"/>
          </a:xfrm>
          <a:prstGeom prst="rect">
            <a:avLst/>
          </a:prstGeom>
        </p:spPr>
      </p:pic>
      <p:sp>
        <p:nvSpPr>
          <p:cNvPr id="9" name="TextBox 8"/>
          <p:cNvSpPr txBox="1"/>
          <p:nvPr/>
        </p:nvSpPr>
        <p:spPr>
          <a:xfrm>
            <a:off x="609600" y="5672258"/>
            <a:ext cx="3547666" cy="307777"/>
          </a:xfrm>
          <a:prstGeom prst="rect">
            <a:avLst/>
          </a:prstGeom>
          <a:noFill/>
        </p:spPr>
        <p:txBody>
          <a:bodyPr wrap="square" rtlCol="0">
            <a:spAutoFit/>
          </a:bodyPr>
          <a:lstStyle/>
          <a:p>
            <a:r>
              <a:rPr lang="en-US" sz="1400" dirty="0" err="1"/>
              <a:t>Evangelidis</a:t>
            </a:r>
            <a:r>
              <a:rPr lang="en-US" sz="1400" dirty="0">
                <a:latin typeface="Arial" panose="020B0604020202020204" pitchFamily="34" charset="0"/>
                <a:cs typeface="Arial" panose="020B0604020202020204" pitchFamily="34" charset="0"/>
              </a:rPr>
              <a:t>, et al., </a:t>
            </a:r>
            <a:r>
              <a:rPr lang="en-US" sz="1400" i="1" dirty="0">
                <a:latin typeface="Arial" panose="020B0604020202020204" pitchFamily="34" charset="0"/>
                <a:cs typeface="Arial" panose="020B0604020202020204" pitchFamily="34" charset="0"/>
              </a:rPr>
              <a:t>Am J Kidney Dis</a:t>
            </a:r>
            <a:r>
              <a:rPr lang="en-US" sz="1400" dirty="0">
                <a:latin typeface="Arial" panose="020B0604020202020204" pitchFamily="34" charset="0"/>
                <a:cs typeface="Arial" panose="020B0604020202020204" pitchFamily="34" charset="0"/>
              </a:rPr>
              <a:t>. </a:t>
            </a:r>
            <a:r>
              <a:rPr lang="en-US" sz="1400" b="1" dirty="0">
                <a:solidFill>
                  <a:srgbClr val="FF0000"/>
                </a:solidFill>
                <a:latin typeface="Arial" panose="020B0604020202020204" pitchFamily="34" charset="0"/>
                <a:cs typeface="Arial" panose="020B0604020202020204" pitchFamily="34" charset="0"/>
              </a:rPr>
              <a:t>2017.</a:t>
            </a:r>
          </a:p>
        </p:txBody>
      </p:sp>
      <p:pic>
        <p:nvPicPr>
          <p:cNvPr id="11" name="Picture 10"/>
          <p:cNvPicPr>
            <a:picLocks noChangeAspect="1"/>
          </p:cNvPicPr>
          <p:nvPr/>
        </p:nvPicPr>
        <p:blipFill rotWithShape="1">
          <a:blip r:embed="rId7"/>
          <a:srcRect t="9460"/>
          <a:stretch/>
        </p:blipFill>
        <p:spPr>
          <a:xfrm>
            <a:off x="718347" y="1035337"/>
            <a:ext cx="2383592" cy="1000631"/>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5334000" y="1299716"/>
            <a:ext cx="3161443" cy="461665"/>
          </a:xfrm>
          <a:prstGeom prst="rect">
            <a:avLst/>
          </a:prstGeom>
        </p:spPr>
        <p:txBody>
          <a:bodyPr wrap="none">
            <a:spAutoFit/>
          </a:bodyPr>
          <a:lstStyle/>
          <a:p>
            <a:r>
              <a:rPr lang="en-US" sz="2400" b="1" u="sng" dirty="0"/>
              <a:t>KDQOL-36™ Survey</a:t>
            </a:r>
          </a:p>
        </p:txBody>
      </p:sp>
    </p:spTree>
    <p:extLst>
      <p:ext uri="{BB962C8B-B14F-4D97-AF65-F5344CB8AC3E}">
        <p14:creationId xmlns:p14="http://schemas.microsoft.com/office/powerpoint/2010/main" val="263101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00B050"/>
                                      </p:to>
                                    </p:animClr>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5"/>
                                        </p:tgtEl>
                                        <p:attrNameLst>
                                          <p:attrName>ppt_x</p:attrName>
                                        </p:attrNameLst>
                                      </p:cBhvr>
                                      <p:tavLst>
                                        <p:tav tm="0">
                                          <p:val>
                                            <p:strVal val="ppt_x"/>
                                          </p:val>
                                        </p:tav>
                                        <p:tav tm="100000">
                                          <p:val>
                                            <p:strVal val="ppt_x"/>
                                          </p:val>
                                        </p:tav>
                                      </p:tavLst>
                                    </p:anim>
                                    <p:anim calcmode="lin" valueType="num">
                                      <p:cBhvr additive="base">
                                        <p:cTn id="17" dur="500"/>
                                        <p:tgtEl>
                                          <p:spTgt spid="5"/>
                                        </p:tgtEl>
                                        <p:attrNameLst>
                                          <p:attrName>ppt_y</p:attrName>
                                        </p:attrNameLst>
                                      </p:cBhvr>
                                      <p:tavLst>
                                        <p:tav tm="0">
                                          <p:val>
                                            <p:strVal val="ppt_y"/>
                                          </p:val>
                                        </p:tav>
                                        <p:tav tm="100000">
                                          <p:val>
                                            <p:strVal val="1+ppt_h/2"/>
                                          </p:val>
                                        </p:tav>
                                      </p:tavLst>
                                    </p:anim>
                                    <p:set>
                                      <p:cBhvr>
                                        <p:cTn id="18" dur="1" fill="hold">
                                          <p:stCondLst>
                                            <p:cond delay="499"/>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2000" fill="hold"/>
                                        <p:tgtEl>
                                          <p:spTgt spid="3">
                                            <p:txEl>
                                              <p:pRg st="6" end="6"/>
                                            </p:txEl>
                                          </p:spTgt>
                                        </p:tgtEl>
                                        <p:attrNameLst>
                                          <p:attrName>style.color</p:attrName>
                                        </p:attrNameLst>
                                      </p:cBhvr>
                                      <p:to>
                                        <a:srgbClr val="00B050"/>
                                      </p:to>
                                    </p:animClr>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nodeType="clickEffect">
                                  <p:stCondLst>
                                    <p:cond delay="0"/>
                                  </p:stCondLst>
                                  <p:childTnLst>
                                    <p:anim calcmode="lin" valueType="num">
                                      <p:cBhvr additive="base">
                                        <p:cTn id="32" dur="500"/>
                                        <p:tgtEl>
                                          <p:spTgt spid="6"/>
                                        </p:tgtEl>
                                        <p:attrNameLst>
                                          <p:attrName>ppt_x</p:attrName>
                                        </p:attrNameLst>
                                      </p:cBhvr>
                                      <p:tavLst>
                                        <p:tav tm="0">
                                          <p:val>
                                            <p:strVal val="ppt_x"/>
                                          </p:val>
                                        </p:tav>
                                        <p:tav tm="100000">
                                          <p:val>
                                            <p:strVal val="ppt_x"/>
                                          </p:val>
                                        </p:tav>
                                      </p:tavLst>
                                    </p:anim>
                                    <p:anim calcmode="lin" valueType="num">
                                      <p:cBhvr additive="base">
                                        <p:cTn id="33" dur="500"/>
                                        <p:tgtEl>
                                          <p:spTgt spid="6"/>
                                        </p:tgtEl>
                                        <p:attrNameLst>
                                          <p:attrName>ppt_y</p:attrName>
                                        </p:attrNameLst>
                                      </p:cBhvr>
                                      <p:tavLst>
                                        <p:tav tm="0">
                                          <p:val>
                                            <p:strVal val="ppt_y"/>
                                          </p:val>
                                        </p:tav>
                                        <p:tav tm="100000">
                                          <p:val>
                                            <p:strVal val="1+ppt_h/2"/>
                                          </p:val>
                                        </p:tav>
                                      </p:tavLst>
                                    </p:anim>
                                    <p:set>
                                      <p:cBhvr>
                                        <p:cTn id="34" dur="1" fill="hold">
                                          <p:stCondLst>
                                            <p:cond delay="4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 presetClass="emph" presetSubtype="2" fill="hold" nodeType="clickEffect">
                                  <p:stCondLst>
                                    <p:cond delay="0"/>
                                  </p:stCondLst>
                                  <p:childTnLst>
                                    <p:animClr clrSpc="rgb" dir="cw">
                                      <p:cBhvr override="childStyle">
                                        <p:cTn id="38" dur="2000" fill="hold"/>
                                        <p:tgtEl>
                                          <p:spTgt spid="3">
                                            <p:txEl>
                                              <p:pRg st="7" end="7"/>
                                            </p:txEl>
                                          </p:spTgt>
                                        </p:tgtEl>
                                        <p:attrNameLst>
                                          <p:attrName>style.color</p:attrName>
                                        </p:attrNameLst>
                                      </p:cBhvr>
                                      <p:to>
                                        <a:srgbClr val="00B050"/>
                                      </p:to>
                                    </p:animClr>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7"/>
                                        </p:tgtEl>
                                        <p:attrNameLst>
                                          <p:attrName>ppt_x</p:attrName>
                                        </p:attrNameLst>
                                      </p:cBhvr>
                                      <p:tavLst>
                                        <p:tav tm="0">
                                          <p:val>
                                            <p:strVal val="ppt_x"/>
                                          </p:val>
                                        </p:tav>
                                        <p:tav tm="100000">
                                          <p:val>
                                            <p:strVal val="ppt_x"/>
                                          </p:val>
                                        </p:tav>
                                      </p:tavLst>
                                    </p:anim>
                                    <p:anim calcmode="lin" valueType="num">
                                      <p:cBhvr additive="base">
                                        <p:cTn id="49" dur="500"/>
                                        <p:tgtEl>
                                          <p:spTgt spid="7"/>
                                        </p:tgtEl>
                                        <p:attrNameLst>
                                          <p:attrName>ppt_y</p:attrName>
                                        </p:attrNameLst>
                                      </p:cBhvr>
                                      <p:tavLst>
                                        <p:tav tm="0">
                                          <p:val>
                                            <p:strVal val="ppt_y"/>
                                          </p:val>
                                        </p:tav>
                                        <p:tav tm="100000">
                                          <p:val>
                                            <p:strVal val="1+ppt_h/2"/>
                                          </p:val>
                                        </p:tav>
                                      </p:tavLst>
                                    </p:anim>
                                    <p:set>
                                      <p:cBhvr>
                                        <p:cTn id="50" dur="1" fill="hold">
                                          <p:stCondLst>
                                            <p:cond delay="499"/>
                                          </p:stCondLst>
                                        </p:cTn>
                                        <p:tgtEl>
                                          <p:spTgt spid="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 presetClass="emph" presetSubtype="2" fill="hold" nodeType="clickEffect">
                                  <p:stCondLst>
                                    <p:cond delay="0"/>
                                  </p:stCondLst>
                                  <p:childTnLst>
                                    <p:animClr clrSpc="rgb" dir="cw">
                                      <p:cBhvr override="childStyle">
                                        <p:cTn id="54" dur="2000" fill="hold"/>
                                        <p:tgtEl>
                                          <p:spTgt spid="3">
                                            <p:txEl>
                                              <p:pRg st="8" end="8"/>
                                            </p:txEl>
                                          </p:spTgt>
                                        </p:tgtEl>
                                        <p:attrNameLst>
                                          <p:attrName>style.color</p:attrName>
                                        </p:attrNameLst>
                                      </p:cBhvr>
                                      <p:to>
                                        <a:srgbClr val="00B050"/>
                                      </p:to>
                                    </p:animClr>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ppt_x"/>
                                          </p:val>
                                        </p:tav>
                                        <p:tav tm="100000">
                                          <p:val>
                                            <p:strVal val="#ppt_x"/>
                                          </p:val>
                                        </p:tav>
                                      </p:tavLst>
                                    </p:anim>
                                    <p:anim calcmode="lin" valueType="num">
                                      <p:cBhvr additive="base">
                                        <p:cTn id="6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rmAutofit fontScale="90000"/>
          </a:bodyPr>
          <a:lstStyle/>
          <a:p>
            <a:r>
              <a:rPr lang="en-US" dirty="0"/>
              <a:t>KDQOL Symptoms/Problems Still Relevant</a:t>
            </a:r>
          </a:p>
        </p:txBody>
      </p:sp>
      <p:pic>
        <p:nvPicPr>
          <p:cNvPr id="4" name="Picture 3"/>
          <p:cNvPicPr>
            <a:picLocks noChangeAspect="1"/>
          </p:cNvPicPr>
          <p:nvPr/>
        </p:nvPicPr>
        <p:blipFill>
          <a:blip r:embed="rId3"/>
          <a:stretch>
            <a:fillRect/>
          </a:stretch>
        </p:blipFill>
        <p:spPr>
          <a:xfrm>
            <a:off x="1066800" y="1356519"/>
            <a:ext cx="7086600" cy="4572000"/>
          </a:xfrm>
          <a:prstGeom prst="rect">
            <a:avLst/>
          </a:prstGeom>
        </p:spPr>
      </p:pic>
      <p:sp>
        <p:nvSpPr>
          <p:cNvPr id="5" name="TextBox 4"/>
          <p:cNvSpPr txBox="1"/>
          <p:nvPr/>
        </p:nvSpPr>
        <p:spPr>
          <a:xfrm>
            <a:off x="5562600" y="5867400"/>
            <a:ext cx="3481184" cy="523220"/>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Amro</a:t>
            </a:r>
            <a:r>
              <a:rPr lang="en-US" sz="1400" dirty="0">
                <a:latin typeface="Arial" panose="020B0604020202020204" pitchFamily="34" charset="0"/>
                <a:cs typeface="Arial" panose="020B0604020202020204" pitchFamily="34" charset="0"/>
              </a:rPr>
              <a:t>, et al., </a:t>
            </a:r>
            <a:r>
              <a:rPr lang="en-US" sz="1400" i="1" dirty="0">
                <a:latin typeface="Arial" panose="020B0604020202020204" pitchFamily="34" charset="0"/>
                <a:cs typeface="Arial" panose="020B0604020202020204" pitchFamily="34" charset="0"/>
              </a:rPr>
              <a:t>Pain Symptom Manage</a:t>
            </a:r>
            <a:r>
              <a:rPr lang="en-US" sz="1400" dirty="0">
                <a:latin typeface="Arial" panose="020B0604020202020204" pitchFamily="34" charset="0"/>
                <a:cs typeface="Arial" panose="020B0604020202020204" pitchFamily="34" charset="0"/>
              </a:rPr>
              <a:t>. </a:t>
            </a:r>
            <a:r>
              <a:rPr lang="en-US" sz="1400" dirty="0">
                <a:solidFill>
                  <a:srgbClr val="FF0000"/>
                </a:solidFill>
                <a:latin typeface="Arial" panose="020B0604020202020204" pitchFamily="34" charset="0"/>
                <a:cs typeface="Arial" panose="020B0604020202020204" pitchFamily="34" charset="0"/>
              </a:rPr>
              <a:t>2016</a:t>
            </a:r>
          </a:p>
        </p:txBody>
      </p:sp>
    </p:spTree>
    <p:extLst>
      <p:ext uri="{BB962C8B-B14F-4D97-AF65-F5344CB8AC3E}">
        <p14:creationId xmlns:p14="http://schemas.microsoft.com/office/powerpoint/2010/main" val="873068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975" y="685800"/>
            <a:ext cx="7769225" cy="5029200"/>
          </a:xfrm>
        </p:spPr>
        <p:txBody>
          <a:bodyPr>
            <a:normAutofit/>
          </a:bodyPr>
          <a:lstStyle/>
          <a:p>
            <a:pPr marL="0" indent="0">
              <a:lnSpc>
                <a:spcPct val="100000"/>
              </a:lnSpc>
              <a:buNone/>
            </a:pPr>
            <a:r>
              <a:rPr lang="en-US" sz="2400" b="1" dirty="0">
                <a:solidFill>
                  <a:schemeClr val="tx1"/>
                </a:solidFill>
              </a:rPr>
              <a:t>2. The KDQOL is an Individual-Level Measure, Not Facility-Level</a:t>
            </a:r>
          </a:p>
          <a:p>
            <a:pPr lvl="2">
              <a:lnSpc>
                <a:spcPct val="100000"/>
              </a:lnSpc>
            </a:pPr>
            <a:r>
              <a:rPr lang="en-US" sz="2400" dirty="0"/>
              <a:t>Most PRO-based performance measures for providers, facilities, or health-care plans are derived from individual measures</a:t>
            </a:r>
          </a:p>
          <a:p>
            <a:pPr lvl="3">
              <a:lnSpc>
                <a:spcPct val="100000"/>
              </a:lnSpc>
            </a:pPr>
            <a:r>
              <a:rPr lang="en-US" sz="2000" dirty="0">
                <a:solidFill>
                  <a:schemeClr val="tx1"/>
                </a:solidFill>
              </a:rPr>
              <a:t>E.g., Veterans RAND 36-Item Health Survey (VR-36)</a:t>
            </a:r>
          </a:p>
          <a:p>
            <a:pPr lvl="2">
              <a:lnSpc>
                <a:spcPct val="100000"/>
              </a:lnSpc>
            </a:pPr>
            <a:endParaRPr lang="en-US" sz="2400" dirty="0"/>
          </a:p>
          <a:p>
            <a:pPr lvl="2">
              <a:lnSpc>
                <a:spcPct val="100000"/>
              </a:lnSpc>
            </a:pPr>
            <a:r>
              <a:rPr lang="en-US" sz="2400" dirty="0"/>
              <a:t>KDQOL-36 has demonstrated ability to distinguish between facilities already (center-level reliabilities)</a:t>
            </a:r>
          </a:p>
          <a:p>
            <a:pPr lvl="2">
              <a:lnSpc>
                <a:spcPct val="100000"/>
              </a:lnSpc>
            </a:pPr>
            <a:endParaRPr lang="en-US" sz="2400" dirty="0"/>
          </a:p>
          <a:p>
            <a:pPr lvl="2">
              <a:lnSpc>
                <a:spcPct val="100000"/>
              </a:lnSpc>
            </a:pPr>
            <a:r>
              <a:rPr lang="en-US" sz="2400" b="1" dirty="0">
                <a:solidFill>
                  <a:srgbClr val="00B050"/>
                </a:solidFill>
              </a:rPr>
              <a:t>KDQOL-36 </a:t>
            </a:r>
            <a:r>
              <a:rPr lang="en-US" b="1" dirty="0">
                <a:solidFill>
                  <a:srgbClr val="00B050"/>
                </a:solidFill>
              </a:rPr>
              <a:t>has great potential for facility-level assessment.</a:t>
            </a:r>
            <a:r>
              <a:rPr lang="en-US" sz="2400" dirty="0"/>
              <a:t> </a:t>
            </a:r>
            <a:r>
              <a:rPr lang="en-US" sz="3000" dirty="0"/>
              <a:t> </a:t>
            </a:r>
          </a:p>
          <a:p>
            <a:pPr lvl="2">
              <a:lnSpc>
                <a:spcPct val="100000"/>
              </a:lnSpc>
            </a:pPr>
            <a:endParaRPr lang="en-US" sz="2400" dirty="0"/>
          </a:p>
          <a:p>
            <a:pPr>
              <a:lnSpc>
                <a:spcPct val="100000"/>
              </a:lnSpc>
            </a:pPr>
            <a:endParaRPr lang="en-US" dirty="0"/>
          </a:p>
          <a:p>
            <a:pPr marL="0" indent="0">
              <a:lnSpc>
                <a:spcPct val="100000"/>
              </a:lnSpc>
              <a:buNone/>
            </a:pPr>
            <a:endParaRPr lang="en-US" dirty="0"/>
          </a:p>
        </p:txBody>
      </p:sp>
    </p:spTree>
    <p:extLst>
      <p:ext uri="{BB962C8B-B14F-4D97-AF65-F5344CB8AC3E}">
        <p14:creationId xmlns:p14="http://schemas.microsoft.com/office/powerpoint/2010/main" val="382737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rmAutofit fontScale="90000"/>
          </a:bodyPr>
          <a:lstStyle/>
          <a:p>
            <a:r>
              <a:rPr lang="en-US" dirty="0"/>
              <a:t>How do we learn about the </a:t>
            </a:r>
            <a:br>
              <a:rPr lang="en-US" dirty="0"/>
            </a:br>
            <a:r>
              <a:rPr lang="en-US" dirty="0"/>
              <a:t>health of patients? </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0791" b="10072"/>
          <a:stretch/>
        </p:blipFill>
        <p:spPr>
          <a:xfrm>
            <a:off x="2725881" y="1752600"/>
            <a:ext cx="3692237" cy="31242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76200" y="1752600"/>
            <a:ext cx="2438400" cy="3200400"/>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u="sng" dirty="0">
              <a:latin typeface="Arial" panose="020B0604020202020204" pitchFamily="34" charset="0"/>
              <a:cs typeface="Arial" panose="020B0604020202020204" pitchFamily="34" charset="0"/>
            </a:endParaRPr>
          </a:p>
          <a:p>
            <a:pPr algn="ctr"/>
            <a:endParaRPr lang="en-US" sz="2400" u="sng" dirty="0">
              <a:latin typeface="Arial" panose="020B0604020202020204" pitchFamily="34" charset="0"/>
              <a:cs typeface="Arial" panose="020B0604020202020204" pitchFamily="34" charset="0"/>
            </a:endParaRPr>
          </a:p>
          <a:p>
            <a:pPr algn="ctr"/>
            <a:endParaRPr lang="en-US" sz="2400" u="sng" dirty="0">
              <a:latin typeface="Arial" panose="020B0604020202020204" pitchFamily="34" charset="0"/>
              <a:cs typeface="Arial" panose="020B0604020202020204" pitchFamily="34" charset="0"/>
            </a:endParaRPr>
          </a:p>
          <a:p>
            <a:pPr algn="ctr"/>
            <a:endParaRPr lang="en-US" sz="2400" u="sng" dirty="0">
              <a:latin typeface="Arial" panose="020B0604020202020204" pitchFamily="34" charset="0"/>
              <a:cs typeface="Arial" panose="020B0604020202020204" pitchFamily="34" charset="0"/>
            </a:endParaRPr>
          </a:p>
          <a:p>
            <a:pPr algn="ctr"/>
            <a:endParaRPr lang="en-US" sz="2400" u="sng" dirty="0">
              <a:latin typeface="Arial" panose="020B0604020202020204" pitchFamily="34" charset="0"/>
              <a:cs typeface="Arial" panose="020B0604020202020204" pitchFamily="34" charset="0"/>
            </a:endParaRPr>
          </a:p>
          <a:p>
            <a:pPr algn="ctr"/>
            <a:endParaRPr lang="en-US" sz="2400" u="sng" dirty="0">
              <a:latin typeface="Arial" panose="020B0604020202020204" pitchFamily="34" charset="0"/>
              <a:cs typeface="Arial" panose="020B0604020202020204" pitchFamily="34" charset="0"/>
            </a:endParaRPr>
          </a:p>
          <a:p>
            <a:pPr algn="ctr"/>
            <a:r>
              <a:rPr lang="en-US" sz="2200" b="1" dirty="0">
                <a:latin typeface="Arial" panose="020B0604020202020204" pitchFamily="34" charset="0"/>
                <a:cs typeface="Arial" panose="020B0604020202020204" pitchFamily="34" charset="0"/>
              </a:rPr>
              <a:t>Traditional Clinical Measures</a:t>
            </a:r>
          </a:p>
          <a:p>
            <a:pPr algn="ctr"/>
            <a:endParaRPr lang="en-US" b="1" dirty="0"/>
          </a:p>
          <a:p>
            <a:pPr algn="ctr"/>
            <a:r>
              <a:rPr lang="en-US" dirty="0">
                <a:latin typeface="Arial" panose="020B0604020202020204" pitchFamily="34" charset="0"/>
                <a:cs typeface="Arial" panose="020B0604020202020204" pitchFamily="34" charset="0"/>
              </a:rPr>
              <a:t>Vital Signs</a:t>
            </a:r>
          </a:p>
          <a:p>
            <a:pPr algn="ctr"/>
            <a:r>
              <a:rPr lang="en-US" dirty="0">
                <a:latin typeface="Arial" panose="020B0604020202020204" pitchFamily="34" charset="0"/>
                <a:cs typeface="Arial" panose="020B0604020202020204" pitchFamily="34" charset="0"/>
              </a:rPr>
              <a:t>Hemoglobin level</a:t>
            </a:r>
          </a:p>
          <a:p>
            <a:pPr algn="ctr"/>
            <a:r>
              <a:rPr lang="en-US" dirty="0">
                <a:latin typeface="Arial" panose="020B0604020202020204" pitchFamily="34" charset="0"/>
                <a:cs typeface="Arial" panose="020B0604020202020204" pitchFamily="34" charset="0"/>
              </a:rPr>
              <a:t>Calcium</a:t>
            </a:r>
          </a:p>
          <a:p>
            <a:pPr algn="ctr"/>
            <a:r>
              <a:rPr lang="en-US" dirty="0">
                <a:latin typeface="Arial" panose="020B0604020202020204" pitchFamily="34" charset="0"/>
                <a:cs typeface="Arial" panose="020B0604020202020204" pitchFamily="34" charset="0"/>
              </a:rPr>
              <a:t>Phosphorus</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8" name="Rectangle 7"/>
          <p:cNvSpPr/>
          <p:nvPr/>
        </p:nvSpPr>
        <p:spPr>
          <a:xfrm>
            <a:off x="6629400" y="2209800"/>
            <a:ext cx="2441448" cy="2423160"/>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u="sng" dirty="0">
              <a:latin typeface="Arial" panose="020B0604020202020204" pitchFamily="34" charset="0"/>
              <a:cs typeface="Arial" panose="020B0604020202020204" pitchFamily="34" charset="0"/>
            </a:endParaRPr>
          </a:p>
          <a:p>
            <a:pPr algn="ctr"/>
            <a:endParaRPr lang="en-US" sz="2400" u="sng" dirty="0">
              <a:latin typeface="Arial" panose="020B0604020202020204" pitchFamily="34" charset="0"/>
              <a:cs typeface="Arial" panose="020B0604020202020204" pitchFamily="34" charset="0"/>
            </a:endParaRPr>
          </a:p>
          <a:p>
            <a:pPr algn="ctr"/>
            <a:endParaRPr lang="en-US" sz="2400" u="sng" dirty="0">
              <a:latin typeface="Arial" panose="020B0604020202020204" pitchFamily="34" charset="0"/>
              <a:cs typeface="Arial" panose="020B0604020202020204" pitchFamily="34" charset="0"/>
            </a:endParaRPr>
          </a:p>
          <a:p>
            <a:pPr algn="ctr"/>
            <a:endParaRPr lang="en-US" sz="2400" u="sng" dirty="0">
              <a:latin typeface="Arial" panose="020B0604020202020204" pitchFamily="34" charset="0"/>
              <a:cs typeface="Arial" panose="020B0604020202020204" pitchFamily="34" charset="0"/>
            </a:endParaRPr>
          </a:p>
          <a:p>
            <a:pPr algn="ctr"/>
            <a:endParaRPr lang="en-US" sz="2400" u="sng" dirty="0">
              <a:latin typeface="Arial" panose="020B0604020202020204" pitchFamily="34" charset="0"/>
              <a:cs typeface="Arial" panose="020B0604020202020204" pitchFamily="34" charset="0"/>
            </a:endParaRPr>
          </a:p>
          <a:p>
            <a:pPr algn="ctr"/>
            <a:endParaRPr lang="en-US" sz="2400" u="sng" dirty="0">
              <a:latin typeface="Arial" panose="020B0604020202020204" pitchFamily="34" charset="0"/>
              <a:cs typeface="Arial" panose="020B0604020202020204" pitchFamily="34" charset="0"/>
            </a:endParaRPr>
          </a:p>
          <a:p>
            <a:pPr algn="ctr"/>
            <a:endParaRPr lang="en-US" sz="2400" u="sng" dirty="0">
              <a:latin typeface="Arial" panose="020B0604020202020204" pitchFamily="34" charset="0"/>
              <a:cs typeface="Arial" panose="020B0604020202020204" pitchFamily="34" charset="0"/>
            </a:endParaRPr>
          </a:p>
          <a:p>
            <a:pPr algn="ctr"/>
            <a:r>
              <a:rPr lang="en-US" sz="2200" b="1" dirty="0">
                <a:latin typeface="Arial" panose="020B0604020202020204" pitchFamily="34" charset="0"/>
                <a:cs typeface="Arial" panose="020B0604020202020204" pitchFamily="34" charset="0"/>
              </a:rPr>
              <a:t>Patient-Reported Measures</a:t>
            </a:r>
          </a:p>
          <a:p>
            <a:pPr algn="ctr"/>
            <a:endParaRPr lang="en-US" dirty="0"/>
          </a:p>
          <a:p>
            <a:pPr algn="ctr"/>
            <a:r>
              <a:rPr lang="en-US" dirty="0">
                <a:latin typeface="Arial" panose="020B0604020202020204" pitchFamily="34" charset="0"/>
                <a:cs typeface="Arial" panose="020B0604020202020204" pitchFamily="34" charset="0"/>
              </a:rPr>
              <a:t>Behaviors</a:t>
            </a:r>
          </a:p>
          <a:p>
            <a:pPr algn="ctr"/>
            <a:r>
              <a:rPr lang="en-US" dirty="0">
                <a:latin typeface="Arial" panose="020B0604020202020204" pitchFamily="34" charset="0"/>
                <a:cs typeface="Arial" panose="020B0604020202020204" pitchFamily="34" charset="0"/>
              </a:rPr>
              <a:t>Care experiences</a:t>
            </a:r>
          </a:p>
          <a:p>
            <a:pPr algn="ctr"/>
            <a:r>
              <a:rPr lang="en-US" dirty="0">
                <a:latin typeface="Arial" panose="020B0604020202020204" pitchFamily="34" charset="0"/>
                <a:cs typeface="Arial" panose="020B0604020202020204" pitchFamily="34" charset="0"/>
              </a:rPr>
              <a:t>Health perceptions</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28667" b="21555"/>
          <a:stretch/>
        </p:blipFill>
        <p:spPr>
          <a:xfrm>
            <a:off x="223837" y="4724400"/>
            <a:ext cx="2143125" cy="10668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800" y="4724401"/>
            <a:ext cx="1489466" cy="1219200"/>
          </a:xfrm>
          <a:prstGeom prst="rect">
            <a:avLst/>
          </a:prstGeom>
        </p:spPr>
      </p:pic>
    </p:spTree>
    <p:extLst>
      <p:ext uri="{BB962C8B-B14F-4D97-AF65-F5344CB8AC3E}">
        <p14:creationId xmlns:p14="http://schemas.microsoft.com/office/powerpoint/2010/main" val="53955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120" y="609600"/>
            <a:ext cx="8229600" cy="1143000"/>
          </a:xfrm>
        </p:spPr>
        <p:txBody>
          <a:bodyPr>
            <a:normAutofit fontScale="90000"/>
          </a:bodyPr>
          <a:lstStyle/>
          <a:p>
            <a:r>
              <a:rPr lang="en-US" sz="3200" i="1" dirty="0"/>
              <a:t>“PROMIS should be considered […] for any new, targeted HRQOL-related PROM/PRO-PM development.”</a:t>
            </a:r>
            <a:br>
              <a:rPr lang="en-US" sz="3200" i="1" dirty="0"/>
            </a:br>
            <a:endParaRPr lang="en-US" i="1" dirty="0"/>
          </a:p>
        </p:txBody>
      </p:sp>
      <p:sp>
        <p:nvSpPr>
          <p:cNvPr id="3" name="Content Placeholder 2"/>
          <p:cNvSpPr>
            <a:spLocks noGrp="1"/>
          </p:cNvSpPr>
          <p:nvPr>
            <p:ph idx="1"/>
          </p:nvPr>
        </p:nvSpPr>
        <p:spPr/>
        <p:txBody>
          <a:bodyPr/>
          <a:lstStyle/>
          <a:p>
            <a:endParaRPr lang="en-US" sz="2400" dirty="0"/>
          </a:p>
          <a:p>
            <a:pPr>
              <a:lnSpc>
                <a:spcPct val="100000"/>
              </a:lnSpc>
            </a:pPr>
            <a:r>
              <a:rPr lang="en-US" sz="2400" dirty="0"/>
              <a:t>PROMIS measures do represent the state of the science in </a:t>
            </a:r>
            <a:r>
              <a:rPr lang="en-US" sz="2400" b="1" dirty="0">
                <a:solidFill>
                  <a:srgbClr val="00B050"/>
                </a:solidFill>
              </a:rPr>
              <a:t>generic/universal</a:t>
            </a:r>
            <a:r>
              <a:rPr lang="en-US" sz="2400" dirty="0"/>
              <a:t> HRQOL measurement</a:t>
            </a:r>
          </a:p>
          <a:p>
            <a:pPr>
              <a:lnSpc>
                <a:spcPct val="100000"/>
              </a:lnSpc>
            </a:pPr>
            <a:endParaRPr lang="en-US" sz="2400" dirty="0"/>
          </a:p>
          <a:p>
            <a:pPr>
              <a:lnSpc>
                <a:spcPct val="100000"/>
              </a:lnSpc>
            </a:pPr>
            <a:r>
              <a:rPr lang="en-US" sz="2400" b="1" dirty="0">
                <a:solidFill>
                  <a:srgbClr val="FF0000"/>
                </a:solidFill>
              </a:rPr>
              <a:t>No kidney/dialysis-targeted measures or questions</a:t>
            </a:r>
          </a:p>
          <a:p>
            <a:pPr lvl="1">
              <a:lnSpc>
                <a:spcPct val="100000"/>
              </a:lnSpc>
            </a:pPr>
            <a:r>
              <a:rPr lang="en-US" sz="2100" dirty="0">
                <a:solidFill>
                  <a:srgbClr val="4F81BD"/>
                </a:solidFill>
              </a:rPr>
              <a:t>Targeted measures are more responsive/sensitive</a:t>
            </a:r>
          </a:p>
          <a:p>
            <a:pPr lvl="1">
              <a:lnSpc>
                <a:spcPct val="100000"/>
              </a:lnSpc>
            </a:pPr>
            <a:r>
              <a:rPr lang="en-US" sz="2100" dirty="0">
                <a:solidFill>
                  <a:srgbClr val="4F81BD"/>
                </a:solidFill>
              </a:rPr>
              <a:t>Targeted measures address condition-specific concerns/symptoms</a:t>
            </a:r>
          </a:p>
          <a:p>
            <a:pPr marL="0" indent="0">
              <a:lnSpc>
                <a:spcPct val="100000"/>
              </a:lnSpc>
              <a:buNone/>
            </a:pPr>
            <a:endParaRPr lang="en-US" sz="2400" dirty="0"/>
          </a:p>
          <a:p>
            <a:pPr>
              <a:lnSpc>
                <a:spcPct val="100000"/>
              </a:lnSpc>
            </a:pPr>
            <a:r>
              <a:rPr lang="en-US" sz="2400" b="1" dirty="0"/>
              <a:t>A combination of universal/targeted measures is recommended</a:t>
            </a:r>
            <a:r>
              <a:rPr lang="en-US" sz="2400" dirty="0"/>
              <a:t> </a:t>
            </a:r>
          </a:p>
        </p:txBody>
      </p:sp>
      <p:sp>
        <p:nvSpPr>
          <p:cNvPr id="4" name="TextBox 3"/>
          <p:cNvSpPr txBox="1"/>
          <p:nvPr/>
        </p:nvSpPr>
        <p:spPr>
          <a:xfrm>
            <a:off x="5486400" y="5486400"/>
            <a:ext cx="3637534" cy="523220"/>
          </a:xfrm>
          <a:prstGeom prst="rect">
            <a:avLst/>
          </a:prstGeom>
          <a:noFill/>
        </p:spPr>
        <p:txBody>
          <a:bodyPr wrap="none" rtlCol="0">
            <a:spAutoFit/>
          </a:bodyPr>
          <a:lstStyle/>
          <a:p>
            <a:r>
              <a:rPr lang="en-US" sz="1400" dirty="0" err="1">
                <a:latin typeface="Arial" panose="020B0604020202020204" pitchFamily="34" charset="0"/>
                <a:cs typeface="Arial" panose="020B0604020202020204" pitchFamily="34" charset="0"/>
              </a:rPr>
              <a:t>Cella</a:t>
            </a:r>
            <a:r>
              <a:rPr lang="en-US" sz="1400" dirty="0">
                <a:latin typeface="Arial" panose="020B0604020202020204" pitchFamily="34" charset="0"/>
                <a:cs typeface="Arial" panose="020B0604020202020204" pitchFamily="34" charset="0"/>
              </a:rPr>
              <a:t>, et al., </a:t>
            </a:r>
            <a:r>
              <a:rPr lang="en-US" sz="1400" i="1" dirty="0">
                <a:latin typeface="Arial" panose="020B0604020202020204" pitchFamily="34" charset="0"/>
                <a:cs typeface="Arial" panose="020B0604020202020204" pitchFamily="34" charset="0"/>
              </a:rPr>
              <a:t>Patient-Reported Outcomes in </a:t>
            </a:r>
          </a:p>
          <a:p>
            <a:r>
              <a:rPr lang="en-US" sz="1400" i="1" dirty="0">
                <a:latin typeface="Arial" panose="020B0604020202020204" pitchFamily="34" charset="0"/>
                <a:cs typeface="Arial" panose="020B0604020202020204" pitchFamily="34" charset="0"/>
              </a:rPr>
              <a:t>Performance Measurement</a:t>
            </a:r>
            <a:r>
              <a:rPr lang="en-US" sz="1400" dirty="0">
                <a:latin typeface="Arial" panose="020B0604020202020204" pitchFamily="34" charset="0"/>
                <a:cs typeface="Arial" panose="020B0604020202020204" pitchFamily="34" charset="0"/>
              </a:rPr>
              <a:t>. 2015</a:t>
            </a:r>
          </a:p>
        </p:txBody>
      </p:sp>
    </p:spTree>
    <p:extLst>
      <p:ext uri="{BB962C8B-B14F-4D97-AF65-F5344CB8AC3E}">
        <p14:creationId xmlns:p14="http://schemas.microsoft.com/office/powerpoint/2010/main" val="219779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4" y="660400"/>
            <a:ext cx="8470899" cy="787400"/>
          </a:xfrm>
        </p:spPr>
        <p:txBody>
          <a:bodyPr/>
          <a:lstStyle/>
          <a:p>
            <a:r>
              <a:rPr lang="en-US" sz="3600" dirty="0">
                <a:latin typeface="Arial" panose="020B0604020202020204" pitchFamily="34" charset="0"/>
                <a:cs typeface="Arial" panose="020B0604020202020204" pitchFamily="34" charset="0"/>
              </a:rPr>
              <a:t>Experience with Care</a:t>
            </a:r>
          </a:p>
        </p:txBody>
      </p:sp>
      <p:sp>
        <p:nvSpPr>
          <p:cNvPr id="3" name="Content Placeholder 2"/>
          <p:cNvSpPr>
            <a:spLocks noGrp="1"/>
          </p:cNvSpPr>
          <p:nvPr>
            <p:ph idx="1"/>
          </p:nvPr>
        </p:nvSpPr>
        <p:spPr/>
        <p:txBody>
          <a:bodyPr/>
          <a:lstStyle/>
          <a:p>
            <a:pPr marL="0" indent="0">
              <a:lnSpc>
                <a:spcPct val="100000"/>
              </a:lnSpc>
              <a:buNone/>
            </a:pPr>
            <a:r>
              <a:rPr lang="en-US" sz="3200" dirty="0">
                <a:latin typeface="Arial" panose="020B0604020202020204" pitchFamily="34" charset="0"/>
                <a:cs typeface="Arial" panose="020B0604020202020204" pitchFamily="34" charset="0"/>
              </a:rPr>
              <a:t>“The range of interactions that patients have with the health care system, including their care from health plans, and from doctors, nurses, and staff in hospitals, physician practices, and other health care facilities” (AHRQ)</a:t>
            </a:r>
          </a:p>
        </p:txBody>
      </p:sp>
      <p:sp>
        <p:nvSpPr>
          <p:cNvPr id="4" name="TextBox 3"/>
          <p:cNvSpPr txBox="1"/>
          <p:nvPr/>
        </p:nvSpPr>
        <p:spPr>
          <a:xfrm>
            <a:off x="2514600" y="5410200"/>
            <a:ext cx="4121706" cy="369332"/>
          </a:xfrm>
          <a:prstGeom prst="rect">
            <a:avLst/>
          </a:prstGeom>
          <a:noFill/>
        </p:spPr>
        <p:txBody>
          <a:bodyPr wrap="none" rtlCol="0">
            <a:spAutoFit/>
          </a:bodyPr>
          <a:lstStyle/>
          <a:p>
            <a:r>
              <a:rPr lang="en-US" u="sng" dirty="0">
                <a:latin typeface="Arial" panose="020B0604020202020204" pitchFamily="34" charset="0"/>
                <a:cs typeface="Arial" panose="020B0604020202020204" pitchFamily="34" charset="0"/>
              </a:rPr>
              <a:t>https://www.ahrq.gov/cahps/index.html</a:t>
            </a:r>
          </a:p>
        </p:txBody>
      </p:sp>
    </p:spTree>
    <p:extLst>
      <p:ext uri="{BB962C8B-B14F-4D97-AF65-F5344CB8AC3E}">
        <p14:creationId xmlns:p14="http://schemas.microsoft.com/office/powerpoint/2010/main" val="1520767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3600" dirty="0">
                <a:latin typeface="Arial" panose="020B0604020202020204" pitchFamily="34" charset="0"/>
                <a:cs typeface="Arial" panose="020B0604020202020204" pitchFamily="34" charset="0"/>
              </a:rPr>
              <a:t>ICH-CAHPS Properties</a:t>
            </a:r>
          </a:p>
        </p:txBody>
      </p:sp>
      <p:sp>
        <p:nvSpPr>
          <p:cNvPr id="3" name="Content Placeholder 2"/>
          <p:cNvSpPr>
            <a:spLocks noGrp="1"/>
          </p:cNvSpPr>
          <p:nvPr>
            <p:ph idx="1"/>
          </p:nvPr>
        </p:nvSpPr>
        <p:spPr/>
        <p:txBody>
          <a:bodyPr/>
          <a:lstStyle/>
          <a:p>
            <a:pPr lvl="0">
              <a:lnSpc>
                <a:spcPct val="100000"/>
              </a:lnSpc>
              <a:buFont typeface="Wingdings" panose="05000000000000000000" pitchFamily="2" charset="2"/>
              <a:buChar char="v"/>
            </a:pPr>
            <a:r>
              <a:rPr lang="en-US" sz="3200" dirty="0">
                <a:latin typeface="Arial" panose="020B0604020202020204" pitchFamily="34" charset="0"/>
                <a:cs typeface="Arial" panose="020B0604020202020204" pitchFamily="34" charset="0"/>
              </a:rPr>
              <a:t>Developed with patient input</a:t>
            </a:r>
          </a:p>
          <a:p>
            <a:pPr lvl="0">
              <a:lnSpc>
                <a:spcPct val="100000"/>
              </a:lnSpc>
              <a:buFont typeface="Wingdings" panose="05000000000000000000" pitchFamily="2" charset="2"/>
              <a:buChar char="v"/>
            </a:pPr>
            <a:endParaRPr lang="en-US" sz="3200" dirty="0">
              <a:latin typeface="Arial" panose="020B0604020202020204" pitchFamily="34" charset="0"/>
              <a:cs typeface="Arial" panose="020B0604020202020204" pitchFamily="34" charset="0"/>
            </a:endParaRPr>
          </a:p>
          <a:p>
            <a:pPr>
              <a:lnSpc>
                <a:spcPct val="100000"/>
              </a:lnSpc>
              <a:buFont typeface="Wingdings" panose="05000000000000000000" pitchFamily="2" charset="2"/>
              <a:buChar char="v"/>
            </a:pPr>
            <a:r>
              <a:rPr lang="en-US" sz="3200" dirty="0">
                <a:latin typeface="Arial" panose="020B0604020202020204" pitchFamily="34" charset="0"/>
                <a:cs typeface="Arial" panose="020B0604020202020204" pitchFamily="34" charset="0"/>
              </a:rPr>
              <a:t>Evidence of reliability and validity</a:t>
            </a:r>
          </a:p>
          <a:p>
            <a:pPr>
              <a:lnSpc>
                <a:spcPct val="100000"/>
              </a:lnSpc>
              <a:buFont typeface="Wingdings" panose="05000000000000000000" pitchFamily="2" charset="2"/>
              <a:buChar char="v"/>
            </a:pPr>
            <a:endParaRPr lang="en-US" sz="3200" dirty="0">
              <a:latin typeface="Arial" panose="020B0604020202020204" pitchFamily="34" charset="0"/>
              <a:cs typeface="Arial" panose="020B0604020202020204" pitchFamily="34" charset="0"/>
            </a:endParaRPr>
          </a:p>
          <a:p>
            <a:pPr>
              <a:lnSpc>
                <a:spcPct val="100000"/>
              </a:lnSpc>
              <a:buFont typeface="Wingdings" panose="05000000000000000000" pitchFamily="2" charset="2"/>
              <a:buChar char="v"/>
            </a:pPr>
            <a:r>
              <a:rPr lang="en-US" sz="3200" dirty="0">
                <a:latin typeface="Arial" panose="020B0604020202020204" pitchFamily="34" charset="0"/>
                <a:cs typeface="Arial" panose="020B0604020202020204" pitchFamily="34" charset="0"/>
              </a:rPr>
              <a:t>Administered with 1000’s of dialysis patients; norms available for comparison</a:t>
            </a:r>
          </a:p>
          <a:p>
            <a:pPr>
              <a:lnSpc>
                <a:spcPct val="100000"/>
              </a:lnSpc>
              <a:buFont typeface="Wingdings" panose="05000000000000000000" pitchFamily="2" charset="2"/>
              <a:buChar char="v"/>
            </a:pPr>
            <a:endParaRPr lang="en-US" sz="3200" dirty="0"/>
          </a:p>
        </p:txBody>
      </p:sp>
    </p:spTree>
    <p:extLst>
      <p:ext uri="{BB962C8B-B14F-4D97-AF65-F5344CB8AC3E}">
        <p14:creationId xmlns:p14="http://schemas.microsoft.com/office/powerpoint/2010/main" val="148539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latin typeface="Arial" panose="020B0604020202020204" pitchFamily="34" charset="0"/>
                <a:cs typeface="Arial" panose="020B0604020202020204" pitchFamily="34" charset="0"/>
              </a:rPr>
              <a:t>In-Center Hemodialysis Consumer Assessment of Healthcare Providers and Systems  (ICH-CAHPS®)</a:t>
            </a:r>
            <a:endParaRPr lang="en-US" dirty="0"/>
          </a:p>
        </p:txBody>
      </p:sp>
      <p:graphicFrame>
        <p:nvGraphicFramePr>
          <p:cNvPr id="4" name="Content Placeholder 3"/>
          <p:cNvGraphicFramePr>
            <a:graphicFrameLocks noGrp="1"/>
          </p:cNvGraphicFramePr>
          <p:nvPr>
            <p:ph idx="1"/>
            <p:extLst/>
          </p:nvPr>
        </p:nvGraphicFramePr>
        <p:xfrm>
          <a:off x="392115" y="1600200"/>
          <a:ext cx="8398304" cy="3718560"/>
        </p:xfrm>
        <a:graphic>
          <a:graphicData uri="http://schemas.openxmlformats.org/drawingml/2006/table">
            <a:tbl>
              <a:tblPr firstRow="1" bandRow="1">
                <a:tableStyleId>{5C22544A-7EE6-4342-B048-85BDC9FD1C3A}</a:tableStyleId>
              </a:tblPr>
              <a:tblGrid>
                <a:gridCol w="2198685">
                  <a:extLst>
                    <a:ext uri="{9D8B030D-6E8A-4147-A177-3AD203B41FA5}">
                      <a16:colId xmlns:a16="http://schemas.microsoft.com/office/drawing/2014/main" val="1528685079"/>
                    </a:ext>
                  </a:extLst>
                </a:gridCol>
                <a:gridCol w="1549559">
                  <a:extLst>
                    <a:ext uri="{9D8B030D-6E8A-4147-A177-3AD203B41FA5}">
                      <a16:colId xmlns:a16="http://schemas.microsoft.com/office/drawing/2014/main" val="1443811920"/>
                    </a:ext>
                  </a:extLst>
                </a:gridCol>
                <a:gridCol w="4650060">
                  <a:extLst>
                    <a:ext uri="{9D8B030D-6E8A-4147-A177-3AD203B41FA5}">
                      <a16:colId xmlns:a16="http://schemas.microsoft.com/office/drawing/2014/main" val="3738974989"/>
                    </a:ext>
                  </a:extLst>
                </a:gridCol>
              </a:tblGrid>
              <a:tr h="370840">
                <a:tc>
                  <a:txBody>
                    <a:bodyPr/>
                    <a:lstStyle/>
                    <a:p>
                      <a:r>
                        <a:rPr lang="en-US" sz="2000" dirty="0"/>
                        <a:t>Composite</a:t>
                      </a:r>
                    </a:p>
                  </a:txBody>
                  <a:tcPr/>
                </a:tc>
                <a:tc>
                  <a:txBody>
                    <a:bodyPr/>
                    <a:lstStyle/>
                    <a:p>
                      <a:r>
                        <a:rPr lang="en-US" sz="2000" dirty="0"/>
                        <a:t>n of Items</a:t>
                      </a:r>
                    </a:p>
                  </a:txBody>
                  <a:tcPr/>
                </a:tc>
                <a:tc>
                  <a:txBody>
                    <a:bodyPr/>
                    <a:lstStyle/>
                    <a:p>
                      <a:r>
                        <a:rPr lang="en-US" sz="2000" dirty="0"/>
                        <a:t>Sample</a:t>
                      </a:r>
                      <a:r>
                        <a:rPr lang="en-US" sz="2000" baseline="0" dirty="0"/>
                        <a:t> Item</a:t>
                      </a:r>
                      <a:endParaRPr lang="en-US" sz="2000" dirty="0"/>
                    </a:p>
                  </a:txBody>
                  <a:tcPr/>
                </a:tc>
                <a:extLst>
                  <a:ext uri="{0D108BD9-81ED-4DB2-BD59-A6C34878D82A}">
                    <a16:rowId xmlns:a16="http://schemas.microsoft.com/office/drawing/2014/main" val="3190225174"/>
                  </a:ext>
                </a:extLst>
              </a:tr>
              <a:tr h="370840">
                <a:tc>
                  <a:txBody>
                    <a:bodyPr/>
                    <a:lstStyle/>
                    <a:p>
                      <a:r>
                        <a:rPr lang="en-US" sz="2000" dirty="0"/>
                        <a:t>Nephrologists Communication and Caring</a:t>
                      </a:r>
                    </a:p>
                  </a:txBody>
                  <a:tcPr/>
                </a:tc>
                <a:tc>
                  <a:txBody>
                    <a:bodyPr/>
                    <a:lstStyle/>
                    <a:p>
                      <a:r>
                        <a:rPr lang="en-US" sz="2000" dirty="0"/>
                        <a:t>6</a:t>
                      </a:r>
                    </a:p>
                  </a:txBody>
                  <a:tcPr/>
                </a:tc>
                <a:tc>
                  <a:txBody>
                    <a:bodyPr/>
                    <a:lstStyle/>
                    <a:p>
                      <a:r>
                        <a:rPr lang="en-US" sz="2000" dirty="0">
                          <a:latin typeface="Arial" panose="020B0604020202020204" pitchFamily="34" charset="0"/>
                          <a:cs typeface="Arial" panose="020B0604020202020204" pitchFamily="34" charset="0"/>
                        </a:rPr>
                        <a:t>“In the last 3 months, how often did your kidney doctors explain things in a way that was easy for you to understand?”</a:t>
                      </a:r>
                      <a:endParaRPr lang="en-US" sz="2000" dirty="0"/>
                    </a:p>
                  </a:txBody>
                  <a:tcPr/>
                </a:tc>
                <a:extLst>
                  <a:ext uri="{0D108BD9-81ED-4DB2-BD59-A6C34878D82A}">
                    <a16:rowId xmlns:a16="http://schemas.microsoft.com/office/drawing/2014/main" val="3130589126"/>
                  </a:ext>
                </a:extLst>
              </a:tr>
              <a:tr h="370840">
                <a:tc>
                  <a:txBody>
                    <a:bodyPr/>
                    <a:lstStyle/>
                    <a:p>
                      <a:r>
                        <a:rPr lang="en-US" sz="2000" dirty="0"/>
                        <a:t>Providing Information to Patients</a:t>
                      </a:r>
                    </a:p>
                  </a:txBody>
                  <a:tcPr/>
                </a:tc>
                <a:tc>
                  <a:txBody>
                    <a:bodyPr/>
                    <a:lstStyle/>
                    <a:p>
                      <a:r>
                        <a:rPr lang="en-US" sz="2000" dirty="0"/>
                        <a:t>9</a:t>
                      </a:r>
                    </a:p>
                  </a:txBody>
                  <a:tcPr/>
                </a:tc>
                <a:tc>
                  <a:txBody>
                    <a:bodyPr/>
                    <a:lstStyle/>
                    <a:p>
                      <a:r>
                        <a:rPr lang="en-US" sz="2000" dirty="0"/>
                        <a:t>“Did dialysis center staff at this center ever review your rights as a patient with you?”</a:t>
                      </a:r>
                    </a:p>
                  </a:txBody>
                  <a:tcPr/>
                </a:tc>
                <a:extLst>
                  <a:ext uri="{0D108BD9-81ED-4DB2-BD59-A6C34878D82A}">
                    <a16:rowId xmlns:a16="http://schemas.microsoft.com/office/drawing/2014/main" val="604723031"/>
                  </a:ext>
                </a:extLst>
              </a:tr>
              <a:tr h="370840">
                <a:tc>
                  <a:txBody>
                    <a:bodyPr/>
                    <a:lstStyle/>
                    <a:p>
                      <a:r>
                        <a:rPr lang="en-US" sz="2000" dirty="0"/>
                        <a:t>Quality of Dialysis Center Care &amp; Operations</a:t>
                      </a:r>
                    </a:p>
                  </a:txBody>
                  <a:tcPr/>
                </a:tc>
                <a:tc>
                  <a:txBody>
                    <a:bodyPr/>
                    <a:lstStyle/>
                    <a:p>
                      <a:r>
                        <a:rPr lang="en-US" sz="2000" dirty="0"/>
                        <a:t>17</a:t>
                      </a:r>
                    </a:p>
                  </a:txBody>
                  <a:tcPr/>
                </a:tc>
                <a:tc>
                  <a:txBody>
                    <a:bodyPr/>
                    <a:lstStyle/>
                    <a:p>
                      <a:r>
                        <a:rPr lang="en-US" sz="2000" dirty="0"/>
                        <a:t>“In the last 3 months, how often did the dialysis center staff show respect for what you had to say?"</a:t>
                      </a:r>
                    </a:p>
                  </a:txBody>
                  <a:tcPr/>
                </a:tc>
                <a:extLst>
                  <a:ext uri="{0D108BD9-81ED-4DB2-BD59-A6C34878D82A}">
                    <a16:rowId xmlns:a16="http://schemas.microsoft.com/office/drawing/2014/main" val="2906586742"/>
                  </a:ext>
                </a:extLst>
              </a:tr>
            </a:tbl>
          </a:graphicData>
        </a:graphic>
      </p:graphicFrame>
      <p:sp>
        <p:nvSpPr>
          <p:cNvPr id="7" name="TextBox 6"/>
          <p:cNvSpPr txBox="1"/>
          <p:nvPr/>
        </p:nvSpPr>
        <p:spPr>
          <a:xfrm>
            <a:off x="381000" y="5650468"/>
            <a:ext cx="1742785"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+3 global items</a:t>
            </a:r>
          </a:p>
        </p:txBody>
      </p:sp>
    </p:spTree>
    <p:extLst>
      <p:ext uri="{BB962C8B-B14F-4D97-AF65-F5344CB8AC3E}">
        <p14:creationId xmlns:p14="http://schemas.microsoft.com/office/powerpoint/2010/main" val="2897835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Inclusion in Dialysis Facility Compare</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620" t="14010" r="5724" b="50819"/>
          <a:stretch/>
        </p:blipFill>
        <p:spPr bwMode="auto">
          <a:xfrm>
            <a:off x="685800" y="1620253"/>
            <a:ext cx="7696200" cy="42126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97385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ICH-CAHPS Reliability</a:t>
            </a:r>
            <a:endParaRPr lang="en-US" dirty="0"/>
          </a:p>
        </p:txBody>
      </p:sp>
      <p:graphicFrame>
        <p:nvGraphicFramePr>
          <p:cNvPr id="4" name="Table 3"/>
          <p:cNvGraphicFramePr>
            <a:graphicFrameLocks noGrp="1"/>
          </p:cNvGraphicFramePr>
          <p:nvPr>
            <p:extLst/>
          </p:nvPr>
        </p:nvGraphicFramePr>
        <p:xfrm>
          <a:off x="533400" y="2758440"/>
          <a:ext cx="8001000" cy="1889760"/>
        </p:xfrm>
        <a:graphic>
          <a:graphicData uri="http://schemas.openxmlformats.org/drawingml/2006/table">
            <a:tbl>
              <a:tblPr firstRow="1" bandRow="1">
                <a:tableStyleId>{69012ECD-51FC-41F1-AA8D-1B2483CD663E}</a:tableStyleId>
              </a:tblPr>
              <a:tblGrid>
                <a:gridCol w="5250656">
                  <a:extLst>
                    <a:ext uri="{9D8B030D-6E8A-4147-A177-3AD203B41FA5}">
                      <a16:colId xmlns:a16="http://schemas.microsoft.com/office/drawing/2014/main" val="3091513574"/>
                    </a:ext>
                  </a:extLst>
                </a:gridCol>
                <a:gridCol w="1250156">
                  <a:extLst>
                    <a:ext uri="{9D8B030D-6E8A-4147-A177-3AD203B41FA5}">
                      <a16:colId xmlns:a16="http://schemas.microsoft.com/office/drawing/2014/main" val="1754288191"/>
                    </a:ext>
                  </a:extLst>
                </a:gridCol>
                <a:gridCol w="1500188">
                  <a:extLst>
                    <a:ext uri="{9D8B030D-6E8A-4147-A177-3AD203B41FA5}">
                      <a16:colId xmlns:a16="http://schemas.microsoft.com/office/drawing/2014/main" val="1220104392"/>
                    </a:ext>
                  </a:extLst>
                </a:gridCol>
              </a:tblGrid>
              <a:tr h="370840">
                <a:tc>
                  <a:txBody>
                    <a:bodyPr/>
                    <a:lstStyle/>
                    <a:p>
                      <a:r>
                        <a:rPr lang="en-US" sz="2000" dirty="0"/>
                        <a:t>Composite</a:t>
                      </a:r>
                    </a:p>
                  </a:txBody>
                  <a:tcPr/>
                </a:tc>
                <a:tc>
                  <a:txBody>
                    <a:bodyPr/>
                    <a:lstStyle/>
                    <a:p>
                      <a:r>
                        <a:rPr lang="en-US" sz="2000" dirty="0"/>
                        <a:t>Alpha</a:t>
                      </a:r>
                    </a:p>
                  </a:txBody>
                  <a:tcPr/>
                </a:tc>
                <a:tc>
                  <a:txBody>
                    <a:bodyPr/>
                    <a:lstStyle/>
                    <a:p>
                      <a:r>
                        <a:rPr lang="en-US" sz="2000" dirty="0"/>
                        <a:t>Center-Level</a:t>
                      </a:r>
                    </a:p>
                  </a:txBody>
                  <a:tcPr/>
                </a:tc>
                <a:extLst>
                  <a:ext uri="{0D108BD9-81ED-4DB2-BD59-A6C34878D82A}">
                    <a16:rowId xmlns:a16="http://schemas.microsoft.com/office/drawing/2014/main" val="1755931031"/>
                  </a:ext>
                </a:extLst>
              </a:tr>
              <a:tr h="370840">
                <a:tc>
                  <a:txBody>
                    <a:bodyPr/>
                    <a:lstStyle/>
                    <a:p>
                      <a:r>
                        <a:rPr lang="en-US" sz="2000" dirty="0"/>
                        <a:t>Nephrologists Communication and Caring</a:t>
                      </a:r>
                    </a:p>
                  </a:txBody>
                  <a:tcPr/>
                </a:tc>
                <a:tc>
                  <a:txBody>
                    <a:bodyPr/>
                    <a:lstStyle/>
                    <a:p>
                      <a:r>
                        <a:rPr lang="en-US" sz="2000" dirty="0"/>
                        <a:t>0.89</a:t>
                      </a:r>
                    </a:p>
                  </a:txBody>
                  <a:tcPr/>
                </a:tc>
                <a:tc>
                  <a:txBody>
                    <a:bodyPr/>
                    <a:lstStyle/>
                    <a:p>
                      <a:r>
                        <a:rPr lang="en-US" sz="2000" dirty="0"/>
                        <a:t>0.77</a:t>
                      </a:r>
                    </a:p>
                  </a:txBody>
                  <a:tcPr/>
                </a:tc>
                <a:extLst>
                  <a:ext uri="{0D108BD9-81ED-4DB2-BD59-A6C34878D82A}">
                    <a16:rowId xmlns:a16="http://schemas.microsoft.com/office/drawing/2014/main" val="1753164755"/>
                  </a:ext>
                </a:extLst>
              </a:tr>
              <a:tr h="370840">
                <a:tc>
                  <a:txBody>
                    <a:bodyPr/>
                    <a:lstStyle/>
                    <a:p>
                      <a:r>
                        <a:rPr lang="en-US" sz="2000" dirty="0"/>
                        <a:t>Providing Information to Patients</a:t>
                      </a:r>
                    </a:p>
                  </a:txBody>
                  <a:tcPr/>
                </a:tc>
                <a:tc>
                  <a:txBody>
                    <a:bodyPr/>
                    <a:lstStyle/>
                    <a:p>
                      <a:r>
                        <a:rPr lang="en-US" sz="2000" dirty="0"/>
                        <a:t>0.93</a:t>
                      </a:r>
                    </a:p>
                  </a:txBody>
                  <a:tcPr/>
                </a:tc>
                <a:tc>
                  <a:txBody>
                    <a:bodyPr/>
                    <a:lstStyle/>
                    <a:p>
                      <a:r>
                        <a:rPr lang="en-US" sz="2000" dirty="0"/>
                        <a:t>0.84</a:t>
                      </a:r>
                    </a:p>
                  </a:txBody>
                  <a:tcPr/>
                </a:tc>
                <a:extLst>
                  <a:ext uri="{0D108BD9-81ED-4DB2-BD59-A6C34878D82A}">
                    <a16:rowId xmlns:a16="http://schemas.microsoft.com/office/drawing/2014/main" val="1845320532"/>
                  </a:ext>
                </a:extLst>
              </a:tr>
              <a:tr h="370840">
                <a:tc>
                  <a:txBody>
                    <a:bodyPr/>
                    <a:lstStyle/>
                    <a:p>
                      <a:r>
                        <a:rPr lang="en-US" sz="2000" dirty="0"/>
                        <a:t>Quality of Dialysis Center Care &amp; Operations</a:t>
                      </a:r>
                    </a:p>
                  </a:txBody>
                  <a:tcPr/>
                </a:tc>
                <a:tc>
                  <a:txBody>
                    <a:bodyPr/>
                    <a:lstStyle/>
                    <a:p>
                      <a:r>
                        <a:rPr lang="en-US" sz="2000" dirty="0"/>
                        <a:t>0.75</a:t>
                      </a:r>
                    </a:p>
                  </a:txBody>
                  <a:tcPr/>
                </a:tc>
                <a:tc>
                  <a:txBody>
                    <a:bodyPr/>
                    <a:lstStyle/>
                    <a:p>
                      <a:r>
                        <a:rPr lang="en-US" sz="2000" dirty="0"/>
                        <a:t>0.79</a:t>
                      </a:r>
                    </a:p>
                  </a:txBody>
                  <a:tcPr/>
                </a:tc>
                <a:extLst>
                  <a:ext uri="{0D108BD9-81ED-4DB2-BD59-A6C34878D82A}">
                    <a16:rowId xmlns:a16="http://schemas.microsoft.com/office/drawing/2014/main" val="3347353691"/>
                  </a:ext>
                </a:extLst>
              </a:tr>
            </a:tbl>
          </a:graphicData>
        </a:graphic>
      </p:graphicFrame>
      <p:sp>
        <p:nvSpPr>
          <p:cNvPr id="5" name="TextBox 4"/>
          <p:cNvSpPr txBox="1"/>
          <p:nvPr/>
        </p:nvSpPr>
        <p:spPr>
          <a:xfrm>
            <a:off x="5939994" y="5638800"/>
            <a:ext cx="2999219" cy="307777"/>
          </a:xfrm>
          <a:prstGeom prst="rect">
            <a:avLst/>
          </a:prstGeom>
          <a:noFill/>
        </p:spPr>
        <p:txBody>
          <a:bodyPr wrap="none" rtlCol="0">
            <a:spAutoFit/>
          </a:bodyPr>
          <a:lstStyle/>
          <a:p>
            <a:r>
              <a:rPr lang="en-US" sz="1400" dirty="0" err="1">
                <a:latin typeface="Arial" panose="020B0604020202020204" pitchFamily="34" charset="0"/>
                <a:cs typeface="Arial" panose="020B0604020202020204" pitchFamily="34" charset="0"/>
              </a:rPr>
              <a:t>Weidmer</a:t>
            </a:r>
            <a:r>
              <a:rPr lang="en-US" sz="1400" dirty="0">
                <a:latin typeface="Arial" panose="020B0604020202020204" pitchFamily="34" charset="0"/>
                <a:cs typeface="Arial" panose="020B0604020202020204" pitchFamily="34" charset="0"/>
              </a:rPr>
              <a:t>, et al., </a:t>
            </a:r>
            <a:r>
              <a:rPr lang="en-US" sz="1400" i="1" dirty="0">
                <a:latin typeface="Arial" panose="020B0604020202020204" pitchFamily="34" charset="0"/>
                <a:cs typeface="Arial" panose="020B0604020202020204" pitchFamily="34" charset="0"/>
              </a:rPr>
              <a:t>Am J Kid Dis</a:t>
            </a:r>
            <a:r>
              <a:rPr lang="en-US" sz="1400" dirty="0">
                <a:latin typeface="Arial" panose="020B0604020202020204" pitchFamily="34" charset="0"/>
                <a:cs typeface="Arial" panose="020B0604020202020204" pitchFamily="34" charset="0"/>
              </a:rPr>
              <a:t>. 2014</a:t>
            </a:r>
          </a:p>
        </p:txBody>
      </p:sp>
      <p:sp>
        <p:nvSpPr>
          <p:cNvPr id="6" name="TextBox 5"/>
          <p:cNvSpPr txBox="1"/>
          <p:nvPr/>
        </p:nvSpPr>
        <p:spPr>
          <a:xfrm>
            <a:off x="3505199" y="1384300"/>
            <a:ext cx="2133600" cy="923330"/>
          </a:xfrm>
          <a:prstGeom prst="rect">
            <a:avLst/>
          </a:prstGeom>
          <a:noFill/>
          <a:ln w="38100">
            <a:solidFill>
              <a:srgbClr val="00B050"/>
            </a:solidFill>
          </a:ln>
        </p:spPr>
        <p:txBody>
          <a:bodyPr wrap="square" rtlCol="0">
            <a:spAutoFit/>
          </a:bodyPr>
          <a:lstStyle/>
          <a:p>
            <a:r>
              <a:rPr lang="en-US" u="sng" dirty="0"/>
              <a:t>&gt;</a:t>
            </a:r>
            <a:r>
              <a:rPr lang="en-US" dirty="0"/>
              <a:t>0.70 acceptable</a:t>
            </a:r>
          </a:p>
          <a:p>
            <a:r>
              <a:rPr lang="en-US" u="sng" dirty="0"/>
              <a:t>&gt;</a:t>
            </a:r>
            <a:r>
              <a:rPr lang="en-US" dirty="0"/>
              <a:t>0.80 good</a:t>
            </a:r>
          </a:p>
          <a:p>
            <a:r>
              <a:rPr lang="en-US" u="sng" dirty="0"/>
              <a:t>&gt;</a:t>
            </a:r>
            <a:r>
              <a:rPr lang="en-US" dirty="0"/>
              <a:t>0.90 excellent</a:t>
            </a:r>
          </a:p>
        </p:txBody>
      </p:sp>
    </p:spTree>
    <p:extLst>
      <p:ext uri="{BB962C8B-B14F-4D97-AF65-F5344CB8AC3E}">
        <p14:creationId xmlns:p14="http://schemas.microsoft.com/office/powerpoint/2010/main" val="369293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panose="020B0604020202020204" pitchFamily="34" charset="0"/>
                <a:cs typeface="Arial" panose="020B0604020202020204" pitchFamily="34" charset="0"/>
              </a:rPr>
              <a:t>ICH-CAHPS Mean Differences</a:t>
            </a:r>
            <a:endParaRPr lang="en-US" dirty="0"/>
          </a:p>
        </p:txBody>
      </p:sp>
      <p:sp>
        <p:nvSpPr>
          <p:cNvPr id="4" name="TextBox 3"/>
          <p:cNvSpPr txBox="1"/>
          <p:nvPr/>
        </p:nvSpPr>
        <p:spPr>
          <a:xfrm>
            <a:off x="5715000" y="5712023"/>
            <a:ext cx="3390352"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Wood, et al., </a:t>
            </a:r>
            <a:r>
              <a:rPr lang="en-US" sz="1400" i="1" dirty="0" err="1">
                <a:latin typeface="Arial" panose="020B0604020202020204" pitchFamily="34" charset="0"/>
                <a:cs typeface="Arial" panose="020B0604020202020204" pitchFamily="34" charset="0"/>
              </a:rPr>
              <a:t>Clin</a:t>
            </a:r>
            <a:r>
              <a:rPr lang="en-US" sz="1400" i="1" dirty="0">
                <a:latin typeface="Arial" panose="020B0604020202020204" pitchFamily="34" charset="0"/>
                <a:cs typeface="Arial" panose="020B0604020202020204" pitchFamily="34" charset="0"/>
              </a:rPr>
              <a:t> J Am </a:t>
            </a:r>
            <a:r>
              <a:rPr lang="en-US" sz="1400" i="1" dirty="0" err="1">
                <a:latin typeface="Arial" panose="020B0604020202020204" pitchFamily="34" charset="0"/>
                <a:cs typeface="Arial" panose="020B0604020202020204" pitchFamily="34" charset="0"/>
              </a:rPr>
              <a:t>Soc</a:t>
            </a:r>
            <a:r>
              <a:rPr lang="en-US" sz="1400" i="1" dirty="0">
                <a:latin typeface="Arial" panose="020B0604020202020204" pitchFamily="34" charset="0"/>
                <a:cs typeface="Arial" panose="020B0604020202020204" pitchFamily="34" charset="0"/>
              </a:rPr>
              <a:t> </a:t>
            </a:r>
            <a:r>
              <a:rPr lang="en-US" sz="1400" i="1" dirty="0" err="1">
                <a:latin typeface="Arial" panose="020B0604020202020204" pitchFamily="34" charset="0"/>
                <a:cs typeface="Arial" panose="020B0604020202020204" pitchFamily="34" charset="0"/>
              </a:rPr>
              <a:t>Neph</a:t>
            </a:r>
            <a:r>
              <a:rPr lang="en-US" sz="1400" dirty="0">
                <a:latin typeface="Arial" panose="020B0604020202020204" pitchFamily="34" charset="0"/>
                <a:cs typeface="Arial" panose="020B0604020202020204" pitchFamily="34" charset="0"/>
              </a:rPr>
              <a:t>. 2014</a:t>
            </a:r>
          </a:p>
        </p:txBody>
      </p:sp>
      <p:pic>
        <p:nvPicPr>
          <p:cNvPr id="5" name="Picture 4"/>
          <p:cNvPicPr>
            <a:picLocks noChangeAspect="1"/>
          </p:cNvPicPr>
          <p:nvPr/>
        </p:nvPicPr>
        <p:blipFill rotWithShape="1">
          <a:blip r:embed="rId2"/>
          <a:srcRect t="11940"/>
          <a:stretch/>
        </p:blipFill>
        <p:spPr>
          <a:xfrm>
            <a:off x="504472" y="1636563"/>
            <a:ext cx="8292770" cy="1251338"/>
          </a:xfrm>
          <a:prstGeom prst="rect">
            <a:avLst/>
          </a:prstGeom>
        </p:spPr>
      </p:pic>
      <p:pic>
        <p:nvPicPr>
          <p:cNvPr id="7" name="Picture 6"/>
          <p:cNvPicPr>
            <a:picLocks noChangeAspect="1"/>
          </p:cNvPicPr>
          <p:nvPr/>
        </p:nvPicPr>
        <p:blipFill rotWithShape="1">
          <a:blip r:embed="rId3"/>
          <a:srcRect t="17230"/>
          <a:stretch/>
        </p:blipFill>
        <p:spPr>
          <a:xfrm>
            <a:off x="504472" y="3140164"/>
            <a:ext cx="8292770" cy="1542858"/>
          </a:xfrm>
          <a:prstGeom prst="rect">
            <a:avLst/>
          </a:prstGeom>
        </p:spPr>
      </p:pic>
    </p:spTree>
    <p:extLst>
      <p:ext uri="{BB962C8B-B14F-4D97-AF65-F5344CB8AC3E}">
        <p14:creationId xmlns:p14="http://schemas.microsoft.com/office/powerpoint/2010/main" val="355728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3600" dirty="0" err="1"/>
              <a:t>Peipert</a:t>
            </a:r>
            <a:r>
              <a:rPr lang="en-US" sz="3600" dirty="0"/>
              <a:t> and Hays 2nd Recommendation</a:t>
            </a:r>
            <a:endParaRPr lang="en-US" sz="36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lgn="ctr">
              <a:lnSpc>
                <a:spcPct val="100000"/>
              </a:lnSpc>
              <a:buNone/>
            </a:pPr>
            <a:r>
              <a:rPr lang="en-US" sz="3200" b="1" i="1" dirty="0">
                <a:latin typeface="Arial" panose="020B0604020202020204" pitchFamily="34" charset="0"/>
                <a:cs typeface="Arial" panose="020B0604020202020204" pitchFamily="34" charset="0"/>
              </a:rPr>
              <a:t>We recommend the continued use of the ICH-CAHPS for CMS’s dialysis center performance monitoring</a:t>
            </a:r>
            <a:endParaRPr lang="en-US" sz="3200" i="1" dirty="0">
              <a:latin typeface="Arial" panose="020B0604020202020204" pitchFamily="34" charset="0"/>
              <a:cs typeface="Arial" panose="020B0604020202020204" pitchFamily="34" charset="0"/>
            </a:endParaRPr>
          </a:p>
          <a:p>
            <a:pPr marL="0" indent="0" algn="ctr">
              <a:lnSpc>
                <a:spcPct val="100000"/>
              </a:lnSpc>
              <a:buNone/>
            </a:pPr>
            <a:endParaRPr lang="en-US" sz="3200" i="1" dirty="0">
              <a:latin typeface="Arial" panose="020B0604020202020204" pitchFamily="34" charset="0"/>
              <a:cs typeface="Arial" panose="020B0604020202020204" pitchFamily="34" charset="0"/>
            </a:endParaRPr>
          </a:p>
          <a:p>
            <a:pPr marL="0" indent="0" algn="ctr">
              <a:lnSpc>
                <a:spcPct val="100000"/>
              </a:lnSpc>
              <a:buNone/>
            </a:pPr>
            <a:endParaRPr lang="en-US" sz="3200" i="1" dirty="0">
              <a:latin typeface="Arial" panose="020B0604020202020204" pitchFamily="34" charset="0"/>
              <a:cs typeface="Arial" panose="020B0604020202020204" pitchFamily="34" charset="0"/>
            </a:endParaRPr>
          </a:p>
          <a:p>
            <a:pPr marL="0" indent="0" algn="ctr">
              <a:lnSpc>
                <a:spcPct val="100000"/>
              </a:lnSpc>
              <a:buNone/>
            </a:pPr>
            <a:r>
              <a:rPr lang="en-US" sz="3200" i="1" dirty="0">
                <a:latin typeface="Arial" panose="020B0604020202020204" pitchFamily="34" charset="0"/>
                <a:cs typeface="Arial" panose="020B0604020202020204" pitchFamily="34" charset="0"/>
              </a:rPr>
              <a:t>Improve parsimony by reducing </a:t>
            </a:r>
          </a:p>
          <a:p>
            <a:pPr marL="0" indent="0" algn="ctr">
              <a:lnSpc>
                <a:spcPct val="100000"/>
              </a:lnSpc>
              <a:buNone/>
            </a:pPr>
            <a:r>
              <a:rPr lang="en-US" sz="3200" i="1" dirty="0">
                <a:latin typeface="Arial" panose="020B0604020202020204" pitchFamily="34" charset="0"/>
                <a:cs typeface="Arial" panose="020B0604020202020204" pitchFamily="34" charset="0"/>
              </a:rPr>
              <a:t>number of items in scales.</a:t>
            </a:r>
          </a:p>
        </p:txBody>
      </p:sp>
    </p:spTree>
    <p:extLst>
      <p:ext uri="{BB962C8B-B14F-4D97-AF65-F5344CB8AC3E}">
        <p14:creationId xmlns:p14="http://schemas.microsoft.com/office/powerpoint/2010/main" val="1053655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Conclusions</a:t>
            </a:r>
          </a:p>
        </p:txBody>
      </p:sp>
      <p:sp>
        <p:nvSpPr>
          <p:cNvPr id="3" name="Content Placeholder 2"/>
          <p:cNvSpPr>
            <a:spLocks noGrp="1"/>
          </p:cNvSpPr>
          <p:nvPr>
            <p:ph idx="1"/>
          </p:nvPr>
        </p:nvSpPr>
        <p:spPr>
          <a:xfrm>
            <a:off x="609600" y="1828800"/>
            <a:ext cx="7769225" cy="4254500"/>
          </a:xfrm>
        </p:spPr>
        <p:txBody>
          <a:bodyPr/>
          <a:lstStyle/>
          <a:p>
            <a:pPr>
              <a:lnSpc>
                <a:spcPct val="100000"/>
              </a:lnSpc>
            </a:pPr>
            <a:r>
              <a:rPr lang="en-US" sz="2400" dirty="0"/>
              <a:t>Many opportunities to improve current measures</a:t>
            </a:r>
          </a:p>
          <a:p>
            <a:pPr lvl="1">
              <a:lnSpc>
                <a:spcPct val="100000"/>
              </a:lnSpc>
            </a:pPr>
            <a:r>
              <a:rPr lang="en-US" sz="2100" dirty="0"/>
              <a:t>Additional work is needed before KDQOL-based quality measure is ready for use</a:t>
            </a:r>
          </a:p>
          <a:p>
            <a:pPr>
              <a:lnSpc>
                <a:spcPct val="100000"/>
              </a:lnSpc>
            </a:pPr>
            <a:endParaRPr lang="en-US" sz="2400" dirty="0"/>
          </a:p>
          <a:p>
            <a:pPr>
              <a:lnSpc>
                <a:spcPct val="100000"/>
              </a:lnSpc>
            </a:pPr>
            <a:r>
              <a:rPr lang="en-US" sz="2400" dirty="0"/>
              <a:t>Best chances to develop well-performing quality measures is to start with KDQOL-36 and ICH-CAHPS</a:t>
            </a:r>
          </a:p>
          <a:p>
            <a:pPr>
              <a:lnSpc>
                <a:spcPct val="100000"/>
              </a:lnSpc>
            </a:pPr>
            <a:endParaRPr lang="en-US" sz="2400" dirty="0"/>
          </a:p>
          <a:p>
            <a:pPr lvl="1">
              <a:lnSpc>
                <a:spcPct val="100000"/>
              </a:lnSpc>
            </a:pPr>
            <a:r>
              <a:rPr lang="en-US" sz="2100" dirty="0"/>
              <a:t>Matches patients’ concerns</a:t>
            </a:r>
          </a:p>
          <a:p>
            <a:pPr lvl="1">
              <a:lnSpc>
                <a:spcPct val="100000"/>
              </a:lnSpc>
            </a:pPr>
            <a:r>
              <a:rPr lang="en-US" sz="2100" dirty="0"/>
              <a:t>Best measurement properties</a:t>
            </a:r>
          </a:p>
          <a:p>
            <a:pPr lvl="1">
              <a:lnSpc>
                <a:spcPct val="100000"/>
              </a:lnSpc>
            </a:pPr>
            <a:r>
              <a:rPr lang="en-US" sz="2100" dirty="0"/>
              <a:t>Available norms for comparison</a:t>
            </a:r>
          </a:p>
          <a:p>
            <a:pPr>
              <a:lnSpc>
                <a:spcPct val="100000"/>
              </a:lnSpc>
            </a:pPr>
            <a:endParaRPr lang="en-US" sz="2400" dirty="0"/>
          </a:p>
        </p:txBody>
      </p:sp>
    </p:spTree>
    <p:extLst>
      <p:ext uri="{BB962C8B-B14F-4D97-AF65-F5344CB8AC3E}">
        <p14:creationId xmlns:p14="http://schemas.microsoft.com/office/powerpoint/2010/main" val="3653216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idx="4294967295"/>
          </p:nvPr>
        </p:nvSpPr>
        <p:spPr>
          <a:xfrm>
            <a:off x="-76200" y="152400"/>
            <a:ext cx="9258300" cy="1143000"/>
          </a:xfrm>
        </p:spPr>
        <p:txBody>
          <a:bodyPr/>
          <a:lstStyle/>
          <a:p>
            <a:r>
              <a:rPr lang="en-US" altLang="en-US" sz="4000"/>
              <a:t> </a:t>
            </a:r>
            <a:r>
              <a:rPr lang="en-US" altLang="en-US" sz="6000">
                <a:latin typeface="Comic Sans MS" panose="030F0702030302020204" pitchFamily="66" charset="0"/>
              </a:rPr>
              <a:t>Thank you. </a:t>
            </a:r>
            <a:endParaRPr lang="en-US" altLang="en-US" sz="4000" dirty="0">
              <a:latin typeface="Comic Sans MS" panose="030F0702030302020204" pitchFamily="66" charset="0"/>
            </a:endParaRPr>
          </a:p>
        </p:txBody>
      </p:sp>
      <p:pic>
        <p:nvPicPr>
          <p:cNvPr id="65540" name="Picture 3" descr="hays-burning-text.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43113" y="1371600"/>
            <a:ext cx="4967287"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TextBox 1"/>
          <p:cNvSpPr txBox="1">
            <a:spLocks noChangeArrowheads="1"/>
          </p:cNvSpPr>
          <p:nvPr/>
        </p:nvSpPr>
        <p:spPr bwMode="auto">
          <a:xfrm>
            <a:off x="190500" y="4343400"/>
            <a:ext cx="8991600"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0" dirty="0">
                <a:hlinkClick r:id="rId4"/>
              </a:rPr>
              <a:t>drhays@ucla.edu</a:t>
            </a:r>
            <a:r>
              <a:rPr lang="en-US" altLang="en-US" b="0" dirty="0"/>
              <a:t>  </a:t>
            </a:r>
          </a:p>
          <a:p>
            <a:pPr eaLnBrk="1" hangingPunct="1">
              <a:spcBef>
                <a:spcPct val="0"/>
              </a:spcBef>
              <a:buFontTx/>
              <a:buNone/>
            </a:pPr>
            <a:r>
              <a:rPr lang="en-US" altLang="en-US" dirty="0"/>
              <a:t>Phone: 1-</a:t>
            </a:r>
            <a:r>
              <a:rPr lang="en-US" altLang="en-US" b="0" dirty="0"/>
              <a:t>310-794-2294</a:t>
            </a:r>
          </a:p>
          <a:p>
            <a:pPr eaLnBrk="1" hangingPunct="1">
              <a:spcBef>
                <a:spcPct val="0"/>
              </a:spcBef>
              <a:buFontTx/>
              <a:buNone/>
            </a:pPr>
            <a:r>
              <a:rPr lang="en-US" altLang="en-US" sz="2800" dirty="0">
                <a:hlinkClick r:id="rId5"/>
              </a:rPr>
              <a:t>http://gim.med.ucla.edu/FacultyPages/Hays/present/</a:t>
            </a:r>
            <a:endParaRPr lang="en-US" altLang="en-US" sz="2800" dirty="0"/>
          </a:p>
          <a:p>
            <a:pPr eaLnBrk="1" hangingPunct="1">
              <a:spcBef>
                <a:spcPct val="0"/>
              </a:spcBef>
              <a:buFontTx/>
              <a:buNone/>
            </a:pPr>
            <a:endParaRPr lang="en-US" altLang="en-US" b="0" dirty="0"/>
          </a:p>
          <a:p>
            <a:pPr eaLnBrk="1" hangingPunct="1">
              <a:spcBef>
                <a:spcPct val="0"/>
              </a:spcBef>
              <a:buFontTx/>
              <a:buNone/>
            </a:pPr>
            <a:endParaRPr lang="en-US" altLang="en-US" sz="2400" b="0" dirty="0"/>
          </a:p>
          <a:p>
            <a:pPr eaLnBrk="1" hangingPunct="1">
              <a:spcBef>
                <a:spcPct val="0"/>
              </a:spcBef>
              <a:buFontTx/>
              <a:buNone/>
            </a:pPr>
            <a:endParaRPr lang="en-US" altLang="en-US" dirty="0">
              <a:latin typeface="Times New Roman" panose="02020603050405020304" pitchFamily="18" charset="0"/>
            </a:endParaRPr>
          </a:p>
          <a:p>
            <a:pPr eaLnBrk="1" hangingPunct="1">
              <a:spcBef>
                <a:spcPct val="0"/>
              </a:spcBef>
              <a:buFontTx/>
              <a:buNone/>
            </a:pPr>
            <a:endParaRPr lang="en-US" altLang="en-US" b="0" dirty="0"/>
          </a:p>
        </p:txBody>
      </p:sp>
    </p:spTree>
    <p:extLst>
      <p:ext uri="{BB962C8B-B14F-4D97-AF65-F5344CB8AC3E}">
        <p14:creationId xmlns:p14="http://schemas.microsoft.com/office/powerpoint/2010/main" val="3711307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US" sz="3600" b="1" dirty="0">
                <a:latin typeface="Arial" panose="020B0604020202020204" pitchFamily="34" charset="0"/>
                <a:cs typeface="Arial" panose="020B0604020202020204" pitchFamily="34" charset="0"/>
              </a:rPr>
              <a:t>Patient-Reported Outcomes (PROs)</a:t>
            </a:r>
          </a:p>
        </p:txBody>
      </p:sp>
      <p:sp>
        <p:nvSpPr>
          <p:cNvPr id="3" name="Content Placeholder 2"/>
          <p:cNvSpPr>
            <a:spLocks noGrp="1"/>
          </p:cNvSpPr>
          <p:nvPr>
            <p:ph idx="1"/>
          </p:nvPr>
        </p:nvSpPr>
        <p:spPr>
          <a:xfrm>
            <a:off x="304800" y="1384300"/>
            <a:ext cx="7932739" cy="4254500"/>
          </a:xfrm>
        </p:spPr>
        <p:txBody>
          <a:bodyPr>
            <a:normAutofit/>
          </a:bodyPr>
          <a:lstStyle/>
          <a:p>
            <a:pPr marL="0" indent="0">
              <a:lnSpc>
                <a:spcPct val="100000"/>
              </a:lnSpc>
              <a:buNone/>
            </a:pPr>
            <a:r>
              <a:rPr lang="en-US" sz="3000" u="sng" dirty="0">
                <a:latin typeface="Arial" panose="020B0604020202020204" pitchFamily="34" charset="0"/>
                <a:cs typeface="Arial" panose="020B0604020202020204" pitchFamily="34" charset="0"/>
              </a:rPr>
              <a:t>PRO is</a:t>
            </a:r>
            <a:r>
              <a:rPr lang="en-US" sz="3000" dirty="0">
                <a:latin typeface="Arial" panose="020B0604020202020204" pitchFamily="34" charset="0"/>
                <a:cs typeface="Arial" panose="020B0604020202020204" pitchFamily="34" charset="0"/>
              </a:rPr>
              <a:t> “any report coming from patients about a health condition and its treatment, without interpretation of the patient’s response by a clinician or anyone else’’ (FDA)</a:t>
            </a:r>
          </a:p>
          <a:p>
            <a:pPr marL="0" indent="0">
              <a:lnSpc>
                <a:spcPct val="100000"/>
              </a:lnSpc>
              <a:buNone/>
            </a:pPr>
            <a:endParaRPr lang="en-US" sz="3000" dirty="0">
              <a:latin typeface="Arial" panose="020B0604020202020204" pitchFamily="34" charset="0"/>
              <a:cs typeface="Arial" panose="020B0604020202020204" pitchFamily="34" charset="0"/>
            </a:endParaRPr>
          </a:p>
          <a:p>
            <a:pPr marL="0" indent="0">
              <a:lnSpc>
                <a:spcPct val="100000"/>
              </a:lnSpc>
              <a:buNone/>
            </a:pPr>
            <a:r>
              <a:rPr lang="en-US" sz="2800" i="1" dirty="0">
                <a:latin typeface="Arial" panose="020B0604020202020204" pitchFamily="34" charset="0"/>
                <a:cs typeface="Arial" panose="020B0604020202020204" pitchFamily="34" charset="0"/>
              </a:rPr>
              <a:t>Note: PROs are one type of patient-reported measure (PRM).</a:t>
            </a:r>
          </a:p>
          <a:p>
            <a:pPr>
              <a:lnSpc>
                <a:spcPct val="100000"/>
              </a:lnSpc>
            </a:pPr>
            <a:endParaRPr lang="en-US" sz="3000" dirty="0">
              <a:latin typeface="Arial" panose="020B0604020202020204" pitchFamily="34" charset="0"/>
              <a:cs typeface="Arial" panose="020B0604020202020204" pitchFamily="34" charset="0"/>
            </a:endParaRPr>
          </a:p>
        </p:txBody>
      </p:sp>
      <p:sp>
        <p:nvSpPr>
          <p:cNvPr id="4" name="TextBox 3"/>
          <p:cNvSpPr txBox="1"/>
          <p:nvPr/>
        </p:nvSpPr>
        <p:spPr>
          <a:xfrm>
            <a:off x="7010400" y="5454134"/>
            <a:ext cx="135165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FDA. 2009.</a:t>
            </a:r>
          </a:p>
        </p:txBody>
      </p:sp>
    </p:spTree>
    <p:extLst>
      <p:ext uri="{BB962C8B-B14F-4D97-AF65-F5344CB8AC3E}">
        <p14:creationId xmlns:p14="http://schemas.microsoft.com/office/powerpoint/2010/main" val="2358609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PRM framework</a:t>
            </a:r>
          </a:p>
        </p:txBody>
      </p:sp>
      <p:pic>
        <p:nvPicPr>
          <p:cNvPr id="4" name="Picture 3"/>
          <p:cNvPicPr/>
          <p:nvPr/>
        </p:nvPicPr>
        <p:blipFill rotWithShape="1">
          <a:blip r:embed="rId3">
            <a:extLst>
              <a:ext uri="{28A0092B-C50C-407E-A947-70E740481C1C}">
                <a14:useLocalDpi xmlns:a14="http://schemas.microsoft.com/office/drawing/2010/main" val="0"/>
              </a:ext>
            </a:extLst>
          </a:blip>
          <a:srcRect l="14417" t="9230" r="12481" b="3457"/>
          <a:stretch/>
        </p:blipFill>
        <p:spPr bwMode="auto">
          <a:xfrm>
            <a:off x="1447800" y="1295400"/>
            <a:ext cx="6324600" cy="5334000"/>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12369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US" sz="3200" dirty="0">
                <a:latin typeface="Arial" panose="020B0604020202020204" pitchFamily="34" charset="0"/>
                <a:cs typeface="Arial" panose="020B0604020202020204" pitchFamily="34" charset="0"/>
              </a:rPr>
              <a:t>PRMs can be assessed along the entire continuum of Provider-Patient encounter</a:t>
            </a:r>
            <a:endParaRPr lang="en-US" sz="3200" dirty="0"/>
          </a:p>
        </p:txBody>
      </p:sp>
      <p:graphicFrame>
        <p:nvGraphicFramePr>
          <p:cNvPr id="5" name="Content Placeholder 3"/>
          <p:cNvGraphicFramePr>
            <a:graphicFrameLocks/>
          </p:cNvGraphicFramePr>
          <p:nvPr>
            <p:extLst/>
          </p:nvPr>
        </p:nvGraphicFramePr>
        <p:xfrm>
          <a:off x="457200" y="13716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041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1202B3D2-7B53-48CE-AF66-2611AF6DCBC9}"/>
                                            </p:graphicEl>
                                          </p:spTgt>
                                        </p:tgtEl>
                                        <p:attrNameLst>
                                          <p:attrName>style.visibility</p:attrName>
                                        </p:attrNameLst>
                                      </p:cBhvr>
                                      <p:to>
                                        <p:strVal val="visible"/>
                                      </p:to>
                                    </p:set>
                                    <p:animEffect transition="in" filter="fade">
                                      <p:cBhvr>
                                        <p:cTn id="7" dur="500"/>
                                        <p:tgtEl>
                                          <p:spTgt spid="5">
                                            <p:graphicEl>
                                              <a:dgm id="{1202B3D2-7B53-48CE-AF66-2611AF6DCBC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895F1CA3-0DD4-4F33-9D9E-0125689F3EFB}"/>
                                            </p:graphicEl>
                                          </p:spTgt>
                                        </p:tgtEl>
                                        <p:attrNameLst>
                                          <p:attrName>style.visibility</p:attrName>
                                        </p:attrNameLst>
                                      </p:cBhvr>
                                      <p:to>
                                        <p:strVal val="visible"/>
                                      </p:to>
                                    </p:set>
                                    <p:animEffect transition="in" filter="fade">
                                      <p:cBhvr>
                                        <p:cTn id="12" dur="500"/>
                                        <p:tgtEl>
                                          <p:spTgt spid="5">
                                            <p:graphicEl>
                                              <a:dgm id="{895F1CA3-0DD4-4F33-9D9E-0125689F3EF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72B43483-BC1E-4606-83F1-552B12D5E37F}"/>
                                            </p:graphicEl>
                                          </p:spTgt>
                                        </p:tgtEl>
                                        <p:attrNameLst>
                                          <p:attrName>style.visibility</p:attrName>
                                        </p:attrNameLst>
                                      </p:cBhvr>
                                      <p:to>
                                        <p:strVal val="visible"/>
                                      </p:to>
                                    </p:set>
                                    <p:animEffect transition="in" filter="fade">
                                      <p:cBhvr>
                                        <p:cTn id="17" dur="500"/>
                                        <p:tgtEl>
                                          <p:spTgt spid="5">
                                            <p:graphicEl>
                                              <a:dgm id="{72B43483-BC1E-4606-83F1-552B12D5E37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88024E22-B87E-470E-AC34-1D06125509F3}"/>
                                            </p:graphicEl>
                                          </p:spTgt>
                                        </p:tgtEl>
                                        <p:attrNameLst>
                                          <p:attrName>style.visibility</p:attrName>
                                        </p:attrNameLst>
                                      </p:cBhvr>
                                      <p:to>
                                        <p:strVal val="visible"/>
                                      </p:to>
                                    </p:set>
                                    <p:animEffect transition="in" filter="fade">
                                      <p:cBhvr>
                                        <p:cTn id="22" dur="500"/>
                                        <p:tgtEl>
                                          <p:spTgt spid="5">
                                            <p:graphicEl>
                                              <a:dgm id="{88024E22-B87E-470E-AC34-1D06125509F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440CD136-3260-4523-BC07-848B1906ACBD}"/>
                                            </p:graphicEl>
                                          </p:spTgt>
                                        </p:tgtEl>
                                        <p:attrNameLst>
                                          <p:attrName>style.visibility</p:attrName>
                                        </p:attrNameLst>
                                      </p:cBhvr>
                                      <p:to>
                                        <p:strVal val="visible"/>
                                      </p:to>
                                    </p:set>
                                    <p:animEffect transition="in" filter="fade">
                                      <p:cBhvr>
                                        <p:cTn id="27" dur="500"/>
                                        <p:tgtEl>
                                          <p:spTgt spid="5">
                                            <p:graphicEl>
                                              <a:dgm id="{440CD136-3260-4523-BC07-848B1906ACB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FD402C66-D034-4068-8F8A-810FFF0ED635}"/>
                                            </p:graphicEl>
                                          </p:spTgt>
                                        </p:tgtEl>
                                        <p:attrNameLst>
                                          <p:attrName>style.visibility</p:attrName>
                                        </p:attrNameLst>
                                      </p:cBhvr>
                                      <p:to>
                                        <p:strVal val="visible"/>
                                      </p:to>
                                    </p:set>
                                    <p:animEffect transition="in" filter="fade">
                                      <p:cBhvr>
                                        <p:cTn id="32" dur="500"/>
                                        <p:tgtEl>
                                          <p:spTgt spid="5">
                                            <p:graphicEl>
                                              <a:dgm id="{FD402C66-D034-4068-8F8A-810FFF0ED63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10600" cy="1143000"/>
          </a:xfrm>
        </p:spPr>
        <p:txBody>
          <a:bodyPr>
            <a:normAutofit fontScale="90000"/>
          </a:bodyPr>
          <a:lstStyle/>
          <a:p>
            <a:r>
              <a:rPr lang="en-US" dirty="0">
                <a:latin typeface="Arial" panose="020B0604020202020204" pitchFamily="34" charset="0"/>
                <a:cs typeface="Arial" panose="020B0604020202020204" pitchFamily="34" charset="0"/>
              </a:rPr>
              <a:t>Impact of Providing PRO Information to Health Care Providers</a:t>
            </a:r>
            <a:endParaRPr lang="en-US" dirty="0"/>
          </a:p>
        </p:txBody>
      </p:sp>
      <p:sp>
        <p:nvSpPr>
          <p:cNvPr id="3" name="Content Placeholder 2"/>
          <p:cNvSpPr>
            <a:spLocks noGrp="1"/>
          </p:cNvSpPr>
          <p:nvPr>
            <p:ph idx="1"/>
          </p:nvPr>
        </p:nvSpPr>
        <p:spPr/>
        <p:txBody>
          <a:bodyPr/>
          <a:lstStyle/>
          <a:p>
            <a:pPr marL="0" indent="0">
              <a:lnSpc>
                <a:spcPct val="100000"/>
              </a:lnSpc>
              <a:buNone/>
            </a:pPr>
            <a:r>
              <a:rPr lang="en-US" sz="3200" dirty="0">
                <a:latin typeface="Arial" panose="020B0604020202020204" pitchFamily="34" charset="0"/>
                <a:cs typeface="Arial" panose="020B0604020202020204" pitchFamily="34" charset="0"/>
              </a:rPr>
              <a:t>Systematic review of 28 studies published between 1978 and 2007 evaluated impact of administering PROs in clinical practice:</a:t>
            </a:r>
          </a:p>
          <a:p>
            <a:pPr lvl="1">
              <a:lnSpc>
                <a:spcPct val="100000"/>
              </a:lnSpc>
            </a:pPr>
            <a:endParaRPr lang="en-US" sz="2900" dirty="0"/>
          </a:p>
          <a:p>
            <a:pPr lvl="1">
              <a:lnSpc>
                <a:spcPct val="100000"/>
              </a:lnSpc>
              <a:buFont typeface="Wingdings" panose="05000000000000000000" pitchFamily="2" charset="2"/>
              <a:buChar char="v"/>
            </a:pPr>
            <a:r>
              <a:rPr lang="en-US" sz="2900" dirty="0"/>
              <a:t>65% (15/23) found evidence of PROs improving </a:t>
            </a:r>
            <a:r>
              <a:rPr lang="en-US" sz="2900" u="sng" dirty="0"/>
              <a:t>processes of care</a:t>
            </a:r>
          </a:p>
          <a:p>
            <a:pPr lvl="1">
              <a:lnSpc>
                <a:spcPct val="100000"/>
              </a:lnSpc>
              <a:buFont typeface="Wingdings" panose="05000000000000000000" pitchFamily="2" charset="2"/>
              <a:buChar char="v"/>
            </a:pPr>
            <a:r>
              <a:rPr lang="en-US" sz="2900" dirty="0"/>
              <a:t>47% (8/17) found evidence of PROs improving </a:t>
            </a:r>
            <a:r>
              <a:rPr lang="en-US" sz="2900" u="sng" dirty="0"/>
              <a:t>outcomes of care </a:t>
            </a:r>
          </a:p>
        </p:txBody>
      </p:sp>
      <p:sp>
        <p:nvSpPr>
          <p:cNvPr id="4" name="TextBox 3"/>
          <p:cNvSpPr txBox="1"/>
          <p:nvPr/>
        </p:nvSpPr>
        <p:spPr>
          <a:xfrm>
            <a:off x="4800600" y="5562600"/>
            <a:ext cx="4267200" cy="369332"/>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Valderas</a:t>
            </a:r>
            <a:r>
              <a:rPr lang="en-US" dirty="0">
                <a:latin typeface="Arial" panose="020B0604020202020204" pitchFamily="34" charset="0"/>
                <a:cs typeface="Arial" panose="020B0604020202020204" pitchFamily="34" charset="0"/>
              </a:rPr>
              <a:t>, et al. </a:t>
            </a:r>
            <a:r>
              <a:rPr lang="en-US" i="1" dirty="0" err="1">
                <a:latin typeface="Arial" panose="020B0604020202020204" pitchFamily="34" charset="0"/>
                <a:cs typeface="Arial" panose="020B0604020202020204" pitchFamily="34" charset="0"/>
              </a:rPr>
              <a:t>Qual</a:t>
            </a:r>
            <a:r>
              <a:rPr lang="en-US" i="1" dirty="0">
                <a:latin typeface="Arial" panose="020B0604020202020204" pitchFamily="34" charset="0"/>
                <a:cs typeface="Arial" panose="020B0604020202020204" pitchFamily="34" charset="0"/>
              </a:rPr>
              <a:t> Life Res</a:t>
            </a:r>
            <a:r>
              <a:rPr lang="en-US" dirty="0">
                <a:latin typeface="Arial" panose="020B0604020202020204" pitchFamily="34" charset="0"/>
                <a:cs typeface="Arial" panose="020B0604020202020204" pitchFamily="34" charset="0"/>
              </a:rPr>
              <a:t>. 2008</a:t>
            </a:r>
          </a:p>
        </p:txBody>
      </p:sp>
    </p:spTree>
    <p:extLst>
      <p:ext uri="{BB962C8B-B14F-4D97-AF65-F5344CB8AC3E}">
        <p14:creationId xmlns:p14="http://schemas.microsoft.com/office/powerpoint/2010/main" val="1327289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752" t="46054" r="2461" b="1913"/>
          <a:stretch/>
        </p:blipFill>
        <p:spPr>
          <a:xfrm>
            <a:off x="1295400" y="1210057"/>
            <a:ext cx="6400800" cy="4352543"/>
          </a:xfrm>
          <a:prstGeom prst="rect">
            <a:avLst/>
          </a:prstGeom>
        </p:spPr>
      </p:pic>
      <p:sp>
        <p:nvSpPr>
          <p:cNvPr id="5" name="Title 4"/>
          <p:cNvSpPr>
            <a:spLocks noGrp="1"/>
          </p:cNvSpPr>
          <p:nvPr>
            <p:ph type="title"/>
          </p:nvPr>
        </p:nvSpPr>
        <p:spPr>
          <a:xfrm>
            <a:off x="457200" y="76200"/>
            <a:ext cx="8229600" cy="1341438"/>
          </a:xfrm>
        </p:spPr>
        <p:txBody>
          <a:bodyPr>
            <a:normAutofit fontScale="90000"/>
          </a:bodyPr>
          <a:lstStyle/>
          <a:p>
            <a:r>
              <a:rPr lang="en-US" dirty="0">
                <a:latin typeface="Arial" panose="020B0604020202020204" pitchFamily="34" charset="0"/>
                <a:cs typeface="Arial" panose="020B0604020202020204" pitchFamily="34" charset="0"/>
              </a:rPr>
              <a:t>PRO Assessment Reduces ED visits and improves </a:t>
            </a:r>
            <a:r>
              <a:rPr lang="en-US" dirty="0" err="1">
                <a:latin typeface="Arial" panose="020B0604020202020204" pitchFamily="34" charset="0"/>
                <a:cs typeface="Arial" panose="020B0604020202020204" pitchFamily="34" charset="0"/>
              </a:rPr>
              <a:t>survical</a:t>
            </a:r>
            <a:endParaRPr lang="en-US" dirty="0"/>
          </a:p>
        </p:txBody>
      </p:sp>
      <p:sp>
        <p:nvSpPr>
          <p:cNvPr id="7" name="TextBox 6"/>
          <p:cNvSpPr txBox="1"/>
          <p:nvPr/>
        </p:nvSpPr>
        <p:spPr>
          <a:xfrm>
            <a:off x="5638800" y="5638800"/>
            <a:ext cx="3505200" cy="369332"/>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Basch</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N </a:t>
            </a:r>
            <a:r>
              <a:rPr lang="en-US" i="1" dirty="0" err="1">
                <a:latin typeface="Arial" panose="020B0604020202020204" pitchFamily="34" charset="0"/>
                <a:cs typeface="Arial" panose="020B0604020202020204" pitchFamily="34" charset="0"/>
              </a:rPr>
              <a:t>Eng</a:t>
            </a:r>
            <a:r>
              <a:rPr lang="en-US" i="1" dirty="0">
                <a:latin typeface="Arial" panose="020B0604020202020204" pitchFamily="34" charset="0"/>
                <a:cs typeface="Arial" panose="020B0604020202020204" pitchFamily="34" charset="0"/>
              </a:rPr>
              <a:t> J Med</a:t>
            </a:r>
            <a:r>
              <a:rPr lang="en-US" dirty="0">
                <a:latin typeface="Arial" panose="020B0604020202020204" pitchFamily="34" charset="0"/>
                <a:cs typeface="Arial" panose="020B0604020202020204" pitchFamily="34" charset="0"/>
              </a:rPr>
              <a:t>. 2017.</a:t>
            </a:r>
          </a:p>
        </p:txBody>
      </p:sp>
      <p:sp>
        <p:nvSpPr>
          <p:cNvPr id="8" name="Oval 7"/>
          <p:cNvSpPr/>
          <p:nvPr/>
        </p:nvSpPr>
        <p:spPr bwMode="auto">
          <a:xfrm>
            <a:off x="5943600" y="2286000"/>
            <a:ext cx="1371600" cy="1905000"/>
          </a:xfrm>
          <a:prstGeom prst="ellipse">
            <a:avLst/>
          </a:prstGeom>
          <a:noFill/>
          <a:ln w="28575"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Tree>
    <p:extLst>
      <p:ext uri="{BB962C8B-B14F-4D97-AF65-F5344CB8AC3E}">
        <p14:creationId xmlns:p14="http://schemas.microsoft.com/office/powerpoint/2010/main" val="293072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a:t>Kidney Care Quality Alliance Commissioned </a:t>
            </a:r>
            <a:br>
              <a:rPr lang="en-US" dirty="0"/>
            </a:br>
            <a:r>
              <a:rPr lang="en-US" dirty="0"/>
              <a:t>Report on PRMs</a:t>
            </a:r>
          </a:p>
        </p:txBody>
      </p:sp>
      <p:pic>
        <p:nvPicPr>
          <p:cNvPr id="3" name="Picture 2"/>
          <p:cNvPicPr>
            <a:picLocks noChangeAspect="1"/>
          </p:cNvPicPr>
          <p:nvPr/>
        </p:nvPicPr>
        <p:blipFill rotWithShape="1">
          <a:blip r:embed="rId2"/>
          <a:srcRect l="4908" t="8047" r="5637" b="5153"/>
          <a:stretch/>
        </p:blipFill>
        <p:spPr>
          <a:xfrm>
            <a:off x="685800" y="2133600"/>
            <a:ext cx="7772400" cy="3258015"/>
          </a:xfrm>
          <a:prstGeom prst="rect">
            <a:avLst/>
          </a:prstGeom>
        </p:spPr>
      </p:pic>
      <p:sp>
        <p:nvSpPr>
          <p:cNvPr id="6" name="Rectangle 5"/>
          <p:cNvSpPr/>
          <p:nvPr/>
        </p:nvSpPr>
        <p:spPr>
          <a:xfrm>
            <a:off x="467360" y="5486400"/>
            <a:ext cx="8448040" cy="738664"/>
          </a:xfrm>
          <a:prstGeom prst="rect">
            <a:avLst/>
          </a:prstGeom>
        </p:spPr>
        <p:txBody>
          <a:bodyPr wrap="square">
            <a:spAutoFit/>
          </a:bodyPr>
          <a:lstStyle/>
          <a:p>
            <a:r>
              <a:rPr lang="en-US" sz="1400" dirty="0">
                <a:solidFill>
                  <a:srgbClr val="000000"/>
                </a:solidFill>
                <a:latin typeface="+mj-lt"/>
              </a:rPr>
              <a:t>Kidney Care Quality Alliance. </a:t>
            </a:r>
            <a:r>
              <a:rPr lang="en-US" sz="1400" i="1" dirty="0">
                <a:solidFill>
                  <a:srgbClr val="000000"/>
                </a:solidFill>
                <a:latin typeface="+mj-lt"/>
              </a:rPr>
              <a:t>Patient-Reported Outcomes for End-Stage Renal Disease: A</a:t>
            </a:r>
          </a:p>
          <a:p>
            <a:r>
              <a:rPr lang="en-US" sz="1400" i="1" dirty="0">
                <a:solidFill>
                  <a:srgbClr val="000000"/>
                </a:solidFill>
                <a:latin typeface="+mj-lt"/>
              </a:rPr>
              <a:t>Framework and Priorities for Measurement. </a:t>
            </a:r>
            <a:r>
              <a:rPr lang="en-US" sz="1400" dirty="0">
                <a:solidFill>
                  <a:srgbClr val="0000FF"/>
                </a:solidFill>
                <a:latin typeface="+mj-lt"/>
              </a:rPr>
              <a:t>http://kidneycarepartners.com/kidney-care-quality-alliance-kcqa/</a:t>
            </a:r>
            <a:r>
              <a:rPr lang="en-US" sz="1400" dirty="0">
                <a:solidFill>
                  <a:srgbClr val="000000"/>
                </a:solidFill>
                <a:latin typeface="+mj-lt"/>
              </a:rPr>
              <a:t>.</a:t>
            </a:r>
          </a:p>
          <a:p>
            <a:r>
              <a:rPr lang="en-US" sz="1400" dirty="0">
                <a:solidFill>
                  <a:srgbClr val="000000"/>
                </a:solidFill>
                <a:latin typeface="+mj-lt"/>
              </a:rPr>
              <a:t>Washington, DC: 2017.</a:t>
            </a:r>
            <a:endParaRPr lang="en-US" sz="1400" dirty="0">
              <a:latin typeface="+mj-lt"/>
            </a:endParaRPr>
          </a:p>
        </p:txBody>
      </p:sp>
    </p:spTree>
    <p:extLst>
      <p:ext uri="{BB962C8B-B14F-4D97-AF65-F5344CB8AC3E}">
        <p14:creationId xmlns:p14="http://schemas.microsoft.com/office/powerpoint/2010/main" val="1380756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TotalTime>
  <Words>2192</Words>
  <Application>Microsoft Office PowerPoint</Application>
  <PresentationFormat>On-screen Show (4:3)</PresentationFormat>
  <Paragraphs>397</Paragraphs>
  <Slides>39</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ＭＳ Ｐゴシック</vt:lpstr>
      <vt:lpstr>ＭＳ Ｐゴシック</vt:lpstr>
      <vt:lpstr>Arial</vt:lpstr>
      <vt:lpstr>Calibri</vt:lpstr>
      <vt:lpstr>Comic Sans MS</vt:lpstr>
      <vt:lpstr>Times New Roman</vt:lpstr>
      <vt:lpstr>Wingdings</vt:lpstr>
      <vt:lpstr>Office Theme</vt:lpstr>
      <vt:lpstr>Assessing Patient-Reported Outcomes of Hemodialysis</vt:lpstr>
      <vt:lpstr>References</vt:lpstr>
      <vt:lpstr>How do we learn about the  health of patients? </vt:lpstr>
      <vt:lpstr>Patient-Reported Outcomes (PROs)</vt:lpstr>
      <vt:lpstr>PRM framework</vt:lpstr>
      <vt:lpstr>PRMs can be assessed along the entire continuum of Provider-Patient encounter</vt:lpstr>
      <vt:lpstr>Impact of Providing PRO Information to Health Care Providers</vt:lpstr>
      <vt:lpstr>PRO Assessment Reduces ED visits and improves survical</vt:lpstr>
      <vt:lpstr>Kidney Care Quality Alliance Commissioned  Report on PRMs</vt:lpstr>
      <vt:lpstr>KCQA Steering Committee</vt:lpstr>
      <vt:lpstr>CMS Mandates for PRMs in Dialysis</vt:lpstr>
      <vt:lpstr>Kidney Targeted HRQOL: KDQOL-36 </vt:lpstr>
      <vt:lpstr>KDQOL-36 Scales</vt:lpstr>
      <vt:lpstr>PowerPoint Presentation</vt:lpstr>
      <vt:lpstr>Sample</vt:lpstr>
      <vt:lpstr>KDQOL-36 Scale Distributions</vt:lpstr>
      <vt:lpstr>Evaluation of KDQOL-36 Factor Structure</vt:lpstr>
      <vt:lpstr>CFA Model Results</vt:lpstr>
      <vt:lpstr>Evaluation of Reliability and Validity</vt:lpstr>
      <vt:lpstr>Reliability</vt:lpstr>
      <vt:lpstr>Construct Validity</vt:lpstr>
      <vt:lpstr>PowerPoint Presentation</vt:lpstr>
      <vt:lpstr>Universal Health-Related Quality of Life</vt:lpstr>
      <vt:lpstr>Peipert and Hays 1st Recommendation</vt:lpstr>
      <vt:lpstr>KCQA Recommendations</vt:lpstr>
      <vt:lpstr>“KDQOL is not an appropriate starting point for a facility-level, HRQOL-related PROM” </vt:lpstr>
      <vt:lpstr> What do stakeholders care about today?    </vt:lpstr>
      <vt:lpstr>KDQOL Symptoms/Problems Still Relevant</vt:lpstr>
      <vt:lpstr>PowerPoint Presentation</vt:lpstr>
      <vt:lpstr>“PROMIS should be considered […] for any new, targeted HRQOL-related PROM/PRO-PM development.” </vt:lpstr>
      <vt:lpstr>Experience with Care</vt:lpstr>
      <vt:lpstr>ICH-CAHPS Properties</vt:lpstr>
      <vt:lpstr>In-Center Hemodialysis Consumer Assessment of Healthcare Providers and Systems  (ICH-CAHPS®)</vt:lpstr>
      <vt:lpstr>Inclusion in Dialysis Facility Compare</vt:lpstr>
      <vt:lpstr>ICH-CAHPS Reliability</vt:lpstr>
      <vt:lpstr>ICH-CAHPS Mean Differences</vt:lpstr>
      <vt:lpstr>Peipert and Hays 2nd Recommendation</vt:lpstr>
      <vt:lpstr>Conclusions</vt:lpstr>
      <vt:lpstr> Thank you. </vt:lpstr>
    </vt:vector>
  </TitlesOfParts>
  <Company>UCLA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Methodological Considerations in Using Patient Reported Measures in Dialysis Clinics</dc:title>
  <dc:creator>test</dc:creator>
  <cp:lastModifiedBy>drhays</cp:lastModifiedBy>
  <cp:revision>82</cp:revision>
  <cp:lastPrinted>2017-03-03T15:23:21Z</cp:lastPrinted>
  <dcterms:created xsi:type="dcterms:W3CDTF">2017-03-03T04:50:54Z</dcterms:created>
  <dcterms:modified xsi:type="dcterms:W3CDTF">2017-12-13T12:46:47Z</dcterms:modified>
</cp:coreProperties>
</file>