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975" r:id="rId1"/>
  </p:sldMasterIdLst>
  <p:notesMasterIdLst>
    <p:notesMasterId r:id="rId25"/>
  </p:notesMasterIdLst>
  <p:handoutMasterIdLst>
    <p:handoutMasterId r:id="rId26"/>
  </p:handoutMasterIdLst>
  <p:sldIdLst>
    <p:sldId id="256" r:id="rId2"/>
    <p:sldId id="541" r:id="rId3"/>
    <p:sldId id="550" r:id="rId4"/>
    <p:sldId id="559" r:id="rId5"/>
    <p:sldId id="561" r:id="rId6"/>
    <p:sldId id="560" r:id="rId7"/>
    <p:sldId id="542" r:id="rId8"/>
    <p:sldId id="544" r:id="rId9"/>
    <p:sldId id="551" r:id="rId10"/>
    <p:sldId id="552" r:id="rId11"/>
    <p:sldId id="543" r:id="rId12"/>
    <p:sldId id="545" r:id="rId13"/>
    <p:sldId id="546" r:id="rId14"/>
    <p:sldId id="549" r:id="rId15"/>
    <p:sldId id="547" r:id="rId16"/>
    <p:sldId id="548" r:id="rId17"/>
    <p:sldId id="565" r:id="rId18"/>
    <p:sldId id="540" r:id="rId19"/>
    <p:sldId id="553" r:id="rId20"/>
    <p:sldId id="554" r:id="rId21"/>
    <p:sldId id="563" r:id="rId22"/>
    <p:sldId id="564" r:id="rId23"/>
    <p:sldId id="556" r:id="rId24"/>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275D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012" autoAdjust="0"/>
    <p:restoredTop sz="94700" autoAdjust="0"/>
  </p:normalViewPr>
  <p:slideViewPr>
    <p:cSldViewPr snapToGrid="0">
      <p:cViewPr>
        <p:scale>
          <a:sx n="77" d="100"/>
          <a:sy n="77" d="100"/>
        </p:scale>
        <p:origin x="-1812" y="-288"/>
      </p:cViewPr>
      <p:guideLst>
        <p:guide orient="horz" pos="827"/>
        <p:guide pos="1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50" d="100"/>
          <a:sy n="150" d="100"/>
        </p:scale>
        <p:origin x="648" y="369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19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Arial" charset="0"/>
                <a:ea typeface="ＭＳ Ｐゴシック" pitchFamily="32" charset="-128"/>
                <a:cs typeface="+mn-cs"/>
              </a:defRPr>
            </a:lvl1pPr>
          </a:lstStyle>
          <a:p>
            <a:pPr>
              <a:defRPr/>
            </a:pPr>
            <a:endParaRPr lang="en-US"/>
          </a:p>
        </p:txBody>
      </p:sp>
      <p:sp>
        <p:nvSpPr>
          <p:cNvPr id="3" name="Date Placeholder 2"/>
          <p:cNvSpPr>
            <a:spLocks noGrp="1"/>
          </p:cNvSpPr>
          <p:nvPr>
            <p:ph type="dt" sz="quarter" idx="1"/>
          </p:nvPr>
        </p:nvSpPr>
        <p:spPr bwMode="auto">
          <a:xfrm>
            <a:off x="3970338" y="0"/>
            <a:ext cx="3038475" cy="4619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Arial" charset="0"/>
                <a:ea typeface="MS PGothic" pitchFamily="34" charset="-128"/>
                <a:cs typeface="Arial" charset="0"/>
              </a:defRPr>
            </a:lvl1pPr>
          </a:lstStyle>
          <a:p>
            <a:pPr>
              <a:defRPr/>
            </a:pPr>
            <a:fld id="{FFAD3D7D-DFB9-4EFB-A3D0-C991F4A0E647}" type="datetime1">
              <a:rPr lang="en-US"/>
              <a:pPr>
                <a:defRPr/>
              </a:pPr>
              <a:t>12/21/2012</a:t>
            </a:fld>
            <a:endParaRPr lang="en-US"/>
          </a:p>
        </p:txBody>
      </p:sp>
      <p:sp>
        <p:nvSpPr>
          <p:cNvPr id="4" name="Footer Placeholder 3"/>
          <p:cNvSpPr>
            <a:spLocks noGrp="1"/>
          </p:cNvSpPr>
          <p:nvPr>
            <p:ph type="ftr" sz="quarter" idx="2"/>
          </p:nvPr>
        </p:nvSpPr>
        <p:spPr bwMode="auto">
          <a:xfrm>
            <a:off x="0" y="8772525"/>
            <a:ext cx="3038475" cy="461963"/>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Arial" charset="0"/>
                <a:ea typeface="ＭＳ Ｐゴシック" pitchFamily="32" charset="-128"/>
                <a:cs typeface="+mn-cs"/>
              </a:defRPr>
            </a:lvl1pPr>
          </a:lstStyle>
          <a:p>
            <a:pPr>
              <a:defRPr/>
            </a:pPr>
            <a:endParaRPr lang="en-US"/>
          </a:p>
        </p:txBody>
      </p:sp>
      <p:sp>
        <p:nvSpPr>
          <p:cNvPr id="5" name="Slide Number Placeholder 4"/>
          <p:cNvSpPr>
            <a:spLocks noGrp="1"/>
          </p:cNvSpPr>
          <p:nvPr>
            <p:ph type="sldNum" sz="quarter" idx="3"/>
          </p:nvPr>
        </p:nvSpPr>
        <p:spPr bwMode="auto">
          <a:xfrm>
            <a:off x="3970338" y="8772525"/>
            <a:ext cx="3038475" cy="461963"/>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Arial" charset="0"/>
                <a:ea typeface="MS PGothic" pitchFamily="34" charset="-128"/>
                <a:cs typeface="Arial" charset="0"/>
              </a:defRPr>
            </a:lvl1pPr>
          </a:lstStyle>
          <a:p>
            <a:pPr>
              <a:defRPr/>
            </a:pPr>
            <a:fld id="{133A7B0B-7CA8-4726-AC05-A49299C9B7A4}" type="slidenum">
              <a:rPr lang="en-US"/>
              <a:pPr>
                <a:defRPr/>
              </a:pPr>
              <a:t>‹#›</a:t>
            </a:fld>
            <a:endParaRPr lang="en-US"/>
          </a:p>
        </p:txBody>
      </p:sp>
    </p:spTree>
    <p:extLst>
      <p:ext uri="{BB962C8B-B14F-4D97-AF65-F5344CB8AC3E}">
        <p14:creationId xmlns:p14="http://schemas.microsoft.com/office/powerpoint/2010/main" val="8799426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19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Arial" charset="0"/>
                <a:ea typeface="ＭＳ Ｐゴシック" pitchFamily="32" charset="-128"/>
                <a:cs typeface="+mn-cs"/>
              </a:defRPr>
            </a:lvl1pPr>
          </a:lstStyle>
          <a:p>
            <a:pPr>
              <a:defRPr/>
            </a:pPr>
            <a:endParaRPr lang="en-US"/>
          </a:p>
        </p:txBody>
      </p:sp>
      <p:sp>
        <p:nvSpPr>
          <p:cNvPr id="3" name="Date Placeholder 2"/>
          <p:cNvSpPr>
            <a:spLocks noGrp="1"/>
          </p:cNvSpPr>
          <p:nvPr>
            <p:ph type="dt" idx="1"/>
          </p:nvPr>
        </p:nvSpPr>
        <p:spPr bwMode="auto">
          <a:xfrm>
            <a:off x="3970338" y="0"/>
            <a:ext cx="3038475" cy="4619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Arial" charset="0"/>
                <a:ea typeface="MS PGothic" pitchFamily="34" charset="-128"/>
                <a:cs typeface="Arial" charset="0"/>
              </a:defRPr>
            </a:lvl1pPr>
          </a:lstStyle>
          <a:p>
            <a:pPr>
              <a:defRPr/>
            </a:pPr>
            <a:fld id="{AA44D0E6-717A-4A06-87DA-52083ED0C46B}" type="datetime1">
              <a:rPr lang="en-US"/>
              <a:pPr>
                <a:defRPr/>
              </a:pPr>
              <a:t>12/21/2012</a:t>
            </a:fld>
            <a:endParaRPr lang="en-US"/>
          </a:p>
        </p:txBody>
      </p:sp>
      <p:sp>
        <p:nvSpPr>
          <p:cNvPr id="4" name="Slide Image Placeholder 3"/>
          <p:cNvSpPr>
            <a:spLocks noGrp="1" noRot="1" noChangeAspect="1"/>
          </p:cNvSpPr>
          <p:nvPr>
            <p:ph type="sldImg" idx="2"/>
          </p:nvPr>
        </p:nvSpPr>
        <p:spPr bwMode="auto">
          <a:xfrm>
            <a:off x="1196975" y="692150"/>
            <a:ext cx="4618038" cy="3463925"/>
          </a:xfrm>
          <a:prstGeom prst="rect">
            <a:avLst/>
          </a:prstGeom>
          <a:noFill/>
          <a:ln w="12700">
            <a:solidFill>
              <a:srgbClr val="000000"/>
            </a:solidFill>
            <a:miter lim="800000"/>
            <a:headEnd/>
            <a:tailEnd/>
          </a:ln>
        </p:spPr>
        <p:txBody>
          <a:bodyPr vert="horz" wrap="square" lIns="93177" tIns="46589" rIns="93177" bIns="46589"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bwMode="auto">
          <a:xfrm>
            <a:off x="701675" y="4387850"/>
            <a:ext cx="5607050" cy="4156075"/>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772525"/>
            <a:ext cx="3038475" cy="461963"/>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Arial" charset="0"/>
                <a:ea typeface="ＭＳ Ｐゴシック" pitchFamily="32" charset="-128"/>
                <a:cs typeface="+mn-cs"/>
              </a:defRPr>
            </a:lvl1pPr>
          </a:lstStyle>
          <a:p>
            <a:pPr>
              <a:defRPr/>
            </a:pPr>
            <a:endParaRPr lang="en-US"/>
          </a:p>
        </p:txBody>
      </p:sp>
      <p:sp>
        <p:nvSpPr>
          <p:cNvPr id="7" name="Slide Number Placeholder 6"/>
          <p:cNvSpPr>
            <a:spLocks noGrp="1"/>
          </p:cNvSpPr>
          <p:nvPr>
            <p:ph type="sldNum" sz="quarter" idx="5"/>
          </p:nvPr>
        </p:nvSpPr>
        <p:spPr bwMode="auto">
          <a:xfrm>
            <a:off x="3970338" y="8772525"/>
            <a:ext cx="3038475" cy="461963"/>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Arial" charset="0"/>
                <a:ea typeface="MS PGothic" pitchFamily="34" charset="-128"/>
                <a:cs typeface="Arial" charset="0"/>
              </a:defRPr>
            </a:lvl1pPr>
          </a:lstStyle>
          <a:p>
            <a:pPr>
              <a:defRPr/>
            </a:pPr>
            <a:fld id="{83C448F2-D387-4D45-9EFF-55FA5B348225}" type="slidenum">
              <a:rPr lang="en-US"/>
              <a:pPr>
                <a:defRPr/>
              </a:pPr>
              <a:t>‹#›</a:t>
            </a:fld>
            <a:endParaRPr lang="en-US"/>
          </a:p>
        </p:txBody>
      </p:sp>
    </p:spTree>
    <p:extLst>
      <p:ext uri="{BB962C8B-B14F-4D97-AF65-F5344CB8AC3E}">
        <p14:creationId xmlns:p14="http://schemas.microsoft.com/office/powerpoint/2010/main" val="192183606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128"/>
      </a:defRPr>
    </a:lvl2pPr>
    <a:lvl3pPr marL="9144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128"/>
      </a:defRPr>
    </a:lvl3pPr>
    <a:lvl4pPr marL="13716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128"/>
      </a:defRPr>
    </a:lvl4pPr>
    <a:lvl5pPr marL="18288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a:noFill/>
        </p:spPr>
      </p:sp>
      <p:sp>
        <p:nvSpPr>
          <p:cNvPr id="18435"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ea typeface="ＭＳ Ｐゴシック" pitchFamily="34" charset="-128"/>
              </a:rPr>
              <a:t>Today’s webcast is one in a series of webcasts on CAHPS (which stands for Consumer Assessment of Healthcare Providers and Systems) produced by the CAHPS User Network. </a:t>
            </a:r>
          </a:p>
          <a:p>
            <a:endParaRPr lang="en-US" smtClean="0">
              <a:ea typeface="ＭＳ Ｐゴシック" pitchFamily="34" charset="-128"/>
            </a:endParaRPr>
          </a:p>
          <a:p>
            <a:r>
              <a:rPr lang="en-US" smtClean="0">
                <a:ea typeface="ＭＳ Ｐゴシック" pitchFamily="34" charset="-128"/>
              </a:rPr>
              <a:t>I see from the registrations that many of you have little or no familiarity with CAHPS surveys, so I want to take a few minutes to give you some background on the CAHPS program.</a:t>
            </a:r>
          </a:p>
          <a:p>
            <a:endParaRPr lang="en-US" smtClean="0">
              <a:ea typeface="ＭＳ Ｐゴシック" pitchFamily="34" charset="-128"/>
            </a:endParaRPr>
          </a:p>
          <a:p>
            <a:r>
              <a:rPr lang="en-US" smtClean="0">
                <a:ea typeface="ＭＳ Ｐゴシック" pitchFamily="34" charset="-128"/>
              </a:rPr>
              <a:t>Primarily funded by the Agency for Healthcare Research and Quality (or AHRQ), the CAHPS Program develops standardized surveys and related products according to established principles.  CAHPS Surveys assess patients’ experience with health care.</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B1A3887-38E2-448D-BF87-9EA0601F061F}" type="slidenum">
              <a:rPr lang="en-US" smtClean="0">
                <a:latin typeface="Calibri" pitchFamily="34" charset="0"/>
              </a:rPr>
              <a:pPr eaLnBrk="1" hangingPunct="1"/>
              <a:t>4</a:t>
            </a:fld>
            <a:endParaRPr 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D52B8DD3-1737-4043-9CCF-CF15BDF1A85B}" type="slidenum">
              <a:rPr lang="en-US" smtClean="0">
                <a:latin typeface="Calibri" pitchFamily="34" charset="0"/>
              </a:rPr>
              <a:pPr eaLnBrk="1" hangingPunct="1"/>
              <a:t>6</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1913" y="2130425"/>
            <a:ext cx="8377881" cy="1470025"/>
          </a:xfrm>
        </p:spPr>
        <p:txBody>
          <a:bodyPr/>
          <a:lstStyle>
            <a:lvl1pPr>
              <a:defRPr>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075038" y="3886200"/>
            <a:ext cx="6697362" cy="1752600"/>
          </a:xfrm>
        </p:spPr>
        <p:txBody>
          <a:bodyPr/>
          <a:lstStyle>
            <a:lvl1pPr marL="0" indent="0" algn="ctr">
              <a:buNone/>
              <a:defRPr>
                <a:solidFill>
                  <a:schemeClr val="tx1">
                    <a:tint val="75000"/>
                  </a:schemeClr>
                </a:solidFill>
                <a:latin typeface="Comic Sans MS"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E64F6FAB-1BC3-4EC7-A5C7-3D2EDFF564D1}" type="datetime1">
              <a:rPr lang="en-US"/>
              <a:pPr>
                <a:defRPr/>
              </a:pPr>
              <a:t>12/21/2012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72C5D6-E707-4DD9-AE7F-35559D307AD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F0C368-47EC-47D2-9C88-FDAD1D5F40FB}" type="datetime1">
              <a:rPr lang="en-US"/>
              <a:pPr>
                <a:defRPr/>
              </a:pPr>
              <a:t>12/21/2012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011AB5-ACF2-4822-942A-8C1FBC8D8CB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DC36D0-1265-47E2-A7AE-EFBAC97E061B}" type="datetime1">
              <a:rPr lang="en-US"/>
              <a:pPr>
                <a:defRPr/>
              </a:pPr>
              <a:t>12/21/2012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0C4CF3-6C2E-401F-82DE-0EDF1DD795B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p:txBody>
          <a:bodyPr/>
          <a:lstStyle>
            <a:lvl1pPr>
              <a:defRPr/>
            </a:lvl1pPr>
          </a:lstStyle>
          <a:p>
            <a:pPr>
              <a:defRPr/>
            </a:pPr>
            <a:fld id="{70853A9E-2156-4F18-AD84-080B19408839}" type="datetime1">
              <a:rPr lang="en-US"/>
              <a:pPr>
                <a:defRPr/>
              </a:pPr>
              <a:t>12/21/2012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541CBD-8B7B-41C2-A1AA-F82E945CB0E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mic Sans MS"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omic Sans MS" pitchFamily="66" charset="0"/>
              </a:defRPr>
            </a:lvl1pPr>
            <a:lvl2pPr>
              <a:defRPr>
                <a:latin typeface="Comic Sans MS" pitchFamily="66" charset="0"/>
              </a:defRPr>
            </a:lvl2pPr>
            <a:lvl3pPr>
              <a:defRPr>
                <a:latin typeface="Comic Sans MS" pitchFamily="66" charset="0"/>
              </a:defRPr>
            </a:lvl3pPr>
            <a:lvl4pPr>
              <a:defRPr>
                <a:latin typeface="Comic Sans MS" pitchFamily="66" charset="0"/>
              </a:defRPr>
            </a:lvl4pPr>
            <a:lvl5pPr>
              <a:defRPr>
                <a:latin typeface="Comic Sans MS" pitchFamily="66"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416FA14-503A-4282-8A31-DF0EB736CD2F}" type="datetime1">
              <a:rPr lang="en-US"/>
              <a:pPr>
                <a:defRPr/>
              </a:pPr>
              <a:t>12/21/2012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418C8F-A4C4-454A-AFAA-CE459954A32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1FDB54F-EA7A-4614-910F-36D10AEBB88C}" type="datetime1">
              <a:rPr lang="en-US"/>
              <a:pPr>
                <a:defRPr/>
              </a:pPr>
              <a:t>12/21/2012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811594-283C-4C7B-B4C1-B99AF0E72C7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5C91890-D888-4EFF-BAD0-D1151D1ED2A3}" type="datetime1">
              <a:rPr lang="en-US"/>
              <a:pPr>
                <a:defRPr/>
              </a:pPr>
              <a:t>12/21/2012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BA443BE-04B5-4E2C-8D36-3F6D9C07B3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9CE065D-91CF-4D84-B571-A1190C87F9DA}" type="datetime1">
              <a:rPr lang="en-US"/>
              <a:pPr>
                <a:defRPr/>
              </a:pPr>
              <a:t>12/21/2012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A60F0C9-DE64-4DA5-9DCC-E3E9266E55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D67909-E9D3-462B-B320-DAB67F310C2A}" type="datetime1">
              <a:rPr lang="en-US"/>
              <a:pPr>
                <a:defRPr/>
              </a:pPr>
              <a:t>12/21/2012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8861AE5-FD80-4FA1-9170-E1B3DBEF86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4606A0-BCF0-4D65-B15B-5CE13B501C65}" type="datetime1">
              <a:rPr lang="en-US"/>
              <a:pPr>
                <a:defRPr/>
              </a:pPr>
              <a:t>12/21/2012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93C62A3-3BB7-48B1-A448-D94BE043A3A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FA7B52-6D32-45F6-9C7A-E40152806A4E}" type="datetime1">
              <a:rPr lang="en-US"/>
              <a:pPr>
                <a:defRPr/>
              </a:pPr>
              <a:t>12/21/2012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8E9B76-37F0-447F-940C-97E19A3100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8AE6B4-A670-45D2-906B-FD312EDC15F5}" type="datetime1">
              <a:rPr lang="en-US"/>
              <a:pPr>
                <a:defRPr/>
              </a:pPr>
              <a:t>12/21/2012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325C47-A91E-4B03-9029-4A68DE856C1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charset="0"/>
                <a:cs typeface="Arial" charset="0"/>
              </a:defRPr>
            </a:lvl1pPr>
          </a:lstStyle>
          <a:p>
            <a:pPr>
              <a:defRPr/>
            </a:pPr>
            <a:fld id="{825C1162-04C3-456D-9010-DC119EA4C1D9}" type="datetime1">
              <a:rPr lang="en-US"/>
              <a:pPr>
                <a:defRPr/>
              </a:pPr>
              <a:t>12/21/2012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charset="0"/>
                <a:cs typeface="Arial" charset="0"/>
              </a:defRPr>
            </a:lvl1pPr>
          </a:lstStyle>
          <a:p>
            <a:pPr>
              <a:defRPr/>
            </a:pPr>
            <a:fld id="{8F3A4773-B219-44CC-B8AC-F25C3DAABB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3987"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pitchFamily="34" charset="-128"/>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MS PGothic" pitchFamily="34" charset="-128"/>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MS PGothic" pitchFamily="34" charset="-128"/>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MS PGothic" pitchFamily="34" charset="-128"/>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MS PGothic" pitchFamily="34" charset="-128"/>
        </a:defRPr>
      </a:lvl5pPr>
      <a:lvl6pPr marL="457200" algn="ctr" defTabSz="457200" rtl="0" fontAlgn="base">
        <a:spcBef>
          <a:spcPct val="0"/>
        </a:spcBef>
        <a:spcAft>
          <a:spcPct val="0"/>
        </a:spcAft>
        <a:defRPr sz="4400">
          <a:solidFill>
            <a:schemeClr val="tx1"/>
          </a:solidFill>
          <a:latin typeface="Calibri" charset="0"/>
          <a:ea typeface="MS PGothic" pitchFamily="34" charset="-128"/>
          <a:cs typeface="MS PGothic" pitchFamily="34" charset="-128"/>
        </a:defRPr>
      </a:lvl6pPr>
      <a:lvl7pPr marL="914400" algn="ctr" defTabSz="457200" rtl="0" fontAlgn="base">
        <a:spcBef>
          <a:spcPct val="0"/>
        </a:spcBef>
        <a:spcAft>
          <a:spcPct val="0"/>
        </a:spcAft>
        <a:defRPr sz="4400">
          <a:solidFill>
            <a:schemeClr val="tx1"/>
          </a:solidFill>
          <a:latin typeface="Calibri" charset="0"/>
          <a:ea typeface="MS PGothic" pitchFamily="34" charset="-128"/>
          <a:cs typeface="MS PGothic" pitchFamily="34" charset="-128"/>
        </a:defRPr>
      </a:lvl7pPr>
      <a:lvl8pPr marL="1371600" algn="ctr" defTabSz="457200" rtl="0" fontAlgn="base">
        <a:spcBef>
          <a:spcPct val="0"/>
        </a:spcBef>
        <a:spcAft>
          <a:spcPct val="0"/>
        </a:spcAft>
        <a:defRPr sz="4400">
          <a:solidFill>
            <a:schemeClr val="tx1"/>
          </a:solidFill>
          <a:latin typeface="Calibri" charset="0"/>
          <a:ea typeface="MS PGothic" pitchFamily="34" charset="-128"/>
          <a:cs typeface="MS PGothic" pitchFamily="34" charset="-128"/>
        </a:defRPr>
      </a:lvl8pPr>
      <a:lvl9pPr marL="1828800" algn="ctr" defTabSz="457200" rtl="0" fontAlgn="base">
        <a:spcBef>
          <a:spcPct val="0"/>
        </a:spcBef>
        <a:spcAft>
          <a:spcPct val="0"/>
        </a:spcAft>
        <a:defRPr sz="4400">
          <a:solidFill>
            <a:schemeClr val="tx1"/>
          </a:solidFill>
          <a:latin typeface="Calibri" charset="0"/>
          <a:ea typeface="MS PGothic" pitchFamily="34" charset="-128"/>
          <a:cs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pitchFamily="3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pitchFamily="34" charset="-128"/>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pitchFamily="34"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pitchFamily="34" charset="-128"/>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drhays@ucla.edu" TargetMode="External"/><Relationship Id="rId2" Type="http://schemas.openxmlformats.org/officeDocument/2006/relationships/hyperlink" Target="http://gim.med.ucla.edu/FacultyPages/Hays/present.htm" TargetMode="External"/><Relationship Id="rId1" Type="http://schemas.openxmlformats.org/officeDocument/2006/relationships/slideLayout" Target="../slideLayouts/slideLayout2.xml"/><Relationship Id="rId4" Type="http://schemas.openxmlformats.org/officeDocument/2006/relationships/hyperlink" Target="mailto:Achen@chla.usc.edu"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ChangeArrowheads="1"/>
          </p:cNvSpPr>
          <p:nvPr/>
        </p:nvSpPr>
        <p:spPr bwMode="auto">
          <a:xfrm>
            <a:off x="660400" y="1390650"/>
            <a:ext cx="8255000" cy="735013"/>
          </a:xfrm>
          <a:prstGeom prst="rect">
            <a:avLst/>
          </a:prstGeom>
          <a:noFill/>
          <a:ln w="9525">
            <a:noFill/>
            <a:miter lim="800000"/>
            <a:headEnd/>
            <a:tailEnd/>
          </a:ln>
        </p:spPr>
        <p:txBody>
          <a:bodyPr anchor="b"/>
          <a:lstStyle/>
          <a:p>
            <a:pPr algn="ctr"/>
            <a:endParaRPr lang="en-US" b="1">
              <a:solidFill>
                <a:srgbClr val="2760A6"/>
              </a:solidFill>
              <a:latin typeface="Arial" charset="0"/>
              <a:ea typeface="MS PGothic" pitchFamily="34" charset="-128"/>
            </a:endParaRPr>
          </a:p>
        </p:txBody>
      </p:sp>
      <p:sp>
        <p:nvSpPr>
          <p:cNvPr id="2051" name="Title 3"/>
          <p:cNvSpPr>
            <a:spLocks noGrp="1"/>
          </p:cNvSpPr>
          <p:nvPr>
            <p:ph type="ctrTitle"/>
          </p:nvPr>
        </p:nvSpPr>
        <p:spPr>
          <a:xfrm>
            <a:off x="123825" y="407988"/>
            <a:ext cx="8909050" cy="2298700"/>
          </a:xfrm>
        </p:spPr>
        <p:txBody>
          <a:bodyPr/>
          <a:lstStyle/>
          <a:p>
            <a:r>
              <a:rPr lang="en-US" sz="3600" b="1" smtClean="0">
                <a:solidFill>
                  <a:srgbClr val="2760A6"/>
                </a:solidFill>
                <a:cs typeface="Arial" charset="0"/>
              </a:rPr>
              <a:t>Differences in CAHPS Reports and Ratings of Health Care Provided to Adults and Children</a:t>
            </a:r>
            <a:endParaRPr lang="en-US" sz="3600" smtClean="0"/>
          </a:p>
        </p:txBody>
      </p:sp>
      <p:sp>
        <p:nvSpPr>
          <p:cNvPr id="2052" name="Subtitle 4"/>
          <p:cNvSpPr>
            <a:spLocks noGrp="1"/>
          </p:cNvSpPr>
          <p:nvPr>
            <p:ph type="subTitle" idx="1"/>
          </p:nvPr>
        </p:nvSpPr>
        <p:spPr>
          <a:xfrm>
            <a:off x="209550" y="2273300"/>
            <a:ext cx="8835596" cy="3949700"/>
          </a:xfrm>
        </p:spPr>
        <p:txBody>
          <a:bodyPr/>
          <a:lstStyle/>
          <a:p>
            <a:endParaRPr lang="en-US" b="1" dirty="0" smtClean="0">
              <a:solidFill>
                <a:srgbClr val="898989"/>
              </a:solidFill>
            </a:endParaRPr>
          </a:p>
          <a:p>
            <a:pPr algn="l"/>
            <a:r>
              <a:rPr lang="en-US" b="1" dirty="0" smtClean="0">
                <a:solidFill>
                  <a:srgbClr val="898989"/>
                </a:solidFill>
              </a:rPr>
              <a:t> Ron D. Hays, Ph.D.  Alex Y. Chen, M.D.</a:t>
            </a:r>
          </a:p>
          <a:p>
            <a:r>
              <a:rPr lang="en-US" sz="3000" b="1" dirty="0" smtClean="0">
                <a:solidFill>
                  <a:srgbClr val="898989"/>
                </a:solidFill>
              </a:rPr>
              <a:t>       UCLA           Children’s Hospital LA</a:t>
            </a:r>
            <a:endParaRPr lang="en-US" sz="3000" dirty="0" smtClean="0">
              <a:solidFill>
                <a:srgbClr val="898989"/>
              </a:solidFill>
            </a:endParaRPr>
          </a:p>
          <a:p>
            <a:endParaRPr lang="en-US" dirty="0" smtClean="0">
              <a:solidFill>
                <a:srgbClr val="898989"/>
              </a:solidFill>
            </a:endParaRPr>
          </a:p>
          <a:p>
            <a:r>
              <a:rPr lang="en-US" dirty="0" smtClean="0">
                <a:solidFill>
                  <a:srgbClr val="898989"/>
                </a:solidFill>
              </a:rPr>
              <a:t>December 21, 2012 (12:00-1:00)</a:t>
            </a:r>
          </a:p>
          <a:p>
            <a:r>
              <a:rPr lang="en-US" sz="2800" dirty="0" smtClean="0">
                <a:solidFill>
                  <a:srgbClr val="898989"/>
                </a:solidFill>
              </a:rPr>
              <a:t>UCLA Division of General Internal Medicine &amp; Health Services Research  Seminar Ser</a:t>
            </a:r>
            <a:r>
              <a:rPr lang="en-US" dirty="0" smtClean="0">
                <a:solidFill>
                  <a:srgbClr val="898989"/>
                </a:solidFill>
              </a:rPr>
              <a:t>ies</a:t>
            </a:r>
          </a:p>
          <a:p>
            <a:r>
              <a:rPr lang="en-US" sz="2400" dirty="0" smtClean="0">
                <a:solidFill>
                  <a:srgbClr val="898989"/>
                </a:solidFill>
              </a:rPr>
              <a:t>911 Broxton, 2</a:t>
            </a:r>
            <a:r>
              <a:rPr lang="en-US" sz="2400" baseline="30000" dirty="0" smtClean="0">
                <a:solidFill>
                  <a:srgbClr val="898989"/>
                </a:solidFill>
              </a:rPr>
              <a:t>nd</a:t>
            </a:r>
            <a:r>
              <a:rPr lang="en-US" sz="2400" dirty="0" smtClean="0">
                <a:solidFill>
                  <a:srgbClr val="898989"/>
                </a:solidFill>
              </a:rPr>
              <a:t> Floor Conference Room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CAHPS C-G Survey Domains</a:t>
            </a:r>
          </a:p>
        </p:txBody>
      </p:sp>
      <p:sp>
        <p:nvSpPr>
          <p:cNvPr id="8195" name="Content Placeholder 2"/>
          <p:cNvSpPr>
            <a:spLocks noGrp="1"/>
          </p:cNvSpPr>
          <p:nvPr>
            <p:ph idx="1"/>
          </p:nvPr>
        </p:nvSpPr>
        <p:spPr>
          <a:xfrm>
            <a:off x="646042" y="1600200"/>
            <a:ext cx="8040757" cy="4525963"/>
          </a:xfrm>
        </p:spPr>
        <p:txBody>
          <a:bodyPr/>
          <a:lstStyle/>
          <a:p>
            <a:r>
              <a:rPr lang="en-US" dirty="0" smtClean="0"/>
              <a:t>Access to care (5 items)</a:t>
            </a:r>
          </a:p>
          <a:p>
            <a:r>
              <a:rPr lang="en-US" dirty="0" smtClean="0"/>
              <a:t>Provider communication (5 items)</a:t>
            </a:r>
          </a:p>
          <a:p>
            <a:r>
              <a:rPr lang="en-US" dirty="0" smtClean="0"/>
              <a:t>Coordination of care (3 items)</a:t>
            </a:r>
          </a:p>
          <a:p>
            <a:r>
              <a:rPr lang="en-US" dirty="0" smtClean="0"/>
              <a:t>Shared decision making (1 item)</a:t>
            </a:r>
          </a:p>
          <a:p>
            <a:r>
              <a:rPr lang="en-US" dirty="0" smtClean="0"/>
              <a:t>Office staff (2 items)</a:t>
            </a:r>
          </a:p>
          <a:p>
            <a:r>
              <a:rPr lang="en-US" dirty="0" smtClean="0"/>
              <a:t>Global items</a:t>
            </a:r>
          </a:p>
          <a:p>
            <a:pPr lvl="1"/>
            <a:r>
              <a:rPr lang="en-US" sz="2400" dirty="0" smtClean="0"/>
              <a:t>Global rating of doctor item</a:t>
            </a:r>
          </a:p>
          <a:p>
            <a:pPr lvl="1"/>
            <a:r>
              <a:rPr lang="en-US" sz="2400" dirty="0" smtClean="0"/>
              <a:t>Recommend doctor to family and friends  </a:t>
            </a:r>
          </a:p>
          <a:p>
            <a:endParaRPr lang="en-US" dirty="0" smtClean="0"/>
          </a:p>
        </p:txBody>
      </p:sp>
      <p:sp>
        <p:nvSpPr>
          <p:cNvPr id="8196" name="Slide Number Placeholder 3"/>
          <p:cNvSpPr>
            <a:spLocks noGrp="1"/>
          </p:cNvSpPr>
          <p:nvPr>
            <p:ph type="sldNum" sz="quarter" idx="12"/>
          </p:nvPr>
        </p:nvSpPr>
        <p:spPr bwMode="auto">
          <a:noFill/>
          <a:ln>
            <a:miter lim="800000"/>
            <a:headEnd/>
            <a:tailEnd/>
          </a:ln>
        </p:spPr>
        <p:txBody>
          <a:bodyPr/>
          <a:lstStyle/>
          <a:p>
            <a:fld id="{45D2A98D-DFB3-42A9-8A53-C2706C148A43}"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Survey Administration</a:t>
            </a:r>
          </a:p>
        </p:txBody>
      </p:sp>
      <p:sp>
        <p:nvSpPr>
          <p:cNvPr id="9219" name="Content Placeholder 2"/>
          <p:cNvSpPr>
            <a:spLocks noGrp="1"/>
          </p:cNvSpPr>
          <p:nvPr>
            <p:ph idx="1"/>
          </p:nvPr>
        </p:nvSpPr>
        <p:spPr>
          <a:xfrm>
            <a:off x="506896" y="1525588"/>
            <a:ext cx="8179904" cy="4525962"/>
          </a:xfrm>
        </p:spPr>
        <p:txBody>
          <a:bodyPr/>
          <a:lstStyle/>
          <a:p>
            <a:r>
              <a:rPr lang="en-US" dirty="0" smtClean="0"/>
              <a:t>Cover letter in English and Spanish</a:t>
            </a:r>
          </a:p>
          <a:p>
            <a:pPr lvl="1"/>
            <a:r>
              <a:rPr lang="en-US" dirty="0" smtClean="0"/>
              <a:t>Option of calling toll-free to request Spanish survey</a:t>
            </a:r>
          </a:p>
          <a:p>
            <a:r>
              <a:rPr lang="en-US" dirty="0" smtClean="0"/>
              <a:t>Mailed English language survey</a:t>
            </a:r>
          </a:p>
          <a:p>
            <a:r>
              <a:rPr lang="en-US" dirty="0" smtClean="0"/>
              <a:t>Follow-up mailing with survey sent to non-respondents 4 weeks after first mailing</a:t>
            </a:r>
          </a:p>
        </p:txBody>
      </p:sp>
      <p:sp>
        <p:nvSpPr>
          <p:cNvPr id="9220" name="Slide Number Placeholder 3"/>
          <p:cNvSpPr>
            <a:spLocks noGrp="1"/>
          </p:cNvSpPr>
          <p:nvPr>
            <p:ph type="sldNum" sz="quarter" idx="12"/>
          </p:nvPr>
        </p:nvSpPr>
        <p:spPr bwMode="auto">
          <a:noFill/>
          <a:ln>
            <a:miter lim="800000"/>
            <a:headEnd/>
            <a:tailEnd/>
          </a:ln>
        </p:spPr>
        <p:txBody>
          <a:bodyPr/>
          <a:lstStyle/>
          <a:p>
            <a:fld id="{C5090FE5-BE07-486E-96F6-2DE451EA4B41}"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47650" y="274638"/>
            <a:ext cx="8439150" cy="1143000"/>
          </a:xfrm>
        </p:spPr>
        <p:txBody>
          <a:bodyPr/>
          <a:lstStyle/>
          <a:p>
            <a:r>
              <a:rPr lang="en-US" smtClean="0"/>
              <a:t>Case-mix Adjusted Means (SD) in West Coast Site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00745207"/>
              </p:ext>
            </p:extLst>
          </p:nvPr>
        </p:nvGraphicFramePr>
        <p:xfrm>
          <a:off x="457200" y="1600200"/>
          <a:ext cx="8229600" cy="3235323"/>
        </p:xfrm>
        <a:graphic>
          <a:graphicData uri="http://schemas.openxmlformats.org/drawingml/2006/table">
            <a:tbl>
              <a:tblPr firstRow="1" bandRow="1">
                <a:tableStyleId>{5C22544A-7EE6-4342-B048-85BDC9FD1C3A}</a:tableStyleId>
              </a:tblPr>
              <a:tblGrid>
                <a:gridCol w="2977978"/>
                <a:gridCol w="2508422"/>
                <a:gridCol w="2743200"/>
              </a:tblGrid>
              <a:tr h="370767">
                <a:tc>
                  <a:txBody>
                    <a:bodyPr/>
                    <a:lstStyle/>
                    <a:p>
                      <a:pPr algn="ctr"/>
                      <a:r>
                        <a:rPr lang="en-US" sz="1800" dirty="0" smtClean="0"/>
                        <a:t>CAHPS Measure</a:t>
                      </a:r>
                      <a:endParaRPr lang="en-US" sz="1800" dirty="0"/>
                    </a:p>
                  </a:txBody>
                  <a:tcPr marT="45711" marB="45711"/>
                </a:tc>
                <a:tc>
                  <a:txBody>
                    <a:bodyPr/>
                    <a:lstStyle/>
                    <a:p>
                      <a:pPr algn="ctr"/>
                      <a:r>
                        <a:rPr lang="en-US" sz="1800" dirty="0" smtClean="0"/>
                        <a:t>Adult Care</a:t>
                      </a:r>
                      <a:endParaRPr lang="en-US" sz="1800" dirty="0"/>
                    </a:p>
                  </a:txBody>
                  <a:tcPr marT="45711" marB="45711"/>
                </a:tc>
                <a:tc>
                  <a:txBody>
                    <a:bodyPr/>
                    <a:lstStyle/>
                    <a:p>
                      <a:pPr algn="ctr"/>
                      <a:r>
                        <a:rPr lang="en-US" sz="1800" dirty="0" smtClean="0"/>
                        <a:t>Pediatric Care</a:t>
                      </a:r>
                      <a:endParaRPr lang="en-US" sz="1800" dirty="0"/>
                    </a:p>
                  </a:txBody>
                  <a:tcPr marT="45711" marB="45711"/>
                </a:tc>
              </a:tr>
              <a:tr h="370767">
                <a:tc>
                  <a:txBody>
                    <a:bodyPr/>
                    <a:lstStyle/>
                    <a:p>
                      <a:pPr algn="l"/>
                      <a:r>
                        <a:rPr lang="en-US" sz="1800" dirty="0" smtClean="0"/>
                        <a:t>Access to Care</a:t>
                      </a:r>
                      <a:endParaRPr lang="en-US" sz="1800" dirty="0"/>
                    </a:p>
                  </a:txBody>
                  <a:tcPr marT="45711" marB="45711"/>
                </a:tc>
                <a:tc>
                  <a:txBody>
                    <a:bodyPr/>
                    <a:lstStyle/>
                    <a:p>
                      <a:pPr algn="ctr"/>
                      <a:r>
                        <a:rPr lang="en-US" sz="1800" dirty="0" smtClean="0"/>
                        <a:t>71 (27)</a:t>
                      </a:r>
                      <a:endParaRPr lang="en-US" sz="1800" dirty="0"/>
                    </a:p>
                  </a:txBody>
                  <a:tcPr marT="45711" marB="45711"/>
                </a:tc>
                <a:tc>
                  <a:txBody>
                    <a:bodyPr/>
                    <a:lstStyle/>
                    <a:p>
                      <a:pPr algn="ctr"/>
                      <a:r>
                        <a:rPr lang="en-US" sz="1800" dirty="0" smtClean="0"/>
                        <a:t>71 (30)</a:t>
                      </a:r>
                      <a:endParaRPr lang="en-US" sz="1800" dirty="0"/>
                    </a:p>
                  </a:txBody>
                  <a:tcPr marT="45711" marB="45711"/>
                </a:tc>
              </a:tr>
              <a:tr h="370767">
                <a:tc>
                  <a:txBody>
                    <a:bodyPr/>
                    <a:lstStyle/>
                    <a:p>
                      <a:pPr algn="l"/>
                      <a:r>
                        <a:rPr lang="en-US" sz="1800" dirty="0" smtClean="0"/>
                        <a:t>Provider communication</a:t>
                      </a:r>
                      <a:endParaRPr lang="en-US" sz="1800" dirty="0"/>
                    </a:p>
                  </a:txBody>
                  <a:tcPr marT="45711" marB="45711"/>
                </a:tc>
                <a:tc>
                  <a:txBody>
                    <a:bodyPr/>
                    <a:lstStyle/>
                    <a:p>
                      <a:pPr algn="ctr"/>
                      <a:r>
                        <a:rPr lang="en-US" sz="1800" dirty="0" smtClean="0"/>
                        <a:t>91 (18)</a:t>
                      </a:r>
                      <a:endParaRPr lang="en-US" sz="1800" dirty="0"/>
                    </a:p>
                  </a:txBody>
                  <a:tcPr marT="45711" marB="45711"/>
                </a:tc>
                <a:tc>
                  <a:txBody>
                    <a:bodyPr/>
                    <a:lstStyle/>
                    <a:p>
                      <a:pPr algn="ctr"/>
                      <a:r>
                        <a:rPr lang="en-US" sz="1800" dirty="0" smtClean="0"/>
                        <a:t>92 (20)</a:t>
                      </a:r>
                      <a:endParaRPr lang="en-US" sz="1800" dirty="0"/>
                    </a:p>
                  </a:txBody>
                  <a:tcPr marT="45711" marB="45711"/>
                </a:tc>
              </a:tr>
              <a:tr h="370767">
                <a:tc>
                  <a:txBody>
                    <a:bodyPr/>
                    <a:lstStyle/>
                    <a:p>
                      <a:pPr algn="l"/>
                      <a:r>
                        <a:rPr lang="en-US" sz="1800" dirty="0" smtClean="0"/>
                        <a:t>Coordination of care*</a:t>
                      </a:r>
                      <a:endParaRPr lang="en-US" sz="1800" dirty="0"/>
                    </a:p>
                  </a:txBody>
                  <a:tcPr marT="45711" marB="45711"/>
                </a:tc>
                <a:tc>
                  <a:txBody>
                    <a:bodyPr/>
                    <a:lstStyle/>
                    <a:p>
                      <a:pPr algn="ctr"/>
                      <a:r>
                        <a:rPr lang="en-US" sz="1800" dirty="0" smtClean="0"/>
                        <a:t>83</a:t>
                      </a:r>
                      <a:r>
                        <a:rPr lang="en-US" sz="1800" baseline="0" dirty="0" smtClean="0"/>
                        <a:t> (24)</a:t>
                      </a:r>
                      <a:endParaRPr lang="en-US" sz="1800" dirty="0"/>
                    </a:p>
                  </a:txBody>
                  <a:tcPr marT="45711" marB="45711"/>
                </a:tc>
                <a:tc>
                  <a:txBody>
                    <a:bodyPr/>
                    <a:lstStyle/>
                    <a:p>
                      <a:pPr algn="ctr"/>
                      <a:r>
                        <a:rPr lang="en-US" sz="1800" dirty="0" smtClean="0"/>
                        <a:t>86 (26)</a:t>
                      </a:r>
                      <a:endParaRPr lang="en-US" sz="1800" dirty="0"/>
                    </a:p>
                  </a:txBody>
                  <a:tcPr marT="45711" marB="45711"/>
                </a:tc>
              </a:tr>
              <a:tr h="370767">
                <a:tc>
                  <a:txBody>
                    <a:bodyPr/>
                    <a:lstStyle/>
                    <a:p>
                      <a:pPr algn="l"/>
                      <a:r>
                        <a:rPr lang="en-US" sz="1800" dirty="0" smtClean="0"/>
                        <a:t>Shared decision</a:t>
                      </a:r>
                      <a:r>
                        <a:rPr lang="en-US" sz="1800" baseline="0" dirty="0" smtClean="0"/>
                        <a:t> making*</a:t>
                      </a:r>
                      <a:endParaRPr lang="en-US" sz="1800" dirty="0"/>
                    </a:p>
                  </a:txBody>
                  <a:tcPr marT="45711" marB="45711"/>
                </a:tc>
                <a:tc>
                  <a:txBody>
                    <a:bodyPr/>
                    <a:lstStyle/>
                    <a:p>
                      <a:pPr algn="ctr"/>
                      <a:r>
                        <a:rPr lang="en-US" sz="1800" dirty="0" smtClean="0"/>
                        <a:t>95 (21)</a:t>
                      </a:r>
                      <a:endParaRPr lang="en-US" sz="1800" dirty="0"/>
                    </a:p>
                  </a:txBody>
                  <a:tcPr marT="45711" marB="45711"/>
                </a:tc>
                <a:tc>
                  <a:txBody>
                    <a:bodyPr/>
                    <a:lstStyle/>
                    <a:p>
                      <a:pPr algn="ctr"/>
                      <a:r>
                        <a:rPr lang="en-US" sz="1800" dirty="0" smtClean="0"/>
                        <a:t>97 (22)</a:t>
                      </a:r>
                      <a:endParaRPr lang="en-US" sz="1800" dirty="0"/>
                    </a:p>
                  </a:txBody>
                  <a:tcPr marT="45711" marB="45711"/>
                </a:tc>
              </a:tr>
              <a:tr h="370767">
                <a:tc>
                  <a:txBody>
                    <a:bodyPr/>
                    <a:lstStyle/>
                    <a:p>
                      <a:pPr algn="l"/>
                      <a:r>
                        <a:rPr lang="en-US" sz="1800" dirty="0" smtClean="0"/>
                        <a:t>Office</a:t>
                      </a:r>
                      <a:r>
                        <a:rPr lang="en-US" sz="1800" baseline="0" dirty="0" smtClean="0"/>
                        <a:t> staff </a:t>
                      </a:r>
                      <a:endParaRPr lang="en-US" sz="1800" dirty="0"/>
                    </a:p>
                  </a:txBody>
                  <a:tcPr marT="45711" marB="45711"/>
                </a:tc>
                <a:tc>
                  <a:txBody>
                    <a:bodyPr/>
                    <a:lstStyle/>
                    <a:p>
                      <a:pPr algn="ctr"/>
                      <a:r>
                        <a:rPr lang="en-US" sz="1800" dirty="0" smtClean="0"/>
                        <a:t>86 (20)</a:t>
                      </a:r>
                      <a:endParaRPr lang="en-US" sz="1800" dirty="0"/>
                    </a:p>
                  </a:txBody>
                  <a:tcPr marT="45711" marB="45711"/>
                </a:tc>
                <a:tc>
                  <a:txBody>
                    <a:bodyPr/>
                    <a:lstStyle/>
                    <a:p>
                      <a:pPr algn="ctr"/>
                      <a:r>
                        <a:rPr lang="en-US" sz="1800" dirty="0" smtClean="0"/>
                        <a:t>84 (22)</a:t>
                      </a:r>
                      <a:endParaRPr lang="en-US" sz="1800" dirty="0"/>
                    </a:p>
                  </a:txBody>
                  <a:tcPr marT="45711" marB="45711"/>
                </a:tc>
              </a:tr>
              <a:tr h="370767">
                <a:tc>
                  <a:txBody>
                    <a:bodyPr/>
                    <a:lstStyle/>
                    <a:p>
                      <a:pPr algn="l"/>
                      <a:r>
                        <a:rPr lang="en-US" sz="1800" dirty="0" smtClean="0"/>
                        <a:t>Global rating of doctor*</a:t>
                      </a:r>
                      <a:endParaRPr lang="en-US" sz="1800" dirty="0"/>
                    </a:p>
                  </a:txBody>
                  <a:tcPr marT="45711" marB="45711"/>
                </a:tc>
                <a:tc>
                  <a:txBody>
                    <a:bodyPr/>
                    <a:lstStyle/>
                    <a:p>
                      <a:pPr algn="ctr"/>
                      <a:r>
                        <a:rPr lang="en-US" sz="1800" dirty="0" smtClean="0"/>
                        <a:t>90 (17)</a:t>
                      </a:r>
                      <a:endParaRPr lang="en-US" sz="1800" dirty="0"/>
                    </a:p>
                  </a:txBody>
                  <a:tcPr marT="45711" marB="45711"/>
                </a:tc>
                <a:tc>
                  <a:txBody>
                    <a:bodyPr/>
                    <a:lstStyle/>
                    <a:p>
                      <a:pPr algn="ctr"/>
                      <a:r>
                        <a:rPr lang="en-US" sz="1800" dirty="0" smtClean="0"/>
                        <a:t>92 (19)</a:t>
                      </a:r>
                      <a:endParaRPr lang="en-US" sz="1800" dirty="0"/>
                    </a:p>
                  </a:txBody>
                  <a:tcPr marT="45711" marB="45711"/>
                </a:tc>
              </a:tr>
              <a:tr h="639954">
                <a:tc>
                  <a:txBody>
                    <a:bodyPr/>
                    <a:lstStyle/>
                    <a:p>
                      <a:pPr algn="l"/>
                      <a:r>
                        <a:rPr lang="en-US" sz="1800" dirty="0" smtClean="0"/>
                        <a:t>Would recommend doctor*</a:t>
                      </a:r>
                      <a:endParaRPr lang="en-US" sz="1800" dirty="0"/>
                    </a:p>
                  </a:txBody>
                  <a:tcPr marT="45711" marB="45711"/>
                </a:tc>
                <a:tc>
                  <a:txBody>
                    <a:bodyPr/>
                    <a:lstStyle/>
                    <a:p>
                      <a:pPr algn="ctr"/>
                      <a:r>
                        <a:rPr lang="en-US" sz="1800" dirty="0" smtClean="0"/>
                        <a:t>91 (23)</a:t>
                      </a:r>
                      <a:endParaRPr lang="en-US" sz="1800" dirty="0"/>
                    </a:p>
                  </a:txBody>
                  <a:tcPr marT="45711" marB="45711"/>
                </a:tc>
                <a:tc>
                  <a:txBody>
                    <a:bodyPr/>
                    <a:lstStyle/>
                    <a:p>
                      <a:pPr algn="ctr"/>
                      <a:r>
                        <a:rPr lang="en-US" sz="1800" dirty="0" smtClean="0"/>
                        <a:t>93 (26)</a:t>
                      </a:r>
                      <a:endParaRPr lang="en-US" sz="1800" dirty="0"/>
                    </a:p>
                  </a:txBody>
                  <a:tcPr marT="45711" marB="45711"/>
                </a:tc>
              </a:tr>
            </a:tbl>
          </a:graphicData>
        </a:graphic>
      </p:graphicFrame>
      <p:sp>
        <p:nvSpPr>
          <p:cNvPr id="10281" name="Slide Number Placeholder 3"/>
          <p:cNvSpPr>
            <a:spLocks noGrp="1"/>
          </p:cNvSpPr>
          <p:nvPr>
            <p:ph type="sldNum" sz="quarter" idx="12"/>
          </p:nvPr>
        </p:nvSpPr>
        <p:spPr bwMode="auto">
          <a:noFill/>
          <a:ln>
            <a:miter lim="800000"/>
            <a:headEnd/>
            <a:tailEnd/>
          </a:ln>
        </p:spPr>
        <p:txBody>
          <a:bodyPr/>
          <a:lstStyle/>
          <a:p>
            <a:fld id="{E4C2CCF4-1C07-4C6D-8ACA-CF33741E6379}" type="slidenum">
              <a:rPr lang="en-US" smtClean="0"/>
              <a:pPr/>
              <a:t>12</a:t>
            </a:fld>
            <a:endParaRPr lang="en-US" smtClean="0"/>
          </a:p>
        </p:txBody>
      </p:sp>
      <p:sp>
        <p:nvSpPr>
          <p:cNvPr id="10282" name="TextBox 6"/>
          <p:cNvSpPr txBox="1">
            <a:spLocks noChangeArrowheads="1"/>
          </p:cNvSpPr>
          <p:nvPr/>
        </p:nvSpPr>
        <p:spPr bwMode="auto">
          <a:xfrm>
            <a:off x="469900" y="5102225"/>
            <a:ext cx="8278684" cy="1477328"/>
          </a:xfrm>
          <a:prstGeom prst="rect">
            <a:avLst/>
          </a:prstGeom>
          <a:noFill/>
          <a:ln w="9525">
            <a:noFill/>
            <a:miter lim="800000"/>
            <a:headEnd/>
            <a:tailEnd/>
          </a:ln>
        </p:spPr>
        <p:txBody>
          <a:bodyPr wrap="square">
            <a:spAutoFit/>
          </a:bodyPr>
          <a:lstStyle/>
          <a:p>
            <a:r>
              <a:rPr lang="en-US" sz="1800" dirty="0"/>
              <a:t>CAHPS measures scored on 0-100 possible range, where 100 is </a:t>
            </a:r>
            <a:r>
              <a:rPr lang="en-US" sz="1800" dirty="0" smtClean="0"/>
              <a:t>best possible</a:t>
            </a:r>
            <a:r>
              <a:rPr lang="en-US" sz="1800" dirty="0"/>
              <a:t>.  Means are case-mix adjusted for </a:t>
            </a:r>
            <a:r>
              <a:rPr lang="en-US" sz="1800" dirty="0" smtClean="0"/>
              <a:t>respondent age, gender</a:t>
            </a:r>
            <a:r>
              <a:rPr lang="en-US" sz="1800" dirty="0"/>
              <a:t>, </a:t>
            </a:r>
            <a:r>
              <a:rPr lang="en-US" sz="1800" dirty="0" smtClean="0"/>
              <a:t>education and self-rated health, and adult/child race/ethnicity.</a:t>
            </a:r>
          </a:p>
          <a:p>
            <a:endParaRPr lang="en-US" sz="1800" dirty="0"/>
          </a:p>
          <a:p>
            <a:r>
              <a:rPr lang="en-US" sz="1800" dirty="0"/>
              <a:t>* Adult and pediatric care means differ significantly (p &lt; .05)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47650" y="274638"/>
            <a:ext cx="8439150" cy="1143000"/>
          </a:xfrm>
        </p:spPr>
        <p:txBody>
          <a:bodyPr/>
          <a:lstStyle/>
          <a:p>
            <a:r>
              <a:rPr lang="en-US" smtClean="0"/>
              <a:t>Case-mix Adjusted Means (SD) in Mid-west Site</a:t>
            </a:r>
          </a:p>
        </p:txBody>
      </p:sp>
      <p:graphicFrame>
        <p:nvGraphicFramePr>
          <p:cNvPr id="6" name="Content Placeholder 5"/>
          <p:cNvGraphicFramePr>
            <a:graphicFrameLocks noGrp="1"/>
          </p:cNvGraphicFramePr>
          <p:nvPr>
            <p:ph idx="1"/>
          </p:nvPr>
        </p:nvGraphicFramePr>
        <p:xfrm>
          <a:off x="457200" y="1600200"/>
          <a:ext cx="8229600" cy="2967040"/>
        </p:xfrm>
        <a:graphic>
          <a:graphicData uri="http://schemas.openxmlformats.org/drawingml/2006/table">
            <a:tbl>
              <a:tblPr firstRow="1" bandRow="1">
                <a:tableStyleId>{5C22544A-7EE6-4342-B048-85BDC9FD1C3A}</a:tableStyleId>
              </a:tblPr>
              <a:tblGrid>
                <a:gridCol w="2743200"/>
                <a:gridCol w="2743200"/>
                <a:gridCol w="2743200"/>
              </a:tblGrid>
              <a:tr h="370880">
                <a:tc>
                  <a:txBody>
                    <a:bodyPr/>
                    <a:lstStyle/>
                    <a:p>
                      <a:pPr algn="ctr"/>
                      <a:r>
                        <a:rPr lang="en-US" sz="1800" dirty="0" smtClean="0"/>
                        <a:t>CAHPS Measure</a:t>
                      </a:r>
                      <a:endParaRPr lang="en-US" sz="1800" dirty="0"/>
                    </a:p>
                  </a:txBody>
                  <a:tcPr marT="45725" marB="45725"/>
                </a:tc>
                <a:tc>
                  <a:txBody>
                    <a:bodyPr/>
                    <a:lstStyle/>
                    <a:p>
                      <a:pPr algn="ctr"/>
                      <a:r>
                        <a:rPr lang="en-US" sz="1800" dirty="0" smtClean="0"/>
                        <a:t>Adult Care</a:t>
                      </a:r>
                      <a:endParaRPr lang="en-US" sz="1800" dirty="0"/>
                    </a:p>
                  </a:txBody>
                  <a:tcPr marT="45725" marB="45725"/>
                </a:tc>
                <a:tc>
                  <a:txBody>
                    <a:bodyPr/>
                    <a:lstStyle/>
                    <a:p>
                      <a:pPr algn="ctr"/>
                      <a:r>
                        <a:rPr lang="en-US" sz="1800" dirty="0" smtClean="0"/>
                        <a:t>Pediatric Care</a:t>
                      </a:r>
                      <a:endParaRPr lang="en-US" sz="1800" dirty="0"/>
                    </a:p>
                  </a:txBody>
                  <a:tcPr marT="45725" marB="45725"/>
                </a:tc>
              </a:tr>
              <a:tr h="370880">
                <a:tc>
                  <a:txBody>
                    <a:bodyPr/>
                    <a:lstStyle/>
                    <a:p>
                      <a:pPr algn="l"/>
                      <a:r>
                        <a:rPr lang="en-US" sz="1800" dirty="0" smtClean="0"/>
                        <a:t>Access to Care</a:t>
                      </a:r>
                      <a:endParaRPr lang="en-US" sz="1800" dirty="0"/>
                    </a:p>
                  </a:txBody>
                  <a:tcPr marT="45725" marB="45725"/>
                </a:tc>
                <a:tc>
                  <a:txBody>
                    <a:bodyPr/>
                    <a:lstStyle/>
                    <a:p>
                      <a:pPr algn="ctr"/>
                      <a:r>
                        <a:rPr lang="en-US" sz="1800" dirty="0" smtClean="0"/>
                        <a:t>77 (20)</a:t>
                      </a:r>
                      <a:endParaRPr lang="en-US" sz="1800" dirty="0"/>
                    </a:p>
                  </a:txBody>
                  <a:tcPr marT="45725" marB="45725"/>
                </a:tc>
                <a:tc>
                  <a:txBody>
                    <a:bodyPr/>
                    <a:lstStyle/>
                    <a:p>
                      <a:pPr algn="ctr"/>
                      <a:r>
                        <a:rPr lang="en-US" sz="1800" dirty="0" smtClean="0"/>
                        <a:t>89 (22)</a:t>
                      </a:r>
                      <a:endParaRPr lang="en-US" sz="1800" dirty="0"/>
                    </a:p>
                  </a:txBody>
                  <a:tcPr marT="45725" marB="45725"/>
                </a:tc>
              </a:tr>
              <a:tr h="370880">
                <a:tc>
                  <a:txBody>
                    <a:bodyPr/>
                    <a:lstStyle/>
                    <a:p>
                      <a:pPr algn="l"/>
                      <a:r>
                        <a:rPr lang="en-US" sz="1800" dirty="0" smtClean="0"/>
                        <a:t>Provider communication</a:t>
                      </a:r>
                      <a:endParaRPr lang="en-US" sz="1800" dirty="0"/>
                    </a:p>
                  </a:txBody>
                  <a:tcPr marT="45725" marB="45725"/>
                </a:tc>
                <a:tc>
                  <a:txBody>
                    <a:bodyPr/>
                    <a:lstStyle/>
                    <a:p>
                      <a:pPr algn="ctr"/>
                      <a:r>
                        <a:rPr lang="en-US" sz="1800" dirty="0" smtClean="0"/>
                        <a:t>90 (16)</a:t>
                      </a:r>
                      <a:endParaRPr lang="en-US" sz="1800" dirty="0"/>
                    </a:p>
                  </a:txBody>
                  <a:tcPr marT="45725" marB="45725"/>
                </a:tc>
                <a:tc>
                  <a:txBody>
                    <a:bodyPr/>
                    <a:lstStyle/>
                    <a:p>
                      <a:pPr algn="ctr"/>
                      <a:r>
                        <a:rPr lang="en-US" sz="1800" dirty="0" smtClean="0"/>
                        <a:t>95 (17)</a:t>
                      </a:r>
                      <a:endParaRPr lang="en-US" sz="1800" dirty="0"/>
                    </a:p>
                  </a:txBody>
                  <a:tcPr marT="45725" marB="45725"/>
                </a:tc>
              </a:tr>
              <a:tr h="370880">
                <a:tc>
                  <a:txBody>
                    <a:bodyPr/>
                    <a:lstStyle/>
                    <a:p>
                      <a:pPr algn="l"/>
                      <a:r>
                        <a:rPr lang="en-US" sz="1800" dirty="0" smtClean="0"/>
                        <a:t>Coordination of care</a:t>
                      </a:r>
                      <a:endParaRPr lang="en-US" sz="1800" dirty="0"/>
                    </a:p>
                  </a:txBody>
                  <a:tcPr marT="45725" marB="45725"/>
                </a:tc>
                <a:tc>
                  <a:txBody>
                    <a:bodyPr/>
                    <a:lstStyle/>
                    <a:p>
                      <a:pPr algn="ctr"/>
                      <a:r>
                        <a:rPr lang="en-US" sz="1800" dirty="0" smtClean="0"/>
                        <a:t>83</a:t>
                      </a:r>
                      <a:r>
                        <a:rPr lang="en-US" sz="1800" baseline="0" dirty="0" smtClean="0"/>
                        <a:t> (22)</a:t>
                      </a:r>
                      <a:endParaRPr lang="en-US" sz="1800" dirty="0"/>
                    </a:p>
                  </a:txBody>
                  <a:tcPr marT="45725" marB="45725"/>
                </a:tc>
                <a:tc>
                  <a:txBody>
                    <a:bodyPr/>
                    <a:lstStyle/>
                    <a:p>
                      <a:pPr algn="ctr"/>
                      <a:r>
                        <a:rPr lang="en-US" sz="1800" dirty="0" smtClean="0"/>
                        <a:t>93 (24)</a:t>
                      </a:r>
                      <a:endParaRPr lang="en-US" sz="1800" dirty="0"/>
                    </a:p>
                  </a:txBody>
                  <a:tcPr marT="45725" marB="45725"/>
                </a:tc>
              </a:tr>
              <a:tr h="370880">
                <a:tc>
                  <a:txBody>
                    <a:bodyPr/>
                    <a:lstStyle/>
                    <a:p>
                      <a:pPr algn="l"/>
                      <a:r>
                        <a:rPr lang="en-US" sz="1800" dirty="0" smtClean="0"/>
                        <a:t>Shared decision</a:t>
                      </a:r>
                      <a:r>
                        <a:rPr lang="en-US" sz="1800" baseline="0" dirty="0" smtClean="0"/>
                        <a:t> making</a:t>
                      </a:r>
                      <a:endParaRPr lang="en-US" sz="1800" dirty="0"/>
                    </a:p>
                  </a:txBody>
                  <a:tcPr marT="45725" marB="45725"/>
                </a:tc>
                <a:tc>
                  <a:txBody>
                    <a:bodyPr/>
                    <a:lstStyle/>
                    <a:p>
                      <a:pPr algn="ctr"/>
                      <a:r>
                        <a:rPr lang="en-US" sz="1800" dirty="0" smtClean="0"/>
                        <a:t>94 (22)</a:t>
                      </a:r>
                      <a:endParaRPr lang="en-US" sz="1800" dirty="0"/>
                    </a:p>
                  </a:txBody>
                  <a:tcPr marT="45725" marB="45725"/>
                </a:tc>
                <a:tc>
                  <a:txBody>
                    <a:bodyPr/>
                    <a:lstStyle/>
                    <a:p>
                      <a:pPr algn="ctr"/>
                      <a:r>
                        <a:rPr lang="en-US" sz="1800" dirty="0" smtClean="0"/>
                        <a:t>99 (24)</a:t>
                      </a:r>
                      <a:endParaRPr lang="en-US" sz="1800" dirty="0"/>
                    </a:p>
                  </a:txBody>
                  <a:tcPr marT="45725" marB="45725"/>
                </a:tc>
              </a:tr>
              <a:tr h="370880">
                <a:tc>
                  <a:txBody>
                    <a:bodyPr/>
                    <a:lstStyle/>
                    <a:p>
                      <a:pPr algn="l"/>
                      <a:r>
                        <a:rPr lang="en-US" sz="1800" dirty="0" smtClean="0"/>
                        <a:t>Office</a:t>
                      </a:r>
                      <a:r>
                        <a:rPr lang="en-US" sz="1800" baseline="0" dirty="0" smtClean="0"/>
                        <a:t> staff </a:t>
                      </a:r>
                      <a:endParaRPr lang="en-US" sz="1800" dirty="0"/>
                    </a:p>
                  </a:txBody>
                  <a:tcPr marT="45725" marB="45725"/>
                </a:tc>
                <a:tc>
                  <a:txBody>
                    <a:bodyPr/>
                    <a:lstStyle/>
                    <a:p>
                      <a:pPr algn="ctr"/>
                      <a:r>
                        <a:rPr lang="en-US" sz="1800" dirty="0" smtClean="0"/>
                        <a:t>87 (19)</a:t>
                      </a:r>
                      <a:endParaRPr lang="en-US" sz="1800" dirty="0"/>
                    </a:p>
                  </a:txBody>
                  <a:tcPr marT="45725" marB="45725"/>
                </a:tc>
                <a:tc>
                  <a:txBody>
                    <a:bodyPr/>
                    <a:lstStyle/>
                    <a:p>
                      <a:pPr algn="ctr"/>
                      <a:r>
                        <a:rPr lang="en-US" sz="1800" dirty="0" smtClean="0"/>
                        <a:t>95 (21)</a:t>
                      </a:r>
                      <a:endParaRPr lang="en-US" sz="1800" dirty="0"/>
                    </a:p>
                  </a:txBody>
                  <a:tcPr marT="45725" marB="45725"/>
                </a:tc>
              </a:tr>
              <a:tr h="370880">
                <a:tc>
                  <a:txBody>
                    <a:bodyPr/>
                    <a:lstStyle/>
                    <a:p>
                      <a:pPr algn="l"/>
                      <a:r>
                        <a:rPr lang="en-US" sz="1800" dirty="0" smtClean="0"/>
                        <a:t>Global rating of doctor</a:t>
                      </a:r>
                      <a:endParaRPr lang="en-US" sz="1800" dirty="0"/>
                    </a:p>
                  </a:txBody>
                  <a:tcPr marT="45725" marB="45725"/>
                </a:tc>
                <a:tc>
                  <a:txBody>
                    <a:bodyPr/>
                    <a:lstStyle/>
                    <a:p>
                      <a:pPr algn="ctr"/>
                      <a:r>
                        <a:rPr lang="en-US" sz="1800" dirty="0" smtClean="0"/>
                        <a:t>88 (16)</a:t>
                      </a:r>
                      <a:endParaRPr lang="en-US" sz="1800" dirty="0"/>
                    </a:p>
                  </a:txBody>
                  <a:tcPr marT="45725" marB="45725"/>
                </a:tc>
                <a:tc>
                  <a:txBody>
                    <a:bodyPr/>
                    <a:lstStyle/>
                    <a:p>
                      <a:pPr algn="ctr"/>
                      <a:r>
                        <a:rPr lang="en-US" sz="1800" dirty="0" smtClean="0"/>
                        <a:t>93 (17)</a:t>
                      </a:r>
                      <a:endParaRPr lang="en-US" sz="1800" dirty="0"/>
                    </a:p>
                  </a:txBody>
                  <a:tcPr marT="45725" marB="45725"/>
                </a:tc>
              </a:tr>
              <a:tr h="370880">
                <a:tc>
                  <a:txBody>
                    <a:bodyPr/>
                    <a:lstStyle/>
                    <a:p>
                      <a:pPr algn="l"/>
                      <a:r>
                        <a:rPr lang="en-US" sz="1800" dirty="0" smtClean="0"/>
                        <a:t>Would recommend doctor</a:t>
                      </a:r>
                      <a:endParaRPr lang="en-US" sz="1800" dirty="0"/>
                    </a:p>
                  </a:txBody>
                  <a:tcPr marT="45725" marB="45725"/>
                </a:tc>
                <a:tc>
                  <a:txBody>
                    <a:bodyPr/>
                    <a:lstStyle/>
                    <a:p>
                      <a:pPr algn="ctr"/>
                      <a:r>
                        <a:rPr lang="en-US" sz="1800" dirty="0" smtClean="0"/>
                        <a:t>90 (22)</a:t>
                      </a:r>
                      <a:endParaRPr lang="en-US" sz="1800" dirty="0"/>
                    </a:p>
                  </a:txBody>
                  <a:tcPr marT="45725" marB="45725"/>
                </a:tc>
                <a:tc>
                  <a:txBody>
                    <a:bodyPr/>
                    <a:lstStyle/>
                    <a:p>
                      <a:pPr algn="ctr"/>
                      <a:r>
                        <a:rPr lang="en-US" sz="1800" dirty="0" smtClean="0"/>
                        <a:t>96 (24)</a:t>
                      </a:r>
                      <a:endParaRPr lang="en-US" sz="1800" dirty="0"/>
                    </a:p>
                  </a:txBody>
                  <a:tcPr marT="45725" marB="45725"/>
                </a:tc>
              </a:tr>
            </a:tbl>
          </a:graphicData>
        </a:graphic>
      </p:graphicFrame>
      <p:sp>
        <p:nvSpPr>
          <p:cNvPr id="11305" name="Slide Number Placeholder 3"/>
          <p:cNvSpPr>
            <a:spLocks noGrp="1"/>
          </p:cNvSpPr>
          <p:nvPr>
            <p:ph type="sldNum" sz="quarter" idx="12"/>
          </p:nvPr>
        </p:nvSpPr>
        <p:spPr bwMode="auto">
          <a:noFill/>
          <a:ln>
            <a:miter lim="800000"/>
            <a:headEnd/>
            <a:tailEnd/>
          </a:ln>
        </p:spPr>
        <p:txBody>
          <a:bodyPr/>
          <a:lstStyle/>
          <a:p>
            <a:fld id="{95CC6A27-2489-4569-8D1A-88D440F03E27}" type="slidenum">
              <a:rPr lang="en-US" smtClean="0"/>
              <a:pPr/>
              <a:t>13</a:t>
            </a:fld>
            <a:endParaRPr lang="en-US" smtClean="0"/>
          </a:p>
        </p:txBody>
      </p:sp>
      <p:sp>
        <p:nvSpPr>
          <p:cNvPr id="11306" name="TextBox 6"/>
          <p:cNvSpPr txBox="1">
            <a:spLocks noChangeArrowheads="1"/>
          </p:cNvSpPr>
          <p:nvPr/>
        </p:nvSpPr>
        <p:spPr bwMode="auto">
          <a:xfrm>
            <a:off x="482600" y="4905375"/>
            <a:ext cx="8204200" cy="1477328"/>
          </a:xfrm>
          <a:prstGeom prst="rect">
            <a:avLst/>
          </a:prstGeom>
          <a:noFill/>
          <a:ln w="9525">
            <a:noFill/>
            <a:miter lim="800000"/>
            <a:headEnd/>
            <a:tailEnd/>
          </a:ln>
        </p:spPr>
        <p:txBody>
          <a:bodyPr wrap="square">
            <a:spAutoFit/>
          </a:bodyPr>
          <a:lstStyle/>
          <a:p>
            <a:r>
              <a:rPr lang="en-US" sz="1800" dirty="0"/>
              <a:t>CAHPS measures scored on 0-100 possible range, where 100 is </a:t>
            </a:r>
            <a:r>
              <a:rPr lang="en-US" sz="1800" dirty="0" smtClean="0"/>
              <a:t>best possible</a:t>
            </a:r>
            <a:r>
              <a:rPr lang="en-US" sz="1800" dirty="0"/>
              <a:t>.  Means are case-mix adjusted for </a:t>
            </a:r>
            <a:r>
              <a:rPr lang="en-US" sz="1800" dirty="0" smtClean="0"/>
              <a:t>respondent age, gender </a:t>
            </a:r>
            <a:r>
              <a:rPr lang="en-US" sz="1800" dirty="0"/>
              <a:t>and </a:t>
            </a:r>
            <a:r>
              <a:rPr lang="en-US" sz="1800" dirty="0" smtClean="0"/>
              <a:t>education, and adult/child race/ethnicity.</a:t>
            </a:r>
          </a:p>
          <a:p>
            <a:endParaRPr lang="en-US" sz="1800" dirty="0"/>
          </a:p>
          <a:p>
            <a:r>
              <a:rPr lang="en-US" sz="1800" dirty="0"/>
              <a:t>All adult and pediatric care mans differ significantly (p &lt; .05)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Limitations</a:t>
            </a:r>
          </a:p>
        </p:txBody>
      </p:sp>
      <p:sp>
        <p:nvSpPr>
          <p:cNvPr id="12291" name="Content Placeholder 2"/>
          <p:cNvSpPr>
            <a:spLocks noGrp="1"/>
          </p:cNvSpPr>
          <p:nvPr>
            <p:ph idx="1"/>
          </p:nvPr>
        </p:nvSpPr>
        <p:spPr/>
        <p:txBody>
          <a:bodyPr/>
          <a:lstStyle/>
          <a:p>
            <a:r>
              <a:rPr lang="en-US" dirty="0" smtClean="0"/>
              <a:t>Data analyzed not representative of all health plans</a:t>
            </a:r>
          </a:p>
          <a:p>
            <a:r>
              <a:rPr lang="en-US" dirty="0" smtClean="0"/>
              <a:t>Response rates were not high, but similar to typical CG-CAHPS rates</a:t>
            </a:r>
          </a:p>
          <a:p>
            <a:pPr lvl="1"/>
            <a:r>
              <a:rPr lang="en-US" dirty="0" smtClean="0"/>
              <a:t>Nonresponse analyses tend to have minimal impact after </a:t>
            </a:r>
            <a:r>
              <a:rPr lang="en-US" dirty="0" err="1" smtClean="0"/>
              <a:t>casemix</a:t>
            </a:r>
            <a:r>
              <a:rPr lang="en-US" dirty="0" smtClean="0"/>
              <a:t> adjustment</a:t>
            </a:r>
          </a:p>
          <a:p>
            <a:r>
              <a:rPr lang="en-US" dirty="0" smtClean="0"/>
              <a:t>Reliance on proxy (parents/guardians) reports of pediatric care</a:t>
            </a:r>
          </a:p>
          <a:p>
            <a:endParaRPr lang="en-US" dirty="0" smtClean="0"/>
          </a:p>
        </p:txBody>
      </p:sp>
      <p:sp>
        <p:nvSpPr>
          <p:cNvPr id="12292" name="Slide Number Placeholder 3"/>
          <p:cNvSpPr>
            <a:spLocks noGrp="1"/>
          </p:cNvSpPr>
          <p:nvPr>
            <p:ph type="sldNum" sz="quarter" idx="12"/>
          </p:nvPr>
        </p:nvSpPr>
        <p:spPr bwMode="auto">
          <a:noFill/>
          <a:ln>
            <a:miter lim="800000"/>
            <a:headEnd/>
            <a:tailEnd/>
          </a:ln>
        </p:spPr>
        <p:txBody>
          <a:bodyPr/>
          <a:lstStyle/>
          <a:p>
            <a:fld id="{B4D8B2F6-11FB-4558-85F2-0A6B5F1DC218}"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Discussion (1)</a:t>
            </a:r>
          </a:p>
        </p:txBody>
      </p:sp>
      <p:sp>
        <p:nvSpPr>
          <p:cNvPr id="13315" name="Content Placeholder 2"/>
          <p:cNvSpPr>
            <a:spLocks noGrp="1"/>
          </p:cNvSpPr>
          <p:nvPr>
            <p:ph idx="1"/>
          </p:nvPr>
        </p:nvSpPr>
        <p:spPr>
          <a:xfrm>
            <a:off x="222422" y="1600200"/>
            <a:ext cx="8662086" cy="4525963"/>
          </a:xfrm>
        </p:spPr>
        <p:txBody>
          <a:bodyPr/>
          <a:lstStyle/>
          <a:p>
            <a:r>
              <a:rPr lang="en-US" dirty="0" smtClean="0"/>
              <a:t>Separate adult and child CAHPS surveys are administered due to differences in health care needs and utilization patterns.</a:t>
            </a:r>
          </a:p>
          <a:p>
            <a:endParaRPr lang="en-US" dirty="0"/>
          </a:p>
          <a:p>
            <a:r>
              <a:rPr lang="en-US" dirty="0" smtClean="0"/>
              <a:t>We found reports and ratings of children’s care to be equal or more positive than reports and ratings of adult care.</a:t>
            </a:r>
          </a:p>
        </p:txBody>
      </p:sp>
      <p:sp>
        <p:nvSpPr>
          <p:cNvPr id="13316" name="Slide Number Placeholder 3"/>
          <p:cNvSpPr>
            <a:spLocks noGrp="1"/>
          </p:cNvSpPr>
          <p:nvPr>
            <p:ph type="sldNum" sz="quarter" idx="12"/>
          </p:nvPr>
        </p:nvSpPr>
        <p:spPr bwMode="auto">
          <a:noFill/>
          <a:ln>
            <a:miter lim="800000"/>
            <a:headEnd/>
            <a:tailEnd/>
          </a:ln>
        </p:spPr>
        <p:txBody>
          <a:bodyPr/>
          <a:lstStyle/>
          <a:p>
            <a:fld id="{42090F53-7B21-4119-93AD-0982F9A1D8A3}"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Discussion (2)</a:t>
            </a:r>
          </a:p>
        </p:txBody>
      </p:sp>
      <p:sp>
        <p:nvSpPr>
          <p:cNvPr id="14339" name="Content Placeholder 2"/>
          <p:cNvSpPr>
            <a:spLocks noGrp="1"/>
          </p:cNvSpPr>
          <p:nvPr>
            <p:ph idx="1"/>
          </p:nvPr>
        </p:nvSpPr>
        <p:spPr/>
        <p:txBody>
          <a:bodyPr/>
          <a:lstStyle/>
          <a:p>
            <a:r>
              <a:rPr lang="en-US" dirty="0" smtClean="0"/>
              <a:t>Care provided by pediatric providers may differ from that provided by adult providers</a:t>
            </a:r>
          </a:p>
          <a:p>
            <a:r>
              <a:rPr lang="en-US" dirty="0" smtClean="0"/>
              <a:t>Magnitude of differences depend on site of care</a:t>
            </a:r>
          </a:p>
          <a:p>
            <a:pPr lvl="1"/>
            <a:r>
              <a:rPr lang="en-US" dirty="0" smtClean="0"/>
              <a:t>Bigger differences favoring pediatric care experiences in mid-west site</a:t>
            </a:r>
          </a:p>
        </p:txBody>
      </p:sp>
      <p:sp>
        <p:nvSpPr>
          <p:cNvPr id="14340" name="Slide Number Placeholder 3"/>
          <p:cNvSpPr>
            <a:spLocks noGrp="1"/>
          </p:cNvSpPr>
          <p:nvPr>
            <p:ph type="sldNum" sz="quarter" idx="12"/>
          </p:nvPr>
        </p:nvSpPr>
        <p:spPr bwMode="auto">
          <a:noFill/>
          <a:ln>
            <a:miter lim="800000"/>
            <a:headEnd/>
            <a:tailEnd/>
          </a:ln>
        </p:spPr>
        <p:txBody>
          <a:bodyPr/>
          <a:lstStyle/>
          <a:p>
            <a:fld id="{26175FB6-BCB1-4830-8507-FC12559357AE}" type="slidenum">
              <a:rPr lang="en-US" smtClean="0"/>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68" y="274638"/>
            <a:ext cx="9020432" cy="1143000"/>
          </a:xfrm>
        </p:spPr>
        <p:txBody>
          <a:bodyPr/>
          <a:lstStyle/>
          <a:p>
            <a:r>
              <a:rPr lang="en-US" dirty="0" smtClean="0"/>
              <a:t>Thank you.  Enjoy the rest of your life.</a:t>
            </a:r>
            <a:endParaRPr lang="en-US" dirty="0"/>
          </a:p>
        </p:txBody>
      </p:sp>
      <p:sp>
        <p:nvSpPr>
          <p:cNvPr id="3" name="Slide Number Placeholder 2"/>
          <p:cNvSpPr>
            <a:spLocks noGrp="1"/>
          </p:cNvSpPr>
          <p:nvPr>
            <p:ph type="sldNum" sz="quarter" idx="12"/>
          </p:nvPr>
        </p:nvSpPr>
        <p:spPr/>
        <p:txBody>
          <a:bodyPr/>
          <a:lstStyle/>
          <a:p>
            <a:pPr>
              <a:defRPr/>
            </a:pPr>
            <a:fld id="{88861AE5-FD80-4FA1-9170-E1B3DBEF8662}" type="slidenum">
              <a:rPr lang="en-US" smtClean="0"/>
              <a:pPr>
                <a:defRPr/>
              </a:pPr>
              <a:t>17</a:t>
            </a:fld>
            <a:endParaRPr lang="en-US"/>
          </a:p>
        </p:txBody>
      </p:sp>
      <p:pic>
        <p:nvPicPr>
          <p:cNvPr id="3074" name="Picture 2" descr="http://www.visitwesthollywood.com/wp-content/uploads/2012/12/Mayan_Warrior-320x6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0235" y="1591061"/>
            <a:ext cx="2438400" cy="4876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8625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738" y="593124"/>
            <a:ext cx="8501062" cy="5533039"/>
          </a:xfrm>
        </p:spPr>
        <p:txBody>
          <a:bodyPr/>
          <a:lstStyle/>
          <a:p>
            <a:pPr marL="0" indent="0">
              <a:buFont typeface="Arial" charset="0"/>
              <a:buNone/>
              <a:defRPr/>
            </a:pPr>
            <a:r>
              <a:rPr lang="en-US" dirty="0" err="1" smtClean="0"/>
              <a:t>Powerpoint</a:t>
            </a:r>
            <a:r>
              <a:rPr lang="en-US" dirty="0" smtClean="0"/>
              <a:t> file posted at:</a:t>
            </a:r>
          </a:p>
          <a:p>
            <a:pPr marL="0" indent="0">
              <a:buFont typeface="Arial" charset="0"/>
              <a:buNone/>
              <a:defRPr/>
            </a:pPr>
            <a:r>
              <a:rPr lang="en-US" sz="2400" dirty="0" smtClean="0">
                <a:hlinkClick r:id="rId2"/>
              </a:rPr>
              <a:t>http://gim.med.ucla.edu/FacultyPages/Hays/present.htm</a:t>
            </a:r>
            <a:endParaRPr lang="en-US" sz="2400" dirty="0" smtClean="0"/>
          </a:p>
          <a:p>
            <a:pPr marL="0" indent="0">
              <a:buFont typeface="Arial" charset="0"/>
              <a:buNone/>
              <a:defRPr/>
            </a:pPr>
            <a:endParaRPr lang="en-US" sz="2800" dirty="0" smtClean="0"/>
          </a:p>
          <a:p>
            <a:pPr marL="0" indent="0">
              <a:buFont typeface="Arial" charset="0"/>
              <a:buNone/>
              <a:defRPr/>
            </a:pPr>
            <a:r>
              <a:rPr lang="en-US" sz="2800" dirty="0" smtClean="0"/>
              <a:t>Chen</a:t>
            </a:r>
            <a:r>
              <a:rPr lang="en-US" sz="2800" dirty="0"/>
              <a:t>, A. Y., Elliott, M.N., Spritzer, K. L., Brown, J., </a:t>
            </a:r>
            <a:r>
              <a:rPr lang="en-US" sz="2800" dirty="0" err="1"/>
              <a:t>Skootsky</a:t>
            </a:r>
            <a:r>
              <a:rPr lang="en-US" sz="2800" dirty="0"/>
              <a:t>, S. A., Rowley, C., &amp; Hays, R. D.  (2012).  Differences in CAHPS reports and ratings of health care provided to adults and children.  </a:t>
            </a:r>
            <a:r>
              <a:rPr lang="en-US" sz="2800" u="sng" dirty="0"/>
              <a:t>Medical Care</a:t>
            </a:r>
            <a:r>
              <a:rPr lang="en-US" sz="2800" dirty="0"/>
              <a:t>., 50, S35-39</a:t>
            </a:r>
            <a:r>
              <a:rPr lang="en-US" sz="2800" dirty="0" smtClean="0"/>
              <a:t>.</a:t>
            </a:r>
          </a:p>
          <a:p>
            <a:pPr marL="0" indent="0">
              <a:buFont typeface="Arial" charset="0"/>
              <a:buNone/>
              <a:defRPr/>
            </a:pPr>
            <a:endParaRPr lang="en-US" sz="2800" dirty="0" smtClean="0"/>
          </a:p>
          <a:p>
            <a:pPr marL="0" indent="0">
              <a:buFont typeface="Arial" charset="0"/>
              <a:buNone/>
              <a:defRPr/>
            </a:pPr>
            <a:r>
              <a:rPr lang="en-US" sz="2800" dirty="0" smtClean="0"/>
              <a:t>Ron D. Hays (</a:t>
            </a:r>
            <a:r>
              <a:rPr lang="en-US" sz="2800" dirty="0" smtClean="0">
                <a:hlinkClick r:id="rId3"/>
              </a:rPr>
              <a:t>drhays@ucla.edu</a:t>
            </a:r>
            <a:r>
              <a:rPr lang="en-US" sz="2800" dirty="0" smtClean="0"/>
              <a:t>)</a:t>
            </a:r>
          </a:p>
          <a:p>
            <a:pPr marL="0" indent="0">
              <a:buFont typeface="Arial" charset="0"/>
              <a:buNone/>
              <a:defRPr/>
            </a:pPr>
            <a:r>
              <a:rPr lang="en-US" sz="2800" dirty="0" smtClean="0"/>
              <a:t>Alex Y. Chen (</a:t>
            </a:r>
            <a:r>
              <a:rPr lang="en-US" sz="2800" dirty="0" smtClean="0">
                <a:hlinkClick r:id="rId4"/>
              </a:rPr>
              <a:t>Achen@chla.usc.edu</a:t>
            </a:r>
            <a:r>
              <a:rPr lang="en-US" sz="2800" dirty="0" smtClean="0"/>
              <a:t>)</a:t>
            </a:r>
          </a:p>
          <a:p>
            <a:pPr marL="0" indent="0">
              <a:buFont typeface="Arial" charset="0"/>
              <a:buNone/>
              <a:defRPr/>
            </a:pPr>
            <a:endParaRPr lang="en-US" sz="2800" dirty="0" smtClean="0"/>
          </a:p>
          <a:p>
            <a:pPr>
              <a:defRPr/>
            </a:pPr>
            <a:endParaRPr lang="en-US" dirty="0"/>
          </a:p>
        </p:txBody>
      </p:sp>
      <p:sp>
        <p:nvSpPr>
          <p:cNvPr id="15364" name="Slide Number Placeholder 3"/>
          <p:cNvSpPr>
            <a:spLocks noGrp="1"/>
          </p:cNvSpPr>
          <p:nvPr>
            <p:ph type="sldNum" sz="quarter" idx="12"/>
          </p:nvPr>
        </p:nvSpPr>
        <p:spPr bwMode="auto">
          <a:noFill/>
          <a:ln>
            <a:miter lim="800000"/>
            <a:headEnd/>
            <a:tailEnd/>
          </a:ln>
        </p:spPr>
        <p:txBody>
          <a:bodyPr/>
          <a:lstStyle/>
          <a:p>
            <a:fld id="{7A5BC7A5-7220-410A-A9BF-84EBB8B11407}" type="slidenum">
              <a:rPr lang="en-US" smtClean="0"/>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Appendix (1): </a:t>
            </a:r>
            <a:br>
              <a:rPr lang="en-US" dirty="0" smtClean="0"/>
            </a:br>
            <a:r>
              <a:rPr lang="en-US" dirty="0" smtClean="0"/>
              <a:t>CAHPS Survey Items</a:t>
            </a:r>
          </a:p>
        </p:txBody>
      </p:sp>
      <p:sp>
        <p:nvSpPr>
          <p:cNvPr id="16387" name="Content Placeholder 2"/>
          <p:cNvSpPr>
            <a:spLocks noGrp="1"/>
          </p:cNvSpPr>
          <p:nvPr>
            <p:ph idx="1"/>
          </p:nvPr>
        </p:nvSpPr>
        <p:spPr>
          <a:xfrm>
            <a:off x="457200" y="1692876"/>
            <a:ext cx="8229600" cy="4433287"/>
          </a:xfrm>
        </p:spPr>
        <p:txBody>
          <a:bodyPr/>
          <a:lstStyle/>
          <a:p>
            <a:r>
              <a:rPr lang="en-US" sz="2400" dirty="0" smtClean="0"/>
              <a:t>Access to care</a:t>
            </a:r>
          </a:p>
          <a:p>
            <a:pPr lvl="1"/>
            <a:r>
              <a:rPr lang="en-US" sz="1600" dirty="0" smtClean="0"/>
              <a:t>Got appointment for urgent care as soon as needed</a:t>
            </a:r>
          </a:p>
          <a:p>
            <a:pPr lvl="1"/>
            <a:r>
              <a:rPr lang="en-US" sz="1600" dirty="0" smtClean="0"/>
              <a:t>Got appointment for routine care as soon as needed</a:t>
            </a:r>
          </a:p>
          <a:p>
            <a:pPr lvl="1"/>
            <a:r>
              <a:rPr lang="en-US" sz="1600" dirty="0" smtClean="0"/>
              <a:t>Got answers to medical questions during office hours when phoned</a:t>
            </a:r>
          </a:p>
          <a:p>
            <a:pPr lvl="1"/>
            <a:r>
              <a:rPr lang="en-US" sz="1600" dirty="0" smtClean="0"/>
              <a:t>Got answers to medical questions after office hours when phoned</a:t>
            </a:r>
          </a:p>
          <a:p>
            <a:pPr lvl="1"/>
            <a:r>
              <a:rPr lang="en-US" sz="1600" dirty="0" smtClean="0"/>
              <a:t>Seen within 15 minute of appointment time</a:t>
            </a:r>
          </a:p>
          <a:p>
            <a:r>
              <a:rPr lang="en-US" sz="2400" dirty="0" smtClean="0"/>
              <a:t>Provider communication</a:t>
            </a:r>
          </a:p>
          <a:p>
            <a:pPr lvl="1"/>
            <a:r>
              <a:rPr lang="en-US" sz="1600" dirty="0" smtClean="0"/>
              <a:t>Explained things in a way that’s easy to understand</a:t>
            </a:r>
          </a:p>
          <a:p>
            <a:pPr lvl="1"/>
            <a:r>
              <a:rPr lang="en-US" sz="1600" dirty="0" smtClean="0"/>
              <a:t>Listened carefully to you</a:t>
            </a:r>
          </a:p>
          <a:p>
            <a:pPr lvl="1"/>
            <a:r>
              <a:rPr lang="en-US" sz="1600" dirty="0" smtClean="0"/>
              <a:t>Gave easy to understand instructions</a:t>
            </a:r>
          </a:p>
          <a:p>
            <a:pPr lvl="1"/>
            <a:r>
              <a:rPr lang="en-US" sz="1600" dirty="0" smtClean="0"/>
              <a:t>Showed respect for what you had to say</a:t>
            </a:r>
          </a:p>
          <a:p>
            <a:pPr lvl="1"/>
            <a:r>
              <a:rPr lang="en-US" sz="1600" dirty="0" smtClean="0"/>
              <a:t>Spent enough time with you</a:t>
            </a:r>
          </a:p>
        </p:txBody>
      </p:sp>
      <p:sp>
        <p:nvSpPr>
          <p:cNvPr id="16388" name="Slide Number Placeholder 3"/>
          <p:cNvSpPr>
            <a:spLocks noGrp="1"/>
          </p:cNvSpPr>
          <p:nvPr>
            <p:ph type="sldNum" sz="quarter" idx="12"/>
          </p:nvPr>
        </p:nvSpPr>
        <p:spPr bwMode="auto">
          <a:noFill/>
          <a:ln>
            <a:miter lim="800000"/>
            <a:headEnd/>
            <a:tailEnd/>
          </a:ln>
        </p:spPr>
        <p:txBody>
          <a:bodyPr/>
          <a:lstStyle/>
          <a:p>
            <a:fld id="{73E040E7-FA3D-4667-845D-526128C74A07}"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Background</a:t>
            </a:r>
          </a:p>
        </p:txBody>
      </p:sp>
      <p:sp>
        <p:nvSpPr>
          <p:cNvPr id="3075" name="Content Placeholder 2"/>
          <p:cNvSpPr>
            <a:spLocks noGrp="1"/>
          </p:cNvSpPr>
          <p:nvPr>
            <p:ph idx="1"/>
          </p:nvPr>
        </p:nvSpPr>
        <p:spPr/>
        <p:txBody>
          <a:bodyPr/>
          <a:lstStyle/>
          <a:p>
            <a:r>
              <a:rPr lang="en-US" sz="2600" dirty="0" smtClean="0"/>
              <a:t>Health plans and health care organizations may have different infrastructure and personnel for adult </a:t>
            </a:r>
            <a:r>
              <a:rPr lang="en-US" sz="2600" dirty="0" smtClean="0"/>
              <a:t>than for </a:t>
            </a:r>
            <a:r>
              <a:rPr lang="en-US" sz="2600" dirty="0" smtClean="0"/>
              <a:t>pediatric care</a:t>
            </a:r>
          </a:p>
          <a:p>
            <a:r>
              <a:rPr lang="en-US" sz="2600" dirty="0" smtClean="0"/>
              <a:t>Parents may have different expectations about care for their children than for themselves. For example,</a:t>
            </a:r>
          </a:p>
          <a:p>
            <a:pPr lvl="1"/>
            <a:r>
              <a:rPr lang="en-US" sz="2600" dirty="0" smtClean="0"/>
              <a:t>Adult care: greater importance on timeliness of care and office wait times</a:t>
            </a:r>
          </a:p>
          <a:p>
            <a:pPr lvl="1"/>
            <a:r>
              <a:rPr lang="en-US" sz="2600" dirty="0" smtClean="0"/>
              <a:t>Child care: greater importance on courtesy and helpfulness of office staff </a:t>
            </a:r>
          </a:p>
        </p:txBody>
      </p:sp>
      <p:sp>
        <p:nvSpPr>
          <p:cNvPr id="3076" name="Slide Number Placeholder 3"/>
          <p:cNvSpPr>
            <a:spLocks noGrp="1"/>
          </p:cNvSpPr>
          <p:nvPr>
            <p:ph type="sldNum" sz="quarter" idx="12"/>
          </p:nvPr>
        </p:nvSpPr>
        <p:spPr bwMode="auto">
          <a:noFill/>
          <a:ln>
            <a:miter lim="800000"/>
            <a:headEnd/>
            <a:tailEnd/>
          </a:ln>
        </p:spPr>
        <p:txBody>
          <a:bodyPr/>
          <a:lstStyle/>
          <a:p>
            <a:fld id="{3FB935CB-481F-496F-8FCD-47CAAAAD7F08}"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Appendix (2): </a:t>
            </a:r>
            <a:br>
              <a:rPr lang="en-US" dirty="0" smtClean="0"/>
            </a:br>
            <a:r>
              <a:rPr lang="en-US" dirty="0" smtClean="0"/>
              <a:t>CAHPS Survey Items</a:t>
            </a:r>
          </a:p>
        </p:txBody>
      </p:sp>
      <p:sp>
        <p:nvSpPr>
          <p:cNvPr id="16387" name="Content Placeholder 2"/>
          <p:cNvSpPr>
            <a:spLocks noGrp="1"/>
          </p:cNvSpPr>
          <p:nvPr>
            <p:ph idx="1"/>
          </p:nvPr>
        </p:nvSpPr>
        <p:spPr/>
        <p:txBody>
          <a:bodyPr/>
          <a:lstStyle/>
          <a:p>
            <a:r>
              <a:rPr lang="en-US" sz="2400" dirty="0" smtClean="0"/>
              <a:t>Coordination of care</a:t>
            </a:r>
          </a:p>
          <a:p>
            <a:pPr lvl="1"/>
            <a:r>
              <a:rPr lang="en-US" sz="1600" dirty="0" smtClean="0"/>
              <a:t>Doctor knew important information about your medical history</a:t>
            </a:r>
          </a:p>
          <a:p>
            <a:pPr lvl="1"/>
            <a:r>
              <a:rPr lang="en-US" sz="1600" dirty="0" smtClean="0"/>
              <a:t>Doctor informed on care you got from other doctors</a:t>
            </a:r>
          </a:p>
          <a:p>
            <a:pPr lvl="1"/>
            <a:r>
              <a:rPr lang="en-US" sz="1600" dirty="0" smtClean="0"/>
              <a:t>Office followed up to give you test results</a:t>
            </a:r>
          </a:p>
          <a:p>
            <a:r>
              <a:rPr lang="en-US" sz="2400" dirty="0" smtClean="0"/>
              <a:t>Shared decision making</a:t>
            </a:r>
          </a:p>
          <a:p>
            <a:pPr lvl="1"/>
            <a:r>
              <a:rPr lang="en-US" sz="1600" dirty="0" smtClean="0"/>
              <a:t>Talked about pros and cons of treatment or health care choice</a:t>
            </a:r>
          </a:p>
          <a:p>
            <a:r>
              <a:rPr lang="en-US" sz="2400" dirty="0" smtClean="0"/>
              <a:t>Office staff</a:t>
            </a:r>
          </a:p>
          <a:p>
            <a:pPr lvl="1"/>
            <a:r>
              <a:rPr lang="en-US" sz="1600" dirty="0" smtClean="0"/>
              <a:t>Receptionists as helpful as you thought they should be</a:t>
            </a:r>
          </a:p>
          <a:p>
            <a:pPr lvl="1"/>
            <a:r>
              <a:rPr lang="en-US" sz="1600" dirty="0" smtClean="0"/>
              <a:t>Receptionists </a:t>
            </a:r>
            <a:r>
              <a:rPr lang="en-US" sz="1600" dirty="0" err="1" smtClean="0"/>
              <a:t>treaedt</a:t>
            </a:r>
            <a:r>
              <a:rPr lang="en-US" sz="1600" dirty="0" smtClean="0"/>
              <a:t> you with courtesy and respect</a:t>
            </a:r>
          </a:p>
          <a:p>
            <a:r>
              <a:rPr lang="en-US" sz="2400" dirty="0" smtClean="0"/>
              <a:t>Global rating of the doctor</a:t>
            </a:r>
          </a:p>
          <a:p>
            <a:r>
              <a:rPr lang="en-US" sz="2400" dirty="0" smtClean="0"/>
              <a:t>Would recommend doctor to family and friends</a:t>
            </a:r>
          </a:p>
        </p:txBody>
      </p:sp>
      <p:sp>
        <p:nvSpPr>
          <p:cNvPr id="16388" name="Slide Number Placeholder 3"/>
          <p:cNvSpPr>
            <a:spLocks noGrp="1"/>
          </p:cNvSpPr>
          <p:nvPr>
            <p:ph type="sldNum" sz="quarter" idx="12"/>
          </p:nvPr>
        </p:nvSpPr>
        <p:spPr bwMode="auto">
          <a:noFill/>
          <a:ln>
            <a:miter lim="800000"/>
            <a:headEnd/>
            <a:tailEnd/>
          </a:ln>
        </p:spPr>
        <p:txBody>
          <a:bodyPr/>
          <a:lstStyle/>
          <a:p>
            <a:fld id="{73E040E7-FA3D-4667-845D-526128C74A07}"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7418C8F-A4C4-454A-AFAA-CE459954A326}" type="slidenum">
              <a:rPr lang="en-US" smtClean="0"/>
              <a:pPr>
                <a:defRPr/>
              </a:pPr>
              <a:t>21</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292926517"/>
              </p:ext>
            </p:extLst>
          </p:nvPr>
        </p:nvGraphicFramePr>
        <p:xfrm>
          <a:off x="753763" y="691977"/>
          <a:ext cx="7687062" cy="5732065"/>
        </p:xfrm>
        <a:graphic>
          <a:graphicData uri="http://schemas.openxmlformats.org/presentationml/2006/ole">
            <mc:AlternateContent xmlns:mc="http://schemas.openxmlformats.org/markup-compatibility/2006">
              <mc:Choice xmlns:v="urn:schemas-microsoft-com:vml" Requires="v">
                <p:oleObj spid="_x0000_s1046" name="Document" r:id="rId3" imgW="6083580" imgH="2263123" progId="Word.Document.12">
                  <p:embed/>
                </p:oleObj>
              </mc:Choice>
              <mc:Fallback>
                <p:oleObj name="Document" r:id="rId3" imgW="6083580" imgH="2263123" progId="Word.Document.12">
                  <p:embed/>
                  <p:pic>
                    <p:nvPicPr>
                      <p:cNvPr id="0" name=""/>
                      <p:cNvPicPr/>
                      <p:nvPr/>
                    </p:nvPicPr>
                    <p:blipFill>
                      <a:blip r:embed="rId4"/>
                      <a:stretch>
                        <a:fillRect/>
                      </a:stretch>
                    </p:blipFill>
                    <p:spPr>
                      <a:xfrm>
                        <a:off x="753763" y="691977"/>
                        <a:ext cx="7687062" cy="5732065"/>
                      </a:xfrm>
                      <a:prstGeom prst="rect">
                        <a:avLst/>
                      </a:prstGeom>
                    </p:spPr>
                  </p:pic>
                </p:oleObj>
              </mc:Fallback>
            </mc:AlternateContent>
          </a:graphicData>
        </a:graphic>
      </p:graphicFrame>
    </p:spTree>
    <p:extLst>
      <p:ext uri="{BB962C8B-B14F-4D97-AF65-F5344CB8AC3E}">
        <p14:creationId xmlns:p14="http://schemas.microsoft.com/office/powerpoint/2010/main" val="11223956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93C62A3-3BB7-48B1-A448-D94BE043A3A1}" type="slidenum">
              <a:rPr lang="en-US" smtClean="0"/>
              <a:pPr>
                <a:defRPr/>
              </a:pPr>
              <a:t>22</a:t>
            </a:fld>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3465177603"/>
              </p:ext>
            </p:extLst>
          </p:nvPr>
        </p:nvGraphicFramePr>
        <p:xfrm>
          <a:off x="1112108" y="753056"/>
          <a:ext cx="7352270" cy="5660123"/>
        </p:xfrm>
        <a:graphic>
          <a:graphicData uri="http://schemas.openxmlformats.org/presentationml/2006/ole">
            <mc:AlternateContent xmlns:mc="http://schemas.openxmlformats.org/markup-compatibility/2006">
              <mc:Choice xmlns:v="urn:schemas-microsoft-com:vml" Requires="v">
                <p:oleObj spid="_x0000_s2070" name="Document" r:id="rId3" imgW="6083580" imgH="2409247" progId="Word.Document.12">
                  <p:embed/>
                </p:oleObj>
              </mc:Choice>
              <mc:Fallback>
                <p:oleObj name="Document" r:id="rId3" imgW="6083580" imgH="2409247" progId="Word.Document.12">
                  <p:embed/>
                  <p:pic>
                    <p:nvPicPr>
                      <p:cNvPr id="0" name=""/>
                      <p:cNvPicPr/>
                      <p:nvPr/>
                    </p:nvPicPr>
                    <p:blipFill>
                      <a:blip r:embed="rId4"/>
                      <a:stretch>
                        <a:fillRect/>
                      </a:stretch>
                    </p:blipFill>
                    <p:spPr>
                      <a:xfrm>
                        <a:off x="1112108" y="753056"/>
                        <a:ext cx="7352270" cy="5660123"/>
                      </a:xfrm>
                      <a:prstGeom prst="rect">
                        <a:avLst/>
                      </a:prstGeom>
                    </p:spPr>
                  </p:pic>
                </p:oleObj>
              </mc:Fallback>
            </mc:AlternateContent>
          </a:graphicData>
        </a:graphic>
      </p:graphicFrame>
    </p:spTree>
    <p:extLst>
      <p:ext uri="{BB962C8B-B14F-4D97-AF65-F5344CB8AC3E}">
        <p14:creationId xmlns:p14="http://schemas.microsoft.com/office/powerpoint/2010/main" val="23436450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5351" y="274638"/>
            <a:ext cx="8674444" cy="1143000"/>
          </a:xfrm>
        </p:spPr>
        <p:txBody>
          <a:bodyPr/>
          <a:lstStyle/>
          <a:p>
            <a:r>
              <a:rPr lang="en-US" dirty="0" smtClean="0"/>
              <a:t>Can satisfaction with </a:t>
            </a:r>
            <a:br>
              <a:rPr lang="en-US" dirty="0" smtClean="0"/>
            </a:br>
            <a:r>
              <a:rPr lang="en-US" dirty="0" smtClean="0"/>
              <a:t>care kill you?</a:t>
            </a:r>
          </a:p>
        </p:txBody>
      </p:sp>
      <p:sp>
        <p:nvSpPr>
          <p:cNvPr id="16387" name="Content Placeholder 2"/>
          <p:cNvSpPr>
            <a:spLocks noGrp="1"/>
          </p:cNvSpPr>
          <p:nvPr>
            <p:ph idx="1"/>
          </p:nvPr>
        </p:nvSpPr>
        <p:spPr/>
        <p:txBody>
          <a:bodyPr/>
          <a:lstStyle/>
          <a:p>
            <a:r>
              <a:rPr lang="en-US" sz="2400" dirty="0" smtClean="0"/>
              <a:t>Fenton et al. 2012 Archives of Internal Medicine</a:t>
            </a:r>
          </a:p>
          <a:p>
            <a:pPr lvl="1"/>
            <a:r>
              <a:rPr lang="en-US" sz="1800" dirty="0" smtClean="0"/>
              <a:t>higher “patient satisfaction” based on 5-item CAHPS rating on MEPS was associated with less emergency department use but higher inpatient use, and higher overall health care expenditures.</a:t>
            </a:r>
          </a:p>
          <a:p>
            <a:r>
              <a:rPr lang="en-US" sz="2400" dirty="0" smtClean="0"/>
              <a:t>Consumer assessment of care experience</a:t>
            </a:r>
          </a:p>
          <a:p>
            <a:pPr lvl="1"/>
            <a:r>
              <a:rPr lang="en-US" sz="1800" dirty="0" smtClean="0"/>
              <a:t>Based on interactions with provider and staff (high utilizer </a:t>
            </a:r>
            <a:r>
              <a:rPr lang="en-US" sz="1800" dirty="0" smtClean="0">
                <a:sym typeface="Wingdings" pitchFamily="2" charset="2"/>
              </a:rPr>
              <a:t> more established relationship)</a:t>
            </a:r>
            <a:endParaRPr lang="en-US" sz="1800" dirty="0" smtClean="0"/>
          </a:p>
          <a:p>
            <a:pPr lvl="1"/>
            <a:r>
              <a:rPr lang="en-US" sz="1800" dirty="0" smtClean="0"/>
              <a:t>Persons in need of care may rate differently than those that do not</a:t>
            </a:r>
          </a:p>
          <a:p>
            <a:pPr lvl="1"/>
            <a:r>
              <a:rPr lang="en-US" sz="1800" dirty="0" smtClean="0"/>
              <a:t>Providers that tailor to patient’s needs and/or preferences may receive high rating (e.g. antibiotic prescription) </a:t>
            </a:r>
          </a:p>
          <a:p>
            <a:r>
              <a:rPr lang="en-US" sz="2400" dirty="0" smtClean="0"/>
              <a:t>Fenton study is at patient-level but CAHPS is provider/group level</a:t>
            </a:r>
            <a:endParaRPr lang="en-US" sz="2000" dirty="0" smtClean="0"/>
          </a:p>
        </p:txBody>
      </p:sp>
      <p:sp>
        <p:nvSpPr>
          <p:cNvPr id="16388" name="Slide Number Placeholder 3"/>
          <p:cNvSpPr>
            <a:spLocks noGrp="1"/>
          </p:cNvSpPr>
          <p:nvPr>
            <p:ph type="sldNum" sz="quarter" idx="12"/>
          </p:nvPr>
        </p:nvSpPr>
        <p:spPr bwMode="auto">
          <a:noFill/>
          <a:ln>
            <a:miter lim="800000"/>
            <a:headEnd/>
            <a:tailEnd/>
          </a:ln>
        </p:spPr>
        <p:txBody>
          <a:bodyPr/>
          <a:lstStyle/>
          <a:p>
            <a:fld id="{73E040E7-FA3D-4667-845D-526128C74A07}" type="slidenum">
              <a:rPr lang="en-US" smtClean="0"/>
              <a:pPr/>
              <a:t>23</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Background</a:t>
            </a:r>
          </a:p>
        </p:txBody>
      </p:sp>
      <p:sp>
        <p:nvSpPr>
          <p:cNvPr id="4099" name="Content Placeholder 2"/>
          <p:cNvSpPr>
            <a:spLocks noGrp="1"/>
          </p:cNvSpPr>
          <p:nvPr>
            <p:ph idx="1"/>
          </p:nvPr>
        </p:nvSpPr>
        <p:spPr/>
        <p:txBody>
          <a:bodyPr/>
          <a:lstStyle/>
          <a:p>
            <a:r>
              <a:rPr lang="en-US" sz="2600" dirty="0" smtClean="0"/>
              <a:t>Information on health care experience ratings of both adults and children can</a:t>
            </a:r>
          </a:p>
          <a:p>
            <a:pPr lvl="1"/>
            <a:r>
              <a:rPr lang="en-US" sz="2200" dirty="0" smtClean="0"/>
              <a:t>help purchasers identify plans and providers that meet their needs</a:t>
            </a:r>
          </a:p>
          <a:p>
            <a:pPr lvl="1"/>
            <a:r>
              <a:rPr lang="en-US" sz="2200" dirty="0" smtClean="0"/>
              <a:t>help </a:t>
            </a:r>
            <a:r>
              <a:rPr lang="en-US" sz="2200" dirty="0" smtClean="0"/>
              <a:t>plans </a:t>
            </a:r>
            <a:r>
              <a:rPr lang="en-US" sz="2200" dirty="0" smtClean="0"/>
              <a:t>and providers focus on improvement efforts.</a:t>
            </a:r>
          </a:p>
          <a:p>
            <a:r>
              <a:rPr lang="en-US" sz="2600" dirty="0" smtClean="0"/>
              <a:t>Information on </a:t>
            </a:r>
            <a:r>
              <a:rPr lang="en-US" sz="2600" dirty="0" smtClean="0"/>
              <a:t>adult-child </a:t>
            </a:r>
            <a:r>
              <a:rPr lang="en-US" sz="2600" dirty="0" smtClean="0"/>
              <a:t>differences </a:t>
            </a:r>
            <a:r>
              <a:rPr lang="en-US" sz="2600" dirty="0" smtClean="0"/>
              <a:t>on specific domains can </a:t>
            </a:r>
            <a:r>
              <a:rPr lang="en-US" sz="2600" dirty="0" smtClean="0"/>
              <a:t>also be useful.</a:t>
            </a:r>
          </a:p>
          <a:p>
            <a:r>
              <a:rPr lang="en-US" sz="2600" dirty="0" smtClean="0"/>
              <a:t>If there are no adult-child differences, data collection is simplified.</a:t>
            </a:r>
          </a:p>
        </p:txBody>
      </p:sp>
      <p:sp>
        <p:nvSpPr>
          <p:cNvPr id="4100" name="Slide Number Placeholder 3"/>
          <p:cNvSpPr>
            <a:spLocks noGrp="1"/>
          </p:cNvSpPr>
          <p:nvPr>
            <p:ph type="sldNum" sz="quarter" idx="12"/>
          </p:nvPr>
        </p:nvSpPr>
        <p:spPr bwMode="auto">
          <a:noFill/>
          <a:ln>
            <a:miter lim="800000"/>
            <a:headEnd/>
            <a:tailEnd/>
          </a:ln>
        </p:spPr>
        <p:txBody>
          <a:bodyPr/>
          <a:lstStyle/>
          <a:p>
            <a:fld id="{472FC3F0-DD3D-4BD5-A5B9-563B5040EB1D}"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383957" y="139700"/>
            <a:ext cx="6586151" cy="1143000"/>
          </a:xfrm>
        </p:spPr>
        <p:txBody>
          <a:bodyPr/>
          <a:lstStyle/>
          <a:p>
            <a:r>
              <a:rPr lang="en-US" dirty="0" smtClean="0">
                <a:ea typeface="ＭＳ Ｐゴシック" pitchFamily="34" charset="-128"/>
              </a:rPr>
              <a:t>CAHPS®</a:t>
            </a:r>
          </a:p>
        </p:txBody>
      </p:sp>
      <p:sp>
        <p:nvSpPr>
          <p:cNvPr id="3" name="Content Placeholder 2"/>
          <p:cNvSpPr>
            <a:spLocks noGrp="1"/>
          </p:cNvSpPr>
          <p:nvPr>
            <p:ph idx="1"/>
          </p:nvPr>
        </p:nvSpPr>
        <p:spPr/>
        <p:txBody>
          <a:bodyPr/>
          <a:lstStyle/>
          <a:p>
            <a:pPr marL="0" indent="0">
              <a:buFontTx/>
              <a:buNone/>
              <a:defRPr/>
            </a:pPr>
            <a:r>
              <a:rPr lang="en-US" dirty="0" smtClean="0"/>
              <a:t>Consumer Assessment of Healthcare Providers and Systems (CAHPS®) </a:t>
            </a:r>
            <a:r>
              <a:rPr lang="en-US" dirty="0" smtClean="0"/>
              <a:t>Program Funded by:</a:t>
            </a:r>
          </a:p>
          <a:p>
            <a:pPr>
              <a:defRPr/>
            </a:pPr>
            <a:r>
              <a:rPr lang="en-US" dirty="0"/>
              <a:t>	</a:t>
            </a:r>
            <a:r>
              <a:rPr lang="en-US" dirty="0" smtClean="0"/>
              <a:t>A</a:t>
            </a:r>
            <a:r>
              <a:rPr lang="en-US" dirty="0" smtClean="0"/>
              <a:t>gency </a:t>
            </a:r>
            <a:r>
              <a:rPr lang="en-US" dirty="0" smtClean="0"/>
              <a:t>for Healthcare Research and Quality (AHRQ</a:t>
            </a:r>
            <a:r>
              <a:rPr lang="en-US" dirty="0" smtClean="0"/>
              <a:t>)</a:t>
            </a:r>
          </a:p>
          <a:p>
            <a:pPr>
              <a:defRPr/>
            </a:pPr>
            <a:r>
              <a:rPr lang="en-US" dirty="0" smtClean="0"/>
              <a:t>Center for Medicare &amp; Medicaid Services (CMS)</a:t>
            </a:r>
            <a:endParaRPr lang="en-US" dirty="0" smtClean="0"/>
          </a:p>
          <a:p>
            <a:pPr marL="0" indent="0">
              <a:buFontTx/>
              <a:buNone/>
              <a:defRPr/>
            </a:pPr>
            <a:endParaRPr lang="en-US" dirty="0"/>
          </a:p>
          <a:p>
            <a:pPr marL="457200" lvl="1" indent="0">
              <a:buNone/>
              <a:defRPr/>
            </a:pPr>
            <a:endParaRPr lang="en-US" dirty="0" smtClean="0"/>
          </a:p>
          <a:p>
            <a:pPr lvl="1">
              <a:buFont typeface="Arial" charset="0"/>
              <a:buChar char="–"/>
              <a:defRPr/>
            </a:pPr>
            <a:endParaRPr lang="en-US" dirty="0"/>
          </a:p>
        </p:txBody>
      </p:sp>
      <p:sp>
        <p:nvSpPr>
          <p:cNvPr id="4100" name="Slide Number Placeholder 3"/>
          <p:cNvSpPr>
            <a:spLocks noGrp="1"/>
          </p:cNvSpPr>
          <p:nvPr>
            <p:ph type="sldNum" sz="quarter" idx="10"/>
          </p:nvPr>
        </p:nvSpPr>
        <p:spPr/>
        <p:txBody>
          <a:bodyPr/>
          <a:lstStyle/>
          <a:p>
            <a:pPr>
              <a:defRPr/>
            </a:pPr>
            <a:fld id="{CB71C52D-4426-4D90-8273-C84EBD5570D9}" type="slidenum">
              <a:rPr lang="en-US" smtClean="0">
                <a:latin typeface="Verdana" pitchFamily="34" charset="0"/>
                <a:ea typeface="ＭＳ Ｐゴシック" pitchFamily="34" charset="-128"/>
              </a:rPr>
              <a:pPr>
                <a:defRPr/>
              </a:pPr>
              <a:t>4</a:t>
            </a:fld>
            <a:endParaRPr lang="en-US" smtClean="0">
              <a:latin typeface="Verdana"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322173" y="139700"/>
            <a:ext cx="7213815" cy="1143000"/>
          </a:xfrm>
        </p:spPr>
        <p:txBody>
          <a:bodyPr/>
          <a:lstStyle/>
          <a:p>
            <a:r>
              <a:rPr lang="en-US" dirty="0" smtClean="0">
                <a:latin typeface="Comic Sans MS" pitchFamily="66" charset="0"/>
              </a:rPr>
              <a:t>CAHPS Design Principles</a:t>
            </a:r>
          </a:p>
        </p:txBody>
      </p:sp>
      <p:sp>
        <p:nvSpPr>
          <p:cNvPr id="20483" name="Content Placeholder 2"/>
          <p:cNvSpPr>
            <a:spLocks noGrp="1"/>
          </p:cNvSpPr>
          <p:nvPr>
            <p:ph sz="half" idx="1"/>
          </p:nvPr>
        </p:nvSpPr>
        <p:spPr>
          <a:xfrm>
            <a:off x="457200" y="1282700"/>
            <a:ext cx="8534400" cy="4965700"/>
          </a:xfrm>
        </p:spPr>
        <p:txBody>
          <a:bodyPr/>
          <a:lstStyle/>
          <a:p>
            <a:r>
              <a:rPr lang="en-US" dirty="0" smtClean="0">
                <a:latin typeface="Comic Sans MS" pitchFamily="66" charset="0"/>
              </a:rPr>
              <a:t>Emphasis on patients</a:t>
            </a:r>
          </a:p>
          <a:p>
            <a:pPr lvl="1"/>
            <a:r>
              <a:rPr lang="en-US" sz="2000" dirty="0" smtClean="0">
                <a:latin typeface="Comic Sans MS" pitchFamily="66" charset="0"/>
              </a:rPr>
              <a:t>What patients want to know</a:t>
            </a:r>
          </a:p>
          <a:p>
            <a:pPr lvl="1"/>
            <a:r>
              <a:rPr lang="en-US" sz="2000" dirty="0" smtClean="0">
                <a:latin typeface="Comic Sans MS" pitchFamily="66" charset="0"/>
              </a:rPr>
              <a:t>Patients are the best or only source of information</a:t>
            </a:r>
          </a:p>
          <a:p>
            <a:pPr lvl="1"/>
            <a:r>
              <a:rPr lang="en-US" sz="2000" dirty="0" smtClean="0">
                <a:latin typeface="Comic Sans MS" pitchFamily="66" charset="0"/>
              </a:rPr>
              <a:t>Extensive testing with </a:t>
            </a:r>
            <a:r>
              <a:rPr lang="en-US" sz="2000" dirty="0" smtClean="0">
                <a:latin typeface="Comic Sans MS" pitchFamily="66" charset="0"/>
              </a:rPr>
              <a:t>patients</a:t>
            </a:r>
          </a:p>
          <a:p>
            <a:pPr lvl="1"/>
            <a:endParaRPr lang="en-US" sz="2000" dirty="0" smtClean="0">
              <a:latin typeface="Comic Sans MS" pitchFamily="66" charset="0"/>
            </a:endParaRPr>
          </a:p>
          <a:p>
            <a:r>
              <a:rPr lang="en-US" dirty="0" smtClean="0">
                <a:latin typeface="Comic Sans MS" pitchFamily="66" charset="0"/>
              </a:rPr>
              <a:t>Reporting about actual experiences</a:t>
            </a:r>
          </a:p>
          <a:p>
            <a:r>
              <a:rPr lang="en-US" dirty="0" smtClean="0">
                <a:latin typeface="Comic Sans MS" pitchFamily="66" charset="0"/>
              </a:rPr>
              <a:t>English and Spanish</a:t>
            </a:r>
          </a:p>
          <a:p>
            <a:r>
              <a:rPr lang="en-US" dirty="0" smtClean="0">
                <a:latin typeface="Comic Sans MS" pitchFamily="66" charset="0"/>
              </a:rPr>
              <a:t>Adult and Child care experiences</a:t>
            </a:r>
          </a:p>
          <a:p>
            <a:r>
              <a:rPr lang="en-US" dirty="0" smtClean="0">
                <a:latin typeface="Comic Sans MS" pitchFamily="66" charset="0"/>
              </a:rPr>
              <a:t>Standardization</a:t>
            </a:r>
          </a:p>
          <a:p>
            <a:pPr lvl="1"/>
            <a:r>
              <a:rPr lang="en-US" sz="2000" dirty="0" smtClean="0">
                <a:latin typeface="Comic Sans MS" pitchFamily="66" charset="0"/>
              </a:rPr>
              <a:t>Surveys, </a:t>
            </a:r>
            <a:r>
              <a:rPr lang="en-US" sz="2000" dirty="0" smtClean="0">
                <a:latin typeface="Comic Sans MS" pitchFamily="66" charset="0"/>
              </a:rPr>
              <a:t>data collection, analysis, reporting, benchmarking</a:t>
            </a:r>
          </a:p>
        </p:txBody>
      </p:sp>
      <p:sp>
        <p:nvSpPr>
          <p:cNvPr id="20484" name="Slide Number Placeholder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989DCC36-3579-4326-9403-1565C6652510}" type="slidenum">
              <a:rPr lang="en-US" sz="1400" smtClean="0">
                <a:latin typeface="Verdana" pitchFamily="34" charset="0"/>
              </a:rPr>
              <a:pPr/>
              <a:t>5</a:t>
            </a:fld>
            <a:endParaRPr lang="en-US" sz="1400" smtClean="0">
              <a:latin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a:xfrm>
            <a:off x="457200" y="1277938"/>
            <a:ext cx="8229600" cy="4848225"/>
          </a:xfrm>
        </p:spPr>
        <p:txBody>
          <a:bodyPr/>
          <a:lstStyle/>
          <a:p>
            <a:pPr eaLnBrk="1" hangingPunct="1">
              <a:lnSpc>
                <a:spcPct val="90000"/>
              </a:lnSpc>
              <a:spcBef>
                <a:spcPts val="1200"/>
              </a:spcBef>
              <a:spcAft>
                <a:spcPts val="1200"/>
              </a:spcAft>
            </a:pPr>
            <a:r>
              <a:rPr lang="en-US" sz="2400" dirty="0" smtClean="0">
                <a:ea typeface="ＭＳ Ｐゴシック" pitchFamily="34" charset="-128"/>
                <a:cs typeface="Arial" pitchFamily="34" charset="0"/>
              </a:rPr>
              <a:t>Ambulatory Care </a:t>
            </a:r>
            <a:r>
              <a:rPr lang="en-US" sz="2400" dirty="0" smtClean="0">
                <a:ea typeface="ＭＳ Ｐゴシック" pitchFamily="34" charset="-128"/>
                <a:cs typeface="Arial" pitchFamily="34" charset="0"/>
              </a:rPr>
              <a:t>Surveys</a:t>
            </a:r>
            <a:endParaRPr lang="en-US" sz="2100" dirty="0" smtClean="0">
              <a:ea typeface="ＭＳ Ｐゴシック" pitchFamily="34" charset="-128"/>
              <a:cs typeface="Arial" pitchFamily="34" charset="0"/>
            </a:endParaRPr>
          </a:p>
          <a:p>
            <a:pPr lvl="1" eaLnBrk="1" hangingPunct="1">
              <a:spcBef>
                <a:spcPct val="0"/>
              </a:spcBef>
            </a:pPr>
            <a:r>
              <a:rPr lang="en-US" sz="2100" dirty="0" smtClean="0">
                <a:ea typeface="ＭＳ Ｐゴシック" pitchFamily="34" charset="-128"/>
                <a:cs typeface="Arial" pitchFamily="34" charset="0"/>
              </a:rPr>
              <a:t>CAHPS Health Plan Survey </a:t>
            </a:r>
            <a:r>
              <a:rPr lang="en-US" sz="2100" dirty="0" smtClean="0">
                <a:ea typeface="ＭＳ Ｐゴシック" pitchFamily="34" charset="-128"/>
                <a:cs typeface="Arial" pitchFamily="34" charset="0"/>
              </a:rPr>
              <a:t>5.0</a:t>
            </a:r>
          </a:p>
          <a:p>
            <a:pPr lvl="1" eaLnBrk="1" hangingPunct="1">
              <a:spcBef>
                <a:spcPct val="0"/>
              </a:spcBef>
            </a:pPr>
            <a:r>
              <a:rPr lang="en-US" sz="2100" dirty="0">
                <a:ea typeface="ＭＳ Ｐゴシック" pitchFamily="34" charset="-128"/>
                <a:cs typeface="Arial" pitchFamily="34" charset="0"/>
              </a:rPr>
              <a:t>CAHPS Clinician &amp; Group (</a:t>
            </a:r>
            <a:r>
              <a:rPr lang="en-US" sz="2100" dirty="0" smtClean="0">
                <a:ea typeface="ＭＳ Ｐゴシック" pitchFamily="34" charset="-128"/>
                <a:cs typeface="Arial" pitchFamily="34" charset="0"/>
              </a:rPr>
              <a:t>C-G</a:t>
            </a:r>
            <a:r>
              <a:rPr lang="en-US" sz="2100" dirty="0">
                <a:ea typeface="ＭＳ Ｐゴシック" pitchFamily="34" charset="-128"/>
                <a:cs typeface="Arial" pitchFamily="34" charset="0"/>
              </a:rPr>
              <a:t>) Survey </a:t>
            </a:r>
            <a:r>
              <a:rPr lang="en-US" sz="2100" dirty="0" smtClean="0">
                <a:ea typeface="ＭＳ Ｐゴシック" pitchFamily="34" charset="-128"/>
                <a:cs typeface="Arial" pitchFamily="34" charset="0"/>
              </a:rPr>
              <a:t>2.0</a:t>
            </a:r>
          </a:p>
          <a:p>
            <a:pPr lvl="1" eaLnBrk="1" hangingPunct="1">
              <a:spcBef>
                <a:spcPct val="0"/>
              </a:spcBef>
            </a:pPr>
            <a:r>
              <a:rPr lang="en-US" sz="2100" dirty="0">
                <a:ea typeface="ＭＳ Ｐゴシック" pitchFamily="34" charset="-128"/>
                <a:cs typeface="Arial" pitchFamily="34" charset="0"/>
              </a:rPr>
              <a:t>CAHPS Home Health Care </a:t>
            </a:r>
            <a:r>
              <a:rPr lang="en-US" sz="2100" dirty="0" smtClean="0">
                <a:ea typeface="ＭＳ Ｐゴシック" pitchFamily="34" charset="-128"/>
                <a:cs typeface="Arial" pitchFamily="34" charset="0"/>
              </a:rPr>
              <a:t>Survey</a:t>
            </a:r>
          </a:p>
          <a:p>
            <a:pPr lvl="1" eaLnBrk="1" hangingPunct="1">
              <a:spcBef>
                <a:spcPct val="0"/>
              </a:spcBef>
            </a:pPr>
            <a:r>
              <a:rPr lang="en-US" sz="2100" dirty="0">
                <a:ea typeface="ＭＳ Ｐゴシック" pitchFamily="34" charset="-128"/>
                <a:cs typeface="Arial" pitchFamily="34" charset="0"/>
              </a:rPr>
              <a:t>ECHO® Survey 3.0</a:t>
            </a:r>
          </a:p>
          <a:p>
            <a:pPr lvl="1" eaLnBrk="1" hangingPunct="1">
              <a:spcBef>
                <a:spcPct val="0"/>
              </a:spcBef>
            </a:pPr>
            <a:r>
              <a:rPr lang="en-US" sz="2100" dirty="0">
                <a:ea typeface="ＭＳ Ｐゴシック" pitchFamily="34" charset="-128"/>
                <a:cs typeface="Arial" pitchFamily="34" charset="0"/>
              </a:rPr>
              <a:t>CAHPS Dental Plan Survey</a:t>
            </a:r>
          </a:p>
          <a:p>
            <a:pPr lvl="1" eaLnBrk="1" hangingPunct="1">
              <a:spcBef>
                <a:spcPct val="0"/>
              </a:spcBef>
            </a:pPr>
            <a:r>
              <a:rPr lang="en-US" sz="2100" dirty="0" smtClean="0">
                <a:ea typeface="ＭＳ Ｐゴシック" pitchFamily="34" charset="-128"/>
                <a:cs typeface="Arial" pitchFamily="34" charset="0"/>
              </a:rPr>
              <a:t>CAHPS </a:t>
            </a:r>
            <a:r>
              <a:rPr lang="en-US" sz="2100" dirty="0">
                <a:ea typeface="ＭＳ Ｐゴシック" pitchFamily="34" charset="-128"/>
                <a:cs typeface="Arial" pitchFamily="34" charset="0"/>
              </a:rPr>
              <a:t>American Indian Survey</a:t>
            </a:r>
          </a:p>
          <a:p>
            <a:pPr lvl="1" eaLnBrk="1" hangingPunct="1">
              <a:spcBef>
                <a:spcPct val="0"/>
              </a:spcBef>
            </a:pPr>
            <a:endParaRPr lang="en-US" sz="2100" dirty="0" smtClean="0">
              <a:ea typeface="ＭＳ Ｐゴシック" pitchFamily="34" charset="-128"/>
              <a:cs typeface="Arial" pitchFamily="34" charset="0"/>
            </a:endParaRPr>
          </a:p>
          <a:p>
            <a:pPr eaLnBrk="1" hangingPunct="1">
              <a:lnSpc>
                <a:spcPct val="90000"/>
              </a:lnSpc>
              <a:spcBef>
                <a:spcPts val="1200"/>
              </a:spcBef>
              <a:spcAft>
                <a:spcPts val="1200"/>
              </a:spcAft>
            </a:pPr>
            <a:r>
              <a:rPr lang="en-US" sz="2400" dirty="0" smtClean="0">
                <a:ea typeface="ＭＳ Ｐゴシック" pitchFamily="34" charset="-128"/>
                <a:cs typeface="Arial" pitchFamily="34" charset="0"/>
              </a:rPr>
              <a:t>Facility Surveys</a:t>
            </a:r>
          </a:p>
          <a:p>
            <a:pPr lvl="1" eaLnBrk="1" hangingPunct="1">
              <a:lnSpc>
                <a:spcPct val="90000"/>
              </a:lnSpc>
              <a:spcBef>
                <a:spcPct val="0"/>
              </a:spcBef>
            </a:pPr>
            <a:r>
              <a:rPr lang="en-US" sz="2100" dirty="0" smtClean="0">
                <a:ea typeface="ＭＳ Ｐゴシック" pitchFamily="34" charset="-128"/>
                <a:cs typeface="Arial" pitchFamily="34" charset="0"/>
              </a:rPr>
              <a:t>CAHPS Hospital Survey (HCAHPS)</a:t>
            </a:r>
          </a:p>
          <a:p>
            <a:pPr lvl="1" eaLnBrk="1" hangingPunct="1">
              <a:lnSpc>
                <a:spcPct val="90000"/>
              </a:lnSpc>
              <a:spcBef>
                <a:spcPct val="0"/>
              </a:spcBef>
            </a:pPr>
            <a:r>
              <a:rPr lang="en-US" sz="2100" dirty="0" smtClean="0">
                <a:ea typeface="ＭＳ Ｐゴシック" pitchFamily="34" charset="-128"/>
                <a:cs typeface="Arial" pitchFamily="34" charset="0"/>
              </a:rPr>
              <a:t>CAHPS In-Center Hemodialysis </a:t>
            </a:r>
            <a:r>
              <a:rPr lang="en-US" sz="2100" dirty="0" smtClean="0">
                <a:ea typeface="ＭＳ Ｐゴシック" pitchFamily="34" charset="-128"/>
                <a:cs typeface="Arial" pitchFamily="34" charset="0"/>
              </a:rPr>
              <a:t>Survey (ICH)</a:t>
            </a:r>
            <a:endParaRPr lang="en-US" sz="2100" dirty="0" smtClean="0">
              <a:ea typeface="ＭＳ Ｐゴシック" pitchFamily="34" charset="-128"/>
              <a:cs typeface="Arial" pitchFamily="34" charset="0"/>
            </a:endParaRPr>
          </a:p>
          <a:p>
            <a:pPr lvl="1" eaLnBrk="1" hangingPunct="1">
              <a:lnSpc>
                <a:spcPct val="90000"/>
              </a:lnSpc>
              <a:spcBef>
                <a:spcPct val="0"/>
              </a:spcBef>
            </a:pPr>
            <a:r>
              <a:rPr lang="en-US" sz="2100" dirty="0" smtClean="0">
                <a:ea typeface="ＭＳ Ｐゴシック" pitchFamily="34" charset="-128"/>
                <a:cs typeface="Arial" pitchFamily="34" charset="0"/>
              </a:rPr>
              <a:t>CAHPS Nursing Home Surveys</a:t>
            </a:r>
          </a:p>
        </p:txBody>
      </p:sp>
      <p:sp>
        <p:nvSpPr>
          <p:cNvPr id="1945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C9B88C4-92DA-4B1E-B3D4-2B74C42E7F11}" type="slidenum">
              <a:rPr lang="en-US" smtClean="0">
                <a:solidFill>
                  <a:schemeClr val="bg1"/>
                </a:solidFill>
              </a:rPr>
              <a:pPr eaLnBrk="1" hangingPunct="1"/>
              <a:t>6</a:t>
            </a:fld>
            <a:endParaRPr lang="en-US" smtClean="0">
              <a:solidFill>
                <a:schemeClr val="bg1"/>
              </a:solidFill>
            </a:endParaRPr>
          </a:p>
        </p:txBody>
      </p:sp>
      <p:sp>
        <p:nvSpPr>
          <p:cNvPr id="19460" name="Title 3"/>
          <p:cNvSpPr>
            <a:spLocks noGrp="1"/>
          </p:cNvSpPr>
          <p:nvPr>
            <p:ph type="title"/>
          </p:nvPr>
        </p:nvSpPr>
        <p:spPr>
          <a:xfrm>
            <a:off x="160638" y="269875"/>
            <a:ext cx="8364237" cy="768350"/>
          </a:xfrm>
        </p:spPr>
        <p:txBody>
          <a:bodyPr anchor="t"/>
          <a:lstStyle/>
          <a:p>
            <a:pPr eaLnBrk="1" hangingPunct="1"/>
            <a:r>
              <a:rPr lang="en-US" dirty="0" smtClean="0">
                <a:ea typeface="ＭＳ Ｐゴシック" pitchFamily="34" charset="-128"/>
              </a:rPr>
              <a:t> </a:t>
            </a:r>
            <a:r>
              <a:rPr lang="en-US" dirty="0" smtClean="0">
                <a:ea typeface="ＭＳ Ｐゴシック" pitchFamily="34" charset="-128"/>
              </a:rPr>
              <a:t>CAHPS Family of Surveys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Methods</a:t>
            </a:r>
          </a:p>
        </p:txBody>
      </p:sp>
      <p:sp>
        <p:nvSpPr>
          <p:cNvPr id="5123" name="Content Placeholder 2"/>
          <p:cNvSpPr>
            <a:spLocks noGrp="1"/>
          </p:cNvSpPr>
          <p:nvPr>
            <p:ph idx="1"/>
          </p:nvPr>
        </p:nvSpPr>
        <p:spPr>
          <a:xfrm>
            <a:off x="247650" y="1401763"/>
            <a:ext cx="8475663" cy="4525962"/>
          </a:xfrm>
        </p:spPr>
        <p:txBody>
          <a:bodyPr/>
          <a:lstStyle/>
          <a:p>
            <a:r>
              <a:rPr lang="en-US" sz="2800" dirty="0" smtClean="0"/>
              <a:t>Data collected in 2008-2009 from patients </a:t>
            </a:r>
            <a:r>
              <a:rPr lang="en-US" sz="2800" dirty="0" smtClean="0"/>
              <a:t>using CAHPS Clinician/Group 12-month survey</a:t>
            </a:r>
          </a:p>
          <a:p>
            <a:endParaRPr lang="en-US" sz="2800" dirty="0" smtClean="0"/>
          </a:p>
          <a:p>
            <a:r>
              <a:rPr lang="en-US" sz="2800" dirty="0" smtClean="0"/>
              <a:t>Two sites</a:t>
            </a:r>
            <a:r>
              <a:rPr lang="en-US" sz="2800" dirty="0" smtClean="0"/>
              <a:t>:</a:t>
            </a:r>
            <a:endParaRPr lang="en-US" sz="2800" dirty="0" smtClean="0"/>
          </a:p>
          <a:p>
            <a:pPr lvl="1"/>
            <a:r>
              <a:rPr lang="en-US" sz="2400" dirty="0" smtClean="0"/>
              <a:t>Large west coast integrated health system</a:t>
            </a:r>
          </a:p>
          <a:p>
            <a:pPr lvl="1"/>
            <a:r>
              <a:rPr lang="en-US" sz="2400" dirty="0" smtClean="0"/>
              <a:t>Large health plan in the mid-west</a:t>
            </a:r>
          </a:p>
          <a:p>
            <a:endParaRPr lang="en-US" sz="2800" dirty="0" smtClean="0"/>
          </a:p>
          <a:p>
            <a:r>
              <a:rPr lang="en-US" sz="2800" dirty="0" smtClean="0"/>
              <a:t>Patient sample </a:t>
            </a:r>
            <a:endParaRPr lang="en-US" sz="2800" dirty="0" smtClean="0"/>
          </a:p>
          <a:p>
            <a:pPr lvl="1"/>
            <a:r>
              <a:rPr lang="en-US" sz="2400" dirty="0" smtClean="0"/>
              <a:t>At least one visit to the target provider</a:t>
            </a:r>
          </a:p>
          <a:p>
            <a:pPr lvl="1"/>
            <a:r>
              <a:rPr lang="en-US" sz="2400" dirty="0" smtClean="0"/>
              <a:t>Try for 45 </a:t>
            </a:r>
            <a:r>
              <a:rPr lang="en-US" sz="2400" dirty="0" smtClean="0"/>
              <a:t>completes per clinician</a:t>
            </a:r>
          </a:p>
          <a:p>
            <a:pPr lvl="1"/>
            <a:r>
              <a:rPr lang="en-US" sz="2400" dirty="0" smtClean="0"/>
              <a:t>Try for 40% </a:t>
            </a:r>
            <a:r>
              <a:rPr lang="en-US" sz="2400" dirty="0" smtClean="0"/>
              <a:t>response rate</a:t>
            </a:r>
          </a:p>
          <a:p>
            <a:pPr lvl="1"/>
            <a:endParaRPr lang="en-US" sz="2400" dirty="0" smtClean="0"/>
          </a:p>
        </p:txBody>
      </p:sp>
      <p:sp>
        <p:nvSpPr>
          <p:cNvPr id="5124" name="Slide Number Placeholder 3"/>
          <p:cNvSpPr>
            <a:spLocks noGrp="1"/>
          </p:cNvSpPr>
          <p:nvPr>
            <p:ph type="sldNum" sz="quarter" idx="12"/>
          </p:nvPr>
        </p:nvSpPr>
        <p:spPr bwMode="auto">
          <a:noFill/>
          <a:ln>
            <a:miter lim="800000"/>
            <a:headEnd/>
            <a:tailEnd/>
          </a:ln>
        </p:spPr>
        <p:txBody>
          <a:bodyPr/>
          <a:lstStyle/>
          <a:p>
            <a:fld id="{163A1B02-F929-40F4-8F2E-292C4452D437}"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88913"/>
            <a:ext cx="8229600" cy="1143000"/>
          </a:xfrm>
        </p:spPr>
        <p:txBody>
          <a:bodyPr/>
          <a:lstStyle/>
          <a:p>
            <a:r>
              <a:rPr lang="en-US" smtClean="0"/>
              <a:t>West Coast Site Participants</a:t>
            </a:r>
          </a:p>
        </p:txBody>
      </p:sp>
      <p:sp>
        <p:nvSpPr>
          <p:cNvPr id="6147" name="Content Placeholder 2"/>
          <p:cNvSpPr>
            <a:spLocks noGrp="1"/>
          </p:cNvSpPr>
          <p:nvPr>
            <p:ph idx="1"/>
          </p:nvPr>
        </p:nvSpPr>
        <p:spPr>
          <a:xfrm>
            <a:off x="556591" y="1211263"/>
            <a:ext cx="8476283" cy="4914900"/>
          </a:xfrm>
        </p:spPr>
        <p:txBody>
          <a:bodyPr/>
          <a:lstStyle/>
          <a:p>
            <a:endParaRPr lang="en-US" dirty="0" smtClean="0"/>
          </a:p>
          <a:p>
            <a:r>
              <a:rPr lang="en-US" dirty="0" smtClean="0"/>
              <a:t>Surveys </a:t>
            </a:r>
            <a:r>
              <a:rPr lang="en-US" dirty="0"/>
              <a:t>completed for 499 physicians</a:t>
            </a:r>
          </a:p>
          <a:p>
            <a:endParaRPr lang="en-US" dirty="0" smtClean="0"/>
          </a:p>
          <a:p>
            <a:r>
              <a:rPr lang="en-US" dirty="0" smtClean="0"/>
              <a:t>Adults: n = 15,051 </a:t>
            </a:r>
            <a:r>
              <a:rPr lang="en-US" dirty="0" smtClean="0"/>
              <a:t>adults </a:t>
            </a:r>
            <a:endParaRPr lang="en-US" dirty="0" smtClean="0"/>
          </a:p>
          <a:p>
            <a:pPr lvl="1"/>
            <a:r>
              <a:rPr lang="en-US" dirty="0" smtClean="0"/>
              <a:t>37</a:t>
            </a:r>
            <a:r>
              <a:rPr lang="en-US" dirty="0" smtClean="0"/>
              <a:t>% response </a:t>
            </a:r>
            <a:r>
              <a:rPr lang="en-US" dirty="0" smtClean="0"/>
              <a:t>rate</a:t>
            </a:r>
          </a:p>
          <a:p>
            <a:pPr lvl="1"/>
            <a:r>
              <a:rPr lang="en-US" dirty="0" smtClean="0"/>
              <a:t>61</a:t>
            </a:r>
            <a:r>
              <a:rPr lang="en-US" dirty="0" smtClean="0"/>
              <a:t>% female, 10% Hispanic</a:t>
            </a:r>
          </a:p>
          <a:p>
            <a:r>
              <a:rPr lang="en-US" dirty="0" smtClean="0"/>
              <a:t>Children: n = 2,323 parents/caregivers </a:t>
            </a:r>
          </a:p>
          <a:p>
            <a:pPr lvl="1"/>
            <a:r>
              <a:rPr lang="en-US" dirty="0" smtClean="0"/>
              <a:t>25</a:t>
            </a:r>
            <a:r>
              <a:rPr lang="en-US" dirty="0" smtClean="0"/>
              <a:t>% response </a:t>
            </a:r>
            <a:r>
              <a:rPr lang="en-US" dirty="0" smtClean="0"/>
              <a:t>rate</a:t>
            </a:r>
          </a:p>
          <a:p>
            <a:pPr lvl="1"/>
            <a:r>
              <a:rPr lang="en-US" dirty="0" smtClean="0"/>
              <a:t>85</a:t>
            </a:r>
            <a:r>
              <a:rPr lang="en-US" dirty="0" smtClean="0"/>
              <a:t>% female, 25% Hispanic</a:t>
            </a:r>
          </a:p>
          <a:p>
            <a:pPr marL="0" indent="0">
              <a:buNone/>
            </a:pPr>
            <a:endParaRPr lang="en-US" dirty="0" smtClean="0"/>
          </a:p>
        </p:txBody>
      </p:sp>
      <p:sp>
        <p:nvSpPr>
          <p:cNvPr id="6148" name="Slide Number Placeholder 3"/>
          <p:cNvSpPr>
            <a:spLocks noGrp="1"/>
          </p:cNvSpPr>
          <p:nvPr>
            <p:ph type="sldNum" sz="quarter" idx="12"/>
          </p:nvPr>
        </p:nvSpPr>
        <p:spPr bwMode="auto">
          <a:noFill/>
          <a:ln>
            <a:miter lim="800000"/>
            <a:headEnd/>
            <a:tailEnd/>
          </a:ln>
        </p:spPr>
        <p:txBody>
          <a:bodyPr/>
          <a:lstStyle/>
          <a:p>
            <a:fld id="{4F822FA5-E379-4D34-A1D2-D6888C021D24}"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88913"/>
            <a:ext cx="8229600" cy="1143000"/>
          </a:xfrm>
        </p:spPr>
        <p:txBody>
          <a:bodyPr/>
          <a:lstStyle/>
          <a:p>
            <a:r>
              <a:rPr lang="en-US" dirty="0" smtClean="0"/>
              <a:t>Mid-west Site Participants</a:t>
            </a:r>
          </a:p>
        </p:txBody>
      </p:sp>
      <p:sp>
        <p:nvSpPr>
          <p:cNvPr id="7171" name="Content Placeholder 2"/>
          <p:cNvSpPr>
            <a:spLocks noGrp="1"/>
          </p:cNvSpPr>
          <p:nvPr>
            <p:ph idx="1"/>
          </p:nvPr>
        </p:nvSpPr>
        <p:spPr>
          <a:xfrm>
            <a:off x="556591" y="1000897"/>
            <a:ext cx="8476284" cy="5125266"/>
          </a:xfrm>
        </p:spPr>
        <p:txBody>
          <a:bodyPr/>
          <a:lstStyle/>
          <a:p>
            <a:endParaRPr lang="en-US" dirty="0" smtClean="0"/>
          </a:p>
          <a:p>
            <a:r>
              <a:rPr lang="en-US" dirty="0"/>
              <a:t>Surveys completed for 256 primary care physicians</a:t>
            </a:r>
          </a:p>
          <a:p>
            <a:endParaRPr lang="en-US" dirty="0" smtClean="0"/>
          </a:p>
          <a:p>
            <a:r>
              <a:rPr lang="en-US" dirty="0" smtClean="0"/>
              <a:t>Adults: n: 7,823 </a:t>
            </a:r>
            <a:r>
              <a:rPr lang="en-US" dirty="0" smtClean="0"/>
              <a:t>adults </a:t>
            </a:r>
            <a:endParaRPr lang="en-US" dirty="0" smtClean="0"/>
          </a:p>
          <a:p>
            <a:pPr lvl="1"/>
            <a:r>
              <a:rPr lang="en-US" dirty="0" smtClean="0"/>
              <a:t>46</a:t>
            </a:r>
            <a:r>
              <a:rPr lang="en-US" dirty="0" smtClean="0"/>
              <a:t>% response </a:t>
            </a:r>
            <a:r>
              <a:rPr lang="en-US" dirty="0" smtClean="0"/>
              <a:t>rate</a:t>
            </a:r>
          </a:p>
          <a:p>
            <a:pPr lvl="1"/>
            <a:r>
              <a:rPr lang="en-US" dirty="0" smtClean="0"/>
              <a:t>60</a:t>
            </a:r>
            <a:r>
              <a:rPr lang="en-US" dirty="0" smtClean="0"/>
              <a:t>% female, 3% Hispanic</a:t>
            </a:r>
          </a:p>
          <a:p>
            <a:r>
              <a:rPr lang="en-US" dirty="0" smtClean="0"/>
              <a:t>Children: n = 668 </a:t>
            </a:r>
            <a:r>
              <a:rPr lang="en-US" dirty="0" smtClean="0"/>
              <a:t>parents/caregivers </a:t>
            </a:r>
            <a:endParaRPr lang="en-US" dirty="0" smtClean="0"/>
          </a:p>
          <a:p>
            <a:pPr lvl="1"/>
            <a:r>
              <a:rPr lang="en-US" dirty="0" smtClean="0"/>
              <a:t>32</a:t>
            </a:r>
            <a:r>
              <a:rPr lang="en-US" dirty="0" smtClean="0"/>
              <a:t>% response </a:t>
            </a:r>
            <a:r>
              <a:rPr lang="en-US" dirty="0" smtClean="0"/>
              <a:t>rate</a:t>
            </a:r>
          </a:p>
          <a:p>
            <a:pPr lvl="1"/>
            <a:r>
              <a:rPr lang="en-US" dirty="0" smtClean="0"/>
              <a:t>86</a:t>
            </a:r>
            <a:r>
              <a:rPr lang="en-US" dirty="0" smtClean="0"/>
              <a:t>% female, 8% Hispanic</a:t>
            </a:r>
          </a:p>
          <a:p>
            <a:endParaRPr lang="en-US" sz="2800" dirty="0" smtClean="0"/>
          </a:p>
          <a:p>
            <a:endParaRPr lang="en-US" dirty="0" smtClean="0"/>
          </a:p>
        </p:txBody>
      </p:sp>
      <p:sp>
        <p:nvSpPr>
          <p:cNvPr id="7172" name="Slide Number Placeholder 3"/>
          <p:cNvSpPr>
            <a:spLocks noGrp="1"/>
          </p:cNvSpPr>
          <p:nvPr>
            <p:ph type="sldNum" sz="quarter" idx="12"/>
          </p:nvPr>
        </p:nvSpPr>
        <p:spPr bwMode="auto">
          <a:noFill/>
          <a:ln>
            <a:miter lim="800000"/>
            <a:headEnd/>
            <a:tailEnd/>
          </a:ln>
        </p:spPr>
        <p:txBody>
          <a:bodyPr/>
          <a:lstStyle/>
          <a:p>
            <a:fld id="{20DEAC03-0055-4749-90A7-24677F351CAC}"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9788</TotalTime>
  <Words>1401</Words>
  <Application>Microsoft Office PowerPoint</Application>
  <PresentationFormat>On-screen Show (4:3)</PresentationFormat>
  <Paragraphs>232</Paragraphs>
  <Slides>23</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Document</vt:lpstr>
      <vt:lpstr>Differences in CAHPS Reports and Ratings of Health Care Provided to Adults and Children</vt:lpstr>
      <vt:lpstr>Background</vt:lpstr>
      <vt:lpstr>Background</vt:lpstr>
      <vt:lpstr>CAHPS®</vt:lpstr>
      <vt:lpstr>CAHPS Design Principles</vt:lpstr>
      <vt:lpstr> CAHPS Family of Surveys</vt:lpstr>
      <vt:lpstr>Methods</vt:lpstr>
      <vt:lpstr>West Coast Site Participants</vt:lpstr>
      <vt:lpstr>Mid-west Site Participants</vt:lpstr>
      <vt:lpstr>CAHPS C-G Survey Domains</vt:lpstr>
      <vt:lpstr>Survey Administration</vt:lpstr>
      <vt:lpstr>Case-mix Adjusted Means (SD) in West Coast Site</vt:lpstr>
      <vt:lpstr>Case-mix Adjusted Means (SD) in Mid-west Site</vt:lpstr>
      <vt:lpstr>Limitations</vt:lpstr>
      <vt:lpstr>Discussion (1)</vt:lpstr>
      <vt:lpstr>Discussion (2)</vt:lpstr>
      <vt:lpstr>Thank you.  Enjoy the rest of your life.</vt:lpstr>
      <vt:lpstr>PowerPoint Presentation</vt:lpstr>
      <vt:lpstr>Appendix (1):  CAHPS Survey Items</vt:lpstr>
      <vt:lpstr>Appendix (2):  CAHPS Survey Items</vt:lpstr>
      <vt:lpstr>PowerPoint Presentation</vt:lpstr>
      <vt:lpstr>PowerPoint Presentation</vt:lpstr>
      <vt:lpstr>Can satisfaction with  care kill you?</vt:lpstr>
    </vt:vector>
  </TitlesOfParts>
  <Company>RTI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Patient-Reported Outcome Measures: Use in Medical Product Development to Support Labeling Claims</dc:title>
  <dc:creator>mmordin</dc:creator>
  <cp:lastModifiedBy>drhays</cp:lastModifiedBy>
  <cp:revision>744</cp:revision>
  <cp:lastPrinted>2011-09-30T20:17:15Z</cp:lastPrinted>
  <dcterms:created xsi:type="dcterms:W3CDTF">2011-04-05T23:56:10Z</dcterms:created>
  <dcterms:modified xsi:type="dcterms:W3CDTF">2012-12-21T19:27:30Z</dcterms:modified>
</cp:coreProperties>
</file>