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  <p:sldMasterId id="2147485111" r:id="rId5"/>
    <p:sldMasterId id="2147485113" r:id="rId6"/>
    <p:sldMasterId id="2147483663" r:id="rId7"/>
  </p:sldMasterIdLst>
  <p:notesMasterIdLst>
    <p:notesMasterId r:id="rId39"/>
  </p:notesMasterIdLst>
  <p:handoutMasterIdLst>
    <p:handoutMasterId r:id="rId40"/>
  </p:handoutMasterIdLst>
  <p:sldIdLst>
    <p:sldId id="314" r:id="rId8"/>
    <p:sldId id="674" r:id="rId9"/>
    <p:sldId id="655" r:id="rId10"/>
    <p:sldId id="658" r:id="rId11"/>
    <p:sldId id="653" r:id="rId12"/>
    <p:sldId id="654" r:id="rId13"/>
    <p:sldId id="660" r:id="rId14"/>
    <p:sldId id="661" r:id="rId15"/>
    <p:sldId id="662" r:id="rId16"/>
    <p:sldId id="663" r:id="rId17"/>
    <p:sldId id="642" r:id="rId18"/>
    <p:sldId id="664" r:id="rId19"/>
    <p:sldId id="678" r:id="rId20"/>
    <p:sldId id="680" r:id="rId21"/>
    <p:sldId id="666" r:id="rId22"/>
    <p:sldId id="679" r:id="rId23"/>
    <p:sldId id="665" r:id="rId24"/>
    <p:sldId id="667" r:id="rId25"/>
    <p:sldId id="668" r:id="rId26"/>
    <p:sldId id="669" r:id="rId27"/>
    <p:sldId id="670" r:id="rId28"/>
    <p:sldId id="682" r:id="rId29"/>
    <p:sldId id="623" r:id="rId30"/>
    <p:sldId id="673" r:id="rId31"/>
    <p:sldId id="671" r:id="rId32"/>
    <p:sldId id="675" r:id="rId33"/>
    <p:sldId id="672" r:id="rId34"/>
    <p:sldId id="676" r:id="rId35"/>
    <p:sldId id="677" r:id="rId36"/>
    <p:sldId id="681" r:id="rId37"/>
    <p:sldId id="519" r:id="rId3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76394" autoAdjust="0"/>
  </p:normalViewPr>
  <p:slideViewPr>
    <p:cSldViewPr snapToObjects="1">
      <p:cViewPr varScale="1">
        <p:scale>
          <a:sx n="87" d="100"/>
          <a:sy n="87" d="100"/>
        </p:scale>
        <p:origin x="19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16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8:30:07.9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255 202,'9'0,"-1"-1,0-1,0 0,0 0,12-5,23-5,2 4,166-37,-82 1,-68 21,124-27,-174 48,0 0,0 1,0 1,0-1,13 3,-19-2,-1 1,1 0,0 1,-1-1,0 1,1 0,-1 0,0 0,0 1,0 0,0-1,-1 1,1 1,5 4,0 3,2-1,-1-1,1 0,1-1,-1 0,24 12,2-4,42 13,-74-28,-1 1,1 0,-1 0,0 0,0 0,0 1,0-1,-1 1,1 0,-1 0,0 0,0 1,0-1,0 1,0 0,-1-1,1 1,-1 0,0 1,-1-1,1 0,-1 1,1-1,0 6,0 10,0 0,-1-1,-1 1,-2 23,0-11,1 48,-4 48,5-125,0 0,-1 0,0 0,0 0,0 0,0 0,0 0,0-1,-1 1,1 0,-1-1,0 1,0-1,0 1,0-1,0 0,-1 0,1 0,-1 0,1 0,-1-1,0 1,-5 1,-4 2,-2-1,1 0,0-1,-18 1,6 0,-186 41,110-22,17-6,-1-4,-167 5,208-16,1 1,-55 11,-10-2,70-10,-47 11,-32 5,114-17,40-1,-9 1,39-4,-43-1,-1-1,0 0,0-2,24-11,85-46,-99 47,367-200,-235 125,-109 60,-30 16,0 2,38-16,-61 29,-1 0,1 1,0-1,-1 0,1 1,0-1,0 1,-1 0,1 0,0 0,0 1,0-1,-1 1,1-1,0 1,-1 0,1 0,0 0,-1 0,1 0,-1 1,0-1,1 1,-1 0,0 0,0-1,0 1,0 1,0-1,-1 0,1 0,-1 1,1-1,-1 1,1 2,5 11,-1 0,0 1,-1 0,4 26,-5-21,19 68,-11-49,-3 1,-1 0,5 70,-13-99,1 0,0 0,2 0,4 19,0-11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8:30:14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1043 603,'-937'0,"931"0,0 0,0-1,0 1,0-1,0 0,1 0,-1-1,0 0,-6-3,10 4,-1-1,0 0,1 0,0 0,0 0,-1 0,1 0,0-1,1 1,-1-1,0 1,1-1,-1 0,1 0,0 0,0 0,0 1,0-1,0-6,-2-21,1-1,1 1,5-43,0 2,-4-5,2-49,-2 122,0 0,1 0,-1 0,1 0,0 0,0 0,0 0,0 0,1 0,-1 1,1-1,-1 0,1 1,0-1,0 1,0 0,1 0,-1 0,0 0,1 0,-1 0,1 1,0-1,-1 1,1-1,0 1,0 0,5-1,6 0,0 0,1 0,-1 1,28 3,-23-2,561 6,-542-8,71-12,-68 6,53-1,4 9,-69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8:30:27.7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0 471,'350'-13,"41"-9,-352 20,-1-2,-1-1,62-17,-55 11,0 2,51-4,-50 10,79 6,-122-3,1 1,0-1,-1 0,1 1,-1 0,1-1,-1 1,1 0,-1 0,1 0,-1 1,0-1,0 1,1-1,-1 1,0 0,0 0,-1-1,1 1,0 1,-1-1,1 0,-1 0,0 1,0-1,2 5,-2-4,-1 0,0 0,0 0,0 0,0-1,0 1,-1 0,1 0,-1 0,0 0,0 0,0-1,0 1,0 0,-1-1,1 1,-1-1,0 1,1-1,-1 0,0 0,-1 0,-3 4,-36 25,-63 37,-2 0,99-61,0 0,0 0,1 1,-10 13,10-12,0 0,0-1,-17 14,13-14,-2 0,1-1,-1-1,0 0,0 0,-1-1,1-1,-1 0,0-1,-22 1,-13 0,-86-6,54-1,10 2,-132 2,176 3,-31 7,37-6,-1-1,-33 1,52-5,0 0,0 0,1 0,-1 0,0-1,0 1,0-1,0 0,0 0,1 0,-1 0,0-1,1 1,-1-1,1 1,-1-1,1 0,0 0,0 0,0 0,0 0,0-1,0 1,1-1,-1 1,1-1,0 1,-1-1,1 0,1 0,-1 0,-1-4,0-10,0 1,1 0,1-1,2-28,0 20,0-162,1-30,-2 213,0-14,0 1,7-27,-7 40,0 0,1 0,-1 0,1-1,0 1,0 1,0-1,0 0,1 0,-1 1,1 0,0-1,0 1,1 0,6-4,-2 2,0 1,1 1,-1 0,1 0,0 1,13-3,58-2,-39 4,124-13,311-21,-428 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8:30:32.4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1 540,'838'0,"-832"1,0-1,0-1,0 1,0-1,0 0,0 0,0-1,11-4,-14 4,-1 0,1 1,-1-1,0 0,1 0,-1-1,0 1,0 0,0-1,-1 1,1-1,-1 0,1 1,-1-1,0 0,0 0,0 0,0 0,-1 0,1-4,14-151,-15 156,7-47,-3 0,-1-59,-3 103,0 1,-1 0,1-1,-1 1,0 0,-1 0,1 0,-1 0,0 0,0 0,0 0,0 1,-1-1,1 1,-1-1,0 1,0 0,0 0,0 0,-1 1,1-1,-1 1,0 0,0 0,1 0,-1 0,-1 1,1-1,-5 0,-12-2,0 1,0 1,0 1,-38 2,30 0,-552 2,477-3,75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8:30:35.0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70,'58'-3,"70"-12,-16 2,-6 9,-69 4,0-2,55-9,-41 3,101-6,53 15,-77 1,-111-2,-5 0,0 0,1 1,-1 0,14 3,-4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3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1,'41'2,"-1"2,0 2,63 18,-65-15,-18-5,0-1,22 0,-24-2,1 1,33 7,-21-3,0-1,0-2,0-1,57-3,42 2,-63 12,-49-9,36 5,262-7,-163-4,-110 2,80-11,-101 6,1 0,-1-1,0-1,-1-1,25-13,-30 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7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1 141,'581'0,"-553"-2,1-1,41-10,-32 6,15-4,-21 4,0 2,45-3,-36 5,1-2,78-20,-75 15,-22 6,1 1,29 0,-32 2,-1 0,1-1,27-7,-13 2,0 2,0 1,1 2,57 3,-40 0,-38-1,1 2,-1 0,21 5,-12-1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0:48:42.7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37,'32'0,"0"-1,0-1,36-8,-19 1,1 2,55-1,102 9,-78 1,1909-2,-2009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0:48:46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33,'2201'0,"-2164"-1,69-14,-66 8,53-2,5 8,-69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0:48:50.4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37,'3'-1,"0"1,0-1,1 0,-1 0,0 0,0 0,5-3,15-6,31 2,0 3,0 1,82 6,-42 0,1386-1,-776-1,-670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4T12:39:49.4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0 141,'5'-1,"0"0,1 0,-1-1,0 1,-1-1,1 0,0 0,6-4,5-3,7-3,-1-1,24-18,-10 7,-28 19,1 1,-1 0,1 0,0 1,0 0,0 0,0 1,1 1,10-1,15 0,40 4,-30-1,1212 3,-688-6,232 2,-772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6:44:33.2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1554,'6'-6,"7"-2,8 1,-1-4,3-1,-3-3,1 0,-3-3,1 2,3-2,3 2,9-2,-1-4,-1 2,-5-1,-3 3,2 5,1-2,8-4,3 2,-5-2,-1-4,-2 2,0 0,1 2,1 0,0 2,1-1,1 2,-1-2,1-3,-1 2,1-2,-6-3,-3-3,2 4,6-2,3 5,3 6,4-1,2-4,-2 2,-2-2,3-3,0 1,-2 0,-3-3,10-3,2 3,4-5,3 1,4 1,2-2,-4 5,5-5,3 2,-4 6,-8 1,-8 3,-6 0,-4-4,-4 2,-1 5,-1-2,-5-3,-3-4,1 1,8-1,3 4,8-1,1 3,-6-1,-5 2,-2-2,-1-3,0 2,1-2,0-3,0 3,-5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6:44:41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2430,'0'-6,"0"-7,0-7,6-1,1-2,7 4,5-2,0-3,-4-2,2-3,-2-3,2 0,4 4,-2 2,2-1,2-2,4 0,3 3,-4 2,-6-2,-2 4,3 0,3-2,-2-2,-5-4,0 0,3 3,3 1,-1-1,-5-1,0 4,-2 1,1-3,4 4,5 1,3-3,-3-3,0-2,-4-2,0-1,2-1,2-1,3 0,14-11,6 1,0 4,-9 2,-4 2,-3 1,-1 7,-1 3,7-1,3-1,5-2,1-1,-2-2,-2-1,-3 5,-2 2,-2 0,15-2,6-2,4-1,-2-1,6-1,15 0,-7-1,-3 0,-2 6,-2-4,0 4,-5 0,-2 1,-5-2,0 4,2 1,-2-2,-5 5,-4 5,-5-1,3 3,-1-1,5-5,0-4,-2 2,-3 4,-8 1,-5 2,0 4,-1-2,2 2,2 2,0 2,-4-2,-2-1,-4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07.0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36,'805'0,"-755"-2,69-13,23-1,302 13,-230 5,85-2,-270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10.4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0,'2340'0,"-2311"0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14.6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0,'2071'0,"-2038"0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18.0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0,'2072'0,"-2043"0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21.8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1,'1530'0,"-1091"36,-174-8,-228-25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26.8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1,'1637'0,"-1604"0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31.5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2,'76'0,"9"-1,144 16,65 9,2-25,-106-2,278 4,-439-1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37.3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1,'2072'0,"-2043"0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40.6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69,'30'0,"0"-1,0-1,38-9,-21 2,1 3,56-2,100 9,-80 1,-5-1,144-3,-163-13,-64 8,35-2,284 6,-183 5,-31-2,-112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44.1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0,'1733'0,"-1710"0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48.5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1,'129'-1,"429"14,316 8,-663-22,-181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0:52.7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2,'255'-2,"419"11,-519 1,-2 7,203 48,-258-33,-73-23,0 0,0-2,1-1,36 4,-39-9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01:02:10.59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37,'1129'0,"-1094"-2,0-1,39-10,-36 6,56-3,400 9,-235 3,3231-2,-3461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4:55.3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0 103,'5'0,"0"-1,0 0,0 0,-1-1,1 1,6-3,15-5,59-4,9-2,-60 8,1 1,55-1,70 8,43-2,-105-15,-65 9,40-3,257 8,-172 4,218-2,-344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4:59.0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0 104,'643'0,"-580"-3,0-3,83-19,-80 12,132-9,-191 22,10 0,1 0,-1-1,1-2,22-5,-11 1,0 2,0 0,41 0,91 6,-67 1,84-2,-142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02.2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1,'1913'0,"-1877"0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05.2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0,'2197'0,"-2161"0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09.0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0,'1659'0,"-1624"0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14.8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1,'1654'0,"-1614"0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19.6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1 103,'994'0,"-898"-5,187-34,-222 28,29-7,-39 7,82-6,-103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21.7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94,'196'-16,"-34"0,322 14,-250 3,-117 1,128-5,-207-2,0-1,51-18,-20 6,-40 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25.1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1,'34'0,"-1"1,57 10,-28-1,106 3,68-14,-88-1,808 2,-921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27.7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1,'1510'0,"-1482"0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32.1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50,'1093'0,"-1049"-2,77-14,-74 8,53-1,-84 8,0 0,19-4,-6-2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9T14:05:35.3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1 132,'797'0,"-761"-1,-1-2,1-2,-1-1,43-14,132-52,-204 70,52-20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156" indent="-29048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98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772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859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0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158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3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45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065D1-D55B-47FD-A16B-3DD292EDA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27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3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created a variant of the CG-CAHPS 3.1 mail survey that simplifies the wording of questions and presents one complete thought on each line.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here is an example of how one of the CAHPS clinician and group 3.1 item stems was modified to produce an easier-to-read question.  The CAHPS item has several words, written in the passive tense, and line length determines wrapping to the next line.  The EZ item is short and presents a single thought on each line.  As a result, the reading level was reduced from college to 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5">
              <a:defRPr/>
            </a:pPr>
            <a:fld id="{C9520C4B-713C-4F91-99BA-482AC328DF5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45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268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9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4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2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869" indent="-285719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28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02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1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3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4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6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57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F889-41A6-488D-BD0F-A2613B75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400-D56A-4E56-9654-BF21C3B7F9A1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943E2-3955-4014-A129-6151CFE3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AD4D-5965-478D-ABE2-BC74D5D6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425B-7AC0-4839-9733-93B92B96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7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00" r:id="rId2"/>
    <p:sldLayoutId id="21474850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February 27, 2024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4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338130" algn="l" defTabSz="914377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38" indent="-284156" algn="l" defTabSz="914377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rjoe.life/obituar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70.png"/><Relationship Id="rId7" Type="http://schemas.openxmlformats.org/officeDocument/2006/relationships/image" Target="../media/image27.png"/><Relationship Id="rId12" Type="http://schemas.openxmlformats.org/officeDocument/2006/relationships/customXml" Target="../ink/ink20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260.png"/><Relationship Id="rId5" Type="http://schemas.openxmlformats.org/officeDocument/2006/relationships/customXml" Target="../ink/ink17.xml"/><Relationship Id="rId10" Type="http://schemas.openxmlformats.org/officeDocument/2006/relationships/customXml" Target="../ink/ink19.xml"/><Relationship Id="rId4" Type="http://schemas.openxmlformats.org/officeDocument/2006/relationships/image" Target="../media/image340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customXml" Target="../ink/ink23.xml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4.png"/><Relationship Id="rId18" Type="http://schemas.openxmlformats.org/officeDocument/2006/relationships/customXml" Target="../ink/ink31.xml"/><Relationship Id="rId26" Type="http://schemas.openxmlformats.org/officeDocument/2006/relationships/image" Target="../media/image40.png"/><Relationship Id="rId3" Type="http://schemas.openxmlformats.org/officeDocument/2006/relationships/image" Target="../media/image32.png"/><Relationship Id="rId21" Type="http://schemas.openxmlformats.org/officeDocument/2006/relationships/customXml" Target="../ink/ink33.xml"/><Relationship Id="rId7" Type="http://schemas.openxmlformats.org/officeDocument/2006/relationships/image" Target="../media/image310.png"/><Relationship Id="rId12" Type="http://schemas.openxmlformats.org/officeDocument/2006/relationships/customXml" Target="../ink/ink28.xml"/><Relationship Id="rId17" Type="http://schemas.openxmlformats.org/officeDocument/2006/relationships/image" Target="../media/image36.png"/><Relationship Id="rId25" Type="http://schemas.openxmlformats.org/officeDocument/2006/relationships/customXml" Target="../ink/ink35.xml"/><Relationship Id="rId2" Type="http://schemas.openxmlformats.org/officeDocument/2006/relationships/image" Target="../media/image31.png"/><Relationship Id="rId16" Type="http://schemas.openxmlformats.org/officeDocument/2006/relationships/customXml" Target="../ink/ink30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5.xml"/><Relationship Id="rId11" Type="http://schemas.openxmlformats.org/officeDocument/2006/relationships/image" Target="../media/image33.png"/><Relationship Id="rId24" Type="http://schemas.openxmlformats.org/officeDocument/2006/relationships/image" Target="../media/image39.png"/><Relationship Id="rId5" Type="http://schemas.openxmlformats.org/officeDocument/2006/relationships/image" Target="../media/image300.png"/><Relationship Id="rId15" Type="http://schemas.openxmlformats.org/officeDocument/2006/relationships/image" Target="../media/image35.png"/><Relationship Id="rId23" Type="http://schemas.openxmlformats.org/officeDocument/2006/relationships/customXml" Target="../ink/ink34.xml"/><Relationship Id="rId28" Type="http://schemas.openxmlformats.org/officeDocument/2006/relationships/image" Target="../media/image41.png"/><Relationship Id="rId10" Type="http://schemas.openxmlformats.org/officeDocument/2006/relationships/customXml" Target="../ink/ink27.xml"/><Relationship Id="rId19" Type="http://schemas.openxmlformats.org/officeDocument/2006/relationships/customXml" Target="../ink/ink32.xml"/><Relationship Id="rId4" Type="http://schemas.openxmlformats.org/officeDocument/2006/relationships/customXml" Target="../ink/ink24.xml"/><Relationship Id="rId9" Type="http://schemas.openxmlformats.org/officeDocument/2006/relationships/image" Target="../media/image320.png"/><Relationship Id="rId14" Type="http://schemas.openxmlformats.org/officeDocument/2006/relationships/customXml" Target="../ink/ink29.xml"/><Relationship Id="rId22" Type="http://schemas.openxmlformats.org/officeDocument/2006/relationships/image" Target="../media/image38.png"/><Relationship Id="rId27" Type="http://schemas.openxmlformats.org/officeDocument/2006/relationships/customXml" Target="../ink/ink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42.xml"/><Relationship Id="rId18" Type="http://schemas.openxmlformats.org/officeDocument/2006/relationships/customXml" Target="../ink/ink45.xml"/><Relationship Id="rId3" Type="http://schemas.openxmlformats.org/officeDocument/2006/relationships/customXml" Target="../ink/ink37.xml"/><Relationship Id="rId21" Type="http://schemas.openxmlformats.org/officeDocument/2006/relationships/image" Target="../media/image51.png"/><Relationship Id="rId7" Type="http://schemas.openxmlformats.org/officeDocument/2006/relationships/customXml" Target="../ink/ink39.xml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42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customXml" Target="../ink/ink41.xml"/><Relationship Id="rId24" Type="http://schemas.openxmlformats.org/officeDocument/2006/relationships/customXml" Target="../ink/ink48.xml"/><Relationship Id="rId5" Type="http://schemas.openxmlformats.org/officeDocument/2006/relationships/customXml" Target="../ink/ink38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customXml" Target="../ink/ink40.xml"/><Relationship Id="rId14" Type="http://schemas.openxmlformats.org/officeDocument/2006/relationships/customXml" Target="../ink/ink43.xml"/><Relationship Id="rId22" Type="http://schemas.openxmlformats.org/officeDocument/2006/relationships/customXml" Target="../ink/ink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dgsom.ucla.edu/hays/pages/" TargetMode="External"/><Relationship Id="rId5" Type="http://schemas.openxmlformats.org/officeDocument/2006/relationships/hyperlink" Target="mailto:drhays@ucla.edu" TargetMode="External"/><Relationship Id="rId4" Type="http://schemas.openxmlformats.org/officeDocument/2006/relationships/hyperlink" Target="https://2bejammed.org/2011/12/12/verlanglijstje-van-marcelke-durfteantwoord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sz="4000" dirty="0"/>
              <a:t>Psychometric Analysis of Survey Data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>
              <a:spcBef>
                <a:spcPct val="0"/>
              </a:spcBef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RCMAR Methods Seminar</a:t>
            </a:r>
            <a:r>
              <a:rPr lang="en-US" altLang="en-US" sz="3600" b="0" dirty="0"/>
              <a:t>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February 26, 2024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(3:15-4:15 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60E57FD-78E7-EC14-9642-E4AE61B23AF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67400" y="2601894"/>
            <a:ext cx="1530421" cy="8271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66BB10-7C8E-49EB-356A-CA6F2909991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67400" y="3429001"/>
            <a:ext cx="1530421" cy="9112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7DF6-D387-9F5E-BDFC-BC1C8CC5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666E-B4BC-22E2-CDD5-819D71ED89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453" y="152400"/>
            <a:ext cx="8991600" cy="4525963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EZ Survey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endParaRPr lang="en-US" sz="2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13.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explain things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a way you understood?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14.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listen to you carefully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show respect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for what you had to say?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17.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spend enough time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with you?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Coordination of Care</a:t>
            </a:r>
            <a:endParaRPr lang="en-US" sz="2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seem to know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what is important to you about your health?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19. How often did this doctor </a:t>
            </a:r>
            <a:r>
              <a:rPr lang="en-US" sz="1800" u="sng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explain the test results to you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21. How often did this doctor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talk about all the medicine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you took?</a:t>
            </a:r>
          </a:p>
          <a:p>
            <a:pPr marL="457200" lvl="1" indent="0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Office Staff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11. How often were clerks and receptionists as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helpful as they should be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the last 6 months?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12. How often did clerks and receptionists treat you with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respect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the last 6 months?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2F5E-1621-3149-2F2B-551FD3BB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FCC0-7846-13CC-A513-3F6A3D03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525963"/>
          </a:xfrm>
        </p:spPr>
        <p:txBody>
          <a:bodyPr/>
          <a:lstStyle/>
          <a:p>
            <a:r>
              <a:rPr lang="en-US" dirty="0"/>
              <a:t>Safety net healthcare provider in Los Angeles</a:t>
            </a:r>
          </a:p>
          <a:p>
            <a:r>
              <a:rPr lang="en-US" dirty="0"/>
              <a:t>CAHPS C-G 3.1 and EZ Paper Surveys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Pre-notification letter in advance of survey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Personalized letters and survey packets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Used first-class postage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Sent a second survey to non-respondents 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English and Spanish surveys</a:t>
            </a:r>
          </a:p>
          <a:p>
            <a:r>
              <a:rPr lang="en-US" b="0" i="0" u="none" strike="noStrike" baseline="0" dirty="0"/>
              <a:t>August 1, 2023, through December 31, 2023.</a:t>
            </a:r>
          </a:p>
          <a:p>
            <a:pPr algn="l"/>
            <a:r>
              <a:rPr lang="en-US" b="0" i="0" u="none" strike="noStrike" baseline="0" dirty="0"/>
              <a:t>n = 264 surveys returned (16 providers)</a:t>
            </a:r>
          </a:p>
          <a:p>
            <a:pPr lvl="1"/>
            <a:r>
              <a:rPr lang="en-US" dirty="0"/>
              <a:t>7 doctors, 5 NPs, 4 PAs</a:t>
            </a:r>
            <a:endParaRPr lang="en-US" b="0" i="0" u="none" strike="noStrike" baseline="0" dirty="0"/>
          </a:p>
          <a:p>
            <a:pPr algn="l"/>
            <a:endParaRPr lang="en-US" b="0" i="0" u="none" strike="noStrike" baseline="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8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10FD-F223-47B7-DB5F-2A68CF2A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/>
              <a:t>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FA3E-2577-5D0F-4347-AF7E147F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8" y="914400"/>
            <a:ext cx="9144000" cy="4525963"/>
          </a:xfrm>
        </p:spPr>
        <p:txBody>
          <a:bodyPr/>
          <a:lstStyle/>
          <a:p>
            <a:r>
              <a:rPr lang="en-US" dirty="0"/>
              <a:t>Response rate</a:t>
            </a:r>
          </a:p>
          <a:p>
            <a:r>
              <a:rPr lang="en-US" dirty="0"/>
              <a:t>Failure to follow skip patterns</a:t>
            </a:r>
          </a:p>
          <a:p>
            <a:r>
              <a:rPr lang="en-US" dirty="0"/>
              <a:t>Missing data</a:t>
            </a:r>
          </a:p>
          <a:p>
            <a:r>
              <a:rPr lang="en-US" dirty="0"/>
              <a:t>Item frequencies </a:t>
            </a:r>
          </a:p>
          <a:p>
            <a:r>
              <a:rPr lang="en-US" dirty="0"/>
              <a:t>Multi-item scale means (SDs)</a:t>
            </a:r>
          </a:p>
          <a:p>
            <a:r>
              <a:rPr lang="en-US" dirty="0"/>
              <a:t>Internal consistency reliability</a:t>
            </a:r>
          </a:p>
          <a:p>
            <a:r>
              <a:rPr lang="en-US" dirty="0"/>
              <a:t>Patient-level correlations among measures</a:t>
            </a:r>
          </a:p>
          <a:p>
            <a:r>
              <a:rPr lang="en-US" dirty="0"/>
              <a:t>Provider-level reliability</a:t>
            </a:r>
          </a:p>
          <a:p>
            <a:r>
              <a:rPr lang="en-US" dirty="0"/>
              <a:t>Multi-trait scaling </a:t>
            </a:r>
          </a:p>
          <a:p>
            <a:r>
              <a:rPr lang="en-US" dirty="0"/>
              <a:t>Factor analyses (exploratory and confirmatory)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1B1D-554C-6655-3FCA-A1E7DF6E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Survey response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1E8F8-6CB5-0E6F-BF2D-1777057C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u="sng" dirty="0"/>
              <a:t>18%</a:t>
            </a:r>
            <a:r>
              <a:rPr lang="en-US" dirty="0"/>
              <a:t> overall (n =264)</a:t>
            </a:r>
          </a:p>
          <a:p>
            <a:r>
              <a:rPr lang="en-US" dirty="0"/>
              <a:t>20% for CG 3.1 Survey (n = 147)</a:t>
            </a:r>
          </a:p>
          <a:p>
            <a:r>
              <a:rPr lang="en-US" dirty="0"/>
              <a:t>16% for EZ Survey (n = 117)</a:t>
            </a:r>
          </a:p>
          <a:p>
            <a:r>
              <a:rPr lang="en-US" dirty="0"/>
              <a:t>Response rate did not differ significantly by the amount of incentive ($2 vs $5) </a:t>
            </a:r>
          </a:p>
          <a:p>
            <a:r>
              <a:rPr lang="en-US" dirty="0"/>
              <a:t>Analytic sample (n = 232)</a:t>
            </a:r>
          </a:p>
          <a:p>
            <a:pPr lvl="1"/>
            <a:r>
              <a:rPr lang="en-US" dirty="0"/>
              <a:t>n = 133 (CG 3.1) and 99 (EZ) surveys where respondents reported care from sampled provider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9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38D7-9BC3-B15B-1305-599F03E8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52400"/>
            <a:ext cx="9144000" cy="1143000"/>
          </a:xfrm>
        </p:spPr>
        <p:txBody>
          <a:bodyPr/>
          <a:lstStyle/>
          <a:p>
            <a:r>
              <a:rPr lang="en-US" dirty="0"/>
              <a:t>Sample Characteristics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54F8A6-A0FD-B3AA-EABA-E149037F5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72068"/>
              </p:ext>
            </p:extLst>
          </p:nvPr>
        </p:nvGraphicFramePr>
        <p:xfrm>
          <a:off x="76200" y="838201"/>
          <a:ext cx="90678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128452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7032041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70928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407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8854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32961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9574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5828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Spanish language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90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High school education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031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Modal age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55-64 (40%)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6376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Excellent physical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4285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Very good physical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7289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Good physical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2975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Excellent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96648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Very good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08419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/>
                        <a:t>Good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8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6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DE6C-9C6E-1AF1-B4A8-E4D782A1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77724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5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8F65F-3FAC-FDB4-D7EC-AF8CA74E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Item missing data was rare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9ADD9-B13E-1B8E-3244-DD86AD8C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40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24 items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asked of everyone </a:t>
            </a:r>
          </a:p>
          <a:p>
            <a:r>
              <a:rPr lang="en-US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Mean missing</a:t>
            </a:r>
            <a:endParaRPr lang="en-US" sz="4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0.53 for CG 3.1 survey</a:t>
            </a:r>
          </a:p>
          <a:p>
            <a:pPr lvl="1"/>
            <a:r>
              <a:rPr lang="en-US" sz="3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1.04 for EZ survey</a:t>
            </a:r>
          </a:p>
          <a:p>
            <a:r>
              <a:rPr lang="en-US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 =1.78, p =0.0769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A30AB-56E2-7ECE-D537-5148EE4D76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72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6EE27-FB4D-6E13-BEC3-8021BC41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839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52EF99-E95E-A9BD-F13F-3F2A4B50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2" y="92169"/>
            <a:ext cx="9144000" cy="1143000"/>
          </a:xfrm>
        </p:spPr>
        <p:txBody>
          <a:bodyPr/>
          <a:lstStyle/>
          <a:p>
            <a:r>
              <a:rPr lang="en-US" dirty="0"/>
              <a:t>Patient-Level Means, SDs, Alphas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5DE5D-9BF4-4254-37C9-8D02DD503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74134"/>
              </p:ext>
            </p:extLst>
          </p:nvPr>
        </p:nvGraphicFramePr>
        <p:xfrm>
          <a:off x="76200" y="1828800"/>
          <a:ext cx="9067800" cy="44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3459178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2506379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030167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729941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9741937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97519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11720607"/>
                    </a:ext>
                  </a:extLst>
                </a:gridCol>
              </a:tblGrid>
              <a:tr h="8832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Alpha*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Alpha*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72337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r>
                        <a:rPr lang="en-US" dirty="0"/>
                        <a:t>Timely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81304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68334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r>
                        <a:rPr lang="en-US" dirty="0"/>
                        <a:t>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77929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r>
                        <a:rPr lang="en-US" dirty="0"/>
                        <a:t>Office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283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AE136-88AB-D09E-2424-D7CC2C876D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BB512-EF17-FBAC-96BB-65DBAD5EC67F}"/>
              </a:ext>
            </a:extLst>
          </p:cNvPr>
          <p:cNvSpPr txBox="1"/>
          <p:nvPr/>
        </p:nvSpPr>
        <p:spPr>
          <a:xfrm>
            <a:off x="1905000" y="127209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---------CG----------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22365-39E6-B98E-885D-03A081545B5F}"/>
              </a:ext>
            </a:extLst>
          </p:cNvPr>
          <p:cNvSpPr txBox="1"/>
          <p:nvPr/>
        </p:nvSpPr>
        <p:spPr>
          <a:xfrm>
            <a:off x="5410200" y="128012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-----------EZ----------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DE204-018B-2780-6BF8-D9E5F1F74CCE}"/>
              </a:ext>
            </a:extLst>
          </p:cNvPr>
          <p:cNvSpPr txBox="1"/>
          <p:nvPr/>
        </p:nvSpPr>
        <p:spPr>
          <a:xfrm>
            <a:off x="219750" y="5968425"/>
            <a:ext cx="82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0" dirty="0"/>
              <a:t>(</a:t>
            </a:r>
            <a:r>
              <a:rPr lang="en-US" sz="2400" b="0" dirty="0"/>
              <a:t>MS</a:t>
            </a:r>
            <a:r>
              <a:rPr lang="en-US" sz="2400" b="0" baseline="-25000" dirty="0"/>
              <a:t>BMS</a:t>
            </a:r>
            <a:r>
              <a:rPr lang="en-US" sz="2400" b="0" dirty="0"/>
              <a:t>-MS</a:t>
            </a:r>
            <a:r>
              <a:rPr lang="en-US" sz="2400" b="0" baseline="-25000" dirty="0"/>
              <a:t>EMS</a:t>
            </a:r>
            <a:r>
              <a:rPr lang="en-US" sz="2400" b="0" dirty="0"/>
              <a:t>)/MS</a:t>
            </a:r>
            <a:r>
              <a:rPr lang="en-US" sz="2400" b="0" baseline="-25000" dirty="0"/>
              <a:t>BMS    </a:t>
            </a:r>
            <a:r>
              <a:rPr lang="en-US" sz="2400" b="0" dirty="0"/>
              <a:t>MS</a:t>
            </a:r>
            <a:r>
              <a:rPr lang="en-US" sz="2400" b="0" baseline="-25000" dirty="0"/>
              <a:t>EMS</a:t>
            </a:r>
            <a:r>
              <a:rPr lang="en-US" sz="2400" b="0" dirty="0"/>
              <a:t> = Patient x Item interaction </a:t>
            </a:r>
          </a:p>
        </p:txBody>
      </p:sp>
    </p:spTree>
    <p:extLst>
      <p:ext uri="{BB962C8B-B14F-4D97-AF65-F5344CB8AC3E}">
        <p14:creationId xmlns:p14="http://schemas.microsoft.com/office/powerpoint/2010/main" val="286746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2AF36-3822-B80F-7BA1-664188A6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79" y="533399"/>
            <a:ext cx="8331421" cy="5755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128935-2B1D-62CB-FC76-712E43A912B4}"/>
                  </a:ext>
                </a:extLst>
              </p14:cNvPr>
              <p14:cNvContentPartPr/>
              <p14:nvPr/>
            </p14:nvContentPartPr>
            <p14:xfrm>
              <a:off x="4877053" y="5593964"/>
              <a:ext cx="516240" cy="34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128935-2B1D-62CB-FC76-712E43A912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3053" y="5485964"/>
                <a:ext cx="6238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13DA7B-A406-3AD1-B61D-EC27E91AD655}"/>
                  </a:ext>
                </a:extLst>
              </p14:cNvPr>
              <p14:cNvContentPartPr/>
              <p14:nvPr/>
            </p14:nvContentPartPr>
            <p14:xfrm>
              <a:off x="7577053" y="4222724"/>
              <a:ext cx="423000" cy="21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13DA7B-A406-3AD1-B61D-EC27E91AD6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3053" y="4115084"/>
                <a:ext cx="530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24DB95-C7F7-5D94-C22F-19DD983B886D}"/>
                  </a:ext>
                </a:extLst>
              </p14:cNvPr>
              <p14:cNvContentPartPr/>
              <p14:nvPr/>
            </p14:nvContentPartPr>
            <p14:xfrm>
              <a:off x="3621733" y="4150004"/>
              <a:ext cx="491400" cy="30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24DB95-C7F7-5D94-C22F-19DD983B88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7733" y="4042364"/>
                <a:ext cx="5990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187B9C-4163-6FFA-7376-77D11648DF59}"/>
                  </a:ext>
                </a:extLst>
              </p14:cNvPr>
              <p14:cNvContentPartPr/>
              <p14:nvPr/>
            </p14:nvContentPartPr>
            <p14:xfrm>
              <a:off x="4981093" y="3487244"/>
              <a:ext cx="348840" cy="19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187B9C-4163-6FFA-7376-77D11648DF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7453" y="3379604"/>
                <a:ext cx="4564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2F4EE6-11E2-234A-3ED0-AE8D0086E937}"/>
                  </a:ext>
                </a:extLst>
              </p14:cNvPr>
              <p14:cNvContentPartPr/>
              <p14:nvPr/>
            </p14:nvContentPartPr>
            <p14:xfrm>
              <a:off x="5004853" y="3752924"/>
              <a:ext cx="439560" cy="2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2F4EE6-11E2-234A-3ED0-AE8D0086E9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1213" y="3644924"/>
                <a:ext cx="54720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3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31F3-4BE0-6A7B-D3B2-B6FB84F1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6ABC7-2E1B-13D3-D4AC-FB6D401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28600"/>
            <a:ext cx="9067800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C2846-1EB8-00F5-EDEB-FE495699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4525963"/>
          </a:xfrm>
        </p:spPr>
        <p:txBody>
          <a:bodyPr/>
          <a:lstStyle/>
          <a:p>
            <a:r>
              <a:rPr lang="en-US" sz="2800" b="0" i="0" u="none" strike="noStrike" baseline="0" dirty="0"/>
              <a:t>José L. Calderón: </a:t>
            </a:r>
            <a:r>
              <a:rPr lang="en-US" sz="2800" dirty="0"/>
              <a:t>“</a:t>
            </a:r>
            <a:r>
              <a:rPr lang="en-US" sz="2800" i="1" dirty="0"/>
              <a:t>Mitigating Cognitive Demand for Completion of CAHPS® Surveys by Aging Latinos: CAHPS® Visual Display and Cognitive Design Revision</a:t>
            </a:r>
            <a:r>
              <a:rPr lang="en-US" sz="2800" dirty="0"/>
              <a:t>.” RCMAR Pilot (2015-16 Cohort)</a:t>
            </a:r>
          </a:p>
          <a:p>
            <a:pPr lvl="1"/>
            <a:r>
              <a:rPr lang="en-US" sz="2400" b="0" i="0" u="none" strike="noStrike" baseline="0" dirty="0"/>
              <a:t>National Institute on Aging (Grant Number P30-AG021684)</a:t>
            </a:r>
            <a:endParaRPr lang="en-US" sz="2400" dirty="0"/>
          </a:p>
          <a:p>
            <a:r>
              <a:rPr lang="en-US" sz="2800" b="0" i="0" u="none" strike="noStrike" baseline="0" dirty="0"/>
              <a:t>Agency for Healthcare and Research Quality (Contract number U18HS029321)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https://drjoe.life/obituary/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(November 16, 2023)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0" i="0" u="none" strike="noStrike" baseline="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DCFC6-F8AF-DA85-21E5-2255476466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 descr="A person with a mustache smiling">
            <a:extLst>
              <a:ext uri="{FF2B5EF4-FFF2-40B4-BE49-F238E27FC236}">
                <a16:creationId xmlns:a16="http://schemas.microsoft.com/office/drawing/2014/main" id="{ED3D0B66-13FB-4817-656D-E81AE86AA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544803"/>
            <a:ext cx="2400300" cy="21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0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57552-3717-BD8D-5368-286EB6BB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2476A-50F4-CFD7-1100-0F1AA5AA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4F323-33EF-C863-6983-FFE83CFA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299D1-6AD7-444A-7987-74CDF36D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7616993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E91D3-5240-8174-A122-8C795A961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EDE13-896C-8CB1-B270-F8F29B8D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B266A-6DCE-74CF-F0CF-2C8139AE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7616993" cy="5788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E4451-0781-45B1-4B9B-DA79EE8EBD6C}"/>
              </a:ext>
            </a:extLst>
          </p:cNvPr>
          <p:cNvSpPr txBox="1"/>
          <p:nvPr/>
        </p:nvSpPr>
        <p:spPr>
          <a:xfrm>
            <a:off x="3429000" y="1299834"/>
            <a:ext cx="556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dvTimRomLiebert"/>
              </a:rPr>
              <a:t>Primary Care First Patient Experience of Care Survey: https://pcfpecs.org/General-Information/About-PCF-PECS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5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346F-F5FE-4915-4AD9-13447F46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Exploratory Factor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14:cNvPr>
              <p14:cNvContentPartPr/>
              <p14:nvPr/>
            </p14:nvContentPartPr>
            <p14:xfrm>
              <a:off x="3269598" y="4422710"/>
              <a:ext cx="61992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5598" y="4315070"/>
                <a:ext cx="727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14:cNvPr>
              <p14:cNvContentPartPr/>
              <p14:nvPr/>
            </p14:nvContentPartPr>
            <p14:xfrm>
              <a:off x="3259878" y="4630430"/>
              <a:ext cx="645120" cy="5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6238" y="4522790"/>
                <a:ext cx="75276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06A1240-04A9-069D-7637-CA74662A32F1}"/>
              </a:ext>
            </a:extLst>
          </p:cNvPr>
          <p:cNvSpPr txBox="1"/>
          <p:nvPr/>
        </p:nvSpPr>
        <p:spPr>
          <a:xfrm>
            <a:off x="6000028" y="4267200"/>
            <a:ext cx="3050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sng" dirty="0"/>
              <a:t>7.31</a:t>
            </a:r>
            <a:r>
              <a:rPr lang="en-US" sz="1800" b="0" dirty="0"/>
              <a:t>, </a:t>
            </a:r>
            <a:r>
              <a:rPr lang="en-US" sz="1800" b="0" u="sng" dirty="0"/>
              <a:t>1.97, </a:t>
            </a:r>
            <a:r>
              <a:rPr lang="en-US" sz="1800" b="0" dirty="0"/>
              <a:t>and </a:t>
            </a:r>
            <a:r>
              <a:rPr lang="en-US" sz="1800" b="0" u="sng" dirty="0"/>
              <a:t>0.98  </a:t>
            </a:r>
            <a:r>
              <a:rPr lang="en-US" sz="1600" b="0" dirty="0"/>
              <a:t>eigenvalues for </a:t>
            </a:r>
            <a:r>
              <a:rPr lang="en-US" sz="1600" b="0" dirty="0" err="1"/>
              <a:t>polychoric</a:t>
            </a:r>
            <a:r>
              <a:rPr lang="en-US" sz="1600" b="0" dirty="0"/>
              <a:t> correlations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73E46F-D71B-77F7-BE8A-0DFC0379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200" y="1691370"/>
            <a:ext cx="5542829" cy="43436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7F0F55-DA96-4C88-94E0-C0A1284BDBCF}"/>
                  </a:ext>
                </a:extLst>
              </p14:cNvPr>
              <p14:cNvContentPartPr/>
              <p14:nvPr/>
            </p14:nvContentPartPr>
            <p14:xfrm>
              <a:off x="998053" y="3559964"/>
              <a:ext cx="997920" cy="1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7F0F55-DA96-4C88-94E0-C0A1284BDB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413" y="3451964"/>
                <a:ext cx="1105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D261AE-7480-C1BE-E8CC-2EE1BD075460}"/>
                  </a:ext>
                </a:extLst>
              </p14:cNvPr>
              <p14:cNvContentPartPr/>
              <p14:nvPr/>
            </p14:nvContentPartPr>
            <p14:xfrm>
              <a:off x="1034413" y="3753644"/>
              <a:ext cx="937800" cy="1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D261AE-7480-C1BE-E8CC-2EE1BD0754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0413" y="3645644"/>
                <a:ext cx="10454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2DBC10-A782-6CE1-DDEC-8BAB848F56AF}"/>
                  </a:ext>
                </a:extLst>
              </p14:cNvPr>
              <p14:cNvContentPartPr/>
              <p14:nvPr/>
            </p14:nvContentPartPr>
            <p14:xfrm>
              <a:off x="998053" y="3944804"/>
              <a:ext cx="959040" cy="13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2DBC10-A782-6CE1-DDEC-8BAB848F56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4413" y="3836804"/>
                <a:ext cx="106668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68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C6938-7229-87C1-9DD3-99AA51CA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5EB69-132E-540F-E295-9A48B67F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1423"/>
            <a:ext cx="8229600" cy="49151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97C438-3F4E-08FA-B16C-45CC516CD680}"/>
                  </a:ext>
                </a:extLst>
              </p14:cNvPr>
              <p14:cNvContentPartPr/>
              <p14:nvPr/>
            </p14:nvContentPartPr>
            <p14:xfrm>
              <a:off x="6196093" y="5327564"/>
              <a:ext cx="1118160" cy="5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97C438-3F4E-08FA-B16C-45CC516CD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2093" y="5219924"/>
                <a:ext cx="1225800" cy="2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03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9705F-F6B0-C4EB-715C-15CA9784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00000"/>
            <a:ext cx="8305800" cy="555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784A2-C668-9F05-1F53-48608B15C423}"/>
              </a:ext>
            </a:extLst>
          </p:cNvPr>
          <p:cNvSpPr txBox="1"/>
          <p:nvPr/>
        </p:nvSpPr>
        <p:spPr>
          <a:xfrm>
            <a:off x="2971800" y="15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5937C-38B9-8C94-7C14-6307C2105AA8}"/>
              </a:ext>
            </a:extLst>
          </p:cNvPr>
          <p:cNvSpPr txBox="1"/>
          <p:nvPr/>
        </p:nvSpPr>
        <p:spPr>
          <a:xfrm>
            <a:off x="3429000" y="1828800"/>
            <a:ext cx="571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/>
              <a:t>Tucker/Lewis reliability </a:t>
            </a:r>
          </a:p>
          <a:p>
            <a:r>
              <a:rPr lang="en-US" sz="3200" b="0" dirty="0"/>
              <a:t>Coefficient for 3 factors = 0.80</a:t>
            </a:r>
          </a:p>
          <a:p>
            <a:r>
              <a:rPr lang="en-US" b="0" dirty="0"/>
              <a:t>and 4 factors = 0.82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860EE6-2506-335F-605F-31D70C8E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/>
              <a:t>Polychoric</a:t>
            </a:r>
            <a:r>
              <a:rPr lang="en-US" dirty="0"/>
              <a:t> Correlations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4EC92-B42A-6744-528F-E656E7BC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CFA04-C393-3661-8497-C8A10F7A3A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2C51E-AC89-9A46-4B3D-C5C3BD70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7950"/>
            <a:ext cx="7924800" cy="510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40AE1F-3808-6917-87C1-A41F1F962706}"/>
                  </a:ext>
                </a:extLst>
              </p14:cNvPr>
              <p14:cNvContentPartPr/>
              <p14:nvPr/>
            </p14:nvContentPartPr>
            <p14:xfrm>
              <a:off x="2165173" y="4253324"/>
              <a:ext cx="1021680" cy="55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40AE1F-3808-6917-87C1-A41F1F9627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7533" y="4145324"/>
                <a:ext cx="105732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077FF1-E7F0-F8D1-4D05-1F61B5B2D0DD}"/>
                  </a:ext>
                </a:extLst>
              </p14:cNvPr>
              <p14:cNvContentPartPr/>
              <p14:nvPr/>
            </p14:nvContentPartPr>
            <p14:xfrm>
              <a:off x="3091453" y="4527284"/>
              <a:ext cx="1146600" cy="87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077FF1-E7F0-F8D1-4D05-1F61B5B2D0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3813" y="4419284"/>
                <a:ext cx="1182240" cy="10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10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0742F-53CB-26F5-AB5E-AD860880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045D8-C5C3-D9A2-FF54-C0D155B1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1534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7F790-93E8-7815-6CFA-96758991D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724401"/>
            <a:ext cx="2838568" cy="1758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9568FE-3B4D-EF42-29AF-13016AB8ACDD}"/>
                  </a:ext>
                </a:extLst>
              </p14:cNvPr>
              <p14:cNvContentPartPr/>
              <p14:nvPr/>
            </p14:nvContentPartPr>
            <p14:xfrm>
              <a:off x="3104053" y="1972364"/>
              <a:ext cx="757080" cy="1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9568FE-3B4D-EF42-29AF-13016AB8AC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0053" y="1864364"/>
                <a:ext cx="864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3EEF25-B763-9FE0-978E-29F1FB63262C}"/>
                  </a:ext>
                </a:extLst>
              </p14:cNvPr>
              <p14:cNvContentPartPr/>
              <p14:nvPr/>
            </p14:nvContentPartPr>
            <p14:xfrm>
              <a:off x="3056173" y="2189804"/>
              <a:ext cx="8532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3EEF25-B763-9FE0-978E-29F1FB6326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2173" y="2081804"/>
                <a:ext cx="960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E10F9BC-F57B-89AF-E2A0-171A1B2CB66A}"/>
                  </a:ext>
                </a:extLst>
              </p14:cNvPr>
              <p14:cNvContentPartPr/>
              <p14:nvPr/>
            </p14:nvContentPartPr>
            <p14:xfrm>
              <a:off x="3104053" y="2418404"/>
              <a:ext cx="757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E10F9BC-F57B-89AF-E2A0-171A1B2CB6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0053" y="2310404"/>
                <a:ext cx="865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710A80-5E2E-54D9-B0A7-3889590EA34D}"/>
                  </a:ext>
                </a:extLst>
              </p14:cNvPr>
              <p14:cNvContentPartPr/>
              <p14:nvPr/>
            </p14:nvContentPartPr>
            <p14:xfrm>
              <a:off x="3079933" y="2598404"/>
              <a:ext cx="7567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710A80-5E2E-54D9-B0A7-3889590EA3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6293" y="2490404"/>
                <a:ext cx="86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9B2EBC-DD22-BB0A-DC13-78D60CDE97C2}"/>
                  </a:ext>
                </a:extLst>
              </p14:cNvPr>
              <p14:cNvContentPartPr/>
              <p14:nvPr/>
            </p14:nvContentPartPr>
            <p14:xfrm>
              <a:off x="3104053" y="2802884"/>
              <a:ext cx="81792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9B2EBC-DD22-BB0A-DC13-78D60CDE97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0053" y="2695244"/>
                <a:ext cx="925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0A3967-1392-BCEF-B873-90382016805D}"/>
                  </a:ext>
                </a:extLst>
              </p14:cNvPr>
              <p14:cNvContentPartPr/>
              <p14:nvPr/>
            </p14:nvContentPartPr>
            <p14:xfrm>
              <a:off x="4307173" y="3055964"/>
              <a:ext cx="6015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B0A3967-1392-BCEF-B873-9038201680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3173" y="2948324"/>
                <a:ext cx="709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CA50A66-3245-C426-B695-7A817C818B7E}"/>
                  </a:ext>
                </a:extLst>
              </p14:cNvPr>
              <p14:cNvContentPartPr/>
              <p14:nvPr/>
            </p14:nvContentPartPr>
            <p14:xfrm>
              <a:off x="4343173" y="3259364"/>
              <a:ext cx="600480" cy="1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CA50A66-3245-C426-B695-7A817C818B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533" y="3151724"/>
                <a:ext cx="70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7E5742-B3A7-24F6-EF5F-D9D51DCB5D3A}"/>
                  </a:ext>
                </a:extLst>
              </p14:cNvPr>
              <p14:cNvContentPartPr/>
              <p14:nvPr/>
            </p14:nvContentPartPr>
            <p14:xfrm>
              <a:off x="4247053" y="3464564"/>
              <a:ext cx="7570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7E5742-B3A7-24F6-EF5F-D9D51DCB5D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3413" y="3356924"/>
                <a:ext cx="86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A3E614E-DBD8-E29D-AE17-4D2B090766D1}"/>
                  </a:ext>
                </a:extLst>
              </p14:cNvPr>
              <p14:cNvContentPartPr/>
              <p14:nvPr/>
            </p14:nvContentPartPr>
            <p14:xfrm>
              <a:off x="5389693" y="3680924"/>
              <a:ext cx="709560" cy="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A3E614E-DBD8-E29D-AE17-4D2B090766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5693" y="3572924"/>
                <a:ext cx="817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AACACFE-AB97-B894-178D-D6E8B361EB2D}"/>
                  </a:ext>
                </a:extLst>
              </p14:cNvPr>
              <p14:cNvContentPartPr/>
              <p14:nvPr/>
            </p14:nvContentPartPr>
            <p14:xfrm>
              <a:off x="5389693" y="3934004"/>
              <a:ext cx="63252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AACACFE-AB97-B894-178D-D6E8B361EB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5693" y="3826004"/>
                <a:ext cx="74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757A40-BA90-326D-EF6C-A0CCC7900D5F}"/>
                  </a:ext>
                </a:extLst>
              </p14:cNvPr>
              <p14:cNvContentPartPr/>
              <p14:nvPr/>
            </p14:nvContentPartPr>
            <p14:xfrm>
              <a:off x="6496693" y="4114724"/>
              <a:ext cx="649080" cy="1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757A40-BA90-326D-EF6C-A0CCC7900D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43053" y="4006724"/>
                <a:ext cx="756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DE996F-6E40-EA17-5D26-EEBA3A646296}"/>
                  </a:ext>
                </a:extLst>
              </p14:cNvPr>
              <p14:cNvContentPartPr/>
              <p14:nvPr/>
            </p14:nvContentPartPr>
            <p14:xfrm>
              <a:off x="6485173" y="4294364"/>
              <a:ext cx="676080" cy="6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DE996F-6E40-EA17-5D26-EEBA3A6462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31173" y="4186364"/>
                <a:ext cx="7837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7E8D4A-6DCD-B4A1-2EE5-8FB9FEDEAADC}"/>
                  </a:ext>
                </a:extLst>
              </p14:cNvPr>
              <p14:cNvContentPartPr/>
              <p14:nvPr/>
            </p14:nvContentPartPr>
            <p14:xfrm>
              <a:off x="757933" y="2441444"/>
              <a:ext cx="2044080" cy="13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7E8D4A-6DCD-B4A1-2EE5-8FB9FEDEAA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4293" y="2333804"/>
                <a:ext cx="215172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35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ECFEB-8037-5F4F-8C4F-65C16E8B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17F27-9380-4842-8B4C-69421AB6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1"/>
            <a:ext cx="815340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E275E9-1A8C-845D-B83F-5E2AD0AEF082}"/>
                  </a:ext>
                </a:extLst>
              </p14:cNvPr>
              <p14:cNvContentPartPr/>
              <p14:nvPr/>
            </p14:nvContentPartPr>
            <p14:xfrm>
              <a:off x="2358493" y="2369084"/>
              <a:ext cx="672480" cy="3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E275E9-1A8C-845D-B83F-5E2AD0AEF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493" y="2261444"/>
                <a:ext cx="780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A86281-3F22-7DC7-FDE8-56B111308443}"/>
                  </a:ext>
                </a:extLst>
              </p14:cNvPr>
              <p14:cNvContentPartPr/>
              <p14:nvPr/>
            </p14:nvContentPartPr>
            <p14:xfrm>
              <a:off x="2370013" y="2645564"/>
              <a:ext cx="692280" cy="3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A86281-3F22-7DC7-FDE8-56B1113084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6013" y="2537924"/>
                <a:ext cx="7999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BD2424-0704-42F8-A375-1058E7AAEEBD}"/>
                  </a:ext>
                </a:extLst>
              </p14:cNvPr>
              <p14:cNvContentPartPr/>
              <p14:nvPr/>
            </p14:nvContentPartPr>
            <p14:xfrm>
              <a:off x="2345893" y="2959844"/>
              <a:ext cx="7020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BD2424-0704-42F8-A375-1058E7AAEE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253" y="2852204"/>
                <a:ext cx="80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C8D90E-A40E-8CBC-D05D-16D927E4C1A1}"/>
                  </a:ext>
                </a:extLst>
              </p14:cNvPr>
              <p14:cNvContentPartPr/>
              <p14:nvPr/>
            </p14:nvContentPartPr>
            <p14:xfrm>
              <a:off x="2286133" y="3260084"/>
              <a:ext cx="8038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C8D90E-A40E-8CBC-D05D-16D927E4C1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2133" y="3152084"/>
                <a:ext cx="911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5B1835-E1C5-5120-7E54-65899B5A8531}"/>
                  </a:ext>
                </a:extLst>
              </p14:cNvPr>
              <p14:cNvContentPartPr/>
              <p14:nvPr/>
            </p14:nvContentPartPr>
            <p14:xfrm>
              <a:off x="2406013" y="3573284"/>
              <a:ext cx="6102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5B1835-E1C5-5120-7E54-65899B5A85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52373" y="3465284"/>
                <a:ext cx="717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05DA52-50BD-EEB5-9038-60B78A6CB0EA}"/>
                  </a:ext>
                </a:extLst>
              </p14:cNvPr>
              <p14:cNvContentPartPr/>
              <p14:nvPr/>
            </p14:nvContentPartPr>
            <p14:xfrm>
              <a:off x="2454613" y="3946244"/>
              <a:ext cx="6098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05DA52-50BD-EEB5-9038-60B78A6CB0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0613" y="3838604"/>
                <a:ext cx="71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969878-8660-1B33-F004-BAC975D9753F}"/>
                  </a:ext>
                </a:extLst>
              </p14:cNvPr>
              <p14:cNvContentPartPr/>
              <p14:nvPr/>
            </p14:nvContentPartPr>
            <p14:xfrm>
              <a:off x="3416893" y="4210124"/>
              <a:ext cx="626040" cy="3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969878-8660-1B33-F004-BAC975D975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63253" y="4102484"/>
                <a:ext cx="7336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C89BC1-D721-D226-3803-A0C51CF437AF}"/>
                  </a:ext>
                </a:extLst>
              </p14:cNvPr>
              <p14:cNvContentPartPr/>
              <p14:nvPr/>
            </p14:nvContentPartPr>
            <p14:xfrm>
              <a:off x="3453253" y="4489844"/>
              <a:ext cx="612360" cy="3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C89BC1-D721-D226-3803-A0C51CF437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99253" y="4382204"/>
                <a:ext cx="7200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650AF8B-EF83-DD3B-7800-D175E5527CB1}"/>
                  </a:ext>
                </a:extLst>
              </p14:cNvPr>
              <p14:cNvContentPartPr/>
              <p14:nvPr/>
            </p14:nvContentPartPr>
            <p14:xfrm>
              <a:off x="4379533" y="4788644"/>
              <a:ext cx="634320" cy="1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650AF8B-EF83-DD3B-7800-D175E5527C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5533" y="4681004"/>
                <a:ext cx="741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313FD-C473-D744-9D02-B769B1873B58}"/>
                  </a:ext>
                </a:extLst>
              </p14:cNvPr>
              <p14:cNvContentPartPr/>
              <p14:nvPr/>
            </p14:nvContentPartPr>
            <p14:xfrm>
              <a:off x="4415533" y="5137124"/>
              <a:ext cx="5540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313FD-C473-D744-9D02-B769B1873B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1893" y="5029484"/>
                <a:ext cx="661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580014-EE9A-C306-9B42-0B90906F5481}"/>
                  </a:ext>
                </a:extLst>
              </p14:cNvPr>
              <p14:cNvContentPartPr/>
              <p14:nvPr/>
            </p14:nvContentPartPr>
            <p14:xfrm>
              <a:off x="5354053" y="5432684"/>
              <a:ext cx="540720" cy="1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580014-EE9A-C306-9B42-0B90906F5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0413" y="5325044"/>
                <a:ext cx="648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46F63EA-D0C6-B116-037D-ED9EF3CF074E}"/>
                  </a:ext>
                </a:extLst>
              </p14:cNvPr>
              <p14:cNvContentPartPr/>
              <p14:nvPr/>
            </p14:nvContentPartPr>
            <p14:xfrm>
              <a:off x="5401933" y="5679284"/>
              <a:ext cx="465480" cy="47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46F63EA-D0C6-B116-037D-ED9EF3CF07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48293" y="5571644"/>
                <a:ext cx="57312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02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D5CC1-127F-2FDF-2D39-C67A5DA1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5FCDD-071D-936D-21EC-848B1A77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19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C27E4-C3A0-6F57-1A0F-4245304E3A77}"/>
              </a:ext>
            </a:extLst>
          </p:cNvPr>
          <p:cNvSpPr txBox="1"/>
          <p:nvPr/>
        </p:nvSpPr>
        <p:spPr>
          <a:xfrm>
            <a:off x="1752600" y="5786264"/>
            <a:ext cx="5353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/>
              <a:t>Comparative fit index = 0.95; RMSEA = 0.09</a:t>
            </a:r>
          </a:p>
        </p:txBody>
      </p:sp>
    </p:spTree>
    <p:extLst>
      <p:ext uri="{BB962C8B-B14F-4D97-AF65-F5344CB8AC3E}">
        <p14:creationId xmlns:p14="http://schemas.microsoft.com/office/powerpoint/2010/main" val="17186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AHRQ’s CAHPS</a:t>
            </a:r>
            <a:r>
              <a:rPr lang="en-US" baseline="30000" dirty="0"/>
              <a:t>®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41"/>
            <a:ext cx="8839200" cy="5075238"/>
          </a:xfrm>
        </p:spPr>
        <p:txBody>
          <a:bodyPr>
            <a:normAutofit/>
          </a:bodyPr>
          <a:lstStyle/>
          <a:p>
            <a:r>
              <a:rPr lang="en-US" b="1" dirty="0"/>
              <a:t>Agency for Healthcare Research and Quality</a:t>
            </a:r>
          </a:p>
          <a:p>
            <a:pPr lvl="1"/>
            <a:r>
              <a:rPr lang="en-US" b="1" dirty="0"/>
              <a:t>Research and development agency in the U.S. Department of Health and Human Services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Since 1995, AHRQ’s CAHPS Program has advanced the science of patient experience:</a:t>
            </a:r>
          </a:p>
          <a:p>
            <a:pPr lvl="2"/>
            <a:r>
              <a:rPr lang="en-US" dirty="0"/>
              <a:t>Surveys that can be used for high-stakes purposes</a:t>
            </a:r>
          </a:p>
          <a:p>
            <a:pPr lvl="2"/>
            <a:r>
              <a:rPr lang="en-US" dirty="0"/>
              <a:t>Quality improvement tools to improve patient experience</a:t>
            </a:r>
          </a:p>
          <a:p>
            <a:pPr lvl="2"/>
            <a:r>
              <a:rPr lang="en-US" dirty="0"/>
              <a:t>Research to advance the science of patient experience, including best methods to administer CAHPS surveys and report CAHPS survey findings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32EE088-CC50-4D70-9AA2-C6F8A7C087FF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9381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795A6-BED8-A7FD-073E-1F9E6134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4FCDF-5EB8-2AC1-224E-C184DC12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5" y="174457"/>
            <a:ext cx="8344329" cy="6509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22FF0-52A1-77F9-AAA0-F276F514CA6E}"/>
              </a:ext>
            </a:extLst>
          </p:cNvPr>
          <p:cNvSpPr txBox="1"/>
          <p:nvPr/>
        </p:nvSpPr>
        <p:spPr>
          <a:xfrm>
            <a:off x="5943600" y="3962400"/>
            <a:ext cx="307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Hays, Walling et al. (2023)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10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3000" y="0"/>
            <a:ext cx="3902415" cy="2666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8B968-0911-55F0-3B76-2B94966E4DA7}"/>
              </a:ext>
            </a:extLst>
          </p:cNvPr>
          <p:cNvSpPr txBox="1"/>
          <p:nvPr/>
        </p:nvSpPr>
        <p:spPr>
          <a:xfrm>
            <a:off x="20053" y="-189995"/>
            <a:ext cx="9144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drhays@ucla.edu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sz="2400" dirty="0">
                <a:hlinkClick r:id="rId6"/>
              </a:rPr>
              <a:t>https://labs.dgsom.ucla.edu/hays/pages/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01441-EBC0-CAA0-A2C4-5AC9A1C74D2E}"/>
              </a:ext>
            </a:extLst>
          </p:cNvPr>
          <p:cNvSpPr txBox="1"/>
          <p:nvPr/>
        </p:nvSpPr>
        <p:spPr>
          <a:xfrm>
            <a:off x="148389" y="32004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thank </a:t>
            </a:r>
            <a:r>
              <a:rPr lang="en-US" sz="1800" b="0" u="sng" dirty="0"/>
              <a:t>Charleen </a:t>
            </a:r>
            <a:r>
              <a:rPr lang="en-US" sz="1800" b="0" u="sng" dirty="0" err="1"/>
              <a:t>Mikail</a:t>
            </a:r>
            <a:r>
              <a:rPr lang="en-US" sz="1800" b="0" u="sng" dirty="0"/>
              <a:t> </a:t>
            </a:r>
            <a:r>
              <a:rPr lang="en-US" sz="1800" b="0" dirty="0"/>
              <a:t>for her immense assistance with the study.</a:t>
            </a:r>
          </a:p>
          <a:p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dirty="0">
                <a:ea typeface="Times New Roman" panose="02020603050405020304" pitchFamily="18" charset="0"/>
              </a:rPr>
              <a:t>For further reading see:</a:t>
            </a:r>
          </a:p>
          <a:p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Cappelleri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C., Lundy, J.J., &amp; Hays, R. D.  (2014). Overview of classical test theory and item response theory for quantitative assessment of items in developing patient-reported outcome measures.  </a:t>
            </a:r>
            <a:r>
              <a:rPr lang="en-US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 Therapeutics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US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(5), 648-662. </a:t>
            </a:r>
          </a:p>
          <a:p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D., Walling, A. M.,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Sudore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L., Chau, A., &amp; Wenger, N. S. (2023).  Support for the use of Consumer Assessment of Healthcare Providers and Systems communication items among seriously ill patients.  </a:t>
            </a:r>
            <a:r>
              <a:rPr lang="en-US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n-US" sz="1800" b="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Palliat</a:t>
            </a:r>
            <a:r>
              <a:rPr lang="en-US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26(9), 1234-1239. </a:t>
            </a:r>
            <a:endParaRPr lang="en-US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3AED-FC1F-4A31-58D9-44F84D5A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Patient’s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4260-2D7F-90AD-28B7-E38620FC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CAHPS Surveys reflect the patient’s voice.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CAHPS survey development begins with asking patients/consumers about what’s important to measure and report. The resulting survey reflects their input.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C7947-DA3D-B621-0B67-5DA3D2B5A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0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8E7A1-0C23-73FE-D4E2-C4FA56F7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542953"/>
            <a:ext cx="4495800" cy="3772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7B4F5-FF07-6B3B-8BC0-F90271CB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038600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89E4D-F8FC-156B-4549-422A5BA9EE8F}"/>
              </a:ext>
            </a:extLst>
          </p:cNvPr>
          <p:cNvSpPr txBox="1"/>
          <p:nvPr/>
        </p:nvSpPr>
        <p:spPr>
          <a:xfrm>
            <a:off x="609600" y="441920"/>
            <a:ext cx="424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CAHPS CG 3.1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CEF9A-062C-196A-F266-C463FB24ED7C}"/>
              </a:ext>
            </a:extLst>
          </p:cNvPr>
          <p:cNvSpPr txBox="1"/>
          <p:nvPr/>
        </p:nvSpPr>
        <p:spPr>
          <a:xfrm>
            <a:off x="6172200" y="4743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EZ Survey</a:t>
            </a:r>
          </a:p>
        </p:txBody>
      </p:sp>
    </p:spTree>
    <p:extLst>
      <p:ext uri="{BB962C8B-B14F-4D97-AF65-F5344CB8AC3E}">
        <p14:creationId xmlns:p14="http://schemas.microsoft.com/office/powerpoint/2010/main" val="215324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3EC-CCDB-B140-9BD0-63BC75D9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7124700" cy="617884"/>
          </a:xfrm>
        </p:spPr>
        <p:txBody>
          <a:bodyPr>
            <a:normAutofit/>
          </a:bodyPr>
          <a:lstStyle/>
          <a:p>
            <a:r>
              <a:rPr lang="en-US" sz="2800" dirty="0"/>
              <a:t>CAHPS Versus “Easy” (EZ) Item</a:t>
            </a: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78F43A30-C255-3158-5E61-F3C37CEA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253" y="2834430"/>
            <a:ext cx="2524125" cy="8590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the last 6 months, when you contacted this provider’s office to get an appointment for care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 needed right away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how often did you get an appointment as soon as you needed?                                          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2EDDC15-634E-4F36-1C25-12355F16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471" y="3163543"/>
            <a:ext cx="208074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Flesh-Kincaid Readability Score: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14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 Level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Difficult to Read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5FE6A6C-44E7-4C9E-A84D-53A1588F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3" y="2700941"/>
            <a:ext cx="205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Passive lead before query -&gt;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4CAEE9E-95D1-156C-C019-2372D6B4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961" y="2886591"/>
            <a:ext cx="2524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  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 Truncation of Item Lines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C6269-FEEC-3DB9-17E0-DF5D84205D9F}"/>
              </a:ext>
            </a:extLst>
          </p:cNvPr>
          <p:cNvSpPr txBox="1"/>
          <p:nvPr/>
        </p:nvSpPr>
        <p:spPr>
          <a:xfrm>
            <a:off x="2066962" y="2337478"/>
            <a:ext cx="323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682876"/>
                </a:solidFill>
              </a:rPr>
              <a:t>CG-CAHPS 3.1 Item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5B277-F1D3-FE47-5933-8D0243B6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470" y="5088761"/>
            <a:ext cx="214568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Flesh-Kincaid Readability Score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3rd Grade Level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 Easy to Read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16002D-BE53-A402-E07F-76D5F2A84462}"/>
              </a:ext>
            </a:extLst>
          </p:cNvPr>
          <p:cNvSpPr/>
          <p:nvPr/>
        </p:nvSpPr>
        <p:spPr>
          <a:xfrm>
            <a:off x="1955801" y="4272689"/>
            <a:ext cx="2686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682876"/>
                </a:solidFill>
              </a:rPr>
              <a:t>EZ Item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D9136F20-DD45-B03F-E866-036E3363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721" y="4752241"/>
            <a:ext cx="2524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  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Stanzaic Versification of Item Lines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C14A9C11-87E3-0BE1-E1A7-9612C0DC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596" y="4769642"/>
            <a:ext cx="2524125" cy="4385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How often do you get care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 soon as you needed?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9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38C490-1024-B7F8-E357-86401A3A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r>
              <a:rPr lang="en-US" sz="3600" dirty="0"/>
              <a:t>CAHPS Clinician and Group 3.1 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5C7897-F8C5-13EA-3723-78D88339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8568"/>
            <a:ext cx="8915400" cy="4525963"/>
          </a:xfrm>
        </p:spPr>
        <p:txBody>
          <a:bodyPr/>
          <a:lstStyle/>
          <a:p>
            <a:r>
              <a:rPr lang="en-US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31 questions </a:t>
            </a:r>
          </a:p>
          <a:p>
            <a:pPr marL="457200" lvl="1" indent="0">
              <a:buNone/>
            </a:pPr>
            <a: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 “About You” questions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buNone/>
            </a:pP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global rating question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Using any number from 0 to 10, where 0 is the worst provider possible, what number would you use to rate this provider? </a:t>
            </a:r>
          </a:p>
          <a:p>
            <a:pPr marL="0" indent="0">
              <a:buNone/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Four multi-item scales 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(12 reports about care items)</a:t>
            </a:r>
            <a:endParaRPr lang="en-US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200" b="1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Timely Care</a:t>
            </a:r>
            <a:endParaRPr lang="en-US" sz="2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6. In the last 6 months, when you contacted this provider’s office to get an appointment for care you needed right away, how often did you get an appointment as soon as you needed?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8. In the last 6 months, when you made an appointment for a check-up or routine care with this provider, how often did you get an appointment as soon as you needed?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10.  In the last 6 months, when you contacted this provider’s office during regular office hours, how often did you get an answer to your medical question that same day?</a:t>
            </a:r>
          </a:p>
          <a:p>
            <a:pPr marL="457200" lvl="1" indent="0">
              <a:buNone/>
            </a:pP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AFCC-D00A-16F1-0FF5-11A05FFF7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0"/>
            <a:ext cx="8991600" cy="4525963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CAHPS Clinician and Group 3.1 Survey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11. In the last 6 months, how often did this provider explain things in a way that was easy to understand?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12. In the last 6 months, how often did this provider listen carefully to you?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14. In the last 6 months, how often did this provider show respect for what you had to say?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15. In the last 6 months, how often did this provider spend enough time with you?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Coordination of Care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13. In the last 6 months, how often did this provider seem to know the important information about your medical history?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17. In the last 6 months, when this provider ordered a blood test, x-ray, or other test for you, how often did someone from this provider’s office follow up to give you those results?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20. In the last 6 months, how often did you and someone from this provider’s office talk about all the prescription medicines you were taking?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Office Staff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21. In the last 6 months, how often were clerks and receptionists at this provider’s office as helpful as you thought they should be?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22. In the last 6 months, how often did clerks and receptionists at this provider’s office treat you with courtesy and respect?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8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A4CB0-C624-C692-1F58-0BC3189F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37C01-040D-DD0D-1E12-CCA7A7D3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52400"/>
            <a:ext cx="8991600" cy="1143000"/>
          </a:xfrm>
        </p:spPr>
        <p:txBody>
          <a:bodyPr/>
          <a:lstStyle/>
          <a:p>
            <a:r>
              <a:rPr lang="en-US" dirty="0"/>
              <a:t>EZ 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CB526F-D325-90A7-4620-750D0BDA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r>
              <a:rPr lang="en-US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31 questions </a:t>
            </a:r>
          </a:p>
          <a:p>
            <a:pPr marL="457200" lvl="1" indent="0">
              <a:buNone/>
            </a:pPr>
            <a: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 “About You” questions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buNone/>
            </a:pP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global rating question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Rate the care this doctor gave you in the last 6 months.  Pick a number from 0 to 10.  The Worst doctor is 0.  The Best doctor is 10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u="sng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Four multi-item scales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(12 reports about care items)</a:t>
            </a:r>
            <a:endParaRPr lang="en-US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i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Timely Care</a:t>
            </a:r>
            <a:endParaRPr lang="en-US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6.  How often did you get care </a:t>
            </a:r>
            <a:r>
              <a:rPr lang="en-US" sz="24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 soon as you needed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8.  How often did you get an appointment </a:t>
            </a:r>
            <a:r>
              <a:rPr lang="en-US" sz="24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 soon as you needed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10. How often did you get answers to your medical questions </a:t>
            </a:r>
            <a:r>
              <a:rPr lang="en-US" sz="24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same day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337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9816</TotalTime>
  <Words>1659</Words>
  <Application>Microsoft Office PowerPoint</Application>
  <PresentationFormat>On-screen Show (4:3)</PresentationFormat>
  <Paragraphs>253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AdvTimRomLiebert</vt:lpstr>
      <vt:lpstr>Aptos</vt:lpstr>
      <vt:lpstr>Arial</vt:lpstr>
      <vt:lpstr>Calibri</vt:lpstr>
      <vt:lpstr>Comic Sans MS</vt:lpstr>
      <vt:lpstr>Symbol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1_Office Theme</vt:lpstr>
      <vt:lpstr>   Psychometric Analysis of Survey Data  </vt:lpstr>
      <vt:lpstr>Acknowledgements</vt:lpstr>
      <vt:lpstr>AHRQ’s CAHPS® Program</vt:lpstr>
      <vt:lpstr>The Patient’s Voice</vt:lpstr>
      <vt:lpstr>PowerPoint Presentation</vt:lpstr>
      <vt:lpstr>CAHPS Versus “Easy” (EZ) Item</vt:lpstr>
      <vt:lpstr>CAHPS Clinician and Group 3.1 Survey</vt:lpstr>
      <vt:lpstr>PowerPoint Presentation</vt:lpstr>
      <vt:lpstr>EZ Survey</vt:lpstr>
      <vt:lpstr>PowerPoint Presentation</vt:lpstr>
      <vt:lpstr>Data Collection</vt:lpstr>
      <vt:lpstr>Analysis Plan</vt:lpstr>
      <vt:lpstr>Survey response rate</vt:lpstr>
      <vt:lpstr>Sample Characteristics</vt:lpstr>
      <vt:lpstr>PowerPoint Presentation</vt:lpstr>
      <vt:lpstr>Item missing data was rare</vt:lpstr>
      <vt:lpstr>PowerPoint Presentation</vt:lpstr>
      <vt:lpstr>Patient-Level Means, SDs, Alphas</vt:lpstr>
      <vt:lpstr>PowerPoint Presentation</vt:lpstr>
      <vt:lpstr>PowerPoint Presentation</vt:lpstr>
      <vt:lpstr>PowerPoint Presentation</vt:lpstr>
      <vt:lpstr>PowerPoint Presentation</vt:lpstr>
      <vt:lpstr>Exploratory Factor Analysis</vt:lpstr>
      <vt:lpstr>PowerPoint Presentation</vt:lpstr>
      <vt:lpstr>PowerPoint Presentation</vt:lpstr>
      <vt:lpstr>Polychoric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Karen Spritzer</cp:lastModifiedBy>
  <cp:revision>1037</cp:revision>
  <cp:lastPrinted>2024-02-25T18:31:08Z</cp:lastPrinted>
  <dcterms:created xsi:type="dcterms:W3CDTF">2001-01-03T19:26:53Z</dcterms:created>
  <dcterms:modified xsi:type="dcterms:W3CDTF">2024-02-27T22:18:13Z</dcterms:modified>
</cp:coreProperties>
</file>