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4854" r:id="rId3"/>
    <p:sldMasterId id="2147485113" r:id="rId4"/>
    <p:sldMasterId id="2147485114" r:id="rId5"/>
  </p:sldMasterIdLst>
  <p:notesMasterIdLst>
    <p:notesMasterId r:id="rId51"/>
  </p:notesMasterIdLst>
  <p:handoutMasterIdLst>
    <p:handoutMasterId r:id="rId52"/>
  </p:handoutMasterIdLst>
  <p:sldIdLst>
    <p:sldId id="261" r:id="rId6"/>
    <p:sldId id="335" r:id="rId7"/>
    <p:sldId id="327" r:id="rId8"/>
    <p:sldId id="328" r:id="rId9"/>
    <p:sldId id="277" r:id="rId10"/>
    <p:sldId id="340" r:id="rId11"/>
    <p:sldId id="323" r:id="rId12"/>
    <p:sldId id="303" r:id="rId13"/>
    <p:sldId id="304" r:id="rId14"/>
    <p:sldId id="305" r:id="rId15"/>
    <p:sldId id="331" r:id="rId16"/>
    <p:sldId id="275" r:id="rId17"/>
    <p:sldId id="282" r:id="rId18"/>
    <p:sldId id="284" r:id="rId19"/>
    <p:sldId id="324" r:id="rId20"/>
    <p:sldId id="313" r:id="rId21"/>
    <p:sldId id="341" r:id="rId22"/>
    <p:sldId id="314" r:id="rId23"/>
    <p:sldId id="321" r:id="rId24"/>
    <p:sldId id="291" r:id="rId25"/>
    <p:sldId id="329" r:id="rId26"/>
    <p:sldId id="295" r:id="rId27"/>
    <p:sldId id="297" r:id="rId28"/>
    <p:sldId id="336" r:id="rId29"/>
    <p:sldId id="289" r:id="rId30"/>
    <p:sldId id="339" r:id="rId31"/>
    <p:sldId id="285" r:id="rId32"/>
    <p:sldId id="286" r:id="rId33"/>
    <p:sldId id="307" r:id="rId34"/>
    <p:sldId id="281" r:id="rId35"/>
    <p:sldId id="278" r:id="rId36"/>
    <p:sldId id="310" r:id="rId37"/>
    <p:sldId id="309" r:id="rId38"/>
    <p:sldId id="315" r:id="rId39"/>
    <p:sldId id="287" r:id="rId40"/>
    <p:sldId id="276" r:id="rId41"/>
    <p:sldId id="318" r:id="rId42"/>
    <p:sldId id="319" r:id="rId43"/>
    <p:sldId id="338" r:id="rId44"/>
    <p:sldId id="320" r:id="rId45"/>
    <p:sldId id="288" r:id="rId46"/>
    <p:sldId id="332" r:id="rId47"/>
    <p:sldId id="334" r:id="rId48"/>
    <p:sldId id="280" r:id="rId49"/>
    <p:sldId id="306" r:id="rId5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879" autoAdjust="0"/>
  </p:normalViewPr>
  <p:slideViewPr>
    <p:cSldViewPr>
      <p:cViewPr varScale="1">
        <p:scale>
          <a:sx n="57" d="100"/>
          <a:sy n="57" d="100"/>
        </p:scale>
        <p:origin x="1432" y="4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2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9FC30-BD67-4A65-B060-F0A153B7520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47893AB-2337-48DD-8610-539F0FB6334E}">
      <dgm:prSet/>
      <dgm:spPr/>
      <dgm:t>
        <a:bodyPr/>
        <a:lstStyle/>
        <a:p>
          <a:r>
            <a:rPr lang="en-US"/>
            <a:t>Multiple Scores (Profile)</a:t>
          </a:r>
        </a:p>
      </dgm:t>
    </dgm:pt>
    <dgm:pt modelId="{20FA2766-FAA0-4F88-96F5-6CC75353B171}" type="parTrans" cxnId="{29EDD611-16F9-4016-8FD4-22F309AA4B4C}">
      <dgm:prSet/>
      <dgm:spPr/>
      <dgm:t>
        <a:bodyPr/>
        <a:lstStyle/>
        <a:p>
          <a:endParaRPr lang="en-US"/>
        </a:p>
      </dgm:t>
    </dgm:pt>
    <dgm:pt modelId="{1251AE97-B5C2-47ED-A53D-DE0D30D9B83D}" type="sibTrans" cxnId="{29EDD611-16F9-4016-8FD4-22F309AA4B4C}">
      <dgm:prSet/>
      <dgm:spPr/>
      <dgm:t>
        <a:bodyPr/>
        <a:lstStyle/>
        <a:p>
          <a:endParaRPr lang="en-US"/>
        </a:p>
      </dgm:t>
    </dgm:pt>
    <dgm:pt modelId="{0F7C44C3-F246-40E4-AA4B-0638B462E3DC}">
      <dgm:prSet/>
      <dgm:spPr/>
      <dgm:t>
        <a:bodyPr/>
        <a:lstStyle/>
        <a:p>
          <a:endParaRPr lang="en-US" dirty="0"/>
        </a:p>
      </dgm:t>
    </dgm:pt>
    <dgm:pt modelId="{46216F51-304A-42EA-B93E-4FD117AA080F}" type="parTrans" cxnId="{03E98841-7151-4A40-BC09-C7BF7DC825A5}">
      <dgm:prSet/>
      <dgm:spPr/>
      <dgm:t>
        <a:bodyPr/>
        <a:lstStyle/>
        <a:p>
          <a:endParaRPr lang="en-US"/>
        </a:p>
      </dgm:t>
    </dgm:pt>
    <dgm:pt modelId="{BB8986AA-88B1-4E62-BFEA-98DAD2622076}" type="sibTrans" cxnId="{03E98841-7151-4A40-BC09-C7BF7DC825A5}">
      <dgm:prSet/>
      <dgm:spPr/>
      <dgm:t>
        <a:bodyPr/>
        <a:lstStyle/>
        <a:p>
          <a:endParaRPr lang="en-US"/>
        </a:p>
      </dgm:t>
    </dgm:pt>
    <dgm:pt modelId="{24E8CACB-26E0-4740-8167-4FB09033823B}">
      <dgm:prSet/>
      <dgm:spPr/>
      <dgm:t>
        <a:bodyPr/>
        <a:lstStyle/>
        <a:p>
          <a:r>
            <a:rPr lang="en-US"/>
            <a:t>Physical and Mental Health Summary Scores </a:t>
          </a:r>
        </a:p>
      </dgm:t>
    </dgm:pt>
    <dgm:pt modelId="{66025B2D-4182-45AE-85E6-B2A9DB6A2D99}" type="parTrans" cxnId="{F8B62F23-500F-4E1B-9A28-531D4FA27ACD}">
      <dgm:prSet/>
      <dgm:spPr/>
      <dgm:t>
        <a:bodyPr/>
        <a:lstStyle/>
        <a:p>
          <a:endParaRPr lang="en-US"/>
        </a:p>
      </dgm:t>
    </dgm:pt>
    <dgm:pt modelId="{169A0285-C180-4927-82C3-D324093DB365}" type="sibTrans" cxnId="{F8B62F23-500F-4E1B-9A28-531D4FA27ACD}">
      <dgm:prSet/>
      <dgm:spPr/>
      <dgm:t>
        <a:bodyPr/>
        <a:lstStyle/>
        <a:p>
          <a:endParaRPr lang="en-US"/>
        </a:p>
      </dgm:t>
    </dgm:pt>
    <dgm:pt modelId="{766AF7D3-4BFC-4D7F-8851-91BDF152ACF2}">
      <dgm:prSet/>
      <dgm:spPr/>
      <dgm:t>
        <a:bodyPr/>
        <a:lstStyle/>
        <a:p>
          <a:r>
            <a:rPr lang="en-US"/>
            <a:t>Single Score</a:t>
          </a:r>
        </a:p>
      </dgm:t>
    </dgm:pt>
    <dgm:pt modelId="{9086E7CA-AC7C-4CFF-A00B-9597DB4471EC}" type="parTrans" cxnId="{CB490B6E-3408-461F-9524-3F0052E4A942}">
      <dgm:prSet/>
      <dgm:spPr/>
      <dgm:t>
        <a:bodyPr/>
        <a:lstStyle/>
        <a:p>
          <a:endParaRPr lang="en-US"/>
        </a:p>
      </dgm:t>
    </dgm:pt>
    <dgm:pt modelId="{1A34B80F-6E19-4134-BD82-B7085D3881CA}" type="sibTrans" cxnId="{CB490B6E-3408-461F-9524-3F0052E4A942}">
      <dgm:prSet/>
      <dgm:spPr/>
      <dgm:t>
        <a:bodyPr/>
        <a:lstStyle/>
        <a:p>
          <a:endParaRPr lang="en-US"/>
        </a:p>
      </dgm:t>
    </dgm:pt>
    <dgm:pt modelId="{CB33CF42-69EC-4BD0-AABF-5DAB273DE01B}">
      <dgm:prSet/>
      <dgm:spPr/>
      <dgm:t>
        <a:bodyPr/>
        <a:lstStyle/>
        <a:p>
          <a:r>
            <a:rPr lang="en-US" sz="2200" dirty="0"/>
            <a:t>Preference-based score</a:t>
          </a:r>
        </a:p>
      </dgm:t>
    </dgm:pt>
    <dgm:pt modelId="{E197C67A-D9FA-4FF5-A4A3-0ADBFA15BA32}" type="parTrans" cxnId="{92A17FD1-D047-4DE7-9D44-C08ABC0FBF7B}">
      <dgm:prSet/>
      <dgm:spPr/>
      <dgm:t>
        <a:bodyPr/>
        <a:lstStyle/>
        <a:p>
          <a:endParaRPr lang="en-US"/>
        </a:p>
      </dgm:t>
    </dgm:pt>
    <dgm:pt modelId="{A17AB903-0C01-42FD-AA08-873F30DD0012}" type="sibTrans" cxnId="{92A17FD1-D047-4DE7-9D44-C08ABC0FBF7B}">
      <dgm:prSet/>
      <dgm:spPr/>
      <dgm:t>
        <a:bodyPr/>
        <a:lstStyle/>
        <a:p>
          <a:endParaRPr lang="en-US"/>
        </a:p>
      </dgm:t>
    </dgm:pt>
    <dgm:pt modelId="{39F5D07C-6959-4335-93A7-E35DF0412F9C}">
      <dgm:prSet custT="1"/>
      <dgm:spPr/>
      <dgm:t>
        <a:bodyPr/>
        <a:lstStyle/>
        <a:p>
          <a:r>
            <a:rPr lang="en-US" sz="2000" dirty="0"/>
            <a:t>HUI-3, EQ-5D-5L,SF-6D, </a:t>
          </a:r>
          <a:r>
            <a:rPr lang="en-US" sz="2000" dirty="0" err="1"/>
            <a:t>PROPr</a:t>
          </a:r>
          <a:endParaRPr lang="en-US" sz="2000" dirty="0"/>
        </a:p>
      </dgm:t>
    </dgm:pt>
    <dgm:pt modelId="{9CED945A-AAE1-4B7A-8115-6A4D275E1981}" type="parTrans" cxnId="{57E1278E-5AFC-44DE-8FB7-7F9C10D991D0}">
      <dgm:prSet/>
      <dgm:spPr/>
      <dgm:t>
        <a:bodyPr/>
        <a:lstStyle/>
        <a:p>
          <a:endParaRPr lang="en-US"/>
        </a:p>
      </dgm:t>
    </dgm:pt>
    <dgm:pt modelId="{ADD96BA4-0C0B-4F36-998E-D99FB4818C38}" type="sibTrans" cxnId="{57E1278E-5AFC-44DE-8FB7-7F9C10D991D0}">
      <dgm:prSet/>
      <dgm:spPr/>
      <dgm:t>
        <a:bodyPr/>
        <a:lstStyle/>
        <a:p>
          <a:endParaRPr lang="en-US"/>
        </a:p>
      </dgm:t>
    </dgm:pt>
    <dgm:pt modelId="{8A0EC720-A82B-4BBA-B09C-0E715AD7DEDD}">
      <dgm:prSet/>
      <dgm:spPr/>
      <dgm:t>
        <a:bodyPr/>
        <a:lstStyle/>
        <a:p>
          <a:r>
            <a:rPr lang="en-US" sz="2200" dirty="0"/>
            <a:t>SF-36 total score (Lins &amp; Carvalho, 2016) </a:t>
          </a:r>
        </a:p>
      </dgm:t>
    </dgm:pt>
    <dgm:pt modelId="{C3077579-5F32-40E6-BD3F-130923C3EABD}" type="parTrans" cxnId="{BD62F1A2-3B5E-4EC1-9C9C-1F337F920203}">
      <dgm:prSet/>
      <dgm:spPr/>
      <dgm:t>
        <a:bodyPr/>
        <a:lstStyle/>
        <a:p>
          <a:endParaRPr lang="en-US"/>
        </a:p>
      </dgm:t>
    </dgm:pt>
    <dgm:pt modelId="{B8396882-431E-4BEC-ACF9-67A0AA62602B}" type="sibTrans" cxnId="{BD62F1A2-3B5E-4EC1-9C9C-1F337F920203}">
      <dgm:prSet/>
      <dgm:spPr/>
      <dgm:t>
        <a:bodyPr/>
        <a:lstStyle/>
        <a:p>
          <a:endParaRPr lang="en-US"/>
        </a:p>
      </dgm:t>
    </dgm:pt>
    <dgm:pt modelId="{2EF71947-CE6B-4E4D-8F9E-E3FBC256725F}">
      <dgm:prSet/>
      <dgm:spPr/>
      <dgm:t>
        <a:bodyPr/>
        <a:lstStyle/>
        <a:p>
          <a:r>
            <a:rPr lang="en-US" sz="2200" dirty="0"/>
            <a:t>(0 = dead, 1 = “perfect health”</a:t>
          </a:r>
        </a:p>
      </dgm:t>
    </dgm:pt>
    <dgm:pt modelId="{BF18F09F-ACA5-4EB7-A5EE-07A74D4CD385}" type="parTrans" cxnId="{AE5D1149-5A45-4E38-9EE9-2FF965F236EC}">
      <dgm:prSet/>
      <dgm:spPr/>
      <dgm:t>
        <a:bodyPr/>
        <a:lstStyle/>
        <a:p>
          <a:endParaRPr lang="en-US"/>
        </a:p>
      </dgm:t>
    </dgm:pt>
    <dgm:pt modelId="{9D827D17-49C0-4F11-8F97-C7E10B693AA4}" type="sibTrans" cxnId="{AE5D1149-5A45-4E38-9EE9-2FF965F236EC}">
      <dgm:prSet/>
      <dgm:spPr/>
      <dgm:t>
        <a:bodyPr/>
        <a:lstStyle/>
        <a:p>
          <a:endParaRPr lang="en-US"/>
        </a:p>
      </dgm:t>
    </dgm:pt>
    <dgm:pt modelId="{08405ECC-E046-4EF5-B8ED-D083B4976FC8}" type="pres">
      <dgm:prSet presAssocID="{1779FC30-BD67-4A65-B060-F0A153B75207}" presName="Name0" presStyleCnt="0">
        <dgm:presLayoutVars>
          <dgm:dir/>
          <dgm:animLvl val="lvl"/>
          <dgm:resizeHandles val="exact"/>
        </dgm:presLayoutVars>
      </dgm:prSet>
      <dgm:spPr/>
    </dgm:pt>
    <dgm:pt modelId="{35E5F950-B1D9-4E44-B364-3362228AFBBD}" type="pres">
      <dgm:prSet presAssocID="{247893AB-2337-48DD-8610-539F0FB6334E}" presName="linNode" presStyleCnt="0"/>
      <dgm:spPr/>
    </dgm:pt>
    <dgm:pt modelId="{39F19297-5BD7-4342-BF3A-DDE8D0ADEB6C}" type="pres">
      <dgm:prSet presAssocID="{247893AB-2337-48DD-8610-539F0FB6334E}" presName="parentText" presStyleLbl="node1" presStyleIdx="0" presStyleCnt="3">
        <dgm:presLayoutVars>
          <dgm:chMax val="1"/>
          <dgm:bulletEnabled val="1"/>
        </dgm:presLayoutVars>
      </dgm:prSet>
      <dgm:spPr/>
    </dgm:pt>
    <dgm:pt modelId="{AB171199-49A3-46B8-8E9C-3B14DB36EA33}" type="pres">
      <dgm:prSet presAssocID="{247893AB-2337-48DD-8610-539F0FB6334E}" presName="descendantText" presStyleLbl="alignAccFollowNode1" presStyleIdx="0" presStyleCnt="2">
        <dgm:presLayoutVars>
          <dgm:bulletEnabled val="1"/>
        </dgm:presLayoutVars>
      </dgm:prSet>
      <dgm:spPr/>
    </dgm:pt>
    <dgm:pt modelId="{6D06A267-65B7-4123-82E0-09D975A18B4A}" type="pres">
      <dgm:prSet presAssocID="{1251AE97-B5C2-47ED-A53D-DE0D30D9B83D}" presName="sp" presStyleCnt="0"/>
      <dgm:spPr/>
    </dgm:pt>
    <dgm:pt modelId="{4513FE98-299C-4222-8DEE-E031BAF9A2F2}" type="pres">
      <dgm:prSet presAssocID="{24E8CACB-26E0-4740-8167-4FB09033823B}" presName="linNode" presStyleCnt="0"/>
      <dgm:spPr/>
    </dgm:pt>
    <dgm:pt modelId="{E7A078D1-C32C-49CC-A2FA-D02FA4CCD4E2}" type="pres">
      <dgm:prSet presAssocID="{24E8CACB-26E0-4740-8167-4FB09033823B}" presName="parentText" presStyleLbl="node1" presStyleIdx="1" presStyleCnt="3">
        <dgm:presLayoutVars>
          <dgm:chMax val="1"/>
          <dgm:bulletEnabled val="1"/>
        </dgm:presLayoutVars>
      </dgm:prSet>
      <dgm:spPr/>
    </dgm:pt>
    <dgm:pt modelId="{38DB6F40-9D60-4543-A74D-45A0E8693194}" type="pres">
      <dgm:prSet presAssocID="{169A0285-C180-4927-82C3-D324093DB365}" presName="sp" presStyleCnt="0"/>
      <dgm:spPr/>
    </dgm:pt>
    <dgm:pt modelId="{7F8FD566-B131-49F5-9835-F0F53CBB0BAF}" type="pres">
      <dgm:prSet presAssocID="{766AF7D3-4BFC-4D7F-8851-91BDF152ACF2}" presName="linNode" presStyleCnt="0"/>
      <dgm:spPr/>
    </dgm:pt>
    <dgm:pt modelId="{89DCAEEE-DD98-41EA-80BC-719B3AFFBF4C}" type="pres">
      <dgm:prSet presAssocID="{766AF7D3-4BFC-4D7F-8851-91BDF152ACF2}" presName="parentText" presStyleLbl="node1" presStyleIdx="2" presStyleCnt="3">
        <dgm:presLayoutVars>
          <dgm:chMax val="1"/>
          <dgm:bulletEnabled val="1"/>
        </dgm:presLayoutVars>
      </dgm:prSet>
      <dgm:spPr/>
    </dgm:pt>
    <dgm:pt modelId="{95EFC2D3-6B95-4063-8E8E-632BFC8D618E}" type="pres">
      <dgm:prSet presAssocID="{766AF7D3-4BFC-4D7F-8851-91BDF152ACF2}" presName="descendantText" presStyleLbl="alignAccFollowNode1" presStyleIdx="1" presStyleCnt="2">
        <dgm:presLayoutVars>
          <dgm:bulletEnabled val="1"/>
        </dgm:presLayoutVars>
      </dgm:prSet>
      <dgm:spPr/>
    </dgm:pt>
  </dgm:ptLst>
  <dgm:cxnLst>
    <dgm:cxn modelId="{0FF88D00-F325-4FED-8B52-599F6CB487D7}" type="presOf" srcId="{39F5D07C-6959-4335-93A7-E35DF0412F9C}" destId="{95EFC2D3-6B95-4063-8E8E-632BFC8D618E}" srcOrd="0" destOrd="2" presId="urn:microsoft.com/office/officeart/2005/8/layout/vList5"/>
    <dgm:cxn modelId="{29EDD611-16F9-4016-8FD4-22F309AA4B4C}" srcId="{1779FC30-BD67-4A65-B060-F0A153B75207}" destId="{247893AB-2337-48DD-8610-539F0FB6334E}" srcOrd="0" destOrd="0" parTransId="{20FA2766-FAA0-4F88-96F5-6CC75353B171}" sibTransId="{1251AE97-B5C2-47ED-A53D-DE0D30D9B83D}"/>
    <dgm:cxn modelId="{F8B62F23-500F-4E1B-9A28-531D4FA27ACD}" srcId="{1779FC30-BD67-4A65-B060-F0A153B75207}" destId="{24E8CACB-26E0-4740-8167-4FB09033823B}" srcOrd="1" destOrd="0" parTransId="{66025B2D-4182-45AE-85E6-B2A9DB6A2D99}" sibTransId="{169A0285-C180-4927-82C3-D324093DB365}"/>
    <dgm:cxn modelId="{69F50B27-760E-4F33-B868-C899BE4251D5}" type="presOf" srcId="{2EF71947-CE6B-4E4D-8F9E-E3FBC256725F}" destId="{95EFC2D3-6B95-4063-8E8E-632BFC8D618E}" srcOrd="0" destOrd="1" presId="urn:microsoft.com/office/officeart/2005/8/layout/vList5"/>
    <dgm:cxn modelId="{03E98841-7151-4A40-BC09-C7BF7DC825A5}" srcId="{247893AB-2337-48DD-8610-539F0FB6334E}" destId="{0F7C44C3-F246-40E4-AA4B-0638B462E3DC}" srcOrd="0" destOrd="0" parTransId="{46216F51-304A-42EA-B93E-4FD117AA080F}" sibTransId="{BB8986AA-88B1-4E62-BFEA-98DAD2622076}"/>
    <dgm:cxn modelId="{AE5D1149-5A45-4E38-9EE9-2FF965F236EC}" srcId="{CB33CF42-69EC-4BD0-AABF-5DAB273DE01B}" destId="{2EF71947-CE6B-4E4D-8F9E-E3FBC256725F}" srcOrd="0" destOrd="0" parTransId="{BF18F09F-ACA5-4EB7-A5EE-07A74D4CD385}" sibTransId="{9D827D17-49C0-4F11-8F97-C7E10B693AA4}"/>
    <dgm:cxn modelId="{CB490B6E-3408-461F-9524-3F0052E4A942}" srcId="{1779FC30-BD67-4A65-B060-F0A153B75207}" destId="{766AF7D3-4BFC-4D7F-8851-91BDF152ACF2}" srcOrd="2" destOrd="0" parTransId="{9086E7CA-AC7C-4CFF-A00B-9597DB4471EC}" sibTransId="{1A34B80F-6E19-4134-BD82-B7085D3881CA}"/>
    <dgm:cxn modelId="{2635DD79-8698-4FBC-8178-2B735F477772}" type="presOf" srcId="{0F7C44C3-F246-40E4-AA4B-0638B462E3DC}" destId="{AB171199-49A3-46B8-8E9C-3B14DB36EA33}" srcOrd="0" destOrd="0" presId="urn:microsoft.com/office/officeart/2005/8/layout/vList5"/>
    <dgm:cxn modelId="{57E1278E-5AFC-44DE-8FB7-7F9C10D991D0}" srcId="{CB33CF42-69EC-4BD0-AABF-5DAB273DE01B}" destId="{39F5D07C-6959-4335-93A7-E35DF0412F9C}" srcOrd="1" destOrd="0" parTransId="{9CED945A-AAE1-4B7A-8115-6A4D275E1981}" sibTransId="{ADD96BA4-0C0B-4F36-998E-D99FB4818C38}"/>
    <dgm:cxn modelId="{4FCB409A-2F14-4536-8D12-D0A5594FC5E2}" type="presOf" srcId="{766AF7D3-4BFC-4D7F-8851-91BDF152ACF2}" destId="{89DCAEEE-DD98-41EA-80BC-719B3AFFBF4C}" srcOrd="0" destOrd="0" presId="urn:microsoft.com/office/officeart/2005/8/layout/vList5"/>
    <dgm:cxn modelId="{BD62F1A2-3B5E-4EC1-9C9C-1F337F920203}" srcId="{766AF7D3-4BFC-4D7F-8851-91BDF152ACF2}" destId="{8A0EC720-A82B-4BBA-B09C-0E715AD7DEDD}" srcOrd="1" destOrd="0" parTransId="{C3077579-5F32-40E6-BD3F-130923C3EABD}" sibTransId="{B8396882-431E-4BEC-ACF9-67A0AA62602B}"/>
    <dgm:cxn modelId="{A0D06EAF-3059-4C02-BD4C-07EC2AB9D519}" type="presOf" srcId="{247893AB-2337-48DD-8610-539F0FB6334E}" destId="{39F19297-5BD7-4342-BF3A-DDE8D0ADEB6C}" srcOrd="0" destOrd="0" presId="urn:microsoft.com/office/officeart/2005/8/layout/vList5"/>
    <dgm:cxn modelId="{BEBF4EBA-ACE0-42A9-B330-8CF129EADB80}" type="presOf" srcId="{1779FC30-BD67-4A65-B060-F0A153B75207}" destId="{08405ECC-E046-4EF5-B8ED-D083B4976FC8}" srcOrd="0" destOrd="0" presId="urn:microsoft.com/office/officeart/2005/8/layout/vList5"/>
    <dgm:cxn modelId="{92A17FD1-D047-4DE7-9D44-C08ABC0FBF7B}" srcId="{766AF7D3-4BFC-4D7F-8851-91BDF152ACF2}" destId="{CB33CF42-69EC-4BD0-AABF-5DAB273DE01B}" srcOrd="0" destOrd="0" parTransId="{E197C67A-D9FA-4FF5-A4A3-0ADBFA15BA32}" sibTransId="{A17AB903-0C01-42FD-AA08-873F30DD0012}"/>
    <dgm:cxn modelId="{633B33D9-6EFA-4D04-9AA2-24039D4E8BED}" type="presOf" srcId="{CB33CF42-69EC-4BD0-AABF-5DAB273DE01B}" destId="{95EFC2D3-6B95-4063-8E8E-632BFC8D618E}" srcOrd="0" destOrd="0" presId="urn:microsoft.com/office/officeart/2005/8/layout/vList5"/>
    <dgm:cxn modelId="{C15406F7-9070-4876-B1C8-0AD8B5875BF5}" type="presOf" srcId="{24E8CACB-26E0-4740-8167-4FB09033823B}" destId="{E7A078D1-C32C-49CC-A2FA-D02FA4CCD4E2}" srcOrd="0" destOrd="0" presId="urn:microsoft.com/office/officeart/2005/8/layout/vList5"/>
    <dgm:cxn modelId="{77CEECF7-7B99-4DDB-80FF-F4798C7EC91C}" type="presOf" srcId="{8A0EC720-A82B-4BBA-B09C-0E715AD7DEDD}" destId="{95EFC2D3-6B95-4063-8E8E-632BFC8D618E}" srcOrd="0" destOrd="3" presId="urn:microsoft.com/office/officeart/2005/8/layout/vList5"/>
    <dgm:cxn modelId="{27FB9AF7-70A1-49B1-8741-6AFF2D9B2C27}" type="presParOf" srcId="{08405ECC-E046-4EF5-B8ED-D083B4976FC8}" destId="{35E5F950-B1D9-4E44-B364-3362228AFBBD}" srcOrd="0" destOrd="0" presId="urn:microsoft.com/office/officeart/2005/8/layout/vList5"/>
    <dgm:cxn modelId="{4E7878BF-5633-4BE2-A714-02A03E911593}" type="presParOf" srcId="{35E5F950-B1D9-4E44-B364-3362228AFBBD}" destId="{39F19297-5BD7-4342-BF3A-DDE8D0ADEB6C}" srcOrd="0" destOrd="0" presId="urn:microsoft.com/office/officeart/2005/8/layout/vList5"/>
    <dgm:cxn modelId="{EE9C1E06-B8F5-4C6A-AB88-0CE7DFD8DB05}" type="presParOf" srcId="{35E5F950-B1D9-4E44-B364-3362228AFBBD}" destId="{AB171199-49A3-46B8-8E9C-3B14DB36EA33}" srcOrd="1" destOrd="0" presId="urn:microsoft.com/office/officeart/2005/8/layout/vList5"/>
    <dgm:cxn modelId="{B4E4F49B-A184-4BCB-9884-36AF6422BDA0}" type="presParOf" srcId="{08405ECC-E046-4EF5-B8ED-D083B4976FC8}" destId="{6D06A267-65B7-4123-82E0-09D975A18B4A}" srcOrd="1" destOrd="0" presId="urn:microsoft.com/office/officeart/2005/8/layout/vList5"/>
    <dgm:cxn modelId="{2968E5C4-2A35-4D70-A6AA-847425B69EF0}" type="presParOf" srcId="{08405ECC-E046-4EF5-B8ED-D083B4976FC8}" destId="{4513FE98-299C-4222-8DEE-E031BAF9A2F2}" srcOrd="2" destOrd="0" presId="urn:microsoft.com/office/officeart/2005/8/layout/vList5"/>
    <dgm:cxn modelId="{DF3EFEB4-BFDE-4BEF-A39E-784BAE928540}" type="presParOf" srcId="{4513FE98-299C-4222-8DEE-E031BAF9A2F2}" destId="{E7A078D1-C32C-49CC-A2FA-D02FA4CCD4E2}" srcOrd="0" destOrd="0" presId="urn:microsoft.com/office/officeart/2005/8/layout/vList5"/>
    <dgm:cxn modelId="{E90A2C70-4B76-41EA-9EF9-B12B75B83D85}" type="presParOf" srcId="{08405ECC-E046-4EF5-B8ED-D083B4976FC8}" destId="{38DB6F40-9D60-4543-A74D-45A0E8693194}" srcOrd="3" destOrd="0" presId="urn:microsoft.com/office/officeart/2005/8/layout/vList5"/>
    <dgm:cxn modelId="{5FE31842-2D59-45CB-8CF2-B5C236C10AC3}" type="presParOf" srcId="{08405ECC-E046-4EF5-B8ED-D083B4976FC8}" destId="{7F8FD566-B131-49F5-9835-F0F53CBB0BAF}" srcOrd="4" destOrd="0" presId="urn:microsoft.com/office/officeart/2005/8/layout/vList5"/>
    <dgm:cxn modelId="{E022A06B-0520-48EE-A3B9-4FCB117E76DF}" type="presParOf" srcId="{7F8FD566-B131-49F5-9835-F0F53CBB0BAF}" destId="{89DCAEEE-DD98-41EA-80BC-719B3AFFBF4C}" srcOrd="0" destOrd="0" presId="urn:microsoft.com/office/officeart/2005/8/layout/vList5"/>
    <dgm:cxn modelId="{BEF8C47F-E43A-4AAF-87C9-76BEE4DFED60}" type="presParOf" srcId="{7F8FD566-B131-49F5-9835-F0F53CBB0BAF}" destId="{95EFC2D3-6B95-4063-8E8E-632BFC8D61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9AE64-37EC-46AF-9F1F-B804B876A2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D89F94-6908-4024-88C3-181466782C02}">
      <dgm:prSet/>
      <dgm:spPr/>
      <dgm:t>
        <a:bodyPr/>
        <a:lstStyle/>
        <a:p>
          <a:r>
            <a:rPr lang="en-US"/>
            <a:t>Standardized factor loadings on pain latent variable</a:t>
          </a:r>
        </a:p>
      </dgm:t>
    </dgm:pt>
    <dgm:pt modelId="{F1729898-0B38-463A-8FC1-92E6BEFD5448}" type="parTrans" cxnId="{E80FE45E-8F60-49FF-9731-AA9CB780AF7A}">
      <dgm:prSet/>
      <dgm:spPr/>
      <dgm:t>
        <a:bodyPr/>
        <a:lstStyle/>
        <a:p>
          <a:endParaRPr lang="en-US"/>
        </a:p>
      </dgm:t>
    </dgm:pt>
    <dgm:pt modelId="{092D4446-A20C-4B7E-92F8-8C4E0884D323}" type="sibTrans" cxnId="{E80FE45E-8F60-49FF-9731-AA9CB780AF7A}">
      <dgm:prSet/>
      <dgm:spPr/>
      <dgm:t>
        <a:bodyPr/>
        <a:lstStyle/>
        <a:p>
          <a:endParaRPr lang="en-US"/>
        </a:p>
      </dgm:t>
    </dgm:pt>
    <dgm:pt modelId="{892B369A-B253-444A-9166-382C79B1A82F}">
      <dgm:prSet/>
      <dgm:spPr/>
      <dgm:t>
        <a:bodyPr/>
        <a:lstStyle/>
        <a:p>
          <a:r>
            <a:rPr lang="en-US"/>
            <a:t>0.782 (RMDQ) to 0.870 (ISS)  </a:t>
          </a:r>
        </a:p>
      </dgm:t>
    </dgm:pt>
    <dgm:pt modelId="{071FA48E-122D-4E02-A37B-3A3F31221C42}" type="parTrans" cxnId="{8AEE8B5F-A971-42AB-B319-ECF0BFD2FBB0}">
      <dgm:prSet/>
      <dgm:spPr/>
      <dgm:t>
        <a:bodyPr/>
        <a:lstStyle/>
        <a:p>
          <a:endParaRPr lang="en-US"/>
        </a:p>
      </dgm:t>
    </dgm:pt>
    <dgm:pt modelId="{91939EEB-D6C9-427F-BE86-3E74EF1B5F5C}" type="sibTrans" cxnId="{8AEE8B5F-A971-42AB-B319-ECF0BFD2FBB0}">
      <dgm:prSet/>
      <dgm:spPr/>
      <dgm:t>
        <a:bodyPr/>
        <a:lstStyle/>
        <a:p>
          <a:endParaRPr lang="en-US"/>
        </a:p>
      </dgm:t>
    </dgm:pt>
    <dgm:pt modelId="{3A01160E-4E86-440C-A4AE-CA234E6EDA7F}">
      <dgm:prSet/>
      <dgm:spPr/>
      <dgm:t>
        <a:bodyPr/>
        <a:lstStyle/>
        <a:p>
          <a:r>
            <a:rPr lang="en-US"/>
            <a:t>Graded Chronic Pain Scale (GCPS) disability score.   </a:t>
          </a:r>
        </a:p>
      </dgm:t>
    </dgm:pt>
    <dgm:pt modelId="{96BF2E9D-7F27-4204-823C-E75508903A01}" type="parTrans" cxnId="{B5717214-A451-4E6E-A4FC-4D64BA749197}">
      <dgm:prSet/>
      <dgm:spPr/>
      <dgm:t>
        <a:bodyPr/>
        <a:lstStyle/>
        <a:p>
          <a:endParaRPr lang="en-US"/>
        </a:p>
      </dgm:t>
    </dgm:pt>
    <dgm:pt modelId="{517923AE-1D90-453D-A48B-631CFD214410}" type="sibTrans" cxnId="{B5717214-A451-4E6E-A4FC-4D64BA749197}">
      <dgm:prSet/>
      <dgm:spPr/>
      <dgm:t>
        <a:bodyPr/>
        <a:lstStyle/>
        <a:p>
          <a:endParaRPr lang="en-US"/>
        </a:p>
      </dgm:t>
    </dgm:pt>
    <dgm:pt modelId="{4FC945A2-3489-4A28-9846-7593DD1F596E}">
      <dgm:prSet/>
      <dgm:spPr/>
      <dgm:t>
        <a:bodyPr/>
        <a:lstStyle/>
        <a:p>
          <a:r>
            <a:rPr lang="en-US"/>
            <a:t>Oswestry Disability Index (ODI)</a:t>
          </a:r>
        </a:p>
      </dgm:t>
    </dgm:pt>
    <dgm:pt modelId="{D55B6603-0F9A-4AEF-B501-252572EAFBC4}" type="parTrans" cxnId="{2FCFB394-021D-4E5D-ABA4-E2324C642640}">
      <dgm:prSet/>
      <dgm:spPr/>
      <dgm:t>
        <a:bodyPr/>
        <a:lstStyle/>
        <a:p>
          <a:endParaRPr lang="en-US"/>
        </a:p>
      </dgm:t>
    </dgm:pt>
    <dgm:pt modelId="{7E9283CE-4E3D-4D96-BD05-BE402E193B97}" type="sibTrans" cxnId="{2FCFB394-021D-4E5D-ABA4-E2324C642640}">
      <dgm:prSet/>
      <dgm:spPr/>
      <dgm:t>
        <a:bodyPr/>
        <a:lstStyle/>
        <a:p>
          <a:endParaRPr lang="en-US"/>
        </a:p>
      </dgm:t>
    </dgm:pt>
    <dgm:pt modelId="{C4E43DF6-C59E-4D8E-BE4C-F3B839921254}">
      <dgm:prSet/>
      <dgm:spPr/>
      <dgm:t>
        <a:bodyPr/>
        <a:lstStyle/>
        <a:p>
          <a:r>
            <a:rPr lang="en-US"/>
            <a:t>PEG (Pain intensity, interference with Enjoyment of life, interference with General activity)</a:t>
          </a:r>
        </a:p>
      </dgm:t>
    </dgm:pt>
    <dgm:pt modelId="{645C93CC-25E0-488D-8BA7-CC1D6385338C}" type="parTrans" cxnId="{89A15FBA-BAB0-4792-A75D-EDF5F1ED38FE}">
      <dgm:prSet/>
      <dgm:spPr/>
      <dgm:t>
        <a:bodyPr/>
        <a:lstStyle/>
        <a:p>
          <a:endParaRPr lang="en-US"/>
        </a:p>
      </dgm:t>
    </dgm:pt>
    <dgm:pt modelId="{7DFB9C83-653C-4547-8F70-C02CA81207F0}" type="sibTrans" cxnId="{89A15FBA-BAB0-4792-A75D-EDF5F1ED38FE}">
      <dgm:prSet/>
      <dgm:spPr/>
      <dgm:t>
        <a:bodyPr/>
        <a:lstStyle/>
        <a:p>
          <a:endParaRPr lang="en-US"/>
        </a:p>
      </dgm:t>
    </dgm:pt>
    <dgm:pt modelId="{FD7B4354-4BE9-4414-89C9-A075D712F10A}">
      <dgm:prSet/>
      <dgm:spPr/>
      <dgm:t>
        <a:bodyPr/>
        <a:lstStyle/>
        <a:p>
          <a:r>
            <a:rPr lang="en-US"/>
            <a:t>Roland-Morris Disability Questionnaire (RMDQ)</a:t>
          </a:r>
        </a:p>
      </dgm:t>
    </dgm:pt>
    <dgm:pt modelId="{D1DDBEEC-7AC2-4856-A7EF-23D2C34D3723}" type="parTrans" cxnId="{56AD6B97-5AAE-441D-B42A-2E45DB17247B}">
      <dgm:prSet/>
      <dgm:spPr/>
      <dgm:t>
        <a:bodyPr/>
        <a:lstStyle/>
        <a:p>
          <a:endParaRPr lang="en-US"/>
        </a:p>
      </dgm:t>
    </dgm:pt>
    <dgm:pt modelId="{392EF0AD-4BDE-4CE8-A73E-3812EB3A08F3}" type="sibTrans" cxnId="{56AD6B97-5AAE-441D-B42A-2E45DB17247B}">
      <dgm:prSet/>
      <dgm:spPr/>
      <dgm:t>
        <a:bodyPr/>
        <a:lstStyle/>
        <a:p>
          <a:endParaRPr lang="en-US"/>
        </a:p>
      </dgm:t>
    </dgm:pt>
    <dgm:pt modelId="{36C64EB8-6D9D-4D14-A2FD-BE13947BFF8A}">
      <dgm:prSet/>
      <dgm:spPr/>
      <dgm:t>
        <a:bodyPr/>
        <a:lstStyle/>
        <a:p>
          <a:r>
            <a:rPr lang="en-US"/>
            <a:t>Short form of the Orebro Musculoskeletal Pain Questionnaire (OMPQ)</a:t>
          </a:r>
        </a:p>
      </dgm:t>
    </dgm:pt>
    <dgm:pt modelId="{62007840-7424-4162-A9AC-9D49F44571E1}" type="parTrans" cxnId="{487BD737-9A1D-48B3-8483-91D432483143}">
      <dgm:prSet/>
      <dgm:spPr/>
      <dgm:t>
        <a:bodyPr/>
        <a:lstStyle/>
        <a:p>
          <a:endParaRPr lang="en-US"/>
        </a:p>
      </dgm:t>
    </dgm:pt>
    <dgm:pt modelId="{CFD1781E-1358-40EF-AE96-48FF61C9A563}" type="sibTrans" cxnId="{487BD737-9A1D-48B3-8483-91D432483143}">
      <dgm:prSet/>
      <dgm:spPr/>
      <dgm:t>
        <a:bodyPr/>
        <a:lstStyle/>
        <a:p>
          <a:endParaRPr lang="en-US"/>
        </a:p>
      </dgm:t>
    </dgm:pt>
    <dgm:pt modelId="{4243F686-1A06-4CFA-8167-DB70B4633998}">
      <dgm:prSet/>
      <dgm:spPr/>
      <dgm:t>
        <a:bodyPr/>
        <a:lstStyle/>
        <a:p>
          <a:r>
            <a:rPr lang="en-US"/>
            <a:t>Subgroups for Targeted Treatment (STarT) Back Tool</a:t>
          </a:r>
        </a:p>
      </dgm:t>
    </dgm:pt>
    <dgm:pt modelId="{B70D320B-52CB-4601-BC0F-1E9A3717B933}" type="parTrans" cxnId="{2DCE912C-4442-4B47-A1E4-1D80FF14A84D}">
      <dgm:prSet/>
      <dgm:spPr/>
      <dgm:t>
        <a:bodyPr/>
        <a:lstStyle/>
        <a:p>
          <a:endParaRPr lang="en-US"/>
        </a:p>
      </dgm:t>
    </dgm:pt>
    <dgm:pt modelId="{6F106F9D-6A07-40AB-A7CC-A122CC595286}" type="sibTrans" cxnId="{2DCE912C-4442-4B47-A1E4-1D80FF14A84D}">
      <dgm:prSet/>
      <dgm:spPr/>
      <dgm:t>
        <a:bodyPr/>
        <a:lstStyle/>
        <a:p>
          <a:endParaRPr lang="en-US"/>
        </a:p>
      </dgm:t>
    </dgm:pt>
    <dgm:pt modelId="{59BD752C-27CA-4F2E-9424-C8CD9CCFA65E}" type="pres">
      <dgm:prSet presAssocID="{F299AE64-37EC-46AF-9F1F-B804B876A2BD}" presName="linear" presStyleCnt="0">
        <dgm:presLayoutVars>
          <dgm:animLvl val="lvl"/>
          <dgm:resizeHandles val="exact"/>
        </dgm:presLayoutVars>
      </dgm:prSet>
      <dgm:spPr/>
    </dgm:pt>
    <dgm:pt modelId="{399D66B5-7ED0-4298-B94C-0ED44FC35D2F}" type="pres">
      <dgm:prSet presAssocID="{ACD89F94-6908-4024-88C3-181466782C02}" presName="parentText" presStyleLbl="node1" presStyleIdx="0" presStyleCnt="7">
        <dgm:presLayoutVars>
          <dgm:chMax val="0"/>
          <dgm:bulletEnabled val="1"/>
        </dgm:presLayoutVars>
      </dgm:prSet>
      <dgm:spPr/>
    </dgm:pt>
    <dgm:pt modelId="{74CE83C1-B0A7-40B8-80FC-A0C844873324}" type="pres">
      <dgm:prSet presAssocID="{ACD89F94-6908-4024-88C3-181466782C02}" presName="childText" presStyleLbl="revTx" presStyleIdx="0" presStyleCnt="1">
        <dgm:presLayoutVars>
          <dgm:bulletEnabled val="1"/>
        </dgm:presLayoutVars>
      </dgm:prSet>
      <dgm:spPr/>
    </dgm:pt>
    <dgm:pt modelId="{D59C2422-CDA3-4BBA-AD58-F1D58F154EEA}" type="pres">
      <dgm:prSet presAssocID="{3A01160E-4E86-440C-A4AE-CA234E6EDA7F}" presName="parentText" presStyleLbl="node1" presStyleIdx="1" presStyleCnt="7">
        <dgm:presLayoutVars>
          <dgm:chMax val="0"/>
          <dgm:bulletEnabled val="1"/>
        </dgm:presLayoutVars>
      </dgm:prSet>
      <dgm:spPr/>
    </dgm:pt>
    <dgm:pt modelId="{2101ABE6-7059-468F-8048-B1DDC59BDC5A}" type="pres">
      <dgm:prSet presAssocID="{517923AE-1D90-453D-A48B-631CFD214410}" presName="spacer" presStyleCnt="0"/>
      <dgm:spPr/>
    </dgm:pt>
    <dgm:pt modelId="{01AC2BBB-2376-459D-B645-6DDD12BE5D71}" type="pres">
      <dgm:prSet presAssocID="{4FC945A2-3489-4A28-9846-7593DD1F596E}" presName="parentText" presStyleLbl="node1" presStyleIdx="2" presStyleCnt="7">
        <dgm:presLayoutVars>
          <dgm:chMax val="0"/>
          <dgm:bulletEnabled val="1"/>
        </dgm:presLayoutVars>
      </dgm:prSet>
      <dgm:spPr/>
    </dgm:pt>
    <dgm:pt modelId="{FF187D60-5766-4B1E-9508-497BEE3C01FF}" type="pres">
      <dgm:prSet presAssocID="{7E9283CE-4E3D-4D96-BD05-BE402E193B97}" presName="spacer" presStyleCnt="0"/>
      <dgm:spPr/>
    </dgm:pt>
    <dgm:pt modelId="{0D520566-E054-478A-A5C3-7CD06731144A}" type="pres">
      <dgm:prSet presAssocID="{C4E43DF6-C59E-4D8E-BE4C-F3B839921254}" presName="parentText" presStyleLbl="node1" presStyleIdx="3" presStyleCnt="7">
        <dgm:presLayoutVars>
          <dgm:chMax val="0"/>
          <dgm:bulletEnabled val="1"/>
        </dgm:presLayoutVars>
      </dgm:prSet>
      <dgm:spPr/>
    </dgm:pt>
    <dgm:pt modelId="{6F88CD90-C47F-40B9-B975-8043C99A0076}" type="pres">
      <dgm:prSet presAssocID="{7DFB9C83-653C-4547-8F70-C02CA81207F0}" presName="spacer" presStyleCnt="0"/>
      <dgm:spPr/>
    </dgm:pt>
    <dgm:pt modelId="{3A2479ED-3E9B-4EE0-85B9-AA8EEBC63799}" type="pres">
      <dgm:prSet presAssocID="{FD7B4354-4BE9-4414-89C9-A075D712F10A}" presName="parentText" presStyleLbl="node1" presStyleIdx="4" presStyleCnt="7">
        <dgm:presLayoutVars>
          <dgm:chMax val="0"/>
          <dgm:bulletEnabled val="1"/>
        </dgm:presLayoutVars>
      </dgm:prSet>
      <dgm:spPr/>
    </dgm:pt>
    <dgm:pt modelId="{4F65F832-79C4-455C-AB31-724C5DF076E4}" type="pres">
      <dgm:prSet presAssocID="{392EF0AD-4BDE-4CE8-A73E-3812EB3A08F3}" presName="spacer" presStyleCnt="0"/>
      <dgm:spPr/>
    </dgm:pt>
    <dgm:pt modelId="{581A4105-5192-4D7D-81CF-DA63249AEBE4}" type="pres">
      <dgm:prSet presAssocID="{36C64EB8-6D9D-4D14-A2FD-BE13947BFF8A}" presName="parentText" presStyleLbl="node1" presStyleIdx="5" presStyleCnt="7">
        <dgm:presLayoutVars>
          <dgm:chMax val="0"/>
          <dgm:bulletEnabled val="1"/>
        </dgm:presLayoutVars>
      </dgm:prSet>
      <dgm:spPr/>
    </dgm:pt>
    <dgm:pt modelId="{A9B16E23-9A75-4A27-BE6E-71D6C0ACD0F9}" type="pres">
      <dgm:prSet presAssocID="{CFD1781E-1358-40EF-AE96-48FF61C9A563}" presName="spacer" presStyleCnt="0"/>
      <dgm:spPr/>
    </dgm:pt>
    <dgm:pt modelId="{3CAF50D6-2541-48C4-AC1D-2D1A28FC638C}" type="pres">
      <dgm:prSet presAssocID="{4243F686-1A06-4CFA-8167-DB70B4633998}" presName="parentText" presStyleLbl="node1" presStyleIdx="6" presStyleCnt="7">
        <dgm:presLayoutVars>
          <dgm:chMax val="0"/>
          <dgm:bulletEnabled val="1"/>
        </dgm:presLayoutVars>
      </dgm:prSet>
      <dgm:spPr/>
    </dgm:pt>
  </dgm:ptLst>
  <dgm:cxnLst>
    <dgm:cxn modelId="{553D0102-3C86-4501-89B9-4CA8492FEA93}" type="presOf" srcId="{36C64EB8-6D9D-4D14-A2FD-BE13947BFF8A}" destId="{581A4105-5192-4D7D-81CF-DA63249AEBE4}" srcOrd="0" destOrd="0" presId="urn:microsoft.com/office/officeart/2005/8/layout/vList2"/>
    <dgm:cxn modelId="{B5717214-A451-4E6E-A4FC-4D64BA749197}" srcId="{F299AE64-37EC-46AF-9F1F-B804B876A2BD}" destId="{3A01160E-4E86-440C-A4AE-CA234E6EDA7F}" srcOrd="1" destOrd="0" parTransId="{96BF2E9D-7F27-4204-823C-E75508903A01}" sibTransId="{517923AE-1D90-453D-A48B-631CFD214410}"/>
    <dgm:cxn modelId="{F4389121-3DD0-41D6-A4A1-D7215B728CD5}" type="presOf" srcId="{3A01160E-4E86-440C-A4AE-CA234E6EDA7F}" destId="{D59C2422-CDA3-4BBA-AD58-F1D58F154EEA}" srcOrd="0" destOrd="0" presId="urn:microsoft.com/office/officeart/2005/8/layout/vList2"/>
    <dgm:cxn modelId="{2DCE912C-4442-4B47-A1E4-1D80FF14A84D}" srcId="{F299AE64-37EC-46AF-9F1F-B804B876A2BD}" destId="{4243F686-1A06-4CFA-8167-DB70B4633998}" srcOrd="6" destOrd="0" parTransId="{B70D320B-52CB-4601-BC0F-1E9A3717B933}" sibTransId="{6F106F9D-6A07-40AB-A7CC-A122CC595286}"/>
    <dgm:cxn modelId="{487BD737-9A1D-48B3-8483-91D432483143}" srcId="{F299AE64-37EC-46AF-9F1F-B804B876A2BD}" destId="{36C64EB8-6D9D-4D14-A2FD-BE13947BFF8A}" srcOrd="5" destOrd="0" parTransId="{62007840-7424-4162-A9AC-9D49F44571E1}" sibTransId="{CFD1781E-1358-40EF-AE96-48FF61C9A563}"/>
    <dgm:cxn modelId="{E80FE45E-8F60-49FF-9731-AA9CB780AF7A}" srcId="{F299AE64-37EC-46AF-9F1F-B804B876A2BD}" destId="{ACD89F94-6908-4024-88C3-181466782C02}" srcOrd="0" destOrd="0" parTransId="{F1729898-0B38-463A-8FC1-92E6BEFD5448}" sibTransId="{092D4446-A20C-4B7E-92F8-8C4E0884D323}"/>
    <dgm:cxn modelId="{8AEE8B5F-A971-42AB-B319-ECF0BFD2FBB0}" srcId="{ACD89F94-6908-4024-88C3-181466782C02}" destId="{892B369A-B253-444A-9166-382C79B1A82F}" srcOrd="0" destOrd="0" parTransId="{071FA48E-122D-4E02-A37B-3A3F31221C42}" sibTransId="{91939EEB-D6C9-427F-BE86-3E74EF1B5F5C}"/>
    <dgm:cxn modelId="{788BAE4B-57ED-485F-80D2-6D505B3821E3}" type="presOf" srcId="{FD7B4354-4BE9-4414-89C9-A075D712F10A}" destId="{3A2479ED-3E9B-4EE0-85B9-AA8EEBC63799}" srcOrd="0" destOrd="0" presId="urn:microsoft.com/office/officeart/2005/8/layout/vList2"/>
    <dgm:cxn modelId="{5479DD85-B3EB-4C89-8AB9-CF60C058FF3A}" type="presOf" srcId="{4FC945A2-3489-4A28-9846-7593DD1F596E}" destId="{01AC2BBB-2376-459D-B645-6DDD12BE5D71}" srcOrd="0" destOrd="0" presId="urn:microsoft.com/office/officeart/2005/8/layout/vList2"/>
    <dgm:cxn modelId="{6A23F489-6B04-43E1-840C-37E173594EFC}" type="presOf" srcId="{ACD89F94-6908-4024-88C3-181466782C02}" destId="{399D66B5-7ED0-4298-B94C-0ED44FC35D2F}" srcOrd="0" destOrd="0" presId="urn:microsoft.com/office/officeart/2005/8/layout/vList2"/>
    <dgm:cxn modelId="{C8F7A791-D5B0-4150-BC7D-99F8398527BB}" type="presOf" srcId="{4243F686-1A06-4CFA-8167-DB70B4633998}" destId="{3CAF50D6-2541-48C4-AC1D-2D1A28FC638C}" srcOrd="0" destOrd="0" presId="urn:microsoft.com/office/officeart/2005/8/layout/vList2"/>
    <dgm:cxn modelId="{2FCFB394-021D-4E5D-ABA4-E2324C642640}" srcId="{F299AE64-37EC-46AF-9F1F-B804B876A2BD}" destId="{4FC945A2-3489-4A28-9846-7593DD1F596E}" srcOrd="2" destOrd="0" parTransId="{D55B6603-0F9A-4AEF-B501-252572EAFBC4}" sibTransId="{7E9283CE-4E3D-4D96-BD05-BE402E193B97}"/>
    <dgm:cxn modelId="{56AD6B97-5AAE-441D-B42A-2E45DB17247B}" srcId="{F299AE64-37EC-46AF-9F1F-B804B876A2BD}" destId="{FD7B4354-4BE9-4414-89C9-A075D712F10A}" srcOrd="4" destOrd="0" parTransId="{D1DDBEEC-7AC2-4856-A7EF-23D2C34D3723}" sibTransId="{392EF0AD-4BDE-4CE8-A73E-3812EB3A08F3}"/>
    <dgm:cxn modelId="{A4B00E98-D851-4410-98AD-B86D2C575E71}" type="presOf" srcId="{892B369A-B253-444A-9166-382C79B1A82F}" destId="{74CE83C1-B0A7-40B8-80FC-A0C844873324}" srcOrd="0" destOrd="0" presId="urn:microsoft.com/office/officeart/2005/8/layout/vList2"/>
    <dgm:cxn modelId="{89A15FBA-BAB0-4792-A75D-EDF5F1ED38FE}" srcId="{F299AE64-37EC-46AF-9F1F-B804B876A2BD}" destId="{C4E43DF6-C59E-4D8E-BE4C-F3B839921254}" srcOrd="3" destOrd="0" parTransId="{645C93CC-25E0-488D-8BA7-CC1D6385338C}" sibTransId="{7DFB9C83-653C-4547-8F70-C02CA81207F0}"/>
    <dgm:cxn modelId="{D1746BFA-B831-4890-9E2F-49E217ABC5B1}" type="presOf" srcId="{C4E43DF6-C59E-4D8E-BE4C-F3B839921254}" destId="{0D520566-E054-478A-A5C3-7CD06731144A}" srcOrd="0" destOrd="0" presId="urn:microsoft.com/office/officeart/2005/8/layout/vList2"/>
    <dgm:cxn modelId="{E4F673FC-86C8-49EC-AFA0-E51EB576F798}" type="presOf" srcId="{F299AE64-37EC-46AF-9F1F-B804B876A2BD}" destId="{59BD752C-27CA-4F2E-9424-C8CD9CCFA65E}" srcOrd="0" destOrd="0" presId="urn:microsoft.com/office/officeart/2005/8/layout/vList2"/>
    <dgm:cxn modelId="{673CA386-C587-4584-B739-6CBCBC09D45D}" type="presParOf" srcId="{59BD752C-27CA-4F2E-9424-C8CD9CCFA65E}" destId="{399D66B5-7ED0-4298-B94C-0ED44FC35D2F}" srcOrd="0" destOrd="0" presId="urn:microsoft.com/office/officeart/2005/8/layout/vList2"/>
    <dgm:cxn modelId="{75E49730-6B15-420B-B03A-CBF6FA856595}" type="presParOf" srcId="{59BD752C-27CA-4F2E-9424-C8CD9CCFA65E}" destId="{74CE83C1-B0A7-40B8-80FC-A0C844873324}" srcOrd="1" destOrd="0" presId="urn:microsoft.com/office/officeart/2005/8/layout/vList2"/>
    <dgm:cxn modelId="{CD299180-089E-4B45-AB14-E3F20B4FFB87}" type="presParOf" srcId="{59BD752C-27CA-4F2E-9424-C8CD9CCFA65E}" destId="{D59C2422-CDA3-4BBA-AD58-F1D58F154EEA}" srcOrd="2" destOrd="0" presId="urn:microsoft.com/office/officeart/2005/8/layout/vList2"/>
    <dgm:cxn modelId="{934D8CC7-84F8-4B68-9651-AA2F58EE2E88}" type="presParOf" srcId="{59BD752C-27CA-4F2E-9424-C8CD9CCFA65E}" destId="{2101ABE6-7059-468F-8048-B1DDC59BDC5A}" srcOrd="3" destOrd="0" presId="urn:microsoft.com/office/officeart/2005/8/layout/vList2"/>
    <dgm:cxn modelId="{1DE73DC6-4B15-4354-B0BF-F7F0D32C7920}" type="presParOf" srcId="{59BD752C-27CA-4F2E-9424-C8CD9CCFA65E}" destId="{01AC2BBB-2376-459D-B645-6DDD12BE5D71}" srcOrd="4" destOrd="0" presId="urn:microsoft.com/office/officeart/2005/8/layout/vList2"/>
    <dgm:cxn modelId="{9AEC3A8B-F75C-4F55-9733-369A92139447}" type="presParOf" srcId="{59BD752C-27CA-4F2E-9424-C8CD9CCFA65E}" destId="{FF187D60-5766-4B1E-9508-497BEE3C01FF}" srcOrd="5" destOrd="0" presId="urn:microsoft.com/office/officeart/2005/8/layout/vList2"/>
    <dgm:cxn modelId="{0FE0A232-05B2-48FD-837E-1B3F77824510}" type="presParOf" srcId="{59BD752C-27CA-4F2E-9424-C8CD9CCFA65E}" destId="{0D520566-E054-478A-A5C3-7CD06731144A}" srcOrd="6" destOrd="0" presId="urn:microsoft.com/office/officeart/2005/8/layout/vList2"/>
    <dgm:cxn modelId="{5E8BA404-9E8D-4EDD-B13A-A5093A1346F5}" type="presParOf" srcId="{59BD752C-27CA-4F2E-9424-C8CD9CCFA65E}" destId="{6F88CD90-C47F-40B9-B975-8043C99A0076}" srcOrd="7" destOrd="0" presId="urn:microsoft.com/office/officeart/2005/8/layout/vList2"/>
    <dgm:cxn modelId="{A993DA87-88ED-4641-A374-3A9A948296C6}" type="presParOf" srcId="{59BD752C-27CA-4F2E-9424-C8CD9CCFA65E}" destId="{3A2479ED-3E9B-4EE0-85B9-AA8EEBC63799}" srcOrd="8" destOrd="0" presId="urn:microsoft.com/office/officeart/2005/8/layout/vList2"/>
    <dgm:cxn modelId="{A9B11103-4730-4FA2-B820-A4CA06BAE9AE}" type="presParOf" srcId="{59BD752C-27CA-4F2E-9424-C8CD9CCFA65E}" destId="{4F65F832-79C4-455C-AB31-724C5DF076E4}" srcOrd="9" destOrd="0" presId="urn:microsoft.com/office/officeart/2005/8/layout/vList2"/>
    <dgm:cxn modelId="{E722F47D-3D3B-4F26-9D63-4E5AEC8FC8D6}" type="presParOf" srcId="{59BD752C-27CA-4F2E-9424-C8CD9CCFA65E}" destId="{581A4105-5192-4D7D-81CF-DA63249AEBE4}" srcOrd="10" destOrd="0" presId="urn:microsoft.com/office/officeart/2005/8/layout/vList2"/>
    <dgm:cxn modelId="{47AC3AF4-5AB3-4A4D-86AB-EB723FE11E6F}" type="presParOf" srcId="{59BD752C-27CA-4F2E-9424-C8CD9CCFA65E}" destId="{A9B16E23-9A75-4A27-BE6E-71D6C0ACD0F9}" srcOrd="11" destOrd="0" presId="urn:microsoft.com/office/officeart/2005/8/layout/vList2"/>
    <dgm:cxn modelId="{6849BC38-8ED0-4ECC-AA21-AB0C9B8413C9}" type="presParOf" srcId="{59BD752C-27CA-4F2E-9424-C8CD9CCFA65E}" destId="{3CAF50D6-2541-48C4-AC1D-2D1A28FC638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71199-49A3-46B8-8E9C-3B14DB36EA33}">
      <dsp:nvSpPr>
        <dsp:cNvPr id="0" name=""/>
        <dsp:cNvSpPr/>
      </dsp:nvSpPr>
      <dsp:spPr>
        <a:xfrm rot="5400000">
          <a:off x="5712219" y="-2231164"/>
          <a:ext cx="1166849" cy="59253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118110" rIns="236220" bIns="118110" numCol="1" spcCol="1270" anchor="ctr" anchorCtr="0">
          <a:noAutofit/>
        </a:bodyPr>
        <a:lstStyle/>
        <a:p>
          <a:pPr marL="285750" lvl="1" indent="-285750" algn="l" defTabSz="2755900">
            <a:lnSpc>
              <a:spcPct val="90000"/>
            </a:lnSpc>
            <a:spcBef>
              <a:spcPct val="0"/>
            </a:spcBef>
            <a:spcAft>
              <a:spcPct val="15000"/>
            </a:spcAft>
            <a:buChar char="•"/>
          </a:pPr>
          <a:endParaRPr lang="en-US" sz="6200" kern="1200" dirty="0"/>
        </a:p>
      </dsp:txBody>
      <dsp:txXfrm rot="-5400000">
        <a:off x="3332988" y="205028"/>
        <a:ext cx="5868351" cy="1052927"/>
      </dsp:txXfrm>
    </dsp:sp>
    <dsp:sp modelId="{39F19297-5BD7-4342-BF3A-DDE8D0ADEB6C}">
      <dsp:nvSpPr>
        <dsp:cNvPr id="0" name=""/>
        <dsp:cNvSpPr/>
      </dsp:nvSpPr>
      <dsp:spPr>
        <a:xfrm>
          <a:off x="0" y="2209"/>
          <a:ext cx="3332988"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Multiple Scores (Profile)</a:t>
          </a:r>
        </a:p>
      </dsp:txBody>
      <dsp:txXfrm>
        <a:off x="71201" y="73410"/>
        <a:ext cx="3190586" cy="1316160"/>
      </dsp:txXfrm>
    </dsp:sp>
    <dsp:sp modelId="{E7A078D1-C32C-49CC-A2FA-D02FA4CCD4E2}">
      <dsp:nvSpPr>
        <dsp:cNvPr id="0" name=""/>
        <dsp:cNvSpPr/>
      </dsp:nvSpPr>
      <dsp:spPr>
        <a:xfrm>
          <a:off x="0" y="1533700"/>
          <a:ext cx="3332988"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Physical and Mental Health Summary Scores </a:t>
          </a:r>
        </a:p>
      </dsp:txBody>
      <dsp:txXfrm>
        <a:off x="71201" y="1604901"/>
        <a:ext cx="3190586" cy="1316160"/>
      </dsp:txXfrm>
    </dsp:sp>
    <dsp:sp modelId="{95EFC2D3-6B95-4063-8E8E-632BFC8D618E}">
      <dsp:nvSpPr>
        <dsp:cNvPr id="0" name=""/>
        <dsp:cNvSpPr/>
      </dsp:nvSpPr>
      <dsp:spPr>
        <a:xfrm rot="5400000">
          <a:off x="5712219" y="831815"/>
          <a:ext cx="1166849" cy="59253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118110" rIns="236220" bIns="1181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Preference-based score</a:t>
          </a:r>
        </a:p>
        <a:p>
          <a:pPr marL="457200" lvl="2" indent="-228600" algn="l" defTabSz="977900">
            <a:lnSpc>
              <a:spcPct val="90000"/>
            </a:lnSpc>
            <a:spcBef>
              <a:spcPct val="0"/>
            </a:spcBef>
            <a:spcAft>
              <a:spcPct val="15000"/>
            </a:spcAft>
            <a:buChar char="•"/>
          </a:pPr>
          <a:r>
            <a:rPr lang="en-US" sz="2200" kern="1200" dirty="0"/>
            <a:t>(0 = dead, 1 = “perfect health”</a:t>
          </a:r>
        </a:p>
        <a:p>
          <a:pPr marL="457200" lvl="2" indent="-228600" algn="l" defTabSz="889000">
            <a:lnSpc>
              <a:spcPct val="90000"/>
            </a:lnSpc>
            <a:spcBef>
              <a:spcPct val="0"/>
            </a:spcBef>
            <a:spcAft>
              <a:spcPct val="15000"/>
            </a:spcAft>
            <a:buChar char="•"/>
          </a:pPr>
          <a:r>
            <a:rPr lang="en-US" sz="2000" kern="1200" dirty="0"/>
            <a:t>HUI-3, EQ-5D-5L,SF-6D, </a:t>
          </a:r>
          <a:r>
            <a:rPr lang="en-US" sz="2000" kern="1200" dirty="0" err="1"/>
            <a:t>PROPr</a:t>
          </a:r>
          <a:endParaRPr lang="en-US" sz="2000" kern="1200" dirty="0"/>
        </a:p>
        <a:p>
          <a:pPr marL="228600" lvl="1" indent="-228600" algn="l" defTabSz="977900">
            <a:lnSpc>
              <a:spcPct val="90000"/>
            </a:lnSpc>
            <a:spcBef>
              <a:spcPct val="0"/>
            </a:spcBef>
            <a:spcAft>
              <a:spcPct val="15000"/>
            </a:spcAft>
            <a:buChar char="•"/>
          </a:pPr>
          <a:r>
            <a:rPr lang="en-US" sz="2200" kern="1200" dirty="0"/>
            <a:t>SF-36 total score (Lins &amp; Carvalho, 2016) </a:t>
          </a:r>
        </a:p>
      </dsp:txBody>
      <dsp:txXfrm rot="-5400000">
        <a:off x="3332988" y="3268008"/>
        <a:ext cx="5868351" cy="1052927"/>
      </dsp:txXfrm>
    </dsp:sp>
    <dsp:sp modelId="{89DCAEEE-DD98-41EA-80BC-719B3AFFBF4C}">
      <dsp:nvSpPr>
        <dsp:cNvPr id="0" name=""/>
        <dsp:cNvSpPr/>
      </dsp:nvSpPr>
      <dsp:spPr>
        <a:xfrm>
          <a:off x="0" y="3065190"/>
          <a:ext cx="3332988"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Single Score</a:t>
          </a:r>
        </a:p>
      </dsp:txBody>
      <dsp:txXfrm>
        <a:off x="71201" y="3136391"/>
        <a:ext cx="3190586" cy="131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66B5-7ED0-4298-B94C-0ED44FC35D2F}">
      <dsp:nvSpPr>
        <dsp:cNvPr id="0" name=""/>
        <dsp:cNvSpPr/>
      </dsp:nvSpPr>
      <dsp:spPr>
        <a:xfrm>
          <a:off x="0" y="47328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Standardized factor loadings on pain latent variable</a:t>
          </a:r>
        </a:p>
      </dsp:txBody>
      <dsp:txXfrm>
        <a:off x="21075" y="494361"/>
        <a:ext cx="8644650" cy="389580"/>
      </dsp:txXfrm>
    </dsp:sp>
    <dsp:sp modelId="{74CE83C1-B0A7-40B8-80FC-A0C844873324}">
      <dsp:nvSpPr>
        <dsp:cNvPr id="0" name=""/>
        <dsp:cNvSpPr/>
      </dsp:nvSpPr>
      <dsp:spPr>
        <a:xfrm>
          <a:off x="0" y="905016"/>
          <a:ext cx="86868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0.782 (RMDQ) to 0.870 (ISS)  </a:t>
          </a:r>
        </a:p>
      </dsp:txBody>
      <dsp:txXfrm>
        <a:off x="0" y="905016"/>
        <a:ext cx="8686800" cy="298080"/>
      </dsp:txXfrm>
    </dsp:sp>
    <dsp:sp modelId="{D59C2422-CDA3-4BBA-AD58-F1D58F154EEA}">
      <dsp:nvSpPr>
        <dsp:cNvPr id="0" name=""/>
        <dsp:cNvSpPr/>
      </dsp:nvSpPr>
      <dsp:spPr>
        <a:xfrm>
          <a:off x="0" y="120309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Graded Chronic Pain Scale (GCPS) disability score.   </a:t>
          </a:r>
        </a:p>
      </dsp:txBody>
      <dsp:txXfrm>
        <a:off x="21075" y="1224171"/>
        <a:ext cx="8644650" cy="389580"/>
      </dsp:txXfrm>
    </dsp:sp>
    <dsp:sp modelId="{01AC2BBB-2376-459D-B645-6DDD12BE5D71}">
      <dsp:nvSpPr>
        <dsp:cNvPr id="0" name=""/>
        <dsp:cNvSpPr/>
      </dsp:nvSpPr>
      <dsp:spPr>
        <a:xfrm>
          <a:off x="0" y="168666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Oswestry Disability Index (ODI)</a:t>
          </a:r>
        </a:p>
      </dsp:txBody>
      <dsp:txXfrm>
        <a:off x="21075" y="1707741"/>
        <a:ext cx="8644650" cy="389580"/>
      </dsp:txXfrm>
    </dsp:sp>
    <dsp:sp modelId="{0D520566-E054-478A-A5C3-7CD06731144A}">
      <dsp:nvSpPr>
        <dsp:cNvPr id="0" name=""/>
        <dsp:cNvSpPr/>
      </dsp:nvSpPr>
      <dsp:spPr>
        <a:xfrm>
          <a:off x="0" y="217023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PEG (Pain intensity, interference with Enjoyment of life, interference with General activity)</a:t>
          </a:r>
        </a:p>
      </dsp:txBody>
      <dsp:txXfrm>
        <a:off x="21075" y="2191311"/>
        <a:ext cx="8644650" cy="389580"/>
      </dsp:txXfrm>
    </dsp:sp>
    <dsp:sp modelId="{3A2479ED-3E9B-4EE0-85B9-AA8EEBC63799}">
      <dsp:nvSpPr>
        <dsp:cNvPr id="0" name=""/>
        <dsp:cNvSpPr/>
      </dsp:nvSpPr>
      <dsp:spPr>
        <a:xfrm>
          <a:off x="0" y="265380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Roland-Morris Disability Questionnaire (RMDQ)</a:t>
          </a:r>
        </a:p>
      </dsp:txBody>
      <dsp:txXfrm>
        <a:off x="21075" y="2674881"/>
        <a:ext cx="8644650" cy="389580"/>
      </dsp:txXfrm>
    </dsp:sp>
    <dsp:sp modelId="{581A4105-5192-4D7D-81CF-DA63249AEBE4}">
      <dsp:nvSpPr>
        <dsp:cNvPr id="0" name=""/>
        <dsp:cNvSpPr/>
      </dsp:nvSpPr>
      <dsp:spPr>
        <a:xfrm>
          <a:off x="0" y="313737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Short form of the Orebro Musculoskeletal Pain Questionnaire (OMPQ)</a:t>
          </a:r>
        </a:p>
      </dsp:txBody>
      <dsp:txXfrm>
        <a:off x="21075" y="3158451"/>
        <a:ext cx="8644650" cy="389580"/>
      </dsp:txXfrm>
    </dsp:sp>
    <dsp:sp modelId="{3CAF50D6-2541-48C4-AC1D-2D1A28FC638C}">
      <dsp:nvSpPr>
        <dsp:cNvPr id="0" name=""/>
        <dsp:cNvSpPr/>
      </dsp:nvSpPr>
      <dsp:spPr>
        <a:xfrm>
          <a:off x="0" y="3620946"/>
          <a:ext cx="86868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Subgroups for Targeted Treatment (STarT) Back Tool</a:t>
          </a:r>
        </a:p>
      </dsp:txBody>
      <dsp:txXfrm>
        <a:off x="21075" y="3642021"/>
        <a:ext cx="86446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745"/>
          </a:xfrm>
          <a:prstGeom prst="rect">
            <a:avLst/>
          </a:prstGeom>
        </p:spPr>
        <p:txBody>
          <a:bodyPr vert="horz" lIns="93328" tIns="46665" rIns="93328" bIns="4666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3093" y="0"/>
            <a:ext cx="3077740" cy="469745"/>
          </a:xfrm>
          <a:prstGeom prst="rect">
            <a:avLst/>
          </a:prstGeom>
        </p:spPr>
        <p:txBody>
          <a:bodyPr vert="horz" lIns="93328" tIns="46665" rIns="93328" bIns="46665" rtlCol="0"/>
          <a:lstStyle>
            <a:lvl1pPr algn="r" fontAlgn="auto">
              <a:spcBef>
                <a:spcPts val="0"/>
              </a:spcBef>
              <a:spcAft>
                <a:spcPts val="0"/>
              </a:spcAft>
              <a:defRPr sz="1200" smtClean="0">
                <a:latin typeface="+mn-lt"/>
              </a:defRPr>
            </a:lvl1pPr>
          </a:lstStyle>
          <a:p>
            <a:pPr>
              <a:defRPr/>
            </a:pPr>
            <a:fld id="{5FDFCD63-E314-435B-86D1-50E6A30AAB62}" type="datetimeFigureOut">
              <a:rPr lang="en-US"/>
              <a:pPr>
                <a:defRPr/>
              </a:pPr>
              <a:t>11/22/2024</a:t>
            </a:fld>
            <a:endParaRPr lang="en-US"/>
          </a:p>
        </p:txBody>
      </p:sp>
      <p:sp>
        <p:nvSpPr>
          <p:cNvPr id="4" name="Footer Placeholder 3"/>
          <p:cNvSpPr>
            <a:spLocks noGrp="1"/>
          </p:cNvSpPr>
          <p:nvPr>
            <p:ph type="ftr" sz="quarter" idx="2"/>
          </p:nvPr>
        </p:nvSpPr>
        <p:spPr>
          <a:xfrm>
            <a:off x="0" y="8917128"/>
            <a:ext cx="3077740" cy="469745"/>
          </a:xfrm>
          <a:prstGeom prst="rect">
            <a:avLst/>
          </a:prstGeom>
        </p:spPr>
        <p:txBody>
          <a:bodyPr vert="horz" lIns="93328" tIns="46665" rIns="93328" bIns="4666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3093" y="8917128"/>
            <a:ext cx="3077740" cy="469745"/>
          </a:xfrm>
          <a:prstGeom prst="rect">
            <a:avLst/>
          </a:prstGeom>
        </p:spPr>
        <p:txBody>
          <a:bodyPr vert="horz" lIns="93328" tIns="46665" rIns="93328" bIns="46665" rtlCol="0" anchor="b"/>
          <a:lstStyle>
            <a:lvl1pPr algn="r" fontAlgn="auto">
              <a:spcBef>
                <a:spcPts val="0"/>
              </a:spcBef>
              <a:spcAft>
                <a:spcPts val="0"/>
              </a:spcAft>
              <a:defRPr sz="1200" smtClean="0">
                <a:latin typeface="+mn-lt"/>
              </a:defRPr>
            </a:lvl1pPr>
          </a:lstStyle>
          <a:p>
            <a:pPr>
              <a:defRPr/>
            </a:pPr>
            <a:fld id="{C83FBBD3-E99D-45AB-BC35-2B81E90FF9E5}" type="slidenum">
              <a:rPr lang="en-US"/>
              <a:pPr>
                <a:defRPr/>
              </a:pPr>
              <a:t>‹#›</a:t>
            </a:fld>
            <a:endParaRPr lang="en-US"/>
          </a:p>
        </p:txBody>
      </p:sp>
    </p:spTree>
    <p:extLst>
      <p:ext uri="{BB962C8B-B14F-4D97-AF65-F5344CB8AC3E}">
        <p14:creationId xmlns:p14="http://schemas.microsoft.com/office/powerpoint/2010/main" val="30801553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4:58:19.68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1,'1014'0,"-996"1,0 0,0 2,1 0,-1 1,-1 1,1 0,-1 2,0 0,0 1,-1 0,0 1,-1 1,16 13,-18-14,0 0,1-1,0 0,0-2,0 1,19 4,89 16,-38-11,10 13,-70-20,0-2,1 0,47 6,40 2,22 1,-33-4,-11 0,302-5,-299-8,-70 2,0 2,-1 0,1 2,38 12,-36-9,0-1,0-2,35 4,228-7,-138-4,-92 2,-33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6:59:34.00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0 237,'23'-2,"1"0,-1-1,31-9,-6 1,177-45,-10 2,266-13,3 41,367 23,-440 5,544-2,-906 3,0 1,77 19,2 0,16-16,-112-8,1 2,0 1,-1 2,54 13,8 15,32 9,-103-35,1-1,0 0,35 0,403-4,-206-3,2885 2,-3107 1,64 12,13 2,-66-13,96 8,52 4,-90-10,21 13,-49-5,-2-1,-25-3,50 2,-37-10,-36 0,-1 0,1 1,-1 2,25 5,-14-2,1 0,-1-3,60-1,-53-2,0 2,44 7,-23 1,97 1,66-12,-79-1,766 2,-859-2,59-11,53-3,-103 13,95-18,-88 10,16-2,20-4,1 5,113 1,177 13,-246-2,-125-2,1-1,33-7,30-3,-65 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6:59:36.84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60,'35'-2,"70"-12,-60 6,15-2,2 0,96-5,-113 16,69 12,-1-1,36-10,21 0,-73 11,16 0,390-8,-277-7,-133 0,-31 0,112 11,-147-4,46 16,-53-14,2-1,-1-1,35 5,30-9,19 3,-93-3,1 1,-1 1,1 0,-1 1,0 0,14 7,-11-2,1-1,0-1,0 0,0-1,1-1,-1 0,1-2,31 4,122 9,-89-8,1-2,98-8,-60 0,792 3,-903-2,0 2,0-1,16 5,-6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10.52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1 241,'1018'0,"-993"-2,0-1,0 0,-1-2,38-13,24-4,-17 8,1 4,129-3,-166 12,-1-1,0-2,41-10,92-33,7-1,-103 35,0 3,89-2,143 14,-111 2,393-4,-546 2,64 11,13 1,284-12,-204-4,-130 1,76 3,-121 1,0 1,-1 1,32 11,-26-7,32 7,-29-11,26 6,70 6,-88-14,0 2,1 2,57 18,107 43,-164-57,0-1,64 8,-66-12,54 18,-13-3,-24-9,1-2,0-3,69 2,799-10,-692-15,6 1,344 16,-534 1,56 10,13 1,34-10,91 9,387 34,2-45,-309-2,-294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14.40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33,'89'0,"316"-12,-25-9,1 22,-141 1,771-2,-993 1,-1 1,0 1,0 0,0 1,27 11,-23-8,0-1,1 0,26 3,271-5,-171-6,246 2,-363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18.72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0,'1550'0,"-1531"2,0 0,0 1,-1 1,1 1,19 7,-13-4,43 9,117 18,-40-6,-94-19,-15-3,1-1,42 1,37-7,-91-1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25.73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1,'1065'0,"-891"13,-40-1,514-7,-356-7,2559 2,-2826 1,-1 2,38 8,-33-6,36 4,294-6,-184-5,328 2,-309-16,-17 1,394 14,-272 3,-266-1,64 13,9 0,230-12,-173-3,-135 0,0 2,-1 1,36 7,-23-1,1-2,53 1,84-8,-65-1,295 2,-383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31.27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0 119,'24'-1,"-1"-2,0 0,31-10,14-1,524-40,7 52,-299 4,2503-2,-2777 2,0 0,34 8,24 3,276-8,-200-7,5243 2,-5374-1,1-2,30-7,28-3,34-3,-72 8,60-1,8 9,-93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45.21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32,'5391'0,"-5349"2,60 11,25 1,371-11,-254-5,-237 2,258 11,38 9,3-21,-107-1,1183 2,-1160-15,-4 1,1784 13,-912 3,-1044-2,32 1,108-14,71-12,-112 13,395 0,-349 13,1727-1,-1880 2,1 2,-1 1,-1 2,43 14,-30-11,93 8,-84-12,295 8,-162-11,25 17,-147-12,22 4,83 7,459-19,-295-1,213 1,-535 1,0 0,1 2,20 6,-18-5,39 5,94-8,-153-1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03:48.03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0,'3305'0,"-3102"15,-12-1,226-14,-184-1,-68 16,-47-3,358-7,-266-7,1001 2,-1169-2,62-10,22-3,348 13,-244 3,-173-1,-32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1T12:40:31.55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0,'1774'0,"-1545"17,7-1,6595-19,-3658 5,-2142-2,-753 15,-46-1,574-11,-409-5,-303 2,151 19,-77-6,-6-1,-47 0,200-6,-199-7,-89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4:58:22.86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0,'641'0,"-595"2,61 11,30 1,417-13,-266-3,335 2,-587 2,64 11,-60-6,47 2,44 5,-7 0,-34-13,-54-2,1 2,71 10,-63-3,1-2,47 0,94-7,-64-1,-94 2,-4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1T12:40:37.42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64,'841'0,"-550"-14,-71 1,686 8,-506 7,-387-2,937 18,-751-8,169 12,414-9,-517-15,220 21,422-4,-593-17,1097 2,-1216 15,-19 0,246-14,-191-2,-5 17,-38-1,-70-13,138 9,71 20,169-12,-449-20,210 20,-167-9,-6-1,256 16,534-25,-383-2,-466 4,-1 0,42 10,-38-6,41 3,266-6,-172-5,301 2,-439-1,0-1,0-1,-1-1,37-11,-20 1,68-31,-77 27,50-36,-39 25,-39 26,0 1,-1-1,1 0,-1 0,0-1,6-7,-8 11,-1-1,1 1,-1-1,0 0,1 1,-1-1,0 0,0 0,0 1,1-1,-1 0,0 0,0 1,0-1,0 0,0 0,0 1,-1-1,1 0,0 0,0 1,0-1,-1 0,1 0,0 1,-1-1,1 0,0 1,-1-1,1 1,-1-1,1 1,-1-1,0 1,1-1,-1 1,1-1,-1 1,0-1,1 1,-1 0,0 0,0-1,1 1,-1 0,0 0,0 0,1 0,-2 0,-15-5,0 2,-22-3,-22-3,16-2,-105-22,92 21,22 5,-72-7,-317 12,206 4,-517-2,710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1T12:40:41.62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0 126,'316'-14,"-76"0,-149 11,763-45,203 2,383 48,-756-3,621 1,-1278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1T12:40:47.27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90,'1502'0,"-1416"5,-1 3,105 23,-176-29,44 7,92 2,62-12,-86-1,436 13,-387 0,244 23,115 4,4-38,-227-2,683 2,-687 15,-23 0,366-14,-293-2,-295 4,0 3,73 16,94 9,376-27,-314-7,2946 3,-3057 14,-49-1,406-8,-300-7,-94 1,165 3,20 29,90 2,1992-35,-2363 1,0-2,-1-2,0-2,90-27,-2-3,3 5,0 6,2 6,227-3,-121 8,-20 0,551 14,-370 2,499-1,-880-1,0-2,39-8,-37 5,53-3,-65 8,14 1,53-8,-71 5,0 1,-1-2,1 1,-1-2,1 1,-1-1,0-1,9-6,-5 2,5-5,1 1,0 1,1 1,0 1,37-13,34-2,-65 21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1T12:40:50.32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13038 250,'-1597'0,"1234"-15,95 1,-610-46,472-2,216 28,82 19,0 4,-134 4,181 9,-361-3,280-15,-15 0,-502 15,311 3,-102 18,112 34,298-47,-478 55,-2-49,-659-15,656 3,247 15,9 1,-1363-17,729-2,481 2,393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4:58:25.89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1 121,'0'-2,"0"0,1-1,-1 1,1 0,0 0,-1 0,1 0,0 0,0-1,0 2,1-1,-1 0,0 0,1 0,0 1,-1-1,1 0,2-1,37-22,-35 22,11-6,0 1,1 1,0 0,0 1,1 2,-1 0,1 0,0 2,0 0,21 2,1049 3,-1066-2,1 1,-1 1,0 1,0 1,0 1,26 11,11-2,-47-13,0 1,-1 0,1 1,18 8,-3 3,-14-6,0-1,1-1,0-1,0 0,1 0,0-2,0 0,24 3,-19-5,-1 2,1 1,-1 0,0 1,-1 1,1 1,18 12,-18-10,0-1,1 0,0-2,0 0,0-1,26 3,-19-8,-3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6T17:33:52.62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95,'79'2,"89"-4,-155-1,1 1,-1-2,0 0,0 0,18-10,-17 8,0 0,-1 1,2 1,20-4,26 3,114 5,-70 2,359-2,-436-1,0-2,34-8,-29 5,34-2,287 5,-182 5,2243-2,-2388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6T17:33:55.65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68,'37'0,"0"-2,46-8,134-30,-160 33,1 1,0 4,66 4,-19 0,80-2,-159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6T17:33:59.30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2,'79'-1,"89"3,-146 1,32 9,-34-7,-1-1,24 2,170-4,-117-4,-70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6T17:37:02.080"/>
    </inkml:context>
    <inkml:brush xml:id="br0">
      <inkml:brushProperty name="width" value="0.05" units="cm"/>
      <inkml:brushProperty name="height" value="0.05" units="cm"/>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6:59:20.50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91,'3'-1,"1"1,0-1,-1-1,1 1,0 0,-1-1,1 0,-1 0,0 0,6-4,5-4,0 2,2-1,-1 2,1 0,0 1,0 0,1 1,0 1,0 1,0 1,28-2,363 5,-145 1,-218-2,50 1,-85 0,1 0,0 1,-1 0,0 1,1 0,15 8,-12-5,0 0,0-1,0 0,1-1,-1-1,17 2,7-2,46-2,-55 0,0 1,37 8,-32-4,42 2,-8-8,-36-1,-1 1,1 2,39 8,23 6,-62-12,0 1,51 16,-23-3,68 11,25 7,56 19,-162-48,1-2,0-3,72-4,-32 0,296 18,-232-4,172-11,-154-3,5533 2,-5323-14,-62 1,155 12,-268 1,10-14,-58 1,62 12,5-2,14-25,-160 15,130-4,1061 19,-1214 0,55 10,36 2,-118-13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6:59:28.59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18,'25'7,"-9"-2,23 3,-1-3,49 2,82-7,-87-1,1275 0,-1329 3,0 0,31 8,-27-4,36 2,2-7,-39-1,0 1,60 9,-47-2,0-1,53-1,92-7,-69-1,1174 2,-1261 2,59 10,15 2,-46-9,85 20,-91-13,1-3,59 1,-93-8,0 0,26 7,-24-4,39 3,66-7,-76-2,1 2,68 11,-52-2,95 1,75-12,-82-1,-97 2,1-2,81-14,-77 7,0 4,121 5,-75 2,-24-3,-25-1,-1 3,92 13,-75-4,0-4,126-6,42 3,-73 19,437-13,-380-11,82 3,301-3,-379-13,74 0,-142 17,180-4,-212-12,31-2,339 16,-234 1,-230-4,1-1,-1-3,60-16,-33 7,-26 6,-8 1,56-5,2-1,-64 9,60-4,484 9,-268 3,397-2,-685 0,0-1,27-6,-37 6,0-1,1 1,-1-1,0-1,0 1,-1-1,1 0,0 0,7-7,-10 7,0-1,0 0,0 1,-1-1,1 0,-1 0,0-1,0 1,1-5,3-15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745"/>
          </a:xfrm>
          <a:prstGeom prst="rect">
            <a:avLst/>
          </a:prstGeom>
        </p:spPr>
        <p:txBody>
          <a:bodyPr vert="horz" lIns="93328" tIns="46665" rIns="93328" bIns="4666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3093" y="0"/>
            <a:ext cx="3077740" cy="469745"/>
          </a:xfrm>
          <a:prstGeom prst="rect">
            <a:avLst/>
          </a:prstGeom>
        </p:spPr>
        <p:txBody>
          <a:bodyPr vert="horz" lIns="93328" tIns="46665" rIns="93328" bIns="46665" rtlCol="0"/>
          <a:lstStyle>
            <a:lvl1pPr algn="r" fontAlgn="auto">
              <a:spcBef>
                <a:spcPts val="0"/>
              </a:spcBef>
              <a:spcAft>
                <a:spcPts val="0"/>
              </a:spcAft>
              <a:defRPr sz="1200" smtClean="0">
                <a:latin typeface="+mn-lt"/>
              </a:defRPr>
            </a:lvl1pPr>
          </a:lstStyle>
          <a:p>
            <a:pPr>
              <a:defRPr/>
            </a:pPr>
            <a:fld id="{E1741767-E280-4C9B-996F-9762DE745CAF}" type="datetimeFigureOut">
              <a:rPr lang="en-US"/>
              <a:pPr>
                <a:defRPr/>
              </a:pPr>
              <a:t>11/22/2024</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28" tIns="46665" rIns="93328" bIns="46665" rtlCol="0" anchor="ctr"/>
          <a:lstStyle/>
          <a:p>
            <a:pPr lvl="0"/>
            <a:endParaRPr lang="en-US" noProof="0"/>
          </a:p>
        </p:txBody>
      </p:sp>
      <p:sp>
        <p:nvSpPr>
          <p:cNvPr id="5" name="Notes Placeholder 4"/>
          <p:cNvSpPr>
            <a:spLocks noGrp="1"/>
          </p:cNvSpPr>
          <p:nvPr>
            <p:ph type="body" sz="quarter" idx="3"/>
          </p:nvPr>
        </p:nvSpPr>
        <p:spPr>
          <a:xfrm>
            <a:off x="710248" y="4460168"/>
            <a:ext cx="5681980" cy="4224493"/>
          </a:xfrm>
          <a:prstGeom prst="rect">
            <a:avLst/>
          </a:prstGeom>
        </p:spPr>
        <p:txBody>
          <a:bodyPr vert="horz" lIns="93328" tIns="46665" rIns="93328" bIns="466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128"/>
            <a:ext cx="3077740" cy="469745"/>
          </a:xfrm>
          <a:prstGeom prst="rect">
            <a:avLst/>
          </a:prstGeom>
        </p:spPr>
        <p:txBody>
          <a:bodyPr vert="horz" lIns="93328" tIns="46665" rIns="93328" bIns="4666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3093" y="8917128"/>
            <a:ext cx="3077740" cy="469745"/>
          </a:xfrm>
          <a:prstGeom prst="rect">
            <a:avLst/>
          </a:prstGeom>
        </p:spPr>
        <p:txBody>
          <a:bodyPr vert="horz" lIns="93328" tIns="46665" rIns="93328" bIns="46665" rtlCol="0" anchor="b"/>
          <a:lstStyle>
            <a:lvl1pPr algn="r" fontAlgn="auto">
              <a:spcBef>
                <a:spcPts val="0"/>
              </a:spcBef>
              <a:spcAft>
                <a:spcPts val="0"/>
              </a:spcAft>
              <a:defRPr sz="1200" smtClean="0">
                <a:latin typeface="+mn-lt"/>
              </a:defRPr>
            </a:lvl1pPr>
          </a:lstStyle>
          <a:p>
            <a:pPr>
              <a:defRPr/>
            </a:pPr>
            <a:fld id="{AD92DDD5-9B88-4ED1-9AEC-645613768855}" type="slidenum">
              <a:rPr lang="en-US"/>
              <a:pPr>
                <a:defRPr/>
              </a:pPr>
              <a:t>‹#›</a:t>
            </a:fld>
            <a:endParaRPr lang="en-US"/>
          </a:p>
        </p:txBody>
      </p:sp>
    </p:spTree>
    <p:extLst>
      <p:ext uri="{BB962C8B-B14F-4D97-AF65-F5344CB8AC3E}">
        <p14:creationId xmlns:p14="http://schemas.microsoft.com/office/powerpoint/2010/main" val="27065210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file is available at the link shown at the bottom. Throughout the presentation, I refer to authors of published work. If their full citation is not shown on the slide, it appears in the bibliography at the end of the file.</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1</a:t>
            </a:fld>
            <a:endParaRPr lang="en-US"/>
          </a:p>
        </p:txBody>
      </p:sp>
    </p:spTree>
    <p:extLst>
      <p:ext uri="{BB962C8B-B14F-4D97-AF65-F5344CB8AC3E}">
        <p14:creationId xmlns:p14="http://schemas.microsoft.com/office/powerpoint/2010/main" val="53994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 where the SF-36 was created was about measuring functional and well-being.  These words appear in the MOS book and in several publications in the 1980s and 1990s.</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15</a:t>
            </a:fld>
            <a:endParaRPr lang="en-US"/>
          </a:p>
        </p:txBody>
      </p:sp>
    </p:spTree>
    <p:extLst>
      <p:ext uri="{BB962C8B-B14F-4D97-AF65-F5344CB8AC3E}">
        <p14:creationId xmlns:p14="http://schemas.microsoft.com/office/powerpoint/2010/main" val="312476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0" dirty="0">
                <a:solidFill>
                  <a:srgbClr val="000000"/>
                </a:solidFill>
                <a:effectLst/>
                <a:latin typeface="Times New Roman" panose="02020603050405020304" pitchFamily="18" charset="0"/>
                <a:ea typeface="Times New Roman" panose="02020603050405020304" pitchFamily="18" charset="0"/>
              </a:rPr>
              <a:t>The International Society for Quality-of-Life Studies is an organization that focuses on measuring well-being. It is divided into three groups, summarized here. Note that they seem to have much less interest in physical health. I presented a paper at their annual meeting in October 2015 on physical functioning among Medicare beneficiaries in Phoenix.</a:t>
            </a:r>
            <a:endParaRPr lang="en-US" sz="1400" b="0" dirty="0">
              <a:effectLst/>
              <a:latin typeface="Times New Roman" panose="02020603050405020304" pitchFamily="18" charset="0"/>
              <a:ea typeface="Times New Roman" panose="02020603050405020304" pitchFamily="18" charset="0"/>
            </a:endParaRPr>
          </a:p>
          <a:p>
            <a:pPr marL="171450" indent="-171450">
              <a:buFontTx/>
              <a:buChar char="-"/>
              <a:defRPr/>
            </a:pPr>
            <a:endParaRPr lang="en-US"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16</a:t>
            </a:fld>
            <a:endParaRPr lang="en-US"/>
          </a:p>
        </p:txBody>
      </p:sp>
    </p:spTree>
    <p:extLst>
      <p:ext uri="{BB962C8B-B14F-4D97-AF65-F5344CB8AC3E}">
        <p14:creationId xmlns:p14="http://schemas.microsoft.com/office/powerpoint/2010/main" val="383248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article of the year for 2023 in Quality of Life Research journal found support for a single underlying higher-order well-being factor based on several measures of well-being.</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17</a:t>
            </a:fld>
            <a:endParaRPr lang="en-US"/>
          </a:p>
        </p:txBody>
      </p:sp>
    </p:spTree>
    <p:extLst>
      <p:ext uri="{BB962C8B-B14F-4D97-AF65-F5344CB8AC3E}">
        <p14:creationId xmlns:p14="http://schemas.microsoft.com/office/powerpoint/2010/main" val="210598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A major article published in JAMA 30 years ago and cited 8k times presented a conceptual model linking clinical variables with health-related quality of life. </a:t>
            </a:r>
          </a:p>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18</a:t>
            </a:fld>
            <a:endParaRPr lang="en-US"/>
          </a:p>
        </p:txBody>
      </p:sp>
    </p:spTree>
    <p:extLst>
      <p:ext uri="{BB962C8B-B14F-4D97-AF65-F5344CB8AC3E}">
        <p14:creationId xmlns:p14="http://schemas.microsoft.com/office/powerpoint/2010/main" val="250811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A study by Barbara Vickrey of 179 adults with a diagnosis of definite multiple sclerosis (MS) showed that evaluative well-being loading substantially on a mental health factor and significantly on a physical health factor.</a:t>
            </a:r>
          </a:p>
          <a:p>
            <a:pPr algn="l"/>
            <a:r>
              <a:rPr lang="en-US" sz="1800" b="0" i="0" u="none" strike="noStrike" baseline="0" dirty="0">
                <a:latin typeface="Arial" panose="020B0604020202020204" pitchFamily="34" charset="0"/>
              </a:rPr>
              <a:t>[Confirmed by experts in MS based on an evaluation at UCLA over the preceding 2-year period.] </a:t>
            </a:r>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21</a:t>
            </a:fld>
            <a:endParaRPr lang="en-US"/>
          </a:p>
        </p:txBody>
      </p:sp>
    </p:spTree>
    <p:extLst>
      <p:ext uri="{BB962C8B-B14F-4D97-AF65-F5344CB8AC3E}">
        <p14:creationId xmlns:p14="http://schemas.microsoft.com/office/powerpoint/2010/main" val="3894415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25811E8-8E8B-4A3C-9BFA-AAA2B12DEE9C}"/>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94BB0931-AD69-4C7B-B8FF-B9A27210DCB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l"/>
            <a:r>
              <a:rPr lang="en-US" sz="1800" b="0" i="0" u="none" strike="noStrike" baseline="0" dirty="0">
                <a:solidFill>
                  <a:srgbClr val="131413"/>
                </a:solidFill>
                <a:latin typeface="LrnyhnAdvTT50a2f13e.I"/>
              </a:rPr>
              <a:t>One of Alina </a:t>
            </a:r>
            <a:r>
              <a:rPr lang="en-US" sz="1800" b="0" i="0" u="none" strike="noStrike" baseline="0" dirty="0" err="1">
                <a:solidFill>
                  <a:srgbClr val="131413"/>
                </a:solidFill>
                <a:latin typeface="LrnyhnAdvTT50a2f13e.I"/>
              </a:rPr>
              <a:t>Palimaru’s</a:t>
            </a:r>
            <a:r>
              <a:rPr lang="en-US" sz="1800" b="0" i="0" u="none" strike="noStrike" baseline="0" dirty="0">
                <a:solidFill>
                  <a:srgbClr val="131413"/>
                </a:solidFill>
                <a:latin typeface="LrnyhnAdvTT50a2f13e.I"/>
              </a:rPr>
              <a:t> dissertation papers analyzed data from n </a:t>
            </a:r>
            <a:r>
              <a:rPr lang="en-US" sz="1800" b="0" i="0" u="none" strike="noStrike" baseline="0" dirty="0">
                <a:solidFill>
                  <a:srgbClr val="131413"/>
                </a:solidFill>
                <a:latin typeface="CwcqjpAdvTT3713a231"/>
              </a:rPr>
              <a:t>= 21,133 adults from clinical sites and </a:t>
            </a:r>
            <a:r>
              <a:rPr lang="en-US" sz="1800" b="0" i="0" u="none" strike="noStrike" baseline="0" dirty="0" err="1">
                <a:solidFill>
                  <a:srgbClr val="131413"/>
                </a:solidFill>
                <a:latin typeface="CwcqjpAdvTT3713a231"/>
              </a:rPr>
              <a:t>YouGovPolimetrix</a:t>
            </a:r>
            <a:r>
              <a:rPr lang="en-US" sz="1800" b="0" i="0" u="none" strike="noStrike" baseline="0" dirty="0" err="1">
                <a:solidFill>
                  <a:srgbClr val="131413"/>
                </a:solidFill>
                <a:latin typeface="XfpjlsAdvTT3713a231+20"/>
              </a:rPr>
              <a:t>’</a:t>
            </a:r>
            <a:r>
              <a:rPr lang="en-US" sz="1800" b="0" i="0" u="none" strike="noStrike" baseline="0" dirty="0" err="1">
                <a:solidFill>
                  <a:srgbClr val="131413"/>
                </a:solidFill>
                <a:latin typeface="CwcqjpAdvTT3713a231"/>
              </a:rPr>
              <a:t>s</a:t>
            </a:r>
            <a:r>
              <a:rPr lang="en-US" sz="1800" b="0" i="0" u="none" strike="noStrike" baseline="0" dirty="0">
                <a:solidFill>
                  <a:srgbClr val="131413"/>
                </a:solidFill>
                <a:latin typeface="CwcqjpAdvTT3713a231"/>
              </a:rPr>
              <a:t> internet panel used in the initial evaluation of Patient Reported Outcomes Measurement Information System (PROMIS) measures.  She regressed an evaluative well-being item on PROMIS global health items and the 5 items in the EQ-5D-3L, another HRQOL measure.</a:t>
            </a:r>
            <a:endParaRPr lang="en-US" altLang="en-US" dirty="0"/>
          </a:p>
        </p:txBody>
      </p:sp>
      <p:sp>
        <p:nvSpPr>
          <p:cNvPr id="51204" name="Slide Number Placeholder 3">
            <a:extLst>
              <a:ext uri="{FF2B5EF4-FFF2-40B4-BE49-F238E27FC236}">
                <a16:creationId xmlns:a16="http://schemas.microsoft.com/office/drawing/2014/main" id="{B647F1E5-6F73-47AD-9B7C-7B8A68AD74B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8C4BEE1-4E04-4E0D-BF00-28734D0D3918}" type="slidenum">
              <a:rPr lang="en-US" altLang="en-US" sz="1200"/>
              <a:pPr/>
              <a:t>22</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0A995E7-A4CA-4524-9E7D-4D11DC2FE898}"/>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F8B39A0-E2BB-4C1D-8CCB-4C1E0C464FF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l"/>
            <a:r>
              <a:rPr lang="en-US" sz="1800" b="0" i="0" u="none" strike="noStrike" baseline="0" dirty="0">
                <a:solidFill>
                  <a:srgbClr val="131413"/>
                </a:solidFill>
                <a:latin typeface="LrnyhnAdvTT50a2f13e.I"/>
              </a:rPr>
              <a:t>In the same paper she analyzed data from a sample of </a:t>
            </a:r>
            <a:r>
              <a:rPr lang="en-US" sz="1800" b="0" i="0" u="none" strike="noStrike" baseline="0" dirty="0">
                <a:solidFill>
                  <a:srgbClr val="131413"/>
                </a:solidFill>
                <a:latin typeface="CwcqjpAdvTT3713a231"/>
              </a:rPr>
              <a:t>2996 Op4G internet panel members that regressed the evaluative well-being item on the PROMIS global health items and the health utilities index single score.</a:t>
            </a:r>
            <a:endParaRPr lang="en-US" altLang="en-US" dirty="0"/>
          </a:p>
        </p:txBody>
      </p:sp>
      <p:sp>
        <p:nvSpPr>
          <p:cNvPr id="54276" name="Slide Number Placeholder 3">
            <a:extLst>
              <a:ext uri="{FF2B5EF4-FFF2-40B4-BE49-F238E27FC236}">
                <a16:creationId xmlns:a16="http://schemas.microsoft.com/office/drawing/2014/main" id="{EF28C275-9C6A-453B-848F-DE1C493D396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F71D03C8-4AC7-4DA9-A89A-ABDDA76D4845}" type="slidenum">
              <a:rPr lang="en-US" altLang="en-US" sz="1200"/>
              <a:pPr/>
              <a:t>23</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25</a:t>
            </a:fld>
            <a:endParaRPr lang="en-US"/>
          </a:p>
        </p:txBody>
      </p:sp>
    </p:spTree>
    <p:extLst>
      <p:ext uri="{BB962C8B-B14F-4D97-AF65-F5344CB8AC3E}">
        <p14:creationId xmlns:p14="http://schemas.microsoft.com/office/powerpoint/2010/main" val="50279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They found support for a single underlying factor and recommended using this score to monitor population trends.  However, whether a single factor would be supported for more comprehensive self-reported health measures was unclear.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26</a:t>
            </a:fld>
            <a:endParaRPr lang="en-US"/>
          </a:p>
        </p:txBody>
      </p:sp>
    </p:spTree>
    <p:extLst>
      <p:ext uri="{BB962C8B-B14F-4D97-AF65-F5344CB8AC3E}">
        <p14:creationId xmlns:p14="http://schemas.microsoft.com/office/powerpoint/2010/main" val="342177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extended </a:t>
            </a:r>
            <a:r>
              <a:rPr lang="en-US"/>
              <a:t>the work of Yin et al (2016).</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27</a:t>
            </a:fld>
            <a:endParaRPr lang="en-US"/>
          </a:p>
        </p:txBody>
      </p:sp>
    </p:spTree>
    <p:extLst>
      <p:ext uri="{BB962C8B-B14F-4D97-AF65-F5344CB8AC3E}">
        <p14:creationId xmlns:p14="http://schemas.microsoft.com/office/powerpoint/2010/main" val="385965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NR"/>
              </a:rPr>
              <a:t>n = 6988 from the field test data to create the state-of-the-science HRQOL measures (PROMIS).  A CFA of 9 PROMIS scales representing physical, mental and social health showed that the model fit the data: RMSEA = 0.08 and CFI = 0.97.  Fatigue was found to load on both physical and mental health factors.  The social health factor correlated equally with physical and mental health.</a:t>
            </a:r>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4</a:t>
            </a:fld>
            <a:endParaRPr lang="en-US"/>
          </a:p>
        </p:txBody>
      </p:sp>
    </p:spTree>
    <p:extLst>
      <p:ext uri="{BB962C8B-B14F-4D97-AF65-F5344CB8AC3E}">
        <p14:creationId xmlns:p14="http://schemas.microsoft.com/office/powerpoint/2010/main" val="4124053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C31EE-27D5-A84D-5626-4F8760CAA3A4}"/>
            </a:ext>
          </a:extLst>
        </p:cNvPr>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796B2B4-6CBB-3969-4E7F-3213FAD53E9E}"/>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72837ED4-770D-0EF9-01FA-1A2CE864A92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68612" name="Slide Number Placeholder 3">
            <a:extLst>
              <a:ext uri="{FF2B5EF4-FFF2-40B4-BE49-F238E27FC236}">
                <a16:creationId xmlns:a16="http://schemas.microsoft.com/office/drawing/2014/main" id="{6C4FDC0D-A956-A27E-B9F2-FF81056B83A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7917" indent="-291385">
              <a:spcBef>
                <a:spcPct val="30000"/>
              </a:spcBef>
              <a:defRPr sz="1200">
                <a:solidFill>
                  <a:schemeClr val="tx1"/>
                </a:solidFill>
                <a:latin typeface="Times New Roman" panose="02020603050405020304" pitchFamily="18" charset="0"/>
              </a:defRPr>
            </a:lvl2pPr>
            <a:lvl3pPr marL="1165536" indent="-232470">
              <a:spcBef>
                <a:spcPct val="30000"/>
              </a:spcBef>
              <a:defRPr sz="1200">
                <a:solidFill>
                  <a:schemeClr val="tx1"/>
                </a:solidFill>
                <a:latin typeface="Times New Roman" panose="02020603050405020304" pitchFamily="18" charset="0"/>
              </a:defRPr>
            </a:lvl3pPr>
            <a:lvl4pPr marL="1632070" indent="-232470">
              <a:spcBef>
                <a:spcPct val="30000"/>
              </a:spcBef>
              <a:defRPr sz="1200">
                <a:solidFill>
                  <a:schemeClr val="tx1"/>
                </a:solidFill>
                <a:latin typeface="Times New Roman" panose="02020603050405020304" pitchFamily="18" charset="0"/>
              </a:defRPr>
            </a:lvl4pPr>
            <a:lvl5pPr marL="2098602" indent="-232470">
              <a:spcBef>
                <a:spcPct val="30000"/>
              </a:spcBef>
              <a:defRPr sz="1200">
                <a:solidFill>
                  <a:schemeClr val="tx1"/>
                </a:solidFill>
                <a:latin typeface="Times New Roman" panose="02020603050405020304" pitchFamily="18" charset="0"/>
              </a:defRPr>
            </a:lvl5pPr>
            <a:lvl6pPr marL="2557174" indent="-232470" eaLnBrk="0" fontAlgn="base" hangingPunct="0">
              <a:spcBef>
                <a:spcPct val="30000"/>
              </a:spcBef>
              <a:spcAft>
                <a:spcPct val="0"/>
              </a:spcAft>
              <a:defRPr sz="1200">
                <a:solidFill>
                  <a:schemeClr val="tx1"/>
                </a:solidFill>
                <a:latin typeface="Times New Roman" panose="02020603050405020304" pitchFamily="18" charset="0"/>
              </a:defRPr>
            </a:lvl6pPr>
            <a:lvl7pPr marL="3015745" indent="-232470" eaLnBrk="0" fontAlgn="base" hangingPunct="0">
              <a:spcBef>
                <a:spcPct val="30000"/>
              </a:spcBef>
              <a:spcAft>
                <a:spcPct val="0"/>
              </a:spcAft>
              <a:defRPr sz="1200">
                <a:solidFill>
                  <a:schemeClr val="tx1"/>
                </a:solidFill>
                <a:latin typeface="Times New Roman" panose="02020603050405020304" pitchFamily="18" charset="0"/>
              </a:defRPr>
            </a:lvl7pPr>
            <a:lvl8pPr marL="3474317" indent="-232470" eaLnBrk="0" fontAlgn="base" hangingPunct="0">
              <a:spcBef>
                <a:spcPct val="30000"/>
              </a:spcBef>
              <a:spcAft>
                <a:spcPct val="0"/>
              </a:spcAft>
              <a:defRPr sz="1200">
                <a:solidFill>
                  <a:schemeClr val="tx1"/>
                </a:solidFill>
                <a:latin typeface="Times New Roman" panose="02020603050405020304" pitchFamily="18" charset="0"/>
              </a:defRPr>
            </a:lvl8pPr>
            <a:lvl9pPr marL="3932888" indent="-232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1F6FBA-11CD-4086-A4E7-43747102E5FB}" type="slidenum">
              <a:rPr lang="en-US" altLang="en-US" smtClean="0"/>
              <a:pPr>
                <a:spcBef>
                  <a:spcPct val="0"/>
                </a:spcBef>
              </a:pPr>
              <a:t>29</a:t>
            </a:fld>
            <a:endParaRPr lang="en-US" altLang="en-US"/>
          </a:p>
        </p:txBody>
      </p:sp>
    </p:spTree>
    <p:extLst>
      <p:ext uri="{BB962C8B-B14F-4D97-AF65-F5344CB8AC3E}">
        <p14:creationId xmlns:p14="http://schemas.microsoft.com/office/powerpoint/2010/main" val="87689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Probability-based internet panel: </a:t>
            </a:r>
            <a:r>
              <a:rPr lang="en-US" dirty="0" err="1"/>
              <a:t>KnowledgePanel</a:t>
            </a:r>
            <a:r>
              <a:rPr lang="en-US" dirty="0"/>
              <a:t> </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30</a:t>
            </a:fld>
            <a:endParaRPr lang="en-US"/>
          </a:p>
        </p:txBody>
      </p:sp>
    </p:spTree>
    <p:extLst>
      <p:ext uri="{BB962C8B-B14F-4D97-AF65-F5344CB8AC3E}">
        <p14:creationId xmlns:p14="http://schemas.microsoft.com/office/powerpoint/2010/main" val="3932923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BJIFN F+ Gulliver"/>
            </a:endParaRPr>
          </a:p>
          <a:p>
            <a:r>
              <a:rPr lang="en-US" sz="1800" b="0" i="0" u="none" strike="noStrike" baseline="0" dirty="0">
                <a:solidFill>
                  <a:srgbClr val="000000"/>
                </a:solidFill>
                <a:latin typeface="BJIFN F+ Gulliver"/>
              </a:rPr>
              <a:t> 1,874 adults with back pain who were members of Amazon Mechanical Turk.</a:t>
            </a:r>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34</a:t>
            </a:fld>
            <a:endParaRPr lang="en-US"/>
          </a:p>
        </p:txBody>
      </p:sp>
    </p:spTree>
    <p:extLst>
      <p:ext uri="{BB962C8B-B14F-4D97-AF65-F5344CB8AC3E}">
        <p14:creationId xmlns:p14="http://schemas.microsoft.com/office/powerpoint/2010/main" val="3976061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38</a:t>
            </a:fld>
            <a:endParaRPr lang="en-US"/>
          </a:p>
        </p:txBody>
      </p:sp>
    </p:spTree>
    <p:extLst>
      <p:ext uri="{BB962C8B-B14F-4D97-AF65-F5344CB8AC3E}">
        <p14:creationId xmlns:p14="http://schemas.microsoft.com/office/powerpoint/2010/main" val="24788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Stephen Blumberg: “</a:t>
            </a:r>
            <a:r>
              <a:rPr lang="en-US" dirty="0">
                <a:effectLst/>
                <a:latin typeface="Calibri" panose="020F0502020204030204" pitchFamily="34" charset="0"/>
              </a:rPr>
              <a:t>I don’t think it is so easy to separate WPH from WPH determinants. e.g., poor health can lead to sleep disturbances, but choices about sleep schedules and duration can lead to poor health.  And I am not yet convinced that an index for WPH needs to be supported by evidence of a single underlying dimension.   CFA would hypothesize that one’s underlying health drives responses to the individual items on an index, and that is the reason the individual items are correlated.  But if we were looking at physiological organ-systems functioning, and we measured the health of the heart, the lungs, the nerves, the bones, and the kidneys separately, they would be correlated, but what would the underlying factor be?  It would be more informative, perhaps, to know that one or more of the measures were diminished (out of balance, if you will, in Helene’s diagram of whole person physiological network changes), and to have an index score that reflects that.  Maybe a WPH index should look at the whole of all of the components in an integrative way, not just the pieces of those components that are related to an underlying global health factor.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39</a:t>
            </a:fld>
            <a:endParaRPr lang="en-US"/>
          </a:p>
        </p:txBody>
      </p:sp>
    </p:spTree>
    <p:extLst>
      <p:ext uri="{BB962C8B-B14F-4D97-AF65-F5344CB8AC3E}">
        <p14:creationId xmlns:p14="http://schemas.microsoft.com/office/powerpoint/2010/main" val="250097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Causal-formative indicators have conceptual unity, and thus “it is sensible to view the indicator as</a:t>
            </a:r>
          </a:p>
          <a:p>
            <a:pPr algn="l"/>
            <a:r>
              <a:rPr lang="en-US" sz="1800" b="0" i="0" u="none" strike="noStrike" baseline="0" dirty="0">
                <a:latin typeface="Times-Roman"/>
              </a:rPr>
              <a:t>matching the idea embodied by the concept.” Composite–formative indicators do not have conceptual unity.  They are used not to measure a scientific concept but to summarize the effects of several variables. </a:t>
            </a:r>
            <a:r>
              <a:rPr lang="en-US" sz="1800" b="0" i="1" u="none" strike="noStrike" baseline="0" dirty="0">
                <a:latin typeface="Times-Italic"/>
              </a:rPr>
              <a:t>Measurement </a:t>
            </a:r>
            <a:r>
              <a:rPr lang="en-US" sz="1800" b="0" i="0" u="none" strike="noStrike" baseline="0" dirty="0">
                <a:latin typeface="Times-Roman"/>
              </a:rPr>
              <a:t>is the process by which a concept is linked </a:t>
            </a:r>
            <a:r>
              <a:rPr lang="en-US" sz="1800" b="0" i="0" u="none" strike="noStrike" baseline="0">
                <a:latin typeface="Times-Roman"/>
              </a:rPr>
              <a:t>to one or </a:t>
            </a:r>
            <a:r>
              <a:rPr lang="en-US" sz="1800" b="0" i="0" u="none" strike="noStrike" baseline="0" dirty="0">
                <a:latin typeface="Times-Roman"/>
              </a:rPr>
              <a:t>more latent variables, and these are linked to </a:t>
            </a:r>
            <a:r>
              <a:rPr lang="en-US" sz="1800" b="0" i="0" u="none" strike="noStrike" baseline="0">
                <a:latin typeface="Times-Roman"/>
              </a:rPr>
              <a:t>observed variables.</a:t>
            </a:r>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40</a:t>
            </a:fld>
            <a:endParaRPr lang="en-US"/>
          </a:p>
        </p:txBody>
      </p:sp>
    </p:spTree>
    <p:extLst>
      <p:ext uri="{BB962C8B-B14F-4D97-AF65-F5344CB8AC3E}">
        <p14:creationId xmlns:p14="http://schemas.microsoft.com/office/powerpoint/2010/main" val="2562469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Whole person conceptual map will be built by a team of content experts using existing knowledge of healthy human physiology, linking all physiological systems into a whole. Once built, the whole person conceptual map will be used as a foundational tool to anchor and support the creation of data-driven whole person models. </a:t>
            </a:r>
            <a:endParaRPr lang="en-US" sz="1800" b="0" i="0" u="none" strike="noStrike" baseline="0" dirty="0">
              <a:latin typeface="Aptos" panose="020B0004020202020204" pitchFamily="34" charset="0"/>
            </a:endParaRPr>
          </a:p>
          <a:p>
            <a:endParaRPr lang="en-US" sz="1800" b="0" i="0" u="none" strike="noStrike" baseline="0" dirty="0">
              <a:latin typeface="Aptos" panose="020B0004020202020204" pitchFamily="34" charset="0"/>
            </a:endParaRPr>
          </a:p>
          <a:p>
            <a:pPr marR="0" algn="l"/>
            <a:r>
              <a:rPr lang="en-US" sz="1800" b="0" i="0" u="none" strike="noStrike" baseline="0" dirty="0">
                <a:latin typeface="Aptos" panose="020B0004020202020204" pitchFamily="34" charset="0"/>
              </a:rPr>
              <a:t>Trans-NIH Program including 19 NIH Institutes, Center and Offices, the Center for Disease Control </a:t>
            </a:r>
          </a:p>
          <a:p>
            <a:r>
              <a:rPr lang="en-US" sz="1800" b="0" i="0" u="none" strike="noStrike" baseline="0" dirty="0">
                <a:latin typeface="Aptos" panose="020B0004020202020204" pitchFamily="34" charset="0"/>
              </a:rPr>
              <a:t>and the US Department of Veterans Affairs</a:t>
            </a:r>
          </a:p>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41</a:t>
            </a:fld>
            <a:endParaRPr lang="en-US"/>
          </a:p>
        </p:txBody>
      </p:sp>
    </p:spTree>
    <p:extLst>
      <p:ext uri="{BB962C8B-B14F-4D97-AF65-F5344CB8AC3E}">
        <p14:creationId xmlns:p14="http://schemas.microsoft.com/office/powerpoint/2010/main" val="625126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2441" indent="-281831">
              <a:spcBef>
                <a:spcPct val="30000"/>
              </a:spcBef>
              <a:defRPr sz="1200">
                <a:solidFill>
                  <a:schemeClr val="tx1"/>
                </a:solidFill>
                <a:latin typeface="Times New Roman" panose="02020603050405020304" pitchFamily="18" charset="0"/>
              </a:defRPr>
            </a:lvl2pPr>
            <a:lvl3pPr marL="1127322" indent="-224510">
              <a:spcBef>
                <a:spcPct val="30000"/>
              </a:spcBef>
              <a:defRPr sz="1200">
                <a:solidFill>
                  <a:schemeClr val="tx1"/>
                </a:solidFill>
                <a:latin typeface="Times New Roman" panose="02020603050405020304" pitchFamily="18" charset="0"/>
              </a:defRPr>
            </a:lvl3pPr>
            <a:lvl4pPr marL="1577933" indent="-224510">
              <a:spcBef>
                <a:spcPct val="30000"/>
              </a:spcBef>
              <a:defRPr sz="1200">
                <a:solidFill>
                  <a:schemeClr val="tx1"/>
                </a:solidFill>
                <a:latin typeface="Times New Roman" panose="02020603050405020304" pitchFamily="18" charset="0"/>
              </a:defRPr>
            </a:lvl4pPr>
            <a:lvl5pPr marL="2030135" indent="-224510">
              <a:spcBef>
                <a:spcPct val="30000"/>
              </a:spcBef>
              <a:defRPr sz="1200">
                <a:solidFill>
                  <a:schemeClr val="tx1"/>
                </a:solidFill>
                <a:latin typeface="Times New Roman" panose="02020603050405020304" pitchFamily="18" charset="0"/>
              </a:defRPr>
            </a:lvl5pPr>
            <a:lvl6pPr marL="2488707" indent="-224510" eaLnBrk="0" fontAlgn="base" hangingPunct="0">
              <a:spcBef>
                <a:spcPct val="30000"/>
              </a:spcBef>
              <a:spcAft>
                <a:spcPct val="0"/>
              </a:spcAft>
              <a:defRPr sz="1200">
                <a:solidFill>
                  <a:schemeClr val="tx1"/>
                </a:solidFill>
                <a:latin typeface="Times New Roman" panose="02020603050405020304" pitchFamily="18" charset="0"/>
              </a:defRPr>
            </a:lvl6pPr>
            <a:lvl7pPr marL="2947278" indent="-224510" eaLnBrk="0" fontAlgn="base" hangingPunct="0">
              <a:spcBef>
                <a:spcPct val="30000"/>
              </a:spcBef>
              <a:spcAft>
                <a:spcPct val="0"/>
              </a:spcAft>
              <a:defRPr sz="1200">
                <a:solidFill>
                  <a:schemeClr val="tx1"/>
                </a:solidFill>
                <a:latin typeface="Times New Roman" panose="02020603050405020304" pitchFamily="18" charset="0"/>
              </a:defRPr>
            </a:lvl7pPr>
            <a:lvl8pPr marL="3405850" indent="-224510" eaLnBrk="0" fontAlgn="base" hangingPunct="0">
              <a:spcBef>
                <a:spcPct val="30000"/>
              </a:spcBef>
              <a:spcAft>
                <a:spcPct val="0"/>
              </a:spcAft>
              <a:defRPr sz="1200">
                <a:solidFill>
                  <a:schemeClr val="tx1"/>
                </a:solidFill>
                <a:latin typeface="Times New Roman" panose="02020603050405020304" pitchFamily="18" charset="0"/>
              </a:defRPr>
            </a:lvl8pPr>
            <a:lvl9pPr marL="3864422" indent="-22451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D35B0EE-94FB-45C2-B655-4625ABA172F5}" type="slidenum">
              <a:rPr lang="en-US" altLang="en-US" smtClean="0">
                <a:latin typeface="Arial" panose="020B0604020202020204" pitchFamily="34" charset="0"/>
                <a:ea typeface="MS PGothic" panose="020B0600070205080204" pitchFamily="34" charset="-128"/>
              </a:rPr>
              <a:pPr eaLnBrk="1" hangingPunct="1">
                <a:spcBef>
                  <a:spcPct val="0"/>
                </a:spcBef>
              </a:pPr>
              <a:t>45</a:t>
            </a:fld>
            <a:endParaRPr lang="en-US" altLang="en-US">
              <a:latin typeface="Arial" panose="020B0604020202020204" pitchFamily="34" charset="0"/>
              <a:ea typeface="MS PGothic" panose="020B0600070205080204" pitchFamily="34" charset="-128"/>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xfrm>
            <a:off x="895378" y="4396570"/>
            <a:ext cx="4924574" cy="416416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Arial" panose="020B0604020202020204" pitchFamily="34" charset="0"/>
            </a:endParaRPr>
          </a:p>
        </p:txBody>
      </p:sp>
      <p:sp>
        <p:nvSpPr>
          <p:cNvPr id="66565" name="Slide Number Placeholder 3"/>
          <p:cNvSpPr txBox="1">
            <a:spLocks noGrp="1"/>
          </p:cNvSpPr>
          <p:nvPr/>
        </p:nvSpPr>
        <p:spPr bwMode="auto">
          <a:xfrm>
            <a:off x="3804556" y="8791548"/>
            <a:ext cx="2910773" cy="46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365" tIns="45184" rIns="90365" bIns="4518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E8E3BF74-742E-45F0-9F84-D05CD64E55BD}" type="slidenum">
              <a:rPr lang="en-US" altLang="en-US">
                <a:ea typeface="MS PGothic" panose="020B0600070205080204" pitchFamily="34" charset="-128"/>
              </a:rPr>
              <a:pPr algn="r">
                <a:spcBef>
                  <a:spcPct val="0"/>
                </a:spcBef>
              </a:pPr>
              <a:t>45</a:t>
            </a:fld>
            <a:endParaRPr lang="en-US" altLang="en-US">
              <a:ea typeface="MS PGothic" panose="020B0600070205080204" pitchFamily="34" charset="-128"/>
            </a:endParaRPr>
          </a:p>
        </p:txBody>
      </p:sp>
    </p:spTree>
    <p:extLst>
      <p:ext uri="{BB962C8B-B14F-4D97-AF65-F5344CB8AC3E}">
        <p14:creationId xmlns:p14="http://schemas.microsoft.com/office/powerpoint/2010/main" val="283154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 separate social health factor has rarely been found.  Several studies have only found support for positively correlated physical and mental health factors.</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5</a:t>
            </a:fld>
            <a:endParaRPr lang="en-US"/>
          </a:p>
        </p:txBody>
      </p:sp>
    </p:spTree>
    <p:extLst>
      <p:ext uri="{BB962C8B-B14F-4D97-AF65-F5344CB8AC3E}">
        <p14:creationId xmlns:p14="http://schemas.microsoft.com/office/powerpoint/2010/main" val="429105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SF-36 HRQOL measure was produced from the RAND Medical Outcomes Study in the 1980s. Although the PROMIS instruments are overtaking it, the SF-36 was the most widely used measure of HRQOL until recently. It consists of 8 multi-item scales. Four of the scales represent physical health more than mental health, and the other four scales represent mental health more than physical health.</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6</a:t>
            </a:fld>
            <a:endParaRPr lang="en-US"/>
          </a:p>
        </p:txBody>
      </p:sp>
    </p:spTree>
    <p:extLst>
      <p:ext uri="{BB962C8B-B14F-4D97-AF65-F5344CB8AC3E}">
        <p14:creationId xmlns:p14="http://schemas.microsoft.com/office/powerpoint/2010/main" val="203053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PCS = physical component summary score, and MCS = mental component summary score. To fit the model that forced physical and mental health to be uncorrelated, better mental health scale scores reduce the physical component summary score, but better physical health scale scores drive down the mental component summary score.</a:t>
            </a:r>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7</a:t>
            </a:fld>
            <a:endParaRPr lang="en-US"/>
          </a:p>
        </p:txBody>
      </p:sp>
    </p:spTree>
    <p:extLst>
      <p:ext uri="{BB962C8B-B14F-4D97-AF65-F5344CB8AC3E}">
        <p14:creationId xmlns:p14="http://schemas.microsoft.com/office/powerpoint/2010/main" val="208314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t>Because of the way scale scores are weighted, the physical and mental health summary scores do not accurately represent—and can be inconsistent with--the scale scores.</a:t>
            </a:r>
          </a:p>
        </p:txBody>
      </p:sp>
      <p:sp>
        <p:nvSpPr>
          <p:cNvPr id="1024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8294" indent="-291651">
              <a:spcBef>
                <a:spcPct val="30000"/>
              </a:spcBef>
              <a:defRPr sz="1200">
                <a:solidFill>
                  <a:schemeClr val="tx1"/>
                </a:solidFill>
                <a:latin typeface="Times New Roman" panose="02020603050405020304" pitchFamily="18" charset="0"/>
              </a:defRPr>
            </a:lvl2pPr>
            <a:lvl3pPr marL="1166606" indent="-233321">
              <a:spcBef>
                <a:spcPct val="30000"/>
              </a:spcBef>
              <a:defRPr sz="1200">
                <a:solidFill>
                  <a:schemeClr val="tx1"/>
                </a:solidFill>
                <a:latin typeface="Times New Roman" panose="02020603050405020304" pitchFamily="18" charset="0"/>
              </a:defRPr>
            </a:lvl3pPr>
            <a:lvl4pPr marL="1633249" indent="-233321">
              <a:spcBef>
                <a:spcPct val="30000"/>
              </a:spcBef>
              <a:defRPr sz="1200">
                <a:solidFill>
                  <a:schemeClr val="tx1"/>
                </a:solidFill>
                <a:latin typeface="Times New Roman" panose="02020603050405020304" pitchFamily="18" charset="0"/>
              </a:defRPr>
            </a:lvl4pPr>
            <a:lvl5pPr marL="2099891" indent="-233321">
              <a:spcBef>
                <a:spcPct val="30000"/>
              </a:spcBef>
              <a:defRPr sz="1200">
                <a:solidFill>
                  <a:schemeClr val="tx1"/>
                </a:solidFill>
                <a:latin typeface="Times New Roman" panose="02020603050405020304" pitchFamily="18" charset="0"/>
              </a:defRPr>
            </a:lvl5pPr>
            <a:lvl6pPr marL="2566534" indent="-233321" eaLnBrk="0" fontAlgn="base" hangingPunct="0">
              <a:spcBef>
                <a:spcPct val="30000"/>
              </a:spcBef>
              <a:spcAft>
                <a:spcPct val="0"/>
              </a:spcAft>
              <a:defRPr sz="1200">
                <a:solidFill>
                  <a:schemeClr val="tx1"/>
                </a:solidFill>
                <a:latin typeface="Times New Roman" panose="02020603050405020304" pitchFamily="18" charset="0"/>
              </a:defRPr>
            </a:lvl6pPr>
            <a:lvl7pPr marL="3033176" indent="-233321" eaLnBrk="0" fontAlgn="base" hangingPunct="0">
              <a:spcBef>
                <a:spcPct val="30000"/>
              </a:spcBef>
              <a:spcAft>
                <a:spcPct val="0"/>
              </a:spcAft>
              <a:defRPr sz="1200">
                <a:solidFill>
                  <a:schemeClr val="tx1"/>
                </a:solidFill>
                <a:latin typeface="Times New Roman" panose="02020603050405020304" pitchFamily="18" charset="0"/>
              </a:defRPr>
            </a:lvl7pPr>
            <a:lvl8pPr marL="3499818" indent="-233321" eaLnBrk="0" fontAlgn="base" hangingPunct="0">
              <a:spcBef>
                <a:spcPct val="30000"/>
              </a:spcBef>
              <a:spcAft>
                <a:spcPct val="0"/>
              </a:spcAft>
              <a:defRPr sz="1200">
                <a:solidFill>
                  <a:schemeClr val="tx1"/>
                </a:solidFill>
                <a:latin typeface="Times New Roman" panose="02020603050405020304" pitchFamily="18" charset="0"/>
              </a:defRPr>
            </a:lvl8pPr>
            <a:lvl9pPr marL="3966461" indent="-2333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E99919-A1E5-4121-A8EA-ABA867AAD42F}" type="slidenum">
              <a:rPr lang="en-US" altLang="en-US"/>
              <a:pPr>
                <a:spcBef>
                  <a:spcPct val="0"/>
                </a:spcBef>
              </a:pPr>
              <a:t>8</a:t>
            </a:fld>
            <a:endParaRPr lang="en-US" altLang="en-US"/>
          </a:p>
        </p:txBody>
      </p:sp>
    </p:spTree>
    <p:extLst>
      <p:ext uri="{BB962C8B-B14F-4D97-AF65-F5344CB8AC3E}">
        <p14:creationId xmlns:p14="http://schemas.microsoft.com/office/powerpoint/2010/main" val="272387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065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8294" indent="-291651">
              <a:spcBef>
                <a:spcPct val="30000"/>
              </a:spcBef>
              <a:defRPr sz="1200">
                <a:solidFill>
                  <a:schemeClr val="tx1"/>
                </a:solidFill>
                <a:latin typeface="Times New Roman" panose="02020603050405020304" pitchFamily="18" charset="0"/>
              </a:defRPr>
            </a:lvl2pPr>
            <a:lvl3pPr marL="1166606" indent="-233321">
              <a:spcBef>
                <a:spcPct val="30000"/>
              </a:spcBef>
              <a:defRPr sz="1200">
                <a:solidFill>
                  <a:schemeClr val="tx1"/>
                </a:solidFill>
                <a:latin typeface="Times New Roman" panose="02020603050405020304" pitchFamily="18" charset="0"/>
              </a:defRPr>
            </a:lvl3pPr>
            <a:lvl4pPr marL="1633249" indent="-233321">
              <a:spcBef>
                <a:spcPct val="30000"/>
              </a:spcBef>
              <a:defRPr sz="1200">
                <a:solidFill>
                  <a:schemeClr val="tx1"/>
                </a:solidFill>
                <a:latin typeface="Times New Roman" panose="02020603050405020304" pitchFamily="18" charset="0"/>
              </a:defRPr>
            </a:lvl4pPr>
            <a:lvl5pPr marL="2099891" indent="-233321">
              <a:spcBef>
                <a:spcPct val="30000"/>
              </a:spcBef>
              <a:defRPr sz="1200">
                <a:solidFill>
                  <a:schemeClr val="tx1"/>
                </a:solidFill>
                <a:latin typeface="Times New Roman" panose="02020603050405020304" pitchFamily="18" charset="0"/>
              </a:defRPr>
            </a:lvl5pPr>
            <a:lvl6pPr marL="2566534" indent="-233321" eaLnBrk="0" fontAlgn="base" hangingPunct="0">
              <a:spcBef>
                <a:spcPct val="30000"/>
              </a:spcBef>
              <a:spcAft>
                <a:spcPct val="0"/>
              </a:spcAft>
              <a:defRPr sz="1200">
                <a:solidFill>
                  <a:schemeClr val="tx1"/>
                </a:solidFill>
                <a:latin typeface="Times New Roman" panose="02020603050405020304" pitchFamily="18" charset="0"/>
              </a:defRPr>
            </a:lvl6pPr>
            <a:lvl7pPr marL="3033176" indent="-233321" eaLnBrk="0" fontAlgn="base" hangingPunct="0">
              <a:spcBef>
                <a:spcPct val="30000"/>
              </a:spcBef>
              <a:spcAft>
                <a:spcPct val="0"/>
              </a:spcAft>
              <a:defRPr sz="1200">
                <a:solidFill>
                  <a:schemeClr val="tx1"/>
                </a:solidFill>
                <a:latin typeface="Times New Roman" panose="02020603050405020304" pitchFamily="18" charset="0"/>
              </a:defRPr>
            </a:lvl7pPr>
            <a:lvl8pPr marL="3499818" indent="-233321" eaLnBrk="0" fontAlgn="base" hangingPunct="0">
              <a:spcBef>
                <a:spcPct val="30000"/>
              </a:spcBef>
              <a:spcAft>
                <a:spcPct val="0"/>
              </a:spcAft>
              <a:defRPr sz="1200">
                <a:solidFill>
                  <a:schemeClr val="tx1"/>
                </a:solidFill>
                <a:latin typeface="Times New Roman" panose="02020603050405020304" pitchFamily="18" charset="0"/>
              </a:defRPr>
            </a:lvl8pPr>
            <a:lvl9pPr marL="3966461" indent="-2333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7D373F-7E24-41DB-BEAB-0351EA81BC35}" type="slidenum">
              <a:rPr lang="en-US" altLang="en-US"/>
              <a:pPr>
                <a:spcBef>
                  <a:spcPct val="0"/>
                </a:spcBef>
              </a:pPr>
              <a:t>9</a:t>
            </a:fld>
            <a:endParaRPr lang="en-US" altLang="en-US"/>
          </a:p>
        </p:txBody>
      </p:sp>
    </p:spTree>
    <p:extLst>
      <p:ext uri="{BB962C8B-B14F-4D97-AF65-F5344CB8AC3E}">
        <p14:creationId xmlns:p14="http://schemas.microsoft.com/office/powerpoint/2010/main" val="10778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lgn="l"/>
            <a:r>
              <a:rPr lang="en-US" sz="1800" b="0" i="0" u="none" strike="noStrike" baseline="0" dirty="0">
                <a:latin typeface="GillSans"/>
              </a:rPr>
              <a:t>7,093 patients (59% response rate) who received medical care in the mid 1990’s from an independent association of 48 physician groups, the </a:t>
            </a:r>
            <a:r>
              <a:rPr lang="en-US" sz="1800" b="0" i="0" u="none" strike="noStrike" baseline="0" dirty="0">
                <a:latin typeface="Giovanni-Book"/>
              </a:rPr>
              <a:t>Unified Medical Group Association (UMGA) located</a:t>
            </a:r>
            <a:r>
              <a:rPr lang="en-US" sz="1800" b="0" i="0" u="none" strike="noStrike" baseline="0" dirty="0">
                <a:latin typeface="GillSans"/>
              </a:rPr>
              <a:t> in the western United States.</a:t>
            </a:r>
            <a:endParaRPr lang="en-US" altLang="en-US" dirty="0"/>
          </a:p>
        </p:txBody>
      </p:sp>
      <p:sp>
        <p:nvSpPr>
          <p:cNvPr id="1105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8294" indent="-291651">
              <a:spcBef>
                <a:spcPct val="30000"/>
              </a:spcBef>
              <a:defRPr sz="1200">
                <a:solidFill>
                  <a:schemeClr val="tx1"/>
                </a:solidFill>
                <a:latin typeface="Times New Roman" panose="02020603050405020304" pitchFamily="18" charset="0"/>
              </a:defRPr>
            </a:lvl2pPr>
            <a:lvl3pPr marL="1166606" indent="-233321">
              <a:spcBef>
                <a:spcPct val="30000"/>
              </a:spcBef>
              <a:defRPr sz="1200">
                <a:solidFill>
                  <a:schemeClr val="tx1"/>
                </a:solidFill>
                <a:latin typeface="Times New Roman" panose="02020603050405020304" pitchFamily="18" charset="0"/>
              </a:defRPr>
            </a:lvl3pPr>
            <a:lvl4pPr marL="1633249" indent="-233321">
              <a:spcBef>
                <a:spcPct val="30000"/>
              </a:spcBef>
              <a:defRPr sz="1200">
                <a:solidFill>
                  <a:schemeClr val="tx1"/>
                </a:solidFill>
                <a:latin typeface="Times New Roman" panose="02020603050405020304" pitchFamily="18" charset="0"/>
              </a:defRPr>
            </a:lvl4pPr>
            <a:lvl5pPr marL="2099891" indent="-233321">
              <a:spcBef>
                <a:spcPct val="30000"/>
              </a:spcBef>
              <a:defRPr sz="1200">
                <a:solidFill>
                  <a:schemeClr val="tx1"/>
                </a:solidFill>
                <a:latin typeface="Times New Roman" panose="02020603050405020304" pitchFamily="18" charset="0"/>
              </a:defRPr>
            </a:lvl5pPr>
            <a:lvl6pPr marL="2566534" indent="-233321" eaLnBrk="0" fontAlgn="base" hangingPunct="0">
              <a:spcBef>
                <a:spcPct val="30000"/>
              </a:spcBef>
              <a:spcAft>
                <a:spcPct val="0"/>
              </a:spcAft>
              <a:defRPr sz="1200">
                <a:solidFill>
                  <a:schemeClr val="tx1"/>
                </a:solidFill>
                <a:latin typeface="Times New Roman" panose="02020603050405020304" pitchFamily="18" charset="0"/>
              </a:defRPr>
            </a:lvl6pPr>
            <a:lvl7pPr marL="3033176" indent="-233321" eaLnBrk="0" fontAlgn="base" hangingPunct="0">
              <a:spcBef>
                <a:spcPct val="30000"/>
              </a:spcBef>
              <a:spcAft>
                <a:spcPct val="0"/>
              </a:spcAft>
              <a:defRPr sz="1200">
                <a:solidFill>
                  <a:schemeClr val="tx1"/>
                </a:solidFill>
                <a:latin typeface="Times New Roman" panose="02020603050405020304" pitchFamily="18" charset="0"/>
              </a:defRPr>
            </a:lvl7pPr>
            <a:lvl8pPr marL="3499818" indent="-233321" eaLnBrk="0" fontAlgn="base" hangingPunct="0">
              <a:spcBef>
                <a:spcPct val="30000"/>
              </a:spcBef>
              <a:spcAft>
                <a:spcPct val="0"/>
              </a:spcAft>
              <a:defRPr sz="1200">
                <a:solidFill>
                  <a:schemeClr val="tx1"/>
                </a:solidFill>
                <a:latin typeface="Times New Roman" panose="02020603050405020304" pitchFamily="18" charset="0"/>
              </a:defRPr>
            </a:lvl8pPr>
            <a:lvl9pPr marL="3966461" indent="-2333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C0EA17-1BE8-4942-84C9-B12A13402F7B}" type="slidenum">
              <a:rPr lang="en-US" altLang="en-US"/>
              <a:pPr>
                <a:spcBef>
                  <a:spcPct val="0"/>
                </a:spcBef>
              </a:pPr>
              <a:t>10</a:t>
            </a:fld>
            <a:endParaRPr lang="en-US" altLang="en-US"/>
          </a:p>
        </p:txBody>
      </p:sp>
    </p:spTree>
    <p:extLst>
      <p:ext uri="{BB962C8B-B14F-4D97-AF65-F5344CB8AC3E}">
        <p14:creationId xmlns:p14="http://schemas.microsoft.com/office/powerpoint/2010/main" val="247536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br>
              <a:rPr lang="en-US" dirty="0"/>
            </a:br>
            <a:r>
              <a:rPr lang="en-US" dirty="0"/>
              <a:t>A Medical Care supplement was just published on Whole-Person outcomes and measurement and how healthcare systems can improve care delivery and patient health by addressing not only disease but also what matters most to patients.</a:t>
            </a:r>
          </a:p>
          <a:p>
            <a:endParaRPr lang="en-US" dirty="0"/>
          </a:p>
        </p:txBody>
      </p:sp>
      <p:sp>
        <p:nvSpPr>
          <p:cNvPr id="4" name="Slide Number Placeholder 3"/>
          <p:cNvSpPr>
            <a:spLocks noGrp="1"/>
          </p:cNvSpPr>
          <p:nvPr>
            <p:ph type="sldNum" sz="quarter" idx="5"/>
          </p:nvPr>
        </p:nvSpPr>
        <p:spPr/>
        <p:txBody>
          <a:bodyPr/>
          <a:lstStyle/>
          <a:p>
            <a:pPr>
              <a:defRPr/>
            </a:pPr>
            <a:fld id="{AD92DDD5-9B88-4ED1-9AEC-645613768855}" type="slidenum">
              <a:rPr lang="en-US" smtClean="0"/>
              <a:pPr>
                <a:defRPr/>
              </a:pPr>
              <a:t>11</a:t>
            </a:fld>
            <a:endParaRPr lang="en-US"/>
          </a:p>
        </p:txBody>
      </p:sp>
    </p:spTree>
    <p:extLst>
      <p:ext uri="{BB962C8B-B14F-4D97-AF65-F5344CB8AC3E}">
        <p14:creationId xmlns:p14="http://schemas.microsoft.com/office/powerpoint/2010/main" val="313882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67BDB8-B1E9-404F-9729-E93A590C9588}" type="datetime1">
              <a:rPr lang="en-US"/>
              <a:pPr>
                <a:defRPr/>
              </a:pPr>
              <a:t>11/22/2024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912F54-4119-429D-8727-B5A1671FAA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D92939-105B-414E-A3D3-E129535D695D}" type="datetime1">
              <a:rPr lang="en-US"/>
              <a:pPr>
                <a:defRPr/>
              </a:pPr>
              <a:t>11/22/2024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BF447-6939-4FEA-A3DA-32A75B1BE8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4E267B-FA40-499C-8859-364F7E2142E1}" type="datetime1">
              <a:rPr lang="en-US"/>
              <a:pPr>
                <a:defRPr/>
              </a:pPr>
              <a:t>11/22/2024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B58F4E-53C8-443C-97E1-98331CE12D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8BE098-4515-40EA-AF55-00B36E1570CF}" type="datetime1">
              <a:rPr lang="en-US"/>
              <a:pPr>
                <a:defRPr/>
              </a:pPr>
              <a:t>11/22/2024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DB79D4-5D49-4E40-8494-1088112DB3D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05A8A1-61C4-4963-8F1A-F1CBCB859B6E}" type="datetime1">
              <a:rPr lang="en-US"/>
              <a:pPr>
                <a:defRPr/>
              </a:pPr>
              <a:t>11/22/2024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A38B4-52AA-47B7-B6D5-475AE2FC475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8A76D-30D0-4B80-AB15-81E49CA1BE59}"/>
              </a:ext>
            </a:extLst>
          </p:cNvPr>
          <p:cNvSpPr>
            <a:spLocks noGrp="1"/>
          </p:cNvSpPr>
          <p:nvPr>
            <p:ph type="dt" sz="half" idx="10"/>
          </p:nvPr>
        </p:nvSpPr>
        <p:spPr/>
        <p:txBody>
          <a:bodyPr/>
          <a:lstStyle/>
          <a:p>
            <a:fld id="{78E9856D-B0F0-4240-BB47-EB95057D2CB9}" type="datetime1">
              <a:rPr lang="en-US" smtClean="0"/>
              <a:t>11/22/2024</a:t>
            </a:fld>
            <a:endParaRPr lang="en-US"/>
          </a:p>
        </p:txBody>
      </p:sp>
      <p:sp>
        <p:nvSpPr>
          <p:cNvPr id="3" name="Footer Placeholder 2">
            <a:extLst>
              <a:ext uri="{FF2B5EF4-FFF2-40B4-BE49-F238E27FC236}">
                <a16:creationId xmlns:a16="http://schemas.microsoft.com/office/drawing/2014/main" id="{F048D7D0-71E0-4CFA-85A5-F714775F83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8E4A6-6365-4EA5-AFC1-0CF06FFBF231}"/>
              </a:ext>
            </a:extLst>
          </p:cNvPr>
          <p:cNvSpPr>
            <a:spLocks noGrp="1"/>
          </p:cNvSpPr>
          <p:nvPr>
            <p:ph type="sldNum" sz="quarter" idx="12"/>
          </p:nvPr>
        </p:nvSpPr>
        <p:spPr/>
        <p:txBody>
          <a:bodyPr/>
          <a:lstStyle/>
          <a:p>
            <a:fld id="{65D2B266-4D06-451D-AF49-BBC90F75CA38}" type="slidenum">
              <a:rPr lang="en-US" smtClean="0"/>
              <a:t>‹#›</a:t>
            </a:fld>
            <a:endParaRPr lang="en-US"/>
          </a:p>
        </p:txBody>
      </p:sp>
    </p:spTree>
    <p:extLst>
      <p:ext uri="{BB962C8B-B14F-4D97-AF65-F5344CB8AC3E}">
        <p14:creationId xmlns:p14="http://schemas.microsoft.com/office/powerpoint/2010/main" val="156822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615-666E-442E-9A96-755E4E80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C612C-188B-46AE-B992-B232A944E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A503-9A82-4D29-B2EE-F6551106551D}"/>
              </a:ext>
            </a:extLst>
          </p:cNvPr>
          <p:cNvSpPr>
            <a:spLocks noGrp="1"/>
          </p:cNvSpPr>
          <p:nvPr>
            <p:ph type="dt" sz="half" idx="10"/>
          </p:nvPr>
        </p:nvSpPr>
        <p:spPr/>
        <p:txBody>
          <a:bodyPr/>
          <a:lstStyle/>
          <a:p>
            <a:fld id="{8D55DE98-FFB0-4895-84D1-88E28C8935BB}" type="datetime1">
              <a:rPr lang="en-US" smtClean="0"/>
              <a:t>11/22/2024</a:t>
            </a:fld>
            <a:endParaRPr lang="en-US"/>
          </a:p>
        </p:txBody>
      </p:sp>
      <p:sp>
        <p:nvSpPr>
          <p:cNvPr id="5" name="Footer Placeholder 4">
            <a:extLst>
              <a:ext uri="{FF2B5EF4-FFF2-40B4-BE49-F238E27FC236}">
                <a16:creationId xmlns:a16="http://schemas.microsoft.com/office/drawing/2014/main" id="{D833537F-5595-40B5-BB03-57D4E817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32D28-7485-445F-AAA4-DD2D37DC41A4}"/>
              </a:ext>
            </a:extLst>
          </p:cNvPr>
          <p:cNvSpPr>
            <a:spLocks noGrp="1"/>
          </p:cNvSpPr>
          <p:nvPr>
            <p:ph type="sldNum" sz="quarter" idx="12"/>
          </p:nvPr>
        </p:nvSpPr>
        <p:spPr/>
        <p:txBody>
          <a:bodyPr/>
          <a:lstStyle/>
          <a:p>
            <a:fld id="{65D2B266-4D06-451D-AF49-BBC90F75CA38}" type="slidenum">
              <a:rPr lang="en-US" smtClean="0"/>
              <a:t>‹#›</a:t>
            </a:fld>
            <a:endParaRPr lang="en-US"/>
          </a:p>
        </p:txBody>
      </p:sp>
    </p:spTree>
    <p:extLst>
      <p:ext uri="{BB962C8B-B14F-4D97-AF65-F5344CB8AC3E}">
        <p14:creationId xmlns:p14="http://schemas.microsoft.com/office/powerpoint/2010/main" val="88725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E01BECF-D52E-4A5E-9F85-DAF18E0D161C}"/>
              </a:ext>
            </a:extLst>
          </p:cNvPr>
          <p:cNvSpPr>
            <a:spLocks noGrp="1" noChangeArrowheads="1"/>
          </p:cNvSpPr>
          <p:nvPr>
            <p:ph type="dt" sz="half" idx="10"/>
          </p:nvPr>
        </p:nvSpPr>
        <p:spPr>
          <a:ln/>
        </p:spPr>
        <p:txBody>
          <a:bodyPr/>
          <a:lstStyle>
            <a:lvl1pPr>
              <a:defRPr/>
            </a:lvl1pPr>
          </a:lstStyle>
          <a:p>
            <a:pPr>
              <a:defRPr/>
            </a:pPr>
            <a:fld id="{FCCD9B3C-41DC-4CD6-B5DA-E6D42654B2E1}" type="datetime4">
              <a:rPr lang="en-US"/>
              <a:pPr>
                <a:defRPr/>
              </a:pPr>
              <a:t>November 22, 2024</a:t>
            </a:fld>
            <a:endParaRPr lang="en-US"/>
          </a:p>
        </p:txBody>
      </p:sp>
      <p:sp>
        <p:nvSpPr>
          <p:cNvPr id="5" name="Rectangle 5">
            <a:extLst>
              <a:ext uri="{FF2B5EF4-FFF2-40B4-BE49-F238E27FC236}">
                <a16:creationId xmlns:a16="http://schemas.microsoft.com/office/drawing/2014/main" id="{1225C6F5-C5A9-4C86-AB2D-CC9893EC6F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6DFACC-E0FF-47B2-8E44-9454F0ED70C1}"/>
              </a:ext>
            </a:extLst>
          </p:cNvPr>
          <p:cNvSpPr>
            <a:spLocks noGrp="1" noChangeArrowheads="1"/>
          </p:cNvSpPr>
          <p:nvPr>
            <p:ph type="sldNum" sz="quarter" idx="12"/>
          </p:nvPr>
        </p:nvSpPr>
        <p:spPr>
          <a:ln/>
        </p:spPr>
        <p:txBody>
          <a:bodyPr/>
          <a:lstStyle>
            <a:lvl1pPr>
              <a:defRPr/>
            </a:lvl1pPr>
          </a:lstStyle>
          <a:p>
            <a:pPr>
              <a:defRPr/>
            </a:pPr>
            <a:fld id="{A02D22D4-EA28-429C-996F-E42793A39FEC}" type="slidenum">
              <a:rPr lang="en-US" altLang="en-US"/>
              <a:pPr>
                <a:defRPr/>
              </a:pPr>
              <a:t>‹#›</a:t>
            </a:fld>
            <a:endParaRPr lang="en-US" altLang="en-US"/>
          </a:p>
        </p:txBody>
      </p:sp>
    </p:spTree>
    <p:extLst>
      <p:ext uri="{BB962C8B-B14F-4D97-AF65-F5344CB8AC3E}">
        <p14:creationId xmlns:p14="http://schemas.microsoft.com/office/powerpoint/2010/main" val="116910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18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53B7641-426E-489C-B52C-FE8B2FA0A591}" type="datetime4">
              <a:rPr lang="en-US"/>
              <a:pPr>
                <a:defRPr/>
              </a:pPr>
              <a:t>November 22, 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D187ED-D24B-4EA6-B47B-12A683088838}" type="slidenum">
              <a:rPr lang="en-US" altLang="en-US"/>
              <a:pPr>
                <a:defRPr/>
              </a:pPr>
              <a:t>‹#›</a:t>
            </a:fld>
            <a:endParaRPr lang="en-US" altLang="en-US"/>
          </a:p>
        </p:txBody>
      </p:sp>
    </p:spTree>
    <p:extLst>
      <p:ext uri="{BB962C8B-B14F-4D97-AF65-F5344CB8AC3E}">
        <p14:creationId xmlns:p14="http://schemas.microsoft.com/office/powerpoint/2010/main" val="489268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15037B-FCB1-4779-B8B6-30850C9EE17F}"/>
              </a:ext>
            </a:extLst>
          </p:cNvPr>
          <p:cNvSpPr>
            <a:spLocks noGrp="1" noChangeArrowheads="1"/>
          </p:cNvSpPr>
          <p:nvPr>
            <p:ph type="dt" sz="half" idx="10"/>
          </p:nvPr>
        </p:nvSpPr>
        <p:spPr>
          <a:ln/>
        </p:spPr>
        <p:txBody>
          <a:bodyPr/>
          <a:lstStyle>
            <a:lvl1pPr>
              <a:defRPr/>
            </a:lvl1pPr>
          </a:lstStyle>
          <a:p>
            <a:pPr>
              <a:defRPr/>
            </a:pPr>
            <a:fld id="{3B93D93C-3C87-40CC-A003-FC232C7A5302}" type="datetime4">
              <a:rPr lang="en-US"/>
              <a:pPr>
                <a:defRPr/>
              </a:pPr>
              <a:t>November 22, 2024</a:t>
            </a:fld>
            <a:endParaRPr lang="en-US"/>
          </a:p>
        </p:txBody>
      </p:sp>
      <p:sp>
        <p:nvSpPr>
          <p:cNvPr id="5" name="Rectangle 5">
            <a:extLst>
              <a:ext uri="{FF2B5EF4-FFF2-40B4-BE49-F238E27FC236}">
                <a16:creationId xmlns:a16="http://schemas.microsoft.com/office/drawing/2014/main" id="{E1C35436-46D2-4444-BAC5-1F8658A6E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15511C-C587-4FCE-BB5C-EC27A5A11459}"/>
              </a:ext>
            </a:extLst>
          </p:cNvPr>
          <p:cNvSpPr>
            <a:spLocks noGrp="1" noChangeArrowheads="1"/>
          </p:cNvSpPr>
          <p:nvPr>
            <p:ph type="sldNum" sz="quarter" idx="12"/>
          </p:nvPr>
        </p:nvSpPr>
        <p:spPr>
          <a:ln/>
        </p:spPr>
        <p:txBody>
          <a:bodyPr/>
          <a:lstStyle>
            <a:lvl1pPr>
              <a:defRPr/>
            </a:lvl1pPr>
          </a:lstStyle>
          <a:p>
            <a:pPr>
              <a:defRPr/>
            </a:pPr>
            <a:fld id="{623817EB-B8D3-49C3-B25A-2C49CB46A484}" type="slidenum">
              <a:rPr lang="en-US" altLang="en-US"/>
              <a:pPr>
                <a:defRPr/>
              </a:pPr>
              <a:t>‹#›</a:t>
            </a:fld>
            <a:endParaRPr lang="en-US" altLang="en-US"/>
          </a:p>
        </p:txBody>
      </p:sp>
    </p:spTree>
    <p:extLst>
      <p:ext uri="{BB962C8B-B14F-4D97-AF65-F5344CB8AC3E}">
        <p14:creationId xmlns:p14="http://schemas.microsoft.com/office/powerpoint/2010/main" val="30675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DB8A69-03EF-40E9-80F8-2617E2DA083B}" type="datetime1">
              <a:rPr lang="en-US"/>
              <a:pPr>
                <a:defRPr/>
              </a:pPr>
              <a:t>11/22/2024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E1891-0CEC-44D8-B221-D5FCB52AB21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688965-EBF1-461F-92B5-3C5C921269BA}"/>
              </a:ext>
            </a:extLst>
          </p:cNvPr>
          <p:cNvSpPr>
            <a:spLocks noGrp="1" noChangeArrowheads="1"/>
          </p:cNvSpPr>
          <p:nvPr>
            <p:ph type="dt" sz="half" idx="10"/>
          </p:nvPr>
        </p:nvSpPr>
        <p:spPr>
          <a:ln/>
        </p:spPr>
        <p:txBody>
          <a:bodyPr/>
          <a:lstStyle>
            <a:lvl1pPr>
              <a:defRPr/>
            </a:lvl1pPr>
          </a:lstStyle>
          <a:p>
            <a:pPr>
              <a:defRPr/>
            </a:pPr>
            <a:fld id="{1BE0CB23-B1AA-4F73-9C92-4CE9FC320F41}" type="datetime4">
              <a:rPr lang="en-US"/>
              <a:pPr>
                <a:defRPr/>
              </a:pPr>
              <a:t>November 22, 2024</a:t>
            </a:fld>
            <a:endParaRPr lang="en-US"/>
          </a:p>
        </p:txBody>
      </p:sp>
      <p:sp>
        <p:nvSpPr>
          <p:cNvPr id="3" name="Rectangle 5">
            <a:extLst>
              <a:ext uri="{FF2B5EF4-FFF2-40B4-BE49-F238E27FC236}">
                <a16:creationId xmlns:a16="http://schemas.microsoft.com/office/drawing/2014/main" id="{987F8814-9571-4B58-9A32-122FEAC600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8E3807-1DED-487C-99D1-0667C170F2AB}"/>
              </a:ext>
            </a:extLst>
          </p:cNvPr>
          <p:cNvSpPr>
            <a:spLocks noGrp="1" noChangeArrowheads="1"/>
          </p:cNvSpPr>
          <p:nvPr>
            <p:ph type="sldNum" sz="quarter" idx="12"/>
          </p:nvPr>
        </p:nvSpPr>
        <p:spPr>
          <a:ln/>
        </p:spPr>
        <p:txBody>
          <a:bodyPr/>
          <a:lstStyle>
            <a:lvl1pPr>
              <a:defRPr/>
            </a:lvl1pPr>
          </a:lstStyle>
          <a:p>
            <a:pPr>
              <a:defRPr/>
            </a:pPr>
            <a:fld id="{585AE312-6838-4260-BD50-AB16714828B6}" type="slidenum">
              <a:rPr lang="en-US" altLang="en-US"/>
              <a:pPr>
                <a:defRPr/>
              </a:pPr>
              <a:t>‹#›</a:t>
            </a:fld>
            <a:endParaRPr lang="en-US" altLang="en-US"/>
          </a:p>
        </p:txBody>
      </p:sp>
    </p:spTree>
    <p:extLst>
      <p:ext uri="{BB962C8B-B14F-4D97-AF65-F5344CB8AC3E}">
        <p14:creationId xmlns:p14="http://schemas.microsoft.com/office/powerpoint/2010/main" val="43979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D8585F7-F5D0-4038-B305-52E8EBC05A1C}" type="datetime1">
              <a:rPr lang="en-US"/>
              <a:pPr>
                <a:defRPr/>
              </a:pPr>
              <a:t>11/22/2024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CADFFE-C556-4D1A-ABEF-8DB33FE3FB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DB8A69-03EF-40E9-80F8-2617E2DA083B}" type="datetime1">
              <a:rPr lang="en-US"/>
              <a:pPr>
                <a:defRPr/>
              </a:pPr>
              <a:t>11/22/2024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E1891-0CEC-44D8-B221-D5FCB52AB2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9932115-EE79-458C-A74E-3B708BFF5A56}" type="datetime1">
              <a:rPr lang="en-US"/>
              <a:pPr>
                <a:defRPr/>
              </a:pPr>
              <a:t>11/22/2024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2FDFF8-2F48-4F72-80D3-91B5CB74F7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B81E1C-8438-4476-99B8-FA8E46C8FE1F}" type="datetime1">
              <a:rPr lang="en-US"/>
              <a:pPr>
                <a:defRPr/>
              </a:pPr>
              <a:t>11/22/2024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5B5FFF-260D-4AA6-B4CB-F88F5496CE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06D626-7578-404D-9BC1-BC7F6C945E6A}" type="datetime1">
              <a:rPr lang="en-US"/>
              <a:pPr>
                <a:defRPr/>
              </a:pPr>
              <a:t>11/22/2024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0770E-8F34-453F-ADBC-F5BA9F978D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5B2731-8ED0-4235-9AE0-634BEA8A1DFB}" type="datetime1">
              <a:rPr lang="en-US"/>
              <a:pPr>
                <a:defRPr/>
              </a:pPr>
              <a:t>11/22/2024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AFFA79-1448-47EE-B664-DCE13D4E61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67BDB8-B1E9-404F-9729-E93A590C9588}" type="datetime1">
              <a:rPr lang="en-US"/>
              <a:pPr>
                <a:defRPr/>
              </a:pPr>
              <a:t>11/22/2024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912F54-4119-429D-8727-B5A1671FAA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4D9D83A-522F-4E48-99D4-481FD92C9BC6}" type="datetime1">
              <a:rPr lang="en-US"/>
              <a:pPr>
                <a:defRPr/>
              </a:pPr>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6AC756-D809-4B51-8D37-7C84B1F9B2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16" r:id="rId1"/>
    <p:sldLayoutId id="2147485115"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29EC2-5317-43F3-9307-D791A709B9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B98EE-C595-44B7-B9B3-F985E31057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CD10E-ABCA-4857-9FBC-5837CFDF8D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14441A-B17C-4A0E-995B-71429FC9E4ED}" type="datetime1">
              <a:rPr lang="en-US" smtClean="0"/>
              <a:t>11/22/2024</a:t>
            </a:fld>
            <a:endParaRPr lang="en-US"/>
          </a:p>
        </p:txBody>
      </p:sp>
      <p:sp>
        <p:nvSpPr>
          <p:cNvPr id="5" name="Footer Placeholder 4">
            <a:extLst>
              <a:ext uri="{FF2B5EF4-FFF2-40B4-BE49-F238E27FC236}">
                <a16:creationId xmlns:a16="http://schemas.microsoft.com/office/drawing/2014/main" id="{238D078A-70C4-4F7C-8E58-7CE8168B18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165A4-4A13-4454-8B4E-ECF1E90DD2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2B266-4D06-451D-AF49-BBC90F75CA38}" type="slidenum">
              <a:rPr lang="en-US" smtClean="0"/>
              <a:t>‹#›</a:t>
            </a:fld>
            <a:endParaRPr lang="en-US"/>
          </a:p>
        </p:txBody>
      </p:sp>
    </p:spTree>
    <p:extLst>
      <p:ext uri="{BB962C8B-B14F-4D97-AF65-F5344CB8AC3E}">
        <p14:creationId xmlns:p14="http://schemas.microsoft.com/office/powerpoint/2010/main" val="878835084"/>
      </p:ext>
    </p:extLst>
  </p:cSld>
  <p:clrMap bg1="lt1" tx1="dk1" bg2="lt2" tx2="dk2" accent1="accent1" accent2="accent2" accent3="accent3" accent4="accent4" accent5="accent5" accent6="accent6" hlink="hlink" folHlink="folHlink"/>
  <p:sldLayoutIdLst>
    <p:sldLayoutId id="2147483667" r:id="rId1"/>
    <p:sldLayoutId id="214748366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B0A5B-9A48-4931-8575-AD54CBB93870}"/>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624568-EE6B-4103-85BC-5A0B15F464B9}"/>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9A8BD455-7772-4ED6-BB15-89835F4AF41D}"/>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3B89CA87-074E-4A56-8868-AEA258A5C0D6}" type="datetime4">
              <a:rPr lang="en-US"/>
              <a:pPr>
                <a:defRPr/>
              </a:pPr>
              <a:t>November 22, 2024</a:t>
            </a:fld>
            <a:endParaRPr lang="en-US"/>
          </a:p>
        </p:txBody>
      </p:sp>
      <p:sp>
        <p:nvSpPr>
          <p:cNvPr id="168965" name="Rectangle 5">
            <a:extLst>
              <a:ext uri="{FF2B5EF4-FFF2-40B4-BE49-F238E27FC236}">
                <a16:creationId xmlns:a16="http://schemas.microsoft.com/office/drawing/2014/main" id="{8589FFAE-3CD0-46CF-84E2-ACE42A2D21E9}"/>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3FC28065-D4CA-4392-92BE-FAF00A90A8FB}"/>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79F5F253-28F6-4398-A728-3C8965C09D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3" r:id="rId1"/>
    <p:sldLayoutId id="2147484873"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815DD9B-38F6-4F0A-9AD8-454E0E66BFED}" type="datetime4">
              <a:rPr lang="en-US"/>
              <a:pPr>
                <a:defRPr/>
              </a:pPr>
              <a:t>November 22, 2024</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026F9B29-0F69-49E7-BB39-0EE1E8B92D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12"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EA7A8C-81E0-4569-ADB9-A6DC32121398}"/>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5B4D65-3173-4D2B-A61C-5C4C3AE80445}"/>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81044BA7-CC57-4520-950D-0C78CF43391F}"/>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38463AC0-90C4-4E69-B78F-56529D14A938}" type="datetime4">
              <a:rPr lang="en-US"/>
              <a:pPr>
                <a:defRPr/>
              </a:pPr>
              <a:t>November 22, 2024</a:t>
            </a:fld>
            <a:endParaRPr lang="en-US"/>
          </a:p>
        </p:txBody>
      </p:sp>
      <p:sp>
        <p:nvSpPr>
          <p:cNvPr id="168965" name="Rectangle 5">
            <a:extLst>
              <a:ext uri="{FF2B5EF4-FFF2-40B4-BE49-F238E27FC236}">
                <a16:creationId xmlns:a16="http://schemas.microsoft.com/office/drawing/2014/main" id="{DAC50586-BF8D-49A8-8BCF-3DAF15341B00}"/>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7B204A60-23A4-4F7B-8361-146D76617226}"/>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1B04ED0-5318-4B28-8A45-54F0F16AB6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1" r:id="rId1"/>
    <p:sldLayoutId id="2147483946"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ditage.com/insights/conflicts-of-interest"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1.jpg"/><Relationship Id="rId7"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customXml" Target="../ink/ink5.xml"/><Relationship Id="rId11" Type="http://schemas.openxmlformats.org/officeDocument/2006/relationships/image" Target="../media/image170.png"/><Relationship Id="rId5" Type="http://schemas.openxmlformats.org/officeDocument/2006/relationships/image" Target="../media/image14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6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4.emf"/><Relationship Id="rId7" Type="http://schemas.openxmlformats.org/officeDocument/2006/relationships/image" Target="../media/image26.png"/><Relationship Id="rId2" Type="http://schemas.openxmlformats.org/officeDocument/2006/relationships/package" Target="../embeddings/Microsoft_Word_Document1.docx"/><Relationship Id="rId1" Type="http://schemas.openxmlformats.org/officeDocument/2006/relationships/slideLayout" Target="../slideLayouts/slideLayout14.xml"/><Relationship Id="rId6" Type="http://schemas.openxmlformats.org/officeDocument/2006/relationships/customXml" Target="../ink/ink9.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Word_Document2.docx"/><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35.png"/><Relationship Id="rId3" Type="http://schemas.openxmlformats.org/officeDocument/2006/relationships/image" Target="../media/image26.emf"/><Relationship Id="rId7" Type="http://schemas.openxmlformats.org/officeDocument/2006/relationships/image" Target="../media/image32.png"/><Relationship Id="rId12" Type="http://schemas.openxmlformats.org/officeDocument/2006/relationships/customXml" Target="../ink/ink16.xml"/><Relationship Id="rId17" Type="http://schemas.openxmlformats.org/officeDocument/2006/relationships/image" Target="../media/image37.png"/><Relationship Id="rId2" Type="http://schemas.openxmlformats.org/officeDocument/2006/relationships/oleObject" Target="../embeddings/oleObject1.bin"/><Relationship Id="rId16" Type="http://schemas.openxmlformats.org/officeDocument/2006/relationships/customXml" Target="../ink/ink18.xml"/><Relationship Id="rId1" Type="http://schemas.openxmlformats.org/officeDocument/2006/relationships/slideLayout" Target="../slideLayouts/slideLayout14.xml"/><Relationship Id="rId6" Type="http://schemas.openxmlformats.org/officeDocument/2006/relationships/customXml" Target="../ink/ink13.xm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33.png"/><Relationship Id="rId14" Type="http://schemas.openxmlformats.org/officeDocument/2006/relationships/customXml" Target="../ink/ink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customXml" Target="../ink/ink23.xml"/><Relationship Id="rId5" Type="http://schemas.openxmlformats.org/officeDocument/2006/relationships/customXml" Target="../ink/ink20.xml"/><Relationship Id="rId10" Type="http://schemas.openxmlformats.org/officeDocument/2006/relationships/image" Target="../media/image290.png"/><Relationship Id="rId4" Type="http://schemas.openxmlformats.org/officeDocument/2006/relationships/image" Target="../media/image260.png"/><Relationship Id="rId9" Type="http://schemas.openxmlformats.org/officeDocument/2006/relationships/customXml" Target="../ink/ink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9" name="Rectangle 1742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1" name="Freeform: Shape 17430">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051" y="320442"/>
            <a:ext cx="4929369"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33" name="Right Triangle 174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35" name="Rectangle 1743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Content Placeholder 2"/>
          <p:cNvSpPr>
            <a:spLocks noGrp="1"/>
          </p:cNvSpPr>
          <p:nvPr>
            <p:ph type="subTitle" idx="1"/>
          </p:nvPr>
        </p:nvSpPr>
        <p:spPr>
          <a:xfrm>
            <a:off x="3972051" y="1891202"/>
            <a:ext cx="4409949" cy="3473277"/>
          </a:xfrm>
        </p:spPr>
        <p:txBody>
          <a:bodyPr anchor="t">
            <a:normAutofit/>
          </a:bodyPr>
          <a:lstStyle/>
          <a:p>
            <a:pPr>
              <a:lnSpc>
                <a:spcPct val="90000"/>
              </a:lnSpc>
            </a:pPr>
            <a:r>
              <a:rPr lang="en-US" sz="2400" dirty="0">
                <a:latin typeface="Comic Sans MS" panose="030F0702030302020204" pitchFamily="66" charset="0"/>
              </a:rPr>
              <a:t>Ron D. Hays, Ph.D.</a:t>
            </a:r>
          </a:p>
          <a:p>
            <a:pPr>
              <a:lnSpc>
                <a:spcPct val="90000"/>
              </a:lnSpc>
            </a:pPr>
            <a:r>
              <a:rPr lang="en-US" sz="2400" dirty="0">
                <a:latin typeface="Comic Sans MS" panose="030F0702030302020204" pitchFamily="66" charset="0"/>
              </a:rPr>
              <a:t>UCLA GIM &amp; HSR</a:t>
            </a:r>
          </a:p>
          <a:p>
            <a:pPr>
              <a:lnSpc>
                <a:spcPct val="90000"/>
              </a:lnSpc>
            </a:pPr>
            <a:r>
              <a:rPr lang="en-US" sz="2400" dirty="0">
                <a:latin typeface="Comic Sans MS" panose="030F0702030302020204" pitchFamily="66" charset="0"/>
              </a:rPr>
              <a:t>November 22, 2023 (12-1 pm)</a:t>
            </a:r>
          </a:p>
          <a:p>
            <a:pPr>
              <a:lnSpc>
                <a:spcPct val="90000"/>
              </a:lnSpc>
            </a:pPr>
            <a:endParaRPr lang="en-US" sz="1800" dirty="0">
              <a:latin typeface="Comic Sans MS" panose="030F0702030302020204" pitchFamily="66" charset="0"/>
            </a:endParaRPr>
          </a:p>
          <a:p>
            <a:pPr>
              <a:lnSpc>
                <a:spcPct val="90000"/>
              </a:lnSpc>
            </a:pPr>
            <a:r>
              <a:rPr lang="en-US" sz="1800" dirty="0">
                <a:latin typeface="Comic Sans MS" panose="030F0702030302020204" pitchFamily="66" charset="0"/>
              </a:rPr>
              <a:t>drhays@ucla.edu</a:t>
            </a:r>
          </a:p>
          <a:p>
            <a:pPr algn="l">
              <a:lnSpc>
                <a:spcPct val="90000"/>
              </a:lnSpc>
            </a:pPr>
            <a:endParaRPr lang="en-US" sz="1800" dirty="0">
              <a:latin typeface="Comic Sans MS" panose="030F0702030302020204" pitchFamily="66" charset="0"/>
            </a:endParaRPr>
          </a:p>
          <a:p>
            <a:pPr algn="l">
              <a:lnSpc>
                <a:spcPct val="90000"/>
              </a:lnSpc>
            </a:pPr>
            <a:endParaRPr lang="en-US" sz="700" dirty="0"/>
          </a:p>
          <a:p>
            <a:pPr algn="l">
              <a:lnSpc>
                <a:spcPct val="90000"/>
              </a:lnSpc>
            </a:pPr>
            <a:endParaRPr lang="en-US" sz="700" dirty="0"/>
          </a:p>
        </p:txBody>
      </p:sp>
      <p:pic>
        <p:nvPicPr>
          <p:cNvPr id="6" name="Picture 5">
            <a:extLst>
              <a:ext uri="{FF2B5EF4-FFF2-40B4-BE49-F238E27FC236}">
                <a16:creationId xmlns:a16="http://schemas.microsoft.com/office/drawing/2014/main" id="{C1F73CBE-47C3-6B8B-78C8-0F6534BF9782}"/>
              </a:ext>
            </a:extLst>
          </p:cNvPr>
          <p:cNvPicPr>
            <a:picLocks noChangeAspect="1"/>
          </p:cNvPicPr>
          <p:nvPr/>
        </p:nvPicPr>
        <p:blipFill>
          <a:blip r:embed="rId3"/>
          <a:stretch>
            <a:fillRect/>
          </a:stretch>
        </p:blipFill>
        <p:spPr>
          <a:xfrm>
            <a:off x="972418" y="1891202"/>
            <a:ext cx="2632605" cy="743710"/>
          </a:xfrm>
          <a:prstGeom prst="rect">
            <a:avLst/>
          </a:prstGeom>
        </p:spPr>
      </p:pic>
      <p:pic>
        <p:nvPicPr>
          <p:cNvPr id="17414" name="Graphic 17413" descr="Stethoscope">
            <a:extLst>
              <a:ext uri="{FF2B5EF4-FFF2-40B4-BE49-F238E27FC236}">
                <a16:creationId xmlns:a16="http://schemas.microsoft.com/office/drawing/2014/main" id="{BF3C54D1-F438-2CE5-3814-B688E46D3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3080" y="3581108"/>
            <a:ext cx="1992632" cy="1992632"/>
          </a:xfrm>
          <a:prstGeom prst="rect">
            <a:avLst/>
          </a:prstGeom>
        </p:spPr>
      </p:pic>
      <p:sp>
        <p:nvSpPr>
          <p:cNvPr id="9" name="TextBox 8">
            <a:extLst>
              <a:ext uri="{FF2B5EF4-FFF2-40B4-BE49-F238E27FC236}">
                <a16:creationId xmlns:a16="http://schemas.microsoft.com/office/drawing/2014/main" id="{657BBAC5-C0E9-287E-2C78-30ECFA71EEC4}"/>
              </a:ext>
            </a:extLst>
          </p:cNvPr>
          <p:cNvSpPr txBox="1"/>
          <p:nvPr/>
        </p:nvSpPr>
        <p:spPr>
          <a:xfrm>
            <a:off x="529071" y="5816938"/>
            <a:ext cx="6400800" cy="341632"/>
          </a:xfrm>
          <a:prstGeom prst="rect">
            <a:avLst/>
          </a:prstGeom>
          <a:noFill/>
        </p:spPr>
        <p:txBody>
          <a:bodyPr wrap="square" rtlCol="0">
            <a:spAutoFit/>
          </a:bodyPr>
          <a:lstStyle/>
          <a:p>
            <a:pPr algn="l">
              <a:lnSpc>
                <a:spcPct val="90000"/>
              </a:lnSpc>
            </a:pPr>
            <a:r>
              <a:rPr lang="en-US" sz="1800">
                <a:latin typeface="Comic Sans MS" panose="030F0702030302020204" pitchFamily="66" charset="0"/>
              </a:rPr>
              <a:t>https://labs.dgsom.ucla.edu/hays/pages/presentations</a:t>
            </a:r>
            <a:endParaRPr lang="en-US" sz="1800" dirty="0">
              <a:latin typeface="Comic Sans MS" panose="030F0702030302020204" pitchFamily="66" charset="0"/>
            </a:endParaRPr>
          </a:p>
        </p:txBody>
      </p:sp>
      <p:sp>
        <p:nvSpPr>
          <p:cNvPr id="11" name="TextBox 10">
            <a:extLst>
              <a:ext uri="{FF2B5EF4-FFF2-40B4-BE49-F238E27FC236}">
                <a16:creationId xmlns:a16="http://schemas.microsoft.com/office/drawing/2014/main" id="{89D29BE7-B20A-FF06-BB55-624C3FC8D0BA}"/>
              </a:ext>
            </a:extLst>
          </p:cNvPr>
          <p:cNvSpPr txBox="1"/>
          <p:nvPr/>
        </p:nvSpPr>
        <p:spPr>
          <a:xfrm>
            <a:off x="1810111" y="2443587"/>
            <a:ext cx="4572000"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DEC94292-05DF-B926-7CFB-5B14D593E4C7}"/>
              </a:ext>
            </a:extLst>
          </p:cNvPr>
          <p:cNvSpPr txBox="1"/>
          <p:nvPr/>
        </p:nvSpPr>
        <p:spPr>
          <a:xfrm>
            <a:off x="1371600" y="2634912"/>
            <a:ext cx="1295400" cy="369332"/>
          </a:xfrm>
          <a:prstGeom prst="rect">
            <a:avLst/>
          </a:prstGeom>
          <a:noFill/>
        </p:spPr>
        <p:txBody>
          <a:bodyPr wrap="square" rtlCol="0">
            <a:spAutoFit/>
          </a:bodyPr>
          <a:lstStyle/>
          <a:p>
            <a:r>
              <a:rPr lang="en-US" dirty="0"/>
              <a:t>Self-Rated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9552602-338A-46AC-BD7C-F95D8B5AFA46}" type="slidenum">
              <a:rPr lang="en-US" altLang="en-US" sz="1400"/>
              <a:pPr eaLnBrk="1" hangingPunct="1">
                <a:spcBef>
                  <a:spcPct val="0"/>
                </a:spcBef>
                <a:buFontTx/>
                <a:buNone/>
              </a:pPr>
              <a:t>10</a:t>
            </a:fld>
            <a:endParaRPr lang="en-US" altLang="en-US" sz="1400"/>
          </a:p>
        </p:txBody>
      </p:sp>
      <p:sp>
        <p:nvSpPr>
          <p:cNvPr id="109571" name="Rectangle 2"/>
          <p:cNvSpPr>
            <a:spLocks noChangeArrowheads="1"/>
          </p:cNvSpPr>
          <p:nvPr/>
        </p:nvSpPr>
        <p:spPr bwMode="auto">
          <a:xfrm>
            <a:off x="0" y="381001"/>
            <a:ext cx="91440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dirty="0" err="1">
                <a:solidFill>
                  <a:schemeClr val="tx2"/>
                </a:solidFill>
                <a:latin typeface="Comic Sans MS" panose="030F0702030302020204" pitchFamily="66" charset="0"/>
              </a:rPr>
              <a:t>Farivar</a:t>
            </a:r>
            <a:r>
              <a:rPr lang="en-US" altLang="en-US" sz="4400" b="0" dirty="0">
                <a:solidFill>
                  <a:schemeClr val="tx2"/>
                </a:solidFill>
                <a:latin typeface="Comic Sans MS" panose="030F0702030302020204" pitchFamily="66" charset="0"/>
              </a:rPr>
              <a:t> et al.(2007) weights </a:t>
            </a:r>
          </a:p>
          <a:p>
            <a:pPr algn="ctr" eaLnBrk="1" hangingPunct="1">
              <a:spcBef>
                <a:spcPct val="0"/>
              </a:spcBef>
              <a:buFontTx/>
              <a:buNone/>
            </a:pPr>
            <a:r>
              <a:rPr lang="en-US" altLang="en-US" sz="4400" b="0" dirty="0">
                <a:solidFill>
                  <a:schemeClr val="tx2"/>
                </a:solidFill>
                <a:latin typeface="Comic Sans MS" panose="030F0702030302020204" pitchFamily="66" charset="0"/>
              </a:rPr>
              <a:t>(Correlated Factor Model) </a:t>
            </a:r>
          </a:p>
        </p:txBody>
      </p:sp>
      <p:sp>
        <p:nvSpPr>
          <p:cNvPr id="109572" name="Rectangle 3"/>
          <p:cNvSpPr>
            <a:spLocks noChangeArrowheads="1"/>
          </p:cNvSpPr>
          <p:nvPr/>
        </p:nvSpPr>
        <p:spPr bwMode="auto">
          <a:xfrm>
            <a:off x="338138" y="1657350"/>
            <a:ext cx="8805862"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0" dirty="0" err="1"/>
              <a:t>PCS_z</a:t>
            </a:r>
            <a:r>
              <a:rPr lang="en-US" altLang="en-US" sz="2800" b="0" dirty="0"/>
              <a:t> = (</a:t>
            </a:r>
            <a:r>
              <a:rPr lang="en-US" altLang="en-US" sz="2800" b="0" dirty="0" err="1"/>
              <a:t>PF_z</a:t>
            </a:r>
            <a:r>
              <a:rPr lang="en-US" altLang="en-US" sz="2800" b="0" dirty="0"/>
              <a:t> * .20)  + (</a:t>
            </a:r>
            <a:r>
              <a:rPr lang="en-US" altLang="en-US" sz="2800" b="0" dirty="0" err="1"/>
              <a:t>RP_z</a:t>
            </a:r>
            <a:r>
              <a:rPr lang="en-US" altLang="en-US" sz="2800" b="0" dirty="0"/>
              <a:t> *  .31) + (</a:t>
            </a:r>
            <a:r>
              <a:rPr lang="en-US" altLang="en-US" sz="2800" b="0" dirty="0" err="1"/>
              <a:t>BP_z</a:t>
            </a:r>
            <a:r>
              <a:rPr lang="en-US" altLang="en-US" sz="2800" b="0" dirty="0"/>
              <a:t> * .23) +</a:t>
            </a:r>
          </a:p>
          <a:p>
            <a:pPr eaLnBrk="1" hangingPunct="1">
              <a:buFontTx/>
              <a:buNone/>
            </a:pPr>
            <a:r>
              <a:rPr lang="en-US" altLang="en-US" sz="2800" b="0" dirty="0"/>
              <a:t>   	            (</a:t>
            </a:r>
            <a:r>
              <a:rPr lang="en-US" altLang="en-US" sz="2800" b="0" dirty="0" err="1"/>
              <a:t>GH_z</a:t>
            </a:r>
            <a:r>
              <a:rPr lang="en-US" altLang="en-US" sz="2800" b="0" dirty="0"/>
              <a:t> * .20) + (</a:t>
            </a:r>
            <a:r>
              <a:rPr lang="en-US" altLang="en-US" sz="2800" b="0" dirty="0" err="1"/>
              <a:t>EF_z</a:t>
            </a:r>
            <a:r>
              <a:rPr lang="en-US" altLang="en-US" sz="2800" b="0" dirty="0"/>
              <a:t> *  .13) + (</a:t>
            </a:r>
            <a:r>
              <a:rPr lang="en-US" altLang="en-US" sz="2800" b="0" dirty="0" err="1"/>
              <a:t>SF_z</a:t>
            </a:r>
            <a:r>
              <a:rPr lang="en-US" altLang="en-US" sz="2800" b="0" dirty="0"/>
              <a:t> * .11)  + </a:t>
            </a:r>
          </a:p>
          <a:p>
            <a:pPr eaLnBrk="1" hangingPunct="1">
              <a:buFontTx/>
              <a:buNone/>
            </a:pPr>
            <a:r>
              <a:rPr lang="en-US" altLang="en-US" sz="2800" b="0" dirty="0"/>
              <a:t>   		      (</a:t>
            </a:r>
            <a:r>
              <a:rPr lang="en-US" altLang="en-US" sz="2800" b="0" dirty="0" err="1"/>
              <a:t>RE_z</a:t>
            </a:r>
            <a:r>
              <a:rPr lang="en-US" altLang="en-US" sz="2800" b="0" dirty="0"/>
              <a:t> * .03)  + (</a:t>
            </a:r>
            <a:r>
              <a:rPr lang="en-US" altLang="en-US" sz="2800" b="0" dirty="0" err="1"/>
              <a:t>EW_z</a:t>
            </a:r>
            <a:r>
              <a:rPr lang="en-US" altLang="en-US" sz="2800" b="0" dirty="0"/>
              <a:t> * </a:t>
            </a:r>
            <a:r>
              <a:rPr lang="en-US" altLang="en-US" sz="2800" b="0" dirty="0">
                <a:solidFill>
                  <a:srgbClr val="0070C0"/>
                </a:solidFill>
              </a:rPr>
              <a:t>-.03</a:t>
            </a:r>
            <a:r>
              <a:rPr lang="en-US" altLang="en-US" sz="2800" b="0" dirty="0"/>
              <a:t>)</a:t>
            </a:r>
          </a:p>
          <a:p>
            <a:pPr eaLnBrk="1" hangingPunct="1"/>
            <a:endParaRPr lang="en-US" altLang="en-US" sz="2800" b="0" dirty="0"/>
          </a:p>
          <a:p>
            <a:pPr eaLnBrk="1" hangingPunct="1">
              <a:spcBef>
                <a:spcPct val="0"/>
              </a:spcBef>
              <a:buFontTx/>
              <a:buNone/>
            </a:pPr>
            <a:r>
              <a:rPr lang="en-US" altLang="en-US" sz="2800" b="0" dirty="0" err="1"/>
              <a:t>MCS_z</a:t>
            </a:r>
            <a:r>
              <a:rPr lang="en-US" altLang="en-US" sz="2800" b="0" dirty="0"/>
              <a:t> = (</a:t>
            </a:r>
            <a:r>
              <a:rPr lang="en-US" altLang="en-US" sz="2800" b="0" dirty="0" err="1"/>
              <a:t>PF_z</a:t>
            </a:r>
            <a:r>
              <a:rPr lang="en-US" altLang="en-US" sz="2800" b="0" dirty="0"/>
              <a:t> * </a:t>
            </a:r>
            <a:r>
              <a:rPr lang="en-US" altLang="en-US" sz="2800" b="0" dirty="0">
                <a:solidFill>
                  <a:srgbClr val="0070C0"/>
                </a:solidFill>
              </a:rPr>
              <a:t>-.02</a:t>
            </a:r>
            <a:r>
              <a:rPr lang="en-US" altLang="en-US" sz="2800" b="0" dirty="0"/>
              <a:t>) + (</a:t>
            </a:r>
            <a:r>
              <a:rPr lang="en-US" altLang="en-US" sz="2800" b="0" dirty="0" err="1"/>
              <a:t>RP_z</a:t>
            </a:r>
            <a:r>
              <a:rPr lang="en-US" altLang="en-US" sz="2800" b="0" dirty="0"/>
              <a:t> * .03) + (</a:t>
            </a:r>
            <a:r>
              <a:rPr lang="en-US" altLang="en-US" sz="2800" b="0" dirty="0" err="1"/>
              <a:t>BP_z</a:t>
            </a:r>
            <a:r>
              <a:rPr lang="en-US" altLang="en-US" sz="2800" b="0" dirty="0"/>
              <a:t> * .04) + </a:t>
            </a:r>
          </a:p>
          <a:p>
            <a:pPr eaLnBrk="1" hangingPunct="1">
              <a:spcBef>
                <a:spcPct val="0"/>
              </a:spcBef>
              <a:buFontTx/>
              <a:buNone/>
            </a:pPr>
            <a:r>
              <a:rPr lang="en-US" altLang="en-US" sz="2800" b="0" dirty="0"/>
              <a:t>	            (</a:t>
            </a:r>
            <a:r>
              <a:rPr lang="en-US" altLang="en-US" sz="2800" b="0" dirty="0" err="1"/>
              <a:t>GH_z</a:t>
            </a:r>
            <a:r>
              <a:rPr lang="en-US" altLang="en-US" sz="2800" b="0" dirty="0"/>
              <a:t> * .10) + (</a:t>
            </a:r>
            <a:r>
              <a:rPr lang="en-US" altLang="en-US" sz="2800" b="0" dirty="0" err="1"/>
              <a:t>EF_z</a:t>
            </a:r>
            <a:r>
              <a:rPr lang="en-US" altLang="en-US" sz="2800" b="0" dirty="0"/>
              <a:t> * .29) + (</a:t>
            </a:r>
            <a:r>
              <a:rPr lang="en-US" altLang="en-US" sz="2800" b="0" dirty="0" err="1"/>
              <a:t>SF_z</a:t>
            </a:r>
            <a:r>
              <a:rPr lang="en-US" altLang="en-US" sz="2800" b="0" dirty="0"/>
              <a:t> * .14)  + </a:t>
            </a:r>
          </a:p>
          <a:p>
            <a:pPr eaLnBrk="1" hangingPunct="1">
              <a:spcBef>
                <a:spcPct val="0"/>
              </a:spcBef>
              <a:buFontTx/>
              <a:buNone/>
            </a:pPr>
            <a:r>
              <a:rPr lang="en-US" altLang="en-US" sz="2800" b="0" dirty="0"/>
              <a:t>         	      (</a:t>
            </a:r>
            <a:r>
              <a:rPr lang="en-US" altLang="en-US" sz="2800" b="0" dirty="0" err="1"/>
              <a:t>RE_z</a:t>
            </a:r>
            <a:r>
              <a:rPr lang="en-US" altLang="en-US" sz="2800" b="0" dirty="0"/>
              <a:t> * .20) + (</a:t>
            </a:r>
            <a:r>
              <a:rPr lang="en-US" altLang="en-US" sz="2800" b="0" dirty="0" err="1"/>
              <a:t>EW_z</a:t>
            </a:r>
            <a:r>
              <a:rPr lang="en-US" altLang="en-US" sz="2800" b="0" dirty="0"/>
              <a:t> * .35)</a:t>
            </a:r>
          </a:p>
          <a:p>
            <a:pPr eaLnBrk="1" hangingPunct="1"/>
            <a:endParaRPr lang="en-US" altLang="en-US" sz="2800" b="0" dirty="0"/>
          </a:p>
        </p:txBody>
      </p:sp>
      <p:sp>
        <p:nvSpPr>
          <p:cNvPr id="109573" name="Smiley Face 7"/>
          <p:cNvSpPr>
            <a:spLocks noChangeArrowheads="1"/>
          </p:cNvSpPr>
          <p:nvPr/>
        </p:nvSpPr>
        <p:spPr bwMode="auto">
          <a:xfrm>
            <a:off x="3048000" y="5635624"/>
            <a:ext cx="2209800" cy="841375"/>
          </a:xfrm>
          <a:prstGeom prst="smileyFace">
            <a:avLst>
              <a:gd name="adj" fmla="val 4653"/>
            </a:avLst>
          </a:prstGeom>
          <a:solidFill>
            <a:schemeClr val="accent1"/>
          </a:solidFill>
          <a:ln w="38100" algn="ctr">
            <a:solidFill>
              <a:schemeClr val="bg2"/>
            </a:solidFill>
            <a:prstDash val="sysDot"/>
            <a:round/>
            <a:headEnd type="none" w="sm" len="sm"/>
            <a:tailEnd type="triangl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latin typeface="Times New Roman" panose="02020603050405020304" pitchFamily="18" charset="0"/>
            </a:endParaRPr>
          </a:p>
        </p:txBody>
      </p:sp>
    </p:spTree>
    <p:extLst>
      <p:ext uri="{BB962C8B-B14F-4D97-AF65-F5344CB8AC3E}">
        <p14:creationId xmlns:p14="http://schemas.microsoft.com/office/powerpoint/2010/main" val="102060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BF23BD-5C79-4DBE-137D-1040FB4B4B3F}"/>
              </a:ext>
            </a:extLst>
          </p:cNvPr>
          <p:cNvPicPr>
            <a:picLocks noChangeAspect="1"/>
          </p:cNvPicPr>
          <p:nvPr/>
        </p:nvPicPr>
        <p:blipFill>
          <a:blip r:embed="rId3"/>
          <a:stretch>
            <a:fillRect/>
          </a:stretch>
        </p:blipFill>
        <p:spPr>
          <a:xfrm>
            <a:off x="0" y="-76199"/>
            <a:ext cx="9144000" cy="5562599"/>
          </a:xfrm>
          <a:prstGeom prst="rect">
            <a:avLst/>
          </a:prstGeom>
        </p:spPr>
      </p:pic>
      <p:sp>
        <p:nvSpPr>
          <p:cNvPr id="4" name="TextBox 3">
            <a:extLst>
              <a:ext uri="{FF2B5EF4-FFF2-40B4-BE49-F238E27FC236}">
                <a16:creationId xmlns:a16="http://schemas.microsoft.com/office/drawing/2014/main" id="{5618CBE7-C3AE-DF8D-04C4-81691DC0033A}"/>
              </a:ext>
            </a:extLst>
          </p:cNvPr>
          <p:cNvSpPr txBox="1"/>
          <p:nvPr/>
        </p:nvSpPr>
        <p:spPr>
          <a:xfrm>
            <a:off x="76200" y="6324600"/>
            <a:ext cx="8839200" cy="369332"/>
          </a:xfrm>
          <a:prstGeom prst="rect">
            <a:avLst/>
          </a:prstGeom>
          <a:noFill/>
        </p:spPr>
        <p:txBody>
          <a:bodyPr wrap="square" rtlCol="0">
            <a:spAutoFit/>
          </a:bodyPr>
          <a:lstStyle/>
          <a:p>
            <a:pPr algn="ctr"/>
            <a:r>
              <a:rPr lang="en-US" u="sng" dirty="0"/>
              <a:t>Med Care</a:t>
            </a:r>
            <a:r>
              <a:rPr lang="en-US" dirty="0"/>
              <a:t>, December 2024 vol. 62 (12) Supplement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0FB41EB-965C-CA35-517D-0309D9A99B26}"/>
                  </a:ext>
                </a:extLst>
              </p14:cNvPr>
              <p14:cNvContentPartPr/>
              <p14:nvPr/>
            </p14:nvContentPartPr>
            <p14:xfrm>
              <a:off x="3919916" y="3016465"/>
              <a:ext cx="1281600" cy="137520"/>
            </p14:xfrm>
          </p:contentPart>
        </mc:Choice>
        <mc:Fallback xmlns="">
          <p:pic>
            <p:nvPicPr>
              <p:cNvPr id="2" name="Ink 1">
                <a:extLst>
                  <a:ext uri="{FF2B5EF4-FFF2-40B4-BE49-F238E27FC236}">
                    <a16:creationId xmlns:a16="http://schemas.microsoft.com/office/drawing/2014/main" id="{D0FB41EB-965C-CA35-517D-0309D9A99B26}"/>
                  </a:ext>
                </a:extLst>
              </p:cNvPr>
              <p:cNvPicPr/>
              <p:nvPr/>
            </p:nvPicPr>
            <p:blipFill>
              <a:blip r:embed="rId5"/>
              <a:stretch>
                <a:fillRect/>
              </a:stretch>
            </p:blipFill>
            <p:spPr>
              <a:xfrm>
                <a:off x="3866276" y="2908825"/>
                <a:ext cx="13892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273F850-99DF-158B-5AFA-6F0636840F9A}"/>
                  </a:ext>
                </a:extLst>
              </p14:cNvPr>
              <p14:cNvContentPartPr/>
              <p14:nvPr/>
            </p14:nvContentPartPr>
            <p14:xfrm>
              <a:off x="3909836" y="2837905"/>
              <a:ext cx="1344240" cy="43200"/>
            </p14:xfrm>
          </p:contentPart>
        </mc:Choice>
        <mc:Fallback xmlns="">
          <p:pic>
            <p:nvPicPr>
              <p:cNvPr id="5" name="Ink 4">
                <a:extLst>
                  <a:ext uri="{FF2B5EF4-FFF2-40B4-BE49-F238E27FC236}">
                    <a16:creationId xmlns:a16="http://schemas.microsoft.com/office/drawing/2014/main" id="{A273F850-99DF-158B-5AFA-6F0636840F9A}"/>
                  </a:ext>
                </a:extLst>
              </p:cNvPr>
              <p:cNvPicPr/>
              <p:nvPr/>
            </p:nvPicPr>
            <p:blipFill>
              <a:blip r:embed="rId7"/>
              <a:stretch>
                <a:fillRect/>
              </a:stretch>
            </p:blipFill>
            <p:spPr>
              <a:xfrm>
                <a:off x="3856196" y="2729905"/>
                <a:ext cx="1451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ACD11C0-16AC-BECF-D616-48C8A070E207}"/>
                  </a:ext>
                </a:extLst>
              </p14:cNvPr>
              <p14:cNvContentPartPr/>
              <p14:nvPr/>
            </p14:nvContentPartPr>
            <p14:xfrm>
              <a:off x="4350836" y="2930785"/>
              <a:ext cx="829440" cy="96840"/>
            </p14:xfrm>
          </p:contentPart>
        </mc:Choice>
        <mc:Fallback xmlns="">
          <p:pic>
            <p:nvPicPr>
              <p:cNvPr id="6" name="Ink 5">
                <a:extLst>
                  <a:ext uri="{FF2B5EF4-FFF2-40B4-BE49-F238E27FC236}">
                    <a16:creationId xmlns:a16="http://schemas.microsoft.com/office/drawing/2014/main" id="{BACD11C0-16AC-BECF-D616-48C8A070E207}"/>
                  </a:ext>
                </a:extLst>
              </p:cNvPr>
              <p:cNvPicPr/>
              <p:nvPr/>
            </p:nvPicPr>
            <p:blipFill>
              <a:blip r:embed="rId9"/>
              <a:stretch>
                <a:fillRect/>
              </a:stretch>
            </p:blipFill>
            <p:spPr>
              <a:xfrm>
                <a:off x="4297196" y="2823145"/>
                <a:ext cx="937080" cy="312480"/>
              </a:xfrm>
              <a:prstGeom prst="rect">
                <a:avLst/>
              </a:prstGeom>
            </p:spPr>
          </p:pic>
        </mc:Fallback>
      </mc:AlternateContent>
    </p:spTree>
    <p:extLst>
      <p:ext uri="{BB962C8B-B14F-4D97-AF65-F5344CB8AC3E}">
        <p14:creationId xmlns:p14="http://schemas.microsoft.com/office/powerpoint/2010/main" val="239491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A4465-DBF2-78B7-660A-A350799A7A17}"/>
              </a:ext>
            </a:extLst>
          </p:cNvPr>
          <p:cNvSpPr>
            <a:spLocks noGrp="1"/>
          </p:cNvSpPr>
          <p:nvPr>
            <p:ph type="title"/>
          </p:nvPr>
        </p:nvSpPr>
        <p:spPr>
          <a:xfrm>
            <a:off x="515125" y="1153572"/>
            <a:ext cx="2400300" cy="4461163"/>
          </a:xfrm>
        </p:spPr>
        <p:txBody>
          <a:bodyPr>
            <a:normAutofit/>
          </a:bodyPr>
          <a:lstStyle/>
          <a:p>
            <a:r>
              <a:rPr lang="en-US">
                <a:solidFill>
                  <a:srgbClr val="FFFFFF"/>
                </a:solidFill>
                <a:latin typeface="Comic Sans MS" panose="030F0702030302020204" pitchFamily="66" charset="0"/>
              </a:rPr>
              <a:t>Whole Person Health Definitions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194F72-E20E-7DCA-5D2C-10A1F23F5B82}"/>
              </a:ext>
            </a:extLst>
          </p:cNvPr>
          <p:cNvSpPr>
            <a:spLocks noGrp="1"/>
          </p:cNvSpPr>
          <p:nvPr>
            <p:ph idx="1"/>
          </p:nvPr>
        </p:nvSpPr>
        <p:spPr>
          <a:xfrm>
            <a:off x="3335481" y="591344"/>
            <a:ext cx="5179868" cy="5585619"/>
          </a:xfrm>
        </p:spPr>
        <p:txBody>
          <a:bodyPr anchor="ctr">
            <a:normAutofit/>
          </a:bodyPr>
          <a:lstStyle/>
          <a:p>
            <a:r>
              <a:rPr lang="en-US" kern="0" dirty="0">
                <a:effectLst/>
                <a:latin typeface="Comic Sans MS" panose="030F0702030302020204" pitchFamily="66" charset="0"/>
                <a:ea typeface="Calibri" panose="020F0502020204030204" pitchFamily="34" charset="0"/>
                <a:cs typeface="Calibri" panose="020F0502020204030204" pitchFamily="34" charset="0"/>
              </a:rPr>
              <a:t>Moving from what’s the matter with you to what matters to you and embracing the notion that </a:t>
            </a:r>
            <a:r>
              <a:rPr lang="en-US" b="1" kern="0" dirty="0">
                <a:effectLst/>
                <a:latin typeface="Comic Sans MS" panose="030F0702030302020204" pitchFamily="66" charset="0"/>
                <a:ea typeface="Calibri" panose="020F0502020204030204" pitchFamily="34" charset="0"/>
                <a:cs typeface="Calibri" panose="020F0502020204030204" pitchFamily="34" charset="0"/>
              </a:rPr>
              <a:t>engaging with the whole person</a:t>
            </a:r>
            <a:r>
              <a:rPr lang="en-US" kern="0" dirty="0">
                <a:effectLst/>
                <a:latin typeface="Comic Sans MS" panose="030F0702030302020204" pitchFamily="66" charset="0"/>
                <a:ea typeface="Calibri" panose="020F0502020204030204" pitchFamily="34" charset="0"/>
                <a:cs typeface="Calibri" panose="020F0502020204030204" pitchFamily="34" charset="0"/>
              </a:rPr>
              <a:t>, not just the physical body but the </a:t>
            </a:r>
            <a:r>
              <a:rPr lang="en-US" b="1" kern="0" dirty="0">
                <a:effectLst/>
                <a:latin typeface="Comic Sans MS" panose="030F0702030302020204" pitchFamily="66" charset="0"/>
                <a:ea typeface="Calibri" panose="020F0502020204030204" pitchFamily="34" charset="0"/>
                <a:cs typeface="Calibri" panose="020F0502020204030204" pitchFamily="34" charset="0"/>
              </a:rPr>
              <a:t>emotional, mental, and spiritual aspects </a:t>
            </a:r>
            <a:r>
              <a:rPr lang="en-US" kern="0" dirty="0">
                <a:effectLst/>
                <a:latin typeface="Comic Sans MS" panose="030F0702030302020204" pitchFamily="66" charset="0"/>
                <a:ea typeface="Calibri" panose="020F0502020204030204" pitchFamily="34" charset="0"/>
                <a:cs typeface="Calibri" panose="020F0502020204030204" pitchFamily="34" charset="0"/>
              </a:rPr>
              <a:t>is critical to healing.</a:t>
            </a:r>
          </a:p>
          <a:p>
            <a:pPr lvl="1"/>
            <a:r>
              <a:rPr lang="en-US" kern="0" dirty="0">
                <a:highlight>
                  <a:srgbClr val="FFFF00"/>
                </a:highlight>
                <a:latin typeface="Comic Sans MS" panose="030F0702030302020204" pitchFamily="66" charset="0"/>
                <a:ea typeface="Calibri" panose="020F0502020204030204" pitchFamily="34" charset="0"/>
                <a:cs typeface="Calibri" panose="020F0502020204030204" pitchFamily="34" charset="0"/>
              </a:rPr>
              <a:t>Veteran’s Health Administration</a:t>
            </a:r>
            <a:endParaRPr lang="en-US" kern="0" dirty="0">
              <a:effectLst/>
              <a:highlight>
                <a:srgbClr val="FFFF00"/>
              </a:highligh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542862E-C507-01CD-F87F-1E52570A720A}"/>
              </a:ext>
            </a:extLst>
          </p:cNvPr>
          <p:cNvSpPr>
            <a:spLocks noGrp="1"/>
          </p:cNvSpPr>
          <p:nvPr>
            <p:ph type="sldNum" sz="quarter" idx="12"/>
          </p:nvPr>
        </p:nvSpPr>
        <p:spPr>
          <a:xfrm>
            <a:off x="7156173" y="6356350"/>
            <a:ext cx="1359176" cy="365125"/>
          </a:xfrm>
        </p:spPr>
        <p:txBody>
          <a:bodyPr>
            <a:normAutofit/>
          </a:bodyPr>
          <a:lstStyle/>
          <a:p>
            <a:pPr>
              <a:spcAft>
                <a:spcPts val="600"/>
              </a:spcAft>
            </a:pPr>
            <a:fld id="{65D2B266-4D06-451D-AF49-BBC90F75CA38}" type="slidenum">
              <a:rPr lang="en-US" smtClean="0"/>
              <a:pPr>
                <a:spcAft>
                  <a:spcPts val="600"/>
                </a:spcAft>
              </a:pPr>
              <a:t>12</a:t>
            </a:fld>
            <a:endParaRPr lang="en-US"/>
          </a:p>
        </p:txBody>
      </p:sp>
    </p:spTree>
    <p:extLst>
      <p:ext uri="{BB962C8B-B14F-4D97-AF65-F5344CB8AC3E}">
        <p14:creationId xmlns:p14="http://schemas.microsoft.com/office/powerpoint/2010/main" val="117265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9F62D-8D98-9945-3857-AA41E57CF26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777D7-5E91-67DF-A4D3-ED0700B07AEA}"/>
              </a:ext>
            </a:extLst>
          </p:cNvPr>
          <p:cNvSpPr>
            <a:spLocks noGrp="1"/>
          </p:cNvSpPr>
          <p:nvPr>
            <p:ph type="title"/>
          </p:nvPr>
        </p:nvSpPr>
        <p:spPr>
          <a:xfrm>
            <a:off x="515125" y="1153572"/>
            <a:ext cx="2400300" cy="4461163"/>
          </a:xfrm>
        </p:spPr>
        <p:txBody>
          <a:bodyPr>
            <a:normAutofit/>
          </a:bodyPr>
          <a:lstStyle/>
          <a:p>
            <a:r>
              <a:rPr lang="en-US">
                <a:solidFill>
                  <a:srgbClr val="FFFFFF"/>
                </a:solidFill>
                <a:latin typeface="Comic Sans MS" panose="030F0702030302020204" pitchFamily="66" charset="0"/>
              </a:rPr>
              <a:t>Whole Person Health Definitions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3C36109-F516-B623-0DDB-E0BC281CAF5A}"/>
              </a:ext>
            </a:extLst>
          </p:cNvPr>
          <p:cNvSpPr>
            <a:spLocks noGrp="1"/>
          </p:cNvSpPr>
          <p:nvPr>
            <p:ph idx="1"/>
          </p:nvPr>
        </p:nvSpPr>
        <p:spPr>
          <a:xfrm>
            <a:off x="3335481" y="591344"/>
            <a:ext cx="5179868" cy="5585619"/>
          </a:xfrm>
        </p:spPr>
        <p:txBody>
          <a:bodyPr anchor="ctr">
            <a:normAutofit/>
          </a:bodyPr>
          <a:lstStyle/>
          <a:p>
            <a:pPr lvl="1"/>
            <a:endParaRPr lang="en-US" kern="0" dirty="0">
              <a:effectLst/>
              <a:latin typeface="Comic Sans MS" panose="030F0702030302020204" pitchFamily="66" charset="0"/>
              <a:ea typeface="Calibri" panose="020F0502020204030204" pitchFamily="34" charset="0"/>
              <a:cs typeface="Calibri" panose="020F0502020204030204" pitchFamily="34" charset="0"/>
            </a:endParaRPr>
          </a:p>
          <a:p>
            <a:r>
              <a:rPr lang="en-US" kern="0" dirty="0">
                <a:effectLst/>
                <a:latin typeface="Comic Sans MS" panose="030F0702030302020204" pitchFamily="66" charset="0"/>
                <a:ea typeface="Calibri" panose="020F0502020204030204" pitchFamily="34" charset="0"/>
                <a:cs typeface="Calibri" panose="020F0502020204030204" pitchFamily="34" charset="0"/>
              </a:rPr>
              <a:t>supporting the health and </a:t>
            </a:r>
            <a:r>
              <a:rPr lang="en-US" u="sng" kern="0" dirty="0">
                <a:effectLst/>
                <a:latin typeface="Comic Sans MS" panose="030F0702030302020204" pitchFamily="66" charset="0"/>
                <a:ea typeface="Calibri" panose="020F0502020204030204" pitchFamily="34" charset="0"/>
                <a:cs typeface="Calibri" panose="020F0502020204030204" pitchFamily="34" charset="0"/>
              </a:rPr>
              <a:t>well-being</a:t>
            </a:r>
            <a:r>
              <a:rPr lang="en-US" kern="0" dirty="0">
                <a:effectLst/>
                <a:latin typeface="Comic Sans MS" panose="030F0702030302020204" pitchFamily="66" charset="0"/>
                <a:ea typeface="Calibri" panose="020F0502020204030204" pitchFamily="34" charset="0"/>
                <a:cs typeface="Calibri" panose="020F0502020204030204" pitchFamily="34" charset="0"/>
              </a:rPr>
              <a:t> of each person across multiple domains—</a:t>
            </a:r>
            <a:r>
              <a:rPr lang="en-US" b="1" kern="0" dirty="0">
                <a:effectLst/>
                <a:latin typeface="Comic Sans MS" panose="030F0702030302020204" pitchFamily="66" charset="0"/>
                <a:ea typeface="Calibri" panose="020F0502020204030204" pitchFamily="34" charset="0"/>
                <a:cs typeface="Calibri" panose="020F0502020204030204" pitchFamily="34" charset="0"/>
              </a:rPr>
              <a:t>biological, behavioral, social, and environmental</a:t>
            </a:r>
            <a:r>
              <a:rPr lang="en-US" kern="0" dirty="0">
                <a:effectLst/>
                <a:latin typeface="Comic Sans MS" panose="030F0702030302020204" pitchFamily="66" charset="0"/>
                <a:ea typeface="Calibri" panose="020F0502020204030204" pitchFamily="34" charset="0"/>
                <a:cs typeface="Calibri" panose="020F0502020204030204" pitchFamily="34" charset="0"/>
              </a:rPr>
              <a:t>.</a:t>
            </a:r>
          </a:p>
          <a:p>
            <a:pPr lvl="1"/>
            <a:r>
              <a:rPr lang="en-US" kern="0" dirty="0">
                <a:highlight>
                  <a:srgbClr val="FFFF00"/>
                </a:highlight>
                <a:latin typeface="Comic Sans MS" panose="030F0702030302020204" pitchFamily="66" charset="0"/>
                <a:ea typeface="Calibri" panose="020F0502020204030204" pitchFamily="34" charset="0"/>
                <a:cs typeface="Calibri" panose="020F0502020204030204" pitchFamily="34" charset="0"/>
              </a:rPr>
              <a:t>National Center for Complementary and Integrative Health (NCCIH)</a:t>
            </a:r>
            <a:endParaRPr lang="en-US" kern="0" dirty="0">
              <a:effectLst/>
              <a:highlight>
                <a:srgbClr val="FFFF00"/>
              </a:highlight>
              <a:latin typeface="Comic Sans MS" panose="030F0702030302020204" pitchFamily="66"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0CF536F-4CCF-5FF7-5441-7E74EB46ED97}"/>
              </a:ext>
            </a:extLst>
          </p:cNvPr>
          <p:cNvSpPr>
            <a:spLocks noGrp="1"/>
          </p:cNvSpPr>
          <p:nvPr>
            <p:ph type="sldNum" sz="quarter" idx="12"/>
          </p:nvPr>
        </p:nvSpPr>
        <p:spPr>
          <a:xfrm>
            <a:off x="7156173" y="6356350"/>
            <a:ext cx="1359176" cy="365125"/>
          </a:xfrm>
        </p:spPr>
        <p:txBody>
          <a:bodyPr>
            <a:normAutofit/>
          </a:bodyPr>
          <a:lstStyle/>
          <a:p>
            <a:pPr>
              <a:spcAft>
                <a:spcPts val="600"/>
              </a:spcAft>
            </a:pPr>
            <a:fld id="{65D2B266-4D06-451D-AF49-BBC90F75CA38}" type="slidenum">
              <a:rPr lang="en-US" smtClean="0"/>
              <a:pPr>
                <a:spcAft>
                  <a:spcPts val="600"/>
                </a:spcAft>
              </a:pPr>
              <a:t>13</a:t>
            </a:fld>
            <a:endParaRPr lang="en-US"/>
          </a:p>
        </p:txBody>
      </p:sp>
    </p:spTree>
    <p:extLst>
      <p:ext uri="{BB962C8B-B14F-4D97-AF65-F5344CB8AC3E}">
        <p14:creationId xmlns:p14="http://schemas.microsoft.com/office/powerpoint/2010/main" val="83265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B989E-E36A-5446-1E94-C31F231AE08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4CABB-ED76-322B-7759-5057C23C404F}"/>
              </a:ext>
            </a:extLst>
          </p:cNvPr>
          <p:cNvSpPr>
            <a:spLocks noGrp="1"/>
          </p:cNvSpPr>
          <p:nvPr>
            <p:ph type="title"/>
          </p:nvPr>
        </p:nvSpPr>
        <p:spPr>
          <a:xfrm>
            <a:off x="515125" y="1153572"/>
            <a:ext cx="2400300" cy="4461163"/>
          </a:xfrm>
        </p:spPr>
        <p:txBody>
          <a:bodyPr>
            <a:normAutofit/>
          </a:bodyPr>
          <a:lstStyle/>
          <a:p>
            <a:r>
              <a:rPr lang="en-US">
                <a:solidFill>
                  <a:srgbClr val="FFFFFF"/>
                </a:solidFill>
                <a:latin typeface="Comic Sans MS" panose="030F0702030302020204" pitchFamily="66" charset="0"/>
              </a:rPr>
              <a:t>Whole Person Health Definitions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DA6968-BF8E-C43E-4CA5-DD9D0CC8FF4D}"/>
              </a:ext>
            </a:extLst>
          </p:cNvPr>
          <p:cNvSpPr>
            <a:spLocks noGrp="1"/>
          </p:cNvSpPr>
          <p:nvPr>
            <p:ph idx="1"/>
          </p:nvPr>
        </p:nvSpPr>
        <p:spPr>
          <a:xfrm>
            <a:off x="3335481" y="591344"/>
            <a:ext cx="5179868" cy="5585619"/>
          </a:xfrm>
        </p:spPr>
        <p:txBody>
          <a:bodyPr anchor="ctr">
            <a:normAutofit/>
          </a:bodyPr>
          <a:lstStyle/>
          <a:p>
            <a:pPr lvl="1"/>
            <a:endParaRPr lang="en-US" kern="0" dirty="0">
              <a:effectLst/>
              <a:latin typeface="Comic Sans MS" panose="030F0702030302020204" pitchFamily="66" charset="0"/>
              <a:ea typeface="Calibri" panose="020F0502020204030204" pitchFamily="34" charset="0"/>
              <a:cs typeface="Calibri" panose="020F0502020204030204" pitchFamily="34" charset="0"/>
            </a:endParaRPr>
          </a:p>
          <a:p>
            <a:r>
              <a:rPr lang="en-US" kern="0" dirty="0">
                <a:effectLst/>
                <a:latin typeface="Comic Sans MS" panose="030F0702030302020204" pitchFamily="66" charset="0"/>
                <a:ea typeface="Calibri" panose="020F0502020204030204" pitchFamily="34" charset="0"/>
                <a:cs typeface="Calibri" panose="020F0502020204030204" pitchFamily="34" charset="0"/>
              </a:rPr>
              <a:t>W</a:t>
            </a:r>
            <a:r>
              <a:rPr lang="en-US" kern="100" dirty="0">
                <a:effectLst/>
                <a:latin typeface="Comic Sans MS" panose="030F0702030302020204" pitchFamily="66" charset="0"/>
                <a:ea typeface="Calibri" panose="020F0502020204030204" pitchFamily="34" charset="0"/>
                <a:cs typeface="Times New Roman" panose="02020603050405020304" pitchFamily="18" charset="0"/>
              </a:rPr>
              <a:t>hole health is </a:t>
            </a:r>
            <a:r>
              <a:rPr lang="en-US" b="1" kern="100" dirty="0">
                <a:effectLst/>
                <a:latin typeface="Comic Sans MS" panose="030F0702030302020204" pitchFamily="66" charset="0"/>
                <a:ea typeface="Calibri" panose="020F0502020204030204" pitchFamily="34" charset="0"/>
                <a:cs typeface="Times New Roman" panose="02020603050405020304" pitchFamily="18" charset="0"/>
              </a:rPr>
              <a:t>physical, behavioral, spiritual, and socioeconomic </a:t>
            </a:r>
            <a:r>
              <a:rPr lang="en-US" b="1" u="sng" kern="100" dirty="0">
                <a:effectLst/>
                <a:latin typeface="Comic Sans MS" panose="030F0702030302020204" pitchFamily="66" charset="0"/>
                <a:ea typeface="Calibri" panose="020F0502020204030204" pitchFamily="34" charset="0"/>
                <a:cs typeface="Times New Roman" panose="02020603050405020304" pitchFamily="18" charset="0"/>
              </a:rPr>
              <a:t>wellbeing</a:t>
            </a:r>
            <a:r>
              <a:rPr lang="en-US" b="1"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en-US" kern="100" dirty="0">
                <a:effectLst/>
                <a:latin typeface="Comic Sans MS" panose="030F0702030302020204" pitchFamily="66" charset="0"/>
                <a:ea typeface="Calibri" panose="020F0502020204030204" pitchFamily="34" charset="0"/>
                <a:cs typeface="Times New Roman" panose="02020603050405020304" pitchFamily="18" charset="0"/>
              </a:rPr>
              <a:t>as defined by individuals, families, and communities.</a:t>
            </a:r>
          </a:p>
          <a:p>
            <a:pPr lvl="1"/>
            <a:r>
              <a:rPr lang="en-US" kern="100" dirty="0">
                <a:effectLst/>
                <a:highlight>
                  <a:srgbClr val="FFFF00"/>
                </a:highlight>
                <a:latin typeface="Comic Sans MS" panose="030F0702030302020204" pitchFamily="66" charset="0"/>
                <a:ea typeface="Calibri" panose="020F0502020204030204" pitchFamily="34" charset="0"/>
                <a:cs typeface="Calibri" panose="020F0502020204030204" pitchFamily="34" charset="0"/>
              </a:rPr>
              <a:t>National Academies’ </a:t>
            </a:r>
            <a:r>
              <a:rPr lang="en-US" kern="0" dirty="0">
                <a:effectLst/>
                <a:highlight>
                  <a:srgbClr val="FFFF00"/>
                </a:highlight>
                <a:latin typeface="Comic Sans MS" panose="030F0702030302020204" pitchFamily="66" charset="0"/>
                <a:ea typeface="Calibri" panose="020F0502020204030204" pitchFamily="34" charset="0"/>
                <a:cs typeface="Calibri" panose="020F0502020204030204" pitchFamily="34" charset="0"/>
              </a:rPr>
              <a:t>Committee on Transforming Health Care </a:t>
            </a:r>
            <a:endParaRPr lang="en-US" dirty="0">
              <a:highlight>
                <a:srgbClr val="FFFF00"/>
              </a:highlight>
            </a:endParaRPr>
          </a:p>
        </p:txBody>
      </p:sp>
      <p:sp>
        <p:nvSpPr>
          <p:cNvPr id="4" name="Slide Number Placeholder 3">
            <a:extLst>
              <a:ext uri="{FF2B5EF4-FFF2-40B4-BE49-F238E27FC236}">
                <a16:creationId xmlns:a16="http://schemas.microsoft.com/office/drawing/2014/main" id="{431A6052-79EC-D4F6-404A-C00DB0C150BD}"/>
              </a:ext>
            </a:extLst>
          </p:cNvPr>
          <p:cNvSpPr>
            <a:spLocks noGrp="1"/>
          </p:cNvSpPr>
          <p:nvPr>
            <p:ph type="sldNum" sz="quarter" idx="12"/>
          </p:nvPr>
        </p:nvSpPr>
        <p:spPr>
          <a:xfrm>
            <a:off x="7156173" y="6356350"/>
            <a:ext cx="1359176" cy="365125"/>
          </a:xfrm>
        </p:spPr>
        <p:txBody>
          <a:bodyPr>
            <a:normAutofit/>
          </a:bodyPr>
          <a:lstStyle/>
          <a:p>
            <a:pPr>
              <a:spcAft>
                <a:spcPts val="600"/>
              </a:spcAft>
            </a:pPr>
            <a:fld id="{65D2B266-4D06-451D-AF49-BBC90F75CA38}" type="slidenum">
              <a:rPr lang="en-US" smtClean="0"/>
              <a:pPr>
                <a:spcAft>
                  <a:spcPts val="600"/>
                </a:spcAft>
              </a:pPr>
              <a:t>14</a:t>
            </a:fld>
            <a:endParaRPr lang="en-US"/>
          </a:p>
        </p:txBody>
      </p:sp>
    </p:spTree>
    <p:extLst>
      <p:ext uri="{BB962C8B-B14F-4D97-AF65-F5344CB8AC3E}">
        <p14:creationId xmlns:p14="http://schemas.microsoft.com/office/powerpoint/2010/main" val="117817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D6E9FD-8428-92DB-6B6F-082F44379908}"/>
              </a:ext>
            </a:extLst>
          </p:cNvPr>
          <p:cNvSpPr>
            <a:spLocks noGrp="1"/>
          </p:cNvSpPr>
          <p:nvPr>
            <p:ph type="title"/>
          </p:nvPr>
        </p:nvSpPr>
        <p:spPr>
          <a:xfrm>
            <a:off x="4782123" y="658879"/>
            <a:ext cx="4361877" cy="1325563"/>
          </a:xfrm>
        </p:spPr>
        <p:txBody>
          <a:bodyPr vert="horz" lIns="91440" tIns="45720" rIns="91440" bIns="45720" rtlCol="0" anchor="ctr">
            <a:normAutofit/>
          </a:bodyPr>
          <a:lstStyle/>
          <a:p>
            <a:pPr algn="l">
              <a:lnSpc>
                <a:spcPct val="90000"/>
              </a:lnSpc>
            </a:pPr>
            <a:r>
              <a:rPr lang="en-US" sz="2800" kern="1200" dirty="0">
                <a:solidFill>
                  <a:schemeClr val="tx1"/>
                </a:solidFill>
                <a:latin typeface="+mj-lt"/>
                <a:ea typeface="+mj-ea"/>
                <a:cs typeface="+mj-cs"/>
              </a:rPr>
              <a:t>Self-Rated Health = Functioning and Well-Being</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a:extLst>
              <a:ext uri="{FF2B5EF4-FFF2-40B4-BE49-F238E27FC236}">
                <a16:creationId xmlns:a16="http://schemas.microsoft.com/office/drawing/2014/main" id="{D2AE6B80-931F-38CE-3602-8E42E693D528}"/>
              </a:ext>
            </a:extLst>
          </p:cNvPr>
          <p:cNvPicPr>
            <a:picLocks noGrp="1" noChangeAspect="1"/>
          </p:cNvPicPr>
          <p:nvPr>
            <p:ph sz="half" idx="2"/>
          </p:nvPr>
        </p:nvPicPr>
        <p:blipFill>
          <a:blip r:embed="rId3"/>
          <a:stretch>
            <a:fillRect/>
          </a:stretch>
        </p:blipFill>
        <p:spPr>
          <a:xfrm>
            <a:off x="874227" y="1148538"/>
            <a:ext cx="288949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3375792-3431-17FC-3541-F08E761F906F}"/>
              </a:ext>
            </a:extLst>
          </p:cNvPr>
          <p:cNvSpPr>
            <a:spLocks noGrp="1"/>
          </p:cNvSpPr>
          <p:nvPr>
            <p:ph sz="half" idx="1"/>
          </p:nvPr>
        </p:nvSpPr>
        <p:spPr>
          <a:xfrm>
            <a:off x="4421221" y="1984442"/>
            <a:ext cx="4094129" cy="4568757"/>
          </a:xfrm>
        </p:spPr>
        <p:txBody>
          <a:bodyPr vert="horz" lIns="91440" tIns="45720" rIns="91440" bIns="45720" rtlCol="0">
            <a:normAutofit lnSpcReduction="10000"/>
          </a:bodyPr>
          <a:lstStyle/>
          <a:p>
            <a:pPr indent="-228600">
              <a:lnSpc>
                <a:spcPct val="90000"/>
              </a:lnSpc>
              <a:buFont typeface="Arial" panose="020B0604020202020204" pitchFamily="34" charset="0"/>
              <a:buChar char="•"/>
            </a:pPr>
            <a:r>
              <a:rPr lang="en-US" sz="1100" dirty="0">
                <a:effectLst/>
                <a:latin typeface="Comic Sans MS" panose="030F0702030302020204" pitchFamily="66" charset="0"/>
              </a:rPr>
              <a:t>Wells, K. B., Stewart, A. L., Hays, R. D., Burnam, M. A., Rogers, W., Daniels, M., Berry, S., Greenfield, S., &amp; Ware, J. E. (1989). The </a:t>
            </a:r>
            <a:r>
              <a:rPr lang="en-US" sz="1100" dirty="0">
                <a:effectLst/>
                <a:highlight>
                  <a:srgbClr val="FFFF00"/>
                </a:highlight>
                <a:latin typeface="Comic Sans MS" panose="030F0702030302020204" pitchFamily="66" charset="0"/>
              </a:rPr>
              <a:t>functioning and well-being </a:t>
            </a:r>
            <a:r>
              <a:rPr lang="en-US" sz="1100" dirty="0">
                <a:effectLst/>
                <a:latin typeface="Comic Sans MS" panose="030F0702030302020204" pitchFamily="66" charset="0"/>
              </a:rPr>
              <a:t>of depressed patients: Results from the Medical Outcomes Study. </a:t>
            </a:r>
            <a:r>
              <a:rPr lang="en-US" sz="1100" u="sng" dirty="0">
                <a:effectLst/>
                <a:latin typeface="Comic Sans MS" panose="030F0702030302020204" pitchFamily="66" charset="0"/>
              </a:rPr>
              <a:t>Journal of the American Medical Association</a:t>
            </a:r>
            <a:r>
              <a:rPr lang="en-US" sz="1100" dirty="0">
                <a:effectLst/>
                <a:latin typeface="Comic Sans MS" panose="030F0702030302020204" pitchFamily="66" charset="0"/>
              </a:rPr>
              <a:t>, 262, 914-919</a:t>
            </a:r>
          </a:p>
          <a:p>
            <a:pPr indent="-228600">
              <a:lnSpc>
                <a:spcPct val="90000"/>
              </a:lnSpc>
              <a:buFont typeface="Arial" panose="020B0604020202020204" pitchFamily="34" charset="0"/>
              <a:buChar char="•"/>
            </a:pPr>
            <a:r>
              <a:rPr lang="en-US" sz="1100" dirty="0">
                <a:effectLst/>
                <a:latin typeface="Comic Sans MS" panose="030F0702030302020204" pitchFamily="66" charset="0"/>
              </a:rPr>
              <a:t>Stewart, A. L., Greenfield, S., Hays, R. D., Wells, K., Rogers, W. H., Berry, S. D., McGlynn, E. A. &amp; Ware, J. E. (1989). </a:t>
            </a:r>
            <a:r>
              <a:rPr lang="en-US" sz="1100" dirty="0">
                <a:effectLst/>
                <a:highlight>
                  <a:srgbClr val="FFFF00"/>
                </a:highlight>
                <a:latin typeface="Comic Sans MS" panose="030F0702030302020204" pitchFamily="66" charset="0"/>
              </a:rPr>
              <a:t>Functional status and well-being </a:t>
            </a:r>
            <a:r>
              <a:rPr lang="en-US" sz="1100" dirty="0">
                <a:effectLst/>
                <a:latin typeface="Comic Sans MS" panose="030F0702030302020204" pitchFamily="66" charset="0"/>
              </a:rPr>
              <a:t>of patients with chronic conditions: Results from the Medical Outcomes Study. Journal of the American Medical Association, 262, 907-913</a:t>
            </a:r>
          </a:p>
          <a:p>
            <a:pPr indent="-228600">
              <a:lnSpc>
                <a:spcPct val="90000"/>
              </a:lnSpc>
              <a:buFont typeface="Arial" panose="020B0604020202020204" pitchFamily="34" charset="0"/>
              <a:buChar char="•"/>
            </a:pPr>
            <a:r>
              <a:rPr lang="en-US" sz="1100" dirty="0">
                <a:effectLst/>
                <a:latin typeface="Comic Sans MS" panose="030F0702030302020204" pitchFamily="66" charset="0"/>
              </a:rPr>
              <a:t>Stewart, A. L., </a:t>
            </a:r>
            <a:r>
              <a:rPr lang="en-US" sz="1100" dirty="0" err="1">
                <a:effectLst/>
                <a:latin typeface="Comic Sans MS" panose="030F0702030302020204" pitchFamily="66" charset="0"/>
              </a:rPr>
              <a:t>Sherbourne</a:t>
            </a:r>
            <a:r>
              <a:rPr lang="en-US" sz="1100" dirty="0">
                <a:effectLst/>
                <a:latin typeface="Comic Sans MS" panose="030F0702030302020204" pitchFamily="66" charset="0"/>
              </a:rPr>
              <a:t>, C. D., Wells, K. B., Burnam, M. A., Rogers, W. H., Hays, R. D., &amp; Ware, J. E. (1993). Do depressed patients in different treatment settings have different levels of </a:t>
            </a:r>
            <a:r>
              <a:rPr lang="en-US" sz="1100" dirty="0">
                <a:effectLst/>
                <a:highlight>
                  <a:srgbClr val="FFFF00"/>
                </a:highlight>
                <a:latin typeface="Comic Sans MS" panose="030F0702030302020204" pitchFamily="66" charset="0"/>
              </a:rPr>
              <a:t>well-being and functioning</a:t>
            </a:r>
            <a:r>
              <a:rPr lang="en-US" sz="1100" dirty="0">
                <a:effectLst/>
                <a:latin typeface="Comic Sans MS" panose="030F0702030302020204" pitchFamily="66" charset="0"/>
              </a:rPr>
              <a:t>?  </a:t>
            </a:r>
            <a:r>
              <a:rPr lang="en-US" sz="1100" u="sng" dirty="0">
                <a:effectLst/>
                <a:latin typeface="Comic Sans MS" panose="030F0702030302020204" pitchFamily="66" charset="0"/>
              </a:rPr>
              <a:t>Journal of Consulting and Clinical Psychology</a:t>
            </a:r>
            <a:r>
              <a:rPr lang="en-US" sz="1100" dirty="0">
                <a:effectLst/>
                <a:latin typeface="Comic Sans MS" panose="030F0702030302020204" pitchFamily="66" charset="0"/>
              </a:rPr>
              <a:t>, 61, 849-857.</a:t>
            </a:r>
          </a:p>
          <a:p>
            <a:pPr indent="-228600">
              <a:lnSpc>
                <a:spcPct val="90000"/>
              </a:lnSpc>
              <a:buFont typeface="Arial" panose="020B0604020202020204" pitchFamily="34" charset="0"/>
              <a:buChar char="•"/>
            </a:pPr>
            <a:r>
              <a:rPr lang="en-US" sz="1100" dirty="0">
                <a:effectLst/>
                <a:latin typeface="Comic Sans MS" panose="030F0702030302020204" pitchFamily="66" charset="0"/>
              </a:rPr>
              <a:t>Stewart, A. L., Hays, R. D., Wells, K. B., Rogers, W. H., Spritzer, K. L., &amp; Greenfield, S. (1994). Long-term </a:t>
            </a:r>
            <a:r>
              <a:rPr lang="en-US" sz="1100" dirty="0">
                <a:effectLst/>
                <a:highlight>
                  <a:srgbClr val="FFFF00"/>
                </a:highlight>
                <a:latin typeface="Comic Sans MS" panose="030F0702030302020204" pitchFamily="66" charset="0"/>
              </a:rPr>
              <a:t>functioning and well-being </a:t>
            </a:r>
            <a:r>
              <a:rPr lang="en-US" sz="1100" dirty="0">
                <a:effectLst/>
                <a:latin typeface="Comic Sans MS" panose="030F0702030302020204" pitchFamily="66" charset="0"/>
              </a:rPr>
              <a:t>outcomes associated with physical activity and exercise in patients with chronic conditions in the Medical Outcomes Study. </a:t>
            </a:r>
            <a:r>
              <a:rPr lang="en-US" sz="1100" u="sng" dirty="0">
                <a:effectLst/>
                <a:latin typeface="Comic Sans MS" panose="030F0702030302020204" pitchFamily="66" charset="0"/>
              </a:rPr>
              <a:t>Journal of Clinical Epidemiology</a:t>
            </a:r>
            <a:r>
              <a:rPr lang="en-US" sz="1100" dirty="0">
                <a:effectLst/>
                <a:latin typeface="Comic Sans MS" panose="030F0702030302020204" pitchFamily="66" charset="0"/>
              </a:rPr>
              <a:t>, 47, 719-730.</a:t>
            </a:r>
          </a:p>
          <a:p>
            <a:pPr indent="-228600">
              <a:lnSpc>
                <a:spcPct val="90000"/>
              </a:lnSpc>
              <a:buFont typeface="Arial" panose="020B0604020202020204" pitchFamily="34" charset="0"/>
              <a:buChar char="•"/>
            </a:pPr>
            <a:r>
              <a:rPr lang="en-US" sz="1100" dirty="0">
                <a:effectLst/>
                <a:latin typeface="Comic Sans MS" panose="030F0702030302020204" pitchFamily="66" charset="0"/>
              </a:rPr>
              <a:t>Hays, R. D., Wells, K.B., </a:t>
            </a:r>
            <a:r>
              <a:rPr lang="en-US" sz="1100" dirty="0" err="1">
                <a:effectLst/>
                <a:latin typeface="Comic Sans MS" panose="030F0702030302020204" pitchFamily="66" charset="0"/>
              </a:rPr>
              <a:t>Sherbourne</a:t>
            </a:r>
            <a:r>
              <a:rPr lang="en-US" sz="1100" dirty="0">
                <a:effectLst/>
                <a:latin typeface="Comic Sans MS" panose="030F0702030302020204" pitchFamily="66" charset="0"/>
              </a:rPr>
              <a:t>, C. B., Rogers, W. H., &amp; Spritzer, K. (1995). </a:t>
            </a:r>
            <a:r>
              <a:rPr lang="en-US" sz="1100" dirty="0">
                <a:effectLst/>
                <a:highlight>
                  <a:srgbClr val="FFFF00"/>
                </a:highlight>
                <a:latin typeface="Comic Sans MS" panose="030F0702030302020204" pitchFamily="66" charset="0"/>
              </a:rPr>
              <a:t>Functioning and well-being </a:t>
            </a:r>
            <a:r>
              <a:rPr lang="en-US" sz="1100" dirty="0">
                <a:effectLst/>
                <a:latin typeface="Comic Sans MS" panose="030F0702030302020204" pitchFamily="66" charset="0"/>
              </a:rPr>
              <a:t>outcomes of patients with depression compared to chronic general medical illness. </a:t>
            </a:r>
            <a:r>
              <a:rPr lang="en-US" sz="1100" u="sng" dirty="0">
                <a:effectLst/>
                <a:latin typeface="Comic Sans MS" panose="030F0702030302020204" pitchFamily="66" charset="0"/>
              </a:rPr>
              <a:t>Archives of General Psychiatry</a:t>
            </a:r>
            <a:r>
              <a:rPr lang="en-US" sz="1100" dirty="0">
                <a:effectLst/>
                <a:latin typeface="Comic Sans MS" panose="030F0702030302020204" pitchFamily="66" charset="0"/>
              </a:rPr>
              <a:t>, 52, 11-19.</a:t>
            </a:r>
          </a:p>
          <a:p>
            <a:pPr indent="-228600">
              <a:lnSpc>
                <a:spcPct val="90000"/>
              </a:lnSpc>
              <a:buFont typeface="Arial" panose="020B0604020202020204" pitchFamily="34" charset="0"/>
              <a:buChar char="•"/>
            </a:pPr>
            <a:endParaRPr lang="en-US" sz="1100" dirty="0">
              <a:effectLst/>
            </a:endParaRPr>
          </a:p>
          <a:p>
            <a:pPr indent="-228600">
              <a:lnSpc>
                <a:spcPct val="90000"/>
              </a:lnSpc>
              <a:buFont typeface="Arial" panose="020B0604020202020204" pitchFamily="34" charset="0"/>
              <a:buChar char="•"/>
            </a:pPr>
            <a:endParaRPr lang="en-US" sz="1100" dirty="0"/>
          </a:p>
        </p:txBody>
      </p:sp>
      <p:sp>
        <p:nvSpPr>
          <p:cNvPr id="4" name="Slide Number Placeholder 3">
            <a:extLst>
              <a:ext uri="{FF2B5EF4-FFF2-40B4-BE49-F238E27FC236}">
                <a16:creationId xmlns:a16="http://schemas.microsoft.com/office/drawing/2014/main" id="{AE5D1D49-C9E6-C418-F5FA-0D4929F99B9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65D2B266-4D06-451D-AF49-BBC90F75CA38}" type="slidenum">
              <a:rPr lang="en-US" smtClean="0"/>
              <a:pPr>
                <a:spcAft>
                  <a:spcPts val="600"/>
                </a:spcAft>
              </a:pPr>
              <a:t>15</a:t>
            </a:fld>
            <a:endParaRPr lang="en-US"/>
          </a:p>
        </p:txBody>
      </p:sp>
      <p:sp>
        <p:nvSpPr>
          <p:cNvPr id="14" name="TextBox 13">
            <a:extLst>
              <a:ext uri="{FF2B5EF4-FFF2-40B4-BE49-F238E27FC236}">
                <a16:creationId xmlns:a16="http://schemas.microsoft.com/office/drawing/2014/main" id="{505F4A7E-4B4D-4F3F-BBA1-35CBFBAA20BC}"/>
              </a:ext>
            </a:extLst>
          </p:cNvPr>
          <p:cNvSpPr txBox="1"/>
          <p:nvPr/>
        </p:nvSpPr>
        <p:spPr>
          <a:xfrm>
            <a:off x="1602760" y="758074"/>
            <a:ext cx="712054" cy="369332"/>
          </a:xfrm>
          <a:prstGeom prst="rect">
            <a:avLst/>
          </a:prstGeom>
          <a:noFill/>
        </p:spPr>
        <p:txBody>
          <a:bodyPr wrap="none" rtlCol="0">
            <a:spAutoFit/>
          </a:bodyPr>
          <a:lstStyle/>
          <a:p>
            <a:r>
              <a:rPr lang="en-US" dirty="0">
                <a:latin typeface="Comic Sans MS" panose="030F0702030302020204" pitchFamily="66" charset="0"/>
              </a:rPr>
              <a:t>1992</a:t>
            </a:r>
          </a:p>
        </p:txBody>
      </p:sp>
    </p:spTree>
    <p:extLst>
      <p:ext uri="{BB962C8B-B14F-4D97-AF65-F5344CB8AC3E}">
        <p14:creationId xmlns:p14="http://schemas.microsoft.com/office/powerpoint/2010/main" val="393404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304A0-11E3-C829-BD51-505C05DE7CEB}"/>
              </a:ext>
            </a:extLst>
          </p:cNvPr>
          <p:cNvSpPr>
            <a:spLocks noGrp="1"/>
          </p:cNvSpPr>
          <p:nvPr>
            <p:ph sz="half" idx="1"/>
          </p:nvPr>
        </p:nvSpPr>
        <p:spPr>
          <a:xfrm>
            <a:off x="152400" y="911331"/>
            <a:ext cx="7315200" cy="5810144"/>
          </a:xfrm>
        </p:spPr>
        <p:txBody>
          <a:bodyPr/>
          <a:lstStyle/>
          <a:p>
            <a:r>
              <a:rPr lang="en-US" altLang="en-US" sz="3200" dirty="0">
                <a:latin typeface="Comic Sans MS" panose="030F0702030302020204" pitchFamily="66" charset="0"/>
              </a:rPr>
              <a:t>Hedonic or Experienced</a:t>
            </a:r>
          </a:p>
          <a:p>
            <a:pPr lvl="1"/>
            <a:r>
              <a:rPr lang="en-US" sz="2400" dirty="0">
                <a:latin typeface="Comic Sans MS" panose="030F0702030302020204" pitchFamily="66" charset="0"/>
              </a:rPr>
              <a:t>Emotional states or mood over a short time.</a:t>
            </a:r>
          </a:p>
          <a:p>
            <a:pPr lvl="1"/>
            <a:r>
              <a:rPr lang="en-US" dirty="0">
                <a:latin typeface="Comic Sans MS" panose="030F0702030302020204" pitchFamily="66" charset="0"/>
              </a:rPr>
              <a:t>“Did you experience anger during a lot of the day yesterday?”</a:t>
            </a:r>
            <a:endParaRPr lang="en-US" sz="2400" dirty="0">
              <a:latin typeface="Comic Sans MS" panose="030F0702030302020204" pitchFamily="66" charset="0"/>
            </a:endParaRPr>
          </a:p>
          <a:p>
            <a:pPr marL="342900" lvl="1" indent="0">
              <a:buNone/>
            </a:pPr>
            <a:endParaRPr lang="en-US" altLang="en-US" sz="2100" dirty="0">
              <a:latin typeface="Comic Sans MS" panose="030F0702030302020204" pitchFamily="66" charset="0"/>
            </a:endParaRPr>
          </a:p>
          <a:p>
            <a:r>
              <a:rPr lang="en-US" sz="3200" dirty="0">
                <a:latin typeface="Comic Sans MS" panose="030F0702030302020204" pitchFamily="66" charset="0"/>
              </a:rPr>
              <a:t>Eudemonic </a:t>
            </a:r>
          </a:p>
          <a:p>
            <a:pPr lvl="1"/>
            <a:r>
              <a:rPr lang="en-US" sz="2400" dirty="0">
                <a:latin typeface="Comic Sans MS" panose="030F0702030302020204" pitchFamily="66" charset="0"/>
              </a:rPr>
              <a:t>Perceived purpose and fulfillment</a:t>
            </a:r>
          </a:p>
          <a:p>
            <a:pPr lvl="2"/>
            <a:r>
              <a:rPr lang="en-US" dirty="0">
                <a:latin typeface="Comic Sans MS" panose="030F0702030302020204" pitchFamily="66" charset="0"/>
              </a:rPr>
              <a:t>“Is your life worthwhile?”</a:t>
            </a:r>
          </a:p>
          <a:p>
            <a:r>
              <a:rPr lang="en-US" sz="3200" dirty="0">
                <a:latin typeface="Comic Sans MS" panose="030F0702030302020204" pitchFamily="66" charset="0"/>
              </a:rPr>
              <a:t>Evaluative </a:t>
            </a:r>
          </a:p>
          <a:p>
            <a:pPr marL="0" indent="0">
              <a:buNone/>
            </a:pPr>
            <a:r>
              <a:rPr lang="en-US" sz="3200" dirty="0">
                <a:latin typeface="Comic Sans MS" panose="030F0702030302020204" pitchFamily="66" charset="0"/>
              </a:rPr>
              <a:t>    - </a:t>
            </a:r>
            <a:r>
              <a:rPr lang="en-US" sz="2400" dirty="0">
                <a:latin typeface="Comic Sans MS" panose="030F0702030302020204" pitchFamily="66" charset="0"/>
              </a:rPr>
              <a:t>Overall appraisal of one’s life </a:t>
            </a:r>
          </a:p>
          <a:p>
            <a:pPr marL="0" indent="0">
              <a:buNone/>
            </a:pPr>
            <a:r>
              <a:rPr lang="en-US" sz="2400" dirty="0">
                <a:latin typeface="Comic Sans MS" panose="030F0702030302020204" pitchFamily="66" charset="0"/>
              </a:rPr>
              <a:t>     - 	“How satisfied are you with your life?”</a:t>
            </a:r>
          </a:p>
          <a:p>
            <a:pPr marL="0" indent="0">
              <a:buNone/>
            </a:pPr>
            <a:r>
              <a:rPr lang="en-US" sz="2400" dirty="0">
                <a:latin typeface="Comic Sans MS" panose="030F0702030302020204" pitchFamily="66" charset="0"/>
              </a:rPr>
              <a:t>     - 	“How would you rate your quality of life?”</a:t>
            </a:r>
          </a:p>
          <a:p>
            <a:pPr marL="0" indent="0">
              <a:buNone/>
            </a:pP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endParaRPr lang="en-US" sz="3200" dirty="0"/>
          </a:p>
        </p:txBody>
      </p:sp>
      <p:sp>
        <p:nvSpPr>
          <p:cNvPr id="4" name="Slide Number Placeholder 3">
            <a:extLst>
              <a:ext uri="{FF2B5EF4-FFF2-40B4-BE49-F238E27FC236}">
                <a16:creationId xmlns:a16="http://schemas.microsoft.com/office/drawing/2014/main" id="{C846F75A-55D6-DF62-11F1-B6B905557A36}"/>
              </a:ext>
            </a:extLst>
          </p:cNvPr>
          <p:cNvSpPr>
            <a:spLocks noGrp="1"/>
          </p:cNvSpPr>
          <p:nvPr>
            <p:ph type="sldNum" sz="quarter" idx="12"/>
          </p:nvPr>
        </p:nvSpPr>
        <p:spPr/>
        <p:txBody>
          <a:bodyPr/>
          <a:lstStyle/>
          <a:p>
            <a:fld id="{65D2B266-4D06-451D-AF49-BBC90F75CA38}" type="slidenum">
              <a:rPr lang="en-US" smtClean="0"/>
              <a:t>16</a:t>
            </a:fld>
            <a:endParaRPr lang="en-US"/>
          </a:p>
        </p:txBody>
      </p:sp>
      <p:pic>
        <p:nvPicPr>
          <p:cNvPr id="5" name="Picture 4">
            <a:extLst>
              <a:ext uri="{FF2B5EF4-FFF2-40B4-BE49-F238E27FC236}">
                <a16:creationId xmlns:a16="http://schemas.microsoft.com/office/drawing/2014/main" id="{0304B090-BAEC-1AEE-24C3-82062C740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05" y="1367960"/>
            <a:ext cx="1862138" cy="181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F880AED7-8731-4659-407A-89775A42F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705" y="3324761"/>
            <a:ext cx="2362200" cy="153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CFAD09DC-269B-8CD2-2B0D-5CF53976B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153" y="5060289"/>
            <a:ext cx="2362200" cy="153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phical user interface, text&#10;&#10;Description automatically generated">
            <a:extLst>
              <a:ext uri="{FF2B5EF4-FFF2-40B4-BE49-F238E27FC236}">
                <a16:creationId xmlns:a16="http://schemas.microsoft.com/office/drawing/2014/main" id="{EE86F203-EF78-9D54-6124-944CC6C82F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
            <a:ext cx="3962400" cy="970267"/>
          </a:xfrm>
          <a:prstGeom prst="rect">
            <a:avLst/>
          </a:prstGeom>
        </p:spPr>
      </p:pic>
    </p:spTree>
    <p:extLst>
      <p:ext uri="{BB962C8B-B14F-4D97-AF65-F5344CB8AC3E}">
        <p14:creationId xmlns:p14="http://schemas.microsoft.com/office/powerpoint/2010/main" val="368206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A892DD-E481-D680-047D-B05CBA17B26A}"/>
              </a:ext>
            </a:extLst>
          </p:cNvPr>
          <p:cNvSpPr>
            <a:spLocks noGrp="1"/>
          </p:cNvSpPr>
          <p:nvPr>
            <p:ph type="title"/>
          </p:nvPr>
        </p:nvSpPr>
        <p:spPr/>
        <p:txBody>
          <a:bodyPr/>
          <a:lstStyle/>
          <a:p>
            <a:r>
              <a:rPr lang="en-US" sz="2000" dirty="0">
                <a:latin typeface="Comic Sans MS" panose="030F0702030302020204" pitchFamily="66" charset="0"/>
              </a:rPr>
              <a:t>L.D. </a:t>
            </a:r>
            <a:r>
              <a:rPr lang="en-US" sz="2000" dirty="0" err="1">
                <a:latin typeface="Comic Sans MS" panose="030F0702030302020204" pitchFamily="66" charset="0"/>
              </a:rPr>
              <a:t>Bjørndal</a:t>
            </a:r>
            <a:r>
              <a:rPr lang="en-US" sz="2000" dirty="0">
                <a:latin typeface="Comic Sans MS" panose="030F0702030302020204" pitchFamily="66" charset="0"/>
              </a:rPr>
              <a:t>, R.B. Nes, N. Czajkowski, E. </a:t>
            </a:r>
            <a:r>
              <a:rPr lang="en-US" sz="2000" dirty="0" err="1">
                <a:latin typeface="Comic Sans MS" panose="030F0702030302020204" pitchFamily="66" charset="0"/>
              </a:rPr>
              <a:t>Røysamb</a:t>
            </a:r>
            <a:r>
              <a:rPr lang="en-US" sz="2000" dirty="0">
                <a:latin typeface="Comic Sans MS" panose="030F0702030302020204" pitchFamily="66" charset="0"/>
              </a:rPr>
              <a:t>. The structure of well-being: a single underlying factor with genetic and environmental influences. Qual Life Res 32, 2805-2816.</a:t>
            </a:r>
          </a:p>
        </p:txBody>
      </p:sp>
      <p:pic>
        <p:nvPicPr>
          <p:cNvPr id="9" name="Content Placeholder 8">
            <a:extLst>
              <a:ext uri="{FF2B5EF4-FFF2-40B4-BE49-F238E27FC236}">
                <a16:creationId xmlns:a16="http://schemas.microsoft.com/office/drawing/2014/main" id="{64690E0D-9A79-43C9-461B-D8584FBF1639}"/>
              </a:ext>
            </a:extLst>
          </p:cNvPr>
          <p:cNvPicPr>
            <a:picLocks noGrp="1" noChangeAspect="1"/>
          </p:cNvPicPr>
          <p:nvPr>
            <p:ph idx="1"/>
          </p:nvPr>
        </p:nvPicPr>
        <p:blipFill>
          <a:blip r:embed="rId3"/>
          <a:stretch>
            <a:fillRect/>
          </a:stretch>
        </p:blipFill>
        <p:spPr>
          <a:xfrm>
            <a:off x="609600" y="1600200"/>
            <a:ext cx="8229599" cy="4756150"/>
          </a:xfrm>
        </p:spPr>
      </p:pic>
      <p:sp>
        <p:nvSpPr>
          <p:cNvPr id="5" name="Slide Number Placeholder 4">
            <a:extLst>
              <a:ext uri="{FF2B5EF4-FFF2-40B4-BE49-F238E27FC236}">
                <a16:creationId xmlns:a16="http://schemas.microsoft.com/office/drawing/2014/main" id="{9887DE90-AF95-40B8-8944-3136D807FDA4}"/>
              </a:ext>
            </a:extLst>
          </p:cNvPr>
          <p:cNvSpPr>
            <a:spLocks noGrp="1"/>
          </p:cNvSpPr>
          <p:nvPr>
            <p:ph type="sldNum" sz="quarter" idx="12"/>
          </p:nvPr>
        </p:nvSpPr>
        <p:spPr/>
        <p:txBody>
          <a:bodyPr/>
          <a:lstStyle/>
          <a:p>
            <a:pPr>
              <a:defRPr/>
            </a:pPr>
            <a:fld id="{775B5FFF-260D-4AA6-B4CB-F88F5496CEDC}" type="slidenum">
              <a:rPr lang="en-US" smtClean="0"/>
              <a:pPr>
                <a:defRPr/>
              </a:pPr>
              <a:t>17</a:t>
            </a:fld>
            <a:endParaRPr lang="en-US"/>
          </a:p>
        </p:txBody>
      </p:sp>
    </p:spTree>
    <p:extLst>
      <p:ext uri="{BB962C8B-B14F-4D97-AF65-F5344CB8AC3E}">
        <p14:creationId xmlns:p14="http://schemas.microsoft.com/office/powerpoint/2010/main" val="204875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C3C56-3C07-26E5-D048-4FB395BD02E6}"/>
              </a:ext>
            </a:extLst>
          </p:cNvPr>
          <p:cNvSpPr>
            <a:spLocks noGrp="1"/>
          </p:cNvSpPr>
          <p:nvPr>
            <p:ph type="title"/>
          </p:nvPr>
        </p:nvSpPr>
        <p:spPr/>
        <p:txBody>
          <a:bodyPr/>
          <a:lstStyle/>
          <a:p>
            <a:r>
              <a:rPr lang="en-US" dirty="0">
                <a:latin typeface="Comic Sans MS" panose="030F0702030302020204" pitchFamily="66" charset="0"/>
              </a:rPr>
              <a:t>Wilson and Cleary (1995)</a:t>
            </a:r>
          </a:p>
        </p:txBody>
      </p:sp>
      <p:pic>
        <p:nvPicPr>
          <p:cNvPr id="9" name="Content Placeholder 8">
            <a:extLst>
              <a:ext uri="{FF2B5EF4-FFF2-40B4-BE49-F238E27FC236}">
                <a16:creationId xmlns:a16="http://schemas.microsoft.com/office/drawing/2014/main" id="{375AEB20-78C7-9D0A-B3C2-44493CCAC4FE}"/>
              </a:ext>
            </a:extLst>
          </p:cNvPr>
          <p:cNvPicPr>
            <a:picLocks noGrp="1" noChangeAspect="1"/>
          </p:cNvPicPr>
          <p:nvPr>
            <p:ph idx="1"/>
          </p:nvPr>
        </p:nvPicPr>
        <p:blipFill>
          <a:blip r:embed="rId3"/>
          <a:stretch>
            <a:fillRect/>
          </a:stretch>
        </p:blipFill>
        <p:spPr>
          <a:xfrm>
            <a:off x="304800" y="1600200"/>
            <a:ext cx="8001000" cy="4525963"/>
          </a:xfrm>
        </p:spPr>
      </p:pic>
      <p:sp>
        <p:nvSpPr>
          <p:cNvPr id="5" name="Slide Number Placeholder 4">
            <a:extLst>
              <a:ext uri="{FF2B5EF4-FFF2-40B4-BE49-F238E27FC236}">
                <a16:creationId xmlns:a16="http://schemas.microsoft.com/office/drawing/2014/main" id="{1689AB8B-0146-BB1D-4EB4-A0C45DB8461B}"/>
              </a:ext>
            </a:extLst>
          </p:cNvPr>
          <p:cNvSpPr>
            <a:spLocks noGrp="1"/>
          </p:cNvSpPr>
          <p:nvPr>
            <p:ph type="sldNum" sz="quarter" idx="12"/>
          </p:nvPr>
        </p:nvSpPr>
        <p:spPr/>
        <p:txBody>
          <a:bodyPr/>
          <a:lstStyle/>
          <a:p>
            <a:pPr>
              <a:defRPr/>
            </a:pPr>
            <a:fld id="{775B5FFF-260D-4AA6-B4CB-F88F5496CEDC}" type="slidenum">
              <a:rPr lang="en-US" smtClean="0"/>
              <a:pPr>
                <a:defRPr/>
              </a:pPr>
              <a:t>18</a:t>
            </a:fld>
            <a:endParaRPr lang="en-US"/>
          </a:p>
        </p:txBody>
      </p:sp>
    </p:spTree>
    <p:extLst>
      <p:ext uri="{BB962C8B-B14F-4D97-AF65-F5344CB8AC3E}">
        <p14:creationId xmlns:p14="http://schemas.microsoft.com/office/powerpoint/2010/main" val="93266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77B61-E6A1-025B-88C9-BFAFE197E29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EA7B1F-C0D7-4A8D-074E-E31DBA09E80C}"/>
              </a:ext>
            </a:extLst>
          </p:cNvPr>
          <p:cNvSpPr>
            <a:spLocks noGrp="1"/>
          </p:cNvSpPr>
          <p:nvPr>
            <p:ph type="title"/>
          </p:nvPr>
        </p:nvSpPr>
        <p:spPr/>
        <p:txBody>
          <a:bodyPr/>
          <a:lstStyle/>
          <a:p>
            <a:r>
              <a:rPr lang="en-US" dirty="0">
                <a:latin typeface="Comic Sans MS" panose="030F0702030302020204" pitchFamily="66" charset="0"/>
              </a:rPr>
              <a:t>Wilson and Cleary (1995)</a:t>
            </a:r>
          </a:p>
        </p:txBody>
      </p:sp>
      <p:pic>
        <p:nvPicPr>
          <p:cNvPr id="9" name="Content Placeholder 8">
            <a:extLst>
              <a:ext uri="{FF2B5EF4-FFF2-40B4-BE49-F238E27FC236}">
                <a16:creationId xmlns:a16="http://schemas.microsoft.com/office/drawing/2014/main" id="{503BE007-31C1-7016-E5F2-94AABCE9EA98}"/>
              </a:ext>
            </a:extLst>
          </p:cNvPr>
          <p:cNvPicPr>
            <a:picLocks noGrp="1" noChangeAspect="1"/>
          </p:cNvPicPr>
          <p:nvPr>
            <p:ph idx="1"/>
          </p:nvPr>
        </p:nvPicPr>
        <p:blipFill>
          <a:blip r:embed="rId2"/>
          <a:stretch>
            <a:fillRect/>
          </a:stretch>
        </p:blipFill>
        <p:spPr>
          <a:xfrm>
            <a:off x="304800" y="1600200"/>
            <a:ext cx="8001000" cy="4525963"/>
          </a:xfrm>
        </p:spPr>
      </p:pic>
      <p:sp>
        <p:nvSpPr>
          <p:cNvPr id="5" name="Slide Number Placeholder 4">
            <a:extLst>
              <a:ext uri="{FF2B5EF4-FFF2-40B4-BE49-F238E27FC236}">
                <a16:creationId xmlns:a16="http://schemas.microsoft.com/office/drawing/2014/main" id="{5BC58288-A1BA-55FD-7C56-4594BF9BB88E}"/>
              </a:ext>
            </a:extLst>
          </p:cNvPr>
          <p:cNvSpPr>
            <a:spLocks noGrp="1"/>
          </p:cNvSpPr>
          <p:nvPr>
            <p:ph type="sldNum" sz="quarter" idx="12"/>
          </p:nvPr>
        </p:nvSpPr>
        <p:spPr/>
        <p:txBody>
          <a:bodyPr/>
          <a:lstStyle/>
          <a:p>
            <a:pPr>
              <a:defRPr/>
            </a:pPr>
            <a:fld id="{775B5FFF-260D-4AA6-B4CB-F88F5496CEDC}" type="slidenum">
              <a:rPr lang="en-US" smtClean="0"/>
              <a:pPr>
                <a:defRPr/>
              </a:pPr>
              <a:t>19</a:t>
            </a:fld>
            <a:endParaRPr lang="en-US"/>
          </a:p>
        </p:txBody>
      </p:sp>
      <p:sp>
        <p:nvSpPr>
          <p:cNvPr id="2" name="TextBox 1">
            <a:extLst>
              <a:ext uri="{FF2B5EF4-FFF2-40B4-BE49-F238E27FC236}">
                <a16:creationId xmlns:a16="http://schemas.microsoft.com/office/drawing/2014/main" id="{B89BF1DE-1881-FBAF-5318-3AE90217531C}"/>
              </a:ext>
            </a:extLst>
          </p:cNvPr>
          <p:cNvSpPr txBox="1"/>
          <p:nvPr/>
        </p:nvSpPr>
        <p:spPr>
          <a:xfrm>
            <a:off x="6781800" y="2895600"/>
            <a:ext cx="2438400" cy="369332"/>
          </a:xfrm>
          <a:prstGeom prst="rect">
            <a:avLst/>
          </a:prstGeom>
          <a:noFill/>
        </p:spPr>
        <p:txBody>
          <a:bodyPr wrap="square" rtlCol="0">
            <a:spAutoFit/>
          </a:bodyPr>
          <a:lstStyle/>
          <a:p>
            <a:r>
              <a:rPr lang="en-US" i="1" dirty="0">
                <a:latin typeface="Comic Sans MS" panose="030F0702030302020204" pitchFamily="66" charset="0"/>
              </a:rPr>
              <a:t>Evaluative well-being</a:t>
            </a:r>
          </a:p>
        </p:txBody>
      </p:sp>
    </p:spTree>
    <p:extLst>
      <p:ext uri="{BB962C8B-B14F-4D97-AF65-F5344CB8AC3E}">
        <p14:creationId xmlns:p14="http://schemas.microsoft.com/office/powerpoint/2010/main" val="54042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642113A9-E8DB-9453-DF74-3DC709DB14D8}"/>
              </a:ext>
            </a:extLst>
          </p:cNvPr>
          <p:cNvSpPr>
            <a:spLocks noGrp="1"/>
          </p:cNvSpPr>
          <p:nvPr>
            <p:ph type="title"/>
          </p:nvPr>
        </p:nvSpPr>
        <p:spPr>
          <a:xfrm>
            <a:off x="762000" y="-76505"/>
            <a:ext cx="7044316" cy="1330841"/>
          </a:xfrm>
        </p:spPr>
        <p:txBody>
          <a:bodyPr>
            <a:normAutofit/>
          </a:bodyPr>
          <a:lstStyle/>
          <a:p>
            <a:r>
              <a:rPr lang="en-US" dirty="0">
                <a:latin typeface="Comic Sans MS" panose="030F0702030302020204" pitchFamily="66" charset="0"/>
              </a:rPr>
              <a:t>Disclosures</a:t>
            </a:r>
          </a:p>
        </p:txBody>
      </p:sp>
      <p:sp>
        <p:nvSpPr>
          <p:cNvPr id="6" name="Content Placeholder 5">
            <a:extLst>
              <a:ext uri="{FF2B5EF4-FFF2-40B4-BE49-F238E27FC236}">
                <a16:creationId xmlns:a16="http://schemas.microsoft.com/office/drawing/2014/main" id="{A873AD66-2298-E6B3-48B8-299BCDA81D52}"/>
              </a:ext>
            </a:extLst>
          </p:cNvPr>
          <p:cNvSpPr>
            <a:spLocks noGrp="1"/>
          </p:cNvSpPr>
          <p:nvPr>
            <p:ph idx="1"/>
          </p:nvPr>
        </p:nvSpPr>
        <p:spPr>
          <a:xfrm>
            <a:off x="150019" y="2198362"/>
            <a:ext cx="7012781" cy="3917773"/>
          </a:xfrm>
        </p:spPr>
        <p:txBody>
          <a:bodyPr>
            <a:normAutofit/>
          </a:bodyPr>
          <a:lstStyle/>
          <a:p>
            <a:pPr marL="0" indent="0">
              <a:lnSpc>
                <a:spcPct val="90000"/>
              </a:lnSpc>
              <a:buNone/>
            </a:pPr>
            <a:r>
              <a:rPr lang="en-US" sz="1800" dirty="0">
                <a:latin typeface="Comic Sans MS" panose="030F0702030302020204" pitchFamily="66" charset="0"/>
              </a:rPr>
              <a:t>Ron D. Hays declares no conflicts of interest..</a:t>
            </a:r>
          </a:p>
          <a:p>
            <a:pPr marL="0" indent="0">
              <a:lnSpc>
                <a:spcPct val="90000"/>
              </a:lnSpc>
              <a:buNone/>
            </a:pPr>
            <a:endParaRPr lang="en-US" sz="1400" dirty="0">
              <a:latin typeface="Comic Sans MS" panose="030F0702030302020204" pitchFamily="66" charset="0"/>
            </a:endParaRPr>
          </a:p>
          <a:p>
            <a:pPr marL="0" indent="0">
              <a:lnSpc>
                <a:spcPct val="90000"/>
              </a:lnSpc>
              <a:buNone/>
            </a:pPr>
            <a:endParaRPr lang="en-US" sz="1400" dirty="0">
              <a:latin typeface="Comic Sans MS" panose="030F0702030302020204" pitchFamily="66" charset="0"/>
            </a:endParaRPr>
          </a:p>
          <a:p>
            <a:pPr marL="0" indent="0">
              <a:lnSpc>
                <a:spcPct val="90000"/>
              </a:lnSpc>
              <a:buNone/>
            </a:pPr>
            <a:endParaRPr lang="en-US" sz="1400" dirty="0">
              <a:latin typeface="Comic Sans MS" panose="030F0702030302020204" pitchFamily="66" charset="0"/>
            </a:endParaRPr>
          </a:p>
          <a:p>
            <a:pPr marL="0" indent="0">
              <a:lnSpc>
                <a:spcPct val="90000"/>
              </a:lnSpc>
              <a:buNone/>
            </a:pPr>
            <a:endParaRPr lang="en-US" sz="1400" dirty="0">
              <a:latin typeface="Comic Sans MS" panose="030F0702030302020204" pitchFamily="66" charset="0"/>
            </a:endParaRPr>
          </a:p>
          <a:p>
            <a:pPr marL="0" indent="0">
              <a:lnSpc>
                <a:spcPct val="90000"/>
              </a:lnSpc>
              <a:buNone/>
            </a:pPr>
            <a:r>
              <a:rPr lang="en-US" sz="1400" dirty="0">
                <a:latin typeface="Comic Sans MS" panose="030F0702030302020204" pitchFamily="66" charset="0"/>
              </a:rPr>
              <a:t>Funding supporting the work described included:</a:t>
            </a:r>
          </a:p>
          <a:p>
            <a:pPr marL="0" indent="0">
              <a:lnSpc>
                <a:spcPct val="90000"/>
              </a:lnSpc>
              <a:buNone/>
            </a:pPr>
            <a:endParaRPr lang="en-US" sz="1400" dirty="0">
              <a:latin typeface="Comic Sans MS" panose="030F0702030302020204" pitchFamily="66" charset="0"/>
            </a:endParaRPr>
          </a:p>
          <a:p>
            <a:pPr>
              <a:lnSpc>
                <a:spcPct val="90000"/>
              </a:lnSpc>
            </a:pPr>
            <a:r>
              <a:rPr lang="en-US" sz="1400" dirty="0">
                <a:latin typeface="Comic Sans MS" panose="030F0702030302020204" pitchFamily="66" charset="0"/>
              </a:rPr>
              <a:t>Unrestricted research grant from The Medical Quality Commission.</a:t>
            </a:r>
          </a:p>
          <a:p>
            <a:pPr>
              <a:lnSpc>
                <a:spcPct val="90000"/>
              </a:lnSpc>
            </a:pPr>
            <a:r>
              <a:rPr lang="en-US" sz="1400" b="0" i="0" u="none" strike="noStrike" baseline="0" dirty="0">
                <a:latin typeface="Comic Sans MS" panose="030F0702030302020204" pitchFamily="66" charset="0"/>
              </a:rPr>
              <a:t>National Institute of Aging (AG20679-01).</a:t>
            </a:r>
          </a:p>
          <a:p>
            <a:pPr>
              <a:lnSpc>
                <a:spcPct val="90000"/>
              </a:lnSpc>
            </a:pPr>
            <a:r>
              <a:rPr lang="en-US" sz="1400" b="0" i="0" u="none" strike="noStrike" baseline="0" dirty="0">
                <a:latin typeface="Comic Sans MS" panose="030F0702030302020204" pitchFamily="66" charset="0"/>
              </a:rPr>
              <a:t>PROMIS Cooperative Agreement (U01AR52177)</a:t>
            </a:r>
            <a:endParaRPr lang="en-US" sz="1400" dirty="0">
              <a:latin typeface="Comic Sans MS" panose="030F0702030302020204" pitchFamily="66" charset="0"/>
            </a:endParaRPr>
          </a:p>
          <a:p>
            <a:pPr>
              <a:lnSpc>
                <a:spcPct val="90000"/>
              </a:lnSpc>
            </a:pPr>
            <a:r>
              <a:rPr lang="en-US" sz="1400" dirty="0">
                <a:latin typeface="Comic Sans MS" panose="030F0702030302020204" pitchFamily="66" charset="0"/>
              </a:rPr>
              <a:t>Resource Center for Minority Aging Research (</a:t>
            </a:r>
            <a:r>
              <a:rPr lang="en-US" sz="1400" b="0" i="0" u="none" strike="noStrike" baseline="0" dirty="0">
                <a:latin typeface="Comic Sans MS" panose="030F0702030302020204" pitchFamily="66" charset="0"/>
              </a:rPr>
              <a:t>P30AG021684)</a:t>
            </a:r>
          </a:p>
          <a:p>
            <a:pPr>
              <a:lnSpc>
                <a:spcPct val="90000"/>
              </a:lnSpc>
            </a:pPr>
            <a:r>
              <a:rPr lang="en-US" sz="1400" b="0" i="0" u="none" strike="noStrike" baseline="0" dirty="0">
                <a:latin typeface="Comic Sans MS" panose="030F0702030302020204" pitchFamily="66" charset="0"/>
              </a:rPr>
              <a:t>National Center for Complementary and Integrative Health (R01AT010402)</a:t>
            </a:r>
            <a:endParaRPr lang="en-US" sz="1400" dirty="0">
              <a:latin typeface="Comic Sans MS" panose="030F0702030302020204" pitchFamily="66" charset="0"/>
            </a:endParaRPr>
          </a:p>
        </p:txBody>
      </p:sp>
      <p:pic>
        <p:nvPicPr>
          <p:cNvPr id="12" name="Picture 11" descr="A hand touching a search box&#10;&#10;Description automatically generated">
            <a:extLst>
              <a:ext uri="{FF2B5EF4-FFF2-40B4-BE49-F238E27FC236}">
                <a16:creationId xmlns:a16="http://schemas.microsoft.com/office/drawing/2014/main" id="{EAC820CC-A271-2F0F-FC95-FEDD0DAFC6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1686" y="2033717"/>
            <a:ext cx="3992295" cy="1395283"/>
          </a:xfrm>
          <a:prstGeom prst="rect">
            <a:avLst/>
          </a:prstGeom>
        </p:spPr>
      </p:pic>
      <p:sp>
        <p:nvSpPr>
          <p:cNvPr id="22" name="Freeform: Shape 2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C2D7B84-FC10-0ADA-00A3-5358B55D5822}"/>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8CADFFE-C556-4D1A-ABEF-8DB33FE3FB2C}" type="slidenum">
              <a:rPr lang="en-US" sz="900"/>
              <a:pPr>
                <a:spcAft>
                  <a:spcPts val="600"/>
                </a:spcAft>
                <a:defRPr/>
              </a:pPr>
              <a:t>2</a:t>
            </a:fld>
            <a:endParaRPr lang="en-US" sz="900"/>
          </a:p>
        </p:txBody>
      </p:sp>
      <p:pic>
        <p:nvPicPr>
          <p:cNvPr id="3" name="Picture 2" descr="A red circle with a line in it&#10;&#10;Description automatically generated">
            <a:extLst>
              <a:ext uri="{FF2B5EF4-FFF2-40B4-BE49-F238E27FC236}">
                <a16:creationId xmlns:a16="http://schemas.microsoft.com/office/drawing/2014/main" id="{755368A0-1562-7CA6-F54E-B11BFEE78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399" y="1514075"/>
            <a:ext cx="1143001" cy="892348"/>
          </a:xfrm>
          <a:prstGeom prst="rect">
            <a:avLst/>
          </a:prstGeom>
        </p:spPr>
      </p:pic>
    </p:spTree>
    <p:extLst>
      <p:ext uri="{BB962C8B-B14F-4D97-AF65-F5344CB8AC3E}">
        <p14:creationId xmlns:p14="http://schemas.microsoft.com/office/powerpoint/2010/main" val="36579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69F77D1A-91FE-47A6-B1F3-87D566CABD5B}"/>
              </a:ext>
            </a:extLst>
          </p:cNvPr>
          <p:cNvSpPr>
            <a:spLocks noGrp="1" noChangeArrowheads="1"/>
          </p:cNvSpPr>
          <p:nvPr>
            <p:ph type="title"/>
          </p:nvPr>
        </p:nvSpPr>
        <p:spPr/>
        <p:txBody>
          <a:bodyPr/>
          <a:lstStyle/>
          <a:p>
            <a:r>
              <a:rPr lang="en-US" altLang="en-US">
                <a:latin typeface="Comic Sans MS" panose="030F0702030302020204" pitchFamily="66" charset="0"/>
              </a:rPr>
              <a:t>Spiro and Bossé (2000)</a:t>
            </a:r>
          </a:p>
        </p:txBody>
      </p:sp>
      <p:sp>
        <p:nvSpPr>
          <p:cNvPr id="5" name="Content Placeholder 4">
            <a:extLst>
              <a:ext uri="{FF2B5EF4-FFF2-40B4-BE49-F238E27FC236}">
                <a16:creationId xmlns:a16="http://schemas.microsoft.com/office/drawing/2014/main" id="{8D750EAE-0023-4CBC-A11D-363B82AA7EDE}"/>
              </a:ext>
            </a:extLst>
          </p:cNvPr>
          <p:cNvSpPr>
            <a:spLocks noGrp="1"/>
          </p:cNvSpPr>
          <p:nvPr>
            <p:ph idx="1"/>
          </p:nvPr>
        </p:nvSpPr>
        <p:spPr>
          <a:xfrm>
            <a:off x="0" y="1600200"/>
            <a:ext cx="9144000" cy="4525963"/>
          </a:xfrm>
        </p:spPr>
        <p:txBody>
          <a:bodyPr/>
          <a:lstStyle/>
          <a:p>
            <a:pPr marL="457200" lvl="1" indent="0">
              <a:buNone/>
              <a:defRPr/>
            </a:pPr>
            <a:r>
              <a:rPr lang="en-US" sz="3200" dirty="0">
                <a:latin typeface="Comic Sans MS" panose="030F0702030302020204" pitchFamily="66" charset="0"/>
              </a:rPr>
              <a:t>“For decades, social scientists have observed significant relations between self-reported health status and subjective wellbeing.…well-being and health-related quality of life overlap (p. 299).</a:t>
            </a:r>
          </a:p>
          <a:p>
            <a:pPr lvl="1">
              <a:defRPr/>
            </a:pPr>
            <a:endParaRPr lang="en-US" dirty="0">
              <a:latin typeface="Comic Sans MS" panose="030F0702030302020204" pitchFamily="66" charset="0"/>
            </a:endParaRPr>
          </a:p>
          <a:p>
            <a:pPr marL="0" indent="0">
              <a:buFontTx/>
              <a:buNone/>
              <a:defRPr/>
            </a:pPr>
            <a:endParaRPr lang="en-US" sz="1800" dirty="0">
              <a:latin typeface="Comic Sans MS" panose="030F0702030302020204" pitchFamily="66" charset="0"/>
            </a:endParaRPr>
          </a:p>
          <a:p>
            <a:pPr marL="0" indent="0">
              <a:buFontTx/>
              <a:buNone/>
              <a:defRPr/>
            </a:pPr>
            <a:endParaRPr lang="en-US" sz="1800" dirty="0">
              <a:latin typeface="Comic Sans MS" panose="030F0702030302020204" pitchFamily="66" charset="0"/>
            </a:endParaRPr>
          </a:p>
          <a:p>
            <a:pPr marL="0" indent="0">
              <a:buFontTx/>
              <a:buNone/>
              <a:defRPr/>
            </a:pPr>
            <a:endParaRPr lang="en-US" sz="1800" dirty="0">
              <a:latin typeface="Comic Sans MS" panose="030F0702030302020204" pitchFamily="66" charset="0"/>
            </a:endParaRPr>
          </a:p>
          <a:p>
            <a:pPr marL="0" indent="0">
              <a:buFontTx/>
              <a:buNone/>
              <a:defRPr/>
            </a:pPr>
            <a:r>
              <a:rPr lang="en-US" sz="1800" dirty="0">
                <a:latin typeface="Comic Sans MS" panose="030F0702030302020204" pitchFamily="66" charset="0"/>
              </a:rPr>
              <a:t>Relations between health-related quality of life and well-being: The gerontologist’s new clothes?  </a:t>
            </a:r>
            <a:r>
              <a:rPr lang="en-US" sz="1800" i="1" dirty="0">
                <a:latin typeface="Comic Sans MS" panose="030F0702030302020204" pitchFamily="66" charset="0"/>
              </a:rPr>
              <a:t>International Journal of Aging and Human Development</a:t>
            </a:r>
            <a:r>
              <a:rPr lang="en-US" sz="1800" dirty="0">
                <a:latin typeface="Comic Sans MS" panose="030F0702030302020204" pitchFamily="66" charset="0"/>
              </a:rPr>
              <a:t>, 50, 297-318.</a:t>
            </a:r>
          </a:p>
        </p:txBody>
      </p:sp>
      <p:sp>
        <p:nvSpPr>
          <p:cNvPr id="44036" name="Slide Number Placeholder 1">
            <a:extLst>
              <a:ext uri="{FF2B5EF4-FFF2-40B4-BE49-F238E27FC236}">
                <a16:creationId xmlns:a16="http://schemas.microsoft.com/office/drawing/2014/main" id="{63CC72CA-640D-40DE-AF77-6224EA5FCAB5}"/>
              </a:ext>
            </a:extLst>
          </p:cNvPr>
          <p:cNvSpPr>
            <a:spLocks noGrp="1" noChangeArrowheads="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78E22B2E-8CCC-4621-A400-94FA5EEDD0F4}" type="slidenum">
              <a:rPr lang="en-US" altLang="en-US" sz="1200" b="1">
                <a:solidFill>
                  <a:srgbClr val="898989"/>
                </a:solidFill>
              </a:rPr>
              <a:pPr algn="l">
                <a:spcBef>
                  <a:spcPct val="0"/>
                </a:spcBef>
                <a:buFontTx/>
                <a:buNone/>
              </a:pPr>
              <a:t>20</a:t>
            </a:fld>
            <a:endParaRPr lang="en-US" altLang="en-US" sz="1200" b="1">
              <a:solidFill>
                <a:srgbClr val="898989"/>
              </a:solidFill>
            </a:endParaRPr>
          </a:p>
        </p:txBody>
      </p:sp>
    </p:spTree>
    <p:extLst>
      <p:ext uri="{BB962C8B-B14F-4D97-AF65-F5344CB8AC3E}">
        <p14:creationId xmlns:p14="http://schemas.microsoft.com/office/powerpoint/2010/main" val="127511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table with numbers and symbols&#10;&#10;Description automatically generated with medium confidence">
            <a:extLst>
              <a:ext uri="{FF2B5EF4-FFF2-40B4-BE49-F238E27FC236}">
                <a16:creationId xmlns:a16="http://schemas.microsoft.com/office/drawing/2014/main" id="{D225FABB-4F30-AE0F-16F4-F5C66E1F3E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835248"/>
            <a:ext cx="8500343" cy="4710014"/>
          </a:xfrm>
        </p:spPr>
      </p:pic>
      <p:sp>
        <p:nvSpPr>
          <p:cNvPr id="2" name="Title 1">
            <a:extLst>
              <a:ext uri="{FF2B5EF4-FFF2-40B4-BE49-F238E27FC236}">
                <a16:creationId xmlns:a16="http://schemas.microsoft.com/office/drawing/2014/main" id="{DFEEAA81-C662-48D6-4ED9-828A02BDE163}"/>
              </a:ext>
            </a:extLst>
          </p:cNvPr>
          <p:cNvSpPr>
            <a:spLocks noGrp="1"/>
          </p:cNvSpPr>
          <p:nvPr>
            <p:ph type="title"/>
          </p:nvPr>
        </p:nvSpPr>
        <p:spPr>
          <a:xfrm>
            <a:off x="0" y="274638"/>
            <a:ext cx="9144000" cy="1143000"/>
          </a:xfrm>
        </p:spPr>
        <p:txBody>
          <a:bodyPr/>
          <a:lstStyle/>
          <a:p>
            <a:r>
              <a:rPr lang="en-US" dirty="0">
                <a:latin typeface="Comic Sans MS" panose="030F0702030302020204" pitchFamily="66" charset="0"/>
              </a:rPr>
              <a:t>Vickrey et al. (1995) Multiple Sclerosis Quality of Life Measure </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1D8233A-80B2-AEC7-96A3-BC2821287896}"/>
                  </a:ext>
                </a:extLst>
              </p14:cNvPr>
              <p14:cNvContentPartPr/>
              <p14:nvPr/>
            </p14:nvContentPartPr>
            <p14:xfrm>
              <a:off x="457200" y="5354268"/>
              <a:ext cx="1593720" cy="34920"/>
            </p14:xfrm>
          </p:contentPart>
        </mc:Choice>
        <mc:Fallback xmlns="">
          <p:pic>
            <p:nvPicPr>
              <p:cNvPr id="6" name="Ink 5">
                <a:extLst>
                  <a:ext uri="{FF2B5EF4-FFF2-40B4-BE49-F238E27FC236}">
                    <a16:creationId xmlns:a16="http://schemas.microsoft.com/office/drawing/2014/main" id="{C1D8233A-80B2-AEC7-96A3-BC2821287896}"/>
                  </a:ext>
                </a:extLst>
              </p:cNvPr>
              <p:cNvPicPr/>
              <p:nvPr/>
            </p:nvPicPr>
            <p:blipFill>
              <a:blip r:embed="rId5"/>
              <a:stretch>
                <a:fillRect/>
              </a:stretch>
            </p:blipFill>
            <p:spPr>
              <a:xfrm>
                <a:off x="403200" y="5247370"/>
                <a:ext cx="1701360" cy="24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9EDF73D-1B29-1E32-A530-D55492D2F25A}"/>
                  </a:ext>
                </a:extLst>
              </p14:cNvPr>
              <p14:cNvContentPartPr/>
              <p14:nvPr/>
            </p14:nvContentPartPr>
            <p14:xfrm>
              <a:off x="3581400" y="5369022"/>
              <a:ext cx="356040" cy="24840"/>
            </p14:xfrm>
          </p:contentPart>
        </mc:Choice>
        <mc:Fallback xmlns="">
          <p:pic>
            <p:nvPicPr>
              <p:cNvPr id="7" name="Ink 6">
                <a:extLst>
                  <a:ext uri="{FF2B5EF4-FFF2-40B4-BE49-F238E27FC236}">
                    <a16:creationId xmlns:a16="http://schemas.microsoft.com/office/drawing/2014/main" id="{79EDF73D-1B29-1E32-A530-D55492D2F25A}"/>
                  </a:ext>
                </a:extLst>
              </p:cNvPr>
              <p:cNvPicPr/>
              <p:nvPr/>
            </p:nvPicPr>
            <p:blipFill>
              <a:blip r:embed="rId7"/>
              <a:stretch>
                <a:fillRect/>
              </a:stretch>
            </p:blipFill>
            <p:spPr>
              <a:xfrm>
                <a:off x="3527345" y="5259434"/>
                <a:ext cx="463789" cy="2436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46CB234-8529-D5BE-5FC5-F4D1E28F33B4}"/>
                  </a:ext>
                </a:extLst>
              </p14:cNvPr>
              <p14:cNvContentPartPr/>
              <p14:nvPr/>
            </p14:nvContentPartPr>
            <p14:xfrm>
              <a:off x="5165103" y="5369022"/>
              <a:ext cx="266760" cy="12600"/>
            </p14:xfrm>
          </p:contentPart>
        </mc:Choice>
        <mc:Fallback xmlns="">
          <p:pic>
            <p:nvPicPr>
              <p:cNvPr id="8" name="Ink 7">
                <a:extLst>
                  <a:ext uri="{FF2B5EF4-FFF2-40B4-BE49-F238E27FC236}">
                    <a16:creationId xmlns:a16="http://schemas.microsoft.com/office/drawing/2014/main" id="{546CB234-8529-D5BE-5FC5-F4D1E28F33B4}"/>
                  </a:ext>
                </a:extLst>
              </p:cNvPr>
              <p:cNvPicPr/>
              <p:nvPr/>
            </p:nvPicPr>
            <p:blipFill>
              <a:blip r:embed="rId9"/>
              <a:stretch>
                <a:fillRect/>
              </a:stretch>
            </p:blipFill>
            <p:spPr>
              <a:xfrm>
                <a:off x="5111103" y="5261022"/>
                <a:ext cx="374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90B4897C-AFB2-0E5D-7204-A4615EB9E090}"/>
                  </a:ext>
                </a:extLst>
              </p14:cNvPr>
              <p14:cNvContentPartPr/>
              <p14:nvPr/>
            </p14:nvContentPartPr>
            <p14:xfrm>
              <a:off x="2397143" y="3422994"/>
              <a:ext cx="360" cy="360"/>
            </p14:xfrm>
          </p:contentPart>
        </mc:Choice>
        <mc:Fallback xmlns="">
          <p:pic>
            <p:nvPicPr>
              <p:cNvPr id="16" name="Ink 15">
                <a:extLst>
                  <a:ext uri="{FF2B5EF4-FFF2-40B4-BE49-F238E27FC236}">
                    <a16:creationId xmlns:a16="http://schemas.microsoft.com/office/drawing/2014/main" id="{90B4897C-AFB2-0E5D-7204-A4615EB9E090}"/>
                  </a:ext>
                </a:extLst>
              </p:cNvPr>
              <p:cNvPicPr/>
              <p:nvPr/>
            </p:nvPicPr>
            <p:blipFill>
              <a:blip r:embed="rId11"/>
              <a:stretch>
                <a:fillRect/>
              </a:stretch>
            </p:blipFill>
            <p:spPr>
              <a:xfrm>
                <a:off x="2388143" y="3413994"/>
                <a:ext cx="18000" cy="18000"/>
              </a:xfrm>
              <a:prstGeom prst="rect">
                <a:avLst/>
              </a:prstGeom>
            </p:spPr>
          </p:pic>
        </mc:Fallback>
      </mc:AlternateContent>
    </p:spTree>
    <p:extLst>
      <p:ext uri="{BB962C8B-B14F-4D97-AF65-F5344CB8AC3E}">
        <p14:creationId xmlns:p14="http://schemas.microsoft.com/office/powerpoint/2010/main" val="252695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7829446-2AE7-4FD7-854B-81162AF32A4D}"/>
              </a:ext>
            </a:extLst>
          </p:cNvPr>
          <p:cNvGraphicFramePr>
            <a:graphicFrameLocks noGrp="1"/>
          </p:cNvGraphicFramePr>
          <p:nvPr/>
        </p:nvGraphicFramePr>
        <p:xfrm>
          <a:off x="152400" y="854075"/>
          <a:ext cx="8410574" cy="4894265"/>
        </p:xfrm>
        <a:graphic>
          <a:graphicData uri="http://schemas.openxmlformats.org/drawingml/2006/table">
            <a:tbl>
              <a:tblPr firstRow="1">
                <a:tableStyleId>{5C22544A-7EE6-4342-B048-85BDC9FD1C3A}</a:tableStyleId>
              </a:tblPr>
              <a:tblGrid>
                <a:gridCol w="4091384">
                  <a:extLst>
                    <a:ext uri="{9D8B030D-6E8A-4147-A177-3AD203B41FA5}">
                      <a16:colId xmlns:a16="http://schemas.microsoft.com/office/drawing/2014/main" val="20000"/>
                    </a:ext>
                  </a:extLst>
                </a:gridCol>
                <a:gridCol w="1374237">
                  <a:extLst>
                    <a:ext uri="{9D8B030D-6E8A-4147-A177-3AD203B41FA5}">
                      <a16:colId xmlns:a16="http://schemas.microsoft.com/office/drawing/2014/main" val="20001"/>
                    </a:ext>
                  </a:extLst>
                </a:gridCol>
                <a:gridCol w="946778">
                  <a:extLst>
                    <a:ext uri="{9D8B030D-6E8A-4147-A177-3AD203B41FA5}">
                      <a16:colId xmlns:a16="http://schemas.microsoft.com/office/drawing/2014/main" val="20002"/>
                    </a:ext>
                  </a:extLst>
                </a:gridCol>
                <a:gridCol w="803099">
                  <a:extLst>
                    <a:ext uri="{9D8B030D-6E8A-4147-A177-3AD203B41FA5}">
                      <a16:colId xmlns:a16="http://schemas.microsoft.com/office/drawing/2014/main" val="20003"/>
                    </a:ext>
                  </a:extLst>
                </a:gridCol>
                <a:gridCol w="1195076">
                  <a:extLst>
                    <a:ext uri="{9D8B030D-6E8A-4147-A177-3AD203B41FA5}">
                      <a16:colId xmlns:a16="http://schemas.microsoft.com/office/drawing/2014/main" val="20004"/>
                    </a:ext>
                  </a:extLst>
                </a:gridCol>
              </a:tblGrid>
              <a:tr h="518171">
                <a:tc>
                  <a:txBody>
                    <a:bodyPr/>
                    <a:lstStyle/>
                    <a:p>
                      <a:pPr algn="ctr"/>
                      <a:endParaRPr lang="en-US" sz="1400" dirty="0">
                        <a:solidFill>
                          <a:schemeClr val="tx1">
                            <a:lumMod val="95000"/>
                          </a:schemeClr>
                        </a:solidFill>
                      </a:endParaRPr>
                    </a:p>
                  </a:txBody>
                  <a:tcPr marL="91438" marR="91438" marT="45721" marB="45721" anchor="ctr"/>
                </a:tc>
                <a:tc>
                  <a:txBody>
                    <a:bodyPr/>
                    <a:lstStyle/>
                    <a:p>
                      <a:pPr algn="ctr"/>
                      <a:r>
                        <a:rPr lang="en-GB" sz="1400" kern="1200" dirty="0">
                          <a:effectLst/>
                        </a:rPr>
                        <a:t>Standardized</a:t>
                      </a:r>
                    </a:p>
                    <a:p>
                      <a:pPr algn="ctr"/>
                      <a:r>
                        <a:rPr lang="en-GB" sz="1400" kern="1200" dirty="0">
                          <a:effectLst/>
                        </a:rPr>
                        <a:t>Beta</a:t>
                      </a:r>
                      <a:endParaRPr lang="en-US" sz="1400" b="0" dirty="0">
                        <a:solidFill>
                          <a:schemeClr val="tx1">
                            <a:lumMod val="95000"/>
                          </a:schemeClr>
                        </a:solidFill>
                      </a:endParaRPr>
                    </a:p>
                  </a:txBody>
                  <a:tcPr marL="91438" marR="91438" marT="45721" marB="45721" anchor="ctr"/>
                </a:tc>
                <a:tc>
                  <a:txBody>
                    <a:bodyPr/>
                    <a:lstStyle/>
                    <a:p>
                      <a:pPr algn="ctr"/>
                      <a:r>
                        <a:rPr lang="en-US" sz="1400" dirty="0"/>
                        <a:t>t-statistic</a:t>
                      </a:r>
                      <a:endParaRPr lang="en-US" sz="1400" b="0" dirty="0">
                        <a:solidFill>
                          <a:schemeClr val="tx1">
                            <a:lumMod val="95000"/>
                          </a:schemeClr>
                        </a:solidFill>
                      </a:endParaRPr>
                    </a:p>
                  </a:txBody>
                  <a:tcPr marL="91438" marR="91438" marT="45721" marB="45721" anchor="ctr"/>
                </a:tc>
                <a:tc>
                  <a:txBody>
                    <a:bodyPr/>
                    <a:lstStyle/>
                    <a:p>
                      <a:pPr algn="ctr"/>
                      <a:r>
                        <a:rPr lang="en-US" sz="1400" dirty="0"/>
                        <a:t>p-value</a:t>
                      </a:r>
                      <a:endParaRPr lang="en-US" sz="1400" b="0" dirty="0">
                        <a:solidFill>
                          <a:schemeClr val="tx1">
                            <a:lumMod val="95000"/>
                          </a:schemeClr>
                        </a:solidFill>
                      </a:endParaRPr>
                    </a:p>
                  </a:txBody>
                  <a:tcPr marL="91438" marR="91438" marT="45721" marB="45721" anchor="ctr"/>
                </a:tc>
                <a:tc>
                  <a:txBody>
                    <a:bodyPr/>
                    <a:lstStyle/>
                    <a:p>
                      <a:pPr algn="ctr"/>
                      <a:r>
                        <a:rPr lang="en-US" sz="1400" dirty="0"/>
                        <a:t> Zero order correlation*</a:t>
                      </a:r>
                      <a:endParaRPr lang="en-US" sz="1400" b="0" dirty="0">
                        <a:solidFill>
                          <a:schemeClr val="tx1">
                            <a:lumMod val="95000"/>
                          </a:schemeClr>
                        </a:solidFill>
                      </a:endParaRPr>
                    </a:p>
                  </a:txBody>
                  <a:tcPr marL="91438" marR="91438" marT="45721" marB="45721" anchor="ctr"/>
                </a:tc>
                <a:extLst>
                  <a:ext uri="{0D108BD9-81ED-4DB2-BD59-A6C34878D82A}">
                    <a16:rowId xmlns:a16="http://schemas.microsoft.com/office/drawing/2014/main" val="10000"/>
                  </a:ext>
                </a:extLst>
              </a:tr>
              <a:tr h="318107">
                <a:tc>
                  <a:txBody>
                    <a:bodyPr/>
                    <a:lstStyle/>
                    <a:p>
                      <a:pPr>
                        <a:lnSpc>
                          <a:spcPct val="107000"/>
                        </a:lnSpc>
                        <a:spcAft>
                          <a:spcPts val="0"/>
                        </a:spcAft>
                      </a:pPr>
                      <a:r>
                        <a:rPr lang="en-US" sz="1400" dirty="0">
                          <a:effectLst/>
                        </a:rPr>
                        <a:t>Satisfaction with social activities and relationships</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0.27</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36.34</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&lt;0.0001</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0.68</a:t>
                      </a:r>
                      <a:endParaRPr lang="en-GB" sz="140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1"/>
                  </a:ext>
                </a:extLst>
              </a:tr>
              <a:tr h="318107">
                <a:tc>
                  <a:txBody>
                    <a:bodyPr/>
                    <a:lstStyle/>
                    <a:p>
                      <a:pPr>
                        <a:lnSpc>
                          <a:spcPct val="107000"/>
                        </a:lnSpc>
                        <a:spcAft>
                          <a:spcPts val="0"/>
                        </a:spcAft>
                      </a:pPr>
                      <a:r>
                        <a:rPr lang="en-US" sz="1400" dirty="0">
                          <a:effectLst/>
                        </a:rPr>
                        <a:t>Physical health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0.20</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16.98</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&lt;0.0001</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b="1" dirty="0">
                          <a:effectLst/>
                        </a:rPr>
                        <a:t>0.70</a:t>
                      </a:r>
                      <a:endParaRPr lang="en-GB" sz="1400" b="1"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2"/>
                  </a:ext>
                </a:extLst>
              </a:tr>
              <a:tr h="318107">
                <a:tc>
                  <a:txBody>
                    <a:bodyPr/>
                    <a:lstStyle/>
                    <a:p>
                      <a:pPr>
                        <a:lnSpc>
                          <a:spcPct val="107000"/>
                        </a:lnSpc>
                        <a:spcAft>
                          <a:spcPts val="0"/>
                        </a:spcAft>
                      </a:pPr>
                      <a:r>
                        <a:rPr lang="en-US" sz="1400" dirty="0">
                          <a:effectLst/>
                        </a:rPr>
                        <a:t>General health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0.18</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15.07</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&lt;0.0001</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0.69</a:t>
                      </a:r>
                      <a:endParaRPr lang="en-GB" sz="140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3"/>
                  </a:ext>
                </a:extLst>
              </a:tr>
              <a:tr h="318107">
                <a:tc>
                  <a:txBody>
                    <a:bodyPr/>
                    <a:lstStyle/>
                    <a:p>
                      <a:pPr>
                        <a:lnSpc>
                          <a:spcPct val="107000"/>
                        </a:lnSpc>
                        <a:spcAft>
                          <a:spcPts val="0"/>
                        </a:spcAft>
                      </a:pPr>
                      <a:r>
                        <a:rPr lang="en-US" sz="1400" dirty="0">
                          <a:effectLst/>
                        </a:rPr>
                        <a:t>Mental health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0.17</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20.34</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&lt;0.0001</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0.64</a:t>
                      </a:r>
                      <a:endParaRPr lang="en-GB" sz="140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4"/>
                  </a:ext>
                </a:extLst>
              </a:tr>
              <a:tr h="318107">
                <a:tc>
                  <a:txBody>
                    <a:bodyPr/>
                    <a:lstStyle/>
                    <a:p>
                      <a:pPr>
                        <a:lnSpc>
                          <a:spcPct val="107000"/>
                        </a:lnSpc>
                        <a:spcAft>
                          <a:spcPts val="0"/>
                        </a:spcAft>
                      </a:pPr>
                      <a:r>
                        <a:rPr lang="en-US" sz="1400" dirty="0">
                          <a:effectLst/>
                        </a:rPr>
                        <a:t>Perform social activities and roles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0.12</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14.50</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&lt;0.0001</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0.67</a:t>
                      </a:r>
                      <a:endParaRPr lang="en-GB" sz="1400">
                        <a:effectLst/>
                        <a:latin typeface="+mn-lt"/>
                        <a:ea typeface="Calibri"/>
                        <a:cs typeface="Times New Roman"/>
                      </a:endParaRPr>
                    </a:p>
                  </a:txBody>
                  <a:tcPr marL="68578" marR="68578" marT="0" marB="0" anchor="ctr"/>
                </a:tc>
                <a:extLst>
                  <a:ext uri="{0D108BD9-81ED-4DB2-BD59-A6C34878D82A}">
                    <a16:rowId xmlns:a16="http://schemas.microsoft.com/office/drawing/2014/main" val="10005"/>
                  </a:ext>
                </a:extLst>
              </a:tr>
              <a:tr h="318107">
                <a:tc>
                  <a:txBody>
                    <a:bodyPr/>
                    <a:lstStyle/>
                    <a:p>
                      <a:pPr>
                        <a:lnSpc>
                          <a:spcPct val="107000"/>
                        </a:lnSpc>
                        <a:spcAft>
                          <a:spcPts val="0"/>
                        </a:spcAft>
                      </a:pPr>
                      <a:r>
                        <a:rPr lang="en-US" sz="1400" dirty="0">
                          <a:effectLst/>
                        </a:rPr>
                        <a:t>Usual activities (EQ-5D-3L)</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0.04</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5.36</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&lt;0.0001</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0.50</a:t>
                      </a:r>
                      <a:endParaRPr lang="en-GB" sz="140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6"/>
                  </a:ext>
                </a:extLst>
              </a:tr>
              <a:tr h="318107">
                <a:tc>
                  <a:txBody>
                    <a:bodyPr/>
                    <a:lstStyle/>
                    <a:p>
                      <a:pPr>
                        <a:lnSpc>
                          <a:spcPct val="107000"/>
                        </a:lnSpc>
                        <a:spcAft>
                          <a:spcPts val="0"/>
                        </a:spcAft>
                      </a:pPr>
                      <a:r>
                        <a:rPr lang="en-US" sz="1400" dirty="0">
                          <a:effectLst/>
                        </a:rPr>
                        <a:t>Physical functioning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0.03</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3.19</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0.0014</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0.50</a:t>
                      </a:r>
                      <a:endParaRPr lang="en-GB" sz="140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7"/>
                  </a:ext>
                </a:extLst>
              </a:tr>
              <a:tr h="318107">
                <a:tc>
                  <a:txBody>
                    <a:bodyPr/>
                    <a:lstStyle/>
                    <a:p>
                      <a:pPr>
                        <a:lnSpc>
                          <a:spcPct val="107000"/>
                        </a:lnSpc>
                        <a:spcAft>
                          <a:spcPts val="0"/>
                        </a:spcAft>
                      </a:pPr>
                      <a:r>
                        <a:rPr lang="en-US" sz="1400" dirty="0">
                          <a:effectLst/>
                        </a:rPr>
                        <a:t>Pain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0.02</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2.69</a:t>
                      </a:r>
                      <a:endParaRPr lang="en-GB" sz="140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0.0072</a:t>
                      </a:r>
                      <a:endParaRPr lang="en-GB" sz="1400" dirty="0">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0.44</a:t>
                      </a:r>
                      <a:endParaRPr lang="en-GB" sz="140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08"/>
                  </a:ext>
                </a:extLst>
              </a:tr>
              <a:tr h="318107">
                <a:tc>
                  <a:txBody>
                    <a:bodyPr/>
                    <a:lstStyle/>
                    <a:p>
                      <a:pPr>
                        <a:lnSpc>
                          <a:spcPct val="107000"/>
                        </a:lnSpc>
                        <a:spcAft>
                          <a:spcPts val="0"/>
                        </a:spcAft>
                      </a:pPr>
                      <a:r>
                        <a:rPr lang="en-US" sz="1400" dirty="0">
                          <a:effectLst/>
                        </a:rPr>
                        <a:t>Self-care (EQ-5D-3L)</a:t>
                      </a:r>
                      <a:endParaRPr lang="en-GB" sz="1400" dirty="0">
                        <a:solidFill>
                          <a:schemeClr val="tx1">
                            <a:lumMod val="65000"/>
                          </a:schemeClr>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0.01</a:t>
                      </a:r>
                      <a:endParaRPr lang="en-GB" sz="1400">
                        <a:solidFill>
                          <a:schemeClr val="tx1">
                            <a:lumMod val="65000"/>
                          </a:schemeClr>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2.67</a:t>
                      </a:r>
                      <a:endParaRPr lang="en-GB" sz="1400" dirty="0">
                        <a:solidFill>
                          <a:schemeClr val="tx1">
                            <a:lumMod val="65000"/>
                          </a:schemeClr>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highlight>
                            <a:srgbClr val="FFFF00"/>
                          </a:highlight>
                        </a:rPr>
                        <a:t>0.0077</a:t>
                      </a:r>
                      <a:endParaRPr lang="en-GB" sz="1400" dirty="0">
                        <a:solidFill>
                          <a:schemeClr val="tx1">
                            <a:lumMod val="65000"/>
                          </a:schemeClr>
                        </a:solidFill>
                        <a:effectLst/>
                        <a:highlight>
                          <a:srgbClr val="FFFF00"/>
                        </a:highligh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b="1" dirty="0">
                          <a:solidFill>
                            <a:schemeClr val="tx1">
                              <a:lumMod val="65000"/>
                            </a:schemeClr>
                          </a:solidFill>
                          <a:effectLst/>
                          <a:latin typeface="+mn-lt"/>
                          <a:ea typeface="Calibri"/>
                          <a:cs typeface="Times New Roman"/>
                        </a:rPr>
                        <a:t>0.29</a:t>
                      </a:r>
                      <a:endParaRPr lang="en-GB" sz="1400" b="1" dirty="0">
                        <a:solidFill>
                          <a:schemeClr val="tx1">
                            <a:lumMod val="65000"/>
                          </a:schemeClr>
                        </a:solidFill>
                        <a:effectLst/>
                        <a:latin typeface="+mn-lt"/>
                        <a:ea typeface="Calibri"/>
                        <a:cs typeface="Times New Roman"/>
                      </a:endParaRPr>
                    </a:p>
                  </a:txBody>
                  <a:tcPr marL="68578" marR="68578" marT="0" marB="0" anchor="ctr"/>
                </a:tc>
                <a:extLst>
                  <a:ext uri="{0D108BD9-81ED-4DB2-BD59-A6C34878D82A}">
                    <a16:rowId xmlns:a16="http://schemas.microsoft.com/office/drawing/2014/main" val="10009"/>
                  </a:ext>
                </a:extLst>
              </a:tr>
              <a:tr h="318107">
                <a:tc>
                  <a:txBody>
                    <a:bodyPr/>
                    <a:lstStyle/>
                    <a:p>
                      <a:pPr>
                        <a:lnSpc>
                          <a:spcPct val="107000"/>
                        </a:lnSpc>
                        <a:spcAft>
                          <a:spcPts val="0"/>
                        </a:spcAft>
                      </a:pPr>
                      <a:r>
                        <a:rPr lang="en-US" sz="1400" dirty="0">
                          <a:effectLst/>
                          <a:latin typeface="+mn-lt"/>
                          <a:ea typeface="Calibri"/>
                          <a:cs typeface="Times New Roman"/>
                        </a:rPr>
                        <a:t>Emotional problems </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0.01</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0.90</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0.3701</a:t>
                      </a:r>
                      <a:endParaRPr lang="en-GB" sz="1400" dirty="0">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b="0" dirty="0">
                          <a:effectLst/>
                        </a:rPr>
                        <a:t>0.48</a:t>
                      </a:r>
                      <a:endParaRPr lang="en-GB" sz="1400" b="0" dirty="0">
                        <a:effectLst/>
                        <a:latin typeface="+mn-lt"/>
                        <a:ea typeface="Calibri"/>
                        <a:cs typeface="Times New Roman"/>
                      </a:endParaRPr>
                    </a:p>
                  </a:txBody>
                  <a:tcPr marL="68578" marR="68578" marT="0" marB="0" anchor="ctr"/>
                </a:tc>
                <a:extLst>
                  <a:ext uri="{0D108BD9-81ED-4DB2-BD59-A6C34878D82A}">
                    <a16:rowId xmlns:a16="http://schemas.microsoft.com/office/drawing/2014/main" val="10010"/>
                  </a:ext>
                </a:extLst>
              </a:tr>
              <a:tr h="318107">
                <a:tc>
                  <a:txBody>
                    <a:bodyPr/>
                    <a:lstStyle/>
                    <a:p>
                      <a:pPr>
                        <a:lnSpc>
                          <a:spcPct val="107000"/>
                        </a:lnSpc>
                        <a:spcAft>
                          <a:spcPts val="0"/>
                        </a:spcAft>
                      </a:pPr>
                      <a:r>
                        <a:rPr lang="en-US" sz="1400" dirty="0">
                          <a:effectLst/>
                        </a:rPr>
                        <a:t>Mobility (EQ-5D-3L)</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0.01</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0.84</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0.6807</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0.40</a:t>
                      </a:r>
                      <a:endParaRPr lang="en-GB" sz="1400" dirty="0">
                        <a:solidFill>
                          <a:srgbClr val="A6A6A6"/>
                        </a:solidFill>
                        <a:effectLst/>
                        <a:latin typeface="+mn-lt"/>
                        <a:ea typeface="Calibri"/>
                        <a:cs typeface="Times New Roman"/>
                      </a:endParaRPr>
                    </a:p>
                  </a:txBody>
                  <a:tcPr marL="68578" marR="68578" marT="0" marB="0" anchor="ctr"/>
                </a:tc>
                <a:extLst>
                  <a:ext uri="{0D108BD9-81ED-4DB2-BD59-A6C34878D82A}">
                    <a16:rowId xmlns:a16="http://schemas.microsoft.com/office/drawing/2014/main" val="10011"/>
                  </a:ext>
                </a:extLst>
              </a:tr>
              <a:tr h="318107">
                <a:tc>
                  <a:txBody>
                    <a:bodyPr/>
                    <a:lstStyle/>
                    <a:p>
                      <a:pPr>
                        <a:lnSpc>
                          <a:spcPct val="107000"/>
                        </a:lnSpc>
                        <a:spcAft>
                          <a:spcPts val="0"/>
                        </a:spcAft>
                      </a:pPr>
                      <a:r>
                        <a:rPr lang="en-US" sz="1400" dirty="0">
                          <a:effectLst/>
                        </a:rPr>
                        <a:t>Pain/discomfort (EQ-5D-3L)</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0.00</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0.48</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0.6298</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0.42</a:t>
                      </a:r>
                      <a:endParaRPr lang="en-GB" sz="1400">
                        <a:solidFill>
                          <a:srgbClr val="A6A6A6"/>
                        </a:solidFill>
                        <a:effectLst/>
                        <a:latin typeface="+mn-lt"/>
                        <a:ea typeface="Calibri"/>
                        <a:cs typeface="Times New Roman"/>
                      </a:endParaRPr>
                    </a:p>
                  </a:txBody>
                  <a:tcPr marL="68578" marR="68578" marT="0" marB="0" anchor="ctr"/>
                </a:tc>
                <a:extLst>
                  <a:ext uri="{0D108BD9-81ED-4DB2-BD59-A6C34878D82A}">
                    <a16:rowId xmlns:a16="http://schemas.microsoft.com/office/drawing/2014/main" val="10012"/>
                  </a:ext>
                </a:extLst>
              </a:tr>
              <a:tr h="318107">
                <a:tc>
                  <a:txBody>
                    <a:bodyPr/>
                    <a:lstStyle/>
                    <a:p>
                      <a:pPr>
                        <a:lnSpc>
                          <a:spcPct val="107000"/>
                        </a:lnSpc>
                        <a:spcAft>
                          <a:spcPts val="0"/>
                        </a:spcAft>
                      </a:pPr>
                      <a:r>
                        <a:rPr lang="en-US" sz="1400" dirty="0">
                          <a:effectLst/>
                        </a:rPr>
                        <a:t>Anxiety/depression </a:t>
                      </a:r>
                      <a:r>
                        <a:rPr lang="en-US" sz="1400">
                          <a:effectLst/>
                        </a:rPr>
                        <a:t>(EQ-5D-3L)</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0.00</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0.19</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0.8507</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0.46</a:t>
                      </a:r>
                      <a:endParaRPr lang="en-GB" sz="1400">
                        <a:solidFill>
                          <a:srgbClr val="A6A6A6"/>
                        </a:solidFill>
                        <a:effectLst/>
                        <a:latin typeface="+mn-lt"/>
                        <a:ea typeface="Calibri"/>
                        <a:cs typeface="Times New Roman"/>
                      </a:endParaRPr>
                    </a:p>
                  </a:txBody>
                  <a:tcPr marL="68578" marR="68578" marT="0" marB="0" anchor="ctr"/>
                </a:tc>
                <a:extLst>
                  <a:ext uri="{0D108BD9-81ED-4DB2-BD59-A6C34878D82A}">
                    <a16:rowId xmlns:a16="http://schemas.microsoft.com/office/drawing/2014/main" val="10013"/>
                  </a:ext>
                </a:extLst>
              </a:tr>
              <a:tr h="240703">
                <a:tc>
                  <a:txBody>
                    <a:bodyPr/>
                    <a:lstStyle/>
                    <a:p>
                      <a:pPr>
                        <a:lnSpc>
                          <a:spcPct val="107000"/>
                        </a:lnSpc>
                        <a:spcAft>
                          <a:spcPts val="0"/>
                        </a:spcAft>
                      </a:pPr>
                      <a:r>
                        <a:rPr lang="en-US" sz="1400" dirty="0">
                          <a:effectLst/>
                        </a:rPr>
                        <a:t>Fatigue </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-0.01</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-1.76</a:t>
                      </a:r>
                      <a:endParaRPr lang="en-GB" sz="1400" dirty="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a:effectLst/>
                        </a:rPr>
                        <a:t>0.0789</a:t>
                      </a:r>
                      <a:endParaRPr lang="en-GB" sz="1400">
                        <a:solidFill>
                          <a:srgbClr val="A6A6A6"/>
                        </a:solidFill>
                        <a:effectLst/>
                        <a:latin typeface="+mn-lt"/>
                        <a:ea typeface="Calibri"/>
                        <a:cs typeface="Times New Roman"/>
                      </a:endParaRPr>
                    </a:p>
                  </a:txBody>
                  <a:tcPr marL="68578" marR="68578" marT="0" marB="0" anchor="ctr"/>
                </a:tc>
                <a:tc>
                  <a:txBody>
                    <a:bodyPr/>
                    <a:lstStyle/>
                    <a:p>
                      <a:pPr algn="ctr">
                        <a:lnSpc>
                          <a:spcPct val="107000"/>
                        </a:lnSpc>
                        <a:spcAft>
                          <a:spcPts val="0"/>
                        </a:spcAft>
                      </a:pPr>
                      <a:r>
                        <a:rPr lang="en-US" sz="1400" dirty="0">
                          <a:effectLst/>
                        </a:rPr>
                        <a:t>0.50</a:t>
                      </a:r>
                      <a:endParaRPr lang="en-GB" sz="1400" dirty="0">
                        <a:solidFill>
                          <a:srgbClr val="A6A6A6"/>
                        </a:solidFill>
                        <a:effectLst/>
                        <a:latin typeface="+mn-lt"/>
                        <a:ea typeface="Calibri"/>
                        <a:cs typeface="Times New Roman"/>
                      </a:endParaRPr>
                    </a:p>
                  </a:txBody>
                  <a:tcPr marL="68578" marR="68578" marT="0" marB="0" anchor="ctr"/>
                </a:tc>
                <a:extLst>
                  <a:ext uri="{0D108BD9-81ED-4DB2-BD59-A6C34878D82A}">
                    <a16:rowId xmlns:a16="http://schemas.microsoft.com/office/drawing/2014/main" val="10014"/>
                  </a:ext>
                </a:extLst>
              </a:tr>
            </a:tbl>
          </a:graphicData>
        </a:graphic>
      </p:graphicFrame>
      <p:sp>
        <p:nvSpPr>
          <p:cNvPr id="50179" name="Rectangle 7">
            <a:extLst>
              <a:ext uri="{FF2B5EF4-FFF2-40B4-BE49-F238E27FC236}">
                <a16:creationId xmlns:a16="http://schemas.microsoft.com/office/drawing/2014/main" id="{65361CFE-17D7-4EAB-B7B2-FCEB18476D4A}"/>
              </a:ext>
            </a:extLst>
          </p:cNvPr>
          <p:cNvSpPr>
            <a:spLocks noChangeArrowheads="1"/>
          </p:cNvSpPr>
          <p:nvPr/>
        </p:nvSpPr>
        <p:spPr bwMode="auto">
          <a:xfrm>
            <a:off x="338138" y="34925"/>
            <a:ext cx="8542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latin typeface="Comic Sans MS" panose="030F0702030302020204" pitchFamily="66" charset="0"/>
              </a:rPr>
              <a:t>Overall Rating of Quality of Life </a:t>
            </a:r>
            <a:r>
              <a:rPr lang="en-US" altLang="en-US" sz="2000" dirty="0">
                <a:latin typeface="Comic Sans MS" panose="030F0702030302020204" pitchFamily="66" charset="0"/>
              </a:rPr>
              <a:t>Regressed on PROMIS global health and EQ-5D-3L items in PROMIS Sample 1</a:t>
            </a:r>
            <a:r>
              <a:rPr lang="en-GB" altLang="en-US" sz="2000" dirty="0">
                <a:latin typeface="Comic Sans MS" panose="030F0702030302020204" pitchFamily="66" charset="0"/>
              </a:rPr>
              <a:t> (Adjusted R</a:t>
            </a:r>
            <a:r>
              <a:rPr lang="en-GB" altLang="en-US" sz="2000" baseline="30000" dirty="0">
                <a:latin typeface="Comic Sans MS" panose="030F0702030302020204" pitchFamily="66" charset="0"/>
              </a:rPr>
              <a:t>2</a:t>
            </a:r>
            <a:r>
              <a:rPr lang="en-GB" altLang="en-US" sz="2000" dirty="0">
                <a:latin typeface="Comic Sans MS" panose="030F0702030302020204" pitchFamily="66" charset="0"/>
              </a:rPr>
              <a:t> = 0.69)</a:t>
            </a:r>
            <a:endParaRPr lang="en-US" altLang="en-US" sz="2000" dirty="0">
              <a:latin typeface="Comic Sans MS" panose="030F0702030302020204" pitchFamily="66" charset="0"/>
            </a:endParaRPr>
          </a:p>
        </p:txBody>
      </p:sp>
      <p:sp>
        <p:nvSpPr>
          <p:cNvPr id="50180" name="Rectangle 6">
            <a:extLst>
              <a:ext uri="{FF2B5EF4-FFF2-40B4-BE49-F238E27FC236}">
                <a16:creationId xmlns:a16="http://schemas.microsoft.com/office/drawing/2014/main" id="{69C07191-A811-48B1-A10A-3D2D5F4830CA}"/>
              </a:ext>
            </a:extLst>
          </p:cNvPr>
          <p:cNvSpPr>
            <a:spLocks noChangeArrowheads="1"/>
          </p:cNvSpPr>
          <p:nvPr/>
        </p:nvSpPr>
        <p:spPr bwMode="auto">
          <a:xfrm>
            <a:off x="300038" y="6384925"/>
            <a:ext cx="5567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i="1">
                <a:latin typeface="Times New Roman" panose="02020603050405020304" pitchFamily="18" charset="0"/>
              </a:rPr>
              <a:t>       </a:t>
            </a:r>
          </a:p>
        </p:txBody>
      </p:sp>
      <p:sp>
        <p:nvSpPr>
          <p:cNvPr id="50181" name="TextBox 1">
            <a:extLst>
              <a:ext uri="{FF2B5EF4-FFF2-40B4-BE49-F238E27FC236}">
                <a16:creationId xmlns:a16="http://schemas.microsoft.com/office/drawing/2014/main" id="{80E09C92-5427-4E09-BA0D-99D664D44AB0}"/>
              </a:ext>
            </a:extLst>
          </p:cNvPr>
          <p:cNvSpPr txBox="1">
            <a:spLocks noChangeArrowheads="1"/>
          </p:cNvSpPr>
          <p:nvPr/>
        </p:nvSpPr>
        <p:spPr bwMode="auto">
          <a:xfrm>
            <a:off x="-9525" y="5984875"/>
            <a:ext cx="915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dirty="0">
              <a:latin typeface="Times New Roman" panose="02020603050405020304" pitchFamily="18" charset="0"/>
            </a:endParaRPr>
          </a:p>
          <a:p>
            <a:pPr algn="ctr">
              <a:spcBef>
                <a:spcPct val="0"/>
              </a:spcBef>
              <a:buFontTx/>
              <a:buNone/>
            </a:pPr>
            <a:r>
              <a:rPr lang="en-US" altLang="en-US" sz="1800" dirty="0" err="1">
                <a:latin typeface="Times New Roman" panose="02020603050405020304" pitchFamily="18" charset="0"/>
              </a:rPr>
              <a:t>Palimaru</a:t>
            </a:r>
            <a:r>
              <a:rPr lang="en-US" altLang="en-US" sz="1800" dirty="0">
                <a:latin typeface="Times New Roman" panose="02020603050405020304" pitchFamily="18" charset="0"/>
              </a:rPr>
              <a:t> &amp; Hays (2017)</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906760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2AE0600-A6E5-4255-9058-5E997D79AF61}"/>
              </a:ext>
            </a:extLst>
          </p:cNvPr>
          <p:cNvGraphicFramePr>
            <a:graphicFrameLocks noGrp="1"/>
          </p:cNvGraphicFramePr>
          <p:nvPr/>
        </p:nvGraphicFramePr>
        <p:xfrm>
          <a:off x="152400" y="1338263"/>
          <a:ext cx="8839199" cy="5067299"/>
        </p:xfrm>
        <a:graphic>
          <a:graphicData uri="http://schemas.openxmlformats.org/drawingml/2006/table">
            <a:tbl>
              <a:tblPr firstRow="1">
                <a:tableStyleId>{5C22544A-7EE6-4342-B048-85BDC9FD1C3A}</a:tableStyleId>
              </a:tblPr>
              <a:tblGrid>
                <a:gridCol w="4419600">
                  <a:extLst>
                    <a:ext uri="{9D8B030D-6E8A-4147-A177-3AD203B41FA5}">
                      <a16:colId xmlns:a16="http://schemas.microsoft.com/office/drawing/2014/main" val="20000"/>
                    </a:ext>
                  </a:extLst>
                </a:gridCol>
                <a:gridCol w="1473199">
                  <a:extLst>
                    <a:ext uri="{9D8B030D-6E8A-4147-A177-3AD203B41FA5}">
                      <a16:colId xmlns:a16="http://schemas.microsoft.com/office/drawing/2014/main" val="20001"/>
                    </a:ext>
                  </a:extLst>
                </a:gridCol>
                <a:gridCol w="962970">
                  <a:extLst>
                    <a:ext uri="{9D8B030D-6E8A-4147-A177-3AD203B41FA5}">
                      <a16:colId xmlns:a16="http://schemas.microsoft.com/office/drawing/2014/main" val="20002"/>
                    </a:ext>
                  </a:extLst>
                </a:gridCol>
                <a:gridCol w="776123">
                  <a:extLst>
                    <a:ext uri="{9D8B030D-6E8A-4147-A177-3AD203B41FA5}">
                      <a16:colId xmlns:a16="http://schemas.microsoft.com/office/drawing/2014/main" val="20003"/>
                    </a:ext>
                  </a:extLst>
                </a:gridCol>
                <a:gridCol w="1207307">
                  <a:extLst>
                    <a:ext uri="{9D8B030D-6E8A-4147-A177-3AD203B41FA5}">
                      <a16:colId xmlns:a16="http://schemas.microsoft.com/office/drawing/2014/main" val="20004"/>
                    </a:ext>
                  </a:extLst>
                </a:gridCol>
              </a:tblGrid>
              <a:tr h="947429">
                <a:tc>
                  <a:txBody>
                    <a:bodyPr/>
                    <a:lstStyle/>
                    <a:p>
                      <a:pPr algn="ctr"/>
                      <a:endParaRPr lang="en-US" sz="1400" dirty="0">
                        <a:solidFill>
                          <a:schemeClr val="bg1"/>
                        </a:solidFill>
                      </a:endParaRPr>
                    </a:p>
                  </a:txBody>
                  <a:tcPr marL="91456" marR="91456" marT="45728" marB="45728" anchor="ctr"/>
                </a:tc>
                <a:tc>
                  <a:txBody>
                    <a:bodyPr/>
                    <a:lstStyle/>
                    <a:p>
                      <a:pPr algn="ctr"/>
                      <a:r>
                        <a:rPr lang="en-GB" sz="1400" kern="1200" dirty="0">
                          <a:effectLst/>
                        </a:rPr>
                        <a:t>Standardized</a:t>
                      </a:r>
                    </a:p>
                    <a:p>
                      <a:pPr algn="ctr"/>
                      <a:r>
                        <a:rPr lang="en-GB" sz="1400" kern="1200" dirty="0">
                          <a:effectLst/>
                        </a:rPr>
                        <a:t>Beta</a:t>
                      </a:r>
                      <a:endParaRPr lang="en-US" sz="1400" b="0" dirty="0">
                        <a:solidFill>
                          <a:schemeClr val="bg1"/>
                        </a:solidFill>
                      </a:endParaRPr>
                    </a:p>
                  </a:txBody>
                  <a:tcPr marL="91456" marR="91456" marT="45728" marB="45728" anchor="ctr"/>
                </a:tc>
                <a:tc>
                  <a:txBody>
                    <a:bodyPr/>
                    <a:lstStyle/>
                    <a:p>
                      <a:pPr algn="ctr"/>
                      <a:r>
                        <a:rPr lang="en-US" sz="1400" dirty="0"/>
                        <a:t>t-statistic</a:t>
                      </a:r>
                      <a:endParaRPr lang="en-US" sz="1400" b="0" dirty="0">
                        <a:solidFill>
                          <a:schemeClr val="bg1"/>
                        </a:solidFill>
                      </a:endParaRPr>
                    </a:p>
                  </a:txBody>
                  <a:tcPr marL="91456" marR="91456" marT="45728" marB="45728" anchor="ctr"/>
                </a:tc>
                <a:tc>
                  <a:txBody>
                    <a:bodyPr/>
                    <a:lstStyle/>
                    <a:p>
                      <a:pPr algn="ctr"/>
                      <a:r>
                        <a:rPr lang="en-US" sz="1400" dirty="0"/>
                        <a:t>p-value</a:t>
                      </a:r>
                      <a:endParaRPr lang="en-US" sz="1400" b="0" dirty="0">
                        <a:solidFill>
                          <a:schemeClr val="bg1"/>
                        </a:solidFill>
                      </a:endParaRPr>
                    </a:p>
                  </a:txBody>
                  <a:tcPr marL="91456" marR="91456" marT="45728" marB="45728" anchor="ctr"/>
                </a:tc>
                <a:tc>
                  <a:txBody>
                    <a:bodyPr/>
                    <a:lstStyle/>
                    <a:p>
                      <a:pPr algn="ctr"/>
                      <a:r>
                        <a:rPr lang="en-US" sz="1400" dirty="0"/>
                        <a:t> Zero order correlation*</a:t>
                      </a:r>
                      <a:endParaRPr lang="en-US" sz="1400" b="0" dirty="0">
                        <a:solidFill>
                          <a:schemeClr val="bg1"/>
                        </a:solidFill>
                      </a:endParaRPr>
                    </a:p>
                  </a:txBody>
                  <a:tcPr marL="91456" marR="91456" marT="45728" marB="45728" anchor="ctr"/>
                </a:tc>
                <a:extLst>
                  <a:ext uri="{0D108BD9-81ED-4DB2-BD59-A6C34878D82A}">
                    <a16:rowId xmlns:a16="http://schemas.microsoft.com/office/drawing/2014/main" val="10000"/>
                  </a:ext>
                </a:extLst>
              </a:tr>
              <a:tr h="411987">
                <a:tc>
                  <a:txBody>
                    <a:bodyPr/>
                    <a:lstStyle/>
                    <a:p>
                      <a:pPr>
                        <a:lnSpc>
                          <a:spcPct val="107000"/>
                        </a:lnSpc>
                        <a:spcAft>
                          <a:spcPts val="0"/>
                        </a:spcAft>
                      </a:pPr>
                      <a:r>
                        <a:rPr lang="en-US" sz="1400" dirty="0">
                          <a:effectLst/>
                        </a:rPr>
                        <a:t>Physical health </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0.39</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22.04</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&lt;.0001</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b="1" dirty="0">
                          <a:effectLst/>
                        </a:rPr>
                        <a:t>0.82</a:t>
                      </a:r>
                      <a:endParaRPr lang="en-GB" sz="1400" b="1" dirty="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1"/>
                  </a:ext>
                </a:extLst>
              </a:tr>
              <a:tr h="411987">
                <a:tc>
                  <a:txBody>
                    <a:bodyPr/>
                    <a:lstStyle/>
                    <a:p>
                      <a:pPr>
                        <a:lnSpc>
                          <a:spcPct val="107000"/>
                        </a:lnSpc>
                        <a:spcAft>
                          <a:spcPts val="0"/>
                        </a:spcAft>
                      </a:pPr>
                      <a:r>
                        <a:rPr lang="en-US" sz="1400" dirty="0">
                          <a:effectLst/>
                        </a:rPr>
                        <a:t>General health </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0.27</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16.45</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&lt;.0001</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0.79</a:t>
                      </a:r>
                      <a:endParaRPr lang="en-GB" sz="1400" dirty="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2"/>
                  </a:ext>
                </a:extLst>
              </a:tr>
              <a:tr h="411987">
                <a:tc>
                  <a:txBody>
                    <a:bodyPr/>
                    <a:lstStyle/>
                    <a:p>
                      <a:pPr>
                        <a:lnSpc>
                          <a:spcPct val="107000"/>
                        </a:lnSpc>
                        <a:spcAft>
                          <a:spcPts val="0"/>
                        </a:spcAft>
                      </a:pPr>
                      <a:r>
                        <a:rPr lang="en-US" sz="1400" dirty="0">
                          <a:effectLst/>
                        </a:rPr>
                        <a:t>Mental health </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0.11</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7.94</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&lt;.0001</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0.66</a:t>
                      </a:r>
                      <a:endParaRPr lang="en-GB" sz="140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3"/>
                  </a:ext>
                </a:extLst>
              </a:tr>
              <a:tr h="411987">
                <a:tc>
                  <a:txBody>
                    <a:bodyPr/>
                    <a:lstStyle/>
                    <a:p>
                      <a:pPr>
                        <a:lnSpc>
                          <a:spcPct val="107000"/>
                        </a:lnSpc>
                        <a:spcAft>
                          <a:spcPts val="0"/>
                        </a:spcAft>
                      </a:pPr>
                      <a:r>
                        <a:rPr lang="en-US" sz="1400" dirty="0">
                          <a:effectLst/>
                        </a:rPr>
                        <a:t>Satisfaction with social activities and relationships</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0.09</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6.01</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&lt;.0001</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0.64</a:t>
                      </a:r>
                      <a:endParaRPr lang="en-GB" sz="140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4"/>
                  </a:ext>
                </a:extLst>
              </a:tr>
              <a:tr h="411987">
                <a:tc>
                  <a:txBody>
                    <a:bodyPr/>
                    <a:lstStyle/>
                    <a:p>
                      <a:pPr>
                        <a:lnSpc>
                          <a:spcPct val="107000"/>
                        </a:lnSpc>
                        <a:spcAft>
                          <a:spcPts val="0"/>
                        </a:spcAft>
                      </a:pPr>
                      <a:r>
                        <a:rPr lang="en-US" sz="1400" dirty="0">
                          <a:effectLst/>
                        </a:rPr>
                        <a:t>Perform social activities and roles </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0.06</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4.37</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&lt;.0001</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0.62</a:t>
                      </a:r>
                      <a:endParaRPr lang="en-GB" sz="140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5"/>
                  </a:ext>
                </a:extLst>
              </a:tr>
              <a:tr h="411987">
                <a:tc>
                  <a:txBody>
                    <a:bodyPr/>
                    <a:lstStyle/>
                    <a:p>
                      <a:pPr>
                        <a:lnSpc>
                          <a:spcPct val="107000"/>
                        </a:lnSpc>
                        <a:spcAft>
                          <a:spcPts val="0"/>
                        </a:spcAft>
                      </a:pPr>
                      <a:r>
                        <a:rPr lang="en-US" sz="1400" dirty="0">
                          <a:effectLst/>
                        </a:rPr>
                        <a:t>Physical functioning </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0.03</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2.58</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0.0101</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0.56</a:t>
                      </a:r>
                      <a:endParaRPr lang="en-GB" sz="1400" dirty="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6"/>
                  </a:ext>
                </a:extLst>
              </a:tr>
              <a:tr h="411987">
                <a:tc>
                  <a:txBody>
                    <a:bodyPr/>
                    <a:lstStyle/>
                    <a:p>
                      <a:pPr>
                        <a:lnSpc>
                          <a:spcPct val="107000"/>
                        </a:lnSpc>
                        <a:spcAft>
                          <a:spcPts val="0"/>
                        </a:spcAft>
                      </a:pPr>
                      <a:r>
                        <a:rPr lang="en-US" sz="1400" dirty="0">
                          <a:effectLst/>
                        </a:rPr>
                        <a:t>HUI-3</a:t>
                      </a:r>
                      <a:endParaRPr lang="en-GB" sz="1400" dirty="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0.03</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2.19</a:t>
                      </a:r>
                      <a:endParaRPr lang="en-GB" sz="1400">
                        <a:solidFill>
                          <a:schemeClr val="bg1">
                            <a:lumMod val="75000"/>
                            <a:lumOff val="25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highlight>
                            <a:srgbClr val="FFFF00"/>
                          </a:highlight>
                        </a:rPr>
                        <a:t>0.0287</a:t>
                      </a:r>
                      <a:endParaRPr lang="en-GB" sz="1400" dirty="0">
                        <a:solidFill>
                          <a:schemeClr val="bg1">
                            <a:lumMod val="75000"/>
                            <a:lumOff val="25000"/>
                          </a:schemeClr>
                        </a:solidFill>
                        <a:effectLst/>
                        <a:highlight>
                          <a:srgbClr val="FFFF00"/>
                        </a:highligh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0.48</a:t>
                      </a:r>
                      <a:endParaRPr lang="en-GB" sz="1400" dirty="0">
                        <a:solidFill>
                          <a:schemeClr val="bg1">
                            <a:lumMod val="75000"/>
                            <a:lumOff val="25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7"/>
                  </a:ext>
                </a:extLst>
              </a:tr>
              <a:tr h="411987">
                <a:tc>
                  <a:txBody>
                    <a:bodyPr/>
                    <a:lstStyle/>
                    <a:p>
                      <a:pPr>
                        <a:lnSpc>
                          <a:spcPct val="107000"/>
                        </a:lnSpc>
                        <a:spcAft>
                          <a:spcPts val="0"/>
                        </a:spcAft>
                      </a:pPr>
                      <a:r>
                        <a:rPr lang="en-US" sz="1400" dirty="0">
                          <a:effectLst/>
                        </a:rPr>
                        <a:t>Pain</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0.01</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0.64</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0.5235</a:t>
                      </a:r>
                      <a:endParaRPr lang="en-GB" sz="140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b="1" dirty="0">
                          <a:effectLst/>
                        </a:rPr>
                        <a:t>0.36</a:t>
                      </a:r>
                      <a:endParaRPr lang="en-GB" sz="1400" b="1" dirty="0">
                        <a:solidFill>
                          <a:schemeClr val="tx1">
                            <a:lumMod val="50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8"/>
                  </a:ext>
                </a:extLst>
              </a:tr>
              <a:tr h="411987">
                <a:tc>
                  <a:txBody>
                    <a:bodyPr/>
                    <a:lstStyle/>
                    <a:p>
                      <a:pPr>
                        <a:lnSpc>
                          <a:spcPct val="107000"/>
                        </a:lnSpc>
                        <a:spcAft>
                          <a:spcPts val="0"/>
                        </a:spcAft>
                      </a:pPr>
                      <a:r>
                        <a:rPr lang="en-US" sz="1400" dirty="0">
                          <a:effectLst/>
                        </a:rPr>
                        <a:t>Fatigue </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0.01</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0.93</a:t>
                      </a:r>
                      <a:endParaRPr lang="en-GB" sz="140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0.3504</a:t>
                      </a:r>
                      <a:endParaRPr lang="en-GB" sz="140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0.48</a:t>
                      </a:r>
                      <a:endParaRPr lang="en-GB" sz="1400">
                        <a:solidFill>
                          <a:schemeClr val="tx1">
                            <a:lumMod val="50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09"/>
                  </a:ext>
                </a:extLst>
              </a:tr>
              <a:tr h="411987">
                <a:tc>
                  <a:txBody>
                    <a:bodyPr/>
                    <a:lstStyle/>
                    <a:p>
                      <a:pPr>
                        <a:lnSpc>
                          <a:spcPct val="107000"/>
                        </a:lnSpc>
                        <a:spcAft>
                          <a:spcPts val="0"/>
                        </a:spcAft>
                      </a:pPr>
                      <a:r>
                        <a:rPr lang="en-US" sz="1400" dirty="0">
                          <a:effectLst/>
                        </a:rPr>
                        <a:t>Emotional problems</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0.00</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-0.33</a:t>
                      </a:r>
                      <a:endParaRPr lang="en-GB" sz="1400" dirty="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a:effectLst/>
                        </a:rPr>
                        <a:t>0.7437</a:t>
                      </a:r>
                      <a:endParaRPr lang="en-GB" sz="1400">
                        <a:solidFill>
                          <a:schemeClr val="tx1">
                            <a:lumMod val="50000"/>
                          </a:schemeClr>
                        </a:solidFill>
                        <a:effectLst/>
                        <a:latin typeface="+mn-lt"/>
                        <a:ea typeface="Calibri"/>
                        <a:cs typeface="Times New Roman"/>
                      </a:endParaRPr>
                    </a:p>
                  </a:txBody>
                  <a:tcPr marL="68592" marR="68592" marT="0" marB="0"/>
                </a:tc>
                <a:tc>
                  <a:txBody>
                    <a:bodyPr/>
                    <a:lstStyle/>
                    <a:p>
                      <a:pPr algn="ctr">
                        <a:lnSpc>
                          <a:spcPct val="107000"/>
                        </a:lnSpc>
                        <a:spcAft>
                          <a:spcPts val="0"/>
                        </a:spcAft>
                      </a:pPr>
                      <a:r>
                        <a:rPr lang="en-US" sz="1400" dirty="0">
                          <a:effectLst/>
                        </a:rPr>
                        <a:t>0.39</a:t>
                      </a:r>
                      <a:endParaRPr lang="en-GB" sz="1400" dirty="0">
                        <a:solidFill>
                          <a:schemeClr val="tx1">
                            <a:lumMod val="50000"/>
                          </a:schemeClr>
                        </a:solidFill>
                        <a:effectLst/>
                        <a:latin typeface="+mn-lt"/>
                        <a:ea typeface="Calibri"/>
                        <a:cs typeface="Times New Roman"/>
                      </a:endParaRPr>
                    </a:p>
                  </a:txBody>
                  <a:tcPr marL="68592" marR="68592" marT="0" marB="0"/>
                </a:tc>
                <a:extLst>
                  <a:ext uri="{0D108BD9-81ED-4DB2-BD59-A6C34878D82A}">
                    <a16:rowId xmlns:a16="http://schemas.microsoft.com/office/drawing/2014/main" val="10010"/>
                  </a:ext>
                </a:extLst>
              </a:tr>
            </a:tbl>
          </a:graphicData>
        </a:graphic>
      </p:graphicFrame>
      <p:sp>
        <p:nvSpPr>
          <p:cNvPr id="53251" name="Rectangle 8">
            <a:extLst>
              <a:ext uri="{FF2B5EF4-FFF2-40B4-BE49-F238E27FC236}">
                <a16:creationId xmlns:a16="http://schemas.microsoft.com/office/drawing/2014/main" id="{E0101DF2-6575-470E-8B20-EE50857DAFA1}"/>
              </a:ext>
            </a:extLst>
          </p:cNvPr>
          <p:cNvSpPr>
            <a:spLocks noChangeArrowheads="1"/>
          </p:cNvSpPr>
          <p:nvPr/>
        </p:nvSpPr>
        <p:spPr bwMode="auto">
          <a:xfrm>
            <a:off x="457200" y="6429374"/>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i="1" dirty="0">
                <a:latin typeface="Times New Roman" panose="02020603050405020304" pitchFamily="18" charset="0"/>
              </a:rPr>
              <a:t>* All p’s &lt; 0.0001</a:t>
            </a:r>
            <a:endParaRPr lang="en-GB" altLang="en-US" sz="1400" i="1" dirty="0">
              <a:latin typeface="Times New Roman" panose="02020603050405020304" pitchFamily="18" charset="0"/>
            </a:endParaRPr>
          </a:p>
        </p:txBody>
      </p:sp>
      <p:sp>
        <p:nvSpPr>
          <p:cNvPr id="53252" name="Rectangle 6">
            <a:extLst>
              <a:ext uri="{FF2B5EF4-FFF2-40B4-BE49-F238E27FC236}">
                <a16:creationId xmlns:a16="http://schemas.microsoft.com/office/drawing/2014/main" id="{EB63E86A-DC8F-433B-978D-F66D2E8EEFE0}"/>
              </a:ext>
            </a:extLst>
          </p:cNvPr>
          <p:cNvSpPr>
            <a:spLocks noChangeArrowheads="1"/>
          </p:cNvSpPr>
          <p:nvPr/>
        </p:nvSpPr>
        <p:spPr bwMode="auto">
          <a:xfrm>
            <a:off x="300038" y="452438"/>
            <a:ext cx="86915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latin typeface="Comic Sans MS" panose="030F0702030302020204" pitchFamily="66" charset="0"/>
              </a:rPr>
              <a:t>Overall Rating of Quality of Life </a:t>
            </a:r>
            <a:r>
              <a:rPr lang="en-US" altLang="en-US" sz="2000" dirty="0">
                <a:latin typeface="Comic Sans MS" panose="030F0702030302020204" pitchFamily="66" charset="0"/>
              </a:rPr>
              <a:t>regressed on PROMIS global health items and HUI3 utility score in PROMIS Sample 2</a:t>
            </a:r>
            <a:r>
              <a:rPr lang="en-GB" altLang="en-US" sz="2000" dirty="0">
                <a:latin typeface="Comic Sans MS" panose="030F0702030302020204" pitchFamily="66" charset="0"/>
              </a:rPr>
              <a:t> (Adjusted R</a:t>
            </a:r>
            <a:r>
              <a:rPr lang="en-GB" altLang="en-US" sz="2000" baseline="30000" dirty="0">
                <a:latin typeface="Comic Sans MS" panose="030F0702030302020204" pitchFamily="66" charset="0"/>
              </a:rPr>
              <a:t>2</a:t>
            </a:r>
            <a:r>
              <a:rPr lang="en-GB" altLang="en-US" sz="2000" dirty="0">
                <a:latin typeface="Comic Sans MS" panose="030F0702030302020204" pitchFamily="66" charset="0"/>
              </a:rPr>
              <a:t> = 0.75)</a:t>
            </a:r>
            <a:endParaRPr lang="en-US" altLang="en-US" sz="2000" dirty="0">
              <a:latin typeface="Comic Sans MS" panose="030F0702030302020204" pitchFamily="66" charset="0"/>
            </a:endParaRPr>
          </a:p>
        </p:txBody>
      </p:sp>
    </p:spTree>
    <p:extLst>
      <p:ext uri="{BB962C8B-B14F-4D97-AF65-F5344CB8AC3E}">
        <p14:creationId xmlns:p14="http://schemas.microsoft.com/office/powerpoint/2010/main" val="15867944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BB71-C866-6A8D-C964-4E92A0DFD2B0}"/>
            </a:ext>
          </a:extLst>
        </p:cNvPr>
        <p:cNvGrpSpPr/>
        <p:nvPr/>
      </p:nvGrpSpPr>
      <p:grpSpPr>
        <a:xfrm>
          <a:off x="0" y="0"/>
          <a:ext cx="0" cy="0"/>
          <a:chOff x="0" y="0"/>
          <a:chExt cx="0" cy="0"/>
        </a:xfrm>
      </p:grpSpPr>
      <p:sp>
        <p:nvSpPr>
          <p:cNvPr id="31746" name="Title 2">
            <a:extLst>
              <a:ext uri="{FF2B5EF4-FFF2-40B4-BE49-F238E27FC236}">
                <a16:creationId xmlns:a16="http://schemas.microsoft.com/office/drawing/2014/main" id="{18314BB1-2CBF-7B77-33D4-283E61B2FA3C}"/>
              </a:ext>
            </a:extLst>
          </p:cNvPr>
          <p:cNvSpPr>
            <a:spLocks noGrp="1" noChangeArrowheads="1"/>
          </p:cNvSpPr>
          <p:nvPr>
            <p:ph type="title"/>
          </p:nvPr>
        </p:nvSpPr>
        <p:spPr>
          <a:xfrm>
            <a:off x="-76200" y="274638"/>
            <a:ext cx="9220200" cy="1143000"/>
          </a:xfrm>
        </p:spPr>
        <p:txBody>
          <a:bodyPr wrap="square" anchor="ctr">
            <a:normAutofit/>
          </a:bodyPr>
          <a:lstStyle/>
          <a:p>
            <a:r>
              <a:rPr lang="en-US" altLang="en-US" sz="4100" dirty="0"/>
              <a:t>Self-reported Health Scoring Options</a:t>
            </a:r>
          </a:p>
        </p:txBody>
      </p:sp>
      <p:graphicFrame>
        <p:nvGraphicFramePr>
          <p:cNvPr id="31750" name="Content Placeholder 3">
            <a:extLst>
              <a:ext uri="{FF2B5EF4-FFF2-40B4-BE49-F238E27FC236}">
                <a16:creationId xmlns:a16="http://schemas.microsoft.com/office/drawing/2014/main" id="{F9F284C7-AC73-40E8-3AB4-907E9D300B2F}"/>
              </a:ext>
            </a:extLst>
          </p:cNvPr>
          <p:cNvGraphicFramePr>
            <a:graphicFrameLocks noGrp="1"/>
          </p:cNvGraphicFramePr>
          <p:nvPr>
            <p:ph idx="1"/>
            <p:extLst>
              <p:ext uri="{D42A27DB-BD31-4B8C-83A1-F6EECF244321}">
                <p14:modId xmlns:p14="http://schemas.microsoft.com/office/powerpoint/2010/main" val="3272770083"/>
              </p:ext>
            </p:extLst>
          </p:nvPr>
        </p:nvGraphicFramePr>
        <p:xfrm>
          <a:off x="50645" y="1676400"/>
          <a:ext cx="92583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Slide Number Placeholder 1" hidden="1">
            <a:extLst>
              <a:ext uri="{FF2B5EF4-FFF2-40B4-BE49-F238E27FC236}">
                <a16:creationId xmlns:a16="http://schemas.microsoft.com/office/drawing/2014/main" id="{69531F8D-AE6B-DDC1-8AFF-3C0D5865E7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E7CE00BC-E748-4CF0-A5A5-90BD8B2B43B4}" type="slidenum">
              <a:rPr lang="en-US" altLang="en-US" sz="1400" smtClean="0">
                <a:latin typeface="Times New Roman" panose="02020603050405020304" pitchFamily="18" charset="0"/>
              </a:rPr>
              <a:pPr>
                <a:spcBef>
                  <a:spcPct val="0"/>
                </a:spcBef>
                <a:spcAft>
                  <a:spcPts val="600"/>
                </a:spcAft>
                <a:buFontTx/>
                <a:buNone/>
              </a:pPr>
              <a:t>24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98652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0260B-6A04-7591-F4FD-9F018BD16FF9}"/>
              </a:ext>
            </a:extLst>
          </p:cNvPr>
          <p:cNvSpPr>
            <a:spLocks noGrp="1"/>
          </p:cNvSpPr>
          <p:nvPr>
            <p:ph type="title"/>
          </p:nvPr>
        </p:nvSpPr>
        <p:spPr>
          <a:xfrm>
            <a:off x="0" y="365125"/>
            <a:ext cx="9141714" cy="1325563"/>
          </a:xfrm>
        </p:spPr>
        <p:txBody>
          <a:bodyPr>
            <a:normAutofit/>
          </a:bodyPr>
          <a:lstStyle/>
          <a:p>
            <a:r>
              <a:rPr lang="en-US" sz="3400" dirty="0">
                <a:latin typeface="Comic Sans MS" panose="030F0702030302020204" pitchFamily="66" charset="0"/>
              </a:rPr>
              <a:t>Single summary self-reported health score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D74308-1A7D-EDC0-5F82-5BD139284F73}"/>
              </a:ext>
            </a:extLst>
          </p:cNvPr>
          <p:cNvSpPr>
            <a:spLocks noGrp="1"/>
          </p:cNvSpPr>
          <p:nvPr>
            <p:ph idx="1"/>
          </p:nvPr>
        </p:nvSpPr>
        <p:spPr>
          <a:xfrm>
            <a:off x="304801" y="1929383"/>
            <a:ext cx="8464294" cy="4563491"/>
          </a:xfrm>
        </p:spPr>
        <p:txBody>
          <a:bodyPr>
            <a:normAutofit lnSpcReduction="10000"/>
          </a:bodyPr>
          <a:lstStyle/>
          <a:p>
            <a:r>
              <a:rPr lang="en-US" sz="1900" b="1" dirty="0">
                <a:latin typeface="Comic Sans MS" panose="030F0702030302020204" pitchFamily="66" charset="0"/>
              </a:rPr>
              <a:t>CDC Behavioral Risk Factor Surveillance System items</a:t>
            </a:r>
          </a:p>
          <a:p>
            <a:pPr lvl="1"/>
            <a:r>
              <a:rPr lang="en-US" sz="1900" dirty="0">
                <a:latin typeface="Comic Sans MS" panose="030F0702030302020204" pitchFamily="66" charset="0"/>
              </a:rPr>
              <a:t>W</a:t>
            </a:r>
            <a:r>
              <a:rPr lang="en-US" sz="1900" b="0" i="0" u="none" strike="noStrike" baseline="0" dirty="0">
                <a:latin typeface="Comic Sans MS" panose="030F0702030302020204" pitchFamily="66" charset="0"/>
              </a:rPr>
              <a:t>ould you say that in general your health is excellent, very good, good, fair, or poor? </a:t>
            </a:r>
          </a:p>
          <a:p>
            <a:pPr lvl="1"/>
            <a:r>
              <a:rPr lang="en-US" sz="1900" b="0" i="0" u="none" strike="noStrike" baseline="0" dirty="0">
                <a:latin typeface="Comic Sans MS" panose="030F0702030302020204" pitchFamily="66" charset="0"/>
              </a:rPr>
              <a:t>During the past 30 days, for about how many days did poor physical or mental health keep you from doing your usual activities, such as self-care, work, or recreation?</a:t>
            </a:r>
            <a:endParaRPr lang="en-US" sz="1900" dirty="0">
              <a:latin typeface="Comic Sans MS" panose="030F0702030302020204" pitchFamily="66" charset="0"/>
            </a:endParaRPr>
          </a:p>
          <a:p>
            <a:pPr lvl="1"/>
            <a:endParaRPr lang="en-US" sz="1900" b="0" i="0" u="none" strike="noStrike" baseline="0" dirty="0">
              <a:latin typeface="Comic Sans MS" panose="030F0702030302020204" pitchFamily="66" charset="0"/>
            </a:endParaRPr>
          </a:p>
          <a:p>
            <a:pPr lvl="1"/>
            <a:endParaRPr lang="en-US" sz="1900" b="0" i="0" u="none" strike="noStrike" baseline="0" dirty="0">
              <a:latin typeface="Comic Sans MS" panose="030F0702030302020204" pitchFamily="66" charset="0"/>
            </a:endParaRPr>
          </a:p>
          <a:p>
            <a:pPr lvl="1"/>
            <a:r>
              <a:rPr lang="en-US" sz="1900" b="0" i="0" u="none" strike="noStrike" baseline="0" dirty="0">
                <a:latin typeface="Comic Sans MS" panose="030F0702030302020204" pitchFamily="66" charset="0"/>
              </a:rPr>
              <a:t>Now thinking about your physical health, which includes physical illness and injury, for how many days during the past 30 days was your physical health not good? </a:t>
            </a:r>
          </a:p>
          <a:p>
            <a:pPr lvl="1"/>
            <a:r>
              <a:rPr lang="en-US" sz="1900" b="0" i="0" u="none" strike="noStrike" baseline="0" dirty="0">
                <a:latin typeface="Comic Sans MS" panose="030F0702030302020204" pitchFamily="66" charset="0"/>
              </a:rPr>
              <a:t>Now thinking about your mental health, which includes stress, depression, and problems with emotions, for how many days during the past 30 days was your mental health not good? </a:t>
            </a:r>
          </a:p>
          <a:p>
            <a:pPr lvl="1"/>
            <a:endParaRPr lang="en-US" sz="1900" dirty="0">
              <a:latin typeface="Comic Sans MS" panose="030F0702030302020204" pitchFamily="66" charset="0"/>
            </a:endParaRPr>
          </a:p>
          <a:p>
            <a:pPr marL="0" indent="0">
              <a:buNone/>
            </a:pPr>
            <a:r>
              <a:rPr lang="en-US" sz="1900" kern="100" dirty="0">
                <a:effectLst/>
                <a:latin typeface="Comic Sans MS" panose="030F0702030302020204" pitchFamily="66" charset="0"/>
                <a:ea typeface="Calibri" panose="020F0502020204030204" pitchFamily="34" charset="0"/>
                <a:cs typeface="Times New Roman" panose="02020603050405020304" pitchFamily="18" charset="0"/>
              </a:rPr>
              <a:t>Yin, S., </a:t>
            </a:r>
            <a:r>
              <a:rPr lang="en-US" sz="1900" kern="100" dirty="0" err="1">
                <a:effectLst/>
                <a:latin typeface="Comic Sans MS" panose="030F0702030302020204" pitchFamily="66" charset="0"/>
                <a:ea typeface="Calibri" panose="020F0502020204030204" pitchFamily="34" charset="0"/>
                <a:cs typeface="Times New Roman" panose="02020603050405020304" pitchFamily="18" charset="0"/>
              </a:rPr>
              <a:t>Njai</a:t>
            </a:r>
            <a:r>
              <a:rPr lang="en-US" sz="1900" kern="100" dirty="0">
                <a:effectLst/>
                <a:latin typeface="Comic Sans MS" panose="030F0702030302020204" pitchFamily="66" charset="0"/>
                <a:ea typeface="Calibri" panose="020F0502020204030204" pitchFamily="34" charset="0"/>
                <a:cs typeface="Times New Roman" panose="02020603050405020304" pitchFamily="18" charset="0"/>
              </a:rPr>
              <a:t>, R., Barker, L., Siegel, P. Z., &amp; Liao, Y.  (2016) </a:t>
            </a:r>
            <a:endParaRPr lang="en-US" sz="19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07F8AF7C-2D3A-9C7D-C2D0-DCC8959750F2}"/>
              </a:ext>
            </a:extLst>
          </p:cNvPr>
          <p:cNvSpPr>
            <a:spLocks noGrp="1"/>
          </p:cNvSpPr>
          <p:nvPr>
            <p:ph type="sldNum" sz="quarter" idx="12"/>
          </p:nvPr>
        </p:nvSpPr>
        <p:spPr>
          <a:xfrm>
            <a:off x="6457950" y="6356350"/>
            <a:ext cx="2057400" cy="365125"/>
          </a:xfrm>
        </p:spPr>
        <p:txBody>
          <a:bodyPr>
            <a:normAutofit/>
          </a:bodyPr>
          <a:lstStyle/>
          <a:p>
            <a:pPr>
              <a:spcAft>
                <a:spcPts val="600"/>
              </a:spcAft>
            </a:pPr>
            <a:fld id="{65D2B266-4D06-451D-AF49-BBC90F75CA38}" type="slidenum">
              <a:rPr lang="en-US" smtClean="0"/>
              <a:pPr>
                <a:spcAft>
                  <a:spcPts val="600"/>
                </a:spcAft>
              </a:pPr>
              <a:t>25</a:t>
            </a:fld>
            <a:endParaRPr lang="en-US"/>
          </a:p>
        </p:txBody>
      </p:sp>
    </p:spTree>
    <p:extLst>
      <p:ext uri="{BB962C8B-B14F-4D97-AF65-F5344CB8AC3E}">
        <p14:creationId xmlns:p14="http://schemas.microsoft.com/office/powerpoint/2010/main" val="138317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23F98C-467A-F4D9-818E-91F6C225B0EE}"/>
              </a:ext>
            </a:extLst>
          </p:cNvPr>
          <p:cNvSpPr>
            <a:spLocks noGrp="1"/>
          </p:cNvSpPr>
          <p:nvPr>
            <p:ph type="sldNum" sz="quarter" idx="12"/>
          </p:nvPr>
        </p:nvSpPr>
        <p:spPr/>
        <p:txBody>
          <a:bodyPr/>
          <a:lstStyle/>
          <a:p>
            <a:fld id="{65D2B266-4D06-451D-AF49-BBC90F75CA38}" type="slidenum">
              <a:rPr lang="en-US" smtClean="0"/>
              <a:t>26</a:t>
            </a:fld>
            <a:endParaRPr lang="en-US"/>
          </a:p>
        </p:txBody>
      </p:sp>
      <p:pic>
        <p:nvPicPr>
          <p:cNvPr id="6" name="Picture 5">
            <a:extLst>
              <a:ext uri="{FF2B5EF4-FFF2-40B4-BE49-F238E27FC236}">
                <a16:creationId xmlns:a16="http://schemas.microsoft.com/office/drawing/2014/main" id="{69FC0E86-B338-73B8-916F-C3C3FDEDF36E}"/>
              </a:ext>
            </a:extLst>
          </p:cNvPr>
          <p:cNvPicPr>
            <a:picLocks noChangeAspect="1"/>
          </p:cNvPicPr>
          <p:nvPr/>
        </p:nvPicPr>
        <p:blipFill>
          <a:blip r:embed="rId3"/>
          <a:stretch>
            <a:fillRect/>
          </a:stretch>
        </p:blipFill>
        <p:spPr>
          <a:xfrm>
            <a:off x="0" y="304800"/>
            <a:ext cx="9144000" cy="6248400"/>
          </a:xfrm>
          <a:prstGeom prst="rect">
            <a:avLst/>
          </a:prstGeom>
        </p:spPr>
      </p:pic>
    </p:spTree>
    <p:extLst>
      <p:ext uri="{BB962C8B-B14F-4D97-AF65-F5344CB8AC3E}">
        <p14:creationId xmlns:p14="http://schemas.microsoft.com/office/powerpoint/2010/main" val="212394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1AFC-1FC4-9D54-A96A-6058BB130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7AE58-C716-F706-9AB7-B6A79CE9F0A8}"/>
              </a:ext>
            </a:extLst>
          </p:cNvPr>
          <p:cNvSpPr>
            <a:spLocks noGrp="1"/>
          </p:cNvSpPr>
          <p:nvPr>
            <p:ph type="title"/>
          </p:nvPr>
        </p:nvSpPr>
        <p:spPr>
          <a:xfrm>
            <a:off x="116455" y="-182565"/>
            <a:ext cx="8999456" cy="1325563"/>
          </a:xfrm>
        </p:spPr>
        <p:txBody>
          <a:bodyPr>
            <a:normAutofit/>
          </a:bodyPr>
          <a:lstStyle/>
          <a:p>
            <a:pPr algn="ctr"/>
            <a:r>
              <a:rPr lang="en-US" sz="3600" dirty="0">
                <a:latin typeface="Comic Sans MS" panose="030F0702030302020204" pitchFamily="66" charset="0"/>
              </a:rPr>
              <a:t>Measures (50 items)</a:t>
            </a:r>
          </a:p>
        </p:txBody>
      </p:sp>
      <p:sp>
        <p:nvSpPr>
          <p:cNvPr id="3" name="Content Placeholder 2">
            <a:extLst>
              <a:ext uri="{FF2B5EF4-FFF2-40B4-BE49-F238E27FC236}">
                <a16:creationId xmlns:a16="http://schemas.microsoft.com/office/drawing/2014/main" id="{45A9F300-22F4-9042-FB8C-4162CA4BFB81}"/>
              </a:ext>
            </a:extLst>
          </p:cNvPr>
          <p:cNvSpPr>
            <a:spLocks noGrp="1"/>
          </p:cNvSpPr>
          <p:nvPr>
            <p:ph idx="1"/>
          </p:nvPr>
        </p:nvSpPr>
        <p:spPr>
          <a:xfrm>
            <a:off x="116455" y="891822"/>
            <a:ext cx="8955273" cy="5074355"/>
          </a:xfrm>
        </p:spPr>
        <p:txBody>
          <a:bodyPr>
            <a:normAutofit fontScale="77500" lnSpcReduction="20000"/>
          </a:bodyPr>
          <a:lstStyle/>
          <a:p>
            <a:r>
              <a:rPr lang="en-US" sz="3600" b="1"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PROMIS®</a:t>
            </a:r>
            <a:r>
              <a:rPr lang="en-US" sz="3300" b="1"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-29+2</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Physical function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Pain interference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Pain intensity (1 item)</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Fatigue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Depressive symptoms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Anxiety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Sleep disturbance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Ability to participate in social roles and activities (4 items)</a:t>
            </a:r>
          </a:p>
          <a:p>
            <a:pPr lvl="1"/>
            <a:r>
              <a:rPr lang="en-US" sz="3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Cognitive function (2 items)</a:t>
            </a:r>
          </a:p>
          <a:p>
            <a:r>
              <a:rPr lang="en-US" sz="3600" b="1"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PROMIS social isolation </a:t>
            </a:r>
            <a:r>
              <a:rPr lang="en-US" sz="36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(4 items)</a:t>
            </a:r>
          </a:p>
          <a:p>
            <a:endParaRPr lang="en-US" sz="36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r>
              <a:rPr lang="en-US" sz="3600" b="1"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Personal well-being index </a:t>
            </a:r>
            <a:r>
              <a:rPr lang="en-US" sz="36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(10 items)</a:t>
            </a:r>
          </a:p>
          <a:p>
            <a:endParaRPr lang="en-US" sz="36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r>
              <a:rPr lang="en-US" sz="3600" b="1"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EQ-5D-5L</a:t>
            </a:r>
            <a:r>
              <a:rPr lang="en-US" sz="36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(5 items)</a:t>
            </a:r>
          </a:p>
          <a:p>
            <a:endParaRPr lang="en-US" dirty="0"/>
          </a:p>
        </p:txBody>
      </p:sp>
      <p:sp>
        <p:nvSpPr>
          <p:cNvPr id="4" name="Slide Number Placeholder 3">
            <a:extLst>
              <a:ext uri="{FF2B5EF4-FFF2-40B4-BE49-F238E27FC236}">
                <a16:creationId xmlns:a16="http://schemas.microsoft.com/office/drawing/2014/main" id="{3153E99E-ED5F-FDB3-9B33-FEA823EECA5B}"/>
              </a:ext>
            </a:extLst>
          </p:cNvPr>
          <p:cNvSpPr>
            <a:spLocks noGrp="1"/>
          </p:cNvSpPr>
          <p:nvPr>
            <p:ph type="sldNum" sz="quarter" idx="12"/>
          </p:nvPr>
        </p:nvSpPr>
        <p:spPr>
          <a:xfrm>
            <a:off x="6457950" y="6217355"/>
            <a:ext cx="2057400" cy="365125"/>
          </a:xfrm>
        </p:spPr>
        <p:txBody>
          <a:bodyPr/>
          <a:lstStyle/>
          <a:p>
            <a:fld id="{65D2B266-4D06-451D-AF49-BBC90F75CA38}" type="slidenum">
              <a:rPr lang="en-US" smtClean="0"/>
              <a:t>27</a:t>
            </a:fld>
            <a:endParaRPr lang="en-US"/>
          </a:p>
        </p:txBody>
      </p:sp>
      <p:sp>
        <p:nvSpPr>
          <p:cNvPr id="5" name="TextBox 4">
            <a:extLst>
              <a:ext uri="{FF2B5EF4-FFF2-40B4-BE49-F238E27FC236}">
                <a16:creationId xmlns:a16="http://schemas.microsoft.com/office/drawing/2014/main" id="{384692DA-9842-AC8B-5CA7-22A097587592}"/>
              </a:ext>
            </a:extLst>
          </p:cNvPr>
          <p:cNvSpPr txBox="1"/>
          <p:nvPr/>
        </p:nvSpPr>
        <p:spPr>
          <a:xfrm>
            <a:off x="2895600" y="6175977"/>
            <a:ext cx="3562350" cy="369332"/>
          </a:xfrm>
          <a:prstGeom prst="rect">
            <a:avLst/>
          </a:prstGeom>
          <a:noFill/>
        </p:spPr>
        <p:txBody>
          <a:bodyPr wrap="square" rtlCol="0">
            <a:spAutoFit/>
          </a:bodyPr>
          <a:lstStyle/>
          <a:p>
            <a:pPr algn="ctr"/>
            <a:r>
              <a:rPr lang="en-US" dirty="0"/>
              <a:t>Hays, Rodriguez et al (2024) </a:t>
            </a:r>
          </a:p>
        </p:txBody>
      </p:sp>
    </p:spTree>
    <p:extLst>
      <p:ext uri="{BB962C8B-B14F-4D97-AF65-F5344CB8AC3E}">
        <p14:creationId xmlns:p14="http://schemas.microsoft.com/office/powerpoint/2010/main" val="128963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093B-0C69-1E37-48CF-BF85F231D207}"/>
              </a:ext>
            </a:extLst>
          </p:cNvPr>
          <p:cNvSpPr>
            <a:spLocks noGrp="1"/>
          </p:cNvSpPr>
          <p:nvPr>
            <p:ph type="title"/>
          </p:nvPr>
        </p:nvSpPr>
        <p:spPr>
          <a:xfrm>
            <a:off x="628650" y="365125"/>
            <a:ext cx="7886700" cy="1325563"/>
          </a:xfrm>
        </p:spPr>
        <p:txBody>
          <a:bodyPr>
            <a:normAutofit/>
          </a:bodyPr>
          <a:lstStyle/>
          <a:p>
            <a:r>
              <a:rPr lang="en-US" sz="4700">
                <a:latin typeface="Comic Sans MS" panose="030F0702030302020204" pitchFamily="66" charset="0"/>
              </a:rPr>
              <a:t>Personal Well-Being Index</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33184BA5-89C8-EACB-4CC6-84E1A02A2BC4}"/>
              </a:ext>
            </a:extLst>
          </p:cNvPr>
          <p:cNvSpPr>
            <a:spLocks noGrp="1"/>
          </p:cNvSpPr>
          <p:nvPr>
            <p:ph idx="1"/>
          </p:nvPr>
        </p:nvSpPr>
        <p:spPr>
          <a:xfrm>
            <a:off x="628650" y="1929384"/>
            <a:ext cx="7886700" cy="4251960"/>
          </a:xfrm>
        </p:spPr>
        <p:txBody>
          <a:bodyPr>
            <a:normAutofit/>
          </a:bodyPr>
          <a:lstStyle/>
          <a:p>
            <a:pPr marL="0" marR="0" indent="0">
              <a:spcAft>
                <a:spcPts val="800"/>
              </a:spcAft>
              <a:buNone/>
            </a:pPr>
            <a:r>
              <a:rPr lang="en-US" sz="1000" kern="100" dirty="0">
                <a:effectLst/>
                <a:latin typeface="Comic Sans MS" panose="030F0702030302020204" pitchFamily="66" charset="0"/>
                <a:ea typeface="JansonTextLTStd-Roman"/>
                <a:cs typeface="Times New Roman" panose="02020603050405020304" pitchFamily="18" charset="0"/>
              </a:rPr>
              <a:t>How satisfied are you with: </a:t>
            </a:r>
            <a:endParaRPr lang="en-US" sz="1000" kern="1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1) Your standard of living?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2) Your health?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3) What you are achieving in life?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4) Your personal relationships?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5) How safe you feel?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6) Feeling part of your community?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highlight>
                  <a:srgbClr val="FFFF00"/>
                </a:highlight>
                <a:latin typeface="Comic Sans MS" panose="030F0702030302020204" pitchFamily="66" charset="0"/>
                <a:ea typeface="JansonTextLTStd-Roman"/>
                <a:cs typeface="Times New Roman" panose="02020603050405020304" pitchFamily="18" charset="0"/>
              </a:rPr>
              <a:t>7) Your future security? </a:t>
            </a:r>
            <a:endParaRPr lang="en-US" sz="1000" kern="1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p>
            <a:pPr marL="0" marR="0" indent="0">
              <a:spcAft>
                <a:spcPts val="800"/>
              </a:spcAft>
              <a:buNone/>
            </a:pPr>
            <a:r>
              <a:rPr lang="en-US" sz="1000" kern="100" dirty="0">
                <a:effectLst/>
                <a:latin typeface="Comic Sans MS" panose="030F0702030302020204" pitchFamily="66" charset="0"/>
                <a:ea typeface="JansonTextLTStd-Roman"/>
                <a:cs typeface="Times New Roman" panose="02020603050405020304" pitchFamily="18" charset="0"/>
              </a:rPr>
              <a:t>8) Your spirituality or religion?  </a:t>
            </a:r>
            <a:endParaRPr lang="en-US" sz="1000" kern="1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US" sz="1000" dirty="0">
                <a:effectLst/>
                <a:latin typeface="Comic Sans MS" panose="030F0702030302020204" pitchFamily="66" charset="0"/>
                <a:ea typeface="JansonTextLTStd-Roman"/>
              </a:rPr>
              <a:t>9) Overall, how satisfied are you with your life as a whole these days?” </a:t>
            </a:r>
          </a:p>
          <a:p>
            <a:pPr marL="0" indent="0">
              <a:buNone/>
            </a:pPr>
            <a:r>
              <a:rPr lang="en-US" sz="1000" dirty="0">
                <a:latin typeface="Comic Sans MS" panose="030F0702030302020204" pitchFamily="66" charset="0"/>
                <a:ea typeface="JansonTextLTStd-Roman"/>
              </a:rPr>
              <a:t>	</a:t>
            </a:r>
            <a:r>
              <a:rPr lang="en-US" sz="1000" dirty="0">
                <a:effectLst/>
                <a:latin typeface="Comic Sans MS" panose="030F0702030302020204" pitchFamily="66" charset="0"/>
                <a:ea typeface="JansonTextLTStd-Roman"/>
              </a:rPr>
              <a:t>0= Not satisfied at all, 10 = Completely satisfied  </a:t>
            </a:r>
          </a:p>
          <a:p>
            <a:pPr marL="0" indent="0">
              <a:buNone/>
            </a:pPr>
            <a:r>
              <a:rPr lang="en-US" sz="1000" dirty="0">
                <a:effectLst/>
                <a:latin typeface="Comic Sans MS" panose="030F0702030302020204" pitchFamily="66" charset="0"/>
                <a:ea typeface="JansonTextLTStd-Roman"/>
              </a:rPr>
              <a:t>10) Overall, to what extent do you feel the things you do in your life are worthwhile?” </a:t>
            </a:r>
          </a:p>
          <a:p>
            <a:pPr marL="0" indent="0">
              <a:buNone/>
            </a:pPr>
            <a:r>
              <a:rPr lang="en-US" sz="1000" dirty="0">
                <a:latin typeface="Comic Sans MS" panose="030F0702030302020204" pitchFamily="66" charset="0"/>
                <a:ea typeface="JansonTextLTStd-Roman"/>
              </a:rPr>
              <a:t>	</a:t>
            </a:r>
            <a:r>
              <a:rPr lang="en-US" sz="1000" dirty="0">
                <a:effectLst/>
                <a:latin typeface="Comic Sans MS" panose="030F0702030302020204" pitchFamily="66" charset="0"/>
                <a:ea typeface="JansonTextLTStd-Roman"/>
              </a:rPr>
              <a:t>0 = Not at all worthwhile, 10 = Completely worthwhile</a:t>
            </a:r>
            <a:endParaRPr lang="en-US" sz="10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5C83F2D6-39F7-034D-D26F-188AFA1CB84A}"/>
              </a:ext>
            </a:extLst>
          </p:cNvPr>
          <p:cNvSpPr>
            <a:spLocks noGrp="1"/>
          </p:cNvSpPr>
          <p:nvPr>
            <p:ph type="sldNum" sz="quarter" idx="12"/>
          </p:nvPr>
        </p:nvSpPr>
        <p:spPr>
          <a:xfrm>
            <a:off x="6457950" y="6356350"/>
            <a:ext cx="2057400" cy="365125"/>
          </a:xfrm>
        </p:spPr>
        <p:txBody>
          <a:bodyPr>
            <a:normAutofit/>
          </a:bodyPr>
          <a:lstStyle/>
          <a:p>
            <a:pPr>
              <a:spcAft>
                <a:spcPts val="600"/>
              </a:spcAft>
            </a:pPr>
            <a:fld id="{65D2B266-4D06-451D-AF49-BBC90F75CA38}" type="slidenum">
              <a:rPr lang="en-US" smtClean="0"/>
              <a:pPr>
                <a:spcAft>
                  <a:spcPts val="600"/>
                </a:spcAft>
              </a:pPr>
              <a:t>28</a:t>
            </a:fld>
            <a:endParaRPr lang="en-US"/>
          </a:p>
        </p:txBody>
      </p:sp>
      <p:sp>
        <p:nvSpPr>
          <p:cNvPr id="3" name="TextBox 2">
            <a:extLst>
              <a:ext uri="{FF2B5EF4-FFF2-40B4-BE49-F238E27FC236}">
                <a16:creationId xmlns:a16="http://schemas.microsoft.com/office/drawing/2014/main" id="{DF45078C-DFFE-0C69-30E7-B193F63CAB63}"/>
              </a:ext>
            </a:extLst>
          </p:cNvPr>
          <p:cNvSpPr txBox="1"/>
          <p:nvPr/>
        </p:nvSpPr>
        <p:spPr>
          <a:xfrm>
            <a:off x="228600" y="5959838"/>
            <a:ext cx="8607375" cy="646331"/>
          </a:xfrm>
          <a:prstGeom prst="rect">
            <a:avLst/>
          </a:prstGeom>
          <a:noFill/>
        </p:spPr>
        <p:txBody>
          <a:bodyPr wrap="square" rtlCol="0">
            <a:spAutoFit/>
          </a:bodyPr>
          <a:lstStyle/>
          <a:p>
            <a:pPr algn="l"/>
            <a:r>
              <a:rPr lang="en-US" sz="1800" b="0" i="0" u="none" strike="noStrike" baseline="0" dirty="0">
                <a:solidFill>
                  <a:srgbClr val="000000"/>
                </a:solidFill>
                <a:latin typeface="STIX-Regular"/>
              </a:rPr>
              <a:t>International Wellbeing Group. (2013). </a:t>
            </a:r>
            <a:r>
              <a:rPr lang="en-US" sz="1800" b="0" i="1" u="none" strike="noStrike" baseline="0" dirty="0">
                <a:solidFill>
                  <a:srgbClr val="000000"/>
                </a:solidFill>
                <a:latin typeface="STIX-Italic"/>
              </a:rPr>
              <a:t>Personal wellbeing index </a:t>
            </a:r>
            <a:r>
              <a:rPr lang="en-US" sz="1800" b="0" i="0" u="none" strike="noStrike" baseline="0" dirty="0">
                <a:solidFill>
                  <a:srgbClr val="000000"/>
                </a:solidFill>
                <a:latin typeface="STIX-Regular"/>
              </a:rPr>
              <a:t>(5th ed.). Australian Centre on Quality of Life, </a:t>
            </a:r>
            <a:r>
              <a:rPr lang="en-US" sz="1800" b="0" i="0" u="none" strike="noStrike" baseline="0">
                <a:solidFill>
                  <a:srgbClr val="000000"/>
                </a:solidFill>
                <a:latin typeface="STIX-Regular"/>
              </a:rPr>
              <a:t>Deakin University.</a:t>
            </a:r>
            <a:endParaRPr lang="en-US" dirty="0"/>
          </a:p>
        </p:txBody>
      </p:sp>
    </p:spTree>
    <p:extLst>
      <p:ext uri="{BB962C8B-B14F-4D97-AF65-F5344CB8AC3E}">
        <p14:creationId xmlns:p14="http://schemas.microsoft.com/office/powerpoint/2010/main" val="1616267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F171C-83A3-43A9-9CDA-FC871FB348A3}"/>
            </a:ext>
          </a:extLst>
        </p:cNvPr>
        <p:cNvGrpSpPr/>
        <p:nvPr/>
      </p:nvGrpSpPr>
      <p:grpSpPr>
        <a:xfrm>
          <a:off x="0" y="0"/>
          <a:ext cx="0" cy="0"/>
          <a:chOff x="0" y="0"/>
          <a:chExt cx="0" cy="0"/>
        </a:xfrm>
      </p:grpSpPr>
      <p:sp>
        <p:nvSpPr>
          <p:cNvPr id="67586" name="Rectangle 6">
            <a:extLst>
              <a:ext uri="{FF2B5EF4-FFF2-40B4-BE49-F238E27FC236}">
                <a16:creationId xmlns:a16="http://schemas.microsoft.com/office/drawing/2014/main" id="{CB1FFEDA-AE35-4E7D-E740-64F967CF07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AAA773-368E-4BCC-930F-72B5EDFD7BB6}" type="slidenum">
              <a:rPr lang="en-US" altLang="en-US" sz="1400" smtClean="0">
                <a:latin typeface="Times New Roman" panose="02020603050405020304" pitchFamily="18" charset="0"/>
              </a:rPr>
              <a:pPr>
                <a:spcBef>
                  <a:spcPct val="0"/>
                </a:spcBef>
                <a:buFontTx/>
                <a:buNone/>
              </a:pPr>
              <a:t>29</a:t>
            </a:fld>
            <a:endParaRPr lang="en-US" altLang="en-US" sz="1400" dirty="0">
              <a:latin typeface="Times New Roman" panose="02020603050405020304" pitchFamily="18" charset="0"/>
            </a:endParaRPr>
          </a:p>
        </p:txBody>
      </p:sp>
      <p:sp>
        <p:nvSpPr>
          <p:cNvPr id="67587" name="Rectangle 2">
            <a:extLst>
              <a:ext uri="{FF2B5EF4-FFF2-40B4-BE49-F238E27FC236}">
                <a16:creationId xmlns:a16="http://schemas.microsoft.com/office/drawing/2014/main" id="{B62BB6A6-36E9-2D24-8D89-F1F9A16184F8}"/>
              </a:ext>
            </a:extLst>
          </p:cNvPr>
          <p:cNvSpPr>
            <a:spLocks noChangeArrowheads="1"/>
          </p:cNvSpPr>
          <p:nvPr/>
        </p:nvSpPr>
        <p:spPr bwMode="auto">
          <a:xfrm>
            <a:off x="113071" y="-150812"/>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latin typeface="Comic Sans MS" panose="030F0702030302020204" pitchFamily="66" charset="0"/>
              </a:rPr>
              <a:t>EQ-5D-5L (5</a:t>
            </a:r>
            <a:r>
              <a:rPr lang="en-US" altLang="en-US" b="0" baseline="30000" dirty="0">
                <a:latin typeface="Comic Sans MS" panose="030F0702030302020204" pitchFamily="66" charset="0"/>
              </a:rPr>
              <a:t>5</a:t>
            </a:r>
            <a:r>
              <a:rPr lang="en-US" altLang="en-US" b="0" dirty="0">
                <a:latin typeface="Comic Sans MS" panose="030F0702030302020204" pitchFamily="66" charset="0"/>
              </a:rPr>
              <a:t>= 3,125 states, -0.573 to 1.00)</a:t>
            </a:r>
          </a:p>
        </p:txBody>
      </p:sp>
      <p:sp>
        <p:nvSpPr>
          <p:cNvPr id="697347" name="Rectangle 3">
            <a:extLst>
              <a:ext uri="{FF2B5EF4-FFF2-40B4-BE49-F238E27FC236}">
                <a16:creationId xmlns:a16="http://schemas.microsoft.com/office/drawing/2014/main" id="{547C34CE-C346-B5C1-03AB-61D4B08DA2CC}"/>
              </a:ext>
            </a:extLst>
          </p:cNvPr>
          <p:cNvSpPr>
            <a:spLocks noChangeArrowheads="1"/>
          </p:cNvSpPr>
          <p:nvPr/>
        </p:nvSpPr>
        <p:spPr bwMode="auto">
          <a:xfrm>
            <a:off x="228599" y="1371600"/>
            <a:ext cx="8723671" cy="4114800"/>
          </a:xfrm>
          <a:prstGeom prst="rect">
            <a:avLst/>
          </a:prstGeom>
          <a:noFill/>
          <a:ln w="9525">
            <a:noFill/>
            <a:miter lim="800000"/>
            <a:headEnd/>
            <a:tailEnd/>
          </a:ln>
          <a:effectLst/>
        </p:spPr>
        <p:txBody>
          <a:bodyPr/>
          <a:lstStyle/>
          <a:p>
            <a:pPr marL="457200" indent="-457200" defTabSz="971550" eaLnBrk="1" hangingPunct="1">
              <a:spcBef>
                <a:spcPct val="100000"/>
              </a:spcBef>
              <a:buFont typeface="Arial" pitchFamily="34" charset="0"/>
              <a:buChar char="•"/>
              <a:defRPr/>
            </a:pPr>
            <a:r>
              <a:rPr lang="en-US" sz="3000" b="0" dirty="0">
                <a:latin typeface="Comic Sans MS" pitchFamily="66" charset="0"/>
              </a:rPr>
              <a:t>Mobility</a:t>
            </a:r>
          </a:p>
          <a:p>
            <a:pPr marL="457200" indent="-457200" defTabSz="971550" eaLnBrk="1" hangingPunct="1">
              <a:spcBef>
                <a:spcPct val="100000"/>
              </a:spcBef>
              <a:buFont typeface="Arial" pitchFamily="34" charset="0"/>
              <a:buChar char="•"/>
              <a:defRPr/>
            </a:pPr>
            <a:r>
              <a:rPr lang="en-US" sz="3000" b="0" dirty="0">
                <a:latin typeface="Comic Sans MS" pitchFamily="66" charset="0"/>
              </a:rPr>
              <a:t>Self-care</a:t>
            </a:r>
          </a:p>
          <a:p>
            <a:pPr marL="457200" indent="-457200" defTabSz="971550" eaLnBrk="1" hangingPunct="1">
              <a:spcBef>
                <a:spcPct val="100000"/>
              </a:spcBef>
              <a:buFont typeface="Arial" pitchFamily="34" charset="0"/>
              <a:buChar char="•"/>
              <a:defRPr/>
            </a:pPr>
            <a:r>
              <a:rPr lang="en-US" sz="3000" b="0" dirty="0">
                <a:latin typeface="Comic Sans MS" pitchFamily="66" charset="0"/>
              </a:rPr>
              <a:t>Usual activities</a:t>
            </a:r>
          </a:p>
          <a:p>
            <a:pPr marL="457200" indent="-457200" defTabSz="971550" eaLnBrk="1" hangingPunct="1">
              <a:spcBef>
                <a:spcPct val="100000"/>
              </a:spcBef>
              <a:buFont typeface="Arial" pitchFamily="34" charset="0"/>
              <a:buChar char="•"/>
              <a:defRPr/>
            </a:pPr>
            <a:r>
              <a:rPr lang="en-US" sz="3000" b="0" dirty="0">
                <a:latin typeface="Comic Sans MS" pitchFamily="66" charset="0"/>
              </a:rPr>
              <a:t>Pain/discomfort</a:t>
            </a:r>
          </a:p>
          <a:p>
            <a:pPr marL="457200" indent="-457200" defTabSz="971550" eaLnBrk="1" hangingPunct="1">
              <a:spcBef>
                <a:spcPct val="100000"/>
              </a:spcBef>
              <a:buFont typeface="Arial" pitchFamily="34" charset="0"/>
              <a:buChar char="•"/>
              <a:defRPr/>
            </a:pPr>
            <a:r>
              <a:rPr lang="en-US" sz="3000" b="0" dirty="0">
                <a:latin typeface="Comic Sans MS" pitchFamily="66" charset="0"/>
              </a:rPr>
              <a:t>Anxiety/depression</a:t>
            </a:r>
          </a:p>
          <a:p>
            <a:pPr defTabSz="971550" eaLnBrk="1" hangingPunct="1">
              <a:spcBef>
                <a:spcPct val="100000"/>
              </a:spcBef>
              <a:defRPr/>
            </a:pPr>
            <a:endParaRPr lang="en-US" b="0">
              <a:latin typeface="Comic Sans MS" pitchFamily="66" charset="0"/>
            </a:endParaRPr>
          </a:p>
          <a:p>
            <a:pPr defTabSz="971550" eaLnBrk="1" hangingPunct="1">
              <a:spcBef>
                <a:spcPct val="100000"/>
              </a:spcBef>
              <a:defRPr/>
            </a:pPr>
            <a:r>
              <a:rPr lang="en-US" b="0">
                <a:latin typeface="Comic Sans MS" pitchFamily="66" charset="0"/>
              </a:rPr>
              <a:t>e</a:t>
            </a:r>
            <a:r>
              <a:rPr lang="en-US" b="0" dirty="0">
                <a:latin typeface="Comic Sans MS" pitchFamily="66" charset="0"/>
              </a:rPr>
              <a:t>.g., No problems; slight problems; moderate problems; severe problems; unable</a:t>
            </a:r>
          </a:p>
          <a:p>
            <a:pPr defTabSz="971550" eaLnBrk="1" hangingPunct="1">
              <a:spcBef>
                <a:spcPct val="100000"/>
              </a:spcBef>
              <a:defRPr/>
            </a:pPr>
            <a:endParaRPr lang="en-US" sz="3000" b="0" dirty="0">
              <a:latin typeface="Comic Sans MS" pitchFamily="66" charset="0"/>
            </a:endParaRPr>
          </a:p>
          <a:p>
            <a:pPr defTabSz="971550" eaLnBrk="1" hangingPunct="1">
              <a:spcBef>
                <a:spcPct val="100000"/>
              </a:spcBef>
              <a:defRPr/>
            </a:pPr>
            <a:endParaRPr lang="en-US" sz="3000" b="0" dirty="0">
              <a:latin typeface="Comic Sans MS" pitchFamily="66" charset="0"/>
            </a:endParaRPr>
          </a:p>
          <a:p>
            <a:pPr marL="457200" indent="-457200" defTabSz="971550" eaLnBrk="1" hangingPunct="1">
              <a:spcBef>
                <a:spcPct val="100000"/>
              </a:spcBef>
              <a:buFont typeface="Arial" pitchFamily="34" charset="0"/>
              <a:buChar char="•"/>
              <a:defRPr/>
            </a:pPr>
            <a:endParaRPr lang="en-US" sz="3000" b="0" dirty="0">
              <a:latin typeface="Comic Sans MS" pitchFamily="66" charset="0"/>
            </a:endParaRPr>
          </a:p>
          <a:p>
            <a:pPr marL="571500" lvl="1" indent="-228600" defTabSz="971550" eaLnBrk="1" hangingPunct="1">
              <a:defRPr/>
            </a:pPr>
            <a:endParaRPr lang="en-US" sz="3000" b="0" dirty="0">
              <a:effectLst>
                <a:outerShdw blurRad="38100" dist="38100" dir="2700000" algn="tl">
                  <a:srgbClr val="000000"/>
                </a:outerShdw>
              </a:effectLst>
              <a:latin typeface="Comic Sans MS" pitchFamily="66" charset="0"/>
            </a:endParaRPr>
          </a:p>
          <a:p>
            <a:pPr eaLnBrk="1" hangingPunct="1">
              <a:lnSpc>
                <a:spcPct val="80000"/>
              </a:lnSpc>
              <a:defRPr/>
            </a:pPr>
            <a:endParaRPr lang="en-US" sz="2400" b="0" dirty="0">
              <a:latin typeface="Comic Sans MS" pitchFamily="66" charset="0"/>
            </a:endParaRPr>
          </a:p>
          <a:p>
            <a:pPr eaLnBrk="1" hangingPunct="1">
              <a:defRPr/>
            </a:pPr>
            <a:endParaRPr lang="en-US" b="0" dirty="0">
              <a:latin typeface="Comic Sans MS" pitchFamily="66" charset="0"/>
            </a:endParaRPr>
          </a:p>
          <a:p>
            <a:pPr marL="571500" lvl="1" indent="-228600" defTabSz="971550" eaLnBrk="1" hangingPunct="1">
              <a:defRPr/>
            </a:pPr>
            <a:endParaRPr lang="en-US" sz="3000" b="0" dirty="0">
              <a:latin typeface="Comic Sans MS" pitchFamily="66" charset="0"/>
            </a:endParaRPr>
          </a:p>
        </p:txBody>
      </p:sp>
    </p:spTree>
    <p:extLst>
      <p:ext uri="{BB962C8B-B14F-4D97-AF65-F5344CB8AC3E}">
        <p14:creationId xmlns:p14="http://schemas.microsoft.com/office/powerpoint/2010/main" val="323523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93CACFD-381A-864C-CCC2-CF7F995FD8A8}"/>
              </a:ext>
            </a:extLst>
          </p:cNvPr>
          <p:cNvSpPr>
            <a:spLocks noGrp="1"/>
          </p:cNvSpPr>
          <p:nvPr>
            <p:ph type="title"/>
          </p:nvPr>
        </p:nvSpPr>
        <p:spPr>
          <a:xfrm>
            <a:off x="473202" y="639520"/>
            <a:ext cx="2571750" cy="1719072"/>
          </a:xfrm>
        </p:spPr>
        <p:txBody>
          <a:bodyPr anchor="b">
            <a:normAutofit/>
          </a:bodyPr>
          <a:lstStyle/>
          <a:p>
            <a:pPr>
              <a:lnSpc>
                <a:spcPct val="90000"/>
              </a:lnSpc>
            </a:pPr>
            <a:r>
              <a:rPr lang="en-US" sz="2900">
                <a:latin typeface="Comic Sans MS" panose="030F0702030302020204" pitchFamily="66" charset="0"/>
              </a:rPr>
              <a:t>Patient-reported Outcome Measures</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DBDC6AE-D05F-3A81-F7FA-F27BF0A38447}"/>
              </a:ext>
            </a:extLst>
          </p:cNvPr>
          <p:cNvSpPr>
            <a:spLocks noGrp="1"/>
          </p:cNvSpPr>
          <p:nvPr>
            <p:ph idx="1"/>
          </p:nvPr>
        </p:nvSpPr>
        <p:spPr>
          <a:xfrm>
            <a:off x="0" y="2786214"/>
            <a:ext cx="4724400" cy="3410712"/>
          </a:xfrm>
        </p:spPr>
        <p:txBody>
          <a:bodyPr anchor="t">
            <a:normAutofit/>
          </a:bodyPr>
          <a:lstStyle/>
          <a:p>
            <a:r>
              <a:rPr lang="en-US" sz="2400" dirty="0">
                <a:effectLst/>
                <a:latin typeface="Comic Sans MS" panose="030F0702030302020204" pitchFamily="66" charset="0"/>
                <a:ea typeface="Aptos" panose="020B0004020202020204" pitchFamily="34" charset="0"/>
              </a:rPr>
              <a:t>Patient reports about  </a:t>
            </a:r>
          </a:p>
          <a:p>
            <a:pPr lvl="1"/>
            <a:r>
              <a:rPr lang="en-US" sz="1900" dirty="0">
                <a:latin typeface="Comic Sans MS" panose="030F0702030302020204" pitchFamily="66" charset="0"/>
                <a:ea typeface="Aptos" panose="020B0004020202020204" pitchFamily="34" charset="0"/>
              </a:rPr>
              <a:t>F</a:t>
            </a:r>
            <a:r>
              <a:rPr lang="en-US" sz="1900" dirty="0">
                <a:effectLst/>
                <a:latin typeface="Comic Sans MS" panose="030F0702030302020204" pitchFamily="66" charset="0"/>
                <a:ea typeface="Aptos" panose="020B0004020202020204" pitchFamily="34" charset="0"/>
              </a:rPr>
              <a:t>unctioning and well-being in physical, mental, and social health domains </a:t>
            </a:r>
          </a:p>
          <a:p>
            <a:r>
              <a:rPr lang="en-US" sz="2400" dirty="0">
                <a:latin typeface="Comic Sans MS" panose="030F0702030302020204" pitchFamily="66" charset="0"/>
              </a:rPr>
              <a:t>Health-related quality of life</a:t>
            </a:r>
          </a:p>
        </p:txBody>
      </p:sp>
      <p:pic>
        <p:nvPicPr>
          <p:cNvPr id="8" name="Picture 7">
            <a:extLst>
              <a:ext uri="{FF2B5EF4-FFF2-40B4-BE49-F238E27FC236}">
                <a16:creationId xmlns:a16="http://schemas.microsoft.com/office/drawing/2014/main" id="{152BFC44-963F-D2EC-7D3F-5BA51F894829}"/>
              </a:ext>
            </a:extLst>
          </p:cNvPr>
          <p:cNvPicPr>
            <a:picLocks noChangeAspect="1"/>
          </p:cNvPicPr>
          <p:nvPr/>
        </p:nvPicPr>
        <p:blipFill>
          <a:blip r:embed="rId2"/>
          <a:stretch>
            <a:fillRect/>
          </a:stretch>
        </p:blipFill>
        <p:spPr>
          <a:xfrm>
            <a:off x="4724400" y="1409662"/>
            <a:ext cx="4191000" cy="4038676"/>
          </a:xfrm>
          <a:prstGeom prst="rect">
            <a:avLst/>
          </a:prstGeom>
        </p:spPr>
      </p:pic>
      <p:sp>
        <p:nvSpPr>
          <p:cNvPr id="4" name="Slide Number Placeholder 3">
            <a:extLst>
              <a:ext uri="{FF2B5EF4-FFF2-40B4-BE49-F238E27FC236}">
                <a16:creationId xmlns:a16="http://schemas.microsoft.com/office/drawing/2014/main" id="{2AAF90B9-D4B3-3CD1-EF2F-46F3A6EC6FC1}"/>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8CADFFE-C556-4D1A-ABEF-8DB33FE3FB2C}" type="slidenum">
              <a:rPr lang="en-US" smtClean="0"/>
              <a:pPr>
                <a:spcAft>
                  <a:spcPts val="600"/>
                </a:spcAft>
                <a:defRPr/>
              </a:pPr>
              <a:t>3</a:t>
            </a:fld>
            <a:endParaRPr lang="en-US"/>
          </a:p>
        </p:txBody>
      </p:sp>
    </p:spTree>
    <p:extLst>
      <p:ext uri="{BB962C8B-B14F-4D97-AF65-F5344CB8AC3E}">
        <p14:creationId xmlns:p14="http://schemas.microsoft.com/office/powerpoint/2010/main" val="218396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1622-3250-FDBD-7878-C4AE3FBC3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137E3-63E8-1255-4E65-78E113EB177A}"/>
              </a:ext>
            </a:extLst>
          </p:cNvPr>
          <p:cNvSpPr>
            <a:spLocks noGrp="1"/>
          </p:cNvSpPr>
          <p:nvPr>
            <p:ph type="title"/>
          </p:nvPr>
        </p:nvSpPr>
        <p:spPr>
          <a:xfrm>
            <a:off x="638482" y="-76200"/>
            <a:ext cx="7886700" cy="1325563"/>
          </a:xfrm>
        </p:spPr>
        <p:txBody>
          <a:bodyPr>
            <a:normAutofit/>
          </a:bodyPr>
          <a:lstStyle/>
          <a:p>
            <a:pPr algn="ctr"/>
            <a:r>
              <a:rPr lang="en-US" sz="3600" dirty="0" err="1">
                <a:latin typeface="Comic Sans MS" panose="030F0702030302020204" pitchFamily="66" charset="0"/>
              </a:rPr>
              <a:t>KnowledgePanel</a:t>
            </a:r>
            <a:r>
              <a:rPr lang="en-US" sz="3600" dirty="0">
                <a:latin typeface="Comic Sans MS" panose="030F0702030302020204" pitchFamily="66" charset="0"/>
              </a:rPr>
              <a:t>® Sample             (1256 adults with back pain)</a:t>
            </a:r>
          </a:p>
        </p:txBody>
      </p:sp>
      <p:sp>
        <p:nvSpPr>
          <p:cNvPr id="3" name="Content Placeholder 2">
            <a:extLst>
              <a:ext uri="{FF2B5EF4-FFF2-40B4-BE49-F238E27FC236}">
                <a16:creationId xmlns:a16="http://schemas.microsoft.com/office/drawing/2014/main" id="{448D3CE6-8F1C-D9D5-EEEF-AC9E04A51D92}"/>
              </a:ext>
            </a:extLst>
          </p:cNvPr>
          <p:cNvSpPr>
            <a:spLocks noGrp="1"/>
          </p:cNvSpPr>
          <p:nvPr>
            <p:ph idx="1"/>
          </p:nvPr>
        </p:nvSpPr>
        <p:spPr>
          <a:xfrm>
            <a:off x="304800" y="1143000"/>
            <a:ext cx="8766928" cy="4351338"/>
          </a:xfrm>
        </p:spPr>
        <p:txBody>
          <a:bodyPr>
            <a:normAutofit/>
          </a:bodyPr>
          <a:lstStyle/>
          <a:p>
            <a:endParaRPr lang="en-US" sz="2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4E8BD4D-B330-2228-5F69-0D15B7250FD1}"/>
              </a:ext>
            </a:extLst>
          </p:cNvPr>
          <p:cNvSpPr>
            <a:spLocks noGrp="1"/>
          </p:cNvSpPr>
          <p:nvPr>
            <p:ph type="sldNum" sz="quarter" idx="12"/>
          </p:nvPr>
        </p:nvSpPr>
        <p:spPr>
          <a:xfrm>
            <a:off x="6457950" y="6217355"/>
            <a:ext cx="2057400" cy="365125"/>
          </a:xfrm>
        </p:spPr>
        <p:txBody>
          <a:bodyPr/>
          <a:lstStyle/>
          <a:p>
            <a:fld id="{65D2B266-4D06-451D-AF49-BBC90F75CA38}" type="slidenum">
              <a:rPr lang="en-US" smtClean="0"/>
              <a:t>30</a:t>
            </a:fld>
            <a:endParaRPr lang="en-US"/>
          </a:p>
        </p:txBody>
      </p:sp>
      <p:graphicFrame>
        <p:nvGraphicFramePr>
          <p:cNvPr id="6" name="Object 5">
            <a:extLst>
              <a:ext uri="{FF2B5EF4-FFF2-40B4-BE49-F238E27FC236}">
                <a16:creationId xmlns:a16="http://schemas.microsoft.com/office/drawing/2014/main" id="{9A9931F2-D638-5CDD-6F57-8AE0A92A59A0}"/>
              </a:ext>
            </a:extLst>
          </p:cNvPr>
          <p:cNvGraphicFramePr>
            <a:graphicFrameLocks noChangeAspect="1"/>
          </p:cNvGraphicFramePr>
          <p:nvPr>
            <p:extLst>
              <p:ext uri="{D42A27DB-BD31-4B8C-83A1-F6EECF244321}">
                <p14:modId xmlns:p14="http://schemas.microsoft.com/office/powerpoint/2010/main" val="2271832474"/>
              </p:ext>
            </p:extLst>
          </p:nvPr>
        </p:nvGraphicFramePr>
        <p:xfrm>
          <a:off x="533400" y="1132275"/>
          <a:ext cx="8153400" cy="5450205"/>
        </p:xfrm>
        <a:graphic>
          <a:graphicData uri="http://schemas.openxmlformats.org/presentationml/2006/ole">
            <mc:AlternateContent xmlns:mc="http://schemas.openxmlformats.org/markup-compatibility/2006">
              <mc:Choice xmlns:v="urn:schemas-microsoft-com:vml" Requires="v">
                <p:oleObj name="Document" r:id="rId3" imgW="5657042" imgH="5172433" progId="Word.Document.12">
                  <p:embed/>
                </p:oleObj>
              </mc:Choice>
              <mc:Fallback>
                <p:oleObj name="Document" r:id="rId3" imgW="5657042" imgH="5172433" progId="Word.Document.12">
                  <p:embed/>
                  <p:pic>
                    <p:nvPicPr>
                      <p:cNvPr id="0" name=""/>
                      <p:cNvPicPr/>
                      <p:nvPr/>
                    </p:nvPicPr>
                    <p:blipFill>
                      <a:blip r:embed="rId4"/>
                      <a:stretch>
                        <a:fillRect/>
                      </a:stretch>
                    </p:blipFill>
                    <p:spPr>
                      <a:xfrm>
                        <a:off x="533400" y="1132275"/>
                        <a:ext cx="8153400" cy="5450205"/>
                      </a:xfrm>
                      <a:prstGeom prst="rect">
                        <a:avLst/>
                      </a:prstGeom>
                    </p:spPr>
                  </p:pic>
                </p:oleObj>
              </mc:Fallback>
            </mc:AlternateContent>
          </a:graphicData>
        </a:graphic>
      </p:graphicFrame>
    </p:spTree>
    <p:extLst>
      <p:ext uri="{BB962C8B-B14F-4D97-AF65-F5344CB8AC3E}">
        <p14:creationId xmlns:p14="http://schemas.microsoft.com/office/powerpoint/2010/main" val="396186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93F39E-3466-EA4F-F4A7-7A20E9DE16C0}"/>
              </a:ext>
            </a:extLst>
          </p:cNvPr>
          <p:cNvSpPr>
            <a:spLocks noGrp="1"/>
          </p:cNvSpPr>
          <p:nvPr>
            <p:ph type="sldNum" sz="quarter" idx="12"/>
          </p:nvPr>
        </p:nvSpPr>
        <p:spPr/>
        <p:txBody>
          <a:bodyPr/>
          <a:lstStyle/>
          <a:p>
            <a:fld id="{65D2B266-4D06-451D-AF49-BBC90F75CA38}" type="slidenum">
              <a:rPr lang="en-US" smtClean="0"/>
              <a:t>31</a:t>
            </a:fld>
            <a:endParaRPr lang="en-US"/>
          </a:p>
        </p:txBody>
      </p:sp>
      <p:graphicFrame>
        <p:nvGraphicFramePr>
          <p:cNvPr id="2" name="Object 1">
            <a:extLst>
              <a:ext uri="{FF2B5EF4-FFF2-40B4-BE49-F238E27FC236}">
                <a16:creationId xmlns:a16="http://schemas.microsoft.com/office/drawing/2014/main" id="{A224FF2B-0AD3-D819-EB18-892E58EC9789}"/>
              </a:ext>
            </a:extLst>
          </p:cNvPr>
          <p:cNvGraphicFramePr>
            <a:graphicFrameLocks noChangeAspect="1"/>
          </p:cNvGraphicFramePr>
          <p:nvPr>
            <p:extLst>
              <p:ext uri="{D42A27DB-BD31-4B8C-83A1-F6EECF244321}">
                <p14:modId xmlns:p14="http://schemas.microsoft.com/office/powerpoint/2010/main" val="1818702765"/>
              </p:ext>
            </p:extLst>
          </p:nvPr>
        </p:nvGraphicFramePr>
        <p:xfrm>
          <a:off x="415846" y="0"/>
          <a:ext cx="8458199" cy="5822951"/>
        </p:xfrm>
        <a:graphic>
          <a:graphicData uri="http://schemas.openxmlformats.org/presentationml/2006/ole">
            <mc:AlternateContent xmlns:mc="http://schemas.openxmlformats.org/markup-compatibility/2006">
              <mc:Choice xmlns:v="urn:schemas-microsoft-com:vml" Requires="v">
                <p:oleObj name="Document" r:id="rId2" imgW="5657042" imgH="4336506" progId="Word.Document.12">
                  <p:embed/>
                </p:oleObj>
              </mc:Choice>
              <mc:Fallback>
                <p:oleObj name="Document" r:id="rId2" imgW="5657042" imgH="4336506" progId="Word.Document.12">
                  <p:embed/>
                  <p:pic>
                    <p:nvPicPr>
                      <p:cNvPr id="0" name=""/>
                      <p:cNvPicPr/>
                      <p:nvPr/>
                    </p:nvPicPr>
                    <p:blipFill>
                      <a:blip r:embed="rId3"/>
                      <a:stretch>
                        <a:fillRect/>
                      </a:stretch>
                    </p:blipFill>
                    <p:spPr>
                      <a:xfrm>
                        <a:off x="415846" y="0"/>
                        <a:ext cx="8458199" cy="582295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667A6B8-B651-5FD2-F239-6E22BEED5230}"/>
              </a:ext>
            </a:extLst>
          </p:cNvPr>
          <p:cNvSpPr txBox="1"/>
          <p:nvPr/>
        </p:nvSpPr>
        <p:spPr>
          <a:xfrm>
            <a:off x="398461" y="6171685"/>
            <a:ext cx="8783174" cy="369332"/>
          </a:xfrm>
          <a:prstGeom prst="rect">
            <a:avLst/>
          </a:prstGeom>
          <a:noFill/>
        </p:spPr>
        <p:txBody>
          <a:bodyPr wrap="none" rtlCol="0">
            <a:spAutoFit/>
          </a:bodyPr>
          <a:lstStyle/>
          <a:p>
            <a:r>
              <a:rPr lang="en-US" dirty="0"/>
              <a:t>7-item PWB index mean = </a:t>
            </a:r>
            <a:r>
              <a:rPr lang="en-US" dirty="0">
                <a:highlight>
                  <a:srgbClr val="FFFF00"/>
                </a:highlight>
              </a:rPr>
              <a:t>67</a:t>
            </a:r>
            <a:r>
              <a:rPr lang="en-US" dirty="0"/>
              <a:t> in the sample vs. </a:t>
            </a:r>
            <a:r>
              <a:rPr lang="en-US" dirty="0">
                <a:highlight>
                  <a:srgbClr val="FFFF00"/>
                </a:highlight>
              </a:rPr>
              <a:t>75</a:t>
            </a:r>
            <a:r>
              <a:rPr lang="en-US" dirty="0"/>
              <a:t> in the Australian gen. population.</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BA949FF-3EAA-9D1B-9BE5-87D0F22BF408}"/>
                  </a:ext>
                </a:extLst>
              </p14:cNvPr>
              <p14:cNvContentPartPr/>
              <p14:nvPr/>
            </p14:nvContentPartPr>
            <p14:xfrm>
              <a:off x="493796" y="1280905"/>
              <a:ext cx="5064840" cy="117720"/>
            </p14:xfrm>
          </p:contentPart>
        </mc:Choice>
        <mc:Fallback xmlns="">
          <p:pic>
            <p:nvPicPr>
              <p:cNvPr id="9" name="Ink 8">
                <a:extLst>
                  <a:ext uri="{FF2B5EF4-FFF2-40B4-BE49-F238E27FC236}">
                    <a16:creationId xmlns:a16="http://schemas.microsoft.com/office/drawing/2014/main" id="{8BA949FF-3EAA-9D1B-9BE5-87D0F22BF408}"/>
                  </a:ext>
                </a:extLst>
              </p:cNvPr>
              <p:cNvPicPr/>
              <p:nvPr/>
            </p:nvPicPr>
            <p:blipFill>
              <a:blip r:embed="rId5"/>
              <a:stretch>
                <a:fillRect/>
              </a:stretch>
            </p:blipFill>
            <p:spPr>
              <a:xfrm>
                <a:off x="440156" y="1172905"/>
                <a:ext cx="51724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63B8B0A-8D89-04C5-BEE6-DE326283C2E9}"/>
                  </a:ext>
                </a:extLst>
              </p14:cNvPr>
              <p14:cNvContentPartPr/>
              <p14:nvPr/>
            </p14:nvContentPartPr>
            <p14:xfrm>
              <a:off x="525476" y="1517425"/>
              <a:ext cx="5056200" cy="102600"/>
            </p14:xfrm>
          </p:contentPart>
        </mc:Choice>
        <mc:Fallback xmlns="">
          <p:pic>
            <p:nvPicPr>
              <p:cNvPr id="10" name="Ink 9">
                <a:extLst>
                  <a:ext uri="{FF2B5EF4-FFF2-40B4-BE49-F238E27FC236}">
                    <a16:creationId xmlns:a16="http://schemas.microsoft.com/office/drawing/2014/main" id="{763B8B0A-8D89-04C5-BEE6-DE326283C2E9}"/>
                  </a:ext>
                </a:extLst>
              </p:cNvPr>
              <p:cNvPicPr/>
              <p:nvPr/>
            </p:nvPicPr>
            <p:blipFill>
              <a:blip r:embed="rId7"/>
              <a:stretch>
                <a:fillRect/>
              </a:stretch>
            </p:blipFill>
            <p:spPr>
              <a:xfrm>
                <a:off x="471476" y="1409425"/>
                <a:ext cx="51638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7A6E38B-1909-645E-ED7F-AD14C1A99953}"/>
                  </a:ext>
                </a:extLst>
              </p14:cNvPr>
              <p14:cNvContentPartPr/>
              <p14:nvPr/>
            </p14:nvContentPartPr>
            <p14:xfrm>
              <a:off x="567236" y="1690945"/>
              <a:ext cx="4991760" cy="128520"/>
            </p14:xfrm>
          </p:contentPart>
        </mc:Choice>
        <mc:Fallback xmlns="">
          <p:pic>
            <p:nvPicPr>
              <p:cNvPr id="11" name="Ink 10">
                <a:extLst>
                  <a:ext uri="{FF2B5EF4-FFF2-40B4-BE49-F238E27FC236}">
                    <a16:creationId xmlns:a16="http://schemas.microsoft.com/office/drawing/2014/main" id="{97A6E38B-1909-645E-ED7F-AD14C1A99953}"/>
                  </a:ext>
                </a:extLst>
              </p:cNvPr>
              <p:cNvPicPr/>
              <p:nvPr/>
            </p:nvPicPr>
            <p:blipFill>
              <a:blip r:embed="rId9"/>
              <a:stretch>
                <a:fillRect/>
              </a:stretch>
            </p:blipFill>
            <p:spPr>
              <a:xfrm>
                <a:off x="513236" y="1583305"/>
                <a:ext cx="50994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07BDBDB-2C0D-4E0E-5B1D-CE790348DE0A}"/>
                  </a:ext>
                </a:extLst>
              </p14:cNvPr>
              <p14:cNvContentPartPr/>
              <p14:nvPr/>
            </p14:nvContentPartPr>
            <p14:xfrm>
              <a:off x="620156" y="1796785"/>
              <a:ext cx="1666080" cy="88920"/>
            </p14:xfrm>
          </p:contentPart>
        </mc:Choice>
        <mc:Fallback xmlns="">
          <p:pic>
            <p:nvPicPr>
              <p:cNvPr id="12" name="Ink 11">
                <a:extLst>
                  <a:ext uri="{FF2B5EF4-FFF2-40B4-BE49-F238E27FC236}">
                    <a16:creationId xmlns:a16="http://schemas.microsoft.com/office/drawing/2014/main" id="{207BDBDB-2C0D-4E0E-5B1D-CE790348DE0A}"/>
                  </a:ext>
                </a:extLst>
              </p:cNvPr>
              <p:cNvPicPr/>
              <p:nvPr/>
            </p:nvPicPr>
            <p:blipFill>
              <a:blip r:embed="rId11"/>
              <a:stretch>
                <a:fillRect/>
              </a:stretch>
            </p:blipFill>
            <p:spPr>
              <a:xfrm>
                <a:off x="566156" y="1689145"/>
                <a:ext cx="1773720" cy="304560"/>
              </a:xfrm>
              <a:prstGeom prst="rect">
                <a:avLst/>
              </a:prstGeom>
            </p:spPr>
          </p:pic>
        </mc:Fallback>
      </mc:AlternateContent>
    </p:spTree>
    <p:extLst>
      <p:ext uri="{BB962C8B-B14F-4D97-AF65-F5344CB8AC3E}">
        <p14:creationId xmlns:p14="http://schemas.microsoft.com/office/powerpoint/2010/main" val="4270503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47D1-3CD1-4717-9073-FE75E5D99F1F}"/>
              </a:ext>
            </a:extLst>
          </p:cNvPr>
          <p:cNvSpPr>
            <a:spLocks noGrp="1"/>
          </p:cNvSpPr>
          <p:nvPr>
            <p:ph type="title"/>
          </p:nvPr>
        </p:nvSpPr>
        <p:spPr>
          <a:xfrm>
            <a:off x="-1" y="274638"/>
            <a:ext cx="9009215" cy="1143000"/>
          </a:xfrm>
        </p:spPr>
        <p:txBody>
          <a:bodyPr/>
          <a:lstStyle/>
          <a:p>
            <a:pPr algn="ctr"/>
            <a:r>
              <a:rPr lang="en-US" sz="4000" dirty="0">
                <a:latin typeface="Comic Sans MS" panose="030F0702030302020204" pitchFamily="66" charset="0"/>
              </a:rPr>
              <a:t>Impact Stratification Score (ISS)</a:t>
            </a:r>
          </a:p>
        </p:txBody>
      </p:sp>
      <p:sp>
        <p:nvSpPr>
          <p:cNvPr id="3" name="Content Placeholder 2">
            <a:extLst>
              <a:ext uri="{FF2B5EF4-FFF2-40B4-BE49-F238E27FC236}">
                <a16:creationId xmlns:a16="http://schemas.microsoft.com/office/drawing/2014/main" id="{0631BD94-D4AE-431A-8D23-B9E399532D65}"/>
              </a:ext>
            </a:extLst>
          </p:cNvPr>
          <p:cNvSpPr>
            <a:spLocks noGrp="1"/>
          </p:cNvSpPr>
          <p:nvPr>
            <p:ph idx="1"/>
          </p:nvPr>
        </p:nvSpPr>
        <p:spPr/>
        <p:txBody>
          <a:bodyPr/>
          <a:lstStyle/>
          <a:p>
            <a:r>
              <a:rPr lang="en-US" dirty="0"/>
              <a:t>ISS Parts</a:t>
            </a:r>
          </a:p>
          <a:p>
            <a:pPr lvl="1"/>
            <a:r>
              <a:rPr lang="en-US" dirty="0"/>
              <a:t>PROMIS-29 physical function (4 items, 1-5)</a:t>
            </a:r>
          </a:p>
          <a:p>
            <a:pPr lvl="1"/>
            <a:r>
              <a:rPr lang="en-US" dirty="0"/>
              <a:t>PROMIS-29 pain interference (4 items, 1-5)</a:t>
            </a:r>
          </a:p>
          <a:p>
            <a:pPr lvl="1"/>
            <a:r>
              <a:rPr lang="en-US" dirty="0"/>
              <a:t>PROMIS-29 pain intensity  (1 item, 0-10)</a:t>
            </a:r>
          </a:p>
          <a:p>
            <a:r>
              <a:rPr lang="en-US" dirty="0"/>
              <a:t>ISS Score</a:t>
            </a:r>
          </a:p>
          <a:p>
            <a:pPr lvl="1"/>
            <a:r>
              <a:rPr lang="en-US" dirty="0"/>
              <a:t>Higher is worse</a:t>
            </a:r>
          </a:p>
          <a:p>
            <a:pPr lvl="1"/>
            <a:r>
              <a:rPr lang="en-US" dirty="0"/>
              <a:t>Possible range: 8-50</a:t>
            </a:r>
          </a:p>
          <a:p>
            <a:pPr lvl="2"/>
            <a:r>
              <a:rPr lang="en-US" dirty="0"/>
              <a:t>Mild: 8-27</a:t>
            </a:r>
          </a:p>
          <a:p>
            <a:pPr lvl="2"/>
            <a:r>
              <a:rPr lang="en-US" dirty="0"/>
              <a:t>Moderate: 28-34</a:t>
            </a:r>
          </a:p>
          <a:p>
            <a:pPr lvl="2"/>
            <a:r>
              <a:rPr lang="en-US" dirty="0"/>
              <a:t>Severe: 35-50</a:t>
            </a:r>
          </a:p>
          <a:p>
            <a:pPr marL="0" indent="0">
              <a:buNone/>
            </a:pPr>
            <a:endParaRPr lang="en-US" dirty="0"/>
          </a:p>
        </p:txBody>
      </p:sp>
      <p:sp>
        <p:nvSpPr>
          <p:cNvPr id="4" name="TextBox 3">
            <a:extLst>
              <a:ext uri="{FF2B5EF4-FFF2-40B4-BE49-F238E27FC236}">
                <a16:creationId xmlns:a16="http://schemas.microsoft.com/office/drawing/2014/main" id="{8AD4FE58-74BC-4459-A634-19E444F6E5C8}"/>
              </a:ext>
            </a:extLst>
          </p:cNvPr>
          <p:cNvSpPr txBox="1"/>
          <p:nvPr/>
        </p:nvSpPr>
        <p:spPr>
          <a:xfrm>
            <a:off x="4724400" y="5502593"/>
            <a:ext cx="4284815" cy="738664"/>
          </a:xfrm>
          <a:prstGeom prst="rect">
            <a:avLst/>
          </a:prstGeom>
          <a:noFill/>
        </p:spPr>
        <p:txBody>
          <a:bodyPr wrap="square" rtlCol="0">
            <a:spAutoFit/>
          </a:bodyPr>
          <a:lstStyle/>
          <a:p>
            <a:r>
              <a:rPr lang="en-US" sz="1400" dirty="0" err="1"/>
              <a:t>Deyo</a:t>
            </a:r>
            <a:r>
              <a:rPr lang="en-US" sz="1400" dirty="0"/>
              <a:t>, R. A., Dworkin, S. F., et al.  (2014).  Report of The NIH Task Force on research standards for </a:t>
            </a:r>
          </a:p>
          <a:p>
            <a:r>
              <a:rPr lang="en-US" sz="1400" dirty="0"/>
              <a:t>chronic low back pain.  Spine, 39(14), 1128-1143.</a:t>
            </a:r>
          </a:p>
        </p:txBody>
      </p:sp>
      <p:sp>
        <p:nvSpPr>
          <p:cNvPr id="5" name="Slide Number Placeholder 4">
            <a:extLst>
              <a:ext uri="{FF2B5EF4-FFF2-40B4-BE49-F238E27FC236}">
                <a16:creationId xmlns:a16="http://schemas.microsoft.com/office/drawing/2014/main" id="{451BE543-0FE8-447A-BD98-25A0DCC4A691}"/>
              </a:ext>
            </a:extLst>
          </p:cNvPr>
          <p:cNvSpPr>
            <a:spLocks noGrp="1"/>
          </p:cNvSpPr>
          <p:nvPr>
            <p:ph type="sldNum" sz="quarter" idx="12"/>
          </p:nvPr>
        </p:nvSpPr>
        <p:spPr/>
        <p:txBody>
          <a:bodyPr/>
          <a:lstStyle/>
          <a:p>
            <a:fld id="{65D2B266-4D06-451D-AF49-BBC90F75CA38}" type="slidenum">
              <a:rPr lang="en-US" smtClean="0"/>
              <a:t>32</a:t>
            </a:fld>
            <a:endParaRPr lang="en-US"/>
          </a:p>
        </p:txBody>
      </p:sp>
    </p:spTree>
    <p:extLst>
      <p:ext uri="{BB962C8B-B14F-4D97-AF65-F5344CB8AC3E}">
        <p14:creationId xmlns:p14="http://schemas.microsoft.com/office/powerpoint/2010/main" val="469140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1E2A5-E7AB-1156-7C2A-DBA77F2FE83D}"/>
              </a:ext>
            </a:extLst>
          </p:cNvPr>
          <p:cNvSpPr>
            <a:spLocks noGrp="1"/>
          </p:cNvSpPr>
          <p:nvPr>
            <p:ph type="sldNum" sz="quarter" idx="12"/>
          </p:nvPr>
        </p:nvSpPr>
        <p:spPr/>
        <p:txBody>
          <a:bodyPr/>
          <a:lstStyle/>
          <a:p>
            <a:fld id="{65D2B266-4D06-451D-AF49-BBC90F75CA38}" type="slidenum">
              <a:rPr lang="en-US" smtClean="0"/>
              <a:t>33</a:t>
            </a:fld>
            <a:endParaRPr lang="en-US"/>
          </a:p>
        </p:txBody>
      </p:sp>
      <p:graphicFrame>
        <p:nvGraphicFramePr>
          <p:cNvPr id="5" name="Object 4">
            <a:extLst>
              <a:ext uri="{FF2B5EF4-FFF2-40B4-BE49-F238E27FC236}">
                <a16:creationId xmlns:a16="http://schemas.microsoft.com/office/drawing/2014/main" id="{AAF17459-9801-19F2-AD1C-7A065B2ECBE6}"/>
              </a:ext>
            </a:extLst>
          </p:cNvPr>
          <p:cNvGraphicFramePr>
            <a:graphicFrameLocks noChangeAspect="1"/>
          </p:cNvGraphicFramePr>
          <p:nvPr>
            <p:extLst>
              <p:ext uri="{D42A27DB-BD31-4B8C-83A1-F6EECF244321}">
                <p14:modId xmlns:p14="http://schemas.microsoft.com/office/powerpoint/2010/main" val="2348039730"/>
              </p:ext>
            </p:extLst>
          </p:nvPr>
        </p:nvGraphicFramePr>
        <p:xfrm>
          <a:off x="381000" y="381000"/>
          <a:ext cx="8610600" cy="5975351"/>
        </p:xfrm>
        <a:graphic>
          <a:graphicData uri="http://schemas.openxmlformats.org/presentationml/2006/ole">
            <mc:AlternateContent xmlns:mc="http://schemas.openxmlformats.org/markup-compatibility/2006">
              <mc:Choice xmlns:v="urn:schemas-microsoft-com:vml" Requires="v">
                <p:oleObj name="Document" r:id="rId2" imgW="6262845" imgH="3776817" progId="Word.Document.12">
                  <p:embed/>
                </p:oleObj>
              </mc:Choice>
              <mc:Fallback>
                <p:oleObj name="Document" r:id="rId2" imgW="6262845" imgH="3776817" progId="Word.Document.12">
                  <p:embed/>
                  <p:pic>
                    <p:nvPicPr>
                      <p:cNvPr id="0" name=""/>
                      <p:cNvPicPr/>
                      <p:nvPr/>
                    </p:nvPicPr>
                    <p:blipFill>
                      <a:blip r:embed="rId3"/>
                      <a:stretch>
                        <a:fillRect/>
                      </a:stretch>
                    </p:blipFill>
                    <p:spPr>
                      <a:xfrm>
                        <a:off x="381000" y="381000"/>
                        <a:ext cx="8610600" cy="5975351"/>
                      </a:xfrm>
                      <a:prstGeom prst="rect">
                        <a:avLst/>
                      </a:prstGeom>
                    </p:spPr>
                  </p:pic>
                </p:oleObj>
              </mc:Fallback>
            </mc:AlternateContent>
          </a:graphicData>
        </a:graphic>
      </p:graphicFrame>
    </p:spTree>
    <p:extLst>
      <p:ext uri="{BB962C8B-B14F-4D97-AF65-F5344CB8AC3E}">
        <p14:creationId xmlns:p14="http://schemas.microsoft.com/office/powerpoint/2010/main" val="175450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6738-95EF-CC86-09B9-638686F6C9AE}"/>
              </a:ext>
            </a:extLst>
          </p:cNvPr>
          <p:cNvSpPr>
            <a:spLocks noGrp="1"/>
          </p:cNvSpPr>
          <p:nvPr>
            <p:ph type="title"/>
          </p:nvPr>
        </p:nvSpPr>
        <p:spPr>
          <a:xfrm>
            <a:off x="0" y="274638"/>
            <a:ext cx="9144000" cy="1143000"/>
          </a:xfrm>
        </p:spPr>
        <p:txBody>
          <a:bodyPr/>
          <a:lstStyle/>
          <a:p>
            <a:r>
              <a:rPr lang="en-US" sz="3600" b="1" dirty="0">
                <a:latin typeface="Comic Sans MS" panose="030F0702030302020204" pitchFamily="66" charset="0"/>
              </a:rPr>
              <a:t>ISS and 6 Other Pain Impact Measures </a:t>
            </a:r>
            <a:endParaRPr lang="en-US" sz="3600" dirty="0">
              <a:latin typeface="Comic Sans MS" panose="030F0702030302020204" pitchFamily="66" charset="0"/>
            </a:endParaRPr>
          </a:p>
        </p:txBody>
      </p:sp>
      <p:graphicFrame>
        <p:nvGraphicFramePr>
          <p:cNvPr id="7" name="Content Placeholder 2">
            <a:extLst>
              <a:ext uri="{FF2B5EF4-FFF2-40B4-BE49-F238E27FC236}">
                <a16:creationId xmlns:a16="http://schemas.microsoft.com/office/drawing/2014/main" id="{FD377E05-2BBE-AC40-DF7F-AD8229A5EF41}"/>
              </a:ext>
            </a:extLst>
          </p:cNvPr>
          <p:cNvGraphicFramePr>
            <a:graphicFrameLocks noGrp="1"/>
          </p:cNvGraphicFramePr>
          <p:nvPr>
            <p:ph idx="1"/>
          </p:nvPr>
        </p:nvGraphicFramePr>
        <p:xfrm>
          <a:off x="228600" y="16002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1865CBE-85D7-A67B-3CCB-827858A5024C}"/>
              </a:ext>
            </a:extLst>
          </p:cNvPr>
          <p:cNvSpPr>
            <a:spLocks noGrp="1"/>
          </p:cNvSpPr>
          <p:nvPr>
            <p:ph type="sldNum" sz="quarter" idx="12"/>
          </p:nvPr>
        </p:nvSpPr>
        <p:spPr/>
        <p:txBody>
          <a:bodyPr/>
          <a:lstStyle/>
          <a:p>
            <a:pPr>
              <a:defRPr/>
            </a:pPr>
            <a:fld id="{8BFE1891-0CEC-44D8-B221-D5FCB52AB215}" type="slidenum">
              <a:rPr lang="en-US" smtClean="0"/>
              <a:pPr>
                <a:defRPr/>
              </a:pPr>
              <a:t>34</a:t>
            </a:fld>
            <a:endParaRPr lang="en-US"/>
          </a:p>
        </p:txBody>
      </p:sp>
      <p:sp>
        <p:nvSpPr>
          <p:cNvPr id="5" name="TextBox 4">
            <a:extLst>
              <a:ext uri="{FF2B5EF4-FFF2-40B4-BE49-F238E27FC236}">
                <a16:creationId xmlns:a16="http://schemas.microsoft.com/office/drawing/2014/main" id="{FAA98D64-8C96-C7EA-8674-EB168F9F2427}"/>
              </a:ext>
            </a:extLst>
          </p:cNvPr>
          <p:cNvSpPr txBox="1"/>
          <p:nvPr/>
        </p:nvSpPr>
        <p:spPr>
          <a:xfrm>
            <a:off x="1828800" y="6356350"/>
            <a:ext cx="3505199" cy="369332"/>
          </a:xfrm>
          <a:prstGeom prst="rect">
            <a:avLst/>
          </a:prstGeom>
          <a:noFill/>
        </p:spPr>
        <p:txBody>
          <a:bodyPr wrap="square" rtlCol="0">
            <a:spAutoFit/>
          </a:bodyPr>
          <a:lstStyle/>
          <a:p>
            <a:pPr algn="ctr"/>
            <a:r>
              <a:rPr lang="en-US" dirty="0"/>
              <a:t>Hays, Herman et al. (2024)</a:t>
            </a:r>
          </a:p>
        </p:txBody>
      </p:sp>
    </p:spTree>
    <p:extLst>
      <p:ext uri="{BB962C8B-B14F-4D97-AF65-F5344CB8AC3E}">
        <p14:creationId xmlns:p14="http://schemas.microsoft.com/office/powerpoint/2010/main" val="2024229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DF953C-31CA-DBDC-EAAF-A0C73BA63822}"/>
              </a:ext>
            </a:extLst>
          </p:cNvPr>
          <p:cNvSpPr>
            <a:spLocks noGrp="1"/>
          </p:cNvSpPr>
          <p:nvPr>
            <p:ph type="sldNum" sz="quarter" idx="12"/>
          </p:nvPr>
        </p:nvSpPr>
        <p:spPr/>
        <p:txBody>
          <a:bodyPr/>
          <a:lstStyle/>
          <a:p>
            <a:fld id="{65D2B266-4D06-451D-AF49-BBC90F75CA38}" type="slidenum">
              <a:rPr lang="en-US" smtClean="0"/>
              <a:t>35</a:t>
            </a:fld>
            <a:endParaRPr lang="en-US"/>
          </a:p>
        </p:txBody>
      </p:sp>
      <p:graphicFrame>
        <p:nvGraphicFramePr>
          <p:cNvPr id="6" name="Object 5">
            <a:extLst>
              <a:ext uri="{FF2B5EF4-FFF2-40B4-BE49-F238E27FC236}">
                <a16:creationId xmlns:a16="http://schemas.microsoft.com/office/drawing/2014/main" id="{ED3D4C11-D969-E3F5-AFEB-297F55DA907D}"/>
              </a:ext>
            </a:extLst>
          </p:cNvPr>
          <p:cNvGraphicFramePr>
            <a:graphicFrameLocks noChangeAspect="1"/>
          </p:cNvGraphicFramePr>
          <p:nvPr>
            <p:extLst>
              <p:ext uri="{D42A27DB-BD31-4B8C-83A1-F6EECF244321}">
                <p14:modId xmlns:p14="http://schemas.microsoft.com/office/powerpoint/2010/main" val="2325040093"/>
              </p:ext>
            </p:extLst>
          </p:nvPr>
        </p:nvGraphicFramePr>
        <p:xfrm>
          <a:off x="152400" y="457200"/>
          <a:ext cx="8686800" cy="5899151"/>
        </p:xfrm>
        <a:graphic>
          <a:graphicData uri="http://schemas.openxmlformats.org/presentationml/2006/ole">
            <mc:AlternateContent xmlns:mc="http://schemas.openxmlformats.org/markup-compatibility/2006">
              <mc:Choice xmlns:v="urn:schemas-microsoft-com:vml" Requires="v">
                <p:oleObj name="Acrobat Document" r:id="rId2" imgW="4572000" imgH="2571750" progId="Acrobat.Document.2020">
                  <p:embed/>
                </p:oleObj>
              </mc:Choice>
              <mc:Fallback>
                <p:oleObj name="Acrobat Document" r:id="rId2" imgW="4572000" imgH="2571750" progId="Acrobat.Document.2020">
                  <p:embed/>
                  <p:pic>
                    <p:nvPicPr>
                      <p:cNvPr id="0" name=""/>
                      <p:cNvPicPr/>
                      <p:nvPr/>
                    </p:nvPicPr>
                    <p:blipFill>
                      <a:blip r:embed="rId3"/>
                      <a:stretch>
                        <a:fillRect/>
                      </a:stretch>
                    </p:blipFill>
                    <p:spPr>
                      <a:xfrm>
                        <a:off x="152400" y="457200"/>
                        <a:ext cx="8686800" cy="5899151"/>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071E426-14D2-41AD-10AF-7F0918C33937}"/>
                  </a:ext>
                </a:extLst>
              </p14:cNvPr>
              <p14:cNvContentPartPr/>
              <p14:nvPr/>
            </p14:nvContentPartPr>
            <p14:xfrm>
              <a:off x="1124156" y="2930065"/>
              <a:ext cx="3657240" cy="150120"/>
            </p14:xfrm>
          </p:contentPart>
        </mc:Choice>
        <mc:Fallback xmlns="">
          <p:pic>
            <p:nvPicPr>
              <p:cNvPr id="2" name="Ink 1">
                <a:extLst>
                  <a:ext uri="{FF2B5EF4-FFF2-40B4-BE49-F238E27FC236}">
                    <a16:creationId xmlns:a16="http://schemas.microsoft.com/office/drawing/2014/main" id="{5071E426-14D2-41AD-10AF-7F0918C33937}"/>
                  </a:ext>
                </a:extLst>
              </p:cNvPr>
              <p:cNvPicPr/>
              <p:nvPr/>
            </p:nvPicPr>
            <p:blipFill>
              <a:blip r:embed="rId5"/>
              <a:stretch>
                <a:fillRect/>
              </a:stretch>
            </p:blipFill>
            <p:spPr>
              <a:xfrm>
                <a:off x="1070516" y="2822065"/>
                <a:ext cx="37648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878741D-B126-D6FC-0EA8-2D91A2C0548F}"/>
                  </a:ext>
                </a:extLst>
              </p14:cNvPr>
              <p14:cNvContentPartPr/>
              <p14:nvPr/>
            </p14:nvContentPartPr>
            <p14:xfrm>
              <a:off x="1839116" y="3025825"/>
              <a:ext cx="1310760" cy="23040"/>
            </p14:xfrm>
          </p:contentPart>
        </mc:Choice>
        <mc:Fallback xmlns="">
          <p:pic>
            <p:nvPicPr>
              <p:cNvPr id="3" name="Ink 2">
                <a:extLst>
                  <a:ext uri="{FF2B5EF4-FFF2-40B4-BE49-F238E27FC236}">
                    <a16:creationId xmlns:a16="http://schemas.microsoft.com/office/drawing/2014/main" id="{1878741D-B126-D6FC-0EA8-2D91A2C0548F}"/>
                  </a:ext>
                </a:extLst>
              </p:cNvPr>
              <p:cNvPicPr/>
              <p:nvPr/>
            </p:nvPicPr>
            <p:blipFill>
              <a:blip r:embed="rId7"/>
              <a:stretch>
                <a:fillRect/>
              </a:stretch>
            </p:blipFill>
            <p:spPr>
              <a:xfrm>
                <a:off x="1785476" y="2917825"/>
                <a:ext cx="1418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2538716-E7CB-CC34-4B78-D42D8503B4FC}"/>
                  </a:ext>
                </a:extLst>
              </p14:cNvPr>
              <p14:cNvContentPartPr/>
              <p14:nvPr/>
            </p14:nvContentPartPr>
            <p14:xfrm>
              <a:off x="1134956" y="3089905"/>
              <a:ext cx="882000" cy="53280"/>
            </p14:xfrm>
          </p:contentPart>
        </mc:Choice>
        <mc:Fallback xmlns="">
          <p:pic>
            <p:nvPicPr>
              <p:cNvPr id="5" name="Ink 4">
                <a:extLst>
                  <a:ext uri="{FF2B5EF4-FFF2-40B4-BE49-F238E27FC236}">
                    <a16:creationId xmlns:a16="http://schemas.microsoft.com/office/drawing/2014/main" id="{B2538716-E7CB-CC34-4B78-D42D8503B4FC}"/>
                  </a:ext>
                </a:extLst>
              </p:cNvPr>
              <p:cNvPicPr/>
              <p:nvPr/>
            </p:nvPicPr>
            <p:blipFill>
              <a:blip r:embed="rId9"/>
              <a:stretch>
                <a:fillRect/>
              </a:stretch>
            </p:blipFill>
            <p:spPr>
              <a:xfrm>
                <a:off x="1081316" y="2981905"/>
                <a:ext cx="989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232CCAE-16C7-EF1E-BA62-0461E588009F}"/>
                  </a:ext>
                </a:extLst>
              </p14:cNvPr>
              <p14:cNvContentPartPr/>
              <p14:nvPr/>
            </p14:nvContentPartPr>
            <p14:xfrm>
              <a:off x="1187516" y="3415705"/>
              <a:ext cx="3394080" cy="32760"/>
            </p14:xfrm>
          </p:contentPart>
        </mc:Choice>
        <mc:Fallback xmlns="">
          <p:pic>
            <p:nvPicPr>
              <p:cNvPr id="7" name="Ink 6">
                <a:extLst>
                  <a:ext uri="{FF2B5EF4-FFF2-40B4-BE49-F238E27FC236}">
                    <a16:creationId xmlns:a16="http://schemas.microsoft.com/office/drawing/2014/main" id="{B232CCAE-16C7-EF1E-BA62-0461E588009F}"/>
                  </a:ext>
                </a:extLst>
              </p:cNvPr>
              <p:cNvPicPr/>
              <p:nvPr/>
            </p:nvPicPr>
            <p:blipFill>
              <a:blip r:embed="rId11"/>
              <a:stretch>
                <a:fillRect/>
              </a:stretch>
            </p:blipFill>
            <p:spPr>
              <a:xfrm>
                <a:off x="1133516" y="3308065"/>
                <a:ext cx="35017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7C83B75-4B7F-0097-7E30-954749D5ACA5}"/>
                  </a:ext>
                </a:extLst>
              </p14:cNvPr>
              <p14:cNvContentPartPr/>
              <p14:nvPr/>
            </p14:nvContentPartPr>
            <p14:xfrm>
              <a:off x="1177436" y="3719905"/>
              <a:ext cx="4045680" cy="43200"/>
            </p14:xfrm>
          </p:contentPart>
        </mc:Choice>
        <mc:Fallback xmlns="">
          <p:pic>
            <p:nvPicPr>
              <p:cNvPr id="8" name="Ink 7">
                <a:extLst>
                  <a:ext uri="{FF2B5EF4-FFF2-40B4-BE49-F238E27FC236}">
                    <a16:creationId xmlns:a16="http://schemas.microsoft.com/office/drawing/2014/main" id="{87C83B75-4B7F-0097-7E30-954749D5ACA5}"/>
                  </a:ext>
                </a:extLst>
              </p:cNvPr>
              <p:cNvPicPr/>
              <p:nvPr/>
            </p:nvPicPr>
            <p:blipFill>
              <a:blip r:embed="rId13"/>
              <a:stretch>
                <a:fillRect/>
              </a:stretch>
            </p:blipFill>
            <p:spPr>
              <a:xfrm>
                <a:off x="1123436" y="3612265"/>
                <a:ext cx="4153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899754B-F831-A64B-4101-FC751AD8529B}"/>
                  </a:ext>
                </a:extLst>
              </p14:cNvPr>
              <p14:cNvContentPartPr/>
              <p14:nvPr/>
            </p14:nvContentPartPr>
            <p14:xfrm>
              <a:off x="1197956" y="4791625"/>
              <a:ext cx="6908760" cy="64440"/>
            </p14:xfrm>
          </p:contentPart>
        </mc:Choice>
        <mc:Fallback xmlns="">
          <p:pic>
            <p:nvPicPr>
              <p:cNvPr id="9" name="Ink 8">
                <a:extLst>
                  <a:ext uri="{FF2B5EF4-FFF2-40B4-BE49-F238E27FC236}">
                    <a16:creationId xmlns:a16="http://schemas.microsoft.com/office/drawing/2014/main" id="{1899754B-F831-A64B-4101-FC751AD8529B}"/>
                  </a:ext>
                </a:extLst>
              </p:cNvPr>
              <p:cNvPicPr/>
              <p:nvPr/>
            </p:nvPicPr>
            <p:blipFill>
              <a:blip r:embed="rId15"/>
              <a:stretch>
                <a:fillRect/>
              </a:stretch>
            </p:blipFill>
            <p:spPr>
              <a:xfrm>
                <a:off x="1144316" y="4683985"/>
                <a:ext cx="7016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009A7362-83EB-5675-0A2E-A2F5EFAF210B}"/>
                  </a:ext>
                </a:extLst>
              </p14:cNvPr>
              <p14:cNvContentPartPr/>
              <p14:nvPr/>
            </p14:nvContentPartPr>
            <p14:xfrm>
              <a:off x="1145756" y="5139745"/>
              <a:ext cx="2731680" cy="21960"/>
            </p14:xfrm>
          </p:contentPart>
        </mc:Choice>
        <mc:Fallback xmlns="">
          <p:pic>
            <p:nvPicPr>
              <p:cNvPr id="10" name="Ink 9">
                <a:extLst>
                  <a:ext uri="{FF2B5EF4-FFF2-40B4-BE49-F238E27FC236}">
                    <a16:creationId xmlns:a16="http://schemas.microsoft.com/office/drawing/2014/main" id="{009A7362-83EB-5675-0A2E-A2F5EFAF210B}"/>
                  </a:ext>
                </a:extLst>
              </p:cNvPr>
              <p:cNvPicPr/>
              <p:nvPr/>
            </p:nvPicPr>
            <p:blipFill>
              <a:blip r:embed="rId17"/>
              <a:stretch>
                <a:fillRect/>
              </a:stretch>
            </p:blipFill>
            <p:spPr>
              <a:xfrm>
                <a:off x="1091756" y="5031745"/>
                <a:ext cx="2839320" cy="237600"/>
              </a:xfrm>
              <a:prstGeom prst="rect">
                <a:avLst/>
              </a:prstGeom>
            </p:spPr>
          </p:pic>
        </mc:Fallback>
      </mc:AlternateContent>
    </p:spTree>
    <p:extLst>
      <p:ext uri="{BB962C8B-B14F-4D97-AF65-F5344CB8AC3E}">
        <p14:creationId xmlns:p14="http://schemas.microsoft.com/office/powerpoint/2010/main" val="1969073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5D23-1DD9-D260-9D40-21BB90618E78}"/>
              </a:ext>
            </a:extLst>
          </p:cNvPr>
          <p:cNvSpPr>
            <a:spLocks noGrp="1"/>
          </p:cNvSpPr>
          <p:nvPr>
            <p:ph type="title"/>
          </p:nvPr>
        </p:nvSpPr>
        <p:spPr>
          <a:xfrm>
            <a:off x="647235" y="-267133"/>
            <a:ext cx="7886700" cy="1325563"/>
          </a:xfrm>
        </p:spPr>
        <p:txBody>
          <a:bodyPr/>
          <a:lstStyle/>
          <a:p>
            <a:pPr algn="ctr"/>
            <a:r>
              <a:rPr lang="en-US" dirty="0">
                <a:latin typeface="Comic Sans MS" panose="030F0702030302020204" pitchFamily="66" charset="0"/>
              </a:rPr>
              <a:t>Measurement of Whole Person Health</a:t>
            </a:r>
          </a:p>
        </p:txBody>
      </p:sp>
      <p:sp>
        <p:nvSpPr>
          <p:cNvPr id="3" name="Content Placeholder 2">
            <a:extLst>
              <a:ext uri="{FF2B5EF4-FFF2-40B4-BE49-F238E27FC236}">
                <a16:creationId xmlns:a16="http://schemas.microsoft.com/office/drawing/2014/main" id="{AC280D10-56F9-4BE9-CD4E-6839F2EDBF4C}"/>
              </a:ext>
            </a:extLst>
          </p:cNvPr>
          <p:cNvSpPr>
            <a:spLocks noGrp="1"/>
          </p:cNvSpPr>
          <p:nvPr>
            <p:ph idx="1"/>
          </p:nvPr>
        </p:nvSpPr>
        <p:spPr>
          <a:xfrm>
            <a:off x="321547" y="1169377"/>
            <a:ext cx="8500906" cy="5365819"/>
          </a:xfrm>
        </p:spPr>
        <p:txBody>
          <a:bodyPr>
            <a:normAutofit/>
          </a:bodyPr>
          <a:lstStyle/>
          <a:p>
            <a:r>
              <a:rPr lang="en-US" sz="2800" kern="0" dirty="0">
                <a:latin typeface="Comic Sans MS" panose="030F0702030302020204" pitchFamily="66" charset="0"/>
                <a:ea typeface="Calibri" panose="020F0502020204030204" pitchFamily="34" charset="0"/>
              </a:rPr>
              <a:t>Separate the “means” from the “ends”</a:t>
            </a:r>
          </a:p>
          <a:p>
            <a:endParaRPr lang="en-US" sz="2800" kern="0" dirty="0">
              <a:latin typeface="Comic Sans MS" panose="030F0702030302020204" pitchFamily="66" charset="0"/>
              <a:ea typeface="Calibri" panose="020F0502020204030204" pitchFamily="34" charset="0"/>
            </a:endParaRPr>
          </a:p>
          <a:p>
            <a:pPr lvl="1"/>
            <a:r>
              <a:rPr lang="en-US" sz="2400" kern="0" dirty="0">
                <a:effectLst/>
                <a:latin typeface="Comic Sans MS" panose="030F0702030302020204" pitchFamily="66" charset="0"/>
                <a:ea typeface="Calibri" panose="020F0502020204030204" pitchFamily="34" charset="0"/>
              </a:rPr>
              <a:t>Use </a:t>
            </a:r>
            <a:r>
              <a:rPr lang="en-US" sz="2400" b="1" kern="0" dirty="0">
                <a:effectLst/>
                <a:latin typeface="Comic Sans MS" panose="030F0702030302020204" pitchFamily="66" charset="0"/>
                <a:ea typeface="Calibri" panose="020F0502020204030204" pitchFamily="34" charset="0"/>
              </a:rPr>
              <a:t>whole person health (WPH) </a:t>
            </a:r>
            <a:r>
              <a:rPr lang="en-US" sz="2400" kern="0" dirty="0">
                <a:effectLst/>
                <a:latin typeface="Comic Sans MS" panose="030F0702030302020204" pitchFamily="66" charset="0"/>
                <a:ea typeface="Calibri" panose="020F0502020204030204" pitchFamily="34" charset="0"/>
              </a:rPr>
              <a:t>to represent the </a:t>
            </a:r>
            <a:r>
              <a:rPr lang="en-US" sz="2400" b="1" kern="0" dirty="0">
                <a:effectLst/>
                <a:latin typeface="Comic Sans MS" panose="030F0702030302020204" pitchFamily="66" charset="0"/>
                <a:ea typeface="Calibri" panose="020F0502020204030204" pitchFamily="34" charset="0"/>
              </a:rPr>
              <a:t>end</a:t>
            </a:r>
            <a:r>
              <a:rPr lang="en-US" sz="2400" kern="0" dirty="0">
                <a:effectLst/>
                <a:latin typeface="Comic Sans MS" panose="030F0702030302020204" pitchFamily="66" charset="0"/>
                <a:ea typeface="Calibri" panose="020F0502020204030204" pitchFamily="34" charset="0"/>
              </a:rPr>
              <a:t> goal or outcome—i.e., the thing (concept, construct) we want to improve and/or maintain: the whole person’s health.</a:t>
            </a:r>
          </a:p>
          <a:p>
            <a:pPr lvl="1"/>
            <a:endParaRPr lang="en-US" sz="2400" kern="0" dirty="0">
              <a:effectLst/>
              <a:latin typeface="Comic Sans MS" panose="030F0702030302020204" pitchFamily="66" charset="0"/>
              <a:ea typeface="Calibri" panose="020F0502020204030204" pitchFamily="34" charset="0"/>
            </a:endParaRPr>
          </a:p>
          <a:p>
            <a:pPr lvl="1"/>
            <a:r>
              <a:rPr lang="en-US" sz="2400" kern="0" dirty="0">
                <a:effectLst/>
                <a:latin typeface="Comic Sans MS" panose="030F0702030302020204" pitchFamily="66" charset="0"/>
                <a:ea typeface="Calibri" panose="020F0502020204030204" pitchFamily="34" charset="0"/>
              </a:rPr>
              <a:t>Use </a:t>
            </a:r>
            <a:r>
              <a:rPr lang="en-US" sz="2400" b="1" kern="0" dirty="0">
                <a:effectLst/>
                <a:latin typeface="Comic Sans MS" panose="030F0702030302020204" pitchFamily="66" charset="0"/>
                <a:ea typeface="Calibri" panose="020F0502020204030204" pitchFamily="34" charset="0"/>
              </a:rPr>
              <a:t>whole person health determinants (WPHD)</a:t>
            </a:r>
            <a:r>
              <a:rPr lang="en-US" sz="2400" kern="0" dirty="0">
                <a:effectLst/>
                <a:latin typeface="Comic Sans MS" panose="030F0702030302020204" pitchFamily="66" charset="0"/>
                <a:ea typeface="Calibri" panose="020F0502020204030204" pitchFamily="34" charset="0"/>
              </a:rPr>
              <a:t> to represent what can be intervened upon to maximize WPH—i.e., the </a:t>
            </a:r>
            <a:r>
              <a:rPr lang="en-US" sz="2400" b="1" kern="0" dirty="0">
                <a:effectLst/>
                <a:latin typeface="Comic Sans MS" panose="030F0702030302020204" pitchFamily="66" charset="0"/>
                <a:ea typeface="Calibri" panose="020F0502020204030204" pitchFamily="34" charset="0"/>
              </a:rPr>
              <a:t>means</a:t>
            </a:r>
            <a:r>
              <a:rPr lang="en-US" sz="2400" kern="0" dirty="0">
                <a:effectLst/>
                <a:latin typeface="Comic Sans MS" panose="030F0702030302020204" pitchFamily="66" charset="0"/>
                <a:ea typeface="Calibri" panose="020F0502020204030204" pitchFamily="34" charset="0"/>
              </a:rPr>
              <a:t>.</a:t>
            </a:r>
          </a:p>
          <a:p>
            <a:pPr lvl="2"/>
            <a:r>
              <a:rPr lang="en-US" sz="2100" kern="0" dirty="0">
                <a:latin typeface="Comic Sans MS" panose="030F0702030302020204" pitchFamily="66" charset="0"/>
              </a:rPr>
              <a:t>Includes physical and mental health diagnoses and social determinants of health</a:t>
            </a:r>
          </a:p>
        </p:txBody>
      </p:sp>
      <p:sp>
        <p:nvSpPr>
          <p:cNvPr id="4" name="Slide Number Placeholder 3">
            <a:extLst>
              <a:ext uri="{FF2B5EF4-FFF2-40B4-BE49-F238E27FC236}">
                <a16:creationId xmlns:a16="http://schemas.microsoft.com/office/drawing/2014/main" id="{2EC7C054-C02D-35C1-7065-862288B05349}"/>
              </a:ext>
            </a:extLst>
          </p:cNvPr>
          <p:cNvSpPr>
            <a:spLocks noGrp="1"/>
          </p:cNvSpPr>
          <p:nvPr>
            <p:ph type="sldNum" sz="quarter" idx="12"/>
          </p:nvPr>
        </p:nvSpPr>
        <p:spPr/>
        <p:txBody>
          <a:bodyPr/>
          <a:lstStyle/>
          <a:p>
            <a:fld id="{65D2B266-4D06-451D-AF49-BBC90F75CA38}" type="slidenum">
              <a:rPr lang="en-US" smtClean="0"/>
              <a:t>36</a:t>
            </a:fld>
            <a:endParaRPr lang="en-US"/>
          </a:p>
        </p:txBody>
      </p:sp>
      <p:sp>
        <p:nvSpPr>
          <p:cNvPr id="5" name="TextBox 4">
            <a:extLst>
              <a:ext uri="{FF2B5EF4-FFF2-40B4-BE49-F238E27FC236}">
                <a16:creationId xmlns:a16="http://schemas.microsoft.com/office/drawing/2014/main" id="{BE7F9CA4-47A5-6970-4E33-6AB09E7B92B0}"/>
              </a:ext>
            </a:extLst>
          </p:cNvPr>
          <p:cNvSpPr txBox="1"/>
          <p:nvPr/>
        </p:nvSpPr>
        <p:spPr>
          <a:xfrm>
            <a:off x="321547" y="5800739"/>
            <a:ext cx="8500906" cy="369332"/>
          </a:xfrm>
          <a:prstGeom prst="rect">
            <a:avLst/>
          </a:prstGeom>
          <a:noFill/>
        </p:spPr>
        <p:txBody>
          <a:bodyPr wrap="square" rtlCol="0">
            <a:spAutoFit/>
          </a:bodyPr>
          <a:lstStyle/>
          <a:p>
            <a:pPr algn="ctr"/>
            <a:r>
              <a:rPr lang="en-US" sz="1800" dirty="0">
                <a:effectLst/>
                <a:latin typeface="Times New Roman" panose="02020603050405020304" pitchFamily="18" charset="0"/>
                <a:ea typeface="Times New Roman" panose="02020603050405020304" pitchFamily="18" charset="0"/>
              </a:rPr>
              <a:t>  Herman, P. M., Rodriquez, A., et al. (2024).  </a:t>
            </a:r>
            <a:endParaRPr lang="en-US" dirty="0"/>
          </a:p>
        </p:txBody>
      </p:sp>
    </p:spTree>
    <p:extLst>
      <p:ext uri="{BB962C8B-B14F-4D97-AF65-F5344CB8AC3E}">
        <p14:creationId xmlns:p14="http://schemas.microsoft.com/office/powerpoint/2010/main" val="177832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9BF8-254E-2608-1F00-DAC0C0E89D29}"/>
              </a:ext>
            </a:extLst>
          </p:cNvPr>
          <p:cNvSpPr>
            <a:spLocks noGrp="1"/>
          </p:cNvSpPr>
          <p:nvPr>
            <p:ph type="title"/>
          </p:nvPr>
        </p:nvSpPr>
        <p:spPr>
          <a:xfrm>
            <a:off x="152400" y="274638"/>
            <a:ext cx="8839200" cy="1143000"/>
          </a:xfrm>
        </p:spPr>
        <p:txBody>
          <a:bodyPr/>
          <a:lstStyle/>
          <a:p>
            <a:r>
              <a:rPr lang="en-US" dirty="0">
                <a:latin typeface="Comic Sans MS" panose="030F0702030302020204" pitchFamily="66" charset="0"/>
              </a:rPr>
              <a:t>2025 NHIS Whole-Person Index</a:t>
            </a:r>
          </a:p>
        </p:txBody>
      </p:sp>
      <p:sp>
        <p:nvSpPr>
          <p:cNvPr id="3" name="Content Placeholder 2">
            <a:extLst>
              <a:ext uri="{FF2B5EF4-FFF2-40B4-BE49-F238E27FC236}">
                <a16:creationId xmlns:a16="http://schemas.microsoft.com/office/drawing/2014/main" id="{D8E4DEDF-37B4-286B-A5A0-83C308AC7173}"/>
              </a:ext>
            </a:extLst>
          </p:cNvPr>
          <p:cNvSpPr>
            <a:spLocks noGrp="1"/>
          </p:cNvSpPr>
          <p:nvPr>
            <p:ph idx="1"/>
          </p:nvPr>
        </p:nvSpPr>
        <p:spPr>
          <a:xfrm>
            <a:off x="152400" y="1600200"/>
            <a:ext cx="8991600" cy="4525963"/>
          </a:xfrm>
        </p:spPr>
        <p:txBody>
          <a:bodyPr/>
          <a:lstStyle/>
          <a:p>
            <a:pPr algn="l"/>
            <a:endParaRPr lang="en-US" sz="1800" b="0" i="0" u="none" strike="noStrike" baseline="0" dirty="0">
              <a:solidFill>
                <a:srgbClr val="000000"/>
              </a:solidFill>
              <a:latin typeface="Calibri" panose="020F0502020204030204" pitchFamily="34" charset="0"/>
            </a:endParaRPr>
          </a:p>
          <a:p>
            <a:endParaRPr lang="en-US" sz="1800" b="0" i="0" u="none" strike="noStrike" baseline="0" dirty="0">
              <a:latin typeface="Calibri" panose="020F0502020204030204" pitchFamily="34" charset="0"/>
            </a:endParaRPr>
          </a:p>
          <a:p>
            <a:pPr marL="0" marR="0" indent="0" algn="l">
              <a:buNone/>
            </a:pPr>
            <a:r>
              <a:rPr lang="en-US" sz="1800" b="0" i="0" u="none" strike="noStrike" baseline="0" dirty="0">
                <a:latin typeface="Comic Sans MS" panose="030F0702030302020204" pitchFamily="66" charset="0"/>
              </a:rPr>
              <a:t>Would you say your health in general is excellent, very good, good, fair, or poor? </a:t>
            </a:r>
          </a:p>
          <a:p>
            <a:pPr marL="0" marR="0" indent="0" algn="l">
              <a:buNone/>
            </a:pPr>
            <a:r>
              <a:rPr lang="en-US" sz="1800" b="0" i="0" u="none" strike="noStrike" baseline="0" dirty="0">
                <a:latin typeface="Comic Sans MS" panose="030F0702030302020204" pitchFamily="66" charset="0"/>
              </a:rPr>
              <a:t>How would you rate your quality of life, focusing on what matters most to you? </a:t>
            </a:r>
          </a:p>
          <a:p>
            <a:pPr marL="0" marR="0" indent="0" algn="l">
              <a:buNone/>
            </a:pPr>
            <a:r>
              <a:rPr lang="en-US" sz="1800" b="0" i="0" u="none" strike="noStrike" baseline="0" dirty="0">
                <a:latin typeface="Comic Sans MS" panose="030F0702030302020204" pitchFamily="66" charset="0"/>
              </a:rPr>
              <a:t>How would you rate your social and family connections? </a:t>
            </a:r>
          </a:p>
          <a:p>
            <a:pPr marL="0" marR="0" indent="0" algn="l">
              <a:buNone/>
            </a:pPr>
            <a:r>
              <a:rPr lang="en-US" sz="1800" b="0" i="0" u="none" strike="noStrike" baseline="0" dirty="0">
                <a:latin typeface="Comic Sans MS" panose="030F0702030302020204" pitchFamily="66" charset="0"/>
              </a:rPr>
              <a:t>How would you rate your sleep?  </a:t>
            </a:r>
          </a:p>
          <a:p>
            <a:pPr marL="0" marR="0" indent="0" algn="l">
              <a:buNone/>
            </a:pPr>
            <a:r>
              <a:rPr lang="en-US" sz="1800" b="0" i="0" u="none" strike="noStrike" baseline="0" dirty="0">
                <a:latin typeface="Comic Sans MS" panose="030F0702030302020204" pitchFamily="66" charset="0"/>
              </a:rPr>
              <a:t>How would you rate your ability to find </a:t>
            </a:r>
            <a:r>
              <a:rPr lang="en-US" sz="1800" b="0" i="0" u="none" strike="noStrike" dirty="0">
                <a:latin typeface="Comic Sans MS" panose="030F0702030302020204" pitchFamily="66" charset="0"/>
              </a:rPr>
              <a:t>meaning and purpose in your daily life</a:t>
            </a:r>
            <a:r>
              <a:rPr lang="en-US" sz="1800" b="0" i="0" u="none" strike="noStrike" baseline="0" dirty="0">
                <a:latin typeface="Comic Sans MS" panose="030F0702030302020204" pitchFamily="66" charset="0"/>
              </a:rPr>
              <a:t>? </a:t>
            </a:r>
          </a:p>
          <a:p>
            <a:pPr marR="0" algn="l"/>
            <a:endParaRPr lang="en-US" sz="1600" dirty="0">
              <a:latin typeface="Comic Sans MS" panose="030F0702030302020204" pitchFamily="66" charset="0"/>
            </a:endParaRPr>
          </a:p>
          <a:p>
            <a:pPr marL="0" marR="0" indent="0" algn="l">
              <a:buNone/>
            </a:pPr>
            <a:r>
              <a:rPr lang="en-US" sz="1800" b="0" i="0" u="none" strike="noStrike" baseline="0" dirty="0">
                <a:solidFill>
                  <a:srgbClr val="006A70"/>
                </a:solidFill>
                <a:latin typeface="Wingdings" panose="05000000000000000000" pitchFamily="2" charset="2"/>
              </a:rPr>
              <a:t> </a:t>
            </a:r>
          </a:p>
          <a:p>
            <a:pPr marR="0" algn="l"/>
            <a:endParaRPr lang="en-US" sz="1800" b="0" i="0" u="none" strike="noStrike" baseline="0" dirty="0">
              <a:solidFill>
                <a:srgbClr val="5F5F5F"/>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78F22B5-0034-55F9-628E-12B0B694AF2E}"/>
              </a:ext>
            </a:extLst>
          </p:cNvPr>
          <p:cNvSpPr>
            <a:spLocks noGrp="1"/>
          </p:cNvSpPr>
          <p:nvPr>
            <p:ph type="sldNum" sz="quarter" idx="12"/>
          </p:nvPr>
        </p:nvSpPr>
        <p:spPr/>
        <p:txBody>
          <a:bodyPr/>
          <a:lstStyle/>
          <a:p>
            <a:pPr>
              <a:defRPr/>
            </a:pPr>
            <a:fld id="{8BFE1891-0CEC-44D8-B221-D5FCB52AB215}" type="slidenum">
              <a:rPr lang="en-US" smtClean="0"/>
              <a:pPr>
                <a:defRPr/>
              </a:pPr>
              <a:t>37</a:t>
            </a:fld>
            <a:endParaRPr lang="en-US"/>
          </a:p>
        </p:txBody>
      </p:sp>
    </p:spTree>
    <p:extLst>
      <p:ext uri="{BB962C8B-B14F-4D97-AF65-F5344CB8AC3E}">
        <p14:creationId xmlns:p14="http://schemas.microsoft.com/office/powerpoint/2010/main" val="727518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ED728-0BD7-C39F-335A-D0DE0C99D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C3824-FDCD-5F72-6EB3-B9330E60F006}"/>
              </a:ext>
            </a:extLst>
          </p:cNvPr>
          <p:cNvSpPr>
            <a:spLocks noGrp="1"/>
          </p:cNvSpPr>
          <p:nvPr>
            <p:ph type="title"/>
          </p:nvPr>
        </p:nvSpPr>
        <p:spPr>
          <a:xfrm>
            <a:off x="152400" y="274638"/>
            <a:ext cx="8839200" cy="1143000"/>
          </a:xfrm>
        </p:spPr>
        <p:txBody>
          <a:bodyPr/>
          <a:lstStyle/>
          <a:p>
            <a:r>
              <a:rPr lang="en-US" dirty="0">
                <a:latin typeface="Comic Sans MS" panose="030F0702030302020204" pitchFamily="66" charset="0"/>
              </a:rPr>
              <a:t>2025 NHIS Whole-Person Index</a:t>
            </a:r>
          </a:p>
        </p:txBody>
      </p:sp>
      <p:sp>
        <p:nvSpPr>
          <p:cNvPr id="3" name="Content Placeholder 2">
            <a:extLst>
              <a:ext uri="{FF2B5EF4-FFF2-40B4-BE49-F238E27FC236}">
                <a16:creationId xmlns:a16="http://schemas.microsoft.com/office/drawing/2014/main" id="{667E44B2-0349-48C4-16AB-4F53EB3531F3}"/>
              </a:ext>
            </a:extLst>
          </p:cNvPr>
          <p:cNvSpPr>
            <a:spLocks noGrp="1"/>
          </p:cNvSpPr>
          <p:nvPr>
            <p:ph idx="1"/>
          </p:nvPr>
        </p:nvSpPr>
        <p:spPr>
          <a:xfrm>
            <a:off x="152400" y="1600200"/>
            <a:ext cx="8991600" cy="4525963"/>
          </a:xfrm>
        </p:spPr>
        <p:txBody>
          <a:bodyPr/>
          <a:lstStyle/>
          <a:p>
            <a:pPr algn="l"/>
            <a:endParaRPr lang="en-US" sz="1800" b="0" i="0" u="none" strike="noStrike" baseline="0" dirty="0">
              <a:solidFill>
                <a:srgbClr val="000000"/>
              </a:solidFill>
              <a:latin typeface="Calibri" panose="020F0502020204030204" pitchFamily="34" charset="0"/>
            </a:endParaRPr>
          </a:p>
          <a:p>
            <a:endParaRPr lang="en-US" sz="1800" b="0" i="0" u="none" strike="noStrike" baseline="0" dirty="0">
              <a:latin typeface="Calibri" panose="020F0502020204030204" pitchFamily="34" charset="0"/>
            </a:endParaRPr>
          </a:p>
          <a:p>
            <a:pPr marL="0" marR="0" indent="0" algn="l">
              <a:buNone/>
            </a:pPr>
            <a:r>
              <a:rPr lang="en-US" sz="1800" b="0" i="0" u="none" strike="noStrike" baseline="0" dirty="0">
                <a:solidFill>
                  <a:schemeClr val="tx1">
                    <a:lumMod val="50000"/>
                    <a:lumOff val="50000"/>
                  </a:schemeClr>
                </a:solidFill>
                <a:latin typeface="Comic Sans MS" panose="030F0702030302020204" pitchFamily="66" charset="0"/>
              </a:rPr>
              <a:t>Would you say your health in general is excellent, very good, good, fair, or poor? </a:t>
            </a:r>
          </a:p>
          <a:p>
            <a:pPr marL="0" marR="0" indent="0" algn="l">
              <a:buNone/>
            </a:pPr>
            <a:r>
              <a:rPr lang="en-US" sz="1800" b="0" i="0" u="none" strike="noStrike" baseline="0" dirty="0">
                <a:solidFill>
                  <a:schemeClr val="tx1">
                    <a:lumMod val="50000"/>
                    <a:lumOff val="50000"/>
                  </a:schemeClr>
                </a:solidFill>
                <a:latin typeface="Comic Sans MS" panose="030F0702030302020204" pitchFamily="66" charset="0"/>
              </a:rPr>
              <a:t>How would you rate your quality of life, focusing on what matters most to you? </a:t>
            </a:r>
          </a:p>
          <a:p>
            <a:pPr marL="0" marR="0" indent="0" algn="l">
              <a:buNone/>
            </a:pPr>
            <a:r>
              <a:rPr lang="en-US" sz="1800" b="0" i="0" u="none" strike="noStrike" baseline="0" dirty="0">
                <a:solidFill>
                  <a:schemeClr val="tx1">
                    <a:lumMod val="50000"/>
                    <a:lumOff val="50000"/>
                  </a:schemeClr>
                </a:solidFill>
                <a:latin typeface="Comic Sans MS" panose="030F0702030302020204" pitchFamily="66" charset="0"/>
              </a:rPr>
              <a:t>How would you rate your social and family connections? </a:t>
            </a:r>
          </a:p>
          <a:p>
            <a:pPr marL="0" marR="0" indent="0" algn="l">
              <a:buNone/>
            </a:pPr>
            <a:r>
              <a:rPr lang="en-US" sz="1800" b="0" i="0" u="none" strike="noStrike" baseline="0" dirty="0">
                <a:solidFill>
                  <a:schemeClr val="tx1">
                    <a:lumMod val="50000"/>
                    <a:lumOff val="50000"/>
                  </a:schemeClr>
                </a:solidFill>
                <a:latin typeface="Comic Sans MS" panose="030F0702030302020204" pitchFamily="66" charset="0"/>
              </a:rPr>
              <a:t>How would you rate your sleep?  </a:t>
            </a:r>
          </a:p>
          <a:p>
            <a:pPr marL="0" marR="0" indent="0" algn="l">
              <a:buNone/>
            </a:pPr>
            <a:r>
              <a:rPr lang="en-US" sz="1800" b="0" i="0" u="none" strike="noStrike" baseline="0" dirty="0">
                <a:solidFill>
                  <a:schemeClr val="tx1">
                    <a:lumMod val="50000"/>
                    <a:lumOff val="50000"/>
                  </a:schemeClr>
                </a:solidFill>
                <a:latin typeface="Comic Sans MS" panose="030F0702030302020204" pitchFamily="66" charset="0"/>
              </a:rPr>
              <a:t>How would you rate your ability to find </a:t>
            </a:r>
            <a:r>
              <a:rPr lang="en-US" sz="1800" b="0" i="0" u="none" strike="noStrike" dirty="0">
                <a:solidFill>
                  <a:schemeClr val="tx1">
                    <a:lumMod val="50000"/>
                    <a:lumOff val="50000"/>
                  </a:schemeClr>
                </a:solidFill>
                <a:latin typeface="Comic Sans MS" panose="030F0702030302020204" pitchFamily="66" charset="0"/>
              </a:rPr>
              <a:t>meaning and purpose in your daily life</a:t>
            </a:r>
            <a:r>
              <a:rPr lang="en-US" sz="1800" b="0" i="0" u="none" strike="noStrike" baseline="0" dirty="0">
                <a:solidFill>
                  <a:schemeClr val="tx1">
                    <a:lumMod val="50000"/>
                    <a:lumOff val="50000"/>
                  </a:schemeClr>
                </a:solidFill>
                <a:latin typeface="Comic Sans MS" panose="030F0702030302020204" pitchFamily="66" charset="0"/>
              </a:rPr>
              <a:t>? </a:t>
            </a:r>
          </a:p>
          <a:p>
            <a:pPr marR="0" algn="l"/>
            <a:endParaRPr lang="en-US" sz="1600" dirty="0">
              <a:latin typeface="Comic Sans MS" panose="030F0702030302020204" pitchFamily="66" charset="0"/>
            </a:endParaRPr>
          </a:p>
          <a:p>
            <a:pPr marL="0" marR="0" indent="0" algn="l">
              <a:buNone/>
            </a:pPr>
            <a:r>
              <a:rPr lang="en-US" sz="1800" b="0" i="0" u="none" strike="noStrike" baseline="0" dirty="0">
                <a:latin typeface="Comic Sans MS" panose="030F0702030302020204" pitchFamily="66" charset="0"/>
              </a:rPr>
              <a:t>In general, how healthy is your overall </a:t>
            </a:r>
            <a:r>
              <a:rPr lang="en-US" sz="1800" b="0" i="0" u="none" strike="noStrike" baseline="0" dirty="0">
                <a:highlight>
                  <a:srgbClr val="FFFF00"/>
                </a:highlight>
                <a:latin typeface="Comic Sans MS" panose="030F0702030302020204" pitchFamily="66" charset="0"/>
              </a:rPr>
              <a:t>diet</a:t>
            </a:r>
            <a:r>
              <a:rPr lang="en-US" sz="1800" b="0" i="0" u="none" strike="noStrike" baseline="0" dirty="0">
                <a:latin typeface="Comic Sans MS" panose="030F0702030302020204" pitchFamily="66" charset="0"/>
              </a:rPr>
              <a:t>? </a:t>
            </a:r>
          </a:p>
          <a:p>
            <a:pPr marL="0" marR="0" indent="0" algn="l">
              <a:buNone/>
            </a:pPr>
            <a:r>
              <a:rPr lang="en-US" sz="1800" b="0" i="0" u="none" strike="noStrike" baseline="0" dirty="0">
                <a:latin typeface="Comic Sans MS" panose="030F0702030302020204" pitchFamily="66" charset="0"/>
              </a:rPr>
              <a:t>How would you rate your </a:t>
            </a:r>
            <a:r>
              <a:rPr lang="en-US" sz="1800" b="0" i="0" u="none" strike="noStrike" baseline="0" dirty="0">
                <a:highlight>
                  <a:srgbClr val="FFFF00"/>
                </a:highlight>
                <a:latin typeface="Comic Sans MS" panose="030F0702030302020204" pitchFamily="66" charset="0"/>
              </a:rPr>
              <a:t>physical activity</a:t>
            </a:r>
            <a:r>
              <a:rPr lang="en-US" sz="1800" b="0" i="0" u="none" strike="noStrike" baseline="0" dirty="0">
                <a:latin typeface="Comic Sans MS" panose="030F0702030302020204" pitchFamily="66" charset="0"/>
              </a:rPr>
              <a:t>, compared with people in your age group? </a:t>
            </a:r>
          </a:p>
          <a:p>
            <a:pPr marL="0" marR="0" indent="0" algn="l">
              <a:buNone/>
            </a:pPr>
            <a:r>
              <a:rPr lang="en-US" sz="1800" b="0" i="0" u="none" strike="noStrike" baseline="0" dirty="0">
                <a:latin typeface="Comic Sans MS" panose="030F0702030302020204" pitchFamily="66" charset="0"/>
              </a:rPr>
              <a:t>How would you rate your ability to </a:t>
            </a:r>
            <a:r>
              <a:rPr lang="en-US" sz="1800" b="0" i="0" u="none" strike="noStrike" baseline="0" dirty="0">
                <a:highlight>
                  <a:srgbClr val="FFFF00"/>
                </a:highlight>
                <a:latin typeface="Comic Sans MS" panose="030F0702030302020204" pitchFamily="66" charset="0"/>
              </a:rPr>
              <a:t>manage stress</a:t>
            </a:r>
            <a:r>
              <a:rPr lang="en-US" sz="1800" b="0" i="0" u="none" strike="noStrike" baseline="0" dirty="0">
                <a:latin typeface="Comic Sans MS" panose="030F0702030302020204" pitchFamily="66" charset="0"/>
              </a:rPr>
              <a:t>? </a:t>
            </a:r>
          </a:p>
          <a:p>
            <a:pPr marL="0" indent="0">
              <a:buNone/>
            </a:pPr>
            <a:r>
              <a:rPr lang="en-US" sz="1800" b="0" i="0" u="none" strike="noStrike" baseline="0" dirty="0">
                <a:latin typeface="Comic Sans MS" panose="030F0702030302020204" pitchFamily="66" charset="0"/>
              </a:rPr>
              <a:t>How would you rate your ability to </a:t>
            </a:r>
            <a:r>
              <a:rPr lang="en-US" sz="1800" b="0" i="0" u="none" strike="noStrike" baseline="0" dirty="0">
                <a:highlight>
                  <a:srgbClr val="FFFF00"/>
                </a:highlight>
                <a:latin typeface="Comic Sans MS" panose="030F0702030302020204" pitchFamily="66" charset="0"/>
              </a:rPr>
              <a:t>manage your health</a:t>
            </a:r>
            <a:r>
              <a:rPr lang="en-US" sz="1800" b="0" i="0" u="none" strike="noStrike" baseline="0" dirty="0">
                <a:latin typeface="Comic Sans MS" panose="030F0702030302020204" pitchFamily="66" charset="0"/>
              </a:rPr>
              <a:t>, focusing on aspects of your health that matter most to you? </a:t>
            </a:r>
          </a:p>
          <a:p>
            <a:pPr marL="0" marR="0" indent="0" algn="l">
              <a:buNone/>
            </a:pPr>
            <a:r>
              <a:rPr lang="en-US" sz="1800" b="0" i="0" u="none" strike="noStrike" baseline="0" dirty="0">
                <a:solidFill>
                  <a:srgbClr val="006A70"/>
                </a:solidFill>
                <a:latin typeface="Wingdings" panose="05000000000000000000" pitchFamily="2" charset="2"/>
              </a:rPr>
              <a:t> </a:t>
            </a:r>
          </a:p>
          <a:p>
            <a:pPr marR="0" algn="l"/>
            <a:endParaRPr lang="en-US" sz="1800" b="0" i="0" u="none" strike="noStrike" baseline="0" dirty="0">
              <a:solidFill>
                <a:srgbClr val="5F5F5F"/>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BD96E1E-D772-8036-E991-8991C792AC5F}"/>
              </a:ext>
            </a:extLst>
          </p:cNvPr>
          <p:cNvSpPr>
            <a:spLocks noGrp="1"/>
          </p:cNvSpPr>
          <p:nvPr>
            <p:ph type="sldNum" sz="quarter" idx="12"/>
          </p:nvPr>
        </p:nvSpPr>
        <p:spPr/>
        <p:txBody>
          <a:bodyPr/>
          <a:lstStyle/>
          <a:p>
            <a:pPr>
              <a:defRPr/>
            </a:pPr>
            <a:fld id="{8BFE1891-0CEC-44D8-B221-D5FCB52AB215}" type="slidenum">
              <a:rPr lang="en-US" smtClean="0"/>
              <a:pPr>
                <a:defRPr/>
              </a:pPr>
              <a:t>38</a:t>
            </a:fld>
            <a:endParaRPr lang="en-US"/>
          </a:p>
        </p:txBody>
      </p:sp>
    </p:spTree>
    <p:extLst>
      <p:ext uri="{BB962C8B-B14F-4D97-AF65-F5344CB8AC3E}">
        <p14:creationId xmlns:p14="http://schemas.microsoft.com/office/powerpoint/2010/main" val="1508934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E859-B323-A17F-8DB2-761FE1618AC4}"/>
              </a:ext>
            </a:extLst>
          </p:cNvPr>
          <p:cNvSpPr>
            <a:spLocks noGrp="1"/>
          </p:cNvSpPr>
          <p:nvPr>
            <p:ph type="title"/>
          </p:nvPr>
        </p:nvSpPr>
        <p:spPr>
          <a:xfrm>
            <a:off x="0" y="274638"/>
            <a:ext cx="9067800" cy="1143000"/>
          </a:xfrm>
        </p:spPr>
        <p:txBody>
          <a:bodyPr/>
          <a:lstStyle/>
          <a:p>
            <a:r>
              <a:rPr lang="en-US" sz="3400" dirty="0">
                <a:latin typeface="Comic Sans MS" panose="030F0702030302020204" pitchFamily="66" charset="0"/>
              </a:rPr>
              <a:t>Stephen Blumberg, Ph.D.</a:t>
            </a:r>
            <a:br>
              <a:rPr lang="en-US" sz="3400" dirty="0">
                <a:latin typeface="Comic Sans MS" panose="030F0702030302020204" pitchFamily="66" charset="0"/>
              </a:rPr>
            </a:br>
            <a:r>
              <a:rPr lang="en-US" sz="3400" dirty="0">
                <a:latin typeface="Comic Sans MS" panose="030F0702030302020204" pitchFamily="66" charset="0"/>
              </a:rPr>
              <a:t>Director, Div. Health Interview Statistics</a:t>
            </a:r>
            <a:endParaRPr lang="en-US" sz="3400" dirty="0"/>
          </a:p>
        </p:txBody>
      </p:sp>
      <p:sp>
        <p:nvSpPr>
          <p:cNvPr id="3" name="Content Placeholder 2">
            <a:extLst>
              <a:ext uri="{FF2B5EF4-FFF2-40B4-BE49-F238E27FC236}">
                <a16:creationId xmlns:a16="http://schemas.microsoft.com/office/drawing/2014/main" id="{F6A4B36F-D014-0845-B25C-7263BF50133F}"/>
              </a:ext>
            </a:extLst>
          </p:cNvPr>
          <p:cNvSpPr>
            <a:spLocks noGrp="1"/>
          </p:cNvSpPr>
          <p:nvPr>
            <p:ph idx="1"/>
          </p:nvPr>
        </p:nvSpPr>
        <p:spPr>
          <a:xfrm>
            <a:off x="228600" y="1600200"/>
            <a:ext cx="8686800" cy="4983162"/>
          </a:xfrm>
        </p:spPr>
        <p:txBody>
          <a:bodyPr/>
          <a:lstStyle/>
          <a:p>
            <a:r>
              <a:rPr lang="en-US" sz="1600" dirty="0">
                <a:latin typeface="Comic Sans MS" panose="030F0702030302020204" pitchFamily="66" charset="0"/>
              </a:rPr>
              <a:t> “</a:t>
            </a:r>
            <a:r>
              <a:rPr lang="en-US" sz="1600" dirty="0">
                <a:effectLst/>
                <a:latin typeface="Comic Sans MS" panose="030F0702030302020204" pitchFamily="66" charset="0"/>
              </a:rPr>
              <a:t>I don’t think it is so easy to separate WPH from WPH determinants. e.g., poor health can lead to sleep disturbances, but choices about sleep schedules and duration can lead to poor health.  And I am not yet convinced that an index for WPH needs to be supported by evidence of a single underlying dimension.   </a:t>
            </a:r>
          </a:p>
          <a:p>
            <a:endParaRPr lang="en-US" sz="1600" dirty="0">
              <a:latin typeface="Comic Sans MS" panose="030F0702030302020204" pitchFamily="66" charset="0"/>
            </a:endParaRPr>
          </a:p>
          <a:p>
            <a:r>
              <a:rPr lang="en-US" sz="1600" dirty="0">
                <a:effectLst/>
                <a:latin typeface="Comic Sans MS" panose="030F0702030302020204" pitchFamily="66" charset="0"/>
              </a:rPr>
              <a:t>CFA would hypothesize that one’s underlying health drives responses to the individual items on an index….  But if we were looking at physiological organ-systems functioning, and we measured the health of the heart, the lungs, the nerves, the bones, and the kidneys separately, they would be correlated, but what would the underlying factor be?  </a:t>
            </a:r>
          </a:p>
          <a:p>
            <a:endParaRPr lang="en-US" sz="1600" dirty="0">
              <a:latin typeface="Comic Sans MS" panose="030F0702030302020204" pitchFamily="66" charset="0"/>
            </a:endParaRPr>
          </a:p>
          <a:p>
            <a:r>
              <a:rPr lang="en-US" sz="1600" dirty="0">
                <a:effectLst/>
                <a:latin typeface="Comic Sans MS" panose="030F0702030302020204" pitchFamily="66" charset="0"/>
              </a:rPr>
              <a:t>It would be more informative, perhaps, to know that one or more of the measures were diminished …, and to have an index score that reflects that.  </a:t>
            </a:r>
          </a:p>
          <a:p>
            <a:endParaRPr lang="en-US" sz="1600" dirty="0">
              <a:latin typeface="Comic Sans MS" panose="030F0702030302020204" pitchFamily="66" charset="0"/>
            </a:endParaRPr>
          </a:p>
          <a:p>
            <a:r>
              <a:rPr lang="en-US" sz="1600" dirty="0">
                <a:effectLst/>
                <a:latin typeface="Comic Sans MS" panose="030F0702030302020204" pitchFamily="66" charset="0"/>
              </a:rPr>
              <a:t>Maybe a WPH index should look at the whole of all of the components in an integrative way, not just the pieces of those components that are related to an underlying global health factor.”</a:t>
            </a:r>
            <a:endParaRPr lang="en-US" sz="1600" dirty="0">
              <a:latin typeface="Comic Sans MS" panose="030F0702030302020204" pitchFamily="66" charset="0"/>
            </a:endParaRPr>
          </a:p>
          <a:p>
            <a:endParaRPr lang="en-US" dirty="0"/>
          </a:p>
        </p:txBody>
      </p:sp>
      <p:sp>
        <p:nvSpPr>
          <p:cNvPr id="4" name="Slide Number Placeholder 3">
            <a:extLst>
              <a:ext uri="{FF2B5EF4-FFF2-40B4-BE49-F238E27FC236}">
                <a16:creationId xmlns:a16="http://schemas.microsoft.com/office/drawing/2014/main" id="{5DB5D970-EA70-003B-820F-13BF48333121}"/>
              </a:ext>
            </a:extLst>
          </p:cNvPr>
          <p:cNvSpPr>
            <a:spLocks noGrp="1"/>
          </p:cNvSpPr>
          <p:nvPr>
            <p:ph type="sldNum" sz="quarter" idx="12"/>
          </p:nvPr>
        </p:nvSpPr>
        <p:spPr/>
        <p:txBody>
          <a:bodyPr/>
          <a:lstStyle/>
          <a:p>
            <a:pPr>
              <a:defRPr/>
            </a:pPr>
            <a:fld id="{8BFE1891-0CEC-44D8-B221-D5FCB52AB215}" type="slidenum">
              <a:rPr lang="en-US" smtClean="0"/>
              <a:pPr>
                <a:defRPr/>
              </a:pPr>
              <a:t>39</a:t>
            </a:fld>
            <a:endParaRPr lang="en-US"/>
          </a:p>
        </p:txBody>
      </p:sp>
    </p:spTree>
    <p:extLst>
      <p:ext uri="{BB962C8B-B14F-4D97-AF65-F5344CB8AC3E}">
        <p14:creationId xmlns:p14="http://schemas.microsoft.com/office/powerpoint/2010/main" val="402786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C007-2A9B-F89F-3E17-D8E19C773EDD}"/>
              </a:ext>
            </a:extLst>
          </p:cNvPr>
          <p:cNvSpPr>
            <a:spLocks noGrp="1"/>
          </p:cNvSpPr>
          <p:nvPr>
            <p:ph type="title"/>
          </p:nvPr>
        </p:nvSpPr>
        <p:spPr>
          <a:xfrm>
            <a:off x="193288" y="-297311"/>
            <a:ext cx="8915400" cy="1143000"/>
          </a:xfrm>
        </p:spPr>
        <p:txBody>
          <a:bodyPr/>
          <a:lstStyle/>
          <a:p>
            <a:r>
              <a:rPr lang="en-US" dirty="0"/>
              <a:t> </a:t>
            </a:r>
            <a:br>
              <a:rPr lang="en-US" dirty="0"/>
            </a:br>
            <a:r>
              <a:rPr lang="en-US" sz="2800" dirty="0">
                <a:latin typeface="Comic Sans MS" panose="030F0702030302020204" pitchFamily="66" charset="0"/>
              </a:rPr>
              <a:t>Confirmatory Factor Analysis of Patient-Reported Outcomes Measurement Information System (PROMIS®)</a:t>
            </a:r>
          </a:p>
        </p:txBody>
      </p:sp>
      <p:pic>
        <p:nvPicPr>
          <p:cNvPr id="6" name="Content Placeholder 5">
            <a:extLst>
              <a:ext uri="{FF2B5EF4-FFF2-40B4-BE49-F238E27FC236}">
                <a16:creationId xmlns:a16="http://schemas.microsoft.com/office/drawing/2014/main" id="{E3AC23BD-C436-2830-88F9-5766B1ED105E}"/>
              </a:ext>
            </a:extLst>
          </p:cNvPr>
          <p:cNvPicPr>
            <a:picLocks noGrp="1" noChangeAspect="1"/>
          </p:cNvPicPr>
          <p:nvPr>
            <p:ph idx="1"/>
          </p:nvPr>
        </p:nvPicPr>
        <p:blipFill>
          <a:blip r:embed="rId3"/>
          <a:stretch>
            <a:fillRect/>
          </a:stretch>
        </p:blipFill>
        <p:spPr>
          <a:xfrm>
            <a:off x="304800" y="1773700"/>
            <a:ext cx="8534400" cy="4474700"/>
          </a:xfrm>
        </p:spPr>
      </p:pic>
      <p:sp>
        <p:nvSpPr>
          <p:cNvPr id="4" name="Slide Number Placeholder 3">
            <a:extLst>
              <a:ext uri="{FF2B5EF4-FFF2-40B4-BE49-F238E27FC236}">
                <a16:creationId xmlns:a16="http://schemas.microsoft.com/office/drawing/2014/main" id="{7AD3544D-ED77-2E08-08D3-8A64D7008B2D}"/>
              </a:ext>
            </a:extLst>
          </p:cNvPr>
          <p:cNvSpPr>
            <a:spLocks noGrp="1"/>
          </p:cNvSpPr>
          <p:nvPr>
            <p:ph type="sldNum" sz="quarter" idx="12"/>
          </p:nvPr>
        </p:nvSpPr>
        <p:spPr/>
        <p:txBody>
          <a:bodyPr/>
          <a:lstStyle/>
          <a:p>
            <a:pPr>
              <a:defRPr/>
            </a:pPr>
            <a:fld id="{8BFE1891-0CEC-44D8-B221-D5FCB52AB215}" type="slidenum">
              <a:rPr lang="en-US" smtClean="0"/>
              <a:pPr>
                <a:defRPr/>
              </a:pPr>
              <a:t>4</a:t>
            </a:fld>
            <a:endParaRPr lang="en-US"/>
          </a:p>
        </p:txBody>
      </p:sp>
      <p:sp>
        <p:nvSpPr>
          <p:cNvPr id="7" name="TextBox 6">
            <a:extLst>
              <a:ext uri="{FF2B5EF4-FFF2-40B4-BE49-F238E27FC236}">
                <a16:creationId xmlns:a16="http://schemas.microsoft.com/office/drawing/2014/main" id="{997352E1-F4C0-FEF8-CE6B-D63E3FF4FD64}"/>
              </a:ext>
            </a:extLst>
          </p:cNvPr>
          <p:cNvSpPr txBox="1"/>
          <p:nvPr/>
        </p:nvSpPr>
        <p:spPr>
          <a:xfrm>
            <a:off x="2819400" y="4724400"/>
            <a:ext cx="761747" cy="369332"/>
          </a:xfrm>
          <a:prstGeom prst="rect">
            <a:avLst/>
          </a:prstGeom>
          <a:noFill/>
        </p:spPr>
        <p:txBody>
          <a:bodyPr wrap="none" rtlCol="0">
            <a:spAutoFit/>
          </a:bodyPr>
          <a:lstStyle/>
          <a:p>
            <a:r>
              <a:rPr lang="en-US" dirty="0"/>
              <a:t> </a:t>
            </a:r>
            <a:r>
              <a:rPr lang="en-US" dirty="0">
                <a:highlight>
                  <a:srgbClr val="FFFF00"/>
                </a:highlight>
              </a:rPr>
              <a:t>0.57</a:t>
            </a:r>
            <a:r>
              <a:rPr lang="en-US" dirty="0"/>
              <a:t> </a:t>
            </a:r>
          </a:p>
        </p:txBody>
      </p:sp>
      <p:sp>
        <p:nvSpPr>
          <p:cNvPr id="8" name="TextBox 7">
            <a:extLst>
              <a:ext uri="{FF2B5EF4-FFF2-40B4-BE49-F238E27FC236}">
                <a16:creationId xmlns:a16="http://schemas.microsoft.com/office/drawing/2014/main" id="{51AB4715-7F36-0BEB-1C4F-F73B649DB4C8}"/>
              </a:ext>
            </a:extLst>
          </p:cNvPr>
          <p:cNvSpPr txBox="1"/>
          <p:nvPr/>
        </p:nvSpPr>
        <p:spPr>
          <a:xfrm>
            <a:off x="6019800" y="4876800"/>
            <a:ext cx="761747" cy="369332"/>
          </a:xfrm>
          <a:prstGeom prst="rect">
            <a:avLst/>
          </a:prstGeom>
          <a:noFill/>
        </p:spPr>
        <p:txBody>
          <a:bodyPr wrap="none" rtlCol="0">
            <a:spAutoFit/>
          </a:bodyPr>
          <a:lstStyle/>
          <a:p>
            <a:r>
              <a:rPr lang="en-US" dirty="0"/>
              <a:t> </a:t>
            </a:r>
            <a:r>
              <a:rPr lang="en-US" dirty="0">
                <a:highlight>
                  <a:srgbClr val="00FFFF"/>
                </a:highlight>
              </a:rPr>
              <a:t>0.68 </a:t>
            </a:r>
          </a:p>
        </p:txBody>
      </p:sp>
      <p:sp>
        <p:nvSpPr>
          <p:cNvPr id="9" name="TextBox 8">
            <a:extLst>
              <a:ext uri="{FF2B5EF4-FFF2-40B4-BE49-F238E27FC236}">
                <a16:creationId xmlns:a16="http://schemas.microsoft.com/office/drawing/2014/main" id="{0C1149CB-2786-7977-2D42-C3E82BE03F43}"/>
              </a:ext>
            </a:extLst>
          </p:cNvPr>
          <p:cNvSpPr txBox="1"/>
          <p:nvPr/>
        </p:nvSpPr>
        <p:spPr>
          <a:xfrm>
            <a:off x="4495800" y="5715000"/>
            <a:ext cx="825867" cy="369332"/>
          </a:xfrm>
          <a:prstGeom prst="rect">
            <a:avLst/>
          </a:prstGeom>
          <a:noFill/>
        </p:spPr>
        <p:txBody>
          <a:bodyPr wrap="none" rtlCol="0">
            <a:spAutoFit/>
          </a:bodyPr>
          <a:lstStyle/>
          <a:p>
            <a:r>
              <a:rPr lang="en-US" dirty="0"/>
              <a:t>   </a:t>
            </a:r>
            <a:r>
              <a:rPr lang="en-US" dirty="0">
                <a:highlight>
                  <a:srgbClr val="00FFFF"/>
                </a:highlight>
              </a:rPr>
              <a:t>0.67</a:t>
            </a:r>
          </a:p>
        </p:txBody>
      </p:sp>
      <p:sp>
        <p:nvSpPr>
          <p:cNvPr id="3" name="TextBox 2">
            <a:extLst>
              <a:ext uri="{FF2B5EF4-FFF2-40B4-BE49-F238E27FC236}">
                <a16:creationId xmlns:a16="http://schemas.microsoft.com/office/drawing/2014/main" id="{2C0D6D1A-C6CC-D26E-4C27-556C7EEEC6BB}"/>
              </a:ext>
            </a:extLst>
          </p:cNvPr>
          <p:cNvSpPr txBox="1"/>
          <p:nvPr/>
        </p:nvSpPr>
        <p:spPr>
          <a:xfrm>
            <a:off x="609599" y="6248400"/>
            <a:ext cx="2133599" cy="369332"/>
          </a:xfrm>
          <a:prstGeom prst="rect">
            <a:avLst/>
          </a:prstGeom>
          <a:noFill/>
        </p:spPr>
        <p:txBody>
          <a:bodyPr wrap="square" rtlCol="0">
            <a:spAutoFit/>
          </a:bodyPr>
          <a:lstStyle/>
          <a:p>
            <a:r>
              <a:rPr lang="en-US" dirty="0"/>
              <a:t>Carle et al. (2015)</a:t>
            </a:r>
          </a:p>
        </p:txBody>
      </p:sp>
      <p:sp>
        <p:nvSpPr>
          <p:cNvPr id="5" name="TextBox 4">
            <a:extLst>
              <a:ext uri="{FF2B5EF4-FFF2-40B4-BE49-F238E27FC236}">
                <a16:creationId xmlns:a16="http://schemas.microsoft.com/office/drawing/2014/main" id="{7DAEFD5C-8859-D54E-E955-929991CFD133}"/>
              </a:ext>
            </a:extLst>
          </p:cNvPr>
          <p:cNvSpPr txBox="1"/>
          <p:nvPr/>
        </p:nvSpPr>
        <p:spPr>
          <a:xfrm>
            <a:off x="5358838" y="2875002"/>
            <a:ext cx="505267" cy="369332"/>
          </a:xfrm>
          <a:prstGeom prst="rect">
            <a:avLst/>
          </a:prstGeom>
          <a:noFill/>
        </p:spPr>
        <p:txBody>
          <a:bodyPr wrap="none" rtlCol="0">
            <a:spAutoFit/>
          </a:bodyPr>
          <a:lstStyle/>
          <a:p>
            <a:r>
              <a:rPr lang="en-US" dirty="0"/>
              <a:t>.68</a:t>
            </a:r>
          </a:p>
        </p:txBody>
      </p:sp>
      <p:sp>
        <p:nvSpPr>
          <p:cNvPr id="10" name="TextBox 9">
            <a:extLst>
              <a:ext uri="{FF2B5EF4-FFF2-40B4-BE49-F238E27FC236}">
                <a16:creationId xmlns:a16="http://schemas.microsoft.com/office/drawing/2014/main" id="{B777C74D-DB8B-F992-80EE-9B0C8622AB32}"/>
              </a:ext>
            </a:extLst>
          </p:cNvPr>
          <p:cNvSpPr txBox="1"/>
          <p:nvPr/>
        </p:nvSpPr>
        <p:spPr>
          <a:xfrm>
            <a:off x="3990533" y="2875002"/>
            <a:ext cx="505267" cy="369332"/>
          </a:xfrm>
          <a:prstGeom prst="rect">
            <a:avLst/>
          </a:prstGeom>
          <a:noFill/>
        </p:spPr>
        <p:txBody>
          <a:bodyPr wrap="none" rtlCol="0">
            <a:spAutoFit/>
          </a:bodyPr>
          <a:lstStyle/>
          <a:p>
            <a:r>
              <a:rPr lang="en-US" dirty="0"/>
              <a:t>.84</a:t>
            </a:r>
          </a:p>
        </p:txBody>
      </p:sp>
      <p:sp>
        <p:nvSpPr>
          <p:cNvPr id="11" name="TextBox 10">
            <a:extLst>
              <a:ext uri="{FF2B5EF4-FFF2-40B4-BE49-F238E27FC236}">
                <a16:creationId xmlns:a16="http://schemas.microsoft.com/office/drawing/2014/main" id="{7001E4FD-6DE9-A147-05B9-EB00EC2422F0}"/>
              </a:ext>
            </a:extLst>
          </p:cNvPr>
          <p:cNvSpPr txBox="1"/>
          <p:nvPr/>
        </p:nvSpPr>
        <p:spPr>
          <a:xfrm>
            <a:off x="4615557" y="2914241"/>
            <a:ext cx="669999" cy="369332"/>
          </a:xfrm>
          <a:prstGeom prst="rect">
            <a:avLst/>
          </a:prstGeom>
          <a:noFill/>
        </p:spPr>
        <p:txBody>
          <a:bodyPr wrap="square" rtlCol="0">
            <a:spAutoFit/>
          </a:bodyPr>
          <a:lstStyle/>
          <a:p>
            <a:r>
              <a:rPr lang="en-US" dirty="0"/>
              <a:t>.86</a:t>
            </a:r>
          </a:p>
        </p:txBody>
      </p:sp>
      <p:sp>
        <p:nvSpPr>
          <p:cNvPr id="12" name="TextBox 11">
            <a:extLst>
              <a:ext uri="{FF2B5EF4-FFF2-40B4-BE49-F238E27FC236}">
                <a16:creationId xmlns:a16="http://schemas.microsoft.com/office/drawing/2014/main" id="{394E94C5-9247-80CB-9E95-2465895DD15C}"/>
              </a:ext>
            </a:extLst>
          </p:cNvPr>
          <p:cNvSpPr txBox="1"/>
          <p:nvPr/>
        </p:nvSpPr>
        <p:spPr>
          <a:xfrm>
            <a:off x="3240067" y="3049859"/>
            <a:ext cx="505267" cy="369332"/>
          </a:xfrm>
          <a:prstGeom prst="rect">
            <a:avLst/>
          </a:prstGeom>
          <a:noFill/>
        </p:spPr>
        <p:txBody>
          <a:bodyPr wrap="none" rtlCol="0">
            <a:spAutoFit/>
          </a:bodyPr>
          <a:lstStyle/>
          <a:p>
            <a:r>
              <a:rPr lang="en-US" dirty="0"/>
              <a:t>.47</a:t>
            </a:r>
          </a:p>
        </p:txBody>
      </p:sp>
      <p:sp>
        <p:nvSpPr>
          <p:cNvPr id="13" name="TextBox 12">
            <a:extLst>
              <a:ext uri="{FF2B5EF4-FFF2-40B4-BE49-F238E27FC236}">
                <a16:creationId xmlns:a16="http://schemas.microsoft.com/office/drawing/2014/main" id="{E3D19A29-6965-AB54-FB57-265C108FF4FE}"/>
              </a:ext>
            </a:extLst>
          </p:cNvPr>
          <p:cNvSpPr txBox="1"/>
          <p:nvPr/>
        </p:nvSpPr>
        <p:spPr>
          <a:xfrm>
            <a:off x="628868" y="2926525"/>
            <a:ext cx="505267" cy="369332"/>
          </a:xfrm>
          <a:prstGeom prst="rect">
            <a:avLst/>
          </a:prstGeom>
          <a:noFill/>
        </p:spPr>
        <p:txBody>
          <a:bodyPr wrap="none" rtlCol="0">
            <a:spAutoFit/>
          </a:bodyPr>
          <a:lstStyle/>
          <a:p>
            <a:r>
              <a:rPr lang="en-US" dirty="0"/>
              <a:t>.68</a:t>
            </a:r>
          </a:p>
        </p:txBody>
      </p:sp>
      <p:sp>
        <p:nvSpPr>
          <p:cNvPr id="14" name="TextBox 13">
            <a:extLst>
              <a:ext uri="{FF2B5EF4-FFF2-40B4-BE49-F238E27FC236}">
                <a16:creationId xmlns:a16="http://schemas.microsoft.com/office/drawing/2014/main" id="{6588ACDD-34FA-E332-838E-E5CE87D3C58C}"/>
              </a:ext>
            </a:extLst>
          </p:cNvPr>
          <p:cNvSpPr txBox="1"/>
          <p:nvPr/>
        </p:nvSpPr>
        <p:spPr>
          <a:xfrm>
            <a:off x="1379334" y="2971801"/>
            <a:ext cx="505267" cy="369332"/>
          </a:xfrm>
          <a:prstGeom prst="rect">
            <a:avLst/>
          </a:prstGeom>
          <a:noFill/>
        </p:spPr>
        <p:txBody>
          <a:bodyPr wrap="none" rtlCol="0">
            <a:spAutoFit/>
          </a:bodyPr>
          <a:lstStyle/>
          <a:p>
            <a:r>
              <a:rPr lang="en-US" dirty="0"/>
              <a:t>.81</a:t>
            </a:r>
          </a:p>
        </p:txBody>
      </p:sp>
      <p:sp>
        <p:nvSpPr>
          <p:cNvPr id="15" name="TextBox 14">
            <a:extLst>
              <a:ext uri="{FF2B5EF4-FFF2-40B4-BE49-F238E27FC236}">
                <a16:creationId xmlns:a16="http://schemas.microsoft.com/office/drawing/2014/main" id="{9C674258-EA8D-0521-191A-A6A89962DC9D}"/>
              </a:ext>
            </a:extLst>
          </p:cNvPr>
          <p:cNvSpPr txBox="1"/>
          <p:nvPr/>
        </p:nvSpPr>
        <p:spPr>
          <a:xfrm>
            <a:off x="1863782" y="2959979"/>
            <a:ext cx="505267" cy="369332"/>
          </a:xfrm>
          <a:prstGeom prst="rect">
            <a:avLst/>
          </a:prstGeom>
          <a:noFill/>
        </p:spPr>
        <p:txBody>
          <a:bodyPr wrap="none" rtlCol="0">
            <a:spAutoFit/>
          </a:bodyPr>
          <a:lstStyle/>
          <a:p>
            <a:r>
              <a:rPr lang="en-US" dirty="0"/>
              <a:t>.93</a:t>
            </a:r>
          </a:p>
        </p:txBody>
      </p:sp>
      <p:sp>
        <p:nvSpPr>
          <p:cNvPr id="16" name="TextBox 15">
            <a:extLst>
              <a:ext uri="{FF2B5EF4-FFF2-40B4-BE49-F238E27FC236}">
                <a16:creationId xmlns:a16="http://schemas.microsoft.com/office/drawing/2014/main" id="{491BDC3D-BD72-015E-260C-EE2DA7B426D4}"/>
              </a:ext>
            </a:extLst>
          </p:cNvPr>
          <p:cNvSpPr txBox="1"/>
          <p:nvPr/>
        </p:nvSpPr>
        <p:spPr>
          <a:xfrm>
            <a:off x="2426692" y="2787807"/>
            <a:ext cx="505267" cy="369332"/>
          </a:xfrm>
          <a:prstGeom prst="rect">
            <a:avLst/>
          </a:prstGeom>
          <a:noFill/>
        </p:spPr>
        <p:txBody>
          <a:bodyPr wrap="none" rtlCol="0">
            <a:spAutoFit/>
          </a:bodyPr>
          <a:lstStyle/>
          <a:p>
            <a:r>
              <a:rPr lang="en-US" dirty="0"/>
              <a:t>.46</a:t>
            </a:r>
          </a:p>
        </p:txBody>
      </p:sp>
      <p:sp>
        <p:nvSpPr>
          <p:cNvPr id="17" name="TextBox 16">
            <a:extLst>
              <a:ext uri="{FF2B5EF4-FFF2-40B4-BE49-F238E27FC236}">
                <a16:creationId xmlns:a16="http://schemas.microsoft.com/office/drawing/2014/main" id="{4F72D7BC-6F34-102E-125E-5E29F0C405C2}"/>
              </a:ext>
            </a:extLst>
          </p:cNvPr>
          <p:cNvSpPr txBox="1"/>
          <p:nvPr/>
        </p:nvSpPr>
        <p:spPr>
          <a:xfrm>
            <a:off x="6847371" y="3084656"/>
            <a:ext cx="505267" cy="369332"/>
          </a:xfrm>
          <a:prstGeom prst="rect">
            <a:avLst/>
          </a:prstGeom>
          <a:noFill/>
        </p:spPr>
        <p:txBody>
          <a:bodyPr wrap="none" rtlCol="0">
            <a:spAutoFit/>
          </a:bodyPr>
          <a:lstStyle/>
          <a:p>
            <a:r>
              <a:rPr lang="en-US" dirty="0"/>
              <a:t>.90</a:t>
            </a:r>
          </a:p>
        </p:txBody>
      </p:sp>
      <p:sp>
        <p:nvSpPr>
          <p:cNvPr id="18" name="TextBox 17">
            <a:extLst>
              <a:ext uri="{FF2B5EF4-FFF2-40B4-BE49-F238E27FC236}">
                <a16:creationId xmlns:a16="http://schemas.microsoft.com/office/drawing/2014/main" id="{CA06BA1D-9E4F-164A-8C8A-11FFC439A234}"/>
              </a:ext>
            </a:extLst>
          </p:cNvPr>
          <p:cNvSpPr txBox="1"/>
          <p:nvPr/>
        </p:nvSpPr>
        <p:spPr>
          <a:xfrm>
            <a:off x="7590652" y="3049859"/>
            <a:ext cx="505267" cy="369332"/>
          </a:xfrm>
          <a:prstGeom prst="rect">
            <a:avLst/>
          </a:prstGeom>
          <a:noFill/>
        </p:spPr>
        <p:txBody>
          <a:bodyPr wrap="none" rtlCol="0">
            <a:spAutoFit/>
          </a:bodyPr>
          <a:lstStyle/>
          <a:p>
            <a:r>
              <a:rPr lang="en-US" dirty="0"/>
              <a:t>.83</a:t>
            </a:r>
          </a:p>
        </p:txBody>
      </p:sp>
    </p:spTree>
    <p:extLst>
      <p:ext uri="{BB962C8B-B14F-4D97-AF65-F5344CB8AC3E}">
        <p14:creationId xmlns:p14="http://schemas.microsoft.com/office/powerpoint/2010/main" val="275911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21B8-2BEB-E128-560F-3BD14E68226C}"/>
              </a:ext>
            </a:extLst>
          </p:cNvPr>
          <p:cNvSpPr>
            <a:spLocks noGrp="1"/>
          </p:cNvSpPr>
          <p:nvPr>
            <p:ph type="title"/>
          </p:nvPr>
        </p:nvSpPr>
        <p:spPr>
          <a:xfrm>
            <a:off x="0" y="136525"/>
            <a:ext cx="9067800" cy="1281113"/>
          </a:xfrm>
        </p:spPr>
        <p:txBody>
          <a:bodyPr/>
          <a:lstStyle/>
          <a:p>
            <a:r>
              <a:rPr lang="en-US" sz="2400" dirty="0">
                <a:effectLst/>
                <a:latin typeface="Comic Sans MS" panose="030F0702030302020204" pitchFamily="66" charset="0"/>
                <a:ea typeface="Aptos" panose="020B0004020202020204" pitchFamily="34" charset="0"/>
              </a:rPr>
              <a:t>Formative (“causal”) versus Reflective (“effect”) indicators </a:t>
            </a:r>
            <a:endParaRPr lang="en-US" sz="24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D991B6AC-2F4C-DB40-E850-22738079D640}"/>
              </a:ext>
            </a:extLst>
          </p:cNvPr>
          <p:cNvSpPr>
            <a:spLocks noGrp="1"/>
          </p:cNvSpPr>
          <p:nvPr>
            <p:ph type="sldNum" sz="quarter" idx="12"/>
          </p:nvPr>
        </p:nvSpPr>
        <p:spPr/>
        <p:txBody>
          <a:bodyPr/>
          <a:lstStyle/>
          <a:p>
            <a:pPr>
              <a:defRPr/>
            </a:pPr>
            <a:fld id="{8BFE1891-0CEC-44D8-B221-D5FCB52AB215}" type="slidenum">
              <a:rPr lang="en-US" smtClean="0"/>
              <a:pPr>
                <a:defRPr/>
              </a:pPr>
              <a:t>40</a:t>
            </a:fld>
            <a:endParaRPr lang="en-US"/>
          </a:p>
        </p:txBody>
      </p:sp>
      <p:pic>
        <p:nvPicPr>
          <p:cNvPr id="8" name="Picture 7">
            <a:extLst>
              <a:ext uri="{FF2B5EF4-FFF2-40B4-BE49-F238E27FC236}">
                <a16:creationId xmlns:a16="http://schemas.microsoft.com/office/drawing/2014/main" id="{33445141-FA34-5AB4-F909-F0888E4F4DD4}"/>
              </a:ext>
            </a:extLst>
          </p:cNvPr>
          <p:cNvPicPr>
            <a:picLocks noChangeAspect="1"/>
          </p:cNvPicPr>
          <p:nvPr/>
        </p:nvPicPr>
        <p:blipFill>
          <a:blip r:embed="rId3"/>
          <a:stretch>
            <a:fillRect/>
          </a:stretch>
        </p:blipFill>
        <p:spPr>
          <a:xfrm>
            <a:off x="518547" y="2286000"/>
            <a:ext cx="8106906" cy="3724795"/>
          </a:xfrm>
          <a:prstGeom prst="rect">
            <a:avLst/>
          </a:prstGeom>
        </p:spPr>
      </p:pic>
      <p:sp>
        <p:nvSpPr>
          <p:cNvPr id="3" name="TextBox 2">
            <a:extLst>
              <a:ext uri="{FF2B5EF4-FFF2-40B4-BE49-F238E27FC236}">
                <a16:creationId xmlns:a16="http://schemas.microsoft.com/office/drawing/2014/main" id="{222A4DB1-90E5-3DC2-6FAC-D321A6F00A1D}"/>
              </a:ext>
            </a:extLst>
          </p:cNvPr>
          <p:cNvSpPr txBox="1"/>
          <p:nvPr/>
        </p:nvSpPr>
        <p:spPr>
          <a:xfrm>
            <a:off x="668975" y="5897869"/>
            <a:ext cx="2274982" cy="369332"/>
          </a:xfrm>
          <a:prstGeom prst="rect">
            <a:avLst/>
          </a:prstGeom>
          <a:noFill/>
        </p:spPr>
        <p:txBody>
          <a:bodyPr wrap="none" rtlCol="0">
            <a:spAutoFit/>
          </a:bodyPr>
          <a:lstStyle/>
          <a:p>
            <a:r>
              <a:rPr lang="en-US" dirty="0"/>
              <a:t>Formative Indicators</a:t>
            </a:r>
          </a:p>
        </p:txBody>
      </p:sp>
      <p:sp>
        <p:nvSpPr>
          <p:cNvPr id="6" name="TextBox 5">
            <a:extLst>
              <a:ext uri="{FF2B5EF4-FFF2-40B4-BE49-F238E27FC236}">
                <a16:creationId xmlns:a16="http://schemas.microsoft.com/office/drawing/2014/main" id="{8710B958-7551-1A23-F61E-0248DC1CCD17}"/>
              </a:ext>
            </a:extLst>
          </p:cNvPr>
          <p:cNvSpPr txBox="1"/>
          <p:nvPr/>
        </p:nvSpPr>
        <p:spPr>
          <a:xfrm>
            <a:off x="5791200" y="5897869"/>
            <a:ext cx="2262158" cy="369332"/>
          </a:xfrm>
          <a:prstGeom prst="rect">
            <a:avLst/>
          </a:prstGeom>
          <a:noFill/>
        </p:spPr>
        <p:txBody>
          <a:bodyPr wrap="none" rtlCol="0">
            <a:spAutoFit/>
          </a:bodyPr>
          <a:lstStyle/>
          <a:p>
            <a:r>
              <a:rPr lang="en-US" dirty="0"/>
              <a:t>Reflective Indicators</a:t>
            </a:r>
          </a:p>
        </p:txBody>
      </p:sp>
      <p:sp>
        <p:nvSpPr>
          <p:cNvPr id="7" name="TextBox 6">
            <a:extLst>
              <a:ext uri="{FF2B5EF4-FFF2-40B4-BE49-F238E27FC236}">
                <a16:creationId xmlns:a16="http://schemas.microsoft.com/office/drawing/2014/main" id="{C15D0F24-9C03-A999-A797-37A28BB96C30}"/>
              </a:ext>
            </a:extLst>
          </p:cNvPr>
          <p:cNvSpPr txBox="1"/>
          <p:nvPr/>
        </p:nvSpPr>
        <p:spPr>
          <a:xfrm>
            <a:off x="3581400" y="5105400"/>
            <a:ext cx="915635" cy="369332"/>
          </a:xfrm>
          <a:prstGeom prst="rect">
            <a:avLst/>
          </a:prstGeom>
          <a:noFill/>
        </p:spPr>
        <p:txBody>
          <a:bodyPr wrap="none" rtlCol="0">
            <a:spAutoFit/>
          </a:bodyPr>
          <a:lstStyle/>
          <a:p>
            <a:r>
              <a:rPr lang="en-US" dirty="0"/>
              <a:t> Health</a:t>
            </a:r>
          </a:p>
        </p:txBody>
      </p:sp>
      <p:sp>
        <p:nvSpPr>
          <p:cNvPr id="9" name="TextBox 8">
            <a:extLst>
              <a:ext uri="{FF2B5EF4-FFF2-40B4-BE49-F238E27FC236}">
                <a16:creationId xmlns:a16="http://schemas.microsoft.com/office/drawing/2014/main" id="{0DACB941-3E8A-0134-3D23-4E400890BE93}"/>
              </a:ext>
            </a:extLst>
          </p:cNvPr>
          <p:cNvSpPr txBox="1"/>
          <p:nvPr/>
        </p:nvSpPr>
        <p:spPr>
          <a:xfrm>
            <a:off x="1295581" y="2533113"/>
            <a:ext cx="114850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Diet</a:t>
            </a:r>
          </a:p>
        </p:txBody>
      </p:sp>
      <p:sp>
        <p:nvSpPr>
          <p:cNvPr id="10" name="TextBox 9">
            <a:extLst>
              <a:ext uri="{FF2B5EF4-FFF2-40B4-BE49-F238E27FC236}">
                <a16:creationId xmlns:a16="http://schemas.microsoft.com/office/drawing/2014/main" id="{F349B18F-01F1-2371-1A6E-4F420C126A3E}"/>
              </a:ext>
            </a:extLst>
          </p:cNvPr>
          <p:cNvSpPr txBox="1"/>
          <p:nvPr/>
        </p:nvSpPr>
        <p:spPr>
          <a:xfrm>
            <a:off x="1213691" y="3451302"/>
            <a:ext cx="1371600" cy="246221"/>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PhActivity</a:t>
            </a:r>
            <a:endParaRPr lang="en-US" sz="1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47DD64-7872-00F2-B2ED-B9EC75C845FC}"/>
              </a:ext>
            </a:extLst>
          </p:cNvPr>
          <p:cNvSpPr txBox="1"/>
          <p:nvPr/>
        </p:nvSpPr>
        <p:spPr>
          <a:xfrm>
            <a:off x="1254712" y="4266752"/>
            <a:ext cx="55175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Stress</a:t>
            </a:r>
          </a:p>
        </p:txBody>
      </p:sp>
      <p:sp>
        <p:nvSpPr>
          <p:cNvPr id="12" name="TextBox 11">
            <a:extLst>
              <a:ext uri="{FF2B5EF4-FFF2-40B4-BE49-F238E27FC236}">
                <a16:creationId xmlns:a16="http://schemas.microsoft.com/office/drawing/2014/main" id="{985FAB68-BB82-72C7-2FB6-775EFCCB44C3}"/>
              </a:ext>
            </a:extLst>
          </p:cNvPr>
          <p:cNvSpPr txBox="1"/>
          <p:nvPr/>
        </p:nvSpPr>
        <p:spPr>
          <a:xfrm>
            <a:off x="1295581" y="5154162"/>
            <a:ext cx="527709"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Health</a:t>
            </a:r>
          </a:p>
        </p:txBody>
      </p:sp>
      <p:sp>
        <p:nvSpPr>
          <p:cNvPr id="13" name="TextBox 12">
            <a:extLst>
              <a:ext uri="{FF2B5EF4-FFF2-40B4-BE49-F238E27FC236}">
                <a16:creationId xmlns:a16="http://schemas.microsoft.com/office/drawing/2014/main" id="{4D37C6E6-A794-DB1B-F214-D0B1F4C4B6CF}"/>
              </a:ext>
            </a:extLst>
          </p:cNvPr>
          <p:cNvSpPr txBox="1"/>
          <p:nvPr/>
        </p:nvSpPr>
        <p:spPr>
          <a:xfrm>
            <a:off x="381001" y="6257908"/>
            <a:ext cx="8001000" cy="584775"/>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Bollen</a:t>
            </a:r>
            <a:r>
              <a:rPr lang="en-US" sz="1600" dirty="0">
                <a:latin typeface="Times New Roman" panose="02020603050405020304" pitchFamily="18" charset="0"/>
                <a:cs typeface="Times New Roman" panose="02020603050405020304" pitchFamily="18" charset="0"/>
              </a:rPr>
              <a:t> KA, &amp; Diamantopoulos A. (2017). In defense of causal-formative indicators: A minority report. </a:t>
            </a:r>
            <a:r>
              <a:rPr lang="en-US" sz="1600" u="sng" dirty="0">
                <a:latin typeface="Times New Roman" panose="02020603050405020304" pitchFamily="18" charset="0"/>
                <a:cs typeface="Times New Roman" panose="02020603050405020304" pitchFamily="18" charset="0"/>
              </a:rPr>
              <a:t>Psychol Methods</a:t>
            </a:r>
            <a:r>
              <a:rPr lang="en-US" sz="1600" dirty="0">
                <a:latin typeface="Times New Roman" panose="02020603050405020304" pitchFamily="18" charset="0"/>
                <a:cs typeface="Times New Roman" panose="02020603050405020304" pitchFamily="18" charset="0"/>
              </a:rPr>
              <a:t>,22(3):581-596.</a:t>
            </a:r>
          </a:p>
        </p:txBody>
      </p:sp>
    </p:spTree>
    <p:extLst>
      <p:ext uri="{BB962C8B-B14F-4D97-AF65-F5344CB8AC3E}">
        <p14:creationId xmlns:p14="http://schemas.microsoft.com/office/powerpoint/2010/main" val="1086550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8DBFCA-90AA-6100-91CB-C573B348A7EB}"/>
              </a:ext>
            </a:extLst>
          </p:cNvPr>
          <p:cNvSpPr>
            <a:spLocks noGrp="1"/>
          </p:cNvSpPr>
          <p:nvPr>
            <p:ph type="sldNum" sz="quarter" idx="12"/>
          </p:nvPr>
        </p:nvSpPr>
        <p:spPr/>
        <p:txBody>
          <a:bodyPr/>
          <a:lstStyle/>
          <a:p>
            <a:pPr>
              <a:defRPr/>
            </a:pPr>
            <a:fld id="{A0912F54-4119-429D-8727-B5A1671FAA61}" type="slidenum">
              <a:rPr lang="en-US" smtClean="0"/>
              <a:pPr>
                <a:defRPr/>
              </a:pPr>
              <a:t>41</a:t>
            </a:fld>
            <a:endParaRPr lang="en-US"/>
          </a:p>
        </p:txBody>
      </p:sp>
      <p:graphicFrame>
        <p:nvGraphicFramePr>
          <p:cNvPr id="3" name="Object 2">
            <a:extLst>
              <a:ext uri="{FF2B5EF4-FFF2-40B4-BE49-F238E27FC236}">
                <a16:creationId xmlns:a16="http://schemas.microsoft.com/office/drawing/2014/main" id="{4A3D27C8-146F-5CCE-79BE-1B777ED62913}"/>
              </a:ext>
            </a:extLst>
          </p:cNvPr>
          <p:cNvGraphicFramePr>
            <a:graphicFrameLocks noChangeAspect="1"/>
          </p:cNvGraphicFramePr>
          <p:nvPr>
            <p:extLst>
              <p:ext uri="{D42A27DB-BD31-4B8C-83A1-F6EECF244321}">
                <p14:modId xmlns:p14="http://schemas.microsoft.com/office/powerpoint/2010/main" val="2051909668"/>
              </p:ext>
            </p:extLst>
          </p:nvPr>
        </p:nvGraphicFramePr>
        <p:xfrm>
          <a:off x="304800" y="136525"/>
          <a:ext cx="8534400" cy="6340475"/>
        </p:xfrm>
        <a:graphic>
          <a:graphicData uri="http://schemas.openxmlformats.org/presentationml/2006/ole">
            <mc:AlternateContent xmlns:mc="http://schemas.openxmlformats.org/markup-compatibility/2006">
              <mc:Choice xmlns:v="urn:schemas-microsoft-com:vml" Requires="v">
                <p:oleObj name="Acrobat Document" r:id="rId3" imgW="12192000" imgH="6858000" progId="Acrobat.Document.2020">
                  <p:embed/>
                </p:oleObj>
              </mc:Choice>
              <mc:Fallback>
                <p:oleObj name="Acrobat Document" r:id="rId3" imgW="12192000" imgH="6858000" progId="Acrobat.Document.2020">
                  <p:embed/>
                  <p:pic>
                    <p:nvPicPr>
                      <p:cNvPr id="0" name=""/>
                      <p:cNvPicPr/>
                      <p:nvPr/>
                    </p:nvPicPr>
                    <p:blipFill>
                      <a:blip r:embed="rId4"/>
                      <a:stretch>
                        <a:fillRect/>
                      </a:stretch>
                    </p:blipFill>
                    <p:spPr>
                      <a:xfrm>
                        <a:off x="304800" y="136525"/>
                        <a:ext cx="8534400" cy="6340475"/>
                      </a:xfrm>
                      <a:prstGeom prst="rect">
                        <a:avLst/>
                      </a:prstGeom>
                    </p:spPr>
                  </p:pic>
                </p:oleObj>
              </mc:Fallback>
            </mc:AlternateContent>
          </a:graphicData>
        </a:graphic>
      </p:graphicFrame>
    </p:spTree>
    <p:extLst>
      <p:ext uri="{BB962C8B-B14F-4D97-AF65-F5344CB8AC3E}">
        <p14:creationId xmlns:p14="http://schemas.microsoft.com/office/powerpoint/2010/main" val="314133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9979B0-EE99-A654-8447-53426AE64A14}"/>
              </a:ext>
            </a:extLst>
          </p:cNvPr>
          <p:cNvSpPr>
            <a:spLocks noGrp="1"/>
          </p:cNvSpPr>
          <p:nvPr>
            <p:ph type="sldNum" sz="quarter" idx="12"/>
          </p:nvPr>
        </p:nvSpPr>
        <p:spPr/>
        <p:txBody>
          <a:bodyPr/>
          <a:lstStyle/>
          <a:p>
            <a:pPr>
              <a:defRPr/>
            </a:pPr>
            <a:fld id="{A0912F54-4119-429D-8727-B5A1671FAA61}" type="slidenum">
              <a:rPr lang="en-US" smtClean="0"/>
              <a:pPr>
                <a:defRPr/>
              </a:pPr>
              <a:t>42</a:t>
            </a:fld>
            <a:endParaRPr lang="en-US"/>
          </a:p>
        </p:txBody>
      </p:sp>
      <p:pic>
        <p:nvPicPr>
          <p:cNvPr id="4" name="Picture 3" descr="A close-up of a flyer&#10;&#10;Description automatically generated">
            <a:extLst>
              <a:ext uri="{FF2B5EF4-FFF2-40B4-BE49-F238E27FC236}">
                <a16:creationId xmlns:a16="http://schemas.microsoft.com/office/drawing/2014/main" id="{8EF2DAAD-B18A-77F5-AF67-D17002910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6526"/>
            <a:ext cx="8839200" cy="6416674"/>
          </a:xfrm>
          <a:prstGeom prst="rect">
            <a:avLst/>
          </a:prstGeom>
        </p:spPr>
      </p:pic>
    </p:spTree>
    <p:extLst>
      <p:ext uri="{BB962C8B-B14F-4D97-AF65-F5344CB8AC3E}">
        <p14:creationId xmlns:p14="http://schemas.microsoft.com/office/powerpoint/2010/main" val="3801297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ED4C-AA32-C870-9524-92B6A3588D0A}"/>
              </a:ext>
            </a:extLst>
          </p:cNvPr>
          <p:cNvSpPr>
            <a:spLocks noGrp="1"/>
          </p:cNvSpPr>
          <p:nvPr>
            <p:ph type="title"/>
          </p:nvPr>
        </p:nvSpPr>
        <p:spPr/>
        <p:txBody>
          <a:bodyPr/>
          <a:lstStyle/>
          <a:p>
            <a:r>
              <a:rPr lang="en-US" dirty="0"/>
              <a:t>NCCIH December 2 2024 Event</a:t>
            </a:r>
          </a:p>
        </p:txBody>
      </p:sp>
      <p:sp>
        <p:nvSpPr>
          <p:cNvPr id="3" name="Content Placeholder 2">
            <a:extLst>
              <a:ext uri="{FF2B5EF4-FFF2-40B4-BE49-F238E27FC236}">
                <a16:creationId xmlns:a16="http://schemas.microsoft.com/office/drawing/2014/main" id="{392811D5-CEDC-53EE-88E6-1F61719AFFD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573B47B-0E54-AB6E-DE21-7C671373130F}"/>
              </a:ext>
            </a:extLst>
          </p:cNvPr>
          <p:cNvSpPr>
            <a:spLocks noGrp="1"/>
          </p:cNvSpPr>
          <p:nvPr>
            <p:ph type="sldNum" sz="quarter" idx="12"/>
          </p:nvPr>
        </p:nvSpPr>
        <p:spPr/>
        <p:txBody>
          <a:bodyPr/>
          <a:lstStyle/>
          <a:p>
            <a:pPr>
              <a:defRPr/>
            </a:pPr>
            <a:fld id="{8BFE1891-0CEC-44D8-B221-D5FCB52AB215}" type="slidenum">
              <a:rPr lang="en-US" smtClean="0"/>
              <a:pPr>
                <a:defRPr/>
              </a:pPr>
              <a:t>43</a:t>
            </a:fld>
            <a:endParaRPr lang="en-US"/>
          </a:p>
        </p:txBody>
      </p:sp>
      <p:pic>
        <p:nvPicPr>
          <p:cNvPr id="6" name="Picture 5">
            <a:extLst>
              <a:ext uri="{FF2B5EF4-FFF2-40B4-BE49-F238E27FC236}">
                <a16:creationId xmlns:a16="http://schemas.microsoft.com/office/drawing/2014/main" id="{09B53F5B-47D4-EA25-06D3-ACD41C4BD0D3}"/>
              </a:ext>
            </a:extLst>
          </p:cNvPr>
          <p:cNvPicPr>
            <a:picLocks noChangeAspect="1"/>
          </p:cNvPicPr>
          <p:nvPr/>
        </p:nvPicPr>
        <p:blipFill>
          <a:blip r:embed="rId2"/>
          <a:stretch>
            <a:fillRect/>
          </a:stretch>
        </p:blipFill>
        <p:spPr>
          <a:xfrm>
            <a:off x="76200" y="1235075"/>
            <a:ext cx="9144000" cy="54864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BDE7374-F325-6E7B-5211-3BB56AFCFFBB}"/>
                  </a:ext>
                </a:extLst>
              </p14:cNvPr>
              <p14:cNvContentPartPr/>
              <p14:nvPr/>
            </p14:nvContentPartPr>
            <p14:xfrm>
              <a:off x="2820863" y="1650354"/>
              <a:ext cx="5842800" cy="45000"/>
            </p14:xfrm>
          </p:contentPart>
        </mc:Choice>
        <mc:Fallback xmlns="">
          <p:pic>
            <p:nvPicPr>
              <p:cNvPr id="5" name="Ink 4">
                <a:extLst>
                  <a:ext uri="{FF2B5EF4-FFF2-40B4-BE49-F238E27FC236}">
                    <a16:creationId xmlns:a16="http://schemas.microsoft.com/office/drawing/2014/main" id="{2BDE7374-F325-6E7B-5211-3BB56AFCFFBB}"/>
                  </a:ext>
                </a:extLst>
              </p:cNvPr>
              <p:cNvPicPr/>
              <p:nvPr/>
            </p:nvPicPr>
            <p:blipFill>
              <a:blip r:embed="rId4"/>
              <a:stretch>
                <a:fillRect/>
              </a:stretch>
            </p:blipFill>
            <p:spPr>
              <a:xfrm>
                <a:off x="2766863" y="1542354"/>
                <a:ext cx="5950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6DBA93A-AAD7-93C6-B2D4-17F4D770BC56}"/>
                  </a:ext>
                </a:extLst>
              </p14:cNvPr>
              <p14:cNvContentPartPr/>
              <p14:nvPr/>
            </p14:nvContentPartPr>
            <p14:xfrm>
              <a:off x="267383" y="1950594"/>
              <a:ext cx="5344200" cy="124200"/>
            </p14:xfrm>
          </p:contentPart>
        </mc:Choice>
        <mc:Fallback xmlns="">
          <p:pic>
            <p:nvPicPr>
              <p:cNvPr id="7" name="Ink 6">
                <a:extLst>
                  <a:ext uri="{FF2B5EF4-FFF2-40B4-BE49-F238E27FC236}">
                    <a16:creationId xmlns:a16="http://schemas.microsoft.com/office/drawing/2014/main" id="{06DBA93A-AAD7-93C6-B2D4-17F4D770BC56}"/>
                  </a:ext>
                </a:extLst>
              </p:cNvPr>
              <p:cNvPicPr/>
              <p:nvPr/>
            </p:nvPicPr>
            <p:blipFill>
              <a:blip r:embed="rId6"/>
              <a:stretch>
                <a:fillRect/>
              </a:stretch>
            </p:blipFill>
            <p:spPr>
              <a:xfrm>
                <a:off x="213383" y="1842594"/>
                <a:ext cx="54518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E937FA6-B8DD-D3C0-B826-9A7B9420AF01}"/>
                  </a:ext>
                </a:extLst>
              </p14:cNvPr>
              <p14:cNvContentPartPr/>
              <p14:nvPr/>
            </p14:nvContentPartPr>
            <p14:xfrm>
              <a:off x="5664503" y="1972914"/>
              <a:ext cx="2165040" cy="45720"/>
            </p14:xfrm>
          </p:contentPart>
        </mc:Choice>
        <mc:Fallback xmlns="">
          <p:pic>
            <p:nvPicPr>
              <p:cNvPr id="8" name="Ink 7">
                <a:extLst>
                  <a:ext uri="{FF2B5EF4-FFF2-40B4-BE49-F238E27FC236}">
                    <a16:creationId xmlns:a16="http://schemas.microsoft.com/office/drawing/2014/main" id="{AE937FA6-B8DD-D3C0-B826-9A7B9420AF01}"/>
                  </a:ext>
                </a:extLst>
              </p:cNvPr>
              <p:cNvPicPr/>
              <p:nvPr/>
            </p:nvPicPr>
            <p:blipFill>
              <a:blip r:embed="rId8"/>
              <a:stretch>
                <a:fillRect/>
              </a:stretch>
            </p:blipFill>
            <p:spPr>
              <a:xfrm>
                <a:off x="5610503" y="1865274"/>
                <a:ext cx="2272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F0B5452-436E-1C36-36F6-6CCA17A16014}"/>
                  </a:ext>
                </a:extLst>
              </p14:cNvPr>
              <p14:cNvContentPartPr/>
              <p14:nvPr/>
            </p14:nvContentPartPr>
            <p14:xfrm>
              <a:off x="166943" y="2242554"/>
              <a:ext cx="7704720" cy="156240"/>
            </p14:xfrm>
          </p:contentPart>
        </mc:Choice>
        <mc:Fallback xmlns="">
          <p:pic>
            <p:nvPicPr>
              <p:cNvPr id="9" name="Ink 8">
                <a:extLst>
                  <a:ext uri="{FF2B5EF4-FFF2-40B4-BE49-F238E27FC236}">
                    <a16:creationId xmlns:a16="http://schemas.microsoft.com/office/drawing/2014/main" id="{EF0B5452-436E-1C36-36F6-6CCA17A16014}"/>
                  </a:ext>
                </a:extLst>
              </p:cNvPr>
              <p:cNvPicPr/>
              <p:nvPr/>
            </p:nvPicPr>
            <p:blipFill>
              <a:blip r:embed="rId10"/>
              <a:stretch>
                <a:fillRect/>
              </a:stretch>
            </p:blipFill>
            <p:spPr>
              <a:xfrm>
                <a:off x="112943" y="2134554"/>
                <a:ext cx="78123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B6219B6-A22A-B6D0-7B22-1282D2BF3B5D}"/>
                  </a:ext>
                </a:extLst>
              </p14:cNvPr>
              <p14:cNvContentPartPr/>
              <p14:nvPr/>
            </p14:nvContentPartPr>
            <p14:xfrm>
              <a:off x="2710703" y="2173794"/>
              <a:ext cx="4694040" cy="90000"/>
            </p14:xfrm>
          </p:contentPart>
        </mc:Choice>
        <mc:Fallback xmlns="">
          <p:pic>
            <p:nvPicPr>
              <p:cNvPr id="10" name="Ink 9">
                <a:extLst>
                  <a:ext uri="{FF2B5EF4-FFF2-40B4-BE49-F238E27FC236}">
                    <a16:creationId xmlns:a16="http://schemas.microsoft.com/office/drawing/2014/main" id="{3B6219B6-A22A-B6D0-7B22-1282D2BF3B5D}"/>
                  </a:ext>
                </a:extLst>
              </p:cNvPr>
              <p:cNvPicPr/>
              <p:nvPr/>
            </p:nvPicPr>
            <p:blipFill>
              <a:blip r:embed="rId12"/>
              <a:stretch>
                <a:fillRect/>
              </a:stretch>
            </p:blipFill>
            <p:spPr>
              <a:xfrm>
                <a:off x="2656703" y="2065794"/>
                <a:ext cx="4801680" cy="305640"/>
              </a:xfrm>
              <a:prstGeom prst="rect">
                <a:avLst/>
              </a:prstGeom>
            </p:spPr>
          </p:pic>
        </mc:Fallback>
      </mc:AlternateContent>
    </p:spTree>
    <p:extLst>
      <p:ext uri="{BB962C8B-B14F-4D97-AF65-F5344CB8AC3E}">
        <p14:creationId xmlns:p14="http://schemas.microsoft.com/office/powerpoint/2010/main" val="426498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1C00-16C0-FA89-5900-FD583BB5F833}"/>
              </a:ext>
            </a:extLst>
          </p:cNvPr>
          <p:cNvSpPr>
            <a:spLocks noGrp="1"/>
          </p:cNvSpPr>
          <p:nvPr>
            <p:ph type="title"/>
          </p:nvPr>
        </p:nvSpPr>
        <p:spPr>
          <a:xfrm>
            <a:off x="658387" y="-381000"/>
            <a:ext cx="7886700" cy="1325563"/>
          </a:xfrm>
        </p:spPr>
        <p:txBody>
          <a:bodyPr/>
          <a:lstStyle/>
          <a:p>
            <a:pPr algn="ctr"/>
            <a:r>
              <a:rPr lang="en-US" dirty="0">
                <a:latin typeface="Comic Sans MS" panose="030F0702030302020204" pitchFamily="66" charset="0"/>
              </a:rPr>
              <a:t>Bibliography</a:t>
            </a:r>
          </a:p>
        </p:txBody>
      </p:sp>
      <p:sp>
        <p:nvSpPr>
          <p:cNvPr id="3" name="Content Placeholder 2">
            <a:extLst>
              <a:ext uri="{FF2B5EF4-FFF2-40B4-BE49-F238E27FC236}">
                <a16:creationId xmlns:a16="http://schemas.microsoft.com/office/drawing/2014/main" id="{235DC515-E7B1-2382-206E-2D793F14438B}"/>
              </a:ext>
            </a:extLst>
          </p:cNvPr>
          <p:cNvSpPr>
            <a:spLocks noGrp="1"/>
          </p:cNvSpPr>
          <p:nvPr>
            <p:ph idx="1"/>
          </p:nvPr>
        </p:nvSpPr>
        <p:spPr>
          <a:xfrm>
            <a:off x="427463" y="609600"/>
            <a:ext cx="8686800" cy="6523036"/>
          </a:xfrm>
        </p:spPr>
        <p:txBody>
          <a:bodyPr>
            <a:normAutofit fontScale="40000" lnSpcReduction="20000"/>
          </a:bodyPr>
          <a:lstStyle/>
          <a:p>
            <a:pPr marL="0" indent="0" algn="l">
              <a:buNone/>
            </a:pPr>
            <a:r>
              <a:rPr lang="en-US" sz="3000" dirty="0">
                <a:effectLst/>
                <a:latin typeface="Comic Sans MS" panose="030F0702030302020204" pitchFamily="66" charset="0"/>
                <a:ea typeface="Times New Roman" panose="02020603050405020304" pitchFamily="18" charset="0"/>
              </a:rPr>
              <a:t>  Carle, A. C., Riley, W., Hays, R. D., &amp; Cella, D. (2015). Confirmatory factor analysis of the patient reported outcomes measurement information system (PROMIS) adult domain framework using item response theory scores.  </a:t>
            </a:r>
            <a:r>
              <a:rPr lang="en-US" sz="3000" u="sng" dirty="0">
                <a:effectLst/>
                <a:latin typeface="Comic Sans MS" panose="030F0702030302020204" pitchFamily="66" charset="0"/>
                <a:ea typeface="Times New Roman" panose="02020603050405020304" pitchFamily="18" charset="0"/>
              </a:rPr>
              <a:t>Medical Care</a:t>
            </a:r>
            <a:r>
              <a:rPr lang="en-US" sz="3000" dirty="0">
                <a:effectLst/>
                <a:latin typeface="Comic Sans MS" panose="030F0702030302020204" pitchFamily="66" charset="0"/>
                <a:ea typeface="Times New Roman" panose="02020603050405020304" pitchFamily="18" charset="0"/>
              </a:rPr>
              <a:t>, </a:t>
            </a:r>
            <a:r>
              <a:rPr lang="en-US" sz="3000" u="sng" dirty="0">
                <a:effectLst/>
                <a:latin typeface="Comic Sans MS" panose="030F0702030302020204" pitchFamily="66" charset="0"/>
                <a:ea typeface="Times New Roman" panose="02020603050405020304" pitchFamily="18" charset="0"/>
              </a:rPr>
              <a:t>53</a:t>
            </a:r>
            <a:r>
              <a:rPr lang="en-US" sz="3000" dirty="0">
                <a:effectLst/>
                <a:latin typeface="Comic Sans MS" panose="030F0702030302020204" pitchFamily="66" charset="0"/>
                <a:ea typeface="Times New Roman" panose="02020603050405020304" pitchFamily="18" charset="0"/>
              </a:rPr>
              <a:t>, 894-900.</a:t>
            </a:r>
          </a:p>
          <a:p>
            <a:pPr marL="0" indent="0">
              <a:buNone/>
            </a:pPr>
            <a:r>
              <a:rPr lang="en-US" sz="3000" b="0" i="0" u="none" strike="noStrike" baseline="0" dirty="0">
                <a:latin typeface="Comic Sans MS" panose="030F0702030302020204" pitchFamily="66" charset="0"/>
              </a:rPr>
              <a:t>  </a:t>
            </a:r>
            <a:r>
              <a:rPr lang="en-US" sz="3000" b="0" i="0" u="none" strike="noStrike" baseline="0" dirty="0" err="1">
                <a:latin typeface="Comic Sans MS" panose="030F0702030302020204" pitchFamily="66" charset="0"/>
              </a:rPr>
              <a:t>Essink</a:t>
            </a:r>
            <a:r>
              <a:rPr lang="en-US" sz="3000" b="0" i="0" u="none" strike="noStrike" baseline="0" dirty="0">
                <a:latin typeface="Comic Sans MS" panose="030F0702030302020204" pitchFamily="66" charset="0"/>
              </a:rPr>
              <a:t>-Bot, M. L., Krabbe, P. F., </a:t>
            </a:r>
            <a:r>
              <a:rPr lang="en-US" sz="3000" b="0" i="0" u="none" strike="noStrike" baseline="0" dirty="0" err="1">
                <a:latin typeface="Comic Sans MS" panose="030F0702030302020204" pitchFamily="66" charset="0"/>
              </a:rPr>
              <a:t>Bonsel</a:t>
            </a:r>
            <a:r>
              <a:rPr lang="en-US" sz="3000" b="0" i="0" u="none" strike="noStrike" baseline="0" dirty="0">
                <a:latin typeface="Comic Sans MS" panose="030F0702030302020204" pitchFamily="66" charset="0"/>
              </a:rPr>
              <a:t>, G. J., &amp; Aaronson, N. K. (1997). An empirical comparison of four generic health status measures. The Nottingham health profile, the medical outcomes study 36-item short-form health survey, the COOP/WONCA charts, and the </a:t>
            </a:r>
            <a:r>
              <a:rPr lang="en-US" sz="3000" b="0" i="0" u="none" strike="noStrike" baseline="0" dirty="0" err="1">
                <a:latin typeface="Comic Sans MS" panose="030F0702030302020204" pitchFamily="66" charset="0"/>
              </a:rPr>
              <a:t>EuroQol</a:t>
            </a:r>
            <a:r>
              <a:rPr lang="en-US" sz="3000" b="0" i="0" u="none" strike="noStrike" baseline="0" dirty="0">
                <a:latin typeface="Comic Sans MS" panose="030F0702030302020204" pitchFamily="66" charset="0"/>
              </a:rPr>
              <a:t> instrument. </a:t>
            </a:r>
            <a:r>
              <a:rPr lang="en-US" sz="3000" b="0" i="1" u="none" strike="noStrike" baseline="0" dirty="0">
                <a:latin typeface="Comic Sans MS" panose="030F0702030302020204" pitchFamily="66" charset="0"/>
              </a:rPr>
              <a:t>Medical Care, 35</a:t>
            </a:r>
            <a:r>
              <a:rPr lang="en-US" sz="3000" b="0" i="0" u="none" strike="noStrike" baseline="0" dirty="0">
                <a:latin typeface="Comic Sans MS" panose="030F0702030302020204" pitchFamily="66" charset="0"/>
              </a:rPr>
              <a:t>(5), 522–537.</a:t>
            </a:r>
          </a:p>
          <a:p>
            <a:pPr marL="0" indent="0">
              <a:buNone/>
            </a:pPr>
            <a:r>
              <a:rPr lang="en-US" altLang="en-US" sz="3000" dirty="0">
                <a:latin typeface="Comic Sans MS" panose="030F0702030302020204" pitchFamily="66" charset="0"/>
                <a:cs typeface="Times New Roman" panose="02020603050405020304" pitchFamily="18" charset="0"/>
              </a:rPr>
              <a:t>  </a:t>
            </a:r>
            <a:r>
              <a:rPr lang="en-US" altLang="en-US" sz="3000" dirty="0" err="1">
                <a:latin typeface="Comic Sans MS" panose="030F0702030302020204" pitchFamily="66" charset="0"/>
                <a:cs typeface="Times New Roman" panose="02020603050405020304" pitchFamily="18" charset="0"/>
              </a:rPr>
              <a:t>Farivar</a:t>
            </a:r>
            <a:r>
              <a:rPr lang="en-US" altLang="en-US" sz="3000" dirty="0">
                <a:latin typeface="Comic Sans MS" panose="030F0702030302020204" pitchFamily="66" charset="0"/>
                <a:cs typeface="Times New Roman" panose="02020603050405020304" pitchFamily="18" charset="0"/>
              </a:rPr>
              <a:t>, S. S., Cunningham, W. E., &amp; Hays, R. D.  (2007).  Correlated physical and mental health summary scores for the SF-36 and SF-12 health survey, V. 1.  </a:t>
            </a:r>
            <a:r>
              <a:rPr lang="en-US" altLang="en-US" sz="3000" i="1" dirty="0">
                <a:latin typeface="Comic Sans MS" panose="030F0702030302020204" pitchFamily="66" charset="0"/>
                <a:cs typeface="Times New Roman" panose="02020603050405020304" pitchFamily="18" charset="0"/>
              </a:rPr>
              <a:t>Health and Quality of Life Outcomes</a:t>
            </a:r>
            <a:r>
              <a:rPr lang="en-US" altLang="en-US" sz="3000" dirty="0">
                <a:latin typeface="Comic Sans MS" panose="030F0702030302020204" pitchFamily="66" charset="0"/>
                <a:cs typeface="Times New Roman" panose="02020603050405020304" pitchFamily="18" charset="0"/>
              </a:rPr>
              <a:t>, </a:t>
            </a:r>
            <a:r>
              <a:rPr lang="en-US" altLang="en-US" sz="3000" u="sng" dirty="0">
                <a:latin typeface="Comic Sans MS" panose="030F0702030302020204" pitchFamily="66" charset="0"/>
                <a:cs typeface="Times New Roman" panose="02020603050405020304" pitchFamily="18" charset="0"/>
              </a:rPr>
              <a:t>5</a:t>
            </a:r>
            <a:r>
              <a:rPr lang="en-US" altLang="en-US" sz="3000" dirty="0">
                <a:latin typeface="Comic Sans MS" panose="030F0702030302020204" pitchFamily="66" charset="0"/>
                <a:cs typeface="Times New Roman" panose="02020603050405020304" pitchFamily="18" charset="0"/>
              </a:rPr>
              <a:t>: 54. </a:t>
            </a:r>
          </a:p>
          <a:p>
            <a:pPr marL="0" indent="0">
              <a:buNone/>
            </a:pPr>
            <a:r>
              <a:rPr lang="en-US" sz="3000" dirty="0">
                <a:effectLst/>
                <a:latin typeface="Comic Sans MS" panose="030F0702030302020204" pitchFamily="66" charset="0"/>
                <a:ea typeface="Times New Roman" panose="02020603050405020304" pitchFamily="18" charset="0"/>
              </a:rPr>
              <a:t>  Hays, R.D., Herman, P.M., Qureshi, N., Rodriquez, A., &amp; Edelen, M. O.  (2024).  How well do seven self-report measures represent underlying back pain impact?  </a:t>
            </a:r>
            <a:r>
              <a:rPr lang="en-US" sz="3000" u="sng" dirty="0">
                <a:effectLst/>
                <a:latin typeface="Comic Sans MS" panose="030F0702030302020204" pitchFamily="66" charset="0"/>
                <a:ea typeface="Times New Roman" panose="02020603050405020304" pitchFamily="18" charset="0"/>
              </a:rPr>
              <a:t>Pain </a:t>
            </a:r>
            <a:r>
              <a:rPr lang="en-US" sz="3000" u="sng" dirty="0" err="1">
                <a:effectLst/>
                <a:latin typeface="Comic Sans MS" panose="030F0702030302020204" pitchFamily="66" charset="0"/>
                <a:ea typeface="Times New Roman" panose="02020603050405020304" pitchFamily="18" charset="0"/>
              </a:rPr>
              <a:t>Manag</a:t>
            </a:r>
            <a:r>
              <a:rPr lang="en-US" sz="3000" u="sng" dirty="0">
                <a:effectLst/>
                <a:latin typeface="Comic Sans MS" panose="030F0702030302020204" pitchFamily="66" charset="0"/>
                <a:ea typeface="Times New Roman" panose="02020603050405020304" pitchFamily="18" charset="0"/>
              </a:rPr>
              <a:t> </a:t>
            </a:r>
            <a:r>
              <a:rPr lang="en-US" sz="3000" u="sng" dirty="0" err="1">
                <a:effectLst/>
                <a:latin typeface="Comic Sans MS" panose="030F0702030302020204" pitchFamily="66" charset="0"/>
                <a:ea typeface="Times New Roman" panose="02020603050405020304" pitchFamily="18" charset="0"/>
              </a:rPr>
              <a:t>Nurs</a:t>
            </a:r>
            <a:r>
              <a:rPr lang="en-US" sz="3000" dirty="0">
                <a:effectLst/>
                <a:latin typeface="Comic Sans MS" panose="030F0702030302020204" pitchFamily="66" charset="0"/>
                <a:ea typeface="Times New Roman" panose="02020603050405020304" pitchFamily="18" charset="0"/>
              </a:rPr>
              <a:t>., 25(1): e1-e7.</a:t>
            </a:r>
            <a:endParaRPr lang="en-US" altLang="en-US" sz="3000" dirty="0">
              <a:latin typeface="Comic Sans MS" panose="030F0702030302020204" pitchFamily="66" charset="0"/>
              <a:cs typeface="Times New Roman" panose="02020603050405020304" pitchFamily="18" charset="0"/>
            </a:endParaRPr>
          </a:p>
          <a:p>
            <a:pPr marL="0" indent="0" algn="l">
              <a:buNone/>
            </a:pPr>
            <a:r>
              <a:rPr lang="en-US" sz="3000" dirty="0">
                <a:effectLst/>
                <a:latin typeface="Comic Sans MS" panose="030F0702030302020204" pitchFamily="66" charset="0"/>
                <a:ea typeface="Times New Roman" panose="02020603050405020304" pitchFamily="18" charset="0"/>
              </a:rPr>
              <a:t>  Hays, R. D., Rodriguez, A., Qureshi, N., Zeng, C., &amp; Edelen, M. O.  (2024).  Support for a single underlying dimension of self-reported health in a sample of adults with low back pain in the United States.  </a:t>
            </a:r>
            <a:r>
              <a:rPr lang="en-US" sz="3000" i="1" dirty="0">
                <a:effectLst/>
                <a:latin typeface="Comic Sans MS" panose="030F0702030302020204" pitchFamily="66" charset="0"/>
                <a:ea typeface="Times New Roman" panose="02020603050405020304" pitchFamily="18" charset="0"/>
              </a:rPr>
              <a:t>Applied Research in Quality of Life</a:t>
            </a:r>
            <a:r>
              <a:rPr lang="en-US" sz="3000" dirty="0">
                <a:effectLst/>
                <a:latin typeface="Comic Sans MS" panose="030F0702030302020204" pitchFamily="66" charset="0"/>
                <a:ea typeface="Times New Roman" panose="02020603050405020304" pitchFamily="18" charset="0"/>
              </a:rPr>
              <a:t>., 19(5): 2213-2226. doi:10.1007/s11482-024-10327-8.</a:t>
            </a:r>
          </a:p>
          <a:p>
            <a:pPr marL="0" indent="0">
              <a:buNone/>
            </a:pPr>
            <a:r>
              <a:rPr lang="en-US" sz="3000" dirty="0">
                <a:effectLst/>
                <a:latin typeface="Comic Sans MS" panose="030F0702030302020204" pitchFamily="66" charset="0"/>
                <a:ea typeface="Times New Roman" panose="02020603050405020304" pitchFamily="18" charset="0"/>
              </a:rPr>
              <a:t>  Hays, R. D., Spritzer, K. L., </a:t>
            </a:r>
            <a:r>
              <a:rPr lang="en-US" sz="3000" dirty="0" err="1">
                <a:effectLst/>
                <a:latin typeface="Comic Sans MS" panose="030F0702030302020204" pitchFamily="66" charset="0"/>
                <a:ea typeface="Times New Roman" panose="02020603050405020304" pitchFamily="18" charset="0"/>
              </a:rPr>
              <a:t>Schalet</a:t>
            </a:r>
            <a:r>
              <a:rPr lang="en-US" sz="3000" dirty="0">
                <a:effectLst/>
                <a:latin typeface="Comic Sans MS" panose="030F0702030302020204" pitchFamily="66" charset="0"/>
                <a:ea typeface="Times New Roman" panose="02020603050405020304" pitchFamily="18" charset="0"/>
              </a:rPr>
              <a:t>, B. D., &amp; Cella, D.  (2018). PROMS®-29 v2.0 profile physical and mental health summary scores.  </a:t>
            </a:r>
            <a:r>
              <a:rPr lang="en-US" sz="3000" i="1" dirty="0">
                <a:effectLst/>
                <a:latin typeface="Comic Sans MS" panose="030F0702030302020204" pitchFamily="66" charset="0"/>
                <a:ea typeface="Times New Roman" panose="02020603050405020304" pitchFamily="18" charset="0"/>
              </a:rPr>
              <a:t>Quality of Life Research</a:t>
            </a:r>
            <a:r>
              <a:rPr lang="en-US" sz="3000" dirty="0">
                <a:effectLst/>
                <a:latin typeface="Comic Sans MS" panose="030F0702030302020204" pitchFamily="66" charset="0"/>
                <a:ea typeface="Times New Roman" panose="02020603050405020304" pitchFamily="18" charset="0"/>
              </a:rPr>
              <a:t>, 27 (7), 1885-1891</a:t>
            </a:r>
          </a:p>
          <a:p>
            <a:pPr marL="0" indent="0" algn="l">
              <a:buNone/>
            </a:pPr>
            <a:r>
              <a:rPr lang="en-US" sz="3000" b="0" i="0" u="none" strike="noStrike" baseline="0" dirty="0">
                <a:latin typeface="Comic Sans MS" panose="030F0702030302020204" pitchFamily="66" charset="0"/>
              </a:rPr>
              <a:t>  Hays, R. D., &amp; Stewart, A. L. (1990). The structure of self-reported health in chronic disease patients. </a:t>
            </a:r>
            <a:r>
              <a:rPr lang="en-US" sz="3000" b="0" i="1" u="none" strike="noStrike" baseline="0" dirty="0">
                <a:latin typeface="Comic Sans MS" panose="030F0702030302020204" pitchFamily="66" charset="0"/>
              </a:rPr>
              <a:t>Psychological Assessment, 2</a:t>
            </a:r>
            <a:r>
              <a:rPr lang="en-US" sz="3000" b="0" i="0" u="none" strike="noStrike" baseline="0" dirty="0">
                <a:latin typeface="Comic Sans MS" panose="030F0702030302020204" pitchFamily="66" charset="0"/>
              </a:rPr>
              <a:t>(1), 22–30.</a:t>
            </a:r>
          </a:p>
          <a:p>
            <a:pPr marL="0" indent="0">
              <a:buNone/>
            </a:pPr>
            <a:r>
              <a:rPr lang="en-US" sz="3000" dirty="0">
                <a:effectLst/>
                <a:latin typeface="Comic Sans MS" panose="030F0702030302020204" pitchFamily="66" charset="0"/>
                <a:ea typeface="Times New Roman" panose="02020603050405020304" pitchFamily="18" charset="0"/>
              </a:rPr>
              <a:t>  Herman, P. M., Rodriquez, A., Edelen, M. O., </a:t>
            </a:r>
            <a:r>
              <a:rPr lang="en-US" sz="3000" dirty="0" err="1">
                <a:effectLst/>
                <a:latin typeface="Comic Sans MS" panose="030F0702030302020204" pitchFamily="66" charset="0"/>
                <a:ea typeface="Times New Roman" panose="02020603050405020304" pitchFamily="18" charset="0"/>
              </a:rPr>
              <a:t>DiGuiseppi</a:t>
            </a:r>
            <a:r>
              <a:rPr lang="en-US" sz="3000" dirty="0">
                <a:effectLst/>
                <a:latin typeface="Comic Sans MS" panose="030F0702030302020204" pitchFamily="66" charset="0"/>
                <a:ea typeface="Times New Roman" panose="02020603050405020304" pitchFamily="18" charset="0"/>
              </a:rPr>
              <a:t>, G., Zeng, C., Coulter, I. D., &amp; Hays, R. D.  (2024).  A perspective on the measurement of whole person health.  </a:t>
            </a:r>
            <a:r>
              <a:rPr lang="en-US" sz="3000" i="1" dirty="0">
                <a:effectLst/>
                <a:latin typeface="Comic Sans MS" panose="030F0702030302020204" pitchFamily="66" charset="0"/>
                <a:ea typeface="Times New Roman" panose="02020603050405020304" pitchFamily="18" charset="0"/>
              </a:rPr>
              <a:t>Med Care</a:t>
            </a:r>
            <a:r>
              <a:rPr lang="en-US" sz="3000" dirty="0">
                <a:effectLst/>
                <a:latin typeface="Comic Sans MS" panose="030F0702030302020204" pitchFamily="66" charset="0"/>
                <a:ea typeface="Times New Roman" panose="02020603050405020304" pitchFamily="18" charset="0"/>
              </a:rPr>
              <a:t>., 62(12), S24-26.  </a:t>
            </a:r>
          </a:p>
          <a:p>
            <a:pPr marL="0" indent="0">
              <a:buNone/>
            </a:pPr>
            <a:r>
              <a:rPr lang="en-US" sz="3000" dirty="0">
                <a:latin typeface="Comic Sans MS" panose="030F0702030302020204" pitchFamily="66" charset="0"/>
              </a:rPr>
              <a:t>  Lins, L, &amp; Carvalho FM. (2016). SF-36 total score as a single measure of health-related quality of life: Scoping review. </a:t>
            </a:r>
            <a:r>
              <a:rPr lang="en-US" sz="3000" i="1" dirty="0">
                <a:latin typeface="Comic Sans MS" panose="030F0702030302020204" pitchFamily="66" charset="0"/>
              </a:rPr>
              <a:t>SAGE Open Med.</a:t>
            </a:r>
            <a:r>
              <a:rPr lang="en-US" sz="3000" dirty="0">
                <a:latin typeface="Comic Sans MS" panose="030F0702030302020204" pitchFamily="66" charset="0"/>
              </a:rPr>
              <a:t>. 4:2050312116671725. .</a:t>
            </a:r>
            <a:endParaRPr lang="en-US" sz="3000" b="0" i="0" u="none" strike="noStrike" baseline="0" dirty="0">
              <a:latin typeface="Comic Sans MS" panose="030F0702030302020204" pitchFamily="66" charset="0"/>
            </a:endParaRPr>
          </a:p>
          <a:p>
            <a:pPr marL="0" indent="0" algn="l">
              <a:buNone/>
            </a:pPr>
            <a:r>
              <a:rPr lang="en-US" sz="3000" i="0" u="none" strike="noStrike" baseline="0" dirty="0">
                <a:latin typeface="Comic Sans MS" panose="030F0702030302020204" pitchFamily="66" charset="0"/>
              </a:rPr>
              <a:t>  </a:t>
            </a:r>
            <a:r>
              <a:rPr lang="en-US" sz="3000" i="0" u="none" strike="noStrike" baseline="0" dirty="0" err="1">
                <a:latin typeface="Comic Sans MS" panose="030F0702030302020204" pitchFamily="66" charset="0"/>
              </a:rPr>
              <a:t>Nortvedt</a:t>
            </a:r>
            <a:r>
              <a:rPr lang="en-US" sz="3000" i="0" u="none" strike="noStrike" baseline="0" dirty="0">
                <a:latin typeface="Comic Sans MS" panose="030F0702030302020204" pitchFamily="66" charset="0"/>
              </a:rPr>
              <a:t> M, Riise T, </a:t>
            </a:r>
            <a:r>
              <a:rPr lang="en-US" sz="3000" i="0" u="none" strike="noStrike" baseline="0" dirty="0" err="1">
                <a:latin typeface="Comic Sans MS" panose="030F0702030302020204" pitchFamily="66" charset="0"/>
              </a:rPr>
              <a:t>Myhr</a:t>
            </a:r>
            <a:r>
              <a:rPr lang="en-US" sz="3000" i="0" u="none" strike="noStrike" baseline="0" dirty="0">
                <a:latin typeface="Comic Sans MS" panose="030F0702030302020204" pitchFamily="66" charset="0"/>
              </a:rPr>
              <a:t> K, Nyland H. Performance of the SF-36, SF-12 and RAND-36 summary scales in a multiple sclerosis population. </a:t>
            </a:r>
            <a:r>
              <a:rPr lang="en-US" sz="3000" i="1" u="none" strike="noStrike" baseline="0" dirty="0">
                <a:latin typeface="Comic Sans MS" panose="030F0702030302020204" pitchFamily="66" charset="0"/>
              </a:rPr>
              <a:t>Med Care </a:t>
            </a:r>
            <a:r>
              <a:rPr lang="en-US" sz="3000" i="0" u="none" strike="noStrike" baseline="0" dirty="0">
                <a:latin typeface="Comic Sans MS" panose="030F0702030302020204" pitchFamily="66" charset="0"/>
              </a:rPr>
              <a:t>2000; 38: 1022–8.</a:t>
            </a:r>
          </a:p>
          <a:p>
            <a:pPr marL="0" indent="0" algn="l">
              <a:buNone/>
            </a:pPr>
            <a:r>
              <a:rPr lang="en-US" sz="3000" dirty="0">
                <a:latin typeface="Comic Sans MS" panose="030F0702030302020204" pitchFamily="66" charset="0"/>
              </a:rPr>
              <a:t>  </a:t>
            </a:r>
            <a:r>
              <a:rPr lang="en-US" altLang="en-US" sz="3000" dirty="0" err="1">
                <a:latin typeface="Comic Sans MS" panose="030F0702030302020204" pitchFamily="66" charset="0"/>
              </a:rPr>
              <a:t>Palimaru</a:t>
            </a:r>
            <a:r>
              <a:rPr lang="en-US" altLang="en-US" sz="3000" dirty="0">
                <a:latin typeface="Comic Sans MS" panose="030F0702030302020204" pitchFamily="66" charset="0"/>
              </a:rPr>
              <a:t>, A., &amp; Hays, R. D.  (2017).  Associations of health-related quality of life  with overall quality of life in the Patient-Reported Outcomes Measurement  Information System (PROMIS®) Project. </a:t>
            </a:r>
            <a:r>
              <a:rPr lang="en-US" altLang="en-US" sz="3000" i="1" dirty="0">
                <a:latin typeface="Comic Sans MS" panose="030F0702030302020204" pitchFamily="66" charset="0"/>
              </a:rPr>
              <a:t>Applied Research in Quality of Life</a:t>
            </a:r>
            <a:r>
              <a:rPr lang="en-US" altLang="en-US" sz="3000" dirty="0">
                <a:latin typeface="Comic Sans MS" panose="030F0702030302020204" pitchFamily="66" charset="0"/>
              </a:rPr>
              <a:t>, 12, 241-250. </a:t>
            </a:r>
            <a:endParaRPr lang="en-US" sz="3000" i="0" u="none" strike="noStrike" baseline="0" dirty="0">
              <a:latin typeface="Comic Sans MS" panose="030F0702030302020204" pitchFamily="66" charset="0"/>
            </a:endParaRPr>
          </a:p>
          <a:p>
            <a:pPr marL="0" indent="0" algn="l">
              <a:buNone/>
            </a:pPr>
            <a:r>
              <a:rPr lang="en-US" sz="3000" b="0" i="0" u="none" strike="noStrike" baseline="0" dirty="0">
                <a:latin typeface="Comic Sans MS" panose="030F0702030302020204" pitchFamily="66" charset="0"/>
              </a:rPr>
              <a:t>   Simon, G. E., </a:t>
            </a:r>
            <a:r>
              <a:rPr lang="en-US" sz="3000" b="0" i="0" u="none" strike="noStrike" baseline="0" dirty="0" err="1">
                <a:latin typeface="Comic Sans MS" panose="030F0702030302020204" pitchFamily="66" charset="0"/>
              </a:rPr>
              <a:t>Revicki</a:t>
            </a:r>
            <a:r>
              <a:rPr lang="en-US" sz="3000" b="0" i="0" u="none" strike="noStrike" baseline="0" dirty="0">
                <a:latin typeface="Comic Sans MS" panose="030F0702030302020204" pitchFamily="66" charset="0"/>
              </a:rPr>
              <a:t>, D. A., Grothaus, L., &amp; </a:t>
            </a:r>
            <a:r>
              <a:rPr lang="en-US" sz="3000" b="0" i="0" u="none" strike="noStrike" baseline="0" dirty="0" err="1">
                <a:latin typeface="Comic Sans MS" panose="030F0702030302020204" pitchFamily="66" charset="0"/>
              </a:rPr>
              <a:t>Vonkorff</a:t>
            </a:r>
            <a:r>
              <a:rPr lang="en-US" sz="3000" b="0" i="0" u="none" strike="noStrike" baseline="0" dirty="0">
                <a:latin typeface="Comic Sans MS" panose="030F0702030302020204" pitchFamily="66" charset="0"/>
              </a:rPr>
              <a:t>, M. (1998). SF-36 summary scores: Are physical and mental health truly distinct? </a:t>
            </a:r>
            <a:r>
              <a:rPr lang="en-US" sz="3000" b="0" i="1" strike="noStrike" baseline="0" dirty="0">
                <a:latin typeface="Comic Sans MS" panose="030F0702030302020204" pitchFamily="66" charset="0"/>
              </a:rPr>
              <a:t>Med Care </a:t>
            </a:r>
            <a:r>
              <a:rPr lang="en-US" sz="3000" b="0" i="0" u="none" strike="noStrike" baseline="0" dirty="0">
                <a:latin typeface="Comic Sans MS" panose="030F0702030302020204" pitchFamily="66" charset="0"/>
              </a:rPr>
              <a:t>36(4): 567-572. </a:t>
            </a:r>
          </a:p>
          <a:p>
            <a:pPr marL="0" indent="0">
              <a:buNone/>
            </a:pPr>
            <a:r>
              <a:rPr lang="en-US" sz="3000" dirty="0">
                <a:effectLst/>
                <a:latin typeface="Comic Sans MS" panose="030F0702030302020204" pitchFamily="66" charset="0"/>
                <a:ea typeface="Times New Roman" panose="02020603050405020304" pitchFamily="18" charset="0"/>
              </a:rPr>
              <a:t>  Vickrey, B. G., Hays, R. D</a:t>
            </a:r>
            <a:r>
              <a:rPr lang="en-US" sz="3000" b="1" dirty="0">
                <a:effectLst/>
                <a:latin typeface="Comic Sans MS" panose="030F0702030302020204" pitchFamily="66" charset="0"/>
                <a:ea typeface="Times New Roman" panose="02020603050405020304" pitchFamily="18" charset="0"/>
              </a:rPr>
              <a:t>.</a:t>
            </a:r>
            <a:r>
              <a:rPr lang="en-US" sz="3000" dirty="0">
                <a:effectLst/>
                <a:latin typeface="Comic Sans MS" panose="030F0702030302020204" pitchFamily="66" charset="0"/>
                <a:ea typeface="Times New Roman" panose="02020603050405020304" pitchFamily="18" charset="0"/>
              </a:rPr>
              <a:t>, </a:t>
            </a:r>
            <a:r>
              <a:rPr lang="en-US" sz="3000" dirty="0" err="1">
                <a:effectLst/>
                <a:latin typeface="Comic Sans MS" panose="030F0702030302020204" pitchFamily="66" charset="0"/>
                <a:ea typeface="Times New Roman" panose="02020603050405020304" pitchFamily="18" charset="0"/>
              </a:rPr>
              <a:t>Harooni</a:t>
            </a:r>
            <a:r>
              <a:rPr lang="en-US" sz="3000" dirty="0">
                <a:effectLst/>
                <a:latin typeface="Comic Sans MS" panose="030F0702030302020204" pitchFamily="66" charset="0"/>
                <a:ea typeface="Times New Roman" panose="02020603050405020304" pitchFamily="18" charset="0"/>
              </a:rPr>
              <a:t>, R., Myers, L. W., &amp; Ellison, G. W. (1995). A health-related quality of life measure for multiple sclerosis. </a:t>
            </a:r>
            <a:r>
              <a:rPr lang="en-US" sz="3000" i="1" dirty="0">
                <a:effectLst/>
                <a:latin typeface="Comic Sans MS" panose="030F0702030302020204" pitchFamily="66" charset="0"/>
                <a:ea typeface="Times New Roman" panose="02020603050405020304" pitchFamily="18" charset="0"/>
              </a:rPr>
              <a:t>Quality of Life Research</a:t>
            </a:r>
            <a:r>
              <a:rPr lang="en-US" sz="3000" dirty="0">
                <a:effectLst/>
                <a:latin typeface="Comic Sans MS" panose="030F0702030302020204" pitchFamily="66" charset="0"/>
                <a:ea typeface="Times New Roman" panose="02020603050405020304" pitchFamily="18" charset="0"/>
              </a:rPr>
              <a:t>, 4, 187-206.</a:t>
            </a:r>
            <a:endParaRPr lang="en-US" sz="3000" b="0" i="0" u="none" strike="noStrike" baseline="0" dirty="0">
              <a:latin typeface="Comic Sans MS" panose="030F0702030302020204" pitchFamily="66" charset="0"/>
            </a:endParaRPr>
          </a:p>
          <a:p>
            <a:pPr marL="0" indent="0" algn="l">
              <a:buNone/>
            </a:pPr>
            <a:r>
              <a:rPr lang="en-US" sz="3000" b="0" i="0" u="none" strike="noStrike" baseline="0" dirty="0">
                <a:latin typeface="Comic Sans MS" panose="030F0702030302020204" pitchFamily="66" charset="0"/>
              </a:rPr>
              <a:t>   </a:t>
            </a:r>
            <a:r>
              <a:rPr lang="en-US" sz="3000" b="0" u="none" strike="noStrike" baseline="0" dirty="0">
                <a:latin typeface="Comic Sans MS" panose="030F0702030302020204" pitchFamily="66" charset="0"/>
              </a:rPr>
              <a:t>W</a:t>
            </a:r>
            <a:r>
              <a:rPr lang="en-US" sz="3000" u="none" strike="noStrike" baseline="0" dirty="0">
                <a:latin typeface="Comic Sans MS" panose="030F0702030302020204" pitchFamily="66" charset="0"/>
              </a:rPr>
              <a:t>are, JE, Kosinski M, Keller SD. (1994). </a:t>
            </a:r>
            <a:r>
              <a:rPr lang="en-US" sz="3000" i="1" u="none" strike="noStrike" baseline="0" dirty="0">
                <a:latin typeface="Comic Sans MS" panose="030F0702030302020204" pitchFamily="66" charset="0"/>
              </a:rPr>
              <a:t>SF-36 Physical and mental health summary scales: A user’s manual</a:t>
            </a:r>
            <a:r>
              <a:rPr lang="en-US" sz="3000" u="none" strike="noStrike" baseline="0" dirty="0">
                <a:latin typeface="Comic Sans MS" panose="030F0702030302020204" pitchFamily="66" charset="0"/>
              </a:rPr>
              <a:t>. Boston, MA: The Health Institute: New England Medical Center.</a:t>
            </a:r>
          </a:p>
          <a:p>
            <a:pPr marL="0" indent="0" algn="l">
              <a:buNone/>
            </a:pPr>
            <a:r>
              <a:rPr lang="en-US" sz="3000" dirty="0">
                <a:latin typeface="Comic Sans MS" panose="030F0702030302020204" pitchFamily="66" charset="0"/>
              </a:rPr>
              <a:t>   Wilson IB, Cleary PD. (1995). Linking clinical variables with health-related quality of life. A conceptual model of patient outcomes. </a:t>
            </a:r>
            <a:r>
              <a:rPr lang="en-US" sz="3000" i="1" dirty="0">
                <a:latin typeface="Comic Sans MS" panose="030F0702030302020204" pitchFamily="66" charset="0"/>
              </a:rPr>
              <a:t>JAMA</a:t>
            </a:r>
            <a:r>
              <a:rPr lang="en-US" sz="3000" dirty="0">
                <a:latin typeface="Comic Sans MS" panose="030F0702030302020204" pitchFamily="66" charset="0"/>
              </a:rPr>
              <a:t>, 273(1):59-65. </a:t>
            </a:r>
            <a:endParaRPr lang="en-US" sz="3000" u="none" strike="noStrike" baseline="0" dirty="0">
              <a:latin typeface="Comic Sans MS" panose="030F0702030302020204" pitchFamily="66" charset="0"/>
            </a:endParaRPr>
          </a:p>
          <a:p>
            <a:pPr marL="0" indent="0">
              <a:buNone/>
            </a:pPr>
            <a:r>
              <a:rPr lang="en-US" sz="3000" kern="100" dirty="0">
                <a:effectLst/>
                <a:latin typeface="Comic Sans MS" panose="030F0702030302020204" pitchFamily="66" charset="0"/>
                <a:ea typeface="Calibri" panose="020F0502020204030204" pitchFamily="34" charset="0"/>
                <a:cs typeface="Times New Roman" panose="02020603050405020304" pitchFamily="18" charset="0"/>
              </a:rPr>
              <a:t>   Yin, S., </a:t>
            </a:r>
            <a:r>
              <a:rPr lang="en-US" sz="3000" kern="100" dirty="0" err="1">
                <a:effectLst/>
                <a:latin typeface="Comic Sans MS" panose="030F0702030302020204" pitchFamily="66" charset="0"/>
                <a:ea typeface="Calibri" panose="020F0502020204030204" pitchFamily="34" charset="0"/>
                <a:cs typeface="Times New Roman" panose="02020603050405020304" pitchFamily="18" charset="0"/>
              </a:rPr>
              <a:t>Njai</a:t>
            </a:r>
            <a:r>
              <a:rPr lang="en-US" sz="3000" kern="100" dirty="0">
                <a:effectLst/>
                <a:latin typeface="Comic Sans MS" panose="030F0702030302020204" pitchFamily="66" charset="0"/>
                <a:ea typeface="Calibri" panose="020F0502020204030204" pitchFamily="34" charset="0"/>
                <a:cs typeface="Times New Roman" panose="02020603050405020304" pitchFamily="18" charset="0"/>
              </a:rPr>
              <a:t>, R., Barker, L., Siegel, P. Z., &amp; Liao, Y.  (2016). Summarizing health-related quality of life (HRQOL): Development and testing of a one-factor model. </a:t>
            </a:r>
            <a:r>
              <a:rPr lang="en-US" sz="3000" i="1" kern="100" dirty="0">
                <a:effectLst/>
                <a:latin typeface="Comic Sans MS" panose="030F0702030302020204" pitchFamily="66" charset="0"/>
                <a:ea typeface="Calibri" panose="020F0502020204030204" pitchFamily="34" charset="0"/>
                <a:cs typeface="Times New Roman" panose="02020603050405020304" pitchFamily="18" charset="0"/>
              </a:rPr>
              <a:t>Population Health Metrics</a:t>
            </a:r>
            <a:r>
              <a:rPr lang="en-US" sz="3000" kern="100" dirty="0">
                <a:effectLst/>
                <a:latin typeface="Comic Sans MS" panose="030F0702030302020204" pitchFamily="66" charset="0"/>
                <a:ea typeface="Calibri" panose="020F0502020204030204" pitchFamily="34" charset="0"/>
                <a:cs typeface="Times New Roman" panose="02020603050405020304" pitchFamily="18" charset="0"/>
              </a:rPr>
              <a:t>, 14, 22. </a:t>
            </a:r>
          </a:p>
          <a:p>
            <a:pPr marL="0" indent="0" algn="l">
              <a:buNone/>
            </a:pPr>
            <a:endParaRPr lang="en-US" sz="1500" dirty="0">
              <a:latin typeface="Comic Sans MS" panose="030F0702030302020204" pitchFamily="66"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9B81163-922B-7779-C8E9-FE2A4650F4E1}"/>
              </a:ext>
            </a:extLst>
          </p:cNvPr>
          <p:cNvSpPr>
            <a:spLocks noGrp="1"/>
          </p:cNvSpPr>
          <p:nvPr>
            <p:ph type="sldNum" sz="quarter" idx="12"/>
          </p:nvPr>
        </p:nvSpPr>
        <p:spPr/>
        <p:txBody>
          <a:bodyPr/>
          <a:lstStyle/>
          <a:p>
            <a:fld id="{65D2B266-4D06-451D-AF49-BBC90F75CA38}" type="slidenum">
              <a:rPr lang="en-US" smtClean="0"/>
              <a:t>44</a:t>
            </a:fld>
            <a:endParaRPr lang="en-US"/>
          </a:p>
        </p:txBody>
      </p:sp>
    </p:spTree>
    <p:extLst>
      <p:ext uri="{BB962C8B-B14F-4D97-AF65-F5344CB8AC3E}">
        <p14:creationId xmlns:p14="http://schemas.microsoft.com/office/powerpoint/2010/main" val="1349833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sz="4000" dirty="0"/>
              <a:t> </a:t>
            </a:r>
            <a:r>
              <a:rPr lang="en-US" altLang="en-US" sz="6000" dirty="0">
                <a:latin typeface="Comic Sans MS" panose="030F0702030302020204" pitchFamily="66" charset="0"/>
              </a:rPr>
              <a:t> </a:t>
            </a:r>
            <a:endParaRPr lang="en-US" altLang="en-US" sz="4000" dirty="0">
              <a:latin typeface="Comic Sans MS" panose="030F0702030302020204" pitchFamily="66" charset="0"/>
            </a:endParaRPr>
          </a:p>
        </p:txBody>
      </p:sp>
      <p:sp>
        <p:nvSpPr>
          <p:cNvPr id="655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815369-C7B3-4CC5-B5F5-F7B1610AE81E}" type="slidenum">
              <a:rPr lang="en-US" altLang="en-US" sz="1400" smtClean="0">
                <a:latin typeface="Times New Roman" panose="02020603050405020304" pitchFamily="18" charset="0"/>
              </a:rPr>
              <a:pPr>
                <a:spcBef>
                  <a:spcPct val="0"/>
                </a:spcBef>
                <a:buFontTx/>
                <a:buNone/>
              </a:pPr>
              <a:t>45</a:t>
            </a:fld>
            <a:endParaRPr lang="en-US" altLang="en-US" sz="1400">
              <a:latin typeface="Times New Roman" panose="02020603050405020304" pitchFamily="18" charset="0"/>
            </a:endParaRPr>
          </a:p>
        </p:txBody>
      </p:sp>
      <p:pic>
        <p:nvPicPr>
          <p:cNvPr id="65540" name="Picture 3" descr="hays-burning-tex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029199"/>
            <a:ext cx="4238741"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ext, whiteboard&#10;&#10;Description automatically generated">
            <a:extLst>
              <a:ext uri="{FF2B5EF4-FFF2-40B4-BE49-F238E27FC236}">
                <a16:creationId xmlns:a16="http://schemas.microsoft.com/office/drawing/2014/main" id="{D8C94D55-9A3F-4A38-9B10-8CAFDAD658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214951"/>
            <a:ext cx="4419600" cy="1524000"/>
          </a:xfrm>
          <a:prstGeom prst="rect">
            <a:avLst/>
          </a:prstGeom>
        </p:spPr>
      </p:pic>
      <p:sp>
        <p:nvSpPr>
          <p:cNvPr id="2" name="TextBox 1">
            <a:extLst>
              <a:ext uri="{FF2B5EF4-FFF2-40B4-BE49-F238E27FC236}">
                <a16:creationId xmlns:a16="http://schemas.microsoft.com/office/drawing/2014/main" id="{6B7746DC-541B-B4A7-A37A-928F3E1D3ED2}"/>
              </a:ext>
            </a:extLst>
          </p:cNvPr>
          <p:cNvSpPr txBox="1"/>
          <p:nvPr/>
        </p:nvSpPr>
        <p:spPr>
          <a:xfrm>
            <a:off x="533400" y="846138"/>
            <a:ext cx="8153400" cy="707886"/>
          </a:xfrm>
          <a:prstGeom prst="rect">
            <a:avLst/>
          </a:prstGeom>
          <a:noFill/>
        </p:spPr>
        <p:txBody>
          <a:bodyPr wrap="square" rtlCol="0">
            <a:spAutoFit/>
          </a:bodyPr>
          <a:lstStyle/>
          <a:p>
            <a:pPr algn="ctr"/>
            <a:r>
              <a:rPr lang="en-US" sz="4000" dirty="0">
                <a:latin typeface="Comic Sans MS" panose="030F0702030302020204" pitchFamily="66" charset="0"/>
              </a:rPr>
              <a:t>Thank you</a:t>
            </a:r>
            <a:r>
              <a:rPr lang="en-US" dirty="0"/>
              <a:t>..</a:t>
            </a:r>
          </a:p>
        </p:txBody>
      </p:sp>
    </p:spTree>
    <p:extLst>
      <p:ext uri="{BB962C8B-B14F-4D97-AF65-F5344CB8AC3E}">
        <p14:creationId xmlns:p14="http://schemas.microsoft.com/office/powerpoint/2010/main" val="412323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04C5-70D1-AE7A-BC89-EABF4B61B799}"/>
              </a:ext>
            </a:extLst>
          </p:cNvPr>
          <p:cNvSpPr>
            <a:spLocks noGrp="1"/>
          </p:cNvSpPr>
          <p:nvPr>
            <p:ph type="title"/>
          </p:nvPr>
        </p:nvSpPr>
        <p:spPr>
          <a:xfrm>
            <a:off x="1906" y="-90781"/>
            <a:ext cx="9067800" cy="1325563"/>
          </a:xfrm>
        </p:spPr>
        <p:txBody>
          <a:bodyPr>
            <a:normAutofit/>
          </a:bodyPr>
          <a:lstStyle/>
          <a:p>
            <a:pPr algn="ctr"/>
            <a:r>
              <a:rPr lang="en-US" sz="3600" dirty="0">
                <a:latin typeface="Comic Sans MS" panose="030F0702030302020204" pitchFamily="66" charset="0"/>
              </a:rPr>
              <a:t>Physical and Mental Health Dimensions </a:t>
            </a:r>
          </a:p>
        </p:txBody>
      </p:sp>
      <p:sp>
        <p:nvSpPr>
          <p:cNvPr id="3" name="Content Placeholder 2">
            <a:extLst>
              <a:ext uri="{FF2B5EF4-FFF2-40B4-BE49-F238E27FC236}">
                <a16:creationId xmlns:a16="http://schemas.microsoft.com/office/drawing/2014/main" id="{AF0BEC3F-F9E6-B1B3-1465-6AB419B5FCA9}"/>
              </a:ext>
            </a:extLst>
          </p:cNvPr>
          <p:cNvSpPr>
            <a:spLocks noGrp="1"/>
          </p:cNvSpPr>
          <p:nvPr>
            <p:ph idx="1"/>
          </p:nvPr>
        </p:nvSpPr>
        <p:spPr>
          <a:xfrm>
            <a:off x="0" y="1752600"/>
            <a:ext cx="9233210" cy="4351338"/>
          </a:xfrm>
        </p:spPr>
        <p:txBody>
          <a:bodyPr>
            <a:normAutofit fontScale="40000" lnSpcReduction="20000"/>
          </a:bodyPr>
          <a:lstStyle/>
          <a:p>
            <a:pPr>
              <a:lnSpc>
                <a:spcPct val="170000"/>
              </a:lnSpc>
            </a:pPr>
            <a:r>
              <a:rPr lang="en-US" sz="70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Correlations of 0.60 and larger between physical and mental health factors have been consistently found. </a:t>
            </a:r>
          </a:p>
          <a:p>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endParaRPr lang="en-US" sz="32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endParaRPr lang="en-US" sz="2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l">
              <a:buNone/>
            </a:pPr>
            <a:r>
              <a:rPr lang="en-US" sz="1800" b="0" i="0" u="none" strike="noStrike" baseline="0" dirty="0">
                <a:latin typeface="Comic Sans MS" panose="030F0702030302020204" pitchFamily="66" charset="0"/>
              </a:rPr>
              <a:t>   </a:t>
            </a:r>
          </a:p>
          <a:p>
            <a:pPr marL="0" indent="0" algn="l">
              <a:buNone/>
            </a:pPr>
            <a:endParaRPr lang="en-US" sz="1800" b="0" i="0" u="none" strike="noStrike" baseline="0" dirty="0">
              <a:latin typeface="Comic Sans MS" panose="030F0702030302020204" pitchFamily="66" charset="0"/>
            </a:endParaRPr>
          </a:p>
          <a:p>
            <a:pPr marL="0" indent="0" algn="l">
              <a:buNone/>
            </a:pPr>
            <a:endParaRPr lang="en-US" sz="1800" b="0" i="0" u="none" strike="noStrike" baseline="0" dirty="0">
              <a:latin typeface="Comic Sans MS" panose="030F0702030302020204" pitchFamily="66" charset="0"/>
            </a:endParaRPr>
          </a:p>
          <a:p>
            <a:pPr marL="0" indent="0" algn="l">
              <a:buNone/>
            </a:pPr>
            <a:r>
              <a:rPr lang="en-US" sz="2600" dirty="0">
                <a:latin typeface="Comic Sans MS" panose="030F0702030302020204" pitchFamily="66" charset="0"/>
              </a:rPr>
              <a:t>   </a:t>
            </a:r>
          </a:p>
        </p:txBody>
      </p:sp>
      <p:sp>
        <p:nvSpPr>
          <p:cNvPr id="4" name="Slide Number Placeholder 3">
            <a:extLst>
              <a:ext uri="{FF2B5EF4-FFF2-40B4-BE49-F238E27FC236}">
                <a16:creationId xmlns:a16="http://schemas.microsoft.com/office/drawing/2014/main" id="{3F585F1B-0689-5241-10DC-D745AA2C7BFD}"/>
              </a:ext>
            </a:extLst>
          </p:cNvPr>
          <p:cNvSpPr>
            <a:spLocks noGrp="1"/>
          </p:cNvSpPr>
          <p:nvPr>
            <p:ph type="sldNum" sz="quarter" idx="12"/>
          </p:nvPr>
        </p:nvSpPr>
        <p:spPr>
          <a:xfrm>
            <a:off x="6457950" y="6217355"/>
            <a:ext cx="2057400" cy="365125"/>
          </a:xfrm>
        </p:spPr>
        <p:txBody>
          <a:bodyPr/>
          <a:lstStyle/>
          <a:p>
            <a:fld id="{65D2B266-4D06-451D-AF49-BBC90F75CA38}" type="slidenum">
              <a:rPr lang="en-US" smtClean="0"/>
              <a:t>5</a:t>
            </a:fld>
            <a:endParaRPr lang="en-US"/>
          </a:p>
        </p:txBody>
      </p:sp>
      <p:sp>
        <p:nvSpPr>
          <p:cNvPr id="5" name="Oval 4">
            <a:extLst>
              <a:ext uri="{FF2B5EF4-FFF2-40B4-BE49-F238E27FC236}">
                <a16:creationId xmlns:a16="http://schemas.microsoft.com/office/drawing/2014/main" id="{0FA80443-7C44-B94C-0807-67EBEA5DD629}"/>
              </a:ext>
            </a:extLst>
          </p:cNvPr>
          <p:cNvSpPr/>
          <p:nvPr/>
        </p:nvSpPr>
        <p:spPr>
          <a:xfrm>
            <a:off x="3847546" y="4108425"/>
            <a:ext cx="1447800" cy="14336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Physical</a:t>
            </a:r>
          </a:p>
          <a:p>
            <a:pPr algn="ctr"/>
            <a:r>
              <a:rPr lang="en-US" dirty="0"/>
              <a:t>Health</a:t>
            </a:r>
          </a:p>
        </p:txBody>
      </p:sp>
      <p:sp>
        <p:nvSpPr>
          <p:cNvPr id="6" name="Oval 5">
            <a:extLst>
              <a:ext uri="{FF2B5EF4-FFF2-40B4-BE49-F238E27FC236}">
                <a16:creationId xmlns:a16="http://schemas.microsoft.com/office/drawing/2014/main" id="{DFF24C9E-1447-67C9-FA19-B9705F43F7C1}"/>
              </a:ext>
            </a:extLst>
          </p:cNvPr>
          <p:cNvSpPr/>
          <p:nvPr/>
        </p:nvSpPr>
        <p:spPr>
          <a:xfrm>
            <a:off x="5876146" y="4171524"/>
            <a:ext cx="1447800" cy="13705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Mental</a:t>
            </a:r>
          </a:p>
          <a:p>
            <a:pPr algn="ctr"/>
            <a:r>
              <a:rPr lang="en-US" dirty="0"/>
              <a:t>Health</a:t>
            </a:r>
          </a:p>
        </p:txBody>
      </p:sp>
      <p:sp>
        <p:nvSpPr>
          <p:cNvPr id="8" name="TextBox 7">
            <a:extLst>
              <a:ext uri="{FF2B5EF4-FFF2-40B4-BE49-F238E27FC236}">
                <a16:creationId xmlns:a16="http://schemas.microsoft.com/office/drawing/2014/main" id="{A3F32050-EF6E-C7F5-6002-ECF4D5C84F6A}"/>
              </a:ext>
            </a:extLst>
          </p:cNvPr>
          <p:cNvSpPr txBox="1"/>
          <p:nvPr/>
        </p:nvSpPr>
        <p:spPr>
          <a:xfrm>
            <a:off x="151846" y="5801033"/>
            <a:ext cx="8839200" cy="1200329"/>
          </a:xfrm>
          <a:prstGeom prst="rect">
            <a:avLst/>
          </a:prstGeom>
          <a:noFill/>
        </p:spPr>
        <p:txBody>
          <a:bodyPr wrap="square" rtlCol="0">
            <a:spAutoFit/>
          </a:bodyPr>
          <a:lstStyle/>
          <a:p>
            <a:pPr lvl="1"/>
            <a:endParaRPr lang="en-US" sz="18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lvl="1"/>
            <a:r>
              <a:rPr lang="en-US" sz="18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Hays &amp; Stewart (1990); </a:t>
            </a:r>
            <a:r>
              <a:rPr lang="en-US" sz="1800" kern="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Essink</a:t>
            </a:r>
            <a:r>
              <a:rPr lang="en-US" sz="18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-Bot et al. (1997); Hays et al. (2018)</a:t>
            </a:r>
          </a:p>
          <a:p>
            <a:pPr lvl="1"/>
            <a:endParaRPr lang="en-US" sz="1800" kern="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r>
              <a:rPr lang="en-US" dirty="0"/>
              <a:t>                                           </a:t>
            </a:r>
          </a:p>
        </p:txBody>
      </p:sp>
      <p:sp>
        <p:nvSpPr>
          <p:cNvPr id="61" name="Arrow: Down 60">
            <a:extLst>
              <a:ext uri="{FF2B5EF4-FFF2-40B4-BE49-F238E27FC236}">
                <a16:creationId xmlns:a16="http://schemas.microsoft.com/office/drawing/2014/main" id="{4E2901F3-9F6D-9650-4451-26D42B4B2ADF}"/>
              </a:ext>
            </a:extLst>
          </p:cNvPr>
          <p:cNvSpPr/>
          <p:nvPr/>
        </p:nvSpPr>
        <p:spPr>
          <a:xfrm>
            <a:off x="4316998" y="3590607"/>
            <a:ext cx="484632" cy="5809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Down 61">
            <a:extLst>
              <a:ext uri="{FF2B5EF4-FFF2-40B4-BE49-F238E27FC236}">
                <a16:creationId xmlns:a16="http://schemas.microsoft.com/office/drawing/2014/main" id="{E1A87A82-FA21-7512-5DA4-7DB6B1B9FA52}"/>
              </a:ext>
            </a:extLst>
          </p:cNvPr>
          <p:cNvSpPr/>
          <p:nvPr/>
        </p:nvSpPr>
        <p:spPr>
          <a:xfrm>
            <a:off x="6357730" y="3617381"/>
            <a:ext cx="484632" cy="5809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lock Arc 62">
            <a:extLst>
              <a:ext uri="{FF2B5EF4-FFF2-40B4-BE49-F238E27FC236}">
                <a16:creationId xmlns:a16="http://schemas.microsoft.com/office/drawing/2014/main" id="{3C41CD33-359F-C795-114A-88247EF25470}"/>
              </a:ext>
            </a:extLst>
          </p:cNvPr>
          <p:cNvSpPr/>
          <p:nvPr/>
        </p:nvSpPr>
        <p:spPr>
          <a:xfrm>
            <a:off x="4453760" y="3160181"/>
            <a:ext cx="2251840" cy="914400"/>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222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542B-8904-1FB2-14B3-5161E6DC1AE1}"/>
              </a:ext>
            </a:extLst>
          </p:cNvPr>
          <p:cNvSpPr>
            <a:spLocks noGrp="1"/>
          </p:cNvSpPr>
          <p:nvPr>
            <p:ph type="title"/>
          </p:nvPr>
        </p:nvSpPr>
        <p:spPr>
          <a:xfrm>
            <a:off x="636084" y="70429"/>
            <a:ext cx="7886700" cy="1325563"/>
          </a:xfrm>
        </p:spPr>
        <p:txBody>
          <a:bodyPr/>
          <a:lstStyle/>
          <a:p>
            <a:pPr algn="ct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8087F65-41E2-5C46-B898-595EE913CED0}"/>
              </a:ext>
            </a:extLst>
          </p:cNvPr>
          <p:cNvSpPr>
            <a:spLocks noGrp="1"/>
          </p:cNvSpPr>
          <p:nvPr>
            <p:ph idx="1"/>
          </p:nvPr>
        </p:nvSpPr>
        <p:spPr>
          <a:xfrm>
            <a:off x="152400" y="2006600"/>
            <a:ext cx="8610600" cy="4780971"/>
          </a:xfrm>
        </p:spPr>
        <p:txBody>
          <a:bodyPr>
            <a:normAutofit fontScale="92500" lnSpcReduction="10000"/>
          </a:bodyPr>
          <a:lstStyle/>
          <a:p>
            <a:pPr marL="0" indent="0">
              <a:buNone/>
            </a:pPr>
            <a:r>
              <a:rPr lang="en-US" sz="3600" dirty="0">
                <a:latin typeface="Comic Sans MS" panose="030F0702030302020204" pitchFamily="66" charset="0"/>
              </a:rPr>
              <a:t>SF-36</a:t>
            </a:r>
          </a:p>
          <a:p>
            <a:r>
              <a:rPr lang="en-US" sz="3600" dirty="0">
                <a:latin typeface="Comic Sans MS" panose="030F0702030302020204" pitchFamily="66" charset="0"/>
              </a:rPr>
              <a:t>“Physical Health” scales</a:t>
            </a:r>
          </a:p>
          <a:p>
            <a:pPr lvl="2"/>
            <a:r>
              <a:rPr lang="en-US" sz="3000" dirty="0">
                <a:latin typeface="Comic Sans MS" panose="030F0702030302020204" pitchFamily="66" charset="0"/>
              </a:rPr>
              <a:t>Physical function</a:t>
            </a:r>
          </a:p>
          <a:p>
            <a:pPr lvl="2"/>
            <a:r>
              <a:rPr lang="en-US" sz="3000" dirty="0">
                <a:latin typeface="Comic Sans MS" panose="030F0702030302020204" pitchFamily="66" charset="0"/>
              </a:rPr>
              <a:t>Role-Physical</a:t>
            </a:r>
          </a:p>
          <a:p>
            <a:pPr lvl="2"/>
            <a:r>
              <a:rPr lang="en-US" sz="3000" dirty="0">
                <a:latin typeface="Comic Sans MS" panose="030F0702030302020204" pitchFamily="66" charset="0"/>
              </a:rPr>
              <a:t>Bodily pain</a:t>
            </a:r>
          </a:p>
          <a:p>
            <a:pPr lvl="2"/>
            <a:r>
              <a:rPr lang="en-US" sz="3000" i="1" dirty="0">
                <a:latin typeface="Comic Sans MS" panose="030F0702030302020204" pitchFamily="66" charset="0"/>
              </a:rPr>
              <a:t>General health perceptions</a:t>
            </a:r>
          </a:p>
          <a:p>
            <a:r>
              <a:rPr lang="en-US" sz="3600" dirty="0">
                <a:latin typeface="Comic Sans MS" panose="030F0702030302020204" pitchFamily="66" charset="0"/>
              </a:rPr>
              <a:t>“Mental Health” scales</a:t>
            </a:r>
          </a:p>
          <a:p>
            <a:pPr lvl="2"/>
            <a:r>
              <a:rPr lang="en-US" sz="3000" dirty="0">
                <a:latin typeface="Comic Sans MS" panose="030F0702030302020204" pitchFamily="66" charset="0"/>
              </a:rPr>
              <a:t>Mental health (emotional well-being)</a:t>
            </a:r>
          </a:p>
          <a:p>
            <a:pPr lvl="2"/>
            <a:r>
              <a:rPr lang="en-US" sz="3000" dirty="0">
                <a:latin typeface="Comic Sans MS" panose="030F0702030302020204" pitchFamily="66" charset="0"/>
              </a:rPr>
              <a:t>Role-Emotional</a:t>
            </a:r>
          </a:p>
          <a:p>
            <a:pPr lvl="2"/>
            <a:r>
              <a:rPr lang="en-US" sz="3000" i="1" dirty="0">
                <a:latin typeface="Comic Sans MS" panose="030F0702030302020204" pitchFamily="66" charset="0"/>
              </a:rPr>
              <a:t>Energy</a:t>
            </a:r>
          </a:p>
          <a:p>
            <a:pPr lvl="2"/>
            <a:r>
              <a:rPr lang="en-US" sz="3000" i="1" dirty="0">
                <a:latin typeface="Comic Sans MS" panose="030F0702030302020204" pitchFamily="66" charset="0"/>
              </a:rPr>
              <a:t>Social function</a:t>
            </a:r>
          </a:p>
        </p:txBody>
      </p:sp>
      <p:sp>
        <p:nvSpPr>
          <p:cNvPr id="4" name="Slide Number Placeholder 3">
            <a:extLst>
              <a:ext uri="{FF2B5EF4-FFF2-40B4-BE49-F238E27FC236}">
                <a16:creationId xmlns:a16="http://schemas.microsoft.com/office/drawing/2014/main" id="{C6137E93-DF97-1783-8C23-D7B220414D5C}"/>
              </a:ext>
            </a:extLst>
          </p:cNvPr>
          <p:cNvSpPr>
            <a:spLocks noGrp="1"/>
          </p:cNvSpPr>
          <p:nvPr>
            <p:ph type="sldNum" sz="quarter" idx="12"/>
          </p:nvPr>
        </p:nvSpPr>
        <p:spPr/>
        <p:txBody>
          <a:bodyPr/>
          <a:lstStyle/>
          <a:p>
            <a:fld id="{65D2B266-4D06-451D-AF49-BBC90F75CA38}" type="slidenum">
              <a:rPr lang="en-US" smtClean="0"/>
              <a:t>6</a:t>
            </a:fld>
            <a:endParaRPr lang="en-US"/>
          </a:p>
        </p:txBody>
      </p:sp>
      <p:pic>
        <p:nvPicPr>
          <p:cNvPr id="9" name="Picture 8">
            <a:extLst>
              <a:ext uri="{FF2B5EF4-FFF2-40B4-BE49-F238E27FC236}">
                <a16:creationId xmlns:a16="http://schemas.microsoft.com/office/drawing/2014/main" id="{EC7B405C-91D4-050A-42F0-081EBD85F7ED}"/>
              </a:ext>
            </a:extLst>
          </p:cNvPr>
          <p:cNvPicPr>
            <a:picLocks noChangeAspect="1"/>
          </p:cNvPicPr>
          <p:nvPr/>
        </p:nvPicPr>
        <p:blipFill>
          <a:blip r:embed="rId3"/>
          <a:stretch>
            <a:fillRect/>
          </a:stretch>
        </p:blipFill>
        <p:spPr>
          <a:xfrm>
            <a:off x="-44605" y="6231"/>
            <a:ext cx="9188605" cy="1633654"/>
          </a:xfrm>
          <a:prstGeom prst="rect">
            <a:avLst/>
          </a:prstGeom>
        </p:spPr>
      </p:pic>
    </p:spTree>
    <p:extLst>
      <p:ext uri="{BB962C8B-B14F-4D97-AF65-F5344CB8AC3E}">
        <p14:creationId xmlns:p14="http://schemas.microsoft.com/office/powerpoint/2010/main" val="233135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839E45-C3B6-80B3-1AE5-DFE7D3AAB080}"/>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a:lnSpc>
                <a:spcPct val="90000"/>
              </a:lnSpc>
            </a:pPr>
            <a:r>
              <a:rPr lang="en-US" sz="3000" kern="1200" dirty="0">
                <a:solidFill>
                  <a:srgbClr val="FFFFFF"/>
                </a:solidFill>
                <a:latin typeface="+mj-lt"/>
                <a:ea typeface="+mj-ea"/>
                <a:cs typeface="+mj-cs"/>
              </a:rPr>
              <a:t>Even though physical and mental health are positively correlated</a:t>
            </a:r>
          </a:p>
        </p:txBody>
      </p:sp>
      <p:pic>
        <p:nvPicPr>
          <p:cNvPr id="10" name="Content Placeholder 9">
            <a:extLst>
              <a:ext uri="{FF2B5EF4-FFF2-40B4-BE49-F238E27FC236}">
                <a16:creationId xmlns:a16="http://schemas.microsoft.com/office/drawing/2014/main" id="{489830B7-18C0-6570-5D74-0D595038588D}"/>
              </a:ext>
            </a:extLst>
          </p:cNvPr>
          <p:cNvPicPr>
            <a:picLocks noGrp="1" noChangeAspect="1"/>
          </p:cNvPicPr>
          <p:nvPr>
            <p:ph idx="1"/>
          </p:nvPr>
        </p:nvPicPr>
        <p:blipFill>
          <a:blip r:embed="rId3"/>
          <a:stretch>
            <a:fillRect/>
          </a:stretch>
        </p:blipFill>
        <p:spPr>
          <a:xfrm>
            <a:off x="3376821" y="914400"/>
            <a:ext cx="5419311" cy="5867399"/>
          </a:xfrm>
          <a:prstGeom prst="rect">
            <a:avLst/>
          </a:prstGeom>
        </p:spPr>
      </p:pic>
    </p:spTree>
    <p:extLst>
      <p:ext uri="{BB962C8B-B14F-4D97-AF65-F5344CB8AC3E}">
        <p14:creationId xmlns:p14="http://schemas.microsoft.com/office/powerpoint/2010/main" val="57203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3FD25E-7319-4DBA-A1C8-80F404D1814E}" type="slidenum">
              <a:rPr lang="en-US" altLang="en-US" sz="1400"/>
              <a:pPr eaLnBrk="1" hangingPunct="1">
                <a:spcBef>
                  <a:spcPct val="0"/>
                </a:spcBef>
                <a:buFontTx/>
                <a:buNone/>
              </a:pPr>
              <a:t>8</a:t>
            </a:fld>
            <a:endParaRPr lang="en-US" altLang="en-US" sz="1400"/>
          </a:p>
        </p:txBody>
      </p:sp>
      <p:sp>
        <p:nvSpPr>
          <p:cNvPr id="230402" name="Rectangle 2"/>
          <p:cNvSpPr>
            <a:spLocks noChangeArrowheads="1"/>
          </p:cNvSpPr>
          <p:nvPr/>
        </p:nvSpPr>
        <p:spPr bwMode="auto">
          <a:xfrm>
            <a:off x="0" y="525463"/>
            <a:ext cx="9144000" cy="473075"/>
          </a:xfrm>
          <a:prstGeom prst="rect">
            <a:avLst/>
          </a:prstGeom>
          <a:noFill/>
          <a:ln w="12700">
            <a:noFill/>
            <a:miter lim="800000"/>
            <a:headEnd/>
            <a:tailEnd/>
          </a:ln>
          <a:effectLst/>
        </p:spPr>
        <p:txBody>
          <a:bodyPr wrap="none" lIns="90488" tIns="44450" rIns="90488" bIns="44450" anchor="ctr"/>
          <a:lstStyle/>
          <a:p>
            <a:pPr algn="ctr">
              <a:defRPr/>
            </a:pPr>
            <a:r>
              <a:rPr lang="en-US" altLang="en-US" sz="4000" b="0" dirty="0">
                <a:solidFill>
                  <a:schemeClr val="tx2"/>
                </a:solidFill>
                <a:effectLst>
                  <a:outerShdw blurRad="38100" dist="38100" dir="2700000" algn="tl">
                    <a:srgbClr val="C0C0C0"/>
                  </a:outerShdw>
                </a:effectLst>
                <a:latin typeface="Comic Sans MS" pitchFamily="66" charset="0"/>
                <a:cs typeface="+mn-cs"/>
              </a:rPr>
              <a:t>536 Primary Care Patients </a:t>
            </a:r>
          </a:p>
          <a:p>
            <a:pPr algn="ctr">
              <a:defRPr/>
            </a:pPr>
            <a:r>
              <a:rPr lang="en-US" altLang="en-US" sz="4000" b="0" dirty="0">
                <a:solidFill>
                  <a:schemeClr val="tx2"/>
                </a:solidFill>
                <a:effectLst>
                  <a:outerShdw blurRad="38100" dist="38100" dir="2700000" algn="tl">
                    <a:srgbClr val="C0C0C0"/>
                  </a:outerShdw>
                </a:effectLst>
                <a:latin typeface="Comic Sans MS" pitchFamily="66" charset="0"/>
                <a:cs typeface="+mn-cs"/>
              </a:rPr>
              <a:t>Initiating Antidepressant Treatment</a:t>
            </a:r>
            <a:endParaRPr lang="en-US" altLang="en-US" sz="4000" b="0" dirty="0">
              <a:solidFill>
                <a:schemeClr val="tx2"/>
              </a:solidFill>
              <a:latin typeface="Comic Sans MS" pitchFamily="66" charset="0"/>
              <a:cs typeface="+mn-cs"/>
            </a:endParaRPr>
          </a:p>
        </p:txBody>
      </p:sp>
      <p:sp>
        <p:nvSpPr>
          <p:cNvPr id="230403" name="Rectangle 3"/>
          <p:cNvSpPr>
            <a:spLocks noChangeArrowheads="1"/>
          </p:cNvSpPr>
          <p:nvPr/>
        </p:nvSpPr>
        <p:spPr bwMode="auto">
          <a:xfrm>
            <a:off x="-76200" y="2104676"/>
            <a:ext cx="9144000" cy="4354513"/>
          </a:xfrm>
          <a:prstGeom prst="rect">
            <a:avLst/>
          </a:prstGeom>
          <a:noFill/>
          <a:ln w="12700">
            <a:noFill/>
            <a:miter lim="800000"/>
            <a:headEnd/>
            <a:tailEnd/>
          </a:ln>
          <a:effectLst/>
        </p:spPr>
        <p:txBody>
          <a:bodyPr lIns="90488" tIns="44450" rIns="90488" bIns="44450" anchor="ctr" anchorCtr="1"/>
          <a:lstStyle/>
          <a:p>
            <a:pPr defTabSz="971550">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3-month improvements in “Physical Health” measures</a:t>
            </a:r>
          </a:p>
          <a:p>
            <a:pPr lvl="1" defTabSz="971550">
              <a:spcBef>
                <a:spcPct val="20000"/>
              </a:spcBef>
              <a:buClr>
                <a:srgbClr val="33CC33"/>
              </a:buClr>
              <a:buFont typeface="Wingdings 2" pitchFamily="18" charset="2"/>
              <a:buChar char="³"/>
              <a:defRPr/>
            </a:pPr>
            <a:r>
              <a:rPr lang="en-US" altLang="en-US" sz="2400" dirty="0">
                <a:effectLst>
                  <a:outerShdw blurRad="38100" dist="38100" dir="2700000" algn="tl">
                    <a:srgbClr val="C0C0C0"/>
                  </a:outerShdw>
                </a:effectLst>
                <a:latin typeface="Comic Sans MS" pitchFamily="66" charset="0"/>
              </a:rPr>
              <a:t>P</a:t>
            </a:r>
            <a:r>
              <a:rPr lang="en-US" altLang="en-US" sz="2400" b="0" dirty="0">
                <a:effectLst>
                  <a:outerShdw blurRad="38100" dist="38100" dir="2700000" algn="tl">
                    <a:srgbClr val="C0C0C0"/>
                  </a:outerShdw>
                </a:effectLst>
                <a:latin typeface="Comic Sans MS" pitchFamily="66" charset="0"/>
                <a:cs typeface="+mn-cs"/>
              </a:rPr>
              <a:t>hysical functioning, role—physical, pain, general health perceptions) </a:t>
            </a:r>
            <a:endParaRPr lang="en-US" altLang="en-US" sz="2400" dirty="0">
              <a:effectLst>
                <a:outerShdw blurRad="38100" dist="38100" dir="2700000" algn="tl">
                  <a:srgbClr val="C0C0C0"/>
                </a:outerShdw>
              </a:effectLst>
              <a:latin typeface="Comic Sans MS" pitchFamily="66" charset="0"/>
            </a:endParaRPr>
          </a:p>
          <a:p>
            <a:pPr lvl="1" defTabSz="971550">
              <a:spcBef>
                <a:spcPct val="20000"/>
              </a:spcBef>
              <a:buClr>
                <a:srgbClr val="33CC33"/>
              </a:buClr>
              <a:defRPr/>
            </a:pPr>
            <a:r>
              <a:rPr lang="en-US" altLang="en-US" sz="2400" b="0" dirty="0">
                <a:effectLst>
                  <a:outerShdw blurRad="38100" dist="38100" dir="2700000" algn="tl">
                    <a:srgbClr val="C0C0C0"/>
                  </a:outerShdw>
                </a:effectLst>
                <a:latin typeface="Comic Sans MS" pitchFamily="66" charset="0"/>
                <a:cs typeface="+mn-cs"/>
              </a:rPr>
              <a:t>of </a:t>
            </a:r>
            <a:r>
              <a:rPr lang="en-US" altLang="en-US" sz="2400" b="0" u="sng" dirty="0">
                <a:effectLst>
                  <a:outerShdw blurRad="38100" dist="38100" dir="2700000" algn="tl">
                    <a:srgbClr val="C0C0C0"/>
                  </a:outerShdw>
                </a:effectLst>
                <a:latin typeface="Comic Sans MS" pitchFamily="66" charset="0"/>
                <a:cs typeface="+mn-cs"/>
              </a:rPr>
              <a:t>0.28 to 0.49 </a:t>
            </a:r>
            <a:r>
              <a:rPr lang="en-US" altLang="en-US" sz="2400" b="0" dirty="0">
                <a:effectLst>
                  <a:outerShdw blurRad="38100" dist="38100" dir="2700000" algn="tl">
                    <a:srgbClr val="C0C0C0"/>
                  </a:outerShdw>
                </a:effectLst>
                <a:latin typeface="Comic Sans MS" pitchFamily="66" charset="0"/>
                <a:cs typeface="+mn-cs"/>
              </a:rPr>
              <a:t>SDs.</a:t>
            </a:r>
          </a:p>
          <a:p>
            <a:pPr defTabSz="971550">
              <a:spcBef>
                <a:spcPct val="20000"/>
              </a:spcBef>
              <a:buClr>
                <a:srgbClr val="33CC33"/>
              </a:buClr>
              <a:buFont typeface="Wingdings 2" pitchFamily="18" charset="2"/>
              <a:buChar char="³"/>
              <a:defRPr/>
            </a:pPr>
            <a:endParaRPr lang="en-US" altLang="en-US" sz="2400" b="0" dirty="0">
              <a:effectLst>
                <a:outerShdw blurRad="38100" dist="38100" dir="2700000" algn="tl">
                  <a:srgbClr val="C0C0C0"/>
                </a:outerShdw>
              </a:effectLst>
              <a:latin typeface="Comic Sans MS" pitchFamily="66" charset="0"/>
              <a:cs typeface="+mn-cs"/>
            </a:endParaRPr>
          </a:p>
          <a:p>
            <a:pPr defTabSz="971550">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SF-36 Physical Component Summary Score (PCS) did </a:t>
            </a:r>
            <a:r>
              <a:rPr lang="en-US" altLang="en-US" sz="2400" b="0" u="sng" dirty="0">
                <a:effectLst>
                  <a:outerShdw blurRad="38100" dist="38100" dir="2700000" algn="tl">
                    <a:srgbClr val="C0C0C0"/>
                  </a:outerShdw>
                </a:effectLst>
                <a:latin typeface="Comic Sans MS" pitchFamily="66" charset="0"/>
                <a:cs typeface="+mn-cs"/>
              </a:rPr>
              <a:t>not</a:t>
            </a:r>
            <a:r>
              <a:rPr lang="en-US" altLang="en-US" sz="2400" b="0" dirty="0">
                <a:effectLst>
                  <a:outerShdw blurRad="38100" dist="38100" dir="2700000" algn="tl">
                    <a:srgbClr val="C0C0C0"/>
                  </a:outerShdw>
                </a:effectLst>
                <a:latin typeface="Comic Sans MS" pitchFamily="66" charset="0"/>
                <a:cs typeface="+mn-cs"/>
              </a:rPr>
              <a:t> improve</a:t>
            </a:r>
            <a:r>
              <a:rPr lang="en-US" altLang="en-US" sz="2400" dirty="0">
                <a:effectLst>
                  <a:outerShdw blurRad="38100" dist="38100" dir="2700000" algn="tl">
                    <a:srgbClr val="C0C0C0"/>
                  </a:outerShdw>
                </a:effectLst>
                <a:latin typeface="Comic Sans MS" pitchFamily="66" charset="0"/>
              </a:rPr>
              <a:t> because worse </a:t>
            </a:r>
            <a:r>
              <a:rPr lang="en-US" altLang="en-US" sz="2400" b="0" dirty="0">
                <a:effectLst>
                  <a:outerShdw blurRad="38100" dist="38100" dir="2700000" algn="tl">
                    <a:srgbClr val="C0C0C0"/>
                  </a:outerShdw>
                </a:effectLst>
                <a:latin typeface="Comic Sans MS" pitchFamily="66" charset="0"/>
                <a:cs typeface="+mn-cs"/>
              </a:rPr>
              <a:t>scores for “Mental Health” measures </a:t>
            </a:r>
          </a:p>
          <a:p>
            <a:pPr lvl="1" defTabSz="971550">
              <a:spcBef>
                <a:spcPct val="20000"/>
              </a:spcBef>
              <a:buClr>
                <a:srgbClr val="33CC33"/>
              </a:buClr>
              <a:buFont typeface="Wingdings 2" pitchFamily="18" charset="2"/>
              <a:buChar char="³"/>
              <a:defRPr/>
            </a:pPr>
            <a:r>
              <a:rPr lang="en-US" altLang="en-US" sz="2400" dirty="0">
                <a:effectLst>
                  <a:outerShdw blurRad="38100" dist="38100" dir="2700000" algn="tl">
                    <a:srgbClr val="C0C0C0"/>
                  </a:outerShdw>
                </a:effectLst>
                <a:latin typeface="Comic Sans MS" pitchFamily="66" charset="0"/>
              </a:rPr>
              <a:t>Mental health</a:t>
            </a:r>
            <a:r>
              <a:rPr lang="en-US" altLang="en-US" sz="2400" b="0" dirty="0">
                <a:effectLst>
                  <a:outerShdw blurRad="38100" dist="38100" dir="2700000" algn="tl">
                    <a:srgbClr val="C0C0C0"/>
                  </a:outerShdw>
                </a:effectLst>
                <a:latin typeface="Comic Sans MS" pitchFamily="66" charset="0"/>
                <a:cs typeface="+mn-cs"/>
              </a:rPr>
              <a:t>, role—emotional, energy, social function.</a:t>
            </a:r>
          </a:p>
          <a:p>
            <a:pPr defTabSz="971550">
              <a:spcBef>
                <a:spcPct val="20000"/>
              </a:spcBef>
              <a:buClr>
                <a:srgbClr val="33CC33"/>
              </a:buClr>
              <a:buFont typeface="Wingdings 2" pitchFamily="18" charset="2"/>
              <a:buChar char="³"/>
              <a:defRPr/>
            </a:pPr>
            <a:endParaRPr lang="en-US" altLang="en-US" sz="2400" b="0" dirty="0">
              <a:effectLst>
                <a:outerShdw blurRad="38100" dist="38100" dir="2700000" algn="tl">
                  <a:srgbClr val="C0C0C0"/>
                </a:outerShdw>
              </a:effectLst>
              <a:latin typeface="Comic Sans MS" pitchFamily="66" charset="0"/>
              <a:cs typeface="+mn-cs"/>
            </a:endParaRPr>
          </a:p>
          <a:p>
            <a:pPr defTabSz="971550">
              <a:spcBef>
                <a:spcPct val="20000"/>
              </a:spcBef>
              <a:buClr>
                <a:srgbClr val="33CC33"/>
              </a:buClr>
              <a:buFont typeface="Wingdings 2" pitchFamily="18" charset="2"/>
              <a:buChar char="³"/>
              <a:defRPr/>
            </a:pPr>
            <a:endParaRPr lang="en-US" altLang="en-US" sz="1600" b="0" dirty="0">
              <a:effectLst>
                <a:outerShdw blurRad="38100" dist="38100" dir="2700000" algn="tl">
                  <a:srgbClr val="C0C0C0"/>
                </a:outerShdw>
              </a:effectLst>
              <a:latin typeface="Comic Sans MS" pitchFamily="66" charset="0"/>
              <a:cs typeface="+mn-cs"/>
            </a:endParaRPr>
          </a:p>
          <a:p>
            <a:pPr algn="ctr" defTabSz="971550">
              <a:spcBef>
                <a:spcPct val="20000"/>
              </a:spcBef>
              <a:buClr>
                <a:srgbClr val="33CC33"/>
              </a:buClr>
              <a:defRPr/>
            </a:pPr>
            <a:r>
              <a:rPr lang="en-US" altLang="en-US" sz="1800" b="0" i="1" dirty="0">
                <a:effectLst>
                  <a:outerShdw blurRad="38100" dist="38100" dir="2700000" algn="tl">
                    <a:srgbClr val="C0C0C0"/>
                  </a:outerShdw>
                </a:effectLst>
                <a:latin typeface="Comic Sans MS" pitchFamily="66" charset="0"/>
                <a:cs typeface="+mn-cs"/>
              </a:rPr>
              <a:t>Simon et al. (1998)</a:t>
            </a:r>
          </a:p>
        </p:txBody>
      </p:sp>
    </p:spTree>
    <p:extLst>
      <p:ext uri="{BB962C8B-B14F-4D97-AF65-F5344CB8AC3E}">
        <p14:creationId xmlns:p14="http://schemas.microsoft.com/office/powerpoint/2010/main" val="330249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C3465ED-6BBD-494B-94B8-A70B79C8DA1A}" type="slidenum">
              <a:rPr lang="en-US" altLang="en-US" sz="1400"/>
              <a:pPr eaLnBrk="1" hangingPunct="1">
                <a:spcBef>
                  <a:spcPct val="0"/>
                </a:spcBef>
                <a:buFontTx/>
                <a:buNone/>
              </a:pPr>
              <a:t>9</a:t>
            </a:fld>
            <a:endParaRPr lang="en-US" altLang="en-US" sz="1400"/>
          </a:p>
        </p:txBody>
      </p:sp>
      <p:sp>
        <p:nvSpPr>
          <p:cNvPr id="232450" name="Rectangle 2"/>
          <p:cNvSpPr>
            <a:spLocks noChangeArrowheads="1"/>
          </p:cNvSpPr>
          <p:nvPr/>
        </p:nvSpPr>
        <p:spPr bwMode="auto">
          <a:xfrm>
            <a:off x="0" y="0"/>
            <a:ext cx="9144000" cy="1143000"/>
          </a:xfrm>
          <a:prstGeom prst="rect">
            <a:avLst/>
          </a:prstGeom>
          <a:noFill/>
          <a:ln w="9525">
            <a:noFill/>
            <a:miter lim="800000"/>
            <a:headEnd/>
            <a:tailEnd/>
          </a:ln>
          <a:effectLst/>
        </p:spPr>
        <p:txBody>
          <a:bodyPr anchor="ctr"/>
          <a:lstStyle/>
          <a:p>
            <a:pPr algn="ctr" eaLnBrk="1" hangingPunct="1">
              <a:defRPr/>
            </a:pPr>
            <a:r>
              <a:rPr lang="en-US" altLang="en-US" sz="4400" b="0" dirty="0">
                <a:solidFill>
                  <a:schemeClr val="tx2"/>
                </a:solidFill>
                <a:latin typeface="Comic Sans MS" pitchFamily="66" charset="0"/>
                <a:cs typeface="+mn-cs"/>
              </a:rPr>
              <a:t>194 adults with Multiple Sclerosis</a:t>
            </a:r>
          </a:p>
        </p:txBody>
      </p:sp>
      <p:sp>
        <p:nvSpPr>
          <p:cNvPr id="232451" name="Rectangle 3"/>
          <p:cNvSpPr>
            <a:spLocks noChangeArrowheads="1"/>
          </p:cNvSpPr>
          <p:nvPr/>
        </p:nvSpPr>
        <p:spPr bwMode="auto">
          <a:xfrm>
            <a:off x="400050" y="1447800"/>
            <a:ext cx="8743950" cy="41148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Lower scores than the general population on          “Mental health” measures: </a:t>
            </a:r>
          </a:p>
          <a:p>
            <a:pPr marL="742950" lvl="1" indent="-285750" eaLnBrk="1" hangingPunct="1">
              <a:lnSpc>
                <a:spcPct val="90000"/>
              </a:lnSpc>
              <a:spcBef>
                <a:spcPct val="20000"/>
              </a:spcBef>
              <a:buClr>
                <a:srgbClr val="00CCFF"/>
              </a:buClr>
              <a:buSzPct val="75000"/>
              <a:buFont typeface="Wingdings 2" pitchFamily="18" charset="2"/>
              <a:buChar char="²"/>
              <a:defRPr/>
            </a:pPr>
            <a:r>
              <a:rPr lang="en-US" altLang="en-US" sz="2000" b="0" dirty="0">
                <a:effectLst>
                  <a:outerShdw blurRad="38100" dist="38100" dir="2700000" algn="tl">
                    <a:srgbClr val="C0C0C0"/>
                  </a:outerShdw>
                </a:effectLst>
                <a:latin typeface="Comic Sans MS" pitchFamily="66" charset="0"/>
                <a:cs typeface="+mn-cs"/>
              </a:rPr>
              <a:t>Mental health (</a:t>
            </a:r>
            <a:r>
              <a:rPr lang="en-US" altLang="en-US" sz="2000" b="0" dirty="0">
                <a:effectLst>
                  <a:outerShdw blurRad="38100" dist="38100" dir="2700000" algn="tl">
                    <a:srgbClr val="C0C0C0"/>
                  </a:outerShdw>
                </a:effectLst>
                <a:latin typeface="Comic Sans MS" pitchFamily="66" charset="0"/>
                <a:cs typeface="+mn-cs"/>
                <a:sym typeface="Symbol" pitchFamily="18" charset="2"/>
              </a:rPr>
              <a:t></a:t>
            </a:r>
            <a:r>
              <a:rPr lang="en-US" altLang="en-US" sz="2000" b="0" dirty="0">
                <a:effectLst>
                  <a:outerShdw blurRad="38100" dist="38100" dir="2700000" algn="tl">
                    <a:srgbClr val="C0C0C0"/>
                  </a:outerShdw>
                </a:effectLst>
                <a:latin typeface="Comic Sans MS" pitchFamily="66" charset="0"/>
                <a:cs typeface="+mn-cs"/>
                <a:sym typeface="r_symbol" pitchFamily="49" charset="2"/>
              </a:rPr>
              <a:t> </a:t>
            </a:r>
            <a:r>
              <a:rPr lang="en-US" altLang="en-US" sz="2000" b="0" dirty="0">
                <a:effectLst>
                  <a:outerShdw blurRad="38100" dist="38100" dir="2700000" algn="tl">
                    <a:srgbClr val="C0C0C0"/>
                  </a:outerShdw>
                </a:effectLst>
                <a:latin typeface="Comic Sans MS" pitchFamily="66" charset="0"/>
                <a:cs typeface="+mn-cs"/>
              </a:rPr>
              <a:t>0.3 SD, small effect size)</a:t>
            </a:r>
          </a:p>
          <a:p>
            <a:pPr marL="742950" lvl="1" indent="-285750" eaLnBrk="1" hangingPunct="1">
              <a:lnSpc>
                <a:spcPct val="90000"/>
              </a:lnSpc>
              <a:spcBef>
                <a:spcPct val="20000"/>
              </a:spcBef>
              <a:buClr>
                <a:srgbClr val="00CCFF"/>
              </a:buClr>
              <a:buSzPct val="75000"/>
              <a:buFont typeface="Wingdings 2" pitchFamily="18" charset="2"/>
              <a:buChar char="²"/>
              <a:defRPr/>
            </a:pPr>
            <a:r>
              <a:rPr lang="en-US" altLang="en-US" sz="2000" b="0" dirty="0">
                <a:effectLst>
                  <a:outerShdw blurRad="38100" dist="38100" dir="2700000" algn="tl">
                    <a:srgbClr val="C0C0C0"/>
                  </a:outerShdw>
                </a:effectLst>
                <a:latin typeface="Comic Sans MS" pitchFamily="66" charset="0"/>
                <a:cs typeface="+mn-cs"/>
              </a:rPr>
              <a:t>Role—emotional (</a:t>
            </a:r>
            <a:r>
              <a:rPr lang="en-US" altLang="en-US" sz="2000" b="0" dirty="0">
                <a:effectLst>
                  <a:outerShdw blurRad="38100" dist="38100" dir="2700000" algn="tl">
                    <a:srgbClr val="C0C0C0"/>
                  </a:outerShdw>
                </a:effectLst>
                <a:latin typeface="Comic Sans MS" pitchFamily="66" charset="0"/>
                <a:cs typeface="+mn-cs"/>
                <a:sym typeface="Symbol" pitchFamily="18" charset="2"/>
              </a:rPr>
              <a:t></a:t>
            </a:r>
            <a:r>
              <a:rPr lang="en-US" altLang="en-US" sz="2000" b="0" dirty="0">
                <a:effectLst>
                  <a:outerShdw blurRad="38100" dist="38100" dir="2700000" algn="tl">
                    <a:srgbClr val="C0C0C0"/>
                  </a:outerShdw>
                </a:effectLst>
                <a:latin typeface="Comic Sans MS" pitchFamily="66" charset="0"/>
                <a:cs typeface="+mn-cs"/>
              </a:rPr>
              <a:t> 0.7 SD, medium effect size)</a:t>
            </a:r>
          </a:p>
          <a:p>
            <a:pPr marL="742950" lvl="1" indent="-285750" eaLnBrk="1" hangingPunct="1">
              <a:lnSpc>
                <a:spcPct val="90000"/>
              </a:lnSpc>
              <a:spcBef>
                <a:spcPct val="20000"/>
              </a:spcBef>
              <a:buClr>
                <a:srgbClr val="00CCFF"/>
              </a:buClr>
              <a:buSzPct val="75000"/>
              <a:buFont typeface="Wingdings 2" pitchFamily="18" charset="2"/>
              <a:buChar char="²"/>
              <a:defRPr/>
            </a:pPr>
            <a:r>
              <a:rPr lang="en-US" altLang="en-US" sz="2000" b="0" dirty="0">
                <a:effectLst>
                  <a:outerShdw blurRad="38100" dist="38100" dir="2700000" algn="tl">
                    <a:srgbClr val="C0C0C0"/>
                  </a:outerShdw>
                </a:effectLst>
                <a:latin typeface="Comic Sans MS" pitchFamily="66" charset="0"/>
                <a:cs typeface="+mn-cs"/>
              </a:rPr>
              <a:t>Energy (</a:t>
            </a:r>
            <a:r>
              <a:rPr lang="en-US" altLang="en-US" sz="2000" b="0" dirty="0">
                <a:effectLst>
                  <a:outerShdw blurRad="38100" dist="38100" dir="2700000" algn="tl">
                    <a:srgbClr val="C0C0C0"/>
                  </a:outerShdw>
                </a:effectLst>
                <a:latin typeface="Comic Sans MS" pitchFamily="66" charset="0"/>
                <a:cs typeface="+mn-cs"/>
                <a:sym typeface="Symbol" pitchFamily="18" charset="2"/>
              </a:rPr>
              <a:t></a:t>
            </a:r>
            <a:r>
              <a:rPr lang="en-US" altLang="en-US" sz="2000" b="0" dirty="0">
                <a:effectLst>
                  <a:outerShdw blurRad="38100" dist="38100" dir="2700000" algn="tl">
                    <a:srgbClr val="C0C0C0"/>
                  </a:outerShdw>
                </a:effectLst>
                <a:latin typeface="Comic Sans MS" pitchFamily="66" charset="0"/>
                <a:cs typeface="+mn-cs"/>
              </a:rPr>
              <a:t>1.0 SD, large effect size)</a:t>
            </a:r>
          </a:p>
          <a:p>
            <a:pPr marL="742950" lvl="1" indent="-285750" eaLnBrk="1" hangingPunct="1">
              <a:lnSpc>
                <a:spcPct val="90000"/>
              </a:lnSpc>
              <a:spcBef>
                <a:spcPct val="20000"/>
              </a:spcBef>
              <a:buClr>
                <a:srgbClr val="00CCFF"/>
              </a:buClr>
              <a:buSzPct val="75000"/>
              <a:buFont typeface="Wingdings 2" pitchFamily="18" charset="2"/>
              <a:buChar char="²"/>
              <a:defRPr/>
            </a:pPr>
            <a:r>
              <a:rPr lang="en-US" altLang="en-US" sz="2000" b="0" dirty="0">
                <a:effectLst>
                  <a:outerShdw blurRad="38100" dist="38100" dir="2700000" algn="tl">
                    <a:srgbClr val="C0C0C0"/>
                  </a:outerShdw>
                </a:effectLst>
                <a:latin typeface="Comic Sans MS" pitchFamily="66" charset="0"/>
                <a:cs typeface="+mn-cs"/>
              </a:rPr>
              <a:t>Social functioning (</a:t>
            </a:r>
            <a:r>
              <a:rPr lang="en-US" altLang="en-US" sz="2000" b="0" dirty="0">
                <a:effectLst>
                  <a:outerShdw blurRad="38100" dist="38100" dir="2700000" algn="tl">
                    <a:srgbClr val="C0C0C0"/>
                  </a:outerShdw>
                </a:effectLst>
                <a:latin typeface="Comic Sans MS" pitchFamily="66" charset="0"/>
                <a:cs typeface="+mn-cs"/>
                <a:sym typeface="Symbol" pitchFamily="18" charset="2"/>
              </a:rPr>
              <a:t></a:t>
            </a:r>
            <a:r>
              <a:rPr lang="en-US" altLang="en-US" sz="2000" b="0" dirty="0">
                <a:effectLst>
                  <a:outerShdw blurRad="38100" dist="38100" dir="2700000" algn="tl">
                    <a:srgbClr val="C0C0C0"/>
                  </a:outerShdw>
                </a:effectLst>
                <a:latin typeface="Comic Sans MS" pitchFamily="66" charset="0"/>
                <a:cs typeface="+mn-cs"/>
              </a:rPr>
              <a:t>1.0 SD, large effect size) </a:t>
            </a:r>
          </a:p>
          <a:p>
            <a:pPr marL="742950" lvl="1" indent="-285750" eaLnBrk="1" hangingPunct="1">
              <a:lnSpc>
                <a:spcPct val="90000"/>
              </a:lnSpc>
              <a:spcBef>
                <a:spcPct val="20000"/>
              </a:spcBef>
              <a:buClr>
                <a:srgbClr val="00CCFF"/>
              </a:buClr>
              <a:buSzPct val="75000"/>
              <a:buFont typeface="Wingdings 2" pitchFamily="18" charset="2"/>
              <a:buChar char="²"/>
              <a:defRPr/>
            </a:pPr>
            <a:endParaRPr lang="en-US" altLang="en-US" b="0" dirty="0">
              <a:effectLst>
                <a:outerShdw blurRad="38100" dist="38100" dir="2700000" algn="tl">
                  <a:srgbClr val="C0C0C0"/>
                </a:outerShdw>
              </a:effectLst>
              <a:latin typeface="Comic Sans MS" pitchFamily="66" charset="0"/>
              <a:cs typeface="+mn-cs"/>
            </a:endParaRPr>
          </a:p>
          <a:p>
            <a:pPr marL="342900" indent="-342900" eaLnBrk="1" hangingPunct="1">
              <a:lnSpc>
                <a:spcPct val="90000"/>
              </a:lnSpc>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SF-36 Mental Component Summary Score (MCS) was only </a:t>
            </a:r>
            <a:r>
              <a:rPr lang="en-US" altLang="en-US" sz="2400" b="0" u="sng" dirty="0">
                <a:effectLst>
                  <a:outerShdw blurRad="38100" dist="38100" dir="2700000" algn="tl">
                    <a:srgbClr val="C0C0C0"/>
                  </a:outerShdw>
                </a:effectLst>
                <a:latin typeface="Comic Sans MS" pitchFamily="66" charset="0"/>
                <a:cs typeface="+mn-cs"/>
              </a:rPr>
              <a:t>0.2</a:t>
            </a:r>
            <a:r>
              <a:rPr lang="en-US" altLang="en-US" sz="2400" b="0" dirty="0">
                <a:effectLst>
                  <a:outerShdw blurRad="38100" dist="38100" dir="2700000" algn="tl">
                    <a:srgbClr val="C0C0C0"/>
                  </a:outerShdw>
                </a:effectLst>
                <a:latin typeface="Comic Sans MS" pitchFamily="66" charset="0"/>
                <a:cs typeface="+mn-cs"/>
              </a:rPr>
              <a:t> SD lower because scores were even worse for “Physical health” measures</a:t>
            </a:r>
          </a:p>
          <a:p>
            <a:pPr marL="800100" lvl="1" indent="-342900">
              <a:lnSpc>
                <a:spcPct val="90000"/>
              </a:lnSpc>
              <a:spcBef>
                <a:spcPct val="20000"/>
              </a:spcBef>
              <a:buClr>
                <a:srgbClr val="33CC33"/>
              </a:buClr>
              <a:buFont typeface="Wingdings 2" pitchFamily="18" charset="2"/>
              <a:buChar char="³"/>
              <a:defRPr/>
            </a:pPr>
            <a:r>
              <a:rPr lang="en-US" altLang="en-US" sz="2400" dirty="0">
                <a:effectLst>
                  <a:outerShdw blurRad="38100" dist="38100" dir="2700000" algn="tl">
                    <a:srgbClr val="C0C0C0"/>
                  </a:outerShdw>
                </a:effectLst>
                <a:latin typeface="Comic Sans MS" pitchFamily="66" charset="0"/>
              </a:rPr>
              <a:t>p</a:t>
            </a:r>
            <a:r>
              <a:rPr lang="en-US" altLang="en-US" sz="2400" b="0" dirty="0">
                <a:effectLst>
                  <a:outerShdw blurRad="38100" dist="38100" dir="2700000" algn="tl">
                    <a:srgbClr val="C0C0C0"/>
                  </a:outerShdw>
                </a:effectLst>
                <a:latin typeface="Comic Sans MS" pitchFamily="66" charset="0"/>
                <a:cs typeface="+mn-cs"/>
              </a:rPr>
              <a:t>hysical functioning, role—physical, pain, general health perceptions.</a:t>
            </a:r>
          </a:p>
          <a:p>
            <a:pPr marL="342900" indent="-342900" eaLnBrk="1" hangingPunct="1">
              <a:lnSpc>
                <a:spcPct val="90000"/>
              </a:lnSpc>
              <a:spcBef>
                <a:spcPct val="20000"/>
              </a:spcBef>
              <a:defRPr/>
            </a:pPr>
            <a:endParaRPr lang="en-US" altLang="en-US" sz="2000" b="0" dirty="0">
              <a:effectLst>
                <a:outerShdw blurRad="38100" dist="38100" dir="2700000" algn="tl">
                  <a:srgbClr val="C0C0C0"/>
                </a:outerShdw>
              </a:effectLst>
              <a:latin typeface="Comic Sans MS" pitchFamily="66" charset="0"/>
              <a:cs typeface="+mn-cs"/>
            </a:endParaRPr>
          </a:p>
          <a:p>
            <a:pPr marL="342900" indent="-342900" eaLnBrk="1" hangingPunct="1">
              <a:lnSpc>
                <a:spcPct val="90000"/>
              </a:lnSpc>
              <a:spcBef>
                <a:spcPct val="20000"/>
              </a:spcBef>
              <a:defRPr/>
            </a:pPr>
            <a:endParaRPr lang="en-US" altLang="en-US" sz="2400" b="0" i="1" dirty="0">
              <a:effectLst>
                <a:outerShdw blurRad="38100" dist="38100" dir="2700000" algn="tl">
                  <a:srgbClr val="C0C0C0"/>
                </a:outerShdw>
              </a:effectLst>
              <a:latin typeface="Comic Sans MS" pitchFamily="66" charset="0"/>
              <a:cs typeface="+mn-cs"/>
            </a:endParaRPr>
          </a:p>
          <a:p>
            <a:pPr marL="342900" indent="-342900" algn="ctr" eaLnBrk="1" hangingPunct="1">
              <a:lnSpc>
                <a:spcPct val="90000"/>
              </a:lnSpc>
              <a:spcBef>
                <a:spcPct val="20000"/>
              </a:spcBef>
              <a:defRPr/>
            </a:pPr>
            <a:r>
              <a:rPr lang="en-US" altLang="en-US" sz="2000" b="0" dirty="0" err="1">
                <a:latin typeface="Comic Sans MS" pitchFamily="66" charset="0"/>
                <a:cs typeface="+mn-cs"/>
              </a:rPr>
              <a:t>Nortvedt</a:t>
            </a:r>
            <a:r>
              <a:rPr lang="en-US" altLang="en-US" sz="2000" b="0" dirty="0">
                <a:latin typeface="Comic Sans MS" pitchFamily="66" charset="0"/>
                <a:cs typeface="+mn-cs"/>
              </a:rPr>
              <a:t> et al. (2000)</a:t>
            </a:r>
          </a:p>
        </p:txBody>
      </p:sp>
    </p:spTree>
    <p:extLst>
      <p:ext uri="{BB962C8B-B14F-4D97-AF65-F5344CB8AC3E}">
        <p14:creationId xmlns:p14="http://schemas.microsoft.com/office/powerpoint/2010/main" val="27971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5377</TotalTime>
  <Words>4800</Words>
  <Application>Microsoft Office PowerPoint</Application>
  <PresentationFormat>On-screen Show (4:3)</PresentationFormat>
  <Paragraphs>541</Paragraphs>
  <Slides>45</Slides>
  <Notes>27</Notes>
  <HiddenSlides>0</HiddenSlides>
  <MMClips>0</MMClips>
  <ScaleCrop>false</ScaleCrop>
  <HeadingPairs>
    <vt:vector size="8" baseType="variant">
      <vt:variant>
        <vt:lpstr>Fonts Used</vt:lpstr>
      </vt:variant>
      <vt:variant>
        <vt:i4>20</vt:i4>
      </vt:variant>
      <vt:variant>
        <vt:lpstr>Theme</vt:lpstr>
      </vt:variant>
      <vt:variant>
        <vt:i4>5</vt:i4>
      </vt:variant>
      <vt:variant>
        <vt:lpstr>Embedded OLE Servers</vt:lpstr>
      </vt:variant>
      <vt:variant>
        <vt:i4>2</vt:i4>
      </vt:variant>
      <vt:variant>
        <vt:lpstr>Slide Titles</vt:lpstr>
      </vt:variant>
      <vt:variant>
        <vt:i4>45</vt:i4>
      </vt:variant>
    </vt:vector>
  </HeadingPairs>
  <TitlesOfParts>
    <vt:vector size="72" baseType="lpstr">
      <vt:lpstr>MS PGothic</vt:lpstr>
      <vt:lpstr>AdvTNR</vt:lpstr>
      <vt:lpstr>Aptos</vt:lpstr>
      <vt:lpstr>Arial</vt:lpstr>
      <vt:lpstr>BJIFN F+ Gulliver</vt:lpstr>
      <vt:lpstr>Calibri</vt:lpstr>
      <vt:lpstr>Calibri Light</vt:lpstr>
      <vt:lpstr>Comic Sans MS</vt:lpstr>
      <vt:lpstr>CwcqjpAdvTT3713a231</vt:lpstr>
      <vt:lpstr>GillSans</vt:lpstr>
      <vt:lpstr>Giovanni-Book</vt:lpstr>
      <vt:lpstr>LrnyhnAdvTT50a2f13e.I</vt:lpstr>
      <vt:lpstr>STIX-Italic</vt:lpstr>
      <vt:lpstr>STIX-Regular</vt:lpstr>
      <vt:lpstr>Times New Roman</vt:lpstr>
      <vt:lpstr>Times-Italic</vt:lpstr>
      <vt:lpstr>Times-Roman</vt:lpstr>
      <vt:lpstr>Wingdings</vt:lpstr>
      <vt:lpstr>Wingdings 2</vt:lpstr>
      <vt:lpstr>XfpjlsAdvTT3713a231+20</vt:lpstr>
      <vt:lpstr>Office Theme</vt:lpstr>
      <vt:lpstr>1_Office Theme</vt:lpstr>
      <vt:lpstr>Custom Design</vt:lpstr>
      <vt:lpstr>Custom Design</vt:lpstr>
      <vt:lpstr>Custom Design</vt:lpstr>
      <vt:lpstr>Document</vt:lpstr>
      <vt:lpstr>Acrobat Document</vt:lpstr>
      <vt:lpstr>PowerPoint Presentation</vt:lpstr>
      <vt:lpstr>Disclosures</vt:lpstr>
      <vt:lpstr>Patient-reported Outcome Measures</vt:lpstr>
      <vt:lpstr>  Confirmatory Factor Analysis of Patient-Reported Outcomes Measurement Information System (PROMIS®)</vt:lpstr>
      <vt:lpstr>Physical and Mental Health Dimensions </vt:lpstr>
      <vt:lpstr>PowerPoint Presentation</vt:lpstr>
      <vt:lpstr>Even though physical and mental health are positively correlated</vt:lpstr>
      <vt:lpstr>PowerPoint Presentation</vt:lpstr>
      <vt:lpstr>PowerPoint Presentation</vt:lpstr>
      <vt:lpstr>PowerPoint Presentation</vt:lpstr>
      <vt:lpstr>PowerPoint Presentation</vt:lpstr>
      <vt:lpstr>Whole Person Health Definitions </vt:lpstr>
      <vt:lpstr>Whole Person Health Definitions </vt:lpstr>
      <vt:lpstr>Whole Person Health Definitions </vt:lpstr>
      <vt:lpstr>Self-Rated Health = Functioning and Well-Being</vt:lpstr>
      <vt:lpstr>PowerPoint Presentation</vt:lpstr>
      <vt:lpstr>L.D. Bjørndal, R.B. Nes, N. Czajkowski, E. Røysamb. The structure of well-being: a single underlying factor with genetic and environmental influences. Qual Life Res 32, 2805-2816.</vt:lpstr>
      <vt:lpstr>Wilson and Cleary (1995)</vt:lpstr>
      <vt:lpstr>Wilson and Cleary (1995)</vt:lpstr>
      <vt:lpstr>Spiro and Bossé (2000)</vt:lpstr>
      <vt:lpstr>Vickrey et al. (1995) Multiple Sclerosis Quality of Life Measure </vt:lpstr>
      <vt:lpstr>PowerPoint Presentation</vt:lpstr>
      <vt:lpstr>PowerPoint Presentation</vt:lpstr>
      <vt:lpstr>Self-reported Health Scoring Options</vt:lpstr>
      <vt:lpstr>Single summary self-reported health score</vt:lpstr>
      <vt:lpstr>PowerPoint Presentation</vt:lpstr>
      <vt:lpstr>Measures (50 items)</vt:lpstr>
      <vt:lpstr>Personal Well-Being Index</vt:lpstr>
      <vt:lpstr>PowerPoint Presentation</vt:lpstr>
      <vt:lpstr>KnowledgePanel® Sample             (1256 adults with back pain)</vt:lpstr>
      <vt:lpstr>PowerPoint Presentation</vt:lpstr>
      <vt:lpstr>Impact Stratification Score (ISS)</vt:lpstr>
      <vt:lpstr>PowerPoint Presentation</vt:lpstr>
      <vt:lpstr>ISS and 6 Other Pain Impact Measures </vt:lpstr>
      <vt:lpstr>PowerPoint Presentation</vt:lpstr>
      <vt:lpstr>Measurement of Whole Person Health</vt:lpstr>
      <vt:lpstr>2025 NHIS Whole-Person Index</vt:lpstr>
      <vt:lpstr>2025 NHIS Whole-Person Index</vt:lpstr>
      <vt:lpstr>Stephen Blumberg, Ph.D. Director, Div. Health Interview Statistics</vt:lpstr>
      <vt:lpstr>Formative (“causal”) versus Reflective (“effect”) indicators </vt:lpstr>
      <vt:lpstr>PowerPoint Presentation</vt:lpstr>
      <vt:lpstr>PowerPoint Presentation</vt:lpstr>
      <vt:lpstr>NCCIH December 2 2024 Event</vt:lpstr>
      <vt:lpstr>Bibliography</vt:lpstr>
      <vt:lpstr>  </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Survival Tips</dc:title>
  <dc:creator>Dr. Ron D. Hays</dc:creator>
  <cp:lastModifiedBy>Hays, Ronald D.</cp:lastModifiedBy>
  <cp:revision>409</cp:revision>
  <cp:lastPrinted>2024-11-22T17:44:31Z</cp:lastPrinted>
  <dcterms:created xsi:type="dcterms:W3CDTF">2011-06-22T19:25:25Z</dcterms:created>
  <dcterms:modified xsi:type="dcterms:W3CDTF">2024-11-22T17:45:25Z</dcterms:modified>
</cp:coreProperties>
</file>