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0"/>
  </p:notesMasterIdLst>
  <p:handoutMasterIdLst>
    <p:handoutMasterId r:id="rId21"/>
  </p:handoutMasterIdLst>
  <p:sldIdLst>
    <p:sldId id="598" r:id="rId2"/>
    <p:sldId id="716" r:id="rId3"/>
    <p:sldId id="676" r:id="rId4"/>
    <p:sldId id="679" r:id="rId5"/>
    <p:sldId id="683" r:id="rId6"/>
    <p:sldId id="675" r:id="rId7"/>
    <p:sldId id="717" r:id="rId8"/>
    <p:sldId id="670" r:id="rId9"/>
    <p:sldId id="718" r:id="rId10"/>
    <p:sldId id="719" r:id="rId11"/>
    <p:sldId id="700" r:id="rId12"/>
    <p:sldId id="701" r:id="rId13"/>
    <p:sldId id="702" r:id="rId14"/>
    <p:sldId id="704" r:id="rId15"/>
    <p:sldId id="705" r:id="rId16"/>
    <p:sldId id="706" r:id="rId17"/>
    <p:sldId id="713" r:id="rId18"/>
    <p:sldId id="524" r:id="rId19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5" autoAdjust="0"/>
    <p:restoredTop sz="94434" autoAdjust="0"/>
  </p:normalViewPr>
  <p:slideViewPr>
    <p:cSldViewPr snapToObjects="1">
      <p:cViewPr varScale="1">
        <p:scale>
          <a:sx n="108" d="100"/>
          <a:sy n="108" d="100"/>
        </p:scale>
        <p:origin x="-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00"/>
    </p:cViewPr>
  </p:sorterViewPr>
  <p:notesViewPr>
    <p:cSldViewPr snapToObjects="1">
      <p:cViewPr>
        <p:scale>
          <a:sx n="100" d="100"/>
          <a:sy n="100" d="100"/>
        </p:scale>
        <p:origin x="792" y="-1254"/>
      </p:cViewPr>
      <p:guideLst>
        <p:guide orient="horz" pos="2949"/>
        <p:guide pos="223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302AFA0A-7929-4B99-94C7-20D130B12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46588"/>
            <a:ext cx="5191125" cy="4214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906" tIns="46953" rIns="93906" bIns="4695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1E4D71F-EADD-4E68-86CA-F021E3412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840243-52A2-4634-9186-A7AA40CA564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>
              <a:buFontTx/>
              <a:buAutoNum type="arabicPeriod"/>
            </a:pPr>
            <a:endParaRPr lang="en-US" smtClean="0"/>
          </a:p>
          <a:p>
            <a:pPr marL="228600" indent="-228600">
              <a:buFontTx/>
              <a:buAutoNum type="arabicPeriod"/>
            </a:pPr>
            <a:endParaRPr lang="en-US" smtClean="0"/>
          </a:p>
          <a:p>
            <a:pPr marL="228600" indent="-228600">
              <a:buFontTx/>
              <a:buAutoNum type="arabicPeriod"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541EDF-3BA1-4C7E-8EFF-F74CAA90EA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>
              <a:buFontTx/>
              <a:buAutoNum type="arabicPeriod"/>
            </a:pPr>
            <a:endParaRPr lang="en-US" smtClean="0"/>
          </a:p>
          <a:p>
            <a:pPr marL="228600" indent="-228600">
              <a:buFontTx/>
              <a:buAutoNum type="arabicPeriod"/>
            </a:pPr>
            <a:endParaRPr lang="en-US" smtClean="0"/>
          </a:p>
          <a:p>
            <a:pPr marL="228600" indent="-228600">
              <a:buFontTx/>
              <a:buAutoNum type="arabicPeriod"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9EEABD-58E3-4D91-91AF-3F24B0D19B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B4536E-88E9-4E78-BE7F-AC12BC57976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2B3986-63AA-47FC-92B3-947E9921D56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6D5B06-6432-49B0-88A5-6BDBA94EC56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53BEDF-18A7-42E6-AEBA-13523BA63EB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FD50F-3983-4E21-8F87-E51131B3F5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EDA123-8C45-42AB-B7DC-9B4DB85819A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55907" indent="-29073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62934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28107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93280" indent="-23258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5845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3023627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88800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953973" indent="-2325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09D84EA9-E6DF-4E73-BE38-28F108B4E6C3}" type="slidenum">
              <a:rPr lang="en-US"/>
              <a:pPr eaLnBrk="1" hangingPunct="1">
                <a:defRPr/>
              </a:pPr>
              <a:t>18</a:t>
            </a:fld>
            <a:endParaRPr lang="en-US"/>
          </a:p>
        </p:txBody>
      </p:sp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xfrm>
            <a:off x="942975" y="4448175"/>
            <a:ext cx="5191125" cy="4213225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3034" tIns="46518" rIns="93034" bIns="46518" anchor="b"/>
          <a:lstStyle/>
          <a:p>
            <a:pPr algn="r" eaLnBrk="0" hangingPunct="0"/>
            <a:fld id="{4BD99087-E329-4FBD-8638-C388B7339F16}" type="slidenum">
              <a:rPr lang="en-US" altLang="en-US" sz="1200">
                <a:ea typeface="ＭＳ Ｐゴシック" pitchFamily="34" charset="-128"/>
              </a:rPr>
              <a:pPr algn="r" eaLnBrk="0" hangingPunct="0"/>
              <a:t>18</a:t>
            </a:fld>
            <a:endParaRPr lang="en-US" altLang="en-US" sz="12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BD2C82-32F8-4979-96F5-4267FB834E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F8FA09-0CFB-4B93-BF7A-A343B63621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39B0A1-0504-49D3-A1A3-7FD05C2016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AF6157-813D-4908-9EBA-5F88FBB625C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BF215E-8FCD-435C-BF9A-CA052E17F4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12185-76A7-4BAF-9ED3-49D838B4496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4E9B51-99D0-4CC5-979E-A7820F597A1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E3C8B3-E36E-4B84-BB7E-EDF93A1D58E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C410A-63FF-4276-9002-BCB1170E4423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4B9B-2A0A-47A3-8EF2-B52DB571C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E8827-9A84-44B0-B160-83E7F6B26ADF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60A7A-A67C-4652-8AF3-23E4333EF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FFADB-816A-46E0-8796-BB5123B2E03A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CF85E-B04E-4B2F-82FF-6C2D3B8A3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194A-FE9A-4D4F-BF6A-B362B2811580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77B29-17F3-48CA-8E55-07AB368AC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A5B45-3A2D-45C1-A0CA-BBA59DB8E3FA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33FD1-297A-4470-B950-3530D2971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912F-EB4C-4A4A-A823-BA653099DF45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4B33E-FC9C-4063-9355-0507F7985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AEA51-E4FB-4B9E-9221-5AC6696E9FB5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FA27D-B391-4347-89BF-F685AA527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7CD6B-62BC-4293-808C-62BD66EC5364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2A8BE-C0A4-4552-BF48-28F3D04C5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AFC588-0F78-4DC4-9272-82A09A518211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66964-14DD-46DC-9CBD-7EE0D7BA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4F631-60AB-4DD3-96A0-F6CFD293135C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3CC0-1EB4-4E62-870A-5847A27AD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D46D5-B524-4AAD-B29C-C574836F37F5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302C2-8D38-40CA-9A91-2A2B77491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 smtClean="0">
                <a:cs typeface="+mn-cs"/>
              </a:defRPr>
            </a:lvl1pPr>
          </a:lstStyle>
          <a:p>
            <a:pPr>
              <a:defRPr/>
            </a:pPr>
            <a:fld id="{3462CD1A-74C8-4BA6-9851-7094EF7C9B68}" type="datetime4">
              <a:rPr lang="en-US"/>
              <a:pPr>
                <a:defRPr/>
              </a:pPr>
              <a:t>July 21, 2015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0059ABBE-67D1-4D4C-8C92-703486918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5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cmore.med.ucla.edu/seminar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rhays@ucla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gim.med.ucla.edu/FacultyPages/Hay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62050"/>
          </a:xfrm>
        </p:spPr>
        <p:txBody>
          <a:bodyPr/>
          <a:lstStyle/>
          <a:p>
            <a:pPr algn="ctr"/>
            <a:r>
              <a:rPr lang="en-US" sz="3400" i="1" smtClean="0">
                <a:latin typeface="Comic Sans MS" pitchFamily="66" charset="0"/>
              </a:rPr>
              <a:t>Can patients be satisfied to death? What was Joshua J. Fenton thinking?</a:t>
            </a:r>
            <a:r>
              <a:rPr lang="en-US" altLang="en-US" sz="3400" smtClean="0">
                <a:latin typeface="Comic Sans MS" pitchFamily="66" charset="0"/>
              </a:rPr>
              <a:t>  </a:t>
            </a:r>
          </a:p>
        </p:txBody>
      </p:sp>
      <p:pic>
        <p:nvPicPr>
          <p:cNvPr id="15362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r="13333"/>
          <a:stretch>
            <a:fillRect/>
          </a:stretch>
        </p:blipFill>
        <p:spPr>
          <a:xfrm>
            <a:off x="5410200" y="4191000"/>
            <a:ext cx="3505200" cy="3233738"/>
          </a:xfrm>
        </p:spPr>
      </p:pic>
      <p:sp>
        <p:nvSpPr>
          <p:cNvPr id="15363" name="Text Placeholder 6"/>
          <p:cNvSpPr>
            <a:spLocks noGrp="1"/>
          </p:cNvSpPr>
          <p:nvPr>
            <p:ph type="body" sz="half" idx="2"/>
          </p:nvPr>
        </p:nvSpPr>
        <p:spPr>
          <a:xfrm>
            <a:off x="1000125" y="1724025"/>
            <a:ext cx="6591300" cy="3381375"/>
          </a:xfrm>
        </p:spPr>
        <p:txBody>
          <a:bodyPr/>
          <a:lstStyle/>
          <a:p>
            <a:endParaRPr lang="en-US" altLang="en-US" sz="2400" smtClean="0">
              <a:latin typeface="Comic Sans MS" pitchFamily="66" charset="0"/>
            </a:endParaRPr>
          </a:p>
          <a:p>
            <a:r>
              <a:rPr lang="en-US" altLang="en-US" sz="2400" smtClean="0">
                <a:latin typeface="Comic Sans MS" pitchFamily="66" charset="0"/>
              </a:rPr>
              <a:t>		</a:t>
            </a:r>
            <a:r>
              <a:rPr lang="en-US" altLang="en-US" sz="3000" b="1" smtClean="0">
                <a:latin typeface="Comic Sans MS" pitchFamily="66" charset="0"/>
              </a:rPr>
              <a:t>Ron D. Hays, Ph.D.</a:t>
            </a:r>
          </a:p>
          <a:p>
            <a:endParaRPr lang="en-US" altLang="en-US" sz="2400" smtClean="0">
              <a:latin typeface="Comic Sans MS" pitchFamily="66" charset="0"/>
            </a:endParaRPr>
          </a:p>
          <a:p>
            <a:r>
              <a:rPr lang="en-US" altLang="en-US" sz="2400" smtClean="0">
                <a:latin typeface="Comic Sans MS" pitchFamily="66" charset="0"/>
              </a:rPr>
              <a:t>July 21, 2015 </a:t>
            </a:r>
          </a:p>
          <a:p>
            <a:r>
              <a:rPr lang="en-US" sz="2400" smtClean="0">
                <a:latin typeface="Comic Sans MS" pitchFamily="66" charset="0"/>
              </a:rPr>
              <a:t>UCLA Center for Maximizing Outcomes</a:t>
            </a:r>
          </a:p>
          <a:p>
            <a:r>
              <a:rPr lang="en-US" sz="2400" smtClean="0">
                <a:latin typeface="Comic Sans MS" pitchFamily="66" charset="0"/>
              </a:rPr>
              <a:t>and Research on Effectiveness (C-MORE)</a:t>
            </a:r>
          </a:p>
          <a:p>
            <a:r>
              <a:rPr lang="en-US" sz="2400" smtClean="0">
                <a:latin typeface="Comic Sans MS" pitchFamily="66" charset="0"/>
                <a:hlinkClick r:id="rId4"/>
              </a:rPr>
              <a:t>http://cmore.med.ucla.edu/seminar/</a:t>
            </a:r>
            <a:endParaRPr lang="en-US" sz="2400" smtClean="0">
              <a:latin typeface="Comic Sans MS" pitchFamily="66" charset="0"/>
            </a:endParaRPr>
          </a:p>
          <a:p>
            <a:endParaRPr lang="en-US" altLang="en-US" sz="2400" smtClean="0">
              <a:latin typeface="Comic Sans MS" pitchFamily="66" charset="0"/>
            </a:endParaRPr>
          </a:p>
          <a:p>
            <a:endParaRPr lang="en-US" altLang="en-US" sz="2400" smtClean="0">
              <a:latin typeface="Comic Sans MS" pitchFamily="66" charset="0"/>
            </a:endParaRPr>
          </a:p>
          <a:p>
            <a:endParaRPr lang="en-US" altLang="en-US" sz="2400" smtClean="0">
              <a:latin typeface="Comic Sans MS" pitchFamily="66" charset="0"/>
            </a:endParaRPr>
          </a:p>
          <a:p>
            <a:endParaRPr lang="en-US" altLang="en-US" sz="2400" smtClean="0">
              <a:latin typeface="Comic Sans MS" pitchFamily="66" charset="0"/>
            </a:endParaRPr>
          </a:p>
          <a:p>
            <a:r>
              <a:rPr lang="en-US" altLang="en-US" sz="2400" smtClean="0">
                <a:latin typeface="Comic Sans MS" pitchFamily="66" charset="0"/>
              </a:rPr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93F6B5CD-B40E-4ADF-BF54-A0B0270D0ED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304800" y="44958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800" i="1">
              <a:latin typeface="Comic Sans MS" pitchFamily="66" charset="0"/>
            </a:endParaRPr>
          </a:p>
          <a:p>
            <a:r>
              <a:rPr lang="en-US" altLang="en-US" sz="2800" i="1">
                <a:latin typeface="Comic Sans MS" pitchFamily="66" charset="0"/>
              </a:rPr>
              <a:t> </a:t>
            </a:r>
            <a:endParaRPr lang="en-US" altLang="en-US" sz="2800" b="0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6002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Five Concerns with Fenton et al. </a:t>
            </a:r>
            <a:endParaRPr lang="en-US" sz="3600" b="1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9188"/>
            <a:ext cx="8915400" cy="4876800"/>
          </a:xfrm>
        </p:spPr>
        <p:txBody>
          <a:bodyPr>
            <a:noAutofit/>
          </a:bodyPr>
          <a:lstStyle/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en-US" sz="2600" smtClean="0">
                <a:latin typeface="Comic Sans MS" pitchFamily="66" charset="0"/>
              </a:rPr>
              <a:t>Associations may be due to unmeasured variables (e.g., severity of illness).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>
              <a:latin typeface="Comic Sans MS" pitchFamily="66" charset="0"/>
            </a:endParaRPr>
          </a:p>
          <a:p>
            <a:pPr marL="685800" lvl="1">
              <a:spcBef>
                <a:spcPct val="0"/>
              </a:spcBef>
              <a:buFontTx/>
              <a:buChar char="-"/>
            </a:pPr>
            <a:r>
              <a:rPr lang="en-US" sz="1800" smtClean="0">
                <a:latin typeface="Comic Sans MS" pitchFamily="66" charset="0"/>
              </a:rPr>
              <a:t>Sicker patients may need more information</a:t>
            </a:r>
          </a:p>
          <a:p>
            <a:pPr marL="685800" lvl="1">
              <a:spcBef>
                <a:spcPct val="0"/>
              </a:spcBef>
              <a:buFontTx/>
              <a:buChar char="-"/>
            </a:pPr>
            <a:r>
              <a:rPr lang="en-US" sz="1800" smtClean="0">
                <a:latin typeface="Comic Sans MS" pitchFamily="66" charset="0"/>
              </a:rPr>
              <a:t>Clinicians may spend more time with them.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en-US" sz="2600" smtClean="0">
                <a:latin typeface="Comic Sans MS" pitchFamily="66" charset="0"/>
              </a:rPr>
              <a:t>Estimated effect was implausibly large, suggesting good patient experience is more dangerous than having major chronic conditions.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en-US" sz="2600" smtClean="0">
                <a:latin typeface="Comic Sans MS" pitchFamily="66" charset="0"/>
              </a:rPr>
              <a:t>Only amenable deaths can be prevented by health care.</a:t>
            </a: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>
              <a:latin typeface="Comic Sans MS" pitchFamily="66" charset="0"/>
            </a:endParaRPr>
          </a:p>
          <a:p>
            <a:pPr marL="685800" lvl="1">
              <a:spcBef>
                <a:spcPct val="0"/>
              </a:spcBef>
              <a:buFontTx/>
              <a:buChar char="-"/>
            </a:pPr>
            <a:r>
              <a:rPr lang="en-US" sz="1800" smtClean="0">
                <a:latin typeface="Comic Sans MS" pitchFamily="66" charset="0"/>
              </a:rPr>
              <a:t>Prognosis for those with end-stage pancreatic cancer is not modifiable      </a:t>
            </a:r>
          </a:p>
          <a:p>
            <a:pPr marL="685800" lvl="1">
              <a:spcBef>
                <a:spcPct val="0"/>
              </a:spcBef>
              <a:buFontTx/>
              <a:buNone/>
            </a:pPr>
            <a:r>
              <a:rPr lang="en-US" sz="1800" smtClean="0">
                <a:latin typeface="Comic Sans MS" pitchFamily="66" charset="0"/>
              </a:rPr>
              <a:t>    by the type of care they receive.</a:t>
            </a:r>
          </a:p>
          <a:p>
            <a:pPr marL="685800" lvl="1">
              <a:spcBef>
                <a:spcPct val="0"/>
              </a:spcBef>
              <a:buFontTx/>
              <a:buNone/>
            </a:pPr>
            <a:r>
              <a:rPr lang="en-US" sz="1800" smtClean="0">
                <a:latin typeface="Comic Sans MS" pitchFamily="66" charset="0"/>
              </a:rPr>
              <a:t>-  Only 21% of the 1,287 deaths in the study were amenable to health care.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sz="220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E8F1B1E0-7656-4827-8746-4588C1102B1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10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6002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Five Concerns with Fenton et al. </a:t>
            </a:r>
            <a:endParaRPr lang="en-US" sz="3600" b="1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5125"/>
            <a:ext cx="8915400" cy="4876800"/>
          </a:xfrm>
        </p:spPr>
        <p:txBody>
          <a:bodyPr>
            <a:noAutofit/>
          </a:bodyPr>
          <a:lstStyle/>
          <a:p>
            <a:pPr marL="457200" indent="-457200">
              <a:spcBef>
                <a:spcPct val="0"/>
              </a:spcBef>
              <a:buFontTx/>
              <a:buAutoNum type="arabicPeriod" startAt="4"/>
            </a:pPr>
            <a:r>
              <a:rPr lang="en-US" sz="2800" smtClean="0">
                <a:latin typeface="Comic Sans MS" pitchFamily="66" charset="0"/>
              </a:rPr>
              <a:t>Patient experiences with care vary over time.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sz="2800" smtClean="0">
              <a:latin typeface="Comic Sans MS" pitchFamily="66" charset="0"/>
            </a:endParaRPr>
          </a:p>
          <a:p>
            <a:pPr marL="857250" lvl="1" indent="-457200">
              <a:spcBef>
                <a:spcPct val="0"/>
              </a:spcBef>
            </a:pPr>
            <a:r>
              <a:rPr lang="en-US" sz="2200" smtClean="0">
                <a:latin typeface="Comic Sans MS" pitchFamily="66" charset="0"/>
              </a:rPr>
              <a:t>Used CAHPS data at MEPS round 2 to predict mortality 3 months to 6 years later.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200" smtClean="0">
                <a:latin typeface="Comic Sans MS" pitchFamily="66" charset="0"/>
              </a:rPr>
              <a:t>&gt; half of deaths occurred more than 2 years after this.</a:t>
            </a:r>
          </a:p>
          <a:p>
            <a:pPr marL="857250" lvl="1" indent="-457200">
              <a:spcBef>
                <a:spcPct val="0"/>
              </a:spcBef>
            </a:pPr>
            <a:r>
              <a:rPr lang="en-US" sz="2200" smtClean="0">
                <a:latin typeface="Comic Sans MS" pitchFamily="66" charset="0"/>
              </a:rPr>
              <a:t>Among those with best (quartile 4) experiences at baseline, &gt; half had worse experiences 1 year later</a:t>
            </a:r>
          </a:p>
          <a:p>
            <a:pPr marL="857250" lvl="1" indent="-457200">
              <a:spcBef>
                <a:spcPct val="0"/>
              </a:spcBef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 startAt="5"/>
            </a:pPr>
            <a:r>
              <a:rPr lang="en-US" smtClean="0">
                <a:latin typeface="Comic Sans MS" pitchFamily="66" charset="0"/>
              </a:rPr>
              <a:t>Only looked at 5-item CAHPS aggregate  </a:t>
            </a:r>
          </a:p>
          <a:p>
            <a:pPr marL="457200" indent="-457200">
              <a:spcBef>
                <a:spcPct val="0"/>
              </a:spcBef>
              <a:buFontTx/>
              <a:buAutoNum type="arabicPeriod" startAt="5"/>
            </a:pPr>
            <a:endParaRPr lang="en-US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 startAt="5"/>
            </a:pPr>
            <a:endParaRPr lang="en-US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 startAt="4"/>
            </a:pPr>
            <a:endParaRPr lang="en-US" sz="28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sz="28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</a:pPr>
            <a:endParaRPr lang="en-US" sz="2000" smtClean="0">
              <a:latin typeface="Comic Sans MS" pitchFamily="66" charset="0"/>
            </a:endParaRPr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/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endParaRPr lang="en-US" sz="22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1875290E-7657-49D2-B19C-EC6509B6FFD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11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US" sz="3200" b="1" smtClean="0">
                <a:latin typeface="Comic Sans MS" pitchFamily="66" charset="0"/>
              </a:rPr>
              <a:t>Reanalysis of Fenton et al. </a:t>
            </a:r>
            <a:br>
              <a:rPr lang="en-US" sz="3200" b="1" smtClean="0">
                <a:latin typeface="Comic Sans MS" pitchFamily="66" charset="0"/>
              </a:rPr>
            </a:br>
            <a:r>
              <a:rPr lang="en-US" sz="3200" b="1" smtClean="0">
                <a:latin typeface="Comic Sans MS" pitchFamily="66" charset="0"/>
              </a:rPr>
              <a:t>by Xu et al. (2014)</a:t>
            </a:r>
            <a:endParaRPr lang="en-US" sz="3200" b="1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434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200" smtClean="0"/>
          </a:p>
          <a:p>
            <a:pPr>
              <a:spcBef>
                <a:spcPct val="0"/>
              </a:spcBef>
            </a:pPr>
            <a:r>
              <a:rPr lang="en-US" sz="2200" smtClean="0">
                <a:latin typeface="Comic Sans MS" pitchFamily="66" charset="0"/>
              </a:rPr>
              <a:t>Same data used by Fenton et al.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latin typeface="Comic Sans MS" pitchFamily="66" charset="0"/>
              </a:rPr>
              <a:t>2000-2005 Medical Expenditure Panel Survey data 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latin typeface="Comic Sans MS" pitchFamily="66" charset="0"/>
              </a:rPr>
              <a:t>National Health Interview Survey </a:t>
            </a:r>
          </a:p>
          <a:p>
            <a:pPr lvl="1">
              <a:spcBef>
                <a:spcPct val="0"/>
              </a:spcBef>
            </a:pPr>
            <a:r>
              <a:rPr lang="en-US" sz="1800" smtClean="0">
                <a:latin typeface="Comic Sans MS" pitchFamily="66" charset="0"/>
              </a:rPr>
              <a:t>National Death Index </a:t>
            </a:r>
          </a:p>
          <a:p>
            <a:pPr lvl="1">
              <a:spcBef>
                <a:spcPct val="0"/>
              </a:spcBef>
            </a:pPr>
            <a:endParaRPr lang="en-US" sz="1800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z="2200" smtClean="0">
                <a:latin typeface="Comic Sans MS" pitchFamily="66" charset="0"/>
              </a:rPr>
              <a:t>Same statistical analysis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latin typeface="Comic Sans MS" pitchFamily="66" charset="0"/>
              </a:rPr>
              <a:t>Cox proportional hazards models with mortality as the dependent variable and patient experience measures as independent variables </a:t>
            </a:r>
          </a:p>
          <a:p>
            <a:pPr>
              <a:spcBef>
                <a:spcPts val="400"/>
              </a:spcBef>
            </a:pPr>
            <a:endParaRPr lang="en-US" sz="2200" smtClean="0">
              <a:latin typeface="Comic Sans MS" pitchFamily="66" charset="0"/>
            </a:endParaRPr>
          </a:p>
          <a:p>
            <a:pPr>
              <a:spcBef>
                <a:spcPts val="400"/>
              </a:spcBef>
            </a:pPr>
            <a:r>
              <a:rPr lang="en-US" sz="2200" smtClean="0">
                <a:latin typeface="Comic Sans MS" pitchFamily="66" charset="0"/>
              </a:rPr>
              <a:t>But, unlike Fenton et al.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latin typeface="Comic Sans MS" pitchFamily="66" charset="0"/>
              </a:rPr>
              <a:t>Separated non-amenable and amenable deaths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latin typeface="Comic Sans MS" pitchFamily="66" charset="0"/>
              </a:rPr>
              <a:t>Considered timing of patient experience and death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latin typeface="Comic Sans MS" pitchFamily="66" charset="0"/>
              </a:rPr>
              <a:t>Looked at individual items to better understand the patient experience with mortality association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3A40704E-6834-49B4-AA1A-BC47A5D23C6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12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Patient Experiences and Mortality:</a:t>
            </a:r>
            <a:br>
              <a:rPr lang="en-US" sz="3600" b="1" smtClean="0">
                <a:latin typeface="Comic Sans MS" pitchFamily="66" charset="0"/>
              </a:rPr>
            </a:br>
            <a:r>
              <a:rPr lang="en-US" sz="3600" i="1" smtClean="0">
                <a:solidFill>
                  <a:schemeClr val="tx1"/>
                </a:solidFill>
                <a:latin typeface="Comic Sans MS" pitchFamily="66" charset="0"/>
              </a:rPr>
              <a:t>Non-Amenable vs. Amenable Deaths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76425"/>
          <a:ext cx="8229600" cy="3565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0"/>
                <a:gridCol w="1407694"/>
                <a:gridCol w="1155032"/>
                <a:gridCol w="1299411"/>
                <a:gridCol w="938463"/>
              </a:tblGrid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Patient Care Experience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Non-Amenable Mortality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Amenable  Mortality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8415" marT="0" marB="0" anchor="ctr"/>
                </a:tc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US" sz="20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Hazard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Hazard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(1.00)</a:t>
                      </a: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(1.00)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0.25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 4 (most positive)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1.26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1.23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294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  <a:tr h="5894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Overall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p-value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 patient care experience quartiles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446" marR="17446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5331F05B-1C8E-4EA5-ADBB-53FC478B35BA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13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9993" name="TextBox 3"/>
          <p:cNvSpPr txBox="1">
            <a:spLocks noChangeArrowheads="1"/>
          </p:cNvSpPr>
          <p:nvPr/>
        </p:nvSpPr>
        <p:spPr bwMode="auto">
          <a:xfrm>
            <a:off x="514350" y="5526088"/>
            <a:ext cx="673100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mic Sans MS" pitchFamily="66" charset="0"/>
              </a:rPr>
              <a:t>Adjusted for age, gender, race/ethnicity, education, income, metropolitan </a:t>
            </a:r>
          </a:p>
          <a:p>
            <a:r>
              <a:rPr lang="en-US" sz="1600">
                <a:latin typeface="Comic Sans MS" pitchFamily="66" charset="0"/>
              </a:rPr>
              <a:t>statistical area, census region, access to usual source of care, insurance coverage, </a:t>
            </a:r>
          </a:p>
          <a:p>
            <a:r>
              <a:rPr lang="en-US" sz="1600">
                <a:latin typeface="Comic Sans MS" pitchFamily="66" charset="0"/>
              </a:rPr>
              <a:t>smoking status, number of chronic conditions, self-rated overall health, SF-12 </a:t>
            </a:r>
          </a:p>
          <a:p>
            <a:r>
              <a:rPr lang="en-US" sz="1600">
                <a:latin typeface="Comic Sans MS" pitchFamily="66" charset="0"/>
              </a:rPr>
              <a:t>PCS/MCS, number of drug prescriptions, medical care expenditures, number of </a:t>
            </a:r>
          </a:p>
          <a:p>
            <a:r>
              <a:rPr lang="en-US" sz="1600">
                <a:latin typeface="Comic Sans MS" pitchFamily="66" charset="0"/>
              </a:rPr>
              <a:t>office visits, any ER visits, any inpatient admissions, and survey panel.</a:t>
            </a:r>
          </a:p>
          <a:p>
            <a:endParaRPr lang="en-US" sz="2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3716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Patient Experiences and Mortality</a:t>
            </a:r>
            <a:r>
              <a:rPr lang="en-US" sz="3600" smtClean="0">
                <a:latin typeface="Comic Sans MS" pitchFamily="66" charset="0"/>
              </a:rPr>
              <a:t>: 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i="1" smtClean="0">
                <a:solidFill>
                  <a:schemeClr val="tx1"/>
                </a:solidFill>
                <a:latin typeface="Comic Sans MS" pitchFamily="66" charset="0"/>
              </a:rPr>
              <a:t>Consistency of Experiences Over Time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3141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1599"/>
                <a:gridCol w="1923055"/>
                <a:gridCol w="1124945"/>
              </a:tblGrid>
              <a:tr h="65044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Patient Care Experience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baseline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en-US" sz="2000" b="1" kern="120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year</a:t>
                      </a:r>
                      <a:r>
                        <a:rPr lang="en-US" sz="2000" b="1" kern="1200" baseline="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later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)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All-Cause</a:t>
                      </a: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Mortality</a:t>
                      </a:r>
                    </a:p>
                  </a:txBody>
                  <a:tcPr marL="8808" marR="18246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90" marR="18415" marT="0" marB="0"/>
                </a:tc>
              </a:tr>
              <a:tr h="387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Hazard 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/>
                </a:tc>
              </a:tr>
              <a:tr h="344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1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(reference)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(1.00)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2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0.42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3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1.13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0.57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83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: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Quartile 4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1.09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0.54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  <a:tr h="393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Different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quartiles at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baseline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and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1 year later</a:t>
                      </a:r>
                      <a:endParaRPr lang="en-US" sz="20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0.88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0.35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18246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A7D08FAE-0698-4CE1-B3F5-6C458A653086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906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Patient Experiences and Mortality</a:t>
            </a:r>
            <a:r>
              <a:rPr lang="en-US" sz="3600" smtClean="0">
                <a:latin typeface="Comic Sans MS" pitchFamily="66" charset="0"/>
              </a:rPr>
              <a:t>: 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i="1" smtClean="0">
                <a:solidFill>
                  <a:schemeClr val="tx1"/>
                </a:solidFill>
                <a:latin typeface="Comic Sans MS" pitchFamily="66" charset="0"/>
              </a:rPr>
              <a:t>Significant for Only One Measure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0525" y="2133600"/>
          <a:ext cx="8382000" cy="3432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9200"/>
                <a:gridCol w="1752600"/>
                <a:gridCol w="1600200"/>
              </a:tblGrid>
              <a:tr h="685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Patient Care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Experience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Items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All-Cause 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Mortality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8808" marR="88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Hazard </a:t>
                      </a:r>
                      <a:r>
                        <a:rPr lang="en-US" sz="2000" dirty="0">
                          <a:effectLst/>
                        </a:rPr>
                        <a:t>Ratio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p-value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</a:tr>
              <a:tr h="6138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Rating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of healthcare 9-10 vs 0-8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</a:rPr>
                        <a:t>1.10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</a:rPr>
                        <a:t>0.15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/>
                </a:tc>
              </a:tr>
              <a:tr h="362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Listen carefully to you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0.98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0.76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403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Show respect for what you had to say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1.05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0.44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355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Explain things in a way that is easy to understand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CC00"/>
                          </a:solidFill>
                          <a:effectLst/>
                        </a:rPr>
                        <a:t>1.09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CC00"/>
                          </a:solidFill>
                          <a:effectLst/>
                        </a:rPr>
                        <a:t>0.17</a:t>
                      </a:r>
                      <a:endParaRPr lang="en-US" sz="2000" baseline="0" dirty="0">
                        <a:solidFill>
                          <a:srgbClr val="00CC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  <a:tr h="3551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Spend enough time with you </a:t>
                      </a:r>
                      <a:r>
                        <a:rPr lang="en-US" sz="2000" baseline="30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1.17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0.03</a:t>
                      </a:r>
                      <a:endParaRPr lang="en-US" sz="2000" baseline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08" marR="8808" marT="0" marB="0" anchor="ctr"/>
                </a:tc>
              </a:tr>
            </a:tbl>
          </a:graphicData>
        </a:graphic>
      </p:graphicFrame>
      <p:sp>
        <p:nvSpPr>
          <p:cNvPr id="44067" name="TextBox 2"/>
          <p:cNvSpPr txBox="1">
            <a:spLocks noChangeArrowheads="1"/>
          </p:cNvSpPr>
          <p:nvPr/>
        </p:nvSpPr>
        <p:spPr bwMode="auto">
          <a:xfrm>
            <a:off x="381000" y="5875338"/>
            <a:ext cx="822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30000">
                <a:solidFill>
                  <a:srgbClr val="000000"/>
                </a:solidFill>
                <a:latin typeface="Comic Sans MS" pitchFamily="66" charset="0"/>
              </a:rPr>
              <a:t>† </a:t>
            </a:r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“Always" versus “Never”/“Sometimes”/“Usually”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88C72881-57BE-4C89-AE94-2147BCDD34CD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Conclusions</a:t>
            </a:r>
            <a:endParaRPr lang="en-US" sz="3600" b="1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6482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900" dirty="0" smtClean="0">
                <a:latin typeface="Comic Sans MS" panose="030F0702030302020204" pitchFamily="66" charset="0"/>
              </a:rPr>
              <a:t>Rather than patient demands producing expensive and dangerous treatment, the data are consistent with other studies that indicate more intensive care at the end-of-of life in the U.S. (</a:t>
            </a:r>
            <a:r>
              <a:rPr lang="en-US" sz="2600" dirty="0" smtClean="0">
                <a:latin typeface="Comic Sans MS" panose="030F0702030302020204" pitchFamily="66" charset="0"/>
              </a:rPr>
              <a:t>Elliott et al., 2013, </a:t>
            </a:r>
            <a:r>
              <a:rPr lang="en-US" sz="2600" u="sng" dirty="0" smtClean="0">
                <a:latin typeface="Comic Sans MS" panose="030F0702030302020204" pitchFamily="66" charset="0"/>
              </a:rPr>
              <a:t>JAGS</a:t>
            </a:r>
            <a:r>
              <a:rPr lang="en-US" sz="2600" dirty="0" smtClean="0">
                <a:latin typeface="Comic Sans MS" panose="030F0702030302020204" pitchFamily="66" charset="0"/>
              </a:rPr>
              <a:t>). </a:t>
            </a:r>
          </a:p>
          <a:p>
            <a:pPr>
              <a:defRPr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  <a:defRPr/>
            </a:pPr>
            <a:r>
              <a:rPr lang="en-US" sz="2900" dirty="0" smtClean="0">
                <a:latin typeface="Comic Sans MS" panose="030F0702030302020204" pitchFamily="66" charset="0"/>
              </a:rPr>
              <a:t>Patient </a:t>
            </a:r>
            <a:r>
              <a:rPr lang="en-US" sz="2900" dirty="0">
                <a:latin typeface="Comic Sans MS" panose="030F0702030302020204" pitchFamily="66" charset="0"/>
              </a:rPr>
              <a:t>experience surveys assess important dimensions of care for which patients are the best or only source of information </a:t>
            </a:r>
          </a:p>
          <a:p>
            <a:pPr>
              <a:spcBef>
                <a:spcPts val="400"/>
              </a:spcBef>
              <a:defRPr/>
            </a:pPr>
            <a:endParaRPr lang="en-US" sz="2900" dirty="0" smtClean="0">
              <a:latin typeface="Comic Sans MS" panose="030F0702030302020204" pitchFamily="66" charset="0"/>
            </a:endParaRPr>
          </a:p>
          <a:p>
            <a:pPr>
              <a:spcBef>
                <a:spcPts val="400"/>
              </a:spcBef>
              <a:defRPr/>
            </a:pPr>
            <a:r>
              <a:rPr lang="en-US" sz="2900" dirty="0" smtClean="0">
                <a:latin typeface="Comic Sans MS" panose="030F0702030302020204" pitchFamily="66" charset="0"/>
              </a:rPr>
              <a:t>Improving </a:t>
            </a:r>
            <a:r>
              <a:rPr lang="en-US" sz="2900" dirty="0">
                <a:latin typeface="Comic Sans MS" panose="030F0702030302020204" pitchFamily="66" charset="0"/>
              </a:rPr>
              <a:t>patient experience does not lead to inappropriate and inefficient care or result in trade-offs with high-quality clinical care</a:t>
            </a:r>
          </a:p>
          <a:p>
            <a:pPr lvl="1">
              <a:defRPr/>
            </a:pPr>
            <a:endParaRPr lang="en-US" sz="2600" dirty="0"/>
          </a:p>
          <a:p>
            <a:pPr lvl="1">
              <a:defRPr/>
            </a:pPr>
            <a:endParaRPr lang="en-US" sz="2600" dirty="0" smtClean="0"/>
          </a:p>
          <a:p>
            <a:pPr lvl="1">
              <a:defRPr/>
            </a:pPr>
            <a:endParaRPr lang="en-US" sz="2900" dirty="0" smtClean="0"/>
          </a:p>
          <a:p>
            <a:pPr>
              <a:defRPr/>
            </a:pPr>
            <a:endParaRPr lang="en-US" sz="26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A84C0F44-24B7-4FDB-A074-B8B7F039C8F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16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Relevant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54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  <a:r>
              <a:rPr lang="en-US" sz="3000" dirty="0" smtClean="0">
                <a:latin typeface="Comic Sans MS" panose="030F0702030302020204" pitchFamily="66" charset="0"/>
              </a:rPr>
              <a:t>Price</a:t>
            </a:r>
            <a:r>
              <a:rPr lang="en-US" sz="3000" dirty="0">
                <a:latin typeface="Comic Sans MS" panose="030F0702030302020204" pitchFamily="66" charset="0"/>
              </a:rPr>
              <a:t>, R. A. Elliott, M.N., </a:t>
            </a:r>
            <a:r>
              <a:rPr lang="en-US" sz="3000" dirty="0" smtClean="0">
                <a:latin typeface="Comic Sans MS" panose="030F0702030302020204" pitchFamily="66" charset="0"/>
              </a:rPr>
              <a:t>et al.  </a:t>
            </a:r>
            <a:r>
              <a:rPr lang="en-US" sz="3000" dirty="0">
                <a:latin typeface="Comic Sans MS" panose="030F0702030302020204" pitchFamily="66" charset="0"/>
              </a:rPr>
              <a:t>(2015). Should health care providers be accountable for patients’ </a:t>
            </a:r>
            <a:r>
              <a:rPr lang="en-US" sz="3000">
                <a:latin typeface="Comic Sans MS" panose="030F0702030302020204" pitchFamily="66" charset="0"/>
              </a:rPr>
              <a:t>care </a:t>
            </a:r>
            <a:r>
              <a:rPr lang="en-US" sz="3000" smtClean="0">
                <a:latin typeface="Comic Sans MS" panose="030F0702030302020204" pitchFamily="66" charset="0"/>
              </a:rPr>
              <a:t>experiences?  </a:t>
            </a:r>
            <a:r>
              <a:rPr lang="en-US" sz="3000" u="sng" dirty="0" smtClean="0">
                <a:latin typeface="Comic Sans MS" panose="030F0702030302020204" pitchFamily="66" charset="0"/>
              </a:rPr>
              <a:t>JGIM</a:t>
            </a:r>
            <a:r>
              <a:rPr lang="en-US" sz="3000" dirty="0" smtClean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30</a:t>
            </a:r>
            <a:r>
              <a:rPr lang="en-US" sz="3000" dirty="0">
                <a:latin typeface="Comic Sans MS" panose="030F0702030302020204" pitchFamily="66" charset="0"/>
              </a:rPr>
              <a:t>, 253-256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en-US" sz="3000" dirty="0" smtClean="0">
                <a:latin typeface="Comic Sans MS" panose="030F0702030302020204" pitchFamily="66" charset="0"/>
              </a:rPr>
              <a:t>	Price</a:t>
            </a:r>
            <a:r>
              <a:rPr lang="en-US" sz="3000" dirty="0">
                <a:latin typeface="Comic Sans MS" panose="030F0702030302020204" pitchFamily="66" charset="0"/>
              </a:rPr>
              <a:t>, R. A., Elliott, M. N., </a:t>
            </a:r>
            <a:r>
              <a:rPr lang="en-US" sz="3000" dirty="0" smtClean="0">
                <a:latin typeface="Comic Sans MS" panose="030F0702030302020204" pitchFamily="66" charset="0"/>
              </a:rPr>
              <a:t>et al.  </a:t>
            </a:r>
            <a:r>
              <a:rPr lang="en-US" sz="3000" dirty="0">
                <a:latin typeface="Comic Sans MS" panose="030F0702030302020204" pitchFamily="66" charset="0"/>
              </a:rPr>
              <a:t>(2014). Examining the role of patient experience surveys in measuring health care quality.  </a:t>
            </a:r>
            <a:r>
              <a:rPr lang="en-US" sz="3000" u="sng" dirty="0">
                <a:latin typeface="Comic Sans MS" panose="030F0702030302020204" pitchFamily="66" charset="0"/>
              </a:rPr>
              <a:t>Medical Care Research and Review</a:t>
            </a:r>
            <a:r>
              <a:rPr lang="en-US" sz="3000" dirty="0">
                <a:latin typeface="Comic Sans MS" panose="030F0702030302020204" pitchFamily="66" charset="0"/>
              </a:rPr>
              <a:t>, </a:t>
            </a:r>
            <a:r>
              <a:rPr lang="en-US" sz="3000" u="sng" dirty="0">
                <a:latin typeface="Comic Sans MS" panose="030F0702030302020204" pitchFamily="66" charset="0"/>
              </a:rPr>
              <a:t>71</a:t>
            </a:r>
            <a:r>
              <a:rPr lang="en-US" sz="3000" dirty="0">
                <a:latin typeface="Comic Sans MS" panose="030F0702030302020204" pitchFamily="66" charset="0"/>
              </a:rPr>
              <a:t>, 522-554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en-US" sz="3000" dirty="0" smtClean="0">
                <a:latin typeface="Comic Sans MS" panose="030F0702030302020204" pitchFamily="66" charset="0"/>
              </a:rPr>
              <a:t>	Xu</a:t>
            </a:r>
            <a:r>
              <a:rPr lang="en-US" sz="3000" dirty="0">
                <a:latin typeface="Comic Sans MS" panose="030F0702030302020204" pitchFamily="66" charset="0"/>
              </a:rPr>
              <a:t>, X., </a:t>
            </a:r>
            <a:r>
              <a:rPr lang="en-US" sz="3000" dirty="0" err="1">
                <a:latin typeface="Comic Sans MS" panose="030F0702030302020204" pitchFamily="66" charset="0"/>
              </a:rPr>
              <a:t>Buta</a:t>
            </a:r>
            <a:r>
              <a:rPr lang="en-US" sz="3000" dirty="0">
                <a:latin typeface="Comic Sans MS" panose="030F0702030302020204" pitchFamily="66" charset="0"/>
              </a:rPr>
              <a:t>, E</a:t>
            </a:r>
            <a:r>
              <a:rPr lang="en-US" sz="3000" dirty="0" smtClean="0">
                <a:latin typeface="Comic Sans MS" panose="030F0702030302020204" pitchFamily="66" charset="0"/>
              </a:rPr>
              <a:t>. et al. (</a:t>
            </a:r>
            <a:r>
              <a:rPr lang="en-US" sz="3000" dirty="0">
                <a:latin typeface="Comic Sans MS" panose="030F0702030302020204" pitchFamily="66" charset="0"/>
              </a:rPr>
              <a:t>2014 </a:t>
            </a:r>
            <a:r>
              <a:rPr lang="en-US" sz="3000" dirty="0" err="1">
                <a:latin typeface="Comic Sans MS" panose="030F0702030302020204" pitchFamily="66" charset="0"/>
              </a:rPr>
              <a:t>epub</a:t>
            </a:r>
            <a:r>
              <a:rPr lang="en-US" sz="3000" dirty="0">
                <a:latin typeface="Comic Sans MS" panose="030F0702030302020204" pitchFamily="66" charset="0"/>
              </a:rPr>
              <a:t>).  Methodological considerations when studying the association between patient-reported care experiences and mortality. </a:t>
            </a:r>
            <a:r>
              <a:rPr lang="en-US" sz="3000" u="sng" dirty="0">
                <a:latin typeface="Comic Sans MS" panose="030F0702030302020204" pitchFamily="66" charset="0"/>
              </a:rPr>
              <a:t>Health Services </a:t>
            </a:r>
            <a:r>
              <a:rPr lang="en-US" sz="3000" u="sng" dirty="0" smtClean="0">
                <a:latin typeface="Comic Sans MS" panose="030F0702030302020204" pitchFamily="66" charset="0"/>
              </a:rPr>
              <a:t>Res</a:t>
            </a:r>
            <a:r>
              <a:rPr lang="en-US" sz="3000" dirty="0" smtClean="0">
                <a:latin typeface="Comic Sans MS" panose="030F0702030302020204" pitchFamily="66" charset="0"/>
              </a:rPr>
              <a:t>.</a:t>
            </a:r>
            <a:endParaRPr lang="en-US" sz="3000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7336E-3CFE-4302-BF56-3D08326C2D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1BD1-F9F0-4A7D-AA95-B37285BFBEE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 smtClean="0"/>
              <a:t> </a:t>
            </a:r>
            <a:r>
              <a:rPr lang="en-US" altLang="en-US" sz="4800" b="1" smtClean="0">
                <a:latin typeface="Comic Sans MS" pitchFamily="66" charset="0"/>
              </a:rPr>
              <a:t>Thank you.</a:t>
            </a:r>
            <a:r>
              <a:rPr lang="en-US" altLang="en-US" sz="6000" b="1" smtClean="0">
                <a:latin typeface="Comic Sans MS" pitchFamily="66" charset="0"/>
              </a:rPr>
              <a:t> </a:t>
            </a:r>
            <a:endParaRPr lang="en-US" altLang="en-US" sz="4000" b="1" smtClean="0">
              <a:latin typeface="Comic Sans MS" pitchFamily="66" charset="0"/>
            </a:endParaRPr>
          </a:p>
        </p:txBody>
      </p:sp>
      <p:sp>
        <p:nvSpPr>
          <p:cNvPr id="50179" name="TextBox 1"/>
          <p:cNvSpPr txBox="1">
            <a:spLocks noChangeArrowheads="1"/>
          </p:cNvSpPr>
          <p:nvPr/>
        </p:nvSpPr>
        <p:spPr bwMode="auto">
          <a:xfrm>
            <a:off x="166688" y="1828800"/>
            <a:ext cx="8991600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>
              <a:latin typeface="Comic Sans MS" pitchFamily="66" charset="0"/>
              <a:hlinkClick r:id="rId3"/>
            </a:endParaRPr>
          </a:p>
          <a:p>
            <a:endParaRPr lang="en-US" altLang="en-US">
              <a:latin typeface="Comic Sans MS" pitchFamily="66" charset="0"/>
              <a:hlinkClick r:id="rId3"/>
            </a:endParaRPr>
          </a:p>
          <a:p>
            <a:endParaRPr lang="en-US" altLang="en-US">
              <a:latin typeface="Comic Sans MS" pitchFamily="66" charset="0"/>
              <a:hlinkClick r:id="rId3"/>
            </a:endParaRPr>
          </a:p>
          <a:p>
            <a:endParaRPr lang="en-US" altLang="en-US">
              <a:latin typeface="Comic Sans MS" pitchFamily="66" charset="0"/>
              <a:hlinkClick r:id="rId3"/>
            </a:endParaRPr>
          </a:p>
          <a:p>
            <a:r>
              <a:rPr lang="en-US" altLang="en-US">
                <a:latin typeface="Comic Sans MS" pitchFamily="66" charset="0"/>
                <a:hlinkClick r:id="rId3"/>
              </a:rPr>
              <a:t>drhays@g.ucla.edu</a:t>
            </a:r>
            <a:r>
              <a:rPr lang="en-US" altLang="en-US">
                <a:latin typeface="Comic Sans MS" pitchFamily="66" charset="0"/>
              </a:rPr>
              <a:t> </a:t>
            </a:r>
          </a:p>
          <a:p>
            <a:r>
              <a:rPr lang="en-US" altLang="en-US" i="1">
                <a:latin typeface="Comic Sans MS" pitchFamily="66" charset="0"/>
              </a:rPr>
              <a:t>@RonDHays (twitter)</a:t>
            </a:r>
            <a:endParaRPr lang="en-US" altLang="en-US" b="0" i="1"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  <a:p>
            <a:r>
              <a:rPr lang="en-US" altLang="en-US">
                <a:latin typeface="Comic Sans MS" pitchFamily="66" charset="0"/>
              </a:rPr>
              <a:t>Powerpoint file at: </a:t>
            </a:r>
            <a:r>
              <a:rPr lang="en-US" altLang="en-US" sz="3000">
                <a:latin typeface="Comic Sans MS" pitchFamily="66" charset="0"/>
                <a:hlinkClick r:id="rId4"/>
              </a:rPr>
              <a:t>http://gim.med.ucla.edu/FacultyPages/Hays/</a:t>
            </a:r>
            <a:endParaRPr lang="en-US" altLang="en-US" sz="3000">
              <a:latin typeface="Comic Sans MS" pitchFamily="66" charset="0"/>
            </a:endParaRPr>
          </a:p>
          <a:p>
            <a:endParaRPr lang="en-US" altLang="en-US">
              <a:cs typeface="Times New Roman" pitchFamily="18" charset="0"/>
            </a:endParaRPr>
          </a:p>
          <a:p>
            <a:endParaRPr lang="en-US" altLang="en-US" sz="2000"/>
          </a:p>
        </p:txBody>
      </p:sp>
      <p:pic>
        <p:nvPicPr>
          <p:cNvPr id="50180" name="Picture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84688" y="1266825"/>
            <a:ext cx="46259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2600" smtClean="0">
                <a:latin typeface="Comic Sans MS" pitchFamily="66" charset="0"/>
              </a:rPr>
              <a:t>One should always be alert to the possibility of spurious associations, especially when results are implausible.</a:t>
            </a:r>
            <a:br>
              <a:rPr lang="en-US" sz="2600" smtClean="0">
                <a:latin typeface="Comic Sans MS" pitchFamily="66" charset="0"/>
              </a:rPr>
            </a:br>
            <a:endParaRPr lang="en-US" sz="2600" smtClean="0">
              <a:latin typeface="Comic Sans MS" pitchFamily="66" charset="0"/>
            </a:endParaRPr>
          </a:p>
        </p:txBody>
      </p:sp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0" y="1704975"/>
            <a:ext cx="9144000" cy="4525963"/>
          </a:xfrm>
        </p:spPr>
        <p:txBody>
          <a:bodyPr/>
          <a:lstStyle/>
          <a:p>
            <a:endParaRPr lang="en-US" smtClean="0">
              <a:latin typeface="Comic Sans MS" pitchFamily="66" charset="0"/>
            </a:endParaRPr>
          </a:p>
          <a:p>
            <a:endParaRPr lang="en-US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25BCF-368F-445B-BB25-07814E70DE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7412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400" y="1524000"/>
            <a:ext cx="9169400" cy="620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274638"/>
            <a:ext cx="8856663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latin typeface="Comic Sans MS" pitchFamily="66" charset="0"/>
              </a:rPr>
              <a:t>Is Receiving Better Technical Quality of Care Bad for Health?  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" y="1614488"/>
            <a:ext cx="8856663" cy="4525962"/>
          </a:xfrm>
        </p:spPr>
        <p:txBody>
          <a:bodyPr>
            <a:normAutofit fontScale="6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sz="3800" dirty="0" smtClean="0">
                <a:latin typeface="Comic Sans MS" panose="030F0702030302020204" pitchFamily="66" charset="0"/>
              </a:rPr>
              <a:t>Change in SF-12 PCS regressed on process of care aggregate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endParaRPr lang="en-US" sz="3600" dirty="0" smtClean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Comic Sans MS" panose="030F0702030302020204" pitchFamily="66" charset="0"/>
              </a:rPr>
              <a:t>Hypothesized positive effect, but regression coefficient was NOT SIGNIFICANT </a:t>
            </a:r>
          </a:p>
          <a:p>
            <a:pPr marL="0" indent="0">
              <a:buFontTx/>
              <a:buNone/>
              <a:defRPr/>
            </a:pPr>
            <a:r>
              <a:rPr lang="en-US" sz="3600" dirty="0">
                <a:latin typeface="Comic Sans MS" panose="030F0702030302020204" pitchFamily="66" charset="0"/>
              </a:rPr>
              <a:t>	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3600" dirty="0">
                <a:latin typeface="Comic Sans MS" panose="030F0702030302020204" pitchFamily="66" charset="0"/>
              </a:rPr>
              <a:t>	</a:t>
            </a:r>
            <a:r>
              <a:rPr lang="en-US" sz="3600" dirty="0" smtClean="0">
                <a:latin typeface="Comic Sans MS" panose="030F0702030302020204" pitchFamily="66" charset="0"/>
              </a:rPr>
              <a:t>unstandardized beta = </a:t>
            </a:r>
            <a:r>
              <a:rPr lang="en-US" sz="3600" u="sng" dirty="0" smtClean="0">
                <a:latin typeface="Comic Sans MS" panose="030F0702030302020204" pitchFamily="66" charset="0"/>
              </a:rPr>
              <a:t>-1.41</a:t>
            </a:r>
            <a:r>
              <a:rPr lang="en-US" sz="3600" dirty="0" smtClean="0">
                <a:latin typeface="Comic Sans MS" panose="030F0702030302020204" pitchFamily="66" charset="0"/>
              </a:rPr>
              <a:t>, p =.</a:t>
            </a:r>
            <a:r>
              <a:rPr lang="en-US" sz="36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188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i="1" dirty="0" smtClean="0"/>
          </a:p>
          <a:p>
            <a:pPr marL="0" indent="0">
              <a:buFontTx/>
              <a:buNone/>
              <a:defRPr/>
            </a:pPr>
            <a:r>
              <a:rPr lang="en-US" sz="2800" i="1" dirty="0" smtClean="0">
                <a:latin typeface="Comic Sans MS" panose="030F0702030302020204" pitchFamily="66" charset="0"/>
              </a:rPr>
              <a:t>Kahn et al. (2007), </a:t>
            </a:r>
            <a:r>
              <a:rPr lang="en-US" sz="2800" i="1" u="sng" dirty="0" smtClean="0">
                <a:latin typeface="Comic Sans MS" panose="030F0702030302020204" pitchFamily="66" charset="0"/>
              </a:rPr>
              <a:t>Health Services Research</a:t>
            </a:r>
            <a:r>
              <a:rPr lang="en-US" sz="2800" i="1" dirty="0" smtClean="0">
                <a:latin typeface="Comic Sans MS" panose="030F0702030302020204" pitchFamily="66" charset="0"/>
              </a:rPr>
              <a:t>, Article of Year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16500" y="2514600"/>
            <a:ext cx="13843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514600"/>
            <a:ext cx="160655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Process</a:t>
            </a:r>
          </a:p>
          <a:p>
            <a:pPr algn="ctr">
              <a:defRPr/>
            </a:pPr>
            <a:r>
              <a:rPr lang="en-US" sz="2400" dirty="0"/>
              <a:t>of </a:t>
            </a:r>
            <a:r>
              <a:rPr lang="en-US" dirty="0"/>
              <a:t>care</a:t>
            </a:r>
            <a:endParaRPr lang="en-US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3892550" y="2971800"/>
            <a:ext cx="11239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3600" b="1" smtClean="0">
                <a:latin typeface="Comic Sans MS" pitchFamily="66" charset="0"/>
              </a:rPr>
              <a:t>Use of and Importance of Patient Experience Surveys has Grown…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3962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CAHPS Hospital Survey (HCAHPS) data accounted for 30% of hospitals’ Total Performance Score in Value-Based Purchasing Program in FY2014</a:t>
            </a:r>
          </a:p>
          <a:p>
            <a:pPr marL="0" indent="0">
              <a:buFontTx/>
              <a:buNone/>
              <a:defRPr/>
            </a:pPr>
            <a:endParaRPr lang="en-US" sz="2800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endParaRPr lang="en-US" sz="28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8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800" dirty="0" smtClean="0">
              <a:latin typeface="Comic Sans MS" panose="030F0702030302020204" pitchFamily="66" charset="0"/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609600" y="4330700"/>
            <a:ext cx="7924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mic Sans MS" pitchFamily="66" charset="0"/>
              </a:rPr>
              <a:t>…so has misinformation about them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4A8F5671-74FA-4995-80D0-96E08DE2F58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4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sz="3600" b="1" dirty="0" smtClean="0">
                <a:latin typeface="Comic Sans MS" panose="030F0702030302020204" pitchFamily="66" charset="0"/>
              </a:rPr>
              <a:t>Some Suggest that Consumers </a:t>
            </a:r>
            <a:r>
              <a:rPr lang="en-US" sz="3600" b="1" dirty="0">
                <a:latin typeface="Comic Sans MS" panose="030F0702030302020204" pitchFamily="66" charset="0"/>
              </a:rPr>
              <a:t>L</a:t>
            </a:r>
            <a:r>
              <a:rPr lang="en-US" sz="3600" b="1" dirty="0" smtClean="0">
                <a:latin typeface="Comic Sans MS" panose="030F0702030302020204" pitchFamily="66" charset="0"/>
              </a:rPr>
              <a:t>ack Expertise Needed </a:t>
            </a:r>
            <a:r>
              <a:rPr lang="en-US" sz="3600" b="1" dirty="0">
                <a:latin typeface="Comic Sans MS" panose="030F0702030302020204" pitchFamily="66" charset="0"/>
              </a:rPr>
              <a:t>to </a:t>
            </a:r>
            <a:r>
              <a:rPr lang="en-US" sz="3600" b="1" dirty="0" smtClean="0">
                <a:latin typeface="Comic Sans MS" panose="030F0702030302020204" pitchFamily="66" charset="0"/>
              </a:rPr>
              <a:t>Evaluate </a:t>
            </a:r>
            <a:r>
              <a:rPr lang="en-US" sz="3600" b="1" dirty="0">
                <a:latin typeface="Comic Sans MS" panose="030F0702030302020204" pitchFamily="66" charset="0"/>
              </a:rPr>
              <a:t>C</a:t>
            </a:r>
            <a:r>
              <a:rPr lang="en-US" sz="3600" b="1" dirty="0" smtClean="0">
                <a:latin typeface="Comic Sans MS" panose="030F0702030302020204" pitchFamily="66" charset="0"/>
              </a:rPr>
              <a:t>are Quality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63725"/>
            <a:ext cx="8915400" cy="4598988"/>
          </a:xfrm>
        </p:spPr>
        <p:txBody>
          <a:bodyPr>
            <a:noAutofit/>
          </a:bodyPr>
          <a:lstStyle/>
          <a:p>
            <a:r>
              <a:rPr lang="en-US" sz="3000" smtClean="0">
                <a:latin typeface="Comic Sans MS" pitchFamily="66" charset="0"/>
              </a:rPr>
              <a:t>Patients are the best source of information on communication, office staff courtesy and respect, access to care, and other issues covered by CAHPS surveys</a:t>
            </a:r>
          </a:p>
          <a:p>
            <a:endParaRPr lang="en-US" sz="3000" smtClean="0">
              <a:latin typeface="Comic Sans MS" pitchFamily="66" charset="0"/>
            </a:endParaRPr>
          </a:p>
          <a:p>
            <a:r>
              <a:rPr lang="en-US" sz="3000" smtClean="0">
                <a:latin typeface="Comic Sans MS" pitchFamily="66" charset="0"/>
              </a:rPr>
              <a:t>CAHPS complements technical quality measures</a:t>
            </a:r>
          </a:p>
          <a:p>
            <a:endParaRPr lang="en-US" sz="2000" smtClean="0"/>
          </a:p>
          <a:p>
            <a:pPr>
              <a:buFontTx/>
              <a:buAutoNum type="arabicPeriod"/>
            </a:pPr>
            <a:endParaRPr lang="en-US" sz="22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14350" y="6245225"/>
            <a:ext cx="2400300" cy="476250"/>
          </a:xfrm>
        </p:spPr>
        <p:txBody>
          <a:bodyPr/>
          <a:lstStyle/>
          <a:p>
            <a:pPr algn="l">
              <a:defRPr/>
            </a:pPr>
            <a:fld id="{F0425E22-0128-49B5-B695-6CDC7167AA8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algn="l">
                <a:defRPr/>
              </a:pPr>
              <a:t>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sz="3100" dirty="0" smtClean="0">
                <a:latin typeface="Comic Sans MS" panose="030F0702030302020204" pitchFamily="66" charset="0"/>
              </a:rPr>
              <a:t>Some suggest patients can be “satisfied” to death.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7F58B267-782F-4DB2-AF14-D4F43B48F1E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pic>
        <p:nvPicPr>
          <p:cNvPr id="25603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144000" cy="826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Fenton et al. (2012) </a:t>
            </a:r>
            <a:br>
              <a:rPr lang="en-US" dirty="0" smtClean="0"/>
            </a:br>
            <a:r>
              <a:rPr lang="en-US" u="sng" dirty="0" smtClean="0"/>
              <a:t>JAMA Internal Medicine</a:t>
            </a:r>
            <a:endParaRPr lang="en-US" u="sng" dirty="0" smtClean="0">
              <a:latin typeface="Comic Sans MS" panose="030F0702030302020204" pitchFamily="66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0038" y="1614488"/>
            <a:ext cx="8648700" cy="4525962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endParaRPr lang="en-US" sz="4000" dirty="0" smtClean="0"/>
          </a:p>
          <a:p>
            <a:pPr>
              <a:defRPr/>
            </a:pPr>
            <a:r>
              <a:rPr lang="en-US" sz="6000" dirty="0" smtClean="0">
                <a:latin typeface="Comic Sans MS" panose="030F0702030302020204" pitchFamily="66" charset="0"/>
              </a:rPr>
              <a:t>Medical Expenditure Panel Survey</a:t>
            </a:r>
          </a:p>
          <a:p>
            <a:pPr lvl="1">
              <a:defRPr/>
            </a:pPr>
            <a:r>
              <a:rPr lang="en-US" sz="5600" dirty="0" smtClean="0">
                <a:latin typeface="Comic Sans MS" panose="030F0702030302020204" pitchFamily="66" charset="0"/>
              </a:rPr>
              <a:t>Nationally representative survey of U.S. civilian non-institutionalized population.  Panel followed over 2 calendar years with 5 rounds of interviews.</a:t>
            </a:r>
          </a:p>
          <a:p>
            <a:pPr lvl="1">
              <a:defRPr/>
            </a:pPr>
            <a:endParaRPr lang="en-US" sz="56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6000" dirty="0" smtClean="0">
                <a:latin typeface="Comic Sans MS" panose="030F0702030302020204" pitchFamily="66" charset="0"/>
              </a:rPr>
              <a:t>CAHPS survey</a:t>
            </a:r>
          </a:p>
          <a:p>
            <a:pPr lvl="1">
              <a:defRPr/>
            </a:pPr>
            <a:r>
              <a:rPr lang="en-US" sz="5600" dirty="0" smtClean="0">
                <a:latin typeface="Comic Sans MS" panose="030F0702030302020204" pitchFamily="66" charset="0"/>
              </a:rPr>
              <a:t>4 communication scale items</a:t>
            </a:r>
          </a:p>
          <a:p>
            <a:pPr lvl="1">
              <a:defRPr/>
            </a:pPr>
            <a:r>
              <a:rPr lang="en-US" sz="5600" dirty="0" smtClean="0">
                <a:latin typeface="Comic Sans MS" panose="030F0702030302020204" pitchFamily="66" charset="0"/>
              </a:rPr>
              <a:t>0-10 global rating of health care</a:t>
            </a:r>
          </a:p>
          <a:p>
            <a:pPr>
              <a:defRPr/>
            </a:pPr>
            <a:endParaRPr lang="en-US" sz="4000" u="sng" dirty="0" smtClean="0">
              <a:latin typeface="Comic Sans MS" panose="030F0702030302020204" pitchFamily="66" charset="0"/>
            </a:endParaRPr>
          </a:p>
          <a:p>
            <a:pPr lvl="2">
              <a:defRPr/>
            </a:pPr>
            <a:endParaRPr lang="en-US" sz="40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6000" dirty="0" smtClean="0">
                <a:latin typeface="Comic Sans MS" panose="030F0702030302020204" pitchFamily="66" charset="0"/>
              </a:rPr>
              <a:t>Results interpreted as </a:t>
            </a:r>
            <a:r>
              <a:rPr lang="en-US" sz="6000" dirty="0">
                <a:latin typeface="Comic Sans MS" panose="030F0702030302020204" pitchFamily="66" charset="0"/>
              </a:rPr>
              <a:t>indicating that acceding to patient demands </a:t>
            </a:r>
            <a:r>
              <a:rPr lang="en-US" sz="6000" dirty="0" smtClean="0">
                <a:latin typeface="Comic Sans MS" panose="030F0702030302020204" pitchFamily="66" charset="0"/>
              </a:rPr>
              <a:t>results </a:t>
            </a:r>
            <a:r>
              <a:rPr lang="en-US" sz="6000" dirty="0">
                <a:latin typeface="Comic Sans MS" panose="030F0702030302020204" pitchFamily="66" charset="0"/>
              </a:rPr>
              <a:t>in expensive and dangerous </a:t>
            </a:r>
            <a:r>
              <a:rPr lang="en-US" sz="6000" dirty="0" smtClean="0">
                <a:latin typeface="Comic Sans MS" panose="030F0702030302020204" pitchFamily="66" charset="0"/>
              </a:rPr>
              <a:t>treatment.</a:t>
            </a:r>
            <a:endParaRPr lang="en-US" sz="6000" dirty="0"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4000" dirty="0" smtClean="0"/>
          </a:p>
          <a:p>
            <a:pPr>
              <a:defRPr/>
            </a:pPr>
            <a:endParaRPr lang="en-US" sz="4000" dirty="0" smtClean="0"/>
          </a:p>
          <a:p>
            <a:pPr>
              <a:defRPr/>
            </a:pPr>
            <a:endParaRPr lang="en-US" sz="4200" dirty="0" smtClean="0"/>
          </a:p>
          <a:p>
            <a:pPr>
              <a:defRPr/>
            </a:pPr>
            <a:endParaRPr lang="en-US" sz="4600" dirty="0"/>
          </a:p>
          <a:p>
            <a:pPr lvl="1">
              <a:defRPr/>
            </a:pPr>
            <a:endParaRPr lang="en-US" sz="4000" dirty="0" smtClean="0"/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6AB790F0-B396-4C35-BE7C-2EBD9BB163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0DC26-3158-4023-82F6-82A931F92D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9698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8600"/>
            <a:ext cx="98298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Hastings Center Report</a:t>
            </a:r>
          </a:p>
        </p:txBody>
      </p:sp>
      <p:sp>
        <p:nvSpPr>
          <p:cNvPr id="31746" name="Content Placeholder 3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Dr. Stuart Younger, Professor of Bioethics and Psychiatry at the Case Western Reserve University.</a:t>
            </a:r>
          </a:p>
          <a:p>
            <a:endParaRPr lang="en-US" smtClean="0">
              <a:latin typeface="Comic Sans MS" pitchFamily="66" charset="0"/>
            </a:endParaRPr>
          </a:p>
          <a:p>
            <a:pPr lvl="1"/>
            <a:r>
              <a:rPr lang="en-US" sz="3000" smtClean="0">
                <a:latin typeface="Comic Sans MS" pitchFamily="66" charset="0"/>
              </a:rPr>
              <a:t>Pressure to get good ratings can lead to bad medicine.</a:t>
            </a:r>
          </a:p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D752D-0631-4FF2-8B6B-920F9C4DFB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4834</TotalTime>
  <Words>908</Words>
  <Application>Microsoft Office PowerPoint</Application>
  <PresentationFormat>On-screen Show (4:3)</PresentationFormat>
  <Paragraphs>258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 New Roman</vt:lpstr>
      <vt:lpstr>Arial</vt:lpstr>
      <vt:lpstr>Comic Sans MS</vt:lpstr>
      <vt:lpstr>Calibri</vt:lpstr>
      <vt:lpstr>ＭＳ Ｐゴシック</vt:lpstr>
      <vt:lpstr>Custom Design</vt:lpstr>
      <vt:lpstr>Custom Design</vt:lpstr>
      <vt:lpstr>Can patients be satisfied to death? What was Joshua J. Fenton thinking?  </vt:lpstr>
      <vt:lpstr>One should always be alert to the possibility of spurious associations, especially when results are implausible. </vt:lpstr>
      <vt:lpstr>Is Receiving Better Technical Quality of Care Bad for Health?  </vt:lpstr>
      <vt:lpstr>Use of and Importance of Patient Experience Surveys has Grown…</vt:lpstr>
      <vt:lpstr> Some Suggest that Consumers Lack Expertise Needed to Evaluate Care Quality </vt:lpstr>
      <vt:lpstr> Some suggest patients can be “satisfied” to death.</vt:lpstr>
      <vt:lpstr> Fenton et al. (2012)  JAMA Internal Medicine</vt:lpstr>
      <vt:lpstr>Slide 8</vt:lpstr>
      <vt:lpstr>Hastings Center Report</vt:lpstr>
      <vt:lpstr>Five Concerns with Fenton et al. </vt:lpstr>
      <vt:lpstr>Five Concerns with Fenton et al. </vt:lpstr>
      <vt:lpstr>Reanalysis of Fenton et al.  by Xu et al. (2014)</vt:lpstr>
      <vt:lpstr>Patient Experiences and Mortality: Non-Amenable vs. Amenable Deaths</vt:lpstr>
      <vt:lpstr>Patient Experiences and Mortality:  Consistency of Experiences Over Time</vt:lpstr>
      <vt:lpstr>Patient Experiences and Mortality:  Significant for Only One Measure</vt:lpstr>
      <vt:lpstr>Conclusions</vt:lpstr>
      <vt:lpstr>Relevant Readings</vt:lpstr>
      <vt:lpstr> Thank you.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gimtemp</cp:lastModifiedBy>
  <cp:revision>415</cp:revision>
  <cp:lastPrinted>2015-07-21T17:12:08Z</cp:lastPrinted>
  <dcterms:created xsi:type="dcterms:W3CDTF">2001-01-03T19:26:53Z</dcterms:created>
  <dcterms:modified xsi:type="dcterms:W3CDTF">2015-07-21T18:38:39Z</dcterms:modified>
</cp:coreProperties>
</file>