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66" r:id="rId2"/>
    <p:sldId id="515" r:id="rId3"/>
    <p:sldId id="502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09" r:id="rId13"/>
    <p:sldId id="508" r:id="rId14"/>
    <p:sldId id="510" r:id="rId15"/>
    <p:sldId id="503" r:id="rId16"/>
    <p:sldId id="513" r:id="rId17"/>
    <p:sldId id="514" r:id="rId18"/>
    <p:sldId id="504" r:id="rId19"/>
    <p:sldId id="516" r:id="rId20"/>
    <p:sldId id="506" r:id="rId21"/>
    <p:sldId id="528" r:id="rId22"/>
    <p:sldId id="496" r:id="rId23"/>
    <p:sldId id="507" r:id="rId24"/>
    <p:sldId id="473" r:id="rId25"/>
    <p:sldId id="472" r:id="rId26"/>
    <p:sldId id="517" r:id="rId27"/>
    <p:sldId id="518" r:id="rId28"/>
    <p:sldId id="501" r:id="rId29"/>
    <p:sldId id="512" r:id="rId30"/>
    <p:sldId id="527" r:id="rId31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283" autoAdjust="0"/>
  </p:normalViewPr>
  <p:slideViewPr>
    <p:cSldViewPr snapToGrid="0" snapToObjects="1">
      <p:cViewPr>
        <p:scale>
          <a:sx n="90" d="100"/>
          <a:sy n="90" d="100"/>
        </p:scale>
        <p:origin x="-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884"/>
    </p:cViewPr>
  </p:sorterViewPr>
  <p:notesViewPr>
    <p:cSldViewPr snapToGrid="0" snapToObjects="1">
      <p:cViewPr varScale="1">
        <p:scale>
          <a:sx n="42" d="100"/>
          <a:sy n="42" d="100"/>
        </p:scale>
        <p:origin x="-212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9ABA96-D29E-4E0E-A950-91D1E1B4C8E0}" type="datetimeFigureOut">
              <a:rPr lang="en-US"/>
              <a:pPr>
                <a:defRPr/>
              </a:pPr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5B97BB-2EA0-4579-9FD0-1B058DD65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9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70D916-14F3-4F0C-8FAB-B52E9E3EEC40}" type="datetimeFigureOut">
              <a:rPr lang="en-US"/>
              <a:pPr>
                <a:defRPr/>
              </a:pPr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297" tIns="46148" rIns="92297" bIns="4614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A60044-E0BA-4B27-8F00-195CDC50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52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7F498C1F-D79E-4BF4-BDE2-D468583BA13D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BD28D439-9CFD-44E3-AB42-7CF94FF30DB6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77399167-E75A-4E1E-8E35-B1933D5635C1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001D36-DD73-411B-BCCA-D8D888E6D11F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950C799-4EAA-4E3B-97A5-8914F77361BD}" type="slidenum">
              <a:rPr lang="en-US" sz="1200" b="1">
                <a:latin typeface="Times New Roman" pitchFamily="18" charset="0"/>
                <a:ea typeface="ＭＳ Ｐゴシック"/>
                <a:cs typeface="ＭＳ Ｐゴシック"/>
              </a:rPr>
              <a:pPr algn="r" eaLnBrk="0" hangingPunct="0"/>
              <a:t>28</a:t>
            </a:fld>
            <a:endParaRPr lang="en-US" sz="1200" b="1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529B6C40-07A7-48C9-A4A3-91EB692A0B3F}" type="slidenum">
              <a:rPr lang="en-US" sz="1200"/>
              <a:pPr algn="r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86114C45-E942-428C-AE1E-250A10AF1119}" type="slidenum">
              <a:rPr lang="en-US" sz="1200"/>
              <a:pPr algn="r"/>
              <a:t>30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6353"/>
            <a:ext cx="7772400" cy="2465293"/>
          </a:xfrm>
          <a:solidFill>
            <a:schemeClr val="accent3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271" y="3811495"/>
            <a:ext cx="7965141" cy="293552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6863" y="6237288"/>
            <a:ext cx="4095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144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Oval 6"/>
          <p:cNvSpPr/>
          <p:nvPr/>
        </p:nvSpPr>
        <p:spPr>
          <a:xfrm>
            <a:off x="157163" y="6437313"/>
            <a:ext cx="304800" cy="273050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5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35B0C34-08B1-4B43-BA73-6F549342E5B9}" type="slidenum">
              <a:rPr lang="en-US" sz="2200">
                <a:solidFill>
                  <a:srgbClr val="FFFFFF"/>
                </a:solidFill>
                <a:latin typeface="Genev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200" dirty="0">
              <a:solidFill>
                <a:srgbClr val="FFFFFF"/>
              </a:solidFill>
              <a:latin typeface="Genev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088" y="104775"/>
            <a:ext cx="9013825" cy="6692900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76092"/>
          </a:solidFill>
          <a:latin typeface="Geneva"/>
          <a:ea typeface="Geneva"/>
          <a:cs typeface="Genev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Geneva"/>
          <a:ea typeface="Geneva"/>
          <a:cs typeface="Geneva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Geneva"/>
          <a:ea typeface="Geneva"/>
          <a:cs typeface="Geneva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Geneva"/>
          <a:ea typeface="Geneva"/>
          <a:cs typeface="Geneva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Geneva"/>
          <a:ea typeface="Geneva"/>
          <a:cs typeface="Geneva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Geneva"/>
          <a:ea typeface="Geneva"/>
          <a:cs typeface="Geneva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Geneva"/>
          <a:ea typeface="Geneva"/>
          <a:cs typeface="Geneva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Geneva"/>
          <a:ea typeface="Geneva"/>
          <a:cs typeface="Geneva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Geneva"/>
          <a:ea typeface="Geneva"/>
          <a:cs typeface="Geneva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im.med.ucla.edu/FacultyPages/Hay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8" y="744538"/>
            <a:ext cx="9001125" cy="1470025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Comic Sans MS" pitchFamily="66" charset="0"/>
                <a:ea typeface="+mj-ea"/>
              </a:rPr>
              <a:t>Evaluating Multi-Item Scales Using </a:t>
            </a:r>
            <a:br>
              <a:rPr lang="en-US" sz="3200" dirty="0" smtClean="0">
                <a:latin typeface="Comic Sans MS" pitchFamily="66" charset="0"/>
                <a:ea typeface="+mj-ea"/>
              </a:rPr>
            </a:br>
            <a:r>
              <a:rPr lang="en-US" sz="3200" dirty="0" smtClean="0">
                <a:latin typeface="Comic Sans MS" pitchFamily="66" charset="0"/>
                <a:ea typeface="+mj-ea"/>
              </a:rPr>
              <a:t>Item-Scale Correlations and </a:t>
            </a:r>
            <a:br>
              <a:rPr lang="en-US" sz="3200" dirty="0" smtClean="0">
                <a:latin typeface="Comic Sans MS" pitchFamily="66" charset="0"/>
                <a:ea typeface="+mj-ea"/>
              </a:rPr>
            </a:br>
            <a:r>
              <a:rPr lang="en-US" sz="3200" dirty="0" smtClean="0">
                <a:latin typeface="Comic Sans MS" pitchFamily="66" charset="0"/>
                <a:ea typeface="+mj-ea"/>
              </a:rPr>
              <a:t>Confirmatory Factor Analysis</a:t>
            </a:r>
            <a:endParaRPr lang="en-US" sz="3200" dirty="0">
              <a:latin typeface="Comic Sans MS" pitchFamily="66" charset="0"/>
              <a:ea typeface="+mj-ea"/>
            </a:endParaRPr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284163" y="3252788"/>
            <a:ext cx="8643937" cy="3351212"/>
          </a:xfrm>
        </p:spPr>
        <p:txBody>
          <a:bodyPr/>
          <a:lstStyle/>
          <a:p>
            <a:pPr eaLnBrk="1" hangingPunct="1"/>
            <a:r>
              <a:rPr lang="en-US" b="1" smtClean="0"/>
              <a:t>Ron D. Hays, Ph.D</a:t>
            </a:r>
            <a:r>
              <a:rPr lang="en-US" smtClean="0"/>
              <a:t>. (</a:t>
            </a:r>
            <a:r>
              <a:rPr lang="en-US" smtClean="0">
                <a:hlinkClick r:id="rId3"/>
              </a:rPr>
              <a:t>drhays@ucla.edu</a:t>
            </a:r>
            <a:r>
              <a:rPr lang="en-US" smtClean="0"/>
              <a:t>)</a:t>
            </a:r>
          </a:p>
          <a:p>
            <a:pPr eaLnBrk="1" hangingPunct="1"/>
            <a:r>
              <a:rPr lang="en-US" sz="2400" smtClean="0"/>
              <a:t>RCMAR Methods Seminar</a:t>
            </a:r>
          </a:p>
          <a:p>
            <a:pPr eaLnBrk="1" hangingPunct="1"/>
            <a:r>
              <a:rPr lang="en-US" sz="2800" smtClean="0"/>
              <a:t>June 18, 2012, 3-4pm</a:t>
            </a:r>
          </a:p>
          <a:p>
            <a:pPr eaLnBrk="1" hangingPunct="1"/>
            <a:r>
              <a:rPr lang="en-US" sz="2800" smtClean="0"/>
              <a:t>Drew Cobb Room 131/Broxton 2</a:t>
            </a:r>
            <a:r>
              <a:rPr lang="en-US" sz="2800" baseline="30000" smtClean="0"/>
              <a:t>nd</a:t>
            </a:r>
            <a:r>
              <a:rPr lang="en-US" sz="2800" smtClean="0"/>
              <a:t> Floor Conference Room</a:t>
            </a:r>
          </a:p>
          <a:p>
            <a:pPr eaLnBrk="1" hangingPunct="1"/>
            <a:r>
              <a:rPr lang="en-US" sz="2800" smtClean="0">
                <a:hlinkClick r:id="rId4"/>
              </a:rPr>
              <a:t>http://gim.med.ucla.edu/FacultyPages/Hays/</a:t>
            </a:r>
            <a:endParaRPr lang="en-US" sz="2800" smtClean="0"/>
          </a:p>
          <a:p>
            <a:pPr eaLnBrk="1" hangingPunct="1"/>
            <a:endParaRPr lang="en-US" sz="2800" smtClean="0"/>
          </a:p>
          <a:p>
            <a:pPr algn="l" eaLnBrk="1" hangingPunct="1"/>
            <a:endParaRPr lang="en-US" sz="2800" smtClean="0"/>
          </a:p>
          <a:p>
            <a:pPr algn="l" eaLnBrk="1" hangingPunct="1"/>
            <a:endParaRPr lang="en-US" sz="2600" smtClean="0">
              <a:latin typeface="Comic Sans MS" pitchFamily="66" charset="0"/>
              <a:hlinkClick r:id="rId4"/>
            </a:endParaRPr>
          </a:p>
          <a:p>
            <a:pPr algn="l" eaLnBrk="1" hangingPunct="1"/>
            <a:endParaRPr lang="en-US" sz="2800" smtClean="0"/>
          </a:p>
          <a:p>
            <a:pPr algn="l" eaLnBrk="1" hangingPunct="1">
              <a:spcBef>
                <a:spcPct val="0"/>
              </a:spcBef>
            </a:pPr>
            <a:endParaRPr lang="en-US" sz="2800" smtClean="0"/>
          </a:p>
        </p:txBody>
      </p:sp>
      <p:sp>
        <p:nvSpPr>
          <p:cNvPr id="4" name="Rectangle 3"/>
          <p:cNvSpPr/>
          <p:nvPr/>
        </p:nvSpPr>
        <p:spPr>
          <a:xfrm>
            <a:off x="71438" y="2214563"/>
            <a:ext cx="9001125" cy="1936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438" y="549275"/>
            <a:ext cx="9001125" cy="195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736013" cy="1143000"/>
          </a:xfrm>
        </p:spPr>
        <p:txBody>
          <a:bodyPr/>
          <a:lstStyle/>
          <a:p>
            <a:pPr eaLnBrk="1" hangingPunct="1"/>
            <a:r>
              <a:rPr lang="en-US" smtClean="0"/>
              <a:t>Belly pain (8 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In the past 7 days …</a:t>
            </a:r>
          </a:p>
          <a:p>
            <a:pPr eaLnBrk="1" hangingPunct="1">
              <a:defRPr/>
            </a:pPr>
            <a:r>
              <a:rPr lang="en-US" dirty="0" smtClean="0"/>
              <a:t>How often did you have belly pain?</a:t>
            </a:r>
          </a:p>
          <a:p>
            <a:pPr lvl="1" eaLnBrk="1" hangingPunct="1">
              <a:defRPr/>
            </a:pPr>
            <a:r>
              <a:rPr lang="en-US" dirty="0" smtClean="0"/>
              <a:t>Never</a:t>
            </a:r>
          </a:p>
          <a:p>
            <a:pPr lvl="1" eaLnBrk="1" hangingPunct="1">
              <a:defRPr/>
            </a:pPr>
            <a:r>
              <a:rPr lang="en-US" dirty="0" smtClean="0"/>
              <a:t>Rarely</a:t>
            </a:r>
          </a:p>
          <a:p>
            <a:pPr lvl="1" eaLnBrk="1" hangingPunct="1">
              <a:defRPr/>
            </a:pPr>
            <a:r>
              <a:rPr lang="en-US" dirty="0" smtClean="0"/>
              <a:t>Sometimes</a:t>
            </a:r>
          </a:p>
          <a:p>
            <a:pPr lvl="1" eaLnBrk="1" hangingPunct="1">
              <a:defRPr/>
            </a:pPr>
            <a:r>
              <a:rPr lang="en-US" dirty="0" smtClean="0"/>
              <a:t>Often</a:t>
            </a:r>
          </a:p>
          <a:p>
            <a:pPr lvl="1" eaLnBrk="1" hangingPunct="1">
              <a:defRPr/>
            </a:pPr>
            <a:r>
              <a:rPr lang="en-US" dirty="0" smtClean="0"/>
              <a:t>Always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736013" cy="1143000"/>
          </a:xfrm>
        </p:spPr>
        <p:txBody>
          <a:bodyPr/>
          <a:lstStyle/>
          <a:p>
            <a:pPr eaLnBrk="1" hangingPunct="1"/>
            <a:r>
              <a:rPr lang="en-US" smtClean="0"/>
              <a:t>Gas/bloat/flatulence (18 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In the past 7 days …</a:t>
            </a:r>
          </a:p>
          <a:p>
            <a:pPr eaLnBrk="1" hangingPunct="1">
              <a:defRPr/>
            </a:pPr>
            <a:r>
              <a:rPr lang="en-US" dirty="0" smtClean="0"/>
              <a:t>How often did you feel bloated?</a:t>
            </a:r>
          </a:p>
          <a:p>
            <a:pPr lvl="1" eaLnBrk="1" hangingPunct="1">
              <a:defRPr/>
            </a:pPr>
            <a:r>
              <a:rPr lang="en-US" dirty="0" smtClean="0"/>
              <a:t>Never</a:t>
            </a:r>
          </a:p>
          <a:p>
            <a:pPr lvl="1" eaLnBrk="1" hangingPunct="1">
              <a:defRPr/>
            </a:pPr>
            <a:r>
              <a:rPr lang="en-US" dirty="0" smtClean="0"/>
              <a:t>Rarely</a:t>
            </a:r>
          </a:p>
          <a:p>
            <a:pPr lvl="1" eaLnBrk="1" hangingPunct="1">
              <a:defRPr/>
            </a:pPr>
            <a:r>
              <a:rPr lang="en-US" dirty="0" smtClean="0"/>
              <a:t>Sometimes</a:t>
            </a:r>
          </a:p>
          <a:p>
            <a:pPr lvl="1" eaLnBrk="1" hangingPunct="1">
              <a:defRPr/>
            </a:pPr>
            <a:r>
              <a:rPr lang="en-US" dirty="0" smtClean="0"/>
              <a:t>Often</a:t>
            </a:r>
          </a:p>
          <a:p>
            <a:pPr lvl="1" eaLnBrk="1" hangingPunct="1">
              <a:defRPr/>
            </a:pPr>
            <a:r>
              <a:rPr lang="en-US" dirty="0" smtClean="0"/>
              <a:t>Always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Problematic Item*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i="1" smtClean="0"/>
              <a:t>Constipation </a:t>
            </a:r>
            <a:r>
              <a:rPr lang="en-US" smtClean="0"/>
              <a:t>(Gisx62)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In the last 7 days …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How often did you have a bowel movement?</a:t>
            </a:r>
          </a:p>
          <a:p>
            <a:pPr lvl="1" eaLnBrk="1" hangingPunct="1"/>
            <a:r>
              <a:rPr lang="en-US" smtClean="0"/>
              <a:t>Never                                  {3}</a:t>
            </a:r>
          </a:p>
          <a:p>
            <a:pPr lvl="1" eaLnBrk="1" hangingPunct="1"/>
            <a:r>
              <a:rPr lang="en-US" smtClean="0"/>
              <a:t>One day					   {2}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2-6 days                              {1}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Once a day                         {1}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More than once a day      {1}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Problematic Item #2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i="1" smtClean="0"/>
              <a:t>Gastroesphageal Reflux </a:t>
            </a:r>
            <a:r>
              <a:rPr lang="en-US" smtClean="0"/>
              <a:t>(Gisx22)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In the last 7 days …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How often did you burp?</a:t>
            </a:r>
          </a:p>
          <a:p>
            <a:pPr lvl="1" eaLnBrk="1" hangingPunct="1"/>
            <a:r>
              <a:rPr lang="en-US" smtClean="0"/>
              <a:t>Never                               {1}</a:t>
            </a:r>
          </a:p>
          <a:p>
            <a:pPr lvl="1" eaLnBrk="1" hangingPunct="1"/>
            <a:r>
              <a:rPr lang="en-US" smtClean="0"/>
              <a:t>One day                           {2}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2-6 days                           {3}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Once a day                      {3}</a:t>
            </a:r>
          </a:p>
          <a:p>
            <a:pPr lvl="1" eaLnBrk="1" hangingPunct="1"/>
            <a:r>
              <a:rPr lang="en-US" smtClean="0"/>
              <a:t>More than once a day   {4}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Problematic Item #3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i="1" smtClean="0"/>
              <a:t>Gas/Bloat/Flatulence </a:t>
            </a:r>
            <a:r>
              <a:rPr lang="en-US" smtClean="0"/>
              <a:t>(Gisx105)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In the last 7 days …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How often did you pass gas?</a:t>
            </a:r>
          </a:p>
          <a:p>
            <a:pPr lvl="1" eaLnBrk="1" hangingPunct="1"/>
            <a:r>
              <a:rPr lang="en-US" smtClean="0"/>
              <a:t>Never                                                  {1}          </a:t>
            </a:r>
          </a:p>
          <a:p>
            <a:pPr lvl="1" eaLnBrk="1" hangingPunct="1"/>
            <a:r>
              <a:rPr lang="en-US" smtClean="0"/>
              <a:t>Rarely (only once or twice a day)	  {2}				   </a:t>
            </a:r>
          </a:p>
          <a:p>
            <a:pPr lvl="1" eaLnBrk="1" hangingPunct="1"/>
            <a:r>
              <a:rPr lang="en-US" smtClean="0"/>
              <a:t>About every 3-4 hours                     {3}   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About every 2 hours                         {4}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About every hour                              {4}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73038" y="274638"/>
            <a:ext cx="8513762" cy="1143000"/>
          </a:xfrm>
        </p:spPr>
        <p:txBody>
          <a:bodyPr/>
          <a:lstStyle/>
          <a:p>
            <a:pPr eaLnBrk="1" hangingPunct="1"/>
            <a:r>
              <a:rPr lang="en-US" smtClean="0"/>
              <a:t>Internal Consistency Reliability for 8 Scales (101 items)</a:t>
            </a:r>
          </a:p>
        </p:txBody>
      </p:sp>
      <p:graphicFrame>
        <p:nvGraphicFramePr>
          <p:cNvPr id="30766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35619"/>
              </p:ext>
            </p:extLst>
          </p:nvPr>
        </p:nvGraphicFramePr>
        <p:xfrm>
          <a:off x="457200" y="1614488"/>
          <a:ext cx="8504238" cy="3343275"/>
        </p:xfrm>
        <a:graphic>
          <a:graphicData uri="http://schemas.openxmlformats.org/drawingml/2006/table">
            <a:tbl>
              <a:tblPr/>
              <a:tblGrid>
                <a:gridCol w="2835275"/>
                <a:gridCol w="2833688"/>
                <a:gridCol w="28352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Number  of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Alpha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Gastroesphageal Reflux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Disrupted swallowing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Diarrhea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Bowel incontinence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Nausea/vomiting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Constipation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Belly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Gas/bloat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0764" name="TextBox 4"/>
          <p:cNvSpPr txBox="1">
            <a:spLocks noChangeArrowheads="1"/>
          </p:cNvSpPr>
          <p:nvPr/>
        </p:nvSpPr>
        <p:spPr bwMode="auto">
          <a:xfrm>
            <a:off x="457200" y="4951413"/>
            <a:ext cx="7858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Reliability Standards:  </a:t>
            </a:r>
          </a:p>
          <a:p>
            <a:r>
              <a:rPr lang="en-US"/>
              <a:t>	</a:t>
            </a:r>
            <a:r>
              <a:rPr lang="en-US" u="sng"/>
              <a:t>0.70</a:t>
            </a:r>
            <a:r>
              <a:rPr lang="en-US"/>
              <a:t> or above for group comparisons;  </a:t>
            </a:r>
            <a:r>
              <a:rPr lang="en-US" u="sng"/>
              <a:t>0.90</a:t>
            </a:r>
            <a:r>
              <a:rPr lang="en-US"/>
              <a:t> for individual assessment</a:t>
            </a:r>
          </a:p>
          <a:p>
            <a:endParaRPr lang="en-US"/>
          </a:p>
          <a:p>
            <a:r>
              <a:rPr lang="en-US" i="1"/>
              <a:t>How often did you have a bowel movement? </a:t>
            </a:r>
            <a:r>
              <a:rPr lang="en-US"/>
              <a:t>did not go with </a:t>
            </a:r>
            <a:r>
              <a:rPr lang="en-US" i="1"/>
              <a:t>Constipation</a:t>
            </a:r>
            <a:r>
              <a:rPr lang="en-US"/>
              <a:t> scale.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D683E0-F07B-4801-BB86-2A28EE0F4F24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Item-scale correlation matrix</a:t>
            </a:r>
          </a:p>
        </p:txBody>
      </p:sp>
      <p:graphicFrame>
        <p:nvGraphicFramePr>
          <p:cNvPr id="14377" name="Object 41"/>
          <p:cNvGraphicFramePr>
            <a:graphicFrameLocks/>
          </p:cNvGraphicFramePr>
          <p:nvPr/>
        </p:nvGraphicFramePr>
        <p:xfrm>
          <a:off x="1103313" y="1597025"/>
          <a:ext cx="7010400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Document" r:id="rId4" imgW="9260280" imgH="6288120" progId="Word.Document.8">
                  <p:embed/>
                </p:oleObj>
              </mc:Choice>
              <mc:Fallback>
                <p:oleObj name="Document" r:id="rId4" imgW="9260280" imgH="6288120" progId="Word.Document.8">
                  <p:embed/>
                  <p:pic>
                    <p:nvPicPr>
                      <p:cNvPr id="0" name="Pictur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597025"/>
                        <a:ext cx="7010400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0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en-US" sz="800"/>
          </a:p>
        </p:txBody>
      </p:sp>
      <p:pic>
        <p:nvPicPr>
          <p:cNvPr id="14381" name="Picture 8" descr="MPj043316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286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5409744-B323-42EF-99AE-EC555D0822B8}" type="slidenum">
              <a:rPr lang="en-US" sz="1400"/>
              <a:pPr algn="r"/>
              <a:t>17</a:t>
            </a:fld>
            <a:endParaRPr lang="en-US" sz="1400"/>
          </a:p>
        </p:txBody>
      </p:sp>
      <p:sp>
        <p:nvSpPr>
          <p:cNvPr id="955394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Item-scale correlation matrix</a:t>
            </a:r>
          </a:p>
        </p:txBody>
      </p:sp>
      <p:graphicFrame>
        <p:nvGraphicFramePr>
          <p:cNvPr id="15401" name="Object 41"/>
          <p:cNvGraphicFramePr>
            <a:graphicFrameLocks/>
          </p:cNvGraphicFramePr>
          <p:nvPr/>
        </p:nvGraphicFramePr>
        <p:xfrm>
          <a:off x="1098550" y="1597025"/>
          <a:ext cx="70358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Document" r:id="rId4" imgW="9272880" imgH="6275520" progId="Word.Document.8">
                  <p:embed/>
                </p:oleObj>
              </mc:Choice>
              <mc:Fallback>
                <p:oleObj name="Document" r:id="rId4" imgW="9272880" imgH="6275520" progId="Word.Document.8">
                  <p:embed/>
                  <p:pic>
                    <p:nvPicPr>
                      <p:cNvPr id="0" name="Pictur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597025"/>
                        <a:ext cx="703580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4" name="Rectangle 4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en-US" sz="800"/>
          </a:p>
        </p:txBody>
      </p:sp>
      <p:pic>
        <p:nvPicPr>
          <p:cNvPr id="15405" name="Picture 9" descr="MPj043316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438400"/>
            <a:ext cx="1676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7" name="Object 57"/>
          <p:cNvGraphicFramePr>
            <a:graphicFrameLocks noChangeAspect="1"/>
          </p:cNvGraphicFramePr>
          <p:nvPr/>
        </p:nvGraphicFramePr>
        <p:xfrm>
          <a:off x="188913" y="204788"/>
          <a:ext cx="9228137" cy="610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Document" r:id="rId3" imgW="9744962" imgH="6081781" progId="Word.Document.8">
                  <p:embed/>
                </p:oleObj>
              </mc:Choice>
              <mc:Fallback>
                <p:oleObj name="Document" r:id="rId3" imgW="9744962" imgH="6081781" progId="Word.Document.8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204788"/>
                        <a:ext cx="9228137" cy="610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2" name="Object 38"/>
          <p:cNvGraphicFramePr>
            <a:graphicFrameLocks noChangeAspect="1"/>
          </p:cNvGraphicFramePr>
          <p:nvPr/>
        </p:nvGraphicFramePr>
        <p:xfrm>
          <a:off x="331788" y="252413"/>
          <a:ext cx="8655050" cy="621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Document" r:id="rId3" imgW="9749145" imgH="5627675" progId="Word.Document.8">
                  <p:embed/>
                </p:oleObj>
              </mc:Choice>
              <mc:Fallback>
                <p:oleObj name="Document" r:id="rId3" imgW="9749145" imgH="5627675" progId="Word.Document.8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52413"/>
                        <a:ext cx="8655050" cy="621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-111125" y="274638"/>
            <a:ext cx="9255125" cy="1143000"/>
          </a:xfrm>
        </p:spPr>
        <p:txBody>
          <a:bodyPr/>
          <a:lstStyle/>
          <a:p>
            <a:pPr eaLnBrk="1" hangingPunct="1"/>
            <a:r>
              <a:rPr lang="en-US" smtClean="0"/>
              <a:t>Development and Evaluation of PROMIS GI Distress Scale (n = 574)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22250" y="1417638"/>
            <a:ext cx="8464550" cy="4722812"/>
          </a:xfrm>
        </p:spPr>
        <p:txBody>
          <a:bodyPr/>
          <a:lstStyle/>
          <a:p>
            <a:pPr eaLnBrk="1" hangingPunct="1"/>
            <a:r>
              <a:rPr lang="en-US" smtClean="0"/>
              <a:t>Dinesh Khanna and Brennan Spiegel, PIs</a:t>
            </a:r>
          </a:p>
          <a:p>
            <a:pPr eaLnBrk="1" hangingPunct="1"/>
            <a:r>
              <a:rPr lang="en-US" smtClean="0"/>
              <a:t>Irritable Bowel Syndrome, Irritable Bowel Disease, Scleroderma</a:t>
            </a:r>
          </a:p>
          <a:p>
            <a:pPr eaLnBrk="1" hangingPunct="1"/>
            <a:r>
              <a:rPr lang="en-US" smtClean="0"/>
              <a:t>61% female; median age = 48 (18-85 yr. range)</a:t>
            </a:r>
          </a:p>
          <a:p>
            <a:pPr eaLnBrk="1" hangingPunct="1"/>
            <a:r>
              <a:rPr lang="en-US" smtClean="0"/>
              <a:t>Some college = median educational level</a:t>
            </a:r>
          </a:p>
          <a:p>
            <a:pPr eaLnBrk="1" hangingPunct="1"/>
            <a:r>
              <a:rPr lang="en-US" smtClean="0"/>
              <a:t>Race/ethnicity</a:t>
            </a:r>
          </a:p>
          <a:p>
            <a:pPr lvl="1" eaLnBrk="1" hangingPunct="1"/>
            <a:r>
              <a:rPr lang="en-US" smtClean="0"/>
              <a:t>13% Hispanic</a:t>
            </a:r>
          </a:p>
          <a:p>
            <a:pPr lvl="1" eaLnBrk="1" hangingPunct="1"/>
            <a:r>
              <a:rPr lang="en-US" smtClean="0"/>
              <a:t>17% non-Hispanic black</a:t>
            </a:r>
          </a:p>
          <a:p>
            <a:pPr lvl="1" eaLnBrk="1" hangingPunct="1"/>
            <a:r>
              <a:rPr lang="en-US" smtClean="0"/>
              <a:t>12% non-Hispanic Asian</a:t>
            </a:r>
          </a:p>
          <a:p>
            <a:pPr lvl="1" eaLnBrk="1" hangingPunct="1"/>
            <a:r>
              <a:rPr lang="en-US" smtClean="0"/>
              <a:t> 5% non-Hispanic other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Item-Scale Correlations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209550" y="1614488"/>
            <a:ext cx="8823325" cy="4525962"/>
          </a:xfrm>
        </p:spPr>
        <p:txBody>
          <a:bodyPr/>
          <a:lstStyle/>
          <a:p>
            <a:pPr eaLnBrk="1" hangingPunct="1"/>
            <a:r>
              <a:rPr lang="en-US" smtClean="0"/>
              <a:t>Gisx22 (burp) correlates only 0.30 with </a:t>
            </a:r>
            <a:r>
              <a:rPr lang="en-US" i="1" smtClean="0"/>
              <a:t>Gastroesphageal Reflux </a:t>
            </a:r>
            <a:r>
              <a:rPr lang="en-US" smtClean="0"/>
              <a:t>scale</a:t>
            </a:r>
          </a:p>
          <a:p>
            <a:pPr eaLnBrk="1" hangingPunct="1"/>
            <a:r>
              <a:rPr lang="en-US" smtClean="0"/>
              <a:t>Gisx33 (pain in chest when swallowing food) correlates as highly with </a:t>
            </a:r>
            <a:r>
              <a:rPr lang="en-US" i="1" smtClean="0"/>
              <a:t>Gastroesphageal</a:t>
            </a:r>
            <a:r>
              <a:rPr lang="en-US" smtClean="0"/>
              <a:t> </a:t>
            </a:r>
            <a:r>
              <a:rPr lang="en-US" i="1" smtClean="0"/>
              <a:t>Reflux</a:t>
            </a:r>
            <a:r>
              <a:rPr lang="en-US" smtClean="0"/>
              <a:t> as with </a:t>
            </a:r>
            <a:r>
              <a:rPr lang="en-US" i="1" smtClean="0"/>
              <a:t>Disrupted swallowing </a:t>
            </a:r>
            <a:r>
              <a:rPr lang="en-US" smtClean="0"/>
              <a:t>scale</a:t>
            </a:r>
          </a:p>
          <a:p>
            <a:pPr eaLnBrk="1" hangingPunct="1"/>
            <a:r>
              <a:rPr lang="en-US" smtClean="0"/>
              <a:t>Three items correlate as highly with </a:t>
            </a:r>
            <a:r>
              <a:rPr lang="en-US" i="1" smtClean="0"/>
              <a:t>Disrupted Swallowing</a:t>
            </a:r>
            <a:r>
              <a:rPr lang="en-US" smtClean="0"/>
              <a:t> as with </a:t>
            </a:r>
            <a:r>
              <a:rPr lang="en-US" i="1" smtClean="0"/>
              <a:t>Gastroesphageal Reflux </a:t>
            </a:r>
            <a:r>
              <a:rPr lang="en-US" smtClean="0"/>
              <a:t>scale:</a:t>
            </a:r>
          </a:p>
          <a:p>
            <a:pPr lvl="1" eaLnBrk="1" hangingPunct="1"/>
            <a:r>
              <a:rPr lang="en-US" smtClean="0"/>
              <a:t>Gisx28 (lump in throat frequency)</a:t>
            </a:r>
          </a:p>
          <a:p>
            <a:pPr lvl="1" eaLnBrk="1" hangingPunct="1"/>
            <a:r>
              <a:rPr lang="en-US" smtClean="0"/>
              <a:t>Gisx29 (lump in throat interfere)</a:t>
            </a:r>
          </a:p>
          <a:p>
            <a:pPr lvl="1" eaLnBrk="1" hangingPunct="1"/>
            <a:r>
              <a:rPr lang="en-US" smtClean="0"/>
              <a:t>Gisx30 (lump in throat bother)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C6A259-C8B8-400D-941C-0B41C7647F5B}" type="slidenum">
              <a:rPr lang="en-US" sz="1400"/>
              <a:pPr algn="r"/>
              <a:t>21</a:t>
            </a:fld>
            <a:endParaRPr lang="en-US" sz="1400"/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Confirmatory Factor Analysis</a:t>
            </a:r>
          </a:p>
        </p:txBody>
      </p:sp>
      <p:graphicFrame>
        <p:nvGraphicFramePr>
          <p:cNvPr id="17413" name="Object 5"/>
          <p:cNvGraphicFramePr>
            <a:graphicFrameLocks/>
          </p:cNvGraphicFramePr>
          <p:nvPr/>
        </p:nvGraphicFramePr>
        <p:xfrm>
          <a:off x="1095375" y="1530350"/>
          <a:ext cx="70262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6967256" imgH="4855381" progId="Word.Document.8">
                  <p:embed/>
                </p:oleObj>
              </mc:Choice>
              <mc:Fallback>
                <p:oleObj name="Document" r:id="rId4" imgW="6967256" imgH="4855381" progId="Word.Documen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530350"/>
                        <a:ext cx="702627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Confirmatory Factor Analysis 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Eight-factor </a:t>
            </a:r>
            <a:r>
              <a:rPr lang="en-US" u="sng" smtClean="0"/>
              <a:t>categorical</a:t>
            </a:r>
            <a:r>
              <a:rPr lang="en-US" smtClean="0"/>
              <a:t> model fit the data well (CFI=0.952 and RMSEA=0.049).</a:t>
            </a:r>
          </a:p>
          <a:p>
            <a:pPr eaLnBrk="1" hangingPunct="1"/>
            <a:r>
              <a:rPr lang="en-US" smtClean="0"/>
              <a:t>Lower loadings on </a:t>
            </a:r>
            <a:r>
              <a:rPr lang="en-US" i="1" smtClean="0"/>
              <a:t>Gastroesphageal Reflux </a:t>
            </a:r>
            <a:r>
              <a:rPr lang="en-US" smtClean="0"/>
              <a:t>for:</a:t>
            </a:r>
          </a:p>
          <a:p>
            <a:pPr lvl="1" eaLnBrk="1" hangingPunct="1"/>
            <a:r>
              <a:rPr lang="en-US" smtClean="0"/>
              <a:t>Gisx22 (burp frequency):                              0.377</a:t>
            </a:r>
          </a:p>
          <a:p>
            <a:pPr lvl="1" eaLnBrk="1" hangingPunct="1"/>
            <a:r>
              <a:rPr lang="en-US" smtClean="0"/>
              <a:t>Gisx20 (pain behind breastbone):               0.391</a:t>
            </a:r>
          </a:p>
          <a:p>
            <a:pPr eaLnBrk="1" hangingPunct="1"/>
            <a:r>
              <a:rPr lang="en-US" smtClean="0"/>
              <a:t>Secondary loadings on </a:t>
            </a:r>
            <a:r>
              <a:rPr lang="en-US" i="1" smtClean="0"/>
              <a:t>Gas</a:t>
            </a:r>
            <a:r>
              <a:rPr lang="en-US" smtClean="0"/>
              <a:t> for:</a:t>
            </a:r>
          </a:p>
          <a:p>
            <a:pPr lvl="1" eaLnBrk="1" hangingPunct="1"/>
            <a:r>
              <a:rPr lang="en-US" smtClean="0"/>
              <a:t>GIsx48 (thought gas but liquid; BI):             0.222</a:t>
            </a:r>
          </a:p>
          <a:p>
            <a:pPr lvl="1" eaLnBrk="1" hangingPunct="1"/>
            <a:r>
              <a:rPr lang="en-US" smtClean="0"/>
              <a:t>GIsx72 (unfinished frequency; Con.):          0.224</a:t>
            </a:r>
          </a:p>
          <a:p>
            <a:pPr lvl="1" eaLnBrk="1" hangingPunct="1"/>
            <a:r>
              <a:rPr lang="en-US" smtClean="0"/>
              <a:t>GIsx73 (feeling unfinished bother; Con.):   0.265</a:t>
            </a:r>
          </a:p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E1787A0-6041-474F-A85B-95E3380FE90E}" type="slidenum">
              <a:rPr lang="en-US" sz="1200">
                <a:solidFill>
                  <a:srgbClr val="898989"/>
                </a:solidFill>
                <a:cs typeface="Arial" charset="0"/>
              </a:rPr>
              <a:pPr/>
              <a:t>22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Correlated Residuals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 = 0.58 </a:t>
            </a:r>
            <a:r>
              <a:rPr lang="en-US" smtClean="0"/>
              <a:t>(Gas/bloat/flatulence)</a:t>
            </a:r>
          </a:p>
          <a:p>
            <a:pPr lvl="1" eaLnBrk="1" hangingPunct="1"/>
            <a:r>
              <a:rPr lang="en-US" smtClean="0"/>
              <a:t>GI108 (freq. gurgling in belly) with GI109 (freq. gurgling when not hungry)</a:t>
            </a:r>
          </a:p>
          <a:p>
            <a:pPr eaLnBrk="1" hangingPunct="1"/>
            <a:r>
              <a:rPr lang="en-US" b="1" smtClean="0"/>
              <a:t>r = 0.53 </a:t>
            </a:r>
            <a:r>
              <a:rPr lang="en-US" smtClean="0"/>
              <a:t>(Constipation)</a:t>
            </a:r>
          </a:p>
          <a:p>
            <a:pPr lvl="1" eaLnBrk="1" hangingPunct="1"/>
            <a:r>
              <a:rPr lang="en-US" smtClean="0"/>
              <a:t>GI75 (freq. pain in anus)  with GI76 (bother pain in anus)</a:t>
            </a:r>
          </a:p>
          <a:p>
            <a:pPr eaLnBrk="1" hangingPunct="1"/>
            <a:r>
              <a:rPr lang="en-US" b="1" smtClean="0"/>
              <a:t>r = 0.50 </a:t>
            </a:r>
            <a:r>
              <a:rPr lang="en-US" smtClean="0"/>
              <a:t>(Gas/bloat/flatulence)</a:t>
            </a:r>
          </a:p>
          <a:p>
            <a:pPr lvl="1" eaLnBrk="1" hangingPunct="1"/>
            <a:r>
              <a:rPr lang="en-US" smtClean="0"/>
              <a:t>GI106 (gas interference) with GI107 (gas bother)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Rectangle 4"/>
          <p:cNvSpPr>
            <a:spLocks noChangeArrowheads="1"/>
          </p:cNvSpPr>
          <p:nvPr/>
        </p:nvSpPr>
        <p:spPr bwMode="auto">
          <a:xfrm>
            <a:off x="474663" y="174625"/>
            <a:ext cx="8128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3200" b="1">
                <a:latin typeface="Calibri" pitchFamily="34" charset="0"/>
              </a:rPr>
              <a:t>Item Response Theory (IRT)</a:t>
            </a:r>
          </a:p>
        </p:txBody>
      </p:sp>
      <p:sp>
        <p:nvSpPr>
          <p:cNvPr id="1121" name="Rectangle 5"/>
          <p:cNvSpPr>
            <a:spLocks noChangeArrowheads="1"/>
          </p:cNvSpPr>
          <p:nvPr/>
        </p:nvSpPr>
        <p:spPr bwMode="auto">
          <a:xfrm>
            <a:off x="690563" y="1163638"/>
            <a:ext cx="76406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9" tIns="46297" rIns="91049" bIns="46297"/>
          <a:lstStyle/>
          <a:p>
            <a:pPr marL="457200" indent="-457200" defTabSz="971550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Tx/>
              <a:buChar char="o"/>
            </a:pPr>
            <a:endParaRPr lang="en-US" sz="2600">
              <a:latin typeface="Calibri" pitchFamily="34" charset="0"/>
            </a:endParaRPr>
          </a:p>
          <a:p>
            <a:pPr marL="457200" indent="-457200" defTabSz="971550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</a:pPr>
            <a:r>
              <a:rPr lang="en-US" sz="2600">
                <a:latin typeface="Calibri" pitchFamily="34" charset="0"/>
              </a:rPr>
              <a:t>IRT models the relationship between a person’s response Y</a:t>
            </a:r>
            <a:r>
              <a:rPr lang="en-US" sz="2600" baseline="-25000">
                <a:latin typeface="Calibri" pitchFamily="34" charset="0"/>
              </a:rPr>
              <a:t>i</a:t>
            </a:r>
            <a:r>
              <a:rPr lang="en-US" sz="2600">
                <a:latin typeface="Calibri" pitchFamily="34" charset="0"/>
              </a:rPr>
              <a:t> to the question (i) and his or her level of the latent construct </a:t>
            </a:r>
            <a:r>
              <a:rPr lang="en-US" sz="2600">
                <a:latin typeface="Calibri" pitchFamily="34" charset="0"/>
                <a:sym typeface="Symbol" pitchFamily="18" charset="2"/>
              </a:rPr>
              <a:t></a:t>
            </a:r>
            <a:r>
              <a:rPr lang="en-US" sz="2600">
                <a:latin typeface="Calibri" pitchFamily="34" charset="0"/>
              </a:rPr>
              <a:t> being measured by positing</a:t>
            </a:r>
          </a:p>
          <a:p>
            <a:pPr marL="457200" indent="-457200" defTabSz="971550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endParaRPr lang="en-US" sz="2600">
              <a:latin typeface="Calibri" pitchFamily="34" charset="0"/>
            </a:endParaRPr>
          </a:p>
          <a:p>
            <a:pPr marL="457200" indent="-457200" defTabSz="971550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endParaRPr lang="en-US" sz="3000">
              <a:latin typeface="Calibri" pitchFamily="34" charset="0"/>
            </a:endParaRPr>
          </a:p>
          <a:p>
            <a:pPr marL="457200" indent="-457200" defTabSz="971550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  <a:r>
              <a:rPr lang="en-US" sz="2100">
                <a:latin typeface="Calibri" pitchFamily="34" charset="0"/>
              </a:rPr>
              <a:t>b</a:t>
            </a:r>
            <a:r>
              <a:rPr lang="en-US" sz="2100" baseline="-25000">
                <a:latin typeface="Calibri" pitchFamily="34" charset="0"/>
              </a:rPr>
              <a:t>ik</a:t>
            </a:r>
            <a:r>
              <a:rPr lang="en-US" sz="2100">
                <a:latin typeface="Calibri" pitchFamily="34" charset="0"/>
              </a:rPr>
              <a:t> estimates how difficult it is for the item (i) to have a score of k or more  and the discrimination parameter a</a:t>
            </a:r>
            <a:r>
              <a:rPr lang="en-US" sz="2100" baseline="-25000">
                <a:latin typeface="Calibri" pitchFamily="34" charset="0"/>
              </a:rPr>
              <a:t>i</a:t>
            </a:r>
            <a:r>
              <a:rPr lang="en-US" sz="2100">
                <a:latin typeface="Calibri" pitchFamily="34" charset="0"/>
              </a:rPr>
              <a:t> estimates the discriminatory power of the item. </a:t>
            </a:r>
          </a:p>
          <a:p>
            <a:pPr marL="457200" indent="-457200" defTabSz="971550">
              <a:lnSpc>
                <a:spcPct val="80000"/>
              </a:lnSpc>
              <a:spcBef>
                <a:spcPct val="100000"/>
              </a:spcBef>
            </a:pPr>
            <a:endParaRPr lang="en-US" sz="3000">
              <a:latin typeface="Calibri" pitchFamily="34" charset="0"/>
            </a:endParaRPr>
          </a:p>
          <a:p>
            <a:pPr marL="457200" indent="-457200" defTabSz="971550">
              <a:lnSpc>
                <a:spcPct val="80000"/>
              </a:lnSpc>
              <a:spcBef>
                <a:spcPct val="100000"/>
              </a:spcBef>
            </a:pPr>
            <a:endParaRPr lang="en-US" sz="3000">
              <a:latin typeface="Calibri" pitchFamily="34" charset="0"/>
            </a:endParaRPr>
          </a:p>
          <a:p>
            <a:pPr marL="457200" indent="-457200" defTabSz="971550">
              <a:lnSpc>
                <a:spcPct val="80000"/>
              </a:lnSpc>
              <a:spcBef>
                <a:spcPct val="100000"/>
              </a:spcBef>
            </a:pPr>
            <a:endParaRPr lang="en-US" sz="3000">
              <a:latin typeface="Calibri" pitchFamily="34" charset="0"/>
            </a:endParaRPr>
          </a:p>
        </p:txBody>
      </p:sp>
      <p:sp>
        <p:nvSpPr>
          <p:cNvPr id="1122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119" name="Object 95"/>
          <p:cNvGraphicFramePr>
            <a:graphicFrameLocks noChangeAspect="1"/>
          </p:cNvGraphicFramePr>
          <p:nvPr/>
        </p:nvGraphicFramePr>
        <p:xfrm>
          <a:off x="2185988" y="3276600"/>
          <a:ext cx="3924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276600"/>
                        <a:ext cx="39243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Item Responses and Trait Levels</a:t>
            </a:r>
          </a:p>
        </p:txBody>
      </p:sp>
      <p:grpSp>
        <p:nvGrpSpPr>
          <p:cNvPr id="50178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2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3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6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50193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latin typeface="Calibri" pitchFamily="34" charset="0"/>
                </a:rPr>
                <a:t>Trait</a:t>
              </a:r>
            </a:p>
            <a:p>
              <a:r>
                <a:rPr 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</a:rPr>
              <a:t>www.nihpromis.org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Bowel Incontinence Items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often did you soil or dirty your underwear before getting to a bathroom?</a:t>
            </a:r>
          </a:p>
          <a:p>
            <a:pPr eaLnBrk="1" hangingPunct="1"/>
            <a:r>
              <a:rPr lang="en-US" smtClean="0"/>
              <a:t>How often did you have bowel incontinence—that is, have an accident because you could not make it to the bathroom in time?</a:t>
            </a:r>
          </a:p>
          <a:p>
            <a:pPr eaLnBrk="1" hangingPunct="1"/>
            <a:r>
              <a:rPr lang="en-US" smtClean="0"/>
              <a:t>How often did you leak stool or soil your underwear?</a:t>
            </a:r>
          </a:p>
          <a:p>
            <a:pPr eaLnBrk="1" hangingPunct="1"/>
            <a:r>
              <a:rPr lang="en-US" smtClean="0"/>
              <a:t>How often did you think you were going to pass gas, but stool or liquid came out instead?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Graded Response Model Parameters (Incontinence)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1448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Threshold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Threshold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Threshold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Threshold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Gisx46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Gisx45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Gisx47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Gisx48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77" name="TextBox 5"/>
          <p:cNvSpPr txBox="1">
            <a:spLocks noChangeArrowheads="1"/>
          </p:cNvSpPr>
          <p:nvPr/>
        </p:nvSpPr>
        <p:spPr bwMode="auto">
          <a:xfrm>
            <a:off x="457200" y="4035425"/>
            <a:ext cx="83708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  How often did you soil or dirty your underwear before getting to a bathroom?</a:t>
            </a:r>
          </a:p>
          <a:p>
            <a:r>
              <a:rPr lang="en-US"/>
              <a:t>2.  How often did you have bowel incontinence—that is, have an accident   </a:t>
            </a:r>
          </a:p>
          <a:p>
            <a:r>
              <a:rPr lang="en-US"/>
              <a:t>     because you could not make it to the bathroom in time?</a:t>
            </a:r>
          </a:p>
          <a:p>
            <a:r>
              <a:rPr lang="en-US"/>
              <a:t>3.  How often did you leak stool or soil your underwear?</a:t>
            </a:r>
          </a:p>
          <a:p>
            <a:r>
              <a:rPr lang="en-US"/>
              <a:t>[</a:t>
            </a:r>
            <a:r>
              <a:rPr lang="en-US" b="1"/>
              <a:t>No days; 1 day; 2-3 days; 4-5 days; 6-7 days</a:t>
            </a:r>
            <a:r>
              <a:rPr lang="en-US"/>
              <a:t>]</a:t>
            </a:r>
          </a:p>
          <a:p>
            <a:endParaRPr lang="en-US"/>
          </a:p>
          <a:p>
            <a:r>
              <a:rPr lang="en-US"/>
              <a:t>4. How often did you think you were going to pass gas, but stool or liquid came</a:t>
            </a:r>
          </a:p>
          <a:p>
            <a:r>
              <a:rPr lang="en-US"/>
              <a:t>    out instead?  </a:t>
            </a:r>
          </a:p>
          <a:p>
            <a:r>
              <a:rPr lang="en-US"/>
              <a:t>[</a:t>
            </a:r>
            <a:r>
              <a:rPr lang="en-US" b="1"/>
              <a:t>Never; Rarely; Sometimes; Often; Always</a:t>
            </a:r>
            <a:r>
              <a:rPr lang="en-US"/>
              <a:t>]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6000" smtClean="0">
                <a:latin typeface="Comic Sans MS" pitchFamily="66" charset="0"/>
              </a:rPr>
              <a:t>Questions? </a:t>
            </a:r>
            <a:endParaRPr lang="en-US" smtClean="0">
              <a:latin typeface="Comic Sans MS" pitchFamily="66" charset="0"/>
            </a:endParaRPr>
          </a:p>
        </p:txBody>
      </p:sp>
      <p:pic>
        <p:nvPicPr>
          <p:cNvPr id="53250" name="Picture 2" descr="http://images.clipartof.com/small/89068-Royalty-Free-RF-Clipart-Illustration-Of-A-Prohibited-Symbole-Over-A-Silhouetted-Person-Fa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2075" y="1417638"/>
            <a:ext cx="4078288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0DF27E-9C7C-4486-9E74-9CAD46A35AF7}" type="slidenum">
              <a:rPr lang="en-US" sz="1400"/>
              <a:pPr algn="r"/>
              <a:t>29</a:t>
            </a:fld>
            <a:endParaRPr lang="en-US" sz="1400"/>
          </a:p>
        </p:txBody>
      </p:sp>
      <p:sp>
        <p:nvSpPr>
          <p:cNvPr id="13591" name="Rectangle 2"/>
          <p:cNvSpPr>
            <a:spLocks noChangeArrowheads="1"/>
          </p:cNvSpPr>
          <p:nvPr/>
        </p:nvSpPr>
        <p:spPr bwMode="auto">
          <a:xfrm>
            <a:off x="685800" y="204788"/>
            <a:ext cx="73152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0070C0"/>
                </a:solidFill>
                <a:latin typeface="Comic Sans MS" pitchFamily="66" charset="0"/>
                <a:ea typeface="ＭＳ Ｐゴシック"/>
                <a:cs typeface="ＭＳ Ｐゴシック"/>
              </a:rPr>
              <a:t>Coefficient Alpha Formula is Two-Way </a:t>
            </a:r>
          </a:p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0070C0"/>
                </a:solidFill>
                <a:latin typeface="Comic Sans MS" pitchFamily="66" charset="0"/>
                <a:ea typeface="ＭＳ Ｐゴシック"/>
                <a:cs typeface="ＭＳ Ｐゴシック"/>
              </a:rPr>
              <a:t>Fixed Model Below</a:t>
            </a:r>
          </a:p>
        </p:txBody>
      </p:sp>
      <p:sp>
        <p:nvSpPr>
          <p:cNvPr id="13592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 anchorCtr="1"/>
          <a:lstStyle/>
          <a:p>
            <a:pPr>
              <a:lnSpc>
                <a:spcPct val="90000"/>
              </a:lnSpc>
              <a:spcBef>
                <a:spcPct val="100000"/>
              </a:spcBef>
            </a:pPr>
            <a:endParaRPr lang="en-US" sz="1400">
              <a:latin typeface="Comic Sans MS" pitchFamily="66" charset="0"/>
              <a:ea typeface="ＭＳ Ｐゴシック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sz="1400">
                <a:latin typeface="Comic Sans MS" pitchFamily="66" charset="0"/>
                <a:ea typeface="ＭＳ Ｐゴシック"/>
                <a:cs typeface="Arial" charset="0"/>
              </a:rPr>
              <a:t/>
            </a:r>
            <a:br>
              <a:rPr lang="en-US" sz="1400">
                <a:latin typeface="Comic Sans MS" pitchFamily="66" charset="0"/>
                <a:ea typeface="ＭＳ Ｐゴシック"/>
                <a:cs typeface="Arial" charset="0"/>
              </a:rPr>
            </a:br>
            <a:endParaRPr lang="en-US" sz="1400">
              <a:latin typeface="Comic Sans MS" pitchFamily="66" charset="0"/>
              <a:ea typeface="ＭＳ Ｐゴシック"/>
              <a:cs typeface="Arial" charset="0"/>
            </a:endParaRPr>
          </a:p>
        </p:txBody>
      </p:sp>
      <p:sp>
        <p:nvSpPr>
          <p:cNvPr id="13593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94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95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584" name="Object 272"/>
          <p:cNvGraphicFramePr>
            <a:graphicFrameLocks noChangeAspect="1"/>
          </p:cNvGraphicFramePr>
          <p:nvPr/>
        </p:nvGraphicFramePr>
        <p:xfrm>
          <a:off x="1981200" y="2270125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70125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85" name="Object 273"/>
          <p:cNvGraphicFramePr>
            <a:graphicFrameLocks noChangeAspect="1"/>
          </p:cNvGraphicFramePr>
          <p:nvPr/>
        </p:nvGraphicFramePr>
        <p:xfrm>
          <a:off x="4876800" y="2270125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7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70125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86" name="Object 274"/>
          <p:cNvGraphicFramePr>
            <a:graphicFrameLocks noChangeAspect="1"/>
          </p:cNvGraphicFramePr>
          <p:nvPr/>
        </p:nvGraphicFramePr>
        <p:xfrm>
          <a:off x="4876800" y="34194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194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87" name="Object 275"/>
          <p:cNvGraphicFramePr>
            <a:graphicFrameLocks noChangeAspect="1"/>
          </p:cNvGraphicFramePr>
          <p:nvPr/>
        </p:nvGraphicFramePr>
        <p:xfrm>
          <a:off x="1928813" y="33734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3734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88" name="Object 276"/>
          <p:cNvGraphicFramePr>
            <a:graphicFrameLocks noChangeAspect="1"/>
          </p:cNvGraphicFramePr>
          <p:nvPr/>
        </p:nvGraphicFramePr>
        <p:xfrm>
          <a:off x="1600200" y="45926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926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89" name="Object 277"/>
          <p:cNvGraphicFramePr>
            <a:graphicFrameLocks noChangeAspect="1"/>
          </p:cNvGraphicFramePr>
          <p:nvPr/>
        </p:nvGraphicFramePr>
        <p:xfrm>
          <a:off x="4800600" y="4646613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646613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6" name="Text Box 13"/>
          <p:cNvSpPr txBox="1">
            <a:spLocks noChangeArrowheads="1"/>
          </p:cNvSpPr>
          <p:nvPr/>
        </p:nvSpPr>
        <p:spPr bwMode="auto">
          <a:xfrm>
            <a:off x="457200" y="1600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a typeface="ＭＳ Ｐゴシック"/>
                <a:cs typeface="ＭＳ Ｐゴシック"/>
              </a:rPr>
              <a:t>Model</a:t>
            </a:r>
          </a:p>
        </p:txBody>
      </p:sp>
      <p:sp>
        <p:nvSpPr>
          <p:cNvPr id="13597" name="Text Box 14"/>
          <p:cNvSpPr txBox="1">
            <a:spLocks noChangeArrowheads="1"/>
          </p:cNvSpPr>
          <p:nvPr/>
        </p:nvSpPr>
        <p:spPr bwMode="auto">
          <a:xfrm>
            <a:off x="5105400" y="16002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a typeface="ＭＳ Ｐゴシック"/>
                <a:cs typeface="ＭＳ Ｐゴシック"/>
              </a:rPr>
              <a:t>Intraclass Correlation</a:t>
            </a:r>
          </a:p>
        </p:txBody>
      </p:sp>
      <p:sp>
        <p:nvSpPr>
          <p:cNvPr id="13598" name="Text Box 15"/>
          <p:cNvSpPr txBox="1">
            <a:spLocks noChangeArrowheads="1"/>
          </p:cNvSpPr>
          <p:nvPr/>
        </p:nvSpPr>
        <p:spPr bwMode="auto">
          <a:xfrm>
            <a:off x="2209800" y="1600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a typeface="ＭＳ Ｐゴシック"/>
                <a:cs typeface="ＭＳ Ｐゴシック"/>
              </a:rPr>
              <a:t>Reliability</a:t>
            </a:r>
          </a:p>
        </p:txBody>
      </p:sp>
      <p:sp>
        <p:nvSpPr>
          <p:cNvPr id="13599" name="Text Box 16"/>
          <p:cNvSpPr txBox="1">
            <a:spLocks noChangeArrowheads="1"/>
          </p:cNvSpPr>
          <p:nvPr/>
        </p:nvSpPr>
        <p:spPr bwMode="auto">
          <a:xfrm>
            <a:off x="457200" y="2346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a typeface="ＭＳ Ｐゴシック"/>
                <a:cs typeface="ＭＳ Ｐゴシック"/>
              </a:rPr>
              <a:t>One-way</a:t>
            </a:r>
          </a:p>
        </p:txBody>
      </p:sp>
      <p:sp>
        <p:nvSpPr>
          <p:cNvPr id="13600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a typeface="ＭＳ Ｐゴシック"/>
                <a:cs typeface="ＭＳ Ｐゴシック"/>
              </a:rPr>
              <a:t>Two-way fixed</a:t>
            </a:r>
          </a:p>
        </p:txBody>
      </p:sp>
      <p:sp>
        <p:nvSpPr>
          <p:cNvPr id="13601" name="Text Box 18"/>
          <p:cNvSpPr txBox="1">
            <a:spLocks noChangeArrowheads="1"/>
          </p:cNvSpPr>
          <p:nvPr/>
        </p:nvSpPr>
        <p:spPr bwMode="auto">
          <a:xfrm>
            <a:off x="457200" y="4479925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a typeface="ＭＳ Ｐゴシック"/>
                <a:cs typeface="ＭＳ Ｐゴシック"/>
              </a:rPr>
              <a:t>Two-way random</a:t>
            </a:r>
          </a:p>
        </p:txBody>
      </p:sp>
      <p:sp>
        <p:nvSpPr>
          <p:cNvPr id="13602" name="Line 19"/>
          <p:cNvSpPr>
            <a:spLocks noChangeShapeType="1"/>
          </p:cNvSpPr>
          <p:nvPr/>
        </p:nvSpPr>
        <p:spPr bwMode="auto">
          <a:xfrm>
            <a:off x="457200" y="2133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03" name="Line 20"/>
          <p:cNvSpPr>
            <a:spLocks noChangeShapeType="1"/>
          </p:cNvSpPr>
          <p:nvPr/>
        </p:nvSpPr>
        <p:spPr bwMode="auto">
          <a:xfrm>
            <a:off x="457200" y="32004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04" name="Line 21"/>
          <p:cNvSpPr>
            <a:spLocks noChangeShapeType="1"/>
          </p:cNvSpPr>
          <p:nvPr/>
        </p:nvSpPr>
        <p:spPr bwMode="auto">
          <a:xfrm>
            <a:off x="457200" y="4419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05" name="Line 22"/>
          <p:cNvSpPr>
            <a:spLocks noChangeShapeType="1"/>
          </p:cNvSpPr>
          <p:nvPr/>
        </p:nvSpPr>
        <p:spPr bwMode="auto">
          <a:xfrm>
            <a:off x="4572000" y="16764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06" name="Line 23"/>
          <p:cNvSpPr>
            <a:spLocks noChangeShapeType="1"/>
          </p:cNvSpPr>
          <p:nvPr/>
        </p:nvSpPr>
        <p:spPr bwMode="auto">
          <a:xfrm>
            <a:off x="1524000" y="16002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07" name="Text Box 24"/>
          <p:cNvSpPr txBox="1">
            <a:spLocks noChangeArrowheads="1"/>
          </p:cNvSpPr>
          <p:nvPr/>
        </p:nvSpPr>
        <p:spPr bwMode="auto">
          <a:xfrm>
            <a:off x="1066800" y="5486400"/>
            <a:ext cx="708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ea typeface="ＭＳ Ｐゴシック"/>
                <a:cs typeface="ＭＳ Ｐゴシック"/>
              </a:rPr>
              <a:t>BMS =  Between Ratee Mean Square     N = n of ratees</a:t>
            </a:r>
          </a:p>
          <a:p>
            <a:r>
              <a:rPr lang="en-US" sz="2000">
                <a:ea typeface="ＭＳ Ｐゴシック"/>
                <a:cs typeface="ＭＳ Ｐゴシック"/>
              </a:rPr>
              <a:t>WMS = Within Mean Square                    k =  n of replicates</a:t>
            </a:r>
          </a:p>
          <a:p>
            <a:r>
              <a:rPr lang="en-US" sz="2000">
                <a:ea typeface="ＭＳ Ｐゴシック"/>
                <a:cs typeface="ＭＳ Ｐゴシック"/>
              </a:rPr>
              <a:t>JMS   = Item or Rater Mean Square</a:t>
            </a:r>
          </a:p>
          <a:p>
            <a:r>
              <a:rPr lang="en-US" sz="2000">
                <a:ea typeface="ＭＳ Ｐゴシック"/>
                <a:cs typeface="ＭＳ Ｐゴシック"/>
              </a:rPr>
              <a:t>EMS  = Ratee x Item (Rater) Mean 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36525" y="274638"/>
            <a:ext cx="8550275" cy="1143000"/>
          </a:xfrm>
        </p:spPr>
        <p:txBody>
          <a:bodyPr/>
          <a:lstStyle/>
          <a:p>
            <a:pPr eaLnBrk="1" hangingPunct="1"/>
            <a:r>
              <a:rPr lang="en-US" smtClean="0"/>
              <a:t>8 Hypothesized Scales (101 items)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1. Gastroesphageal reflux  (29 items)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2. Disrupted swallowing (7 items)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3. Diarrhea (7 items)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4. Bowel incontinence/soilage (4 items)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5. Nausea and vomiting (13 items)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6. Constipation (15 items)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7. Belly pain (8 items)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8. Gas/bloat/flatulence (18 items)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685800" y="185738"/>
            <a:ext cx="77724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i="1">
                <a:solidFill>
                  <a:srgbClr val="00B0F0"/>
                </a:solidFill>
              </a:rPr>
              <a:t>Confirmatory Factor Analysis Fit Indices</a:t>
            </a: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0" y="1676400"/>
            <a:ext cx="7772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1" indent="-228600" defTabSz="971550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r>
              <a:rPr lang="en-US" sz="2800"/>
              <a:t>Normed fit index:</a:t>
            </a:r>
            <a:r>
              <a:rPr lang="en-US" sz="3200"/>
              <a:t> </a:t>
            </a:r>
          </a:p>
          <a:p>
            <a:pPr marL="571500" lvl="1" indent="-228600" defTabSz="971550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endParaRPr lang="en-US" sz="3200"/>
          </a:p>
          <a:p>
            <a:pPr marL="571500" lvl="1" indent="-228600" defTabSz="971550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r>
              <a:rPr lang="en-US" sz="3200"/>
              <a:t>Non-normed fit index:</a:t>
            </a:r>
          </a:p>
          <a:p>
            <a:pPr marL="571500" lvl="1" indent="-228600" defTabSz="971550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endParaRPr lang="en-US" sz="3200">
              <a:solidFill>
                <a:schemeClr val="tx2"/>
              </a:solidFill>
            </a:endParaRPr>
          </a:p>
          <a:p>
            <a:pPr marL="571500" lvl="1" indent="-228600" defTabSz="971550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endParaRPr lang="en-US" sz="3200"/>
          </a:p>
          <a:p>
            <a:pPr marL="571500" lvl="1" indent="-228600" defTabSz="971550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r>
              <a:rPr lang="en-US" sz="2800"/>
              <a:t>Comparative fit index:</a:t>
            </a:r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>
            <a:off x="1168400" y="1295400"/>
            <a:ext cx="690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3733800" y="2103438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3946525" y="149225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</a:t>
            </a:r>
            <a:r>
              <a:rPr lang="en-US" sz="2400"/>
              <a:t>    - </a:t>
            </a:r>
            <a:r>
              <a:rPr lang="en-US" sz="2400">
                <a:sym typeface="Symbol" pitchFamily="18" charset="2"/>
              </a:rPr>
              <a:t></a:t>
            </a:r>
            <a:r>
              <a:rPr lang="en-US" sz="2400"/>
              <a:t> 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4191000" y="13716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4114800" y="1795463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null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4852988" y="1798638"/>
            <a:ext cx="601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model</a:t>
            </a:r>
          </a:p>
        </p:txBody>
      </p:sp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4876800" y="14478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4419600" y="209867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</a:t>
            </a:r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46482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4572000" y="2362200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null</a:t>
            </a:r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5486400" y="330676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6003925" y="2168525"/>
            <a:ext cx="1362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</a:t>
            </a:r>
            <a:r>
              <a:rPr lang="en-US" sz="2400">
                <a:solidFill>
                  <a:schemeClr val="tx2"/>
                </a:solidFill>
                <a:cs typeface="Times New Roman" pitchFamily="18" charset="0"/>
              </a:rPr>
              <a:t> 	 </a:t>
            </a:r>
            <a:r>
              <a:rPr lang="en-US" sz="2400">
                <a:sym typeface="Symbol" pitchFamily="18" charset="2"/>
              </a:rPr>
              <a:t></a:t>
            </a:r>
            <a:endParaRPr lang="en-US" sz="240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8383" name="Text Box 16"/>
          <p:cNvSpPr txBox="1">
            <a:spLocks noChangeArrowheads="1"/>
          </p:cNvSpPr>
          <p:nvPr/>
        </p:nvSpPr>
        <p:spPr bwMode="auto">
          <a:xfrm>
            <a:off x="6172200" y="20875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6172200" y="2471738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null</a:t>
            </a:r>
          </a:p>
        </p:txBody>
      </p:sp>
      <p:sp>
        <p:nvSpPr>
          <p:cNvPr id="58385" name="Text Box 18"/>
          <p:cNvSpPr txBox="1">
            <a:spLocks noChangeArrowheads="1"/>
          </p:cNvSpPr>
          <p:nvPr/>
        </p:nvSpPr>
        <p:spPr bwMode="auto">
          <a:xfrm>
            <a:off x="7062788" y="2468563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 </a:t>
            </a:r>
            <a:r>
              <a:rPr lang="en-US" sz="1200" i="1"/>
              <a:t>model</a:t>
            </a:r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7123113" y="20875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58387" name="Line 20"/>
          <p:cNvSpPr>
            <a:spLocks noChangeShapeType="1"/>
          </p:cNvSpPr>
          <p:nvPr/>
        </p:nvSpPr>
        <p:spPr bwMode="auto">
          <a:xfrm>
            <a:off x="59436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Line 21"/>
          <p:cNvSpPr>
            <a:spLocks noChangeShapeType="1"/>
          </p:cNvSpPr>
          <p:nvPr/>
        </p:nvSpPr>
        <p:spPr bwMode="auto">
          <a:xfrm>
            <a:off x="69342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Text Box 22"/>
          <p:cNvSpPr txBox="1">
            <a:spLocks noChangeArrowheads="1"/>
          </p:cNvSpPr>
          <p:nvPr/>
        </p:nvSpPr>
        <p:spPr bwMode="auto">
          <a:xfrm>
            <a:off x="6629400" y="2438400"/>
            <a:ext cx="28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-</a:t>
            </a:r>
          </a:p>
        </p:txBody>
      </p:sp>
      <p:sp>
        <p:nvSpPr>
          <p:cNvPr id="58390" name="Text Box 23"/>
          <p:cNvSpPr txBox="1">
            <a:spLocks noChangeArrowheads="1"/>
          </p:cNvSpPr>
          <p:nvPr/>
        </p:nvSpPr>
        <p:spPr bwMode="auto">
          <a:xfrm>
            <a:off x="5943600" y="2743200"/>
            <a:ext cx="137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df        df</a:t>
            </a:r>
          </a:p>
        </p:txBody>
      </p:sp>
      <p:sp>
        <p:nvSpPr>
          <p:cNvPr id="58391" name="Text Box 24"/>
          <p:cNvSpPr txBox="1">
            <a:spLocks noChangeArrowheads="1"/>
          </p:cNvSpPr>
          <p:nvPr/>
        </p:nvSpPr>
        <p:spPr bwMode="auto">
          <a:xfrm>
            <a:off x="6172200" y="2971800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 </a:t>
            </a:r>
            <a:r>
              <a:rPr lang="en-US" sz="1200" i="1"/>
              <a:t>null</a:t>
            </a:r>
          </a:p>
        </p:txBody>
      </p:sp>
      <p:sp>
        <p:nvSpPr>
          <p:cNvPr id="58392" name="Text Box 25"/>
          <p:cNvSpPr txBox="1">
            <a:spLocks noChangeArrowheads="1"/>
          </p:cNvSpPr>
          <p:nvPr/>
        </p:nvSpPr>
        <p:spPr bwMode="auto">
          <a:xfrm>
            <a:off x="7138988" y="2971800"/>
            <a:ext cx="601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model</a:t>
            </a:r>
          </a:p>
        </p:txBody>
      </p:sp>
      <p:sp>
        <p:nvSpPr>
          <p:cNvPr id="58393" name="Text Box 26"/>
          <p:cNvSpPr txBox="1">
            <a:spLocks noChangeArrowheads="1"/>
          </p:cNvSpPr>
          <p:nvPr/>
        </p:nvSpPr>
        <p:spPr bwMode="auto">
          <a:xfrm>
            <a:off x="6324600" y="333692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58394" name="Text Box 27"/>
          <p:cNvSpPr txBox="1">
            <a:spLocks noChangeArrowheads="1"/>
          </p:cNvSpPr>
          <p:nvPr/>
        </p:nvSpPr>
        <p:spPr bwMode="auto">
          <a:xfrm>
            <a:off x="6324600" y="3581400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null</a:t>
            </a:r>
          </a:p>
        </p:txBody>
      </p:sp>
      <p:sp>
        <p:nvSpPr>
          <p:cNvPr id="58395" name="Text Box 28"/>
          <p:cNvSpPr txBox="1">
            <a:spLocks noChangeArrowheads="1"/>
          </p:cNvSpPr>
          <p:nvPr/>
        </p:nvSpPr>
        <p:spPr bwMode="auto">
          <a:xfrm>
            <a:off x="6248400" y="4144963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 </a:t>
            </a:r>
            <a:r>
              <a:rPr lang="en-US" sz="1200" i="1"/>
              <a:t>null</a:t>
            </a:r>
          </a:p>
        </p:txBody>
      </p:sp>
      <p:sp>
        <p:nvSpPr>
          <p:cNvPr id="58396" name="Text Box 29"/>
          <p:cNvSpPr txBox="1">
            <a:spLocks noChangeArrowheads="1"/>
          </p:cNvSpPr>
          <p:nvPr/>
        </p:nvSpPr>
        <p:spPr bwMode="auto">
          <a:xfrm>
            <a:off x="60960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</a:t>
            </a:r>
            <a:r>
              <a:rPr lang="en-US" sz="2400">
                <a:solidFill>
                  <a:schemeClr val="tx2"/>
                </a:solidFill>
              </a:rPr>
              <a:t> </a:t>
            </a:r>
            <a:endParaRPr lang="en-US" sz="2400"/>
          </a:p>
        </p:txBody>
      </p:sp>
      <p:sp>
        <p:nvSpPr>
          <p:cNvPr id="58397" name="Text Box 30"/>
          <p:cNvSpPr txBox="1">
            <a:spLocks noChangeArrowheads="1"/>
          </p:cNvSpPr>
          <p:nvPr/>
        </p:nvSpPr>
        <p:spPr bwMode="auto">
          <a:xfrm>
            <a:off x="6022975" y="3886200"/>
            <a:ext cx="61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df  </a:t>
            </a:r>
          </a:p>
        </p:txBody>
      </p:sp>
      <p:sp>
        <p:nvSpPr>
          <p:cNvPr id="58398" name="Line 31"/>
          <p:cNvSpPr>
            <a:spLocks noChangeShapeType="1"/>
          </p:cNvSpPr>
          <p:nvPr/>
        </p:nvSpPr>
        <p:spPr bwMode="auto">
          <a:xfrm>
            <a:off x="60198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9" name="Text Box 32"/>
          <p:cNvSpPr txBox="1">
            <a:spLocks noChangeArrowheads="1"/>
          </p:cNvSpPr>
          <p:nvPr/>
        </p:nvSpPr>
        <p:spPr bwMode="auto">
          <a:xfrm>
            <a:off x="6953250" y="3611563"/>
            <a:ext cx="287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-</a:t>
            </a:r>
          </a:p>
        </p:txBody>
      </p:sp>
      <p:sp>
        <p:nvSpPr>
          <p:cNvPr id="58400" name="Text Box 33"/>
          <p:cNvSpPr txBox="1">
            <a:spLocks noChangeArrowheads="1"/>
          </p:cNvSpPr>
          <p:nvPr/>
        </p:nvSpPr>
        <p:spPr bwMode="auto">
          <a:xfrm>
            <a:off x="7223125" y="36115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58401" name="Line 34"/>
          <p:cNvSpPr>
            <a:spLocks noChangeShapeType="1"/>
          </p:cNvSpPr>
          <p:nvPr/>
        </p:nvSpPr>
        <p:spPr bwMode="auto">
          <a:xfrm>
            <a:off x="5410200" y="541020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2" name="Text Box 35"/>
          <p:cNvSpPr txBox="1">
            <a:spLocks noChangeArrowheads="1"/>
          </p:cNvSpPr>
          <p:nvPr/>
        </p:nvSpPr>
        <p:spPr bwMode="auto">
          <a:xfrm>
            <a:off x="5622925" y="4799013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</a:t>
            </a:r>
            <a:r>
              <a:rPr lang="en-US" sz="2400">
                <a:solidFill>
                  <a:schemeClr val="accent1"/>
                </a:solidFill>
              </a:rPr>
              <a:t>      </a:t>
            </a:r>
            <a:r>
              <a:rPr lang="en-US" sz="2400"/>
              <a:t>-</a:t>
            </a:r>
            <a:r>
              <a:rPr lang="en-US" sz="2400">
                <a:solidFill>
                  <a:schemeClr val="accent1"/>
                </a:solidFill>
              </a:rPr>
              <a:t>   </a:t>
            </a:r>
            <a:r>
              <a:rPr lang="en-US" sz="2400"/>
              <a:t>df</a:t>
            </a:r>
          </a:p>
        </p:txBody>
      </p:sp>
      <p:sp>
        <p:nvSpPr>
          <p:cNvPr id="58403" name="Text Box 36"/>
          <p:cNvSpPr txBox="1">
            <a:spLocks noChangeArrowheads="1"/>
          </p:cNvSpPr>
          <p:nvPr/>
        </p:nvSpPr>
        <p:spPr bwMode="auto">
          <a:xfrm>
            <a:off x="5867400" y="46783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58404" name="Text Box 37"/>
          <p:cNvSpPr txBox="1">
            <a:spLocks noChangeArrowheads="1"/>
          </p:cNvSpPr>
          <p:nvPr/>
        </p:nvSpPr>
        <p:spPr bwMode="auto">
          <a:xfrm>
            <a:off x="5791200" y="5102225"/>
            <a:ext cx="601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model</a:t>
            </a:r>
          </a:p>
        </p:txBody>
      </p:sp>
      <p:sp>
        <p:nvSpPr>
          <p:cNvPr id="58405" name="Text Box 38"/>
          <p:cNvSpPr txBox="1">
            <a:spLocks noChangeArrowheads="1"/>
          </p:cNvSpPr>
          <p:nvPr/>
        </p:nvSpPr>
        <p:spPr bwMode="auto">
          <a:xfrm>
            <a:off x="6529388" y="51054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1"/>
                </a:solidFill>
              </a:rPr>
              <a:t>         </a:t>
            </a:r>
            <a:r>
              <a:rPr lang="en-US" sz="1200" i="1"/>
              <a:t>model</a:t>
            </a:r>
          </a:p>
        </p:txBody>
      </p:sp>
      <p:sp>
        <p:nvSpPr>
          <p:cNvPr id="58406" name="Text Box 39"/>
          <p:cNvSpPr txBox="1">
            <a:spLocks noChangeArrowheads="1"/>
          </p:cNvSpPr>
          <p:nvPr/>
        </p:nvSpPr>
        <p:spPr bwMode="auto">
          <a:xfrm>
            <a:off x="5562600" y="5405438"/>
            <a:ext cx="88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    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/>
              <a:t>-</a:t>
            </a:r>
          </a:p>
        </p:txBody>
      </p:sp>
      <p:sp>
        <p:nvSpPr>
          <p:cNvPr id="58407" name="Text Box 40"/>
          <p:cNvSpPr txBox="1">
            <a:spLocks noChangeArrowheads="1"/>
          </p:cNvSpPr>
          <p:nvPr/>
        </p:nvSpPr>
        <p:spPr bwMode="auto">
          <a:xfrm>
            <a:off x="5791200" y="53641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58408" name="Text Box 41"/>
          <p:cNvSpPr txBox="1">
            <a:spLocks noChangeArrowheads="1"/>
          </p:cNvSpPr>
          <p:nvPr/>
        </p:nvSpPr>
        <p:spPr bwMode="auto">
          <a:xfrm>
            <a:off x="5715000" y="5668963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null</a:t>
            </a:r>
          </a:p>
        </p:txBody>
      </p:sp>
      <p:sp>
        <p:nvSpPr>
          <p:cNvPr id="58409" name="Text Box 42"/>
          <p:cNvSpPr txBox="1">
            <a:spLocks noChangeArrowheads="1"/>
          </p:cNvSpPr>
          <p:nvPr/>
        </p:nvSpPr>
        <p:spPr bwMode="auto">
          <a:xfrm>
            <a:off x="6400800" y="541020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df</a:t>
            </a:r>
          </a:p>
        </p:txBody>
      </p:sp>
      <p:sp>
        <p:nvSpPr>
          <p:cNvPr id="58410" name="Text Box 43"/>
          <p:cNvSpPr txBox="1">
            <a:spLocks noChangeArrowheads="1"/>
          </p:cNvSpPr>
          <p:nvPr/>
        </p:nvSpPr>
        <p:spPr bwMode="auto">
          <a:xfrm>
            <a:off x="6629400" y="5668963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null</a:t>
            </a:r>
          </a:p>
        </p:txBody>
      </p:sp>
      <p:sp>
        <p:nvSpPr>
          <p:cNvPr id="58411" name="Text Box 44"/>
          <p:cNvSpPr txBox="1">
            <a:spLocks noChangeArrowheads="1"/>
          </p:cNvSpPr>
          <p:nvPr/>
        </p:nvSpPr>
        <p:spPr bwMode="auto">
          <a:xfrm>
            <a:off x="4568825" y="5029200"/>
            <a:ext cx="6953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/>
              <a:t>1 -</a:t>
            </a:r>
          </a:p>
        </p:txBody>
      </p:sp>
      <p:sp>
        <p:nvSpPr>
          <p:cNvPr id="58412" name="AutoShape 45"/>
          <p:cNvSpPr>
            <a:spLocks/>
          </p:cNvSpPr>
          <p:nvPr/>
        </p:nvSpPr>
        <p:spPr bwMode="auto">
          <a:xfrm>
            <a:off x="746760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3" name="AutoShape 46"/>
          <p:cNvSpPr>
            <a:spLocks/>
          </p:cNvSpPr>
          <p:nvPr/>
        </p:nvSpPr>
        <p:spPr bwMode="auto">
          <a:xfrm rot="10800000">
            <a:off x="525780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4" name="AutoShape 47"/>
          <p:cNvSpPr>
            <a:spLocks/>
          </p:cNvSpPr>
          <p:nvPr/>
        </p:nvSpPr>
        <p:spPr bwMode="auto">
          <a:xfrm>
            <a:off x="75438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5" name="AutoShape 48"/>
          <p:cNvSpPr>
            <a:spLocks/>
          </p:cNvSpPr>
          <p:nvPr/>
        </p:nvSpPr>
        <p:spPr bwMode="auto">
          <a:xfrm rot="10800000">
            <a:off x="57912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6" name="TextBox 1"/>
          <p:cNvSpPr txBox="1">
            <a:spLocks noChangeArrowheads="1"/>
          </p:cNvSpPr>
          <p:nvPr/>
        </p:nvSpPr>
        <p:spPr bwMode="auto">
          <a:xfrm>
            <a:off x="431800" y="5807075"/>
            <a:ext cx="4713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RMSEA = SQRT (</a:t>
            </a:r>
            <a:r>
              <a:rPr lang="el-GR"/>
              <a:t>λ</a:t>
            </a:r>
            <a:r>
              <a:rPr lang="en-US" baseline="30000"/>
              <a:t>2</a:t>
            </a:r>
            <a:r>
              <a:rPr lang="en-US"/>
              <a:t> – df)/SQRT (df (N – 1))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736013" cy="1143000"/>
          </a:xfrm>
        </p:spPr>
        <p:txBody>
          <a:bodyPr/>
          <a:lstStyle/>
          <a:p>
            <a:pPr eaLnBrk="1" hangingPunct="1"/>
            <a:r>
              <a:rPr lang="en-US" smtClean="0"/>
              <a:t>Gastroesphageal Reflux (29 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In the past 7 days …</a:t>
            </a:r>
          </a:p>
          <a:p>
            <a:pPr eaLnBrk="1" hangingPunct="1">
              <a:defRPr/>
            </a:pPr>
            <a:r>
              <a:rPr lang="en-US" dirty="0" smtClean="0"/>
              <a:t>How often did you have regurgitation—that is, food or liquid coming back up into your throat or mouth without vomiting?</a:t>
            </a:r>
          </a:p>
          <a:p>
            <a:pPr lvl="1" eaLnBrk="1" hangingPunct="1">
              <a:defRPr/>
            </a:pPr>
            <a:r>
              <a:rPr lang="en-US" dirty="0" smtClean="0"/>
              <a:t>Never</a:t>
            </a:r>
          </a:p>
          <a:p>
            <a:pPr lvl="1" eaLnBrk="1" hangingPunct="1">
              <a:defRPr/>
            </a:pPr>
            <a:r>
              <a:rPr lang="en-US" dirty="0" smtClean="0"/>
              <a:t>One day</a:t>
            </a:r>
          </a:p>
          <a:p>
            <a:pPr lvl="1" eaLnBrk="1" hangingPunct="1">
              <a:defRPr/>
            </a:pPr>
            <a:r>
              <a:rPr lang="en-US" dirty="0" smtClean="0"/>
              <a:t>2-6 days</a:t>
            </a:r>
          </a:p>
          <a:p>
            <a:pPr lvl="1" eaLnBrk="1" hangingPunct="1">
              <a:defRPr/>
            </a:pPr>
            <a:r>
              <a:rPr lang="en-US" dirty="0" smtClean="0"/>
              <a:t>Once a day</a:t>
            </a:r>
          </a:p>
          <a:p>
            <a:pPr lvl="1" eaLnBrk="1" hangingPunct="1">
              <a:defRPr/>
            </a:pPr>
            <a:r>
              <a:rPr lang="en-US" dirty="0" smtClean="0"/>
              <a:t>More than once a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736013" cy="1143000"/>
          </a:xfrm>
        </p:spPr>
        <p:txBody>
          <a:bodyPr/>
          <a:lstStyle/>
          <a:p>
            <a:pPr eaLnBrk="1" hangingPunct="1"/>
            <a:r>
              <a:rPr lang="en-US" smtClean="0"/>
              <a:t>Disrupted swallowing (7 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In the past 7 days …</a:t>
            </a:r>
          </a:p>
          <a:p>
            <a:pPr eaLnBrk="1" hangingPunct="1">
              <a:defRPr/>
            </a:pPr>
            <a:r>
              <a:rPr lang="en-US" dirty="0" smtClean="0"/>
              <a:t>How often did food get stuck in your throat when you were eating?</a:t>
            </a:r>
          </a:p>
          <a:p>
            <a:pPr lvl="1" eaLnBrk="1" hangingPunct="1">
              <a:defRPr/>
            </a:pPr>
            <a:r>
              <a:rPr lang="en-US" dirty="0" smtClean="0"/>
              <a:t>Never</a:t>
            </a:r>
          </a:p>
          <a:p>
            <a:pPr lvl="1" eaLnBrk="1" hangingPunct="1">
              <a:defRPr/>
            </a:pPr>
            <a:r>
              <a:rPr lang="en-US" dirty="0" smtClean="0"/>
              <a:t>Rarely</a:t>
            </a:r>
          </a:p>
          <a:p>
            <a:pPr lvl="1" eaLnBrk="1" hangingPunct="1">
              <a:defRPr/>
            </a:pPr>
            <a:r>
              <a:rPr lang="en-US" dirty="0" smtClean="0"/>
              <a:t>Sometimes</a:t>
            </a:r>
          </a:p>
          <a:p>
            <a:pPr lvl="1" eaLnBrk="1" hangingPunct="1">
              <a:defRPr/>
            </a:pPr>
            <a:r>
              <a:rPr lang="en-US" dirty="0" smtClean="0"/>
              <a:t>Often</a:t>
            </a:r>
          </a:p>
          <a:p>
            <a:pPr lvl="1" eaLnBrk="1" hangingPunct="1">
              <a:defRPr/>
            </a:pPr>
            <a:r>
              <a:rPr lang="en-US" dirty="0" smtClean="0"/>
              <a:t>Always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736013" cy="1143000"/>
          </a:xfrm>
        </p:spPr>
        <p:txBody>
          <a:bodyPr/>
          <a:lstStyle/>
          <a:p>
            <a:pPr eaLnBrk="1" hangingPunct="1"/>
            <a:r>
              <a:rPr lang="en-US" smtClean="0"/>
              <a:t>Diarrhea (7 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In the past 7 days …</a:t>
            </a:r>
          </a:p>
          <a:p>
            <a:pPr eaLnBrk="1" hangingPunct="1">
              <a:defRPr/>
            </a:pPr>
            <a:r>
              <a:rPr lang="en-US" dirty="0" smtClean="0"/>
              <a:t>How many days did you have loose or watery stools?</a:t>
            </a:r>
          </a:p>
          <a:p>
            <a:pPr lvl="1" eaLnBrk="1" hangingPunct="1">
              <a:defRPr/>
            </a:pPr>
            <a:r>
              <a:rPr lang="en-US" dirty="0" smtClean="0"/>
              <a:t>No days</a:t>
            </a:r>
          </a:p>
          <a:p>
            <a:pPr lvl="1" eaLnBrk="1" hangingPunct="1">
              <a:defRPr/>
            </a:pPr>
            <a:r>
              <a:rPr lang="en-US" dirty="0" smtClean="0"/>
              <a:t>1 day</a:t>
            </a:r>
          </a:p>
          <a:p>
            <a:pPr lvl="1" eaLnBrk="1" hangingPunct="1">
              <a:defRPr/>
            </a:pPr>
            <a:r>
              <a:rPr lang="en-US" dirty="0" smtClean="0"/>
              <a:t>2 days</a:t>
            </a:r>
          </a:p>
          <a:p>
            <a:pPr lvl="1" eaLnBrk="1" hangingPunct="1">
              <a:defRPr/>
            </a:pPr>
            <a:r>
              <a:rPr lang="en-US" dirty="0" smtClean="0"/>
              <a:t>3-5 days</a:t>
            </a:r>
          </a:p>
          <a:p>
            <a:pPr lvl="1" eaLnBrk="1" hangingPunct="1">
              <a:defRPr/>
            </a:pPr>
            <a:r>
              <a:rPr lang="en-US" dirty="0" smtClean="0"/>
              <a:t>6-7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736013" cy="1143000"/>
          </a:xfrm>
        </p:spPr>
        <p:txBody>
          <a:bodyPr/>
          <a:lstStyle/>
          <a:p>
            <a:pPr eaLnBrk="1" hangingPunct="1"/>
            <a:r>
              <a:rPr lang="en-US" smtClean="0"/>
              <a:t>Bowel incontinence (4 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In the past 7 days …</a:t>
            </a:r>
          </a:p>
          <a:p>
            <a:pPr eaLnBrk="1" hangingPunct="1">
              <a:defRPr/>
            </a:pPr>
            <a:r>
              <a:rPr lang="en-US" dirty="0" smtClean="0"/>
              <a:t>How often did you have bowel incontinence—that is, have an accident because you could not make it to the bathroom in time?</a:t>
            </a:r>
          </a:p>
          <a:p>
            <a:pPr lvl="1" eaLnBrk="1" hangingPunct="1">
              <a:defRPr/>
            </a:pPr>
            <a:r>
              <a:rPr lang="en-US" dirty="0" smtClean="0"/>
              <a:t>No days</a:t>
            </a:r>
          </a:p>
          <a:p>
            <a:pPr lvl="1" eaLnBrk="1" hangingPunct="1">
              <a:defRPr/>
            </a:pPr>
            <a:r>
              <a:rPr lang="en-US" dirty="0" smtClean="0"/>
              <a:t>1 day</a:t>
            </a:r>
          </a:p>
          <a:p>
            <a:pPr lvl="1" eaLnBrk="1" hangingPunct="1">
              <a:defRPr/>
            </a:pPr>
            <a:r>
              <a:rPr lang="en-US" dirty="0" smtClean="0"/>
              <a:t>2-3 days</a:t>
            </a:r>
          </a:p>
          <a:p>
            <a:pPr lvl="1" eaLnBrk="1" hangingPunct="1">
              <a:defRPr/>
            </a:pPr>
            <a:r>
              <a:rPr lang="en-US" dirty="0" smtClean="0"/>
              <a:t>4-5 days</a:t>
            </a:r>
          </a:p>
          <a:p>
            <a:pPr lvl="1" eaLnBrk="1" hangingPunct="1">
              <a:defRPr/>
            </a:pPr>
            <a:r>
              <a:rPr lang="en-US" dirty="0" smtClean="0"/>
              <a:t>6-7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736013" cy="1143000"/>
          </a:xfrm>
        </p:spPr>
        <p:txBody>
          <a:bodyPr/>
          <a:lstStyle/>
          <a:p>
            <a:pPr eaLnBrk="1" hangingPunct="1"/>
            <a:r>
              <a:rPr lang="en-US" smtClean="0"/>
              <a:t>Nausea and vomiting (13 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In the past 7 days …</a:t>
            </a:r>
          </a:p>
          <a:p>
            <a:pPr eaLnBrk="1" hangingPunct="1">
              <a:defRPr/>
            </a:pPr>
            <a:r>
              <a:rPr lang="en-US" dirty="0" smtClean="0"/>
              <a:t>How often did you have nausea—that is, a feeling like you could vomit?</a:t>
            </a:r>
          </a:p>
          <a:p>
            <a:pPr lvl="1" eaLnBrk="1" hangingPunct="1">
              <a:defRPr/>
            </a:pPr>
            <a:r>
              <a:rPr lang="en-US" dirty="0" smtClean="0"/>
              <a:t>Never</a:t>
            </a:r>
          </a:p>
          <a:p>
            <a:pPr lvl="1" eaLnBrk="1" hangingPunct="1">
              <a:defRPr/>
            </a:pPr>
            <a:r>
              <a:rPr lang="en-US" dirty="0" smtClean="0"/>
              <a:t>Rarely</a:t>
            </a:r>
          </a:p>
          <a:p>
            <a:pPr lvl="1" eaLnBrk="1" hangingPunct="1">
              <a:defRPr/>
            </a:pPr>
            <a:r>
              <a:rPr lang="en-US" dirty="0" smtClean="0"/>
              <a:t>Sometimes</a:t>
            </a:r>
          </a:p>
          <a:p>
            <a:pPr lvl="1" eaLnBrk="1" hangingPunct="1">
              <a:defRPr/>
            </a:pPr>
            <a:r>
              <a:rPr lang="en-US" dirty="0" smtClean="0"/>
              <a:t>Often</a:t>
            </a:r>
          </a:p>
          <a:p>
            <a:pPr lvl="1" eaLnBrk="1" hangingPunct="1">
              <a:defRPr/>
            </a:pPr>
            <a:r>
              <a:rPr lang="en-US" dirty="0" smtClean="0"/>
              <a:t>Always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22250" y="274638"/>
            <a:ext cx="873601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Constipation (</a:t>
            </a:r>
            <a:r>
              <a:rPr lang="en-US" dirty="0" smtClean="0"/>
              <a:t>14 </a:t>
            </a:r>
            <a:r>
              <a:rPr lang="en-US" dirty="0" smtClean="0"/>
              <a:t>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In the past 7 days …</a:t>
            </a:r>
          </a:p>
          <a:p>
            <a:pPr eaLnBrk="1" hangingPunct="1">
              <a:defRPr/>
            </a:pPr>
            <a:r>
              <a:rPr lang="en-US" dirty="0" smtClean="0"/>
              <a:t>How often did you strain while trying to have bowel movements?</a:t>
            </a:r>
          </a:p>
          <a:p>
            <a:pPr lvl="1" eaLnBrk="1" hangingPunct="1">
              <a:defRPr/>
            </a:pPr>
            <a:r>
              <a:rPr lang="en-US" dirty="0" smtClean="0"/>
              <a:t>Never</a:t>
            </a:r>
          </a:p>
          <a:p>
            <a:pPr lvl="1" eaLnBrk="1" hangingPunct="1">
              <a:defRPr/>
            </a:pPr>
            <a:r>
              <a:rPr lang="en-US" dirty="0" smtClean="0"/>
              <a:t>Rarely</a:t>
            </a:r>
          </a:p>
          <a:p>
            <a:pPr lvl="1" eaLnBrk="1" hangingPunct="1">
              <a:defRPr/>
            </a:pPr>
            <a:r>
              <a:rPr lang="en-US" dirty="0" smtClean="0"/>
              <a:t>Sometimes</a:t>
            </a:r>
          </a:p>
          <a:p>
            <a:pPr lvl="1" eaLnBrk="1" hangingPunct="1">
              <a:defRPr/>
            </a:pPr>
            <a:r>
              <a:rPr lang="en-US" dirty="0" smtClean="0"/>
              <a:t>Often</a:t>
            </a:r>
          </a:p>
          <a:p>
            <a:pPr lvl="1" eaLnBrk="1" hangingPunct="1">
              <a:defRPr/>
            </a:pPr>
            <a:r>
              <a:rPr lang="en-US" dirty="0" smtClean="0"/>
              <a:t>Always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te and Cle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Whate and Clean.potx</Template>
  <TotalTime>5333</TotalTime>
  <Words>1264</Words>
  <Application>Microsoft Office PowerPoint</Application>
  <PresentationFormat>On-screen Show (4:3)</PresentationFormat>
  <Paragraphs>311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Whate and Clean</vt:lpstr>
      <vt:lpstr>Document</vt:lpstr>
      <vt:lpstr>Equation</vt:lpstr>
      <vt:lpstr>Evaluating Multi-Item Scales Using  Item-Scale Correlations and  Confirmatory Factor Analysis</vt:lpstr>
      <vt:lpstr>Development and Evaluation of PROMIS GI Distress Scale (n = 574)</vt:lpstr>
      <vt:lpstr>8 Hypothesized Scales (101 items)</vt:lpstr>
      <vt:lpstr>Gastroesphageal Reflux (29 items)</vt:lpstr>
      <vt:lpstr>Disrupted swallowing (7 items)</vt:lpstr>
      <vt:lpstr>Diarrhea (7 items)</vt:lpstr>
      <vt:lpstr>Bowel incontinence (4 items)</vt:lpstr>
      <vt:lpstr>Nausea and vomiting (13 items)</vt:lpstr>
      <vt:lpstr>Constipation (14 items)</vt:lpstr>
      <vt:lpstr>Belly pain (8 items)</vt:lpstr>
      <vt:lpstr>Gas/bloat/flatulence (18 items)</vt:lpstr>
      <vt:lpstr>Problematic Item*</vt:lpstr>
      <vt:lpstr>Problematic Item #2</vt:lpstr>
      <vt:lpstr>Problematic Item #3</vt:lpstr>
      <vt:lpstr>Internal Consistency Reliability for 8 Scales (101 items)</vt:lpstr>
      <vt:lpstr>PowerPoint Presentation</vt:lpstr>
      <vt:lpstr>PowerPoint Presentation</vt:lpstr>
      <vt:lpstr>PowerPoint Presentation</vt:lpstr>
      <vt:lpstr>PowerPoint Presentation</vt:lpstr>
      <vt:lpstr>Summary of Item-Scale Correlations</vt:lpstr>
      <vt:lpstr>PowerPoint Presentation</vt:lpstr>
      <vt:lpstr>Confirmatory Factor Analysis </vt:lpstr>
      <vt:lpstr>Correlated Residuals</vt:lpstr>
      <vt:lpstr>PowerPoint Presentation</vt:lpstr>
      <vt:lpstr>Item Responses and Trait Levels</vt:lpstr>
      <vt:lpstr>Bowel Incontinence Items</vt:lpstr>
      <vt:lpstr>Graded Response Model Parameters (Incontinence)</vt:lpstr>
      <vt:lpstr> Questions? </vt:lpstr>
      <vt:lpstr>PowerPoint Presentation</vt:lpstr>
      <vt:lpstr>PowerPoint Presentation</vt:lpstr>
    </vt:vector>
  </TitlesOfParts>
  <Company>Childrens Hospital of Philadelphia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an Open-Science Pediatric Learning Health System</dc:title>
  <dc:creator>Christopher Forrest</dc:creator>
  <cp:lastModifiedBy>drhays</cp:lastModifiedBy>
  <cp:revision>344</cp:revision>
  <cp:lastPrinted>2012-06-19T16:32:19Z</cp:lastPrinted>
  <dcterms:created xsi:type="dcterms:W3CDTF">2011-11-09T23:11:39Z</dcterms:created>
  <dcterms:modified xsi:type="dcterms:W3CDTF">2012-06-21T17:02:41Z</dcterms:modified>
</cp:coreProperties>
</file>