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5"/>
  </p:notesMasterIdLst>
  <p:handoutMasterIdLst>
    <p:handoutMasterId r:id="rId46"/>
  </p:handoutMasterIdLst>
  <p:sldIdLst>
    <p:sldId id="598" r:id="rId2"/>
    <p:sldId id="769" r:id="rId3"/>
    <p:sldId id="771" r:id="rId4"/>
    <p:sldId id="772" r:id="rId5"/>
    <p:sldId id="773" r:id="rId6"/>
    <p:sldId id="768" r:id="rId7"/>
    <p:sldId id="770" r:id="rId8"/>
    <p:sldId id="774" r:id="rId9"/>
    <p:sldId id="736" r:id="rId10"/>
    <p:sldId id="745" r:id="rId11"/>
    <p:sldId id="747" r:id="rId12"/>
    <p:sldId id="679" r:id="rId13"/>
    <p:sldId id="781" r:id="rId14"/>
    <p:sldId id="782" r:id="rId15"/>
    <p:sldId id="720" r:id="rId16"/>
    <p:sldId id="765" r:id="rId17"/>
    <p:sldId id="778" r:id="rId18"/>
    <p:sldId id="721" r:id="rId19"/>
    <p:sldId id="722" r:id="rId20"/>
    <p:sldId id="726" r:id="rId21"/>
    <p:sldId id="723" r:id="rId22"/>
    <p:sldId id="779" r:id="rId23"/>
    <p:sldId id="670" r:id="rId24"/>
    <p:sldId id="718" r:id="rId25"/>
    <p:sldId id="725" r:id="rId26"/>
    <p:sldId id="780" r:id="rId27"/>
    <p:sldId id="783" r:id="rId28"/>
    <p:sldId id="784" r:id="rId29"/>
    <p:sldId id="724" r:id="rId30"/>
    <p:sldId id="727" r:id="rId31"/>
    <p:sldId id="785" r:id="rId32"/>
    <p:sldId id="777" r:id="rId33"/>
    <p:sldId id="713" r:id="rId34"/>
    <p:sldId id="675" r:id="rId35"/>
    <p:sldId id="717" r:id="rId36"/>
    <p:sldId id="719" r:id="rId37"/>
    <p:sldId id="700" r:id="rId38"/>
    <p:sldId id="701" r:id="rId39"/>
    <p:sldId id="702" r:id="rId40"/>
    <p:sldId id="704" r:id="rId41"/>
    <p:sldId id="705" r:id="rId42"/>
    <p:sldId id="524" r:id="rId43"/>
    <p:sldId id="676" r:id="rId44"/>
  </p:sldIdLst>
  <p:sldSz cx="9144000" cy="6858000" type="screen4x3"/>
  <p:notesSz cx="7077075" cy="9363075"/>
  <p:defaultTextStyle>
    <a:defPPr>
      <a:defRPr lang="en-US"/>
    </a:defPPr>
    <a:lvl1pPr algn="l" rtl="0" fontAlgn="base">
      <a:spcBef>
        <a:spcPct val="0"/>
      </a:spcBef>
      <a:spcAft>
        <a:spcPct val="0"/>
      </a:spcAft>
      <a:defRPr sz="3200" b="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5" autoAdjust="0"/>
    <p:restoredTop sz="94434" autoAdjust="0"/>
  </p:normalViewPr>
  <p:slideViewPr>
    <p:cSldViewPr snapToObjects="1">
      <p:cViewPr varScale="1">
        <p:scale>
          <a:sx n="75" d="100"/>
          <a:sy n="75" d="100"/>
        </p:scale>
        <p:origin x="1066"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323"/>
    </p:cViewPr>
  </p:sorterViewPr>
  <p:notesViewPr>
    <p:cSldViewPr snapToObjects="1">
      <p:cViewPr>
        <p:scale>
          <a:sx n="100" d="100"/>
          <a:sy n="100" d="100"/>
        </p:scale>
        <p:origin x="792" y="-1254"/>
      </p:cViewPr>
      <p:guideLst>
        <p:guide orient="horz" pos="2949"/>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1"/>
            <a:ext cx="3067050" cy="468313"/>
          </a:xfrm>
          <a:prstGeom prst="rect">
            <a:avLst/>
          </a:prstGeom>
          <a:noFill/>
          <a:ln w="9525">
            <a:noFill/>
            <a:miter lim="800000"/>
            <a:headEnd/>
            <a:tailEnd/>
          </a:ln>
          <a:effectLst/>
        </p:spPr>
        <p:txBody>
          <a:bodyPr vert="horz" wrap="square" lIns="93906" tIns="46953" rIns="93906" bIns="46953"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92163" name="Rectangle 3"/>
          <p:cNvSpPr>
            <a:spLocks noGrp="1" noChangeArrowheads="1"/>
          </p:cNvSpPr>
          <p:nvPr>
            <p:ph type="dt" sz="quarter" idx="1"/>
          </p:nvPr>
        </p:nvSpPr>
        <p:spPr bwMode="auto">
          <a:xfrm>
            <a:off x="4010025" y="1"/>
            <a:ext cx="3067050" cy="468313"/>
          </a:xfrm>
          <a:prstGeom prst="rect">
            <a:avLst/>
          </a:prstGeom>
          <a:noFill/>
          <a:ln w="9525">
            <a:noFill/>
            <a:miter lim="800000"/>
            <a:headEnd/>
            <a:tailEnd/>
          </a:ln>
          <a:effectLst/>
        </p:spPr>
        <p:txBody>
          <a:bodyPr vert="horz" wrap="square" lIns="93906" tIns="46953" rIns="93906" bIns="46953"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94764"/>
            <a:ext cx="3067050" cy="468312"/>
          </a:xfrm>
          <a:prstGeom prst="rect">
            <a:avLst/>
          </a:prstGeom>
          <a:noFill/>
          <a:ln w="9525">
            <a:noFill/>
            <a:miter lim="800000"/>
            <a:headEnd/>
            <a:tailEnd/>
          </a:ln>
          <a:effectLst/>
        </p:spPr>
        <p:txBody>
          <a:bodyPr vert="horz" wrap="square" lIns="93906" tIns="46953" rIns="93906" bIns="46953"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92165" name="Rectangle 5"/>
          <p:cNvSpPr>
            <a:spLocks noGrp="1" noChangeArrowheads="1"/>
          </p:cNvSpPr>
          <p:nvPr>
            <p:ph type="sldNum" sz="quarter" idx="3"/>
          </p:nvPr>
        </p:nvSpPr>
        <p:spPr bwMode="auto">
          <a:xfrm>
            <a:off x="4010025" y="8894764"/>
            <a:ext cx="3067050" cy="468312"/>
          </a:xfrm>
          <a:prstGeom prst="rect">
            <a:avLst/>
          </a:prstGeom>
          <a:noFill/>
          <a:ln w="9525">
            <a:noFill/>
            <a:miter lim="800000"/>
            <a:headEnd/>
            <a:tailEnd/>
          </a:ln>
          <a:effectLst/>
        </p:spPr>
        <p:txBody>
          <a:bodyPr vert="horz" wrap="square" lIns="93906" tIns="46953" rIns="93906" bIns="46953" numCol="1" anchor="b" anchorCtr="0" compatLnSpc="1">
            <a:prstTxWarp prst="textNoShape">
              <a:avLst/>
            </a:prstTxWarp>
          </a:bodyPr>
          <a:lstStyle>
            <a:lvl1pPr algn="r" eaLnBrk="0" hangingPunct="0">
              <a:defRPr sz="1200">
                <a:cs typeface="+mn-cs"/>
              </a:defRPr>
            </a:lvl1pPr>
          </a:lstStyle>
          <a:p>
            <a:pPr>
              <a:defRPr/>
            </a:pPr>
            <a:fld id="{B5CFF0E0-9292-4E99-842A-D31D68E327DC}" type="slidenum">
              <a:rPr lang="en-US"/>
              <a:pPr>
                <a:defRPr/>
              </a:pPr>
              <a:t>‹#›</a:t>
            </a:fld>
            <a:endParaRPr lang="en-US"/>
          </a:p>
        </p:txBody>
      </p:sp>
    </p:spTree>
    <p:extLst>
      <p:ext uri="{BB962C8B-B14F-4D97-AF65-F5344CB8AC3E}">
        <p14:creationId xmlns:p14="http://schemas.microsoft.com/office/powerpoint/2010/main" val="7748761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6-02T04:32:25.731"/>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ignorePressure" value="1"/>
    </inkml:brush>
  </inkml:definitions>
  <inkml:trace contextRef="#ctx0" brushRef="#br0">27469 7142,'0'0,"0"0,0 0,0 0,0 0,0 0,0 0,-3 2,0 1,-2 0,-2-1,-3 0,-2-1,-1 0,2-1,0 0,0 2,-1 1,0 0,0-1,-1 0,0-1,-1-1,0 1,-2 1,0 1,-3 0,1 1,-1 1,2-1,-1-1,1 1,-2 0,0 0,-1-2,-2 0,0-1,0-1,1 0,1 0,-3 0,-1 0,2-1,-1 3,-1 1,2 0,-1-1,0 0,-1-2,1 1,0-1,0 0,-2 0,0 0,-1 0,-1 2,1 1,-1 0,0-1,2 0,3-1,1 0,2-1,-2 0,3 0,-2 0,-2-1,-1 1,-2 0,-1 0,0 0,-1 0,0 0,-1 0,1 0,0 0,0 0,0 0,0 0,0 0,0 0,0 0,1 0,-1 0,0 0,0 0,0 0,0 0,0 0,1 0,-1 0,0 0,0 0,2 0,1 0,2-2,1-1,-1 0,1 1,-1 0,-1 1,2 0,-1-1,1-1,2 0,2 1,-1 1,1 0,0 1,2 0,-2 0,0 0,0 0,1 0,1-2,1-1,0 0,1 1,-1 0,1 1,0 0,0 1,-1 0,1 0,0 0,-1 0,-2 1,0-1,0 0,-3 0,2 0,-1 0,2 0,-2 0,0 0,2 0,-3 0,1 0,1 0,1 0,-2 0,1 0,1 0,-3 0,1 0,-1 0,-3 0,1 0,0 0,0 0,-1 0,2 0,2 0,-2 0,2 0,-1 0,0 0,1 0,-1 0,-2 0,1 0,-2 0,0 0,-2 0,-2 0,2 0,1 0,-1 0,-1 0,0 0,-2 0,1 0,0 0,-2 0,1 0,0 0,0 0,3 0,2 0,3-3,1 0,0 0,2 1,-2 0,-2 1,0 0,-1 1,-2 0,-1 0,-1 0,-1 1,-1-4,-7 1,-4-2,-4 2,2 0,3 1,3 0,5 1,3 0,4 0,2 0,4 1,1-4,2 1,0-1,0-2,0 0,-2 1,-1 1,0-1,-2 0,0 0,-2 2,-2 0,1-1,-1 0,-1 0,1 1,-5 1,-5 0,-1 1,0 0,1 0,2 0,1 0,1 0,1 1,0-1,1 0,-1 0,3 0,2 0,3 0,4 0,0 0,1 0,1 0,0-3,1 0,-4 0,0-2,-2 1,-3 0,-2 0,0 3,0 0,-1 0,-2 1,3 0,2 1,0-1,0 0,0 0,0 0,-2 0,2 0,-2 0,0 0,1 0,0 0,-1 0,1 0,-1 0,0 0,-1 0,1 0,0-2,2-1,-1-1,2 2,0 0,-2 1,-2 1,0 0,-2 0,-1 0,0 0,1 0,-2 0,1 0,0 0,0 0,3 0,0 0,0 0,1-2,1-1,1 0,1 1,0 0,2 1,1 0,2 1,1 0,0-3,1 0,-2-2,-4 0,-2 1,-3 0,-2 2,0 0,-2 2,1 0,-1 0,1 0,0 0,0 0,0 0,0 1,0-1,0 0,0 0,0 0,1 0,-2 0,2 0,-1-3,0 0,0 0,0 1,3 0,0-1,2 0,1 0,-2 1,0 0,-2 1,0 1,-2 0,0 0,0 0,0 0,0 0,0 1,0-1,0 0,0 0,1 0,-1 0,0 0,0 0,2 0,4 0,3 0,1 0,2 0,0 0,-4 0,0 0,-1 0,-2 0,-2 2,-2 3,0 3,-3 2,-1 3,-1-2,0 0,-1 0,1 1,-1 0,0 2,1-1,1 0,1 1,2-1,0 1,0 0,0-1,0 1,0 2,1 0,2 1,0-1,2-1,3 0,0 1,1 1,0 0,2-2,-1 0,0 0,1-1,0-1,2 1,-3 2,0 1,1-1,-2-1,-2 3,0 0,0-1,3-1,1-1,1 0,1-2,1 1,-1 0,1-1,2 1,1-1,2 0,0 1,-1 2,1 3,3 2,-2 1,2 1,0-1,3-2,0 0,0 1,-2 2,2 2,-2-2,-1 1,2 0,0 1,1-2,-1 0,-1 1,1-1,1 0,1-3,-1 1,2 2,0-1,0 0,0 1,0 1,0 1,0 2,0-1,0 2,0-1,0 0,0-2,0-3,0-1,0-1,0-2,0-2,0 1,0 0,3 0,0 1,0-1,0 1,1-2,0-1,2 0,1-1,3-1,2 0,-2 1,0-1,1 1,1-1,0 1,-2-3,0 0,1-1,0 2,1-1,0 2,-1-3,-1 1,1 0,0 0,0 1,2 0,0 1,1 1,-1-1,0 1,1 0,0-1,-1 1,1 0,-1-1,1 1,-1-1,0 1,3 0,0-1,3 0,0 1,-1 0,-1 0,0-1,4 0,1 1,2 0,1-1,2 1,0-1,3 1,0-1,3 1,1-1,1-1,-1-4,-3 0,-1-3,-2 2,0-1,-1 0,-1 0,1-1,2 0,3 1,3-3,2 0,2-1,1-2,1 1,-1-1,-1-1,-1 1,0 0,0 2,-2 0,1 2,-1-2,0-1,-3 0,0-1,2 3,1 0,2 2,1 0,3 0,1-2,0 0,1-2,-2-1,-3 1,-3-2,-4 1,-2 0,-2 0,-3 0,-4 0,-3 0,-3 0,0 2,-2 1,-1 0,4-1,2 0,3 2,2-1,5 3,4-1,1-1,2 2,-1 0,0-2,-3-1,-2-2,2 0,-1 0,3-1,-2-1,2 1,3 0,-1 0,-2-1,0 1,2 0,2 0,1 0,1 0,0 0,2 0,0 0,-1 0,0 0,1 0,0 0,-1 0,-2 0,-3 0,-3 0,-2 0,-2 0,1-2,3-1,3-2,2-1,1 2,7 0,4 0,0-3,-1 0,-1 2,-3-2,-1-1,-2-1,-2 0,-5 0,-1 1,-2 0,0 1,1-1,8 0,10 0,5 2,2-1,-1-1,-4 1,-4-1,-2-2,-6 2,-2 0,-1-2,1-1,-1 1,4 0,4 2,3 0,2 1,3 2,0-1,4-1,0-1,1-1,-1 0,-2 1,3 0,2-1,2-2,4 1,6 1,0 1,-1 3,-3 1,2 4,7 2,11 1,11-1,6-2,1-1,-6-3,-5-4,-6-2,-3-1,-4-2,-3 1,-7 3,-8 3,-9 3,-6 1,-5 2,-3 0,-1 0,-2 1,1 0,0-1,-3 0,1 0,0 0,1 0,1 0,0 3,1 2,0 1,0 0,0-2,1-2,0 0,-1-1,0-1,-2 0,-2 0,-2-1,-2 1,0 0,-3 0,-1 0,-1 0,3 0,-1 0,1 0,-2 0,1 0,-2 0,1 0,-2 0,1 0,0 0,0 0,0 0,-1 0,1 0,0 0,0 0,0-2,2-4,1 0,3-2,1 1,3 2,1 0,2 0,0 1,1-1,-3 0,-2 0,-2 0,-1 0,0 2,2 0,2 1,-2 1,1-2,1 0,1-2,1 0,1-2,0 0,1 0,-1 1,0-2,-2 1,-3 2,-2 0,-3-3,-2 2,-2-2,1-1,0-2,-1-1,0-1,0 2,1 0,0 0,-1 0,4-1,0-1,2 0,3 0,2-1,3-2,3-4,0-2,0-2,0-1,-1-2,-4-1,0 1,-3-1,0-2,-2-1,-1-1,0-1,-1-1,2-2,2-2,1 0,2-5,-1 0,-2-3,-3-1,-4 1,-5 2,-4 1,-2 1,-5 3,-4 4,-4 2,-2 4,-1 0,-2 2,0 1,1-1,-1 3,-2 3,-3 2,-2 0,-3 2,-1 0,-1 2,-1 0,0 1,0 0,0-1,0-2,0-1,1-1,-1-2,1 2,-1 0,1 2,-1 1,1 1,-3 1,0 0,-2 1,-1 0,-2 0,1 0,2-1,-1 1,-2-1,0 1,0-1,0 1,2-1,0 3,-2 0,1 3,-2 0,2-1,1 1,0-1,-2 2,0 2,3 1,-2 3,2-3,0 1,-1 1,1 0,1 1,-1 0,-2 1,0 0,-2 0,2 0,-2 0,3-2,-2-1,1-2,2-1,1-1,2-1,0-1,-1 2,-3 3,-2 1,0 2,-2 0,0 1,0 0,1 1,-2-1,2 0,0 0,1 0,-1 1,2-1,0 0,-2 0,0 0,1-1,0 1,0 0,1 0,1 0,0 0,1 0,1 0,1 0,1 0,-2 0,1 0,-3 0,1 0,-3 0,2 0,-2 0,-1 0,1 0,-1 0,1 3,-1 0,2 2,0 0,-3 1,0-1,-2 0,-1 0,2-2,0 1,0 0,-1 1,2 3,2-1,1-1,0-2,1 1,-1 0,3 1,-2-1,1 0,1-2,1-1,1-1,0-1,4 0,0 0,4 0,1-1,3 1,2 0,0 0,1 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6-02T04:32:37.257"/>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ignorePressure" value="1"/>
    </inkml:brush>
  </inkml:definitions>
  <inkml:trace contextRef="#ctx0" brushRef="#br0">26591 14342,'0'0,"0"0,0 0,0 0,-2 3,-4 2,0 1,-1-1,-3 1,0 0,-5 0,-1 1,-3-2,0-2,-1-1,-3-1,1-1,0 0,1 0,2 0,1-1,0 1,1 0,-2 0,1 0,-2 0,0 0,0 0,-3-3,2 1,-1-4,-1 1,-2 0,0 1,-1 0,0 0,-1 1,-1-2,1 1,0 0,0 2,0 0,1 1,-4-2,0 0,-2-2,-3-1,1 2,-2 1,2 1,1 1,1 0,-1 1,2 0,2 0,0 1,2-1,0 0,1 0,-1 0,0-2,0-1,-2 0,-3-2,-3 0,-2 1,-2 1,-2 1,1 1,-3-2,-4 0,1 0,0 1,1-2,2 0,1 1,-2 0,1 2,-2-3,-3 1,-2 0,-1 1,-2 1,1 0,1 1,3 0,1 0,2 0,3 0,1-2,1-1,-3-2,-9-1,-8 2,-2-2,2 1,5 0,5 2,3 1,4 1,4 1,4 0,4 0,0 0,1 1,-2-1,1 0,0 0,-5 0,-6 0,-3 0,0 0,0 0,3 0,5 0,4 0,2 0,3 0,1 0,1 0,0 0,0 0,-1 0,0 0,3 0,1 0,-1 0,-1 3,0-1,0 2,-2-2,3 0,0-1,-1 0,1-1,-2 0,1 0,-2 0,0-1,0 1,0 0,0 0,0 0,0 0,0 0,0 0,0 0,1 0,-1 0,0 0,0 0,0 0,0 0,0 0,1 0,-2 3,2-1,-1 1,0 0,0-1,0-2,0 1,1-1,-1 0,0 0,3 0,2 0,1 0,2 0,1 0,3 0,-1 0,3 0,-1 0,-1 0,-4 0,1 0,-3 0,-2 0,1 0,0 0,-2 0,0 0,1 0,-1 0,0 0,0 0,-2 0,0 0,0 0,-1 0,0 0,0 0,0 0,-1 0,2 0,-1 0,0 0,0 0,0 0,0 0,0 0,3 0,0 0,2 0,1 0,-2 0,2 0,0 0,-2 0,2 0,-2 0,2 0,1 2,0 1,-1 0,-2 2,0-1,-2 0,2 1,0 0,1-1,0-2,2 0,1 2,3-1,1 0,0 2,1-1,1 0,0-1,0-1,0-2,0 3,-1 1,1 1,0 0,-1 2,1-1,-1 2,1 0,-1 0,1 1,-1 0,1 0,0 0,-1 1,1 1,-1-1,1 0,-3 0,0 1,-3 1,0 1,-1 0,0-2,2 0,0 0,3 0,0 1,1 0,-1 2,-2-3,1-1,1 1,0 1,1 0,0 0,0 2,1-2,0 2,-1 0,1 0,-1 0,1-1,-3 1,0-1,0 1,0-1,1 1,0 0,1-1,1 0,-1 1,1-1,0 1,-1-1,1 1,-1 0,1-1,0 1,1-1,2 1,2-1,2 1,0 0,1-1,0 1,-1-1,0 1,0-1,-1 1,0 0,0-1,1 1,-1-1,-2 1,2-1,0 1,3 0,1-1,2 1,-2-1,0 0,1 1,0 0,0 0,1-1,1 1,0-1,0 1,0-1,0-2,0 0,0 0,1 0,-1 1,0 0,0 1,0 1,0-4,0 1,0-2,0-1,0-1,0 0,0-1,0 2,0 0,0 1,0 3,0-2,0 0,0 1,0 1,0-2,0 0,0-3,0 1,0-1,0 0,0-1,0 1,0-1,0 2,0-2,0 1,0 0,0-3,0 2,0 0,0-3,0 0,0 1,0 2,0 0,0-1,0-2,2 2,1-1,0 3,-1-2,2 2,1-1,-2-1,0 1,1 1,-1 1,0-2,-1-2,2 0,0 0,0 0,-2 1,0-1,1 1,0 1,0 1,0-1,1 1,0 0,-1-2,2 1,-1-1,0-1,-2 1,0 0,-1-1,2 1,-1 2,1-1,0 2,0 1,1 0,0-3,-1-2,1 2,0-2,-1 0,-1-2,2 2,0 0,1 1,1 0,-2 0,2 0,-1 1,-1-2,1 1,0 0,-1-1,-1-2,0 2,1 0,-1-1,1 1,1 1,1 1,0 0,1 1,-1-1,0-1,-1 1,2 2,0-1,-1-1,-3-2,2 1,2 1,0 0,0 2,2 0,2 1,-2-2,1-1,0 3,2-2,-1 1,3 0,1-1,1 2,1 1,1-1,3 1,-1 0,1 2,3-3,0 1,2-2,0-2,0 0,2 2,-2 1,-1 1,-3 0,-3-3,-2-1,0-1,-1 0,0 1,0-1,0 0,1 0,2 0,0 1,1 0,3 1,0-1,2-1,1-2,1 0,0-2,0 1,1 3,-1 1,0-2,0 0,0-1,-1-2,1 0,0-1,0 2,0 1,-3-1,0 1,-2-2,-3 0,0 0,-1-1,2 0,-1 2,1 2,2-2,-1 0,1 0,-2 1,2 1,0-1,-1-1,1 0,1-1,1-1,2 1,-2-1,-1-1,1 1,-1 0,-1 0,2 0,0 0,-2 0,1 0,-2 0,-2 0,-2 0,-1 0,1 0,0 0,1 0,0 0,2 0,2 0,2 0,1 0,1 0,1 0,0 0,0 0,1 0,1 0,1 0,2 0,0 0,-1 0,0 0,-2 0,-1 0,-1 0,0 0,0 0,0 0,-1 0,1 0,-1 0,1 0,0 0,0 0,0 0,0 0,-1-3,1 1,0-2,0 2,0 0,0 2,0-1,-1 1,2 0,-1 0,-1-3,2 1,-2-2,-1 2,-1 0,0 2,0-1,1 1,2 0,2-3,2 1,11-4,7 1,5 0,-1 2,-2 1,-1 1,-2 0,-2 1,-2 0,-2 0,-1 0,-1 1,9-1,10 0,6 0,1 0,0 0,-4 0,-5 0,-6 0,-1 0,0 0,8 0,6 0,7 0,4 0,3 0,1 0,-3-2,-2-1,-3 0,-2 1,2-2,2 0,0 1,-1 0,-4 2,-6 0,-7 0,-6 1,-5 0,-2 0,0-2,0-1,2-2,1 0,1 0,2 2,2 0,0 2,0 1,-2-1,-1 2,-3-1,-1 0,-2 0,0 0,1 0,3 0,4 0,1 0,2 0,0 0,-4 0,-2 0,-2 0,-2 0,-4 0,-2 0,-5 0,-2 0,-1 0,1 0,2 0,4 0,2 0,1 0,2 0,3 0,0 0,1 0,-1 0,-1 0,0 0,-1 0,0 0,-3 0,-1 0,-2 0,0 0,0 0,2 0,-1 0,0 0,1 0,-1 0,-1 0,2 0,-2 0,1 0,-2 0,-2 0,-1-2,-2-1,-2 0,0-2,0 0,-1 1,1 2,0 0,-1 0,1 2,2-3,3-2,1-1,1-1,1 0,-1 0,0 0,0 1,0 3,0-1,-1 0,-1 0,-2 2,-1-1,-1-2,-1 0,0-1,-3 2,-1 1,-2 0,1 0,0-1,-1-1,1 0,1 0,1 0,0 0,2-1,-1 0,-1 2,0-2,-1-1,-3 0,-2-1,0 0,0 0,0-1,1 1,1 1,-1 1,-1 1,1-2,-1 1,0 0,-2 0,-1 1,0-1,-1-1,-1 0,0 1,0 0,0-2,1 1,-1-2,0 2,1 0,1-2,2-1,-1-2,2 2,0-1,2 3,2-1,-1 2,-1 0,0 1,-1-2,-1 0,1-2,-1-1,1-1,0 0,-1 2,1-1,-1 0,-1-2,0 3,0 0,0 0,0-2,-2 0,0-1,0 1,-1-2,-1 1,0-1,0 2,1 2,-1-1,0-1,1 0,-3 2,-1 0,-2 0,0-1,1-1,-1-1,-2-2,-2-4,-1-1,-2-1,2 0,-1 0,1 0,-1 0,-1 0,0 1,0 0,-1 1,0 2,0 0,-1-1,1-1,0-3,0 1,0 0,0 0,0 0,0-2,0 1,0 2,0 2,0 1,0 1,0-2,0 2,0 0,0 0,0-2,0 1,0 2,0-1,0 2,-2 0,-1 0,0 0,-2-1,-3-2,0 1,-4 0,2 1,0 0,-1 2,0-1,-2 1,1-1,-2 1,1-1,-1 0,1 1,-1 0,1-1,-1 1,1-1,-1 1,1-1,-1 0,1 0,0 1,1 2,2 0,0 1,-2-1,1-1,-2-1,1 2,-2 1,1-1,-3 3,-1-1,-1-1,-1-1,1 0,1-3,1 4,1-1,0 3,-5 0,1 1,-2 0,1 1,2 1,0-1,2 2,2-2,-2 0,-1 2,1-2,-1 1,-1 1,-2 1,-1 1,-1 0,1-2,-3-2,0 1,-2 1,0 1,2 1,0 0,0 0,-1-1,-1 0,0 1,-1 1,1 0,-1 1,0 0,-2-2,-1-1,0 0,1 0,0 2,1 0,-2-2,0 0,-2 0,-2 1,-3 0,-2 1,3 1,1-1,2 1,1 1,0-1,2 0,1 0,0 0,2 0,0 0,1 0,-1 0,-2 0,-3 3,-3-1,-2 1,-2 0,-1-1,-1 1,0 1,-2 1,-3 0,-4 2,0 1,-1 0,3 1,2 1,3-1,0 0,2 1,1-1,0-2,0 0,3-2,2 0,5-3,6 0,5-2,5 1,5-2,3 1,5 0,0 0,2 0,0-1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1026"/>
          <p:cNvSpPr>
            <a:spLocks noGrp="1" noChangeArrowheads="1"/>
          </p:cNvSpPr>
          <p:nvPr>
            <p:ph type="hdr" sz="quarter"/>
          </p:nvPr>
        </p:nvSpPr>
        <p:spPr bwMode="auto">
          <a:xfrm>
            <a:off x="0" y="1"/>
            <a:ext cx="3067050" cy="468313"/>
          </a:xfrm>
          <a:prstGeom prst="rect">
            <a:avLst/>
          </a:prstGeom>
          <a:noFill/>
          <a:ln w="12700" cap="sq">
            <a:noFill/>
            <a:miter lim="800000"/>
            <a:headEnd type="none" w="sm" len="sm"/>
            <a:tailEnd type="none" w="sm" len="sm"/>
          </a:ln>
          <a:effectLst/>
        </p:spPr>
        <p:txBody>
          <a:bodyPr vert="horz" wrap="square" lIns="93906" tIns="46953" rIns="93906" bIns="46953"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108547" name="Rectangle 1027"/>
          <p:cNvSpPr>
            <a:spLocks noGrp="1" noChangeArrowheads="1"/>
          </p:cNvSpPr>
          <p:nvPr>
            <p:ph type="dt" idx="1"/>
          </p:nvPr>
        </p:nvSpPr>
        <p:spPr bwMode="auto">
          <a:xfrm>
            <a:off x="4010025" y="1"/>
            <a:ext cx="3067050" cy="468313"/>
          </a:xfrm>
          <a:prstGeom prst="rect">
            <a:avLst/>
          </a:prstGeom>
          <a:noFill/>
          <a:ln w="12700" cap="sq">
            <a:noFill/>
            <a:miter lim="800000"/>
            <a:headEnd type="none" w="sm" len="sm"/>
            <a:tailEnd type="none" w="sm" len="sm"/>
          </a:ln>
          <a:effectLst/>
        </p:spPr>
        <p:txBody>
          <a:bodyPr vert="horz" wrap="square" lIns="93906" tIns="46953" rIns="93906" bIns="46953"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14692" name="Rectangle 1028"/>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108549" name="Rectangle 1029"/>
          <p:cNvSpPr>
            <a:spLocks noGrp="1" noChangeArrowheads="1"/>
          </p:cNvSpPr>
          <p:nvPr>
            <p:ph type="body" sz="quarter" idx="3"/>
          </p:nvPr>
        </p:nvSpPr>
        <p:spPr bwMode="auto">
          <a:xfrm>
            <a:off x="942976" y="4446588"/>
            <a:ext cx="5191125" cy="4214812"/>
          </a:xfrm>
          <a:prstGeom prst="rect">
            <a:avLst/>
          </a:prstGeom>
          <a:noFill/>
          <a:ln w="12700" cap="sq">
            <a:noFill/>
            <a:miter lim="800000"/>
            <a:headEnd type="none" w="sm" len="sm"/>
            <a:tailEnd type="none" w="sm" len="sm"/>
          </a:ln>
          <a:effectLst/>
        </p:spPr>
        <p:txBody>
          <a:bodyPr vert="horz" wrap="square" lIns="93906" tIns="46953" rIns="93906" bIns="469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8550" name="Rectangle 1030"/>
          <p:cNvSpPr>
            <a:spLocks noGrp="1" noChangeArrowheads="1"/>
          </p:cNvSpPr>
          <p:nvPr>
            <p:ph type="ftr" sz="quarter" idx="4"/>
          </p:nvPr>
        </p:nvSpPr>
        <p:spPr bwMode="auto">
          <a:xfrm>
            <a:off x="0" y="8894764"/>
            <a:ext cx="3067050" cy="468312"/>
          </a:xfrm>
          <a:prstGeom prst="rect">
            <a:avLst/>
          </a:prstGeom>
          <a:noFill/>
          <a:ln w="12700" cap="sq">
            <a:noFill/>
            <a:miter lim="800000"/>
            <a:headEnd type="none" w="sm" len="sm"/>
            <a:tailEnd type="none" w="sm" len="sm"/>
          </a:ln>
          <a:effectLst/>
        </p:spPr>
        <p:txBody>
          <a:bodyPr vert="horz" wrap="square" lIns="93906" tIns="46953" rIns="93906" bIns="46953"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108551" name="Rectangle 1031"/>
          <p:cNvSpPr>
            <a:spLocks noGrp="1" noChangeArrowheads="1"/>
          </p:cNvSpPr>
          <p:nvPr>
            <p:ph type="sldNum" sz="quarter" idx="5"/>
          </p:nvPr>
        </p:nvSpPr>
        <p:spPr bwMode="auto">
          <a:xfrm>
            <a:off x="4010025" y="8894764"/>
            <a:ext cx="3067050" cy="468312"/>
          </a:xfrm>
          <a:prstGeom prst="rect">
            <a:avLst/>
          </a:prstGeom>
          <a:noFill/>
          <a:ln w="12700" cap="sq">
            <a:noFill/>
            <a:miter lim="800000"/>
            <a:headEnd type="none" w="sm" len="sm"/>
            <a:tailEnd type="none" w="sm" len="sm"/>
          </a:ln>
          <a:effectLst/>
        </p:spPr>
        <p:txBody>
          <a:bodyPr vert="horz" wrap="square" lIns="93906" tIns="46953" rIns="93906" bIns="46953" numCol="1" anchor="b" anchorCtr="0" compatLnSpc="1">
            <a:prstTxWarp prst="textNoShape">
              <a:avLst/>
            </a:prstTxWarp>
          </a:bodyPr>
          <a:lstStyle>
            <a:lvl1pPr algn="r" eaLnBrk="0" hangingPunct="0">
              <a:defRPr sz="1200">
                <a:cs typeface="+mn-cs"/>
              </a:defRPr>
            </a:lvl1pPr>
          </a:lstStyle>
          <a:p>
            <a:pPr>
              <a:defRPr/>
            </a:pPr>
            <a:fld id="{560BD1C5-117E-4168-A7B7-3C97EA08B6E1}" type="slidenum">
              <a:rPr lang="en-US"/>
              <a:pPr>
                <a:defRPr/>
              </a:pPr>
              <a:t>‹#›</a:t>
            </a:fld>
            <a:endParaRPr lang="en-US"/>
          </a:p>
        </p:txBody>
      </p:sp>
    </p:spTree>
    <p:extLst>
      <p:ext uri="{BB962C8B-B14F-4D97-AF65-F5344CB8AC3E}">
        <p14:creationId xmlns:p14="http://schemas.microsoft.com/office/powerpoint/2010/main" val="2126292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a:t>
            </a:fld>
            <a:endParaRPr lang="en-US" dirty="0"/>
          </a:p>
        </p:txBody>
      </p:sp>
    </p:spTree>
    <p:extLst>
      <p:ext uri="{BB962C8B-B14F-4D97-AF65-F5344CB8AC3E}">
        <p14:creationId xmlns:p14="http://schemas.microsoft.com/office/powerpoint/2010/main" val="415537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34</a:t>
            </a:fld>
            <a:endParaRPr lang="en-US"/>
          </a:p>
        </p:txBody>
      </p:sp>
    </p:spTree>
    <p:extLst>
      <p:ext uri="{BB962C8B-B14F-4D97-AF65-F5344CB8AC3E}">
        <p14:creationId xmlns:p14="http://schemas.microsoft.com/office/powerpoint/2010/main" val="1830550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35</a:t>
            </a:fld>
            <a:endParaRPr lang="en-US"/>
          </a:p>
        </p:txBody>
      </p:sp>
    </p:spTree>
    <p:extLst>
      <p:ext uri="{BB962C8B-B14F-4D97-AF65-F5344CB8AC3E}">
        <p14:creationId xmlns:p14="http://schemas.microsoft.com/office/powerpoint/2010/main" val="128190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36</a:t>
            </a:fld>
            <a:endParaRPr lang="en-US"/>
          </a:p>
        </p:txBody>
      </p:sp>
    </p:spTree>
    <p:extLst>
      <p:ext uri="{BB962C8B-B14F-4D97-AF65-F5344CB8AC3E}">
        <p14:creationId xmlns:p14="http://schemas.microsoft.com/office/powerpoint/2010/main" val="386358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37</a:t>
            </a:fld>
            <a:endParaRPr lang="en-US"/>
          </a:p>
        </p:txBody>
      </p:sp>
    </p:spTree>
    <p:extLst>
      <p:ext uri="{BB962C8B-B14F-4D97-AF65-F5344CB8AC3E}">
        <p14:creationId xmlns:p14="http://schemas.microsoft.com/office/powerpoint/2010/main" val="63087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802C1-5907-497B-B172-6EE88F4E0FD5}"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831513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802C1-5907-497B-B172-6EE88F4E0FD5}"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83151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802C1-5907-497B-B172-6EE88F4E0FD5}"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831513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802C1-5907-497B-B172-6EE88F4E0FD5}"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831513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55907" indent="-290734" eaLnBrk="0" hangingPunct="0">
              <a:defRPr>
                <a:solidFill>
                  <a:schemeClr val="tx1"/>
                </a:solidFill>
                <a:latin typeface="Arial" charset="0"/>
                <a:ea typeface="ＭＳ Ｐゴシック" pitchFamily="-108" charset="-128"/>
              </a:defRPr>
            </a:lvl2pPr>
            <a:lvl3pPr marL="1162934" indent="-232586" eaLnBrk="0" hangingPunct="0">
              <a:defRPr>
                <a:solidFill>
                  <a:schemeClr val="tx1"/>
                </a:solidFill>
                <a:latin typeface="Arial" charset="0"/>
                <a:ea typeface="ＭＳ Ｐゴシック" pitchFamily="-108" charset="-128"/>
              </a:defRPr>
            </a:lvl3pPr>
            <a:lvl4pPr marL="1628107" indent="-232586" eaLnBrk="0" hangingPunct="0">
              <a:defRPr>
                <a:solidFill>
                  <a:schemeClr val="tx1"/>
                </a:solidFill>
                <a:latin typeface="Arial" charset="0"/>
                <a:ea typeface="ＭＳ Ｐゴシック" pitchFamily="-108" charset="-128"/>
              </a:defRPr>
            </a:lvl4pPr>
            <a:lvl5pPr marL="2093280" indent="-232586" eaLnBrk="0" hangingPunct="0">
              <a:defRPr>
                <a:solidFill>
                  <a:schemeClr val="tx1"/>
                </a:solidFill>
                <a:latin typeface="Arial" charset="0"/>
                <a:ea typeface="ＭＳ Ｐゴシック" pitchFamily="-108" charset="-128"/>
              </a:defRPr>
            </a:lvl5pPr>
            <a:lvl6pPr marL="2558453" indent="-232586" eaLnBrk="0" fontAlgn="base" hangingPunct="0">
              <a:spcBef>
                <a:spcPct val="0"/>
              </a:spcBef>
              <a:spcAft>
                <a:spcPct val="0"/>
              </a:spcAft>
              <a:defRPr>
                <a:solidFill>
                  <a:schemeClr val="tx1"/>
                </a:solidFill>
                <a:latin typeface="Arial" charset="0"/>
                <a:ea typeface="ＭＳ Ｐゴシック" pitchFamily="-108" charset="-128"/>
              </a:defRPr>
            </a:lvl6pPr>
            <a:lvl7pPr marL="3023627" indent="-232586" eaLnBrk="0" fontAlgn="base" hangingPunct="0">
              <a:spcBef>
                <a:spcPct val="0"/>
              </a:spcBef>
              <a:spcAft>
                <a:spcPct val="0"/>
              </a:spcAft>
              <a:defRPr>
                <a:solidFill>
                  <a:schemeClr val="tx1"/>
                </a:solidFill>
                <a:latin typeface="Arial" charset="0"/>
                <a:ea typeface="ＭＳ Ｐゴシック" pitchFamily="-108" charset="-128"/>
              </a:defRPr>
            </a:lvl7pPr>
            <a:lvl8pPr marL="3488800" indent="-232586" eaLnBrk="0" fontAlgn="base" hangingPunct="0">
              <a:spcBef>
                <a:spcPct val="0"/>
              </a:spcBef>
              <a:spcAft>
                <a:spcPct val="0"/>
              </a:spcAft>
              <a:defRPr>
                <a:solidFill>
                  <a:schemeClr val="tx1"/>
                </a:solidFill>
                <a:latin typeface="Arial" charset="0"/>
                <a:ea typeface="ＭＳ Ｐゴシック" pitchFamily="-108" charset="-128"/>
              </a:defRPr>
            </a:lvl8pPr>
            <a:lvl9pPr marL="3953973" indent="-232586"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defRPr/>
            </a:pPr>
            <a:fld id="{D81E44E4-4BC4-4A8B-8C00-2341FDED9C6C}" type="slidenum">
              <a:rPr lang="en-US"/>
              <a:pPr eaLnBrk="1" hangingPunct="1">
                <a:defRPr/>
              </a:pPr>
              <a:t>42</a:t>
            </a:fld>
            <a:endParaRPr lang="en-US"/>
          </a:p>
        </p:txBody>
      </p:sp>
      <p:sp>
        <p:nvSpPr>
          <p:cNvPr id="190467" name="Slide Image Placeholder 1"/>
          <p:cNvSpPr>
            <a:spLocks noGrp="1" noRot="1" noChangeAspect="1" noTextEdit="1"/>
          </p:cNvSpPr>
          <p:nvPr>
            <p:ph type="sldImg"/>
          </p:nvPr>
        </p:nvSpPr>
        <p:spPr>
          <a:ln/>
        </p:spPr>
      </p:sp>
      <p:sp>
        <p:nvSpPr>
          <p:cNvPr id="190468" name="Notes Placeholder 2"/>
          <p:cNvSpPr>
            <a:spLocks noGrp="1"/>
          </p:cNvSpPr>
          <p:nvPr>
            <p:ph type="body" idx="1"/>
          </p:nvPr>
        </p:nvSpPr>
        <p:spPr>
          <a:xfrm>
            <a:off x="942976" y="4448176"/>
            <a:ext cx="5191125" cy="4213225"/>
          </a:xfrm>
          <a:noFill/>
          <a:ln w="9525"/>
        </p:spPr>
        <p:txBody>
          <a:bodyPr/>
          <a:lstStyle/>
          <a:p>
            <a:pPr eaLnBrk="1" hangingPunct="1"/>
            <a:endParaRPr lang="en-US" altLang="en-US">
              <a:latin typeface="Arial" pitchFamily="34" charset="0"/>
            </a:endParaRPr>
          </a:p>
        </p:txBody>
      </p:sp>
      <p:sp>
        <p:nvSpPr>
          <p:cNvPr id="190469" name="Slide Number Placeholder 3"/>
          <p:cNvSpPr txBox="1">
            <a:spLocks noGrp="1"/>
          </p:cNvSpPr>
          <p:nvPr/>
        </p:nvSpPr>
        <p:spPr bwMode="auto">
          <a:xfrm>
            <a:off x="4010025" y="8894764"/>
            <a:ext cx="3067050" cy="468312"/>
          </a:xfrm>
          <a:prstGeom prst="rect">
            <a:avLst/>
          </a:prstGeom>
          <a:noFill/>
          <a:ln w="12700" cap="sq">
            <a:noFill/>
            <a:miter lim="800000"/>
            <a:headEnd type="none" w="sm" len="sm"/>
            <a:tailEnd type="none" w="sm" len="sm"/>
          </a:ln>
        </p:spPr>
        <p:txBody>
          <a:bodyPr lIns="93034" tIns="46518" rIns="93034" bIns="46518" anchor="b"/>
          <a:lstStyle/>
          <a:p>
            <a:pPr algn="r" eaLnBrk="0" hangingPunct="0"/>
            <a:fld id="{1C66787E-2916-4B06-8C09-D7DF3ED913EA}" type="slidenum">
              <a:rPr lang="en-US" altLang="en-US" sz="1200">
                <a:ea typeface="MS PGothic" pitchFamily="34" charset="-128"/>
              </a:rPr>
              <a:pPr algn="r" eaLnBrk="0" hangingPunct="0"/>
              <a:t>42</a:t>
            </a:fld>
            <a:endParaRPr lang="en-US" altLang="en-US" sz="1200">
              <a:ea typeface="MS PGothic" pitchFamily="34" charset="-128"/>
            </a:endParaRPr>
          </a:p>
        </p:txBody>
      </p:sp>
    </p:spTree>
    <p:extLst>
      <p:ext uri="{BB962C8B-B14F-4D97-AF65-F5344CB8AC3E}">
        <p14:creationId xmlns:p14="http://schemas.microsoft.com/office/powerpoint/2010/main" val="2991861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43</a:t>
            </a:fld>
            <a:endParaRPr lang="en-US"/>
          </a:p>
        </p:txBody>
      </p:sp>
    </p:spTree>
    <p:extLst>
      <p:ext uri="{BB962C8B-B14F-4D97-AF65-F5344CB8AC3E}">
        <p14:creationId xmlns:p14="http://schemas.microsoft.com/office/powerpoint/2010/main" val="123658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787" indent="-290688">
              <a:spcBef>
                <a:spcPct val="30000"/>
              </a:spcBef>
              <a:defRPr sz="1200">
                <a:solidFill>
                  <a:schemeClr val="tx1"/>
                </a:solidFill>
                <a:latin typeface="Times New Roman" panose="02020603050405020304" pitchFamily="18" charset="0"/>
              </a:defRPr>
            </a:lvl2pPr>
            <a:lvl3pPr marL="1162751" indent="-232550">
              <a:spcBef>
                <a:spcPct val="30000"/>
              </a:spcBef>
              <a:defRPr sz="1200">
                <a:solidFill>
                  <a:schemeClr val="tx1"/>
                </a:solidFill>
                <a:latin typeface="Times New Roman" panose="02020603050405020304" pitchFamily="18" charset="0"/>
              </a:defRPr>
            </a:lvl3pPr>
            <a:lvl4pPr marL="1627850" indent="-232550">
              <a:spcBef>
                <a:spcPct val="30000"/>
              </a:spcBef>
              <a:defRPr sz="1200">
                <a:solidFill>
                  <a:schemeClr val="tx1"/>
                </a:solidFill>
                <a:latin typeface="Times New Roman" panose="02020603050405020304" pitchFamily="18" charset="0"/>
              </a:defRPr>
            </a:lvl4pPr>
            <a:lvl5pPr marL="2092951" indent="-232550">
              <a:spcBef>
                <a:spcPct val="30000"/>
              </a:spcBef>
              <a:defRPr sz="1200">
                <a:solidFill>
                  <a:schemeClr val="tx1"/>
                </a:solidFill>
                <a:latin typeface="Times New Roman" panose="02020603050405020304" pitchFamily="18" charset="0"/>
              </a:defRPr>
            </a:lvl5pPr>
            <a:lvl6pPr marL="2558050" indent="-232550" eaLnBrk="0" fontAlgn="base" hangingPunct="0">
              <a:spcBef>
                <a:spcPct val="30000"/>
              </a:spcBef>
              <a:spcAft>
                <a:spcPct val="0"/>
              </a:spcAft>
              <a:defRPr sz="1200">
                <a:solidFill>
                  <a:schemeClr val="tx1"/>
                </a:solidFill>
                <a:latin typeface="Times New Roman" panose="02020603050405020304" pitchFamily="18" charset="0"/>
              </a:defRPr>
            </a:lvl6pPr>
            <a:lvl7pPr marL="3023151" indent="-232550" eaLnBrk="0" fontAlgn="base" hangingPunct="0">
              <a:spcBef>
                <a:spcPct val="30000"/>
              </a:spcBef>
              <a:spcAft>
                <a:spcPct val="0"/>
              </a:spcAft>
              <a:defRPr sz="1200">
                <a:solidFill>
                  <a:schemeClr val="tx1"/>
                </a:solidFill>
                <a:latin typeface="Times New Roman" panose="02020603050405020304" pitchFamily="18" charset="0"/>
              </a:defRPr>
            </a:lvl7pPr>
            <a:lvl8pPr marL="3488250" indent="-232550" eaLnBrk="0" fontAlgn="base" hangingPunct="0">
              <a:spcBef>
                <a:spcPct val="30000"/>
              </a:spcBef>
              <a:spcAft>
                <a:spcPct val="0"/>
              </a:spcAft>
              <a:defRPr sz="1200">
                <a:solidFill>
                  <a:schemeClr val="tx1"/>
                </a:solidFill>
                <a:latin typeface="Times New Roman" panose="02020603050405020304" pitchFamily="18" charset="0"/>
              </a:defRPr>
            </a:lvl8pPr>
            <a:lvl9pPr marL="3953349" indent="-23255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fld id="{771F9ECC-2D7A-46BF-9563-7B84D0EED4BA}" type="slidenum">
              <a:rPr lang="en-US">
                <a:latin typeface="Arial" panose="020B0604020202020204" pitchFamily="34" charset="0"/>
              </a:rPr>
              <a:pPr eaLnBrk="1" hangingPunct="1">
                <a:spcBef>
                  <a:spcPct val="0"/>
                </a:spcBef>
                <a:defRPr/>
              </a:pPr>
              <a:t>6</a:t>
            </a:fld>
            <a:endParaRPr lang="en-US" dirty="0">
              <a:latin typeface="Arial" panose="020B0604020202020204" pitchFamily="34" charset="0"/>
            </a:endParaRPr>
          </a:p>
        </p:txBody>
      </p:sp>
    </p:spTree>
    <p:extLst>
      <p:ext uri="{BB962C8B-B14F-4D97-AF65-F5344CB8AC3E}">
        <p14:creationId xmlns:p14="http://schemas.microsoft.com/office/powerpoint/2010/main" val="167390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C5633-7631-4899-B5A2-805348188829}" type="slidenum">
              <a:rPr lang="en-US" smtClean="0"/>
              <a:pPr/>
              <a:t>7</a:t>
            </a:fld>
            <a:endParaRPr lang="en-US"/>
          </a:p>
        </p:txBody>
      </p:sp>
    </p:spTree>
    <p:extLst>
      <p:ext uri="{BB962C8B-B14F-4D97-AF65-F5344CB8AC3E}">
        <p14:creationId xmlns:p14="http://schemas.microsoft.com/office/powerpoint/2010/main" val="307793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12</a:t>
            </a:fld>
            <a:endParaRPr lang="en-US"/>
          </a:p>
        </p:txBody>
      </p:sp>
    </p:spTree>
    <p:extLst>
      <p:ext uri="{BB962C8B-B14F-4D97-AF65-F5344CB8AC3E}">
        <p14:creationId xmlns:p14="http://schemas.microsoft.com/office/powerpoint/2010/main" val="199672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13</a:t>
            </a:fld>
            <a:endParaRPr lang="en-US"/>
          </a:p>
        </p:txBody>
      </p:sp>
    </p:spTree>
    <p:extLst>
      <p:ext uri="{BB962C8B-B14F-4D97-AF65-F5344CB8AC3E}">
        <p14:creationId xmlns:p14="http://schemas.microsoft.com/office/powerpoint/2010/main" val="304850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14</a:t>
            </a:fld>
            <a:endParaRPr lang="en-US"/>
          </a:p>
        </p:txBody>
      </p:sp>
    </p:spTree>
    <p:extLst>
      <p:ext uri="{BB962C8B-B14F-4D97-AF65-F5344CB8AC3E}">
        <p14:creationId xmlns:p14="http://schemas.microsoft.com/office/powerpoint/2010/main" val="39911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23</a:t>
            </a:fld>
            <a:endParaRPr lang="en-US"/>
          </a:p>
        </p:txBody>
      </p:sp>
    </p:spTree>
    <p:extLst>
      <p:ext uri="{BB962C8B-B14F-4D97-AF65-F5344CB8AC3E}">
        <p14:creationId xmlns:p14="http://schemas.microsoft.com/office/powerpoint/2010/main" val="7371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24</a:t>
            </a:fld>
            <a:endParaRPr lang="en-US"/>
          </a:p>
        </p:txBody>
      </p:sp>
    </p:spTree>
    <p:extLst>
      <p:ext uri="{BB962C8B-B14F-4D97-AF65-F5344CB8AC3E}">
        <p14:creationId xmlns:p14="http://schemas.microsoft.com/office/powerpoint/2010/main" val="64963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60BD1C5-117E-4168-A7B7-3C97EA08B6E1}" type="slidenum">
              <a:rPr lang="en-US" smtClean="0"/>
              <a:pPr>
                <a:defRPr/>
              </a:pPr>
              <a:t>33</a:t>
            </a:fld>
            <a:endParaRPr lang="en-US"/>
          </a:p>
        </p:txBody>
      </p:sp>
    </p:spTree>
    <p:extLst>
      <p:ext uri="{BB962C8B-B14F-4D97-AF65-F5344CB8AC3E}">
        <p14:creationId xmlns:p14="http://schemas.microsoft.com/office/powerpoint/2010/main" val="255317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638"/>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4C62D00-B1E3-4835-884C-5F222AD40C36}" type="datetime4">
              <a:rPr lang="en-US" smtClean="0"/>
              <a:pPr>
                <a:defRPr/>
              </a:pPr>
              <a:t>June 2, 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4FC7D-27F8-4040-9DB7-283913AE0F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445A4A1-9252-4FD7-8760-8C2999A8B094}" type="datetime4">
              <a:rPr lang="en-US" smtClean="0"/>
              <a:pPr>
                <a:defRPr/>
              </a:pPr>
              <a:t>June 2, 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D421E-8161-453C-8076-6BF5406752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851"/>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851"/>
            <a:ext cx="6772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35401EB-4B9C-48CC-ADED-389175255878}" type="datetime4">
              <a:rPr lang="en-US" smtClean="0"/>
              <a:pPr>
                <a:defRPr/>
              </a:pPr>
              <a:t>June 2, 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F06D7-3CF0-4962-B168-1E7701C0AC9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41294" y="1417639"/>
            <a:ext cx="7261414" cy="4930775"/>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91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3E360E-EB38-4DBC-9C96-F00C75741A90}" type="datetime4">
              <a:rPr lang="en-US" smtClean="0"/>
              <a:pPr>
                <a:defRPr/>
              </a:pPr>
              <a:t>June 2, 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144EA-161E-419D-B606-46724030BA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113"/>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FE16653-7477-46EE-A296-04E01C88B3E7}" type="datetime4">
              <a:rPr lang="en-US" smtClean="0"/>
              <a:pPr>
                <a:defRPr/>
              </a:pPr>
              <a:t>June 2, 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458977-03B1-44FE-8B2A-BEE55865E6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0644D67-F380-4D19-8DC2-D8D7A69C8563}" type="datetime4">
              <a:rPr lang="en-US" smtClean="0"/>
              <a:pPr>
                <a:defRPr/>
              </a:pPr>
              <a:t>June 2, 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719EFA-3A8A-4C18-A720-9C0EC50ECD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773"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773"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94CBE2D-70F3-49DF-A8CE-D027752C8EA0}" type="datetime4">
              <a:rPr lang="en-US" smtClean="0"/>
              <a:pPr>
                <a:defRPr/>
              </a:pPr>
              <a:t>June 2, 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67A2FA-A687-472D-9525-18D7C7100D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5920A68-4B0D-44CB-80E7-7F72BDD3676F}" type="datetime4">
              <a:rPr lang="en-US" smtClean="0"/>
              <a:pPr>
                <a:defRPr/>
              </a:pPr>
              <a:t>June 2, 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B15C0F-D46F-4F15-BEA4-3F0FAA134F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2E1A488-F133-44E0-BCE0-C7297E6E078D}" type="datetime4">
              <a:rPr lang="en-US" smtClean="0"/>
              <a:pPr>
                <a:defRPr/>
              </a:pPr>
              <a:t>June 2, 2016</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372350" y="6245225"/>
            <a:ext cx="1466850" cy="476250"/>
          </a:xfrm>
        </p:spPr>
        <p:txBody>
          <a:bodyPr/>
          <a:lstStyle>
            <a:lvl1pPr>
              <a:defRPr/>
            </a:lvl1pPr>
          </a:lstStyle>
          <a:p>
            <a:pPr>
              <a:defRPr/>
            </a:pPr>
            <a:fld id="{FC104A63-7622-4A0E-8213-283EA964E1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26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1975F8-1663-4452-B460-4155C3994215}" type="datetime4">
              <a:rPr lang="en-US" smtClean="0"/>
              <a:pPr>
                <a:defRPr/>
              </a:pPr>
              <a:t>June 2, 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B76091-6E7F-47D4-BCEF-D4FB530B77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6B6E74-21EF-4574-967D-34216100E44B}" type="datetime4">
              <a:rPr lang="en-US" smtClean="0"/>
              <a:pPr>
                <a:defRPr/>
              </a:pPr>
              <a:t>June 2, 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EE16E-B068-4EA7-9C0F-EA431C66DB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61280BB-8824-4F15-A934-5DD9C1B3420A}" type="datetime4">
              <a:rPr lang="en-US" smtClean="0"/>
              <a:pPr>
                <a:defRPr/>
              </a:pPr>
              <a:t>June 2, 2016</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122CADC7-F8D5-43F5-B6BB-578E5327D4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8" r:id="rId7"/>
    <p:sldLayoutId id="2147483804" r:id="rId8"/>
    <p:sldLayoutId id="2147483805" r:id="rId9"/>
    <p:sldLayoutId id="2147483806" r:id="rId10"/>
    <p:sldLayoutId id="2147483807" r:id="rId11"/>
    <p:sldLayoutId id="214748380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s://cahps.ahrq.gov/news-and-events/podcasts/cahps-surveys-podcast.htm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qualityreportingcenter.com/wp-content/uploads/2016/02/IQR_20160126_QATranscript_vFINAL508.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customXml" Target="../ink/ink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drhays@ucla.edu"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hyperlink" Target="http://gim.med.ucla.edu/FacultyPages/Hay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1" y="177378"/>
            <a:ext cx="8991600" cy="2087181"/>
          </a:xfrm>
        </p:spPr>
        <p:txBody>
          <a:bodyPr/>
          <a:lstStyle/>
          <a:p>
            <a:pPr algn="ctr"/>
            <a:r>
              <a:rPr lang="en-US" sz="4000" i="1" dirty="0">
                <a:latin typeface="Comic Sans MS" panose="030F0702030302020204" pitchFamily="66" charset="0"/>
              </a:rPr>
              <a:t>Patient-Reported Outcomes (PROs) as Quality of Care Measures</a:t>
            </a:r>
            <a:r>
              <a:rPr lang="en-US" altLang="en-US" sz="4000" dirty="0">
                <a:latin typeface="Comic Sans MS" pitchFamily="66" charset="0"/>
              </a:rPr>
              <a:t>  </a:t>
            </a:r>
          </a:p>
        </p:txBody>
      </p:sp>
      <p:pic>
        <p:nvPicPr>
          <p:cNvPr id="3075" name="Content Placeholder 5"/>
          <p:cNvPicPr>
            <a:picLocks noGrp="1" noChangeAspect="1"/>
          </p:cNvPicPr>
          <p:nvPr>
            <p:ph idx="1"/>
          </p:nvPr>
        </p:nvPicPr>
        <p:blipFill>
          <a:blip r:embed="rId3" cstate="print"/>
          <a:srcRect r="13333"/>
          <a:stretch>
            <a:fillRect/>
          </a:stretch>
        </p:blipFill>
        <p:spPr>
          <a:xfrm>
            <a:off x="5410200" y="4191000"/>
            <a:ext cx="3505200" cy="3233737"/>
          </a:xfrm>
        </p:spPr>
      </p:pic>
      <p:sp>
        <p:nvSpPr>
          <p:cNvPr id="3076" name="Text Placeholder 6"/>
          <p:cNvSpPr>
            <a:spLocks noGrp="1"/>
          </p:cNvSpPr>
          <p:nvPr>
            <p:ph type="body" sz="half" idx="2"/>
          </p:nvPr>
        </p:nvSpPr>
        <p:spPr>
          <a:xfrm>
            <a:off x="685800" y="2362200"/>
            <a:ext cx="7543799" cy="4359275"/>
          </a:xfrm>
        </p:spPr>
        <p:txBody>
          <a:bodyPr/>
          <a:lstStyle/>
          <a:p>
            <a:endParaRPr lang="en-US" altLang="en-US" sz="2400" dirty="0">
              <a:latin typeface="Comic Sans MS" pitchFamily="66" charset="0"/>
            </a:endParaRPr>
          </a:p>
          <a:p>
            <a:r>
              <a:rPr lang="en-US" altLang="en-US" sz="2400" dirty="0">
                <a:latin typeface="Comic Sans MS" pitchFamily="66" charset="0"/>
              </a:rPr>
              <a:t>		</a:t>
            </a:r>
            <a:r>
              <a:rPr lang="en-US" altLang="en-US" sz="3000" b="1" dirty="0">
                <a:latin typeface="Comic Sans MS" pitchFamily="66" charset="0"/>
              </a:rPr>
              <a:t>Ron D. Hays, Ph.D., UCLA</a:t>
            </a:r>
          </a:p>
          <a:p>
            <a:endParaRPr lang="en-US" altLang="en-US" sz="2400" dirty="0">
              <a:latin typeface="Comic Sans MS" pitchFamily="66" charset="0"/>
            </a:endParaRPr>
          </a:p>
          <a:p>
            <a:pPr algn="ctr"/>
            <a:r>
              <a:rPr lang="en-US" altLang="en-US" sz="2400" dirty="0">
                <a:latin typeface="Comic Sans MS" pitchFamily="66" charset="0"/>
              </a:rPr>
              <a:t>June 2, 2016 (2:45-4:15 CT) </a:t>
            </a:r>
          </a:p>
          <a:p>
            <a:pPr algn="ctr"/>
            <a:r>
              <a:rPr lang="en-US" altLang="en-US" sz="2400" dirty="0">
                <a:latin typeface="Comic Sans MS" pitchFamily="66" charset="0"/>
              </a:rPr>
              <a:t>Hyatt Rosemont, Rosemont, Illinois</a:t>
            </a:r>
          </a:p>
          <a:p>
            <a:endParaRPr lang="en-US" altLang="en-US" sz="2400" dirty="0">
              <a:latin typeface="Comic Sans MS" pitchFamily="66" charset="0"/>
            </a:endParaRPr>
          </a:p>
          <a:p>
            <a:endParaRPr lang="en-US" altLang="en-US" sz="2400" dirty="0">
              <a:latin typeface="Comic Sans MS" pitchFamily="66" charset="0"/>
            </a:endParaRPr>
          </a:p>
          <a:p>
            <a:endParaRPr lang="en-US" altLang="en-US" sz="2400" dirty="0">
              <a:latin typeface="Comic Sans MS" pitchFamily="66" charset="0"/>
            </a:endParaRPr>
          </a:p>
          <a:p>
            <a:endParaRPr lang="en-US" altLang="en-US" sz="2400" dirty="0">
              <a:latin typeface="Comic Sans MS" pitchFamily="66" charset="0"/>
            </a:endParaRPr>
          </a:p>
          <a:p>
            <a:r>
              <a:rPr lang="en-US" altLang="en-US" sz="2400" dirty="0">
                <a:latin typeface="Comic Sans MS" pitchFamily="66" charset="0"/>
              </a:rPr>
              <a:t>   </a:t>
            </a:r>
          </a:p>
        </p:txBody>
      </p:sp>
      <p:sp>
        <p:nvSpPr>
          <p:cNvPr id="4" name="Slide Number Placeholder 3"/>
          <p:cNvSpPr>
            <a:spLocks noGrp="1"/>
          </p:cNvSpPr>
          <p:nvPr>
            <p:ph type="sldNum" sz="quarter" idx="12"/>
          </p:nvPr>
        </p:nvSpPr>
        <p:spPr>
          <a:xfrm>
            <a:off x="6591300" y="6245225"/>
            <a:ext cx="2400300" cy="476250"/>
          </a:xfrm>
        </p:spPr>
        <p:txBody>
          <a:bodyPr/>
          <a:lstStyle/>
          <a:p>
            <a:pPr>
              <a:defRPr/>
            </a:pPr>
            <a:fld id="{7646C21A-8BFE-462D-BFF3-46243DE50252}" type="slidenum">
              <a:rPr lang="en-US" smtClean="0"/>
              <a:pPr>
                <a:defRPr/>
              </a:pPr>
              <a:t>1</a:t>
            </a:fld>
            <a:endParaRPr lang="en-US" dirty="0"/>
          </a:p>
        </p:txBody>
      </p:sp>
      <p:sp>
        <p:nvSpPr>
          <p:cNvPr id="3078" name="TextBox 7"/>
          <p:cNvSpPr txBox="1">
            <a:spLocks noChangeArrowheads="1"/>
          </p:cNvSpPr>
          <p:nvPr/>
        </p:nvSpPr>
        <p:spPr bwMode="auto">
          <a:xfrm>
            <a:off x="304800" y="4495800"/>
            <a:ext cx="8839200" cy="954107"/>
          </a:xfrm>
          <a:prstGeom prst="rect">
            <a:avLst/>
          </a:prstGeom>
          <a:noFill/>
          <a:ln w="9525">
            <a:noFill/>
            <a:miter lim="800000"/>
            <a:headEnd/>
            <a:tailEnd/>
          </a:ln>
        </p:spPr>
        <p:txBody>
          <a:bodyPr wrap="square">
            <a:spAutoFit/>
          </a:bodyPr>
          <a:lstStyle/>
          <a:p>
            <a:endParaRPr lang="en-US" altLang="en-US" sz="2800" i="1" dirty="0">
              <a:latin typeface="Comic Sans MS" pitchFamily="66" charset="0"/>
            </a:endParaRPr>
          </a:p>
          <a:p>
            <a:r>
              <a:rPr lang="en-US" altLang="en-US" sz="2800" i="1" dirty="0">
                <a:latin typeface="Comic Sans MS" pitchFamily="66" charset="0"/>
              </a:rPr>
              <a:t> </a:t>
            </a:r>
            <a:endParaRPr lang="en-US" altLang="en-US" sz="2800" b="0" i="1"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0500" y="1532669"/>
            <a:ext cx="5357501" cy="4160581"/>
          </a:xfrm>
        </p:spPr>
        <p:txBody>
          <a:bodyPr/>
          <a:lstStyle/>
          <a:p>
            <a:pPr>
              <a:lnSpc>
                <a:spcPct val="90000"/>
              </a:lnSpc>
              <a:spcBef>
                <a:spcPts val="2400"/>
              </a:spcBef>
            </a:pPr>
            <a:r>
              <a:rPr lang="en-US" sz="2400" dirty="0"/>
              <a:t>Develop surveys</a:t>
            </a:r>
          </a:p>
          <a:p>
            <a:pPr lvl="1">
              <a:lnSpc>
                <a:spcPct val="90000"/>
              </a:lnSpc>
              <a:spcBef>
                <a:spcPts val="2400"/>
              </a:spcBef>
            </a:pPr>
            <a:r>
              <a:rPr lang="en-US" sz="2000" dirty="0"/>
              <a:t>Stakeholder input</a:t>
            </a:r>
          </a:p>
          <a:p>
            <a:pPr>
              <a:lnSpc>
                <a:spcPct val="90000"/>
              </a:lnSpc>
              <a:spcBef>
                <a:spcPts val="2400"/>
              </a:spcBef>
            </a:pPr>
            <a:r>
              <a:rPr lang="en-US" sz="2400" dirty="0"/>
              <a:t>Train and oversee survey vendors</a:t>
            </a:r>
          </a:p>
          <a:p>
            <a:pPr>
              <a:lnSpc>
                <a:spcPct val="90000"/>
              </a:lnSpc>
              <a:spcBef>
                <a:spcPts val="2400"/>
              </a:spcBef>
            </a:pPr>
            <a:r>
              <a:rPr lang="en-US" sz="2400" dirty="0"/>
              <a:t>Analyze and report plan-level data</a:t>
            </a:r>
          </a:p>
          <a:p>
            <a:pPr lvl="1">
              <a:lnSpc>
                <a:spcPct val="90000"/>
              </a:lnSpc>
              <a:spcBef>
                <a:spcPts val="2400"/>
              </a:spcBef>
            </a:pPr>
            <a:r>
              <a:rPr lang="en-US" sz="2000" dirty="0" err="1"/>
              <a:t>Casemix</a:t>
            </a:r>
            <a:r>
              <a:rPr lang="en-US" sz="2000" dirty="0"/>
              <a:t> adjustment</a:t>
            </a:r>
          </a:p>
          <a:p>
            <a:pPr>
              <a:lnSpc>
                <a:spcPct val="90000"/>
              </a:lnSpc>
              <a:spcBef>
                <a:spcPts val="2400"/>
              </a:spcBef>
            </a:pPr>
            <a:r>
              <a:rPr lang="en-US" sz="2400" dirty="0"/>
              <a:t>Report to plans/providers for  quality improvement</a:t>
            </a:r>
          </a:p>
        </p:txBody>
      </p:sp>
      <p:pic>
        <p:nvPicPr>
          <p:cNvPr id="5" name="Picture 4" descr="medcare1xjpg-9dfd99f52d328a54.jp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832223" y="3137007"/>
            <a:ext cx="2712218" cy="2598420"/>
          </a:xfrm>
          <a:prstGeom prst="rect">
            <a:avLst/>
          </a:prstGeom>
        </p:spPr>
      </p:pic>
      <p:pic>
        <p:nvPicPr>
          <p:cNvPr id="6" name="Picture 5" descr="Screen shot 2013-09-25 at 2.16.51 PM.png"/>
          <p:cNvPicPr>
            <a:picLocks noChangeAspect="1"/>
          </p:cNvPicPr>
          <p:nvPr/>
        </p:nvPicPr>
        <p:blipFill rotWithShape="1">
          <a:blip r:embed="rId3">
            <a:extLst>
              <a:ext uri="{28A0092B-C50C-407E-A947-70E740481C1C}">
                <a14:useLocalDpi xmlns:a14="http://schemas.microsoft.com/office/drawing/2010/main" val="0"/>
              </a:ext>
            </a:extLst>
          </a:blip>
          <a:srcRect l="-470" r="470"/>
          <a:stretch/>
        </p:blipFill>
        <p:spPr>
          <a:xfrm>
            <a:off x="5878843" y="1714501"/>
            <a:ext cx="2665599" cy="1295669"/>
          </a:xfrm>
          <a:prstGeom prst="rect">
            <a:avLst/>
          </a:prstGeom>
        </p:spPr>
      </p:pic>
      <p:cxnSp>
        <p:nvCxnSpPr>
          <p:cNvPr id="8" name="Straight Connector 7"/>
          <p:cNvCxnSpPr/>
          <p:nvPr/>
        </p:nvCxnSpPr>
        <p:spPr>
          <a:xfrm>
            <a:off x="8928100" y="1714501"/>
            <a:ext cx="0" cy="1914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400"/>
            <a:ext cx="8229600" cy="1380269"/>
          </a:xfrm>
        </p:spPr>
        <p:txBody>
          <a:bodyPr>
            <a:noAutofit/>
          </a:bodyPr>
          <a:lstStyle/>
          <a:p>
            <a:r>
              <a:rPr lang="en-US" sz="3600" dirty="0">
                <a:latin typeface="Comic Sans MS" panose="030F0702030302020204" pitchFamily="66" charset="0"/>
              </a:rPr>
              <a:t>CAHPS Survey Implementation </a:t>
            </a:r>
            <a:endParaRPr lang="en-US" sz="3200" dirty="0">
              <a:latin typeface="Comic Sans MS" panose="030F0702030302020204" pitchFamily="66" charset="0"/>
            </a:endParaRPr>
          </a:p>
        </p:txBody>
      </p:sp>
    </p:spTree>
    <p:extLst>
      <p:ext uri="{BB962C8B-B14F-4D97-AF65-F5344CB8AC3E}">
        <p14:creationId xmlns:p14="http://schemas.microsoft.com/office/powerpoint/2010/main" val="109975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42340"/>
            <a:ext cx="9144000" cy="516961"/>
          </a:xfrm>
        </p:spPr>
        <p:txBody>
          <a:bodyPr>
            <a:noAutofit/>
          </a:bodyPr>
          <a:lstStyle/>
          <a:p>
            <a:r>
              <a:rPr lang="en-US" sz="3600" dirty="0">
                <a:latin typeface="Comic Sans MS" panose="030F0702030302020204" pitchFamily="66" charset="0"/>
              </a:rPr>
              <a:t>Public reporting of CAHPS Data</a:t>
            </a:r>
          </a:p>
        </p:txBody>
      </p:sp>
      <p:grpSp>
        <p:nvGrpSpPr>
          <p:cNvPr id="12" name="Group 11"/>
          <p:cNvGrpSpPr/>
          <p:nvPr/>
        </p:nvGrpSpPr>
        <p:grpSpPr>
          <a:xfrm>
            <a:off x="249474" y="1596132"/>
            <a:ext cx="2100026" cy="2257521"/>
            <a:chOff x="6146083" y="975579"/>
            <a:chExt cx="2528132" cy="3045014"/>
          </a:xfrm>
        </p:grpSpPr>
        <p:pic>
          <p:nvPicPr>
            <p:cNvPr id="3" name="Picture 2" descr="10050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823" y="975579"/>
              <a:ext cx="2354392" cy="3045014"/>
            </a:xfrm>
            <a:prstGeom prst="rect">
              <a:avLst/>
            </a:prstGeom>
          </p:spPr>
        </p:pic>
        <p:sp>
          <p:nvSpPr>
            <p:cNvPr id="11" name="Rectangle 10"/>
            <p:cNvSpPr/>
            <p:nvPr/>
          </p:nvSpPr>
          <p:spPr>
            <a:xfrm>
              <a:off x="6146083" y="1020620"/>
              <a:ext cx="2506060" cy="293711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medcare1xjpg-9dfd99f52d328a54.jp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03972" y="3136579"/>
            <a:ext cx="2868422" cy="2664243"/>
          </a:xfrm>
          <a:prstGeom prst="rect">
            <a:avLst/>
          </a:prstGeom>
        </p:spPr>
      </p:pic>
      <p:sp>
        <p:nvSpPr>
          <p:cNvPr id="13" name="Text Placeholder 2"/>
          <p:cNvSpPr>
            <a:spLocks noGrp="1"/>
          </p:cNvSpPr>
          <p:nvPr>
            <p:ph type="body" sz="quarter" idx="10"/>
          </p:nvPr>
        </p:nvSpPr>
        <p:spPr>
          <a:xfrm>
            <a:off x="3478213" y="2153274"/>
            <a:ext cx="5664201" cy="3434726"/>
          </a:xfrm>
        </p:spPr>
        <p:txBody>
          <a:bodyPr/>
          <a:lstStyle/>
          <a:p>
            <a:pPr>
              <a:lnSpc>
                <a:spcPct val="90000"/>
              </a:lnSpc>
              <a:spcBef>
                <a:spcPts val="1400"/>
              </a:spcBef>
            </a:pPr>
            <a:r>
              <a:rPr lang="en-US" sz="2400" dirty="0">
                <a:ea typeface="ＭＳ Ｐゴシック" pitchFamily="34" charset="-128"/>
              </a:rPr>
              <a:t>CMS reports MCAHPS data by plan</a:t>
            </a:r>
            <a:br>
              <a:rPr lang="en-US" sz="2400" dirty="0">
                <a:ea typeface="ＭＳ Ｐゴシック" pitchFamily="34" charset="-128"/>
              </a:rPr>
            </a:br>
            <a:r>
              <a:rPr lang="en-US" sz="2400" dirty="0">
                <a:ea typeface="ＭＳ Ｐゴシック" pitchFamily="34" charset="-128"/>
              </a:rPr>
              <a:t>and state</a:t>
            </a:r>
          </a:p>
          <a:p>
            <a:pPr lvl="1">
              <a:lnSpc>
                <a:spcPct val="90000"/>
              </a:lnSpc>
              <a:spcBef>
                <a:spcPts val="1400"/>
              </a:spcBef>
            </a:pPr>
            <a:r>
              <a:rPr lang="en-US" sz="2000" dirty="0">
                <a:ea typeface="ＭＳ Ｐゴシック" pitchFamily="34" charset="-128"/>
              </a:rPr>
              <a:t>Mails booklets</a:t>
            </a:r>
          </a:p>
          <a:p>
            <a:pPr lvl="1">
              <a:lnSpc>
                <a:spcPct val="90000"/>
              </a:lnSpc>
              <a:spcBef>
                <a:spcPts val="1400"/>
              </a:spcBef>
            </a:pPr>
            <a:r>
              <a:rPr lang="en-US" sz="2000" dirty="0">
                <a:ea typeface="ＭＳ Ｐゴシック" pitchFamily="34" charset="-128"/>
              </a:rPr>
              <a:t>Online tool </a:t>
            </a:r>
          </a:p>
          <a:p>
            <a:pPr>
              <a:lnSpc>
                <a:spcPct val="90000"/>
              </a:lnSpc>
              <a:spcBef>
                <a:spcPts val="3000"/>
              </a:spcBef>
            </a:pPr>
            <a:r>
              <a:rPr lang="en-US" sz="2400" dirty="0">
                <a:ea typeface="ＭＳ Ｐゴシック" pitchFamily="34" charset="-128"/>
              </a:rPr>
              <a:t>Helps beneficiaries choose coverage</a:t>
            </a:r>
          </a:p>
          <a:p>
            <a:pPr>
              <a:lnSpc>
                <a:spcPct val="90000"/>
              </a:lnSpc>
              <a:spcBef>
                <a:spcPts val="3000"/>
              </a:spcBef>
            </a:pPr>
            <a:r>
              <a:rPr lang="en-US" sz="2400" dirty="0">
                <a:ea typeface="ＭＳ Ｐゴシック" pitchFamily="34" charset="-128"/>
              </a:rPr>
              <a:t>Makes plan performance transparent</a:t>
            </a:r>
          </a:p>
        </p:txBody>
      </p:sp>
    </p:spTree>
    <p:extLst>
      <p:ext uri="{BB962C8B-B14F-4D97-AF65-F5344CB8AC3E}">
        <p14:creationId xmlns:p14="http://schemas.microsoft.com/office/powerpoint/2010/main" val="270048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noAutofit/>
          </a:bodyPr>
          <a:lstStyle/>
          <a:p>
            <a:r>
              <a:rPr lang="en-US" sz="3600" dirty="0">
                <a:latin typeface="Comic Sans MS" panose="030F0702030302020204" pitchFamily="66" charset="0"/>
              </a:rPr>
              <a:t>Use of and importance of patient experience surveys has grown…</a:t>
            </a:r>
          </a:p>
        </p:txBody>
      </p:sp>
      <p:sp>
        <p:nvSpPr>
          <p:cNvPr id="3" name="Content Placeholder 2"/>
          <p:cNvSpPr>
            <a:spLocks noGrp="1"/>
          </p:cNvSpPr>
          <p:nvPr>
            <p:ph idx="1"/>
          </p:nvPr>
        </p:nvSpPr>
        <p:spPr>
          <a:xfrm>
            <a:off x="381000" y="1905000"/>
            <a:ext cx="8458200" cy="3962400"/>
          </a:xfrm>
        </p:spPr>
        <p:txBody>
          <a:bodyPr/>
          <a:lstStyle/>
          <a:p>
            <a:pPr marL="0" indent="0">
              <a:buNone/>
            </a:pPr>
            <a:endParaRPr lang="en-US" sz="2800" dirty="0"/>
          </a:p>
          <a:p>
            <a:pPr marL="0" indent="0">
              <a:buNone/>
            </a:pPr>
            <a:r>
              <a:rPr lang="en-US" sz="2800" dirty="0">
                <a:latin typeface="Comic Sans MS" panose="030F0702030302020204" pitchFamily="66" charset="0"/>
              </a:rPr>
              <a:t>CAHPS Hospital Survey (HCAHPS) data accounted for 30% of hospitals’ Total Performance Score in Value-Based Purchasing Program in FY2014</a:t>
            </a:r>
          </a:p>
          <a:p>
            <a:pPr marL="0" indent="0">
              <a:buNone/>
            </a:pP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sp>
        <p:nvSpPr>
          <p:cNvPr id="4" name="TextBox 3"/>
          <p:cNvSpPr txBox="1"/>
          <p:nvPr/>
        </p:nvSpPr>
        <p:spPr>
          <a:xfrm>
            <a:off x="609600" y="4330987"/>
            <a:ext cx="7924800" cy="584775"/>
          </a:xfrm>
          <a:prstGeom prst="rect">
            <a:avLst/>
          </a:prstGeom>
          <a:noFill/>
        </p:spPr>
        <p:txBody>
          <a:bodyPr wrap="square" rtlCol="0">
            <a:spAutoFit/>
          </a:bodyPr>
          <a:lstStyle/>
          <a:p>
            <a:pPr fontAlgn="auto">
              <a:spcBef>
                <a:spcPts val="0"/>
              </a:spcBef>
              <a:spcAft>
                <a:spcPts val="0"/>
              </a:spcAft>
            </a:pPr>
            <a:endParaRPr lang="en-US" dirty="0">
              <a:solidFill>
                <a:prstClr val="black"/>
              </a:solidFill>
              <a:latin typeface="Comic Sans MS" panose="030F0702030302020204" pitchFamily="66" charset="0"/>
            </a:endParaRPr>
          </a:p>
        </p:txBody>
      </p:sp>
      <p:sp>
        <p:nvSpPr>
          <p:cNvPr id="5" name="Slide Number Placeholder 4"/>
          <p:cNvSpPr>
            <a:spLocks noGrp="1"/>
          </p:cNvSpPr>
          <p:nvPr>
            <p:ph type="sldNum" sz="quarter" idx="10"/>
          </p:nvPr>
        </p:nvSpPr>
        <p:spPr/>
        <p:txBody>
          <a:bodyPr/>
          <a:lstStyle/>
          <a:p>
            <a:pPr>
              <a:defRPr/>
            </a:pPr>
            <a:fld id="{9AB162CF-54A4-474D-86DF-DEF2AFD8F3D3}" type="slidenum">
              <a:rPr lang="en-US" smtClean="0">
                <a:solidFill>
                  <a:srgbClr val="000000">
                    <a:tint val="75000"/>
                  </a:srgbClr>
                </a:solidFill>
              </a:rPr>
              <a:pPr>
                <a:defRPr/>
              </a:pPr>
              <a:t>12</a:t>
            </a:fld>
            <a:endParaRPr lang="en-US" dirty="0">
              <a:solidFill>
                <a:srgbClr val="000000">
                  <a:tint val="75000"/>
                </a:srgbClr>
              </a:solidFill>
            </a:endParaRPr>
          </a:p>
        </p:txBody>
      </p:sp>
    </p:spTree>
    <p:extLst>
      <p:ext uri="{BB962C8B-B14F-4D97-AF65-F5344CB8AC3E}">
        <p14:creationId xmlns:p14="http://schemas.microsoft.com/office/powerpoint/2010/main" val="84600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noAutofit/>
          </a:bodyPr>
          <a:lstStyle/>
          <a:p>
            <a:r>
              <a:rPr lang="en-US" sz="3600" dirty="0">
                <a:latin typeface="Comic Sans MS" panose="030F0702030302020204" pitchFamily="66" charset="0"/>
              </a:rPr>
              <a:t>Use of and importance of patient experience surveys has grown…</a:t>
            </a:r>
          </a:p>
        </p:txBody>
      </p:sp>
      <p:sp>
        <p:nvSpPr>
          <p:cNvPr id="3" name="Content Placeholder 2"/>
          <p:cNvSpPr>
            <a:spLocks noGrp="1"/>
          </p:cNvSpPr>
          <p:nvPr>
            <p:ph idx="1"/>
          </p:nvPr>
        </p:nvSpPr>
        <p:spPr>
          <a:xfrm>
            <a:off x="381000" y="1905000"/>
            <a:ext cx="8458200" cy="3962400"/>
          </a:xfrm>
        </p:spPr>
        <p:txBody>
          <a:bodyPr/>
          <a:lstStyle/>
          <a:p>
            <a:pPr marL="0" indent="0">
              <a:buNone/>
            </a:pPr>
            <a:endParaRPr lang="en-US" sz="2800" dirty="0"/>
          </a:p>
          <a:p>
            <a:pPr marL="0" indent="0">
              <a:buNone/>
            </a:pPr>
            <a:r>
              <a:rPr lang="en-US" sz="2800" dirty="0">
                <a:latin typeface="Comic Sans MS" panose="030F0702030302020204" pitchFamily="66" charset="0"/>
              </a:rPr>
              <a:t>CAHPS Hospital Survey (HCAHPS) data accounted for 30% of hospitals’ Total Performance Score in Value-Based Purchasing Program in FY2014</a:t>
            </a:r>
          </a:p>
          <a:p>
            <a:pPr marL="0" indent="0">
              <a:buNone/>
            </a:pP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sp>
        <p:nvSpPr>
          <p:cNvPr id="4" name="TextBox 3"/>
          <p:cNvSpPr txBox="1"/>
          <p:nvPr/>
        </p:nvSpPr>
        <p:spPr>
          <a:xfrm>
            <a:off x="609600" y="4330987"/>
            <a:ext cx="7924800" cy="1077218"/>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omic Sans MS" panose="030F0702030302020204" pitchFamily="66" charset="0"/>
              </a:rPr>
              <a:t>…greater scrutiny</a:t>
            </a:r>
          </a:p>
          <a:p>
            <a:pPr fontAlgn="auto">
              <a:spcBef>
                <a:spcPts val="0"/>
              </a:spcBef>
              <a:spcAft>
                <a:spcPts val="0"/>
              </a:spcAft>
            </a:pPr>
            <a:endParaRPr lang="en-US" dirty="0">
              <a:solidFill>
                <a:prstClr val="black"/>
              </a:solidFill>
              <a:latin typeface="Comic Sans MS" panose="030F0702030302020204" pitchFamily="66" charset="0"/>
            </a:endParaRPr>
          </a:p>
        </p:txBody>
      </p:sp>
      <p:sp>
        <p:nvSpPr>
          <p:cNvPr id="5" name="Slide Number Placeholder 4"/>
          <p:cNvSpPr>
            <a:spLocks noGrp="1"/>
          </p:cNvSpPr>
          <p:nvPr>
            <p:ph type="sldNum" sz="quarter" idx="10"/>
          </p:nvPr>
        </p:nvSpPr>
        <p:spPr/>
        <p:txBody>
          <a:bodyPr/>
          <a:lstStyle/>
          <a:p>
            <a:pPr>
              <a:defRPr/>
            </a:pPr>
            <a:fld id="{9AB162CF-54A4-474D-86DF-DEF2AFD8F3D3}" type="slidenum">
              <a:rPr lang="en-US" smtClean="0">
                <a:solidFill>
                  <a:srgbClr val="000000">
                    <a:tint val="75000"/>
                  </a:srgbClr>
                </a:solidFill>
              </a:rPr>
              <a:pPr>
                <a:defRPr/>
              </a:pPr>
              <a:t>13</a:t>
            </a:fld>
            <a:endParaRPr lang="en-US" dirty="0">
              <a:solidFill>
                <a:srgbClr val="000000">
                  <a:tint val="75000"/>
                </a:srgbClr>
              </a:solidFill>
            </a:endParaRPr>
          </a:p>
        </p:txBody>
      </p:sp>
    </p:spTree>
    <p:extLst>
      <p:ext uri="{BB962C8B-B14F-4D97-AF65-F5344CB8AC3E}">
        <p14:creationId xmlns:p14="http://schemas.microsoft.com/office/powerpoint/2010/main" val="11351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noAutofit/>
          </a:bodyPr>
          <a:lstStyle/>
          <a:p>
            <a:r>
              <a:rPr lang="en-US" sz="3600" dirty="0">
                <a:latin typeface="Comic Sans MS" panose="030F0702030302020204" pitchFamily="66" charset="0"/>
              </a:rPr>
              <a:t>Use of and importance of patient experience surveys has grown…</a:t>
            </a:r>
          </a:p>
        </p:txBody>
      </p:sp>
      <p:sp>
        <p:nvSpPr>
          <p:cNvPr id="3" name="Content Placeholder 2"/>
          <p:cNvSpPr>
            <a:spLocks noGrp="1"/>
          </p:cNvSpPr>
          <p:nvPr>
            <p:ph idx="1"/>
          </p:nvPr>
        </p:nvSpPr>
        <p:spPr>
          <a:xfrm>
            <a:off x="381000" y="1905000"/>
            <a:ext cx="8458200" cy="3962400"/>
          </a:xfrm>
        </p:spPr>
        <p:txBody>
          <a:bodyPr/>
          <a:lstStyle/>
          <a:p>
            <a:pPr marL="0" indent="0">
              <a:buNone/>
            </a:pPr>
            <a:endParaRPr lang="en-US" sz="2800" dirty="0"/>
          </a:p>
          <a:p>
            <a:pPr marL="0" indent="0">
              <a:buNone/>
            </a:pPr>
            <a:r>
              <a:rPr lang="en-US" sz="2800" dirty="0">
                <a:latin typeface="Comic Sans MS" panose="030F0702030302020204" pitchFamily="66" charset="0"/>
              </a:rPr>
              <a:t>CAHPS Hospital Survey (HCAHPS) data accounted for 30% of hospitals’ Total Performance Score in Value-Based Purchasing Program in FY2014</a:t>
            </a:r>
          </a:p>
          <a:p>
            <a:pPr marL="0" indent="0">
              <a:buNone/>
            </a:pPr>
            <a:endParaRPr lang="en-US" sz="2800" dirty="0">
              <a:latin typeface="Comic Sans MS" panose="030F0702030302020204" pitchFamily="66" charset="0"/>
            </a:endParaRPr>
          </a:p>
          <a:p>
            <a:pPr marL="0" indent="0">
              <a:buNone/>
            </a:pPr>
            <a:endParaRPr lang="en-US" sz="2800" dirty="0">
              <a:latin typeface="Comic Sans MS" panose="030F0702030302020204" pitchFamily="66" charset="0"/>
            </a:endParaRP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sp>
        <p:nvSpPr>
          <p:cNvPr id="4" name="TextBox 3"/>
          <p:cNvSpPr txBox="1"/>
          <p:nvPr/>
        </p:nvSpPr>
        <p:spPr>
          <a:xfrm>
            <a:off x="609600" y="4330987"/>
            <a:ext cx="7924800" cy="1569660"/>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omic Sans MS" panose="030F0702030302020204" pitchFamily="66" charset="0"/>
              </a:rPr>
              <a:t>…greater scrutiny</a:t>
            </a:r>
          </a:p>
          <a:p>
            <a:pPr fontAlgn="auto">
              <a:spcBef>
                <a:spcPts val="0"/>
              </a:spcBef>
              <a:spcAft>
                <a:spcPts val="0"/>
              </a:spcAft>
            </a:pPr>
            <a:endParaRPr lang="en-US" dirty="0">
              <a:solidFill>
                <a:prstClr val="black"/>
              </a:solidFill>
              <a:latin typeface="Comic Sans MS" panose="030F0702030302020204" pitchFamily="66" charset="0"/>
            </a:endParaRPr>
          </a:p>
          <a:p>
            <a:pPr fontAlgn="auto">
              <a:spcBef>
                <a:spcPts val="0"/>
              </a:spcBef>
              <a:spcAft>
                <a:spcPts val="0"/>
              </a:spcAft>
            </a:pPr>
            <a:r>
              <a:rPr lang="en-US" dirty="0">
                <a:solidFill>
                  <a:prstClr val="black"/>
                </a:solidFill>
                <a:latin typeface="Comic Sans MS" panose="030F0702030302020204" pitchFamily="66" charset="0"/>
              </a:rPr>
              <a:t>..and more misinformation</a:t>
            </a:r>
          </a:p>
        </p:txBody>
      </p:sp>
      <p:sp>
        <p:nvSpPr>
          <p:cNvPr id="5" name="Slide Number Placeholder 4"/>
          <p:cNvSpPr>
            <a:spLocks noGrp="1"/>
          </p:cNvSpPr>
          <p:nvPr>
            <p:ph type="sldNum" sz="quarter" idx="10"/>
          </p:nvPr>
        </p:nvSpPr>
        <p:spPr/>
        <p:txBody>
          <a:bodyPr/>
          <a:lstStyle/>
          <a:p>
            <a:pPr>
              <a:defRPr/>
            </a:pPr>
            <a:fld id="{9AB162CF-54A4-474D-86DF-DEF2AFD8F3D3}" type="slidenum">
              <a:rPr lang="en-US" smtClean="0">
                <a:solidFill>
                  <a:srgbClr val="000000">
                    <a:tint val="75000"/>
                  </a:srgbClr>
                </a:solidFill>
              </a:rPr>
              <a:pPr>
                <a:defRPr/>
              </a:pPr>
              <a:t>14</a:t>
            </a:fld>
            <a:endParaRPr lang="en-US" dirty="0">
              <a:solidFill>
                <a:srgbClr val="000000">
                  <a:tint val="75000"/>
                </a:srgbClr>
              </a:solidFill>
            </a:endParaRPr>
          </a:p>
        </p:txBody>
      </p:sp>
      <p:pic>
        <p:nvPicPr>
          <p:cNvPr id="6" name="Picture 5" descr="Facebook issue prevents updates from being posted, liked [UPDAT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599745"/>
            <a:ext cx="2343150" cy="2237935"/>
          </a:xfrm>
          <a:prstGeom prst="rect">
            <a:avLst/>
          </a:prstGeom>
        </p:spPr>
      </p:pic>
    </p:spTree>
    <p:extLst>
      <p:ext uri="{BB962C8B-B14F-4D97-AF65-F5344CB8AC3E}">
        <p14:creationId xmlns:p14="http://schemas.microsoft.com/office/powerpoint/2010/main" val="44250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 y="274638"/>
            <a:ext cx="9258300" cy="1143000"/>
          </a:xfrm>
        </p:spPr>
        <p:txBody>
          <a:bodyPr/>
          <a:lstStyle/>
          <a:p>
            <a:r>
              <a:rPr lang="en-US" dirty="0">
                <a:latin typeface="Comic Sans MS" panose="030F0702030302020204" pitchFamily="66" charset="0"/>
              </a:rPr>
              <a:t>Patient surveys are subjective and do not provide valid information</a:t>
            </a:r>
          </a:p>
        </p:txBody>
      </p:sp>
      <p:sp>
        <p:nvSpPr>
          <p:cNvPr id="7" name="Content Placeholder 6"/>
          <p:cNvSpPr>
            <a:spLocks noGrp="1"/>
          </p:cNvSpPr>
          <p:nvPr>
            <p:ph idx="1"/>
          </p:nvPr>
        </p:nvSpPr>
        <p:spPr>
          <a:xfrm>
            <a:off x="50116" y="1828800"/>
            <a:ext cx="9093884" cy="4297363"/>
          </a:xfrm>
        </p:spPr>
        <p:txBody>
          <a:bodyPr/>
          <a:lstStyle/>
          <a:p>
            <a:r>
              <a:rPr lang="en-US" dirty="0">
                <a:latin typeface="Comic Sans MS" panose="030F0702030302020204" pitchFamily="66" charset="0"/>
              </a:rPr>
              <a:t>PROs are “subjective” and providers have concerns about their scientific properties (Boyce et al., 2014, </a:t>
            </a:r>
            <a:r>
              <a:rPr lang="en-US" u="sng" dirty="0">
                <a:latin typeface="Comic Sans MS" panose="030F0702030302020204" pitchFamily="66" charset="0"/>
              </a:rPr>
              <a:t>Implementation Science</a:t>
            </a:r>
            <a:r>
              <a:rPr lang="en-US" dirty="0">
                <a:latin typeface="Comic Sans MS" panose="030F0702030302020204" pitchFamily="66" charset="0"/>
              </a:rPr>
              <a:t>)</a:t>
            </a:r>
          </a:p>
          <a:p>
            <a:pPr lvl="1"/>
            <a:endParaRPr lang="en-US" sz="2400" dirty="0">
              <a:latin typeface="Comic Sans MS" panose="030F0702030302020204" pitchFamily="66" charset="0"/>
            </a:endParaRPr>
          </a:p>
          <a:p>
            <a:r>
              <a:rPr lang="en-US" dirty="0">
                <a:latin typeface="Comic Sans MS" panose="030F0702030302020204" pitchFamily="66" charset="0"/>
              </a:rPr>
              <a:t>PROs are as reliable and valid as clinical measures</a:t>
            </a:r>
          </a:p>
          <a:p>
            <a:pPr lvl="1"/>
            <a:r>
              <a:rPr lang="en-US" sz="2400" dirty="0">
                <a:latin typeface="Comic Sans MS" panose="030F0702030302020204" pitchFamily="66" charset="0"/>
              </a:rPr>
              <a:t>Hahn, E. A. et al.,  (2007).  Precision of health-related quality of life data compared with other clinical measures.  </a:t>
            </a:r>
            <a:r>
              <a:rPr lang="en-US" sz="2400" u="sng" dirty="0">
                <a:latin typeface="Comic Sans MS" panose="030F0702030302020204" pitchFamily="66" charset="0"/>
              </a:rPr>
              <a:t>Mayo Clinic Proceedings</a:t>
            </a:r>
            <a:r>
              <a:rPr lang="en-US" sz="2400" dirty="0">
                <a:latin typeface="Comic Sans MS" panose="030F0702030302020204" pitchFamily="66" charset="0"/>
              </a:rPr>
              <a:t>, 82 (10), 1244-1254.</a:t>
            </a:r>
          </a:p>
          <a:p>
            <a:endParaRPr lang="en-US" dirty="0">
              <a:latin typeface="Comic Sans MS" panose="030F0702030302020204" pitchFamily="66" charset="0"/>
            </a:endParaRPr>
          </a:p>
          <a:p>
            <a:endParaRPr lang="en-US" dirty="0"/>
          </a:p>
        </p:txBody>
      </p:sp>
      <p:sp>
        <p:nvSpPr>
          <p:cNvPr id="5" name="Slide Number Placeholder 4"/>
          <p:cNvSpPr>
            <a:spLocks noGrp="1"/>
          </p:cNvSpPr>
          <p:nvPr>
            <p:ph type="sldNum" sz="quarter" idx="12"/>
          </p:nvPr>
        </p:nvSpPr>
        <p:spPr/>
        <p:txBody>
          <a:bodyPr/>
          <a:lstStyle/>
          <a:p>
            <a:pPr>
              <a:defRPr/>
            </a:pPr>
            <a:fld id="{E4B76091-6E7F-47D4-BCEF-D4FB530B7746}" type="slidenum">
              <a:rPr lang="en-US" smtClean="0"/>
              <a:pPr>
                <a:defRPr/>
              </a:pPr>
              <a:t>15</a:t>
            </a:fld>
            <a:endParaRPr lang="en-US"/>
          </a:p>
        </p:txBody>
      </p:sp>
    </p:spTree>
    <p:extLst>
      <p:ext uri="{BB962C8B-B14F-4D97-AF65-F5344CB8AC3E}">
        <p14:creationId xmlns:p14="http://schemas.microsoft.com/office/powerpoint/2010/main" val="26761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74" y="228601"/>
            <a:ext cx="8697502" cy="1445146"/>
          </a:xfrm>
        </p:spPr>
        <p:txBody>
          <a:bodyPr>
            <a:noAutofit/>
          </a:bodyPr>
          <a:lstStyle/>
          <a:p>
            <a:r>
              <a:rPr lang="en-US" sz="4000" dirty="0">
                <a:latin typeface="Comic Sans MS" panose="030F0702030302020204" pitchFamily="66" charset="0"/>
              </a:rPr>
              <a:t>PROs are Weakly Related to                   Clinical Indicators</a:t>
            </a:r>
            <a:br>
              <a:rPr lang="en-US" sz="3200" dirty="0">
                <a:latin typeface="Comic Sans MS" panose="030F0702030302020204" pitchFamily="66" charset="0"/>
              </a:rPr>
            </a:br>
            <a:endParaRPr lang="en-US" sz="3000" dirty="0"/>
          </a:p>
        </p:txBody>
      </p:sp>
    </p:spTree>
    <p:extLst>
      <p:ext uri="{BB962C8B-B14F-4D97-AF65-F5344CB8AC3E}">
        <p14:creationId xmlns:p14="http://schemas.microsoft.com/office/powerpoint/2010/main" val="119858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74" y="228601"/>
            <a:ext cx="8697502" cy="1445146"/>
          </a:xfrm>
        </p:spPr>
        <p:txBody>
          <a:bodyPr>
            <a:noAutofit/>
          </a:bodyPr>
          <a:lstStyle/>
          <a:p>
            <a:r>
              <a:rPr lang="en-US" sz="4000" dirty="0">
                <a:latin typeface="Comic Sans MS" panose="030F0702030302020204" pitchFamily="66" charset="0"/>
              </a:rPr>
              <a:t>PROs are Weakly Related to                   Clinical Indicators</a:t>
            </a:r>
            <a:br>
              <a:rPr lang="en-US" sz="3200" dirty="0">
                <a:latin typeface="Comic Sans MS" panose="030F0702030302020204" pitchFamily="66" charset="0"/>
              </a:rPr>
            </a:br>
            <a:endParaRPr lang="en-US" sz="3000" dirty="0"/>
          </a:p>
        </p:txBody>
      </p:sp>
      <p:pic>
        <p:nvPicPr>
          <p:cNvPr id="5" name="Picture 4" descr="cropped-journal-stacks-600p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01" y="3427610"/>
            <a:ext cx="2924140" cy="1546140"/>
          </a:xfrm>
          <a:prstGeom prst="rect">
            <a:avLst/>
          </a:prstGeom>
        </p:spPr>
      </p:pic>
      <p:sp>
        <p:nvSpPr>
          <p:cNvPr id="6" name="Rectangle 5"/>
          <p:cNvSpPr/>
          <p:nvPr/>
        </p:nvSpPr>
        <p:spPr>
          <a:xfrm>
            <a:off x="176828" y="1922584"/>
            <a:ext cx="4746046" cy="1505027"/>
          </a:xfrm>
          <a:prstGeom prst="rect">
            <a:avLst/>
          </a:prstGeom>
        </p:spPr>
        <p:txBody>
          <a:bodyPr wrap="square">
            <a:spAutoFit/>
          </a:bodyPr>
          <a:lstStyle/>
          <a:p>
            <a:pPr marL="342900" indent="-285750">
              <a:lnSpc>
                <a:spcPct val="90000"/>
              </a:lnSpc>
              <a:spcBef>
                <a:spcPts val="600"/>
              </a:spcBef>
              <a:buFont typeface="Arial"/>
              <a:buChar char="•"/>
            </a:pPr>
            <a:r>
              <a:rPr lang="en-US" sz="2400" dirty="0"/>
              <a:t>Systematic review (55 studies)</a:t>
            </a:r>
          </a:p>
          <a:p>
            <a:pPr marL="342900" indent="-285750">
              <a:lnSpc>
                <a:spcPct val="90000"/>
              </a:lnSpc>
              <a:spcBef>
                <a:spcPts val="600"/>
              </a:spcBef>
              <a:buFont typeface="Arial"/>
              <a:buChar char="•"/>
            </a:pPr>
            <a:r>
              <a:rPr lang="en-US" sz="2400" dirty="0"/>
              <a:t>Wide range of disease areas, setting, designs, and outcome measures</a:t>
            </a:r>
          </a:p>
        </p:txBody>
      </p:sp>
      <p:sp>
        <p:nvSpPr>
          <p:cNvPr id="7" name="Right Arrow 6"/>
          <p:cNvSpPr/>
          <p:nvPr/>
        </p:nvSpPr>
        <p:spPr>
          <a:xfrm>
            <a:off x="3333853" y="3689467"/>
            <a:ext cx="1950418" cy="7314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Hexagon 7"/>
          <p:cNvSpPr/>
          <p:nvPr/>
        </p:nvSpPr>
        <p:spPr>
          <a:xfrm>
            <a:off x="5465709" y="2915492"/>
            <a:ext cx="3458589" cy="2236859"/>
          </a:xfrm>
          <a:prstGeom prst="hexagon">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964474" y="2944116"/>
            <a:ext cx="2461056" cy="2222147"/>
          </a:xfrm>
          <a:prstGeom prst="rect">
            <a:avLst/>
          </a:prstGeom>
        </p:spPr>
        <p:txBody>
          <a:bodyPr wrap="square">
            <a:spAutoFit/>
          </a:bodyPr>
          <a:lstStyle/>
          <a:p>
            <a:pPr marL="392113" lvl="1" indent="-279400">
              <a:lnSpc>
                <a:spcPct val="90000"/>
              </a:lnSpc>
              <a:spcAft>
                <a:spcPts val="1800"/>
              </a:spcAft>
              <a:buFont typeface="Arial"/>
              <a:buChar char="•"/>
            </a:pPr>
            <a:r>
              <a:rPr lang="en-US" sz="2400" dirty="0">
                <a:solidFill>
                  <a:schemeClr val="tx2"/>
                </a:solidFill>
              </a:rPr>
              <a:t>Patient experience</a:t>
            </a:r>
          </a:p>
          <a:p>
            <a:pPr marL="392113" lvl="1" indent="-279400">
              <a:lnSpc>
                <a:spcPct val="90000"/>
              </a:lnSpc>
              <a:spcAft>
                <a:spcPts val="1800"/>
              </a:spcAft>
              <a:buFont typeface="Arial"/>
              <a:buChar char="•"/>
            </a:pPr>
            <a:r>
              <a:rPr lang="en-US" sz="2400" dirty="0">
                <a:solidFill>
                  <a:schemeClr val="tx2"/>
                </a:solidFill>
              </a:rPr>
              <a:t>Patient safety </a:t>
            </a:r>
          </a:p>
          <a:p>
            <a:pPr marL="392113" lvl="1" indent="-279400">
              <a:lnSpc>
                <a:spcPct val="90000"/>
              </a:lnSpc>
              <a:spcAft>
                <a:spcPts val="1800"/>
              </a:spcAft>
              <a:buFont typeface="Arial"/>
              <a:buChar char="•"/>
            </a:pPr>
            <a:r>
              <a:rPr lang="en-US" sz="2400" dirty="0">
                <a:solidFill>
                  <a:schemeClr val="tx2"/>
                </a:solidFill>
              </a:rPr>
              <a:t>Clinical effectiveness</a:t>
            </a:r>
          </a:p>
        </p:txBody>
      </p:sp>
      <p:sp>
        <p:nvSpPr>
          <p:cNvPr id="10" name="TextBox 9"/>
          <p:cNvSpPr txBox="1"/>
          <p:nvPr/>
        </p:nvSpPr>
        <p:spPr>
          <a:xfrm>
            <a:off x="5545088" y="1972507"/>
            <a:ext cx="2970985" cy="763286"/>
          </a:xfrm>
          <a:prstGeom prst="rect">
            <a:avLst/>
          </a:prstGeom>
          <a:noFill/>
        </p:spPr>
        <p:txBody>
          <a:bodyPr wrap="square" rtlCol="0">
            <a:spAutoFit/>
          </a:bodyPr>
          <a:lstStyle/>
          <a:p>
            <a:pPr algn="ctr">
              <a:lnSpc>
                <a:spcPct val="90000"/>
              </a:lnSpc>
            </a:pPr>
            <a:r>
              <a:rPr lang="en-US" sz="2400" dirty="0"/>
              <a:t>Consistent Positive Associations</a:t>
            </a:r>
          </a:p>
        </p:txBody>
      </p:sp>
    </p:spTree>
    <p:extLst>
      <p:ext uri="{BB962C8B-B14F-4D97-AF65-F5344CB8AC3E}">
        <p14:creationId xmlns:p14="http://schemas.microsoft.com/office/powerpoint/2010/main" val="98098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 y="274638"/>
            <a:ext cx="9258300" cy="1143000"/>
          </a:xfrm>
        </p:spPr>
        <p:txBody>
          <a:bodyPr/>
          <a:lstStyle/>
          <a:p>
            <a:r>
              <a:rPr lang="en-US" dirty="0">
                <a:latin typeface="Comic Sans MS" panose="030F0702030302020204" pitchFamily="66" charset="0"/>
              </a:rPr>
              <a:t>PROs are </a:t>
            </a:r>
            <a:r>
              <a:rPr lang="en-US" u="sng" dirty="0">
                <a:latin typeface="Comic Sans MS" panose="030F0702030302020204" pitchFamily="66" charset="0"/>
              </a:rPr>
              <a:t>not</a:t>
            </a:r>
            <a:r>
              <a:rPr lang="en-US" dirty="0">
                <a:latin typeface="Comic Sans MS" panose="030F0702030302020204" pitchFamily="66" charset="0"/>
              </a:rPr>
              <a:t> actionable</a:t>
            </a:r>
          </a:p>
        </p:txBody>
      </p:sp>
      <p:sp>
        <p:nvSpPr>
          <p:cNvPr id="7" name="Content Placeholder 6"/>
          <p:cNvSpPr>
            <a:spLocks noGrp="1"/>
          </p:cNvSpPr>
          <p:nvPr>
            <p:ph idx="1"/>
          </p:nvPr>
        </p:nvSpPr>
        <p:spPr>
          <a:xfrm>
            <a:off x="50116" y="1417638"/>
            <a:ext cx="9093884" cy="4708525"/>
          </a:xfrm>
        </p:spPr>
        <p:txBody>
          <a:bodyPr/>
          <a:lstStyle/>
          <a:p>
            <a:r>
              <a:rPr lang="en-US" dirty="0">
                <a:latin typeface="Comic Sans MS" panose="030F0702030302020204" pitchFamily="66" charset="0"/>
              </a:rPr>
              <a:t>Patient surveys assess what is important to patients. </a:t>
            </a:r>
          </a:p>
          <a:p>
            <a:pPr lvl="1"/>
            <a:r>
              <a:rPr lang="en-US" dirty="0">
                <a:latin typeface="Comic Sans MS" panose="030F0702030302020204" pitchFamily="66" charset="0"/>
              </a:rPr>
              <a:t>Patients want and need to know PRO information when choosing among providers.</a:t>
            </a:r>
          </a:p>
          <a:p>
            <a:r>
              <a:rPr lang="en-US" dirty="0">
                <a:latin typeface="Comic Sans MS" panose="030F0702030302020204" pitchFamily="66" charset="0"/>
              </a:rPr>
              <a:t>PROs used in quality improvement</a:t>
            </a:r>
          </a:p>
          <a:p>
            <a:pPr lvl="1"/>
            <a:r>
              <a:rPr lang="en-US" dirty="0">
                <a:latin typeface="Comic Sans MS" panose="030F0702030302020204" pitchFamily="66" charset="0"/>
              </a:rPr>
              <a:t>While link between use of PROs and subsequent health is tenuous, their use improves communication between patients and providers.</a:t>
            </a:r>
          </a:p>
          <a:p>
            <a:endParaRPr lang="en-US" dirty="0"/>
          </a:p>
        </p:txBody>
      </p:sp>
      <p:sp>
        <p:nvSpPr>
          <p:cNvPr id="5" name="Slide Number Placeholder 4"/>
          <p:cNvSpPr>
            <a:spLocks noGrp="1"/>
          </p:cNvSpPr>
          <p:nvPr>
            <p:ph type="sldNum" sz="quarter" idx="12"/>
          </p:nvPr>
        </p:nvSpPr>
        <p:spPr/>
        <p:txBody>
          <a:bodyPr/>
          <a:lstStyle/>
          <a:p>
            <a:pPr>
              <a:defRPr/>
            </a:pPr>
            <a:fld id="{E4B76091-6E7F-47D4-BCEF-D4FB530B7746}" type="slidenum">
              <a:rPr lang="en-US" smtClean="0"/>
              <a:pPr>
                <a:defRPr/>
              </a:pPr>
              <a:t>18</a:t>
            </a:fld>
            <a:endParaRPr lang="en-US"/>
          </a:p>
        </p:txBody>
      </p:sp>
    </p:spTree>
    <p:extLst>
      <p:ext uri="{BB962C8B-B14F-4D97-AF65-F5344CB8AC3E}">
        <p14:creationId xmlns:p14="http://schemas.microsoft.com/office/powerpoint/2010/main" val="39221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 y="274638"/>
            <a:ext cx="9258300" cy="1143000"/>
          </a:xfrm>
        </p:spPr>
        <p:txBody>
          <a:bodyPr/>
          <a:lstStyle/>
          <a:p>
            <a:r>
              <a:rPr lang="en-US" dirty="0">
                <a:latin typeface="Comic Sans MS" panose="030F0702030302020204" pitchFamily="66" charset="0"/>
              </a:rPr>
              <a:t>PRO data cannot be fairly compared across providers</a:t>
            </a:r>
          </a:p>
        </p:txBody>
      </p:sp>
      <p:sp>
        <p:nvSpPr>
          <p:cNvPr id="7" name="Content Placeholder 6"/>
          <p:cNvSpPr>
            <a:spLocks noGrp="1"/>
          </p:cNvSpPr>
          <p:nvPr>
            <p:ph idx="1"/>
          </p:nvPr>
        </p:nvSpPr>
        <p:spPr>
          <a:xfrm>
            <a:off x="50116" y="1600200"/>
            <a:ext cx="9093884" cy="4525963"/>
          </a:xfrm>
        </p:spPr>
        <p:txBody>
          <a:bodyPr/>
          <a:lstStyle/>
          <a:p>
            <a:endParaRPr lang="en-US"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My patients are different (e.g., sicker) than patients of other providers</a:t>
            </a:r>
          </a:p>
          <a:p>
            <a:r>
              <a:rPr lang="en-US" dirty="0">
                <a:latin typeface="Comic Sans MS" panose="030F0702030302020204" pitchFamily="66" charset="0"/>
              </a:rPr>
              <a:t>PROs are determined by factors outside the control of the provider</a:t>
            </a:r>
          </a:p>
          <a:p>
            <a:pPr marL="457200" lvl="1" indent="0">
              <a:buNone/>
            </a:pPr>
            <a:r>
              <a:rPr lang="en-US" dirty="0">
                <a:latin typeface="Comic Sans MS" panose="030F0702030302020204" pitchFamily="66" charset="0"/>
              </a:rPr>
              <a:t>-&gt; Patient characteristics that are systematically related to PROs and not indicative of care quality included in </a:t>
            </a:r>
            <a:r>
              <a:rPr lang="en-US" dirty="0" err="1">
                <a:latin typeface="Comic Sans MS" panose="030F0702030302020204" pitchFamily="66" charset="0"/>
              </a:rPr>
              <a:t>casemix</a:t>
            </a:r>
            <a:r>
              <a:rPr lang="en-US" dirty="0">
                <a:latin typeface="Comic Sans MS" panose="030F0702030302020204" pitchFamily="66" charset="0"/>
              </a:rPr>
              <a:t> adjustment.</a:t>
            </a:r>
          </a:p>
          <a:p>
            <a:endParaRPr lang="en-US" dirty="0">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pPr>
              <a:defRPr/>
            </a:pPr>
            <a:fld id="{E4B76091-6E7F-47D4-BCEF-D4FB530B7746}" type="slidenum">
              <a:rPr lang="en-US" smtClean="0"/>
              <a:pPr>
                <a:defRPr/>
              </a:pPr>
              <a:t>19</a:t>
            </a:fld>
            <a:endParaRPr lang="en-US"/>
          </a:p>
        </p:txBody>
      </p:sp>
      <p:pic>
        <p:nvPicPr>
          <p:cNvPr id="2" name="Picture 1" descr="Espero que os sirvan para descubrir nuevos conceptos a la vez que o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47" y="1481138"/>
            <a:ext cx="914400" cy="975360"/>
          </a:xfrm>
          <a:prstGeom prst="rect">
            <a:avLst/>
          </a:prstGeom>
        </p:spPr>
      </p:pic>
    </p:spTree>
    <p:extLst>
      <p:ext uri="{BB962C8B-B14F-4D97-AF65-F5344CB8AC3E}">
        <p14:creationId xmlns:p14="http://schemas.microsoft.com/office/powerpoint/2010/main" val="46779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3" y="153130"/>
            <a:ext cx="8506478" cy="909141"/>
          </a:xfrm>
        </p:spPr>
        <p:txBody>
          <a:bodyPr>
            <a:normAutofit/>
          </a:bodyPr>
          <a:lstStyle/>
          <a:p>
            <a:r>
              <a:rPr lang="en-US" sz="3000" dirty="0">
                <a:solidFill>
                  <a:schemeClr val="tx2"/>
                </a:solidFill>
                <a:latin typeface="Comic Sans MS" panose="030F0702030302020204" pitchFamily="66" charset="0"/>
              </a:rPr>
              <a:t>We Measure Quality of Care to Improve It</a:t>
            </a:r>
          </a:p>
        </p:txBody>
      </p:sp>
      <p:pic>
        <p:nvPicPr>
          <p:cNvPr id="4" name="Picture 3" descr="doctor_male_patien_1368608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50" y="1282192"/>
            <a:ext cx="2976286" cy="1763068"/>
          </a:xfrm>
          <a:prstGeom prst="rect">
            <a:avLst/>
          </a:prstGeom>
        </p:spPr>
      </p:pic>
      <p:pic>
        <p:nvPicPr>
          <p:cNvPr id="5" name="Picture 4" descr="Alan-Stott-cancer-patient-0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68" y="4847410"/>
            <a:ext cx="2982427" cy="1736270"/>
          </a:xfrm>
          <a:prstGeom prst="rect">
            <a:avLst/>
          </a:prstGeom>
        </p:spPr>
      </p:pic>
      <p:pic>
        <p:nvPicPr>
          <p:cNvPr id="7" name="Picture 6" descr="private-healthcar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8124" y="3352677"/>
            <a:ext cx="1286912" cy="1286912"/>
          </a:xfrm>
          <a:prstGeom prst="rect">
            <a:avLst/>
          </a:prstGeom>
        </p:spPr>
      </p:pic>
      <p:pic>
        <p:nvPicPr>
          <p:cNvPr id="8" name="Picture 7" descr="Congress-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162" y="3343923"/>
            <a:ext cx="1738808" cy="1279448"/>
          </a:xfrm>
          <a:prstGeom prst="rect">
            <a:avLst/>
          </a:prstGeom>
        </p:spPr>
      </p:pic>
      <p:sp>
        <p:nvSpPr>
          <p:cNvPr id="9" name="Right Arrow 8"/>
          <p:cNvSpPr/>
          <p:nvPr/>
        </p:nvSpPr>
        <p:spPr>
          <a:xfrm>
            <a:off x="3567723" y="1565782"/>
            <a:ext cx="2449162" cy="12822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933165" y="1947980"/>
            <a:ext cx="1390124" cy="461665"/>
          </a:xfrm>
          <a:prstGeom prst="rect">
            <a:avLst/>
          </a:prstGeom>
          <a:noFill/>
        </p:spPr>
        <p:txBody>
          <a:bodyPr wrap="none" rtlCol="0">
            <a:spAutoFit/>
          </a:bodyPr>
          <a:lstStyle/>
          <a:p>
            <a:r>
              <a:rPr lang="en-US" sz="2400" b="1" dirty="0">
                <a:solidFill>
                  <a:schemeClr val="bg1"/>
                </a:solidFill>
              </a:rPr>
              <a:t>Providers</a:t>
            </a:r>
          </a:p>
        </p:txBody>
      </p:sp>
      <p:sp>
        <p:nvSpPr>
          <p:cNvPr id="13" name="Right Arrow 12"/>
          <p:cNvSpPr/>
          <p:nvPr/>
        </p:nvSpPr>
        <p:spPr>
          <a:xfrm>
            <a:off x="3567723" y="3382597"/>
            <a:ext cx="2449162" cy="12822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3578209" y="3666163"/>
            <a:ext cx="2214519" cy="763286"/>
          </a:xfrm>
          <a:prstGeom prst="rect">
            <a:avLst/>
          </a:prstGeom>
          <a:noFill/>
        </p:spPr>
        <p:txBody>
          <a:bodyPr wrap="none" rtlCol="0">
            <a:spAutoFit/>
          </a:bodyPr>
          <a:lstStyle/>
          <a:p>
            <a:pPr algn="ctr">
              <a:lnSpc>
                <a:spcPct val="90000"/>
              </a:lnSpc>
            </a:pPr>
            <a:r>
              <a:rPr lang="en-US" sz="2400" b="1" dirty="0">
                <a:solidFill>
                  <a:schemeClr val="bg1"/>
                </a:solidFill>
              </a:rPr>
              <a:t>Government/</a:t>
            </a:r>
          </a:p>
          <a:p>
            <a:pPr algn="ctr">
              <a:lnSpc>
                <a:spcPct val="90000"/>
              </a:lnSpc>
            </a:pPr>
            <a:r>
              <a:rPr lang="en-US" sz="2400" b="1" dirty="0">
                <a:solidFill>
                  <a:schemeClr val="bg1"/>
                </a:solidFill>
              </a:rPr>
              <a:t>Private Insurers</a:t>
            </a:r>
          </a:p>
        </p:txBody>
      </p:sp>
      <p:sp>
        <p:nvSpPr>
          <p:cNvPr id="14" name="Right Arrow 13"/>
          <p:cNvSpPr/>
          <p:nvPr/>
        </p:nvSpPr>
        <p:spPr>
          <a:xfrm>
            <a:off x="3567723" y="5022351"/>
            <a:ext cx="2449162" cy="12822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4011591" y="5429207"/>
            <a:ext cx="1249060" cy="461665"/>
          </a:xfrm>
          <a:prstGeom prst="rect">
            <a:avLst/>
          </a:prstGeom>
          <a:noFill/>
        </p:spPr>
        <p:txBody>
          <a:bodyPr wrap="none" rtlCol="0">
            <a:spAutoFit/>
          </a:bodyPr>
          <a:lstStyle/>
          <a:p>
            <a:r>
              <a:rPr lang="en-US" sz="2400" b="1" dirty="0">
                <a:solidFill>
                  <a:schemeClr val="bg1"/>
                </a:solidFill>
              </a:rPr>
              <a:t>Patients</a:t>
            </a:r>
          </a:p>
        </p:txBody>
      </p:sp>
      <p:sp>
        <p:nvSpPr>
          <p:cNvPr id="16" name="TextBox 15"/>
          <p:cNvSpPr txBox="1"/>
          <p:nvPr/>
        </p:nvSpPr>
        <p:spPr>
          <a:xfrm>
            <a:off x="6115525" y="1787704"/>
            <a:ext cx="2786507" cy="763286"/>
          </a:xfrm>
          <a:prstGeom prst="rect">
            <a:avLst/>
          </a:prstGeom>
          <a:noFill/>
        </p:spPr>
        <p:txBody>
          <a:bodyPr wrap="square" rtlCol="0">
            <a:spAutoFit/>
          </a:bodyPr>
          <a:lstStyle/>
          <a:p>
            <a:pPr algn="ctr">
              <a:lnSpc>
                <a:spcPct val="90000"/>
              </a:lnSpc>
            </a:pPr>
            <a:r>
              <a:rPr lang="en-US" sz="2400" b="1" dirty="0"/>
              <a:t>Find out how well they are doing</a:t>
            </a:r>
          </a:p>
        </p:txBody>
      </p:sp>
      <p:sp>
        <p:nvSpPr>
          <p:cNvPr id="17" name="TextBox 16"/>
          <p:cNvSpPr txBox="1"/>
          <p:nvPr/>
        </p:nvSpPr>
        <p:spPr>
          <a:xfrm>
            <a:off x="6095309" y="3604517"/>
            <a:ext cx="2985459" cy="763286"/>
          </a:xfrm>
          <a:prstGeom prst="rect">
            <a:avLst/>
          </a:prstGeom>
          <a:noFill/>
        </p:spPr>
        <p:txBody>
          <a:bodyPr wrap="square" rtlCol="0">
            <a:spAutoFit/>
          </a:bodyPr>
          <a:lstStyle/>
          <a:p>
            <a:pPr algn="ctr">
              <a:lnSpc>
                <a:spcPct val="90000"/>
              </a:lnSpc>
            </a:pPr>
            <a:r>
              <a:rPr lang="en-US" sz="2400" b="1" dirty="0"/>
              <a:t>Identify best/worst healthcare providers</a:t>
            </a:r>
          </a:p>
        </p:txBody>
      </p:sp>
      <p:sp>
        <p:nvSpPr>
          <p:cNvPr id="18" name="TextBox 17"/>
          <p:cNvSpPr txBox="1"/>
          <p:nvPr/>
        </p:nvSpPr>
        <p:spPr>
          <a:xfrm>
            <a:off x="6038104" y="5272641"/>
            <a:ext cx="2985459" cy="763286"/>
          </a:xfrm>
          <a:prstGeom prst="rect">
            <a:avLst/>
          </a:prstGeom>
          <a:noFill/>
        </p:spPr>
        <p:txBody>
          <a:bodyPr wrap="square" rtlCol="0">
            <a:spAutoFit/>
          </a:bodyPr>
          <a:lstStyle/>
          <a:p>
            <a:pPr algn="ctr">
              <a:lnSpc>
                <a:spcPct val="90000"/>
              </a:lnSpc>
            </a:pPr>
            <a:r>
              <a:rPr lang="en-US" sz="2400" b="1" dirty="0"/>
              <a:t>Choose best health care for themselves</a:t>
            </a:r>
          </a:p>
        </p:txBody>
      </p:sp>
    </p:spTree>
    <p:extLst>
      <p:ext uri="{BB962C8B-B14F-4D97-AF65-F5344CB8AC3E}">
        <p14:creationId xmlns:p14="http://schemas.microsoft.com/office/powerpoint/2010/main" val="2430069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 y="458372"/>
            <a:ext cx="9258300" cy="1143000"/>
          </a:xfrm>
        </p:spPr>
        <p:txBody>
          <a:bodyPr/>
          <a:lstStyle/>
          <a:p>
            <a:r>
              <a:rPr lang="en-US" sz="4000" dirty="0">
                <a:latin typeface="Comic Sans MS" panose="030F0702030302020204" pitchFamily="66" charset="0"/>
              </a:rPr>
              <a:t>Because of low response rates, survey respondents are unrepresentative  </a:t>
            </a:r>
            <a:br>
              <a:rPr lang="en-US" sz="4000" dirty="0">
                <a:latin typeface="Comic Sans MS" panose="030F0702030302020204" pitchFamily="66" charset="0"/>
              </a:rPr>
            </a:br>
            <a:endParaRPr lang="en-US" sz="4000" dirty="0">
              <a:latin typeface="Comic Sans MS" panose="030F0702030302020204" pitchFamily="66" charset="0"/>
            </a:endParaRPr>
          </a:p>
        </p:txBody>
      </p:sp>
      <p:sp>
        <p:nvSpPr>
          <p:cNvPr id="7" name="Content Placeholder 6"/>
          <p:cNvSpPr>
            <a:spLocks noGrp="1"/>
          </p:cNvSpPr>
          <p:nvPr>
            <p:ph idx="1"/>
          </p:nvPr>
        </p:nvSpPr>
        <p:spPr>
          <a:xfrm>
            <a:off x="50116" y="1600200"/>
            <a:ext cx="9093884" cy="4525963"/>
          </a:xfrm>
        </p:spPr>
        <p:txBody>
          <a:bodyPr/>
          <a:lstStyle/>
          <a:p>
            <a:endParaRPr lang="en-US" dirty="0">
              <a:latin typeface="Comic Sans MS" panose="030F0702030302020204" pitchFamily="66" charset="0"/>
            </a:endParaRPr>
          </a:p>
          <a:p>
            <a:r>
              <a:rPr lang="en-US" dirty="0">
                <a:latin typeface="Comic Sans MS" panose="030F0702030302020204" pitchFamily="66" charset="0"/>
              </a:rPr>
              <a:t>Maximize participation rates.</a:t>
            </a:r>
          </a:p>
          <a:p>
            <a:r>
              <a:rPr lang="en-US" dirty="0">
                <a:latin typeface="Comic Sans MS" panose="030F0702030302020204" pitchFamily="66" charset="0"/>
              </a:rPr>
              <a:t>Survey nonresponse does not necessarily lead to bias in comparisons.</a:t>
            </a:r>
          </a:p>
          <a:p>
            <a:r>
              <a:rPr lang="en-US" dirty="0" err="1">
                <a:latin typeface="Comic Sans MS" panose="030F0702030302020204" pitchFamily="66" charset="0"/>
              </a:rPr>
              <a:t>Casemix</a:t>
            </a:r>
            <a:r>
              <a:rPr lang="en-US" dirty="0">
                <a:latin typeface="Comic Sans MS" panose="030F0702030302020204" pitchFamily="66" charset="0"/>
              </a:rPr>
              <a:t> adjustment can compensate for  nonresponse bias.</a:t>
            </a:r>
          </a:p>
          <a:p>
            <a:pPr lvl="1"/>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pPr>
              <a:defRPr/>
            </a:pPr>
            <a:fld id="{E4B76091-6E7F-47D4-BCEF-D4FB530B7746}" type="slidenum">
              <a:rPr lang="en-US" smtClean="0"/>
              <a:pPr>
                <a:defRPr/>
              </a:pPr>
              <a:t>20</a:t>
            </a:fld>
            <a:endParaRPr lang="en-US"/>
          </a:p>
        </p:txBody>
      </p:sp>
    </p:spTree>
    <p:extLst>
      <p:ext uri="{BB962C8B-B14F-4D97-AF65-F5344CB8AC3E}">
        <p14:creationId xmlns:p14="http://schemas.microsoft.com/office/powerpoint/2010/main" val="34545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 y="274638"/>
            <a:ext cx="9258300" cy="1143000"/>
          </a:xfrm>
        </p:spPr>
        <p:txBody>
          <a:bodyPr/>
          <a:lstStyle/>
          <a:p>
            <a:r>
              <a:rPr lang="en-US" dirty="0">
                <a:latin typeface="Comic Sans MS" panose="030F0702030302020204" pitchFamily="66" charset="0"/>
              </a:rPr>
              <a:t>Collecting PRO data is</a:t>
            </a:r>
            <a:br>
              <a:rPr lang="en-US" dirty="0">
                <a:latin typeface="Comic Sans MS" panose="030F0702030302020204" pitchFamily="66" charset="0"/>
              </a:rPr>
            </a:br>
            <a:r>
              <a:rPr lang="en-US" dirty="0">
                <a:latin typeface="Comic Sans MS" panose="030F0702030302020204" pitchFamily="66" charset="0"/>
              </a:rPr>
              <a:t>too burdensome and expensive </a:t>
            </a:r>
          </a:p>
        </p:txBody>
      </p:sp>
      <p:sp>
        <p:nvSpPr>
          <p:cNvPr id="5" name="Slide Number Placeholder 4"/>
          <p:cNvSpPr>
            <a:spLocks noGrp="1"/>
          </p:cNvSpPr>
          <p:nvPr>
            <p:ph type="sldNum" sz="quarter" idx="12"/>
          </p:nvPr>
        </p:nvSpPr>
        <p:spPr/>
        <p:txBody>
          <a:bodyPr/>
          <a:lstStyle/>
          <a:p>
            <a:pPr>
              <a:defRPr/>
            </a:pPr>
            <a:fld id="{E4B76091-6E7F-47D4-BCEF-D4FB530B7746}" type="slidenum">
              <a:rPr lang="en-US" smtClean="0"/>
              <a:pPr>
                <a:defRPr/>
              </a:pPr>
              <a:t>21</a:t>
            </a:fld>
            <a:endParaRPr lang="en-US"/>
          </a:p>
        </p:txBody>
      </p:sp>
    </p:spTree>
    <p:extLst>
      <p:ext uri="{BB962C8B-B14F-4D97-AF65-F5344CB8AC3E}">
        <p14:creationId xmlns:p14="http://schemas.microsoft.com/office/powerpoint/2010/main" val="52238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 y="274638"/>
            <a:ext cx="9258300" cy="1143000"/>
          </a:xfrm>
        </p:spPr>
        <p:txBody>
          <a:bodyPr/>
          <a:lstStyle/>
          <a:p>
            <a:r>
              <a:rPr lang="en-US" dirty="0">
                <a:latin typeface="Comic Sans MS" panose="030F0702030302020204" pitchFamily="66" charset="0"/>
              </a:rPr>
              <a:t>Collecting PRO data is</a:t>
            </a:r>
            <a:br>
              <a:rPr lang="en-US" dirty="0">
                <a:latin typeface="Comic Sans MS" panose="030F0702030302020204" pitchFamily="66" charset="0"/>
              </a:rPr>
            </a:br>
            <a:r>
              <a:rPr lang="en-US" dirty="0">
                <a:latin typeface="Comic Sans MS" panose="030F0702030302020204" pitchFamily="66" charset="0"/>
              </a:rPr>
              <a:t>too burdensome and expensive </a:t>
            </a:r>
          </a:p>
        </p:txBody>
      </p:sp>
      <p:sp>
        <p:nvSpPr>
          <p:cNvPr id="7" name="Content Placeholder 6"/>
          <p:cNvSpPr>
            <a:spLocks noGrp="1"/>
          </p:cNvSpPr>
          <p:nvPr>
            <p:ph idx="1"/>
          </p:nvPr>
        </p:nvSpPr>
        <p:spPr>
          <a:xfrm>
            <a:off x="50116" y="1600200"/>
            <a:ext cx="9093884" cy="4525963"/>
          </a:xfrm>
        </p:spPr>
        <p:txBody>
          <a:bodyPr/>
          <a:lstStyle/>
          <a:p>
            <a:endParaRPr lang="en-US" dirty="0"/>
          </a:p>
          <a:p>
            <a:r>
              <a:rPr lang="en-US" dirty="0">
                <a:latin typeface="Comic Sans MS" panose="030F0702030302020204" pitchFamily="66" charset="0"/>
              </a:rPr>
              <a:t>Patients are often more burdened by invasive medical tests than responding to surveys.</a:t>
            </a:r>
          </a:p>
          <a:p>
            <a:r>
              <a:rPr lang="en-US" dirty="0">
                <a:latin typeface="Comic Sans MS" panose="030F0702030302020204" pitchFamily="66" charset="0"/>
              </a:rPr>
              <a:t>Survey data collection is not free but newer technologies can reduce  costs.</a:t>
            </a:r>
          </a:p>
        </p:txBody>
      </p:sp>
      <p:sp>
        <p:nvSpPr>
          <p:cNvPr id="5" name="Slide Number Placeholder 4"/>
          <p:cNvSpPr>
            <a:spLocks noGrp="1"/>
          </p:cNvSpPr>
          <p:nvPr>
            <p:ph type="sldNum" sz="quarter" idx="12"/>
          </p:nvPr>
        </p:nvSpPr>
        <p:spPr/>
        <p:txBody>
          <a:bodyPr/>
          <a:lstStyle/>
          <a:p>
            <a:pPr>
              <a:defRPr/>
            </a:pPr>
            <a:fld id="{E4B76091-6E7F-47D4-BCEF-D4FB530B7746}" type="slidenum">
              <a:rPr lang="en-US" smtClean="0"/>
              <a:pPr>
                <a:defRPr/>
              </a:pPr>
              <a:t>22</a:t>
            </a:fld>
            <a:endParaRPr lang="en-US"/>
          </a:p>
        </p:txBody>
      </p:sp>
    </p:spTree>
    <p:extLst>
      <p:ext uri="{BB962C8B-B14F-4D97-AF65-F5344CB8AC3E}">
        <p14:creationId xmlns:p14="http://schemas.microsoft.com/office/powerpoint/2010/main" val="2997817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4B76091-6E7F-47D4-BCEF-D4FB530B7746}" type="slidenum">
              <a:rPr lang="en-US" smtClean="0"/>
              <a:pPr>
                <a:defRPr/>
              </a:pPr>
              <a:t>23</a:t>
            </a:fld>
            <a:endParaRPr lang="en-US"/>
          </a:p>
        </p:txBody>
      </p:sp>
      <p:pic>
        <p:nvPicPr>
          <p:cNvPr id="6" name="Picture 5"/>
          <p:cNvPicPr>
            <a:picLocks noChangeAspect="1"/>
          </p:cNvPicPr>
          <p:nvPr/>
        </p:nvPicPr>
        <p:blipFill>
          <a:blip r:embed="rId3"/>
          <a:stretch>
            <a:fillRect/>
          </a:stretch>
        </p:blipFill>
        <p:spPr>
          <a:xfrm>
            <a:off x="0" y="-228600"/>
            <a:ext cx="9829800" cy="7315200"/>
          </a:xfrm>
          <a:prstGeom prst="rect">
            <a:avLst/>
          </a:prstGeom>
        </p:spPr>
      </p:pic>
    </p:spTree>
    <p:extLst>
      <p:ext uri="{BB962C8B-B14F-4D97-AF65-F5344CB8AC3E}">
        <p14:creationId xmlns:p14="http://schemas.microsoft.com/office/powerpoint/2010/main" val="1622070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lstStyle/>
          <a:p>
            <a:r>
              <a:rPr lang="en-US" sz="3800" dirty="0">
                <a:latin typeface="Comic Sans MS" panose="030F0702030302020204" pitchFamily="66" charset="0"/>
              </a:rPr>
              <a:t>Providers motivated to fulfill patient desires, regardless of appropriateness</a:t>
            </a:r>
          </a:p>
        </p:txBody>
      </p:sp>
      <p:sp>
        <p:nvSpPr>
          <p:cNvPr id="4" name="Content Placeholder 3"/>
          <p:cNvSpPr>
            <a:spLocks noGrp="1"/>
          </p:cNvSpPr>
          <p:nvPr>
            <p:ph idx="1"/>
          </p:nvPr>
        </p:nvSpPr>
        <p:spPr>
          <a:xfrm>
            <a:off x="76200" y="1828800"/>
            <a:ext cx="9067800" cy="4297363"/>
          </a:xfrm>
        </p:spPr>
        <p:txBody>
          <a:bodyPr/>
          <a:lstStyle/>
          <a:p>
            <a:pPr marL="0" indent="0">
              <a:buNone/>
            </a:pPr>
            <a:endParaRPr lang="en-US" dirty="0">
              <a:latin typeface="Comic Sans MS" panose="030F0702030302020204" pitchFamily="66" charset="0"/>
            </a:endParaRPr>
          </a:p>
          <a:p>
            <a:r>
              <a:rPr lang="en-US" sz="3400" dirty="0">
                <a:latin typeface="Comic Sans MS" panose="030F0702030302020204" pitchFamily="66" charset="0"/>
              </a:rPr>
              <a:t>“Pressure to get good ratings can lead to bad medicine.”</a:t>
            </a:r>
          </a:p>
          <a:p>
            <a:endParaRPr lang="en-US" sz="3400" dirty="0">
              <a:latin typeface="Comic Sans MS" panose="030F0702030302020204" pitchFamily="66" charset="0"/>
            </a:endParaRPr>
          </a:p>
          <a:p>
            <a:pPr lvl="1"/>
            <a:r>
              <a:rPr lang="en-US" dirty="0">
                <a:latin typeface="Comic Sans MS" panose="030F0702030302020204" pitchFamily="66" charset="0"/>
              </a:rPr>
              <a:t>Dr. Stuart Younger, Professor of Bioethics and Psychiatry at the Case Western Reserve University (Hastings Center Report)</a:t>
            </a:r>
            <a:endParaRPr lang="en-US" sz="3000" dirty="0">
              <a:latin typeface="Comic Sans MS" panose="030F0702030302020204" pitchFamily="66" charset="0"/>
            </a:endParaRPr>
          </a:p>
          <a:p>
            <a:endParaRPr lang="en-US" dirty="0"/>
          </a:p>
        </p:txBody>
      </p:sp>
      <p:sp>
        <p:nvSpPr>
          <p:cNvPr id="2" name="Slide Number Placeholder 1"/>
          <p:cNvSpPr>
            <a:spLocks noGrp="1"/>
          </p:cNvSpPr>
          <p:nvPr>
            <p:ph type="sldNum" sz="quarter" idx="12"/>
          </p:nvPr>
        </p:nvSpPr>
        <p:spPr/>
        <p:txBody>
          <a:bodyPr/>
          <a:lstStyle/>
          <a:p>
            <a:pPr>
              <a:defRPr/>
            </a:pPr>
            <a:fld id="{FC104A63-7622-4A0E-8213-283EA964E1B0}" type="slidenum">
              <a:rPr lang="en-US" smtClean="0"/>
              <a:pPr>
                <a:defRPr/>
              </a:pPr>
              <a:t>24</a:t>
            </a:fld>
            <a:endParaRPr lang="en-US"/>
          </a:p>
        </p:txBody>
      </p:sp>
    </p:spTree>
    <p:extLst>
      <p:ext uri="{BB962C8B-B14F-4D97-AF65-F5344CB8AC3E}">
        <p14:creationId xmlns:p14="http://schemas.microsoft.com/office/powerpoint/2010/main" val="264123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lstStyle/>
          <a:p>
            <a:r>
              <a:rPr lang="en-US" sz="3600" dirty="0">
                <a:latin typeface="Comic Sans MS" panose="030F0702030302020204" pitchFamily="66" charset="0"/>
              </a:rPr>
              <a:t>Providers motivated to fulfill patient desires, regardless of appropriateness?</a:t>
            </a:r>
          </a:p>
        </p:txBody>
      </p:sp>
      <p:sp>
        <p:nvSpPr>
          <p:cNvPr id="3" name="Content Placeholder 2"/>
          <p:cNvSpPr>
            <a:spLocks noGrp="1"/>
          </p:cNvSpPr>
          <p:nvPr>
            <p:ph idx="1"/>
          </p:nvPr>
        </p:nvSpPr>
        <p:spPr>
          <a:xfrm>
            <a:off x="-32532" y="1743880"/>
            <a:ext cx="9258300" cy="4525963"/>
          </a:xfrm>
        </p:spPr>
        <p:txBody>
          <a:bodyPr/>
          <a:lstStyle/>
          <a:p>
            <a:endParaRPr lang="en-US" dirty="0">
              <a:latin typeface="Comic Sans MS" panose="030F0702030302020204" pitchFamily="66" charset="0"/>
            </a:endParaRPr>
          </a:p>
          <a:p>
            <a:r>
              <a:rPr lang="en-US" dirty="0">
                <a:latin typeface="Comic Sans MS" panose="030F0702030302020204" pitchFamily="66" charset="0"/>
              </a:rPr>
              <a:t>Higher intensity care is not related to better outcomes</a:t>
            </a:r>
          </a:p>
          <a:p>
            <a:endParaRPr lang="en-US" dirty="0">
              <a:latin typeface="Comic Sans MS" panose="030F0702030302020204" pitchFamily="66" charset="0"/>
            </a:endParaRPr>
          </a:p>
          <a:p>
            <a:r>
              <a:rPr lang="en-US" dirty="0">
                <a:latin typeface="Comic Sans MS" panose="030F0702030302020204" pitchFamily="66" charset="0"/>
              </a:rPr>
              <a:t>Good communication is important in addressing unreasonable expectations</a:t>
            </a:r>
          </a:p>
          <a:p>
            <a:endParaRPr lang="en-US" dirty="0"/>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25</a:t>
            </a:fld>
            <a:endParaRPr lang="en-US"/>
          </a:p>
        </p:txBody>
      </p:sp>
    </p:spTree>
    <p:extLst>
      <p:ext uri="{BB962C8B-B14F-4D97-AF65-F5344CB8AC3E}">
        <p14:creationId xmlns:p14="http://schemas.microsoft.com/office/powerpoint/2010/main" val="1774680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73342"/>
            <a:ext cx="9144000" cy="1143000"/>
          </a:xfrm>
        </p:spPr>
        <p:txBody>
          <a:bodyPr/>
          <a:lstStyle/>
          <a:p>
            <a:r>
              <a:rPr lang="en-US" dirty="0">
                <a:latin typeface="Comic Sans MS" panose="030F0702030302020204" pitchFamily="66" charset="0"/>
              </a:rPr>
              <a:t>Fenton et al. (2012)</a:t>
            </a:r>
          </a:p>
        </p:txBody>
      </p:sp>
      <p:sp>
        <p:nvSpPr>
          <p:cNvPr id="3" name="Content Placeholder 2"/>
          <p:cNvSpPr>
            <a:spLocks noGrp="1"/>
          </p:cNvSpPr>
          <p:nvPr>
            <p:ph idx="1"/>
          </p:nvPr>
        </p:nvSpPr>
        <p:spPr>
          <a:xfrm>
            <a:off x="152400" y="1219200"/>
            <a:ext cx="8915400" cy="4906963"/>
          </a:xfrm>
        </p:spPr>
        <p:txBody>
          <a:bodyPr/>
          <a:lstStyle/>
          <a:p>
            <a:pPr marL="0" indent="0">
              <a:buNone/>
            </a:pPr>
            <a:r>
              <a:rPr lang="en-US" dirty="0">
                <a:latin typeface="Times New Roman" panose="02020603050405020304" pitchFamily="18" charset="0"/>
                <a:cs typeface="Times New Roman" panose="02020603050405020304" pitchFamily="18" charset="0"/>
              </a:rPr>
              <a:t>“Patient satisfaction can be maintained in the absence of request fulfillment if physicians address patient concerns in a patient-centered way.”</a:t>
            </a:r>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26</a:t>
            </a:fld>
            <a:endParaRPr lang="en-US"/>
          </a:p>
        </p:txBody>
      </p:sp>
    </p:spTree>
    <p:extLst>
      <p:ext uri="{BB962C8B-B14F-4D97-AF65-F5344CB8AC3E}">
        <p14:creationId xmlns:p14="http://schemas.microsoft.com/office/powerpoint/2010/main" val="242246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73342"/>
            <a:ext cx="9144000" cy="1143000"/>
          </a:xfrm>
        </p:spPr>
        <p:txBody>
          <a:bodyPr/>
          <a:lstStyle/>
          <a:p>
            <a:r>
              <a:rPr lang="en-US" dirty="0">
                <a:latin typeface="Comic Sans MS" panose="030F0702030302020204" pitchFamily="66" charset="0"/>
              </a:rPr>
              <a:t>Fenton et al. (2012)</a:t>
            </a:r>
          </a:p>
        </p:txBody>
      </p:sp>
      <p:sp>
        <p:nvSpPr>
          <p:cNvPr id="3" name="Content Placeholder 2"/>
          <p:cNvSpPr>
            <a:spLocks noGrp="1"/>
          </p:cNvSpPr>
          <p:nvPr>
            <p:ph idx="1"/>
          </p:nvPr>
        </p:nvSpPr>
        <p:spPr>
          <a:xfrm>
            <a:off x="152400" y="1219200"/>
            <a:ext cx="8915400" cy="4906963"/>
          </a:xfrm>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In the ideal vision of patient-centered care, physicians deliver evidence-based care in accord with the preferences of informed patients, thereby improving satisfaction and health outcomes, while using health resources efficiently.”  </a:t>
            </a:r>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27</a:t>
            </a:fld>
            <a:endParaRPr lang="en-US"/>
          </a:p>
        </p:txBody>
      </p:sp>
    </p:spTree>
    <p:extLst>
      <p:ext uri="{BB962C8B-B14F-4D97-AF65-F5344CB8AC3E}">
        <p14:creationId xmlns:p14="http://schemas.microsoft.com/office/powerpoint/2010/main" val="1744139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73342"/>
            <a:ext cx="9144000" cy="1143000"/>
          </a:xfrm>
        </p:spPr>
        <p:txBody>
          <a:bodyPr/>
          <a:lstStyle/>
          <a:p>
            <a:r>
              <a:rPr lang="en-US" dirty="0">
                <a:latin typeface="Comic Sans MS" panose="030F0702030302020204" pitchFamily="66" charset="0"/>
              </a:rPr>
              <a:t>Fenton et al. (2012)</a:t>
            </a:r>
          </a:p>
        </p:txBody>
      </p:sp>
      <p:sp>
        <p:nvSpPr>
          <p:cNvPr id="3" name="Content Placeholder 2"/>
          <p:cNvSpPr>
            <a:spLocks noGrp="1"/>
          </p:cNvSpPr>
          <p:nvPr>
            <p:ph idx="1"/>
          </p:nvPr>
        </p:nvSpPr>
        <p:spPr>
          <a:xfrm>
            <a:off x="152400" y="1219200"/>
            <a:ext cx="8915400" cy="4906963"/>
          </a:xfrm>
        </p:spPr>
        <p:txBody>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“However, patient-centered communication requires longer visits and may be challenging for many physicians to implement.”</a:t>
            </a:r>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28</a:t>
            </a:fld>
            <a:endParaRPr lang="en-US"/>
          </a:p>
        </p:txBody>
      </p:sp>
    </p:spTree>
    <p:extLst>
      <p:ext uri="{BB962C8B-B14F-4D97-AF65-F5344CB8AC3E}">
        <p14:creationId xmlns:p14="http://schemas.microsoft.com/office/powerpoint/2010/main" val="1807556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95"/>
            <a:ext cx="9144000" cy="1143000"/>
          </a:xfrm>
        </p:spPr>
        <p:txBody>
          <a:bodyPr/>
          <a:lstStyle/>
          <a:p>
            <a:r>
              <a:rPr lang="en-US" sz="3400" dirty="0">
                <a:latin typeface="Comic Sans MS" panose="030F0702030302020204" pitchFamily="66" charset="0"/>
              </a:rPr>
              <a:t>Strategies to Address Resistance to PROs as Quality of Care Indicators</a:t>
            </a:r>
          </a:p>
        </p:txBody>
      </p:sp>
      <p:sp>
        <p:nvSpPr>
          <p:cNvPr id="3" name="Content Placeholder 2"/>
          <p:cNvSpPr>
            <a:spLocks noGrp="1"/>
          </p:cNvSpPr>
          <p:nvPr>
            <p:ph idx="1"/>
          </p:nvPr>
        </p:nvSpPr>
        <p:spPr>
          <a:xfrm>
            <a:off x="76200" y="1600200"/>
            <a:ext cx="9067800" cy="4525963"/>
          </a:xfrm>
        </p:spPr>
        <p:txBody>
          <a:bodyPr/>
          <a:lstStyle/>
          <a:p>
            <a:r>
              <a:rPr lang="en-US" dirty="0">
                <a:latin typeface="Comic Sans MS" panose="030F0702030302020204" pitchFamily="66" charset="0"/>
              </a:rPr>
              <a:t>Stakeholder involvement</a:t>
            </a:r>
          </a:p>
          <a:p>
            <a:pPr lvl="1"/>
            <a:r>
              <a:rPr lang="en-US" dirty="0">
                <a:latin typeface="Comic Sans MS" panose="030F0702030302020204" pitchFamily="66" charset="0"/>
              </a:rPr>
              <a:t>Sponsor and provider feedback</a:t>
            </a:r>
          </a:p>
          <a:p>
            <a:pPr lvl="1"/>
            <a:r>
              <a:rPr lang="en-US" dirty="0">
                <a:latin typeface="Comic Sans MS" panose="030F0702030302020204" pitchFamily="66" charset="0"/>
              </a:rPr>
              <a:t>Clinician opinion leaders</a:t>
            </a:r>
          </a:p>
          <a:p>
            <a:r>
              <a:rPr lang="en-US" dirty="0">
                <a:latin typeface="Comic Sans MS" panose="030F0702030302020204" pitchFamily="66" charset="0"/>
              </a:rPr>
              <a:t>Communication </a:t>
            </a:r>
          </a:p>
          <a:p>
            <a:pPr lvl="1"/>
            <a:r>
              <a:rPr lang="en-US" dirty="0">
                <a:latin typeface="Comic Sans MS" panose="030F0702030302020204" pitchFamily="66" charset="0"/>
              </a:rPr>
              <a:t>Conference presentations</a:t>
            </a:r>
          </a:p>
          <a:p>
            <a:pPr lvl="1"/>
            <a:r>
              <a:rPr lang="en-US" dirty="0">
                <a:latin typeface="Comic Sans MS" panose="030F0702030302020204" pitchFamily="66" charset="0"/>
              </a:rPr>
              <a:t>Webinars</a:t>
            </a:r>
          </a:p>
          <a:p>
            <a:pPr lvl="1"/>
            <a:r>
              <a:rPr lang="en-US" dirty="0">
                <a:latin typeface="Comic Sans MS" panose="030F0702030302020204" pitchFamily="66" charset="0"/>
              </a:rPr>
              <a:t>Social media</a:t>
            </a:r>
          </a:p>
          <a:p>
            <a:pPr lvl="2"/>
            <a:r>
              <a:rPr lang="en-US" dirty="0">
                <a:latin typeface="Comic Sans MS" panose="030F0702030302020204" pitchFamily="66" charset="0"/>
              </a:rPr>
              <a:t>e.g., Blogs and twitter</a:t>
            </a:r>
          </a:p>
          <a:p>
            <a:pPr lvl="1"/>
            <a:r>
              <a:rPr lang="en-US" dirty="0">
                <a:latin typeface="Comic Sans MS" panose="030F0702030302020204" pitchFamily="66" charset="0"/>
              </a:rPr>
              <a:t>Letters to editor</a:t>
            </a:r>
          </a:p>
          <a:p>
            <a:pPr lvl="1"/>
            <a:r>
              <a:rPr lang="en-US" dirty="0">
                <a:latin typeface="Comic Sans MS" panose="030F0702030302020204" pitchFamily="66" charset="0"/>
              </a:rPr>
              <a:t>Journal articles</a:t>
            </a:r>
          </a:p>
          <a:p>
            <a:pPr lvl="1"/>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29</a:t>
            </a:fld>
            <a:endParaRPr lang="en-US"/>
          </a:p>
        </p:txBody>
      </p:sp>
      <p:pic>
        <p:nvPicPr>
          <p:cNvPr id="5" name="Picture 4" descr="Blocage (technique de comba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657600"/>
            <a:ext cx="1981200" cy="1981200"/>
          </a:xfrm>
          <a:prstGeom prst="rect">
            <a:avLst/>
          </a:prstGeom>
        </p:spPr>
      </p:pic>
    </p:spTree>
    <p:extLst>
      <p:ext uri="{BB962C8B-B14F-4D97-AF65-F5344CB8AC3E}">
        <p14:creationId xmlns:p14="http://schemas.microsoft.com/office/powerpoint/2010/main" val="325714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3" y="153130"/>
            <a:ext cx="8506478" cy="909141"/>
          </a:xfrm>
        </p:spPr>
        <p:txBody>
          <a:bodyPr>
            <a:normAutofit/>
          </a:bodyPr>
          <a:lstStyle/>
          <a:p>
            <a:r>
              <a:rPr lang="en-US" sz="3000" dirty="0">
                <a:solidFill>
                  <a:schemeClr val="tx2"/>
                </a:solidFill>
              </a:rPr>
              <a:t>How Do We Measure Quality of Care?</a:t>
            </a:r>
          </a:p>
        </p:txBody>
      </p:sp>
      <p:sp>
        <p:nvSpPr>
          <p:cNvPr id="3" name="Content Placeholder 2"/>
          <p:cNvSpPr>
            <a:spLocks noGrp="1"/>
          </p:cNvSpPr>
          <p:nvPr>
            <p:ph type="body" sz="quarter" idx="10"/>
          </p:nvPr>
        </p:nvSpPr>
        <p:spPr>
          <a:xfrm>
            <a:off x="110528" y="4085242"/>
            <a:ext cx="4007586" cy="2514768"/>
          </a:xfrm>
        </p:spPr>
        <p:txBody>
          <a:bodyPr/>
          <a:lstStyle/>
          <a:p>
            <a:pPr>
              <a:lnSpc>
                <a:spcPct val="90000"/>
              </a:lnSpc>
              <a:spcBef>
                <a:spcPts val="0"/>
              </a:spcBef>
            </a:pPr>
            <a:r>
              <a:rPr lang="en-US" sz="2400" dirty="0">
                <a:solidFill>
                  <a:schemeClr val="tx2"/>
                </a:solidFill>
              </a:rPr>
              <a:t>Focus has been on expert consensus</a:t>
            </a:r>
          </a:p>
          <a:p>
            <a:pPr>
              <a:lnSpc>
                <a:spcPct val="90000"/>
              </a:lnSpc>
              <a:spcBef>
                <a:spcPts val="0"/>
              </a:spcBef>
            </a:pPr>
            <a:endParaRPr lang="en-US" sz="2400" dirty="0">
              <a:solidFill>
                <a:schemeClr val="tx2"/>
              </a:solidFill>
            </a:endParaRPr>
          </a:p>
          <a:p>
            <a:pPr>
              <a:lnSpc>
                <a:spcPct val="90000"/>
              </a:lnSpc>
              <a:spcBef>
                <a:spcPts val="0"/>
              </a:spcBef>
            </a:pPr>
            <a:r>
              <a:rPr lang="en-US" sz="2400" dirty="0">
                <a:solidFill>
                  <a:schemeClr val="tx2"/>
                </a:solidFill>
              </a:rPr>
              <a:t>Variant of RAND Delphi Method</a:t>
            </a:r>
          </a:p>
        </p:txBody>
      </p:sp>
      <p:pic>
        <p:nvPicPr>
          <p:cNvPr id="4" name="Picture 3" descr="doctor_male_patien_1368608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35" y="1689048"/>
            <a:ext cx="3505200" cy="2194560"/>
          </a:xfrm>
          <a:prstGeom prst="rect">
            <a:avLst/>
          </a:prstGeom>
        </p:spPr>
      </p:pic>
    </p:spTree>
    <p:extLst>
      <p:ext uri="{BB962C8B-B14F-4D97-AF65-F5344CB8AC3E}">
        <p14:creationId xmlns:p14="http://schemas.microsoft.com/office/powerpoint/2010/main" val="730293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4B76091-6E7F-47D4-BCEF-D4FB530B7746}" type="slidenum">
              <a:rPr lang="en-US" smtClean="0"/>
              <a:pPr>
                <a:defRPr/>
              </a:pPr>
              <a:t>30</a:t>
            </a:fld>
            <a:endParaRPr lang="en-US"/>
          </a:p>
        </p:txBody>
      </p:sp>
      <p:sp>
        <p:nvSpPr>
          <p:cNvPr id="6" name="Rectangle 1"/>
          <p:cNvSpPr>
            <a:spLocks noChangeArrowheads="1"/>
          </p:cNvSpPr>
          <p:nvPr/>
        </p:nvSpPr>
        <p:spPr bwMode="auto">
          <a:xfrm>
            <a:off x="76201" y="-41512"/>
            <a:ext cx="9067800" cy="714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dirty="0">
                <a:ln>
                  <a:noFill/>
                </a:ln>
                <a:effectLst/>
                <a:latin typeface="Comic Sans MS" panose="030F0702030302020204" pitchFamily="66" charset="0"/>
              </a:rPr>
              <a:t>Podcast Addressing Concerns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dirty="0">
                <a:ln>
                  <a:noFill/>
                </a:ln>
                <a:effectLst/>
                <a:latin typeface="Comic Sans MS" panose="030F0702030302020204" pitchFamily="66" charset="0"/>
              </a:rPr>
              <a:t>about CAHPS Surveys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mic Sans MS" panose="030F0702030302020204" pitchFamily="66" charset="0"/>
              </a:rPr>
              <a:t>Can patients really report on the quality of the care they receive?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mic Sans MS" panose="030F0702030302020204" pitchFamily="66" charset="0"/>
              </a:rPr>
              <a:t>Do patients’ expectations affect how they respond to CAHPS survey questions about their providers?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mic Sans MS" panose="030F0702030302020204" pitchFamily="66" charset="0"/>
              </a:rPr>
              <a:t>Is there a tradeoff between positive patient experiences and favorable clinical outcomes?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mic Sans MS" panose="030F0702030302020204" pitchFamily="66" charset="0"/>
              </a:rPr>
              <a:t>To help users of CAHPS surveys address these and other questions, the Agency for Healthcare Research and Quality (AHRQ) released a podcast: “CAHPS Surveys: Sorting Fact From Fiction,” featuring Rebecca </a:t>
            </a:r>
            <a:r>
              <a:rPr kumimoji="0" lang="en-US" altLang="en-US" sz="2000" b="0" i="0" u="none" strike="noStrike" cap="none" normalizeH="0" baseline="0" dirty="0" err="1">
                <a:ln>
                  <a:noFill/>
                </a:ln>
                <a:solidFill>
                  <a:schemeClr val="tx1"/>
                </a:solidFill>
                <a:effectLst/>
                <a:latin typeface="Comic Sans MS" panose="030F0702030302020204" pitchFamily="66" charset="0"/>
              </a:rPr>
              <a:t>Anhang</a:t>
            </a:r>
            <a:r>
              <a:rPr kumimoji="0" lang="en-US" altLang="en-US" sz="2000" b="0" i="0" u="none" strike="noStrike" cap="none" normalizeH="0" baseline="0" dirty="0">
                <a:ln>
                  <a:noFill/>
                </a:ln>
                <a:solidFill>
                  <a:schemeClr val="tx1"/>
                </a:solidFill>
                <a:effectLst/>
                <a:latin typeface="Comic Sans MS" panose="030F0702030302020204" pitchFamily="66" charset="0"/>
              </a:rPr>
              <a:t> Price, PhD.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omic Sans MS" panose="030F0702030302020204" pitchFamily="66" charset="0"/>
              </a:rPr>
              <a:t>Listen to this podcast: </a:t>
            </a:r>
            <a:r>
              <a:rPr kumimoji="0" lang="en-US" altLang="en-US" sz="2000" b="0" i="0" u="none" strike="noStrike" cap="none" normalizeH="0" baseline="0" dirty="0">
                <a:ln>
                  <a:noFill/>
                </a:ln>
                <a:solidFill>
                  <a:schemeClr val="tx1"/>
                </a:solidFill>
                <a:effectLst/>
                <a:latin typeface="Comic Sans MS" panose="030F0702030302020204" pitchFamily="66" charset="0"/>
                <a:hlinkClick r:id="rId2"/>
              </a:rPr>
              <a:t>https</a:t>
            </a:r>
            <a:r>
              <a:rPr kumimoji="0" lang="en-US" altLang="en-US" sz="2000" b="0" i="0" u="none" strike="noStrike" cap="none" normalizeH="0" baseline="0">
                <a:ln>
                  <a:noFill/>
                </a:ln>
                <a:solidFill>
                  <a:schemeClr val="tx1"/>
                </a:solidFill>
                <a:effectLst/>
                <a:latin typeface="Comic Sans MS" panose="030F0702030302020204" pitchFamily="66" charset="0"/>
                <a:hlinkClick r:id="rId2"/>
              </a:rPr>
              <a:t>://cahps.ahrq.gov/news-and-events/podcasts/cahps-surveys-podcast.html</a:t>
            </a:r>
            <a:endParaRPr kumimoji="0" lang="en-US" altLang="en-US" sz="20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b="0" dirty="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b="0" dirty="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b="0" dirty="0">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1005224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467850" cy="1143000"/>
          </a:xfrm>
        </p:spPr>
        <p:txBody>
          <a:bodyPr/>
          <a:lstStyle/>
          <a:p>
            <a:br>
              <a:rPr lang="en-US" sz="3800">
                <a:latin typeface="Comic Sans MS" panose="030F0702030302020204" pitchFamily="66" charset="0"/>
              </a:rPr>
            </a:br>
            <a:r>
              <a:rPr lang="en-US" sz="3800">
                <a:latin typeface="Comic Sans MS" panose="030F0702030302020204" pitchFamily="66" charset="0"/>
              </a:rPr>
              <a:t> </a:t>
            </a:r>
            <a:r>
              <a:rPr lang="en-US" sz="3800" dirty="0">
                <a:latin typeface="Comic Sans MS" panose="030F0702030302020204" pitchFamily="66" charset="0"/>
              </a:rPr>
              <a:t>HCAHPS Survey, Pain Management, and Opioid Misuse: The CMS Perspective</a:t>
            </a:r>
            <a:br>
              <a:rPr lang="en-US" dirty="0"/>
            </a:br>
            <a:endParaRPr lang="en-US" dirty="0"/>
          </a:p>
        </p:txBody>
      </p:sp>
      <p:sp>
        <p:nvSpPr>
          <p:cNvPr id="3" name="Content Placeholder 2"/>
          <p:cNvSpPr>
            <a:spLocks noGrp="1"/>
          </p:cNvSpPr>
          <p:nvPr>
            <p:ph idx="1"/>
          </p:nvPr>
        </p:nvSpPr>
        <p:spPr>
          <a:xfrm>
            <a:off x="152400" y="1600200"/>
            <a:ext cx="8991600" cy="4525963"/>
          </a:xfrm>
        </p:spPr>
        <p:txBody>
          <a:bodyPr/>
          <a:lstStyle/>
          <a:p>
            <a:pPr marL="0" indent="0" algn="ctr">
              <a:buNone/>
            </a:pPr>
            <a:r>
              <a:rPr lang="en-US" i="1" dirty="0"/>
              <a:t>Clarifying Facts, Myths, and Approaches </a:t>
            </a:r>
          </a:p>
          <a:p>
            <a:pPr marL="0" indent="0">
              <a:buNone/>
            </a:pPr>
            <a:endParaRPr lang="en-US" sz="1300" dirty="0">
              <a:hlinkClick r:id="rId2"/>
            </a:endParaRPr>
          </a:p>
          <a:p>
            <a:pPr marL="0" indent="0">
              <a:buNone/>
            </a:pPr>
            <a:r>
              <a:rPr lang="en-US" sz="2400" dirty="0">
                <a:latin typeface="Times New Roman" panose="02020603050405020304" pitchFamily="18" charset="0"/>
                <a:cs typeface="Times New Roman" panose="02020603050405020304" pitchFamily="18" charset="0"/>
                <a:hlinkClick r:id="rId2"/>
              </a:rPr>
              <a:t>CMS believes that effective communication with patients about pain and treatment, including options other than prescription medicine when appropriate, is the preferred way to improve patient experience of care.  In the process of developing the HCAHPS Survey, we did not find that experience with pain dominated patients’ overall assessment of the hospital experience.  </a:t>
            </a:r>
            <a:endParaRPr lang="en-US" sz="1300" dirty="0">
              <a:hlinkClick r:id="rId2"/>
            </a:endParaRPr>
          </a:p>
          <a:p>
            <a:pPr marL="0" indent="0">
              <a:buNone/>
            </a:pPr>
            <a:endParaRPr lang="en-US" sz="1300" dirty="0">
              <a:hlinkClick r:id="rId2"/>
            </a:endParaRPr>
          </a:p>
          <a:p>
            <a:pPr marL="0" indent="0">
              <a:buNone/>
            </a:pPr>
            <a:endParaRPr lang="en-US" sz="1300" dirty="0">
              <a:hlinkClick r:id="rId2"/>
            </a:endParaRPr>
          </a:p>
          <a:p>
            <a:pPr marL="0" indent="0">
              <a:buNone/>
            </a:pPr>
            <a:r>
              <a:rPr lang="en-US" sz="1300" dirty="0">
                <a:hlinkClick r:id="rId2"/>
              </a:rPr>
              <a:t>http://www.qualityreportingcenter.com/wp-content/uploads/2016/02/IQR_20160126_QATranscript_vFINAL508.pdf</a:t>
            </a:r>
            <a:endParaRPr lang="en-US" sz="1300" dirty="0"/>
          </a:p>
          <a:p>
            <a:endParaRPr lang="en-US" dirty="0"/>
          </a:p>
          <a:p>
            <a:endParaRPr lang="en-US" dirty="0"/>
          </a:p>
        </p:txBody>
      </p:sp>
      <p:sp>
        <p:nvSpPr>
          <p:cNvPr id="4" name="Slide Number Placeholder 3"/>
          <p:cNvSpPr>
            <a:spLocks noGrp="1"/>
          </p:cNvSpPr>
          <p:nvPr>
            <p:ph type="sldNum" sz="quarter" idx="12"/>
          </p:nvPr>
        </p:nvSpPr>
        <p:spPr>
          <a:xfrm>
            <a:off x="7372350" y="6646545"/>
            <a:ext cx="2400300" cy="476250"/>
          </a:xfrm>
        </p:spPr>
        <p:txBody>
          <a:bodyPr/>
          <a:lstStyle/>
          <a:p>
            <a:pPr>
              <a:defRPr/>
            </a:pPr>
            <a:fld id="{0C5144EA-161E-419D-B606-46724030BA3B}" type="slidenum">
              <a:rPr lang="en-US" smtClean="0"/>
              <a:pPr>
                <a:defRPr/>
              </a:pPr>
              <a:t>31</a:t>
            </a:fld>
            <a:endParaRPr lang="en-US"/>
          </a:p>
        </p:txBody>
      </p:sp>
    </p:spTree>
    <p:extLst>
      <p:ext uri="{BB962C8B-B14F-4D97-AF65-F5344CB8AC3E}">
        <p14:creationId xmlns:p14="http://schemas.microsoft.com/office/powerpoint/2010/main" val="4062161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32</a:t>
            </a:fld>
            <a:endParaRPr lang="en-US"/>
          </a:p>
        </p:txBody>
      </p:sp>
      <p:pic>
        <p:nvPicPr>
          <p:cNvPr id="5" name="Picture 4"/>
          <p:cNvPicPr/>
          <p:nvPr/>
        </p:nvPicPr>
        <p:blipFill>
          <a:blip r:embed="rId2"/>
          <a:stretch>
            <a:fillRect/>
          </a:stretch>
        </p:blipFill>
        <p:spPr>
          <a:xfrm>
            <a:off x="228600" y="76200"/>
            <a:ext cx="8305800" cy="62484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253840" y="1625320"/>
              <a:ext cx="4069440" cy="923400"/>
            </p14:xfrm>
          </p:contentPart>
        </mc:Choice>
        <mc:Fallback xmlns="">
          <p:pic>
            <p:nvPicPr>
              <p:cNvPr id="2" name="Ink 1"/>
              <p:cNvPicPr/>
              <p:nvPr/>
            </p:nvPicPr>
            <p:blipFill>
              <a:blip r:embed="rId4"/>
              <a:stretch>
                <a:fillRect/>
              </a:stretch>
            </p:blipFill>
            <p:spPr>
              <a:xfrm>
                <a:off x="2205964" y="1529237"/>
                <a:ext cx="4165192" cy="11152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2345280" y="3353320"/>
              <a:ext cx="3822120" cy="825840"/>
            </p14:xfrm>
          </p:contentPart>
        </mc:Choice>
        <mc:Fallback xmlns="">
          <p:pic>
            <p:nvPicPr>
              <p:cNvPr id="3" name="Ink 2"/>
              <p:cNvPicPr/>
              <p:nvPr/>
            </p:nvPicPr>
            <p:blipFill>
              <a:blip r:embed="rId6"/>
              <a:stretch>
                <a:fillRect/>
              </a:stretch>
            </p:blipFill>
            <p:spPr>
              <a:xfrm>
                <a:off x="2297405" y="3257242"/>
                <a:ext cx="3917871" cy="1017636"/>
              </a:xfrm>
              <a:prstGeom prst="rect">
                <a:avLst/>
              </a:prstGeom>
            </p:spPr>
          </p:pic>
        </mc:Fallback>
      </mc:AlternateContent>
    </p:spTree>
    <p:extLst>
      <p:ext uri="{BB962C8B-B14F-4D97-AF65-F5344CB8AC3E}">
        <p14:creationId xmlns:p14="http://schemas.microsoft.com/office/powerpoint/2010/main" val="3400187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417638"/>
          </a:xfrm>
        </p:spPr>
        <p:txBody>
          <a:bodyPr/>
          <a:lstStyle/>
          <a:p>
            <a:r>
              <a:rPr lang="en-US" dirty="0">
                <a:latin typeface="Comic Sans MS" panose="030F0702030302020204" pitchFamily="66" charset="0"/>
              </a:rPr>
              <a:t>CAHPS Articles</a:t>
            </a:r>
          </a:p>
        </p:txBody>
      </p:sp>
      <p:sp>
        <p:nvSpPr>
          <p:cNvPr id="3" name="Content Placeholder 2"/>
          <p:cNvSpPr>
            <a:spLocks noGrp="1"/>
          </p:cNvSpPr>
          <p:nvPr>
            <p:ph idx="1"/>
          </p:nvPr>
        </p:nvSpPr>
        <p:spPr>
          <a:xfrm>
            <a:off x="0" y="1295400"/>
            <a:ext cx="9144000" cy="4854647"/>
          </a:xfrm>
        </p:spPr>
        <p:txBody>
          <a:bodyPr/>
          <a:lstStyle/>
          <a:p>
            <a:pPr marL="0" lvl="0" indent="0">
              <a:buNone/>
            </a:pPr>
            <a:r>
              <a:rPr lang="en-US" dirty="0"/>
              <a:t>	</a:t>
            </a:r>
            <a:r>
              <a:rPr lang="en-US" sz="3000" dirty="0">
                <a:latin typeface="Comic Sans MS" panose="030F0702030302020204" pitchFamily="66" charset="0"/>
              </a:rPr>
              <a:t>Price, R. A. et al.  (2015). Should health care providers be accountable for patients’ care experiences?  </a:t>
            </a:r>
            <a:r>
              <a:rPr lang="en-US" sz="3000" u="sng" dirty="0">
                <a:latin typeface="Comic Sans MS" panose="030F0702030302020204" pitchFamily="66" charset="0"/>
              </a:rPr>
              <a:t>JGIM</a:t>
            </a:r>
            <a:r>
              <a:rPr lang="en-US" sz="3000" dirty="0">
                <a:latin typeface="Comic Sans MS" panose="030F0702030302020204" pitchFamily="66" charset="0"/>
              </a:rPr>
              <a:t>, </a:t>
            </a:r>
            <a:r>
              <a:rPr lang="en-US" sz="3000" u="sng" dirty="0">
                <a:latin typeface="Comic Sans MS" panose="030F0702030302020204" pitchFamily="66" charset="0"/>
              </a:rPr>
              <a:t>30</a:t>
            </a:r>
            <a:r>
              <a:rPr lang="en-US" sz="3000" dirty="0">
                <a:latin typeface="Comic Sans MS" panose="030F0702030302020204" pitchFamily="66" charset="0"/>
              </a:rPr>
              <a:t>, 253-256.</a:t>
            </a:r>
          </a:p>
          <a:p>
            <a:pPr marL="0" indent="0">
              <a:buNone/>
            </a:pPr>
            <a:r>
              <a:rPr lang="en-US" sz="3000" dirty="0">
                <a:latin typeface="Comic Sans MS" panose="030F0702030302020204" pitchFamily="66" charset="0"/>
              </a:rPr>
              <a:t>	Price, R. A. et al.  (2014). Examining the role of patient experience surveys in measuring health care quality.  </a:t>
            </a:r>
            <a:r>
              <a:rPr lang="en-US" sz="3000" u="sng" dirty="0">
                <a:latin typeface="Comic Sans MS" panose="030F0702030302020204" pitchFamily="66" charset="0"/>
              </a:rPr>
              <a:t>Medical Care Research and Review</a:t>
            </a:r>
            <a:r>
              <a:rPr lang="en-US" sz="3000" dirty="0">
                <a:latin typeface="Comic Sans MS" panose="030F0702030302020204" pitchFamily="66" charset="0"/>
              </a:rPr>
              <a:t>, </a:t>
            </a:r>
            <a:r>
              <a:rPr lang="en-US" sz="3000" u="sng" dirty="0">
                <a:latin typeface="Comic Sans MS" panose="030F0702030302020204" pitchFamily="66" charset="0"/>
              </a:rPr>
              <a:t>71</a:t>
            </a:r>
            <a:r>
              <a:rPr lang="en-US" sz="3000" dirty="0">
                <a:latin typeface="Comic Sans MS" panose="030F0702030302020204" pitchFamily="66" charset="0"/>
              </a:rPr>
              <a:t>, 522-554.</a:t>
            </a:r>
          </a:p>
          <a:p>
            <a:pPr marL="0" indent="0">
              <a:buNone/>
            </a:pPr>
            <a:r>
              <a:rPr lang="en-US" sz="3000" dirty="0">
                <a:latin typeface="Comic Sans MS" panose="030F0702030302020204" pitchFamily="66" charset="0"/>
              </a:rPr>
              <a:t>	Xu, X. et al. (2014).  Methodological considerations when studying the association between patient-reported care experiences and mortality. </a:t>
            </a:r>
            <a:r>
              <a:rPr lang="en-US" sz="3000" u="sng" dirty="0">
                <a:latin typeface="Comic Sans MS" panose="030F0702030302020204" pitchFamily="66" charset="0"/>
              </a:rPr>
              <a:t>Health Services Res</a:t>
            </a:r>
            <a:r>
              <a:rPr lang="en-US" sz="3000" dirty="0">
                <a:latin typeface="Comic Sans MS" panose="030F0702030302020204" pitchFamily="66" charset="0"/>
              </a:rPr>
              <a:t>, </a:t>
            </a:r>
            <a:r>
              <a:rPr lang="en-US" sz="3000" u="sng" dirty="0">
                <a:latin typeface="Comic Sans MS" panose="030F0702030302020204" pitchFamily="66" charset="0"/>
              </a:rPr>
              <a:t>50</a:t>
            </a:r>
            <a:r>
              <a:rPr lang="en-US" sz="3000" dirty="0">
                <a:latin typeface="Comic Sans MS" panose="030F0702030302020204" pitchFamily="66" charset="0"/>
              </a:rPr>
              <a:t>, 1146-1161.</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0C5144EA-161E-419D-B606-46724030BA3B}" type="slidenum">
              <a:rPr lang="en-US" smtClean="0"/>
              <a:pPr>
                <a:defRPr/>
              </a:pPr>
              <a:t>33</a:t>
            </a:fld>
            <a:endParaRPr lang="en-US"/>
          </a:p>
        </p:txBody>
      </p:sp>
    </p:spTree>
    <p:extLst>
      <p:ext uri="{BB962C8B-B14F-4D97-AF65-F5344CB8AC3E}">
        <p14:creationId xmlns:p14="http://schemas.microsoft.com/office/powerpoint/2010/main" val="1134178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81000"/>
            <a:ext cx="9144000" cy="1143000"/>
          </a:xfrm>
        </p:spPr>
        <p:txBody>
          <a:bodyPr>
            <a:normAutofit fontScale="90000"/>
          </a:bodyPr>
          <a:lstStyle/>
          <a:p>
            <a:r>
              <a:rPr lang="en-US" dirty="0"/>
              <a:t> </a:t>
            </a:r>
            <a:r>
              <a:rPr lang="en-US" sz="3100" dirty="0">
                <a:latin typeface="Comic Sans MS" panose="030F0702030302020204" pitchFamily="66" charset="0"/>
              </a:rPr>
              <a:t>Some suggest patients can be “satisfied” to death.</a:t>
            </a:r>
          </a:p>
        </p:txBody>
      </p:sp>
      <p:sp>
        <p:nvSpPr>
          <p:cNvPr id="16388"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73E040E7-FA3D-4667-845D-526128C74A07}" type="slidenum">
              <a:rPr lang="en-US" smtClean="0"/>
              <a:pPr/>
              <a:t>34</a:t>
            </a:fld>
            <a:endParaRPr lang="en-US"/>
          </a:p>
        </p:txBody>
      </p:sp>
      <p:pic>
        <p:nvPicPr>
          <p:cNvPr id="6" name="Picture 5"/>
          <p:cNvPicPr>
            <a:picLocks noChangeAspect="1"/>
          </p:cNvPicPr>
          <p:nvPr/>
        </p:nvPicPr>
        <p:blipFill>
          <a:blip r:embed="rId3"/>
          <a:stretch>
            <a:fillRect/>
          </a:stretch>
        </p:blipFill>
        <p:spPr>
          <a:xfrm>
            <a:off x="0" y="457200"/>
            <a:ext cx="9144000" cy="826826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9144000" cy="1143000"/>
          </a:xfrm>
        </p:spPr>
        <p:txBody>
          <a:bodyPr>
            <a:normAutofit fontScale="90000"/>
          </a:bodyPr>
          <a:lstStyle/>
          <a:p>
            <a:r>
              <a:rPr lang="en-US" dirty="0"/>
              <a:t> </a:t>
            </a:r>
            <a:r>
              <a:rPr lang="en-US" dirty="0">
                <a:latin typeface="Comic Sans MS" panose="030F0702030302020204" pitchFamily="66" charset="0"/>
              </a:rPr>
              <a:t>Fenton et al. (2012) </a:t>
            </a:r>
            <a:br>
              <a:rPr lang="en-US" dirty="0">
                <a:latin typeface="Comic Sans MS" panose="030F0702030302020204" pitchFamily="66" charset="0"/>
              </a:rPr>
            </a:br>
            <a:r>
              <a:rPr lang="en-US" u="sng" dirty="0">
                <a:latin typeface="Comic Sans MS" panose="030F0702030302020204" pitchFamily="66" charset="0"/>
              </a:rPr>
              <a:t>Archives of Internal Medicine</a:t>
            </a:r>
          </a:p>
        </p:txBody>
      </p:sp>
      <p:sp>
        <p:nvSpPr>
          <p:cNvPr id="16387" name="Content Placeholder 2"/>
          <p:cNvSpPr>
            <a:spLocks noGrp="1"/>
          </p:cNvSpPr>
          <p:nvPr>
            <p:ph idx="1"/>
          </p:nvPr>
        </p:nvSpPr>
        <p:spPr>
          <a:xfrm>
            <a:off x="300445" y="1615141"/>
            <a:ext cx="8647611" cy="4525963"/>
          </a:xfrm>
        </p:spPr>
        <p:txBody>
          <a:bodyPr>
            <a:normAutofit fontScale="40000" lnSpcReduction="20000"/>
          </a:bodyPr>
          <a:lstStyle/>
          <a:p>
            <a:endParaRPr lang="en-US" sz="4000" dirty="0"/>
          </a:p>
          <a:p>
            <a:r>
              <a:rPr lang="en-US" sz="6000" dirty="0">
                <a:latin typeface="Comic Sans MS" panose="030F0702030302020204" pitchFamily="66" charset="0"/>
              </a:rPr>
              <a:t>Medical Expenditure Panel Survey</a:t>
            </a:r>
          </a:p>
          <a:p>
            <a:pPr lvl="1"/>
            <a:r>
              <a:rPr lang="en-US" sz="5600" dirty="0">
                <a:latin typeface="Comic Sans MS" panose="030F0702030302020204" pitchFamily="66" charset="0"/>
              </a:rPr>
              <a:t>Nationally representative survey of U.S. civilian non-institutionalized population.  Panel followed over 2 calendar years with 5 rounds of interviews.</a:t>
            </a:r>
          </a:p>
          <a:p>
            <a:pPr lvl="1"/>
            <a:endParaRPr lang="en-US" sz="5600" dirty="0">
              <a:latin typeface="Comic Sans MS" panose="030F0702030302020204" pitchFamily="66" charset="0"/>
            </a:endParaRPr>
          </a:p>
          <a:p>
            <a:r>
              <a:rPr lang="en-US" sz="6000" dirty="0">
                <a:latin typeface="Comic Sans MS" panose="030F0702030302020204" pitchFamily="66" charset="0"/>
              </a:rPr>
              <a:t>Five CAHPS item</a:t>
            </a:r>
          </a:p>
          <a:p>
            <a:pPr lvl="1"/>
            <a:r>
              <a:rPr lang="en-US" sz="5600" dirty="0">
                <a:latin typeface="Comic Sans MS" panose="030F0702030302020204" pitchFamily="66" charset="0"/>
              </a:rPr>
              <a:t>4 items from communication scale </a:t>
            </a:r>
          </a:p>
          <a:p>
            <a:pPr lvl="1"/>
            <a:r>
              <a:rPr lang="en-US" sz="5600" dirty="0">
                <a:latin typeface="Comic Sans MS" panose="030F0702030302020204" pitchFamily="66" charset="0"/>
              </a:rPr>
              <a:t>0-10 global rating of health care item</a:t>
            </a:r>
          </a:p>
          <a:p>
            <a:endParaRPr lang="en-US" sz="4000" u="sng" dirty="0">
              <a:latin typeface="Comic Sans MS" panose="030F0702030302020204" pitchFamily="66" charset="0"/>
            </a:endParaRPr>
          </a:p>
          <a:p>
            <a:pPr lvl="2"/>
            <a:endParaRPr lang="en-US" sz="4000" dirty="0">
              <a:latin typeface="Comic Sans MS" panose="030F0702030302020204" pitchFamily="66" charset="0"/>
            </a:endParaRPr>
          </a:p>
          <a:p>
            <a:r>
              <a:rPr lang="en-US" sz="6000" dirty="0">
                <a:latin typeface="Comic Sans MS" panose="030F0702030302020204" pitchFamily="66" charset="0"/>
              </a:rPr>
              <a:t>Results interpreted as indicating that acceding to patient demands results in expensive and dangerous treatment.</a:t>
            </a:r>
          </a:p>
          <a:p>
            <a:endParaRPr lang="en-US" sz="4000" dirty="0"/>
          </a:p>
          <a:p>
            <a:endParaRPr lang="en-US" sz="4000" dirty="0"/>
          </a:p>
          <a:p>
            <a:endParaRPr lang="en-US" sz="4200" dirty="0"/>
          </a:p>
          <a:p>
            <a:endParaRPr lang="en-US" sz="4600" dirty="0"/>
          </a:p>
          <a:p>
            <a:pPr lvl="1"/>
            <a:endParaRPr lang="en-US" sz="4000" dirty="0"/>
          </a:p>
          <a:p>
            <a:endParaRPr lang="en-US" sz="2000" dirty="0"/>
          </a:p>
        </p:txBody>
      </p:sp>
      <p:sp>
        <p:nvSpPr>
          <p:cNvPr id="16388"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73E040E7-FA3D-4667-845D-526128C74A07}" type="slidenum">
              <a:rPr lang="en-US" smtClean="0"/>
              <a:pPr/>
              <a:t>35</a:t>
            </a:fld>
            <a:endParaRPr lang="en-US"/>
          </a:p>
        </p:txBody>
      </p:sp>
    </p:spTree>
    <p:extLst>
      <p:ext uri="{BB962C8B-B14F-4D97-AF65-F5344CB8AC3E}">
        <p14:creationId xmlns:p14="http://schemas.microsoft.com/office/powerpoint/2010/main" val="400565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00200"/>
          </a:xfrm>
        </p:spPr>
        <p:txBody>
          <a:bodyPr/>
          <a:lstStyle/>
          <a:p>
            <a:r>
              <a:rPr lang="en-US" sz="3600" dirty="0">
                <a:latin typeface="Comic Sans MS" panose="030F0702030302020204" pitchFamily="66" charset="0"/>
              </a:rPr>
              <a:t>Five Concerns with Fenton et al. </a:t>
            </a:r>
            <a:endParaRPr lang="en-US" sz="3600" dirty="0">
              <a:solidFill>
                <a:srgbClr val="92D050"/>
              </a:solidFill>
              <a:latin typeface="Comic Sans MS" panose="030F0702030302020204" pitchFamily="66" charset="0"/>
            </a:endParaRPr>
          </a:p>
        </p:txBody>
      </p:sp>
      <p:sp>
        <p:nvSpPr>
          <p:cNvPr id="3" name="Content Placeholder 2"/>
          <p:cNvSpPr>
            <a:spLocks noGrp="1"/>
          </p:cNvSpPr>
          <p:nvPr>
            <p:ph idx="1"/>
          </p:nvPr>
        </p:nvSpPr>
        <p:spPr>
          <a:xfrm>
            <a:off x="0" y="1119116"/>
            <a:ext cx="8915400" cy="4876800"/>
          </a:xfrm>
        </p:spPr>
        <p:txBody>
          <a:bodyPr>
            <a:noAutofit/>
          </a:bodyPr>
          <a:lstStyle/>
          <a:p>
            <a:pPr marL="457200" indent="-457200">
              <a:spcBef>
                <a:spcPts val="0"/>
              </a:spcBef>
              <a:buFont typeface="+mj-lt"/>
              <a:buAutoNum type="arabicPeriod"/>
            </a:pPr>
            <a:r>
              <a:rPr lang="en-US" sz="2600" dirty="0">
                <a:latin typeface="Comic Sans MS" panose="030F0702030302020204" pitchFamily="66" charset="0"/>
              </a:rPr>
              <a:t>Associations may be due to unmeasured variables (e.g., severity of illness).</a:t>
            </a:r>
          </a:p>
          <a:p>
            <a:pPr marL="457200" indent="-457200">
              <a:spcBef>
                <a:spcPts val="0"/>
              </a:spcBef>
              <a:buFont typeface="+mj-lt"/>
              <a:buAutoNum type="arabicPeriod"/>
            </a:pPr>
            <a:endParaRPr lang="en-US" sz="2200" dirty="0">
              <a:latin typeface="Comic Sans MS" panose="030F0702030302020204" pitchFamily="66" charset="0"/>
            </a:endParaRPr>
          </a:p>
          <a:p>
            <a:pPr marL="685800" lvl="1">
              <a:spcBef>
                <a:spcPts val="0"/>
              </a:spcBef>
              <a:buFontTx/>
              <a:buChar char="-"/>
            </a:pPr>
            <a:r>
              <a:rPr lang="en-US" sz="1800" dirty="0">
                <a:latin typeface="Comic Sans MS" panose="030F0702030302020204" pitchFamily="66" charset="0"/>
              </a:rPr>
              <a:t>Sicker patients may need more information</a:t>
            </a:r>
          </a:p>
          <a:p>
            <a:pPr marL="685800" lvl="1">
              <a:spcBef>
                <a:spcPts val="0"/>
              </a:spcBef>
              <a:buFontTx/>
              <a:buChar char="-"/>
            </a:pPr>
            <a:r>
              <a:rPr lang="en-US" sz="1800" dirty="0">
                <a:latin typeface="Comic Sans MS" panose="030F0702030302020204" pitchFamily="66" charset="0"/>
              </a:rPr>
              <a:t>Clinicians may spend more time with them.</a:t>
            </a:r>
          </a:p>
          <a:p>
            <a:pPr marL="457200" indent="-457200">
              <a:spcBef>
                <a:spcPts val="0"/>
              </a:spcBef>
              <a:buFont typeface="+mj-lt"/>
              <a:buAutoNum type="arabicPeriod"/>
            </a:pPr>
            <a:endParaRPr lang="en-US" sz="2200" dirty="0">
              <a:latin typeface="Comic Sans MS" panose="030F0702030302020204" pitchFamily="66" charset="0"/>
            </a:endParaRPr>
          </a:p>
          <a:p>
            <a:pPr marL="457200" indent="-457200">
              <a:spcBef>
                <a:spcPts val="0"/>
              </a:spcBef>
              <a:buFont typeface="+mj-lt"/>
              <a:buAutoNum type="arabicPeriod"/>
            </a:pPr>
            <a:r>
              <a:rPr lang="en-US" sz="2600" dirty="0">
                <a:latin typeface="Comic Sans MS" panose="030F0702030302020204" pitchFamily="66" charset="0"/>
              </a:rPr>
              <a:t>Estimated effect was implausibly large, suggesting good patient experience is more dangerous than having major chronic conditions.</a:t>
            </a:r>
          </a:p>
          <a:p>
            <a:pPr marL="457200" indent="-457200">
              <a:spcBef>
                <a:spcPts val="0"/>
              </a:spcBef>
              <a:buFont typeface="+mj-lt"/>
              <a:buAutoNum type="arabicPeriod"/>
            </a:pPr>
            <a:endParaRPr lang="en-US" sz="2200" dirty="0">
              <a:latin typeface="Comic Sans MS" panose="030F0702030302020204" pitchFamily="66" charset="0"/>
            </a:endParaRPr>
          </a:p>
          <a:p>
            <a:pPr marL="457200" indent="-457200">
              <a:spcBef>
                <a:spcPts val="0"/>
              </a:spcBef>
              <a:buFont typeface="+mj-lt"/>
              <a:buAutoNum type="arabicPeriod"/>
            </a:pPr>
            <a:r>
              <a:rPr lang="en-US" sz="2600" dirty="0">
                <a:latin typeface="Comic Sans MS" panose="030F0702030302020204" pitchFamily="66" charset="0"/>
              </a:rPr>
              <a:t>Only amenable deaths can be prevented by health care.</a:t>
            </a:r>
          </a:p>
          <a:p>
            <a:pPr marL="457200" indent="-457200">
              <a:spcBef>
                <a:spcPts val="0"/>
              </a:spcBef>
              <a:buFont typeface="+mj-lt"/>
              <a:buAutoNum type="arabicPeriod"/>
            </a:pPr>
            <a:endParaRPr lang="en-US" sz="2200" dirty="0">
              <a:latin typeface="Comic Sans MS" panose="030F0702030302020204" pitchFamily="66" charset="0"/>
            </a:endParaRPr>
          </a:p>
          <a:p>
            <a:pPr marL="685800" lvl="1">
              <a:spcBef>
                <a:spcPts val="0"/>
              </a:spcBef>
              <a:buFontTx/>
              <a:buChar char="-"/>
            </a:pPr>
            <a:r>
              <a:rPr lang="en-US" sz="1800" dirty="0">
                <a:latin typeface="Comic Sans MS" panose="030F0702030302020204" pitchFamily="66" charset="0"/>
              </a:rPr>
              <a:t>Prognosis for those with end-stage pancreatic cancer is not modifiable      </a:t>
            </a:r>
          </a:p>
          <a:p>
            <a:pPr marL="400050" lvl="1" indent="0">
              <a:spcBef>
                <a:spcPts val="0"/>
              </a:spcBef>
              <a:buNone/>
            </a:pPr>
            <a:r>
              <a:rPr lang="en-US" sz="1800" dirty="0">
                <a:latin typeface="Comic Sans MS" panose="030F0702030302020204" pitchFamily="66" charset="0"/>
              </a:rPr>
              <a:t>    by the type of care they receive.</a:t>
            </a:r>
          </a:p>
          <a:p>
            <a:pPr marL="400050" lvl="1" indent="0">
              <a:spcBef>
                <a:spcPts val="0"/>
              </a:spcBef>
              <a:buNone/>
            </a:pPr>
            <a:r>
              <a:rPr lang="en-US" sz="1800" dirty="0">
                <a:latin typeface="Comic Sans MS" panose="030F0702030302020204" pitchFamily="66" charset="0"/>
              </a:rPr>
              <a:t>-  Only 21% of the 1,287 deaths in the study were amenable to health care.</a:t>
            </a:r>
          </a:p>
          <a:p>
            <a:pPr marL="0" indent="0">
              <a:spcBef>
                <a:spcPts val="0"/>
              </a:spcBef>
              <a:buNone/>
            </a:pPr>
            <a:endParaRPr lang="en-US" sz="2200" dirty="0">
              <a:latin typeface="Comic Sans MS" panose="030F0702030302020204" pitchFamily="66" charset="0"/>
            </a:endParaRPr>
          </a:p>
        </p:txBody>
      </p:sp>
      <p:sp>
        <p:nvSpPr>
          <p:cNvPr id="5" name="Slide Number Placeholder 4"/>
          <p:cNvSpPr>
            <a:spLocks noGrp="1"/>
          </p:cNvSpPr>
          <p:nvPr>
            <p:ph type="sldNum" sz="quarter" idx="10"/>
          </p:nvPr>
        </p:nvSpPr>
        <p:spPr/>
        <p:txBody>
          <a:bodyPr/>
          <a:lstStyle/>
          <a:p>
            <a:pPr>
              <a:defRPr/>
            </a:pPr>
            <a:fld id="{9AB162CF-54A4-474D-86DF-DEF2AFD8F3D3}" type="slidenum">
              <a:rPr lang="en-US" smtClean="0">
                <a:solidFill>
                  <a:srgbClr val="000000">
                    <a:tint val="75000"/>
                  </a:srgbClr>
                </a:solidFill>
              </a:rPr>
              <a:pPr>
                <a:defRPr/>
              </a:pPr>
              <a:t>36</a:t>
            </a:fld>
            <a:endParaRPr lang="en-US" dirty="0">
              <a:solidFill>
                <a:srgbClr val="000000">
                  <a:tint val="75000"/>
                </a:srgbClr>
              </a:solidFill>
            </a:endParaRPr>
          </a:p>
        </p:txBody>
      </p:sp>
    </p:spTree>
    <p:extLst>
      <p:ext uri="{BB962C8B-B14F-4D97-AF65-F5344CB8AC3E}">
        <p14:creationId xmlns:p14="http://schemas.microsoft.com/office/powerpoint/2010/main" val="1586544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00200"/>
          </a:xfrm>
        </p:spPr>
        <p:txBody>
          <a:bodyPr/>
          <a:lstStyle/>
          <a:p>
            <a:r>
              <a:rPr lang="en-US" sz="3600" dirty="0">
                <a:latin typeface="Comic Sans MS" panose="030F0702030302020204" pitchFamily="66" charset="0"/>
              </a:rPr>
              <a:t>Five Concerns with Fenton et al. </a:t>
            </a:r>
            <a:endParaRPr lang="en-US" sz="3600" dirty="0">
              <a:solidFill>
                <a:srgbClr val="92D050"/>
              </a:solidFill>
              <a:latin typeface="Comic Sans MS" panose="030F0702030302020204" pitchFamily="66" charset="0"/>
            </a:endParaRPr>
          </a:p>
        </p:txBody>
      </p:sp>
      <p:sp>
        <p:nvSpPr>
          <p:cNvPr id="3" name="Content Placeholder 2"/>
          <p:cNvSpPr>
            <a:spLocks noGrp="1"/>
          </p:cNvSpPr>
          <p:nvPr>
            <p:ph idx="1"/>
          </p:nvPr>
        </p:nvSpPr>
        <p:spPr>
          <a:xfrm>
            <a:off x="0" y="1634983"/>
            <a:ext cx="8915400" cy="4876800"/>
          </a:xfrm>
        </p:spPr>
        <p:txBody>
          <a:bodyPr>
            <a:noAutofit/>
          </a:bodyPr>
          <a:lstStyle/>
          <a:p>
            <a:pPr marL="457200" indent="-457200">
              <a:spcBef>
                <a:spcPts val="0"/>
              </a:spcBef>
              <a:buAutoNum type="arabicPeriod" startAt="4"/>
            </a:pPr>
            <a:r>
              <a:rPr lang="en-US" sz="2800" dirty="0">
                <a:latin typeface="Comic Sans MS" panose="030F0702030302020204" pitchFamily="66" charset="0"/>
              </a:rPr>
              <a:t>Patient experiences with care vary over time.</a:t>
            </a:r>
          </a:p>
          <a:p>
            <a:pPr marL="0" indent="0">
              <a:spcBef>
                <a:spcPts val="0"/>
              </a:spcBef>
              <a:buNone/>
            </a:pPr>
            <a:endParaRPr lang="en-US" sz="2800" dirty="0">
              <a:latin typeface="Comic Sans MS" panose="030F0702030302020204" pitchFamily="66" charset="0"/>
            </a:endParaRPr>
          </a:p>
          <a:p>
            <a:pPr marL="857250" lvl="1" indent="-457200">
              <a:spcBef>
                <a:spcPts val="0"/>
              </a:spcBef>
            </a:pPr>
            <a:r>
              <a:rPr lang="en-US" sz="2200" dirty="0">
                <a:latin typeface="Comic Sans MS" panose="030F0702030302020204" pitchFamily="66" charset="0"/>
              </a:rPr>
              <a:t>Used CAHPS data at MEPS round 2 to predict mortality 3 months to 6 years later.</a:t>
            </a:r>
          </a:p>
          <a:p>
            <a:pPr marL="857250" lvl="1" indent="-457200">
              <a:spcBef>
                <a:spcPts val="0"/>
              </a:spcBef>
            </a:pPr>
            <a:r>
              <a:rPr lang="en-US" sz="2200" dirty="0">
                <a:latin typeface="Comic Sans MS" panose="030F0702030302020204" pitchFamily="66" charset="0"/>
              </a:rPr>
              <a:t>&gt; half of deaths occurred more than 2 years later.</a:t>
            </a:r>
          </a:p>
          <a:p>
            <a:pPr marL="857250" lvl="1" indent="-457200">
              <a:spcBef>
                <a:spcPts val="0"/>
              </a:spcBef>
            </a:pPr>
            <a:r>
              <a:rPr lang="en-US" sz="2200" dirty="0">
                <a:latin typeface="Comic Sans MS" panose="030F0702030302020204" pitchFamily="66" charset="0"/>
              </a:rPr>
              <a:t>Among those with best (quartile 4) experiences at round 2, &gt; half had worse experiences 1 year later</a:t>
            </a:r>
          </a:p>
          <a:p>
            <a:pPr marL="857250" lvl="1" indent="-457200">
              <a:spcBef>
                <a:spcPts val="0"/>
              </a:spcBef>
            </a:pPr>
            <a:endParaRPr lang="en-US" sz="2200" dirty="0">
              <a:latin typeface="Comic Sans MS" panose="030F0702030302020204" pitchFamily="66" charset="0"/>
            </a:endParaRPr>
          </a:p>
          <a:p>
            <a:pPr marL="514350" indent="-514350">
              <a:spcBef>
                <a:spcPts val="0"/>
              </a:spcBef>
              <a:buAutoNum type="arabicPeriod" startAt="5"/>
            </a:pPr>
            <a:r>
              <a:rPr lang="en-US" sz="3200" dirty="0">
                <a:latin typeface="Comic Sans MS" panose="030F0702030302020204" pitchFamily="66" charset="0"/>
              </a:rPr>
              <a:t>Only looked at 5-item CAHPS aggregate  </a:t>
            </a:r>
            <a:endParaRPr lang="en-US" dirty="0">
              <a:latin typeface="Comic Sans MS" panose="030F0702030302020204" pitchFamily="66" charset="0"/>
            </a:endParaRPr>
          </a:p>
          <a:p>
            <a:pPr marL="514350" indent="-514350">
              <a:spcBef>
                <a:spcPts val="0"/>
              </a:spcBef>
              <a:buAutoNum type="arabicPeriod" startAt="5"/>
            </a:pPr>
            <a:endParaRPr lang="en-US" sz="3200" dirty="0">
              <a:latin typeface="Comic Sans MS" panose="030F0702030302020204" pitchFamily="66" charset="0"/>
            </a:endParaRPr>
          </a:p>
          <a:p>
            <a:pPr marL="514350" indent="-514350">
              <a:spcBef>
                <a:spcPts val="0"/>
              </a:spcBef>
              <a:buAutoNum type="arabicPeriod" startAt="5"/>
            </a:pPr>
            <a:endParaRPr lang="en-US" sz="3200" dirty="0">
              <a:latin typeface="Comic Sans MS" panose="030F0702030302020204" pitchFamily="66" charset="0"/>
            </a:endParaRPr>
          </a:p>
          <a:p>
            <a:pPr marL="457200" indent="-457200">
              <a:spcBef>
                <a:spcPts val="0"/>
              </a:spcBef>
              <a:buAutoNum type="arabicPeriod" startAt="4"/>
            </a:pPr>
            <a:endParaRPr lang="en-US" sz="2800" dirty="0">
              <a:latin typeface="Comic Sans MS" panose="030F0702030302020204" pitchFamily="66" charset="0"/>
            </a:endParaRPr>
          </a:p>
          <a:p>
            <a:pPr marL="0" indent="0">
              <a:spcBef>
                <a:spcPts val="0"/>
              </a:spcBef>
              <a:buNone/>
            </a:pPr>
            <a:endParaRPr lang="en-US" sz="2800" dirty="0">
              <a:latin typeface="Comic Sans MS" panose="030F0702030302020204" pitchFamily="66" charset="0"/>
            </a:endParaRPr>
          </a:p>
          <a:p>
            <a:pPr marL="0" indent="0">
              <a:spcBef>
                <a:spcPts val="0"/>
              </a:spcBef>
              <a:buNone/>
            </a:pPr>
            <a:endParaRPr lang="en-US" sz="2200" dirty="0">
              <a:latin typeface="Comic Sans MS" panose="030F0702030302020204" pitchFamily="66" charset="0"/>
            </a:endParaRPr>
          </a:p>
          <a:p>
            <a:pPr marL="0" indent="0">
              <a:spcBef>
                <a:spcPts val="0"/>
              </a:spcBef>
              <a:buNone/>
            </a:pPr>
            <a:endParaRPr lang="en-US" sz="2200" dirty="0">
              <a:latin typeface="Comic Sans MS" panose="030F0702030302020204" pitchFamily="66" charset="0"/>
            </a:endParaRPr>
          </a:p>
          <a:p>
            <a:pPr marL="457200" indent="-457200">
              <a:spcBef>
                <a:spcPts val="0"/>
              </a:spcBef>
              <a:buFont typeface="+mj-lt"/>
              <a:buAutoNum type="arabicPeriod"/>
            </a:pPr>
            <a:endParaRPr lang="en-US" sz="2200" dirty="0">
              <a:latin typeface="Comic Sans MS" panose="030F0702030302020204" pitchFamily="66" charset="0"/>
            </a:endParaRPr>
          </a:p>
          <a:p>
            <a:pPr marL="457200" indent="-457200">
              <a:spcBef>
                <a:spcPts val="0"/>
              </a:spcBef>
            </a:pPr>
            <a:endParaRPr lang="en-US" sz="2000" dirty="0">
              <a:latin typeface="Comic Sans MS" panose="030F0702030302020204" pitchFamily="66" charset="0"/>
            </a:endParaRPr>
          </a:p>
          <a:p>
            <a:pPr marL="457200" indent="-457200">
              <a:spcBef>
                <a:spcPts val="0"/>
              </a:spcBef>
              <a:buFont typeface="+mj-lt"/>
              <a:buAutoNum type="arabicPeriod"/>
            </a:pPr>
            <a:endParaRPr lang="en-US" sz="2200" dirty="0"/>
          </a:p>
          <a:p>
            <a:pPr marL="457200" indent="-457200">
              <a:spcBef>
                <a:spcPts val="0"/>
              </a:spcBef>
              <a:buFont typeface="+mj-lt"/>
              <a:buAutoNum type="arabicPeriod"/>
            </a:pPr>
            <a:endParaRPr lang="en-US" sz="2200" dirty="0"/>
          </a:p>
        </p:txBody>
      </p:sp>
      <p:sp>
        <p:nvSpPr>
          <p:cNvPr id="5" name="Slide Number Placeholder 4"/>
          <p:cNvSpPr>
            <a:spLocks noGrp="1"/>
          </p:cNvSpPr>
          <p:nvPr>
            <p:ph type="sldNum" sz="quarter" idx="10"/>
          </p:nvPr>
        </p:nvSpPr>
        <p:spPr/>
        <p:txBody>
          <a:bodyPr/>
          <a:lstStyle/>
          <a:p>
            <a:pPr>
              <a:defRPr/>
            </a:pPr>
            <a:fld id="{9AB162CF-54A4-474D-86DF-DEF2AFD8F3D3}" type="slidenum">
              <a:rPr lang="en-US" smtClean="0">
                <a:solidFill>
                  <a:srgbClr val="000000">
                    <a:tint val="75000"/>
                  </a:srgbClr>
                </a:solidFill>
              </a:rPr>
              <a:pPr>
                <a:defRPr/>
              </a:pPr>
              <a:t>37</a:t>
            </a:fld>
            <a:endParaRPr lang="en-US" dirty="0">
              <a:solidFill>
                <a:srgbClr val="000000">
                  <a:tint val="75000"/>
                </a:srgbClr>
              </a:solidFill>
            </a:endParaRPr>
          </a:p>
        </p:txBody>
      </p:sp>
    </p:spTree>
    <p:extLst>
      <p:ext uri="{BB962C8B-B14F-4D97-AF65-F5344CB8AC3E}">
        <p14:creationId xmlns:p14="http://schemas.microsoft.com/office/powerpoint/2010/main" val="385939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14400"/>
          </a:xfrm>
        </p:spPr>
        <p:txBody>
          <a:bodyPr>
            <a:noAutofit/>
          </a:bodyPr>
          <a:lstStyle/>
          <a:p>
            <a:r>
              <a:rPr lang="en-US" sz="3400" dirty="0">
                <a:latin typeface="Comic Sans MS" panose="030F0702030302020204" pitchFamily="66" charset="0"/>
              </a:rPr>
              <a:t>Reanalysis of Fenton et al. </a:t>
            </a:r>
            <a:br>
              <a:rPr lang="en-US" sz="3200" dirty="0">
                <a:latin typeface="Comic Sans MS" panose="030F0702030302020204" pitchFamily="66" charset="0"/>
              </a:rPr>
            </a:br>
            <a:r>
              <a:rPr lang="en-US" sz="3000" dirty="0">
                <a:latin typeface="Comic Sans MS" panose="030F0702030302020204" pitchFamily="66" charset="0"/>
              </a:rPr>
              <a:t>(Xu et al., 2014)</a:t>
            </a:r>
            <a:endParaRPr lang="en-US" sz="3000" dirty="0">
              <a:solidFill>
                <a:srgbClr val="92D050"/>
              </a:solidFill>
              <a:latin typeface="Comic Sans MS" panose="030F0702030302020204" pitchFamily="66" charset="0"/>
            </a:endParaRPr>
          </a:p>
        </p:txBody>
      </p:sp>
      <p:sp>
        <p:nvSpPr>
          <p:cNvPr id="3" name="Content Placeholder 2"/>
          <p:cNvSpPr>
            <a:spLocks noGrp="1"/>
          </p:cNvSpPr>
          <p:nvPr>
            <p:ph idx="1"/>
          </p:nvPr>
        </p:nvSpPr>
        <p:spPr>
          <a:xfrm>
            <a:off x="381000" y="1676400"/>
            <a:ext cx="8229600" cy="4343400"/>
          </a:xfrm>
        </p:spPr>
        <p:txBody>
          <a:bodyPr>
            <a:noAutofit/>
          </a:bodyPr>
          <a:lstStyle/>
          <a:p>
            <a:pPr>
              <a:spcBef>
                <a:spcPts val="0"/>
              </a:spcBef>
            </a:pPr>
            <a:endParaRPr lang="en-US" sz="2200" dirty="0"/>
          </a:p>
          <a:p>
            <a:pPr>
              <a:spcBef>
                <a:spcPts val="0"/>
              </a:spcBef>
            </a:pPr>
            <a:r>
              <a:rPr lang="en-US" sz="2200" dirty="0">
                <a:latin typeface="Comic Sans MS" panose="030F0702030302020204" pitchFamily="66" charset="0"/>
              </a:rPr>
              <a:t>Same data used by Fenton et al.</a:t>
            </a:r>
          </a:p>
          <a:p>
            <a:pPr lvl="1">
              <a:spcBef>
                <a:spcPts val="0"/>
              </a:spcBef>
            </a:pPr>
            <a:r>
              <a:rPr lang="en-US" sz="1800" dirty="0">
                <a:latin typeface="Comic Sans MS" panose="030F0702030302020204" pitchFamily="66" charset="0"/>
              </a:rPr>
              <a:t>2000-2005 Medical Expenditure Panel Survey data </a:t>
            </a:r>
          </a:p>
          <a:p>
            <a:pPr lvl="1">
              <a:spcBef>
                <a:spcPts val="0"/>
              </a:spcBef>
            </a:pPr>
            <a:r>
              <a:rPr lang="en-US" sz="1800" dirty="0">
                <a:latin typeface="Comic Sans MS" panose="030F0702030302020204" pitchFamily="66" charset="0"/>
              </a:rPr>
              <a:t>National Health Interview Survey </a:t>
            </a:r>
          </a:p>
          <a:p>
            <a:pPr lvl="1">
              <a:spcBef>
                <a:spcPts val="0"/>
              </a:spcBef>
            </a:pPr>
            <a:r>
              <a:rPr lang="en-US" sz="1800" dirty="0">
                <a:latin typeface="Comic Sans MS" panose="030F0702030302020204" pitchFamily="66" charset="0"/>
              </a:rPr>
              <a:t>National Death Index </a:t>
            </a:r>
          </a:p>
          <a:p>
            <a:pPr lvl="1">
              <a:spcBef>
                <a:spcPts val="0"/>
              </a:spcBef>
            </a:pPr>
            <a:endParaRPr lang="en-US" sz="1800" dirty="0">
              <a:latin typeface="Comic Sans MS" panose="030F0702030302020204" pitchFamily="66" charset="0"/>
            </a:endParaRPr>
          </a:p>
          <a:p>
            <a:pPr>
              <a:spcBef>
                <a:spcPts val="0"/>
              </a:spcBef>
            </a:pPr>
            <a:r>
              <a:rPr lang="en-US" sz="2200" dirty="0">
                <a:latin typeface="Comic Sans MS" panose="030F0702030302020204" pitchFamily="66" charset="0"/>
              </a:rPr>
              <a:t>Same statistical analysis</a:t>
            </a:r>
          </a:p>
          <a:p>
            <a:pPr lvl="1">
              <a:spcBef>
                <a:spcPts val="400"/>
              </a:spcBef>
            </a:pPr>
            <a:r>
              <a:rPr lang="en-US" sz="1800" dirty="0">
                <a:latin typeface="Comic Sans MS" panose="030F0702030302020204" pitchFamily="66" charset="0"/>
              </a:rPr>
              <a:t>Cox proportional hazards models with mortality as the dependent variable and patient experience measures as independent variables </a:t>
            </a:r>
          </a:p>
          <a:p>
            <a:pPr>
              <a:spcBef>
                <a:spcPts val="400"/>
              </a:spcBef>
            </a:pPr>
            <a:endParaRPr lang="en-US" sz="2200" dirty="0">
              <a:latin typeface="Comic Sans MS" panose="030F0702030302020204" pitchFamily="66" charset="0"/>
            </a:endParaRPr>
          </a:p>
          <a:p>
            <a:pPr>
              <a:spcBef>
                <a:spcPts val="400"/>
              </a:spcBef>
            </a:pPr>
            <a:r>
              <a:rPr lang="en-US" sz="2200" dirty="0">
                <a:latin typeface="Comic Sans MS" panose="030F0702030302020204" pitchFamily="66" charset="0"/>
              </a:rPr>
              <a:t>But, unlike Fenton et al.</a:t>
            </a:r>
          </a:p>
          <a:p>
            <a:pPr lvl="1">
              <a:spcBef>
                <a:spcPts val="400"/>
              </a:spcBef>
            </a:pPr>
            <a:r>
              <a:rPr lang="en-US" sz="1800" dirty="0">
                <a:latin typeface="Comic Sans MS" panose="030F0702030302020204" pitchFamily="66" charset="0"/>
              </a:rPr>
              <a:t>Separated non-amenable and amenable deaths</a:t>
            </a:r>
          </a:p>
          <a:p>
            <a:pPr lvl="1">
              <a:spcBef>
                <a:spcPts val="400"/>
              </a:spcBef>
            </a:pPr>
            <a:r>
              <a:rPr lang="en-US" sz="1800" dirty="0">
                <a:latin typeface="Comic Sans MS" panose="030F0702030302020204" pitchFamily="66" charset="0"/>
              </a:rPr>
              <a:t>Considered consistency of patient experience and death</a:t>
            </a:r>
          </a:p>
          <a:p>
            <a:pPr lvl="1">
              <a:spcBef>
                <a:spcPts val="400"/>
              </a:spcBef>
            </a:pPr>
            <a:r>
              <a:rPr lang="en-US" sz="1800" dirty="0">
                <a:latin typeface="Comic Sans MS" panose="030F0702030302020204" pitchFamily="66" charset="0"/>
              </a:rPr>
              <a:t>Looked at individual items to better understand the patient experience with mortality association</a:t>
            </a:r>
          </a:p>
        </p:txBody>
      </p:sp>
      <p:sp>
        <p:nvSpPr>
          <p:cNvPr id="4" name="Slide Number Placeholder 3"/>
          <p:cNvSpPr>
            <a:spLocks noGrp="1"/>
          </p:cNvSpPr>
          <p:nvPr>
            <p:ph type="sldNum" sz="quarter" idx="10"/>
          </p:nvPr>
        </p:nvSpPr>
        <p:spPr/>
        <p:txBody>
          <a:bodyPr/>
          <a:lstStyle/>
          <a:p>
            <a:pPr>
              <a:defRPr/>
            </a:pPr>
            <a:fld id="{9AB162CF-54A4-474D-86DF-DEF2AFD8F3D3}" type="slidenum">
              <a:rPr lang="en-US" smtClean="0">
                <a:solidFill>
                  <a:srgbClr val="000000">
                    <a:tint val="75000"/>
                  </a:srgbClr>
                </a:solidFill>
              </a:rPr>
              <a:pPr>
                <a:defRPr/>
              </a:pPr>
              <a:t>38</a:t>
            </a:fld>
            <a:endParaRPr lang="en-US" dirty="0">
              <a:solidFill>
                <a:srgbClr val="000000">
                  <a:tint val="75000"/>
                </a:srgbClr>
              </a:solidFill>
            </a:endParaRPr>
          </a:p>
        </p:txBody>
      </p:sp>
    </p:spTree>
    <p:extLst>
      <p:ext uri="{BB962C8B-B14F-4D97-AF65-F5344CB8AC3E}">
        <p14:creationId xmlns:p14="http://schemas.microsoft.com/office/powerpoint/2010/main" val="4125427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14400"/>
          </a:xfrm>
        </p:spPr>
        <p:txBody>
          <a:bodyPr>
            <a:noAutofit/>
          </a:bodyPr>
          <a:lstStyle/>
          <a:p>
            <a:r>
              <a:rPr lang="en-US" sz="3600" dirty="0">
                <a:latin typeface="Comic Sans MS" panose="030F0702030302020204" pitchFamily="66" charset="0"/>
              </a:rPr>
              <a:t>Patient Experiences and Mortality:</a:t>
            </a:r>
            <a:br>
              <a:rPr lang="en-US" sz="3600" dirty="0">
                <a:latin typeface="Comic Sans MS" panose="030F0702030302020204" pitchFamily="66" charset="0"/>
              </a:rPr>
            </a:br>
            <a:r>
              <a:rPr lang="en-US" sz="3600" i="1" dirty="0">
                <a:solidFill>
                  <a:schemeClr val="tx1"/>
                </a:solidFill>
                <a:latin typeface="Comic Sans MS" panose="030F0702030302020204" pitchFamily="66" charset="0"/>
              </a:rPr>
              <a:t>Non-Amenable vs. Amenable Deaths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6325957"/>
              </p:ext>
            </p:extLst>
          </p:nvPr>
        </p:nvGraphicFramePr>
        <p:xfrm>
          <a:off x="457200" y="1875647"/>
          <a:ext cx="8229600" cy="3566160"/>
        </p:xfrm>
        <a:graphic>
          <a:graphicData uri="http://schemas.openxmlformats.org/drawingml/2006/table">
            <a:tbl>
              <a:tblPr firstRow="1" firstCol="1" bandRow="1">
                <a:tableStyleId>{5C22544A-7EE6-4342-B048-85BDC9FD1C3A}</a:tableStyleId>
              </a:tblPr>
              <a:tblGrid>
                <a:gridCol w="3429000">
                  <a:extLst>
                    <a:ext uri="{9D8B030D-6E8A-4147-A177-3AD203B41FA5}">
                      <a16:colId xmlns:a16="http://schemas.microsoft.com/office/drawing/2014/main" val="20000"/>
                    </a:ext>
                  </a:extLst>
                </a:gridCol>
                <a:gridCol w="1407694">
                  <a:extLst>
                    <a:ext uri="{9D8B030D-6E8A-4147-A177-3AD203B41FA5}">
                      <a16:colId xmlns:a16="http://schemas.microsoft.com/office/drawing/2014/main" val="20001"/>
                    </a:ext>
                  </a:extLst>
                </a:gridCol>
                <a:gridCol w="1155032">
                  <a:extLst>
                    <a:ext uri="{9D8B030D-6E8A-4147-A177-3AD203B41FA5}">
                      <a16:colId xmlns:a16="http://schemas.microsoft.com/office/drawing/2014/main" val="20002"/>
                    </a:ext>
                  </a:extLst>
                </a:gridCol>
                <a:gridCol w="1299411">
                  <a:extLst>
                    <a:ext uri="{9D8B030D-6E8A-4147-A177-3AD203B41FA5}">
                      <a16:colId xmlns:a16="http://schemas.microsoft.com/office/drawing/2014/main" val="20003"/>
                    </a:ext>
                  </a:extLst>
                </a:gridCol>
                <a:gridCol w="938463">
                  <a:extLst>
                    <a:ext uri="{9D8B030D-6E8A-4147-A177-3AD203B41FA5}">
                      <a16:colId xmlns:a16="http://schemas.microsoft.com/office/drawing/2014/main" val="20004"/>
                    </a:ext>
                  </a:extLst>
                </a:gridCol>
              </a:tblGrid>
              <a:tr h="822960">
                <a:tc>
                  <a:txBody>
                    <a:bodyPr/>
                    <a:lstStyle/>
                    <a:p>
                      <a:pPr marL="0" marR="0">
                        <a:spcBef>
                          <a:spcPts val="0"/>
                        </a:spcBef>
                        <a:spcAft>
                          <a:spcPts val="0"/>
                        </a:spcAft>
                      </a:pPr>
                      <a:r>
                        <a:rPr lang="en-US" sz="2000" b="1" dirty="0">
                          <a:solidFill>
                            <a:schemeClr val="tx1"/>
                          </a:solidFill>
                          <a:effectLst/>
                          <a:latin typeface="Comic Sans MS" panose="030F0702030302020204" pitchFamily="66" charset="0"/>
                          <a:ea typeface="Calibri"/>
                          <a:cs typeface="Times New Roman"/>
                        </a:rPr>
                        <a:t>Patient Care Experience</a:t>
                      </a:r>
                    </a:p>
                  </a:txBody>
                  <a:tcPr marL="17446" marR="17446" marT="0" marB="0" anchor="ctr"/>
                </a:tc>
                <a:tc gridSpan="2">
                  <a:txBody>
                    <a:bodyPr/>
                    <a:lstStyle/>
                    <a:p>
                      <a:pPr marL="0" marR="0" algn="ctr">
                        <a:spcBef>
                          <a:spcPts val="0"/>
                        </a:spcBef>
                        <a:spcAft>
                          <a:spcPts val="0"/>
                        </a:spcAft>
                      </a:pPr>
                      <a:r>
                        <a:rPr lang="en-US" sz="2000" b="1" dirty="0">
                          <a:solidFill>
                            <a:schemeClr val="tx1"/>
                          </a:solidFill>
                          <a:effectLst/>
                          <a:latin typeface="Comic Sans MS" panose="030F0702030302020204" pitchFamily="66" charset="0"/>
                          <a:ea typeface="Calibri"/>
                          <a:cs typeface="Times New Roman"/>
                        </a:rPr>
                        <a:t>Non-Amenable Mortality</a:t>
                      </a:r>
                    </a:p>
                  </a:txBody>
                  <a:tcPr marL="17446" marR="17446" marT="0" marB="0" anchor="ct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18415" marR="18415" marT="0" marB="0" anchor="ctr"/>
                </a:tc>
                <a:tc gridSpan="2">
                  <a:txBody>
                    <a:bodyPr/>
                    <a:lstStyle/>
                    <a:p>
                      <a:pPr marL="0" marR="0" algn="ctr">
                        <a:spcBef>
                          <a:spcPts val="0"/>
                        </a:spcBef>
                        <a:spcAft>
                          <a:spcPts val="0"/>
                        </a:spcAft>
                      </a:pPr>
                      <a:r>
                        <a:rPr lang="en-US" sz="2000" b="1" dirty="0">
                          <a:solidFill>
                            <a:schemeClr val="tx1"/>
                          </a:solidFill>
                          <a:effectLst/>
                          <a:latin typeface="Comic Sans MS" panose="030F0702030302020204" pitchFamily="66" charset="0"/>
                          <a:ea typeface="Calibri"/>
                          <a:cs typeface="Times New Roman"/>
                        </a:rPr>
                        <a:t>Amenable  Mortality</a:t>
                      </a:r>
                    </a:p>
                  </a:txBody>
                  <a:tcPr marL="17446" marR="17446" marT="0" marB="0" anchor="ct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18415" marR="18415" marT="0" marB="0" anchor="ctr"/>
                </a:tc>
                <a:extLst>
                  <a:ext uri="{0D108BD9-81ED-4DB2-BD59-A6C34878D82A}">
                    <a16:rowId xmlns:a16="http://schemas.microsoft.com/office/drawing/2014/main" val="10000"/>
                  </a:ext>
                </a:extLst>
              </a:tr>
              <a:tr h="589407">
                <a:tc>
                  <a:txBody>
                    <a:bodyPr/>
                    <a:lstStyle/>
                    <a:p>
                      <a:pPr marL="0" marR="0">
                        <a:spcBef>
                          <a:spcPts val="0"/>
                        </a:spcBef>
                        <a:spcAft>
                          <a:spcPts val="0"/>
                        </a:spcAft>
                      </a:pPr>
                      <a:r>
                        <a:rPr lang="en-US" sz="2000" dirty="0">
                          <a:effectLst/>
                          <a:latin typeface="Comic Sans MS" panose="030F0702030302020204" pitchFamily="66" charset="0"/>
                        </a:rPr>
                        <a:t> </a:t>
                      </a:r>
                    </a:p>
                    <a:p>
                      <a:pPr marL="0" marR="0">
                        <a:spcBef>
                          <a:spcPts val="0"/>
                        </a:spcBef>
                        <a:spcAft>
                          <a:spcPts val="0"/>
                        </a:spcAft>
                      </a:pPr>
                      <a:r>
                        <a:rPr lang="en-US" sz="2000" dirty="0">
                          <a:effectLst/>
                          <a:latin typeface="Comic Sans MS" panose="030F0702030302020204" pitchFamily="66" charset="0"/>
                        </a:rPr>
                        <a:t> </a:t>
                      </a:r>
                      <a:endParaRPr lang="en-US" sz="2000" dirty="0">
                        <a:effectLst/>
                        <a:latin typeface="Comic Sans MS" panose="030F0702030302020204" pitchFamily="66" charset="0"/>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Hazard</a:t>
                      </a:r>
                      <a:r>
                        <a:rPr lang="en-US" sz="2000" baseline="0" dirty="0">
                          <a:effectLst/>
                        </a:rPr>
                        <a:t> </a:t>
                      </a:r>
                      <a:r>
                        <a:rPr lang="en-US" sz="2000" dirty="0">
                          <a:effectLst/>
                        </a:rPr>
                        <a:t>Ratio</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p-value</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Hazard</a:t>
                      </a:r>
                      <a:r>
                        <a:rPr lang="en-US" sz="2000" baseline="0" dirty="0">
                          <a:effectLst/>
                        </a:rPr>
                        <a:t> </a:t>
                      </a:r>
                      <a:r>
                        <a:rPr lang="en-US" sz="2000" dirty="0">
                          <a:effectLst/>
                        </a:rPr>
                        <a:t>Ratio</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p-value</a:t>
                      </a:r>
                      <a:endParaRPr lang="en-US" sz="2000" dirty="0">
                        <a:effectLst/>
                        <a:latin typeface="Calibri"/>
                        <a:ea typeface="Calibri"/>
                        <a:cs typeface="Times New Roman"/>
                      </a:endParaRPr>
                    </a:p>
                  </a:txBody>
                  <a:tcPr marL="17446" marR="17446" marT="0" marB="0" anchor="ctr"/>
                </a:tc>
                <a:extLst>
                  <a:ext uri="{0D108BD9-81ED-4DB2-BD59-A6C34878D82A}">
                    <a16:rowId xmlns:a16="http://schemas.microsoft.com/office/drawing/2014/main" val="10001"/>
                  </a:ext>
                </a:extLst>
              </a:tr>
              <a:tr h="294703">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Quartile 1 (reference)</a:t>
                      </a:r>
                      <a:endParaRPr lang="en-US" sz="2000" dirty="0">
                        <a:solidFill>
                          <a:schemeClr val="tx1"/>
                        </a:solidFill>
                        <a:effectLst/>
                        <a:latin typeface="Comic Sans MS" panose="030F0702030302020204" pitchFamily="66" charset="0"/>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(1.00)</a:t>
                      </a:r>
                    </a:p>
                  </a:txBody>
                  <a:tcPr marL="17446" marR="17446" marT="0" marB="0" anchor="ctr"/>
                </a:tc>
                <a:tc>
                  <a:txBody>
                    <a:bodyPr/>
                    <a:lstStyle/>
                    <a:p>
                      <a:pPr marL="0" marR="0" algn="ctr">
                        <a:spcBef>
                          <a:spcPts val="0"/>
                        </a:spcBef>
                        <a:spcAft>
                          <a:spcPts val="0"/>
                        </a:spcAft>
                      </a:pPr>
                      <a:r>
                        <a:rPr lang="en-US" sz="2000" dirty="0">
                          <a:effectLst/>
                        </a:rPr>
                        <a:t> </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(1.00) </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 </a:t>
                      </a:r>
                      <a:endParaRPr lang="en-US" sz="2000" dirty="0">
                        <a:effectLst/>
                        <a:latin typeface="Calibri"/>
                        <a:ea typeface="Calibri"/>
                        <a:cs typeface="Times New Roman"/>
                      </a:endParaRPr>
                    </a:p>
                  </a:txBody>
                  <a:tcPr marL="17446" marR="17446" marT="0" marB="0" anchor="ctr"/>
                </a:tc>
                <a:extLst>
                  <a:ext uri="{0D108BD9-81ED-4DB2-BD59-A6C34878D82A}">
                    <a16:rowId xmlns:a16="http://schemas.microsoft.com/office/drawing/2014/main" val="10002"/>
                  </a:ext>
                </a:extLst>
              </a:tr>
              <a:tr h="294703">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Quartile 2</a:t>
                      </a:r>
                      <a:endParaRPr lang="en-US" sz="2000" dirty="0">
                        <a:solidFill>
                          <a:schemeClr val="tx1"/>
                        </a:solidFill>
                        <a:effectLst/>
                        <a:latin typeface="Comic Sans MS" panose="030F0702030302020204" pitchFamily="66" charset="0"/>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1.07</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0.56</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1.27</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0.25</a:t>
                      </a:r>
                      <a:endParaRPr lang="en-US" sz="2000" dirty="0">
                        <a:solidFill>
                          <a:srgbClr val="00B050"/>
                        </a:solidFill>
                        <a:effectLst/>
                        <a:latin typeface="Calibri"/>
                        <a:ea typeface="Calibri"/>
                        <a:cs typeface="Times New Roman"/>
                      </a:endParaRPr>
                    </a:p>
                  </a:txBody>
                  <a:tcPr marL="17446" marR="17446" marT="0" marB="0" anchor="ctr"/>
                </a:tc>
                <a:extLst>
                  <a:ext uri="{0D108BD9-81ED-4DB2-BD59-A6C34878D82A}">
                    <a16:rowId xmlns:a16="http://schemas.microsoft.com/office/drawing/2014/main" val="10003"/>
                  </a:ext>
                </a:extLst>
              </a:tr>
              <a:tr h="294703">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Quartile 3</a:t>
                      </a:r>
                      <a:endParaRPr lang="en-US" sz="2000" dirty="0">
                        <a:solidFill>
                          <a:schemeClr val="tx1"/>
                        </a:solidFill>
                        <a:effectLst/>
                        <a:latin typeface="Comic Sans MS" panose="030F0702030302020204" pitchFamily="66" charset="0"/>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0.96</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0.70</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1.28</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0.25</a:t>
                      </a:r>
                      <a:endParaRPr lang="en-US" sz="2000" dirty="0">
                        <a:solidFill>
                          <a:srgbClr val="00B050"/>
                        </a:solidFill>
                        <a:effectLst/>
                        <a:latin typeface="Calibri"/>
                        <a:ea typeface="Calibri"/>
                        <a:cs typeface="Times New Roman"/>
                      </a:endParaRPr>
                    </a:p>
                  </a:txBody>
                  <a:tcPr marL="17446" marR="17446" marT="0" marB="0" anchor="ctr"/>
                </a:tc>
                <a:extLst>
                  <a:ext uri="{0D108BD9-81ED-4DB2-BD59-A6C34878D82A}">
                    <a16:rowId xmlns:a16="http://schemas.microsoft.com/office/drawing/2014/main" val="10004"/>
                  </a:ext>
                </a:extLst>
              </a:tr>
              <a:tr h="294703">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Quartile 4 (most positive)</a:t>
                      </a:r>
                      <a:endParaRPr lang="en-US" sz="2000" dirty="0">
                        <a:solidFill>
                          <a:schemeClr val="tx1"/>
                        </a:solidFill>
                        <a:effectLst/>
                        <a:latin typeface="Comic Sans MS" panose="030F0702030302020204" pitchFamily="66" charset="0"/>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FF0000"/>
                          </a:solidFill>
                          <a:effectLst/>
                        </a:rPr>
                        <a:t>1.26</a:t>
                      </a:r>
                      <a:endParaRPr lang="en-US" sz="2000" dirty="0">
                        <a:solidFill>
                          <a:srgbClr val="FF000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FF0000"/>
                          </a:solidFill>
                          <a:effectLst/>
                        </a:rPr>
                        <a:t>0.03</a:t>
                      </a:r>
                      <a:endParaRPr lang="en-US" sz="2000" dirty="0">
                        <a:solidFill>
                          <a:srgbClr val="FF000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1.23</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0.32</a:t>
                      </a:r>
                      <a:endParaRPr lang="en-US" sz="2000" dirty="0">
                        <a:solidFill>
                          <a:srgbClr val="00B050"/>
                        </a:solidFill>
                        <a:effectLst/>
                        <a:latin typeface="Calibri"/>
                        <a:ea typeface="Calibri"/>
                        <a:cs typeface="Times New Roman"/>
                      </a:endParaRPr>
                    </a:p>
                  </a:txBody>
                  <a:tcPr marL="17446" marR="17446" marT="0" marB="0" anchor="ctr"/>
                </a:tc>
                <a:extLst>
                  <a:ext uri="{0D108BD9-81ED-4DB2-BD59-A6C34878D82A}">
                    <a16:rowId xmlns:a16="http://schemas.microsoft.com/office/drawing/2014/main" val="10005"/>
                  </a:ext>
                </a:extLst>
              </a:tr>
              <a:tr h="294703">
                <a:tc>
                  <a:txBody>
                    <a:bodyPr/>
                    <a:lstStyle/>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 </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FF0000"/>
                          </a:solidFill>
                          <a:effectLst/>
                        </a:rPr>
                        <a:t> </a:t>
                      </a:r>
                      <a:endParaRPr lang="en-US" sz="2000" dirty="0">
                        <a:solidFill>
                          <a:srgbClr val="FF000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 </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 </a:t>
                      </a:r>
                      <a:endParaRPr lang="en-US" sz="2000" dirty="0">
                        <a:solidFill>
                          <a:srgbClr val="00B050"/>
                        </a:solidFill>
                        <a:effectLst/>
                        <a:latin typeface="Calibri"/>
                        <a:ea typeface="Calibri"/>
                        <a:cs typeface="Times New Roman"/>
                      </a:endParaRPr>
                    </a:p>
                  </a:txBody>
                  <a:tcPr marL="17446" marR="17446" marT="0" marB="0" anchor="ctr"/>
                </a:tc>
                <a:extLst>
                  <a:ext uri="{0D108BD9-81ED-4DB2-BD59-A6C34878D82A}">
                    <a16:rowId xmlns:a16="http://schemas.microsoft.com/office/drawing/2014/main" val="10006"/>
                  </a:ext>
                </a:extLst>
              </a:tr>
              <a:tr h="589407">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Overall p-value for patient care experience quartiles</a:t>
                      </a:r>
                      <a:endParaRPr lang="en-US" sz="2000" dirty="0">
                        <a:solidFill>
                          <a:schemeClr val="tx1"/>
                        </a:solidFill>
                        <a:effectLst/>
                        <a:latin typeface="Comic Sans MS" panose="030F0702030302020204" pitchFamily="66" charset="0"/>
                        <a:ea typeface="Calibri"/>
                        <a:cs typeface="Times New Roman"/>
                      </a:endParaRPr>
                    </a:p>
                  </a:txBody>
                  <a:tcPr marL="17446" marR="17446" marT="0" marB="0" anchor="ctr"/>
                </a:tc>
                <a:tc>
                  <a:txBody>
                    <a:bodyPr/>
                    <a:lstStyle/>
                    <a:p>
                      <a:pPr marL="0" marR="0" algn="ctr">
                        <a:spcBef>
                          <a:spcPts val="0"/>
                        </a:spcBef>
                        <a:spcAft>
                          <a:spcPts val="0"/>
                        </a:spcAft>
                      </a:pPr>
                      <a:r>
                        <a:rPr lang="en-US" sz="2000" dirty="0">
                          <a:effectLst/>
                        </a:rPr>
                        <a:t> </a:t>
                      </a:r>
                      <a:endParaRPr lang="en-US" sz="2000" dirty="0">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FF0000"/>
                          </a:solidFill>
                          <a:effectLst/>
                        </a:rPr>
                        <a:t>0.03</a:t>
                      </a:r>
                      <a:endParaRPr lang="en-US" sz="2000" dirty="0">
                        <a:solidFill>
                          <a:srgbClr val="FF000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 </a:t>
                      </a:r>
                      <a:endParaRPr lang="en-US" sz="2000" dirty="0">
                        <a:solidFill>
                          <a:srgbClr val="00B050"/>
                        </a:solidFill>
                        <a:effectLst/>
                        <a:latin typeface="Calibri"/>
                        <a:ea typeface="Calibri"/>
                        <a:cs typeface="Times New Roman"/>
                      </a:endParaRPr>
                    </a:p>
                  </a:txBody>
                  <a:tcPr marL="17446" marR="17446" marT="0" marB="0" anchor="ctr"/>
                </a:tc>
                <a:tc>
                  <a:txBody>
                    <a:bodyPr/>
                    <a:lstStyle/>
                    <a:p>
                      <a:pPr marL="0" marR="0" algn="ctr">
                        <a:spcBef>
                          <a:spcPts val="0"/>
                        </a:spcBef>
                        <a:spcAft>
                          <a:spcPts val="0"/>
                        </a:spcAft>
                      </a:pPr>
                      <a:r>
                        <a:rPr lang="en-US" sz="2000" dirty="0">
                          <a:solidFill>
                            <a:srgbClr val="00B050"/>
                          </a:solidFill>
                          <a:effectLst/>
                        </a:rPr>
                        <a:t>0.59</a:t>
                      </a:r>
                      <a:endParaRPr lang="en-US" sz="2000" dirty="0">
                        <a:solidFill>
                          <a:srgbClr val="00B050"/>
                        </a:solidFill>
                        <a:effectLst/>
                        <a:latin typeface="Calibri"/>
                        <a:ea typeface="Calibri"/>
                        <a:cs typeface="Times New Roman"/>
                      </a:endParaRPr>
                    </a:p>
                  </a:txBody>
                  <a:tcPr marL="17446" marR="17446" marT="0" marB="0" anchor="ct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0"/>
          </p:nvPr>
        </p:nvSpPr>
        <p:spPr/>
        <p:txBody>
          <a:bodyPr/>
          <a:lstStyle/>
          <a:p>
            <a:pPr>
              <a:defRPr/>
            </a:pPr>
            <a:fld id="{9AB162CF-54A4-474D-86DF-DEF2AFD8F3D3}" type="slidenum">
              <a:rPr lang="en-US" smtClean="0">
                <a:solidFill>
                  <a:srgbClr val="000000">
                    <a:tint val="75000"/>
                  </a:srgbClr>
                </a:solidFill>
              </a:rPr>
              <a:pPr>
                <a:defRPr/>
              </a:pPr>
              <a:t>39</a:t>
            </a:fld>
            <a:endParaRPr lang="en-US" dirty="0">
              <a:solidFill>
                <a:srgbClr val="000000">
                  <a:tint val="75000"/>
                </a:srgbClr>
              </a:solidFill>
            </a:endParaRPr>
          </a:p>
        </p:txBody>
      </p:sp>
      <p:sp>
        <p:nvSpPr>
          <p:cNvPr id="4" name="TextBox 3"/>
          <p:cNvSpPr txBox="1"/>
          <p:nvPr/>
        </p:nvSpPr>
        <p:spPr>
          <a:xfrm>
            <a:off x="514350" y="5525383"/>
            <a:ext cx="67310478" cy="1661993"/>
          </a:xfrm>
          <a:prstGeom prst="rect">
            <a:avLst/>
          </a:prstGeom>
          <a:noFill/>
        </p:spPr>
        <p:txBody>
          <a:bodyPr wrap="square" rtlCol="0">
            <a:spAutoFit/>
          </a:bodyPr>
          <a:lstStyle/>
          <a:p>
            <a:r>
              <a:rPr lang="en-US" sz="1600" dirty="0">
                <a:latin typeface="Comic Sans MS" panose="030F0702030302020204" pitchFamily="66" charset="0"/>
              </a:rPr>
              <a:t>Adjusted for age, gender, race/ethnicity, education, income, metropolitan </a:t>
            </a:r>
          </a:p>
          <a:p>
            <a:r>
              <a:rPr lang="en-US" sz="1600" dirty="0">
                <a:latin typeface="Comic Sans MS" panose="030F0702030302020204" pitchFamily="66" charset="0"/>
              </a:rPr>
              <a:t>statistical area, census region, access to usual source of care, insurance coverage, </a:t>
            </a:r>
          </a:p>
          <a:p>
            <a:r>
              <a:rPr lang="en-US" sz="1600" dirty="0">
                <a:latin typeface="Comic Sans MS" panose="030F0702030302020204" pitchFamily="66" charset="0"/>
              </a:rPr>
              <a:t>smoking status, number of chronic conditions, self-rated overall health, SF-12 </a:t>
            </a:r>
          </a:p>
          <a:p>
            <a:r>
              <a:rPr lang="en-US" sz="1600" dirty="0">
                <a:latin typeface="Comic Sans MS" panose="030F0702030302020204" pitchFamily="66" charset="0"/>
              </a:rPr>
              <a:t>PCS/MCS, number of drug prescriptions, medical care expenditures, number of </a:t>
            </a:r>
          </a:p>
          <a:p>
            <a:r>
              <a:rPr lang="en-US" sz="1600" dirty="0">
                <a:latin typeface="Comic Sans MS" panose="030F0702030302020204" pitchFamily="66" charset="0"/>
              </a:rPr>
              <a:t>office visits, any ER visits, any inpatient admissions, and survey panel.</a:t>
            </a:r>
          </a:p>
          <a:p>
            <a:endParaRPr lang="en-US" sz="2200" dirty="0">
              <a:latin typeface="Comic Sans MS" panose="030F0702030302020204" pitchFamily="66" charset="0"/>
            </a:endParaRPr>
          </a:p>
        </p:txBody>
      </p:sp>
    </p:spTree>
    <p:extLst>
      <p:ext uri="{BB962C8B-B14F-4D97-AF65-F5344CB8AC3E}">
        <p14:creationId xmlns:p14="http://schemas.microsoft.com/office/powerpoint/2010/main" val="1345961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3" y="153130"/>
            <a:ext cx="8506478" cy="909141"/>
          </a:xfrm>
        </p:spPr>
        <p:txBody>
          <a:bodyPr>
            <a:normAutofit/>
          </a:bodyPr>
          <a:lstStyle/>
          <a:p>
            <a:r>
              <a:rPr lang="en-US" sz="3000" dirty="0">
                <a:solidFill>
                  <a:schemeClr val="tx2"/>
                </a:solidFill>
                <a:latin typeface="Comic Sans MS" panose="030F0702030302020204" pitchFamily="66" charset="0"/>
              </a:rPr>
              <a:t>How Do We Measure Quality of Care?</a:t>
            </a:r>
          </a:p>
        </p:txBody>
      </p:sp>
      <p:sp>
        <p:nvSpPr>
          <p:cNvPr id="6" name="Content Placeholder 2"/>
          <p:cNvSpPr txBox="1">
            <a:spLocks/>
          </p:cNvSpPr>
          <p:nvPr/>
        </p:nvSpPr>
        <p:spPr>
          <a:xfrm>
            <a:off x="4510920" y="1353142"/>
            <a:ext cx="4631493" cy="1655646"/>
          </a:xfrm>
          <a:prstGeom prst="rect">
            <a:avLst/>
          </a:prstGeom>
        </p:spPr>
        <p:txBody>
          <a:bodyPr vert="horz" lIns="91440" tIns="45720" rIns="91440" bIns="45720" rtlCol="0" anchor="t" anchorCtr="0">
            <a:noAutofit/>
          </a:bodyPr>
          <a:lst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dirty="0">
                <a:solidFill>
                  <a:schemeClr val="tx2"/>
                </a:solidFill>
              </a:rPr>
              <a:t>But how patients perceive their care also important</a:t>
            </a:r>
          </a:p>
          <a:p>
            <a:pPr>
              <a:lnSpc>
                <a:spcPct val="90000"/>
              </a:lnSpc>
            </a:pPr>
            <a:r>
              <a:rPr lang="en-US" sz="2400" dirty="0">
                <a:solidFill>
                  <a:schemeClr val="tx2"/>
                </a:solidFill>
              </a:rPr>
              <a:t>CAHPS® project measures patient experiences.</a:t>
            </a:r>
          </a:p>
        </p:txBody>
      </p:sp>
      <p:pic>
        <p:nvPicPr>
          <p:cNvPr id="7" name="Picture 6" descr="Alan-Stott-cancer-patient-0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920" y="3299660"/>
            <a:ext cx="4206240" cy="2523744"/>
          </a:xfrm>
          <a:prstGeom prst="rect">
            <a:avLst/>
          </a:prstGeom>
        </p:spPr>
      </p:pic>
      <p:pic>
        <p:nvPicPr>
          <p:cNvPr id="8" name="Picture 7" descr="doctor_male_patien_1368608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35" y="1689048"/>
            <a:ext cx="3505200" cy="2194560"/>
          </a:xfrm>
          <a:prstGeom prst="rect">
            <a:avLst/>
          </a:prstGeom>
        </p:spPr>
      </p:pic>
      <p:sp>
        <p:nvSpPr>
          <p:cNvPr id="9" name="Content Placeholder 2"/>
          <p:cNvSpPr>
            <a:spLocks noGrp="1"/>
          </p:cNvSpPr>
          <p:nvPr>
            <p:ph type="body" sz="quarter" idx="10"/>
          </p:nvPr>
        </p:nvSpPr>
        <p:spPr>
          <a:xfrm>
            <a:off x="110528" y="4085242"/>
            <a:ext cx="4007586" cy="2514768"/>
          </a:xfrm>
        </p:spPr>
        <p:txBody>
          <a:bodyPr/>
          <a:lstStyle/>
          <a:p>
            <a:pPr>
              <a:lnSpc>
                <a:spcPct val="90000"/>
              </a:lnSpc>
              <a:spcBef>
                <a:spcPts val="0"/>
              </a:spcBef>
              <a:buClr>
                <a:schemeClr val="tx2"/>
              </a:buClr>
            </a:pPr>
            <a:r>
              <a:rPr lang="en-US" sz="2400" dirty="0">
                <a:solidFill>
                  <a:schemeClr val="tx2"/>
                </a:solidFill>
              </a:rPr>
              <a:t>Focus has been on expert consensus about clinical process</a:t>
            </a:r>
          </a:p>
          <a:p>
            <a:pPr>
              <a:lnSpc>
                <a:spcPct val="90000"/>
              </a:lnSpc>
              <a:spcBef>
                <a:spcPts val="0"/>
              </a:spcBef>
            </a:pPr>
            <a:endParaRPr lang="en-US" sz="2400" dirty="0">
              <a:solidFill>
                <a:schemeClr val="tx2"/>
              </a:solidFill>
            </a:endParaRPr>
          </a:p>
          <a:p>
            <a:pPr>
              <a:lnSpc>
                <a:spcPct val="90000"/>
              </a:lnSpc>
              <a:spcBef>
                <a:spcPts val="0"/>
              </a:spcBef>
              <a:buClr>
                <a:schemeClr val="tx2"/>
              </a:buClr>
            </a:pPr>
            <a:r>
              <a:rPr lang="en-US" sz="2400" dirty="0">
                <a:solidFill>
                  <a:schemeClr val="tx2"/>
                </a:solidFill>
              </a:rPr>
              <a:t>Variant of RAND Delphi Method</a:t>
            </a:r>
          </a:p>
        </p:txBody>
      </p:sp>
    </p:spTree>
    <p:extLst>
      <p:ext uri="{BB962C8B-B14F-4D97-AF65-F5344CB8AC3E}">
        <p14:creationId xmlns:p14="http://schemas.microsoft.com/office/powerpoint/2010/main" val="404267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371600"/>
          </a:xfrm>
        </p:spPr>
        <p:txBody>
          <a:bodyPr>
            <a:noAutofit/>
          </a:bodyPr>
          <a:lstStyle/>
          <a:p>
            <a:r>
              <a:rPr lang="en-US" sz="3600" dirty="0">
                <a:latin typeface="Comic Sans MS" panose="030F0702030302020204" pitchFamily="66" charset="0"/>
              </a:rPr>
              <a:t>Patient Experiences and Mortality: </a:t>
            </a:r>
            <a:br>
              <a:rPr lang="en-US" sz="3600" dirty="0">
                <a:latin typeface="Comic Sans MS" panose="030F0702030302020204" pitchFamily="66" charset="0"/>
              </a:rPr>
            </a:br>
            <a:r>
              <a:rPr lang="en-US" sz="3600" i="1" dirty="0">
                <a:solidFill>
                  <a:schemeClr val="tx1"/>
                </a:solidFill>
                <a:latin typeface="Comic Sans MS" panose="030F0702030302020204" pitchFamily="66" charset="0"/>
              </a:rPr>
              <a:t>Consistency of Experiences Over Time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5266402"/>
              </p:ext>
            </p:extLst>
          </p:nvPr>
        </p:nvGraphicFramePr>
        <p:xfrm>
          <a:off x="457201" y="2286000"/>
          <a:ext cx="8229599" cy="3141493"/>
        </p:xfrm>
        <a:graphic>
          <a:graphicData uri="http://schemas.openxmlformats.org/drawingml/2006/table">
            <a:tbl>
              <a:tblPr firstRow="1" firstCol="1" bandRow="1">
                <a:tableStyleId>{5C22544A-7EE6-4342-B048-85BDC9FD1C3A}</a:tableStyleId>
              </a:tblPr>
              <a:tblGrid>
                <a:gridCol w="5181599">
                  <a:extLst>
                    <a:ext uri="{9D8B030D-6E8A-4147-A177-3AD203B41FA5}">
                      <a16:colId xmlns:a16="http://schemas.microsoft.com/office/drawing/2014/main" val="20000"/>
                    </a:ext>
                  </a:extLst>
                </a:gridCol>
                <a:gridCol w="1923055">
                  <a:extLst>
                    <a:ext uri="{9D8B030D-6E8A-4147-A177-3AD203B41FA5}">
                      <a16:colId xmlns:a16="http://schemas.microsoft.com/office/drawing/2014/main" val="20001"/>
                    </a:ext>
                  </a:extLst>
                </a:gridCol>
                <a:gridCol w="1124945">
                  <a:extLst>
                    <a:ext uri="{9D8B030D-6E8A-4147-A177-3AD203B41FA5}">
                      <a16:colId xmlns:a16="http://schemas.microsoft.com/office/drawing/2014/main" val="20002"/>
                    </a:ext>
                  </a:extLst>
                </a:gridCol>
              </a:tblGrid>
              <a:tr h="650444">
                <a:tc>
                  <a:txBody>
                    <a:bodyPr/>
                    <a:lstStyle/>
                    <a:p>
                      <a:r>
                        <a:rPr lang="en-US" sz="2000" b="1" kern="1200" dirty="0">
                          <a:solidFill>
                            <a:schemeClr val="tx1"/>
                          </a:solidFill>
                          <a:effectLst/>
                          <a:latin typeface="Comic Sans MS" panose="030F0702030302020204" pitchFamily="66" charset="0"/>
                          <a:ea typeface="+mn-ea"/>
                          <a:cs typeface="+mn-cs"/>
                        </a:rPr>
                        <a:t>Patient Care Experience </a:t>
                      </a:r>
                    </a:p>
                    <a:p>
                      <a:r>
                        <a:rPr lang="en-US" sz="2000" b="1" kern="1200" dirty="0">
                          <a:solidFill>
                            <a:schemeClr val="tx1"/>
                          </a:solidFill>
                          <a:effectLst/>
                          <a:latin typeface="Comic Sans MS" panose="030F0702030302020204" pitchFamily="66" charset="0"/>
                          <a:ea typeface="+mn-ea"/>
                          <a:cs typeface="+mn-cs"/>
                        </a:rPr>
                        <a:t>(</a:t>
                      </a:r>
                      <a:r>
                        <a:rPr lang="en-US" sz="2000" b="1" kern="1200" dirty="0">
                          <a:solidFill>
                            <a:srgbClr val="FF0000"/>
                          </a:solidFill>
                          <a:effectLst/>
                          <a:latin typeface="Comic Sans MS" panose="030F0702030302020204" pitchFamily="66" charset="0"/>
                          <a:ea typeface="+mn-ea"/>
                          <a:cs typeface="+mn-cs"/>
                        </a:rPr>
                        <a:t>baseline</a:t>
                      </a:r>
                      <a:r>
                        <a:rPr lang="en-US" sz="2000" b="1" kern="1200" dirty="0">
                          <a:solidFill>
                            <a:schemeClr val="tx1"/>
                          </a:solidFill>
                          <a:effectLst/>
                          <a:latin typeface="Comic Sans MS" panose="030F0702030302020204" pitchFamily="66" charset="0"/>
                          <a:ea typeface="+mn-ea"/>
                          <a:cs typeface="+mn-cs"/>
                        </a:rPr>
                        <a:t> : </a:t>
                      </a:r>
                      <a:r>
                        <a:rPr lang="en-US" sz="2000" b="1" kern="1200" dirty="0">
                          <a:solidFill>
                            <a:srgbClr val="7030A0"/>
                          </a:solidFill>
                          <a:effectLst/>
                          <a:latin typeface="Comic Sans MS" panose="030F0702030302020204" pitchFamily="66" charset="0"/>
                          <a:ea typeface="+mn-ea"/>
                          <a:cs typeface="+mn-cs"/>
                        </a:rPr>
                        <a:t>1 year</a:t>
                      </a:r>
                      <a:r>
                        <a:rPr lang="en-US" sz="2000" b="1" kern="1200" baseline="0" dirty="0">
                          <a:solidFill>
                            <a:srgbClr val="7030A0"/>
                          </a:solidFill>
                          <a:effectLst/>
                          <a:latin typeface="Comic Sans MS" panose="030F0702030302020204" pitchFamily="66" charset="0"/>
                          <a:ea typeface="+mn-ea"/>
                          <a:cs typeface="+mn-cs"/>
                        </a:rPr>
                        <a:t> later</a:t>
                      </a:r>
                      <a:r>
                        <a:rPr lang="en-US" sz="2000" b="1" kern="1200" dirty="0">
                          <a:solidFill>
                            <a:schemeClr val="tx1"/>
                          </a:solidFill>
                          <a:effectLst/>
                          <a:latin typeface="Comic Sans MS" panose="030F0702030302020204" pitchFamily="66" charset="0"/>
                          <a:ea typeface="+mn-ea"/>
                          <a:cs typeface="+mn-cs"/>
                        </a:rPr>
                        <a:t>) </a:t>
                      </a:r>
                      <a:endParaRPr lang="en-US" sz="2000" dirty="0">
                        <a:solidFill>
                          <a:schemeClr val="tx1"/>
                        </a:solidFill>
                        <a:effectLst/>
                        <a:latin typeface="Comic Sans MS" panose="030F0702030302020204" pitchFamily="66" charset="0"/>
                        <a:ea typeface="Calibri"/>
                        <a:cs typeface="Times New Roman"/>
                      </a:endParaRPr>
                    </a:p>
                  </a:txBody>
                  <a:tcPr marL="8808" marR="18246" marT="0" marB="0"/>
                </a:tc>
                <a:tc gridSpan="2">
                  <a:txBody>
                    <a:bodyPr/>
                    <a:lstStyle/>
                    <a:p>
                      <a:pPr algn="ctr"/>
                      <a:r>
                        <a:rPr lang="en-US" sz="2000" b="1" kern="1200" dirty="0">
                          <a:solidFill>
                            <a:schemeClr val="tx1"/>
                          </a:solidFill>
                          <a:effectLst/>
                          <a:latin typeface="Comic Sans MS" panose="030F0702030302020204" pitchFamily="66" charset="0"/>
                          <a:ea typeface="+mn-ea"/>
                          <a:cs typeface="+mn-cs"/>
                        </a:rPr>
                        <a:t>All-Cause</a:t>
                      </a:r>
                    </a:p>
                    <a:p>
                      <a:pPr algn="ctr"/>
                      <a:r>
                        <a:rPr lang="en-US" sz="2000" b="1" kern="1200" dirty="0">
                          <a:solidFill>
                            <a:schemeClr val="tx1"/>
                          </a:solidFill>
                          <a:effectLst/>
                          <a:latin typeface="Comic Sans MS" panose="030F0702030302020204" pitchFamily="66" charset="0"/>
                          <a:ea typeface="+mn-ea"/>
                          <a:cs typeface="+mn-cs"/>
                        </a:rPr>
                        <a:t>Mortality</a:t>
                      </a:r>
                    </a:p>
                  </a:txBody>
                  <a:tcPr marL="8808" marR="18246" marT="0" marB="0"/>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8890" marR="18415" marT="0" marB="0"/>
                </a:tc>
                <a:extLst>
                  <a:ext uri="{0D108BD9-81ED-4DB2-BD59-A6C34878D82A}">
                    <a16:rowId xmlns:a16="http://schemas.microsoft.com/office/drawing/2014/main" val="10000"/>
                  </a:ext>
                </a:extLst>
              </a:tr>
              <a:tr h="387016">
                <a:tc>
                  <a:txBody>
                    <a:bodyPr/>
                    <a:lstStyle/>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a:ea typeface="Calibri"/>
                        <a:cs typeface="Times New Roman"/>
                      </a:endParaRPr>
                    </a:p>
                  </a:txBody>
                  <a:tcPr marL="8808" marR="18246" marT="0" marB="0"/>
                </a:tc>
                <a:tc>
                  <a:txBody>
                    <a:bodyPr/>
                    <a:lstStyle/>
                    <a:p>
                      <a:pPr marL="0" marR="0" algn="ctr">
                        <a:spcBef>
                          <a:spcPts val="0"/>
                        </a:spcBef>
                        <a:spcAft>
                          <a:spcPts val="0"/>
                        </a:spcAft>
                      </a:pPr>
                      <a:r>
                        <a:rPr lang="en-US" sz="2000" dirty="0">
                          <a:effectLst/>
                        </a:rPr>
                        <a:t>Hazard Ratio</a:t>
                      </a:r>
                      <a:endParaRPr lang="en-US" sz="2000" dirty="0">
                        <a:effectLst/>
                        <a:latin typeface="Calibri"/>
                        <a:ea typeface="Calibri"/>
                        <a:cs typeface="Times New Roman"/>
                      </a:endParaRPr>
                    </a:p>
                  </a:txBody>
                  <a:tcPr marL="8808" marR="18246" marT="0" marB="0"/>
                </a:tc>
                <a:tc>
                  <a:txBody>
                    <a:bodyPr/>
                    <a:lstStyle/>
                    <a:p>
                      <a:pPr marL="0" marR="0" algn="ctr">
                        <a:spcBef>
                          <a:spcPts val="0"/>
                        </a:spcBef>
                        <a:spcAft>
                          <a:spcPts val="0"/>
                        </a:spcAft>
                      </a:pPr>
                      <a:r>
                        <a:rPr lang="en-US" sz="2000" dirty="0">
                          <a:effectLst/>
                        </a:rPr>
                        <a:t>p-value</a:t>
                      </a:r>
                      <a:endParaRPr lang="en-US" sz="2000" dirty="0">
                        <a:effectLst/>
                        <a:latin typeface="Calibri"/>
                        <a:ea typeface="Calibri"/>
                        <a:cs typeface="Times New Roman"/>
                      </a:endParaRPr>
                    </a:p>
                  </a:txBody>
                  <a:tcPr marL="8808" marR="18246" marT="0" marB="0"/>
                </a:tc>
                <a:extLst>
                  <a:ext uri="{0D108BD9-81ED-4DB2-BD59-A6C34878D82A}">
                    <a16:rowId xmlns:a16="http://schemas.microsoft.com/office/drawing/2014/main" val="10001"/>
                  </a:ext>
                </a:extLst>
              </a:tr>
              <a:tr h="344050">
                <a:tc>
                  <a:txBody>
                    <a:bodyPr/>
                    <a:lstStyle/>
                    <a:p>
                      <a:pPr marL="0" marR="0">
                        <a:spcBef>
                          <a:spcPts val="0"/>
                        </a:spcBef>
                        <a:spcAft>
                          <a:spcPts val="0"/>
                        </a:spcAft>
                      </a:pPr>
                      <a:r>
                        <a:rPr lang="en-US" sz="2000" dirty="0">
                          <a:solidFill>
                            <a:srgbClr val="FF0000"/>
                          </a:solidFill>
                          <a:effectLst/>
                          <a:latin typeface="Comic Sans MS" panose="030F0702030302020204" pitchFamily="66" charset="0"/>
                        </a:rPr>
                        <a:t>Quartile 1</a:t>
                      </a:r>
                      <a:r>
                        <a:rPr lang="en-US" sz="2000" dirty="0">
                          <a:solidFill>
                            <a:schemeClr val="tx1"/>
                          </a:solidFill>
                          <a:effectLst/>
                          <a:latin typeface="Comic Sans MS" panose="030F0702030302020204" pitchFamily="66" charset="0"/>
                        </a:rPr>
                        <a:t> : </a:t>
                      </a:r>
                      <a:r>
                        <a:rPr lang="en-US" sz="2000" dirty="0">
                          <a:solidFill>
                            <a:srgbClr val="7030A0"/>
                          </a:solidFill>
                          <a:effectLst/>
                          <a:latin typeface="Comic Sans MS" panose="030F0702030302020204" pitchFamily="66" charset="0"/>
                        </a:rPr>
                        <a:t>Quartile 1 </a:t>
                      </a:r>
                      <a:r>
                        <a:rPr lang="en-US" sz="2000" dirty="0">
                          <a:solidFill>
                            <a:schemeClr val="tx1"/>
                          </a:solidFill>
                          <a:effectLst/>
                          <a:latin typeface="Comic Sans MS" panose="030F0702030302020204" pitchFamily="66" charset="0"/>
                        </a:rPr>
                        <a:t>(reference)</a:t>
                      </a:r>
                      <a:endParaRPr lang="en-US" sz="2000" dirty="0">
                        <a:solidFill>
                          <a:schemeClr val="tx1"/>
                        </a:solidFill>
                        <a:effectLst/>
                        <a:latin typeface="Comic Sans MS" panose="030F0702030302020204" pitchFamily="66" charset="0"/>
                        <a:ea typeface="Calibri"/>
                        <a:cs typeface="Times New Roman"/>
                      </a:endParaRPr>
                    </a:p>
                  </a:txBody>
                  <a:tcPr marL="8808" marR="18246" marT="0" marB="0" anchor="ctr"/>
                </a:tc>
                <a:tc>
                  <a:txBody>
                    <a:bodyPr/>
                    <a:lstStyle/>
                    <a:p>
                      <a:pPr marL="0" marR="0" algn="ctr">
                        <a:spcBef>
                          <a:spcPts val="0"/>
                        </a:spcBef>
                        <a:spcAft>
                          <a:spcPts val="0"/>
                        </a:spcAft>
                      </a:pPr>
                      <a:r>
                        <a:rPr lang="en-US" sz="2000" dirty="0">
                          <a:effectLst/>
                          <a:latin typeface="Calibri"/>
                          <a:ea typeface="Calibri"/>
                          <a:cs typeface="Times New Roman"/>
                        </a:rPr>
                        <a:t>(1.00)</a:t>
                      </a:r>
                    </a:p>
                  </a:txBody>
                  <a:tcPr marL="8808" marR="18246" marT="0" marB="0" anchor="ctr"/>
                </a:tc>
                <a:tc>
                  <a:txBody>
                    <a:bodyPr/>
                    <a:lstStyle/>
                    <a:p>
                      <a:endParaRPr lang="en-US" sz="2000" dirty="0">
                        <a:effectLst/>
                        <a:latin typeface="Calibri"/>
                      </a:endParaRPr>
                    </a:p>
                  </a:txBody>
                  <a:tcPr marL="8808" marR="18246" marT="0" marB="0" anchor="ctr"/>
                </a:tc>
                <a:extLst>
                  <a:ext uri="{0D108BD9-81ED-4DB2-BD59-A6C34878D82A}">
                    <a16:rowId xmlns:a16="http://schemas.microsoft.com/office/drawing/2014/main" val="10002"/>
                  </a:ext>
                </a:extLst>
              </a:tr>
              <a:tr h="383461">
                <a:tc>
                  <a:txBody>
                    <a:bodyPr/>
                    <a:lstStyle/>
                    <a:p>
                      <a:pPr marL="0" marR="0">
                        <a:spcBef>
                          <a:spcPts val="0"/>
                        </a:spcBef>
                        <a:spcAft>
                          <a:spcPts val="0"/>
                        </a:spcAft>
                      </a:pPr>
                      <a:r>
                        <a:rPr lang="en-US" sz="2000" dirty="0">
                          <a:solidFill>
                            <a:srgbClr val="FF0000"/>
                          </a:solidFill>
                          <a:effectLst/>
                          <a:latin typeface="Comic Sans MS" panose="030F0702030302020204" pitchFamily="66" charset="0"/>
                        </a:rPr>
                        <a:t>Quartile 2</a:t>
                      </a:r>
                      <a:r>
                        <a:rPr lang="en-US" sz="2000" dirty="0">
                          <a:solidFill>
                            <a:schemeClr val="tx1"/>
                          </a:solidFill>
                          <a:effectLst/>
                          <a:latin typeface="Comic Sans MS" panose="030F0702030302020204" pitchFamily="66" charset="0"/>
                        </a:rPr>
                        <a:t> : </a:t>
                      </a:r>
                      <a:r>
                        <a:rPr lang="en-US" sz="2000" dirty="0">
                          <a:solidFill>
                            <a:srgbClr val="7030A0"/>
                          </a:solidFill>
                          <a:effectLst/>
                          <a:latin typeface="Comic Sans MS" panose="030F0702030302020204" pitchFamily="66" charset="0"/>
                        </a:rPr>
                        <a:t>Quartile 2</a:t>
                      </a:r>
                      <a:endParaRPr lang="en-US" sz="2000" dirty="0">
                        <a:solidFill>
                          <a:srgbClr val="7030A0"/>
                        </a:solidFill>
                        <a:effectLst/>
                        <a:latin typeface="Comic Sans MS" panose="030F0702030302020204" pitchFamily="66" charset="0"/>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0.89</a:t>
                      </a:r>
                      <a:endParaRPr lang="en-US" sz="2000" dirty="0">
                        <a:solidFill>
                          <a:srgbClr val="00B050"/>
                        </a:solidFill>
                        <a:effectLst/>
                        <a:latin typeface="Calibri"/>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0.42</a:t>
                      </a:r>
                      <a:endParaRPr lang="en-US" sz="2000" dirty="0">
                        <a:solidFill>
                          <a:srgbClr val="00B050"/>
                        </a:solidFill>
                        <a:effectLst/>
                        <a:latin typeface="Calibri"/>
                        <a:ea typeface="Calibri"/>
                        <a:cs typeface="Times New Roman"/>
                      </a:endParaRPr>
                    </a:p>
                  </a:txBody>
                  <a:tcPr marL="8808" marR="18246" marT="0" marB="0" anchor="ctr"/>
                </a:tc>
                <a:extLst>
                  <a:ext uri="{0D108BD9-81ED-4DB2-BD59-A6C34878D82A}">
                    <a16:rowId xmlns:a16="http://schemas.microsoft.com/office/drawing/2014/main" val="10003"/>
                  </a:ext>
                </a:extLst>
              </a:tr>
              <a:tr h="383461">
                <a:tc>
                  <a:txBody>
                    <a:bodyPr/>
                    <a:lstStyle/>
                    <a:p>
                      <a:pPr marL="0" marR="0">
                        <a:spcBef>
                          <a:spcPts val="0"/>
                        </a:spcBef>
                        <a:spcAft>
                          <a:spcPts val="0"/>
                        </a:spcAft>
                      </a:pPr>
                      <a:r>
                        <a:rPr lang="en-US" sz="2000" dirty="0">
                          <a:solidFill>
                            <a:srgbClr val="FF0000"/>
                          </a:solidFill>
                          <a:effectLst/>
                          <a:latin typeface="Comic Sans MS" panose="030F0702030302020204" pitchFamily="66" charset="0"/>
                        </a:rPr>
                        <a:t>Quartile 3</a:t>
                      </a:r>
                      <a:r>
                        <a:rPr lang="en-US" sz="2000" dirty="0">
                          <a:solidFill>
                            <a:schemeClr val="tx1"/>
                          </a:solidFill>
                          <a:effectLst/>
                          <a:latin typeface="Comic Sans MS" panose="030F0702030302020204" pitchFamily="66" charset="0"/>
                        </a:rPr>
                        <a:t> : </a:t>
                      </a:r>
                      <a:r>
                        <a:rPr lang="en-US" sz="2000" dirty="0">
                          <a:solidFill>
                            <a:srgbClr val="7030A0"/>
                          </a:solidFill>
                          <a:effectLst/>
                          <a:latin typeface="Comic Sans MS" panose="030F0702030302020204" pitchFamily="66" charset="0"/>
                        </a:rPr>
                        <a:t>Quartile 3</a:t>
                      </a:r>
                      <a:endParaRPr lang="en-US" sz="2000" dirty="0">
                        <a:solidFill>
                          <a:srgbClr val="7030A0"/>
                        </a:solidFill>
                        <a:effectLst/>
                        <a:latin typeface="Comic Sans MS" panose="030F0702030302020204" pitchFamily="66" charset="0"/>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1.13</a:t>
                      </a:r>
                      <a:endParaRPr lang="en-US" sz="2000" dirty="0">
                        <a:solidFill>
                          <a:srgbClr val="00B050"/>
                        </a:solidFill>
                        <a:effectLst/>
                        <a:latin typeface="Calibri"/>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0.57</a:t>
                      </a:r>
                      <a:endParaRPr lang="en-US" sz="2000" dirty="0">
                        <a:solidFill>
                          <a:srgbClr val="00B050"/>
                        </a:solidFill>
                        <a:effectLst/>
                        <a:latin typeface="Calibri"/>
                        <a:ea typeface="Calibri"/>
                        <a:cs typeface="Times New Roman"/>
                      </a:endParaRPr>
                    </a:p>
                  </a:txBody>
                  <a:tcPr marL="8808" marR="18246" marT="0" marB="0" anchor="ctr"/>
                </a:tc>
                <a:extLst>
                  <a:ext uri="{0D108BD9-81ED-4DB2-BD59-A6C34878D82A}">
                    <a16:rowId xmlns:a16="http://schemas.microsoft.com/office/drawing/2014/main" val="10004"/>
                  </a:ext>
                </a:extLst>
              </a:tr>
              <a:tr h="383461">
                <a:tc>
                  <a:txBody>
                    <a:bodyPr/>
                    <a:lstStyle/>
                    <a:p>
                      <a:pPr marL="0" marR="0">
                        <a:spcBef>
                          <a:spcPts val="0"/>
                        </a:spcBef>
                        <a:spcAft>
                          <a:spcPts val="0"/>
                        </a:spcAft>
                      </a:pPr>
                      <a:r>
                        <a:rPr lang="en-US" sz="2000" dirty="0">
                          <a:solidFill>
                            <a:srgbClr val="FF0000"/>
                          </a:solidFill>
                          <a:effectLst/>
                          <a:latin typeface="Comic Sans MS" panose="030F0702030302020204" pitchFamily="66" charset="0"/>
                        </a:rPr>
                        <a:t>Quartile 4</a:t>
                      </a:r>
                      <a:r>
                        <a:rPr lang="en-US" sz="2000" dirty="0">
                          <a:solidFill>
                            <a:schemeClr val="tx1"/>
                          </a:solidFill>
                          <a:effectLst/>
                          <a:latin typeface="Comic Sans MS" panose="030F0702030302020204" pitchFamily="66" charset="0"/>
                        </a:rPr>
                        <a:t> : </a:t>
                      </a:r>
                      <a:r>
                        <a:rPr lang="en-US" sz="2000" dirty="0">
                          <a:solidFill>
                            <a:srgbClr val="7030A0"/>
                          </a:solidFill>
                          <a:effectLst/>
                          <a:latin typeface="Comic Sans MS" panose="030F0702030302020204" pitchFamily="66" charset="0"/>
                        </a:rPr>
                        <a:t>Quartile 4</a:t>
                      </a:r>
                      <a:endParaRPr lang="en-US" sz="2000" dirty="0">
                        <a:solidFill>
                          <a:srgbClr val="7030A0"/>
                        </a:solidFill>
                        <a:effectLst/>
                        <a:latin typeface="Comic Sans MS" panose="030F0702030302020204" pitchFamily="66" charset="0"/>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1.09</a:t>
                      </a:r>
                      <a:endParaRPr lang="en-US" sz="2000" dirty="0">
                        <a:solidFill>
                          <a:srgbClr val="00B050"/>
                        </a:solidFill>
                        <a:effectLst/>
                        <a:latin typeface="Calibri"/>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0.54</a:t>
                      </a:r>
                      <a:endParaRPr lang="en-US" sz="2000" dirty="0">
                        <a:solidFill>
                          <a:srgbClr val="00B050"/>
                        </a:solidFill>
                        <a:effectLst/>
                        <a:latin typeface="Calibri"/>
                        <a:ea typeface="Calibri"/>
                        <a:cs typeface="Times New Roman"/>
                      </a:endParaRPr>
                    </a:p>
                  </a:txBody>
                  <a:tcPr marL="8808" marR="18246" marT="0" marB="0" anchor="ctr"/>
                </a:tc>
                <a:extLst>
                  <a:ext uri="{0D108BD9-81ED-4DB2-BD59-A6C34878D82A}">
                    <a16:rowId xmlns:a16="http://schemas.microsoft.com/office/drawing/2014/main" val="10005"/>
                  </a:ext>
                </a:extLst>
              </a:tr>
              <a:tr h="393048">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Different quartiles at </a:t>
                      </a:r>
                      <a:r>
                        <a:rPr lang="en-US" sz="2000" dirty="0">
                          <a:solidFill>
                            <a:srgbClr val="FF0000"/>
                          </a:solidFill>
                          <a:effectLst/>
                          <a:latin typeface="Comic Sans MS" panose="030F0702030302020204" pitchFamily="66" charset="0"/>
                        </a:rPr>
                        <a:t>baseline</a:t>
                      </a:r>
                      <a:r>
                        <a:rPr lang="en-US" sz="2000" dirty="0">
                          <a:solidFill>
                            <a:schemeClr val="tx1"/>
                          </a:solidFill>
                          <a:effectLst/>
                          <a:latin typeface="Comic Sans MS" panose="030F0702030302020204" pitchFamily="66" charset="0"/>
                        </a:rPr>
                        <a:t> and</a:t>
                      </a:r>
                      <a:r>
                        <a:rPr lang="en-US" sz="2000" baseline="0" dirty="0">
                          <a:solidFill>
                            <a:schemeClr val="tx1"/>
                          </a:solidFill>
                          <a:effectLst/>
                          <a:latin typeface="Comic Sans MS" panose="030F0702030302020204" pitchFamily="66" charset="0"/>
                        </a:rPr>
                        <a:t> </a:t>
                      </a:r>
                    </a:p>
                    <a:p>
                      <a:pPr marL="0" marR="0">
                        <a:spcBef>
                          <a:spcPts val="0"/>
                        </a:spcBef>
                        <a:spcAft>
                          <a:spcPts val="0"/>
                        </a:spcAft>
                      </a:pPr>
                      <a:r>
                        <a:rPr lang="en-US" sz="2000" baseline="0" dirty="0">
                          <a:solidFill>
                            <a:srgbClr val="7030A0"/>
                          </a:solidFill>
                          <a:effectLst/>
                          <a:latin typeface="Comic Sans MS" panose="030F0702030302020204" pitchFamily="66" charset="0"/>
                        </a:rPr>
                        <a:t>1 year later</a:t>
                      </a:r>
                      <a:endParaRPr lang="en-US" sz="2000" dirty="0">
                        <a:solidFill>
                          <a:srgbClr val="7030A0"/>
                        </a:solidFill>
                        <a:effectLst/>
                        <a:latin typeface="Comic Sans MS" panose="030F0702030302020204" pitchFamily="66" charset="0"/>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0.88</a:t>
                      </a:r>
                      <a:endParaRPr lang="en-US" sz="2000" dirty="0">
                        <a:solidFill>
                          <a:srgbClr val="00B050"/>
                        </a:solidFill>
                        <a:effectLst/>
                        <a:latin typeface="Calibri"/>
                        <a:ea typeface="Calibri"/>
                        <a:cs typeface="Times New Roman"/>
                      </a:endParaRPr>
                    </a:p>
                  </a:txBody>
                  <a:tcPr marL="8808" marR="18246" marT="0" marB="0" anchor="ctr"/>
                </a:tc>
                <a:tc>
                  <a:txBody>
                    <a:bodyPr/>
                    <a:lstStyle/>
                    <a:p>
                      <a:pPr marL="0" marR="0" algn="ctr">
                        <a:spcBef>
                          <a:spcPts val="0"/>
                        </a:spcBef>
                        <a:spcAft>
                          <a:spcPts val="0"/>
                        </a:spcAft>
                      </a:pPr>
                      <a:r>
                        <a:rPr lang="en-US" sz="2000" dirty="0">
                          <a:solidFill>
                            <a:srgbClr val="00B050"/>
                          </a:solidFill>
                          <a:effectLst/>
                        </a:rPr>
                        <a:t>0.35</a:t>
                      </a:r>
                      <a:endParaRPr lang="en-US" sz="2000" dirty="0">
                        <a:solidFill>
                          <a:srgbClr val="00B050"/>
                        </a:solidFill>
                        <a:effectLst/>
                        <a:latin typeface="Calibri"/>
                        <a:ea typeface="Calibri"/>
                        <a:cs typeface="Times New Roman"/>
                      </a:endParaRPr>
                    </a:p>
                  </a:txBody>
                  <a:tcPr marL="8808" marR="18246" marT="0" marB="0" anchor="ct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0"/>
          </p:nvPr>
        </p:nvSpPr>
        <p:spPr/>
        <p:txBody>
          <a:bodyPr/>
          <a:lstStyle/>
          <a:p>
            <a:pPr>
              <a:defRPr/>
            </a:pPr>
            <a:fld id="{9AB162CF-54A4-474D-86DF-DEF2AFD8F3D3}" type="slidenum">
              <a:rPr lang="en-US" smtClean="0">
                <a:solidFill>
                  <a:srgbClr val="000000">
                    <a:tint val="75000"/>
                  </a:srgbClr>
                </a:solidFill>
              </a:rPr>
              <a:pPr>
                <a:defRPr/>
              </a:pPr>
              <a:t>40</a:t>
            </a:fld>
            <a:endParaRPr lang="en-US" dirty="0">
              <a:solidFill>
                <a:srgbClr val="000000">
                  <a:tint val="75000"/>
                </a:srgbClr>
              </a:solidFill>
            </a:endParaRPr>
          </a:p>
        </p:txBody>
      </p:sp>
    </p:spTree>
    <p:extLst>
      <p:ext uri="{BB962C8B-B14F-4D97-AF65-F5344CB8AC3E}">
        <p14:creationId xmlns:p14="http://schemas.microsoft.com/office/powerpoint/2010/main" val="1653938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90600"/>
          </a:xfrm>
        </p:spPr>
        <p:txBody>
          <a:bodyPr>
            <a:noAutofit/>
          </a:bodyPr>
          <a:lstStyle/>
          <a:p>
            <a:r>
              <a:rPr lang="en-US" sz="3600" dirty="0">
                <a:latin typeface="Comic Sans MS" panose="030F0702030302020204" pitchFamily="66" charset="0"/>
              </a:rPr>
              <a:t>Patient Experiences and Mortality: </a:t>
            </a:r>
            <a:br>
              <a:rPr lang="en-US" sz="3600" dirty="0">
                <a:latin typeface="Comic Sans MS" panose="030F0702030302020204" pitchFamily="66" charset="0"/>
              </a:rPr>
            </a:br>
            <a:r>
              <a:rPr lang="en-US" sz="3600" i="1" dirty="0">
                <a:solidFill>
                  <a:schemeClr val="tx1"/>
                </a:solidFill>
                <a:latin typeface="Comic Sans MS" panose="030F0702030302020204" pitchFamily="66" charset="0"/>
              </a:rPr>
              <a:t>Significant for Only One Item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5652091"/>
              </p:ext>
            </p:extLst>
          </p:nvPr>
        </p:nvGraphicFramePr>
        <p:xfrm>
          <a:off x="390525" y="2133599"/>
          <a:ext cx="8382000" cy="3432677"/>
        </p:xfrm>
        <a:graphic>
          <a:graphicData uri="http://schemas.openxmlformats.org/drawingml/2006/table">
            <a:tbl>
              <a:tblPr firstRow="1" firstCol="1" bandRow="1">
                <a:tableStyleId>{5C22544A-7EE6-4342-B048-85BDC9FD1C3A}</a:tableStyleId>
              </a:tblPr>
              <a:tblGrid>
                <a:gridCol w="5029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85801">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Patient Care Experience </a:t>
                      </a:r>
                      <a:r>
                        <a:rPr lang="en-US" sz="2000" dirty="0">
                          <a:solidFill>
                            <a:schemeClr val="tx1"/>
                          </a:solidFill>
                          <a:effectLst/>
                          <a:latin typeface="Comic Sans MS" panose="030F0702030302020204" pitchFamily="66" charset="0"/>
                          <a:ea typeface="Calibri"/>
                          <a:cs typeface="Times New Roman"/>
                        </a:rPr>
                        <a:t>Items</a:t>
                      </a:r>
                    </a:p>
                  </a:txBody>
                  <a:tcPr marL="8808" marR="8808" marT="0" marB="0"/>
                </a:tc>
                <a:tc gridSpan="2">
                  <a:txBody>
                    <a:bodyPr/>
                    <a:lstStyle/>
                    <a:p>
                      <a:pPr marL="0" marR="0" algn="ctr">
                        <a:spcBef>
                          <a:spcPts val="0"/>
                        </a:spcBef>
                        <a:spcAft>
                          <a:spcPts val="0"/>
                        </a:spcAft>
                      </a:pPr>
                      <a:r>
                        <a:rPr lang="en-US" sz="2000" dirty="0">
                          <a:solidFill>
                            <a:schemeClr val="tx1"/>
                          </a:solidFill>
                          <a:effectLst/>
                          <a:latin typeface="Comic Sans MS" panose="030F0702030302020204" pitchFamily="66" charset="0"/>
                        </a:rPr>
                        <a:t>All-Cause </a:t>
                      </a:r>
                    </a:p>
                    <a:p>
                      <a:pPr marL="0" marR="0" algn="ctr">
                        <a:spcBef>
                          <a:spcPts val="0"/>
                        </a:spcBef>
                        <a:spcAft>
                          <a:spcPts val="0"/>
                        </a:spcAft>
                      </a:pPr>
                      <a:r>
                        <a:rPr lang="en-US" sz="2000" dirty="0">
                          <a:solidFill>
                            <a:schemeClr val="tx1"/>
                          </a:solidFill>
                          <a:effectLst/>
                          <a:latin typeface="Comic Sans MS" panose="030F0702030302020204" pitchFamily="66" charset="0"/>
                        </a:rPr>
                        <a:t>Mortality</a:t>
                      </a:r>
                    </a:p>
                  </a:txBody>
                  <a:tcPr marL="8808" marR="8808" marT="0" marB="0"/>
                </a:tc>
                <a:tc hMerge="1">
                  <a:txBody>
                    <a:bodyPr/>
                    <a:lstStyle/>
                    <a:p>
                      <a:endParaRPr lang="en-US"/>
                    </a:p>
                  </a:txBody>
                  <a:tcPr/>
                </a:tc>
                <a:extLst>
                  <a:ext uri="{0D108BD9-81ED-4DB2-BD59-A6C34878D82A}">
                    <a16:rowId xmlns:a16="http://schemas.microsoft.com/office/drawing/2014/main" val="10000"/>
                  </a:ext>
                </a:extLst>
              </a:tr>
              <a:tr h="402541">
                <a:tc>
                  <a:txBody>
                    <a:bodyPr/>
                    <a:lstStyle/>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Calibri"/>
                        <a:ea typeface="Calibri"/>
                        <a:cs typeface="Times New Roman"/>
                      </a:endParaRPr>
                    </a:p>
                  </a:txBody>
                  <a:tcPr marL="8808" marR="8808" marT="0" marB="0"/>
                </a:tc>
                <a:tc>
                  <a:txBody>
                    <a:bodyPr/>
                    <a:lstStyle/>
                    <a:p>
                      <a:pPr marL="0" marR="0" algn="ctr">
                        <a:spcBef>
                          <a:spcPts val="0"/>
                        </a:spcBef>
                        <a:spcAft>
                          <a:spcPts val="0"/>
                        </a:spcAft>
                      </a:pPr>
                      <a:r>
                        <a:rPr lang="en-US" sz="2000" dirty="0">
                          <a:effectLst/>
                        </a:rPr>
                        <a:t> Hazard Ratio</a:t>
                      </a:r>
                      <a:endParaRPr lang="en-US" sz="2000" dirty="0">
                        <a:effectLst/>
                        <a:latin typeface="Calibri"/>
                        <a:ea typeface="Calibri"/>
                        <a:cs typeface="Times New Roman"/>
                      </a:endParaRPr>
                    </a:p>
                  </a:txBody>
                  <a:tcPr marL="8808" marR="8808" marT="0" marB="0"/>
                </a:tc>
                <a:tc>
                  <a:txBody>
                    <a:bodyPr/>
                    <a:lstStyle/>
                    <a:p>
                      <a:pPr marL="0" marR="0" algn="ctr">
                        <a:spcBef>
                          <a:spcPts val="0"/>
                        </a:spcBef>
                        <a:spcAft>
                          <a:spcPts val="0"/>
                        </a:spcAft>
                      </a:pPr>
                      <a:r>
                        <a:rPr lang="en-US" sz="2000" dirty="0">
                          <a:effectLst/>
                        </a:rPr>
                        <a:t>p-value</a:t>
                      </a:r>
                      <a:endParaRPr lang="en-US" sz="2000" dirty="0">
                        <a:effectLst/>
                        <a:latin typeface="Calibri"/>
                        <a:ea typeface="Calibri"/>
                        <a:cs typeface="Times New Roman"/>
                      </a:endParaRPr>
                    </a:p>
                  </a:txBody>
                  <a:tcPr marL="8808" marR="8808" marT="0" marB="0"/>
                </a:tc>
                <a:extLst>
                  <a:ext uri="{0D108BD9-81ED-4DB2-BD59-A6C34878D82A}">
                    <a16:rowId xmlns:a16="http://schemas.microsoft.com/office/drawing/2014/main" val="10001"/>
                  </a:ext>
                </a:extLst>
              </a:tr>
              <a:tr h="613801">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Rating</a:t>
                      </a:r>
                      <a:r>
                        <a:rPr lang="en-US" sz="2000" baseline="0" dirty="0">
                          <a:solidFill>
                            <a:schemeClr val="tx1"/>
                          </a:solidFill>
                          <a:effectLst/>
                          <a:latin typeface="Comic Sans MS" panose="030F0702030302020204" pitchFamily="66" charset="0"/>
                        </a:rPr>
                        <a:t> of healthcare 9-10 vs 0-8</a:t>
                      </a:r>
                      <a:r>
                        <a:rPr lang="en-US" sz="2000" dirty="0">
                          <a:solidFill>
                            <a:schemeClr val="tx1"/>
                          </a:solidFill>
                          <a:effectLst/>
                          <a:latin typeface="Comic Sans MS" panose="030F0702030302020204" pitchFamily="66" charset="0"/>
                        </a:rPr>
                        <a:t> </a:t>
                      </a:r>
                      <a:endParaRPr lang="en-US" sz="2000" dirty="0">
                        <a:solidFill>
                          <a:schemeClr val="tx1"/>
                        </a:solidFill>
                        <a:effectLst/>
                        <a:latin typeface="Comic Sans MS" panose="030F0702030302020204" pitchFamily="66" charset="0"/>
                        <a:ea typeface="Calibri"/>
                        <a:cs typeface="Times New Roman"/>
                      </a:endParaRPr>
                    </a:p>
                  </a:txBody>
                  <a:tcPr marL="8808" marR="8808" marT="0" marB="0"/>
                </a:tc>
                <a:tc>
                  <a:txBody>
                    <a:bodyPr/>
                    <a:lstStyle/>
                    <a:p>
                      <a:pPr marL="0" marR="0" algn="ctr">
                        <a:spcBef>
                          <a:spcPts val="0"/>
                        </a:spcBef>
                        <a:spcAft>
                          <a:spcPts val="0"/>
                        </a:spcAft>
                      </a:pPr>
                      <a:r>
                        <a:rPr lang="en-US" sz="2000" dirty="0">
                          <a:solidFill>
                            <a:srgbClr val="00B050"/>
                          </a:solidFill>
                          <a:effectLst/>
                        </a:rPr>
                        <a:t>1.10</a:t>
                      </a:r>
                      <a:endParaRPr lang="en-US" sz="2000" dirty="0">
                        <a:solidFill>
                          <a:srgbClr val="00B050"/>
                        </a:solidFill>
                        <a:effectLst/>
                        <a:latin typeface="Calibri"/>
                        <a:ea typeface="Calibri"/>
                        <a:cs typeface="Times New Roman"/>
                      </a:endParaRPr>
                    </a:p>
                  </a:txBody>
                  <a:tcPr marL="8808" marR="8808" marT="0" marB="0"/>
                </a:tc>
                <a:tc>
                  <a:txBody>
                    <a:bodyPr/>
                    <a:lstStyle/>
                    <a:p>
                      <a:pPr marL="0" marR="0" algn="ctr">
                        <a:spcBef>
                          <a:spcPts val="0"/>
                        </a:spcBef>
                        <a:spcAft>
                          <a:spcPts val="0"/>
                        </a:spcAft>
                      </a:pPr>
                      <a:r>
                        <a:rPr lang="en-US" sz="2000" dirty="0">
                          <a:solidFill>
                            <a:srgbClr val="00B050"/>
                          </a:solidFill>
                          <a:effectLst/>
                        </a:rPr>
                        <a:t>0.15</a:t>
                      </a:r>
                      <a:endParaRPr lang="en-US" sz="2000" dirty="0">
                        <a:solidFill>
                          <a:srgbClr val="00B050"/>
                        </a:solidFill>
                        <a:effectLst/>
                        <a:latin typeface="Calibri"/>
                        <a:ea typeface="Calibri"/>
                        <a:cs typeface="Times New Roman"/>
                      </a:endParaRPr>
                    </a:p>
                  </a:txBody>
                  <a:tcPr marL="8808" marR="8808" marT="0" marB="0"/>
                </a:tc>
                <a:extLst>
                  <a:ext uri="{0D108BD9-81ED-4DB2-BD59-A6C34878D82A}">
                    <a16:rowId xmlns:a16="http://schemas.microsoft.com/office/drawing/2014/main" val="10002"/>
                  </a:ext>
                </a:extLst>
              </a:tr>
              <a:tr h="362286">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Listen carefully to you </a:t>
                      </a:r>
                      <a:r>
                        <a:rPr lang="en-US" sz="2000" baseline="30000" dirty="0">
                          <a:solidFill>
                            <a:schemeClr val="tx1"/>
                          </a:solidFill>
                          <a:effectLst/>
                          <a:latin typeface="Comic Sans MS" panose="030F0702030302020204" pitchFamily="66" charset="0"/>
                        </a:rPr>
                        <a:t>†</a:t>
                      </a:r>
                      <a:endParaRPr lang="en-US" sz="2000" dirty="0">
                        <a:solidFill>
                          <a:schemeClr val="tx1"/>
                        </a:solidFill>
                        <a:effectLst/>
                        <a:latin typeface="Comic Sans MS" panose="030F0702030302020204" pitchFamily="66" charset="0"/>
                        <a:ea typeface="Calibri"/>
                        <a:cs typeface="Times New Roman"/>
                      </a:endParaRPr>
                    </a:p>
                  </a:txBody>
                  <a:tcPr marL="8808" marR="8808" marT="0" marB="0" anchor="ctr"/>
                </a:tc>
                <a:tc>
                  <a:txBody>
                    <a:bodyPr/>
                    <a:lstStyle/>
                    <a:p>
                      <a:pPr marL="0" marR="0" algn="ctr">
                        <a:spcBef>
                          <a:spcPts val="0"/>
                        </a:spcBef>
                        <a:spcAft>
                          <a:spcPts val="0"/>
                        </a:spcAft>
                      </a:pPr>
                      <a:r>
                        <a:rPr lang="en-US" sz="2000" dirty="0">
                          <a:solidFill>
                            <a:srgbClr val="00B050"/>
                          </a:solidFill>
                          <a:effectLst/>
                        </a:rPr>
                        <a:t>0.98</a:t>
                      </a:r>
                      <a:endParaRPr lang="en-US" sz="2000" dirty="0">
                        <a:solidFill>
                          <a:srgbClr val="00B050"/>
                        </a:solidFill>
                        <a:effectLst/>
                        <a:latin typeface="Calibri"/>
                        <a:ea typeface="Calibri"/>
                        <a:cs typeface="Times New Roman"/>
                      </a:endParaRPr>
                    </a:p>
                  </a:txBody>
                  <a:tcPr marL="8808" marR="8808" marT="0" marB="0" anchor="ctr"/>
                </a:tc>
                <a:tc>
                  <a:txBody>
                    <a:bodyPr/>
                    <a:lstStyle/>
                    <a:p>
                      <a:pPr marL="0" marR="0" algn="ctr">
                        <a:spcBef>
                          <a:spcPts val="0"/>
                        </a:spcBef>
                        <a:spcAft>
                          <a:spcPts val="0"/>
                        </a:spcAft>
                      </a:pPr>
                      <a:r>
                        <a:rPr lang="en-US" sz="2000" dirty="0">
                          <a:solidFill>
                            <a:srgbClr val="00B050"/>
                          </a:solidFill>
                          <a:effectLst/>
                        </a:rPr>
                        <a:t>0.76</a:t>
                      </a:r>
                      <a:endParaRPr lang="en-US" sz="2000" dirty="0">
                        <a:solidFill>
                          <a:srgbClr val="00B050"/>
                        </a:solidFill>
                        <a:effectLst/>
                        <a:latin typeface="Calibri"/>
                        <a:ea typeface="Calibri"/>
                        <a:cs typeface="Times New Roman"/>
                      </a:endParaRPr>
                    </a:p>
                  </a:txBody>
                  <a:tcPr marL="8808" marR="8808" marT="0" marB="0" anchor="ctr"/>
                </a:tc>
                <a:extLst>
                  <a:ext uri="{0D108BD9-81ED-4DB2-BD59-A6C34878D82A}">
                    <a16:rowId xmlns:a16="http://schemas.microsoft.com/office/drawing/2014/main" val="10003"/>
                  </a:ext>
                </a:extLst>
              </a:tr>
              <a:tr h="403465">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Show respect for what you had to say</a:t>
                      </a:r>
                      <a:r>
                        <a:rPr lang="en-US" sz="2000" baseline="30000" dirty="0">
                          <a:solidFill>
                            <a:schemeClr val="tx1"/>
                          </a:solidFill>
                          <a:effectLst/>
                          <a:latin typeface="Comic Sans MS" panose="030F0702030302020204" pitchFamily="66" charset="0"/>
                        </a:rPr>
                        <a:t> †</a:t>
                      </a:r>
                      <a:endParaRPr lang="en-US" sz="2000" dirty="0">
                        <a:solidFill>
                          <a:schemeClr val="tx1"/>
                        </a:solidFill>
                        <a:effectLst/>
                        <a:latin typeface="Comic Sans MS" panose="030F0702030302020204" pitchFamily="66" charset="0"/>
                        <a:ea typeface="Calibri"/>
                        <a:cs typeface="Times New Roman"/>
                      </a:endParaRPr>
                    </a:p>
                  </a:txBody>
                  <a:tcPr marL="8808" marR="8808" marT="0" marB="0" anchor="ctr"/>
                </a:tc>
                <a:tc>
                  <a:txBody>
                    <a:bodyPr/>
                    <a:lstStyle/>
                    <a:p>
                      <a:pPr marL="0" marR="0" algn="ctr">
                        <a:spcBef>
                          <a:spcPts val="0"/>
                        </a:spcBef>
                        <a:spcAft>
                          <a:spcPts val="0"/>
                        </a:spcAft>
                      </a:pPr>
                      <a:r>
                        <a:rPr lang="en-US" sz="2000" dirty="0">
                          <a:solidFill>
                            <a:srgbClr val="00B050"/>
                          </a:solidFill>
                          <a:effectLst/>
                        </a:rPr>
                        <a:t>1.05</a:t>
                      </a:r>
                      <a:endParaRPr lang="en-US" sz="2000" dirty="0">
                        <a:solidFill>
                          <a:srgbClr val="00B050"/>
                        </a:solidFill>
                        <a:effectLst/>
                        <a:latin typeface="Calibri"/>
                        <a:ea typeface="Calibri"/>
                        <a:cs typeface="Times New Roman"/>
                      </a:endParaRPr>
                    </a:p>
                  </a:txBody>
                  <a:tcPr marL="8808" marR="8808" marT="0" marB="0" anchor="ctr"/>
                </a:tc>
                <a:tc>
                  <a:txBody>
                    <a:bodyPr/>
                    <a:lstStyle/>
                    <a:p>
                      <a:pPr marL="0" marR="0" algn="ctr">
                        <a:spcBef>
                          <a:spcPts val="0"/>
                        </a:spcBef>
                        <a:spcAft>
                          <a:spcPts val="0"/>
                        </a:spcAft>
                      </a:pPr>
                      <a:r>
                        <a:rPr lang="en-US" sz="2000" dirty="0">
                          <a:solidFill>
                            <a:srgbClr val="00B050"/>
                          </a:solidFill>
                          <a:effectLst/>
                        </a:rPr>
                        <a:t>0.44</a:t>
                      </a:r>
                      <a:endParaRPr lang="en-US" sz="2000" dirty="0">
                        <a:solidFill>
                          <a:srgbClr val="00B050"/>
                        </a:solidFill>
                        <a:effectLst/>
                        <a:latin typeface="Calibri"/>
                        <a:ea typeface="Calibri"/>
                        <a:cs typeface="Times New Roman"/>
                      </a:endParaRPr>
                    </a:p>
                  </a:txBody>
                  <a:tcPr marL="8808" marR="8808" marT="0" marB="0" anchor="ctr"/>
                </a:tc>
                <a:extLst>
                  <a:ext uri="{0D108BD9-81ED-4DB2-BD59-A6C34878D82A}">
                    <a16:rowId xmlns:a16="http://schemas.microsoft.com/office/drawing/2014/main" val="10004"/>
                  </a:ext>
                </a:extLst>
              </a:tr>
              <a:tr h="355183">
                <a:tc>
                  <a:txBody>
                    <a:bodyPr/>
                    <a:lstStyle/>
                    <a:p>
                      <a:pPr marL="0" marR="0">
                        <a:spcBef>
                          <a:spcPts val="0"/>
                        </a:spcBef>
                        <a:spcAft>
                          <a:spcPts val="0"/>
                        </a:spcAft>
                      </a:pPr>
                      <a:r>
                        <a:rPr lang="en-US" sz="2000" dirty="0">
                          <a:solidFill>
                            <a:schemeClr val="tx1"/>
                          </a:solidFill>
                          <a:effectLst/>
                          <a:latin typeface="Comic Sans MS" panose="030F0702030302020204" pitchFamily="66" charset="0"/>
                        </a:rPr>
                        <a:t>Explain things in a way that is easy to understand</a:t>
                      </a:r>
                      <a:r>
                        <a:rPr lang="en-US" sz="2000" baseline="30000" dirty="0">
                          <a:solidFill>
                            <a:schemeClr val="tx1"/>
                          </a:solidFill>
                          <a:effectLst/>
                          <a:latin typeface="Comic Sans MS" panose="030F0702030302020204" pitchFamily="66" charset="0"/>
                        </a:rPr>
                        <a:t> †</a:t>
                      </a:r>
                      <a:endParaRPr lang="en-US" sz="2000" dirty="0">
                        <a:solidFill>
                          <a:schemeClr val="tx1"/>
                        </a:solidFill>
                        <a:effectLst/>
                        <a:latin typeface="Comic Sans MS" panose="030F0702030302020204" pitchFamily="66" charset="0"/>
                        <a:ea typeface="Calibri"/>
                        <a:cs typeface="Times New Roman"/>
                      </a:endParaRPr>
                    </a:p>
                  </a:txBody>
                  <a:tcPr marL="8808" marR="8808" marT="0" marB="0" anchor="ctr"/>
                </a:tc>
                <a:tc>
                  <a:txBody>
                    <a:bodyPr/>
                    <a:lstStyle/>
                    <a:p>
                      <a:pPr marL="0" marR="0" algn="ctr">
                        <a:spcBef>
                          <a:spcPts val="0"/>
                        </a:spcBef>
                        <a:spcAft>
                          <a:spcPts val="0"/>
                        </a:spcAft>
                      </a:pPr>
                      <a:r>
                        <a:rPr lang="en-US" sz="2000" baseline="0" dirty="0">
                          <a:solidFill>
                            <a:srgbClr val="00CC00"/>
                          </a:solidFill>
                          <a:effectLst/>
                        </a:rPr>
                        <a:t>1.09</a:t>
                      </a:r>
                      <a:endParaRPr lang="en-US" sz="2000" baseline="0" dirty="0">
                        <a:solidFill>
                          <a:srgbClr val="00CC00"/>
                        </a:solidFill>
                        <a:effectLst/>
                        <a:latin typeface="Calibri"/>
                        <a:ea typeface="Calibri"/>
                        <a:cs typeface="Times New Roman"/>
                      </a:endParaRPr>
                    </a:p>
                  </a:txBody>
                  <a:tcPr marL="8808" marR="8808" marT="0" marB="0" anchor="ctr"/>
                </a:tc>
                <a:tc>
                  <a:txBody>
                    <a:bodyPr/>
                    <a:lstStyle/>
                    <a:p>
                      <a:pPr marL="0" marR="0" algn="ctr">
                        <a:spcBef>
                          <a:spcPts val="0"/>
                        </a:spcBef>
                        <a:spcAft>
                          <a:spcPts val="0"/>
                        </a:spcAft>
                      </a:pPr>
                      <a:r>
                        <a:rPr lang="en-US" sz="2000" baseline="0" dirty="0">
                          <a:solidFill>
                            <a:srgbClr val="00CC00"/>
                          </a:solidFill>
                          <a:effectLst/>
                        </a:rPr>
                        <a:t>0.17</a:t>
                      </a:r>
                      <a:endParaRPr lang="en-US" sz="2000" baseline="0" dirty="0">
                        <a:solidFill>
                          <a:srgbClr val="00CC00"/>
                        </a:solidFill>
                        <a:effectLst/>
                        <a:latin typeface="Calibri"/>
                        <a:ea typeface="Calibri"/>
                        <a:cs typeface="Times New Roman"/>
                      </a:endParaRPr>
                    </a:p>
                  </a:txBody>
                  <a:tcPr marL="8808" marR="8808" marT="0" marB="0" anchor="ctr"/>
                </a:tc>
                <a:extLst>
                  <a:ext uri="{0D108BD9-81ED-4DB2-BD59-A6C34878D82A}">
                    <a16:rowId xmlns:a16="http://schemas.microsoft.com/office/drawing/2014/main" val="10005"/>
                  </a:ext>
                </a:extLst>
              </a:tr>
              <a:tr h="355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effectLst/>
                          <a:latin typeface="Comic Sans MS" panose="030F0702030302020204" pitchFamily="66" charset="0"/>
                        </a:rPr>
                        <a:t>Spend enough time with you </a:t>
                      </a:r>
                      <a:r>
                        <a:rPr lang="en-US" sz="2000" baseline="30000" dirty="0">
                          <a:solidFill>
                            <a:schemeClr val="tx1"/>
                          </a:solidFill>
                          <a:effectLst/>
                          <a:latin typeface="Comic Sans MS" panose="030F0702030302020204" pitchFamily="66" charset="0"/>
                        </a:rPr>
                        <a:t>†</a:t>
                      </a:r>
                      <a:endParaRPr lang="en-US" sz="2000" dirty="0">
                        <a:solidFill>
                          <a:schemeClr val="tx1"/>
                        </a:solidFill>
                        <a:effectLst/>
                        <a:latin typeface="Comic Sans MS" panose="030F0702030302020204" pitchFamily="66" charset="0"/>
                        <a:ea typeface="Calibri"/>
                        <a:cs typeface="Times New Roman"/>
                      </a:endParaRPr>
                    </a:p>
                  </a:txBody>
                  <a:tcPr marL="8808" marR="8808" marT="0" marB="0" anchor="ctr"/>
                </a:tc>
                <a:tc>
                  <a:txBody>
                    <a:bodyPr/>
                    <a:lstStyle/>
                    <a:p>
                      <a:pPr marL="0" marR="0" algn="ctr">
                        <a:spcBef>
                          <a:spcPts val="0"/>
                        </a:spcBef>
                        <a:spcAft>
                          <a:spcPts val="0"/>
                        </a:spcAft>
                      </a:pPr>
                      <a:r>
                        <a:rPr lang="en-US" sz="2000" baseline="0" dirty="0">
                          <a:solidFill>
                            <a:srgbClr val="FF0000"/>
                          </a:solidFill>
                          <a:effectLst/>
                        </a:rPr>
                        <a:t>1.17</a:t>
                      </a:r>
                      <a:endParaRPr lang="en-US" sz="2000" baseline="0" dirty="0">
                        <a:solidFill>
                          <a:srgbClr val="FF0000"/>
                        </a:solidFill>
                        <a:effectLst/>
                        <a:latin typeface="Calibri"/>
                        <a:ea typeface="Calibri"/>
                        <a:cs typeface="Times New Roman"/>
                      </a:endParaRPr>
                    </a:p>
                  </a:txBody>
                  <a:tcPr marL="8808" marR="8808" marT="0" marB="0" anchor="ctr"/>
                </a:tc>
                <a:tc>
                  <a:txBody>
                    <a:bodyPr/>
                    <a:lstStyle/>
                    <a:p>
                      <a:pPr marL="0" marR="0" algn="ctr">
                        <a:spcBef>
                          <a:spcPts val="0"/>
                        </a:spcBef>
                        <a:spcAft>
                          <a:spcPts val="0"/>
                        </a:spcAft>
                      </a:pPr>
                      <a:r>
                        <a:rPr lang="en-US" sz="2000" baseline="0" dirty="0">
                          <a:solidFill>
                            <a:srgbClr val="FF0000"/>
                          </a:solidFill>
                          <a:effectLst/>
                        </a:rPr>
                        <a:t>0.03</a:t>
                      </a:r>
                      <a:endParaRPr lang="en-US" sz="2000" baseline="0" dirty="0">
                        <a:solidFill>
                          <a:srgbClr val="FF0000"/>
                        </a:solidFill>
                        <a:effectLst/>
                        <a:latin typeface="Calibri"/>
                        <a:ea typeface="Calibri"/>
                        <a:cs typeface="Times New Roman"/>
                      </a:endParaRPr>
                    </a:p>
                  </a:txBody>
                  <a:tcPr marL="8808" marR="8808" marT="0" marB="0" anchor="ctr"/>
                </a:tc>
                <a:extLst>
                  <a:ext uri="{0D108BD9-81ED-4DB2-BD59-A6C34878D82A}">
                    <a16:rowId xmlns:a16="http://schemas.microsoft.com/office/drawing/2014/main" val="10006"/>
                  </a:ext>
                </a:extLst>
              </a:tr>
            </a:tbl>
          </a:graphicData>
        </a:graphic>
      </p:graphicFrame>
      <p:sp>
        <p:nvSpPr>
          <p:cNvPr id="3" name="TextBox 2"/>
          <p:cNvSpPr txBox="1"/>
          <p:nvPr/>
        </p:nvSpPr>
        <p:spPr>
          <a:xfrm>
            <a:off x="381000" y="5875893"/>
            <a:ext cx="8229600" cy="400110"/>
          </a:xfrm>
          <a:prstGeom prst="rect">
            <a:avLst/>
          </a:prstGeom>
          <a:noFill/>
        </p:spPr>
        <p:txBody>
          <a:bodyPr wrap="square" rtlCol="0">
            <a:spAutoFit/>
          </a:bodyPr>
          <a:lstStyle/>
          <a:p>
            <a:pPr fontAlgn="auto">
              <a:spcBef>
                <a:spcPts val="0"/>
              </a:spcBef>
              <a:spcAft>
                <a:spcPts val="0"/>
              </a:spcAft>
            </a:pPr>
            <a:r>
              <a:rPr lang="en-US" sz="2000" b="1" i="0" baseline="30000" dirty="0">
                <a:solidFill>
                  <a:prstClr val="black"/>
                </a:solidFill>
                <a:latin typeface="Comic Sans MS" panose="030F0702030302020204" pitchFamily="66" charset="0"/>
              </a:rPr>
              <a:t>†</a:t>
            </a:r>
            <a:r>
              <a:rPr lang="en-US" sz="2000" i="0" baseline="30000" dirty="0">
                <a:solidFill>
                  <a:prstClr val="black"/>
                </a:solidFill>
                <a:latin typeface="Comic Sans MS" panose="030F0702030302020204" pitchFamily="66" charset="0"/>
              </a:rPr>
              <a:t> </a:t>
            </a:r>
            <a:r>
              <a:rPr lang="en-US" sz="2000" i="0" dirty="0">
                <a:solidFill>
                  <a:prstClr val="black"/>
                </a:solidFill>
                <a:latin typeface="Comic Sans MS" panose="030F0702030302020204" pitchFamily="66" charset="0"/>
              </a:rPr>
              <a:t>“Always" versus “Never”/“Sometimes”/“Usually”</a:t>
            </a:r>
          </a:p>
        </p:txBody>
      </p:sp>
      <p:sp>
        <p:nvSpPr>
          <p:cNvPr id="5" name="Slide Number Placeholder 4"/>
          <p:cNvSpPr>
            <a:spLocks noGrp="1"/>
          </p:cNvSpPr>
          <p:nvPr>
            <p:ph type="sldNum" sz="quarter" idx="10"/>
          </p:nvPr>
        </p:nvSpPr>
        <p:spPr/>
        <p:txBody>
          <a:bodyPr/>
          <a:lstStyle/>
          <a:p>
            <a:pPr>
              <a:defRPr/>
            </a:pPr>
            <a:fld id="{9AB162CF-54A4-474D-86DF-DEF2AFD8F3D3}" type="slidenum">
              <a:rPr lang="en-US" smtClean="0">
                <a:solidFill>
                  <a:srgbClr val="000000">
                    <a:tint val="75000"/>
                  </a:srgbClr>
                </a:solidFill>
              </a:rPr>
              <a:pPr>
                <a:defRPr/>
              </a:pPr>
              <a:t>41</a:t>
            </a:fld>
            <a:endParaRPr lang="en-US" dirty="0">
              <a:solidFill>
                <a:srgbClr val="000000">
                  <a:tint val="75000"/>
                </a:srgbClr>
              </a:solidFill>
            </a:endParaRPr>
          </a:p>
        </p:txBody>
      </p:sp>
    </p:spTree>
    <p:extLst>
      <p:ext uri="{BB962C8B-B14F-4D97-AF65-F5344CB8AC3E}">
        <p14:creationId xmlns:p14="http://schemas.microsoft.com/office/powerpoint/2010/main" val="1247409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3B9A6E72-2B83-42F2-A9BD-CCC40E15C796}" type="slidenum">
              <a:rPr lang="en-US"/>
              <a:pPr>
                <a:defRPr/>
              </a:pPr>
              <a:t>42</a:t>
            </a:fld>
            <a:endParaRPr lang="en-US"/>
          </a:p>
        </p:txBody>
      </p:sp>
      <p:sp>
        <p:nvSpPr>
          <p:cNvPr id="113667" name="Rectangle 2"/>
          <p:cNvSpPr>
            <a:spLocks noGrp="1" noChangeArrowheads="1"/>
          </p:cNvSpPr>
          <p:nvPr>
            <p:ph type="title" idx="4294967295"/>
          </p:nvPr>
        </p:nvSpPr>
        <p:spPr>
          <a:xfrm>
            <a:off x="-38100" y="152400"/>
            <a:ext cx="9258300" cy="1143000"/>
          </a:xfrm>
        </p:spPr>
        <p:txBody>
          <a:bodyPr/>
          <a:lstStyle/>
          <a:p>
            <a:pPr algn="l"/>
            <a:r>
              <a:rPr lang="en-US" altLang="en-US" sz="4800" b="1" dirty="0">
                <a:latin typeface="Comic Sans MS" pitchFamily="66" charset="0"/>
              </a:rPr>
              <a:t>Thank you.</a:t>
            </a:r>
            <a:r>
              <a:rPr lang="en-US" altLang="en-US" sz="6000" b="1" dirty="0">
                <a:latin typeface="Comic Sans MS" pitchFamily="66" charset="0"/>
              </a:rPr>
              <a:t> </a:t>
            </a:r>
            <a:endParaRPr lang="en-US" altLang="en-US" sz="4000" b="1" dirty="0">
              <a:latin typeface="Comic Sans MS" pitchFamily="66" charset="0"/>
            </a:endParaRPr>
          </a:p>
        </p:txBody>
      </p:sp>
      <p:sp>
        <p:nvSpPr>
          <p:cNvPr id="113669" name="TextBox 1"/>
          <p:cNvSpPr txBox="1">
            <a:spLocks noChangeArrowheads="1"/>
          </p:cNvSpPr>
          <p:nvPr/>
        </p:nvSpPr>
        <p:spPr bwMode="auto">
          <a:xfrm>
            <a:off x="166048" y="1828800"/>
            <a:ext cx="8991600" cy="5293757"/>
          </a:xfrm>
          <a:prstGeom prst="rect">
            <a:avLst/>
          </a:prstGeom>
          <a:noFill/>
          <a:ln w="9525">
            <a:noFill/>
            <a:miter lim="800000"/>
            <a:headEnd/>
            <a:tailEnd/>
          </a:ln>
        </p:spPr>
        <p:txBody>
          <a:bodyPr>
            <a:spAutoFit/>
          </a:bodyPr>
          <a:lstStyle/>
          <a:p>
            <a:endParaRPr lang="en-US" altLang="en-US" dirty="0">
              <a:latin typeface="Comic Sans MS" panose="030F0702030302020204" pitchFamily="66" charset="0"/>
              <a:hlinkClick r:id="rId3"/>
            </a:endParaRPr>
          </a:p>
          <a:p>
            <a:endParaRPr lang="en-US" altLang="en-US" dirty="0">
              <a:latin typeface="Comic Sans MS" panose="030F0702030302020204" pitchFamily="66" charset="0"/>
              <a:hlinkClick r:id="rId3"/>
            </a:endParaRPr>
          </a:p>
          <a:p>
            <a:endParaRPr lang="en-US" altLang="en-US" dirty="0">
              <a:latin typeface="Comic Sans MS" panose="030F0702030302020204" pitchFamily="66" charset="0"/>
              <a:hlinkClick r:id="rId3"/>
            </a:endParaRPr>
          </a:p>
          <a:p>
            <a:endParaRPr lang="en-US" altLang="en-US" dirty="0">
              <a:latin typeface="Comic Sans MS" panose="030F0702030302020204" pitchFamily="66" charset="0"/>
              <a:hlinkClick r:id="rId3"/>
            </a:endParaRPr>
          </a:p>
          <a:p>
            <a:r>
              <a:rPr lang="en-US" altLang="en-US" dirty="0">
                <a:latin typeface="Comic Sans MS" panose="030F0702030302020204" pitchFamily="66" charset="0"/>
                <a:hlinkClick r:id="rId3"/>
              </a:rPr>
              <a:t>drhays@g.ucla.edu</a:t>
            </a:r>
            <a:r>
              <a:rPr lang="en-US" altLang="en-US" dirty="0">
                <a:latin typeface="Comic Sans MS" panose="030F0702030302020204" pitchFamily="66" charset="0"/>
              </a:rPr>
              <a:t> </a:t>
            </a:r>
          </a:p>
          <a:p>
            <a:r>
              <a:rPr lang="en-US" altLang="en-US" i="1" dirty="0">
                <a:latin typeface="Comic Sans MS" pitchFamily="66" charset="0"/>
              </a:rPr>
              <a:t>@</a:t>
            </a:r>
            <a:r>
              <a:rPr lang="en-US" altLang="en-US" i="1" dirty="0" err="1">
                <a:latin typeface="Comic Sans MS" pitchFamily="66" charset="0"/>
              </a:rPr>
              <a:t>RonDHays</a:t>
            </a:r>
            <a:r>
              <a:rPr lang="en-US" altLang="en-US" i="1" dirty="0">
                <a:latin typeface="Comic Sans MS" pitchFamily="66" charset="0"/>
              </a:rPr>
              <a:t> (twitter)</a:t>
            </a:r>
            <a:endParaRPr lang="en-US" altLang="en-US" b="0" i="1" dirty="0">
              <a:latin typeface="Comic Sans MS" pitchFamily="66" charset="0"/>
            </a:endParaRPr>
          </a:p>
          <a:p>
            <a:endParaRPr lang="en-US" altLang="en-US" dirty="0">
              <a:latin typeface="Comic Sans MS" panose="030F0702030302020204" pitchFamily="66" charset="0"/>
            </a:endParaRPr>
          </a:p>
          <a:p>
            <a:r>
              <a:rPr lang="en-US" altLang="en-US" dirty="0" err="1">
                <a:latin typeface="Comic Sans MS" panose="030F0702030302020204" pitchFamily="66" charset="0"/>
              </a:rPr>
              <a:t>Powerpoint</a:t>
            </a:r>
            <a:r>
              <a:rPr lang="en-US" altLang="en-US" dirty="0">
                <a:latin typeface="Comic Sans MS" panose="030F0702030302020204" pitchFamily="66" charset="0"/>
              </a:rPr>
              <a:t> file at: </a:t>
            </a:r>
            <a:r>
              <a:rPr lang="en-US" altLang="en-US" sz="3000" dirty="0">
                <a:latin typeface="Comic Sans MS" panose="030F0702030302020204" pitchFamily="66" charset="0"/>
                <a:hlinkClick r:id="rId4"/>
              </a:rPr>
              <a:t>http://gim.med.ucla.edu/FacultyPages/Hays/</a:t>
            </a:r>
            <a:endParaRPr lang="en-US" altLang="en-US" sz="3000" dirty="0">
              <a:latin typeface="Comic Sans MS" panose="030F0702030302020204" pitchFamily="66" charset="0"/>
            </a:endParaRPr>
          </a:p>
          <a:p>
            <a:endParaRPr lang="en-US" altLang="en-US" dirty="0">
              <a:cs typeface="Times New Roman" pitchFamily="18" charset="0"/>
            </a:endParaRPr>
          </a:p>
          <a:p>
            <a:endParaRPr lang="en-US" altLang="en-US" sz="20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539750"/>
            <a:ext cx="4419600" cy="517207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274638"/>
            <a:ext cx="8856617" cy="1143000"/>
          </a:xfrm>
        </p:spPr>
        <p:txBody>
          <a:bodyPr>
            <a:normAutofit fontScale="90000"/>
          </a:bodyPr>
          <a:lstStyle/>
          <a:p>
            <a:r>
              <a:rPr lang="en-US" dirty="0">
                <a:latin typeface="Comic Sans MS" pitchFamily="66" charset="0"/>
              </a:rPr>
              <a:t>Is Receiving Better Technical Quality of Care Bad for Health?  </a:t>
            </a:r>
          </a:p>
        </p:txBody>
      </p:sp>
      <p:sp>
        <p:nvSpPr>
          <p:cNvPr id="3" name="Content Placeholder 2"/>
          <p:cNvSpPr>
            <a:spLocks noGrp="1"/>
          </p:cNvSpPr>
          <p:nvPr>
            <p:ph idx="1"/>
          </p:nvPr>
        </p:nvSpPr>
        <p:spPr>
          <a:xfrm>
            <a:off x="104503" y="1615141"/>
            <a:ext cx="8856617" cy="4525963"/>
          </a:xfrm>
        </p:spPr>
        <p:txBody>
          <a:bodyPr>
            <a:normAutofit fontScale="62500" lnSpcReduction="20000"/>
          </a:bodyPr>
          <a:lstStyle/>
          <a:p>
            <a:pPr marL="0" indent="0">
              <a:buNone/>
            </a:pPr>
            <a:r>
              <a:rPr lang="en-US" sz="3800" dirty="0">
                <a:latin typeface="Comic Sans MS" panose="030F0702030302020204" pitchFamily="66" charset="0"/>
              </a:rPr>
              <a:t>Change in SF-12 PCS regressed on process of care aggregate</a:t>
            </a:r>
          </a:p>
          <a:p>
            <a:endParaRPr lang="en-US" dirty="0"/>
          </a:p>
          <a:p>
            <a:pPr marL="0" indent="0">
              <a:buNone/>
            </a:pPr>
            <a:endParaRPr lang="en-US" dirty="0"/>
          </a:p>
          <a:p>
            <a:pPr marL="0" indent="0">
              <a:buNone/>
            </a:pPr>
            <a:endParaRPr lang="en-US" dirty="0"/>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endParaRPr lang="en-US" sz="3600" dirty="0">
              <a:latin typeface="Comic Sans MS" panose="030F0702030302020204" pitchFamily="66" charset="0"/>
            </a:endParaRPr>
          </a:p>
          <a:p>
            <a:pPr marL="0" indent="0">
              <a:buNone/>
            </a:pPr>
            <a:r>
              <a:rPr lang="en-US" sz="3600" dirty="0">
                <a:latin typeface="Comic Sans MS" panose="030F0702030302020204" pitchFamily="66" charset="0"/>
              </a:rPr>
              <a:t>Hypothesized positive effect, but regression coefficient was NOT SIGNIFICANT </a:t>
            </a:r>
          </a:p>
          <a:p>
            <a:pPr marL="0" indent="0">
              <a:buNone/>
            </a:pPr>
            <a:r>
              <a:rPr lang="en-US" sz="3600" dirty="0">
                <a:latin typeface="Comic Sans MS" panose="030F0702030302020204" pitchFamily="66" charset="0"/>
              </a:rPr>
              <a:t>	</a:t>
            </a:r>
          </a:p>
          <a:p>
            <a:pPr marL="0" indent="0">
              <a:buNone/>
            </a:pPr>
            <a:r>
              <a:rPr lang="en-US" sz="3600" dirty="0">
                <a:latin typeface="Comic Sans MS" panose="030F0702030302020204" pitchFamily="66" charset="0"/>
              </a:rPr>
              <a:t>	unstandardized beta = </a:t>
            </a:r>
            <a:r>
              <a:rPr lang="en-US" sz="3600" u="sng" dirty="0">
                <a:latin typeface="Comic Sans MS" panose="030F0702030302020204" pitchFamily="66" charset="0"/>
              </a:rPr>
              <a:t>-1.41</a:t>
            </a:r>
            <a:r>
              <a:rPr lang="en-US" sz="3600" dirty="0">
                <a:latin typeface="Comic Sans MS" panose="030F0702030302020204" pitchFamily="66" charset="0"/>
              </a:rPr>
              <a:t>, p =.</a:t>
            </a:r>
            <a:r>
              <a:rPr lang="en-US" sz="3600" dirty="0">
                <a:solidFill>
                  <a:srgbClr val="0070C0"/>
                </a:solidFill>
                <a:latin typeface="Comic Sans MS" panose="030F0702030302020204" pitchFamily="66" charset="0"/>
              </a:rPr>
              <a:t>188</a:t>
            </a:r>
          </a:p>
          <a:p>
            <a:pPr marL="0" indent="0">
              <a:buNone/>
            </a:pPr>
            <a:endParaRPr lang="en-US" sz="2800" dirty="0"/>
          </a:p>
          <a:p>
            <a:pPr marL="0" indent="0">
              <a:buNone/>
            </a:pPr>
            <a:endParaRPr lang="en-US" sz="2800" i="1" dirty="0"/>
          </a:p>
          <a:p>
            <a:pPr marL="0" indent="0">
              <a:buNone/>
            </a:pPr>
            <a:r>
              <a:rPr lang="en-US" sz="2800" i="1" dirty="0">
                <a:latin typeface="Comic Sans MS" panose="030F0702030302020204" pitchFamily="66" charset="0"/>
              </a:rPr>
              <a:t>Kahn et al. (2007), </a:t>
            </a:r>
            <a:r>
              <a:rPr lang="en-US" sz="2800" i="1" u="sng" dirty="0">
                <a:latin typeface="Comic Sans MS" panose="030F0702030302020204" pitchFamily="66" charset="0"/>
              </a:rPr>
              <a:t>Health Services Research</a:t>
            </a:r>
            <a:r>
              <a:rPr lang="en-US" sz="2800" i="1" dirty="0">
                <a:latin typeface="Comic Sans MS" panose="030F0702030302020204" pitchFamily="66" charset="0"/>
              </a:rPr>
              <a:t>, Article of Year</a:t>
            </a:r>
          </a:p>
        </p:txBody>
      </p:sp>
      <p:sp>
        <p:nvSpPr>
          <p:cNvPr id="4" name="Rectangle 3"/>
          <p:cNvSpPr/>
          <p:nvPr/>
        </p:nvSpPr>
        <p:spPr>
          <a:xfrm>
            <a:off x="5016136" y="2514600"/>
            <a:ext cx="1384663"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SF-12 PCS</a:t>
            </a:r>
          </a:p>
        </p:txBody>
      </p:sp>
      <p:sp>
        <p:nvSpPr>
          <p:cNvPr id="5" name="Rectangle 4"/>
          <p:cNvSpPr/>
          <p:nvPr/>
        </p:nvSpPr>
        <p:spPr>
          <a:xfrm>
            <a:off x="2286000" y="2514600"/>
            <a:ext cx="1606731"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Process</a:t>
            </a:r>
          </a:p>
          <a:p>
            <a:pPr algn="ctr"/>
            <a:r>
              <a:rPr lang="en-US" sz="2400" dirty="0"/>
              <a:t>of </a:t>
            </a:r>
            <a:r>
              <a:rPr lang="en-US" dirty="0"/>
              <a:t>care</a:t>
            </a:r>
          </a:p>
        </p:txBody>
      </p:sp>
      <p:cxnSp>
        <p:nvCxnSpPr>
          <p:cNvPr id="7" name="Straight Arrow Connector 6"/>
          <p:cNvCxnSpPr>
            <a:endCxn id="4" idx="1"/>
          </p:cNvCxnSpPr>
          <p:nvPr/>
        </p:nvCxnSpPr>
        <p:spPr>
          <a:xfrm>
            <a:off x="3892731" y="2971800"/>
            <a:ext cx="11234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29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915400" cy="909141"/>
          </a:xfrm>
        </p:spPr>
        <p:txBody>
          <a:bodyPr>
            <a:noAutofit/>
          </a:bodyPr>
          <a:lstStyle/>
          <a:p>
            <a:r>
              <a:rPr lang="en-US" sz="2800" dirty="0">
                <a:solidFill>
                  <a:schemeClr val="tx2"/>
                </a:solidFill>
                <a:latin typeface="Comic Sans MS" panose="030F0702030302020204" pitchFamily="66" charset="0"/>
              </a:rPr>
              <a:t>Consumer Assessment of Healthcare Providers and </a:t>
            </a:r>
            <a:r>
              <a:rPr lang="en-US" sz="2800" dirty="0">
                <a:solidFill>
                  <a:schemeClr val="tx2"/>
                </a:solidFill>
              </a:rPr>
              <a:t>Systems (CAHPS®) Approach </a:t>
            </a:r>
          </a:p>
        </p:txBody>
      </p:sp>
      <p:sp>
        <p:nvSpPr>
          <p:cNvPr id="11" name="Content Placeholder 2"/>
          <p:cNvSpPr>
            <a:spLocks noGrp="1"/>
          </p:cNvSpPr>
          <p:nvPr>
            <p:ph type="body" sz="quarter" idx="10"/>
          </p:nvPr>
        </p:nvSpPr>
        <p:spPr>
          <a:xfrm>
            <a:off x="103596" y="3990749"/>
            <a:ext cx="5078003" cy="2857931"/>
          </a:xfrm>
        </p:spPr>
        <p:txBody>
          <a:bodyPr/>
          <a:lstStyle/>
          <a:p>
            <a:pPr>
              <a:lnSpc>
                <a:spcPct val="90000"/>
              </a:lnSpc>
            </a:pPr>
            <a:r>
              <a:rPr lang="en-US" sz="2400" dirty="0">
                <a:solidFill>
                  <a:schemeClr val="tx2"/>
                </a:solidFill>
              </a:rPr>
              <a:t>Focus on what patients want to know about AND can accurately report about</a:t>
            </a:r>
          </a:p>
          <a:p>
            <a:pPr lvl="1">
              <a:lnSpc>
                <a:spcPct val="90000"/>
              </a:lnSpc>
              <a:defRPr/>
            </a:pPr>
            <a:r>
              <a:rPr lang="en-US" sz="2000" dirty="0">
                <a:solidFill>
                  <a:schemeClr val="tx2"/>
                </a:solidFill>
              </a:rPr>
              <a:t>Communication with health care provider</a:t>
            </a:r>
          </a:p>
          <a:p>
            <a:pPr lvl="1">
              <a:lnSpc>
                <a:spcPct val="90000"/>
              </a:lnSpc>
              <a:defRPr/>
            </a:pPr>
            <a:r>
              <a:rPr lang="en-US" sz="2000" dirty="0">
                <a:solidFill>
                  <a:schemeClr val="tx2"/>
                </a:solidFill>
              </a:rPr>
              <a:t>Access to care</a:t>
            </a:r>
          </a:p>
          <a:p>
            <a:pPr lvl="1">
              <a:lnSpc>
                <a:spcPct val="90000"/>
              </a:lnSpc>
              <a:defRPr/>
            </a:pPr>
            <a:r>
              <a:rPr lang="en-US" sz="2000" dirty="0">
                <a:solidFill>
                  <a:schemeClr val="tx2"/>
                </a:solidFill>
              </a:rPr>
              <a:t>Office staff courtesy and respect</a:t>
            </a:r>
          </a:p>
          <a:p>
            <a:pPr lvl="1">
              <a:lnSpc>
                <a:spcPct val="90000"/>
              </a:lnSpc>
              <a:defRPr/>
            </a:pPr>
            <a:r>
              <a:rPr lang="en-US" sz="2000" dirty="0">
                <a:solidFill>
                  <a:schemeClr val="tx2"/>
                </a:solidFill>
              </a:rPr>
              <a:t>Customer service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98" y="852243"/>
            <a:ext cx="3887239" cy="3037722"/>
          </a:xfrm>
          <a:prstGeom prst="rect">
            <a:avLst/>
          </a:prstGeom>
        </p:spPr>
      </p:pic>
      <p:sp>
        <p:nvSpPr>
          <p:cNvPr id="3" name="Rectangle 2"/>
          <p:cNvSpPr/>
          <p:nvPr/>
        </p:nvSpPr>
        <p:spPr>
          <a:xfrm>
            <a:off x="4931546" y="2133600"/>
            <a:ext cx="4288654" cy="2191369"/>
          </a:xfrm>
          <a:prstGeom prst="rect">
            <a:avLst/>
          </a:prstGeom>
        </p:spPr>
        <p:txBody>
          <a:bodyPr wrap="square">
            <a:spAutoFit/>
          </a:bodyPr>
          <a:lstStyle/>
          <a:p>
            <a:pPr>
              <a:lnSpc>
                <a:spcPct val="90000"/>
              </a:lnSpc>
              <a:spcBef>
                <a:spcPts val="6000"/>
              </a:spcBef>
            </a:pPr>
            <a:endParaRPr lang="en-US" sz="2400" dirty="0">
              <a:solidFill>
                <a:srgbClr val="0070C0"/>
              </a:solidFill>
            </a:endParaRPr>
          </a:p>
          <a:p>
            <a:pPr>
              <a:lnSpc>
                <a:spcPct val="90000"/>
              </a:lnSpc>
              <a:spcBef>
                <a:spcPts val="6000"/>
              </a:spcBef>
            </a:pPr>
            <a:r>
              <a:rPr lang="en-US" sz="2400" dirty="0">
                <a:solidFill>
                  <a:srgbClr val="0070C0"/>
                </a:solidFill>
              </a:rPr>
              <a:t>Complements information from clinical process measures	</a:t>
            </a:r>
          </a:p>
        </p:txBody>
      </p:sp>
    </p:spTree>
    <p:extLst>
      <p:ext uri="{BB962C8B-B14F-4D97-AF65-F5344CB8AC3E}">
        <p14:creationId xmlns:p14="http://schemas.microsoft.com/office/powerpoint/2010/main" val="273264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8600"/>
            <a:ext cx="9144000" cy="1371600"/>
          </a:xfrm>
        </p:spPr>
        <p:txBody>
          <a:bodyPr lIns="92075" tIns="46038" rIns="92075" bIns="46038"/>
          <a:lstStyle/>
          <a:p>
            <a:pPr eaLnBrk="1" hangingPunct="1"/>
            <a:r>
              <a:rPr lang="en-US" altLang="en-US" sz="3200" b="1" dirty="0">
                <a:latin typeface="Comic Sans MS" pitchFamily="66" charset="0"/>
              </a:rPr>
              <a:t>  </a:t>
            </a:r>
            <a:r>
              <a:rPr lang="en-US" altLang="en-US" sz="3200" dirty="0">
                <a:latin typeface="Comic Sans MS" pitchFamily="66" charset="0"/>
              </a:rPr>
              <a:t>Quality of Care Indicators</a:t>
            </a:r>
          </a:p>
        </p:txBody>
      </p:sp>
      <p:sp>
        <p:nvSpPr>
          <p:cNvPr id="6147" name="Rectangle 3"/>
          <p:cNvSpPr>
            <a:spLocks noGrp="1" noChangeArrowheads="1"/>
          </p:cNvSpPr>
          <p:nvPr>
            <p:ph type="body" idx="1"/>
          </p:nvPr>
        </p:nvSpPr>
        <p:spPr>
          <a:xfrm>
            <a:off x="514350" y="1600200"/>
            <a:ext cx="8629650" cy="4525963"/>
          </a:xfrm>
        </p:spPr>
        <p:txBody>
          <a:bodyPr lIns="92075" tIns="46038" rIns="92075" bIns="46038"/>
          <a:lstStyle/>
          <a:p>
            <a:pPr eaLnBrk="1" hangingPunct="1">
              <a:lnSpc>
                <a:spcPct val="120000"/>
              </a:lnSpc>
              <a:defRPr/>
            </a:pPr>
            <a:r>
              <a:rPr lang="en-US" dirty="0"/>
              <a:t>Process of care </a:t>
            </a:r>
          </a:p>
          <a:p>
            <a:pPr lvl="1" eaLnBrk="1" hangingPunct="1">
              <a:lnSpc>
                <a:spcPct val="120000"/>
              </a:lnSpc>
              <a:defRPr/>
            </a:pPr>
            <a:r>
              <a:rPr lang="en-US" dirty="0"/>
              <a:t>Clinical indicators (expert consensus)</a:t>
            </a:r>
          </a:p>
          <a:p>
            <a:pPr lvl="1" eaLnBrk="1" hangingPunct="1">
              <a:lnSpc>
                <a:spcPct val="120000"/>
              </a:lnSpc>
              <a:defRPr/>
            </a:pPr>
            <a:r>
              <a:rPr lang="en-US" dirty="0"/>
              <a:t>Patient reports (CAHPS®, 1995)</a:t>
            </a:r>
          </a:p>
          <a:p>
            <a:pPr eaLnBrk="1" hangingPunct="1">
              <a:lnSpc>
                <a:spcPct val="120000"/>
              </a:lnSpc>
              <a:defRPr/>
            </a:pPr>
            <a:r>
              <a:rPr lang="en-US" dirty="0"/>
              <a:t>Health </a:t>
            </a:r>
          </a:p>
          <a:p>
            <a:pPr lvl="2" eaLnBrk="1" hangingPunct="1">
              <a:lnSpc>
                <a:spcPct val="120000"/>
              </a:lnSpc>
              <a:defRPr/>
            </a:pPr>
            <a:r>
              <a:rPr lang="en-US" sz="2000" dirty="0"/>
              <a:t>Care maximizing probability of desired health outcomes.</a:t>
            </a:r>
          </a:p>
          <a:p>
            <a:pPr lvl="1" eaLnBrk="1" hangingPunct="1">
              <a:lnSpc>
                <a:spcPct val="120000"/>
              </a:lnSpc>
              <a:defRPr/>
            </a:pPr>
            <a:r>
              <a:rPr lang="en-US" dirty="0"/>
              <a:t>Clinical indicators</a:t>
            </a:r>
          </a:p>
          <a:p>
            <a:pPr lvl="1" eaLnBrk="1" hangingPunct="1">
              <a:lnSpc>
                <a:spcPct val="120000"/>
              </a:lnSpc>
              <a:defRPr/>
            </a:pPr>
            <a:r>
              <a:rPr lang="en-US" dirty="0"/>
              <a:t>Patient reports (PROMIS®, 2004)</a:t>
            </a:r>
          </a:p>
        </p:txBody>
      </p:sp>
      <p:sp>
        <p:nvSpPr>
          <p:cNvPr id="10244" name="Slide Number Placeholder 3"/>
          <p:cNvSpPr>
            <a:spLocks noGrp="1"/>
          </p:cNvSpPr>
          <p:nvPr>
            <p:ph type="sldNum" sz="quarter" idx="12"/>
          </p:nvPr>
        </p:nvSpPr>
        <p:spPr>
          <a:xfrm>
            <a:off x="7372350" y="6245225"/>
            <a:ext cx="146685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fld id="{D0EEA93B-33F3-4AAF-BF08-42FEA6D24DF7}" type="slidenum">
              <a:rPr lang="en-US" sz="1400">
                <a:latin typeface="Times New Roman" panose="02020603050405020304" pitchFamily="18" charset="0"/>
              </a:rPr>
              <a:pPr>
                <a:spcBef>
                  <a:spcPct val="0"/>
                </a:spcBef>
                <a:buFontTx/>
                <a:buNone/>
                <a:defRPr/>
              </a:pPr>
              <a:t>6</a:t>
            </a:fld>
            <a:endParaRPr lang="en-US" sz="1400" dirty="0">
              <a:latin typeface="Times New Roman" panose="02020603050405020304" pitchFamily="18" charset="0"/>
            </a:endParaRPr>
          </a:p>
        </p:txBody>
      </p:sp>
    </p:spTree>
    <p:extLst>
      <p:ext uri="{BB962C8B-B14F-4D97-AF65-F5344CB8AC3E}">
        <p14:creationId xmlns:p14="http://schemas.microsoft.com/office/powerpoint/2010/main" val="4186983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031" y="181256"/>
            <a:ext cx="9120969" cy="1143000"/>
          </a:xfrm>
        </p:spPr>
        <p:txBody>
          <a:bodyPr/>
          <a:lstStyle/>
          <a:p>
            <a:r>
              <a:rPr lang="en-US" sz="4000" dirty="0">
                <a:latin typeface="Comic Sans MS" panose="030F0702030302020204" pitchFamily="66" charset="0"/>
              </a:rPr>
              <a:t>Multiple Factors Impact Health</a:t>
            </a:r>
          </a:p>
        </p:txBody>
      </p:sp>
      <p:sp>
        <p:nvSpPr>
          <p:cNvPr id="5" name="Slide Number Placeholder 4"/>
          <p:cNvSpPr>
            <a:spLocks noGrp="1"/>
          </p:cNvSpPr>
          <p:nvPr>
            <p:ph type="sldNum" sz="quarter" idx="12"/>
          </p:nvPr>
        </p:nvSpPr>
        <p:spPr/>
        <p:txBody>
          <a:bodyPr/>
          <a:lstStyle/>
          <a:p>
            <a:pPr>
              <a:defRPr/>
            </a:pPr>
            <a:fld id="{E4B76091-6E7F-47D4-BCEF-D4FB530B7746}" type="slidenum">
              <a:rPr lang="en-US" smtClean="0"/>
              <a:pPr>
                <a:defRPr/>
              </a:pPr>
              <a:t>7</a:t>
            </a:fld>
            <a:endParaRPr lang="en-US" dirty="0"/>
          </a:p>
        </p:txBody>
      </p:sp>
      <p:sp>
        <p:nvSpPr>
          <p:cNvPr id="7" name="Oval 6"/>
          <p:cNvSpPr/>
          <p:nvPr/>
        </p:nvSpPr>
        <p:spPr bwMode="auto">
          <a:xfrm>
            <a:off x="6762750" y="2514600"/>
            <a:ext cx="1314450" cy="914400"/>
          </a:xfrm>
          <a:prstGeom prst="ellipse">
            <a:avLst/>
          </a:prstGeom>
          <a:solidFill>
            <a:schemeClr val="accent1"/>
          </a:solidFill>
          <a:ln w="38100" cap="flat" cmpd="sng" algn="ctr">
            <a:solidFill>
              <a:schemeClr val="bg2"/>
            </a:solidFill>
            <a:prstDash val="sysDot"/>
            <a:round/>
            <a:headEnd type="none" w="sm" len="sm"/>
            <a:tailEnd type="triangl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Health</a:t>
            </a:r>
            <a:endParaRPr kumimoji="0" lang="en-US" sz="3200" b="1" i="0" u="none" strike="noStrike" cap="none" normalizeH="0" baseline="0" dirty="0">
              <a:ln>
                <a:noFill/>
              </a:ln>
              <a:solidFill>
                <a:schemeClr val="tx1"/>
              </a:solidFill>
              <a:effectLst/>
              <a:latin typeface="Times New Roman" pitchFamily="18" charset="0"/>
            </a:endParaRPr>
          </a:p>
        </p:txBody>
      </p:sp>
      <p:sp>
        <p:nvSpPr>
          <p:cNvPr id="8" name="Oval 7"/>
          <p:cNvSpPr/>
          <p:nvPr/>
        </p:nvSpPr>
        <p:spPr bwMode="auto">
          <a:xfrm>
            <a:off x="4038600" y="3276600"/>
            <a:ext cx="1676400" cy="914400"/>
          </a:xfrm>
          <a:prstGeom prst="ellipse">
            <a:avLst/>
          </a:prstGeom>
          <a:solidFill>
            <a:schemeClr val="accent1"/>
          </a:solidFill>
          <a:ln w="38100" cap="flat" cmpd="sng" algn="ctr">
            <a:solidFill>
              <a:schemeClr val="bg2"/>
            </a:solidFill>
            <a:prstDash val="sysDot"/>
            <a:round/>
            <a:headEnd type="none" w="sm" len="sm"/>
            <a:tailEnd type="triangl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Times New Roman" pitchFamily="18" charset="0"/>
              </a:rPr>
              <a:t>Behavior</a:t>
            </a:r>
            <a:endParaRPr kumimoji="0" lang="en-US" sz="3200" b="1" i="0" u="sng" strike="noStrike" cap="none" normalizeH="0" baseline="0" dirty="0">
              <a:ln>
                <a:noFill/>
              </a:ln>
              <a:solidFill>
                <a:schemeClr val="tx1"/>
              </a:solidFill>
              <a:effectLst/>
              <a:latin typeface="Times New Roman" pitchFamily="18" charset="0"/>
            </a:endParaRPr>
          </a:p>
        </p:txBody>
      </p:sp>
      <p:sp>
        <p:nvSpPr>
          <p:cNvPr id="9" name="Oval 8"/>
          <p:cNvSpPr/>
          <p:nvPr/>
        </p:nvSpPr>
        <p:spPr bwMode="auto">
          <a:xfrm>
            <a:off x="1371600" y="5105400"/>
            <a:ext cx="2362200" cy="914400"/>
          </a:xfrm>
          <a:prstGeom prst="ellipse">
            <a:avLst/>
          </a:prstGeom>
          <a:solidFill>
            <a:schemeClr val="accent1"/>
          </a:solidFill>
          <a:ln w="38100" cap="flat" cmpd="sng" algn="ctr">
            <a:solidFill>
              <a:schemeClr val="bg2"/>
            </a:solidFill>
            <a:prstDash val="sysDot"/>
            <a:round/>
            <a:headEnd type="none" w="sm" len="sm"/>
            <a:tailEnd type="triangl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Times New Roman" pitchFamily="18" charset="0"/>
              </a:rPr>
              <a:t>Environment</a:t>
            </a:r>
            <a:endParaRPr kumimoji="0" lang="en-US" sz="3200" b="1" i="0" u="sng" strike="noStrike" cap="none" normalizeH="0" baseline="0" dirty="0">
              <a:ln>
                <a:noFill/>
              </a:ln>
              <a:solidFill>
                <a:schemeClr val="tx1"/>
              </a:solidFill>
              <a:effectLst/>
              <a:latin typeface="Times New Roman" pitchFamily="18" charset="0"/>
            </a:endParaRPr>
          </a:p>
        </p:txBody>
      </p:sp>
      <p:sp>
        <p:nvSpPr>
          <p:cNvPr id="10" name="Oval 9"/>
          <p:cNvSpPr/>
          <p:nvPr/>
        </p:nvSpPr>
        <p:spPr bwMode="auto">
          <a:xfrm>
            <a:off x="762000" y="2667000"/>
            <a:ext cx="2667000" cy="914400"/>
          </a:xfrm>
          <a:prstGeom prst="ellipse">
            <a:avLst/>
          </a:prstGeom>
          <a:solidFill>
            <a:schemeClr val="accent1"/>
          </a:solidFill>
          <a:ln w="38100" cap="flat" cmpd="sng" algn="ctr">
            <a:solidFill>
              <a:schemeClr val="bg2"/>
            </a:solidFill>
            <a:prstDash val="sysDot"/>
            <a:round/>
            <a:headEnd type="none" w="sm" len="sm"/>
            <a:tailEnd type="triangl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600" b="1" i="0" u="sng" strike="noStrike" cap="none" normalizeH="0" baseline="0" dirty="0">
                <a:ln>
                  <a:noFill/>
                </a:ln>
                <a:solidFill>
                  <a:schemeClr val="tx1"/>
                </a:solidFill>
                <a:effectLst/>
                <a:latin typeface="Times New Roman" pitchFamily="18" charset="0"/>
              </a:rPr>
              <a:t>Socio-</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600" b="1" i="0" u="sng" strike="noStrike" cap="none" normalizeH="0" baseline="0" dirty="0">
                <a:ln>
                  <a:noFill/>
                </a:ln>
                <a:solidFill>
                  <a:schemeClr val="tx1"/>
                </a:solidFill>
                <a:effectLst/>
                <a:latin typeface="Times New Roman" pitchFamily="18" charset="0"/>
              </a:rPr>
              <a:t>demographics</a:t>
            </a:r>
          </a:p>
        </p:txBody>
      </p:sp>
      <p:sp>
        <p:nvSpPr>
          <p:cNvPr id="11" name="Oval 10"/>
          <p:cNvSpPr/>
          <p:nvPr/>
        </p:nvSpPr>
        <p:spPr bwMode="auto">
          <a:xfrm>
            <a:off x="3733800" y="1490664"/>
            <a:ext cx="1752600" cy="1023936"/>
          </a:xfrm>
          <a:prstGeom prst="ellipse">
            <a:avLst/>
          </a:prstGeom>
          <a:solidFill>
            <a:schemeClr val="accent1"/>
          </a:solidFill>
          <a:ln w="38100" cap="flat" cmpd="sng" algn="ctr">
            <a:solidFill>
              <a:schemeClr val="bg2"/>
            </a:solidFill>
            <a:prstDash val="sysDot"/>
            <a:round/>
            <a:headEnd type="none" w="sm" len="sm"/>
            <a:tailEnd type="triangl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a:ln>
                  <a:noFill/>
                </a:ln>
                <a:solidFill>
                  <a:schemeClr val="tx1"/>
                </a:solidFill>
                <a:effectLst/>
                <a:latin typeface="Times New Roman" pitchFamily="18" charset="0"/>
              </a:rPr>
              <a:t>Quality</a:t>
            </a:r>
          </a:p>
          <a:p>
            <a:pPr marL="0" marR="0" indent="0" algn="ctr" defTabSz="914400" rtl="0" eaLnBrk="0" fontAlgn="base" latinLnBrk="0" hangingPunct="0">
              <a:lnSpc>
                <a:spcPct val="100000"/>
              </a:lnSpc>
              <a:spcBef>
                <a:spcPct val="0"/>
              </a:spcBef>
              <a:spcAft>
                <a:spcPct val="0"/>
              </a:spcAft>
              <a:buClrTx/>
              <a:buSzTx/>
              <a:buFontTx/>
              <a:buNone/>
              <a:tabLst/>
            </a:pPr>
            <a:r>
              <a:rPr lang="en-US" sz="2800" b="1" u="sng" dirty="0">
                <a:latin typeface="Times New Roman" panose="02020603050405020304" pitchFamily="18" charset="0"/>
                <a:cs typeface="Times New Roman" panose="02020603050405020304" pitchFamily="18" charset="0"/>
              </a:rPr>
              <a:t>Of Care</a:t>
            </a:r>
            <a:endParaRPr kumimoji="0" lang="en-US" sz="2800" b="1" i="0" u="sng" strike="noStrike" cap="none" normalizeH="0" baseline="0" dirty="0">
              <a:ln>
                <a:noFill/>
              </a:ln>
              <a:solidFill>
                <a:schemeClr val="tx1"/>
              </a:solidFill>
              <a:effectLst/>
              <a:latin typeface="Times New Roman" pitchFamily="18" charset="0"/>
              <a:cs typeface="Times New Roman" panose="02020603050405020304" pitchFamily="18" charset="0"/>
            </a:endParaRPr>
          </a:p>
        </p:txBody>
      </p:sp>
      <p:cxnSp>
        <p:nvCxnSpPr>
          <p:cNvPr id="13" name="Straight Arrow Connector 12"/>
          <p:cNvCxnSpPr>
            <a:stCxn id="9" idx="6"/>
          </p:cNvCxnSpPr>
          <p:nvPr/>
        </p:nvCxnSpPr>
        <p:spPr bwMode="auto">
          <a:xfrm flipV="1">
            <a:off x="3733800" y="3429000"/>
            <a:ext cx="3505200" cy="2133600"/>
          </a:xfrm>
          <a:prstGeom prst="straightConnector1">
            <a:avLst/>
          </a:prstGeom>
          <a:solidFill>
            <a:schemeClr val="accent1"/>
          </a:solidFill>
          <a:ln w="38100" cap="flat" cmpd="sng" algn="ctr">
            <a:solidFill>
              <a:schemeClr val="bg2"/>
            </a:solidFill>
            <a:prstDash val="sysDot"/>
            <a:round/>
            <a:headEnd type="none" w="sm" len="sm"/>
            <a:tailEnd type="triangle"/>
          </a:ln>
          <a:effectLst/>
        </p:spPr>
      </p:cxnSp>
      <p:cxnSp>
        <p:nvCxnSpPr>
          <p:cNvPr id="15" name="Straight Arrow Connector 14"/>
          <p:cNvCxnSpPr>
            <a:stCxn id="10" idx="6"/>
            <a:endCxn id="7" idx="2"/>
          </p:cNvCxnSpPr>
          <p:nvPr/>
        </p:nvCxnSpPr>
        <p:spPr bwMode="auto">
          <a:xfrm flipV="1">
            <a:off x="3429000" y="2971800"/>
            <a:ext cx="3333750" cy="152400"/>
          </a:xfrm>
          <a:prstGeom prst="straightConnector1">
            <a:avLst/>
          </a:prstGeom>
          <a:solidFill>
            <a:schemeClr val="accent1"/>
          </a:solidFill>
          <a:ln w="38100" cap="flat" cmpd="sng" algn="ctr">
            <a:solidFill>
              <a:schemeClr val="bg2"/>
            </a:solidFill>
            <a:prstDash val="sysDot"/>
            <a:round/>
            <a:headEnd type="none" w="sm" len="sm"/>
            <a:tailEnd type="triangle"/>
          </a:ln>
          <a:effectLst/>
        </p:spPr>
      </p:cxnSp>
      <p:cxnSp>
        <p:nvCxnSpPr>
          <p:cNvPr id="17" name="Straight Arrow Connector 16"/>
          <p:cNvCxnSpPr/>
          <p:nvPr/>
        </p:nvCxnSpPr>
        <p:spPr bwMode="auto">
          <a:xfrm>
            <a:off x="5486400" y="1905000"/>
            <a:ext cx="1752600" cy="652463"/>
          </a:xfrm>
          <a:prstGeom prst="straightConnector1">
            <a:avLst/>
          </a:prstGeom>
          <a:solidFill>
            <a:schemeClr val="accent1"/>
          </a:solidFill>
          <a:ln w="38100" cap="flat" cmpd="sng" algn="ctr">
            <a:solidFill>
              <a:schemeClr val="bg2"/>
            </a:solidFill>
            <a:prstDash val="sysDot"/>
            <a:round/>
            <a:headEnd type="none" w="sm" len="sm"/>
            <a:tailEnd type="triangle"/>
          </a:ln>
          <a:effectLst/>
        </p:spPr>
      </p:cxnSp>
      <p:cxnSp>
        <p:nvCxnSpPr>
          <p:cNvPr id="19" name="Straight Arrow Connector 18"/>
          <p:cNvCxnSpPr/>
          <p:nvPr/>
        </p:nvCxnSpPr>
        <p:spPr bwMode="auto">
          <a:xfrm flipV="1">
            <a:off x="2667000" y="2193925"/>
            <a:ext cx="1066800" cy="473075"/>
          </a:xfrm>
          <a:prstGeom prst="straightConnector1">
            <a:avLst/>
          </a:prstGeom>
          <a:solidFill>
            <a:schemeClr val="accent1"/>
          </a:solidFill>
          <a:ln w="38100" cap="flat" cmpd="sng" algn="ctr">
            <a:solidFill>
              <a:schemeClr val="bg2"/>
            </a:solidFill>
            <a:prstDash val="sysDot"/>
            <a:round/>
            <a:headEnd type="none" w="sm" len="sm"/>
            <a:tailEnd type="triangle"/>
          </a:ln>
          <a:effectLst/>
        </p:spPr>
      </p:cxnSp>
      <p:cxnSp>
        <p:nvCxnSpPr>
          <p:cNvPr id="21" name="Straight Arrow Connector 20"/>
          <p:cNvCxnSpPr>
            <a:endCxn id="7" idx="3"/>
          </p:cNvCxnSpPr>
          <p:nvPr/>
        </p:nvCxnSpPr>
        <p:spPr bwMode="auto">
          <a:xfrm flipV="1">
            <a:off x="5715000" y="3295089"/>
            <a:ext cx="1240247" cy="286311"/>
          </a:xfrm>
          <a:prstGeom prst="straightConnector1">
            <a:avLst/>
          </a:prstGeom>
          <a:solidFill>
            <a:schemeClr val="accent1"/>
          </a:solidFill>
          <a:ln w="38100" cap="flat" cmpd="sng" algn="ctr">
            <a:solidFill>
              <a:schemeClr val="bg2"/>
            </a:solidFill>
            <a:prstDash val="sysDot"/>
            <a:round/>
            <a:headEnd type="none" w="sm" len="sm"/>
            <a:tailEnd type="triangle"/>
          </a:ln>
          <a:effectLst/>
        </p:spPr>
      </p:cxnSp>
      <p:cxnSp>
        <p:nvCxnSpPr>
          <p:cNvPr id="23" name="Straight Arrow Connector 22"/>
          <p:cNvCxnSpPr>
            <a:endCxn id="8" idx="3"/>
          </p:cNvCxnSpPr>
          <p:nvPr/>
        </p:nvCxnSpPr>
        <p:spPr bwMode="auto">
          <a:xfrm flipV="1">
            <a:off x="3048000" y="4057089"/>
            <a:ext cx="1236103" cy="1048311"/>
          </a:xfrm>
          <a:prstGeom prst="straightConnector1">
            <a:avLst/>
          </a:prstGeom>
          <a:solidFill>
            <a:schemeClr val="accent1"/>
          </a:solidFill>
          <a:ln w="38100" cap="flat" cmpd="sng" algn="ctr">
            <a:solidFill>
              <a:schemeClr val="bg2"/>
            </a:solidFill>
            <a:prstDash val="sysDot"/>
            <a:round/>
            <a:headEnd type="none" w="sm" len="sm"/>
            <a:tailEnd type="triangle"/>
          </a:ln>
          <a:effectLst/>
        </p:spPr>
      </p:cxnSp>
      <p:cxnSp>
        <p:nvCxnSpPr>
          <p:cNvPr id="25" name="Straight Arrow Connector 24"/>
          <p:cNvCxnSpPr/>
          <p:nvPr/>
        </p:nvCxnSpPr>
        <p:spPr bwMode="auto">
          <a:xfrm>
            <a:off x="4648200" y="2557463"/>
            <a:ext cx="76200" cy="719137"/>
          </a:xfrm>
          <a:prstGeom prst="straightConnector1">
            <a:avLst/>
          </a:prstGeom>
          <a:solidFill>
            <a:schemeClr val="accent1"/>
          </a:solidFill>
          <a:ln w="38100" cap="flat" cmpd="sng" algn="ctr">
            <a:solidFill>
              <a:schemeClr val="bg2"/>
            </a:solidFill>
            <a:prstDash val="sysDot"/>
            <a:round/>
            <a:headEnd type="none" w="sm" len="sm"/>
            <a:tailEnd type="triangle"/>
          </a:ln>
          <a:effectLst/>
        </p:spPr>
      </p:cxnSp>
      <p:sp>
        <p:nvSpPr>
          <p:cNvPr id="2" name="Oval 1"/>
          <p:cNvSpPr/>
          <p:nvPr/>
        </p:nvSpPr>
        <p:spPr bwMode="auto">
          <a:xfrm>
            <a:off x="5029200" y="5333999"/>
            <a:ext cx="2514600" cy="1139826"/>
          </a:xfrm>
          <a:prstGeom prst="ellipse">
            <a:avLst/>
          </a:prstGeom>
          <a:solidFill>
            <a:schemeClr val="accent1"/>
          </a:solidFill>
          <a:ln w="38100" cap="flat" cmpd="sng" algn="ctr">
            <a:solidFill>
              <a:schemeClr val="bg2"/>
            </a:solidFill>
            <a:prstDash val="sysDot"/>
            <a:round/>
            <a:headEnd type="none" w="sm" len="sm"/>
            <a:tailEnd type="triangl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 </a:t>
            </a:r>
            <a:r>
              <a:rPr kumimoji="0" lang="en-US" sz="2400" b="1" i="0" u="sng" strike="noStrike" cap="none" normalizeH="0" baseline="0" dirty="0">
                <a:ln>
                  <a:noFill/>
                </a:ln>
                <a:solidFill>
                  <a:schemeClr val="tx1"/>
                </a:solidFill>
                <a:effectLst/>
              </a:rPr>
              <a:t>Chronic </a:t>
            </a:r>
          </a:p>
          <a:p>
            <a:pPr marL="0" marR="0" indent="0" algn="ctr" defTabSz="914400" rtl="0" eaLnBrk="0" fontAlgn="base" latinLnBrk="0" hangingPunct="0">
              <a:lnSpc>
                <a:spcPct val="100000"/>
              </a:lnSpc>
              <a:spcBef>
                <a:spcPct val="0"/>
              </a:spcBef>
              <a:spcAft>
                <a:spcPct val="0"/>
              </a:spcAft>
              <a:buClrTx/>
              <a:buSzTx/>
              <a:buFontTx/>
              <a:buNone/>
              <a:tabLst/>
            </a:pPr>
            <a:r>
              <a:rPr lang="en-US" sz="2400" b="1" u="sng" dirty="0"/>
              <a:t>Co</a:t>
            </a:r>
            <a:r>
              <a:rPr kumimoji="0" lang="en-US" sz="2400" b="1" i="0" u="sng" strike="noStrike" cap="none" normalizeH="0" baseline="0" dirty="0">
                <a:ln>
                  <a:noFill/>
                </a:ln>
                <a:solidFill>
                  <a:schemeClr val="tx1"/>
                </a:solidFill>
                <a:effectLst/>
              </a:rPr>
              <a:t>nditions</a:t>
            </a:r>
          </a:p>
        </p:txBody>
      </p:sp>
      <p:cxnSp>
        <p:nvCxnSpPr>
          <p:cNvPr id="4" name="Straight Arrow Connector 3"/>
          <p:cNvCxnSpPr/>
          <p:nvPr/>
        </p:nvCxnSpPr>
        <p:spPr bwMode="auto">
          <a:xfrm flipV="1">
            <a:off x="6629400" y="3429000"/>
            <a:ext cx="914400" cy="1905000"/>
          </a:xfrm>
          <a:prstGeom prst="straightConnector1">
            <a:avLst/>
          </a:prstGeom>
          <a:solidFill>
            <a:schemeClr val="accent1"/>
          </a:solidFill>
          <a:ln w="38100" cap="flat" cmpd="sng" algn="ctr">
            <a:solidFill>
              <a:schemeClr val="bg2"/>
            </a:solidFill>
            <a:prstDash val="sysDot"/>
            <a:round/>
            <a:headEnd type="none" w="sm" len="sm"/>
            <a:tailEnd type="triangle"/>
          </a:ln>
          <a:effectLst/>
        </p:spPr>
      </p:cxnSp>
    </p:spTree>
    <p:extLst>
      <p:ext uri="{BB962C8B-B14F-4D97-AF65-F5344CB8AC3E}">
        <p14:creationId xmlns:p14="http://schemas.microsoft.com/office/powerpoint/2010/main" val="169768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06"/>
            <a:ext cx="8229600" cy="1143000"/>
          </a:xfrm>
        </p:spPr>
        <p:txBody>
          <a:bodyPr>
            <a:normAutofit/>
          </a:bodyPr>
          <a:lstStyle/>
          <a:p>
            <a:r>
              <a:rPr lang="en-US" sz="3000" dirty="0">
                <a:solidFill>
                  <a:schemeClr val="tx2"/>
                </a:solidFill>
                <a:latin typeface="Comic Sans MS" panose="030F0702030302020204" pitchFamily="66" charset="0"/>
              </a:rPr>
              <a:t>Rather than Assessing Patient Satisfaction, CAHPS Relies on </a:t>
            </a:r>
            <a:r>
              <a:rPr lang="en-US" sz="3000" u="sng" dirty="0">
                <a:solidFill>
                  <a:schemeClr val="tx2"/>
                </a:solidFill>
                <a:latin typeface="Comic Sans MS" panose="030F0702030302020204" pitchFamily="66" charset="0"/>
              </a:rPr>
              <a:t>Reports About Care</a:t>
            </a:r>
          </a:p>
        </p:txBody>
      </p:sp>
      <p:pic>
        <p:nvPicPr>
          <p:cNvPr id="5" name="Picture 4" descr="Screen shot 2013-09-19 at 9.25.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16" y="2024662"/>
            <a:ext cx="7783416" cy="3930240"/>
          </a:xfrm>
          <a:prstGeom prst="rect">
            <a:avLst/>
          </a:prstGeom>
        </p:spPr>
      </p:pic>
      <p:sp>
        <p:nvSpPr>
          <p:cNvPr id="8" name="Rounded Rectangle 7"/>
          <p:cNvSpPr/>
          <p:nvPr/>
        </p:nvSpPr>
        <p:spPr>
          <a:xfrm>
            <a:off x="517847" y="1775374"/>
            <a:ext cx="7964974" cy="4376791"/>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354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4800"/>
            <a:ext cx="9142413" cy="1363265"/>
          </a:xfrm>
        </p:spPr>
        <p:txBody>
          <a:bodyPr>
            <a:noAutofit/>
          </a:bodyPr>
          <a:lstStyle/>
          <a:p>
            <a:r>
              <a:rPr lang="en-US" sz="3600" dirty="0">
                <a:latin typeface="Comic Sans MS" panose="030F0702030302020204" pitchFamily="66" charset="0"/>
              </a:rPr>
              <a:t>CAHPS Tipping Point was its </a:t>
            </a:r>
            <a:br>
              <a:rPr lang="en-US" sz="3600" dirty="0">
                <a:latin typeface="Comic Sans MS" panose="030F0702030302020204" pitchFamily="66" charset="0"/>
              </a:rPr>
            </a:br>
            <a:r>
              <a:rPr lang="en-US" sz="3600" dirty="0">
                <a:latin typeface="Comic Sans MS" panose="030F0702030302020204" pitchFamily="66" charset="0"/>
              </a:rPr>
              <a:t>Widespread Adoption</a:t>
            </a:r>
          </a:p>
        </p:txBody>
      </p:sp>
      <p:pic>
        <p:nvPicPr>
          <p:cNvPr id="7" name="Picture 4" descr="cahps-logo.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2864219"/>
            <a:ext cx="4005136" cy="1623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432279" y="5372101"/>
            <a:ext cx="5338048" cy="461665"/>
          </a:xfrm>
          <a:prstGeom prst="rect">
            <a:avLst/>
          </a:prstGeom>
          <a:noFill/>
        </p:spPr>
        <p:txBody>
          <a:bodyPr wrap="none" rtlCol="0">
            <a:spAutoFit/>
          </a:bodyPr>
          <a:lstStyle/>
          <a:p>
            <a:r>
              <a:rPr lang="en-US" sz="2400" i="1" dirty="0">
                <a:solidFill>
                  <a:srgbClr val="1F497D"/>
                </a:solidFill>
                <a:latin typeface="Franklin Gothic Book"/>
              </a:rPr>
              <a:t>. . . and its link to payment through ACA</a:t>
            </a:r>
          </a:p>
        </p:txBody>
      </p:sp>
      <p:sp>
        <p:nvSpPr>
          <p:cNvPr id="11" name="Right Arrow 10"/>
          <p:cNvSpPr/>
          <p:nvPr/>
        </p:nvSpPr>
        <p:spPr>
          <a:xfrm>
            <a:off x="326700" y="5453774"/>
            <a:ext cx="975209" cy="2466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Franklin Gothic Book"/>
            </a:endParaRPr>
          </a:p>
        </p:txBody>
      </p:sp>
      <p:pic>
        <p:nvPicPr>
          <p:cNvPr id="6" name="Picture 5" descr="DoDlogo.png"/>
          <p:cNvPicPr>
            <a:picLocks/>
          </p:cNvPicPr>
          <p:nvPr/>
        </p:nvPicPr>
        <p:blipFill>
          <a:blip r:embed="rId3">
            <a:extLst>
              <a:ext uri="{28A0092B-C50C-407E-A947-70E740481C1C}">
                <a14:useLocalDpi xmlns:a14="http://schemas.microsoft.com/office/drawing/2010/main" val="0"/>
              </a:ext>
            </a:extLst>
          </a:blip>
          <a:stretch>
            <a:fillRect/>
          </a:stretch>
        </p:blipFill>
        <p:spPr>
          <a:xfrm>
            <a:off x="7046625" y="3071960"/>
            <a:ext cx="1318096" cy="1318440"/>
          </a:xfrm>
          <a:prstGeom prst="rect">
            <a:avLst/>
          </a:prstGeom>
        </p:spPr>
      </p:pic>
      <p:pic>
        <p:nvPicPr>
          <p:cNvPr id="10" name="Picture 9" descr="NCQAlogo.jpg"/>
          <p:cNvPicPr>
            <a:picLocks/>
          </p:cNvPicPr>
          <p:nvPr/>
        </p:nvPicPr>
        <p:blipFill>
          <a:blip r:embed="rId4">
            <a:extLst>
              <a:ext uri="{28A0092B-C50C-407E-A947-70E740481C1C}">
                <a14:useLocalDpi xmlns:a14="http://schemas.microsoft.com/office/drawing/2010/main" val="0"/>
              </a:ext>
            </a:extLst>
          </a:blip>
          <a:stretch>
            <a:fillRect/>
          </a:stretch>
        </p:blipFill>
        <p:spPr>
          <a:xfrm>
            <a:off x="6806328" y="1814239"/>
            <a:ext cx="1682984" cy="993203"/>
          </a:xfrm>
          <a:prstGeom prst="rect">
            <a:avLst/>
          </a:prstGeom>
        </p:spPr>
      </p:pic>
      <p:pic>
        <p:nvPicPr>
          <p:cNvPr id="13" name="Picture 12" descr="OPMSeal-logo.pn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373869" y="3700280"/>
            <a:ext cx="1314450" cy="1310726"/>
          </a:xfrm>
          <a:prstGeom prst="rect">
            <a:avLst/>
          </a:prstGeom>
        </p:spPr>
      </p:pic>
      <p:pic>
        <p:nvPicPr>
          <p:cNvPr id="12" name="Picture 11" descr="ACA imag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6570" y="4752150"/>
            <a:ext cx="856703" cy="1095528"/>
          </a:xfrm>
          <a:prstGeom prst="rect">
            <a:avLst/>
          </a:prstGeom>
        </p:spPr>
      </p:pic>
      <p:pic>
        <p:nvPicPr>
          <p:cNvPr id="14" name="Picture 13" descr="Screen shot 2013-09-20 at 4.17.25 PM.png"/>
          <p:cNvPicPr>
            <a:picLocks/>
          </p:cNvPicPr>
          <p:nvPr/>
        </p:nvPicPr>
        <p:blipFill>
          <a:blip r:embed="rId7">
            <a:extLst>
              <a:ext uri="{28A0092B-C50C-407E-A947-70E740481C1C}">
                <a14:useLocalDpi xmlns:a14="http://schemas.microsoft.com/office/drawing/2010/main" val="0"/>
              </a:ext>
            </a:extLst>
          </a:blip>
          <a:stretch>
            <a:fillRect/>
          </a:stretch>
        </p:blipFill>
        <p:spPr>
          <a:xfrm>
            <a:off x="3033891" y="1911388"/>
            <a:ext cx="2234413" cy="845889"/>
          </a:xfrm>
          <a:prstGeom prst="rect">
            <a:avLst/>
          </a:prstGeom>
        </p:spPr>
      </p:pic>
      <p:pic>
        <p:nvPicPr>
          <p:cNvPr id="4" name="Picture 3" descr="Screen shot 2013-09-20 at 4.20.26 PM.png"/>
          <p:cNvPicPr>
            <a:picLocks/>
          </p:cNvPicPr>
          <p:nvPr/>
        </p:nvPicPr>
        <p:blipFill>
          <a:blip r:embed="rId8">
            <a:extLst>
              <a:ext uri="{28A0092B-C50C-407E-A947-70E740481C1C}">
                <a14:useLocalDpi xmlns:a14="http://schemas.microsoft.com/office/drawing/2010/main" val="0"/>
              </a:ext>
            </a:extLst>
          </a:blip>
          <a:stretch>
            <a:fillRect/>
          </a:stretch>
        </p:blipFill>
        <p:spPr>
          <a:xfrm>
            <a:off x="3677014" y="2777419"/>
            <a:ext cx="1228571" cy="828675"/>
          </a:xfrm>
          <a:prstGeom prst="rect">
            <a:avLst/>
          </a:prstGeom>
        </p:spPr>
      </p:pic>
      <p:pic>
        <p:nvPicPr>
          <p:cNvPr id="9" name="Picture 8" descr="Medicaid-Logo.jpg"/>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245708" y="2690553"/>
            <a:ext cx="1240155" cy="931950"/>
          </a:xfrm>
          <a:prstGeom prst="rect">
            <a:avLst/>
          </a:prstGeom>
        </p:spPr>
      </p:pic>
    </p:spTree>
    <p:extLst>
      <p:ext uri="{BB962C8B-B14F-4D97-AF65-F5344CB8AC3E}">
        <p14:creationId xmlns:p14="http://schemas.microsoft.com/office/powerpoint/2010/main" val="314112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5375</TotalTime>
  <Words>1684</Words>
  <Application>Microsoft Office PowerPoint</Application>
  <PresentationFormat>On-screen Show (4:3)</PresentationFormat>
  <Paragraphs>420</Paragraphs>
  <Slides>43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ＭＳ Ｐゴシック</vt:lpstr>
      <vt:lpstr>ＭＳ Ｐゴシック</vt:lpstr>
      <vt:lpstr>Arial</vt:lpstr>
      <vt:lpstr>Calibri</vt:lpstr>
      <vt:lpstr>Comic Sans MS</vt:lpstr>
      <vt:lpstr>Franklin Gothic Book</vt:lpstr>
      <vt:lpstr>Times New Roman</vt:lpstr>
      <vt:lpstr>Custom Design</vt:lpstr>
      <vt:lpstr>Patient-Reported Outcomes (PROs) as Quality of Care Measures  </vt:lpstr>
      <vt:lpstr>We Measure Quality of Care to Improve It</vt:lpstr>
      <vt:lpstr>How Do We Measure Quality of Care?</vt:lpstr>
      <vt:lpstr>How Do We Measure Quality of Care?</vt:lpstr>
      <vt:lpstr>Consumer Assessment of Healthcare Providers and Systems (CAHPS®) Approach </vt:lpstr>
      <vt:lpstr>  Quality of Care Indicators</vt:lpstr>
      <vt:lpstr>Multiple Factors Impact Health</vt:lpstr>
      <vt:lpstr>Rather than Assessing Patient Satisfaction, CAHPS Relies on Reports About Care</vt:lpstr>
      <vt:lpstr>CAHPS Tipping Point was its  Widespread Adoption</vt:lpstr>
      <vt:lpstr>CAHPS Survey Implementation </vt:lpstr>
      <vt:lpstr>Public reporting of CAHPS Data</vt:lpstr>
      <vt:lpstr>Use of and importance of patient experience surveys has grown…</vt:lpstr>
      <vt:lpstr>Use of and importance of patient experience surveys has grown…</vt:lpstr>
      <vt:lpstr>Use of and importance of patient experience surveys has grown…</vt:lpstr>
      <vt:lpstr>Patient surveys are subjective and do not provide valid information</vt:lpstr>
      <vt:lpstr>PROs are Weakly Related to                   Clinical Indicators </vt:lpstr>
      <vt:lpstr>PROs are Weakly Related to                   Clinical Indicators </vt:lpstr>
      <vt:lpstr>PROs are not actionable</vt:lpstr>
      <vt:lpstr>PRO data cannot be fairly compared across providers</vt:lpstr>
      <vt:lpstr>Because of low response rates, survey respondents are unrepresentative   </vt:lpstr>
      <vt:lpstr>Collecting PRO data is too burdensome and expensive </vt:lpstr>
      <vt:lpstr>Collecting PRO data is too burdensome and expensive </vt:lpstr>
      <vt:lpstr>PowerPoint Presentation</vt:lpstr>
      <vt:lpstr>Providers motivated to fulfill patient desires, regardless of appropriateness</vt:lpstr>
      <vt:lpstr>Providers motivated to fulfill patient desires, regardless of appropriateness?</vt:lpstr>
      <vt:lpstr>Fenton et al. (2012)</vt:lpstr>
      <vt:lpstr>Fenton et al. (2012)</vt:lpstr>
      <vt:lpstr>Fenton et al. (2012)</vt:lpstr>
      <vt:lpstr>Strategies to Address Resistance to PROs as Quality of Care Indicators</vt:lpstr>
      <vt:lpstr>PowerPoint Presentation</vt:lpstr>
      <vt:lpstr>  HCAHPS Survey, Pain Management, and Opioid Misuse: The CMS Perspective </vt:lpstr>
      <vt:lpstr>PowerPoint Presentation</vt:lpstr>
      <vt:lpstr>CAHPS Articles</vt:lpstr>
      <vt:lpstr> Some suggest patients can be “satisfied” to death.</vt:lpstr>
      <vt:lpstr> Fenton et al. (2012)  Archives of Internal Medicine</vt:lpstr>
      <vt:lpstr>Five Concerns with Fenton et al. </vt:lpstr>
      <vt:lpstr>Five Concerns with Fenton et al. </vt:lpstr>
      <vt:lpstr>Reanalysis of Fenton et al.  (Xu et al., 2014)</vt:lpstr>
      <vt:lpstr>Patient Experiences and Mortality: Non-Amenable vs. Amenable Deaths</vt:lpstr>
      <vt:lpstr>Patient Experiences and Mortality:  Consistency of Experiences Over Time</vt:lpstr>
      <vt:lpstr>Patient Experiences and Mortality:  Significant for Only One Item</vt:lpstr>
      <vt:lpstr>Thank you. </vt:lpstr>
      <vt:lpstr>Is Receiving Better Technical Quality of Care Bad for Health?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Dept of Medicine</dc:creator>
  <cp:lastModifiedBy>Ron Hays</cp:lastModifiedBy>
  <cp:revision>501</cp:revision>
  <cp:lastPrinted>2015-07-21T17:12:08Z</cp:lastPrinted>
  <dcterms:created xsi:type="dcterms:W3CDTF">2001-01-03T19:26:53Z</dcterms:created>
  <dcterms:modified xsi:type="dcterms:W3CDTF">2016-06-02T12:57:21Z</dcterms:modified>
</cp:coreProperties>
</file>