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4856" r:id="rId2"/>
    <p:sldMasterId id="2147484857" r:id="rId3"/>
  </p:sldMasterIdLst>
  <p:notesMasterIdLst>
    <p:notesMasterId r:id="rId28"/>
  </p:notesMasterIdLst>
  <p:handoutMasterIdLst>
    <p:handoutMasterId r:id="rId29"/>
  </p:handoutMasterIdLst>
  <p:sldIdLst>
    <p:sldId id="314" r:id="rId4"/>
    <p:sldId id="530" r:id="rId5"/>
    <p:sldId id="541" r:id="rId6"/>
    <p:sldId id="543" r:id="rId7"/>
    <p:sldId id="542" r:id="rId8"/>
    <p:sldId id="528" r:id="rId9"/>
    <p:sldId id="529" r:id="rId10"/>
    <p:sldId id="519" r:id="rId11"/>
    <p:sldId id="539" r:id="rId12"/>
    <p:sldId id="527" r:id="rId13"/>
    <p:sldId id="525" r:id="rId14"/>
    <p:sldId id="524" r:id="rId15"/>
    <p:sldId id="537" r:id="rId16"/>
    <p:sldId id="536" r:id="rId17"/>
    <p:sldId id="532" r:id="rId18"/>
    <p:sldId id="540" r:id="rId19"/>
    <p:sldId id="522" r:id="rId20"/>
    <p:sldId id="535" r:id="rId21"/>
    <p:sldId id="526" r:id="rId22"/>
    <p:sldId id="533" r:id="rId23"/>
    <p:sldId id="538" r:id="rId24"/>
    <p:sldId id="534" r:id="rId25"/>
    <p:sldId id="518" r:id="rId26"/>
    <p:sldId id="523" r:id="rId27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 D Hays" initials="RDH" lastIdx="1" clrIdx="0">
    <p:extLst>
      <p:ext uri="{19B8F6BF-5375-455C-9EA6-DF929625EA0E}">
        <p15:presenceInfo xmlns:p15="http://schemas.microsoft.com/office/powerpoint/2012/main" userId="Ron D Hay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477" autoAdjust="0"/>
  </p:normalViewPr>
  <p:slideViewPr>
    <p:cSldViewPr snapToObjects="1">
      <p:cViewPr varScale="1">
        <p:scale>
          <a:sx n="108" d="100"/>
          <a:sy n="108" d="100"/>
        </p:scale>
        <p:origin x="17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EQ-5D-3L</a:t>
            </a:r>
            <a:r>
              <a:rPr lang="en-US" baseline="0" dirty="0"/>
              <a:t> by Depression Severity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EQ-5D-#L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None</c:v>
                </c:pt>
                <c:pt idx="1">
                  <c:v>Mild</c:v>
                </c:pt>
                <c:pt idx="2">
                  <c:v>Moderate</c:v>
                </c:pt>
                <c:pt idx="3">
                  <c:v>Severe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0.875</c:v>
                </c:pt>
                <c:pt idx="1">
                  <c:v>0.68</c:v>
                </c:pt>
                <c:pt idx="2">
                  <c:v>0.48199999999999998</c:v>
                </c:pt>
                <c:pt idx="3">
                  <c:v>0.35299999999999998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EA-4606-A08F-769DB0D9A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2396527"/>
        <c:axId val="46819455"/>
      </c:barChart>
      <c:catAx>
        <c:axId val="2042396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19455"/>
        <c:crosses val="autoZero"/>
        <c:auto val="1"/>
        <c:lblAlgn val="ctr"/>
        <c:lblOffset val="100"/>
        <c:noMultiLvlLbl val="0"/>
      </c:catAx>
      <c:valAx>
        <c:axId val="46819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2396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8T17:23:11.272" idx="1">
    <p:pos x="1174" y="3355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2FDC22AD-C92C-4071-871D-5B2EE1A71F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1" tIns="46960" rIns="93921" bIns="4696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B1000D1C-4C93-45E8-AA1D-4A11EFB19FA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1" tIns="46960" rIns="93921" bIns="4696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2B6E4D22-5071-4800-A437-57AAF55B065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763"/>
            <a:ext cx="30670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1" tIns="46960" rIns="93921" bIns="4696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16019C37-9AB2-4BA9-B4D0-77D7F0281E5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8894763"/>
            <a:ext cx="30670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1" tIns="46960" rIns="93921" bIns="4696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2E56BC8-0AE9-483C-B5C2-2D86BA657D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4:35.6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2:03.8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 0,'0'678,"0"-664,0 1,-2-1,1 1,-2-1,0 0,0 1,-9 18,4-17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2:06.2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80,'10'-1,"0"0,0-1,0 0,14-6,10-1,91-18,-67 15,25-4,-76 15,0 1,0-1,0 1,0 1,0 0,0-1,0 2,0-1,6 4,-10-4,-1 0,0 0,0 1,0 0,0-1,0 1,0 0,0 0,0 0,-1 0,1 0,-1 1,1-1,-1 0,0 1,0-1,0 1,0-1,-1 1,1-1,-1 1,1 4,0 9,0 0,-4 29,2-5,3-14,2 1,13 48,-10-50,-2-1,0 1,2 45,-7-47,1 0,1 0,9 41,4 68,-10-116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2:11.0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276 29,'-7'-1,"1"1,-1 1,1-1,-1 1,0 0,1 0,-1 1,1 0,0 0,0 1,0 0,0 0,0 0,0 0,1 1,-1 0,1 1,0-1,1 1,-1 0,-4 6,-13 16,1 1,-31 56,28-43,21-34,-1 0,1 0,0 0,1 0,0 0,0 1,1-1,0 1,0-1,0 1,1-1,2 16,-2-19,1 1,0-1,0 1,0-1,0 1,1-1,0 1,0-1,0 0,1 0,-1 0,1 0,0-1,0 1,0-1,0 0,1 1,-1-2,1 1,0 0,7 3,6 3,0 1,24 18,-29-19,1 0,0-1,0 0,1-1,17 6,30 6,2-2,0-3,1-3,0-3,86 1,-140-9,1-1,0 0,-1 0,1-1,-1 0,1-1,-1 0,0 0,0-1,-1-1,10-5,-14 6,0 0,0 0,0 0,-1 0,1-1,-1 0,0 0,-1 0,1 0,-1-1,0 1,-1-1,1 0,-1 0,0 0,0 0,-1 0,0 0,1-11,0-12,-1 1,-4-43,2 60,-1 0,0 0,-1 1,0-1,-1 1,0 0,-1 0,0 0,-9-14,8 14,-2 0,1 0,-1 1,0 0,-1 0,0 1,-1 0,1 0,-1 1,-12-6,-22-17,35 23,0 0,0 1,-21-10,-28-19,51 29,-1 1,1 0,-1 0,0 1,0 0,0 0,-1 1,-16-4,-5 4,-1 1,-52 3,29 1,33-2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2:13.3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0,'0'657,"1"-632,2 0,6 30,4 42,-1-1,-3-37,-7-40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2:15.2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0,'841'0,"-835"0,1 1,0-1,0 1,-1 0,1 1,-1 0,1 0,-1 0,0 1,0 0,0 0,10 6,-4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2:19.2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50,'136'-2,"148"5,-211 9,-50-8,0 0,30 1,-4-5,0 2,49 10,105 17,-129-22,147-6,-96-4,481 3,-599 0,-1 0,0 0,0-1,0 0,0 0,-1 0,1-1,0 0,0 0,-1 0,1-1,-1 0,0 0,0 0,0-1,0 0,-1 1,1-2,-1 1,6-8,-4 7,0 0,0 0,0 1,1 0,0 0,0 1,0-1,0 2,0-1,1 1,-1 0,1 0,13 0,11 0,0 1,35 5,-1-1,39-1,179-4,-164-10,63-1,-159 13,-3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2:23.5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0,'2'1,"-1"-1,1 1,-1-1,0 1,1-1,-1 1,1 0,-1-1,0 1,0 0,1 0,-1 0,0 0,0 0,0 1,0-1,0 0,0 0,-1 1,1-1,0 0,0 3,14 35,-13-31,8 21,-2 0,6 41,-10-53,0 1,12 29,-11-33,0-1,-1 1,0 0,-1 1,1 15,-5 208,1-276,2 0,1 0,15-69,-13 89,1-1,1 1,0 1,1-1,1 1,1 0,0 1,1 0,22-23,45-32,-74 66,0 1,1 0,0 0,0 0,0 0,0 0,0 1,1 0,-1 0,1 1,0 0,6-2,6 0,1 0,30-1,-36 5,0-1,0 0,0-1,-1-1,1 0,-1-1,23-10,-27 10,1 1,-1 0,1 0,-1 0,1 1,0 0,0 1,9-1,76 3,-50 1,-22-2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2:27.5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364 2,'-12'0,"-4"-1,1 0,-1 1,1 1,0 1,-1 0,1 1,0 1,0 0,1 1,-24 11,31-13,0 0,1 0,0 0,0 1,-1 0,2 0,-1 0,1 0,-1 1,1 0,0 0,1 1,-1-1,1 1,0 0,1 0,-4 8,-15 37,13-31,1 0,0 1,-5 25,12-39,-1 0,2 1,-1-1,1 0,0 1,1-1,0 0,0 1,0-1,1 0,0 0,1 0,5 11,7 12,2 0,1-1,1-1,2 0,0-2,2-1,45 40,-60-60,1 0,-1 0,1-1,0 0,0 0,0-1,0-1,1 1,-1-2,18 2,10-1,57-5,-23-1,-51 4,-8 1,0-1,-1-1,1 0,13-3,-21 3,0 0,0-1,0 1,-1-1,1 0,0 0,-1-1,1 1,-1-1,0 1,0-1,0 0,0 0,0-1,2-4,2-3,0-1,-1 0,-1 0,0 0,0 0,-1-1,-1 0,0 0,-1 0,-1 0,0 0,0 0,-3-24,2-43,-2-63,1 138,0 0,0-1,-1 1,0 0,0 0,0 0,0 1,-1-1,0 0,0 1,0 0,0 0,-1 0,1 0,-1 0,0 1,-7-5,1 1,-1 0,1 1,-1 0,-1 1,1 1,-17-5,-89-13,81 17,1-2,-40-12,59 13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2:32.0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425 25,'-29'-1,"-54"-11,60 8,0 0,0 2,-43 1,63 1,-1 0,0 1,1 0,-1 0,1 0,-1 0,1 1,-1-1,1 1,0 0,0 0,0 0,0 0,0 1,0-1,-4 6,0 1,0 1,1 0,-9 21,-8 13,16-30,1 0,1 1,0 0,1 0,0 0,1 0,1 1,0 16,-6 28,7-57,-10 81,10-76,0 0,1 1,1-1,-1 0,1 0,1 1,4 14,-4-19,0-1,0 0,1 1,-1-1,1 0,0-1,0 1,0 0,0-1,1 1,-1-1,0 0,1 0,0-1,0 1,-1-1,1 1,0-1,0 0,6 0,10 2,0-1,33-1,-51-1,20-1,1 1,0 1,-1 1,1 1,-1 1,0 0,35 14,-40-13,0-1,0 0,1-1,-1-1,1-1,0 0,23-3,-24 2,5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2:45.2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0,'0'46,"2"-1,11 61,-5-40,-3 0,-6 124,-2-66,3-76,0-27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4:36.7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2:49.0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323 0,'-6'3,"-1"0,1 0,1 0,-1 0,0 1,1 0,0 0,0 1,0-1,0 1,-4 7,-2-1,-104 103,108-108,0 0,-1-1,0 0,0-1,-12 5,14-6,0-1,0 1,0 0,1 0,-1 1,1 0,-1 0,1 0,1 0,-10 11,14-15,0 1,0-1,1 0,-1 1,0-1,0 1,0-1,0 0,0 1,1-1,-1 1,0-1,0 0,1 1,-1-1,0 0,0 0,1 1,-1-1,0 0,1 0,-1 1,1-1,-1 0,0 0,1 0,-1 0,0 1,1-1,-1 0,1 0,-1 0,1 0,-1 0,1 0,24 6,-15-4,4 4,-1 1,0 0,-1 1,1 0,-1 1,-1 0,16 16,28 23,-43-40,0 0,-1 2,0-1,-1 1,0 1,-1 0,0 0,0 1,-1 0,-1 1,8 17,-10-13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2:50.6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0,'0'4,"0"6,0 5,0 5,0 2,5-2,0 0,1 0,-2-3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2:52.7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0,'0'4,"4"2,2 4,-1 4,-1 4,4-1,-1 1,4-3,-1 0,-2 2,-2 3,-2-3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2:57.5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1 253,'519'0,"-515"0,-1 0,0 0,0 0,0 0,0 0,1-1,-1 0,0 0,0 0,0 0,0 0,0 0,-1-1,1 0,0 1,-1-1,1 0,-1 0,1 0,2-3,-3 1,0 0,0 0,-1 0,1 0,-1 0,0 0,0-1,0 1,0 0,-1 0,0-1,0 1,0 0,-1-8,0 8,0 0,0 0,0 0,-1 0,0 0,1 1,-1-1,0 0,-1 1,1 0,-1-1,1 1,-1 0,0 0,0 1,-6-6,-8-3,1 1,-26-12,4 1,28 16,-1 1,0-1,0 2,0-1,0 2,-1 0,1 0,-1 1,0 0,1 1,-1 0,0 1,1 0,-1 1,1 0,-18 7,25-7,0 1,0 0,0 0,1 1,-1-1,1 1,0 0,0-1,1 1,-1 1,1-1,0 0,0 1,0-1,0 1,1-1,0 1,0 0,-1 4,-1 14,0 0,1 36,0-20,1-21,1 0,0 0,5 30,-4-44,0 1,0-1,0 0,1 1,-1-1,1 0,0 0,1 0,-1-1,1 1,-1 0,1-1,0 0,0 1,1-1,-1-1,1 1,-1 0,7 3,2-1,0 1,0 0,-1 1,0 0,-1 0,0 2,0-1,17 19,-24-22,1-1,0 0,0-1,1 1,-1-1,1 0,-1 0,1 0,0-1,0 0,1 1,-1-2,10 3,2-1,1-1,35-1,-34-1,0 1,31 4,-26 0,-3-1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3:00.2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 0,'-3'153,"6"166,8-226,-4-46,0 59,-7-106,-1 13,0 1,2-1,-1 1,2 0,0-1,0 0,1 1,1-1,0 0,8 14,-4-11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3:02.1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1,'78'1,"117"17,-130-11,0-4,68-5,-27 0,-85 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3:12.6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1232 2,'-109'-1,"-121"3,174 4,-75 17,108-16,0 2,0 0,1 1,1 1,-27 19,16-11,23-11,0 1,0-1,1 2,1-1,0 1,0 0,1 1,0-1,1 1,0 0,0 1,-4 18,9-26,0 0,-1 0,1 0,1 0,-1 0,1-1,-1 1,1 0,0 0,0 0,1 0,-1-1,1 1,0 0,0-1,0 0,0 1,1-1,-1 0,7 5,6 7,1-1,33 21,-19-13,38 36,-53-42,2-2,0 0,1 0,0-2,1 0,35 16,-42-24,0 1,-1 0,0 0,0 1,0 1,-1 0,0 0,-1 1,1 0,-1 1,-1 0,0 0,0 1,-1 0,0 1,0-1,-2 1,1 0,-1 1,-1-1,5 18,0 9,-1 0,-1 1,-3 0,-1 0,-3 65,-1-101,1 0,-1 0,0-1,0 1,-1 0,1 0,0-1,-1 1,1-1,-1 1,0-1,0 0,0 0,0 0,0 0,-1 0,1 0,-1-1,1 1,-6 2,-7 3,0-1,-27 7,13-4,-1 1,0-2,0-2,0 0,-41 1,-124-6,101-3,86 2,0-1,0 0,0-1,-1 1,2-2,-1 1,0-1,0 0,1 0,-12-8,-3-4,-40-35,43 33,-1 0,-24-13,18 15,20 12,0 1,0-1,0-1,1 1,-1-1,1 0,0-1,0 1,0-1,0 0,1 0,0-1,0 1,1-1,-1 0,-4-11,3 0,1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3:15.8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496 30,'-14'-1,"-1"-1,1 0,-20-6,-34-4,44 11,-96-3,104 5,1 0,0 1,0 0,0 1,-24 9,33-10,1 1,-1 0,1 1,0-1,0 1,1 0,-1 1,1-1,0 1,0-1,0 1,0 1,1-1,0 0,0 1,1-1,0 1,-1 0,2 0,-1 0,0 9,-3 13,2 0,2 0,2 39,-1-49,-1 135,4 89,-2-239,-1-1,1 1,-1-1,1 1,0-1,0 1,1-1,-1 1,0-1,1 0,-1 0,1 0,0 0,0 0,0 0,0 0,0-1,0 1,0-1,0 1,1-1,-1 0,1 0,-1 0,1 0,-1 0,1 0,-1-1,1 0,5 1,10 1,1-2,-1 0,29-3,-13 0,-7 2,15-1,-1 1,1 3,0 1,46 9,-10 8,-62-14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3:17.8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1,'0'593,"0"-572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3:19.6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1:46.5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1,'0'891,"1"-872,1 1,1-1,6 20,1 10,-3-8,0-7,-2 1,1 51,-6-46,-1-29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3:24.2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1 399,'136'3,"148"-6,-267 2,0-1,-1-1,1 0,24-9,-37 10,0 1,0-1,0 1,-1-1,1 0,-1-1,0 1,0-1,1 1,-2-1,1 0,0 0,0 0,-1 0,0-1,0 1,0-1,0 1,0-1,-1 0,1 1,-1-1,0 0,1-6,0-33,-1-1,-7-66,5 105,-1 1,1 0,-1 0,0 0,0 0,0 0,0 0,0 1,-1-1,0 1,0-1,0 1,0 0,0 0,-1 0,0 1,1-1,-1 1,0 0,0 0,-7-2,-2-2,1 2,-1 0,-1 0,1 1,-26-2,-28 2,-89 8,152-4,1-1,-1 1,1 0,0 0,-1 0,1 0,0 1,0 0,0-1,0 1,0 0,1 0,-1 1,0-1,1 0,0 1,-1 0,1-1,0 1,1 0,-1 0,0 0,-1 5,-3 8,1 1,0 0,-4 28,-2 8,-7-5,13-37,0-1,1 1,0 0,1 0,-2 15,-7 59,6-56,2 0,1 0,1 1,2 33,2-58,-1 0,1 0,0 0,0 0,1 0,-1 0,1-1,0 1,0-1,1 0,-1 0,1 0,0 0,0-1,0 0,1 1,-1-1,1-1,0 1,-1-1,6 2,5 3,0-1,1-1,-1 0,1-1,29 3,19-4,-39-2,1 0,40 9,-39-6,0 0,0-2,49-3,28 2,-84 3,-4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3:26.7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0,'1'30,"2"-1,2 1,11 41,-8-42,-2 1,-1-1,2 46,-9 392,2-446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3:29.3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1 174,'0'-4,"1"1,0-1,0 0,1 0,-1 1,1-1,0 1,0 0,0-1,0 1,1 0,-1 0,1 0,0 1,-1-1,1 0,1 1,-1 0,0 0,0 0,1 0,-1 1,1-1,6-1,6-3,-1 1,1 1,0 0,27-2,11 0,0-2,71-19,-91 17,0 2,0 2,0 0,1 3,0 1,45 3,-77-1,-1 1,1-1,0 1,-1 0,1 0,-1 0,1 0,-1 1,0-1,1 1,-1-1,0 1,0 0,0 0,0 0,0 0,-1 0,1 0,-1 0,1 1,-1-1,0 1,0-1,0 1,0-1,0 1,-1-1,1 1,-1 0,1 4,0 11,0 0,-1 0,-3 30,0-14,1 11,3 157,2-186,0 0,1 0,11 28,-9-29,-1 1,-1 0,4 20,-6-17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3:32.7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696 3,'-137'-2,"-146"5,273-1,1 1,0 0,0 0,1 1,-1 0,1 1,0 0,0 0,0 1,1 0,0 0,0 1,-8 9,-33 27,42-39,0 2,1-1,-1 1,1 0,0 0,1 0,-1 1,1-1,0 1,-5 14,1 3,1 1,-5 26,5-19,2-8,2 0,0 1,1 45,2-58,1 0,0-1,1 0,0 1,1-1,0 0,1 0,0 0,1-1,8 15,-8-20,2 1,-1-1,0 0,1-1,0 0,0 0,0 0,1-1,-1 0,1 0,0-1,8 2,44 18,-43-13,0-1,0-1,0-1,1 0,0-1,0-1,21 1,15 0,59-4,-89-1,-5 1,-1 0,35 9,28 2,-60-11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3:37.5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0 417,'569'0,"-566"0,0 0,0 0,0 0,1 0,-1 0,0-1,-1 1,1-1,0 0,0 0,0 0,0 0,0-1,-1 1,1-1,-1 1,1-1,-1 0,0 0,1 0,1-3,-1 0,-1 0,0 0,0 0,-1 0,1 0,-1-1,0 1,-1 0,1-1,-1 1,-1-8,1-19,-5-138,5 166,-1-1,0 1,0 0,0 0,0 0,0 0,-1 0,0 0,0 1,0-1,0 0,0 1,-1-1,0 1,1 0,-1 0,0 0,-1 0,1 1,0-1,-1 1,0 0,1 0,-6-2,-8-2,1 2,-1-1,0 2,-30-3,2 1,40 3,0 1,0 0,0 1,0-1,-1 1,1 0,0 0,0 1,0-1,0 1,0 0,0 0,0 1,1 0,-1 0,0 0,1 0,-1 1,1-1,0 1,0 0,0 1,-7 6,0-1,1 1,0 0,0 1,1-1,1 2,-1-1,2 1,0 1,-11 23,14-26,-1 0,-1 0,0-1,0 0,-1 0,-10 10,-23 33,18-15,14-26,0 1,1 1,0 0,1 0,0 0,1 0,1 1,0 0,-2 22,2 26,8 123,-2-180,-1 0,0 0,1 0,0 0,0 0,1-1,-1 1,1-1,0 0,0 1,1-1,-1-1,1 1,0 0,0-1,0 0,0 0,0 0,1-1,-1 1,10 2,0 2,2-1,-1-1,0-1,1 0,29 3,51-4,-68-4,0 2,0 1,48 9,-57-8,0 0,0-2,0 0,21-2,-21 0,-1 1,0 0,0 2,24 4,-26-1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3:39.8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 0,'0'5,"0"4,0 7,0 3,0 3,0 3,0 0,0 1,-4-5,-1 0,0-1,0 0,-2-2,0-5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3:42.4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0,'0'5,"0"4,0 6,0 5,0 2,0 3,0 0,0 1,0-1,0 1,0-1,0 0,0 0,0-4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3:46.0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1,'4'4,"6"2,1 3,3 5,3 4,-1 3,-3 3,0-3,-2-2,1-3,-1 0,1 1,-1 2,-2-2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3:48.4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0,'0'4,"0"6,4 1,1 2,1 4,2 3,5-1,0-1,1-3,4-4,-2 1,0-3,-2 2,1 0,1-4,-1 3,1-1,-3-2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3:51.4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1:48.7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1,'866'0,"-838"1,-1 2,29 6,-28-4,54 3,-34-8,-27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3:54.3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4:13.9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4:16.4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4:19.4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26 540,'-13'-151,"1"4,13-74,-1 200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4:24.5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2:50:07.2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7816 30,'-3'2,"0"-1,0 0,0 1,0-1,0 1,1 0,-1 0,1 0,-4 4,-13 9,17-14,-1 1,0-1,1 0,-1 0,0-1,0 1,0-1,0 1,0-1,0 0,0 0,0 0,1 0,-1-1,0 1,0-1,-3-1,-49-25,47 22,0 0,-1 1,0 0,0 0,-14-3,-31 0,-1 2,0 3,-61 5,2 0,90-3,6-1,1 1,-1 0,1 1,0 1,-1 1,1 0,0 1,-32 13,37-12,0-1,-1 0,1 0,-1-1,0-1,-24 1,-83-5,47 0,-496 2,540 1,-53 10,52-6,-50 3,-587-9,647 2,-1 2,1 0,1 1,-1 1,1 1,-22 10,22-8,-1-1,0-1,0-1,-1-1,-37 4,-856-10,885 4,-53 9,52-6,-50 3,-1011-9,912-12,4 0,126 11,1-3,-54-12,56 8,-1 2,-66-2,108 9,-25 1,0-2,0 0,-57-12,47 6,0 2,0 2,-1 2,-51 4,0 0,-1279-3,1350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2:52:06.970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2:52:16.77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3:38:15.5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4,'65'0,"-26"-3,-1 3,1 1,0 2,-1 2,0 1,52 16,-29-2,0-3,72 10,-115-23,0 1,24 10,-28-10,0 1,0-2,1 0,24 3,13-4,-13-1,43 8,-18-2,1-3,126-6,-67-1,675 2,-761 2,-1 2,0 2,68 19,-68-15,1-1,0-1,64 3,1501-10,-738-4,315 3,-1138-3,0-1,-1-3,1-1,74-26,-95 28,9 0,0 1,0 1,1 2,-1 1,49 5,3-1,187-5,229 4,-320 10,91 1,-168-11,0 4,-1 5,193 46,-243-44,290 66,-269-66,0-4,135-1,329-11,-308 4,-185-2,49-10,-49 5,54-1,496 8,-580-2,-1 0,0-1,0-1,0 0,0 0,-1-1,1 0,12-8,-9 5,0 0,0 2,1 0,17-4,22 2,1 3,77 4,-67 1,81-9,330-10,-64 6,191 0,-374 14,-118-2,350 15,-168 11,-149-16,184-9,-141-3,30-11,4 0,1146 14,-1180-14,-7 0,-125 10,97-18,25-2,-82 24,0 4,147 26,-42-4,100-12,31 3,-135-1,206-8,-384-11,0 0,0-1,0-1,34-11,3-1,-15 5,1 3,0 2,0 1,49 1,50 6,285-3,-304-11,42-1,16 1,-30 0,374 12,26-1,-275-23,47-2,-302 28,0 0,0 2,-1 0,1 0,-1 2,25 11,-15-6,45 11,285 62,-312-75,0-3,1-1,0-2,72-6,-27 2,-71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3:38:01.8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 0,'0'2024,"1"-2012,1 1,0-1,1 1,0-1,1 0,6 16,-4-15,-1 1,-1 0,-1 0,4 25,-4 38,-2-41,1 1,7 36,-1-10,-2-1,-4 1,-5 69,0-8,5-21,-5 114,2-206,-2-1,0 1,0 0,0-1,-7 13,5-12,0 0,1 0,1 0,-4 17,-3 42,3-24,-4 85,12-88,-3 0,-10 68,4-47,3 0,2 0,6 64,0-4,-3 2040,2-2140,0-1,2 1,0-1,9 25,-5-23,-2 1,5 49,0 65,3 91,-2-40,1-11,-1-37,0 1,-13 316,-1-429,-1-1,-2 0,-2 0,-15 48,10-37,-12 64,18-59,-3 10,0 90,9-107,1 0,3 0,1 0,15 54,-6-31,10 114,-22-154,6 367,-11-223,0-111,-19 108,12-110,3 0,-1 62,7-96,-1-1,-8 34,-2 31,12 2,1-51,-1 1,-2-1,-11 61,6-52,2 0,2 0,2 0,5 48,-2 10,0 16,-4 132,-10-166,7-53,-3 53,9 582,0-635,11 54,-7-53,2 52,-8 29,0-33,2 1,14 85,-6-84,-4 1,-7 113,-1-57,3 108,0-225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1:50.8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25,'199'-12,"8"-1,177 14,-363-1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3:38:04.2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3:38:26.4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52,'400'-3,"426"6,-537 22,32 1,1555-25,-871-4,-939 3,33 2,0-5,123-20,-134 10,130-3,93 17,-114 2,1100-3,-997-25,-196 12,108 0,-124 14,14-2,0 4,123 21,248 70,-184-49,-90-18,-51-9,205-2,51 4,-297-8,399 26,-212-57,-85-2,-11-11,291-87,-440 105,0 1,0 3,1 2,1 2,88 1,15 3,-70-1,134 14,-171-2,-2 2,1 2,81 36,-87-31,1-2,1-2,0-1,79 11,112-18,-165-8,1 3,110 17,117 29,-245-43,0-2,0-2,94-12,-32 0,0 6,125 7,-82 1,943-1,-1082-3,0 0,-1-1,1-1,-1 0,0-1,0-1,20-11,-11 6,50-14,-28 15,1 3,80-3,102 13,-75 1,1454-4,-1577-2,61-11,-19 1,108-28,-87 32,146 7,98 26,93 2,1106-27,-707-1,-739 0,-1-4,0-3,174-41,-217 38,1 2,-1 1,1 3,74 2,305 23,-31-13,-236-9,-140 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3:38:28.0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3:38:38.5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3:38:48.5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27,'98'-2,"-46"-1,0 3,75 10,91 38,-153-31,164 37,-58-28,-141-21,-1 1,53 19,-57-16,0-1,0-2,1 0,30 2,47 4,25 0,-2 0,-84-5,55-1,1373-7,-1326 14,-11-1,-4 1,-85-7,54 1,77 5,1 0,2754-13,-2900-1,-1-1,1-2,-1-1,48-16,-48 13,0 1,1 1,0 1,43-2,245 10,96-2,-334-7,119-24,-17 0,459 2,-482 16,-5 0,-72 13,-1 4,151 25,-146-13,0-3,136 2,1486-15,-719-2,-972 1,1-1,31-7,27-3,523 9,-307 6,-123-5,189 4,-235 10,43 1,1664-14,-1812 0,1-1,32-7,32-4,-32 9,82-16,-81 10,80-5,24 12,153-9,164 1,-324 12,-128-2,-1-1,31-7,-29 5,0 0,26-1,407 7,-252 21,-1 0,274-21,-458-5,1 0,-1-2,0 0,-1 0,1-2,-1-1,0 0,17-11,-13 7,0 1,0 2,1 0,27-7,-16 11,0 1,0 2,0 1,42 5,5 0,39-4,43 1,177 22,-150-5,251-10,-302-8,-110-2,-1-1,54-13,7 0,786-22,-90 39,-739-3,51-9,-51 5,57-1,41 8,-120-1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17:52:05.4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0 325,'1580'0,"-1560"-1,0-2,-1 0,1-1,-1-1,32-13,-26 9,1 1,35-6,-2 7,0 3,0 2,1 2,-1 4,0 2,0 2,-1 3,89 29,-47-10,1-5,1-4,170 13,57 2,-73-5,-160-25,166-8,-235-1,0-2,27-8,33-6,22 10,173 8,-126 3,-108-2,72 1,122-17,-109 5,192 10,-148 3,-142-1,-23 0,0 0,0-1,0 0,0-1,0-1,0 1,0-2,0 0,-1 0,1-1,-1 0,20-12,-8 3,0 1,1 1,0 1,1 1,0 1,1 1,-1 1,46-4,21 4,102 5,-160 2,1304 4,-772-7,-554 1,-1 0,0-1,0-1,-1 0,1 0,0-1,-1 0,0-1,11-7,47-18,-36 21,0 1,1 2,-1 1,1 1,0 2,0 2,51 5,0 7,143 39,-134-31,1-5,178 7,489-18,-403-7,-176 6,196-6,-331-3,92-23,-92 17,90-10,428 15,-313 10,2658-3,-2481-13,-15 0,-316 14,-25 0,121-12,-68-1,135 5,59-5,232-20,-185 14,225-44,-141 11,3 31,-306 20,-71-2,0 3,-1 3,102 20,-120-13,0-3,74 2,119-12,-89-1,-40 3,460 15,56-2,-393-16,422 3,-634 2,0 2,0 1,34 9,-37-7,-1-1,1-1,57 1,-75-7,-1-1,1-1,-1 0,0 0,1-1,-1-1,17-9,-16 7,1 1,0 1,0 0,0 0,15-2,38 1,0 3,75 5,-22 1,-98-3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17:52:32.0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17:52:33.7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17:52:34.7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17:52:35.0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1:52.9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1,'0'56,"15"110,11 57,-2 29,-17-190,-3 0,-4 65,-1-62,1-44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17:52:36.5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17:52:43.0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17:52:43.9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17:52:44.2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17:52:45.5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17:52:45.9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17:52:46.9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17:52:47.2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17:52:48.4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17:52:48.8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1:54.7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3,'59'-1,"-21"0,-1 1,1 2,74 13,-71-8,0-2,0-2,1-2,54-4,2 0,-77 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17:52:49.7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3:39:42.5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3:39:43.8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3:39:45.0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3:39:46.3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3:39:46.6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3:39:47.1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3:39:49.0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3:39:49.3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3:39:50.7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1:56.8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1,'5'0,"5"0,5 4,0 6,-3 5,-3 5,-3 2,-3 2,-1 2,-2-1,0 1,-1 0,0-1,1 0,-1 0,1 0,0-1,0-3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3:39:51.0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00:21:10.6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1827 251,'-42'-3,"0"-1,-59-14,-48-5,94 17,0-3,-85-25,84 19,19 8,-1 2,1 2,-1 1,-58 5,9 0,56-3,0 2,0 2,1 0,-1 2,1 1,0 2,1 1,0 1,-27 15,-99 44,76-33,47-23,0 1,-40 27,68-39,1 1,-1 0,1-1,0 1,0 1,0-1,1 0,0 1,0-1,0 1,0 0,-2 8,-10 64,13-75,-17 205,12-147,2 81,6-99,-3-1,-1 1,-2-1,-17 73,9-66,3 0,-4 56,5-33,0 19,8 148,3-96,-4-121,1 1,2-1,0 0,1 1,1-1,0 0,2 0,1-1,13 30,-8-24,15 51,-22-57,2 0,0 0,2 0,13 23,-18-37,0 0,1-1,0 1,0-1,0 0,1 0,-1 0,1-1,0 0,1 0,-1 0,1-1,0 0,-1 0,1-1,11 3,121 35,-103-26,1-3,1-1,0-2,67 6,644-12,-359-5,193 30,126 62,-549-65,-72-9,164 5,-128-22,172 3,-194 11,-67-6,57 1,-25 0,-54-4,-1-1,1-1,-1 0,0-1,17-1,61-17,-61 11,-1 1,58-3,560 10,-504 12,-9-1,-34-11,190 12,-211-5,150-5,79-28,81-1,378 27,-760 0,-1-1,1 0,-1-1,1 1,-1-1,0 0,1-1,-1 1,0-1,0 0,1 0,-2-1,1 0,0 0,0 0,-1 0,0 0,0-1,0 0,0 0,0 0,-1-1,5-6,-2 4,0 0,1 0,0 1,1 0,-1 0,1 1,0-1,0 2,1-1,-1 1,1 1,0 0,13-4,15-1,0 2,41-2,-21 2,23 0,117 6,47-3,-239 2,0 0,0-1,0 0,0 0,0 0,0-1,0 0,-1 0,0 0,1 0,-1-1,0 1,-1-1,5-5,-2 3,0-1,1 1,0 1,10-7,153-65,-162 73,-1-1,0 0,0 0,-1-1,1 1,-1-1,0-1,-1 1,1-1,-1 0,-1 0,1-1,5-14,0-4,-2 0,10-54,0 1,1 16,23-96,-39 127,-1-1,-4-59,0 67,1 0,2 0,0 0,1 0,1 0,8-28,2 14,33-70,-39 96,0 1,0-1,1 2,1-1,0 1,0 0,1 1,0 0,14-9,-20 17,-1-1,1 1,-1-1,0 0,0 0,0-1,0 1,0 0,-1-1,0 0,1 1,-1-1,-1 0,1 0,0 0,-1 0,0-1,0 1,0 0,0-8,-2 0,0 0,0 1,-1-1,-1 0,0 1,-7-17,-11-32,-6-15,-33-147,39 89,-15-75,28 171,-2 0,-2 2,-25-54,34 81,-1 0,0 1,-1 0,0 0,0 0,0 0,-1 1,0 0,0 0,-1 0,0 1,0 0,0 0,0 1,-1 0,0 0,0 1,0 0,0 0,0 1,0 0,-1 0,1 1,-16 0,-388-21,-577 20,506 3,246-13,8-1,-925 14,962-14,4 0,55 11,-199 6,310-1,0 1,-42 13,44-11,0 0,0-2,-35 5,-83 6,53-4,13-1,37-4,-51 1,-622-6,329-2,350 2,-1 2,-36 9,16-3,-3 1,27-5,0-1,-41 2,-17-7,-81 3,139 0,1 1,-1 1,1 1,-34 13,31-12,1 0,-1-1,0-2,0-1,0-1,-51-6,-5 2,10 3,53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00:21:52.5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00:21:54.5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00:21:56.0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00:21:57.5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6T23:02:01.0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698 2,'-104'-2,"-114"5,95 21,121-24,1 0,-1 0,1 0,-1 0,1 1,-1-1,1 0,0 0,-1 1,1-1,-1 1,1 0,0-1,0 1,-1 0,1 0,0 0,0-1,0 1,0 0,0 1,0-1,0 0,0 0,1 0,-1 0,0 1,1-1,-1 0,0 1,1-1,0 1,-1-1,1 0,0 3,0-2,1 0,0 0,0 1,0-1,0 0,1 0,-1 0,0 0,1 0,-1-1,1 1,0 0,0-1,-1 1,1-1,0 0,0 1,1-1,-1 0,4 1,26 12,-1 1,-1 2,50 34,-51-31,42 20,18 12,-79-43,-1 1,1 0,-2 0,1 1,13 22,-6-8,0-3,-2 0,14 29,-25-46,-1 1,1-1,-1 1,0 0,-1-1,1 1,-1 0,0 0,-1 0,1 0,-1 0,-1 0,1 0,-1 0,0 0,-2 6,2-9,-1-1,1 1,-1-1,0 0,0 0,0 1,0-1,0-1,-1 1,1 0,-1-1,1 1,-1-1,1 1,-1-1,0 0,1 0,-1-1,0 1,0-1,0 1,-5-1,-11 1,0 0,-27-4,21 1,-6 3,0 1,-48 10,21-3,-5 2,39-6,-1-1,-35 1,47-5,-4 1,-1 0,1-2,-1 0,1 0,0-2,0 0,0-1,0-1,-30-13,33 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26">
            <a:extLst>
              <a:ext uri="{FF2B5EF4-FFF2-40B4-BE49-F238E27FC236}">
                <a16:creationId xmlns:a16="http://schemas.microsoft.com/office/drawing/2014/main" id="{E32581EE-48AD-4FD9-A1B4-69330B0FA8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21" tIns="46960" rIns="93921" bIns="4696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1027">
            <a:extLst>
              <a:ext uri="{FF2B5EF4-FFF2-40B4-BE49-F238E27FC236}">
                <a16:creationId xmlns:a16="http://schemas.microsoft.com/office/drawing/2014/main" id="{8E9828C8-6BE8-4CDB-9411-ED6702A41E2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067050" cy="4683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21" tIns="46960" rIns="93921" bIns="4696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1028">
            <a:extLst>
              <a:ext uri="{FF2B5EF4-FFF2-40B4-BE49-F238E27FC236}">
                <a16:creationId xmlns:a16="http://schemas.microsoft.com/office/drawing/2014/main" id="{256EDF1B-D507-43B7-B4EF-DB549E1056E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9" name="Rectangle 1029">
            <a:extLst>
              <a:ext uri="{FF2B5EF4-FFF2-40B4-BE49-F238E27FC236}">
                <a16:creationId xmlns:a16="http://schemas.microsoft.com/office/drawing/2014/main" id="{85A6B377-7E4F-49AC-8F88-8F98F5108D5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446588"/>
            <a:ext cx="5191125" cy="42148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21" tIns="46960" rIns="93921" bIns="469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8550" name="Rectangle 1030">
            <a:extLst>
              <a:ext uri="{FF2B5EF4-FFF2-40B4-BE49-F238E27FC236}">
                <a16:creationId xmlns:a16="http://schemas.microsoft.com/office/drawing/2014/main" id="{839F04CF-64DA-4028-954A-9272A5EAC0F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4763"/>
            <a:ext cx="3067050" cy="4683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21" tIns="46960" rIns="93921" bIns="4696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1031">
            <a:extLst>
              <a:ext uri="{FF2B5EF4-FFF2-40B4-BE49-F238E27FC236}">
                <a16:creationId xmlns:a16="http://schemas.microsoft.com/office/drawing/2014/main" id="{127CD22D-A50A-4A93-A662-553306CD39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894763"/>
            <a:ext cx="3067050" cy="4683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21" tIns="46960" rIns="93921" bIns="4696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C15C813-2134-4ADD-8D2E-7E8B82EC91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1">
            <a:extLst>
              <a:ext uri="{FF2B5EF4-FFF2-40B4-BE49-F238E27FC236}">
                <a16:creationId xmlns:a16="http://schemas.microsoft.com/office/drawing/2014/main" id="{660E2F75-E36F-4A0C-B934-1569E8F0E6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0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71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23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95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67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39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11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26A7323-EB77-4636-8EBC-2DFDB9593CC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99A9B64-0C8F-45CD-94F5-6889AEDB1F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704850"/>
            <a:ext cx="4676775" cy="3506788"/>
          </a:xfrm>
          <a:ln w="12700" cap="flat">
            <a:solidFill>
              <a:schemeClr val="tx1"/>
            </a:solidFill>
          </a:ln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178A2CD-9640-4413-9D2E-C6AD4DF76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1388" y="4446588"/>
            <a:ext cx="5194300" cy="421481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204" tIns="46603" rIns="93204" bIns="46603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6026" indent="-2907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117" indent="-23262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364" indent="-23262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610" indent="-23262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857" indent="-232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4104" indent="-232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9350" indent="-232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4597" indent="-232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A28FE8-A05F-4076-9AF9-F2EAEEEA9058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634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71026E74-74D3-444F-A0CD-D8D5DEEDCD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C5C64479-C4CF-43A4-B99D-9E9C2F81B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CC844451-92E7-4DC4-8ACB-1DBC1D1E07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0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71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23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95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67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39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11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F229F4-32C9-43CB-8021-0EC614E60D01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5CCC74B5-D4E1-4A36-98F7-F58F325067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773F9D0C-E247-4512-A152-C24D36046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EBC3022E-FBF9-4959-945A-F6F603E621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0888" indent="-288925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5700" indent="-230188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9250" indent="-230188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2800" indent="-230188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0000" indent="-230188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7200" indent="-230188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4400" indent="-230188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1600" indent="-230188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5039D6A-0E65-4952-ADD9-12E69FBD78C9}" type="slidenum">
              <a:rPr lang="en-US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638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29B4A7-B3CD-4FC7-A2C8-27FD5A4CC5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06098-3BAF-4336-AB36-E3CC7710CE8A}" type="datetime4">
              <a:rPr lang="en-US"/>
              <a:pPr>
                <a:defRPr/>
              </a:pPr>
              <a:t>March 19, 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EE616E-D8A0-4513-AEB1-23C63A5E0E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65A7A0-5860-4B78-A02A-73C1CC1487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02CBB-8F95-475B-8821-526A766218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3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5299C4-1285-428C-BBF6-0DCB4D62C2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B82DD-6EC3-4750-A665-0F0D2BE02DA5}" type="datetime4">
              <a:rPr lang="en-US"/>
              <a:pPr>
                <a:defRPr/>
              </a:pPr>
              <a:t>March 19, 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EEE0AF-2519-479D-B1B6-087AC3C493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AD34F5-0780-4658-8548-96A0188D98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D526D-478F-464C-AF7B-FD281543E6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12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851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851"/>
            <a:ext cx="67722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AE03BF-711C-49A8-9AB0-C2A3E659FA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DBF1E-0661-44BD-AB74-94FA901EC789}" type="datetime4">
              <a:rPr lang="en-US"/>
              <a:pPr>
                <a:defRPr/>
              </a:pPr>
              <a:t>March 19, 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734A07-429A-4066-BD3D-EBF4A6A8A2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3A8066-6B36-4D2C-AFEE-264A96CE69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9314E-C767-451A-B5CC-E567D5DE2E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30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A688965-EBF1-461F-92B5-3C5C921269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0CB23-B1AA-4F73-9C92-4CE9FC320F41}" type="datetime4">
              <a:rPr lang="en-US"/>
              <a:pPr>
                <a:defRPr/>
              </a:pPr>
              <a:t>March 19, 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87F8814-9571-4B58-9A32-122FEAC60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F8E3807-1DED-487C-99D1-0667C170F2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AE312-6838-4260-BD50-AB16714828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797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15037B-FCB1-4779-B8B6-30850C9EE1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3D93C-3C87-40CC-A003-FC232C7A5302}" type="datetime4">
              <a:rPr lang="en-US"/>
              <a:pPr>
                <a:defRPr/>
              </a:pPr>
              <a:t>March 19, 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C35436-46D2-4444-BAC5-1F8658A6EC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15511C-C587-4FCE-BB5C-EC27A5A114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817EB-B8D3-49C3-B25A-2C49CB46A4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52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B7641-426E-489C-B52C-FE8B2FA0A591}" type="datetime4">
              <a:rPr lang="en-US"/>
              <a:pPr>
                <a:defRPr/>
              </a:pPr>
              <a:t>March 19, 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187ED-D24B-4EA6-B47B-12A683088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26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26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711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CE6F59-B409-4ECF-B169-441D7A0106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1EF46-3240-48B4-B5BE-B4B1B999D251}" type="datetime4">
              <a:rPr lang="en-US"/>
              <a:pPr>
                <a:defRPr/>
              </a:pPr>
              <a:t>March 19, 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9BC31D-8BCB-44C2-ABFF-FF040A0979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0CBB2E-2A9A-45AD-BB90-E74FA04569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821F7-F683-42FD-9A11-A9C9EC9157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92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DCED0-A787-4381-8CB9-36EECB2870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0E6F6-8D8E-4A24-A87B-6903EF5290FA}" type="datetime4">
              <a:rPr lang="en-US"/>
              <a:pPr>
                <a:defRPr/>
              </a:pPr>
              <a:t>March 19, 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58E470-7DB8-4813-A5AE-2CC0A167D1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F8F982-2BE8-46C3-9429-C6279BF0A5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1C2EE-9E68-4AE6-886F-9B71EBD84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24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773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773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29D65B9-1034-4BB9-835B-EEF0EC135E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08D79-5ACC-4AFF-B6A4-247C3D6E79DB}" type="datetime4">
              <a:rPr lang="en-US"/>
              <a:pPr>
                <a:defRPr/>
              </a:pPr>
              <a:t>March 19, 2021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75941F2-D196-4B6A-8A2B-6D7843AA14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8942873-2C52-444A-A0F0-7FE0C25B07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84155-1EF3-418C-B8F7-643FDB1968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35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E2884E-833F-452C-B665-C67AAC4DBC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29D56-6F59-4D3C-855B-46E955E31AF9}" type="datetime4">
              <a:rPr lang="en-US"/>
              <a:pPr>
                <a:defRPr/>
              </a:pPr>
              <a:t>March 19, 2021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F43D8A-2A4E-4250-B13E-0D0194B4DD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6A7A027-55B4-44B0-AA3D-740CB64A9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9920C-0A0F-4839-BDD1-F2A6F5DFCB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04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D02E745-6249-4B38-852C-FACD1A2D5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4D9EE-B5ED-48AD-A518-7F715FECAA99}" type="datetime4">
              <a:rPr lang="en-US"/>
              <a:pPr>
                <a:defRPr/>
              </a:pPr>
              <a:t>March 19, 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4169F0F-6B14-4DC1-B3B2-CA330822FD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049AB24-A426-496C-90E7-8D8E18D06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6828A-F69B-4609-85BE-F136E4AE57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74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263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62D653-F1D8-4CDA-8FCA-DFB9A1E4E3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8E125-3983-44FC-8DFA-D9DC3A508379}" type="datetime4">
              <a:rPr lang="en-US"/>
              <a:pPr>
                <a:defRPr/>
              </a:pPr>
              <a:t>March 19, 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1B2052-9122-4C96-8145-5FE4CD981D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35023D-D92C-49AC-B879-9D1B8D65E5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CE79F-EB9B-44B2-9531-B7B4724A8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64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B95122-F9D7-4874-88F7-15B1A87DE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37619-A1AF-4E66-AD8C-3EB0AC6DD3A8}" type="datetime4">
              <a:rPr lang="en-US"/>
              <a:pPr>
                <a:defRPr/>
              </a:pPr>
              <a:t>March 19, 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02E3C3-805C-4278-BB8D-214148AF91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2755EB-2A01-4ED2-80F0-98C787DB00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C38BD-3AF4-4C8A-BC1D-3C99D01DCC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01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4B96A0-6E9C-4004-8263-2D51F85E9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32BC6FC-4ABB-4317-AEED-D279A3575C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79274724-CA78-4E53-B3A3-541E90B4C5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8DB6AD9A-DB8A-4342-A680-757799406409}" type="datetime4">
              <a:rPr lang="en-US"/>
              <a:pPr>
                <a:defRPr/>
              </a:pPr>
              <a:t>March 19, 2021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03F64E0E-CC08-4F15-9F0B-97A430A2A31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01DB636B-671E-4E61-A72A-519DBBB862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B59ABD37-ECB4-4740-BCA6-BF95679B4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3" r:id="rId1"/>
    <p:sldLayoutId id="2147484853" r:id="rId2"/>
    <p:sldLayoutId id="2147484844" r:id="rId3"/>
    <p:sldLayoutId id="2147484845" r:id="rId4"/>
    <p:sldLayoutId id="2147484846" r:id="rId5"/>
    <p:sldLayoutId id="2147484847" r:id="rId6"/>
    <p:sldLayoutId id="2147484848" r:id="rId7"/>
    <p:sldLayoutId id="2147484849" r:id="rId8"/>
    <p:sldLayoutId id="2147484850" r:id="rId9"/>
    <p:sldLayoutId id="2147484851" r:id="rId10"/>
    <p:sldLayoutId id="21474848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1EA7A8C-81E0-4569-ADB9-A6DC321213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95B4D65-3173-4D2B-A61C-5C4C3AE80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81044BA7-CC57-4520-950D-0C78CF4339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38463AC0-90C4-4E69-B78F-56529D14A938}" type="datetime4">
              <a:rPr lang="en-US"/>
              <a:pPr>
                <a:defRPr/>
              </a:pPr>
              <a:t>March 19, 2021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DAC50586-BF8D-49A8-8BCF-3DAF15341B0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7B204A60-23A4-4F7B-8361-146D766172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11B04ED0-5318-4B28-8A45-54F0F16AB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1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B815DD9B-38F6-4F0A-9AD8-454E0E66BFED}" type="datetime4">
              <a:rPr lang="en-US"/>
              <a:pPr>
                <a:defRPr/>
              </a:pPr>
              <a:t>March 19, 2021</a:t>
            </a:fld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 smtClean="0"/>
            </a:lvl1pPr>
          </a:lstStyle>
          <a:p>
            <a:pPr>
              <a:defRPr/>
            </a:pPr>
            <a:fld id="{026F9B29-0F69-49E7-BB39-0EE1E8B92D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customXml" Target="../ink/ink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6.xml"/><Relationship Id="rId13" Type="http://schemas.openxmlformats.org/officeDocument/2006/relationships/image" Target="../media/image40.jpeg"/><Relationship Id="rId3" Type="http://schemas.openxmlformats.org/officeDocument/2006/relationships/image" Target="../media/image41.png"/><Relationship Id="rId7" Type="http://schemas.openxmlformats.org/officeDocument/2006/relationships/customXml" Target="../ink/ink75.xml"/><Relationship Id="rId12" Type="http://schemas.openxmlformats.org/officeDocument/2006/relationships/customXml" Target="../ink/ink80.xml"/><Relationship Id="rId2" Type="http://schemas.openxmlformats.org/officeDocument/2006/relationships/customXml" Target="../ink/ink7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74.xml"/><Relationship Id="rId11" Type="http://schemas.openxmlformats.org/officeDocument/2006/relationships/customXml" Target="../ink/ink79.xml"/><Relationship Id="rId5" Type="http://schemas.openxmlformats.org/officeDocument/2006/relationships/customXml" Target="../ink/ink73.xml"/><Relationship Id="rId10" Type="http://schemas.openxmlformats.org/officeDocument/2006/relationships/customXml" Target="../ink/ink78.xml"/><Relationship Id="rId4" Type="http://schemas.openxmlformats.org/officeDocument/2006/relationships/customXml" Target="../ink/ink72.xml"/><Relationship Id="rId9" Type="http://schemas.openxmlformats.org/officeDocument/2006/relationships/customXml" Target="../ink/ink7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81.x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comments" Target="../comments/comment1.xml"/><Relationship Id="rId2" Type="http://schemas.openxmlformats.org/officeDocument/2006/relationships/customXml" Target="../ink/ink8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5.xml"/><Relationship Id="rId5" Type="http://schemas.openxmlformats.org/officeDocument/2006/relationships/customXml" Target="../ink/ink84.xml"/><Relationship Id="rId4" Type="http://schemas.openxmlformats.org/officeDocument/2006/relationships/customXml" Target="../ink/ink83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.png"/><Relationship Id="rId21" Type="http://schemas.openxmlformats.org/officeDocument/2006/relationships/customXml" Target="../ink/ink12.xml"/><Relationship Id="rId42" Type="http://schemas.openxmlformats.org/officeDocument/2006/relationships/image" Target="../media/image22.png"/><Relationship Id="rId47" Type="http://schemas.openxmlformats.org/officeDocument/2006/relationships/customXml" Target="../ink/ink25.xml"/><Relationship Id="rId63" Type="http://schemas.openxmlformats.org/officeDocument/2006/relationships/customXml" Target="../ink/ink33.xml"/><Relationship Id="rId68" Type="http://schemas.openxmlformats.org/officeDocument/2006/relationships/image" Target="../media/image34.png"/><Relationship Id="rId16" Type="http://schemas.openxmlformats.org/officeDocument/2006/relationships/image" Target="../media/image9.png"/><Relationship Id="rId11" Type="http://schemas.openxmlformats.org/officeDocument/2006/relationships/customXml" Target="../ink/ink7.xml"/><Relationship Id="rId32" Type="http://schemas.openxmlformats.org/officeDocument/2006/relationships/image" Target="../media/image17.png"/><Relationship Id="rId37" Type="http://schemas.openxmlformats.org/officeDocument/2006/relationships/customXml" Target="../ink/ink20.xml"/><Relationship Id="rId53" Type="http://schemas.openxmlformats.org/officeDocument/2006/relationships/customXml" Target="../ink/ink28.xml"/><Relationship Id="rId58" Type="http://schemas.openxmlformats.org/officeDocument/2006/relationships/image" Target="../media/image29.png"/><Relationship Id="rId74" Type="http://schemas.openxmlformats.org/officeDocument/2006/relationships/image" Target="../media/image37.png"/><Relationship Id="rId79" Type="http://schemas.openxmlformats.org/officeDocument/2006/relationships/customXml" Target="../ink/ink43.xml"/><Relationship Id="rId5" Type="http://schemas.openxmlformats.org/officeDocument/2006/relationships/customXml" Target="../ink/ink4.xml"/><Relationship Id="rId61" Type="http://schemas.openxmlformats.org/officeDocument/2006/relationships/customXml" Target="../ink/ink32.xml"/><Relationship Id="rId82" Type="http://schemas.openxmlformats.org/officeDocument/2006/relationships/image" Target="../media/image2.jpg"/><Relationship Id="rId19" Type="http://schemas.openxmlformats.org/officeDocument/2006/relationships/customXml" Target="../ink/ink11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5.xml"/><Relationship Id="rId30" Type="http://schemas.openxmlformats.org/officeDocument/2006/relationships/image" Target="../media/image16.png"/><Relationship Id="rId35" Type="http://schemas.openxmlformats.org/officeDocument/2006/relationships/customXml" Target="../ink/ink19.xml"/><Relationship Id="rId43" Type="http://schemas.openxmlformats.org/officeDocument/2006/relationships/customXml" Target="../ink/ink23.xml"/><Relationship Id="rId48" Type="http://schemas.openxmlformats.org/officeDocument/2006/relationships/image" Target="../media/image25.png"/><Relationship Id="rId56" Type="http://schemas.openxmlformats.org/officeDocument/2006/relationships/image" Target="../media/image1.png"/><Relationship Id="rId64" Type="http://schemas.openxmlformats.org/officeDocument/2006/relationships/image" Target="../media/image32.png"/><Relationship Id="rId69" Type="http://schemas.openxmlformats.org/officeDocument/2006/relationships/customXml" Target="../ink/ink36.xml"/><Relationship Id="rId77" Type="http://schemas.openxmlformats.org/officeDocument/2006/relationships/customXml" Target="../ink/ink41.xml"/><Relationship Id="rId8" Type="http://schemas.openxmlformats.org/officeDocument/2006/relationships/image" Target="../media/image5.png"/><Relationship Id="rId51" Type="http://schemas.openxmlformats.org/officeDocument/2006/relationships/customXml" Target="../ink/ink27.xml"/><Relationship Id="rId72" Type="http://schemas.openxmlformats.org/officeDocument/2006/relationships/image" Target="../media/image36.png"/><Relationship Id="rId80" Type="http://schemas.openxmlformats.org/officeDocument/2006/relationships/image" Target="../media/image38.png"/><Relationship Id="rId12" Type="http://schemas.openxmlformats.org/officeDocument/2006/relationships/image" Target="../media/image7.png"/><Relationship Id="rId17" Type="http://schemas.openxmlformats.org/officeDocument/2006/relationships/customXml" Target="../ink/ink10.xml"/><Relationship Id="rId25" Type="http://schemas.openxmlformats.org/officeDocument/2006/relationships/customXml" Target="../ink/ink14.xml"/><Relationship Id="rId33" Type="http://schemas.openxmlformats.org/officeDocument/2006/relationships/customXml" Target="../ink/ink18.xml"/><Relationship Id="rId38" Type="http://schemas.openxmlformats.org/officeDocument/2006/relationships/image" Target="../media/image20.png"/><Relationship Id="rId46" Type="http://schemas.openxmlformats.org/officeDocument/2006/relationships/image" Target="../media/image24.png"/><Relationship Id="rId59" Type="http://schemas.openxmlformats.org/officeDocument/2006/relationships/customXml" Target="../ink/ink31.xml"/><Relationship Id="rId67" Type="http://schemas.openxmlformats.org/officeDocument/2006/relationships/customXml" Target="../ink/ink35.xml"/><Relationship Id="rId20" Type="http://schemas.openxmlformats.org/officeDocument/2006/relationships/image" Target="../media/image11.png"/><Relationship Id="rId41" Type="http://schemas.openxmlformats.org/officeDocument/2006/relationships/customXml" Target="../ink/ink22.xml"/><Relationship Id="rId54" Type="http://schemas.openxmlformats.org/officeDocument/2006/relationships/image" Target="../media/image28.png"/><Relationship Id="rId62" Type="http://schemas.openxmlformats.org/officeDocument/2006/relationships/image" Target="../media/image31.png"/><Relationship Id="rId70" Type="http://schemas.openxmlformats.org/officeDocument/2006/relationships/image" Target="../media/image35.png"/><Relationship Id="rId75" Type="http://schemas.openxmlformats.org/officeDocument/2006/relationships/customXml" Target="../ink/ink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49" Type="http://schemas.openxmlformats.org/officeDocument/2006/relationships/customXml" Target="../ink/ink26.xml"/><Relationship Id="rId57" Type="http://schemas.openxmlformats.org/officeDocument/2006/relationships/customXml" Target="../ink/ink30.xml"/><Relationship Id="rId10" Type="http://schemas.openxmlformats.org/officeDocument/2006/relationships/image" Target="../media/image6.png"/><Relationship Id="rId31" Type="http://schemas.openxmlformats.org/officeDocument/2006/relationships/customXml" Target="../ink/ink17.xml"/><Relationship Id="rId44" Type="http://schemas.openxmlformats.org/officeDocument/2006/relationships/image" Target="../media/image23.png"/><Relationship Id="rId52" Type="http://schemas.openxmlformats.org/officeDocument/2006/relationships/image" Target="../media/image27.png"/><Relationship Id="rId60" Type="http://schemas.openxmlformats.org/officeDocument/2006/relationships/image" Target="../media/image30.png"/><Relationship Id="rId65" Type="http://schemas.openxmlformats.org/officeDocument/2006/relationships/customXml" Target="../ink/ink34.xml"/><Relationship Id="rId73" Type="http://schemas.openxmlformats.org/officeDocument/2006/relationships/customXml" Target="../ink/ink38.xml"/><Relationship Id="rId78" Type="http://schemas.openxmlformats.org/officeDocument/2006/relationships/customXml" Target="../ink/ink42.xml"/><Relationship Id="rId81" Type="http://schemas.openxmlformats.org/officeDocument/2006/relationships/customXml" Target="../ink/ink44.xml"/><Relationship Id="rId4" Type="http://schemas.openxmlformats.org/officeDocument/2006/relationships/image" Target="../media/image3.png"/><Relationship Id="rId9" Type="http://schemas.openxmlformats.org/officeDocument/2006/relationships/customXml" Target="../ink/ink6.xml"/><Relationship Id="rId13" Type="http://schemas.openxmlformats.org/officeDocument/2006/relationships/customXml" Target="../ink/ink8.xml"/><Relationship Id="rId18" Type="http://schemas.openxmlformats.org/officeDocument/2006/relationships/image" Target="../media/image10.png"/><Relationship Id="rId39" Type="http://schemas.openxmlformats.org/officeDocument/2006/relationships/customXml" Target="../ink/ink21.xml"/><Relationship Id="rId34" Type="http://schemas.openxmlformats.org/officeDocument/2006/relationships/image" Target="../media/image18.png"/><Relationship Id="rId50" Type="http://schemas.openxmlformats.org/officeDocument/2006/relationships/image" Target="../media/image26.png"/><Relationship Id="rId55" Type="http://schemas.openxmlformats.org/officeDocument/2006/relationships/customXml" Target="../ink/ink29.xml"/><Relationship Id="rId76" Type="http://schemas.openxmlformats.org/officeDocument/2006/relationships/customXml" Target="../ink/ink40.xml"/><Relationship Id="rId7" Type="http://schemas.openxmlformats.org/officeDocument/2006/relationships/customXml" Target="../ink/ink5.xml"/><Relationship Id="rId71" Type="http://schemas.openxmlformats.org/officeDocument/2006/relationships/customXml" Target="../ink/ink37.xml"/><Relationship Id="rId2" Type="http://schemas.openxmlformats.org/officeDocument/2006/relationships/customXml" Target="../ink/ink3.xml"/><Relationship Id="rId29" Type="http://schemas.openxmlformats.org/officeDocument/2006/relationships/customXml" Target="../ink/ink16.xml"/><Relationship Id="rId24" Type="http://schemas.openxmlformats.org/officeDocument/2006/relationships/image" Target="../media/image13.png"/><Relationship Id="rId40" Type="http://schemas.openxmlformats.org/officeDocument/2006/relationships/image" Target="../media/image21.png"/><Relationship Id="rId45" Type="http://schemas.openxmlformats.org/officeDocument/2006/relationships/customXml" Target="../ink/ink24.xml"/><Relationship Id="rId66" Type="http://schemas.openxmlformats.org/officeDocument/2006/relationships/image" Target="../media/image3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hyperlink" Target="https://hqlo.biomedcentral.com/articles/10.1186/s12955-021-01740-w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withcats.net/2011/04/24/regression-fantasies-part-ii/" TargetMode="External"/><Relationship Id="rId2" Type="http://schemas.openxmlformats.org/officeDocument/2006/relationships/hyperlink" Target="http://www.house.gov/jec/growth/govtsize/govtsize.ht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customXml" Target="../ink/ink46.xml"/><Relationship Id="rId4" Type="http://schemas.openxmlformats.org/officeDocument/2006/relationships/image" Target="../media/image4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.xml"/><Relationship Id="rId18" Type="http://schemas.openxmlformats.org/officeDocument/2006/relationships/customXml" Target="../ink/ink56.xml"/><Relationship Id="rId26" Type="http://schemas.openxmlformats.org/officeDocument/2006/relationships/customXml" Target="../ink/ink63.xml"/><Relationship Id="rId3" Type="http://schemas.openxmlformats.org/officeDocument/2006/relationships/image" Target="../media/image390.png"/><Relationship Id="rId21" Type="http://schemas.openxmlformats.org/officeDocument/2006/relationships/customXml" Target="../ink/ink58.xml"/><Relationship Id="rId7" Type="http://schemas.openxmlformats.org/officeDocument/2006/relationships/image" Target="../media/image41.png"/><Relationship Id="rId12" Type="http://schemas.openxmlformats.org/officeDocument/2006/relationships/customXml" Target="../ink/ink54.xml"/><Relationship Id="rId17" Type="http://schemas.openxmlformats.org/officeDocument/2006/relationships/image" Target="../media/image43.png"/><Relationship Id="rId25" Type="http://schemas.openxmlformats.org/officeDocument/2006/relationships/customXml" Target="../ink/ink62.xml"/><Relationship Id="rId33" Type="http://schemas.openxmlformats.org/officeDocument/2006/relationships/customXml" Target="../ink/ink70.xml"/><Relationship Id="rId2" Type="http://schemas.openxmlformats.org/officeDocument/2006/relationships/customXml" Target="../ink/ink48.xml"/><Relationship Id="rId16" Type="http://schemas.openxmlformats.org/officeDocument/2006/relationships/customXml" Target="../ink/ink55.xml"/><Relationship Id="rId20" Type="http://schemas.openxmlformats.org/officeDocument/2006/relationships/customXml" Target="../ink/ink57.xml"/><Relationship Id="rId29" Type="http://schemas.openxmlformats.org/officeDocument/2006/relationships/customXml" Target="../ink/ink66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0.xml"/><Relationship Id="rId11" Type="http://schemas.openxmlformats.org/officeDocument/2006/relationships/customXml" Target="../ink/ink53.xml"/><Relationship Id="rId24" Type="http://schemas.openxmlformats.org/officeDocument/2006/relationships/customXml" Target="../ink/ink61.xml"/><Relationship Id="rId32" Type="http://schemas.openxmlformats.org/officeDocument/2006/relationships/customXml" Target="../ink/ink69.xml"/><Relationship Id="rId5" Type="http://schemas.openxmlformats.org/officeDocument/2006/relationships/image" Target="../media/image40.png"/><Relationship Id="rId15" Type="http://schemas.openxmlformats.org/officeDocument/2006/relationships/image" Target="../media/image44.png"/><Relationship Id="rId23" Type="http://schemas.openxmlformats.org/officeDocument/2006/relationships/customXml" Target="../ink/ink60.xml"/><Relationship Id="rId28" Type="http://schemas.openxmlformats.org/officeDocument/2006/relationships/customXml" Target="../ink/ink65.xml"/><Relationship Id="rId10" Type="http://schemas.openxmlformats.org/officeDocument/2006/relationships/customXml" Target="../ink/ink52.xml"/><Relationship Id="rId19" Type="http://schemas.openxmlformats.org/officeDocument/2006/relationships/image" Target="../media/image45.png"/><Relationship Id="rId31" Type="http://schemas.openxmlformats.org/officeDocument/2006/relationships/customXml" Target="../ink/ink68.xml"/><Relationship Id="rId4" Type="http://schemas.openxmlformats.org/officeDocument/2006/relationships/customXml" Target="../ink/ink49.xml"/><Relationship Id="rId9" Type="http://schemas.openxmlformats.org/officeDocument/2006/relationships/image" Target="../media/image42.png"/><Relationship Id="rId22" Type="http://schemas.openxmlformats.org/officeDocument/2006/relationships/customXml" Target="../ink/ink59.xml"/><Relationship Id="rId27" Type="http://schemas.openxmlformats.org/officeDocument/2006/relationships/customXml" Target="../ink/ink64.xml"/><Relationship Id="rId30" Type="http://schemas.openxmlformats.org/officeDocument/2006/relationships/customXml" Target="../ink/ink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730040-1944-4B4A-9F0A-B90AE13BA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913" y="5029200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D554202D-6958-4D7C-92DB-8ADD42857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175375"/>
            <a:ext cx="185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4F7492A9-6268-47D8-B077-AEF7A12A8C6A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5511" y="419100"/>
            <a:ext cx="9144000" cy="1600200"/>
          </a:xfrm>
        </p:spPr>
        <p:txBody>
          <a:bodyPr/>
          <a:lstStyle/>
          <a:p>
            <a:pPr eaLnBrk="1" hangingPunct="1"/>
            <a:r>
              <a:rPr lang="en-US" altLang="en-US" sz="4600" dirty="0"/>
              <a:t> Depressive symptoms are “associated” with Health-Related Quality of Life </a:t>
            </a:r>
            <a:endParaRPr lang="en-US" altLang="en-US" sz="4000" dirty="0">
              <a:latin typeface="Comic Sans MS" panose="030F0702030302020204" pitchFamily="66" charset="0"/>
            </a:endParaRP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BA8188A0-F99F-42D1-AD7A-5AF9C289A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38400"/>
            <a:ext cx="844903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0" dirty="0"/>
              <a:t>Ron D. Hays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0" dirty="0"/>
              <a:t>March 19, 2021 (12:00-1:00 pm)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0" dirty="0"/>
              <a:t>UCLA GIM Noon Research Seminar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0" dirty="0"/>
              <a:t>Los Angeles, CA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B2F7AE1-22A3-47CA-B77B-41FDBC2486CC}"/>
                  </a:ext>
                </a:extLst>
              </p14:cNvPr>
              <p14:cNvContentPartPr/>
              <p14:nvPr/>
            </p14:nvContentPartPr>
            <p14:xfrm>
              <a:off x="1961584" y="549877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B2F7AE1-22A3-47CA-B77B-41FDBC2486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2944" y="54123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36CF098-BE9E-4415-BB86-7A994FF35641}"/>
                  </a:ext>
                </a:extLst>
              </p14:cNvPr>
              <p14:cNvContentPartPr/>
              <p14:nvPr/>
            </p14:nvContentPartPr>
            <p14:xfrm>
              <a:off x="1784104" y="559237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36CF098-BE9E-4415-BB86-7A994FF356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5464" y="550237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0B8ECADB-3838-401A-8F18-D3ED168278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4" y="4953000"/>
            <a:ext cx="2095500" cy="2095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B8B9F-42BB-4A03-833D-9FD6EC9C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4" y="30501"/>
            <a:ext cx="9121806" cy="1143000"/>
          </a:xfrm>
        </p:spPr>
        <p:txBody>
          <a:bodyPr/>
          <a:lstStyle/>
          <a:p>
            <a:r>
              <a:rPr lang="en-US" sz="2800" dirty="0">
                <a:latin typeface="Comic Sans MS" panose="030F0702030302020204" pitchFamily="66" charset="0"/>
              </a:rPr>
              <a:t>#2. Evans et al. (</a:t>
            </a:r>
            <a:r>
              <a:rPr lang="en-US" sz="2800" i="1" dirty="0">
                <a:latin typeface="Comic Sans MS" panose="030F0702030302020204" pitchFamily="66" charset="0"/>
              </a:rPr>
              <a:t>Quality of Life Research</a:t>
            </a:r>
            <a:r>
              <a:rPr lang="en-US" sz="2800" dirty="0">
                <a:latin typeface="Comic Sans MS" panose="030F0702030302020204" pitchFamily="66" charset="0"/>
              </a:rPr>
              <a:t>, 2007)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E46DC-CFCC-44D2-AD19-C63C260DC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173501"/>
            <a:ext cx="9067800" cy="4525963"/>
          </a:xfrm>
        </p:spPr>
        <p:txBody>
          <a:bodyPr/>
          <a:lstStyle/>
          <a:p>
            <a:r>
              <a:rPr lang="en-US" sz="2600" dirty="0"/>
              <a:t>Some adults in the UK with no mental disorder and some with mental disorder (n = 2062 overall).</a:t>
            </a:r>
          </a:p>
          <a:p>
            <a:r>
              <a:rPr lang="en-US" sz="2600" dirty="0"/>
              <a:t>Significant associations of </a:t>
            </a:r>
            <a:r>
              <a:rPr lang="en-US" sz="2600" dirty="0">
                <a:highlight>
                  <a:srgbClr val="FFFF00"/>
                </a:highlight>
              </a:rPr>
              <a:t>a depressive item </a:t>
            </a:r>
            <a:r>
              <a:rPr lang="en-US" sz="2600" dirty="0"/>
              <a:t>from the General Health Questionnaire with Lancashire Quality of Life measures: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Mental health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Overall quality of life</a:t>
            </a:r>
          </a:p>
          <a:p>
            <a:r>
              <a:rPr lang="en-US" sz="2600" dirty="0"/>
              <a:t>“</a:t>
            </a:r>
            <a:r>
              <a:rPr lang="en-US" sz="2600" u="sng" dirty="0"/>
              <a:t>Results pertaining to the association between depressive symptoms and QOL need to be treated with caution </a:t>
            </a:r>
            <a:r>
              <a:rPr lang="en-US" sz="2600" dirty="0"/>
              <a:t>because of the crudeness of the depression indicators used; nevertheless, the use of single-item measures was justifiable as they agree closely with validated depression scales.”</a:t>
            </a:r>
          </a:p>
          <a:p>
            <a:r>
              <a:rPr lang="en-US" dirty="0"/>
              <a:t>and the results reported here are similar to those of</a:t>
            </a:r>
          </a:p>
          <a:p>
            <a:r>
              <a:rPr lang="en-US" dirty="0"/>
              <a:t>other studies.</a:t>
            </a:r>
            <a:r>
              <a:rPr lang="en-US" dirty="0">
                <a:highlight>
                  <a:srgbClr val="FFFF00"/>
                </a:highlight>
              </a:rPr>
              <a:t>		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11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B8B9F-42BB-4A03-833D-9FD6EC9C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r>
              <a:rPr lang="en-US" sz="3200" dirty="0">
                <a:latin typeface="Comic Sans MS" panose="030F0702030302020204" pitchFamily="66" charset="0"/>
              </a:rPr>
              <a:t>#3. Lopes et al. (</a:t>
            </a:r>
            <a:r>
              <a:rPr lang="en-US" sz="3200" i="1" dirty="0">
                <a:latin typeface="Comic Sans MS" panose="030F0702030302020204" pitchFamily="66" charset="0"/>
              </a:rPr>
              <a:t>Nephron Clin </a:t>
            </a:r>
            <a:r>
              <a:rPr lang="en-US" sz="3200" i="1" dirty="0" err="1">
                <a:latin typeface="Comic Sans MS" panose="030F0702030302020204" pitchFamily="66" charset="0"/>
              </a:rPr>
              <a:t>Pract</a:t>
            </a:r>
            <a:r>
              <a:rPr lang="en-US" sz="3200" dirty="0">
                <a:latin typeface="Comic Sans MS" panose="030F0702030302020204" pitchFamily="66" charset="0"/>
              </a:rPr>
              <a:t>, 2010)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E46DC-CFCC-44D2-AD19-C63C260DC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609084"/>
            <a:ext cx="4495800" cy="4525963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Kidney Disease Quality of Life Instrument (KDQOL-SF 1.3: includes SF-36) scores were worse for those with depressive symptoms (CES-D)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52328F0-23EB-47BC-ACCA-6E2EA5ABA956}"/>
                  </a:ext>
                </a:extLst>
              </p14:cNvPr>
              <p14:cNvContentPartPr/>
              <p14:nvPr/>
            </p14:nvContentPartPr>
            <p14:xfrm>
              <a:off x="177424" y="253887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52328F0-23EB-47BC-ACCA-6E2EA5ABA95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424" y="252987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56B1D8-A776-4152-AB8C-3B64E67CEE8D}"/>
                  </a:ext>
                </a:extLst>
              </p14:cNvPr>
              <p14:cNvContentPartPr/>
              <p14:nvPr/>
            </p14:nvContentPartPr>
            <p14:xfrm>
              <a:off x="239344" y="258315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56B1D8-A776-4152-AB8C-3B64E67CEE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704" y="25741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BB5516-D1C5-4493-AD07-3A3B5411E323}"/>
                  </a:ext>
                </a:extLst>
              </p14:cNvPr>
              <p14:cNvContentPartPr/>
              <p14:nvPr/>
            </p14:nvContentPartPr>
            <p14:xfrm>
              <a:off x="230344" y="253887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BB5516-D1C5-4493-AD07-3A3B5411E3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1704" y="252987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D72C852C-D501-4BEB-A39B-793AB63828A2}"/>
              </a:ext>
            </a:extLst>
          </p:cNvPr>
          <p:cNvGrpSpPr/>
          <p:nvPr/>
        </p:nvGrpSpPr>
        <p:grpSpPr>
          <a:xfrm>
            <a:off x="195064" y="2565157"/>
            <a:ext cx="360" cy="360"/>
            <a:chOff x="195064" y="2565157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0ABBA71-8382-42F5-93D8-9DB02ECDB145}"/>
                    </a:ext>
                  </a:extLst>
                </p14:cNvPr>
                <p14:cNvContentPartPr/>
                <p14:nvPr/>
              </p14:nvContentPartPr>
              <p14:xfrm>
                <a:off x="195064" y="2565157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0ABBA71-8382-42F5-93D8-9DB02ECDB14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6424" y="255651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2CB73A7-118C-439F-B123-40287D7066C5}"/>
                    </a:ext>
                  </a:extLst>
                </p14:cNvPr>
                <p14:cNvContentPartPr/>
                <p14:nvPr/>
              </p14:nvContentPartPr>
              <p14:xfrm>
                <a:off x="195064" y="2565157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2CB73A7-118C-439F-B123-40287D7066C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6424" y="255651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57A2CA6-2849-4CEB-AD6F-9A986368DBCA}"/>
                    </a:ext>
                  </a:extLst>
                </p14:cNvPr>
                <p14:cNvContentPartPr/>
                <p14:nvPr/>
              </p14:nvContentPartPr>
              <p14:xfrm>
                <a:off x="195064" y="2565157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57A2CA6-2849-4CEB-AD6F-9A986368DBC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6424" y="255651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ACFB7D-7C2C-4D71-A406-D6F20C91F153}"/>
              </a:ext>
            </a:extLst>
          </p:cNvPr>
          <p:cNvGrpSpPr/>
          <p:nvPr/>
        </p:nvGrpSpPr>
        <p:grpSpPr>
          <a:xfrm>
            <a:off x="452464" y="1926157"/>
            <a:ext cx="360" cy="360"/>
            <a:chOff x="452464" y="1926157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E8FFBEE-A271-4DB4-A55D-133EFEBF8E2C}"/>
                    </a:ext>
                  </a:extLst>
                </p14:cNvPr>
                <p14:cNvContentPartPr/>
                <p14:nvPr/>
              </p14:nvContentPartPr>
              <p14:xfrm>
                <a:off x="452464" y="1926157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E8FFBEE-A271-4DB4-A55D-133EFEBF8E2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3824" y="191715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ADEA951-75ED-4796-86A4-8E0D4C704066}"/>
                    </a:ext>
                  </a:extLst>
                </p14:cNvPr>
                <p14:cNvContentPartPr/>
                <p14:nvPr/>
              </p14:nvContentPartPr>
              <p14:xfrm>
                <a:off x="452464" y="1926157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ADEA951-75ED-4796-86A4-8E0D4C70406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3824" y="191715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EDFD10-1D65-485A-BEDA-4DED1D872532}"/>
              </a:ext>
            </a:extLst>
          </p:cNvPr>
          <p:cNvGrpSpPr/>
          <p:nvPr/>
        </p:nvGrpSpPr>
        <p:grpSpPr>
          <a:xfrm>
            <a:off x="177424" y="2520877"/>
            <a:ext cx="360" cy="360"/>
            <a:chOff x="177424" y="2520877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3D06A18-2E9B-4F3A-8F31-C662E87A6DC2}"/>
                    </a:ext>
                  </a:extLst>
                </p14:cNvPr>
                <p14:cNvContentPartPr/>
                <p14:nvPr/>
              </p14:nvContentPartPr>
              <p14:xfrm>
                <a:off x="177424" y="2520877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3D06A18-2E9B-4F3A-8F31-C662E87A6DC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8424" y="251223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625A3FF-F0D9-4819-96AD-A26EE8622EB7}"/>
                    </a:ext>
                  </a:extLst>
                </p14:cNvPr>
                <p14:cNvContentPartPr/>
                <p14:nvPr/>
              </p14:nvContentPartPr>
              <p14:xfrm>
                <a:off x="177424" y="2520877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625A3FF-F0D9-4819-96AD-A26EE8622EB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8424" y="251223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28" name="Picture 4" descr="What does Kdqol-sf mean? - Definition of Kdqol-sf - Kdqol-sf stands for  Kidney Disease Quality of Life Short Form. By AcronymsAndSlang.com">
            <a:extLst>
              <a:ext uri="{FF2B5EF4-FFF2-40B4-BE49-F238E27FC236}">
                <a16:creationId xmlns:a16="http://schemas.microsoft.com/office/drawing/2014/main" id="{B50AA5DB-8D37-42F6-8798-15C27AB7066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400526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331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B8B9F-42BB-4A03-833D-9FD6EC9C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" y="242826"/>
            <a:ext cx="9054483" cy="1143000"/>
          </a:xfrm>
        </p:spPr>
        <p:txBody>
          <a:bodyPr/>
          <a:lstStyle/>
          <a:p>
            <a:r>
              <a:rPr lang="en-US" sz="2400" dirty="0">
                <a:latin typeface="Comic Sans MS" panose="030F0702030302020204" pitchFamily="66" charset="0"/>
              </a:rPr>
              <a:t>#4. Wang et al. (</a:t>
            </a:r>
            <a:r>
              <a:rPr lang="en-US" sz="2400" i="1" dirty="0">
                <a:latin typeface="Comic Sans MS" panose="030F0702030302020204" pitchFamily="66" charset="0"/>
              </a:rPr>
              <a:t>Health and Quality of Life Outcomes</a:t>
            </a:r>
            <a:r>
              <a:rPr lang="en-US" sz="2400" dirty="0">
                <a:latin typeface="Comic Sans MS" panose="030F0702030302020204" pitchFamily="66" charset="0"/>
              </a:rPr>
              <a:t>, 2020)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005B3B-F91E-4CCD-8449-C5E4C8DC6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7086600" cy="31830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0CA931-6448-4A49-81B1-EF032193002E}"/>
              </a:ext>
            </a:extLst>
          </p:cNvPr>
          <p:cNvSpPr txBox="1"/>
          <p:nvPr/>
        </p:nvSpPr>
        <p:spPr>
          <a:xfrm>
            <a:off x="13316" y="5085546"/>
            <a:ext cx="89782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Concluded depression symptoms mediated association between social support and quality of life in a sample of 420 elderly in rural China.</a:t>
            </a:r>
          </a:p>
        </p:txBody>
      </p:sp>
    </p:spTree>
    <p:extLst>
      <p:ext uri="{BB962C8B-B14F-4D97-AF65-F5344CB8AC3E}">
        <p14:creationId xmlns:p14="http://schemas.microsoft.com/office/powerpoint/2010/main" val="1668048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B8B9F-42BB-4A03-833D-9FD6EC9C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" y="242826"/>
            <a:ext cx="9054483" cy="1143000"/>
          </a:xfrm>
        </p:spPr>
        <p:txBody>
          <a:bodyPr/>
          <a:lstStyle/>
          <a:p>
            <a:r>
              <a:rPr lang="en-US" sz="2400" dirty="0">
                <a:latin typeface="Comic Sans MS" panose="030F0702030302020204" pitchFamily="66" charset="0"/>
              </a:rPr>
              <a:t>#5. He et al. (</a:t>
            </a:r>
            <a:r>
              <a:rPr lang="en-US" sz="2400" i="1" dirty="0">
                <a:latin typeface="Comic Sans MS" panose="030F0702030302020204" pitchFamily="66" charset="0"/>
              </a:rPr>
              <a:t>Health and Quality of Life Outcomes</a:t>
            </a:r>
            <a:r>
              <a:rPr lang="en-US" sz="2400" dirty="0">
                <a:latin typeface="Comic Sans MS" panose="030F0702030302020204" pitchFamily="66" charset="0"/>
              </a:rPr>
              <a:t>, 2021)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CA931-6448-4A49-81B1-EF032193002E}"/>
              </a:ext>
            </a:extLst>
          </p:cNvPr>
          <p:cNvSpPr txBox="1"/>
          <p:nvPr/>
        </p:nvSpPr>
        <p:spPr>
          <a:xfrm>
            <a:off x="31071" y="5562599"/>
            <a:ext cx="8978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Cross-sectional study of 150 hospitalized patients in China with Parkinson’s disease.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DCBBFB-8889-4585-9F3E-043D05F10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5107"/>
            <a:ext cx="9144000" cy="44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70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B8B9F-42BB-4A03-833D-9FD6EC9C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" y="242826"/>
            <a:ext cx="9054483" cy="1143000"/>
          </a:xfrm>
        </p:spPr>
        <p:txBody>
          <a:bodyPr/>
          <a:lstStyle/>
          <a:p>
            <a:r>
              <a:rPr lang="en-US" sz="2600" dirty="0">
                <a:latin typeface="Comic Sans MS" panose="030F0702030302020204" pitchFamily="66" charset="0"/>
              </a:rPr>
              <a:t>#6. </a:t>
            </a:r>
            <a:r>
              <a:rPr lang="en-US" sz="2600" dirty="0" err="1">
                <a:latin typeface="Comic Sans MS" panose="030F0702030302020204" pitchFamily="66" charset="0"/>
              </a:rPr>
              <a:t>Mougianis</a:t>
            </a:r>
            <a:r>
              <a:rPr lang="en-US" sz="2600" dirty="0">
                <a:latin typeface="Comic Sans MS" panose="030F0702030302020204" pitchFamily="66" charset="0"/>
              </a:rPr>
              <a:t> et al. (J Pediatric Psychology, 2020)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CA931-6448-4A49-81B1-EF032193002E}"/>
              </a:ext>
            </a:extLst>
          </p:cNvPr>
          <p:cNvSpPr txBox="1"/>
          <p:nvPr/>
        </p:nvSpPr>
        <p:spPr>
          <a:xfrm>
            <a:off x="13316" y="5085546"/>
            <a:ext cx="89782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Concluded that greater perceived racism affected </a:t>
            </a:r>
            <a:r>
              <a:rPr lang="en-US" sz="2800" dirty="0"/>
              <a:t>depression symptoms (PROMIS pediatric depression scale), which in turn lead to poorer HRQOL (</a:t>
            </a:r>
            <a:r>
              <a:rPr lang="en-US" sz="2800" dirty="0" err="1"/>
              <a:t>PedsQL</a:t>
            </a:r>
            <a:r>
              <a:rPr lang="en-US" sz="2800" dirty="0"/>
              <a:t>) in sample of 75 adolescents with SCD.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7EF48-1791-40FB-A415-D3D5783C6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80009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77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B8B9F-42BB-4A03-833D-9FD6EC9C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893"/>
            <a:ext cx="9144000" cy="1143000"/>
          </a:xfrm>
        </p:spPr>
        <p:txBody>
          <a:bodyPr/>
          <a:lstStyle/>
          <a:p>
            <a:r>
              <a:rPr lang="en-US" sz="2200" dirty="0">
                <a:latin typeface="Comic Sans MS" panose="030F0702030302020204" pitchFamily="66" charset="0"/>
              </a:rPr>
              <a:t>#7. Jia and </a:t>
            </a:r>
            <a:r>
              <a:rPr lang="en-US" sz="2200" dirty="0" err="1">
                <a:latin typeface="Comic Sans MS" panose="030F0702030302020204" pitchFamily="66" charset="0"/>
              </a:rPr>
              <a:t>Lubetkin</a:t>
            </a:r>
            <a:r>
              <a:rPr lang="en-US" sz="2200" dirty="0">
                <a:latin typeface="Comic Sans MS" panose="030F0702030302020204" pitchFamily="66" charset="0"/>
              </a:rPr>
              <a:t> (Health and </a:t>
            </a:r>
            <a:r>
              <a:rPr lang="en-US" sz="2200" i="1" dirty="0">
                <a:latin typeface="Comic Sans MS" panose="030F0702030302020204" pitchFamily="66" charset="0"/>
              </a:rPr>
              <a:t>Quality of Life Outcomes</a:t>
            </a:r>
            <a:r>
              <a:rPr lang="en-US" sz="2200" dirty="0">
                <a:latin typeface="Comic Sans MS" panose="030F0702030302020204" pitchFamily="66" charset="0"/>
              </a:rPr>
              <a:t>, 2017)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E46DC-CFCC-44D2-AD19-C63C260DC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1828060"/>
            <a:ext cx="4572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- Monotonic association between depression symptom severity (PHQ-9) and EQ-5D-3L (0 = dead, 1= perfect health).</a:t>
            </a:r>
          </a:p>
          <a:p>
            <a:pPr marL="0" indent="0">
              <a:buNone/>
            </a:pPr>
            <a:r>
              <a:rPr lang="en-US" sz="2800" dirty="0"/>
              <a:t>- This study showed an “incremental decrease in QALYs with an increasing severity of depressive symptoms.”</a:t>
            </a:r>
            <a:endParaRPr lang="en-US" sz="24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EE07EB4-B68C-4AA5-8524-76CCD0A657E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572001" y="1600200"/>
          <a:ext cx="4572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8568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>
            <a:extLst>
              <a:ext uri="{FF2B5EF4-FFF2-40B4-BE49-F238E27FC236}">
                <a16:creationId xmlns:a16="http://schemas.microsoft.com/office/drawing/2014/main" id="{12E092C7-4B11-4615-9CC5-0CBE1F8237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027923"/>
              </p:ext>
            </p:extLst>
          </p:nvPr>
        </p:nvGraphicFramePr>
        <p:xfrm>
          <a:off x="152400" y="136525"/>
          <a:ext cx="9620250" cy="6584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Slide" r:id="rId4" imgW="4456146" imgH="3342138" progId="PowerPoint.Slide.8">
                  <p:embed/>
                </p:oleObj>
              </mc:Choice>
              <mc:Fallback>
                <p:oleObj name="Slide" r:id="rId4" imgW="4456146" imgH="3342138" progId="PowerPoint.Slide.8">
                  <p:embed/>
                  <p:pic>
                    <p:nvPicPr>
                      <p:cNvPr id="65538" name="Object 2">
                        <a:extLst>
                          <a:ext uri="{FF2B5EF4-FFF2-40B4-BE49-F238E27FC236}">
                            <a16:creationId xmlns:a16="http://schemas.microsoft.com/office/drawing/2014/main" id="{12E092C7-4B11-4615-9CC5-0CBE1F8237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6525"/>
                        <a:ext cx="9620250" cy="65849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39" name="Slide Number Placeholder 2">
            <a:extLst>
              <a:ext uri="{FF2B5EF4-FFF2-40B4-BE49-F238E27FC236}">
                <a16:creationId xmlns:a16="http://schemas.microsoft.com/office/drawing/2014/main" id="{88C960ED-D44A-4B33-812F-A80751CAD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188B7A-5C30-4F0E-BBCD-74C5189F923B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9110155-CFC6-446E-93FA-E70E544FC487}"/>
                  </a:ext>
                </a:extLst>
              </p14:cNvPr>
              <p14:cNvContentPartPr/>
              <p14:nvPr/>
            </p14:nvContentPartPr>
            <p14:xfrm>
              <a:off x="2014144" y="5200717"/>
              <a:ext cx="3374280" cy="1013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9110155-CFC6-446E-93FA-E70E544FC4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05144" y="5192077"/>
                <a:ext cx="3391920" cy="103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0208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93BBC-7A7F-49D1-9624-4C23244BD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#8. </a:t>
            </a:r>
            <a:r>
              <a:rPr lang="en-US" dirty="0" err="1">
                <a:latin typeface="Comic Sans MS" panose="030F0702030302020204" pitchFamily="66" charset="0"/>
              </a:rPr>
              <a:t>Baert</a:t>
            </a:r>
            <a:r>
              <a:rPr lang="en-US" dirty="0">
                <a:latin typeface="Comic Sans MS" panose="030F0702030302020204" pitchFamily="66" charset="0"/>
              </a:rPr>
              <a:t> et al. (European Journal of Preventive Cardiology, 2018)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876C6-8EF8-4D1C-A0F8-B01F9DFD7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6018"/>
            <a:ext cx="9144000" cy="4525963"/>
          </a:xfrm>
        </p:spPr>
        <p:txBody>
          <a:bodyPr/>
          <a:lstStyle/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“Through a systematic literature search, factors associated with </a:t>
            </a:r>
            <a:r>
              <a:rPr lang="en-US" sz="2400" dirty="0" err="1">
                <a:latin typeface="Comic Sans MS" panose="030F0702030302020204" pitchFamily="66" charset="0"/>
              </a:rPr>
              <a:t>HRQoL</a:t>
            </a:r>
            <a:r>
              <a:rPr lang="en-US" sz="2400" dirty="0">
                <a:latin typeface="Comic Sans MS" panose="030F0702030302020204" pitchFamily="66" charset="0"/>
              </a:rPr>
              <a:t> among congestive hear failure patients were investigated…the </a:t>
            </a:r>
            <a:r>
              <a:rPr lang="en-US" sz="2400" dirty="0">
                <a:highlight>
                  <a:srgbClr val="FFFF00"/>
                </a:highlight>
                <a:latin typeface="Comic Sans MS" panose="030F0702030302020204" pitchFamily="66" charset="0"/>
              </a:rPr>
              <a:t>presence of depressive symptoms was most consistently related to a worse </a:t>
            </a:r>
            <a:r>
              <a:rPr lang="en-US" sz="2400" dirty="0" err="1">
                <a:highlight>
                  <a:srgbClr val="FFFF00"/>
                </a:highlight>
                <a:latin typeface="Comic Sans MS" panose="030F0702030302020204" pitchFamily="66" charset="0"/>
              </a:rPr>
              <a:t>HRQoL</a:t>
            </a:r>
            <a:r>
              <a:rPr lang="en-US" sz="2400" dirty="0">
                <a:latin typeface="Comic Sans MS" panose="030F0702030302020204" pitchFamily="66" charset="0"/>
              </a:rPr>
              <a:t>.” 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427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93BBC-7A7F-49D1-9624-4C23244BD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#8. </a:t>
            </a:r>
            <a:r>
              <a:rPr lang="en-US" dirty="0" err="1">
                <a:latin typeface="Comic Sans MS" panose="030F0702030302020204" pitchFamily="66" charset="0"/>
              </a:rPr>
              <a:t>Baert</a:t>
            </a:r>
            <a:r>
              <a:rPr lang="en-US" dirty="0">
                <a:latin typeface="Comic Sans MS" panose="030F0702030302020204" pitchFamily="66" charset="0"/>
              </a:rPr>
              <a:t> et al. (European Journal of Preventive Cardiology, 2018)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876C6-8EF8-4D1C-A0F8-B01F9DFD7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6018"/>
            <a:ext cx="9144000" cy="4525963"/>
          </a:xfrm>
        </p:spPr>
        <p:txBody>
          <a:bodyPr/>
          <a:lstStyle/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“Through a systematic literature search, factors associated with </a:t>
            </a:r>
            <a:r>
              <a:rPr lang="en-US" sz="2400" dirty="0" err="1">
                <a:latin typeface="Comic Sans MS" panose="030F0702030302020204" pitchFamily="66" charset="0"/>
              </a:rPr>
              <a:t>HRQoL</a:t>
            </a:r>
            <a:r>
              <a:rPr lang="en-US" sz="2400" dirty="0">
                <a:latin typeface="Comic Sans MS" panose="030F0702030302020204" pitchFamily="66" charset="0"/>
              </a:rPr>
              <a:t> among congestive hear failure patients were investigated…the presence of depressive symptoms was most consistently related to a worse </a:t>
            </a:r>
            <a:r>
              <a:rPr lang="en-US" sz="2400" dirty="0" err="1">
                <a:latin typeface="Comic Sans MS" panose="030F0702030302020204" pitchFamily="66" charset="0"/>
              </a:rPr>
              <a:t>HRQoL</a:t>
            </a:r>
            <a:r>
              <a:rPr lang="en-US" sz="2400" dirty="0">
                <a:latin typeface="Comic Sans MS" panose="030F0702030302020204" pitchFamily="66" charset="0"/>
              </a:rPr>
              <a:t>.” 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“Since HRQOL comprises a mental as well as a physical component, the </a:t>
            </a:r>
            <a:r>
              <a:rPr lang="en-US" sz="2400" dirty="0">
                <a:highlight>
                  <a:srgbClr val="FFFF00"/>
                </a:highlight>
                <a:latin typeface="Comic Sans MS" panose="030F0702030302020204" pitchFamily="66" charset="0"/>
              </a:rPr>
              <a:t>association with depression … is not unexpected, making depression or depressive symptoms … rather redundant as a predictor for HRQOL</a:t>
            </a:r>
            <a:r>
              <a:rPr lang="en-US" sz="2400" dirty="0">
                <a:latin typeface="Comic Sans MS" panose="030F0702030302020204" pitchFamily="66" charset="0"/>
              </a:rPr>
              <a:t>” (p. 478 in discussion section).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542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B8B9F-42BB-4A03-833D-9FD6EC9C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" y="242826"/>
            <a:ext cx="9054483" cy="1143000"/>
          </a:xfrm>
        </p:spPr>
        <p:txBody>
          <a:bodyPr/>
          <a:lstStyle/>
          <a:p>
            <a:r>
              <a:rPr lang="en-US" sz="2600" dirty="0">
                <a:latin typeface="Comic Sans MS" panose="030F0702030302020204" pitchFamily="66" charset="0"/>
              </a:rPr>
              <a:t>#9. de </a:t>
            </a:r>
            <a:r>
              <a:rPr lang="en-US" sz="2600" dirty="0" err="1">
                <a:latin typeface="Comic Sans MS" panose="030F0702030302020204" pitchFamily="66" charset="0"/>
              </a:rPr>
              <a:t>Alencar</a:t>
            </a:r>
            <a:r>
              <a:rPr lang="en-US" sz="2600" dirty="0">
                <a:latin typeface="Comic Sans MS" panose="030F0702030302020204" pitchFamily="66" charset="0"/>
              </a:rPr>
              <a:t> et al. (</a:t>
            </a:r>
            <a:r>
              <a:rPr lang="en-US" sz="2600" i="1" dirty="0">
                <a:latin typeface="Comic Sans MS" panose="030F0702030302020204" pitchFamily="66" charset="0"/>
              </a:rPr>
              <a:t>Quality of Life Research</a:t>
            </a:r>
            <a:r>
              <a:rPr lang="en-US" sz="2600" dirty="0">
                <a:latin typeface="Comic Sans MS" panose="030F0702030302020204" pitchFamily="66" charset="0"/>
              </a:rPr>
              <a:t>, 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E46DC-CFCC-44D2-AD19-C63C260DC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r>
              <a:rPr lang="en-US" sz="2800" dirty="0"/>
              <a:t>Predicted mortality (Cox proportional hazards models) in hemodialysis patients from:</a:t>
            </a:r>
          </a:p>
          <a:p>
            <a:pPr lvl="1"/>
            <a:r>
              <a:rPr lang="en-US" sz="2600" dirty="0"/>
              <a:t>Depression (Mini-International Neuropsychiatric Interview)</a:t>
            </a:r>
          </a:p>
          <a:p>
            <a:pPr lvl="1"/>
            <a:r>
              <a:rPr lang="en-US" dirty="0"/>
              <a:t>Control, Autonomy, Self-realization, and Pleasure Questionnaire (CASP-16) quality of life measure</a:t>
            </a:r>
            <a:endParaRPr lang="en-US" sz="2600" dirty="0"/>
          </a:p>
          <a:p>
            <a:r>
              <a:rPr lang="en-US" sz="2800" dirty="0"/>
              <a:t>Both significantly predicted mortality separately.</a:t>
            </a:r>
          </a:p>
          <a:p>
            <a:r>
              <a:rPr lang="en-US" sz="2800" dirty="0"/>
              <a:t>In multivariable model, quality of life significantly predicted mortality, but depression did not.</a:t>
            </a:r>
          </a:p>
          <a:p>
            <a:pPr lvl="1"/>
            <a:r>
              <a:rPr lang="en-US" sz="2400" dirty="0"/>
              <a:t>Authors concluded that </a:t>
            </a:r>
            <a:r>
              <a:rPr lang="en-US" sz="2400" dirty="0">
                <a:highlight>
                  <a:srgbClr val="FFFF00"/>
                </a:highlight>
              </a:rPr>
              <a:t>quality of life is more important than depression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FA19409-6D39-4FB5-A96C-923DC8C9DF06}"/>
                  </a:ext>
                </a:extLst>
              </p14:cNvPr>
              <p14:cNvContentPartPr/>
              <p14:nvPr/>
            </p14:nvContentPartPr>
            <p14:xfrm>
              <a:off x="5033104" y="516615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FA19409-6D39-4FB5-A96C-923DC8C9DF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4464" y="515751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FD11590-D71B-4A50-823F-3971C999DD11}"/>
                  </a:ext>
                </a:extLst>
              </p14:cNvPr>
              <p14:cNvContentPartPr/>
              <p14:nvPr/>
            </p14:nvContentPartPr>
            <p14:xfrm>
              <a:off x="5175304" y="5131237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FD11590-D71B-4A50-823F-3971C999DD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6664" y="512223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1A7FA49-F46B-4699-BF7C-88056D6E8468}"/>
                  </a:ext>
                </a:extLst>
              </p14:cNvPr>
              <p14:cNvContentPartPr/>
              <p14:nvPr/>
            </p14:nvContentPartPr>
            <p14:xfrm>
              <a:off x="5015464" y="510423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1A7FA49-F46B-4699-BF7C-88056D6E84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06464" y="509559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82F5FB9-BE17-4FDC-9B99-9C54E0DD748E}"/>
                  </a:ext>
                </a:extLst>
              </p14:cNvPr>
              <p14:cNvContentPartPr/>
              <p14:nvPr/>
            </p14:nvContentPartPr>
            <p14:xfrm>
              <a:off x="4917904" y="506859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82F5FB9-BE17-4FDC-9B99-9C54E0DD74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08904" y="505995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3372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5172A9-A9A1-48FA-8AE3-59D83E1A8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6828A-F69B-4609-85BE-F136E4AE578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BE7B70-7413-423C-A9FB-643C981FBB44}"/>
              </a:ext>
            </a:extLst>
          </p:cNvPr>
          <p:cNvGrpSpPr/>
          <p:nvPr/>
        </p:nvGrpSpPr>
        <p:grpSpPr>
          <a:xfrm>
            <a:off x="2050144" y="4988677"/>
            <a:ext cx="1271160" cy="498240"/>
            <a:chOff x="2050144" y="4988677"/>
            <a:chExt cx="1271160" cy="49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3E01109-4F01-4596-A002-9B35F6B62BD4}"/>
                    </a:ext>
                  </a:extLst>
                </p14:cNvPr>
                <p14:cNvContentPartPr/>
                <p14:nvPr/>
              </p14:nvContentPartPr>
              <p14:xfrm>
                <a:off x="2218984" y="5024317"/>
                <a:ext cx="18360" cy="462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3E01109-4F01-4596-A002-9B35F6B62BD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10344" y="5015677"/>
                  <a:ext cx="3600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96CE2AF-E731-49BB-A932-1493752F52F9}"/>
                    </a:ext>
                  </a:extLst>
                </p14:cNvPr>
                <p14:cNvContentPartPr/>
                <p14:nvPr/>
              </p14:nvContentPartPr>
              <p14:xfrm>
                <a:off x="2050144" y="5024317"/>
                <a:ext cx="416520" cy="9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96CE2AF-E731-49BB-A932-1493752F52F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41504" y="5015677"/>
                  <a:ext cx="434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DE26FAB-B457-40BA-955F-C3133D799435}"/>
                    </a:ext>
                  </a:extLst>
                </p14:cNvPr>
                <p14:cNvContentPartPr/>
                <p14:nvPr/>
              </p14:nvContentPartPr>
              <p14:xfrm>
                <a:off x="2085784" y="5423917"/>
                <a:ext cx="292320" cy="9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DE26FAB-B457-40BA-955F-C3133D79943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77144" y="5414917"/>
                  <a:ext cx="309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D21B199-92BC-47E9-9892-81D6D7AB3C0A}"/>
                    </a:ext>
                  </a:extLst>
                </p14:cNvPr>
                <p14:cNvContentPartPr/>
                <p14:nvPr/>
              </p14:nvContentPartPr>
              <p14:xfrm>
                <a:off x="2671864" y="5059957"/>
                <a:ext cx="27720" cy="372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D21B199-92BC-47E9-9892-81D6D7AB3C0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62864" y="5051317"/>
                  <a:ext cx="453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27B98A4-3947-4F68-B6CE-ECC9F50C8B28}"/>
                    </a:ext>
                  </a:extLst>
                </p14:cNvPr>
                <p14:cNvContentPartPr/>
                <p14:nvPr/>
              </p14:nvContentPartPr>
              <p14:xfrm>
                <a:off x="2556304" y="5201077"/>
                <a:ext cx="239040" cy="12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27B98A4-3947-4F68-B6CE-ECC9F50C8B2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47304" y="5192437"/>
                  <a:ext cx="256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80CF21F-E9BF-4306-9377-8D45B64977BB}"/>
                    </a:ext>
                  </a:extLst>
                </p14:cNvPr>
                <p14:cNvContentPartPr/>
                <p14:nvPr/>
              </p14:nvContentPartPr>
              <p14:xfrm>
                <a:off x="2955904" y="4988677"/>
                <a:ext cx="28080" cy="12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80CF21F-E9BF-4306-9377-8D45B64977B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46904" y="4980037"/>
                  <a:ext cx="45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A7653FC-7B1C-46E3-AFA7-EF294BCB73B3}"/>
                    </a:ext>
                  </a:extLst>
                </p14:cNvPr>
                <p14:cNvContentPartPr/>
                <p14:nvPr/>
              </p14:nvContentPartPr>
              <p14:xfrm>
                <a:off x="3042304" y="5121517"/>
                <a:ext cx="279000" cy="250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A7653FC-7B1C-46E3-AFA7-EF294BCB73B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33304" y="5112517"/>
                  <a:ext cx="296640" cy="26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B9B839-6C6D-43BF-9D04-58B3FD86B4FE}"/>
              </a:ext>
            </a:extLst>
          </p:cNvPr>
          <p:cNvGrpSpPr/>
          <p:nvPr/>
        </p:nvGrpSpPr>
        <p:grpSpPr>
          <a:xfrm>
            <a:off x="3796504" y="4918117"/>
            <a:ext cx="1275840" cy="516240"/>
            <a:chOff x="3796504" y="4918117"/>
            <a:chExt cx="127584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F45C720-D61C-47AA-8CA5-8011F3825588}"/>
                    </a:ext>
                  </a:extLst>
                </p14:cNvPr>
                <p14:cNvContentPartPr/>
                <p14:nvPr/>
              </p14:nvContentPartPr>
              <p14:xfrm>
                <a:off x="3796504" y="5050957"/>
                <a:ext cx="11880" cy="298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F45C720-D61C-47AA-8CA5-8011F382558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87864" y="5041957"/>
                  <a:ext cx="295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20D6379-AC7A-47AF-AB4B-BC5CE6AF0207}"/>
                    </a:ext>
                  </a:extLst>
                </p14:cNvPr>
                <p14:cNvContentPartPr/>
                <p14:nvPr/>
              </p14:nvContentPartPr>
              <p14:xfrm>
                <a:off x="3861664" y="5049157"/>
                <a:ext cx="199440" cy="263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0D6379-AC7A-47AF-AB4B-BC5CE6AF020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52664" y="5040157"/>
                  <a:ext cx="2170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20204D5-52CC-4338-A329-04332BFB6F1F}"/>
                    </a:ext>
                  </a:extLst>
                </p14:cNvPr>
                <p14:cNvContentPartPr/>
                <p14:nvPr/>
              </p14:nvContentPartPr>
              <p14:xfrm>
                <a:off x="4250464" y="5058517"/>
                <a:ext cx="323280" cy="232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20204D5-52CC-4338-A329-04332BFB6F1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241464" y="5049877"/>
                  <a:ext cx="3409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D609208-714E-405F-9509-F70218EC9991}"/>
                    </a:ext>
                  </a:extLst>
                </p14:cNvPr>
                <p14:cNvContentPartPr/>
                <p14:nvPr/>
              </p14:nvContentPartPr>
              <p14:xfrm>
                <a:off x="4873624" y="4918117"/>
                <a:ext cx="18000" cy="372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D609208-714E-405F-9509-F70218EC999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864624" y="4909117"/>
                  <a:ext cx="356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98C9424-3E2D-447B-9706-08959E4532D9}"/>
                    </a:ext>
                  </a:extLst>
                </p14:cNvPr>
                <p14:cNvContentPartPr/>
                <p14:nvPr/>
              </p14:nvContentPartPr>
              <p14:xfrm>
                <a:off x="4731424" y="5050957"/>
                <a:ext cx="340920" cy="14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98C9424-3E2D-447B-9706-08959E4532D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722784" y="5041957"/>
                  <a:ext cx="358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A195C81-5D1F-4EEF-B541-7C63D1EB7391}"/>
                    </a:ext>
                  </a:extLst>
                </p14:cNvPr>
                <p14:cNvContentPartPr/>
                <p14:nvPr/>
              </p14:nvContentPartPr>
              <p14:xfrm>
                <a:off x="3808024" y="5388277"/>
                <a:ext cx="1145160" cy="46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A195C81-5D1F-4EEF-B541-7C63D1EB739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799384" y="5379277"/>
                  <a:ext cx="1162800" cy="6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7F19F59-A0A8-4D48-8562-6EF03871E500}"/>
                  </a:ext>
                </a:extLst>
              </p14:cNvPr>
              <p14:cNvContentPartPr/>
              <p14:nvPr/>
            </p14:nvContentPartPr>
            <p14:xfrm>
              <a:off x="5361784" y="5050957"/>
              <a:ext cx="309960" cy="223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7F19F59-A0A8-4D48-8562-6EF03871E50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52784" y="5041957"/>
                <a:ext cx="3276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6EBE2B-CE80-46C1-B7A3-67F741824304}"/>
                  </a:ext>
                </a:extLst>
              </p14:cNvPr>
              <p14:cNvContentPartPr/>
              <p14:nvPr/>
            </p14:nvContentPartPr>
            <p14:xfrm>
              <a:off x="5772184" y="5068237"/>
              <a:ext cx="266040" cy="252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6EBE2B-CE80-46C1-B7A3-67F74182430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63184" y="5059237"/>
                <a:ext cx="28368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B2402A0-8276-4F60-A636-A763C00E2032}"/>
                  </a:ext>
                </a:extLst>
              </p14:cNvPr>
              <p14:cNvContentPartPr/>
              <p14:nvPr/>
            </p14:nvContentPartPr>
            <p14:xfrm>
              <a:off x="6194464" y="5077597"/>
              <a:ext cx="214200" cy="223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B2402A0-8276-4F60-A636-A763C00E203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85464" y="5068957"/>
                <a:ext cx="2318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C1C978D-5877-40E8-BD37-989B488BD30D}"/>
                  </a:ext>
                </a:extLst>
              </p14:cNvPr>
              <p14:cNvContentPartPr/>
              <p14:nvPr/>
            </p14:nvContentPartPr>
            <p14:xfrm>
              <a:off x="6551584" y="4998037"/>
              <a:ext cx="10440" cy="256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C1C978D-5877-40E8-BD37-989B488BD30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42584" y="4989037"/>
                <a:ext cx="28080" cy="27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3BEF3817-D192-43DE-AD48-BFE08342A01C}"/>
              </a:ext>
            </a:extLst>
          </p:cNvPr>
          <p:cNvGrpSpPr/>
          <p:nvPr/>
        </p:nvGrpSpPr>
        <p:grpSpPr>
          <a:xfrm>
            <a:off x="6560224" y="4953397"/>
            <a:ext cx="851760" cy="328320"/>
            <a:chOff x="6560224" y="4953397"/>
            <a:chExt cx="85176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89AA902-103B-4943-B357-E3A204730605}"/>
                    </a:ext>
                  </a:extLst>
                </p14:cNvPr>
                <p14:cNvContentPartPr/>
                <p14:nvPr/>
              </p14:nvContentPartPr>
              <p14:xfrm>
                <a:off x="6595144" y="5015677"/>
                <a:ext cx="124200" cy="204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89AA902-103B-4943-B357-E3A20473060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86144" y="5006677"/>
                  <a:ext cx="1418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86DDAEC-77DE-43E8-B500-150AEF8BE04A}"/>
                    </a:ext>
                  </a:extLst>
                </p14:cNvPr>
                <p14:cNvContentPartPr/>
                <p14:nvPr/>
              </p14:nvContentPartPr>
              <p14:xfrm>
                <a:off x="6560224" y="5219797"/>
                <a:ext cx="7560" cy="53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86DDAEC-77DE-43E8-B500-150AEF8BE04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551224" y="5210797"/>
                  <a:ext cx="25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B56CFCB-645B-47F4-BBEB-21BDC9DDCD35}"/>
                    </a:ext>
                  </a:extLst>
                </p14:cNvPr>
                <p14:cNvContentPartPr/>
                <p14:nvPr/>
              </p14:nvContentPartPr>
              <p14:xfrm>
                <a:off x="6729064" y="5219797"/>
                <a:ext cx="26640" cy="61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B56CFCB-645B-47F4-BBEB-21BDC9DDCD3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720064" y="5210797"/>
                  <a:ext cx="442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AF79647-F624-4F50-9616-320A1F53D020}"/>
                    </a:ext>
                  </a:extLst>
                </p14:cNvPr>
                <p14:cNvContentPartPr/>
                <p14:nvPr/>
              </p14:nvContentPartPr>
              <p14:xfrm>
                <a:off x="6835264" y="5040157"/>
                <a:ext cx="230400" cy="204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AF79647-F624-4F50-9616-320A1F53D02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26624" y="5031517"/>
                  <a:ext cx="2480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DE74108-3B41-472E-B31C-22BFA833DD45}"/>
                    </a:ext>
                  </a:extLst>
                </p14:cNvPr>
                <p14:cNvContentPartPr/>
                <p14:nvPr/>
              </p14:nvContentPartPr>
              <p14:xfrm>
                <a:off x="7269424" y="4953397"/>
                <a:ext cx="23400" cy="322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DE74108-3B41-472E-B31C-22BFA833DD4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60784" y="4944397"/>
                  <a:ext cx="410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D4FCD54-C200-4D2C-AC4A-3A3C873704AA}"/>
                    </a:ext>
                  </a:extLst>
                </p14:cNvPr>
                <p14:cNvContentPartPr/>
                <p14:nvPr/>
              </p14:nvContentPartPr>
              <p14:xfrm>
                <a:off x="7172944" y="5068597"/>
                <a:ext cx="239040" cy="10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D4FCD54-C200-4D2C-AC4A-3A3C873704A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63944" y="5059957"/>
                  <a:ext cx="25668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590BBE6-4508-4C10-90C1-779C2223FF91}"/>
                  </a:ext>
                </a:extLst>
              </p14:cNvPr>
              <p14:cNvContentPartPr/>
              <p14:nvPr/>
            </p14:nvContentPartPr>
            <p14:xfrm>
              <a:off x="4101784" y="5689597"/>
              <a:ext cx="443520" cy="445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590BBE6-4508-4C10-90C1-779C2223FF9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093144" y="5680957"/>
                <a:ext cx="461160" cy="46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74B701A1-BEA1-42B8-9C28-C02CEE70FF45}"/>
              </a:ext>
            </a:extLst>
          </p:cNvPr>
          <p:cNvGrpSpPr/>
          <p:nvPr/>
        </p:nvGrpSpPr>
        <p:grpSpPr>
          <a:xfrm>
            <a:off x="4623784" y="5857357"/>
            <a:ext cx="454320" cy="282960"/>
            <a:chOff x="4623784" y="5857357"/>
            <a:chExt cx="45432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0D6CA9E-9B29-4D3F-B897-03BCC23C94CC}"/>
                    </a:ext>
                  </a:extLst>
                </p14:cNvPr>
                <p14:cNvContentPartPr/>
                <p14:nvPr/>
              </p14:nvContentPartPr>
              <p14:xfrm>
                <a:off x="4623784" y="5857357"/>
                <a:ext cx="207720" cy="282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0D6CA9E-9B29-4D3F-B897-03BCC23C94C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615144" y="5848357"/>
                  <a:ext cx="2253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6EAF1AA-6EC9-4201-A778-17117EDB43DD}"/>
                    </a:ext>
                  </a:extLst>
                </p14:cNvPr>
                <p14:cNvContentPartPr/>
                <p14:nvPr/>
              </p14:nvContentPartPr>
              <p14:xfrm>
                <a:off x="5077744" y="5903077"/>
                <a:ext cx="360" cy="221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6EAF1AA-6EC9-4201-A778-17117EDB43D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69104" y="5894437"/>
                  <a:ext cx="18000" cy="23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3571010-CA7A-41F3-87BF-87F31AA0223A}"/>
                  </a:ext>
                </a:extLst>
              </p14:cNvPr>
              <p14:cNvContentPartPr/>
              <p14:nvPr/>
            </p14:nvContentPartPr>
            <p14:xfrm>
              <a:off x="5068744" y="5645677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3571010-CA7A-41F3-87BF-87F31AA0223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060104" y="563703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D6F4F671-7098-431F-9B57-8FFBFBBD8BBE}"/>
              </a:ext>
            </a:extLst>
          </p:cNvPr>
          <p:cNvGrpSpPr/>
          <p:nvPr/>
        </p:nvGrpSpPr>
        <p:grpSpPr>
          <a:xfrm>
            <a:off x="5290864" y="5832517"/>
            <a:ext cx="817200" cy="292320"/>
            <a:chOff x="5290864" y="5832517"/>
            <a:chExt cx="817200" cy="2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4A7ED80-EC58-4516-AEA0-582E47DD64C2}"/>
                    </a:ext>
                  </a:extLst>
                </p14:cNvPr>
                <p14:cNvContentPartPr/>
                <p14:nvPr/>
              </p14:nvContentPartPr>
              <p14:xfrm>
                <a:off x="5290864" y="5839717"/>
                <a:ext cx="253080" cy="271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4A7ED80-EC58-4516-AEA0-582E47DD64C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282224" y="5830717"/>
                  <a:ext cx="2707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D5B53E2-C2DB-4515-AC35-4DF889CC23C1}"/>
                    </a:ext>
                  </a:extLst>
                </p14:cNvPr>
                <p14:cNvContentPartPr/>
                <p14:nvPr/>
              </p14:nvContentPartPr>
              <p14:xfrm>
                <a:off x="5779024" y="5832517"/>
                <a:ext cx="18720" cy="292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D5B53E2-C2DB-4515-AC35-4DF889CC23C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770384" y="5823517"/>
                  <a:ext cx="363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D4312E5-F53A-44DD-B09B-14F622E2EE17}"/>
                    </a:ext>
                  </a:extLst>
                </p14:cNvPr>
                <p14:cNvContentPartPr/>
                <p14:nvPr/>
              </p14:nvContentPartPr>
              <p14:xfrm>
                <a:off x="5823304" y="5858437"/>
                <a:ext cx="284760" cy="230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D4312E5-F53A-44DD-B09B-14F622E2EE1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814664" y="5849797"/>
                  <a:ext cx="302400" cy="24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A52FB4F-8EE0-4D1B-B428-D80E9E566A25}"/>
                  </a:ext>
                </a:extLst>
              </p14:cNvPr>
              <p14:cNvContentPartPr/>
              <p14:nvPr/>
            </p14:nvContentPartPr>
            <p14:xfrm>
              <a:off x="6283384" y="5840077"/>
              <a:ext cx="267120" cy="2768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A52FB4F-8EE0-4D1B-B428-D80E9E566A2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74384" y="5831437"/>
                <a:ext cx="284760" cy="29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39A07F56-FFC2-4AFF-A2CA-D7CCA14E91D0}"/>
              </a:ext>
            </a:extLst>
          </p:cNvPr>
          <p:cNvGrpSpPr/>
          <p:nvPr/>
        </p:nvGrpSpPr>
        <p:grpSpPr>
          <a:xfrm>
            <a:off x="6737704" y="5574757"/>
            <a:ext cx="524160" cy="510120"/>
            <a:chOff x="6737704" y="5574757"/>
            <a:chExt cx="524160" cy="51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83CF9B2-94B3-4019-9CE3-30E7E52958A9}"/>
                    </a:ext>
                  </a:extLst>
                </p14:cNvPr>
                <p14:cNvContentPartPr/>
                <p14:nvPr/>
              </p14:nvContentPartPr>
              <p14:xfrm>
                <a:off x="6737704" y="5762317"/>
                <a:ext cx="262440" cy="322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83CF9B2-94B3-4019-9CE3-30E7E52958A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728704" y="5753677"/>
                  <a:ext cx="2800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7B402BB-63A9-4060-AC70-FB647729CA90}"/>
                    </a:ext>
                  </a:extLst>
                </p14:cNvPr>
                <p14:cNvContentPartPr/>
                <p14:nvPr/>
              </p14:nvContentPartPr>
              <p14:xfrm>
                <a:off x="7249264" y="5574757"/>
                <a:ext cx="12600" cy="93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7B402BB-63A9-4060-AC70-FB647729CA9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240624" y="5565757"/>
                  <a:ext cx="30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886CEBE-E09A-4CE8-B695-3B76F6F4F40C}"/>
                    </a:ext>
                  </a:extLst>
                </p14:cNvPr>
                <p14:cNvContentPartPr/>
                <p14:nvPr/>
              </p14:nvContentPartPr>
              <p14:xfrm>
                <a:off x="7145944" y="5583757"/>
                <a:ext cx="360" cy="105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886CEBE-E09A-4CE8-B695-3B76F6F4F40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137304" y="5574757"/>
                  <a:ext cx="1800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C2902A5-DA5B-4985-8D5D-3DBBAEEA896F}"/>
              </a:ext>
            </a:extLst>
          </p:cNvPr>
          <p:cNvGrpSpPr/>
          <p:nvPr/>
        </p:nvGrpSpPr>
        <p:grpSpPr>
          <a:xfrm>
            <a:off x="1624264" y="4918117"/>
            <a:ext cx="232920" cy="106200"/>
            <a:chOff x="1624264" y="4918117"/>
            <a:chExt cx="232920" cy="10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6F672CB-9BB3-4A19-AB8D-5C4E869161A5}"/>
                    </a:ext>
                  </a:extLst>
                </p14:cNvPr>
                <p14:cNvContentPartPr/>
                <p14:nvPr/>
              </p14:nvContentPartPr>
              <p14:xfrm>
                <a:off x="1624264" y="4944397"/>
                <a:ext cx="59400" cy="79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6F672CB-9BB3-4A19-AB8D-5C4E869161A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615264" y="4935757"/>
                  <a:ext cx="77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2814971-1276-4137-A6FB-01922B18E551}"/>
                    </a:ext>
                  </a:extLst>
                </p14:cNvPr>
                <p14:cNvContentPartPr/>
                <p14:nvPr/>
              </p14:nvContentPartPr>
              <p14:xfrm>
                <a:off x="1784104" y="4918117"/>
                <a:ext cx="73080" cy="77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2814971-1276-4137-A6FB-01922B18E55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775464" y="4909117"/>
                  <a:ext cx="9072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958A536-6A78-4A73-A734-B329D2BBEB5A}"/>
              </a:ext>
            </a:extLst>
          </p:cNvPr>
          <p:cNvGrpSpPr/>
          <p:nvPr/>
        </p:nvGrpSpPr>
        <p:grpSpPr>
          <a:xfrm>
            <a:off x="7057384" y="6054277"/>
            <a:ext cx="9000" cy="18000"/>
            <a:chOff x="7057384" y="6054277"/>
            <a:chExt cx="9000" cy="1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5A03174-D2E2-4E72-95EF-DC74672F52AD}"/>
                    </a:ext>
                  </a:extLst>
                </p14:cNvPr>
                <p14:cNvContentPartPr/>
                <p14:nvPr/>
              </p14:nvContentPartPr>
              <p14:xfrm>
                <a:off x="7057384" y="6071917"/>
                <a:ext cx="360" cy="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5A03174-D2E2-4E72-95EF-DC74672F52A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048744" y="606327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FFE3457-D2C7-48D4-A843-6C8EF0474028}"/>
                    </a:ext>
                  </a:extLst>
                </p14:cNvPr>
                <p14:cNvContentPartPr/>
                <p14:nvPr/>
              </p14:nvContentPartPr>
              <p14:xfrm>
                <a:off x="7066024" y="6054277"/>
                <a:ext cx="360" cy="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FFE3457-D2C7-48D4-A843-6C8EF047402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057384" y="604527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6F5D405-E1E7-437E-9C78-961EFEC800D8}"/>
                  </a:ext>
                </a:extLst>
              </p14:cNvPr>
              <p14:cNvContentPartPr/>
              <p14:nvPr/>
            </p14:nvContentPartPr>
            <p14:xfrm>
              <a:off x="4394104" y="2796277"/>
              <a:ext cx="36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6F5D405-E1E7-437E-9C78-961EFEC800D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385104" y="278727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88ADC90-9B0C-4886-AC17-22A64F9CC08C}"/>
                  </a:ext>
                </a:extLst>
              </p14:cNvPr>
              <p14:cNvContentPartPr/>
              <p14:nvPr/>
            </p14:nvContentPartPr>
            <p14:xfrm>
              <a:off x="4189984" y="3408637"/>
              <a:ext cx="36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88ADC90-9B0C-4886-AC17-22A64F9CC08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180984" y="339999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AF08D8E-589A-4D8E-97BC-4736C3775BC3}"/>
                  </a:ext>
                </a:extLst>
              </p14:cNvPr>
              <p14:cNvContentPartPr/>
              <p14:nvPr/>
            </p14:nvContentPartPr>
            <p14:xfrm>
              <a:off x="4456024" y="3045757"/>
              <a:ext cx="9360" cy="1947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AF08D8E-589A-4D8E-97BC-4736C3775BC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447384" y="3036757"/>
                <a:ext cx="270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F543117-9DB6-4CF0-90FF-D4BA9F9C9B77}"/>
                  </a:ext>
                </a:extLst>
              </p14:cNvPr>
              <p14:cNvContentPartPr/>
              <p14:nvPr/>
            </p14:nvContentPartPr>
            <p14:xfrm>
              <a:off x="3976864" y="3257797"/>
              <a:ext cx="360" cy="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F543117-9DB6-4CF0-90FF-D4BA9F9C9B7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68224" y="3249157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15E4C37-E4D3-4CFE-9AF7-56C89C27E4F0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04" y="915480"/>
            <a:ext cx="5388840" cy="367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27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B8B9F-42BB-4A03-833D-9FD6EC9C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" y="242826"/>
            <a:ext cx="9054483" cy="1143000"/>
          </a:xfrm>
        </p:spPr>
        <p:txBody>
          <a:bodyPr/>
          <a:lstStyle/>
          <a:p>
            <a:r>
              <a:rPr lang="en-US" sz="3000" dirty="0">
                <a:latin typeface="Comic Sans MS" panose="030F0702030302020204" pitchFamily="66" charset="0"/>
              </a:rPr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E46DC-CFCC-44D2-AD19-C63C260DC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84" y="1361412"/>
            <a:ext cx="8991600" cy="4525963"/>
          </a:xfrm>
        </p:spPr>
        <p:txBody>
          <a:bodyPr/>
          <a:lstStyle/>
          <a:p>
            <a:r>
              <a:rPr lang="en-US" sz="2800" dirty="0"/>
              <a:t>Failure to recognize overlap between stand-alone depressive symptom measures and HRQOL instruments leads authors to:</a:t>
            </a:r>
          </a:p>
          <a:p>
            <a:pPr lvl="1"/>
            <a:r>
              <a:rPr lang="en-US" sz="2400" dirty="0"/>
              <a:t>Suggest depression has an “impact” on HRQOL (tautological).</a:t>
            </a:r>
          </a:p>
          <a:p>
            <a:pPr lvl="1"/>
            <a:r>
              <a:rPr lang="en-US" sz="2400" dirty="0"/>
              <a:t>Make questionable conclusions about the prognostic value of depression and HRQOL for mortality and other outcomes.</a:t>
            </a:r>
          </a:p>
          <a:p>
            <a:pPr lvl="1"/>
            <a:endParaRPr lang="en-US" sz="2400" dirty="0"/>
          </a:p>
          <a:p>
            <a:r>
              <a:rPr lang="en-US" sz="2800" dirty="0"/>
              <a:t>Researchers and journal editors need awareness of the overlap of  depressive symptoms and HRQOL.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7637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AE5ECF-3F95-4848-B529-DCF9A250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9920C-0A0F-4839-BDD1-F2A6F5DFCBCA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355081-379E-4777-A5C5-FD5BD223844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200" y="685800"/>
            <a:ext cx="9067800" cy="4525963"/>
          </a:xfrm>
        </p:spPr>
        <p:txBody>
          <a:bodyPr/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>
                <a:hlinkClick r:id="rId2"/>
              </a:rPr>
              <a:t>https://hqlo.biomedcentral.com/articles/10.1186/s12955-021-01740-w</a:t>
            </a:r>
            <a:endParaRPr lang="en-US" sz="2200" dirty="0"/>
          </a:p>
          <a:p>
            <a:pPr marL="0" indent="0">
              <a:buNone/>
            </a:pP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Okunrintemi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V, Valero-Elizondo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Micos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ED, Salami JA, et al. Association of depression risk with patient experience, healthcare experience, and</a:t>
            </a:r>
          </a:p>
          <a:p>
            <a:pPr marL="0" indent="0">
              <a:buNone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resource utilization among adults with atherosclerotic cardiovascular disease. J Gen Intern Med. 2019; 34:2427–34.</a:t>
            </a:r>
          </a:p>
          <a:p>
            <a:pPr marL="0" indent="0">
              <a:buNone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Olson B, Vincent W, Meyer JP, Kershaw T,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Sikkema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KJ, Heckman TG, et al. Depressive symptoms, physical symptoms, and health-related quality of life among older adults with HIV. Qual Life Res. 2019;28:3313-3322.</a:t>
            </a:r>
          </a:p>
          <a:p>
            <a:pPr marL="0" indent="0">
              <a:buNone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Alencar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SBV, Dias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LdA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Dias VDA, de Lima FM,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Montarroyos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UR, del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Petribo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KCL.  Quality of life may be a more valuable prognostic factor than depression in older hemodialysis patients.  Qual Life Res. 2020;29:1829-1838. </a:t>
            </a:r>
          </a:p>
          <a:p>
            <a:pPr marL="0" indent="0">
              <a:buNone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Alencar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SBV, de Lima FM, Dias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LdA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Dias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Lessa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Bezerra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JM, et al.  Depression and quality of life in older adults on hemodialysis. 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Braz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Psychiatry. 2020;42:195-200.</a:t>
            </a:r>
          </a:p>
          <a:p>
            <a:pPr marL="0" indent="0">
              <a:buNone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 J,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, Jiang Y, Zhu T, Chen, S.  Mediating effects of depressive symptoms on social support and quality of life among rural older Chinese.  Health and Quality of Life Outcomes. 2020;18:242.</a:t>
            </a:r>
          </a:p>
          <a:p>
            <a:pPr marL="0" indent="0">
              <a:buNone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Evans S, Banerjee S, Leese M, Huxley P.  (2007).  The impact of mental illness on quality of life: A comparison of severe mental illness, common mental disorder and healthy population samples.  Qual Life Res. 2007;16:17-29.</a:t>
            </a:r>
          </a:p>
          <a:p>
            <a:pPr marL="0" indent="0">
              <a:buNone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Lopes GB, Matos CM,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Leite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EB, Martins MTS, Martins MS, Silva LF, et al.  Depression as a potential explanation for gender differences in health-related quality of life among patients on maintenance hemodialysis.  Nephron Clin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2010;115:c35-c40.</a:t>
            </a:r>
          </a:p>
          <a:p>
            <a:pPr marL="0" indent="0">
              <a:buNone/>
            </a:pP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Engell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L, Chen G, Richardson J,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Mihalopoulos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 The impact of depression on health-related quality of life and wellbeing identifying important dimensions and assessing their inclusion in multi-attribute utility instruments.  Qual Life Res. 2018;27:2873-2884. </a:t>
            </a:r>
          </a:p>
          <a:p>
            <a:pPr marL="0" indent="0">
              <a:buNone/>
            </a:pP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Gaynes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BN, Burns BJ, Tweed DL, Erickson P.  Depression and health-related quality of life.  The Journal of Nervous and Mental Disease. 2002;190:799-806.</a:t>
            </a:r>
          </a:p>
          <a:p>
            <a:pPr marL="0" indent="0">
              <a:buNone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Jia H,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Lubetkin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EI.  Incremental decreases in quality-adjusted life years (QALY) associated with higher levels of depressive symptoms for U.S. adults aged 65 years and older. Health and Quality of Life Outcomes. 2017;15:9.</a:t>
            </a:r>
          </a:p>
          <a:p>
            <a:pPr marL="0" indent="0">
              <a:buNone/>
            </a:pP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Berghöfer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Martin L,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Hense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Weinmann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S, Roll S. Quality of life in patients with several mental illness: A cross-sectional survey in an integrated outpatient health care model.  Qual Life Res. 2020;29:2073-2087.</a:t>
            </a:r>
          </a:p>
          <a:p>
            <a:pPr marL="0" indent="0">
              <a:buNone/>
            </a:pP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Behall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Legall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G, Kahn K.  Quality of life among patients with cardiac disease: The impact of comorbid depression.  Health and Quality of Life Outcomes. 2020;18: 189.</a:t>
            </a:r>
          </a:p>
          <a:p>
            <a:pPr marL="0" indent="0">
              <a:buNone/>
            </a:pP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W, Wan J, Tan M,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J, Yuan Y, Wang Z, Li S.  Predictors of health-related quality of life in Chinese patients receiving treatment for neovascular age-related macular degeneration: A prospective longitudinal study. BMC Ophthalmology. 2020;20:291.</a:t>
            </a:r>
          </a:p>
          <a:p>
            <a:pPr marL="0" indent="0">
              <a:buNone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 T, Nakamoto H, Nakajima K, Hirai S, Sato Y, Kato S, et al.  Effect of depression and anxiety on health-related quality of life outcomes and patient satisfaction after surgery for cervical compressive myelopathy.  J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Neurosurg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Spine. 2019;31: 816-823.</a:t>
            </a:r>
          </a:p>
          <a:p>
            <a:pPr marL="0" indent="0">
              <a:buNone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 W, Xu YM, Zhu J-H, Zhong B-L.  Depression and its impact on health-related quality of life among Chinese inpatients with lung cancer. 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Oncotaret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2017;8:104806-104812.</a:t>
            </a:r>
          </a:p>
          <a:p>
            <a:r>
              <a:rPr lang="en-US" sz="1000" dirty="0"/>
              <a:t> 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25CF117F-6D5D-440A-BDD1-07D790B14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16"/>
            <a:ext cx="44196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25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93BBC-7A7F-49D1-9624-4C23244BD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Appendix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sz="3800" dirty="0">
                <a:latin typeface="Comic Sans MS" panose="030F0702030302020204" pitchFamily="66" charset="0"/>
              </a:rPr>
              <a:t>Predictors of Gross Domestic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876C6-8EF8-4D1C-A0F8-B01F9DFD7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6018"/>
            <a:ext cx="9144000" cy="4525963"/>
          </a:xfrm>
        </p:spPr>
        <p:txBody>
          <a:bodyPr/>
          <a:lstStyle/>
          <a:p>
            <a:pPr marL="0" indent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A model for the U.S. Gross Domestic Product (GDP) was developed using data on government spending and unemployment from 1947 to 1997 </a:t>
            </a:r>
          </a:p>
          <a:p>
            <a:pPr lvl="1"/>
            <a:r>
              <a:rPr lang="en-US" sz="2000" dirty="0">
                <a:latin typeface="Comic Sans MS" panose="030F0702030302020204" pitchFamily="66" charset="0"/>
              </a:rPr>
              <a:t>R-squared = 0.9994. </a:t>
            </a:r>
          </a:p>
          <a:p>
            <a:pPr marL="0"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GDP = (121*Spending) – (3.5*Spending</a:t>
            </a:r>
            <a:r>
              <a:rPr lang="en-US" sz="1800" baseline="30000" dirty="0">
                <a:latin typeface="Comic Sans MS" panose="030F0702030302020204" pitchFamily="66" charset="0"/>
              </a:rPr>
              <a:t>2</a:t>
            </a:r>
            <a:r>
              <a:rPr lang="en-US" sz="1800" dirty="0">
                <a:latin typeface="Comic Sans MS" panose="030F0702030302020204" pitchFamily="66" charset="0"/>
              </a:rPr>
              <a:t>) + (136*Time) – (61*Unemployment) – 566</a:t>
            </a:r>
          </a:p>
          <a:p>
            <a:pPr marL="0" indent="0">
              <a:buNone/>
            </a:pPr>
            <a:endParaRPr lang="en-US" sz="2400" dirty="0"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  <a:hlinkClick r:id="rId2"/>
              </a:rPr>
              <a:t>http://www.house.gov/jec/growth/govtsize/govtsize.htm</a:t>
            </a:r>
            <a:endParaRPr lang="en-U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  <a:hlinkClick r:id="rId3"/>
              </a:rPr>
              <a:t>https://statswithcats.net/2011/04/24/regression-fantasies-part-ii/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359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93BBC-7A7F-49D1-9624-4C23244BD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3000" dirty="0">
                <a:latin typeface="Comic Sans MS" panose="030F0702030302020204" pitchFamily="66" charset="0"/>
              </a:rPr>
              <a:t>How spending was defined  </a:t>
            </a:r>
            <a:br>
              <a:rPr lang="en-US" sz="2400" dirty="0">
                <a:latin typeface="Comic Sans MS" panose="030F0702030302020204" pitchFamily="66" charset="0"/>
              </a:rPr>
            </a:b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876C6-8EF8-4D1C-A0F8-B01F9DFD7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6018"/>
            <a:ext cx="9144000" cy="4525963"/>
          </a:xfrm>
        </p:spPr>
        <p:txBody>
          <a:bodyPr/>
          <a:lstStyle/>
          <a:p>
            <a:pPr marL="0" indent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GDP = (121*Spending) – (3.5*Spending</a:t>
            </a:r>
            <a:r>
              <a:rPr lang="en-US" sz="2400" baseline="30000" dirty="0">
                <a:latin typeface="Comic Sans MS" panose="030F0702030302020204" pitchFamily="66" charset="0"/>
              </a:rPr>
              <a:t>2</a:t>
            </a:r>
            <a:r>
              <a:rPr lang="en-US" sz="2400" dirty="0">
                <a:latin typeface="Comic Sans MS" panose="030F0702030302020204" pitchFamily="66" charset="0"/>
              </a:rPr>
              <a:t>) + (136*Time) – (61*Unemployment) – 566</a:t>
            </a:r>
          </a:p>
          <a:p>
            <a:pPr marL="0" indent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>
                <a:latin typeface="Comic Sans MS" panose="030F0702030302020204" pitchFamily="66" charset="0"/>
              </a:rPr>
              <a:t>Spending = </a:t>
            </a:r>
            <a:r>
              <a:rPr lang="en-US" sz="2400" dirty="0">
                <a:latin typeface="Comic Sans MS" panose="030F0702030302020204" pitchFamily="66" charset="0"/>
              </a:rPr>
              <a:t>proportion of government outlays per the GDP: </a:t>
            </a:r>
          </a:p>
          <a:p>
            <a:pPr marL="0" indent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GDP = (121*Outlays/GDP) – (3.5* (Outlays/GDP)</a:t>
            </a:r>
            <a:r>
              <a:rPr lang="en-US" sz="2400" baseline="30000" dirty="0">
                <a:latin typeface="Comic Sans MS" panose="030F0702030302020204" pitchFamily="66" charset="0"/>
              </a:rPr>
              <a:t>2</a:t>
            </a:r>
            <a:r>
              <a:rPr lang="en-US" sz="2400" dirty="0">
                <a:latin typeface="Comic Sans MS" panose="030F0702030302020204" pitchFamily="66" charset="0"/>
              </a:rPr>
              <a:t>) + </a:t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(136*Time) – (61*Unemployment) – 566</a:t>
            </a:r>
          </a:p>
          <a:p>
            <a:pPr marL="0" indent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463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42A936-1A6D-4CE7-85DE-9D782942E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52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03589C-F8C0-44A5-B049-285D0793A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36525"/>
            <a:ext cx="9067800" cy="1143000"/>
          </a:xfrm>
        </p:spPr>
        <p:txBody>
          <a:bodyPr/>
          <a:lstStyle/>
          <a:p>
            <a:r>
              <a:rPr lang="en-US" dirty="0"/>
              <a:t>Health-Related Quality of Life (HRQOL) refers to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9306F-AEE7-4358-86C6-B72FA214E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19262"/>
            <a:ext cx="8991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What you can do (functioning) and how you feel (well-being):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Physical (Health)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Physical functioning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highlight>
                  <a:srgbClr val="FFFF00"/>
                </a:highlight>
              </a:rPr>
              <a:t>Mental (Health)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highlight>
                  <a:srgbClr val="FFFF00"/>
                </a:highlight>
              </a:rPr>
              <a:t>Symptoms (anxiety, depression, positive affect)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Social (Health)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Getting along with others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dirty="0"/>
              <a:t>Note: HRQOL ends at the skin of the individual.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9544A9-818D-43F3-A705-B660311465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743700" y="6245225"/>
            <a:ext cx="2400300" cy="476250"/>
          </a:xfrm>
        </p:spPr>
        <p:txBody>
          <a:bodyPr/>
          <a:lstStyle/>
          <a:p>
            <a:pPr>
              <a:defRPr/>
            </a:pPr>
            <a:fld id="{F2D6828A-F69B-4609-85BE-F136E4AE5787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182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524924-BD94-40F1-B24C-813DAA202A2C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3566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SF-36 HRQOL Instrument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4350" y="1417638"/>
            <a:ext cx="9258300" cy="4708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 sz="2800"/>
              <a:t> Physical functioning (10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 sz="2800"/>
              <a:t> Role limitations/physical (4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 sz="2800"/>
              <a:t> Role limitations/emotional (3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 sz="2800"/>
              <a:t> Social functioning (2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 sz="2800"/>
              <a:t> Emotional well-being (5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 sz="2800"/>
              <a:t> Energy/fatigue (4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 sz="2800"/>
              <a:t> Pain (2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 sz="2800"/>
              <a:t> General health perceptions (5 items)</a:t>
            </a:r>
          </a:p>
        </p:txBody>
      </p:sp>
    </p:spTree>
    <p:extLst>
      <p:ext uri="{BB962C8B-B14F-4D97-AF65-F5344CB8AC3E}">
        <p14:creationId xmlns:p14="http://schemas.microsoft.com/office/powerpoint/2010/main" val="193890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>
            <a:extLst>
              <a:ext uri="{FF2B5EF4-FFF2-40B4-BE49-F238E27FC236}">
                <a16:creationId xmlns:a16="http://schemas.microsoft.com/office/drawing/2014/main" id="{B7BB9A0D-7596-4A02-BA28-B67D41D15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18DDCB-9D6F-4AD5-AF6B-13FA319F342C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72EEE320-4B1E-425C-8342-F0CA02703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6525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Comic Sans MS" panose="030F0702030302020204" pitchFamily="66" charset="0"/>
              </a:rPr>
              <a:t>SF-6D Preference-Based Score (0 = dead, 1 = perfect health):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Comic Sans MS" panose="030F0702030302020204" pitchFamily="66" charset="0"/>
              </a:rPr>
              <a:t>Health state 424421 (0.59)</a:t>
            </a:r>
          </a:p>
        </p:txBody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D45B1AE1-DB6F-4FE1-B005-2F34F9C06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0">
                <a:latin typeface="Comic Sans MS" panose="030F0702030302020204" pitchFamily="66" charset="0"/>
              </a:rPr>
              <a:t>Your health limits you </a:t>
            </a:r>
            <a:r>
              <a:rPr lang="en-US" altLang="en-US" sz="2400" b="0" u="sng">
                <a:latin typeface="Comic Sans MS" panose="030F0702030302020204" pitchFamily="66" charset="0"/>
              </a:rPr>
              <a:t>a lot</a:t>
            </a:r>
            <a:r>
              <a:rPr lang="en-US" altLang="en-US" sz="2400" b="0">
                <a:latin typeface="Comic Sans MS" panose="030F0702030302020204" pitchFamily="66" charset="0"/>
              </a:rPr>
              <a:t> in moderate activities (such as moving a table, pushing a vacuum cleaner, bowling or playing golf)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0">
                <a:latin typeface="Comic Sans MS" panose="030F0702030302020204" pitchFamily="66" charset="0"/>
              </a:rPr>
              <a:t>You are </a:t>
            </a:r>
            <a:r>
              <a:rPr lang="en-US" altLang="en-US" sz="2400" b="0" u="sng">
                <a:latin typeface="Comic Sans MS" panose="030F0702030302020204" pitchFamily="66" charset="0"/>
              </a:rPr>
              <a:t>limited in the kind of work or other activities</a:t>
            </a:r>
            <a:r>
              <a:rPr lang="en-US" altLang="en-US" sz="2400" b="0">
                <a:latin typeface="Comic Sans MS" panose="030F0702030302020204" pitchFamily="66" charset="0"/>
              </a:rPr>
              <a:t> as a result of your physical health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0">
                <a:latin typeface="Comic Sans MS" panose="030F0702030302020204" pitchFamily="66" charset="0"/>
              </a:rPr>
              <a:t>Your health limits your social activities (like visiting friends, relatives etc.) </a:t>
            </a:r>
            <a:r>
              <a:rPr lang="en-US" altLang="en-US" sz="2400" b="0" u="sng">
                <a:latin typeface="Comic Sans MS" panose="030F0702030302020204" pitchFamily="66" charset="0"/>
              </a:rPr>
              <a:t>most of the time</a:t>
            </a:r>
            <a:r>
              <a:rPr lang="en-US" altLang="en-US" sz="2400" b="0"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0">
                <a:latin typeface="Comic Sans MS" panose="030F0702030302020204" pitchFamily="66" charset="0"/>
              </a:rPr>
              <a:t>You have pain that interferes with your normal work (both outside the home and housework) </a:t>
            </a:r>
            <a:r>
              <a:rPr lang="en-US" altLang="en-US" sz="2400" b="0" u="sng">
                <a:latin typeface="Comic Sans MS" panose="030F0702030302020204" pitchFamily="66" charset="0"/>
              </a:rPr>
              <a:t>moderately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0">
                <a:latin typeface="Comic Sans MS" panose="030F0702030302020204" pitchFamily="66" charset="0"/>
              </a:rPr>
              <a:t>You feel tense or downhearted and low </a:t>
            </a:r>
            <a:r>
              <a:rPr lang="en-US" altLang="en-US" sz="2400" b="0" u="sng">
                <a:latin typeface="Comic Sans MS" panose="030F0702030302020204" pitchFamily="66" charset="0"/>
              </a:rPr>
              <a:t>a little of the</a:t>
            </a:r>
            <a:r>
              <a:rPr lang="en-US" altLang="en-US" sz="2400" b="0">
                <a:latin typeface="Comic Sans MS" panose="030F0702030302020204" pitchFamily="66" charset="0"/>
              </a:rPr>
              <a:t> </a:t>
            </a:r>
            <a:r>
              <a:rPr lang="en-US" altLang="en-US" sz="2400" b="0" u="sng">
                <a:latin typeface="Comic Sans MS" panose="030F0702030302020204" pitchFamily="66" charset="0"/>
              </a:rPr>
              <a:t>time</a:t>
            </a:r>
            <a:r>
              <a:rPr lang="en-US" altLang="en-US" sz="2400" b="0"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0">
                <a:latin typeface="Comic Sans MS" panose="030F0702030302020204" pitchFamily="66" charset="0"/>
              </a:rPr>
              <a:t>You have a lot of energy </a:t>
            </a:r>
            <a:r>
              <a:rPr lang="en-US" altLang="en-US" sz="2400" b="0" u="sng">
                <a:latin typeface="Comic Sans MS" panose="030F0702030302020204" pitchFamily="66" charset="0"/>
              </a:rPr>
              <a:t>all of the time</a:t>
            </a:r>
          </a:p>
        </p:txBody>
      </p:sp>
    </p:spTree>
    <p:extLst>
      <p:ext uri="{BB962C8B-B14F-4D97-AF65-F5344CB8AC3E}">
        <p14:creationId xmlns:p14="http://schemas.microsoft.com/office/powerpoint/2010/main" val="3376036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B47C-05D3-47EF-A5BA-B4648D54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22" y="0"/>
            <a:ext cx="9017678" cy="1143000"/>
          </a:xfrm>
        </p:spPr>
        <p:txBody>
          <a:bodyPr/>
          <a:lstStyle/>
          <a:p>
            <a:r>
              <a:rPr lang="en-US" dirty="0"/>
              <a:t>January 6, 2012 </a:t>
            </a:r>
            <a:br>
              <a:rPr lang="en-US" dirty="0"/>
            </a:br>
            <a:r>
              <a:rPr lang="en-US" dirty="0"/>
              <a:t>(10 cancer and 13 other conditions)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1FBE2-82E6-4069-A8C4-5256C1F3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1C2EE-9E68-4AE6-886F-9B71EBD844D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D8BF46-DF30-451C-B0C4-38802675D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2" y="1143000"/>
            <a:ext cx="9246278" cy="5715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1E3A39E-0297-4135-89FA-5BC6A8BC17BA}"/>
                  </a:ext>
                </a:extLst>
              </p14:cNvPr>
              <p14:cNvContentPartPr/>
              <p14:nvPr/>
            </p14:nvContentPartPr>
            <p14:xfrm>
              <a:off x="1953664" y="5617237"/>
              <a:ext cx="2813760" cy="65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1E3A39E-0297-4135-89FA-5BC6A8BC17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0024" y="5509237"/>
                <a:ext cx="292140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AD02066-90FE-4DEB-B0CD-AB2874643A85}"/>
                  </a:ext>
                </a:extLst>
              </p14:cNvPr>
              <p14:cNvContentPartPr/>
              <p14:nvPr/>
            </p14:nvContentPartPr>
            <p14:xfrm>
              <a:off x="-44696" y="337117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AD02066-90FE-4DEB-B0CD-AB2874643A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8696" y="229117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1203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4E8A-03FE-48A4-B8DF-960DA1799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400" dirty="0">
                <a:latin typeface="Comic Sans MS" panose="030F0702030302020204" pitchFamily="66" charset="0"/>
              </a:rPr>
              <a:t>Hays et al. (</a:t>
            </a:r>
            <a:r>
              <a:rPr lang="en-US" sz="3400" i="1" dirty="0">
                <a:latin typeface="Comic Sans MS" panose="030F0702030302020204" pitchFamily="66" charset="0"/>
              </a:rPr>
              <a:t>Quality of Life Research</a:t>
            </a:r>
            <a:r>
              <a:rPr lang="en-US" sz="3400" dirty="0">
                <a:latin typeface="Comic Sans MS" panose="030F0702030302020204" pitchFamily="66" charset="0"/>
              </a:rPr>
              <a:t>, 2014)</a:t>
            </a:r>
            <a:endParaRPr lang="en-US" sz="3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FE2B31-96CC-446A-AD74-7168622D2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9920C-0A0F-4839-BDD1-F2A6F5DFCBC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20AC57-6183-489E-A453-04722C393F61}"/>
                  </a:ext>
                </a:extLst>
              </p14:cNvPr>
              <p14:cNvContentPartPr/>
              <p14:nvPr/>
            </p14:nvContentPartPr>
            <p14:xfrm>
              <a:off x="2405464" y="276963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20AC57-6183-489E-A453-04722C393F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1824" y="2661637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B3B2CD5-0909-49AF-B085-7FCC5124BE5A}"/>
              </a:ext>
            </a:extLst>
          </p:cNvPr>
          <p:cNvSpPr/>
          <p:nvPr/>
        </p:nvSpPr>
        <p:spPr>
          <a:xfrm>
            <a:off x="152400" y="1566604"/>
            <a:ext cx="8915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dirty="0">
                <a:cs typeface="Times New Roman" panose="02020603050405020304" pitchFamily="18" charset="0"/>
              </a:rPr>
              <a:t>The strongest association with the SF-6D preference-based score was observed for depressive symptoms (-0.131)…a strong negative association of depression with the SF-6D was expected because the measure includes mental health items. Thus, </a:t>
            </a:r>
            <a:r>
              <a:rPr lang="en-US" sz="2800" b="0" dirty="0">
                <a:highlight>
                  <a:srgbClr val="FFFF00"/>
                </a:highlight>
                <a:cs typeface="Times New Roman" panose="02020603050405020304" pitchFamily="18" charset="0"/>
              </a:rPr>
              <a:t>depressive symptoms are represented to some extent on both sides of the equation</a:t>
            </a:r>
            <a:r>
              <a:rPr lang="en-US" sz="2800" b="0" dirty="0">
                <a:cs typeface="Times New Roman" panose="02020603050405020304" pitchFamily="18" charset="0"/>
              </a:rPr>
              <a:t>.</a:t>
            </a:r>
          </a:p>
          <a:p>
            <a:endParaRPr lang="en-US" sz="2800" b="0" dirty="0">
              <a:cs typeface="Times New Roman" panose="02020603050405020304" pitchFamily="18" charset="0"/>
            </a:endParaRPr>
          </a:p>
          <a:p>
            <a:r>
              <a:rPr lang="en-US" sz="2800" b="0" dirty="0">
                <a:cs typeface="Times New Roman" panose="02020603050405020304" pitchFamily="18" charset="0"/>
              </a:rPr>
              <a:t>Dropping depressive symptoms from the model had no impact on the interpretation  of the associations for the other 20 comorbid conditions that had significant unique associations with the SF-6D score.</a:t>
            </a:r>
            <a:endParaRPr lang="en-US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583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93BBC-7A7F-49D1-9624-4C23244BD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000" dirty="0">
                <a:latin typeface="Comic Sans MS" panose="030F0702030302020204" pitchFamily="66" charset="0"/>
              </a:rPr>
              <a:t>#1. Olson et al. (</a:t>
            </a:r>
            <a:r>
              <a:rPr lang="en-US" sz="3000" i="1" dirty="0">
                <a:latin typeface="Comic Sans MS" panose="030F0702030302020204" pitchFamily="66" charset="0"/>
              </a:rPr>
              <a:t>Quality of Life Research, 2019</a:t>
            </a:r>
            <a:r>
              <a:rPr lang="en-US" sz="30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876C6-8EF8-4D1C-A0F8-B01F9DFD7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396184"/>
            <a:ext cx="9144000" cy="4525963"/>
          </a:xfrm>
        </p:spPr>
        <p:txBody>
          <a:bodyPr/>
          <a:lstStyle/>
          <a:p>
            <a:r>
              <a:rPr lang="en-US" sz="3000" dirty="0">
                <a:latin typeface="Comic Sans MS" panose="030F0702030302020204" pitchFamily="66" charset="0"/>
              </a:rPr>
              <a:t>Found that depressive symptoms </a:t>
            </a:r>
          </a:p>
          <a:p>
            <a:pPr lvl="1"/>
            <a:r>
              <a:rPr lang="en-US" sz="2200" dirty="0">
                <a:latin typeface="Comic Sans MS" panose="030F0702030302020204" pitchFamily="66" charset="0"/>
              </a:rPr>
              <a:t>Geriatric Depression Scale (GDS) 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</a:p>
          <a:p>
            <a:pPr marL="457200" lvl="1" indent="0">
              <a:buNone/>
            </a:pPr>
            <a:r>
              <a:rPr lang="en-US" sz="2600" dirty="0">
                <a:latin typeface="Comic Sans MS" panose="030F0702030302020204" pitchFamily="66" charset="0"/>
              </a:rPr>
              <a:t>accounted for </a:t>
            </a:r>
            <a:r>
              <a:rPr lang="en-US" sz="2600" dirty="0">
                <a:highlight>
                  <a:srgbClr val="FFFF00"/>
                </a:highlight>
                <a:latin typeface="Comic Sans MS" panose="030F0702030302020204" pitchFamily="66" charset="0"/>
              </a:rPr>
              <a:t>31%</a:t>
            </a:r>
            <a:r>
              <a:rPr lang="en-US" sz="2600" dirty="0">
                <a:latin typeface="Comic Sans MS" panose="030F0702030302020204" pitchFamily="66" charset="0"/>
              </a:rPr>
              <a:t> of the variance in overall health-related quality of life.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Functional Assessment of Human Immunodeficiency Virus Infection (FAHI) Quality of Life Instrument</a:t>
            </a:r>
          </a:p>
          <a:p>
            <a:r>
              <a:rPr lang="en-US" sz="3000" dirty="0">
                <a:latin typeface="Comic Sans MS" panose="030F0702030302020204" pitchFamily="66" charset="0"/>
              </a:rPr>
              <a:t>Concluded that results show the </a:t>
            </a:r>
            <a:r>
              <a:rPr lang="en-US" dirty="0">
                <a:latin typeface="Comic Sans MS" panose="030F0702030302020204" pitchFamily="66" charset="0"/>
              </a:rPr>
              <a:t>“</a:t>
            </a:r>
            <a:r>
              <a:rPr lang="en-US" dirty="0">
                <a:highlight>
                  <a:srgbClr val="FFFF00"/>
                </a:highlight>
                <a:latin typeface="Comic Sans MS" panose="030F0702030302020204" pitchFamily="66" charset="0"/>
              </a:rPr>
              <a:t>important role of mental health, specifically depressive symptoms</a:t>
            </a:r>
            <a:r>
              <a:rPr lang="en-US" dirty="0">
                <a:latin typeface="Comic Sans MS" panose="030F0702030302020204" pitchFamily="66" charset="0"/>
              </a:rPr>
              <a:t>” in HRQOL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  <a:p>
            <a:r>
              <a:rPr lang="en-US" sz="3000" dirty="0">
                <a:latin typeface="Comic Sans MS" panose="030F0702030302020204" pitchFamily="66" charset="0"/>
              </a:rPr>
              <a:t>Suggested that “</a:t>
            </a:r>
            <a:r>
              <a:rPr lang="en-US" sz="3000" dirty="0">
                <a:highlight>
                  <a:srgbClr val="FFFF00"/>
                </a:highlight>
                <a:latin typeface="Comic Sans MS" panose="030F0702030302020204" pitchFamily="66" charset="0"/>
              </a:rPr>
              <a:t>mental health treatment may reduce overall costs of health care services</a:t>
            </a:r>
            <a:r>
              <a:rPr lang="en-US" sz="3000" dirty="0">
                <a:latin typeface="Comic Sans MS" panose="030F0702030302020204" pitchFamily="66" charset="0"/>
              </a:rPr>
              <a:t>.”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“Depressive symptoms, physical symptoms, and health-related quality of life among older adults with HIV,”</a:t>
            </a:r>
          </a:p>
        </p:txBody>
      </p:sp>
    </p:spTree>
    <p:extLst>
      <p:ext uri="{BB962C8B-B14F-4D97-AF65-F5344CB8AC3E}">
        <p14:creationId xmlns:p14="http://schemas.microsoft.com/office/powerpoint/2010/main" val="1655244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707281-3738-4156-8B8A-EB4BAF46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43000"/>
            <a:ext cx="9103311" cy="1143000"/>
          </a:xfrm>
        </p:spPr>
        <p:txBody>
          <a:bodyPr/>
          <a:lstStyle/>
          <a:p>
            <a:pPr algn="l"/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items in Geriatric Depression Scale (GDS) and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Assessment of Human Immunodeficiency Virus Infection (FAHI) Quality of Life Instrument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A8EF3-6F36-4317-A832-1F19B44FD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" y="1481150"/>
            <a:ext cx="4981575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Column A</a:t>
            </a:r>
          </a:p>
          <a:p>
            <a:r>
              <a:rPr lang="en-US" dirty="0"/>
              <a:t>I have a lack of energy.</a:t>
            </a:r>
          </a:p>
          <a:p>
            <a:r>
              <a:rPr lang="en-US" dirty="0"/>
              <a:t>Do you feel happy most of the time?</a:t>
            </a:r>
          </a:p>
          <a:p>
            <a:r>
              <a:rPr lang="en-US" dirty="0"/>
              <a:t>Do you often get restless and fidgety?</a:t>
            </a:r>
          </a:p>
          <a:p>
            <a:r>
              <a:rPr lang="en-US" dirty="0"/>
              <a:t>I am concerned for what </a:t>
            </a:r>
          </a:p>
          <a:p>
            <a:pPr marL="0" indent="0">
              <a:buNone/>
            </a:pPr>
            <a:r>
              <a:rPr lang="en-US" dirty="0"/>
              <a:t>   the future holds for me.</a:t>
            </a:r>
          </a:p>
          <a:p>
            <a:r>
              <a:rPr lang="en-US" dirty="0"/>
              <a:t>Is your mind as clear as it used to be?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9AFDE9-9744-4502-ABD6-E95E879A8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2888" y="1486329"/>
            <a:ext cx="4343401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u="sng" dirty="0"/>
              <a:t>Column B</a:t>
            </a:r>
          </a:p>
          <a:p>
            <a:pPr marL="0" indent="0">
              <a:buNone/>
            </a:pPr>
            <a:r>
              <a:rPr lang="en-US" dirty="0"/>
              <a:t>Do you feel full of energy?</a:t>
            </a:r>
          </a:p>
          <a:p>
            <a:pPr marL="0" indent="0">
              <a:buNone/>
            </a:pPr>
            <a:r>
              <a:rPr lang="en-US" dirty="0"/>
              <a:t>I feel sad.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 feel nervous.</a:t>
            </a:r>
          </a:p>
          <a:p>
            <a:pPr marL="0" indent="0">
              <a:buNone/>
            </a:pPr>
            <a:r>
              <a:rPr lang="en-US" dirty="0"/>
              <a:t>                                        Are you hopeful about the future?</a:t>
            </a:r>
          </a:p>
          <a:p>
            <a:pPr marL="0" indent="0">
              <a:buNone/>
            </a:pPr>
            <a:r>
              <a:rPr lang="en-US" dirty="0"/>
              <a:t>My thinking is clear.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B3B5AE-550B-474A-B555-DFBAE5C5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6828A-F69B-4609-85BE-F136E4AE5787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F4048D1-0F87-43A9-980C-5625C12C17BD}"/>
                  </a:ext>
                </a:extLst>
              </p14:cNvPr>
              <p14:cNvContentPartPr/>
              <p14:nvPr/>
            </p14:nvContentPartPr>
            <p14:xfrm>
              <a:off x="203704" y="3478484"/>
              <a:ext cx="8539560" cy="144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F4048D1-0F87-43A9-980C-5625C12C17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064" y="3469844"/>
                <a:ext cx="8557200" cy="16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3DEF572A-A148-43B8-BC9E-26242A7D600E}"/>
              </a:ext>
            </a:extLst>
          </p:cNvPr>
          <p:cNvGrpSpPr/>
          <p:nvPr/>
        </p:nvGrpSpPr>
        <p:grpSpPr>
          <a:xfrm>
            <a:off x="177093" y="1773536"/>
            <a:ext cx="8841960" cy="4944240"/>
            <a:chOff x="159424" y="1642124"/>
            <a:chExt cx="8841960" cy="49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055FDA0-7AD7-4F46-8E51-7ED5D4A7EC83}"/>
                    </a:ext>
                  </a:extLst>
                </p14:cNvPr>
                <p14:cNvContentPartPr/>
                <p14:nvPr/>
              </p14:nvContentPartPr>
              <p14:xfrm>
                <a:off x="4784704" y="1642124"/>
                <a:ext cx="54000" cy="4944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055FDA0-7AD7-4F46-8E51-7ED5D4A7EC8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75704" y="1633124"/>
                  <a:ext cx="71640" cy="49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FF0C274-2878-4AD4-994F-1FB4FCD040A4}"/>
                    </a:ext>
                  </a:extLst>
                </p14:cNvPr>
                <p14:cNvContentPartPr/>
                <p14:nvPr/>
              </p14:nvContentPartPr>
              <p14:xfrm>
                <a:off x="212704" y="3488564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FF0C274-2878-4AD4-994F-1FB4FCD040A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3704" y="347956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5F6005A-419F-496A-AA7B-A39ACB211745}"/>
                    </a:ext>
                  </a:extLst>
                </p14:cNvPr>
                <p14:cNvContentPartPr/>
                <p14:nvPr/>
              </p14:nvContentPartPr>
              <p14:xfrm>
                <a:off x="159424" y="2298404"/>
                <a:ext cx="8841960" cy="108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5F6005A-419F-496A-AA7B-A39ACB21174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0784" y="2289764"/>
                  <a:ext cx="8859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A474333-9602-4572-A0AB-868E3C934A7D}"/>
                    </a:ext>
                  </a:extLst>
                </p14:cNvPr>
                <p14:cNvContentPartPr/>
                <p14:nvPr/>
              </p14:nvContentPartPr>
              <p14:xfrm>
                <a:off x="834424" y="4625084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A474333-9602-4572-A0AB-868E3C934A7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25424" y="461608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C2076C0-11FB-412A-877C-13F2E7665972}"/>
                  </a:ext>
                </a:extLst>
              </p14:cNvPr>
              <p14:cNvContentPartPr/>
              <p14:nvPr/>
            </p14:nvContentPartPr>
            <p14:xfrm>
              <a:off x="150424" y="545956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C2076C0-11FB-412A-877C-13F2E766597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1784" y="545056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76A5156-879E-40AC-BF6C-3302ABC16B46}"/>
                  </a:ext>
                </a:extLst>
              </p14:cNvPr>
              <p14:cNvContentPartPr/>
              <p14:nvPr/>
            </p14:nvContentPartPr>
            <p14:xfrm>
              <a:off x="150424" y="5449844"/>
              <a:ext cx="8743680" cy="134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76A5156-879E-40AC-BF6C-3302ABC16B4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784" y="5441204"/>
                <a:ext cx="87613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C64D2F9-0C76-420E-A308-DBA9CE44D3B2}"/>
                  </a:ext>
                </a:extLst>
              </p14:cNvPr>
              <p14:cNvContentPartPr/>
              <p14:nvPr/>
            </p14:nvContentPartPr>
            <p14:xfrm>
              <a:off x="141784" y="4206044"/>
              <a:ext cx="8735040" cy="180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C64D2F9-0C76-420E-A308-DBA9CE44D3B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2784" y="4197404"/>
                <a:ext cx="87526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F77B777-ACC5-467D-B722-2820B96849E6}"/>
                  </a:ext>
                </a:extLst>
              </p14:cNvPr>
              <p14:cNvContentPartPr/>
              <p14:nvPr/>
            </p14:nvContentPartPr>
            <p14:xfrm>
              <a:off x="4926904" y="2769644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F77B777-ACC5-467D-B722-2820B96849E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17904" y="276064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CF010D8-A2DF-4344-A90A-4FE19104CB48}"/>
                  </a:ext>
                </a:extLst>
              </p14:cNvPr>
              <p14:cNvContentPartPr/>
              <p14:nvPr/>
            </p14:nvContentPartPr>
            <p14:xfrm>
              <a:off x="5033104" y="269836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CF010D8-A2DF-4344-A90A-4FE19104CB4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24464" y="268936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74FDB6D2-501A-4ED7-8104-B131B142BB30}"/>
              </a:ext>
            </a:extLst>
          </p:cNvPr>
          <p:cNvGrpSpPr/>
          <p:nvPr/>
        </p:nvGrpSpPr>
        <p:grpSpPr>
          <a:xfrm>
            <a:off x="4908904" y="2716004"/>
            <a:ext cx="360" cy="360"/>
            <a:chOff x="4908904" y="271600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6A327CA-AE0F-4D02-8F6A-6D8042EDFBBC}"/>
                    </a:ext>
                  </a:extLst>
                </p14:cNvPr>
                <p14:cNvContentPartPr/>
                <p14:nvPr/>
              </p14:nvContentPartPr>
              <p14:xfrm>
                <a:off x="4908904" y="2716004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6A327CA-AE0F-4D02-8F6A-6D8042EDFBB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00264" y="270736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7F618F7-DE1D-4AD0-BD9A-0647B33A2BCC}"/>
                    </a:ext>
                  </a:extLst>
                </p14:cNvPr>
                <p14:cNvContentPartPr/>
                <p14:nvPr/>
              </p14:nvContentPartPr>
              <p14:xfrm>
                <a:off x="4908904" y="2716004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7F618F7-DE1D-4AD0-BD9A-0647B33A2BC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00264" y="270736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6FFC8A6-68FB-4628-B4C8-971653DA9D39}"/>
                  </a:ext>
                </a:extLst>
              </p14:cNvPr>
              <p14:cNvContentPartPr/>
              <p14:nvPr/>
            </p14:nvContentPartPr>
            <p14:xfrm>
              <a:off x="4962544" y="225448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6FFC8A6-68FB-4628-B4C8-971653DA9D3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53544" y="224548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0DEECEB-CAE8-4AE0-9D81-85B69DA18EA8}"/>
                  </a:ext>
                </a:extLst>
              </p14:cNvPr>
              <p14:cNvContentPartPr/>
              <p14:nvPr/>
            </p14:nvContentPartPr>
            <p14:xfrm>
              <a:off x="4882624" y="221020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0DEECEB-CAE8-4AE0-9D81-85B69DA18EA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73624" y="220120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7DB1703F-58C3-4E03-8B1F-3F80ACD798D5}"/>
              </a:ext>
            </a:extLst>
          </p:cNvPr>
          <p:cNvGrpSpPr/>
          <p:nvPr/>
        </p:nvGrpSpPr>
        <p:grpSpPr>
          <a:xfrm>
            <a:off x="3879304" y="2183564"/>
            <a:ext cx="360" cy="360"/>
            <a:chOff x="3879304" y="218356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C363A8E-8E7C-4432-AA77-54324C87AFB4}"/>
                    </a:ext>
                  </a:extLst>
                </p14:cNvPr>
                <p14:cNvContentPartPr/>
                <p14:nvPr/>
              </p14:nvContentPartPr>
              <p14:xfrm>
                <a:off x="3879304" y="2183564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C363A8E-8E7C-4432-AA77-54324C87AFB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70304" y="217492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DC1EB25-257B-4838-8105-16202FA77FB2}"/>
                    </a:ext>
                  </a:extLst>
                </p14:cNvPr>
                <p14:cNvContentPartPr/>
                <p14:nvPr/>
              </p14:nvContentPartPr>
              <p14:xfrm>
                <a:off x="3879304" y="2183564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DC1EB25-257B-4838-8105-16202FA77FB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70304" y="217492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BA86CFB-1ED8-4815-A684-AC183478A8B1}"/>
              </a:ext>
            </a:extLst>
          </p:cNvPr>
          <p:cNvGrpSpPr/>
          <p:nvPr/>
        </p:nvGrpSpPr>
        <p:grpSpPr>
          <a:xfrm>
            <a:off x="6000784" y="1792964"/>
            <a:ext cx="9360" cy="360"/>
            <a:chOff x="6000784" y="1792964"/>
            <a:chExt cx="9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0ECE003-08EE-48A1-AA5C-982D0B8D2D55}"/>
                    </a:ext>
                  </a:extLst>
                </p14:cNvPr>
                <p14:cNvContentPartPr/>
                <p14:nvPr/>
              </p14:nvContentPartPr>
              <p14:xfrm>
                <a:off x="6000784" y="1792964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0ECE003-08EE-48A1-AA5C-982D0B8D2D5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92144" y="178432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F60541A-95D0-4B97-AB14-BD7A4EA4C86B}"/>
                    </a:ext>
                  </a:extLst>
                </p14:cNvPr>
                <p14:cNvContentPartPr/>
                <p14:nvPr/>
              </p14:nvContentPartPr>
              <p14:xfrm>
                <a:off x="6009784" y="1792964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F60541A-95D0-4B97-AB14-BD7A4EA4C86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01144" y="178432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70F594A-B18F-4CB1-BA35-76E4236A6B0D}"/>
              </a:ext>
            </a:extLst>
          </p:cNvPr>
          <p:cNvGrpSpPr/>
          <p:nvPr/>
        </p:nvGrpSpPr>
        <p:grpSpPr>
          <a:xfrm>
            <a:off x="6009784" y="2183564"/>
            <a:ext cx="360" cy="360"/>
            <a:chOff x="6009784" y="218356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90FF513-80AA-45B8-AA38-9C92209BF939}"/>
                    </a:ext>
                  </a:extLst>
                </p14:cNvPr>
                <p14:cNvContentPartPr/>
                <p14:nvPr/>
              </p14:nvContentPartPr>
              <p14:xfrm>
                <a:off x="6009784" y="2183564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90FF513-80AA-45B8-AA38-9C92209BF93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01144" y="217492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CCBBA91-A8B9-4FAC-B758-9BA6500BDED4}"/>
                    </a:ext>
                  </a:extLst>
                </p14:cNvPr>
                <p14:cNvContentPartPr/>
                <p14:nvPr/>
              </p14:nvContentPartPr>
              <p14:xfrm>
                <a:off x="6009784" y="2183564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CCBBA91-A8B9-4FAC-B758-9BA6500BDED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01144" y="217492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D595A6-D2D0-48BB-8AF3-6490E6B6A1C9}"/>
              </a:ext>
            </a:extLst>
          </p:cNvPr>
          <p:cNvGrpSpPr/>
          <p:nvPr/>
        </p:nvGrpSpPr>
        <p:grpSpPr>
          <a:xfrm>
            <a:off x="4456384" y="1091324"/>
            <a:ext cx="360" cy="360"/>
            <a:chOff x="4456384" y="109132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C4F6CDF-1B25-4F64-9D80-BBD2A7F0AC99}"/>
                    </a:ext>
                  </a:extLst>
                </p14:cNvPr>
                <p14:cNvContentPartPr/>
                <p14:nvPr/>
              </p14:nvContentPartPr>
              <p14:xfrm>
                <a:off x="4456384" y="1091324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C4F6CDF-1B25-4F64-9D80-BBD2A7F0AC9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47744" y="108268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C83CA48-00E4-467C-B5CF-FD75C5637292}"/>
                    </a:ext>
                  </a:extLst>
                </p14:cNvPr>
                <p14:cNvContentPartPr/>
                <p14:nvPr/>
              </p14:nvContentPartPr>
              <p14:xfrm>
                <a:off x="4456384" y="1091324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C83CA48-00E4-467C-B5CF-FD75C563729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47744" y="108268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2133F09-C296-4586-AFAB-2ADA91FAF4D7}"/>
                    </a:ext>
                  </a:extLst>
                </p14:cNvPr>
                <p14:cNvContentPartPr/>
                <p14:nvPr/>
              </p14:nvContentPartPr>
              <p14:xfrm>
                <a:off x="4456384" y="1091324"/>
                <a:ext cx="36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2133F09-C296-4586-AFAB-2ADA91FAF4D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47744" y="108268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7302831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6660</TotalTime>
  <Words>2045</Words>
  <Application>Microsoft Office PowerPoint</Application>
  <PresentationFormat>On-screen Show (4:3)</PresentationFormat>
  <Paragraphs>160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Comic Sans MS</vt:lpstr>
      <vt:lpstr>Times New Roman</vt:lpstr>
      <vt:lpstr>Wingdings</vt:lpstr>
      <vt:lpstr>Custom Design</vt:lpstr>
      <vt:lpstr>Custom Design</vt:lpstr>
      <vt:lpstr>Custom Design</vt:lpstr>
      <vt:lpstr>Slide</vt:lpstr>
      <vt:lpstr> Depressive symptoms are “associated” with Health-Related Quality of Life </vt:lpstr>
      <vt:lpstr>PowerPoint Presentation</vt:lpstr>
      <vt:lpstr>Health-Related Quality of Life (HRQOL) refers to</vt:lpstr>
      <vt:lpstr>SF-36 HRQOL Instrument </vt:lpstr>
      <vt:lpstr>PowerPoint Presentation</vt:lpstr>
      <vt:lpstr>January 6, 2012  (10 cancer and 13 other conditions)</vt:lpstr>
      <vt:lpstr>Hays et al. (Quality of Life Research, 2014)</vt:lpstr>
      <vt:lpstr>#1. Olson et al. (Quality of Life Research, 2019)</vt:lpstr>
      <vt:lpstr>Example items in Geriatric Depression Scale (GDS) and Functional Assessment of Human Immunodeficiency Virus Infection (FAHI) Quality of Life Instrument    </vt:lpstr>
      <vt:lpstr>#2. Evans et al. (Quality of Life Research, 2007)</vt:lpstr>
      <vt:lpstr>#3. Lopes et al. (Nephron Clin Pract, 2010)</vt:lpstr>
      <vt:lpstr>#4. Wang et al. (Health and Quality of Life Outcomes, 2020)</vt:lpstr>
      <vt:lpstr>#5. He et al. (Health and Quality of Life Outcomes, 2021)</vt:lpstr>
      <vt:lpstr>#6. Mougianis et al. (J Pediatric Psychology, 2020)</vt:lpstr>
      <vt:lpstr>#7. Jia and Lubetkin (Health and Quality of Life Outcomes, 2017)</vt:lpstr>
      <vt:lpstr>PowerPoint Presentation</vt:lpstr>
      <vt:lpstr>#8. Baert et al. (European Journal of Preventive Cardiology, 2018)</vt:lpstr>
      <vt:lpstr>#8. Baert et al. (European Journal of Preventive Cardiology, 2018)</vt:lpstr>
      <vt:lpstr>#9. de Alencar et al. (Quality of Life Research, 2020)</vt:lpstr>
      <vt:lpstr>Summary </vt:lpstr>
      <vt:lpstr>PowerPoint Presentation</vt:lpstr>
      <vt:lpstr>Appendix Predictors of Gross Domestic Product</vt:lpstr>
      <vt:lpstr> How spending was defined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creator>Dept of Medicine</dc:creator>
  <cp:lastModifiedBy>Ron D Hays</cp:lastModifiedBy>
  <cp:revision>569</cp:revision>
  <cp:lastPrinted>2016-02-01T15:45:48Z</cp:lastPrinted>
  <dcterms:created xsi:type="dcterms:W3CDTF">2001-01-03T19:26:53Z</dcterms:created>
  <dcterms:modified xsi:type="dcterms:W3CDTF">2021-03-19T18:05:35Z</dcterms:modified>
</cp:coreProperties>
</file>