
<file path=[Content_Types].xml><?xml version="1.0" encoding="utf-8"?>
<Types xmlns="http://schemas.openxmlformats.org/package/2006/content-types">
  <Default Extension="png" ContentType="image/png"/>
  <Default Extension="jpg&amp;ehk=HZ630m1Bk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740" r:id="rId5"/>
  </p:sldMasterIdLst>
  <p:notesMasterIdLst>
    <p:notesMasterId r:id="rId33"/>
  </p:notesMasterIdLst>
  <p:handoutMasterIdLst>
    <p:handoutMasterId r:id="rId34"/>
  </p:handoutMasterIdLst>
  <p:sldIdLst>
    <p:sldId id="256" r:id="rId6"/>
    <p:sldId id="318" r:id="rId7"/>
    <p:sldId id="319" r:id="rId8"/>
    <p:sldId id="320" r:id="rId9"/>
    <p:sldId id="321" r:id="rId10"/>
    <p:sldId id="774" r:id="rId11"/>
    <p:sldId id="322" r:id="rId12"/>
    <p:sldId id="736" r:id="rId13"/>
    <p:sldId id="747" r:id="rId14"/>
    <p:sldId id="781" r:id="rId15"/>
    <p:sldId id="782" r:id="rId16"/>
    <p:sldId id="791" r:id="rId17"/>
    <p:sldId id="792" r:id="rId18"/>
    <p:sldId id="794" r:id="rId19"/>
    <p:sldId id="725" r:id="rId20"/>
    <p:sldId id="793" r:id="rId21"/>
    <p:sldId id="675" r:id="rId22"/>
    <p:sldId id="705" r:id="rId23"/>
    <p:sldId id="676" r:id="rId24"/>
    <p:sldId id="765" r:id="rId25"/>
    <p:sldId id="790" r:id="rId26"/>
    <p:sldId id="722" r:id="rId27"/>
    <p:sldId id="779" r:id="rId28"/>
    <p:sldId id="720" r:id="rId29"/>
    <p:sldId id="786" r:id="rId30"/>
    <p:sldId id="296" r:id="rId31"/>
    <p:sldId id="30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18"/>
    </p:cViewPr>
  </p:sorterViewPr>
  <p:notesViewPr>
    <p:cSldViewPr snapToGrid="0">
      <p:cViewPr varScale="1">
        <p:scale>
          <a:sx n="66" d="100"/>
          <a:sy n="66" d="100"/>
        </p:scale>
        <p:origin x="313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221D6-53FE-4F47-BB97-EEF47D3F5A05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E51FC-1996-4A6D-B3D8-56E890CF4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44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85432-6E72-4D4F-8E31-B524BFC7CB9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26CE3-600C-4C38-9210-B03AD8C96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4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6CE3-600C-4C38-9210-B03AD8C969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31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54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52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54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61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48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802C1-5907-497B-B172-6EE88F4E0FD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99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69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3840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9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87"/>
          <a:stretch/>
        </p:blipFill>
        <p:spPr>
          <a:xfrm>
            <a:off x="-1" y="5678"/>
            <a:ext cx="9182003" cy="5887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133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PROMIS section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429" y="3116268"/>
            <a:ext cx="3845824" cy="964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7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587"/>
            <a:ext cx="9144000" cy="58175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133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PROMIS section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429" y="3116268"/>
            <a:ext cx="3845824" cy="964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24" b="14483"/>
          <a:stretch/>
        </p:blipFill>
        <p:spPr>
          <a:xfrm>
            <a:off x="-1" y="-138298"/>
            <a:ext cx="9279301" cy="5997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133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Neuro-</a:t>
            </a:r>
            <a:r>
              <a:rPr lang="en-US" dirty="0" err="1"/>
              <a:t>QoL</a:t>
            </a:r>
            <a:r>
              <a:rPr lang="en-US" dirty="0"/>
              <a:t> section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429" y="3116268"/>
            <a:ext cx="3845824" cy="964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18" y="6158050"/>
            <a:ext cx="1618658" cy="4944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51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154"/>
          <a:stretch/>
        </p:blipFill>
        <p:spPr>
          <a:xfrm>
            <a:off x="0" y="0"/>
            <a:ext cx="9187543" cy="58250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133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Neuro-</a:t>
            </a:r>
            <a:r>
              <a:rPr lang="en-US" dirty="0" err="1"/>
              <a:t>QoL</a:t>
            </a:r>
            <a:r>
              <a:rPr lang="en-US" dirty="0"/>
              <a:t> section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429" y="3116268"/>
            <a:ext cx="3845824" cy="964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18" y="6158050"/>
            <a:ext cx="1618658" cy="4944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30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56"/>
          <a:stretch/>
        </p:blipFill>
        <p:spPr>
          <a:xfrm>
            <a:off x="-35599" y="0"/>
            <a:ext cx="9197888" cy="5926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133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ASCQ-Me section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429" y="3116268"/>
            <a:ext cx="3845824" cy="964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3" y="6216150"/>
            <a:ext cx="1491139" cy="5122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78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746"/>
          <a:stretch/>
        </p:blipFill>
        <p:spPr>
          <a:xfrm>
            <a:off x="-16042" y="-76912"/>
            <a:ext cx="9188532" cy="5952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133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ASCQ-Me section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429" y="3116268"/>
            <a:ext cx="3845824" cy="964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3" y="6216150"/>
            <a:ext cx="1491139" cy="5122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17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321"/>
          <a:stretch/>
        </p:blipFill>
        <p:spPr>
          <a:xfrm>
            <a:off x="-48126" y="0"/>
            <a:ext cx="9192126" cy="5906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133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NIH Toolbox section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429" y="3116268"/>
            <a:ext cx="3845824" cy="964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7" y="6116640"/>
            <a:ext cx="980101" cy="6381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09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839"/>
          <a:stretch/>
        </p:blipFill>
        <p:spPr>
          <a:xfrm>
            <a:off x="-50799" y="0"/>
            <a:ext cx="9211732" cy="5999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139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NIH Toolbox section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1435" y="3116268"/>
            <a:ext cx="3845824" cy="964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7" y="6116640"/>
            <a:ext cx="980101" cy="6381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26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42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3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7" r="1"/>
          <a:stretch/>
        </p:blipFill>
        <p:spPr>
          <a:xfrm>
            <a:off x="-9940" y="0"/>
            <a:ext cx="9153939" cy="689608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530449" y="110825"/>
            <a:ext cx="4523509" cy="44529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558153" y="4577666"/>
            <a:ext cx="4523509" cy="22465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40830" y="5340803"/>
            <a:ext cx="4476492" cy="1345802"/>
            <a:chOff x="2333754" y="5210175"/>
            <a:chExt cx="4476492" cy="1345802"/>
          </a:xfrm>
        </p:grpSpPr>
        <p:sp>
          <p:nvSpPr>
            <p:cNvPr id="36" name="Rectangle 35"/>
            <p:cNvSpPr/>
            <p:nvPr userDrawn="1"/>
          </p:nvSpPr>
          <p:spPr>
            <a:xfrm>
              <a:off x="2333754" y="5210175"/>
              <a:ext cx="4476492" cy="13458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2" t="7527" r="7270" b="16343"/>
            <a:stretch/>
          </p:blipFill>
          <p:spPr>
            <a:xfrm>
              <a:off x="2370221" y="5743074"/>
              <a:ext cx="914400" cy="78865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3356" y="6012265"/>
              <a:ext cx="827268" cy="53864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721" y="6124877"/>
              <a:ext cx="1258691" cy="38449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961" y="6109925"/>
              <a:ext cx="1223019" cy="420183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9371" y="5233565"/>
              <a:ext cx="3610166" cy="653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4380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27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34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31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56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71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3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41294" y="1417639"/>
            <a:ext cx="7261414" cy="4930775"/>
          </a:xfrm>
        </p:spPr>
        <p:txBody>
          <a:bodyPr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60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2390"/>
            <a:ext cx="9248776" cy="688913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530449" y="110825"/>
            <a:ext cx="4523509" cy="44529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558153" y="4577666"/>
            <a:ext cx="4523509" cy="22465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0830" y="5340803"/>
            <a:ext cx="4476492" cy="1345802"/>
            <a:chOff x="2333754" y="5210175"/>
            <a:chExt cx="4476492" cy="1345802"/>
          </a:xfrm>
        </p:grpSpPr>
        <p:sp>
          <p:nvSpPr>
            <p:cNvPr id="24" name="Rectangle 23"/>
            <p:cNvSpPr/>
            <p:nvPr userDrawn="1"/>
          </p:nvSpPr>
          <p:spPr>
            <a:xfrm>
              <a:off x="2333754" y="5210175"/>
              <a:ext cx="4476492" cy="13458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2" t="7527" r="7270" b="16343"/>
            <a:stretch/>
          </p:blipFill>
          <p:spPr>
            <a:xfrm>
              <a:off x="2370221" y="5743074"/>
              <a:ext cx="914400" cy="78865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3356" y="6012265"/>
              <a:ext cx="827268" cy="53864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721" y="6124877"/>
              <a:ext cx="1258691" cy="38449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961" y="6109925"/>
              <a:ext cx="1223019" cy="42018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9371" y="5233565"/>
              <a:ext cx="3610166" cy="653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424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6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4CDEE-DA80-4A6F-A8DB-4868DDA2922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9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4CDEE-DA80-4A6F-A8DB-4868DDA2922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4" y="6216150"/>
            <a:ext cx="1618658" cy="4944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6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4CDEE-DA80-4A6F-A8DB-4868DDA2922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3" y="6216150"/>
            <a:ext cx="1491139" cy="5122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7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4CDEE-DA80-4A6F-A8DB-4868DDA2922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7" y="6116640"/>
            <a:ext cx="980101" cy="6381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65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6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4069" y="64454"/>
            <a:ext cx="506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4CDEE-DA80-4A6F-A8DB-4868DDA29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4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25" r:id="rId2"/>
    <p:sldLayoutId id="2147483729" r:id="rId3"/>
    <p:sldLayoutId id="2147483686" r:id="rId4"/>
    <p:sldLayoutId id="2147483721" r:id="rId5"/>
    <p:sldLayoutId id="2147483722" r:id="rId6"/>
    <p:sldLayoutId id="2147483723" r:id="rId7"/>
    <p:sldLayoutId id="2147483724" r:id="rId8"/>
    <p:sldLayoutId id="2147483687" r:id="rId9"/>
    <p:sldLayoutId id="2147483726" r:id="rId10"/>
    <p:sldLayoutId id="2147483727" r:id="rId11"/>
    <p:sldLayoutId id="2147483731" r:id="rId12"/>
    <p:sldLayoutId id="2147483735" r:id="rId13"/>
    <p:sldLayoutId id="2147483733" r:id="rId14"/>
    <p:sldLayoutId id="2147483736" r:id="rId15"/>
    <p:sldLayoutId id="2147483732" r:id="rId16"/>
    <p:sldLayoutId id="214748373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739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B815DD9B-38F6-4F0A-9AD8-454E0E66BFED}" type="datetime4">
              <a:rPr lang="en-US"/>
              <a:pPr>
                <a:defRPr/>
              </a:pPr>
              <a:t>October 29, 2018</a:t>
            </a:fld>
            <a:endParaRPr lang="en-US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 smtClean="0"/>
            </a:lvl1pPr>
          </a:lstStyle>
          <a:p>
            <a:pPr>
              <a:defRPr/>
            </a:pPr>
            <a:fld id="{026F9B29-0F69-49E7-BB39-0EE1E8B92D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8266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videllis.ca/the-crtcs-annual-report-is-out-the-good-the-bad-the-weird-2/" TargetMode="External"/><Relationship Id="rId2" Type="http://schemas.openxmlformats.org/officeDocument/2006/relationships/image" Target="../media/image20.jpg&amp;ehk=HZ630m1Bk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ualityreportingcenter.com/wp-content/uploads/2016/02/IQR_20160126_QATranscript_vFINAL508.pdf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drhays@ucla.edu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measures.net/2019UserConference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63829" y="548101"/>
            <a:ext cx="9101470" cy="4331306"/>
          </a:xfrm>
        </p:spPr>
        <p:txBody>
          <a:bodyPr>
            <a:normAutofit fontScale="90000"/>
          </a:bodyPr>
          <a:lstStyle/>
          <a:p>
            <a:pPr>
              <a:spcAft>
                <a:spcPts val="1800"/>
              </a:spcAft>
            </a:pPr>
            <a:r>
              <a:rPr lang="en-US" sz="4000" b="1" dirty="0">
                <a:latin typeface="Comic Sans MS" panose="030F0702030302020204" pitchFamily="66" charset="0"/>
                <a:cs typeface="Courier New" panose="02070309020205020404" pitchFamily="49" charset="0"/>
              </a:rPr>
              <a:t>Consumer Assessment of Healthcare Providers and Systems (CAHPS®) Approach to Assessing Patient Experiences with Care in the U.S. </a:t>
            </a:r>
            <a:br>
              <a:rPr lang="en-US" sz="47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47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400" i="1" dirty="0">
                <a:latin typeface="Courier New" panose="02070309020205020404" pitchFamily="49" charset="0"/>
                <a:cs typeface="Courier New" panose="02070309020205020404" pitchFamily="49" charset="0"/>
              </a:rPr>
              <a:t>What Matters to You: Measuring Patient Experiences 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(Symposium 5)</a:t>
            </a:r>
            <a:b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100" dirty="0">
                <a:latin typeface="Courier New" panose="02070309020205020404" pitchFamily="49" charset="0"/>
                <a:cs typeface="Courier New" panose="02070309020205020404" pitchFamily="49" charset="0"/>
              </a:rPr>
              <a:t>October 27, 2018 (2:00-3:15pm)</a:t>
            </a:r>
            <a:b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100" dirty="0">
                <a:latin typeface="Courier New" panose="02070309020205020404" pitchFamily="49" charset="0"/>
                <a:cs typeface="Courier New" panose="02070309020205020404" pitchFamily="49" charset="0"/>
              </a:rPr>
              <a:t>Dublin, Ireland</a:t>
            </a:r>
            <a:b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3400" i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06490" y="3610948"/>
            <a:ext cx="7676272" cy="1183282"/>
          </a:xfrm>
        </p:spPr>
        <p:txBody>
          <a:bodyPr>
            <a:noAutofit/>
          </a:bodyPr>
          <a:lstStyle/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 descr="A close up of a device&#10;&#10;Description generated with high confidence">
            <a:extLst>
              <a:ext uri="{FF2B5EF4-FFF2-40B4-BE49-F238E27FC236}">
                <a16:creationId xmlns:a16="http://schemas.microsoft.com/office/drawing/2014/main" id="{750BFA0F-911B-4AC2-8156-9A0922817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00800" y="5215812"/>
            <a:ext cx="2743200" cy="1722863"/>
          </a:xfrm>
          <a:prstGeom prst="rect">
            <a:avLst/>
          </a:prstGeom>
        </p:spPr>
      </p:pic>
      <p:pic>
        <p:nvPicPr>
          <p:cNvPr id="5" name="Picture 3" descr="hays-burning-text.gif">
            <a:extLst>
              <a:ext uri="{FF2B5EF4-FFF2-40B4-BE49-F238E27FC236}">
                <a16:creationId xmlns:a16="http://schemas.microsoft.com/office/drawing/2014/main" id="{EC9E8B55-82C9-4407-82F7-AEC4E8D5B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5130635"/>
            <a:ext cx="4967287" cy="164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179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Use of and importance of patient experience surveys has grown…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458200" cy="3962400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CAHPS Hospital Survey (HCAHPS) data accounted for 30% of hospitals’ Total Performance Score in Value-Based Purchasing Program in FY2014</a:t>
            </a:r>
          </a:p>
          <a:p>
            <a:pPr marL="0" indent="0">
              <a:buNone/>
            </a:pP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330987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…greater scrutiny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B162CF-54A4-474D-86DF-DEF2AFD8F3D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70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Use of and importance of patient experience surveys has grown…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458200" cy="3962400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CAHPS Hospital Survey (HCAHPS) data accounted for 30% of hospitals’ Total Performance Score in Value-Based Purchasing Program in FY2014</a:t>
            </a:r>
          </a:p>
          <a:p>
            <a:pPr marL="0" indent="0">
              <a:buNone/>
            </a:pP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330987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…greater scrutiny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..and more misinformation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B162CF-54A4-474D-86DF-DEF2AFD8F3D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5" descr="Facebook issue prevents updates from being posted, liked [UPDAT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599745"/>
            <a:ext cx="2343150" cy="223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82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76091-6E7F-47D4-BCEF-D4FB530B774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00"/>
            <a:ext cx="9829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8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800" dirty="0">
                <a:latin typeface="Comic Sans MS" panose="030F0702030302020204" pitchFamily="66" charset="0"/>
              </a:rPr>
              <a:t>Providers motivated to fulfill patient desires, regardless of appropriateness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828800"/>
            <a:ext cx="9067800" cy="4297363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r>
              <a:rPr lang="en-US" sz="3400" dirty="0">
                <a:latin typeface="Comic Sans MS" panose="030F0702030302020204" pitchFamily="66" charset="0"/>
              </a:rPr>
              <a:t>“Pressure to get good ratings can lead to bad medicine.”</a:t>
            </a:r>
          </a:p>
          <a:p>
            <a:endParaRPr lang="en-US" sz="3400" dirty="0">
              <a:latin typeface="Comic Sans MS" panose="030F0702030302020204" pitchFamily="66" charset="0"/>
            </a:endParaRP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Dr. Stuart Younger, Professor of Bioethics and Psychiatry at the Case Western Reserve University (Hastings Center Report)</a:t>
            </a:r>
            <a:endParaRPr lang="en-US" sz="3000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81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DDDFF-7E80-4AB6-B01E-4D6261EA4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1749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October 7,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F7E4B7-69C7-4A0F-A4C1-587F46F62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3192"/>
            <a:ext cx="9144000" cy="559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0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r>
              <a:rPr lang="en-US" sz="3600" dirty="0">
                <a:latin typeface="Comic Sans MS" panose="030F0702030302020204" pitchFamily="66" charset="0"/>
              </a:rPr>
              <a:t>Providers motivated to fulfill patient desires, regardless of appropriateness?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532" y="1743880"/>
            <a:ext cx="9258300" cy="4525963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Higher intensity care is not related to better outcomes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Good communication is important in addressing unreasonable expectations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“Patient satisfaction can be maintained in the absence of request fulfillment if physicians address patient concerns in a patient-centered way.” (Fenton et al. 2012)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38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239250" cy="1143000"/>
          </a:xfrm>
        </p:spPr>
        <p:txBody>
          <a:bodyPr>
            <a:normAutofit fontScale="90000"/>
          </a:bodyPr>
          <a:lstStyle/>
          <a:p>
            <a:br>
              <a:rPr lang="en-US" sz="3800" dirty="0">
                <a:latin typeface="Comic Sans MS" panose="030F0702030302020204" pitchFamily="66" charset="0"/>
              </a:rPr>
            </a:br>
            <a:r>
              <a:rPr lang="en-US" sz="3800" dirty="0">
                <a:latin typeface="Comic Sans MS" panose="030F0702030302020204" pitchFamily="66" charset="0"/>
              </a:rPr>
              <a:t> HCAHPS Survey, Pain Management, and Opioid Misuse: The CMS Perspective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Clarifying Facts, Myths, and Approaches </a:t>
            </a:r>
          </a:p>
          <a:p>
            <a:pPr marL="0" indent="0">
              <a:buNone/>
            </a:pPr>
            <a:endParaRPr lang="en-US" sz="1300" dirty="0">
              <a:hlinkClick r:id="rId2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CMS believes that effective communication with patients about pain and treatment, including options other than prescription medicine when appropriate, is the preferred way to improve patient experience of care. 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 the process of developing the HCAHPS Survey, we did not find that experience with pain dominated patients’ overall assessment of the hospital experience.  </a:t>
            </a:r>
            <a:endParaRPr lang="en-US" sz="1300" dirty="0">
              <a:hlinkClick r:id="rId2"/>
            </a:endParaRPr>
          </a:p>
          <a:p>
            <a:pPr marL="0" indent="0">
              <a:buNone/>
            </a:pPr>
            <a:endParaRPr lang="en-US" sz="1300" dirty="0">
              <a:hlinkClick r:id="rId2"/>
            </a:endParaRPr>
          </a:p>
          <a:p>
            <a:pPr marL="0" indent="0">
              <a:buNone/>
            </a:pPr>
            <a:endParaRPr lang="en-US" sz="1300" dirty="0">
              <a:hlinkClick r:id="rId2"/>
            </a:endParaRPr>
          </a:p>
          <a:p>
            <a:pPr marL="0" indent="0">
              <a:buNone/>
            </a:pPr>
            <a:r>
              <a:rPr lang="en-US" sz="1300" dirty="0">
                <a:hlinkClick r:id="rId2"/>
              </a:rPr>
              <a:t>http://www.qualityreportingcenter.com/wp-content/uploads/2016/02/IQR_20160126_QATranscript_vFINAL508.pdf</a:t>
            </a:r>
            <a:endParaRPr lang="en-US" sz="13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2350" y="664654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78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186612" y="-194388"/>
            <a:ext cx="9330612" cy="11430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700" dirty="0">
                <a:latin typeface="Comic Sans MS" panose="030F0702030302020204" pitchFamily="66" charset="0"/>
              </a:rPr>
              <a:t>Fenton suggested patients can be “satisfied” to death.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3E040E7-FA3D-4667-845D-526128C74A0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6490"/>
            <a:ext cx="9144000" cy="826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58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906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Patient Experiences and Mortality: </a:t>
            </a:r>
            <a:br>
              <a:rPr lang="en-US" sz="3600" dirty="0">
                <a:latin typeface="Comic Sans MS" panose="030F0702030302020204" pitchFamily="66" charset="0"/>
              </a:rPr>
            </a:br>
            <a:r>
              <a:rPr lang="en-US" sz="3600" i="1" dirty="0">
                <a:solidFill>
                  <a:schemeClr val="tx1"/>
                </a:solidFill>
                <a:latin typeface="Comic Sans MS" panose="030F0702030302020204" pitchFamily="66" charset="0"/>
              </a:rPr>
              <a:t>Significant for Only One Item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90525" y="2133599"/>
          <a:ext cx="8382000" cy="3432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Patient Care Experience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Items</a:t>
                      </a:r>
                    </a:p>
                  </a:txBody>
                  <a:tcPr marL="8808" marR="880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All-Cause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Mortality</a:t>
                      </a:r>
                    </a:p>
                  </a:txBody>
                  <a:tcPr marL="8808" marR="880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Hazard Ratio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p-value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8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Rating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of healthcare 9-10 vs 0-8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8808" marR="880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1.10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0.15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2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Listen carefully to you 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8808" marR="88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0.98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0.76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Show respect for what you had to say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8808" marR="88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1.05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0.44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1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Explain things in a way that is easy to understand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8808" marR="88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rgbClr val="00CC00"/>
                          </a:solidFill>
                          <a:effectLst/>
                        </a:rPr>
                        <a:t>1.09</a:t>
                      </a:r>
                      <a:endParaRPr lang="en-US" sz="2000" baseline="0" dirty="0">
                        <a:solidFill>
                          <a:srgbClr val="00CC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rgbClr val="00CC00"/>
                          </a:solidFill>
                          <a:effectLst/>
                        </a:rPr>
                        <a:t>0.17</a:t>
                      </a:r>
                      <a:endParaRPr lang="en-US" sz="2000" baseline="0" dirty="0">
                        <a:solidFill>
                          <a:srgbClr val="00CC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1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Spend enough time with you 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8808" marR="88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rgbClr val="FF0000"/>
                          </a:solidFill>
                          <a:effectLst/>
                        </a:rPr>
                        <a:t>1.17</a:t>
                      </a:r>
                      <a:endParaRPr lang="en-US" sz="2000" baseline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rgbClr val="FF0000"/>
                          </a:solidFill>
                          <a:effectLst/>
                        </a:rPr>
                        <a:t>0.03</a:t>
                      </a:r>
                      <a:endParaRPr lang="en-US" sz="2000" baseline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5875893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0" baseline="30000" dirty="0">
                <a:solidFill>
                  <a:prstClr val="black"/>
                </a:solidFill>
                <a:latin typeface="Comic Sans MS" panose="030F0702030302020204" pitchFamily="66" charset="0"/>
              </a:rPr>
              <a:t>†</a:t>
            </a:r>
            <a:r>
              <a:rPr lang="en-US" sz="2000" i="0" baseline="30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0" dirty="0">
                <a:solidFill>
                  <a:prstClr val="black"/>
                </a:solidFill>
                <a:latin typeface="Comic Sans MS" panose="030F0702030302020204" pitchFamily="66" charset="0"/>
              </a:rPr>
              <a:t>“Always" versus “Never”/“Sometimes”/“Usually”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B162CF-54A4-474D-86DF-DEF2AFD8F3D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27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3" y="274638"/>
            <a:ext cx="8856617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itchFamily="66" charset="0"/>
              </a:rPr>
              <a:t>Is Receiving Better Technical Quality of Care Bad for Health?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3" y="1615141"/>
            <a:ext cx="8856617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800" dirty="0">
                <a:latin typeface="Comic Sans MS" panose="030F0702030302020204" pitchFamily="66" charset="0"/>
              </a:rPr>
              <a:t>Change in SF-12 PCS regressed on process of care aggregate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Hypothesized positive effect, but regression coefficient was </a:t>
            </a: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NOT SIGNIFICANT </a:t>
            </a: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	</a:t>
            </a: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	Unstandardized beta = </a:t>
            </a:r>
            <a:r>
              <a:rPr lang="en-US" sz="3600" u="sng" dirty="0">
                <a:latin typeface="Comic Sans MS" panose="030F0702030302020204" pitchFamily="66" charset="0"/>
              </a:rPr>
              <a:t>-1.41</a:t>
            </a:r>
            <a:r>
              <a:rPr lang="en-US" sz="3600" dirty="0">
                <a:latin typeface="Comic Sans MS" panose="030F0702030302020204" pitchFamily="66" charset="0"/>
              </a:rPr>
              <a:t>, p =.</a:t>
            </a:r>
            <a:r>
              <a:rPr lang="en-US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188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r>
              <a:rPr lang="en-US" sz="2800" i="1" dirty="0">
                <a:latin typeface="Comic Sans MS" panose="030F0702030302020204" pitchFamily="66" charset="0"/>
              </a:rPr>
              <a:t>Kahn et al. (2007), </a:t>
            </a:r>
            <a:r>
              <a:rPr lang="en-US" sz="2800" i="1" u="sng" dirty="0">
                <a:latin typeface="Comic Sans MS" panose="030F0702030302020204" pitchFamily="66" charset="0"/>
              </a:rPr>
              <a:t>Health Services Research</a:t>
            </a:r>
            <a:r>
              <a:rPr lang="en-US" sz="2800" i="1" dirty="0">
                <a:latin typeface="Comic Sans MS" panose="030F0702030302020204" pitchFamily="66" charset="0"/>
              </a:rPr>
              <a:t>, Article of Year</a:t>
            </a:r>
          </a:p>
        </p:txBody>
      </p:sp>
      <p:sp>
        <p:nvSpPr>
          <p:cNvPr id="4" name="Rectangle 3"/>
          <p:cNvSpPr/>
          <p:nvPr/>
        </p:nvSpPr>
        <p:spPr>
          <a:xfrm>
            <a:off x="5016136" y="2514600"/>
            <a:ext cx="1384663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SF-12 PCS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2514600"/>
            <a:ext cx="1606731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Process</a:t>
            </a:r>
          </a:p>
          <a:p>
            <a:pPr algn="ctr"/>
            <a:r>
              <a:rPr lang="en-US" sz="2400" dirty="0"/>
              <a:t>of care</a:t>
            </a:r>
          </a:p>
        </p:txBody>
      </p:sp>
      <p:cxnSp>
        <p:nvCxnSpPr>
          <p:cNvPr id="7" name="Straight Arrow Connector 6"/>
          <p:cNvCxnSpPr>
            <a:endCxn id="4" idx="1"/>
          </p:cNvCxnSpPr>
          <p:nvPr/>
        </p:nvCxnSpPr>
        <p:spPr>
          <a:xfrm>
            <a:off x="3892731" y="2971800"/>
            <a:ext cx="112340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026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   </a:t>
            </a:r>
            <a:r>
              <a:rPr lang="en-US" b="1" dirty="0"/>
              <a:t>Disclosures </a:t>
            </a:r>
            <a:br>
              <a:rPr lang="en-US" b="1" dirty="0"/>
            </a:b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621" y="1595336"/>
            <a:ext cx="8287965" cy="456865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400" dirty="0"/>
              <a:t> Professor, UCLA Department of Medicine, Division of General Internal Medicine and Health Services Research (</a:t>
            </a:r>
            <a:r>
              <a:rPr lang="en-US" sz="3400" dirty="0">
                <a:hlinkClick r:id="rId2"/>
              </a:rPr>
              <a:t>drhays@ucla.edu</a:t>
            </a:r>
            <a:r>
              <a:rPr lang="en-US" sz="34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400" dirty="0"/>
              <a:t> Affiliated Adjunct Researcher, RAND Health Program</a:t>
            </a:r>
          </a:p>
          <a:p>
            <a:endParaRPr lang="en-US" sz="3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400" dirty="0"/>
              <a:t> Presentation funded by: </a:t>
            </a:r>
          </a:p>
          <a:p>
            <a:pPr marL="0" indent="0">
              <a:buNone/>
            </a:pPr>
            <a:endParaRPr lang="en-US" sz="3400" dirty="0"/>
          </a:p>
          <a:p>
            <a:pPr lvl="1"/>
            <a:r>
              <a:rPr lang="en-US" sz="3000" dirty="0"/>
              <a:t>Agency for Healthcare Research and Quality(AHRQ) for Consumer Assessment of Healthcare Providers and Systems (CAHPS®) project</a:t>
            </a:r>
          </a:p>
          <a:p>
            <a:pPr lvl="1"/>
            <a:endParaRPr lang="en-US" sz="3000" dirty="0"/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392312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74" y="228601"/>
            <a:ext cx="8697502" cy="1445146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Patient Reports are Weakly Related to Clinical Indicators</a:t>
            </a:r>
            <a:br>
              <a:rPr lang="en-US" sz="3200" dirty="0">
                <a:latin typeface="Comic Sans MS" panose="030F0702030302020204" pitchFamily="66" charset="0"/>
              </a:rPr>
            </a:b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68686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74" y="228601"/>
            <a:ext cx="8697502" cy="1445146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Patient Reports are Weakly Related to Clinical Indicators</a:t>
            </a:r>
            <a:br>
              <a:rPr lang="en-US" sz="3200" dirty="0">
                <a:latin typeface="Comic Sans MS" panose="030F0702030302020204" pitchFamily="66" charset="0"/>
              </a:rPr>
            </a:br>
            <a:endParaRPr lang="en-US" sz="3000" dirty="0"/>
          </a:p>
        </p:txBody>
      </p:sp>
      <p:pic>
        <p:nvPicPr>
          <p:cNvPr id="5" name="Picture 4" descr="cropped-journal-stacks-600p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1" y="3427610"/>
            <a:ext cx="2924140" cy="15461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6828" y="1922584"/>
            <a:ext cx="4746046" cy="150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Systematic review (55 studies)</a:t>
            </a:r>
          </a:p>
          <a:p>
            <a:pPr marL="342900" indent="-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Wide range of disease areas, setting, designs, and outcome measures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333853" y="3689467"/>
            <a:ext cx="1950418" cy="7314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5465709" y="2915492"/>
            <a:ext cx="3458589" cy="2236859"/>
          </a:xfrm>
          <a:prstGeom prst="hexagon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64474" y="2944116"/>
            <a:ext cx="2461056" cy="222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2113" lvl="1" indent="-279400">
              <a:lnSpc>
                <a:spcPct val="9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Patient experience</a:t>
            </a:r>
          </a:p>
          <a:p>
            <a:pPr marL="392113" lvl="1" indent="-279400">
              <a:lnSpc>
                <a:spcPct val="9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Patient safety </a:t>
            </a:r>
          </a:p>
          <a:p>
            <a:pPr marL="392113" lvl="1" indent="-279400">
              <a:lnSpc>
                <a:spcPct val="9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Clinical effectiveness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45088" y="1972507"/>
            <a:ext cx="2970985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Consistent Positive Associations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76200" y="5562600"/>
            <a:ext cx="27379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Kemp, K. A., Santana, M. J., Southern, D. A., McCormack, B., &amp; </a:t>
            </a:r>
            <a:r>
              <a:rPr lang="en-US" sz="2000" dirty="0" err="1"/>
              <a:t>Quan</a:t>
            </a:r>
            <a:r>
              <a:rPr lang="en-US" sz="2000" dirty="0"/>
              <a:t>, H. (2016). </a:t>
            </a:r>
          </a:p>
          <a:p>
            <a:r>
              <a:rPr lang="en-US" sz="2000" dirty="0"/>
              <a:t>Association of inpatient hospital experience with patient safety </a:t>
            </a:r>
          </a:p>
          <a:p>
            <a:r>
              <a:rPr lang="en-US" sz="2000" dirty="0"/>
              <a:t>indicators: A cross-sectional Canadian study.  BMJ Open, 2016;6: e011242</a:t>
            </a:r>
          </a:p>
        </p:txBody>
      </p:sp>
    </p:spTree>
    <p:extLst>
      <p:ext uri="{BB962C8B-B14F-4D97-AF65-F5344CB8AC3E}">
        <p14:creationId xmlns:p14="http://schemas.microsoft.com/office/powerpoint/2010/main" val="1792727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14300" y="274638"/>
            <a:ext cx="92583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Patient-reported data cannot be fairly compared across providers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116" y="1600200"/>
            <a:ext cx="9093884" cy="4525963"/>
          </a:xfrm>
        </p:spPr>
        <p:txBody>
          <a:bodyPr/>
          <a:lstStyle/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My patients are different (e.g., sicker) than patients of other providers</a:t>
            </a:r>
          </a:p>
          <a:p>
            <a:r>
              <a:rPr lang="en-US" dirty="0">
                <a:latin typeface="Comic Sans MS" panose="030F0702030302020204" pitchFamily="66" charset="0"/>
              </a:rPr>
              <a:t>Patient reports are determined by factors outside the control of the provider</a:t>
            </a:r>
          </a:p>
          <a:p>
            <a:pPr marL="457200" lvl="1" indent="0">
              <a:buNone/>
            </a:pPr>
            <a:r>
              <a:rPr lang="en-US" dirty="0">
                <a:latin typeface="Comic Sans MS" panose="030F0702030302020204" pitchFamily="66" charset="0"/>
              </a:rPr>
              <a:t>-&gt; Patient characteristics that are systematically related to patient reports and not indicative of care quality included in </a:t>
            </a:r>
            <a:r>
              <a:rPr lang="en-US" dirty="0" err="1">
                <a:latin typeface="Comic Sans MS" panose="030F0702030302020204" pitchFamily="66" charset="0"/>
              </a:rPr>
              <a:t>casemix</a:t>
            </a:r>
            <a:r>
              <a:rPr lang="en-US" dirty="0">
                <a:latin typeface="Comic Sans MS" panose="030F0702030302020204" pitchFamily="66" charset="0"/>
              </a:rPr>
              <a:t> adjustment.</a:t>
            </a:r>
          </a:p>
          <a:p>
            <a:pPr marL="457200" lvl="1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e.g., older age, lower education, better self-rated health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76091-6E7F-47D4-BCEF-D4FB530B774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" name="Picture 1" descr="Espero que os sirvan para descubrir nuevos conceptos a la vez que os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1391057"/>
            <a:ext cx="914400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5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14300" y="274638"/>
            <a:ext cx="92583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Collecting patient experience data is too burdensome and expensive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116" y="1828800"/>
            <a:ext cx="9093884" cy="4297363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  <a:cs typeface="Times New Roman" panose="02020603050405020304" pitchFamily="18" charset="0"/>
              </a:rPr>
              <a:t>Patients are more burdened by invasive medical tests than responding to surveys.</a:t>
            </a:r>
          </a:p>
          <a:p>
            <a:endParaRPr lang="en-US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omic Sans MS" panose="030F0702030302020204" pitchFamily="66" charset="0"/>
                <a:cs typeface="Times New Roman" panose="02020603050405020304" pitchFamily="18" charset="0"/>
              </a:rPr>
              <a:t>Survey data collection is not free but newer technologies can reduce  costs.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76091-6E7F-47D4-BCEF-D4FB530B774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84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14300" y="274638"/>
            <a:ext cx="92583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Patient surveys are subjective and do not provide valid information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116" y="1828800"/>
            <a:ext cx="9093884" cy="4297363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Patient reports are “subjective” and providers have concerns about their scientific properties (Boyce et al., 2014, </a:t>
            </a:r>
            <a:r>
              <a:rPr lang="en-US" u="sng" dirty="0">
                <a:latin typeface="Comic Sans MS" panose="030F0702030302020204" pitchFamily="66" charset="0"/>
              </a:rPr>
              <a:t>Implementation Science</a:t>
            </a:r>
            <a:r>
              <a:rPr lang="en-US" dirty="0">
                <a:latin typeface="Comic Sans MS" panose="030F0702030302020204" pitchFamily="66" charset="0"/>
              </a:rPr>
              <a:t>)</a:t>
            </a:r>
          </a:p>
          <a:p>
            <a:pPr lvl="1"/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Patient reports are as reliable (and valid) as clinical measures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</a:rPr>
              <a:t>Hahn, E. A. et al.,  (2007).  Precision of health-related quality of life data compared with other clinical measures.  </a:t>
            </a:r>
            <a:r>
              <a:rPr lang="en-US" sz="2400" u="sng" dirty="0">
                <a:latin typeface="Comic Sans MS" panose="030F0702030302020204" pitchFamily="66" charset="0"/>
              </a:rPr>
              <a:t>Mayo Clinic Proceedings</a:t>
            </a:r>
            <a:r>
              <a:rPr lang="en-US" sz="2400" dirty="0">
                <a:latin typeface="Comic Sans MS" panose="030F0702030302020204" pitchFamily="66" charset="0"/>
              </a:rPr>
              <a:t>, 82 (10), 1244-1254.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76091-6E7F-47D4-BCEF-D4FB530B774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5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23" y="-76200"/>
            <a:ext cx="8991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Example of CAHPS </a:t>
            </a:r>
            <a:r>
              <a:rPr lang="en-US" dirty="0">
                <a:latin typeface="Comic Sans MS" panose="030F0702030302020204" pitchFamily="66" charset="0"/>
              </a:rPr>
              <a:t>Team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9376"/>
            <a:ext cx="8991600" cy="5287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>
                <a:latin typeface="Comic Sans MS" panose="030F0702030302020204" pitchFamily="66" charset="0"/>
              </a:rPr>
              <a:t>	</a:t>
            </a:r>
            <a:r>
              <a:rPr lang="en-US" sz="3000" dirty="0" err="1">
                <a:latin typeface="Comic Sans MS" panose="030F0702030302020204" pitchFamily="66" charset="0"/>
              </a:rPr>
              <a:t>Cefalu</a:t>
            </a:r>
            <a:r>
              <a:rPr lang="en-US" sz="3000" dirty="0">
                <a:latin typeface="Comic Sans MS" panose="030F0702030302020204" pitchFamily="66" charset="0"/>
              </a:rPr>
              <a:t> M.S., Elliott, M. N., </a:t>
            </a:r>
            <a:r>
              <a:rPr lang="en-US" sz="3000" dirty="0" err="1">
                <a:latin typeface="Comic Sans MS" panose="030F0702030302020204" pitchFamily="66" charset="0"/>
              </a:rPr>
              <a:t>Setodji</a:t>
            </a:r>
            <a:r>
              <a:rPr lang="en-US" sz="3000" dirty="0">
                <a:latin typeface="Comic Sans MS" panose="030F0702030302020204" pitchFamily="66" charset="0"/>
              </a:rPr>
              <a:t>, C. M. Cleary, P. M., &amp; Hays, R. D. (2018 </a:t>
            </a:r>
            <a:r>
              <a:rPr lang="en-US" sz="3000" dirty="0" err="1">
                <a:latin typeface="Comic Sans MS" panose="030F0702030302020204" pitchFamily="66" charset="0"/>
              </a:rPr>
              <a:t>epub</a:t>
            </a:r>
            <a:r>
              <a:rPr lang="en-US" sz="3000" dirty="0">
                <a:latin typeface="Comic Sans MS" panose="030F0702030302020204" pitchFamily="66" charset="0"/>
              </a:rPr>
              <a:t>). The role of multidimensionality in hospital quality reporting.   </a:t>
            </a:r>
            <a:r>
              <a:rPr lang="en-US" sz="3000" u="sng" dirty="0">
                <a:latin typeface="Comic Sans MS" panose="030F0702030302020204" pitchFamily="66" charset="0"/>
              </a:rPr>
              <a:t>Health Services Research</a:t>
            </a:r>
            <a:r>
              <a:rPr lang="en-US" sz="30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3000" dirty="0">
                <a:latin typeface="Comic Sans MS" panose="030F0702030302020204" pitchFamily="66" charset="0"/>
              </a:rPr>
              <a:t>           Price, R. A. et al.  (2014). Examining the role of patient experience surveys in measuring health care quality.  </a:t>
            </a:r>
            <a:r>
              <a:rPr lang="en-US" sz="3000" u="sng" dirty="0">
                <a:latin typeface="Comic Sans MS" panose="030F0702030302020204" pitchFamily="66" charset="0"/>
              </a:rPr>
              <a:t>Medical Care Research and Review</a:t>
            </a:r>
            <a:r>
              <a:rPr lang="en-US" sz="3000" dirty="0">
                <a:latin typeface="Comic Sans MS" panose="030F0702030302020204" pitchFamily="66" charset="0"/>
              </a:rPr>
              <a:t>, </a:t>
            </a:r>
            <a:r>
              <a:rPr lang="en-US" sz="3000" u="sng" dirty="0">
                <a:latin typeface="Comic Sans MS" panose="030F0702030302020204" pitchFamily="66" charset="0"/>
              </a:rPr>
              <a:t>71</a:t>
            </a:r>
            <a:r>
              <a:rPr lang="en-US" sz="3000" dirty="0">
                <a:latin typeface="Comic Sans MS" panose="030F0702030302020204" pitchFamily="66" charset="0"/>
              </a:rPr>
              <a:t>, 522-554.</a:t>
            </a:r>
          </a:p>
          <a:p>
            <a:pPr marL="0" indent="0">
              <a:buNone/>
            </a:pPr>
            <a:r>
              <a:rPr lang="en-US" sz="3000" dirty="0">
                <a:latin typeface="Comic Sans MS" panose="030F0702030302020204" pitchFamily="66" charset="0"/>
              </a:rPr>
              <a:t>	Price, R. A. et al.  (2015). Should health care providers be accountable for patients’ care experiences?  </a:t>
            </a:r>
            <a:r>
              <a:rPr lang="en-US" sz="3000" u="sng" dirty="0">
                <a:latin typeface="Comic Sans MS" panose="030F0702030302020204" pitchFamily="66" charset="0"/>
              </a:rPr>
              <a:t>JGIM</a:t>
            </a:r>
            <a:r>
              <a:rPr lang="en-US" sz="3000" dirty="0">
                <a:latin typeface="Comic Sans MS" panose="030F0702030302020204" pitchFamily="66" charset="0"/>
              </a:rPr>
              <a:t>, </a:t>
            </a:r>
            <a:r>
              <a:rPr lang="en-US" sz="3000" u="sng" dirty="0">
                <a:latin typeface="Comic Sans MS" panose="030F0702030302020204" pitchFamily="66" charset="0"/>
              </a:rPr>
              <a:t>30</a:t>
            </a:r>
            <a:r>
              <a:rPr lang="en-US" sz="3000" dirty="0">
                <a:latin typeface="Comic Sans MS" panose="030F0702030302020204" pitchFamily="66" charset="0"/>
              </a:rPr>
              <a:t>, 253-256.</a:t>
            </a:r>
          </a:p>
          <a:p>
            <a:pPr marL="0" indent="0">
              <a:buNone/>
            </a:pPr>
            <a:r>
              <a:rPr lang="en-US" sz="3000" dirty="0">
                <a:latin typeface="Comic Sans MS" panose="030F0702030302020204" pitchFamily="66" charset="0"/>
              </a:rPr>
              <a:t>	Xu, X., et al. (2014).  Methodological considerations when studying the association between patient-reported care experiences and mortality. </a:t>
            </a:r>
            <a:r>
              <a:rPr lang="en-US" sz="3000" u="sng" dirty="0">
                <a:latin typeface="Comic Sans MS" panose="030F0702030302020204" pitchFamily="66" charset="0"/>
              </a:rPr>
              <a:t>Health Services Research</a:t>
            </a:r>
            <a:r>
              <a:rPr lang="en-US" sz="3000" dirty="0">
                <a:latin typeface="Comic Sans MS" panose="030F0702030302020204" pitchFamily="66" charset="0"/>
              </a:rPr>
              <a:t>. 50(4), 1146-61.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55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42" y="-139852"/>
            <a:ext cx="9032358" cy="132556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5" name="Picture 3" descr="hays-burning-text.gif">
            <a:extLst>
              <a:ext uri="{FF2B5EF4-FFF2-40B4-BE49-F238E27FC236}">
                <a16:creationId xmlns:a16="http://schemas.microsoft.com/office/drawing/2014/main" id="{92350F12-4A69-468E-914B-3FE37598F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177" y="4991542"/>
            <a:ext cx="4967287" cy="164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result for comic about critics of patient surveys">
            <a:extLst>
              <a:ext uri="{FF2B5EF4-FFF2-40B4-BE49-F238E27FC236}">
                <a16:creationId xmlns:a16="http://schemas.microsoft.com/office/drawing/2014/main" id="{3A454652-6939-4F8A-BB2E-783556528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469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933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master header/text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468818" cy="3931437"/>
          </a:xfrm>
        </p:spPr>
        <p:txBody>
          <a:bodyPr/>
          <a:lstStyle/>
          <a:p>
            <a:r>
              <a:rPr lang="en-US" dirty="0"/>
              <a:t>Calibri 28 font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58720"/>
          </a:xfrm>
          <a:prstGeom prst="rect">
            <a:avLst/>
          </a:prstGeom>
          <a:gradFill>
            <a:gsLst>
              <a:gs pos="0">
                <a:srgbClr val="819B75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258" y="18121"/>
            <a:ext cx="6161647" cy="22405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4787" y="2439133"/>
            <a:ext cx="8434426" cy="3079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500"/>
              </a:spcBef>
            </a:pPr>
            <a:r>
              <a:rPr lang="en-US" sz="2400" b="1" dirty="0">
                <a:solidFill>
                  <a:srgbClr val="819B75"/>
                </a:solidFill>
              </a:rPr>
              <a:t>SAVE THE DATE</a:t>
            </a:r>
            <a:br>
              <a:rPr lang="en-US" sz="2400" b="1" dirty="0">
                <a:solidFill>
                  <a:srgbClr val="819B75"/>
                </a:solidFill>
              </a:rPr>
            </a:br>
            <a:r>
              <a:rPr lang="en-US" sz="2000" b="1" dirty="0" err="1"/>
              <a:t>HealthMeasures</a:t>
            </a:r>
            <a:r>
              <a:rPr lang="en-US" sz="2000" b="1" dirty="0"/>
              <a:t> User Conference</a:t>
            </a:r>
            <a:br>
              <a:rPr lang="en-US" sz="2000" b="1" dirty="0"/>
            </a:br>
            <a:r>
              <a:rPr lang="en-US" sz="2000" b="1" dirty="0"/>
              <a:t>June 4 – 6, 2019   Chicago, Illinois</a:t>
            </a:r>
            <a:br>
              <a:rPr lang="en-US" sz="2000" b="1" dirty="0"/>
            </a:br>
            <a:endParaRPr lang="en-US" sz="2000" b="1" dirty="0"/>
          </a:p>
          <a:p>
            <a:pPr marL="228600" lvl="0" indent="-228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dirty="0"/>
              <a:t>For researchers, clinicians, and others using PROMIS®, Neuro-</a:t>
            </a:r>
            <a:r>
              <a:rPr lang="en-US" dirty="0" err="1"/>
              <a:t>QoL</a:t>
            </a:r>
            <a:r>
              <a:rPr lang="en-US" dirty="0"/>
              <a:t>, ASCQ-Me®, and NIH Toolbox®</a:t>
            </a:r>
          </a:p>
          <a:p>
            <a:pPr marL="228600" indent="-228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dirty="0"/>
              <a:t>Case studies, expert training, peer-to-peer learning, and opportunities for networking and collaboration</a:t>
            </a:r>
          </a:p>
          <a:p>
            <a:pPr marL="228600" lvl="0" indent="-228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dirty="0"/>
              <a:t>Call for Proposals now available at </a:t>
            </a:r>
            <a:r>
              <a:rPr lang="en-US" dirty="0">
                <a:hlinkClick r:id="rId3"/>
              </a:rPr>
              <a:t>www.HealthMeasures.net/2019UserConference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096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33" y="121232"/>
            <a:ext cx="8506478" cy="90914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Comic Sans MS" panose="030F0702030302020204" pitchFamily="66" charset="0"/>
              </a:rPr>
              <a:t>Quality of care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10528" y="4085242"/>
            <a:ext cx="4007586" cy="251476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</a:rPr>
              <a:t>Focus has been on expert consensus about clinical process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</a:rPr>
              <a:t>Variant of RAND Delphi Method</a:t>
            </a:r>
          </a:p>
        </p:txBody>
      </p:sp>
      <p:pic>
        <p:nvPicPr>
          <p:cNvPr id="4" name="Picture 3" descr="doctor_male_patien_1368608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5" y="1689048"/>
            <a:ext cx="350520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3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33" y="153130"/>
            <a:ext cx="8506478" cy="90914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Comic Sans MS" panose="030F0702030302020204" pitchFamily="66" charset="0"/>
              </a:rPr>
              <a:t>Quality of care measurement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10920" y="1353142"/>
            <a:ext cx="4631493" cy="16556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But how patients perceive their care is also important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Patient reports about care are used to assess the patient’s experiences.</a:t>
            </a:r>
          </a:p>
        </p:txBody>
      </p:sp>
      <p:pic>
        <p:nvPicPr>
          <p:cNvPr id="7" name="Picture 6" descr="Alan-Stott-cancer-patient-0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20" y="3299660"/>
            <a:ext cx="4206240" cy="2523744"/>
          </a:xfrm>
          <a:prstGeom prst="rect">
            <a:avLst/>
          </a:prstGeom>
        </p:spPr>
      </p:pic>
      <p:pic>
        <p:nvPicPr>
          <p:cNvPr id="8" name="Picture 7" descr="doctor_male_patien_1368608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5" y="1689048"/>
            <a:ext cx="3505200" cy="219456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10528" y="4085242"/>
            <a:ext cx="4007586" cy="251476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2400" dirty="0">
                <a:solidFill>
                  <a:schemeClr val="tx2"/>
                </a:solidFill>
              </a:rPr>
              <a:t>Focus has been on expert consensus about clinical process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2400" dirty="0">
                <a:solidFill>
                  <a:schemeClr val="tx2"/>
                </a:solidFill>
              </a:rPr>
              <a:t>Variant of RAND Delphi Method</a:t>
            </a:r>
          </a:p>
        </p:txBody>
      </p:sp>
    </p:spTree>
    <p:extLst>
      <p:ext uri="{BB962C8B-B14F-4D97-AF65-F5344CB8AC3E}">
        <p14:creationId xmlns:p14="http://schemas.microsoft.com/office/powerpoint/2010/main" val="1793322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96" y="76200"/>
            <a:ext cx="9116604" cy="909141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solidFill>
                  <a:schemeClr val="tx2"/>
                </a:solidFill>
                <a:latin typeface="Comic Sans MS" panose="030F0702030302020204" pitchFamily="66" charset="0"/>
              </a:rPr>
              <a:t>Consumer Assessment of Healthcare Providers </a:t>
            </a:r>
            <a:br>
              <a:rPr lang="en-US" sz="3000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en-US" sz="3000" dirty="0">
                <a:solidFill>
                  <a:schemeClr val="tx2"/>
                </a:solidFill>
                <a:latin typeface="Comic Sans MS" panose="030F0702030302020204" pitchFamily="66" charset="0"/>
              </a:rPr>
              <a:t>and Systems (CAHPS®) Approach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03596" y="1981200"/>
            <a:ext cx="5078003" cy="46388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</a:rPr>
              <a:t>Focus on what patients want to know about AND can accurately report about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solidFill>
                  <a:schemeClr val="tx2"/>
                </a:solidFill>
              </a:rPr>
              <a:t>Communication with health care provider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solidFill>
                  <a:schemeClr val="tx2"/>
                </a:solidFill>
              </a:rPr>
              <a:t>Access to care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solidFill>
                  <a:schemeClr val="tx2"/>
                </a:solidFill>
              </a:rPr>
              <a:t>Staff courtesy and respect</a:t>
            </a:r>
          </a:p>
          <a:p>
            <a:pPr lvl="1">
              <a:lnSpc>
                <a:spcPct val="90000"/>
              </a:lnSpc>
              <a:defRPr/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3200400"/>
            <a:ext cx="3887239" cy="30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3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306"/>
            <a:ext cx="8534400" cy="1143000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chemeClr val="tx2"/>
                </a:solidFill>
                <a:latin typeface="Comic Sans MS" panose="030F0702030302020204" pitchFamily="66" charset="0"/>
              </a:rPr>
              <a:t>CAHPS relies on </a:t>
            </a:r>
            <a:r>
              <a:rPr lang="en-US" sz="3800" u="sng" dirty="0">
                <a:solidFill>
                  <a:schemeClr val="tx2"/>
                </a:solidFill>
                <a:latin typeface="Comic Sans MS" panose="030F0702030302020204" pitchFamily="66" charset="0"/>
              </a:rPr>
              <a:t>reports about care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17847" y="1775374"/>
            <a:ext cx="7964974" cy="4376791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133600"/>
            <a:ext cx="662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often did your personal doctor explain things in a way that was easy to understand?</a:t>
            </a:r>
          </a:p>
          <a:p>
            <a:endParaRPr lang="en-US" dirty="0"/>
          </a:p>
          <a:p>
            <a:r>
              <a:rPr lang="en-US" dirty="0"/>
              <a:t>[ ]  Never</a:t>
            </a:r>
          </a:p>
          <a:p>
            <a:r>
              <a:rPr lang="en-US" dirty="0"/>
              <a:t>[ ]  Sometimes</a:t>
            </a:r>
          </a:p>
          <a:p>
            <a:r>
              <a:rPr lang="en-US" dirty="0"/>
              <a:t>[ ]  Usually</a:t>
            </a:r>
          </a:p>
          <a:p>
            <a:r>
              <a:rPr lang="en-US" dirty="0"/>
              <a:t>[ ]  Always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87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9-04 at 4.25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99" y="1495565"/>
            <a:ext cx="2741812" cy="2044608"/>
          </a:xfrm>
          <a:prstGeom prst="rect">
            <a:avLst/>
          </a:prstGeom>
        </p:spPr>
      </p:pic>
      <p:pic>
        <p:nvPicPr>
          <p:cNvPr id="6" name="Picture 5" descr="Screen shot 2013-09-04 at 4.27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30" y="4013167"/>
            <a:ext cx="2746784" cy="2376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9600" y="969418"/>
            <a:ext cx="2668054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/>
              <a:t>Ambulatory Care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1052" y="3527480"/>
            <a:ext cx="2431387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</a:rPr>
              <a:t>Facility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427653" y="2233492"/>
            <a:ext cx="1035692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140461" y="4203961"/>
            <a:ext cx="4991209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Hospital Survey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Nursing Hom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 Survey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In-Center Hemodialysis Survey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endParaRPr lang="en-US" sz="2000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432097" y="4808395"/>
            <a:ext cx="1035692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Left Bracket 16"/>
          <p:cNvSpPr/>
          <p:nvPr/>
        </p:nvSpPr>
        <p:spPr>
          <a:xfrm>
            <a:off x="4475674" y="1113406"/>
            <a:ext cx="129709" cy="2262382"/>
          </a:xfrm>
          <a:prstGeom prst="leftBracket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ket 17"/>
          <p:cNvSpPr/>
          <p:nvPr/>
        </p:nvSpPr>
        <p:spPr>
          <a:xfrm>
            <a:off x="4467788" y="4263319"/>
            <a:ext cx="173204" cy="938240"/>
          </a:xfrm>
          <a:prstGeom prst="leftBracket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60110" y="969418"/>
            <a:ext cx="47295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spcAft>
                <a:spcPts val="300"/>
              </a:spcAft>
            </a:pPr>
            <a:endParaRPr lang="en-U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Clinician &amp; Group Survey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Dental Plan Survey</a:t>
            </a:r>
            <a:endParaRPr lang="en-U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ECHO® Survey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Health Plan Survey</a:t>
            </a:r>
            <a:r>
              <a:rPr 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Home Health Care Survey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Surgical Care Survey 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endParaRPr lang="en-U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spcAft>
                <a:spcPts val="300"/>
              </a:spcAft>
            </a:pPr>
            <a:endParaRPr lang="en-U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6200" y="-16398"/>
            <a:ext cx="90678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Comic Sans MS" panose="030F0702030302020204" pitchFamily="66" charset="0"/>
              </a:rPr>
              <a:t>CAHPS has a family of surveys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17740" y="5290417"/>
            <a:ext cx="30194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483903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04800"/>
            <a:ext cx="9142413" cy="136326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CAHPS Tipping Point was its </a:t>
            </a:r>
            <a:br>
              <a:rPr lang="en-US" sz="3600" dirty="0">
                <a:latin typeface="Comic Sans MS" panose="030F0702030302020204" pitchFamily="66" charset="0"/>
              </a:rPr>
            </a:br>
            <a:r>
              <a:rPr lang="en-US" sz="3600" dirty="0">
                <a:latin typeface="Comic Sans MS" panose="030F0702030302020204" pitchFamily="66" charset="0"/>
              </a:rPr>
              <a:t>Widespread Adoption</a:t>
            </a:r>
          </a:p>
        </p:txBody>
      </p:sp>
      <p:pic>
        <p:nvPicPr>
          <p:cNvPr id="7" name="Picture 4" descr="cahps-logo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4219"/>
            <a:ext cx="4005136" cy="162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2279" y="5372101"/>
            <a:ext cx="5338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1F497D"/>
                </a:solidFill>
                <a:latin typeface="Franklin Gothic Book"/>
              </a:rPr>
              <a:t>. . . and its link to payment through ACA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26700" y="5453774"/>
            <a:ext cx="975209" cy="246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pic>
        <p:nvPicPr>
          <p:cNvPr id="6" name="Picture 5" descr="DoDlogo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25" y="3071960"/>
            <a:ext cx="1318096" cy="1318440"/>
          </a:xfrm>
          <a:prstGeom prst="rect">
            <a:avLst/>
          </a:prstGeom>
        </p:spPr>
      </p:pic>
      <p:pic>
        <p:nvPicPr>
          <p:cNvPr id="10" name="Picture 9" descr="NCQAlogo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328" y="1814239"/>
            <a:ext cx="1682984" cy="993203"/>
          </a:xfrm>
          <a:prstGeom prst="rect">
            <a:avLst/>
          </a:prstGeom>
        </p:spPr>
      </p:pic>
      <p:pic>
        <p:nvPicPr>
          <p:cNvPr id="13" name="Picture 12" descr="OPMSeal-logo.pn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69" y="3700280"/>
            <a:ext cx="1314450" cy="1310726"/>
          </a:xfrm>
          <a:prstGeom prst="rect">
            <a:avLst/>
          </a:prstGeom>
        </p:spPr>
      </p:pic>
      <p:pic>
        <p:nvPicPr>
          <p:cNvPr id="12" name="Picture 11" descr="ACA imag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0" y="4752150"/>
            <a:ext cx="856703" cy="1095528"/>
          </a:xfrm>
          <a:prstGeom prst="rect">
            <a:avLst/>
          </a:prstGeom>
        </p:spPr>
      </p:pic>
      <p:pic>
        <p:nvPicPr>
          <p:cNvPr id="14" name="Picture 13" descr="Screen shot 2013-09-20 at 4.17.25 PM.pn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891" y="1911388"/>
            <a:ext cx="2234413" cy="845889"/>
          </a:xfrm>
          <a:prstGeom prst="rect">
            <a:avLst/>
          </a:prstGeom>
        </p:spPr>
      </p:pic>
      <p:pic>
        <p:nvPicPr>
          <p:cNvPr id="4" name="Picture 3" descr="Screen shot 2013-09-20 at 4.20.26 PM.pn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014" y="2777419"/>
            <a:ext cx="1228571" cy="828675"/>
          </a:xfrm>
          <a:prstGeom prst="rect">
            <a:avLst/>
          </a:prstGeom>
        </p:spPr>
      </p:pic>
      <p:pic>
        <p:nvPicPr>
          <p:cNvPr id="9" name="Picture 8" descr="Medicaid-Logo.jpg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08" y="2690553"/>
            <a:ext cx="1240155" cy="9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1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42340"/>
            <a:ext cx="9144000" cy="516961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Public reporting of CAHPS Data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49474" y="1596132"/>
            <a:ext cx="2100026" cy="2257521"/>
            <a:chOff x="6146083" y="975579"/>
            <a:chExt cx="2528132" cy="3045014"/>
          </a:xfrm>
        </p:grpSpPr>
        <p:pic>
          <p:nvPicPr>
            <p:cNvPr id="3" name="Picture 2" descr="10050L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9823" y="975579"/>
              <a:ext cx="2354392" cy="304501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146083" y="1020620"/>
              <a:ext cx="2506060" cy="293711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medcare1xjpg-9dfd99f52d328a54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72" y="3136579"/>
            <a:ext cx="2868422" cy="2664243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78213" y="2153274"/>
            <a:ext cx="5664201" cy="343472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400"/>
              </a:spcBef>
            </a:pPr>
            <a:r>
              <a:rPr lang="en-US" sz="2400" dirty="0">
                <a:ea typeface="ＭＳ Ｐゴシック" pitchFamily="34" charset="-128"/>
              </a:rPr>
              <a:t>Centers for Medicare &amp; Medicaid Services (CMS) reports MCAHPS data by plan and state</a:t>
            </a:r>
          </a:p>
          <a:p>
            <a:pPr lvl="1">
              <a:lnSpc>
                <a:spcPct val="90000"/>
              </a:lnSpc>
              <a:spcBef>
                <a:spcPts val="1400"/>
              </a:spcBef>
            </a:pPr>
            <a:r>
              <a:rPr lang="en-US" sz="2000" dirty="0">
                <a:ea typeface="ＭＳ Ｐゴシック" pitchFamily="34" charset="-128"/>
              </a:rPr>
              <a:t>Mails booklets</a:t>
            </a:r>
          </a:p>
          <a:p>
            <a:pPr lvl="1">
              <a:lnSpc>
                <a:spcPct val="90000"/>
              </a:lnSpc>
              <a:spcBef>
                <a:spcPts val="1400"/>
              </a:spcBef>
            </a:pPr>
            <a:r>
              <a:rPr lang="en-US" sz="2000" dirty="0">
                <a:ea typeface="ＭＳ Ｐゴシック" pitchFamily="34" charset="-128"/>
              </a:rPr>
              <a:t>Online tool </a:t>
            </a:r>
          </a:p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en-US" sz="2400" dirty="0">
                <a:ea typeface="ＭＳ Ｐゴシック" pitchFamily="34" charset="-128"/>
              </a:rPr>
              <a:t>Helps beneficiaries choose coverage</a:t>
            </a:r>
          </a:p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en-US" sz="2400" dirty="0">
                <a:ea typeface="ＭＳ Ｐゴシック" pitchFamily="34" charset="-128"/>
              </a:rPr>
              <a:t>Makes plan performance transparent</a:t>
            </a:r>
          </a:p>
        </p:txBody>
      </p:sp>
    </p:spTree>
    <p:extLst>
      <p:ext uri="{BB962C8B-B14F-4D97-AF65-F5344CB8AC3E}">
        <p14:creationId xmlns:p14="http://schemas.microsoft.com/office/powerpoint/2010/main" val="1881706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C30195DD319E4EB9F665762508A33C" ma:contentTypeVersion="0" ma:contentTypeDescription="Create a new document." ma:contentTypeScope="" ma:versionID="8e87d172d574ff4a9e28cb63a5c5d88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6D8DA7-4E17-4DFF-B901-D33A84C551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31F197E-891E-46A9-B9C0-F98D22CC274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FC70278-BD00-4268-9F70-6A925AA418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4201</TotalTime>
  <Words>1006</Words>
  <Application>Microsoft Office PowerPoint</Application>
  <PresentationFormat>On-screen Show (4:3)</PresentationFormat>
  <Paragraphs>190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ＭＳ Ｐゴシック</vt:lpstr>
      <vt:lpstr>Arial</vt:lpstr>
      <vt:lpstr>Calibri</vt:lpstr>
      <vt:lpstr>Calibri Light</vt:lpstr>
      <vt:lpstr>Comic Sans MS</vt:lpstr>
      <vt:lpstr>Courier New</vt:lpstr>
      <vt:lpstr>Franklin Gothic Book</vt:lpstr>
      <vt:lpstr>Times New Roman</vt:lpstr>
      <vt:lpstr>Wingdings</vt:lpstr>
      <vt:lpstr>Office Theme</vt:lpstr>
      <vt:lpstr>Custom Design</vt:lpstr>
      <vt:lpstr>Consumer Assessment of Healthcare Providers and Systems (CAHPS®) Approach to Assessing Patient Experiences with Care in the U.S.   What Matters to You: Measuring Patient Experiences (Symposium 5) October 27, 2018 (2:00-3:15pm) Dublin, Ireland </vt:lpstr>
      <vt:lpstr>    Disclosures  </vt:lpstr>
      <vt:lpstr>Quality of care measurement</vt:lpstr>
      <vt:lpstr>Quality of care measurement</vt:lpstr>
      <vt:lpstr>Consumer Assessment of Healthcare Providers  and Systems (CAHPS®) Approach </vt:lpstr>
      <vt:lpstr>CAHPS relies on reports about care</vt:lpstr>
      <vt:lpstr>CAHPS has a family of surveys</vt:lpstr>
      <vt:lpstr>CAHPS Tipping Point was its  Widespread Adoption</vt:lpstr>
      <vt:lpstr>Public reporting of CAHPS Data</vt:lpstr>
      <vt:lpstr>Use of and importance of patient experience surveys has grown…</vt:lpstr>
      <vt:lpstr>Use of and importance of patient experience surveys has grown…</vt:lpstr>
      <vt:lpstr>PowerPoint Presentation</vt:lpstr>
      <vt:lpstr>Providers motivated to fulfill patient desires, regardless of appropriateness</vt:lpstr>
      <vt:lpstr>October 7, 2018</vt:lpstr>
      <vt:lpstr>Providers motivated to fulfill patient desires, regardless of appropriateness?</vt:lpstr>
      <vt:lpstr>  HCAHPS Survey, Pain Management, and Opioid Misuse: The CMS Perspective </vt:lpstr>
      <vt:lpstr> Fenton suggested patients can be “satisfied” to death.</vt:lpstr>
      <vt:lpstr>Patient Experiences and Mortality:  Significant for Only One Item</vt:lpstr>
      <vt:lpstr>Is Receiving Better Technical Quality of Care Bad for Health?  </vt:lpstr>
      <vt:lpstr>Patient Reports are Weakly Related to Clinical Indicators </vt:lpstr>
      <vt:lpstr>Patient Reports are Weakly Related to Clinical Indicators </vt:lpstr>
      <vt:lpstr>Patient-reported data cannot be fairly compared across providers</vt:lpstr>
      <vt:lpstr>Collecting patient experience data is too burdensome and expensive </vt:lpstr>
      <vt:lpstr>Patient surveys are subjective and do not provide valid information</vt:lpstr>
      <vt:lpstr>Example of CAHPS Team Responses</vt:lpstr>
      <vt:lpstr>Questions?</vt:lpstr>
      <vt:lpstr>This is a master header/text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 E Rothrock</dc:creator>
  <cp:lastModifiedBy>Ron Hays</cp:lastModifiedBy>
  <cp:revision>255</cp:revision>
  <dcterms:created xsi:type="dcterms:W3CDTF">2016-08-31T18:46:29Z</dcterms:created>
  <dcterms:modified xsi:type="dcterms:W3CDTF">2018-10-29T16:02:28Z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0x010100F5C30195DD319E4EB9F665762508A33C</vt:lpwstr>
  </property>
</Properties>
</file>