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4856" r:id="rId2"/>
    <p:sldMasterId id="2147485112" r:id="rId3"/>
    <p:sldMasterId id="2147485110" r:id="rId4"/>
    <p:sldMasterId id="2147485111" r:id="rId5"/>
    <p:sldMasterId id="2147483672" r:id="rId6"/>
    <p:sldMasterId id="2147485114" r:id="rId7"/>
    <p:sldMasterId id="2147485115" r:id="rId8"/>
  </p:sldMasterIdLst>
  <p:notesMasterIdLst>
    <p:notesMasterId r:id="rId26"/>
  </p:notesMasterIdLst>
  <p:handoutMasterIdLst>
    <p:handoutMasterId r:id="rId27"/>
  </p:handoutMasterIdLst>
  <p:sldIdLst>
    <p:sldId id="314" r:id="rId9"/>
    <p:sldId id="500" r:id="rId10"/>
    <p:sldId id="560" r:id="rId11"/>
    <p:sldId id="573" r:id="rId12"/>
    <p:sldId id="543" r:id="rId13"/>
    <p:sldId id="552" r:id="rId14"/>
    <p:sldId id="586" r:id="rId15"/>
    <p:sldId id="567" r:id="rId16"/>
    <p:sldId id="568" r:id="rId17"/>
    <p:sldId id="555" r:id="rId18"/>
    <p:sldId id="556" r:id="rId19"/>
    <p:sldId id="557" r:id="rId20"/>
    <p:sldId id="569" r:id="rId21"/>
    <p:sldId id="558" r:id="rId22"/>
    <p:sldId id="564" r:id="rId23"/>
    <p:sldId id="589" r:id="rId24"/>
    <p:sldId id="590" r:id="rId25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422" autoAdjust="0"/>
  </p:normalViewPr>
  <p:slideViewPr>
    <p:cSldViewPr snapToObjects="1">
      <p:cViewPr varScale="1">
        <p:scale>
          <a:sx n="65" d="100"/>
          <a:sy n="65" d="100"/>
        </p:scale>
        <p:origin x="632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8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FDC22AD-C92C-4071-871D-5B2EE1A71F1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1000D1C-4C93-45E8-AA1D-4A11EFB19F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2B6E4D22-5071-4800-A437-57AAF55B065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16019C37-9AB2-4BA9-B4D0-77D7F0281E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2E56BC8-0AE9-483C-B5C2-2D86BA657D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>
            <a:extLst>
              <a:ext uri="{FF2B5EF4-FFF2-40B4-BE49-F238E27FC236}">
                <a16:creationId xmlns:a16="http://schemas.microsoft.com/office/drawing/2014/main" id="{E32581EE-48AD-4FD9-A1B4-69330B0FA8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>
            <a:extLst>
              <a:ext uri="{FF2B5EF4-FFF2-40B4-BE49-F238E27FC236}">
                <a16:creationId xmlns:a16="http://schemas.microsoft.com/office/drawing/2014/main" id="{8E9828C8-6BE8-4CDB-9411-ED6702A41E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417" y="1"/>
            <a:ext cx="3078058" cy="46958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256EDF1B-D507-43B7-B4EF-DB549E1056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03263"/>
            <a:ext cx="62579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9" name="Rectangle 1029">
            <a:extLst>
              <a:ext uri="{FF2B5EF4-FFF2-40B4-BE49-F238E27FC236}">
                <a16:creationId xmlns:a16="http://schemas.microsoft.com/office/drawing/2014/main" id="{85A6B377-7E4F-49AC-8F88-8F98F5108D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60" y="4458651"/>
            <a:ext cx="5209756" cy="4226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8550" name="Rectangle 1030">
            <a:extLst>
              <a:ext uri="{FF2B5EF4-FFF2-40B4-BE49-F238E27FC236}">
                <a16:creationId xmlns:a16="http://schemas.microsoft.com/office/drawing/2014/main" id="{839F04CF-64DA-4028-954A-9272A5EAC0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>
            <a:extLst>
              <a:ext uri="{FF2B5EF4-FFF2-40B4-BE49-F238E27FC236}">
                <a16:creationId xmlns:a16="http://schemas.microsoft.com/office/drawing/2014/main" id="{127CD22D-A50A-4A93-A662-553306C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17" y="8918893"/>
            <a:ext cx="3078058" cy="4695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203" tIns="47101" rIns="94203" bIns="4710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C15C813-2134-4ADD-8D2E-7E8B82EC9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660E2F75-E36F-4A0C-B934-1569E8F0E6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917" indent="-29138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5536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2070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8602" indent="-23247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7174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15745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74317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2888" indent="-2324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6A7323-EB77-4636-8EBC-2DFDB9593CC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99A9B64-0C8F-45CD-94F5-6889AEDB1F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8625" y="706438"/>
            <a:ext cx="6248400" cy="3516312"/>
          </a:xfrm>
          <a:ln w="12700" cap="flat">
            <a:solidFill>
              <a:schemeClr val="tx1"/>
            </a:solidFill>
          </a:ln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178A2CD-9640-4413-9D2E-C6AD4DF76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767" y="4458651"/>
            <a:ext cx="5212943" cy="422624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484" tIns="46743" rIns="93484" bIns="46743"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11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1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0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973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32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83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9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4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975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56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8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6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2DDD5-9B88-4ED1-9AEC-64561376885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88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39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7925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5C813-2134-4ADD-8D2E-7E8B82EC91B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04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130639"/>
            <a:ext cx="11658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9601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29B4A7-B3CD-4FC7-A2C8-27FD5A4CC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06098-3BAF-4336-AB36-E3CC7710CE8A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EE616E-D8A0-4513-AEB1-23C63A5E0E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65A7A0-5860-4B78-A02A-73C1CC1487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02CBB-8F95-475B-8821-526A766218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3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5299C4-1285-428C-BBF6-0DCB4D62C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82DD-6EC3-4750-A665-0F0D2BE02DA5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EEE0AF-2519-479D-B1B6-087AC3C49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AD34F5-0780-4658-8548-96A0188D9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526D-478F-464C-AF7B-FD281543E6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12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1" y="274852"/>
            <a:ext cx="30861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274852"/>
            <a:ext cx="90297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E03BF-711C-49A8-9AB0-C2A3E659FA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DBF1E-0661-44BD-AB74-94FA901EC789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734A07-429A-4066-BD3D-EBF4A6A8A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3A8066-6B36-4D2C-AFEE-264A96CE6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9314E-C767-451A-B5CC-E567D5DE2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0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5037B-FCB1-4779-B8B6-30850C9EE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3D93C-3C87-40CC-A003-FC232C7A5302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C35436-46D2-4444-BAC5-1F8658A6E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5511C-C587-4FCE-BB5C-EC27A5A114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817EB-B8D3-49C3-B25A-2C49CB46A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869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522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646A-9749-47DB-B0AB-40731B3AD6B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70CD0-FBBF-48D8-9D85-3523005D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3269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829800" y="6245225"/>
            <a:ext cx="1955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829800" y="6245225"/>
            <a:ext cx="21590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9232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DE98-FFB0-4895-84D1-88E28C8935BB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89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88217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3845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9490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02613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856D-B0F0-4240-BB47-EB95057D2CB9}" type="datetime1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749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69" y="4407114"/>
            <a:ext cx="116586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69" y="2906713"/>
            <a:ext cx="116586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CE6F59-B409-4ECF-B169-441D7A010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EF46-3240-48B4-B5BE-B4B1B999D251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BC31D-8BCB-44C2-ABFF-FF040A0979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0CBB2E-2A9A-45AD-BB90-E74FA0456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821F7-F683-42FD-9A11-A9C9EC915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9236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29552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21643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A-B17C-4A0E-995B-71429FC9E4ED}" type="datetime1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89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1" y="1600206"/>
            <a:ext cx="6057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2DCED0-A787-4381-8CB9-36EECB287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E6F6-8D8E-4A24-A87B-6903EF5290FA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58E470-7DB8-4813-A5AE-2CC0A167D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8F982-2BE8-46C3-9429-C6279BF0A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1C2EE-9E68-4AE6-886F-9B71EBD84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24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60602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60602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698" y="1535113"/>
            <a:ext cx="60626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698" y="2174875"/>
            <a:ext cx="60626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9D65B9-1034-4BB9-835B-EEF0EC135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08D79-5ACC-4AFF-B6A4-247C3D6E79DB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5941F2-D196-4B6A-8A2B-6D7843AA1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942873-2C52-444A-A0F0-7FE0C25B0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84155-1EF3-418C-B8F7-643FDB196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35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E2884E-833F-452C-B665-C67AAC4DB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29D56-6F59-4D3C-855B-46E955E31AF9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F43D8A-2A4E-4250-B13E-0D0194B4D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A7A027-55B4-44B0-AA3D-740CB64A9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9920C-0A0F-4839-BDD1-F2A6F5DFC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04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02E745-6249-4B38-852C-FACD1A2D5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4D9EE-B5ED-48AD-A518-7F715FECAA99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169F0F-6B14-4DC1-B3B2-CA330822F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49AB24-A426-496C-90E7-8D8E18D06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6828A-F69B-4609-85BE-F136E4AE57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74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7" y="273050"/>
            <a:ext cx="451246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6" y="273264"/>
            <a:ext cx="76676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7" y="1435103"/>
            <a:ext cx="451246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2D653-F1D8-4CDA-8FCA-DFB9A1E4E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E125-3983-44FC-8DFA-D9DC3A508379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1B2052-9122-4C96-8145-5FE4CD981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5023D-D92C-49AC-B879-9D1B8D65E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E79F-EB9B-44B2-9531-B7B4724A8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64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4800600"/>
            <a:ext cx="8229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612775"/>
            <a:ext cx="8229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5367338"/>
            <a:ext cx="8229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B95122-F9D7-4874-88F7-15B1A87DE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7619-A1AF-4E66-AD8C-3EB0AC6DD3A8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2E3C3-805C-4278-BB8D-214148AF9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2755EB-2A01-4ED2-80F0-98C787DB0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38BD-3AF4-4C8A-BC1D-3C99D01DC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01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4B96A0-6E9C-4004-8263-2D51F85E9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2BC6FC-4ABB-4317-AEED-D279A3575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79274724-CA78-4E53-B3A3-541E90B4C5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8DB6AD9A-DB8A-4342-A680-757799406409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3F64E0E-CC08-4F15-9F0B-97A430A2A3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01DB636B-671E-4E61-A72A-519DBBB862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B59ABD37-ECB4-4740-BCA6-BF95679B4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3" r:id="rId1"/>
    <p:sldLayoutId id="2147484853" r:id="rId2"/>
    <p:sldLayoutId id="2147484844" r:id="rId3"/>
    <p:sldLayoutId id="2147484845" r:id="rId4"/>
    <p:sldLayoutId id="2147484846" r:id="rId5"/>
    <p:sldLayoutId id="2147484847" r:id="rId6"/>
    <p:sldLayoutId id="2147484848" r:id="rId7"/>
    <p:sldLayoutId id="2147484849" r:id="rId8"/>
    <p:sldLayoutId id="2147484850" r:id="rId9"/>
    <p:sldLayoutId id="2147484851" r:id="rId10"/>
    <p:sldLayoutId id="21474848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EA7A8C-81E0-4569-ADB9-A6DC32121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5B4D65-3173-4D2B-A61C-5C4C3AE8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81044BA7-CC57-4520-950D-0C78CF4339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38463AC0-90C4-4E69-B78F-56529D14A938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DAC50586-BF8D-49A8-8BCF-3DAF15341B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7B204A60-23A4-4F7B-8361-146D766172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1B04ED0-5318-4B28-8A45-54F0F16AB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3" r:id="rId1"/>
    <p:sldLayoutId id="2147483654" r:id="rId2"/>
    <p:sldLayoutId id="2147484868" r:id="rId3"/>
    <p:sldLayoutId id="2147484860" r:id="rId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3A80E7-C0C8-4362-BAE8-620BCCF05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19575F-96F8-4816-9986-5DC20B763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C61EB7BA-DC42-4B64-9C4A-CDF720E1E8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F9F53867-A156-4D76-8B72-1E4902389D56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52C41856-AEDE-491C-8947-F090A9B6A5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87DAAFA-44C6-4A3E-99CF-F906E5F5CE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F112E49-DC63-4E40-A068-460D47A1D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87084B-0C99-4BE0-BE35-CFE57BA7C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BC9B9D-D803-4F29-9056-B79E90F64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1"/>
            <a:ext cx="1234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>
            <a:extLst>
              <a:ext uri="{FF2B5EF4-FFF2-40B4-BE49-F238E27FC236}">
                <a16:creationId xmlns:a16="http://schemas.microsoft.com/office/drawing/2014/main" id="{64E214A1-5CE5-4A17-8973-6FD706398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4D8E6758-F4BF-4BF1-82DE-EAD2F7AECCC6}" type="datetime4">
              <a:rPr lang="en-US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5A4AD2E-32E3-424E-B2B4-4CA305E69F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>
            <a:extLst>
              <a:ext uri="{FF2B5EF4-FFF2-40B4-BE49-F238E27FC236}">
                <a16:creationId xmlns:a16="http://schemas.microsoft.com/office/drawing/2014/main" id="{E978411C-B7B0-4A3A-82F0-62CB0B815C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0F064C7D-D541-4EA8-891E-4E0F5D090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646A-9749-47DB-B0AB-40731B3AD6B6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0CD0-FBBF-48D8-9D85-3523005DB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1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1234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3"/>
            <a:ext cx="1234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6300" y="6245225"/>
            <a:ext cx="434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5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29800" y="6245225"/>
            <a:ext cx="3200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5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B6AD9A-DB8A-4342-A680-757799406409}" type="datetime4">
              <a:rPr lang="en-US" smtClean="0"/>
              <a:pPr>
                <a:defRPr/>
              </a:pPr>
              <a:t>October 18,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9ABD37-ECB4-4740-BCA6-BF95679B4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6" r:id="rId1"/>
    <p:sldLayoutId id="2147485117" r:id="rId2"/>
    <p:sldLayoutId id="2147485118" r:id="rId3"/>
    <p:sldLayoutId id="2147485119" r:id="rId4"/>
    <p:sldLayoutId id="2147485120" r:id="rId5"/>
    <p:sldLayoutId id="2147485121" r:id="rId6"/>
    <p:sldLayoutId id="2147485122" r:id="rId7"/>
    <p:sldLayoutId id="2147485123" r:id="rId8"/>
    <p:sldLayoutId id="2147485124" r:id="rId9"/>
    <p:sldLayoutId id="2147485125" r:id="rId10"/>
    <p:sldLayoutId id="214748512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s.dgsom.ucla.edu/hays/pages/present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s://www.jmir.org/2023/1/e4642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Relationship Id="rId4" Type="http://schemas.openxmlformats.org/officeDocument/2006/relationships/hyperlink" Target="https://www.pexels.com/photo/close-up-photo-of-margarita-3407782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bandictionary.com/define.php?term=Bindro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s://www.duskyillusions.com/conversation/" TargetMode="External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hyperlink" Target="https://www.urbandictionary.com/define.php?term=Bindro" TargetMode="External"/><Relationship Id="rId7" Type="http://schemas.openxmlformats.org/officeDocument/2006/relationships/hyperlink" Target="http://www.mythweb.com/odyssey/background_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1.png"/><Relationship Id="rId5" Type="http://schemas.openxmlformats.org/officeDocument/2006/relationships/hyperlink" Target="https://www.duskyillusions.com/conversation/" TargetMode="Externa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mir.org/2023/1/e464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pikist.com/free-photo-ibens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6730040-1944-4B4A-9F0A-B90AE13BA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913" y="5029200"/>
            <a:ext cx="381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554202D-6958-4D7C-92DB-8ADD4285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75376"/>
            <a:ext cx="185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F7492A9-6268-47D8-B077-AEF7A12A8C6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81912" y="-128271"/>
            <a:ext cx="9144000" cy="1600200"/>
          </a:xfrm>
        </p:spPr>
        <p:txBody>
          <a:bodyPr/>
          <a:lstStyle/>
          <a:p>
            <a:pPr eaLnBrk="1" hangingPunct="1"/>
            <a:r>
              <a:rPr lang="en-US" altLang="en-US" sz="4600" dirty="0"/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Calibri" panose="020F0502020204030204" pitchFamily="34" charset="0"/>
              </a:rPr>
              <a:t>Excluding Those Who Report Having “</a:t>
            </a:r>
            <a:r>
              <a:rPr lang="en-US" altLang="en-US" sz="2400" b="1" dirty="0" err="1">
                <a:latin typeface="Times New Roman" panose="02020603050405020304" pitchFamily="18" charset="0"/>
                <a:cs typeface="Calibri" panose="020F0502020204030204" pitchFamily="34" charset="0"/>
              </a:rPr>
              <a:t>Synd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omitis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” or “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Chekalism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” Improves the Reliability of PROMIS-29+2 v2.1 Scales </a:t>
            </a:r>
            <a:endParaRPr lang="en-US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BA8188A0-F99F-42D1-AD7A-5AF9C289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60" y="1338425"/>
            <a:ext cx="877798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/>
              <a:t>Ron D. Hays, Ph.D. </a:t>
            </a:r>
          </a:p>
          <a:p>
            <a:pPr algn="ctr">
              <a:spcBef>
                <a:spcPts val="1200"/>
              </a:spcBef>
              <a:buNone/>
            </a:pPr>
            <a:r>
              <a:rPr lang="en-US" altLang="en-US" sz="3600" b="0" dirty="0"/>
              <a:t> October 23, 2023 (KC 305)</a:t>
            </a:r>
          </a:p>
          <a:p>
            <a:pPr algn="ctr">
              <a:spcBef>
                <a:spcPts val="1200"/>
              </a:spcBef>
              <a:buNone/>
            </a:pPr>
            <a:r>
              <a:rPr lang="en-US" altLang="en-US" sz="3600" b="0" dirty="0"/>
              <a:t>11:15 am – 12:15 pm session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36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E4622-4F0A-4031-824B-06CC20BDB40A}"/>
              </a:ext>
            </a:extLst>
          </p:cNvPr>
          <p:cNvSpPr txBox="1"/>
          <p:nvPr/>
        </p:nvSpPr>
        <p:spPr>
          <a:xfrm>
            <a:off x="2041341" y="5285342"/>
            <a:ext cx="7712817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9</a:t>
            </a:r>
            <a:r>
              <a:rPr lang="en-US" sz="1800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th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Annual PROMIS International Conference, Banff, Alberta, Canada</a:t>
            </a:r>
          </a:p>
          <a:p>
            <a:pPr algn="ctr"/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200" dirty="0">
                <a:latin typeface="+mj-lt"/>
                <a:hlinkClick r:id="rId3"/>
              </a:rPr>
              <a:t>https://labs.dgsom.ucla.edu/hays/pages/presentations</a:t>
            </a:r>
            <a:endParaRPr lang="en-US" sz="2200" dirty="0">
              <a:latin typeface="+mj-lt"/>
            </a:endParaRP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+mj-lt"/>
                <a:hlinkClick r:id="rId4"/>
              </a:rPr>
              <a:t>https://www.jmir.org/2023/1/e46421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4EF125D-7574-C539-00B8-49778D6F4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673" y="5738546"/>
            <a:ext cx="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2000" b="0" dirty="0"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4AD01F-023C-FF20-EF00-7613C67D4D63}"/>
              </a:ext>
            </a:extLst>
          </p:cNvPr>
          <p:cNvSpPr txBox="1"/>
          <p:nvPr/>
        </p:nvSpPr>
        <p:spPr>
          <a:xfrm>
            <a:off x="1828800" y="6293766"/>
            <a:ext cx="906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0" i="1" dirty="0"/>
              <a:t>.</a:t>
            </a:r>
            <a:endParaRPr lang="en-US" dirty="0"/>
          </a:p>
        </p:txBody>
      </p:sp>
      <p:pic>
        <p:nvPicPr>
          <p:cNvPr id="8" name="Picture 7" descr="A person in a suit and tie&#10;&#10;Description automatically generated">
            <a:extLst>
              <a:ext uri="{FF2B5EF4-FFF2-40B4-BE49-F238E27FC236}">
                <a16:creationId xmlns:a16="http://schemas.microsoft.com/office/drawing/2014/main" id="{017166AB-C09C-A188-C7A8-0A5B5B188E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786" y="3482401"/>
            <a:ext cx="2362200" cy="170181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5B28F3-249A-C17F-C8AC-23EE3064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CEF4F32-FD12-D84B-BC0E-25A5AD711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099794"/>
              </p:ext>
            </p:extLst>
          </p:nvPr>
        </p:nvGraphicFramePr>
        <p:xfrm>
          <a:off x="1752600" y="228601"/>
          <a:ext cx="8458200" cy="6127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245618" progId="Word.Document.12">
                  <p:embed/>
                </p:oleObj>
              </mc:Choice>
              <mc:Fallback>
                <p:oleObj name="Document" r:id="rId3" imgW="5942845" imgH="3245618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CEF4F32-FD12-D84B-BC0E-25A5AD711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28601"/>
                        <a:ext cx="8458200" cy="6127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520B05-F50E-E97C-59DE-A1359DF5205A}"/>
              </a:ext>
            </a:extLst>
          </p:cNvPr>
          <p:cNvSpPr txBox="1"/>
          <p:nvPr/>
        </p:nvSpPr>
        <p:spPr>
          <a:xfrm>
            <a:off x="1905000" y="4798368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* 15% reported having 1 or both fake conditions, and were more likely to be male, non-White, younger, and report more health conditions.</a:t>
            </a:r>
          </a:p>
        </p:txBody>
      </p:sp>
    </p:spTree>
    <p:extLst>
      <p:ext uri="{BB962C8B-B14F-4D97-AF65-F5344CB8AC3E}">
        <p14:creationId xmlns:p14="http://schemas.microsoft.com/office/powerpoint/2010/main" val="3627232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624696-756E-06E8-4931-8FCAF854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5B2AF9-7B5B-A9C3-4FB3-D5B6F3599D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330347"/>
              </p:ext>
            </p:extLst>
          </p:nvPr>
        </p:nvGraphicFramePr>
        <p:xfrm>
          <a:off x="1712913" y="1063626"/>
          <a:ext cx="8458200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2711533" progId="Word.Document.12">
                  <p:embed/>
                </p:oleObj>
              </mc:Choice>
              <mc:Fallback>
                <p:oleObj name="Document" r:id="rId3" imgW="5942845" imgH="271153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65B2AF9-7B5B-A9C3-4FB3-D5B6F3599D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2913" y="1063626"/>
                        <a:ext cx="8458200" cy="3846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261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E63BDC-D26E-57BB-3893-3EFBFB4B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5429624-5D82-B3D8-1AAA-C0812ABC6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875962"/>
              </p:ext>
            </p:extLst>
          </p:nvPr>
        </p:nvGraphicFramePr>
        <p:xfrm>
          <a:off x="1719263" y="728663"/>
          <a:ext cx="8251825" cy="526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807109" progId="Word.Document.12">
                  <p:embed/>
                </p:oleObj>
              </mc:Choice>
              <mc:Fallback>
                <p:oleObj name="Document" r:id="rId3" imgW="5942845" imgH="3807109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5429624-5D82-B3D8-1AAA-C0812ABC6F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9263" y="728663"/>
                        <a:ext cx="8251825" cy="5268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1F72F03-88CF-8588-A2DF-FAE558C46DCE}"/>
              </a:ext>
            </a:extLst>
          </p:cNvPr>
          <p:cNvSpPr txBox="1"/>
          <p:nvPr/>
        </p:nvSpPr>
        <p:spPr>
          <a:xfrm>
            <a:off x="1706973" y="5575339"/>
            <a:ext cx="899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0" dirty="0"/>
              <a:t>*Higher scores represent worse health.</a:t>
            </a:r>
          </a:p>
          <a:p>
            <a:r>
              <a:rPr lang="en-US" sz="2200" b="0" dirty="0"/>
              <a:t>T-scores: U.S. mean = 50, SD = 10 for all measures except                    </a:t>
            </a:r>
            <a:r>
              <a:rPr lang="en-US" sz="2200" b="0" dirty="0" err="1"/>
              <a:t>PROPr</a:t>
            </a:r>
            <a:r>
              <a:rPr lang="en-US" sz="2200" b="0" dirty="0"/>
              <a:t>: U.S. mean = </a:t>
            </a:r>
            <a:r>
              <a:rPr lang="en-US" altLang="en-US" sz="2200" b="0" dirty="0"/>
              <a:t>0.52, SD = 0.24, </a:t>
            </a:r>
            <a:r>
              <a:rPr lang="en-US" sz="2200" b="0" dirty="0"/>
              <a:t>possible range: -0.022 to 1.00</a:t>
            </a:r>
          </a:p>
        </p:txBody>
      </p:sp>
    </p:spTree>
    <p:extLst>
      <p:ext uri="{BB962C8B-B14F-4D97-AF65-F5344CB8AC3E}">
        <p14:creationId xmlns:p14="http://schemas.microsoft.com/office/powerpoint/2010/main" val="2009608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E74D9-AD7C-DD95-2705-4DD33102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58ADDF6-500D-C7A6-4F8F-10FD0F246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038246"/>
              </p:ext>
            </p:extLst>
          </p:nvPr>
        </p:nvGraphicFramePr>
        <p:xfrm>
          <a:off x="1752601" y="606425"/>
          <a:ext cx="8378825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082508" imgH="2892567" progId="Word.Document.12">
                  <p:embed/>
                </p:oleObj>
              </mc:Choice>
              <mc:Fallback>
                <p:oleObj name="Document" r:id="rId3" imgW="6082508" imgH="289256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1" y="606425"/>
                        <a:ext cx="8378825" cy="465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B2E534-D7F5-2F44-55DA-33A25451FF17}"/>
              </a:ext>
            </a:extLst>
          </p:cNvPr>
          <p:cNvSpPr txBox="1"/>
          <p:nvPr/>
        </p:nvSpPr>
        <p:spPr>
          <a:xfrm>
            <a:off x="1682496" y="6020744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/>
              <a:t>6% of the 3-month survey respondents endorsed a fake condition.</a:t>
            </a:r>
          </a:p>
        </p:txBody>
      </p:sp>
    </p:spTree>
    <p:extLst>
      <p:ext uri="{BB962C8B-B14F-4D97-AF65-F5344CB8AC3E}">
        <p14:creationId xmlns:p14="http://schemas.microsoft.com/office/powerpoint/2010/main" val="93301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E65F4A-FEF9-0D69-76A2-05D95B44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E83738-4C1A-50BE-D8CE-77A1DEEB3D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181041"/>
              </p:ext>
            </p:extLst>
          </p:nvPr>
        </p:nvGraphicFramePr>
        <p:xfrm>
          <a:off x="1881188" y="874713"/>
          <a:ext cx="8369300" cy="507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2845" imgH="3625715" progId="Word.Document.12">
                  <p:embed/>
                </p:oleObj>
              </mc:Choice>
              <mc:Fallback>
                <p:oleObj name="Document" r:id="rId3" imgW="5942845" imgH="3625715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6E83738-4C1A-50BE-D8CE-77A1DEEB3D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1188" y="874713"/>
                        <a:ext cx="8369300" cy="5078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D2FF773-52F5-34EC-E248-5692159BA734}"/>
              </a:ext>
            </a:extLst>
          </p:cNvPr>
          <p:cNvSpPr txBox="1"/>
          <p:nvPr/>
        </p:nvSpPr>
        <p:spPr>
          <a:xfrm>
            <a:off x="1971009" y="561612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/>
              <a:t>*Higher scores represent worse health.</a:t>
            </a:r>
          </a:p>
        </p:txBody>
      </p:sp>
    </p:spTree>
    <p:extLst>
      <p:ext uri="{BB962C8B-B14F-4D97-AF65-F5344CB8AC3E}">
        <p14:creationId xmlns:p14="http://schemas.microsoft.com/office/powerpoint/2010/main" val="1041910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cup, table, food, beverage&#10;&#10;Description automatically generated">
            <a:extLst>
              <a:ext uri="{FF2B5EF4-FFF2-40B4-BE49-F238E27FC236}">
                <a16:creationId xmlns:a16="http://schemas.microsoft.com/office/drawing/2014/main" id="{4F44F445-1B24-53A8-AF45-FBE55F18F1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54970" b="9092"/>
          <a:stretch/>
        </p:blipFill>
        <p:spPr>
          <a:xfrm>
            <a:off x="5131879" y="1205253"/>
            <a:ext cx="5257800" cy="43148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8BE186-9612-AB57-13CB-2EA09010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320" y="413512"/>
            <a:ext cx="2578608" cy="1124712"/>
          </a:xfrm>
        </p:spPr>
        <p:txBody>
          <a:bodyPr anchor="b"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509D5-7608-7DF5-E193-8F9F88F5C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3831"/>
            <a:ext cx="3818191" cy="3957066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Based on the 15% faker rate at baseline and 6% at 3-months, we estimate a 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25%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faker rate in the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MTurk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sample.</a:t>
            </a: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Excluding those who endorsed a fake condition improved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reliability of measurement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estimated mean health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PROMIS-29+2 v2.1 T-scores by 1-2 points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preference-based score by 0.04 (~0.16 effect size).  </a:t>
            </a:r>
          </a:p>
          <a:p>
            <a:endParaRPr lang="en-US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DA7F8-1CD0-9387-50F0-6E680CB6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279" y="6356351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2B266-4D06-451D-AF49-BBC90F75CA38}" type="slidenum">
              <a:rPr lang="en-US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2043D5-2383-B0A4-6E8C-04AE46943858}"/>
              </a:ext>
            </a:extLst>
          </p:cNvPr>
          <p:cNvSpPr txBox="1"/>
          <p:nvPr/>
        </p:nvSpPr>
        <p:spPr>
          <a:xfrm>
            <a:off x="990600" y="576786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baseline="30000" dirty="0"/>
              <a:t>*</a:t>
            </a:r>
            <a:r>
              <a:rPr lang="en-US" sz="1800" b="0" dirty="0"/>
              <a:t> f = % of fakers; p = probability of getting caught using the fake conditions</a:t>
            </a:r>
          </a:p>
          <a:p>
            <a:r>
              <a:rPr lang="en-US" sz="1800" b="0" dirty="0"/>
              <a:t>p(f)=0.146 and p(f)(1-p) = 0.061… then 0.146(1-p) = 0.061 -&gt; p =0.58, f=0.061/(p(1-p))</a:t>
            </a:r>
          </a:p>
        </p:txBody>
      </p:sp>
    </p:spTree>
    <p:extLst>
      <p:ext uri="{BB962C8B-B14F-4D97-AF65-F5344CB8AC3E}">
        <p14:creationId xmlns:p14="http://schemas.microsoft.com/office/powerpoint/2010/main" val="1201480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B3DF6-BDB0-0239-A08A-7B5FF55AA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601" y="321735"/>
            <a:ext cx="8178799" cy="113573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C87F-5D6B-E4E1-E16B-DA340F2B4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626" y="1481855"/>
            <a:ext cx="3505199" cy="4938494"/>
          </a:xfrm>
        </p:spPr>
        <p:txBody>
          <a:bodyPr>
            <a:normAutofit/>
          </a:bodyPr>
          <a:lstStyle/>
          <a:p>
            <a:r>
              <a:rPr lang="en-US" sz="2000" dirty="0"/>
              <a:t>Asking about fake health conditions can help screen out respondents who misrepresent themselves.</a:t>
            </a:r>
          </a:p>
          <a:p>
            <a:r>
              <a:rPr lang="en-US" sz="2000" dirty="0"/>
              <a:t>Its usefulness could fade over time if information about it spreads among survey respondents.</a:t>
            </a:r>
          </a:p>
          <a:p>
            <a:pPr lvl="1"/>
            <a:r>
              <a:rPr lang="en-US" sz="1700" dirty="0"/>
              <a:t>e.g., urban dictionary warns readers not to select “</a:t>
            </a:r>
            <a:r>
              <a:rPr lang="en-US" sz="1700" dirty="0" err="1"/>
              <a:t>Bindro</a:t>
            </a:r>
            <a:r>
              <a:rPr lang="en-US" sz="1700" dirty="0"/>
              <a:t>” on surveys of drug use because doing so “voids the whole test.”</a:t>
            </a:r>
          </a:p>
          <a:p>
            <a:pPr lvl="1"/>
            <a:r>
              <a:rPr lang="en-US" sz="1700" dirty="0">
                <a:hlinkClick r:id="rId3"/>
              </a:rPr>
              <a:t>https://www.urbandictionary.com/define.php?term=Bindro</a:t>
            </a:r>
            <a:endParaRPr lang="en-US" sz="1700" dirty="0"/>
          </a:p>
          <a:p>
            <a:pPr lvl="1"/>
            <a:endParaRPr lang="en-US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76893-91D2-7AF5-2377-FD78916D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7999" y="6356351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2B266-4D06-451D-AF49-BBC90F75CA38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B70E15-9C1F-03F8-0237-C31ABC8B2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502120" y="1448328"/>
            <a:ext cx="4689909" cy="311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2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B3DF6-BDB0-0239-A08A-7B5FF55AA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601" y="321735"/>
            <a:ext cx="8178799" cy="113573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C87F-5D6B-E4E1-E16B-DA340F2B4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626" y="1481855"/>
            <a:ext cx="3505199" cy="4938494"/>
          </a:xfrm>
        </p:spPr>
        <p:txBody>
          <a:bodyPr>
            <a:normAutofit/>
          </a:bodyPr>
          <a:lstStyle/>
          <a:p>
            <a:r>
              <a:rPr lang="en-US" sz="2000" dirty="0"/>
              <a:t>Asking about fake health conditions can help screen out respondents who misrepresent themselves.</a:t>
            </a:r>
          </a:p>
          <a:p>
            <a:r>
              <a:rPr lang="en-US" sz="2000" dirty="0"/>
              <a:t>Its usefulness could fade over time if information about it spreads among survey respondents.</a:t>
            </a:r>
          </a:p>
          <a:p>
            <a:pPr lvl="1"/>
            <a:r>
              <a:rPr lang="en-US" sz="1700" dirty="0"/>
              <a:t>e.g., urban dictionary warns readers not to select “</a:t>
            </a:r>
            <a:r>
              <a:rPr lang="en-US" sz="1700" dirty="0" err="1"/>
              <a:t>Bindro</a:t>
            </a:r>
            <a:r>
              <a:rPr lang="en-US" sz="1700" dirty="0"/>
              <a:t>” on surveys of drug use because doing so “voids the whole test.”</a:t>
            </a:r>
          </a:p>
          <a:p>
            <a:pPr lvl="1"/>
            <a:r>
              <a:rPr lang="en-US" sz="1700" dirty="0">
                <a:hlinkClick r:id="rId3"/>
              </a:rPr>
              <a:t>https://www.urbandictionary.com/define.php?term=Bindro</a:t>
            </a:r>
            <a:endParaRPr lang="en-US" sz="1700" dirty="0"/>
          </a:p>
          <a:p>
            <a:pPr lvl="1"/>
            <a:endParaRPr lang="en-US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76893-91D2-7AF5-2377-FD78916D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7999" y="6356351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2B266-4D06-451D-AF49-BBC90F75CA38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B70E15-9C1F-03F8-0237-C31ABC8B2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502120" y="1448328"/>
            <a:ext cx="4689909" cy="3118789"/>
          </a:xfrm>
          <a:prstGeom prst="rect">
            <a:avLst/>
          </a:prstGeom>
        </p:spPr>
      </p:pic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E0DA44B-D331-411A-7C0F-E04345A1F2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904" y="4183232"/>
            <a:ext cx="3620095" cy="1810940"/>
          </a:xfrm>
          <a:prstGeom prst="rect">
            <a:avLst/>
          </a:prstGeom>
        </p:spPr>
      </p:pic>
      <p:pic>
        <p:nvPicPr>
          <p:cNvPr id="7" name="Picture 7">
            <a:hlinkClick r:id="rId7"/>
            <a:extLst>
              <a:ext uri="{FF2B5EF4-FFF2-40B4-BE49-F238E27FC236}">
                <a16:creationId xmlns:a16="http://schemas.microsoft.com/office/drawing/2014/main" id="{E74156DF-37BF-8D3F-1B10-EDF8EFC695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860" y="5571522"/>
            <a:ext cx="1000125" cy="132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0CDE82-9F85-2CBB-2569-9E68E7662AA2}"/>
              </a:ext>
            </a:extLst>
          </p:cNvPr>
          <p:cNvSpPr txBox="1"/>
          <p:nvPr/>
        </p:nvSpPr>
        <p:spPr>
          <a:xfrm>
            <a:off x="6431281" y="5693710"/>
            <a:ext cx="5791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Ron D. Hays</a:t>
            </a:r>
          </a:p>
          <a:p>
            <a:r>
              <a:rPr lang="en-US" dirty="0"/>
              <a:t>drhays@ucla.edu</a:t>
            </a:r>
          </a:p>
        </p:txBody>
      </p:sp>
    </p:spTree>
    <p:extLst>
      <p:ext uri="{BB962C8B-B14F-4D97-AF65-F5344CB8AC3E}">
        <p14:creationId xmlns:p14="http://schemas.microsoft.com/office/powerpoint/2010/main" val="87006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CE90FF-2CEA-4FDD-A0CB-2A71406F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-3048"/>
            <a:ext cx="9144000" cy="1143000"/>
          </a:xfrm>
        </p:spPr>
        <p:txBody>
          <a:bodyPr/>
          <a:lstStyle/>
          <a:p>
            <a:r>
              <a:rPr lang="en-US" b="1" dirty="0"/>
              <a:t>Acknowledgements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803BDE-4B12-49B2-B228-24890768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AE312-6838-4260-BD50-AB16714828B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76FE2-A955-246E-F003-7DE36949B949}"/>
              </a:ext>
            </a:extLst>
          </p:cNvPr>
          <p:cNvSpPr txBox="1"/>
          <p:nvPr/>
        </p:nvSpPr>
        <p:spPr>
          <a:xfrm>
            <a:off x="1694688" y="990601"/>
            <a:ext cx="8897112" cy="7771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b="0" i="1" u="sng" dirty="0"/>
              <a:t>I have no conflicts of interest</a:t>
            </a:r>
            <a:endParaRPr lang="en-US" b="0" dirty="0">
              <a:solidFill>
                <a:srgbClr val="131413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800" b="0" dirty="0">
              <a:solidFill>
                <a:srgbClr val="131413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800" b="0" dirty="0">
                <a:solidFill>
                  <a:srgbClr val="131413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Supported by the National Center for Complementary and Integrative Health (NCCIH). Grant No. 1R01AT010402-01A1, </a:t>
            </a:r>
            <a:r>
              <a:rPr lang="en-US" sz="2800" b="0" dirty="0">
                <a:latin typeface="Comic Sans MS" panose="030F0702030302020204" pitchFamily="66" charset="0"/>
              </a:rPr>
              <a:t>Measuring Chronic Pain Impact: Measurement Enhancement for Chronic Pain.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Coauthors: Nabeel Qureshi, Patricia Herman, Anthony Rodriguez, 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Arie Kapteyn, Maria Edelen Orla</a:t>
            </a:r>
            <a:r>
              <a:rPr lang="en-US" sz="28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ndo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800" b="0" dirty="0">
              <a:latin typeface="Comic Sans MS" panose="030F0702030302020204" pitchFamily="66" charset="0"/>
              <a:hlinkClick r:id="rId3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r>
              <a:rPr lang="en-US" sz="2800" b="0" dirty="0">
                <a:solidFill>
                  <a:srgbClr val="000000"/>
                </a:solidFill>
                <a:latin typeface="+mj-lt"/>
                <a:hlinkClick r:id="rId3"/>
              </a:rPr>
              <a:t>https://www.jmir.org/2023/1/e46421</a:t>
            </a:r>
            <a:endParaRPr lang="en-US" sz="2800" b="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800" b="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200" dirty="0">
              <a:solidFill>
                <a:srgbClr val="13141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sz="2200" b="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100"/>
              <a:tabLst>
                <a:tab pos="571500" algn="l"/>
              </a:tabLst>
            </a:pPr>
            <a:endParaRPr lang="en-US" b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ts val="1100"/>
              <a:buFont typeface="Times" panose="02020603050405020304" pitchFamily="18" charset="0"/>
              <a:buAutoNum type="arabicPeriod"/>
              <a:tabLst>
                <a:tab pos="571500" algn="l"/>
              </a:tabLst>
            </a:pPr>
            <a:endParaRPr lang="en-US" b="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B21B8A1-D14E-3639-506E-5267CC4067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63000" y="4906961"/>
            <a:ext cx="2572512" cy="192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88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E433E-4A82-A558-85E2-D3279568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638"/>
            <a:ext cx="9067800" cy="1143000"/>
          </a:xfrm>
        </p:spPr>
        <p:txBody>
          <a:bodyPr/>
          <a:lstStyle/>
          <a:p>
            <a:r>
              <a:rPr lang="en-US" b="1" dirty="0"/>
              <a:t>Online Research “Panels”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4775-B607-1337-5E7E-2253844E8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0201" y="990601"/>
            <a:ext cx="4876801" cy="4525963"/>
          </a:xfrm>
        </p:spPr>
        <p:txBody>
          <a:bodyPr/>
          <a:lstStyle/>
          <a:p>
            <a:pPr marL="0" indent="0">
              <a:buNone/>
            </a:pPr>
            <a:endParaRPr lang="en-US" sz="24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Quick data collection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Large samples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Cost-effective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131413"/>
                </a:solidFill>
                <a:latin typeface="Comic Sans MS" panose="030F0702030302020204" pitchFamily="66" charset="0"/>
              </a:rPr>
              <a:t>Probability/Opt-in Panels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131413"/>
                </a:solidFill>
                <a:latin typeface="Comic Sans MS" panose="030F0702030302020204" pitchFamily="66" charset="0"/>
              </a:rPr>
              <a:t>   </a:t>
            </a:r>
            <a:endParaRPr lang="en-US" sz="2400" dirty="0">
              <a:solidFill>
                <a:srgbClr val="131413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B800F5-9CD7-53B5-D568-E0FBE0D42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3226" y="1600207"/>
            <a:ext cx="3838575" cy="452596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525DF-94F4-8F8B-F115-6B734BC1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17EB-B8D3-49C3-B25A-2C49CB46A4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B6082-4239-F984-E168-A8E08400C40A}"/>
              </a:ext>
            </a:extLst>
          </p:cNvPr>
          <p:cNvSpPr txBox="1"/>
          <p:nvPr/>
        </p:nvSpPr>
        <p:spPr>
          <a:xfrm>
            <a:off x="5715000" y="1524000"/>
            <a:ext cx="48768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131413"/>
                </a:solidFill>
                <a:latin typeface="Comic Sans MS" panose="030F0702030302020204" pitchFamily="66" charset="0"/>
              </a:rPr>
              <a:t>Growth of panels for data collection is: </a:t>
            </a:r>
            <a:r>
              <a:rPr lang="en-US" dirty="0">
                <a:solidFill>
                  <a:srgbClr val="131413"/>
                </a:solidFill>
                <a:latin typeface="Comic Sans MS" panose="030F0702030302020204" pitchFamily="66" charset="0"/>
              </a:rPr>
              <a:t>“one of the most </a:t>
            </a:r>
            <a:r>
              <a:rPr lang="en-US">
                <a:solidFill>
                  <a:srgbClr val="131413"/>
                </a:solidFill>
                <a:latin typeface="Comic Sans MS" panose="030F0702030302020204" pitchFamily="66" charset="0"/>
              </a:rPr>
              <a:t>compelling stories </a:t>
            </a:r>
            <a:r>
              <a:rPr lang="en-US" dirty="0">
                <a:solidFill>
                  <a:srgbClr val="131413"/>
                </a:solidFill>
                <a:latin typeface="Comic Sans MS" panose="030F0702030302020204" pitchFamily="66" charset="0"/>
              </a:rPr>
              <a:t>of the last decade</a:t>
            </a:r>
            <a:r>
              <a:rPr lang="en-US" b="0" dirty="0">
                <a:solidFill>
                  <a:srgbClr val="131413"/>
                </a:solidFill>
                <a:latin typeface="Comic Sans MS" panose="030F0702030302020204" pitchFamily="66" charset="0"/>
              </a:rPr>
              <a:t>” Baker et al. (2013, p. 715). </a:t>
            </a:r>
          </a:p>
          <a:p>
            <a:endParaRPr lang="en-US" b="0" dirty="0">
              <a:solidFill>
                <a:srgbClr val="131413"/>
              </a:solidFill>
              <a:latin typeface="Comic Sans MS" panose="030F0702030302020204" pitchFamily="66" charset="0"/>
            </a:endParaRPr>
          </a:p>
          <a:p>
            <a:r>
              <a:rPr lang="en-US" sz="2400" b="0" dirty="0">
                <a:solidFill>
                  <a:srgbClr val="131413"/>
                </a:solidFill>
                <a:latin typeface="GlmwtgAdvTT3713a231"/>
              </a:rPr>
              <a:t>Summary report of the AAPOR Task Force on Non-probability Sampling. </a:t>
            </a:r>
            <a:r>
              <a:rPr lang="en-US" sz="2400" b="0" dirty="0">
                <a:solidFill>
                  <a:srgbClr val="131413"/>
                </a:solidFill>
                <a:latin typeface="SpbsmqAdvTT50a2f13e.I"/>
              </a:rPr>
              <a:t>Journal of Survey Statistics and Methodology</a:t>
            </a:r>
            <a:r>
              <a:rPr lang="en-US" sz="2400" b="0" dirty="0">
                <a:solidFill>
                  <a:srgbClr val="131413"/>
                </a:solidFill>
                <a:latin typeface="GlmwtgAdvTT3713a231"/>
              </a:rPr>
              <a:t>, </a:t>
            </a:r>
            <a:r>
              <a:rPr lang="en-US" sz="2400" b="0" dirty="0">
                <a:solidFill>
                  <a:srgbClr val="131413"/>
                </a:solidFill>
                <a:latin typeface="SpbsmqAdvTT50a2f13e.I"/>
              </a:rPr>
              <a:t>1</a:t>
            </a:r>
            <a:r>
              <a:rPr lang="en-US" sz="2400" b="0" dirty="0">
                <a:solidFill>
                  <a:srgbClr val="131413"/>
                </a:solidFill>
                <a:latin typeface="GlmwtgAdvTT3713a231"/>
              </a:rPr>
              <a:t>, 90</a:t>
            </a:r>
            <a:r>
              <a:rPr lang="en-US" sz="2400" b="0" dirty="0">
                <a:solidFill>
                  <a:srgbClr val="131413"/>
                </a:solidFill>
                <a:latin typeface="XnbdqyAdvTT3713a231+20"/>
              </a:rPr>
              <a:t>–</a:t>
            </a:r>
            <a:r>
              <a:rPr lang="en-US" sz="2400" b="0" dirty="0">
                <a:solidFill>
                  <a:srgbClr val="131413"/>
                </a:solidFill>
                <a:latin typeface="GlmwtgAdvTT3713a231"/>
              </a:rPr>
              <a:t>143.</a:t>
            </a:r>
            <a:endParaRPr lang="en-US" b="0" dirty="0">
              <a:solidFill>
                <a:srgbClr val="131413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5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36525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Amazon Mechanical Turk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MTurk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Data Collection (2021)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925" y="1752601"/>
            <a:ext cx="8991600" cy="4525963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Opt-in (crowdsourcing) platform hosted by Amazon. </a:t>
            </a:r>
          </a:p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Jobs or tasks are referred to as human intelligence tasks and include: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Completing surveys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Coding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content in images or videos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 product descriptions</a:t>
            </a:r>
          </a:p>
          <a:p>
            <a:pPr lvl="1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MTurk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workers compared to U.S. general population 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Younger age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educated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 likely to be have household income of $100k or higher</a:t>
            </a:r>
          </a:p>
          <a:p>
            <a:pPr lvl="1"/>
            <a:r>
              <a:rPr lang="en-US" sz="2000" dirty="0">
                <a:solidFill>
                  <a:srgbClr val="1C1E2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Worse self-reported health</a:t>
            </a:r>
          </a:p>
          <a:p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0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140" y="-96533"/>
            <a:ext cx="9220200" cy="1143000"/>
          </a:xfrm>
        </p:spPr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MTurk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Questionnaire (~190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items)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1" y="914401"/>
            <a:ext cx="8703733" cy="4525963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61 PROMIS® items (including PROMIS-29)</a:t>
            </a:r>
          </a:p>
          <a:p>
            <a:r>
              <a:rPr lang="en-US" dirty="0">
                <a:highlight>
                  <a:srgbClr val="FFFF00"/>
                </a:highlight>
              </a:rPr>
              <a:t>9 demographic items, 24 health conditions</a:t>
            </a:r>
          </a:p>
          <a:p>
            <a:r>
              <a:rPr lang="en-US" dirty="0"/>
              <a:t>Back pain-targeted measures</a:t>
            </a:r>
          </a:p>
          <a:p>
            <a:pPr lvl="1"/>
            <a:r>
              <a:rPr lang="en-US" dirty="0"/>
              <a:t>7 chronicity items, 13 pain management 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PEG (Pain intensity, interference with Enjoyment of life, interference with General activity), 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Oswestry</a:t>
            </a: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Disability Index (ODI)</a:t>
            </a:r>
          </a:p>
          <a:p>
            <a:pPr lvl="1"/>
            <a:r>
              <a:rPr lang="en-US" dirty="0">
                <a:solidFill>
                  <a:srgbClr val="13141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Roland-Morris Disability Questionnaire (RMDQ) 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Orebro Musculoskeletal Pain Questionnaire (OMPQ)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Subgroups for Targeted Treatment (</a:t>
            </a:r>
            <a:r>
              <a:rPr lang="en-US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Back Tool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Graded Chronic Pain Scale (GCPS) disability score.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6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3584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Quality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2" y="1542952"/>
            <a:ext cx="8762999" cy="5367459"/>
          </a:xfrm>
        </p:spPr>
        <p:txBody>
          <a:bodyPr>
            <a:normAutofit/>
          </a:bodyPr>
          <a:lstStyle/>
          <a:p>
            <a:r>
              <a:rPr lang="en-US" dirty="0"/>
              <a:t>Quality workers - </a:t>
            </a:r>
            <a:r>
              <a:rPr lang="en-US" u="sng" dirty="0"/>
              <a:t>&gt;</a:t>
            </a:r>
            <a:r>
              <a:rPr lang="en-US" dirty="0"/>
              <a:t>95% approval rating; 500+ HITs</a:t>
            </a:r>
          </a:p>
          <a:p>
            <a:r>
              <a:rPr lang="en-US" dirty="0"/>
              <a:t>Deployed in small batches (9 surveys per hour) – reduce selection bias</a:t>
            </a:r>
          </a:p>
          <a:p>
            <a:r>
              <a:rPr lang="en-US" dirty="0"/>
              <a:t>Screened for back pain without revealing this was our target to minimize reporting it just to get paid</a:t>
            </a:r>
          </a:p>
          <a:p>
            <a:r>
              <a:rPr lang="en-US" dirty="0"/>
              <a:t>Eliminated those &lt;1 second per item </a:t>
            </a:r>
          </a:p>
          <a:p>
            <a:r>
              <a:rPr lang="en-US" dirty="0"/>
              <a:t>Checked </a:t>
            </a:r>
            <a:r>
              <a:rPr lang="en-US" dirty="0" err="1"/>
              <a:t>MTurker</a:t>
            </a:r>
            <a:r>
              <a:rPr lang="en-US" dirty="0"/>
              <a:t> forums (e.g., www.mturkcrowd.com)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8B7670-4B70-57D0-5728-004D386465B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181601"/>
            <a:ext cx="1905434" cy="49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7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47D1-3CD1-4717-9073-FE75E5D9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3584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Quality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1BD94-D4AE-431A-8D23-B9E399532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2" y="1542952"/>
            <a:ext cx="8762999" cy="5367459"/>
          </a:xfrm>
        </p:spPr>
        <p:txBody>
          <a:bodyPr>
            <a:normAutofit/>
          </a:bodyPr>
          <a:lstStyle/>
          <a:p>
            <a:r>
              <a:rPr lang="en-US" dirty="0"/>
              <a:t>Quality workers - </a:t>
            </a:r>
            <a:r>
              <a:rPr lang="en-US" u="sng" dirty="0"/>
              <a:t>&gt;</a:t>
            </a:r>
            <a:r>
              <a:rPr lang="en-US" dirty="0"/>
              <a:t>95% approval rating; 500+ HITs</a:t>
            </a:r>
          </a:p>
          <a:p>
            <a:r>
              <a:rPr lang="en-US" dirty="0"/>
              <a:t>Deployed in small batches (9 surveys per hour) – reduce selection bias</a:t>
            </a:r>
          </a:p>
          <a:p>
            <a:r>
              <a:rPr lang="en-US" dirty="0"/>
              <a:t>Screened for back pain without revealing this was our target to minimize reporting it just to get paid</a:t>
            </a:r>
          </a:p>
          <a:p>
            <a:r>
              <a:rPr lang="en-US" dirty="0"/>
              <a:t>Eliminated those &lt;1 second per item </a:t>
            </a:r>
          </a:p>
          <a:p>
            <a:r>
              <a:rPr lang="en-US" dirty="0"/>
              <a:t>Checked </a:t>
            </a:r>
            <a:r>
              <a:rPr lang="en-US" dirty="0" err="1"/>
              <a:t>MTurker</a:t>
            </a:r>
            <a:r>
              <a:rPr lang="en-US" dirty="0"/>
              <a:t> forums for chatter on survey</a:t>
            </a:r>
          </a:p>
          <a:p>
            <a:r>
              <a:rPr lang="en-US" dirty="0">
                <a:highlight>
                  <a:srgbClr val="FFFF00"/>
                </a:highlight>
              </a:rPr>
              <a:t>Pilot study showed that 20% of respondents endorsed all health conditions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So we added fake conditions (</a:t>
            </a:r>
            <a:r>
              <a:rPr lang="en-US" dirty="0" err="1">
                <a:highlight>
                  <a:srgbClr val="FFFF00"/>
                </a:highlight>
              </a:rPr>
              <a:t>Syndomitis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Chekalism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BE543-0FE8-447A-BD98-25A0DCC4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B266-4D06-451D-AF49-BBC90F75CA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2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848B-AE87-7719-1745-CFE660A2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/>
              <a:t>Have you EVER been told by a doctor or other health professional that you had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3264-1FEF-4911-4336-F58F7F1EC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803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1) hypertension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2) high cholesterol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3) heart disease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4) angina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5) heart attack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6) stroke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7) asthma 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8) cancer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 9) diabetes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10) chronic obstructive pulmonary disease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11) arthritis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12) anxiety disorder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13) depression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14) </a:t>
            </a:r>
            <a:r>
              <a:rPr lang="en-US" sz="18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Syndomitis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5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848B-AE87-7719-1745-CFE660A2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dirty="0"/>
              <a:t>Do you currently have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3264-1FEF-4911-4336-F58F7F1EC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8266" y="1524001"/>
            <a:ext cx="78867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1) allergies or sinus trouble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2) back pain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3) sciatica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4) neck pain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5) trouble seeing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6) dermatitis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7) stomach trouble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8) trouble hearing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 9) trouble sleeping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10) </a:t>
            </a:r>
            <a:r>
              <a:rPr lang="en-US" sz="20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Chekalism</a:t>
            </a:r>
            <a:r>
              <a:rPr lang="en-US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65692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default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theme" id="{0AD981A3-AD5E-415D-B4B4-2E973C7973BA}" vid="{4D97022A-1D52-4A2B-94F0-481BBA8C2D3A}"/>
    </a:ext>
  </a:extLst>
</a:theme>
</file>

<file path=ppt/theme/theme7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9881</TotalTime>
  <Words>1038</Words>
  <Application>Microsoft Office PowerPoint</Application>
  <PresentationFormat>Widescreen</PresentationFormat>
  <Paragraphs>154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6" baseType="lpstr">
      <vt:lpstr>Arial</vt:lpstr>
      <vt:lpstr>Calibri</vt:lpstr>
      <vt:lpstr>Calibri Light</vt:lpstr>
      <vt:lpstr>Comic Sans MS</vt:lpstr>
      <vt:lpstr>GlmwtgAdvTT3713a231</vt:lpstr>
      <vt:lpstr>SpbsmqAdvTT50a2f13e.I</vt:lpstr>
      <vt:lpstr>Times</vt:lpstr>
      <vt:lpstr>Times New Roman</vt:lpstr>
      <vt:lpstr>Wingdings</vt:lpstr>
      <vt:lpstr>XnbdqyAdvTT3713a231+20</vt:lpstr>
      <vt:lpstr>Custom Design</vt:lpstr>
      <vt:lpstr>Custom Design</vt:lpstr>
      <vt:lpstr>Office Theme</vt:lpstr>
      <vt:lpstr>Custom Design</vt:lpstr>
      <vt:lpstr>Custom Design</vt:lpstr>
      <vt:lpstr>defaulttheme</vt:lpstr>
      <vt:lpstr>Custom Design</vt:lpstr>
      <vt:lpstr>1_Office Theme</vt:lpstr>
      <vt:lpstr>Document</vt:lpstr>
      <vt:lpstr> Excluding Those Who Report Having “Syndomitis” or “Chekalism” Improves the Reliability of PROMIS-29+2 v2.1 Scales </vt:lpstr>
      <vt:lpstr>Acknowledgements</vt:lpstr>
      <vt:lpstr>Online Research “Panels”</vt:lpstr>
      <vt:lpstr>Amazon Mechanical Turk (MTurk) Data Collection (2021)</vt:lpstr>
      <vt:lpstr>MTurk Questionnaire (~190 items)</vt:lpstr>
      <vt:lpstr>Data Quality Steps</vt:lpstr>
      <vt:lpstr>Data Quality Steps</vt:lpstr>
      <vt:lpstr>Have you EVER been told by a doctor or other health professional that you had </vt:lpstr>
      <vt:lpstr>Do you currently have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Implications</vt:lpstr>
      <vt:lpstr>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Hays, Ronald D.</cp:lastModifiedBy>
  <cp:revision>1156</cp:revision>
  <cp:lastPrinted>2023-05-05T15:50:37Z</cp:lastPrinted>
  <dcterms:created xsi:type="dcterms:W3CDTF">2001-01-03T19:26:53Z</dcterms:created>
  <dcterms:modified xsi:type="dcterms:W3CDTF">2023-10-18T16:03:59Z</dcterms:modified>
</cp:coreProperties>
</file>